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26"/>
  </p:handoutMasterIdLst>
  <p:sldIdLst>
    <p:sldId id="258" r:id="rId2"/>
    <p:sldId id="256" r:id="rId3"/>
    <p:sldId id="271" r:id="rId4"/>
    <p:sldId id="272" r:id="rId5"/>
    <p:sldId id="273" r:id="rId6"/>
    <p:sldId id="274" r:id="rId7"/>
    <p:sldId id="275" r:id="rId8"/>
    <p:sldId id="276" r:id="rId9"/>
    <p:sldId id="277" r:id="rId10"/>
    <p:sldId id="278" r:id="rId11"/>
    <p:sldId id="279" r:id="rId12"/>
    <p:sldId id="259" r:id="rId13"/>
    <p:sldId id="260" r:id="rId14"/>
    <p:sldId id="261" r:id="rId15"/>
    <p:sldId id="262" r:id="rId16"/>
    <p:sldId id="280" r:id="rId17"/>
    <p:sldId id="263" r:id="rId18"/>
    <p:sldId id="264" r:id="rId19"/>
    <p:sldId id="265" r:id="rId20"/>
    <p:sldId id="266" r:id="rId21"/>
    <p:sldId id="267" r:id="rId22"/>
    <p:sldId id="268" r:id="rId23"/>
    <p:sldId id="281" r:id="rId24"/>
    <p:sldId id="269"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83FA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71" d="100"/>
          <a:sy n="71" d="100"/>
        </p:scale>
        <p:origin x="390" y="72"/>
      </p:cViewPr>
      <p:guideLst/>
    </p:cSldViewPr>
  </p:slideViewPr>
  <p:notesTextViewPr>
    <p:cViewPr>
      <p:scale>
        <a:sx n="1" d="1"/>
        <a:sy n="1" d="1"/>
      </p:scale>
      <p:origin x="0" y="0"/>
    </p:cViewPr>
  </p:notesTextViewPr>
  <p:notesViewPr>
    <p:cSldViewPr snapToGrid="0">
      <p:cViewPr varScale="1">
        <p:scale>
          <a:sx n="88" d="100"/>
          <a:sy n="88" d="100"/>
        </p:scale>
        <p:origin x="3822" y="1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2272412-ECD9-4589-8F80-ED35644F1A6B}" type="datetimeFigureOut">
              <a:rPr lang="en-US" smtClean="0"/>
              <a:t>3/28/2017</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A4C0F7-5F49-42B7-B90C-A2B4D6FD848C}" type="slidenum">
              <a:rPr lang="en-US" smtClean="0"/>
              <a:t>‹#›</a:t>
            </a:fld>
            <a:endParaRPr lang="en-US"/>
          </a:p>
        </p:txBody>
      </p:sp>
    </p:spTree>
    <p:extLst>
      <p:ext uri="{BB962C8B-B14F-4D97-AF65-F5344CB8AC3E}">
        <p14:creationId xmlns:p14="http://schemas.microsoft.com/office/powerpoint/2010/main" val="2729372467"/>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7" name="Rectangle 6"/>
          <p:cNvSpPr/>
          <p:nvPr userDrawn="1"/>
        </p:nvSpPr>
        <p:spPr>
          <a:xfrm>
            <a:off x="0" y="0"/>
            <a:ext cx="12192000" cy="77560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184821" y="65530"/>
            <a:ext cx="2925543" cy="640960"/>
          </a:xfrm>
          <a:prstGeom prst="rect">
            <a:avLst/>
          </a:prstGeom>
        </p:spPr>
      </p:pic>
      <p:sp>
        <p:nvSpPr>
          <p:cNvPr id="12" name="Text Placeholder 11"/>
          <p:cNvSpPr>
            <a:spLocks noGrp="1"/>
          </p:cNvSpPr>
          <p:nvPr>
            <p:ph type="body" sz="quarter" idx="10" hasCustomPrompt="1"/>
          </p:nvPr>
        </p:nvSpPr>
        <p:spPr>
          <a:xfrm>
            <a:off x="2709863" y="2522538"/>
            <a:ext cx="6753225" cy="1314450"/>
          </a:xfrm>
          <a:prstGeom prst="rect">
            <a:avLst/>
          </a:prstGeom>
        </p:spPr>
        <p:txBody>
          <a:bodyPr anchor="ctr"/>
          <a:lstStyle>
            <a:lvl1pPr marL="0" indent="0" algn="ctr">
              <a:buNone/>
              <a:defRPr sz="4400" b="1"/>
            </a:lvl1pPr>
          </a:lstStyle>
          <a:p>
            <a:pPr lvl="0"/>
            <a:r>
              <a:rPr lang="en-GB" dirty="0" smtClean="0"/>
              <a:t>Presentation Title </a:t>
            </a:r>
            <a:endParaRPr lang="en-US" dirty="0"/>
          </a:p>
        </p:txBody>
      </p:sp>
      <p:sp>
        <p:nvSpPr>
          <p:cNvPr id="6" name="Rectangle 5"/>
          <p:cNvSpPr/>
          <p:nvPr userDrawn="1"/>
        </p:nvSpPr>
        <p:spPr>
          <a:xfrm>
            <a:off x="0" y="6596743"/>
            <a:ext cx="12192000" cy="26125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7306537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Custom Layout">
    <p:spTree>
      <p:nvGrpSpPr>
        <p:cNvPr id="1" name=""/>
        <p:cNvGrpSpPr/>
        <p:nvPr/>
      </p:nvGrpSpPr>
      <p:grpSpPr>
        <a:xfrm>
          <a:off x="0" y="0"/>
          <a:ext cx="0" cy="0"/>
          <a:chOff x="0" y="0"/>
          <a:chExt cx="0" cy="0"/>
        </a:xfrm>
      </p:grpSpPr>
      <p:sp>
        <p:nvSpPr>
          <p:cNvPr id="3" name="Rectangle 2"/>
          <p:cNvSpPr/>
          <p:nvPr userDrawn="1"/>
        </p:nvSpPr>
        <p:spPr>
          <a:xfrm>
            <a:off x="0" y="0"/>
            <a:ext cx="12192000" cy="77560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3"/>
          <p:cNvSpPr/>
          <p:nvPr userDrawn="1"/>
        </p:nvSpPr>
        <p:spPr>
          <a:xfrm>
            <a:off x="0" y="6596743"/>
            <a:ext cx="12192000" cy="261257"/>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184821" y="65530"/>
            <a:ext cx="2925543" cy="640960"/>
          </a:xfrm>
          <a:prstGeom prst="rect">
            <a:avLst/>
          </a:prstGeom>
        </p:spPr>
      </p:pic>
      <p:sp>
        <p:nvSpPr>
          <p:cNvPr id="7" name="Text Placeholder 6"/>
          <p:cNvSpPr>
            <a:spLocks noGrp="1"/>
          </p:cNvSpPr>
          <p:nvPr>
            <p:ph type="body" sz="quarter" idx="10" hasCustomPrompt="1"/>
          </p:nvPr>
        </p:nvSpPr>
        <p:spPr>
          <a:xfrm>
            <a:off x="163513" y="130175"/>
            <a:ext cx="7151687" cy="522288"/>
          </a:xfrm>
          <a:prstGeom prst="rect">
            <a:avLst/>
          </a:prstGeom>
        </p:spPr>
        <p:txBody>
          <a:bodyPr anchor="ctr"/>
          <a:lstStyle>
            <a:lvl1pPr marL="0" indent="0">
              <a:buNone/>
              <a:defRPr sz="4000" b="1">
                <a:solidFill>
                  <a:schemeClr val="bg1"/>
                </a:solidFill>
              </a:defRPr>
            </a:lvl1pPr>
          </a:lstStyle>
          <a:p>
            <a:pPr lvl="0"/>
            <a:r>
              <a:rPr lang="en-GB" dirty="0" smtClean="0"/>
              <a:t>Slide title </a:t>
            </a:r>
            <a:endParaRPr lang="en-US" dirty="0" smtClean="0"/>
          </a:p>
        </p:txBody>
      </p:sp>
      <p:sp>
        <p:nvSpPr>
          <p:cNvPr id="9" name="Content Placeholder 8"/>
          <p:cNvSpPr>
            <a:spLocks noGrp="1"/>
          </p:cNvSpPr>
          <p:nvPr>
            <p:ph sz="quarter" idx="11" hasCustomPrompt="1"/>
          </p:nvPr>
        </p:nvSpPr>
        <p:spPr>
          <a:xfrm>
            <a:off x="538163" y="1143000"/>
            <a:ext cx="11193462" cy="5005388"/>
          </a:xfrm>
          <a:prstGeom prst="rect">
            <a:avLst/>
          </a:prstGeom>
        </p:spPr>
        <p:txBody>
          <a:bodyPr/>
          <a:lstStyle>
            <a:lvl1pPr>
              <a:defRPr sz="2400"/>
            </a:lvl1pPr>
          </a:lstStyle>
          <a:p>
            <a:pPr lvl="0"/>
            <a:r>
              <a:rPr lang="en-US" dirty="0" smtClean="0"/>
              <a:t>Text</a:t>
            </a:r>
          </a:p>
        </p:txBody>
      </p:sp>
    </p:spTree>
    <p:extLst>
      <p:ext uri="{BB962C8B-B14F-4D97-AF65-F5344CB8AC3E}">
        <p14:creationId xmlns:p14="http://schemas.microsoft.com/office/powerpoint/2010/main" val="3361738400"/>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D461EBD1-15FC-4EB6-AA62-F7669D922D59}" type="datetimeFigureOut">
              <a:rPr lang="en-US" smtClean="0"/>
              <a:t>3/28/2017</a:t>
            </a:fld>
            <a:endParaRPr lang="en-US"/>
          </a:p>
        </p:txBody>
      </p:sp>
      <p:sp>
        <p:nvSpPr>
          <p:cNvPr id="5" name="Footer Placeholder 4"/>
          <p:cNvSpPr>
            <a:spLocks noGrp="1"/>
          </p:cNvSpPr>
          <p:nvPr>
            <p:ph type="ftr" sz="quarter" idx="11"/>
          </p:nvPr>
        </p:nvSpPr>
        <p:spPr>
          <a:xfrm>
            <a:off x="4038600" y="6356350"/>
            <a:ext cx="4114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17BDF671-A9B3-4D24-95D9-8857BA5B700D}" type="slidenum">
              <a:rPr lang="en-US" smtClean="0"/>
              <a:t>‹#›</a:t>
            </a:fld>
            <a:endParaRPr lang="en-US"/>
          </a:p>
        </p:txBody>
      </p:sp>
    </p:spTree>
    <p:extLst>
      <p:ext uri="{BB962C8B-B14F-4D97-AF65-F5344CB8AC3E}">
        <p14:creationId xmlns:p14="http://schemas.microsoft.com/office/powerpoint/2010/main" val="1314678942"/>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pn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a:xfrm>
            <a:off x="0" y="0"/>
            <a:ext cx="12192000" cy="6858000"/>
          </a:xfrm>
          <a:prstGeom prst="rect">
            <a:avLst/>
          </a:prstGeom>
          <a:solidFill>
            <a:srgbClr val="083FA4">
              <a:shade val="30000"/>
              <a:satMod val="11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2743193" y="2694430"/>
            <a:ext cx="6705614" cy="1469139"/>
          </a:xfrm>
          <a:prstGeom prst="rect">
            <a:avLst/>
          </a:prstGeom>
        </p:spPr>
      </p:pic>
    </p:spTree>
    <p:extLst>
      <p:ext uri="{BB962C8B-B14F-4D97-AF65-F5344CB8AC3E}">
        <p14:creationId xmlns:p14="http://schemas.microsoft.com/office/powerpoint/2010/main" val="92763823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5.jpeg"/></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0.w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1.w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2.wm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3.w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4.wm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6117847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174789" y="2487025"/>
            <a:ext cx="7867135" cy="1446550"/>
          </a:xfrm>
          <a:prstGeom prst="rect">
            <a:avLst/>
          </a:prstGeom>
          <a:noFill/>
        </p:spPr>
        <p:txBody>
          <a:bodyPr wrap="square" rtlCol="0" anchor="ctr">
            <a:spAutoFit/>
          </a:bodyPr>
          <a:lstStyle/>
          <a:p>
            <a:pPr algn="ctr"/>
            <a:r>
              <a:rPr lang="en-GB" sz="4400" b="1" dirty="0" smtClean="0"/>
              <a:t>Computer and Network Security</a:t>
            </a:r>
          </a:p>
        </p:txBody>
      </p:sp>
    </p:spTree>
    <p:extLst>
      <p:ext uri="{BB962C8B-B14F-4D97-AF65-F5344CB8AC3E}">
        <p14:creationId xmlns:p14="http://schemas.microsoft.com/office/powerpoint/2010/main" val="349038380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What is security?</a:t>
            </a:r>
          </a:p>
        </p:txBody>
      </p:sp>
      <p:sp>
        <p:nvSpPr>
          <p:cNvPr id="3" name="Content Placeholder 2"/>
          <p:cNvSpPr>
            <a:spLocks noGrp="1"/>
          </p:cNvSpPr>
          <p:nvPr>
            <p:ph sz="quarter" idx="11"/>
          </p:nvPr>
        </p:nvSpPr>
        <p:spPr/>
        <p:txBody>
          <a:bodyPr/>
          <a:lstStyle/>
          <a:p>
            <a:r>
              <a:rPr lang="en-US" dirty="0"/>
              <a:t>System correctness</a:t>
            </a:r>
          </a:p>
          <a:p>
            <a:pPr lvl="1"/>
            <a:r>
              <a:rPr lang="en-US" dirty="0"/>
              <a:t>If user supplies expected input, system generates desired output</a:t>
            </a:r>
          </a:p>
          <a:p>
            <a:r>
              <a:rPr lang="en-US" dirty="0"/>
              <a:t>Security</a:t>
            </a:r>
          </a:p>
          <a:p>
            <a:pPr lvl="1"/>
            <a:r>
              <a:rPr lang="en-US" dirty="0"/>
              <a:t>If attacker supplies unexpected input, system does not fail in certain ways</a:t>
            </a:r>
          </a:p>
          <a:p>
            <a:endParaRPr lang="en-US" dirty="0"/>
          </a:p>
        </p:txBody>
      </p:sp>
    </p:spTree>
    <p:extLst>
      <p:ext uri="{BB962C8B-B14F-4D97-AF65-F5344CB8AC3E}">
        <p14:creationId xmlns:p14="http://schemas.microsoft.com/office/powerpoint/2010/main" val="13050140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What is security?</a:t>
            </a:r>
          </a:p>
        </p:txBody>
      </p:sp>
      <p:sp>
        <p:nvSpPr>
          <p:cNvPr id="3" name="Content Placeholder 2"/>
          <p:cNvSpPr>
            <a:spLocks noGrp="1"/>
          </p:cNvSpPr>
          <p:nvPr>
            <p:ph sz="quarter" idx="11"/>
          </p:nvPr>
        </p:nvSpPr>
        <p:spPr/>
        <p:txBody>
          <a:bodyPr/>
          <a:lstStyle/>
          <a:p>
            <a:r>
              <a:rPr lang="en-US" dirty="0"/>
              <a:t>System correctness</a:t>
            </a:r>
          </a:p>
          <a:p>
            <a:pPr lvl="1"/>
            <a:r>
              <a:rPr lang="en-US" dirty="0"/>
              <a:t>Good input </a:t>
            </a:r>
            <a:r>
              <a:rPr lang="en-US" dirty="0">
                <a:sym typeface="Symbol" panose="05050102010706020507" pitchFamily="18" charset="2"/>
              </a:rPr>
              <a:t> Good output</a:t>
            </a:r>
            <a:endParaRPr lang="en-US" dirty="0"/>
          </a:p>
          <a:p>
            <a:r>
              <a:rPr lang="en-US" dirty="0"/>
              <a:t>Security</a:t>
            </a:r>
          </a:p>
          <a:p>
            <a:pPr lvl="1"/>
            <a:r>
              <a:rPr lang="en-US" dirty="0"/>
              <a:t>Bad input </a:t>
            </a:r>
            <a:r>
              <a:rPr lang="en-US" dirty="0">
                <a:sym typeface="Symbol" panose="05050102010706020507" pitchFamily="18" charset="2"/>
              </a:rPr>
              <a:t></a:t>
            </a:r>
            <a:r>
              <a:rPr lang="en-US" dirty="0"/>
              <a:t> Bad output</a:t>
            </a:r>
          </a:p>
          <a:p>
            <a:endParaRPr lang="en-US" dirty="0"/>
          </a:p>
        </p:txBody>
      </p:sp>
    </p:spTree>
    <p:extLst>
      <p:ext uri="{BB962C8B-B14F-4D97-AF65-F5344CB8AC3E}">
        <p14:creationId xmlns:p14="http://schemas.microsoft.com/office/powerpoint/2010/main" val="384784285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What is security?</a:t>
            </a:r>
          </a:p>
        </p:txBody>
      </p:sp>
      <p:sp>
        <p:nvSpPr>
          <p:cNvPr id="3" name="Content Placeholder 2"/>
          <p:cNvSpPr>
            <a:spLocks noGrp="1"/>
          </p:cNvSpPr>
          <p:nvPr>
            <p:ph sz="quarter" idx="11"/>
          </p:nvPr>
        </p:nvSpPr>
        <p:spPr/>
        <p:txBody>
          <a:bodyPr/>
          <a:lstStyle/>
          <a:p>
            <a:r>
              <a:rPr lang="en-US" dirty="0"/>
              <a:t>System correctness</a:t>
            </a:r>
          </a:p>
          <a:p>
            <a:pPr lvl="1"/>
            <a:r>
              <a:rPr lang="en-US" dirty="0"/>
              <a:t>More features:</a:t>
            </a:r>
            <a:r>
              <a:rPr lang="en-US" dirty="0">
                <a:sym typeface="Symbol" panose="05050102010706020507" pitchFamily="18" charset="2"/>
              </a:rPr>
              <a:t> better</a:t>
            </a:r>
            <a:endParaRPr lang="en-US" dirty="0"/>
          </a:p>
          <a:p>
            <a:r>
              <a:rPr lang="en-US" dirty="0"/>
              <a:t>Security</a:t>
            </a:r>
          </a:p>
          <a:p>
            <a:pPr lvl="1"/>
            <a:r>
              <a:rPr lang="en-US" dirty="0"/>
              <a:t>More features: can be worse</a:t>
            </a:r>
          </a:p>
          <a:p>
            <a:endParaRPr lang="en-US" dirty="0"/>
          </a:p>
        </p:txBody>
      </p:sp>
    </p:spTree>
    <p:extLst>
      <p:ext uri="{BB962C8B-B14F-4D97-AF65-F5344CB8AC3E}">
        <p14:creationId xmlns:p14="http://schemas.microsoft.com/office/powerpoint/2010/main" val="18002841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Security concepts</a:t>
            </a:r>
            <a:endParaRPr lang="en-US" dirty="0"/>
          </a:p>
        </p:txBody>
      </p:sp>
      <p:sp>
        <p:nvSpPr>
          <p:cNvPr id="3" name="Content Placeholder 2"/>
          <p:cNvSpPr>
            <a:spLocks noGrp="1"/>
          </p:cNvSpPr>
          <p:nvPr>
            <p:ph sz="quarter" idx="11"/>
          </p:nvPr>
        </p:nvSpPr>
        <p:spPr/>
        <p:txBody>
          <a:bodyPr/>
          <a:lstStyle/>
          <a:p>
            <a:r>
              <a:rPr lang="en-US" b="1" i="1" dirty="0" smtClean="0"/>
              <a:t>CIA?</a:t>
            </a:r>
          </a:p>
          <a:p>
            <a:r>
              <a:rPr lang="en-US" b="1" i="1" dirty="0" smtClean="0"/>
              <a:t>Confidentiality</a:t>
            </a:r>
            <a:r>
              <a:rPr lang="en-US" dirty="0"/>
              <a:t>	</a:t>
            </a:r>
          </a:p>
          <a:p>
            <a:pPr lvl="1"/>
            <a:r>
              <a:rPr lang="en-US" dirty="0"/>
              <a:t>Information about system or its users cannot be learned by an </a:t>
            </a:r>
            <a:r>
              <a:rPr lang="en-US" dirty="0" smtClean="0"/>
              <a:t>attacker </a:t>
            </a:r>
          </a:p>
          <a:p>
            <a:pPr marL="457200" lvl="1" indent="0">
              <a:buNone/>
            </a:pPr>
            <a:r>
              <a:rPr lang="en-US" dirty="0" smtClean="0"/>
              <a:t>(</a:t>
            </a:r>
            <a:r>
              <a:rPr lang="en-US" b="1" dirty="0" smtClean="0"/>
              <a:t>a </a:t>
            </a:r>
            <a:r>
              <a:rPr lang="en-US" b="1" dirty="0"/>
              <a:t>set of rules that limits access to information </a:t>
            </a:r>
            <a:r>
              <a:rPr lang="en-US" dirty="0" smtClean="0"/>
              <a:t>)</a:t>
            </a:r>
            <a:endParaRPr lang="en-US" dirty="0"/>
          </a:p>
          <a:p>
            <a:r>
              <a:rPr lang="en-US" b="1" i="1" dirty="0"/>
              <a:t>Integrity</a:t>
            </a:r>
          </a:p>
          <a:p>
            <a:pPr lvl="1"/>
            <a:r>
              <a:rPr lang="en-US" dirty="0"/>
              <a:t>The system continues to operate properly, only reaching states that would occur if there were no </a:t>
            </a:r>
            <a:r>
              <a:rPr lang="en-US" dirty="0" smtClean="0"/>
              <a:t>attacker</a:t>
            </a:r>
          </a:p>
          <a:p>
            <a:pPr marL="457200" lvl="1" indent="0">
              <a:buNone/>
            </a:pPr>
            <a:r>
              <a:rPr lang="en-US" dirty="0" smtClean="0"/>
              <a:t>(</a:t>
            </a:r>
            <a:r>
              <a:rPr lang="en-US" b="1" dirty="0"/>
              <a:t>the assurance that the information is trustworthy and accurate </a:t>
            </a:r>
            <a:r>
              <a:rPr lang="en-US" dirty="0" smtClean="0"/>
              <a:t>)</a:t>
            </a:r>
            <a:endParaRPr lang="en-US" dirty="0"/>
          </a:p>
          <a:p>
            <a:r>
              <a:rPr lang="en-US" b="1" i="1" dirty="0"/>
              <a:t>Availability</a:t>
            </a:r>
          </a:p>
          <a:p>
            <a:pPr lvl="1"/>
            <a:r>
              <a:rPr lang="en-US" dirty="0"/>
              <a:t>Actions by an attacker do not prevent users from having access to use of the </a:t>
            </a:r>
            <a:r>
              <a:rPr lang="en-US" dirty="0" smtClean="0"/>
              <a:t>system</a:t>
            </a:r>
          </a:p>
          <a:p>
            <a:pPr marL="457200" lvl="1" indent="0">
              <a:buNone/>
            </a:pPr>
            <a:r>
              <a:rPr lang="en-US" dirty="0" smtClean="0"/>
              <a:t>(</a:t>
            </a:r>
            <a:r>
              <a:rPr lang="en-US" b="1" dirty="0"/>
              <a:t>a guarantee of reliable access to the information by authorized people</a:t>
            </a:r>
            <a:r>
              <a:rPr lang="en-US" dirty="0" smtClean="0"/>
              <a:t>)</a:t>
            </a:r>
            <a:endParaRPr lang="en-US" dirty="0"/>
          </a:p>
        </p:txBody>
      </p:sp>
    </p:spTree>
    <p:extLst>
      <p:ext uri="{BB962C8B-B14F-4D97-AF65-F5344CB8AC3E}">
        <p14:creationId xmlns:p14="http://schemas.microsoft.com/office/powerpoint/2010/main" val="15239229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7" end="7"/>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3">
                                            <p:txEl>
                                              <p:pRg st="8" end="8"/>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General picture</a:t>
            </a:r>
            <a:endParaRPr lang="en-US" dirty="0"/>
          </a:p>
        </p:txBody>
      </p:sp>
      <p:sp>
        <p:nvSpPr>
          <p:cNvPr id="3" name="Content Placeholder 2"/>
          <p:cNvSpPr>
            <a:spLocks noGrp="1"/>
          </p:cNvSpPr>
          <p:nvPr>
            <p:ph sz="quarter" idx="11"/>
          </p:nvPr>
        </p:nvSpPr>
        <p:spPr>
          <a:xfrm>
            <a:off x="538163" y="4074459"/>
            <a:ext cx="11193462" cy="2420469"/>
          </a:xfrm>
        </p:spPr>
        <p:txBody>
          <a:bodyPr/>
          <a:lstStyle/>
          <a:p>
            <a:r>
              <a:rPr lang="en-US" dirty="0"/>
              <a:t>Security is about</a:t>
            </a:r>
          </a:p>
          <a:p>
            <a:pPr lvl="1"/>
            <a:r>
              <a:rPr lang="en-US" dirty="0"/>
              <a:t>Honest user (e.g., Alice, Bob, …)</a:t>
            </a:r>
          </a:p>
          <a:p>
            <a:pPr lvl="1"/>
            <a:r>
              <a:rPr lang="en-US" dirty="0"/>
              <a:t>Dishonest Attacker</a:t>
            </a:r>
          </a:p>
          <a:p>
            <a:pPr lvl="1"/>
            <a:r>
              <a:rPr lang="en-US" dirty="0"/>
              <a:t>How the Attacker </a:t>
            </a:r>
          </a:p>
          <a:p>
            <a:pPr lvl="2"/>
            <a:r>
              <a:rPr lang="en-US" dirty="0"/>
              <a:t>Disrupts honest user’s use of the system  (Integrity, Availability)</a:t>
            </a:r>
          </a:p>
          <a:p>
            <a:pPr lvl="2"/>
            <a:r>
              <a:rPr lang="en-US" dirty="0"/>
              <a:t>Learns information intended for Alice only (Confidentiality)</a:t>
            </a:r>
          </a:p>
          <a:p>
            <a:endParaRPr lang="en-US" dirty="0"/>
          </a:p>
        </p:txBody>
      </p:sp>
      <p:sp>
        <p:nvSpPr>
          <p:cNvPr id="4" name="Rectangle 3"/>
          <p:cNvSpPr/>
          <p:nvPr/>
        </p:nvSpPr>
        <p:spPr bwMode="auto">
          <a:xfrm>
            <a:off x="4863353" y="1490103"/>
            <a:ext cx="2209800" cy="2286000"/>
          </a:xfrm>
          <a:prstGeom prst="rect">
            <a:avLst/>
          </a:prstGeom>
          <a:solidFill>
            <a:schemeClr val="accent5">
              <a:lumMod val="90000"/>
            </a:schemeClr>
          </a:solidFill>
          <a:ln w="12700" cap="flat" cmpd="sng" algn="ctr">
            <a:solidFill>
              <a:schemeClr val="tx1"/>
            </a:solidFill>
            <a:prstDash val="solid"/>
            <a:round/>
            <a:headEnd type="none" w="med" len="med"/>
            <a:tailEnd type="triangle" w="lg" len="med"/>
          </a:ln>
          <a:effectLst/>
        </p:spPr>
        <p:txBody>
          <a:bodyPr wrap="none" anchor="ctr"/>
          <a:lstStyle/>
          <a:p>
            <a:pPr algn="ctr">
              <a:defRPr/>
            </a:pPr>
            <a:r>
              <a:rPr lang="en-US" dirty="0"/>
              <a:t>System</a:t>
            </a:r>
          </a:p>
        </p:txBody>
      </p:sp>
      <p:sp>
        <p:nvSpPr>
          <p:cNvPr id="5" name="Rectangle 4"/>
          <p:cNvSpPr>
            <a:spLocks noChangeArrowheads="1"/>
          </p:cNvSpPr>
          <p:nvPr/>
        </p:nvSpPr>
        <p:spPr bwMode="auto">
          <a:xfrm>
            <a:off x="4329953" y="1494865"/>
            <a:ext cx="533400" cy="2286000"/>
          </a:xfrm>
          <a:prstGeom prst="rect">
            <a:avLst/>
          </a:prstGeom>
          <a:solidFill>
            <a:srgbClr val="6699FF"/>
          </a:solidFill>
          <a:ln w="12700" algn="ctr">
            <a:solidFill>
              <a:schemeClr val="tx1"/>
            </a:solidFill>
            <a:round/>
            <a:headEnd/>
            <a:tailEnd type="triangle" w="lg" len="med"/>
          </a:ln>
        </p:spPr>
        <p:txBody>
          <a:bodyPr wrap="none"/>
          <a:lstStyle>
            <a:lvl1pPr eaLnBrk="0" hangingPunct="0">
              <a:defRPr sz="2000">
                <a:solidFill>
                  <a:schemeClr val="tx1"/>
                </a:solidFill>
                <a:latin typeface="Tahoma" panose="020B0604030504040204" pitchFamily="34" charset="0"/>
              </a:defRPr>
            </a:lvl1pPr>
            <a:lvl2pPr marL="742950" indent="-285750" eaLnBrk="0" hangingPunct="0">
              <a:defRPr sz="2000">
                <a:solidFill>
                  <a:schemeClr val="tx1"/>
                </a:solidFill>
                <a:latin typeface="Tahoma" panose="020B0604030504040204" pitchFamily="34" charset="0"/>
              </a:defRPr>
            </a:lvl2pPr>
            <a:lvl3pPr marL="1143000" indent="-228600" eaLnBrk="0" hangingPunct="0">
              <a:defRPr sz="2000">
                <a:solidFill>
                  <a:schemeClr val="tx1"/>
                </a:solidFill>
                <a:latin typeface="Tahoma" panose="020B0604030504040204" pitchFamily="34" charset="0"/>
              </a:defRPr>
            </a:lvl3pPr>
            <a:lvl4pPr marL="1600200" indent="-228600" eaLnBrk="0" hangingPunct="0">
              <a:defRPr sz="2000">
                <a:solidFill>
                  <a:schemeClr val="tx1"/>
                </a:solidFill>
                <a:latin typeface="Tahoma" panose="020B0604030504040204" pitchFamily="34" charset="0"/>
              </a:defRPr>
            </a:lvl4pPr>
            <a:lvl5pPr marL="2057400" indent="-228600" eaLnBrk="0" hangingPunct="0">
              <a:defRPr sz="2000">
                <a:solidFill>
                  <a:schemeClr val="tx1"/>
                </a:solidFill>
                <a:latin typeface="Tahoma" panose="020B060403050404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defRPr>
            </a:lvl9pPr>
          </a:lstStyle>
          <a:p>
            <a:pPr eaLnBrk="1" hangingPunct="1"/>
            <a:endParaRPr lang="en-US"/>
          </a:p>
        </p:txBody>
      </p:sp>
      <p:sp>
        <p:nvSpPr>
          <p:cNvPr id="6" name="Rectangle 5"/>
          <p:cNvSpPr>
            <a:spLocks noChangeArrowheads="1"/>
          </p:cNvSpPr>
          <p:nvPr/>
        </p:nvSpPr>
        <p:spPr bwMode="auto">
          <a:xfrm>
            <a:off x="7073153" y="1494865"/>
            <a:ext cx="533400" cy="2286000"/>
          </a:xfrm>
          <a:prstGeom prst="rect">
            <a:avLst/>
          </a:prstGeom>
          <a:solidFill>
            <a:srgbClr val="CC3300"/>
          </a:solidFill>
          <a:ln w="12700" algn="ctr">
            <a:solidFill>
              <a:schemeClr val="tx1"/>
            </a:solidFill>
            <a:round/>
            <a:headEnd/>
            <a:tailEnd type="triangle" w="lg" len="med"/>
          </a:ln>
        </p:spPr>
        <p:txBody>
          <a:bodyPr wrap="none"/>
          <a:lstStyle>
            <a:lvl1pPr eaLnBrk="0" hangingPunct="0">
              <a:defRPr sz="2000">
                <a:solidFill>
                  <a:schemeClr val="tx1"/>
                </a:solidFill>
                <a:latin typeface="Tahoma" panose="020B0604030504040204" pitchFamily="34" charset="0"/>
              </a:defRPr>
            </a:lvl1pPr>
            <a:lvl2pPr marL="742950" indent="-285750" eaLnBrk="0" hangingPunct="0">
              <a:defRPr sz="2000">
                <a:solidFill>
                  <a:schemeClr val="tx1"/>
                </a:solidFill>
                <a:latin typeface="Tahoma" panose="020B0604030504040204" pitchFamily="34" charset="0"/>
              </a:defRPr>
            </a:lvl2pPr>
            <a:lvl3pPr marL="1143000" indent="-228600" eaLnBrk="0" hangingPunct="0">
              <a:defRPr sz="2000">
                <a:solidFill>
                  <a:schemeClr val="tx1"/>
                </a:solidFill>
                <a:latin typeface="Tahoma" panose="020B0604030504040204" pitchFamily="34" charset="0"/>
              </a:defRPr>
            </a:lvl3pPr>
            <a:lvl4pPr marL="1600200" indent="-228600" eaLnBrk="0" hangingPunct="0">
              <a:defRPr sz="2000">
                <a:solidFill>
                  <a:schemeClr val="tx1"/>
                </a:solidFill>
                <a:latin typeface="Tahoma" panose="020B0604030504040204" pitchFamily="34" charset="0"/>
              </a:defRPr>
            </a:lvl4pPr>
            <a:lvl5pPr marL="2057400" indent="-228600" eaLnBrk="0" hangingPunct="0">
              <a:defRPr sz="2000">
                <a:solidFill>
                  <a:schemeClr val="tx1"/>
                </a:solidFill>
                <a:latin typeface="Tahoma" panose="020B060403050404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defRPr>
            </a:lvl9pPr>
          </a:lstStyle>
          <a:p>
            <a:pPr eaLnBrk="1" hangingPunct="1"/>
            <a:endParaRPr lang="en-US"/>
          </a:p>
        </p:txBody>
      </p:sp>
      <p:pic>
        <p:nvPicPr>
          <p:cNvPr id="7" name="Picture 4" descr="http://indarktrees.com/pics/villian%2520copy.jpg"/>
          <p:cNvPicPr>
            <a:picLocks noChangeAspect="1" noChangeArrowheads="1"/>
          </p:cNvPicPr>
          <p:nvPr/>
        </p:nvPicPr>
        <p:blipFill>
          <a:blip r:embed="rId2">
            <a:extLst>
              <a:ext uri="{28A0092B-C50C-407E-A947-70E740481C1C}">
                <a14:useLocalDpi xmlns:a14="http://schemas.microsoft.com/office/drawing/2010/main" val="0"/>
              </a:ext>
            </a:extLst>
          </a:blip>
          <a:srcRect l="14191" t="2339" r="11314" b="20322"/>
          <a:stretch>
            <a:fillRect/>
          </a:stretch>
        </p:blipFill>
        <p:spPr bwMode="auto">
          <a:xfrm>
            <a:off x="8597153" y="1418665"/>
            <a:ext cx="1703388" cy="2357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8" descr="Alice _8885 by Disney-Grandpa."/>
          <p:cNvPicPr>
            <a:picLocks noChangeAspect="1" noChangeArrowheads="1"/>
          </p:cNvPicPr>
          <p:nvPr/>
        </p:nvPicPr>
        <p:blipFill>
          <a:blip r:embed="rId3">
            <a:extLst>
              <a:ext uri="{28A0092B-C50C-407E-A947-70E740481C1C}">
                <a14:useLocalDpi xmlns:a14="http://schemas.microsoft.com/office/drawing/2010/main" val="0"/>
              </a:ext>
            </a:extLst>
          </a:blip>
          <a:srcRect l="7903" t="10526" r="9120" b="7895"/>
          <a:stretch>
            <a:fillRect/>
          </a:stretch>
        </p:blipFill>
        <p:spPr bwMode="auto">
          <a:xfrm>
            <a:off x="1662953" y="1418665"/>
            <a:ext cx="1600200"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Box 11"/>
          <p:cNvSpPr txBox="1">
            <a:spLocks noChangeArrowheads="1"/>
          </p:cNvSpPr>
          <p:nvPr/>
        </p:nvSpPr>
        <p:spPr bwMode="auto">
          <a:xfrm>
            <a:off x="8952753" y="3799915"/>
            <a:ext cx="111601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000">
                <a:solidFill>
                  <a:schemeClr val="tx1"/>
                </a:solidFill>
                <a:latin typeface="Tahoma" panose="020B0604030504040204" pitchFamily="34" charset="0"/>
              </a:defRPr>
            </a:lvl1pPr>
            <a:lvl2pPr marL="742950" indent="-285750" eaLnBrk="0" hangingPunct="0">
              <a:defRPr sz="2000">
                <a:solidFill>
                  <a:schemeClr val="tx1"/>
                </a:solidFill>
                <a:latin typeface="Tahoma" panose="020B0604030504040204" pitchFamily="34" charset="0"/>
              </a:defRPr>
            </a:lvl2pPr>
            <a:lvl3pPr marL="1143000" indent="-228600" eaLnBrk="0" hangingPunct="0">
              <a:defRPr sz="2000">
                <a:solidFill>
                  <a:schemeClr val="tx1"/>
                </a:solidFill>
                <a:latin typeface="Tahoma" panose="020B0604030504040204" pitchFamily="34" charset="0"/>
              </a:defRPr>
            </a:lvl3pPr>
            <a:lvl4pPr marL="1600200" indent="-228600" eaLnBrk="0" hangingPunct="0">
              <a:defRPr sz="2000">
                <a:solidFill>
                  <a:schemeClr val="tx1"/>
                </a:solidFill>
                <a:latin typeface="Tahoma" panose="020B0604030504040204" pitchFamily="34" charset="0"/>
              </a:defRPr>
            </a:lvl4pPr>
            <a:lvl5pPr marL="2057400" indent="-228600" eaLnBrk="0" hangingPunct="0">
              <a:defRPr sz="2000">
                <a:solidFill>
                  <a:schemeClr val="tx1"/>
                </a:solidFill>
                <a:latin typeface="Tahoma" panose="020B060403050404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defRPr>
            </a:lvl9pPr>
          </a:lstStyle>
          <a:p>
            <a:pPr eaLnBrk="1" hangingPunct="1"/>
            <a:r>
              <a:rPr lang="en-US"/>
              <a:t>Attacker</a:t>
            </a:r>
          </a:p>
        </p:txBody>
      </p:sp>
      <p:sp>
        <p:nvSpPr>
          <p:cNvPr id="10" name="TextBox 13"/>
          <p:cNvSpPr txBox="1">
            <a:spLocks noChangeArrowheads="1"/>
          </p:cNvSpPr>
          <p:nvPr/>
        </p:nvSpPr>
        <p:spPr bwMode="auto">
          <a:xfrm>
            <a:off x="1891553" y="3799915"/>
            <a:ext cx="71120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000">
                <a:solidFill>
                  <a:schemeClr val="tx1"/>
                </a:solidFill>
                <a:latin typeface="Tahoma" panose="020B0604030504040204" pitchFamily="34" charset="0"/>
              </a:defRPr>
            </a:lvl1pPr>
            <a:lvl2pPr marL="742950" indent="-285750" eaLnBrk="0" hangingPunct="0">
              <a:defRPr sz="2000">
                <a:solidFill>
                  <a:schemeClr val="tx1"/>
                </a:solidFill>
                <a:latin typeface="Tahoma" panose="020B0604030504040204" pitchFamily="34" charset="0"/>
              </a:defRPr>
            </a:lvl2pPr>
            <a:lvl3pPr marL="1143000" indent="-228600" eaLnBrk="0" hangingPunct="0">
              <a:defRPr sz="2000">
                <a:solidFill>
                  <a:schemeClr val="tx1"/>
                </a:solidFill>
                <a:latin typeface="Tahoma" panose="020B0604030504040204" pitchFamily="34" charset="0"/>
              </a:defRPr>
            </a:lvl3pPr>
            <a:lvl4pPr marL="1600200" indent="-228600" eaLnBrk="0" hangingPunct="0">
              <a:defRPr sz="2000">
                <a:solidFill>
                  <a:schemeClr val="tx1"/>
                </a:solidFill>
                <a:latin typeface="Tahoma" panose="020B0604030504040204" pitchFamily="34" charset="0"/>
              </a:defRPr>
            </a:lvl4pPr>
            <a:lvl5pPr marL="2057400" indent="-228600" eaLnBrk="0" hangingPunct="0">
              <a:defRPr sz="2000">
                <a:solidFill>
                  <a:schemeClr val="tx1"/>
                </a:solidFill>
                <a:latin typeface="Tahoma" panose="020B060403050404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defRPr>
            </a:lvl9pPr>
          </a:lstStyle>
          <a:p>
            <a:pPr eaLnBrk="1" hangingPunct="1"/>
            <a:r>
              <a:rPr lang="en-US"/>
              <a:t>Alice</a:t>
            </a:r>
          </a:p>
        </p:txBody>
      </p:sp>
      <p:sp>
        <p:nvSpPr>
          <p:cNvPr id="11" name="Right Arrow 14"/>
          <p:cNvSpPr>
            <a:spLocks noChangeArrowheads="1"/>
          </p:cNvSpPr>
          <p:nvPr/>
        </p:nvSpPr>
        <p:spPr bwMode="auto">
          <a:xfrm>
            <a:off x="3491753" y="1875865"/>
            <a:ext cx="685800" cy="457200"/>
          </a:xfrm>
          <a:prstGeom prst="rightArrow">
            <a:avLst>
              <a:gd name="adj1" fmla="val 50000"/>
              <a:gd name="adj2" fmla="val 50000"/>
            </a:avLst>
          </a:prstGeom>
          <a:solidFill>
            <a:srgbClr val="6699FF"/>
          </a:solidFill>
          <a:ln w="12700" algn="ctr">
            <a:solidFill>
              <a:schemeClr val="tx1"/>
            </a:solidFill>
            <a:round/>
            <a:headEnd/>
            <a:tailEnd type="triangle" w="lg" len="med"/>
          </a:ln>
        </p:spPr>
        <p:txBody>
          <a:bodyPr wrap="none"/>
          <a:lstStyle>
            <a:lvl1pPr eaLnBrk="0" hangingPunct="0">
              <a:defRPr sz="2000">
                <a:solidFill>
                  <a:schemeClr val="tx1"/>
                </a:solidFill>
                <a:latin typeface="Tahoma" panose="020B0604030504040204" pitchFamily="34" charset="0"/>
              </a:defRPr>
            </a:lvl1pPr>
            <a:lvl2pPr marL="742950" indent="-285750" eaLnBrk="0" hangingPunct="0">
              <a:defRPr sz="2000">
                <a:solidFill>
                  <a:schemeClr val="tx1"/>
                </a:solidFill>
                <a:latin typeface="Tahoma" panose="020B0604030504040204" pitchFamily="34" charset="0"/>
              </a:defRPr>
            </a:lvl2pPr>
            <a:lvl3pPr marL="1143000" indent="-228600" eaLnBrk="0" hangingPunct="0">
              <a:defRPr sz="2000">
                <a:solidFill>
                  <a:schemeClr val="tx1"/>
                </a:solidFill>
                <a:latin typeface="Tahoma" panose="020B0604030504040204" pitchFamily="34" charset="0"/>
              </a:defRPr>
            </a:lvl3pPr>
            <a:lvl4pPr marL="1600200" indent="-228600" eaLnBrk="0" hangingPunct="0">
              <a:defRPr sz="2000">
                <a:solidFill>
                  <a:schemeClr val="tx1"/>
                </a:solidFill>
                <a:latin typeface="Tahoma" panose="020B0604030504040204" pitchFamily="34" charset="0"/>
              </a:defRPr>
            </a:lvl4pPr>
            <a:lvl5pPr marL="2057400" indent="-228600" eaLnBrk="0" hangingPunct="0">
              <a:defRPr sz="2000">
                <a:solidFill>
                  <a:schemeClr val="tx1"/>
                </a:solidFill>
                <a:latin typeface="Tahoma" panose="020B060403050404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defRPr>
            </a:lvl9pPr>
          </a:lstStyle>
          <a:p>
            <a:pPr eaLnBrk="1" hangingPunct="1"/>
            <a:endParaRPr lang="en-US"/>
          </a:p>
        </p:txBody>
      </p:sp>
      <p:sp>
        <p:nvSpPr>
          <p:cNvPr id="12" name="Right Arrow 15"/>
          <p:cNvSpPr>
            <a:spLocks noChangeArrowheads="1"/>
          </p:cNvSpPr>
          <p:nvPr/>
        </p:nvSpPr>
        <p:spPr bwMode="auto">
          <a:xfrm flipH="1">
            <a:off x="3491753" y="2790265"/>
            <a:ext cx="685800" cy="457200"/>
          </a:xfrm>
          <a:prstGeom prst="rightArrow">
            <a:avLst>
              <a:gd name="adj1" fmla="val 50000"/>
              <a:gd name="adj2" fmla="val 50000"/>
            </a:avLst>
          </a:prstGeom>
          <a:solidFill>
            <a:srgbClr val="6699FF"/>
          </a:solidFill>
          <a:ln w="12700" algn="ctr">
            <a:solidFill>
              <a:schemeClr val="tx1"/>
            </a:solidFill>
            <a:round/>
            <a:headEnd/>
            <a:tailEnd type="triangle" w="lg" len="med"/>
          </a:ln>
        </p:spPr>
        <p:txBody>
          <a:bodyPr wrap="none"/>
          <a:lstStyle>
            <a:lvl1pPr eaLnBrk="0" hangingPunct="0">
              <a:defRPr sz="2000">
                <a:solidFill>
                  <a:schemeClr val="tx1"/>
                </a:solidFill>
                <a:latin typeface="Tahoma" panose="020B0604030504040204" pitchFamily="34" charset="0"/>
              </a:defRPr>
            </a:lvl1pPr>
            <a:lvl2pPr marL="742950" indent="-285750" eaLnBrk="0" hangingPunct="0">
              <a:defRPr sz="2000">
                <a:solidFill>
                  <a:schemeClr val="tx1"/>
                </a:solidFill>
                <a:latin typeface="Tahoma" panose="020B0604030504040204" pitchFamily="34" charset="0"/>
              </a:defRPr>
            </a:lvl2pPr>
            <a:lvl3pPr marL="1143000" indent="-228600" eaLnBrk="0" hangingPunct="0">
              <a:defRPr sz="2000">
                <a:solidFill>
                  <a:schemeClr val="tx1"/>
                </a:solidFill>
                <a:latin typeface="Tahoma" panose="020B0604030504040204" pitchFamily="34" charset="0"/>
              </a:defRPr>
            </a:lvl3pPr>
            <a:lvl4pPr marL="1600200" indent="-228600" eaLnBrk="0" hangingPunct="0">
              <a:defRPr sz="2000">
                <a:solidFill>
                  <a:schemeClr val="tx1"/>
                </a:solidFill>
                <a:latin typeface="Tahoma" panose="020B0604030504040204" pitchFamily="34" charset="0"/>
              </a:defRPr>
            </a:lvl4pPr>
            <a:lvl5pPr marL="2057400" indent="-228600" eaLnBrk="0" hangingPunct="0">
              <a:defRPr sz="2000">
                <a:solidFill>
                  <a:schemeClr val="tx1"/>
                </a:solidFill>
                <a:latin typeface="Tahoma" panose="020B060403050404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defRPr>
            </a:lvl9pPr>
          </a:lstStyle>
          <a:p>
            <a:pPr eaLnBrk="1" hangingPunct="1"/>
            <a:endParaRPr lang="en-US"/>
          </a:p>
        </p:txBody>
      </p:sp>
      <p:sp>
        <p:nvSpPr>
          <p:cNvPr id="13" name="Right Arrow 16"/>
          <p:cNvSpPr>
            <a:spLocks noChangeArrowheads="1"/>
          </p:cNvSpPr>
          <p:nvPr/>
        </p:nvSpPr>
        <p:spPr bwMode="auto">
          <a:xfrm>
            <a:off x="7758953" y="1875865"/>
            <a:ext cx="685800" cy="457200"/>
          </a:xfrm>
          <a:prstGeom prst="rightArrow">
            <a:avLst>
              <a:gd name="adj1" fmla="val 50000"/>
              <a:gd name="adj2" fmla="val 50000"/>
            </a:avLst>
          </a:prstGeom>
          <a:solidFill>
            <a:srgbClr val="CC3300"/>
          </a:solidFill>
          <a:ln w="12700" algn="ctr">
            <a:solidFill>
              <a:schemeClr val="tx1"/>
            </a:solidFill>
            <a:round/>
            <a:headEnd/>
            <a:tailEnd type="triangle" w="lg" len="med"/>
          </a:ln>
        </p:spPr>
        <p:txBody>
          <a:bodyPr wrap="none"/>
          <a:lstStyle>
            <a:lvl1pPr eaLnBrk="0" hangingPunct="0">
              <a:defRPr sz="2000">
                <a:solidFill>
                  <a:schemeClr val="tx1"/>
                </a:solidFill>
                <a:latin typeface="Tahoma" panose="020B0604030504040204" pitchFamily="34" charset="0"/>
              </a:defRPr>
            </a:lvl1pPr>
            <a:lvl2pPr marL="742950" indent="-285750" eaLnBrk="0" hangingPunct="0">
              <a:defRPr sz="2000">
                <a:solidFill>
                  <a:schemeClr val="tx1"/>
                </a:solidFill>
                <a:latin typeface="Tahoma" panose="020B0604030504040204" pitchFamily="34" charset="0"/>
              </a:defRPr>
            </a:lvl2pPr>
            <a:lvl3pPr marL="1143000" indent="-228600" eaLnBrk="0" hangingPunct="0">
              <a:defRPr sz="2000">
                <a:solidFill>
                  <a:schemeClr val="tx1"/>
                </a:solidFill>
                <a:latin typeface="Tahoma" panose="020B0604030504040204" pitchFamily="34" charset="0"/>
              </a:defRPr>
            </a:lvl3pPr>
            <a:lvl4pPr marL="1600200" indent="-228600" eaLnBrk="0" hangingPunct="0">
              <a:defRPr sz="2000">
                <a:solidFill>
                  <a:schemeClr val="tx1"/>
                </a:solidFill>
                <a:latin typeface="Tahoma" panose="020B0604030504040204" pitchFamily="34" charset="0"/>
              </a:defRPr>
            </a:lvl4pPr>
            <a:lvl5pPr marL="2057400" indent="-228600" eaLnBrk="0" hangingPunct="0">
              <a:defRPr sz="2000">
                <a:solidFill>
                  <a:schemeClr val="tx1"/>
                </a:solidFill>
                <a:latin typeface="Tahoma" panose="020B060403050404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defRPr>
            </a:lvl9pPr>
          </a:lstStyle>
          <a:p>
            <a:pPr eaLnBrk="1" hangingPunct="1"/>
            <a:endParaRPr lang="en-US"/>
          </a:p>
        </p:txBody>
      </p:sp>
      <p:sp>
        <p:nvSpPr>
          <p:cNvPr id="14" name="Right Arrow 17"/>
          <p:cNvSpPr>
            <a:spLocks noChangeArrowheads="1"/>
          </p:cNvSpPr>
          <p:nvPr/>
        </p:nvSpPr>
        <p:spPr bwMode="auto">
          <a:xfrm flipH="1">
            <a:off x="7758953" y="2790265"/>
            <a:ext cx="685800" cy="457200"/>
          </a:xfrm>
          <a:prstGeom prst="rightArrow">
            <a:avLst>
              <a:gd name="adj1" fmla="val 50000"/>
              <a:gd name="adj2" fmla="val 50000"/>
            </a:avLst>
          </a:prstGeom>
          <a:solidFill>
            <a:srgbClr val="CC3300"/>
          </a:solidFill>
          <a:ln w="12700" algn="ctr">
            <a:solidFill>
              <a:schemeClr val="tx1"/>
            </a:solidFill>
            <a:round/>
            <a:headEnd/>
            <a:tailEnd type="triangle" w="lg" len="med"/>
          </a:ln>
        </p:spPr>
        <p:txBody>
          <a:bodyPr wrap="none"/>
          <a:lstStyle>
            <a:lvl1pPr eaLnBrk="0" hangingPunct="0">
              <a:defRPr sz="2000">
                <a:solidFill>
                  <a:schemeClr val="tx1"/>
                </a:solidFill>
                <a:latin typeface="Tahoma" panose="020B0604030504040204" pitchFamily="34" charset="0"/>
              </a:defRPr>
            </a:lvl1pPr>
            <a:lvl2pPr marL="742950" indent="-285750" eaLnBrk="0" hangingPunct="0">
              <a:defRPr sz="2000">
                <a:solidFill>
                  <a:schemeClr val="tx1"/>
                </a:solidFill>
                <a:latin typeface="Tahoma" panose="020B0604030504040204" pitchFamily="34" charset="0"/>
              </a:defRPr>
            </a:lvl2pPr>
            <a:lvl3pPr marL="1143000" indent="-228600" eaLnBrk="0" hangingPunct="0">
              <a:defRPr sz="2000">
                <a:solidFill>
                  <a:schemeClr val="tx1"/>
                </a:solidFill>
                <a:latin typeface="Tahoma" panose="020B0604030504040204" pitchFamily="34" charset="0"/>
              </a:defRPr>
            </a:lvl3pPr>
            <a:lvl4pPr marL="1600200" indent="-228600" eaLnBrk="0" hangingPunct="0">
              <a:defRPr sz="2000">
                <a:solidFill>
                  <a:schemeClr val="tx1"/>
                </a:solidFill>
                <a:latin typeface="Tahoma" panose="020B0604030504040204" pitchFamily="34" charset="0"/>
              </a:defRPr>
            </a:lvl4pPr>
            <a:lvl5pPr marL="2057400" indent="-228600" eaLnBrk="0" hangingPunct="0">
              <a:defRPr sz="2000">
                <a:solidFill>
                  <a:schemeClr val="tx1"/>
                </a:solidFill>
                <a:latin typeface="Tahoma" panose="020B060403050404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defRPr>
            </a:lvl9pPr>
          </a:lstStyle>
          <a:p>
            <a:pPr eaLnBrk="1" hangingPunct="1"/>
            <a:endParaRPr lang="en-US"/>
          </a:p>
        </p:txBody>
      </p:sp>
    </p:spTree>
    <p:extLst>
      <p:ext uri="{BB962C8B-B14F-4D97-AF65-F5344CB8AC3E}">
        <p14:creationId xmlns:p14="http://schemas.microsoft.com/office/powerpoint/2010/main" val="354602520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kern="0" dirty="0" smtClean="0"/>
              <a:t>Network security</a:t>
            </a:r>
            <a:endParaRPr lang="en-US" kern="0" dirty="0"/>
          </a:p>
        </p:txBody>
      </p:sp>
      <p:sp>
        <p:nvSpPr>
          <p:cNvPr id="3" name="Content Placeholder 2"/>
          <p:cNvSpPr>
            <a:spLocks noGrp="1"/>
          </p:cNvSpPr>
          <p:nvPr>
            <p:ph sz="quarter" idx="11"/>
          </p:nvPr>
        </p:nvSpPr>
        <p:spPr/>
        <p:txBody>
          <a:bodyPr/>
          <a:lstStyle/>
          <a:p>
            <a:endParaRPr lang="en-US" dirty="0"/>
          </a:p>
        </p:txBody>
      </p:sp>
      <p:sp>
        <p:nvSpPr>
          <p:cNvPr id="5" name="Rectangle 4"/>
          <p:cNvSpPr/>
          <p:nvPr/>
        </p:nvSpPr>
        <p:spPr bwMode="auto">
          <a:xfrm>
            <a:off x="4320989" y="1505791"/>
            <a:ext cx="3276600" cy="3910012"/>
          </a:xfrm>
          <a:prstGeom prst="rect">
            <a:avLst/>
          </a:prstGeom>
          <a:solidFill>
            <a:schemeClr val="accent5">
              <a:lumMod val="90000"/>
            </a:schemeClr>
          </a:solidFill>
          <a:ln w="12700" cap="flat" cmpd="sng" algn="ctr">
            <a:solidFill>
              <a:schemeClr val="tx1"/>
            </a:solidFill>
            <a:prstDash val="solid"/>
            <a:round/>
            <a:headEnd type="none" w="med" len="med"/>
            <a:tailEnd type="triangle" w="lg" len="med"/>
          </a:ln>
          <a:effectLst/>
        </p:spPr>
        <p:txBody>
          <a:bodyPr wrap="none" anchor="ctr"/>
          <a:lstStyle/>
          <a:p>
            <a:pPr algn="ctr">
              <a:defRPr/>
            </a:pPr>
            <a:endParaRPr lang="en-US" dirty="0"/>
          </a:p>
        </p:txBody>
      </p:sp>
      <p:sp>
        <p:nvSpPr>
          <p:cNvPr id="6" name="Rectangle 4"/>
          <p:cNvSpPr>
            <a:spLocks noChangeArrowheads="1"/>
          </p:cNvSpPr>
          <p:nvPr/>
        </p:nvSpPr>
        <p:spPr bwMode="auto">
          <a:xfrm>
            <a:off x="4320989" y="3510803"/>
            <a:ext cx="533400" cy="1905000"/>
          </a:xfrm>
          <a:prstGeom prst="rect">
            <a:avLst/>
          </a:prstGeom>
          <a:solidFill>
            <a:srgbClr val="6699FF"/>
          </a:solidFill>
          <a:ln w="12700" algn="ctr">
            <a:solidFill>
              <a:schemeClr val="tx1"/>
            </a:solidFill>
            <a:round/>
            <a:headEnd/>
            <a:tailEnd type="triangle" w="lg" len="med"/>
          </a:ln>
        </p:spPr>
        <p:txBody>
          <a:bodyPr wrap="none"/>
          <a:lstStyle>
            <a:lvl1pPr eaLnBrk="0" hangingPunct="0">
              <a:defRPr sz="2000">
                <a:solidFill>
                  <a:schemeClr val="tx1"/>
                </a:solidFill>
                <a:latin typeface="Tahoma" panose="020B0604030504040204" pitchFamily="34" charset="0"/>
              </a:defRPr>
            </a:lvl1pPr>
            <a:lvl2pPr marL="742950" indent="-285750" eaLnBrk="0" hangingPunct="0">
              <a:defRPr sz="2000">
                <a:solidFill>
                  <a:schemeClr val="tx1"/>
                </a:solidFill>
                <a:latin typeface="Tahoma" panose="020B0604030504040204" pitchFamily="34" charset="0"/>
              </a:defRPr>
            </a:lvl2pPr>
            <a:lvl3pPr marL="1143000" indent="-228600" eaLnBrk="0" hangingPunct="0">
              <a:defRPr sz="2000">
                <a:solidFill>
                  <a:schemeClr val="tx1"/>
                </a:solidFill>
                <a:latin typeface="Tahoma" panose="020B0604030504040204" pitchFamily="34" charset="0"/>
              </a:defRPr>
            </a:lvl3pPr>
            <a:lvl4pPr marL="1600200" indent="-228600" eaLnBrk="0" hangingPunct="0">
              <a:defRPr sz="2000">
                <a:solidFill>
                  <a:schemeClr val="tx1"/>
                </a:solidFill>
                <a:latin typeface="Tahoma" panose="020B0604030504040204" pitchFamily="34" charset="0"/>
              </a:defRPr>
            </a:lvl4pPr>
            <a:lvl5pPr marL="2057400" indent="-228600" eaLnBrk="0" hangingPunct="0">
              <a:defRPr sz="2000">
                <a:solidFill>
                  <a:schemeClr val="tx1"/>
                </a:solidFill>
                <a:latin typeface="Tahoma" panose="020B060403050404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defRPr>
            </a:lvl9pPr>
          </a:lstStyle>
          <a:p>
            <a:pPr eaLnBrk="1" hangingPunct="1"/>
            <a:endParaRPr lang="en-US"/>
          </a:p>
        </p:txBody>
      </p:sp>
      <p:pic>
        <p:nvPicPr>
          <p:cNvPr id="7" name="Picture 4" descr="http://indarktrees.com/pics/villian%2520copy.jpg"/>
          <p:cNvPicPr>
            <a:picLocks noChangeAspect="1" noChangeArrowheads="1"/>
          </p:cNvPicPr>
          <p:nvPr/>
        </p:nvPicPr>
        <p:blipFill>
          <a:blip r:embed="rId2">
            <a:extLst>
              <a:ext uri="{28A0092B-C50C-407E-A947-70E740481C1C}">
                <a14:useLocalDpi xmlns:a14="http://schemas.microsoft.com/office/drawing/2010/main" val="0"/>
              </a:ext>
            </a:extLst>
          </a:blip>
          <a:srcRect l="14191" t="2339" r="11314" b="20322"/>
          <a:stretch>
            <a:fillRect/>
          </a:stretch>
        </p:blipFill>
        <p:spPr bwMode="auto">
          <a:xfrm>
            <a:off x="8588189" y="1434353"/>
            <a:ext cx="1703388" cy="2357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8" descr="Alice _8885 by Disney-Grandpa."/>
          <p:cNvPicPr>
            <a:picLocks noChangeAspect="1" noChangeArrowheads="1"/>
          </p:cNvPicPr>
          <p:nvPr/>
        </p:nvPicPr>
        <p:blipFill>
          <a:blip r:embed="rId3">
            <a:extLst>
              <a:ext uri="{28A0092B-C50C-407E-A947-70E740481C1C}">
                <a14:useLocalDpi xmlns:a14="http://schemas.microsoft.com/office/drawing/2010/main" val="0"/>
              </a:ext>
            </a:extLst>
          </a:blip>
          <a:srcRect l="7903" t="10526" r="9120" b="7895"/>
          <a:stretch>
            <a:fillRect/>
          </a:stretch>
        </p:blipFill>
        <p:spPr bwMode="auto">
          <a:xfrm>
            <a:off x="1653989" y="3415553"/>
            <a:ext cx="1600200"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Box 11"/>
          <p:cNvSpPr txBox="1">
            <a:spLocks noChangeArrowheads="1"/>
          </p:cNvSpPr>
          <p:nvPr/>
        </p:nvSpPr>
        <p:spPr bwMode="auto">
          <a:xfrm>
            <a:off x="8353239" y="3815603"/>
            <a:ext cx="2139950"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000">
                <a:solidFill>
                  <a:schemeClr val="tx1"/>
                </a:solidFill>
                <a:latin typeface="Tahoma" panose="020B0604030504040204" pitchFamily="34" charset="0"/>
              </a:defRPr>
            </a:lvl1pPr>
            <a:lvl2pPr marL="742950" indent="-285750" eaLnBrk="0" hangingPunct="0">
              <a:defRPr sz="2000">
                <a:solidFill>
                  <a:schemeClr val="tx1"/>
                </a:solidFill>
                <a:latin typeface="Tahoma" panose="020B0604030504040204" pitchFamily="34" charset="0"/>
              </a:defRPr>
            </a:lvl2pPr>
            <a:lvl3pPr marL="1143000" indent="-228600" eaLnBrk="0" hangingPunct="0">
              <a:defRPr sz="2000">
                <a:solidFill>
                  <a:schemeClr val="tx1"/>
                </a:solidFill>
                <a:latin typeface="Tahoma" panose="020B0604030504040204" pitchFamily="34" charset="0"/>
              </a:defRPr>
            </a:lvl3pPr>
            <a:lvl4pPr marL="1600200" indent="-228600" eaLnBrk="0" hangingPunct="0">
              <a:defRPr sz="2000">
                <a:solidFill>
                  <a:schemeClr val="tx1"/>
                </a:solidFill>
                <a:latin typeface="Tahoma" panose="020B0604030504040204" pitchFamily="34" charset="0"/>
              </a:defRPr>
            </a:lvl4pPr>
            <a:lvl5pPr marL="2057400" indent="-228600" eaLnBrk="0" hangingPunct="0">
              <a:defRPr sz="2000">
                <a:solidFill>
                  <a:schemeClr val="tx1"/>
                </a:solidFill>
                <a:latin typeface="Tahoma" panose="020B060403050404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defRPr>
            </a:lvl9pPr>
          </a:lstStyle>
          <a:p>
            <a:pPr eaLnBrk="1" hangingPunct="1"/>
            <a:r>
              <a:rPr lang="en-US"/>
              <a:t>Network Attacker</a:t>
            </a:r>
          </a:p>
          <a:p>
            <a:pPr eaLnBrk="1" hangingPunct="1"/>
            <a:endParaRPr lang="en-US"/>
          </a:p>
          <a:p>
            <a:pPr eaLnBrk="1" hangingPunct="1"/>
            <a:r>
              <a:rPr lang="en-US"/>
              <a:t>Intercepts and controls network communication</a:t>
            </a:r>
          </a:p>
        </p:txBody>
      </p:sp>
      <p:sp>
        <p:nvSpPr>
          <p:cNvPr id="10" name="Right Arrow 14"/>
          <p:cNvSpPr>
            <a:spLocks noChangeArrowheads="1"/>
          </p:cNvSpPr>
          <p:nvPr/>
        </p:nvSpPr>
        <p:spPr bwMode="auto">
          <a:xfrm>
            <a:off x="3482789" y="3872753"/>
            <a:ext cx="685800" cy="457200"/>
          </a:xfrm>
          <a:prstGeom prst="rightArrow">
            <a:avLst>
              <a:gd name="adj1" fmla="val 50000"/>
              <a:gd name="adj2" fmla="val 50000"/>
            </a:avLst>
          </a:prstGeom>
          <a:solidFill>
            <a:srgbClr val="6699FF"/>
          </a:solidFill>
          <a:ln w="12700" algn="ctr">
            <a:solidFill>
              <a:schemeClr val="tx1"/>
            </a:solidFill>
            <a:round/>
            <a:headEnd/>
            <a:tailEnd type="triangle" w="lg" len="med"/>
          </a:ln>
        </p:spPr>
        <p:txBody>
          <a:bodyPr wrap="none"/>
          <a:lstStyle>
            <a:lvl1pPr eaLnBrk="0" hangingPunct="0">
              <a:defRPr sz="2000">
                <a:solidFill>
                  <a:schemeClr val="tx1"/>
                </a:solidFill>
                <a:latin typeface="Tahoma" panose="020B0604030504040204" pitchFamily="34" charset="0"/>
              </a:defRPr>
            </a:lvl1pPr>
            <a:lvl2pPr marL="742950" indent="-285750" eaLnBrk="0" hangingPunct="0">
              <a:defRPr sz="2000">
                <a:solidFill>
                  <a:schemeClr val="tx1"/>
                </a:solidFill>
                <a:latin typeface="Tahoma" panose="020B0604030504040204" pitchFamily="34" charset="0"/>
              </a:defRPr>
            </a:lvl2pPr>
            <a:lvl3pPr marL="1143000" indent="-228600" eaLnBrk="0" hangingPunct="0">
              <a:defRPr sz="2000">
                <a:solidFill>
                  <a:schemeClr val="tx1"/>
                </a:solidFill>
                <a:latin typeface="Tahoma" panose="020B0604030504040204" pitchFamily="34" charset="0"/>
              </a:defRPr>
            </a:lvl3pPr>
            <a:lvl4pPr marL="1600200" indent="-228600" eaLnBrk="0" hangingPunct="0">
              <a:defRPr sz="2000">
                <a:solidFill>
                  <a:schemeClr val="tx1"/>
                </a:solidFill>
                <a:latin typeface="Tahoma" panose="020B0604030504040204" pitchFamily="34" charset="0"/>
              </a:defRPr>
            </a:lvl4pPr>
            <a:lvl5pPr marL="2057400" indent="-228600" eaLnBrk="0" hangingPunct="0">
              <a:defRPr sz="2000">
                <a:solidFill>
                  <a:schemeClr val="tx1"/>
                </a:solidFill>
                <a:latin typeface="Tahoma" panose="020B060403050404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defRPr>
            </a:lvl9pPr>
          </a:lstStyle>
          <a:p>
            <a:pPr eaLnBrk="1" hangingPunct="1"/>
            <a:endParaRPr lang="en-US"/>
          </a:p>
        </p:txBody>
      </p:sp>
      <p:sp>
        <p:nvSpPr>
          <p:cNvPr id="11" name="Right Arrow 15"/>
          <p:cNvSpPr>
            <a:spLocks noChangeArrowheads="1"/>
          </p:cNvSpPr>
          <p:nvPr/>
        </p:nvSpPr>
        <p:spPr bwMode="auto">
          <a:xfrm flipH="1">
            <a:off x="3482789" y="4787153"/>
            <a:ext cx="685800" cy="457200"/>
          </a:xfrm>
          <a:prstGeom prst="rightArrow">
            <a:avLst>
              <a:gd name="adj1" fmla="val 50000"/>
              <a:gd name="adj2" fmla="val 50000"/>
            </a:avLst>
          </a:prstGeom>
          <a:solidFill>
            <a:srgbClr val="6699FF"/>
          </a:solidFill>
          <a:ln w="12700" algn="ctr">
            <a:solidFill>
              <a:schemeClr val="tx1"/>
            </a:solidFill>
            <a:round/>
            <a:headEnd/>
            <a:tailEnd type="triangle" w="lg" len="med"/>
          </a:ln>
        </p:spPr>
        <p:txBody>
          <a:bodyPr wrap="none"/>
          <a:lstStyle>
            <a:lvl1pPr eaLnBrk="0" hangingPunct="0">
              <a:defRPr sz="2000">
                <a:solidFill>
                  <a:schemeClr val="tx1"/>
                </a:solidFill>
                <a:latin typeface="Tahoma" panose="020B0604030504040204" pitchFamily="34" charset="0"/>
              </a:defRPr>
            </a:lvl1pPr>
            <a:lvl2pPr marL="742950" indent="-285750" eaLnBrk="0" hangingPunct="0">
              <a:defRPr sz="2000">
                <a:solidFill>
                  <a:schemeClr val="tx1"/>
                </a:solidFill>
                <a:latin typeface="Tahoma" panose="020B0604030504040204" pitchFamily="34" charset="0"/>
              </a:defRPr>
            </a:lvl2pPr>
            <a:lvl3pPr marL="1143000" indent="-228600" eaLnBrk="0" hangingPunct="0">
              <a:defRPr sz="2000">
                <a:solidFill>
                  <a:schemeClr val="tx1"/>
                </a:solidFill>
                <a:latin typeface="Tahoma" panose="020B0604030504040204" pitchFamily="34" charset="0"/>
              </a:defRPr>
            </a:lvl3pPr>
            <a:lvl4pPr marL="1600200" indent="-228600" eaLnBrk="0" hangingPunct="0">
              <a:defRPr sz="2000">
                <a:solidFill>
                  <a:schemeClr val="tx1"/>
                </a:solidFill>
                <a:latin typeface="Tahoma" panose="020B0604030504040204" pitchFamily="34" charset="0"/>
              </a:defRPr>
            </a:lvl4pPr>
            <a:lvl5pPr marL="2057400" indent="-228600" eaLnBrk="0" hangingPunct="0">
              <a:defRPr sz="2000">
                <a:solidFill>
                  <a:schemeClr val="tx1"/>
                </a:solidFill>
                <a:latin typeface="Tahoma" panose="020B060403050404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defRPr>
            </a:lvl9pPr>
          </a:lstStyle>
          <a:p>
            <a:pPr eaLnBrk="1" hangingPunct="1"/>
            <a:endParaRPr lang="en-US"/>
          </a:p>
        </p:txBody>
      </p:sp>
      <p:sp>
        <p:nvSpPr>
          <p:cNvPr id="12" name="Right Arrow 16"/>
          <p:cNvSpPr>
            <a:spLocks noChangeArrowheads="1"/>
          </p:cNvSpPr>
          <p:nvPr/>
        </p:nvSpPr>
        <p:spPr bwMode="auto">
          <a:xfrm>
            <a:off x="7749989" y="1891553"/>
            <a:ext cx="685800" cy="457200"/>
          </a:xfrm>
          <a:prstGeom prst="rightArrow">
            <a:avLst>
              <a:gd name="adj1" fmla="val 50000"/>
              <a:gd name="adj2" fmla="val 50000"/>
            </a:avLst>
          </a:prstGeom>
          <a:solidFill>
            <a:srgbClr val="CC3300"/>
          </a:solidFill>
          <a:ln w="12700" algn="ctr">
            <a:solidFill>
              <a:schemeClr val="tx1"/>
            </a:solidFill>
            <a:round/>
            <a:headEnd/>
            <a:tailEnd type="triangle" w="lg" len="med"/>
          </a:ln>
        </p:spPr>
        <p:txBody>
          <a:bodyPr wrap="none"/>
          <a:lstStyle>
            <a:lvl1pPr eaLnBrk="0" hangingPunct="0">
              <a:defRPr sz="2000">
                <a:solidFill>
                  <a:schemeClr val="tx1"/>
                </a:solidFill>
                <a:latin typeface="Tahoma" panose="020B0604030504040204" pitchFamily="34" charset="0"/>
              </a:defRPr>
            </a:lvl1pPr>
            <a:lvl2pPr marL="742950" indent="-285750" eaLnBrk="0" hangingPunct="0">
              <a:defRPr sz="2000">
                <a:solidFill>
                  <a:schemeClr val="tx1"/>
                </a:solidFill>
                <a:latin typeface="Tahoma" panose="020B0604030504040204" pitchFamily="34" charset="0"/>
              </a:defRPr>
            </a:lvl2pPr>
            <a:lvl3pPr marL="1143000" indent="-228600" eaLnBrk="0" hangingPunct="0">
              <a:defRPr sz="2000">
                <a:solidFill>
                  <a:schemeClr val="tx1"/>
                </a:solidFill>
                <a:latin typeface="Tahoma" panose="020B0604030504040204" pitchFamily="34" charset="0"/>
              </a:defRPr>
            </a:lvl3pPr>
            <a:lvl4pPr marL="1600200" indent="-228600" eaLnBrk="0" hangingPunct="0">
              <a:defRPr sz="2000">
                <a:solidFill>
                  <a:schemeClr val="tx1"/>
                </a:solidFill>
                <a:latin typeface="Tahoma" panose="020B0604030504040204" pitchFamily="34" charset="0"/>
              </a:defRPr>
            </a:lvl4pPr>
            <a:lvl5pPr marL="2057400" indent="-228600" eaLnBrk="0" hangingPunct="0">
              <a:defRPr sz="2000">
                <a:solidFill>
                  <a:schemeClr val="tx1"/>
                </a:solidFill>
                <a:latin typeface="Tahoma" panose="020B060403050404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defRPr>
            </a:lvl9pPr>
          </a:lstStyle>
          <a:p>
            <a:pPr eaLnBrk="1" hangingPunct="1"/>
            <a:endParaRPr lang="en-US"/>
          </a:p>
        </p:txBody>
      </p:sp>
      <p:sp>
        <p:nvSpPr>
          <p:cNvPr id="13" name="Right Arrow 17"/>
          <p:cNvSpPr>
            <a:spLocks noChangeArrowheads="1"/>
          </p:cNvSpPr>
          <p:nvPr/>
        </p:nvSpPr>
        <p:spPr bwMode="auto">
          <a:xfrm flipH="1">
            <a:off x="7749989" y="2805953"/>
            <a:ext cx="685800" cy="457200"/>
          </a:xfrm>
          <a:prstGeom prst="rightArrow">
            <a:avLst>
              <a:gd name="adj1" fmla="val 50000"/>
              <a:gd name="adj2" fmla="val 50000"/>
            </a:avLst>
          </a:prstGeom>
          <a:solidFill>
            <a:srgbClr val="CC3300"/>
          </a:solidFill>
          <a:ln w="12700" algn="ctr">
            <a:solidFill>
              <a:schemeClr val="tx1"/>
            </a:solidFill>
            <a:round/>
            <a:headEnd/>
            <a:tailEnd type="triangle" w="lg" len="med"/>
          </a:ln>
        </p:spPr>
        <p:txBody>
          <a:bodyPr wrap="none"/>
          <a:lstStyle>
            <a:lvl1pPr eaLnBrk="0" hangingPunct="0">
              <a:defRPr sz="2000">
                <a:solidFill>
                  <a:schemeClr val="tx1"/>
                </a:solidFill>
                <a:latin typeface="Tahoma" panose="020B0604030504040204" pitchFamily="34" charset="0"/>
              </a:defRPr>
            </a:lvl1pPr>
            <a:lvl2pPr marL="742950" indent="-285750" eaLnBrk="0" hangingPunct="0">
              <a:defRPr sz="2000">
                <a:solidFill>
                  <a:schemeClr val="tx1"/>
                </a:solidFill>
                <a:latin typeface="Tahoma" panose="020B0604030504040204" pitchFamily="34" charset="0"/>
              </a:defRPr>
            </a:lvl2pPr>
            <a:lvl3pPr marL="1143000" indent="-228600" eaLnBrk="0" hangingPunct="0">
              <a:defRPr sz="2000">
                <a:solidFill>
                  <a:schemeClr val="tx1"/>
                </a:solidFill>
                <a:latin typeface="Tahoma" panose="020B0604030504040204" pitchFamily="34" charset="0"/>
              </a:defRPr>
            </a:lvl3pPr>
            <a:lvl4pPr marL="1600200" indent="-228600" eaLnBrk="0" hangingPunct="0">
              <a:defRPr sz="2000">
                <a:solidFill>
                  <a:schemeClr val="tx1"/>
                </a:solidFill>
                <a:latin typeface="Tahoma" panose="020B0604030504040204" pitchFamily="34" charset="0"/>
              </a:defRPr>
            </a:lvl4pPr>
            <a:lvl5pPr marL="2057400" indent="-228600" eaLnBrk="0" hangingPunct="0">
              <a:defRPr sz="2000">
                <a:solidFill>
                  <a:schemeClr val="tx1"/>
                </a:solidFill>
                <a:latin typeface="Tahoma" panose="020B060403050404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defRPr>
            </a:lvl9pPr>
          </a:lstStyle>
          <a:p>
            <a:pPr eaLnBrk="1" hangingPunct="1"/>
            <a:endParaRPr lang="en-US"/>
          </a:p>
        </p:txBody>
      </p:sp>
      <p:pic>
        <p:nvPicPr>
          <p:cNvPr id="14" name="Picture 11" descr="CompaqAlphaServerES40"/>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701989" y="1785191"/>
            <a:ext cx="1155700" cy="1420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extBox 28"/>
          <p:cNvSpPr txBox="1">
            <a:spLocks noChangeArrowheads="1"/>
          </p:cNvSpPr>
          <p:nvPr/>
        </p:nvSpPr>
        <p:spPr bwMode="auto">
          <a:xfrm>
            <a:off x="6379977" y="4272803"/>
            <a:ext cx="1001712"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2000">
                <a:solidFill>
                  <a:schemeClr val="tx1"/>
                </a:solidFill>
                <a:latin typeface="Tahoma" panose="020B0604030504040204" pitchFamily="34" charset="0"/>
              </a:defRPr>
            </a:lvl1pPr>
            <a:lvl2pPr marL="742950" indent="-285750" eaLnBrk="0" hangingPunct="0">
              <a:defRPr sz="2000">
                <a:solidFill>
                  <a:schemeClr val="tx1"/>
                </a:solidFill>
                <a:latin typeface="Tahoma" panose="020B0604030504040204" pitchFamily="34" charset="0"/>
              </a:defRPr>
            </a:lvl2pPr>
            <a:lvl3pPr marL="1143000" indent="-228600" eaLnBrk="0" hangingPunct="0">
              <a:defRPr sz="2000">
                <a:solidFill>
                  <a:schemeClr val="tx1"/>
                </a:solidFill>
                <a:latin typeface="Tahoma" panose="020B0604030504040204" pitchFamily="34" charset="0"/>
              </a:defRPr>
            </a:lvl3pPr>
            <a:lvl4pPr marL="1600200" indent="-228600" eaLnBrk="0" hangingPunct="0">
              <a:defRPr sz="2000">
                <a:solidFill>
                  <a:schemeClr val="tx1"/>
                </a:solidFill>
                <a:latin typeface="Tahoma" panose="020B0604030504040204" pitchFamily="34" charset="0"/>
              </a:defRPr>
            </a:lvl4pPr>
            <a:lvl5pPr marL="2057400" indent="-228600" eaLnBrk="0" hangingPunct="0">
              <a:defRPr sz="2000">
                <a:solidFill>
                  <a:schemeClr val="tx1"/>
                </a:solidFill>
                <a:latin typeface="Tahoma" panose="020B0604030504040204" pitchFamily="34" charset="0"/>
              </a:defRPr>
            </a:lvl5pPr>
            <a:lvl6pPr marL="2514600" indent="-228600" eaLnBrk="0" fontAlgn="base" hangingPunct="0">
              <a:spcBef>
                <a:spcPct val="0"/>
              </a:spcBef>
              <a:spcAft>
                <a:spcPct val="0"/>
              </a:spcAft>
              <a:defRPr sz="2000">
                <a:solidFill>
                  <a:schemeClr val="tx1"/>
                </a:solidFill>
                <a:latin typeface="Tahoma" panose="020B0604030504040204" pitchFamily="34" charset="0"/>
              </a:defRPr>
            </a:lvl6pPr>
            <a:lvl7pPr marL="2971800" indent="-228600" eaLnBrk="0" fontAlgn="base" hangingPunct="0">
              <a:spcBef>
                <a:spcPct val="0"/>
              </a:spcBef>
              <a:spcAft>
                <a:spcPct val="0"/>
              </a:spcAft>
              <a:defRPr sz="2000">
                <a:solidFill>
                  <a:schemeClr val="tx1"/>
                </a:solidFill>
                <a:latin typeface="Tahoma" panose="020B0604030504040204" pitchFamily="34" charset="0"/>
              </a:defRPr>
            </a:lvl7pPr>
            <a:lvl8pPr marL="3429000" indent="-228600" eaLnBrk="0" fontAlgn="base" hangingPunct="0">
              <a:spcBef>
                <a:spcPct val="0"/>
              </a:spcBef>
              <a:spcAft>
                <a:spcPct val="0"/>
              </a:spcAft>
              <a:defRPr sz="2000">
                <a:solidFill>
                  <a:schemeClr val="tx1"/>
                </a:solidFill>
                <a:latin typeface="Tahoma" panose="020B0604030504040204" pitchFamily="34" charset="0"/>
              </a:defRPr>
            </a:lvl8pPr>
            <a:lvl9pPr marL="3886200" indent="-228600" eaLnBrk="0" fontAlgn="base" hangingPunct="0">
              <a:spcBef>
                <a:spcPct val="0"/>
              </a:spcBef>
              <a:spcAft>
                <a:spcPct val="0"/>
              </a:spcAft>
              <a:defRPr sz="2000">
                <a:solidFill>
                  <a:schemeClr val="tx1"/>
                </a:solidFill>
                <a:latin typeface="Tahoma" panose="020B0604030504040204" pitchFamily="34" charset="0"/>
              </a:defRPr>
            </a:lvl9pPr>
          </a:lstStyle>
          <a:p>
            <a:pPr eaLnBrk="1" hangingPunct="1"/>
            <a:r>
              <a:rPr lang="en-US"/>
              <a:t>System</a:t>
            </a:r>
          </a:p>
        </p:txBody>
      </p:sp>
      <p:cxnSp>
        <p:nvCxnSpPr>
          <p:cNvPr id="16" name="Straight Connector 35"/>
          <p:cNvCxnSpPr>
            <a:cxnSpLocks noChangeShapeType="1"/>
          </p:cNvCxnSpPr>
          <p:nvPr/>
        </p:nvCxnSpPr>
        <p:spPr bwMode="auto">
          <a:xfrm rot="5400000" flipH="1" flipV="1">
            <a:off x="5667983" y="3429047"/>
            <a:ext cx="1028700" cy="1001712"/>
          </a:xfrm>
          <a:prstGeom prst="line">
            <a:avLst/>
          </a:prstGeom>
          <a:noFill/>
          <a:ln w="28575" algn="ctr">
            <a:solidFill>
              <a:schemeClr val="tx1"/>
            </a:solidFill>
            <a:round/>
            <a:headEnd/>
            <a:tailEnd/>
          </a:ln>
          <a:extLst>
            <a:ext uri="{909E8E84-426E-40DD-AFC4-6F175D3DCCD1}">
              <a14:hiddenFill xmlns:a14="http://schemas.microsoft.com/office/drawing/2010/main">
                <a:noFill/>
              </a14:hiddenFill>
            </a:ext>
          </a:extLst>
        </p:spPr>
      </p:cxnSp>
      <p:sp>
        <p:nvSpPr>
          <p:cNvPr id="17" name="Cloud Callout 16"/>
          <p:cNvSpPr/>
          <p:nvPr/>
        </p:nvSpPr>
        <p:spPr bwMode="auto">
          <a:xfrm>
            <a:off x="6225989" y="2307478"/>
            <a:ext cx="1155700" cy="1276350"/>
          </a:xfrm>
          <a:prstGeom prst="cloudCallout">
            <a:avLst>
              <a:gd name="adj1" fmla="val -200975"/>
              <a:gd name="adj2" fmla="val 175085"/>
            </a:avLst>
          </a:prstGeom>
          <a:solidFill>
            <a:schemeClr val="accent3"/>
          </a:solidFill>
          <a:ln w="12700" cap="flat" cmpd="sng" algn="ctr">
            <a:solidFill>
              <a:schemeClr val="tx1"/>
            </a:solidFill>
            <a:prstDash val="solid"/>
            <a:round/>
            <a:headEnd type="none" w="med" len="med"/>
            <a:tailEnd type="none" w="med" len="med"/>
          </a:ln>
          <a:effectLst/>
        </p:spPr>
        <p:txBody>
          <a:bodyPr wrap="none"/>
          <a:lstStyle/>
          <a:p>
            <a:pPr>
              <a:defRPr/>
            </a:pPr>
            <a:endParaRPr lang="en-US"/>
          </a:p>
        </p:txBody>
      </p:sp>
      <p:pic>
        <p:nvPicPr>
          <p:cNvPr id="18" name="Picture 18" descr="toshiba_satellite_a105_s4284_laptop"/>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73389" y="3782266"/>
            <a:ext cx="1436688" cy="143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0078817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kern="0" dirty="0"/>
              <a:t>Web </a:t>
            </a:r>
            <a:r>
              <a:rPr lang="en-US" kern="0" dirty="0" smtClean="0"/>
              <a:t>security</a:t>
            </a:r>
            <a:endParaRPr lang="en-US" kern="0" dirty="0"/>
          </a:p>
        </p:txBody>
      </p:sp>
      <p:pic>
        <p:nvPicPr>
          <p:cNvPr id="72" name="Content Placeholder 71"/>
          <p:cNvPicPr>
            <a:picLocks noGrp="1" noChangeAspect="1"/>
          </p:cNvPicPr>
          <p:nvPr>
            <p:ph sz="quarter" idx="11"/>
          </p:nvPr>
        </p:nvPicPr>
        <p:blipFill>
          <a:blip r:embed="rId2"/>
          <a:stretch>
            <a:fillRect/>
          </a:stretch>
        </p:blipFill>
        <p:spPr>
          <a:xfrm>
            <a:off x="1724055" y="1213179"/>
            <a:ext cx="8821677" cy="4865030"/>
          </a:xfrm>
          <a:prstGeom prst="rect">
            <a:avLst/>
          </a:prstGeom>
        </p:spPr>
      </p:pic>
    </p:spTree>
    <p:extLst>
      <p:ext uri="{BB962C8B-B14F-4D97-AF65-F5344CB8AC3E}">
        <p14:creationId xmlns:p14="http://schemas.microsoft.com/office/powerpoint/2010/main" val="417417876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kern="0" dirty="0"/>
              <a:t>Operating system </a:t>
            </a:r>
            <a:r>
              <a:rPr lang="en-US" kern="0" dirty="0" smtClean="0"/>
              <a:t>security</a:t>
            </a:r>
            <a:endParaRPr lang="en-US" kern="0" dirty="0"/>
          </a:p>
        </p:txBody>
      </p:sp>
      <p:pic>
        <p:nvPicPr>
          <p:cNvPr id="24" name="Content Placeholder 23"/>
          <p:cNvPicPr>
            <a:picLocks noGrp="1" noChangeAspect="1"/>
          </p:cNvPicPr>
          <p:nvPr>
            <p:ph sz="quarter" idx="11"/>
          </p:nvPr>
        </p:nvPicPr>
        <p:blipFill>
          <a:blip r:embed="rId2"/>
          <a:stretch>
            <a:fillRect/>
          </a:stretch>
        </p:blipFill>
        <p:spPr>
          <a:xfrm>
            <a:off x="1705766" y="1213179"/>
            <a:ext cx="8858256" cy="4865030"/>
          </a:xfrm>
          <a:prstGeom prst="rect">
            <a:avLst/>
          </a:prstGeom>
        </p:spPr>
      </p:pic>
    </p:spTree>
    <p:extLst>
      <p:ext uri="{BB962C8B-B14F-4D97-AF65-F5344CB8AC3E}">
        <p14:creationId xmlns:p14="http://schemas.microsoft.com/office/powerpoint/2010/main" val="429146615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Concepts</a:t>
            </a:r>
            <a:endParaRPr lang="en-US" dirty="0"/>
          </a:p>
        </p:txBody>
      </p:sp>
      <p:pic>
        <p:nvPicPr>
          <p:cNvPr id="26" name="Content Placeholder 25"/>
          <p:cNvPicPr>
            <a:picLocks noGrp="1" noChangeAspect="1"/>
          </p:cNvPicPr>
          <p:nvPr>
            <p:ph sz="quarter" idx="11"/>
          </p:nvPr>
        </p:nvPicPr>
        <p:blipFill>
          <a:blip r:embed="rId2"/>
          <a:stretch>
            <a:fillRect/>
          </a:stretch>
        </p:blipFill>
        <p:spPr>
          <a:xfrm>
            <a:off x="1573456" y="1267220"/>
            <a:ext cx="8638781" cy="3170195"/>
          </a:xfrm>
          <a:prstGeom prst="rect">
            <a:avLst/>
          </a:prstGeom>
        </p:spPr>
      </p:pic>
      <p:sp>
        <p:nvSpPr>
          <p:cNvPr id="27" name="Rectangle 26"/>
          <p:cNvSpPr/>
          <p:nvPr/>
        </p:nvSpPr>
        <p:spPr>
          <a:xfrm>
            <a:off x="1937706" y="4773592"/>
            <a:ext cx="7910280" cy="1034129"/>
          </a:xfrm>
          <a:prstGeom prst="rect">
            <a:avLst/>
          </a:prstGeom>
        </p:spPr>
        <p:txBody>
          <a:bodyPr wrap="square">
            <a:spAutoFit/>
          </a:bodyPr>
          <a:lstStyle/>
          <a:p>
            <a:pPr marL="342900" indent="-342900" eaLnBrk="0" hangingPunct="0">
              <a:spcBef>
                <a:spcPct val="20000"/>
              </a:spcBef>
              <a:buClr>
                <a:schemeClr val="hlink"/>
              </a:buClr>
              <a:buSzPct val="110000"/>
              <a:defRPr/>
            </a:pPr>
            <a:r>
              <a:rPr lang="en-US" b="1" kern="0" dirty="0"/>
              <a:t>Confidentiality:</a:t>
            </a:r>
            <a:r>
              <a:rPr lang="en-US" kern="0" dirty="0"/>
              <a:t> Attacker does not learn Alice’s secrets</a:t>
            </a:r>
          </a:p>
          <a:p>
            <a:pPr marL="342900" indent="-342900" eaLnBrk="0" hangingPunct="0">
              <a:spcBef>
                <a:spcPct val="20000"/>
              </a:spcBef>
              <a:buClr>
                <a:schemeClr val="hlink"/>
              </a:buClr>
              <a:buSzPct val="110000"/>
              <a:defRPr/>
            </a:pPr>
            <a:r>
              <a:rPr lang="en-US" b="1" kern="0" dirty="0"/>
              <a:t>Integrity:</a:t>
            </a:r>
            <a:r>
              <a:rPr lang="en-US" kern="0" dirty="0"/>
              <a:t> Attacker does not undetectably corrupt system’s function for Alice</a:t>
            </a:r>
          </a:p>
          <a:p>
            <a:pPr marL="342900" indent="-342900" eaLnBrk="0" hangingPunct="0">
              <a:spcBef>
                <a:spcPct val="20000"/>
              </a:spcBef>
              <a:buClr>
                <a:schemeClr val="hlink"/>
              </a:buClr>
              <a:buSzPct val="110000"/>
              <a:defRPr/>
            </a:pPr>
            <a:r>
              <a:rPr lang="en-US" b="1" kern="0" dirty="0"/>
              <a:t>Availability: </a:t>
            </a:r>
            <a:r>
              <a:rPr lang="en-US" kern="0" dirty="0"/>
              <a:t>Attacker does not keep system from being useful to Alice</a:t>
            </a:r>
            <a:endParaRPr lang="en-US" kern="0" dirty="0"/>
          </a:p>
        </p:txBody>
      </p:sp>
    </p:spTree>
    <p:extLst>
      <p:ext uri="{BB962C8B-B14F-4D97-AF65-F5344CB8AC3E}">
        <p14:creationId xmlns:p14="http://schemas.microsoft.com/office/powerpoint/2010/main" val="146688100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altLang="en-US" dirty="0"/>
              <a:t>Threat 1</a:t>
            </a:r>
            <a:endParaRPr lang="en-US" dirty="0"/>
          </a:p>
        </p:txBody>
      </p:sp>
      <p:sp>
        <p:nvSpPr>
          <p:cNvPr id="3" name="Content Placeholder 2"/>
          <p:cNvSpPr>
            <a:spLocks noGrp="1"/>
          </p:cNvSpPr>
          <p:nvPr>
            <p:ph sz="quarter" idx="11"/>
          </p:nvPr>
        </p:nvSpPr>
        <p:spPr/>
        <p:txBody>
          <a:bodyPr/>
          <a:lstStyle/>
          <a:p>
            <a:r>
              <a:rPr lang="en-US" altLang="en-US" dirty="0"/>
              <a:t>Hacking</a:t>
            </a:r>
          </a:p>
          <a:p>
            <a:pPr lvl="1"/>
            <a:r>
              <a:rPr lang="en-US" altLang="en-US" dirty="0"/>
              <a:t>Information theft</a:t>
            </a:r>
          </a:p>
          <a:p>
            <a:pPr lvl="1"/>
            <a:r>
              <a:rPr lang="en-US" altLang="en-US" dirty="0"/>
              <a:t>Data alteration</a:t>
            </a:r>
          </a:p>
          <a:p>
            <a:pPr lvl="1"/>
            <a:r>
              <a:rPr lang="en-US" altLang="en-US" dirty="0"/>
              <a:t>Information damage</a:t>
            </a:r>
          </a:p>
          <a:p>
            <a:pPr lvl="1"/>
            <a:r>
              <a:rPr lang="en-US" altLang="en-US" dirty="0"/>
              <a:t>Financial damage</a:t>
            </a:r>
          </a:p>
          <a:p>
            <a:endParaRPr lang="en-US" dirty="0"/>
          </a:p>
        </p:txBody>
      </p:sp>
      <p:pic>
        <p:nvPicPr>
          <p:cNvPr id="5" name="Picture 5" descr="j019538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52764" y="2680447"/>
            <a:ext cx="2536825" cy="2590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0715818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altLang="en-US" dirty="0"/>
              <a:t>Threat 2</a:t>
            </a:r>
            <a:endParaRPr lang="en-US" dirty="0"/>
          </a:p>
        </p:txBody>
      </p:sp>
      <p:sp>
        <p:nvSpPr>
          <p:cNvPr id="3" name="Content Placeholder 2"/>
          <p:cNvSpPr>
            <a:spLocks noGrp="1"/>
          </p:cNvSpPr>
          <p:nvPr>
            <p:ph sz="quarter" idx="11"/>
          </p:nvPr>
        </p:nvSpPr>
        <p:spPr/>
        <p:txBody>
          <a:bodyPr/>
          <a:lstStyle/>
          <a:p>
            <a:r>
              <a:rPr lang="en-US" altLang="en-US" dirty="0"/>
              <a:t>Web site defacement</a:t>
            </a:r>
          </a:p>
          <a:p>
            <a:pPr lvl="1"/>
            <a:r>
              <a:rPr lang="en-US" altLang="en-US" dirty="0"/>
              <a:t>Page content alteration</a:t>
            </a:r>
          </a:p>
          <a:p>
            <a:pPr lvl="1"/>
            <a:r>
              <a:rPr lang="en-US" altLang="en-US" dirty="0"/>
              <a:t>Information damage and deletion</a:t>
            </a:r>
          </a:p>
          <a:p>
            <a:pPr lvl="1"/>
            <a:r>
              <a:rPr lang="en-US" altLang="en-US" dirty="0"/>
              <a:t>Embarrassment for organization</a:t>
            </a:r>
          </a:p>
          <a:p>
            <a:endParaRPr lang="en-US" dirty="0"/>
          </a:p>
        </p:txBody>
      </p:sp>
      <p:pic>
        <p:nvPicPr>
          <p:cNvPr id="4" name="Picture 5" descr="j0216516"/>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350624" y="3100388"/>
            <a:ext cx="2633663"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08430158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altLang="en-US" dirty="0"/>
              <a:t>Threat 3</a:t>
            </a:r>
            <a:endParaRPr lang="en-US" dirty="0"/>
          </a:p>
        </p:txBody>
      </p:sp>
      <p:sp>
        <p:nvSpPr>
          <p:cNvPr id="3" name="Content Placeholder 2"/>
          <p:cNvSpPr>
            <a:spLocks noGrp="1"/>
          </p:cNvSpPr>
          <p:nvPr>
            <p:ph sz="quarter" idx="11"/>
          </p:nvPr>
        </p:nvSpPr>
        <p:spPr/>
        <p:txBody>
          <a:bodyPr/>
          <a:lstStyle/>
          <a:p>
            <a:r>
              <a:rPr lang="en-US" altLang="en-US" dirty="0"/>
              <a:t>Viruses</a:t>
            </a:r>
          </a:p>
          <a:p>
            <a:pPr lvl="1"/>
            <a:r>
              <a:rPr lang="en-US" altLang="en-US" dirty="0"/>
              <a:t>Spreading effect</a:t>
            </a:r>
          </a:p>
          <a:p>
            <a:pPr lvl="1"/>
            <a:r>
              <a:rPr lang="en-US" altLang="en-US" dirty="0"/>
              <a:t>Information damage</a:t>
            </a:r>
          </a:p>
          <a:p>
            <a:pPr lvl="1"/>
            <a:r>
              <a:rPr lang="en-US" altLang="en-US" dirty="0"/>
              <a:t>Slowing down the system</a:t>
            </a:r>
          </a:p>
          <a:p>
            <a:endParaRPr lang="en-US" dirty="0"/>
          </a:p>
        </p:txBody>
      </p:sp>
      <p:pic>
        <p:nvPicPr>
          <p:cNvPr id="4" name="Picture 4" descr="j024071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08576" y="2250141"/>
            <a:ext cx="2378075" cy="373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0381594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altLang="en-US" dirty="0"/>
              <a:t>Threat 4</a:t>
            </a:r>
            <a:endParaRPr lang="en-US" dirty="0"/>
          </a:p>
        </p:txBody>
      </p:sp>
      <p:sp>
        <p:nvSpPr>
          <p:cNvPr id="3" name="Content Placeholder 2"/>
          <p:cNvSpPr>
            <a:spLocks noGrp="1"/>
          </p:cNvSpPr>
          <p:nvPr>
            <p:ph sz="quarter" idx="11"/>
          </p:nvPr>
        </p:nvSpPr>
        <p:spPr/>
        <p:txBody>
          <a:bodyPr/>
          <a:lstStyle/>
          <a:p>
            <a:r>
              <a:rPr lang="en-US" altLang="en-US" dirty="0"/>
              <a:t>Denial of Service</a:t>
            </a:r>
          </a:p>
          <a:p>
            <a:pPr lvl="1"/>
            <a:r>
              <a:rPr lang="en-US" altLang="en-US" dirty="0"/>
              <a:t>Business cannot serve clients</a:t>
            </a:r>
          </a:p>
          <a:p>
            <a:pPr lvl="1"/>
            <a:r>
              <a:rPr lang="en-US" altLang="en-US" dirty="0"/>
              <a:t>Overloading of servers</a:t>
            </a:r>
          </a:p>
          <a:p>
            <a:endParaRPr lang="en-US" dirty="0"/>
          </a:p>
        </p:txBody>
      </p:sp>
      <p:pic>
        <p:nvPicPr>
          <p:cNvPr id="4" name="Picture 4" descr="j0252349"/>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34894" y="3195917"/>
            <a:ext cx="3352800" cy="203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56758976"/>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Examples</a:t>
            </a:r>
            <a:endParaRPr lang="en-US" dirty="0"/>
          </a:p>
        </p:txBody>
      </p:sp>
      <p:graphicFrame>
        <p:nvGraphicFramePr>
          <p:cNvPr id="8" name="Content Placeholder 7"/>
          <p:cNvGraphicFramePr>
            <a:graphicFrameLocks noGrp="1"/>
          </p:cNvGraphicFramePr>
          <p:nvPr>
            <p:ph sz="quarter" idx="11"/>
            <p:extLst>
              <p:ext uri="{D42A27DB-BD31-4B8C-83A1-F6EECF244321}">
                <p14:modId xmlns:p14="http://schemas.microsoft.com/office/powerpoint/2010/main" val="933868110"/>
              </p:ext>
            </p:extLst>
          </p:nvPr>
        </p:nvGraphicFramePr>
        <p:xfrm>
          <a:off x="416859" y="833719"/>
          <a:ext cx="11295529" cy="5714657"/>
        </p:xfrm>
        <a:graphic>
          <a:graphicData uri="http://schemas.openxmlformats.org/drawingml/2006/table">
            <a:tbl>
              <a:tblPr/>
              <a:tblGrid>
                <a:gridCol w="1421291"/>
                <a:gridCol w="3415630"/>
                <a:gridCol w="2942781"/>
                <a:gridCol w="3515827"/>
              </a:tblGrid>
              <a:tr h="322235">
                <a:tc>
                  <a:txBody>
                    <a:bodyPr/>
                    <a:lstStyle/>
                    <a:p>
                      <a:pPr marL="0" marR="0">
                        <a:lnSpc>
                          <a:spcPct val="115000"/>
                        </a:lnSpc>
                        <a:spcBef>
                          <a:spcPts val="300"/>
                        </a:spcBef>
                        <a:spcAft>
                          <a:spcPts val="300"/>
                        </a:spcAft>
                        <a:tabLst>
                          <a:tab pos="3200400" algn="l"/>
                        </a:tabLst>
                      </a:pPr>
                      <a:r>
                        <a:rPr lang="en-US" sz="2000" dirty="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a:txBody>
                    <a:bodyPr/>
                    <a:lstStyle/>
                    <a:p>
                      <a:pPr marL="0" marR="0" algn="ctr">
                        <a:lnSpc>
                          <a:spcPct val="115000"/>
                        </a:lnSpc>
                        <a:spcBef>
                          <a:spcPts val="300"/>
                        </a:spcBef>
                        <a:spcAft>
                          <a:spcPts val="300"/>
                        </a:spcAft>
                        <a:tabLst>
                          <a:tab pos="3200400" algn="l"/>
                        </a:tabLst>
                      </a:pPr>
                      <a:r>
                        <a:rPr lang="en-US" sz="2000" b="1" dirty="0" smtClean="0">
                          <a:effectLst/>
                          <a:latin typeface="Calibri" panose="020F0502020204030204" pitchFamily="34" charset="0"/>
                          <a:ea typeface="Calibri" panose="020F0502020204030204" pitchFamily="34" charset="0"/>
                          <a:cs typeface="Times New Roman" panose="02020603050405020304" pitchFamily="18" charset="0"/>
                        </a:rPr>
                        <a:t>Availability</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CCCC"/>
                    </a:solidFill>
                  </a:tcPr>
                </a:tc>
                <a:tc>
                  <a:txBody>
                    <a:bodyPr/>
                    <a:lstStyle/>
                    <a:p>
                      <a:pPr marL="0" marR="0" algn="ctr">
                        <a:lnSpc>
                          <a:spcPct val="115000"/>
                        </a:lnSpc>
                        <a:spcBef>
                          <a:spcPts val="300"/>
                        </a:spcBef>
                        <a:spcAft>
                          <a:spcPts val="300"/>
                        </a:spcAft>
                        <a:tabLst>
                          <a:tab pos="3200400" algn="l"/>
                        </a:tabLst>
                      </a:pPr>
                      <a:r>
                        <a:rPr lang="en-US" sz="2000" b="1" dirty="0" smtClean="0">
                          <a:effectLst/>
                          <a:latin typeface="Calibri" panose="020F0502020204030204" pitchFamily="34" charset="0"/>
                          <a:ea typeface="Calibri" panose="020F0502020204030204" pitchFamily="34" charset="0"/>
                          <a:cs typeface="Times New Roman" panose="02020603050405020304" pitchFamily="18" charset="0"/>
                        </a:rPr>
                        <a:t>Confidentiality</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CCCC"/>
                    </a:solidFill>
                  </a:tcPr>
                </a:tc>
                <a:tc>
                  <a:txBody>
                    <a:bodyPr/>
                    <a:lstStyle/>
                    <a:p>
                      <a:pPr marL="0" marR="0" algn="ctr">
                        <a:lnSpc>
                          <a:spcPct val="115000"/>
                        </a:lnSpc>
                        <a:spcBef>
                          <a:spcPts val="300"/>
                        </a:spcBef>
                        <a:spcAft>
                          <a:spcPts val="300"/>
                        </a:spcAft>
                        <a:tabLst>
                          <a:tab pos="3200400" algn="l"/>
                        </a:tabLst>
                      </a:pPr>
                      <a:r>
                        <a:rPr lang="en-US" sz="2000" b="1" dirty="0" smtClean="0">
                          <a:effectLst/>
                          <a:latin typeface="Calibri" panose="020F0502020204030204" pitchFamily="34" charset="0"/>
                          <a:ea typeface="Calibri" panose="020F0502020204030204" pitchFamily="34" charset="0"/>
                          <a:cs typeface="Times New Roman" panose="02020603050405020304" pitchFamily="18" charset="0"/>
                        </a:rPr>
                        <a:t>Integrity</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CCCC"/>
                    </a:solidFill>
                  </a:tcPr>
                </a:tc>
              </a:tr>
              <a:tr h="923817">
                <a:tc>
                  <a:txBody>
                    <a:bodyPr/>
                    <a:lstStyle/>
                    <a:p>
                      <a:pPr marL="0" marR="0" algn="r">
                        <a:lnSpc>
                          <a:spcPct val="107000"/>
                        </a:lnSpc>
                        <a:spcBef>
                          <a:spcPts val="300"/>
                        </a:spcBef>
                        <a:spcAft>
                          <a:spcPts val="300"/>
                        </a:spcAft>
                        <a:tabLst>
                          <a:tab pos="3200400" algn="l"/>
                        </a:tabLst>
                      </a:pPr>
                      <a:r>
                        <a:rPr lang="en-US" sz="2000" b="1" dirty="0">
                          <a:solidFill>
                            <a:srgbClr val="000000"/>
                          </a:solidFill>
                          <a:effectLst/>
                          <a:latin typeface="Calibri" panose="020F0502020204030204" pitchFamily="34" charset="0"/>
                          <a:ea typeface="Times New Roman" panose="02020603050405020304" pitchFamily="18" charset="0"/>
                          <a:cs typeface="Times New Roman" panose="02020603050405020304" pitchFamily="18" charset="0"/>
                        </a:rPr>
                        <a:t>Hardware</a:t>
                      </a:r>
                      <a:endParaRPr lang="en-US" sz="2000" b="1" dirty="0">
                        <a:solidFill>
                          <a:srgbClr val="2E74B5"/>
                        </a:solidFill>
                        <a:effectLst/>
                        <a:latin typeface="Calibri" panose="020F0502020204030204" pitchFamily="34" charset="0"/>
                        <a:ea typeface="Times New Roman" panose="02020603050405020304" pitchFamily="18"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CCCC"/>
                    </a:solidFill>
                  </a:tcPr>
                </a:tc>
                <a:tc>
                  <a:txBody>
                    <a:bodyPr/>
                    <a:lstStyle/>
                    <a:p>
                      <a:pPr marL="0" marR="0">
                        <a:lnSpc>
                          <a:spcPct val="115000"/>
                        </a:lnSpc>
                        <a:spcBef>
                          <a:spcPts val="300"/>
                        </a:spcBef>
                        <a:spcAft>
                          <a:spcPts val="300"/>
                        </a:spcAft>
                        <a:tabLst>
                          <a:tab pos="3200400" algn="l"/>
                        </a:tabLst>
                      </a:pPr>
                      <a:r>
                        <a:rPr lang="en-US" sz="2000" dirty="0">
                          <a:effectLst/>
                          <a:latin typeface="Calibri" panose="020F0502020204030204" pitchFamily="34" charset="0"/>
                          <a:ea typeface="Calibri" panose="020F0502020204030204" pitchFamily="34" charset="0"/>
                          <a:cs typeface="Times New Roman" panose="02020603050405020304" pitchFamily="18" charset="0"/>
                        </a:rPr>
                        <a:t>Equipment is stolen or disabled, thus denying service.</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FFCC"/>
                    </a:solidFill>
                  </a:tcPr>
                </a:tc>
                <a:tc>
                  <a:txBody>
                    <a:bodyPr/>
                    <a:lstStyle/>
                    <a:p>
                      <a:pPr marL="0" marR="0">
                        <a:lnSpc>
                          <a:spcPct val="115000"/>
                        </a:lnSpc>
                        <a:spcBef>
                          <a:spcPts val="300"/>
                        </a:spcBef>
                        <a:spcAft>
                          <a:spcPts val="300"/>
                        </a:spcAft>
                        <a:tabLst>
                          <a:tab pos="3200400" algn="l"/>
                        </a:tabLst>
                      </a:pPr>
                      <a:r>
                        <a:rPr lang="en-US" sz="200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FFCC"/>
                    </a:solidFill>
                  </a:tcPr>
                </a:tc>
                <a:tc>
                  <a:txBody>
                    <a:bodyPr/>
                    <a:lstStyle/>
                    <a:p>
                      <a:pPr marL="0" marR="0">
                        <a:lnSpc>
                          <a:spcPct val="115000"/>
                        </a:lnSpc>
                        <a:spcBef>
                          <a:spcPts val="300"/>
                        </a:spcBef>
                        <a:spcAft>
                          <a:spcPts val="300"/>
                        </a:spcAft>
                        <a:tabLst>
                          <a:tab pos="3200400" algn="l"/>
                        </a:tabLst>
                      </a:pPr>
                      <a:r>
                        <a:rPr lang="en-US" sz="2000">
                          <a:effectLst/>
                          <a:latin typeface="Calibri" panose="020F0502020204030204" pitchFamily="34" charset="0"/>
                          <a:ea typeface="Calibri" panose="020F0502020204030204" pitchFamily="34" charset="0"/>
                          <a:cs typeface="Times New Roman" panose="02020603050405020304" pitchFamily="18" charset="0"/>
                        </a:rPr>
                        <a:t> </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FFCC"/>
                    </a:solidFill>
                  </a:tcPr>
                </a:tc>
              </a:tr>
              <a:tr h="1539694">
                <a:tc>
                  <a:txBody>
                    <a:bodyPr/>
                    <a:lstStyle/>
                    <a:p>
                      <a:pPr marL="0" marR="0" algn="r">
                        <a:lnSpc>
                          <a:spcPct val="115000"/>
                        </a:lnSpc>
                        <a:spcBef>
                          <a:spcPts val="300"/>
                        </a:spcBef>
                        <a:spcAft>
                          <a:spcPts val="300"/>
                        </a:spcAft>
                        <a:tabLst>
                          <a:tab pos="3200400" algn="l"/>
                        </a:tabLst>
                      </a:pPr>
                      <a:r>
                        <a:rPr lang="en-US" sz="2000" b="1">
                          <a:effectLst/>
                          <a:latin typeface="Calibri" panose="020F0502020204030204" pitchFamily="34" charset="0"/>
                          <a:ea typeface="Calibri" panose="020F0502020204030204" pitchFamily="34" charset="0"/>
                          <a:cs typeface="Times New Roman" panose="02020603050405020304" pitchFamily="18" charset="0"/>
                        </a:rPr>
                        <a:t>Software</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CCCC"/>
                    </a:solidFill>
                  </a:tcPr>
                </a:tc>
                <a:tc>
                  <a:txBody>
                    <a:bodyPr/>
                    <a:lstStyle/>
                    <a:p>
                      <a:pPr marL="0" marR="0">
                        <a:lnSpc>
                          <a:spcPct val="115000"/>
                        </a:lnSpc>
                        <a:spcBef>
                          <a:spcPts val="300"/>
                        </a:spcBef>
                        <a:spcAft>
                          <a:spcPts val="300"/>
                        </a:spcAft>
                        <a:tabLst>
                          <a:tab pos="3200400" algn="l"/>
                        </a:tabLst>
                      </a:pPr>
                      <a:r>
                        <a:rPr lang="en-US" sz="2000" dirty="0">
                          <a:effectLst/>
                          <a:latin typeface="Calibri" panose="020F0502020204030204" pitchFamily="34" charset="0"/>
                          <a:ea typeface="Calibri" panose="020F0502020204030204" pitchFamily="34" charset="0"/>
                          <a:cs typeface="Times New Roman" panose="02020603050405020304" pitchFamily="18" charset="0"/>
                        </a:rPr>
                        <a:t>Programs are deleted, denying access to users.	</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FFCC"/>
                    </a:solidFill>
                  </a:tcPr>
                </a:tc>
                <a:tc>
                  <a:txBody>
                    <a:bodyPr/>
                    <a:lstStyle/>
                    <a:p>
                      <a:pPr marL="0" marR="0">
                        <a:lnSpc>
                          <a:spcPct val="115000"/>
                        </a:lnSpc>
                        <a:spcBef>
                          <a:spcPts val="300"/>
                        </a:spcBef>
                        <a:spcAft>
                          <a:spcPts val="300"/>
                        </a:spcAft>
                        <a:tabLst>
                          <a:tab pos="3200400" algn="l"/>
                        </a:tabLst>
                      </a:pPr>
                      <a:r>
                        <a:rPr lang="en-US" sz="2000" dirty="0">
                          <a:effectLst/>
                          <a:latin typeface="Calibri" panose="020F0502020204030204" pitchFamily="34" charset="0"/>
                          <a:ea typeface="Calibri" panose="020F0502020204030204" pitchFamily="34" charset="0"/>
                          <a:cs typeface="Times New Roman" panose="02020603050405020304" pitchFamily="18" charset="0"/>
                        </a:rPr>
                        <a:t>An unauthorized copy of software is made.</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FFCC"/>
                    </a:solidFill>
                  </a:tcPr>
                </a:tc>
                <a:tc>
                  <a:txBody>
                    <a:bodyPr/>
                    <a:lstStyle/>
                    <a:p>
                      <a:pPr marL="0" marR="0">
                        <a:lnSpc>
                          <a:spcPct val="115000"/>
                        </a:lnSpc>
                        <a:spcBef>
                          <a:spcPts val="300"/>
                        </a:spcBef>
                        <a:spcAft>
                          <a:spcPts val="300"/>
                        </a:spcAft>
                        <a:tabLst>
                          <a:tab pos="3200400" algn="l"/>
                        </a:tabLst>
                      </a:pPr>
                      <a:r>
                        <a:rPr lang="en-US" sz="2000" dirty="0">
                          <a:effectLst/>
                          <a:latin typeface="Calibri" panose="020F0502020204030204" pitchFamily="34" charset="0"/>
                          <a:ea typeface="Calibri" panose="020F0502020204030204" pitchFamily="34" charset="0"/>
                          <a:cs typeface="Times New Roman" panose="02020603050405020304" pitchFamily="18" charset="0"/>
                        </a:rPr>
                        <a:t>A working program is modified, either to cause it to fail during execution or to cause it to do some unintended task.</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FFCC"/>
                    </a:solidFill>
                  </a:tcPr>
                </a:tc>
              </a:tr>
              <a:tr h="1539694">
                <a:tc>
                  <a:txBody>
                    <a:bodyPr/>
                    <a:lstStyle/>
                    <a:p>
                      <a:pPr marL="0" marR="0" algn="r">
                        <a:lnSpc>
                          <a:spcPct val="115000"/>
                        </a:lnSpc>
                        <a:spcBef>
                          <a:spcPts val="300"/>
                        </a:spcBef>
                        <a:spcAft>
                          <a:spcPts val="300"/>
                        </a:spcAft>
                        <a:tabLst>
                          <a:tab pos="3200400" algn="l"/>
                        </a:tabLst>
                      </a:pPr>
                      <a:r>
                        <a:rPr lang="en-US" sz="2000" b="1">
                          <a:effectLst/>
                          <a:latin typeface="Calibri" panose="020F0502020204030204" pitchFamily="34" charset="0"/>
                          <a:ea typeface="Calibri" panose="020F0502020204030204" pitchFamily="34" charset="0"/>
                          <a:cs typeface="Times New Roman" panose="02020603050405020304" pitchFamily="18" charset="0"/>
                        </a:rPr>
                        <a:t>Data</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CCCC"/>
                    </a:solidFill>
                  </a:tcPr>
                </a:tc>
                <a:tc>
                  <a:txBody>
                    <a:bodyPr/>
                    <a:lstStyle/>
                    <a:p>
                      <a:pPr marL="0" marR="0">
                        <a:lnSpc>
                          <a:spcPct val="115000"/>
                        </a:lnSpc>
                        <a:spcBef>
                          <a:spcPts val="300"/>
                        </a:spcBef>
                        <a:spcAft>
                          <a:spcPts val="300"/>
                        </a:spcAft>
                        <a:tabLst>
                          <a:tab pos="3200400" algn="l"/>
                        </a:tabLst>
                      </a:pPr>
                      <a:r>
                        <a:rPr lang="en-US" sz="2000">
                          <a:effectLst/>
                          <a:latin typeface="Calibri" panose="020F0502020204030204" pitchFamily="34" charset="0"/>
                          <a:ea typeface="Calibri" panose="020F0502020204030204" pitchFamily="34" charset="0"/>
                          <a:cs typeface="Times New Roman" panose="02020603050405020304" pitchFamily="18" charset="0"/>
                        </a:rPr>
                        <a:t>Files are deleted, denying access to users. </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FFCC"/>
                    </a:solidFill>
                  </a:tcPr>
                </a:tc>
                <a:tc>
                  <a:txBody>
                    <a:bodyPr/>
                    <a:lstStyle/>
                    <a:p>
                      <a:pPr marL="0" marR="0">
                        <a:lnSpc>
                          <a:spcPct val="115000"/>
                        </a:lnSpc>
                        <a:spcBef>
                          <a:spcPts val="300"/>
                        </a:spcBef>
                        <a:spcAft>
                          <a:spcPts val="300"/>
                        </a:spcAft>
                        <a:tabLst>
                          <a:tab pos="3200400" algn="l"/>
                        </a:tabLst>
                      </a:pPr>
                      <a:r>
                        <a:rPr lang="en-US" sz="2000" dirty="0">
                          <a:effectLst/>
                          <a:latin typeface="Calibri" panose="020F0502020204030204" pitchFamily="34" charset="0"/>
                          <a:ea typeface="Calibri" panose="020F0502020204030204" pitchFamily="34" charset="0"/>
                          <a:cs typeface="Times New Roman" panose="02020603050405020304" pitchFamily="18" charset="0"/>
                        </a:rPr>
                        <a:t>An unauthorized read of data is performed. An analysis of statistical data reveals underlying data.</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FFCC"/>
                    </a:solidFill>
                  </a:tcPr>
                </a:tc>
                <a:tc>
                  <a:txBody>
                    <a:bodyPr/>
                    <a:lstStyle/>
                    <a:p>
                      <a:pPr marL="0" marR="0">
                        <a:lnSpc>
                          <a:spcPct val="115000"/>
                        </a:lnSpc>
                        <a:spcBef>
                          <a:spcPts val="300"/>
                        </a:spcBef>
                        <a:spcAft>
                          <a:spcPts val="300"/>
                        </a:spcAft>
                        <a:tabLst>
                          <a:tab pos="3200400" algn="l"/>
                        </a:tabLst>
                      </a:pPr>
                      <a:r>
                        <a:rPr lang="en-US" sz="2000" dirty="0">
                          <a:effectLst/>
                          <a:latin typeface="Calibri" panose="020F0502020204030204" pitchFamily="34" charset="0"/>
                          <a:ea typeface="Calibri" panose="020F0502020204030204" pitchFamily="34" charset="0"/>
                          <a:cs typeface="Times New Roman" panose="02020603050405020304" pitchFamily="18" charset="0"/>
                        </a:rPr>
                        <a:t>Existing files are modified or new files are fabricated.</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FFCC"/>
                    </a:solidFill>
                  </a:tcPr>
                </a:tc>
              </a:tr>
              <a:tr h="1349218">
                <a:tc>
                  <a:txBody>
                    <a:bodyPr/>
                    <a:lstStyle/>
                    <a:p>
                      <a:pPr marL="0" marR="0" algn="r">
                        <a:lnSpc>
                          <a:spcPct val="115000"/>
                        </a:lnSpc>
                        <a:spcBef>
                          <a:spcPts val="300"/>
                        </a:spcBef>
                        <a:spcAft>
                          <a:spcPts val="300"/>
                        </a:spcAft>
                        <a:tabLst>
                          <a:tab pos="3200400" algn="l"/>
                        </a:tabLst>
                      </a:pPr>
                      <a:r>
                        <a:rPr lang="en-US" sz="2000" b="1">
                          <a:effectLst/>
                          <a:latin typeface="Calibri" panose="020F0502020204030204" pitchFamily="34" charset="0"/>
                          <a:ea typeface="Calibri" panose="020F0502020204030204" pitchFamily="34" charset="0"/>
                          <a:cs typeface="Times New Roman" panose="02020603050405020304" pitchFamily="18" charset="0"/>
                        </a:rPr>
                        <a:t>Communication Lines</a:t>
                      </a:r>
                      <a:endParaRPr lang="en-US" sz="20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CCCC"/>
                    </a:solidFill>
                  </a:tcPr>
                </a:tc>
                <a:tc>
                  <a:txBody>
                    <a:bodyPr/>
                    <a:lstStyle/>
                    <a:p>
                      <a:pPr marL="0" marR="0">
                        <a:lnSpc>
                          <a:spcPct val="115000"/>
                        </a:lnSpc>
                        <a:spcBef>
                          <a:spcPts val="300"/>
                        </a:spcBef>
                        <a:spcAft>
                          <a:spcPts val="300"/>
                        </a:spcAft>
                        <a:tabLst>
                          <a:tab pos="3200400" algn="l"/>
                        </a:tabLst>
                      </a:pPr>
                      <a:r>
                        <a:rPr lang="en-US" sz="2000">
                          <a:effectLst/>
                          <a:latin typeface="Calibri" panose="020F0502020204030204" pitchFamily="34" charset="0"/>
                          <a:ea typeface="Calibri" panose="020F0502020204030204" pitchFamily="34" charset="0"/>
                          <a:cs typeface="Times New Roman" panose="02020603050405020304" pitchFamily="18" charset="0"/>
                        </a:rPr>
                        <a:t>Messages are destroyed or deleted. Communication lines or networks are rendered unavailable.</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FFCC"/>
                    </a:solidFill>
                  </a:tcPr>
                </a:tc>
                <a:tc>
                  <a:txBody>
                    <a:bodyPr/>
                    <a:lstStyle/>
                    <a:p>
                      <a:pPr marL="0" marR="0">
                        <a:lnSpc>
                          <a:spcPct val="115000"/>
                        </a:lnSpc>
                        <a:spcBef>
                          <a:spcPts val="300"/>
                        </a:spcBef>
                        <a:spcAft>
                          <a:spcPts val="300"/>
                        </a:spcAft>
                        <a:tabLst>
                          <a:tab pos="3200400" algn="l"/>
                        </a:tabLst>
                      </a:pPr>
                      <a:r>
                        <a:rPr lang="en-US" sz="2000" dirty="0">
                          <a:effectLst/>
                          <a:latin typeface="Calibri" panose="020F0502020204030204" pitchFamily="34" charset="0"/>
                          <a:ea typeface="Calibri" panose="020F0502020204030204" pitchFamily="34" charset="0"/>
                          <a:cs typeface="Times New Roman" panose="02020603050405020304" pitchFamily="18" charset="0"/>
                        </a:rPr>
                        <a:t>Messages are read. The traffic pattern of messages is observed.</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FFCC"/>
                    </a:solidFill>
                  </a:tcPr>
                </a:tc>
                <a:tc>
                  <a:txBody>
                    <a:bodyPr/>
                    <a:lstStyle/>
                    <a:p>
                      <a:pPr marL="0" marR="0">
                        <a:lnSpc>
                          <a:spcPct val="115000"/>
                        </a:lnSpc>
                        <a:spcBef>
                          <a:spcPts val="300"/>
                        </a:spcBef>
                        <a:spcAft>
                          <a:spcPts val="300"/>
                        </a:spcAft>
                        <a:tabLst>
                          <a:tab pos="3200400" algn="l"/>
                        </a:tabLst>
                      </a:pPr>
                      <a:r>
                        <a:rPr lang="en-US" sz="2000" dirty="0">
                          <a:effectLst/>
                          <a:latin typeface="Calibri" panose="020F0502020204030204" pitchFamily="34" charset="0"/>
                          <a:ea typeface="Calibri" panose="020F0502020204030204" pitchFamily="34" charset="0"/>
                          <a:cs typeface="Times New Roman" panose="02020603050405020304" pitchFamily="18" charset="0"/>
                        </a:rPr>
                        <a:t>Messages are modified, delayed, reordered, or duplicated. False messages are fabricated.</a:t>
                      </a: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CFFCC"/>
                    </a:solidFill>
                  </a:tcPr>
                </a:tc>
              </a:tr>
            </a:tbl>
          </a:graphicData>
        </a:graphic>
      </p:graphicFrame>
    </p:spTree>
    <p:extLst>
      <p:ext uri="{BB962C8B-B14F-4D97-AF65-F5344CB8AC3E}">
        <p14:creationId xmlns:p14="http://schemas.microsoft.com/office/powerpoint/2010/main" val="2995192743"/>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altLang="en-US" dirty="0"/>
              <a:t>Measures</a:t>
            </a:r>
            <a:endParaRPr lang="en-US" dirty="0"/>
          </a:p>
        </p:txBody>
      </p:sp>
      <p:sp>
        <p:nvSpPr>
          <p:cNvPr id="3" name="Content Placeholder 2"/>
          <p:cNvSpPr>
            <a:spLocks noGrp="1"/>
          </p:cNvSpPr>
          <p:nvPr>
            <p:ph sz="quarter" idx="11"/>
          </p:nvPr>
        </p:nvSpPr>
        <p:spPr/>
        <p:txBody>
          <a:bodyPr/>
          <a:lstStyle/>
          <a:p>
            <a:r>
              <a:rPr lang="en-US" altLang="en-US" dirty="0"/>
              <a:t>Firewalls</a:t>
            </a:r>
          </a:p>
          <a:p>
            <a:r>
              <a:rPr lang="en-US" altLang="en-US" dirty="0"/>
              <a:t>Backup</a:t>
            </a:r>
          </a:p>
          <a:p>
            <a:r>
              <a:rPr lang="en-US" altLang="en-US" dirty="0"/>
              <a:t>Encryption</a:t>
            </a:r>
          </a:p>
          <a:p>
            <a:r>
              <a:rPr lang="en-US" altLang="en-US" dirty="0"/>
              <a:t>Digital signatures</a:t>
            </a:r>
          </a:p>
          <a:p>
            <a:r>
              <a:rPr lang="en-US" altLang="en-US" dirty="0"/>
              <a:t>Digital certificates</a:t>
            </a:r>
          </a:p>
          <a:p>
            <a:r>
              <a:rPr lang="en-US" altLang="en-US" dirty="0"/>
              <a:t>SSL</a:t>
            </a:r>
          </a:p>
          <a:p>
            <a:endParaRPr lang="en-US" dirty="0"/>
          </a:p>
        </p:txBody>
      </p:sp>
      <p:pic>
        <p:nvPicPr>
          <p:cNvPr id="4" name="Picture 4" descr="j029198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34894" y="1778794"/>
            <a:ext cx="3525838" cy="3733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591067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altLang="en-US" dirty="0"/>
              <a:t>Firewall</a:t>
            </a:r>
            <a:endParaRPr lang="en-US" dirty="0"/>
          </a:p>
        </p:txBody>
      </p:sp>
      <p:sp>
        <p:nvSpPr>
          <p:cNvPr id="3" name="Content Placeholder 2"/>
          <p:cNvSpPr>
            <a:spLocks noGrp="1"/>
          </p:cNvSpPr>
          <p:nvPr>
            <p:ph sz="quarter" idx="11"/>
          </p:nvPr>
        </p:nvSpPr>
        <p:spPr>
          <a:xfrm>
            <a:off x="538163" y="1143000"/>
            <a:ext cx="5849189" cy="5005388"/>
          </a:xfrm>
        </p:spPr>
        <p:txBody>
          <a:bodyPr/>
          <a:lstStyle/>
          <a:p>
            <a:r>
              <a:rPr lang="en-US" altLang="en-US" dirty="0"/>
              <a:t>A firewall inspects network traffic and denies or permits passage based on a set of rules. </a:t>
            </a:r>
            <a:endParaRPr lang="en-US" altLang="en-US" dirty="0" smtClean="0"/>
          </a:p>
          <a:p>
            <a:endParaRPr lang="en-US" altLang="en-US" dirty="0"/>
          </a:p>
          <a:p>
            <a:r>
              <a:rPr lang="en-US" b="1" dirty="0"/>
              <a:t>a network security device that monitors traffic to or from your network. It allows or blocks traffic based on a defined set of security rules.</a:t>
            </a:r>
            <a:endParaRPr lang="en-US" dirty="0"/>
          </a:p>
          <a:p>
            <a:r>
              <a:rPr lang="en-US" dirty="0"/>
              <a:t>A firewall can be hardware, software, or both.</a:t>
            </a:r>
          </a:p>
          <a:p>
            <a:endParaRPr lang="en-US" altLang="en-US" dirty="0"/>
          </a:p>
          <a:p>
            <a:endParaRPr lang="en-US" dirty="0"/>
          </a:p>
        </p:txBody>
      </p:sp>
      <p:pic>
        <p:nvPicPr>
          <p:cNvPr id="4" name="Picture 5" descr="Firewall-A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46257" y="1143000"/>
            <a:ext cx="4249272" cy="5160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99174035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altLang="en-US" dirty="0"/>
              <a:t>Backup</a:t>
            </a:r>
            <a:endParaRPr lang="en-US" dirty="0"/>
          </a:p>
        </p:txBody>
      </p:sp>
      <p:sp>
        <p:nvSpPr>
          <p:cNvPr id="3" name="Content Placeholder 2"/>
          <p:cNvSpPr>
            <a:spLocks noGrp="1"/>
          </p:cNvSpPr>
          <p:nvPr>
            <p:ph sz="quarter" idx="11"/>
          </p:nvPr>
        </p:nvSpPr>
        <p:spPr/>
        <p:txBody>
          <a:bodyPr/>
          <a:lstStyle/>
          <a:p>
            <a:r>
              <a:rPr lang="en-US" altLang="en-US" dirty="0"/>
              <a:t>Making a copy of data</a:t>
            </a:r>
          </a:p>
          <a:p>
            <a:endParaRPr lang="en-US" dirty="0"/>
          </a:p>
        </p:txBody>
      </p:sp>
      <p:pic>
        <p:nvPicPr>
          <p:cNvPr id="4" name="Picture 5" descr="data_los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75729" y="2034988"/>
            <a:ext cx="5715000" cy="3794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0105220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altLang="en-US" dirty="0"/>
              <a:t>Authentication (2FA)</a:t>
            </a:r>
            <a:endParaRPr lang="en-US" dirty="0"/>
          </a:p>
        </p:txBody>
      </p:sp>
      <p:sp>
        <p:nvSpPr>
          <p:cNvPr id="3" name="Content Placeholder 2"/>
          <p:cNvSpPr>
            <a:spLocks noGrp="1"/>
          </p:cNvSpPr>
          <p:nvPr>
            <p:ph sz="quarter" idx="11"/>
          </p:nvPr>
        </p:nvSpPr>
        <p:spPr/>
        <p:txBody>
          <a:bodyPr/>
          <a:lstStyle/>
          <a:p>
            <a:r>
              <a:rPr lang="en-US" altLang="en-US" b="1" dirty="0"/>
              <a:t>Authentication</a:t>
            </a:r>
            <a:r>
              <a:rPr lang="en-US" altLang="en-US" dirty="0"/>
              <a:t> is used to verify that the information comes from a trusted source. </a:t>
            </a:r>
          </a:p>
          <a:p>
            <a:endParaRPr lang="en-US" dirty="0"/>
          </a:p>
        </p:txBody>
      </p:sp>
      <p:pic>
        <p:nvPicPr>
          <p:cNvPr id="4" name="Picture 5" descr="secureli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36023" y="2402541"/>
            <a:ext cx="2470150" cy="339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0671654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altLang="en-US" dirty="0"/>
              <a:t>Encryption</a:t>
            </a:r>
            <a:endParaRPr lang="en-US" dirty="0"/>
          </a:p>
        </p:txBody>
      </p:sp>
      <p:pic>
        <p:nvPicPr>
          <p:cNvPr id="4" name="Picture 5" descr="key-art"/>
          <p:cNvPicPr>
            <a:picLocks noGrp="1" noChangeAspect="1" noChangeArrowheads="1"/>
          </p:cNvPicPr>
          <p:nvPr>
            <p:ph sz="quarter" idx="11"/>
          </p:nvPr>
        </p:nvPicPr>
        <p:blipFill>
          <a:blip r:embed="rId2">
            <a:extLst>
              <a:ext uri="{28A0092B-C50C-407E-A947-70E740481C1C}">
                <a14:useLocalDpi xmlns:a14="http://schemas.microsoft.com/office/drawing/2010/main" val="0"/>
              </a:ext>
            </a:extLst>
          </a:blip>
          <a:srcRect/>
          <a:stretch>
            <a:fillRect/>
          </a:stretch>
        </p:blipFill>
        <p:spPr bwMode="auto">
          <a:xfrm>
            <a:off x="6993264" y="1546832"/>
            <a:ext cx="4038600" cy="430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385482" y="1391158"/>
            <a:ext cx="6096000" cy="3785652"/>
          </a:xfrm>
          <a:prstGeom prst="rect">
            <a:avLst/>
          </a:prstGeom>
        </p:spPr>
        <p:txBody>
          <a:bodyPr>
            <a:spAutoFit/>
          </a:bodyPr>
          <a:lstStyle/>
          <a:p>
            <a:pPr marL="285750" indent="-285750">
              <a:buFont typeface="Arial" panose="020B0604020202020204" pitchFamily="34" charset="0"/>
              <a:buChar char="•"/>
            </a:pPr>
            <a:r>
              <a:rPr lang="en-US" sz="2000" dirty="0" smtClean="0"/>
              <a:t>The </a:t>
            </a:r>
            <a:r>
              <a:rPr lang="en-US" sz="2000" dirty="0"/>
              <a:t>process of encoding messages or information in such a way that only authorized parties can access </a:t>
            </a:r>
            <a:r>
              <a:rPr lang="en-US" sz="2000" dirty="0" smtClean="0"/>
              <a:t>it.</a:t>
            </a:r>
          </a:p>
          <a:p>
            <a:pPr marL="285750" indent="-285750">
              <a:buFont typeface="Arial" panose="020B0604020202020204" pitchFamily="34" charset="0"/>
              <a:buChar char="•"/>
            </a:pPr>
            <a:endParaRPr lang="en-US" sz="2000" dirty="0" smtClean="0"/>
          </a:p>
          <a:p>
            <a:pPr marL="285750" indent="-285750">
              <a:buFont typeface="Arial" panose="020B0604020202020204" pitchFamily="34" charset="0"/>
              <a:buChar char="•"/>
            </a:pPr>
            <a:r>
              <a:rPr lang="en-US" sz="2000" dirty="0" smtClean="0"/>
              <a:t>Encryption </a:t>
            </a:r>
            <a:r>
              <a:rPr lang="en-US" sz="2000" dirty="0"/>
              <a:t>does not of itself prevent interference, but denies the intelligible content to a would-be </a:t>
            </a:r>
            <a:r>
              <a:rPr lang="en-US" sz="2000" dirty="0" smtClean="0"/>
              <a:t>interceptor.</a:t>
            </a:r>
          </a:p>
          <a:p>
            <a:pPr marL="285750" indent="-285750">
              <a:buFont typeface="Arial" panose="020B0604020202020204" pitchFamily="34" charset="0"/>
              <a:buChar char="•"/>
            </a:pPr>
            <a:endParaRPr lang="en-US" sz="2000" dirty="0" smtClean="0"/>
          </a:p>
          <a:p>
            <a:pPr marL="285750" indent="-285750">
              <a:buFont typeface="Arial" panose="020B0604020202020204" pitchFamily="34" charset="0"/>
              <a:buChar char="•"/>
            </a:pPr>
            <a:r>
              <a:rPr lang="en-US" sz="2000" dirty="0" smtClean="0"/>
              <a:t>In </a:t>
            </a:r>
            <a:r>
              <a:rPr lang="en-US" sz="2000" dirty="0"/>
              <a:t>an encryption scheme, the intended information or message, referred to as </a:t>
            </a:r>
            <a:r>
              <a:rPr lang="en-US" sz="2000" b="1" dirty="0"/>
              <a:t>plaintext</a:t>
            </a:r>
            <a:r>
              <a:rPr lang="en-US" sz="2000" dirty="0"/>
              <a:t>, is encrypted using an encryption algorithm, generating </a:t>
            </a:r>
            <a:r>
              <a:rPr lang="en-US" sz="2000" b="1" dirty="0" err="1"/>
              <a:t>ciphertex</a:t>
            </a:r>
            <a:r>
              <a:rPr lang="en-US" sz="2000" dirty="0" err="1"/>
              <a:t>t</a:t>
            </a:r>
            <a:r>
              <a:rPr lang="en-US" sz="2000" dirty="0"/>
              <a:t> that can only be read if decrypted</a:t>
            </a:r>
          </a:p>
        </p:txBody>
      </p:sp>
    </p:spTree>
    <p:extLst>
      <p:ext uri="{BB962C8B-B14F-4D97-AF65-F5344CB8AC3E}">
        <p14:creationId xmlns:p14="http://schemas.microsoft.com/office/powerpoint/2010/main" val="288359789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altLang="en-US" dirty="0"/>
              <a:t>Digital signature</a:t>
            </a:r>
            <a:endParaRPr lang="en-US" dirty="0"/>
          </a:p>
        </p:txBody>
      </p:sp>
      <p:pic>
        <p:nvPicPr>
          <p:cNvPr id="4" name="Picture 5" descr="tablet"/>
          <p:cNvPicPr>
            <a:picLocks noGrp="1" noChangeAspect="1" noChangeArrowheads="1"/>
          </p:cNvPicPr>
          <p:nvPr>
            <p:ph sz="quarter" idx="11"/>
          </p:nvPr>
        </p:nvPicPr>
        <p:blipFill>
          <a:blip r:embed="rId2">
            <a:extLst>
              <a:ext uri="{28A0092B-C50C-407E-A947-70E740481C1C}">
                <a14:useLocalDpi xmlns:a14="http://schemas.microsoft.com/office/drawing/2010/main" val="0"/>
              </a:ext>
            </a:extLst>
          </a:blip>
          <a:srcRect/>
          <a:stretch>
            <a:fillRect/>
          </a:stretch>
        </p:blipFill>
        <p:spPr bwMode="auto">
          <a:xfrm>
            <a:off x="8371589" y="2847461"/>
            <a:ext cx="3352800" cy="3263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p:nvPr/>
        </p:nvSpPr>
        <p:spPr>
          <a:xfrm>
            <a:off x="479612" y="1235386"/>
            <a:ext cx="7575176" cy="3416320"/>
          </a:xfrm>
          <a:prstGeom prst="rect">
            <a:avLst/>
          </a:prstGeom>
        </p:spPr>
        <p:txBody>
          <a:bodyPr wrap="square">
            <a:spAutoFit/>
          </a:bodyPr>
          <a:lstStyle/>
          <a:p>
            <a:r>
              <a:rPr lang="en-US" sz="2400" dirty="0"/>
              <a:t>The cryptographic operation allows Digital Signatures to verify and assure the following:</a:t>
            </a:r>
          </a:p>
          <a:p>
            <a:pPr marL="400050" indent="-400050">
              <a:buFont typeface="+mj-lt"/>
              <a:buAutoNum type="romanLcPeriod"/>
            </a:pPr>
            <a:r>
              <a:rPr lang="en-US" sz="2400" dirty="0" smtClean="0"/>
              <a:t>The </a:t>
            </a:r>
            <a:r>
              <a:rPr lang="en-US" sz="2400" dirty="0"/>
              <a:t>document is authentic and comes from a verified source</a:t>
            </a:r>
          </a:p>
          <a:p>
            <a:pPr marL="400050" indent="-400050">
              <a:buFont typeface="+mj-lt"/>
              <a:buAutoNum type="romanLcPeriod"/>
            </a:pPr>
            <a:r>
              <a:rPr lang="en-US" sz="2400" dirty="0" smtClean="0"/>
              <a:t>The </a:t>
            </a:r>
            <a:r>
              <a:rPr lang="en-US" sz="2400" dirty="0"/>
              <a:t>document has not been tampered with since being digitally signed as the signature would be displayed as invalid if changes were made</a:t>
            </a:r>
          </a:p>
          <a:p>
            <a:pPr marL="400050" indent="-400050">
              <a:buFont typeface="+mj-lt"/>
              <a:buAutoNum type="romanLcPeriod"/>
            </a:pPr>
            <a:r>
              <a:rPr lang="en-US" sz="2400" dirty="0" smtClean="0"/>
              <a:t>Your </a:t>
            </a:r>
            <a:r>
              <a:rPr lang="en-US" sz="2400" dirty="0"/>
              <a:t>identity has been verified by a trusted organization </a:t>
            </a:r>
          </a:p>
        </p:txBody>
      </p:sp>
    </p:spTree>
    <p:extLst>
      <p:ext uri="{BB962C8B-B14F-4D97-AF65-F5344CB8AC3E}">
        <p14:creationId xmlns:p14="http://schemas.microsoft.com/office/powerpoint/2010/main" val="274526641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smtClean="0"/>
              <a:t>Digital signatures</a:t>
            </a:r>
            <a:endParaRPr lang="en-US" dirty="0"/>
          </a:p>
        </p:txBody>
      </p:sp>
      <p:sp>
        <p:nvSpPr>
          <p:cNvPr id="3" name="Content Placeholder 2"/>
          <p:cNvSpPr>
            <a:spLocks noGrp="1"/>
          </p:cNvSpPr>
          <p:nvPr>
            <p:ph sz="quarter" idx="11"/>
          </p:nvPr>
        </p:nvSpPr>
        <p:spPr/>
        <p:txBody>
          <a:bodyPr/>
          <a:lstStyle/>
          <a:p>
            <a:r>
              <a:rPr lang="en-US" dirty="0"/>
              <a:t>Digital signatures, like handwritten signatures, are unique to each signer. </a:t>
            </a:r>
            <a:endParaRPr lang="en-US" dirty="0" smtClean="0"/>
          </a:p>
          <a:p>
            <a:r>
              <a:rPr lang="en-US" dirty="0" smtClean="0"/>
              <a:t>Digital </a:t>
            </a:r>
            <a:r>
              <a:rPr lang="en-US" dirty="0"/>
              <a:t>signature solution providers, follow a specific protocol, called PKI. </a:t>
            </a:r>
            <a:endParaRPr lang="en-US" dirty="0" smtClean="0"/>
          </a:p>
          <a:p>
            <a:r>
              <a:rPr lang="en-US" dirty="0" smtClean="0"/>
              <a:t>PKI </a:t>
            </a:r>
            <a:r>
              <a:rPr lang="en-US" dirty="0"/>
              <a:t>requires the provider to use a mathematical algorithm to generate two long numbers, called keys. One key is public, and one key is private. </a:t>
            </a:r>
            <a:endParaRPr lang="en-US" dirty="0" smtClean="0"/>
          </a:p>
          <a:p>
            <a:r>
              <a:rPr lang="en-US" dirty="0" smtClean="0"/>
              <a:t>When </a:t>
            </a:r>
            <a:r>
              <a:rPr lang="en-US" dirty="0"/>
              <a:t>a signer electronically signs a document, the signature is created using the signer’s private key, which is always securely kept by the signer. </a:t>
            </a:r>
            <a:endParaRPr lang="en-US" dirty="0" smtClean="0"/>
          </a:p>
          <a:p>
            <a:r>
              <a:rPr lang="en-US" dirty="0" smtClean="0"/>
              <a:t>The </a:t>
            </a:r>
            <a:r>
              <a:rPr lang="en-US" dirty="0"/>
              <a:t>mathematical algorithm acts like a cipher, creating data matching the signed document, called a hash, and encrypting that data. </a:t>
            </a:r>
            <a:endParaRPr lang="en-US" dirty="0" smtClean="0"/>
          </a:p>
          <a:p>
            <a:r>
              <a:rPr lang="en-US" dirty="0" smtClean="0"/>
              <a:t>The </a:t>
            </a:r>
            <a:r>
              <a:rPr lang="en-US" dirty="0"/>
              <a:t>resulting encrypted data is the digital signature. </a:t>
            </a:r>
            <a:endParaRPr lang="en-US" dirty="0" smtClean="0"/>
          </a:p>
          <a:p>
            <a:r>
              <a:rPr lang="en-US" dirty="0" smtClean="0"/>
              <a:t>The </a:t>
            </a:r>
            <a:r>
              <a:rPr lang="en-US" dirty="0"/>
              <a:t>signature is also marked with the time that the document was signed. </a:t>
            </a:r>
            <a:endParaRPr lang="en-US" dirty="0" smtClean="0"/>
          </a:p>
          <a:p>
            <a:r>
              <a:rPr lang="en-US" dirty="0" smtClean="0"/>
              <a:t>If </a:t>
            </a:r>
            <a:r>
              <a:rPr lang="en-US" dirty="0"/>
              <a:t>the document changes after signing, the digital signature is invalidated. </a:t>
            </a:r>
          </a:p>
        </p:txBody>
      </p:sp>
    </p:spTree>
    <p:extLst>
      <p:ext uri="{BB962C8B-B14F-4D97-AF65-F5344CB8AC3E}">
        <p14:creationId xmlns:p14="http://schemas.microsoft.com/office/powerpoint/2010/main" val="116253462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altLang="en-US" dirty="0"/>
              <a:t>SSL/TLS</a:t>
            </a:r>
            <a:endParaRPr lang="en-US" dirty="0"/>
          </a:p>
        </p:txBody>
      </p:sp>
      <p:sp>
        <p:nvSpPr>
          <p:cNvPr id="3" name="Content Placeholder 2"/>
          <p:cNvSpPr>
            <a:spLocks noGrp="1"/>
          </p:cNvSpPr>
          <p:nvPr>
            <p:ph sz="quarter" idx="11"/>
          </p:nvPr>
        </p:nvSpPr>
        <p:spPr/>
        <p:txBody>
          <a:bodyPr/>
          <a:lstStyle/>
          <a:p>
            <a:r>
              <a:rPr lang="en-US" altLang="en-US" dirty="0"/>
              <a:t>Secure Socket Layer - cryptographic protocol that provides communications security over a computer network</a:t>
            </a:r>
          </a:p>
          <a:p>
            <a:r>
              <a:rPr lang="en-US" b="1" dirty="0"/>
              <a:t>The connection is private (or secure) because symmetric cryptography is used to encrypt the data transmitted. The keys for this symmetric encryption are generated uniquely for each connection and are based on a shared secret negotiated at the start of the session. The server and client negotiate the details of which encryption algorithm and cryptographic keys to use before the first byte of data is transmitted. </a:t>
            </a:r>
            <a:endParaRPr lang="en-US" dirty="0"/>
          </a:p>
          <a:p>
            <a:r>
              <a:rPr lang="en-US" b="1" dirty="0"/>
              <a:t>The identity of the communicating parties can be authenticated using public-key cryptography. This authentication can be made optional, but is generally required for at least one of the parties (typically the server).</a:t>
            </a:r>
            <a:endParaRPr lang="en-US" dirty="0"/>
          </a:p>
          <a:p>
            <a:r>
              <a:rPr lang="en-US" b="1" dirty="0"/>
              <a:t>The connection ensures integrity because each message transmitted includes a message integrity check using a message authentication code to prevent undetected loss or alteration of the data during transmission</a:t>
            </a:r>
            <a:endParaRPr lang="en-US" dirty="0"/>
          </a:p>
          <a:p>
            <a:endParaRPr lang="en-US" altLang="en-US" dirty="0" smtClean="0"/>
          </a:p>
          <a:p>
            <a:endParaRPr lang="en-US" dirty="0"/>
          </a:p>
        </p:txBody>
      </p:sp>
    </p:spTree>
    <p:extLst>
      <p:ext uri="{BB962C8B-B14F-4D97-AF65-F5344CB8AC3E}">
        <p14:creationId xmlns:p14="http://schemas.microsoft.com/office/powerpoint/2010/main" val="206990014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Custom 1">
      <a:dk1>
        <a:sysClr val="windowText" lastClr="000000"/>
      </a:dk1>
      <a:lt1>
        <a:sysClr val="window" lastClr="FFFFFF"/>
      </a:lt1>
      <a:dk2>
        <a:srgbClr val="44546A"/>
      </a:dk2>
      <a:lt2>
        <a:srgbClr val="E7E6E6"/>
      </a:lt2>
      <a:accent1>
        <a:srgbClr val="083FA4"/>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110</TotalTime>
  <Words>862</Words>
  <Application>Microsoft Office PowerPoint</Application>
  <PresentationFormat>Widescreen</PresentationFormat>
  <Paragraphs>130</Paragraphs>
  <Slides>24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24</vt:i4>
      </vt:variant>
    </vt:vector>
  </HeadingPairs>
  <TitlesOfParts>
    <vt:vector size="30" baseType="lpstr">
      <vt:lpstr>Arial</vt:lpstr>
      <vt:lpstr>Calibri</vt:lpstr>
      <vt:lpstr>Symbol</vt:lpstr>
      <vt:lpstr>Tahoma</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Mark</dc:creator>
  <cp:lastModifiedBy>Shirin Primkulova</cp:lastModifiedBy>
  <cp:revision>19</cp:revision>
  <dcterms:created xsi:type="dcterms:W3CDTF">2015-06-15T09:27:21Z</dcterms:created>
  <dcterms:modified xsi:type="dcterms:W3CDTF">2017-03-28T13:57:39Z</dcterms:modified>
</cp:coreProperties>
</file>