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1" r:id="rId2"/>
    <p:sldId id="262" r:id="rId3"/>
    <p:sldId id="282" r:id="rId4"/>
    <p:sldId id="264" r:id="rId5"/>
    <p:sldId id="268" r:id="rId6"/>
    <p:sldId id="266" r:id="rId7"/>
    <p:sldId id="270" r:id="rId8"/>
    <p:sldId id="269" r:id="rId9"/>
    <p:sldId id="265" r:id="rId10"/>
    <p:sldId id="271" r:id="rId11"/>
    <p:sldId id="273" r:id="rId12"/>
    <p:sldId id="274" r:id="rId13"/>
    <p:sldId id="276" r:id="rId14"/>
    <p:sldId id="275" r:id="rId15"/>
    <p:sldId id="279" r:id="rId16"/>
    <p:sldId id="278" r:id="rId17"/>
    <p:sldId id="277" r:id="rId18"/>
    <p:sldId id="272" r:id="rId19"/>
    <p:sldId id="280" r:id="rId20"/>
    <p:sldId id="281" r:id="rId21"/>
    <p:sldId id="286" r:id="rId22"/>
    <p:sldId id="283" r:id="rId23"/>
    <p:sldId id="285" r:id="rId24"/>
    <p:sldId id="288" r:id="rId25"/>
    <p:sldId id="287" r:id="rId26"/>
    <p:sldId id="263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7956" autoAdjust="0"/>
  </p:normalViewPr>
  <p:slideViewPr>
    <p:cSldViewPr>
      <p:cViewPr varScale="1">
        <p:scale>
          <a:sx n="71" d="100"/>
          <a:sy n="71" d="100"/>
        </p:scale>
        <p:origin x="19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72D439-E80F-4B08-B7DD-60617A87349D}" type="datetimeFigureOut">
              <a:rPr lang="en-US" smtClean="0"/>
              <a:t>5/5/2018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7FAA3-A539-4979-9E07-0939E24578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652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Based on material</a:t>
            </a:r>
            <a:r>
              <a:rPr lang="en-US" baseline="0" dirty="0" smtClean="0"/>
              <a:t> prepared by </a:t>
            </a:r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b="0" i="0" u="none" strike="noStrike" kern="1200" baseline="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Dr. Jens </a:t>
            </a:r>
            <a:r>
              <a:rPr lang="en-US" sz="1200" b="0" i="0" u="none" strike="noStrike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Weinmann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ESMT Berlin | July 2017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2DE01-6D47-4B23-B989-3624A44FC21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712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Because Innovation is the second name of Marketing!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5B6BC0-9D74-449B-8958-F5D3DD495A2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980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F7FAA3-A539-4979-9E07-0939E245784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366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hangingPunct="0">
              <a:spcBef>
                <a:spcPct val="0"/>
              </a:spcBef>
            </a:pPr>
            <a:fld id="{0D7C0151-B078-4849-BDF2-67C142FB0ECE}" type="slidenum">
              <a:rPr lang="ru-RU">
                <a:latin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26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897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26401-1C42-4598-BB75-671811B4009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810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4BC21-24FF-4860-AFF1-B43CF9070E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381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5D2CEB-D611-4578-8CB0-2FE76A7CC86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111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A31389-71BE-4B7B-88AF-3170662A9FA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449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4BC33-A5EE-4B6C-B1C2-CA7AF43DF25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790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38A693-1BD3-411A-B955-377BB6B9913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786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8F245-5A01-4A81-9054-BB36A2613B9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084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73218-76F8-489F-96D5-3D4671840FC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889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33EE9C-FE07-4DDD-9BCA-63AE1C7F559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07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A5665-E0CB-4F91-AE0C-56B4DFEBBE3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1259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8D418-65FC-467B-99C1-A638238F96E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377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3E9294A-4096-4A34-AD03-A74A2FB03D6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7384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5"/>
            <a:ext cx="9144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65088"/>
            <a:ext cx="219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032399" y="2522538"/>
            <a:ext cx="5064919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3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3424140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5"/>
            <a:ext cx="9144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35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4" y="65088"/>
            <a:ext cx="21939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032399" y="2522538"/>
            <a:ext cx="5064919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3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95812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5452349-8F16-45AA-A802-C5750D10BDA7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2223880" y="2078650"/>
            <a:ext cx="4425554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3000" b="1" dirty="0">
                <a:latin typeface="Arial" panose="020B0604020202020204" pitchFamily="34" charset="0"/>
              </a:rPr>
              <a:t>Practical workshops in Marketing Management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1800" dirty="0" smtClean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1800" dirty="0" smtClean="0">
                <a:latin typeface="Arial" panose="020B0604020202020204" pitchFamily="34" charset="0"/>
              </a:rPr>
              <a:t>Mamurjon </a:t>
            </a:r>
            <a:r>
              <a:rPr lang="en-US" sz="1800" dirty="0">
                <a:latin typeface="Arial" panose="020B0604020202020204" pitchFamily="34" charset="0"/>
              </a:rPr>
              <a:t>Rahimov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1800" dirty="0">
                <a:latin typeface="Arial" panose="020B0604020202020204" pitchFamily="34" charset="0"/>
              </a:rPr>
              <a:t>mrahimov@wiut.uz</a:t>
            </a:r>
            <a:endParaRPr lang="ru-RU" sz="18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3300" b="1" dirty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657601"/>
            <a:ext cx="1557338" cy="2027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03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8001000" cy="2387600"/>
          </a:xfrm>
        </p:spPr>
        <p:txBody>
          <a:bodyPr>
            <a:normAutofit/>
          </a:bodyPr>
          <a:lstStyle/>
          <a:p>
            <a:r>
              <a:rPr lang="en-US" sz="4800" dirty="0">
                <a:solidFill>
                  <a:srgbClr val="0070C0"/>
                </a:solidFill>
              </a:rPr>
              <a:t>Introduction to Innovation</a:t>
            </a: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Mamurjon Rahimov</a:t>
            </a:r>
          </a:p>
          <a:p>
            <a:r>
              <a:rPr lang="en-US" dirty="0" smtClean="0"/>
              <a:t>Mamurjon@gmail.com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343694"/>
            <a:ext cx="2250281" cy="7786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" y="609182"/>
            <a:ext cx="1770255" cy="410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1599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This is the year of Marketing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1428" y="2226469"/>
            <a:ext cx="7141145" cy="32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854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innovation?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22611" y="1600200"/>
            <a:ext cx="709877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58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The innovation radar provides a framework on 4 dimensions: What, Who, How and </a:t>
            </a:r>
            <a:r>
              <a:rPr lang="en-US" sz="2800" b="1" dirty="0" smtClean="0"/>
              <a:t>Where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4300" y="1600200"/>
            <a:ext cx="713539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370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04661" y="1600200"/>
            <a:ext cx="433467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7818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What?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Would you enter the French budget hotel industry?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13856"/>
            <a:ext cx="8229600" cy="4298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676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/>
          <a:lstStyle/>
          <a:p>
            <a:r>
              <a:rPr lang="en-US" sz="2800" dirty="0"/>
              <a:t>What? The business model of the French hotel group Accor changed the rules of the</a:t>
            </a:r>
            <a:br>
              <a:rPr lang="en-US" sz="2800" dirty="0"/>
            </a:br>
            <a:r>
              <a:rPr lang="en-US" sz="2800" dirty="0"/>
              <a:t>game: better sleeping with less service – “</a:t>
            </a:r>
            <a:r>
              <a:rPr lang="en-US" sz="2800" dirty="0" err="1"/>
              <a:t>Formule</a:t>
            </a:r>
            <a:r>
              <a:rPr lang="en-US" sz="2800" dirty="0"/>
              <a:t>  1”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10540"/>
            <a:ext cx="8229600" cy="4305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46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What? </a:t>
            </a:r>
            <a:r>
              <a:rPr lang="en-US" sz="2800" dirty="0"/>
              <a:t>Breakthrough Ideas, inventing radical products, services and markets the case of BMW i3 and i8- the first carbon-fiber electric cars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74422" y="1600200"/>
            <a:ext cx="799515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4920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106" y="443753"/>
            <a:ext cx="8763000" cy="1143000"/>
          </a:xfrm>
        </p:spPr>
        <p:txBody>
          <a:bodyPr/>
          <a:lstStyle/>
          <a:p>
            <a:r>
              <a:rPr lang="en-US" sz="2800" dirty="0" smtClean="0"/>
              <a:t>What? </a:t>
            </a:r>
            <a:r>
              <a:rPr lang="en-US" sz="2800" dirty="0"/>
              <a:t>Breakthrough Ideas, inventing radical products, services and markets the case of </a:t>
            </a:r>
            <a:r>
              <a:rPr lang="en-US" sz="2800" dirty="0" err="1"/>
              <a:t>Vorwerk</a:t>
            </a:r>
            <a:r>
              <a:rPr lang="en-US" sz="2800" dirty="0"/>
              <a:t> </a:t>
            </a:r>
            <a:r>
              <a:rPr lang="en-US" sz="2800" dirty="0" err="1"/>
              <a:t>Thermomix</a:t>
            </a:r>
            <a:r>
              <a:rPr lang="en-US" sz="2800" dirty="0"/>
              <a:t> – automated high end, natural cooking</a:t>
            </a:r>
            <a:br>
              <a:rPr lang="en-US" sz="2800" dirty="0"/>
            </a:br>
            <a:endParaRPr lang="en-US" sz="28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1295" y="1600200"/>
            <a:ext cx="794140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6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2400" y="274638"/>
            <a:ext cx="9296400" cy="1143000"/>
          </a:xfrm>
        </p:spPr>
        <p:txBody>
          <a:bodyPr/>
          <a:lstStyle/>
          <a:p>
            <a:r>
              <a:rPr lang="en-US" sz="2800" dirty="0" smtClean="0"/>
              <a:t>What?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Platform: Revolution from the toolkit – Volkswagen launches the Modular Transverse Toolkit (</a:t>
            </a:r>
            <a:r>
              <a:rPr lang="en-US" sz="2800" dirty="0" err="1"/>
              <a:t>Modularer</a:t>
            </a:r>
            <a:r>
              <a:rPr lang="en-US" sz="2800" dirty="0"/>
              <a:t> </a:t>
            </a:r>
            <a:r>
              <a:rPr lang="en-US" sz="2800" dirty="0" err="1"/>
              <a:t>Querbaukasten</a:t>
            </a:r>
            <a:r>
              <a:rPr lang="en-US" sz="2800" dirty="0"/>
              <a:t>)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8679" y="1828800"/>
            <a:ext cx="783904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613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/>
          <a:lstStyle/>
          <a:p>
            <a:r>
              <a:rPr lang="en-US" sz="2800" dirty="0" smtClean="0"/>
              <a:t>What?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Solution: GE‟s model “</a:t>
            </a:r>
            <a:r>
              <a:rPr lang="en-US" sz="2800" dirty="0" err="1"/>
              <a:t>OnPoint</a:t>
            </a:r>
            <a:r>
              <a:rPr lang="en-US" sz="2800" dirty="0"/>
              <a:t> – Power by the Hour,” selling its engines much as a utility company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1514" y="1828800"/>
            <a:ext cx="7760972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49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The innovation radar provides a framework on 4 dimensions: What, Who, How and Where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79320" y="1600200"/>
            <a:ext cx="698535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2763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Who? </a:t>
            </a:r>
            <a:r>
              <a:rPr lang="en-US" sz="2800" dirty="0"/>
              <a:t>Acquiring new customer groups: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Cirque </a:t>
            </a:r>
            <a:r>
              <a:rPr lang="en-US" sz="2800" dirty="0"/>
              <a:t>du Soleil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5919" y="1600200"/>
            <a:ext cx="7512161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218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Customer experience: Starbucks does not only sell coffee, but a specific lifestyle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7623" y="1600200"/>
            <a:ext cx="7528753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1178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/>
          <a:lstStyle/>
          <a:p>
            <a:r>
              <a:rPr lang="en-US" sz="2800" dirty="0" smtClean="0"/>
              <a:t>Who? </a:t>
            </a:r>
            <a:r>
              <a:rPr lang="en-US" sz="2800" dirty="0"/>
              <a:t>Communication: How to attract new customers with an ethical agenda- Lush </a:t>
            </a:r>
            <a:r>
              <a:rPr lang="en-US" sz="2800" dirty="0" smtClean="0"/>
              <a:t>and Body Shop</a:t>
            </a:r>
            <a:endParaRPr lang="en-US" sz="2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6862" y="1600200"/>
            <a:ext cx="761027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4935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rgbClr val="000000"/>
                </a:solidFill>
              </a:rPr>
              <a:t>The innovation radar provides a framework on 4 dimensions: What, Who, How and Where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2681" y="1600200"/>
            <a:ext cx="689863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4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1143000"/>
          </a:xfrm>
        </p:spPr>
        <p:txBody>
          <a:bodyPr/>
          <a:lstStyle/>
          <a:p>
            <a:r>
              <a:rPr lang="en-US" sz="2800" dirty="0" smtClean="0"/>
              <a:t>How?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Changing the customer experience with a watch made from synthetic material, shock-proof, accurate, perfect for mass production – and affordable for everyone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34942" y="1905000"/>
            <a:ext cx="382651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8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/>
          <a:lstStyle/>
          <a:p>
            <a:r>
              <a:rPr lang="en-US" sz="2800" dirty="0" smtClean="0"/>
              <a:t>How?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Value capture: How to make money in the internet?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2893" y="1417638"/>
            <a:ext cx="7783014" cy="497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157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How?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Supply Chain: Lean Management 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in </a:t>
            </a:r>
            <a:r>
              <a:rPr lang="en-US" sz="2800" dirty="0" err="1"/>
              <a:t>Toyota‟s</a:t>
            </a:r>
            <a:r>
              <a:rPr lang="en-US" sz="2800" dirty="0"/>
              <a:t> Production System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1222" y="1600200"/>
            <a:ext cx="718155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1192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The innovation radar provides a framework on 4 dimensions: What, Who, How and </a:t>
            </a:r>
            <a:r>
              <a:rPr lang="en-US" sz="2800" b="1" dirty="0" smtClean="0"/>
              <a:t>Where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8318" y="1600200"/>
            <a:ext cx="6947364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068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Where?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Changing where, when and how customers access your firm: </a:t>
            </a:r>
            <a:r>
              <a:rPr lang="en-US" sz="2800" dirty="0" err="1"/>
              <a:t>McDonald‟s</a:t>
            </a:r>
            <a:r>
              <a:rPr lang="en-US" sz="2800" dirty="0"/>
              <a:t> “Drive In”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052" y="1600200"/>
            <a:ext cx="778389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7268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1143000"/>
          </a:xfrm>
        </p:spPr>
        <p:txBody>
          <a:bodyPr/>
          <a:lstStyle/>
          <a:p>
            <a:r>
              <a:rPr lang="en-US" sz="2800" dirty="0" smtClean="0"/>
              <a:t>Where?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Networking: The difference between the offering as a standalone offering versus an offering that benefits from connectivity to a network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864975"/>
            <a:ext cx="8229600" cy="4453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36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Where?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>Brand: an identifying symbol, word, mark or other source identifier that distinguishes a product </a:t>
            </a:r>
            <a:endParaRPr lang="en-US" sz="2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2432" y="1600200"/>
            <a:ext cx="7799135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40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The Innovation Radar: Examples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1797" y="1600200"/>
            <a:ext cx="7360406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8725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sz="quarter" idx="10"/>
          </p:nvPr>
        </p:nvSpPr>
        <p:spPr>
          <a:xfrm>
            <a:off x="1885950" y="2749153"/>
            <a:ext cx="5657850" cy="1594247"/>
          </a:xfrm>
        </p:spPr>
        <p:txBody>
          <a:bodyPr>
            <a:normAutofit fontScale="40000" lnSpcReduction="20000"/>
          </a:bodyPr>
          <a:lstStyle/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6450" cap="all" dirty="0">
                <a:solidFill>
                  <a:schemeClr val="tx2"/>
                </a:solidFill>
              </a:rPr>
              <a:t>THANK YOU FOR YOUR ATTENTION!</a:t>
            </a:r>
            <a:endParaRPr lang="uz-Cyrl-UZ" sz="645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27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27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sz="2700" cap="all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77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253</Words>
  <Application>Microsoft Office PowerPoint</Application>
  <PresentationFormat>On-screen Show (4:3)</PresentationFormat>
  <Paragraphs>44</Paragraphs>
  <Slides>26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Default Design</vt:lpstr>
      <vt:lpstr>PowerPoint Presentation</vt:lpstr>
      <vt:lpstr>Introduction to Innovation</vt:lpstr>
      <vt:lpstr>This is the year of Marketing</vt:lpstr>
      <vt:lpstr>What is innovation?</vt:lpstr>
      <vt:lpstr>The innovation radar provides a framework on 4 dimensions: What, Who, How and Where</vt:lpstr>
      <vt:lpstr>What?</vt:lpstr>
      <vt:lpstr>What?  Would you enter the French budget hotel industry? </vt:lpstr>
      <vt:lpstr>What? The business model of the French hotel group Accor changed the rules of the game: better sleeping with less service – “Formule  1”</vt:lpstr>
      <vt:lpstr>What? Breakthrough Ideas, inventing radical products, services and markets the case of BMW i3 and i8- the first carbon-fiber electric cars</vt:lpstr>
      <vt:lpstr>What? Breakthrough Ideas, inventing radical products, services and markets the case of Vorwerk Thermomix – automated high end, natural cooking </vt:lpstr>
      <vt:lpstr>What?  Platform: Revolution from the toolkit – Volkswagen launches the Modular Transverse Toolkit (Modularer Querbaukasten) </vt:lpstr>
      <vt:lpstr>What?  Solution: GE‟s model “OnPoint – Power by the Hour,” selling its engines much as a utility company </vt:lpstr>
      <vt:lpstr>The innovation radar provides a framework on 4 dimensions: What, Who, How and Where</vt:lpstr>
      <vt:lpstr>Who? Acquiring new customer groups:  Cirque du Soleil</vt:lpstr>
      <vt:lpstr>Customer experience: Starbucks does not only sell coffee, but a specific lifestyle</vt:lpstr>
      <vt:lpstr>Who? Communication: How to attract new customers with an ethical agenda- Lush and Body Shop</vt:lpstr>
      <vt:lpstr>The innovation radar provides a framework on 4 dimensions: What, Who, How and Where</vt:lpstr>
      <vt:lpstr>How?  Changing the customer experience with a watch made from synthetic material, shock-proof, accurate, perfect for mass production – and affordable for everyone </vt:lpstr>
      <vt:lpstr>How?  Value capture: How to make money in the internet? </vt:lpstr>
      <vt:lpstr>How?  Supply Chain: Lean Management  in Toyota‟s Production System </vt:lpstr>
      <vt:lpstr>The innovation radar provides a framework on 4 dimensions: What, Who, How and Where</vt:lpstr>
      <vt:lpstr>Where?  Changing where, when and how customers access your firm: McDonald‟s “Drive In” </vt:lpstr>
      <vt:lpstr>Where?  Networking: The difference between the offering as a standalone offering versus an offering that benefits from connectivity to a network </vt:lpstr>
      <vt:lpstr>Where?  Brand: an identifying symbol, word, mark or other source identifier that distinguishes a product </vt:lpstr>
      <vt:lpstr>The Innovation Radar: Examples</vt:lpstr>
      <vt:lpstr>PowerPoint Presentation</vt:lpstr>
    </vt:vector>
  </TitlesOfParts>
  <Company>wiut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mrahimov</dc:creator>
  <cp:lastModifiedBy>Mamurjon Rahimov</cp:lastModifiedBy>
  <cp:revision>31</cp:revision>
  <dcterms:created xsi:type="dcterms:W3CDTF">2013-11-20T09:54:21Z</dcterms:created>
  <dcterms:modified xsi:type="dcterms:W3CDTF">2018-05-05T08:23:55Z</dcterms:modified>
</cp:coreProperties>
</file>