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7"/>
  </p:notesMasterIdLst>
  <p:sldIdLst>
    <p:sldId id="261" r:id="rId2"/>
    <p:sldId id="262" r:id="rId3"/>
    <p:sldId id="265" r:id="rId4"/>
    <p:sldId id="264" r:id="rId5"/>
    <p:sldId id="356" r:id="rId6"/>
    <p:sldId id="357" r:id="rId7"/>
    <p:sldId id="358" r:id="rId8"/>
    <p:sldId id="359" r:id="rId9"/>
    <p:sldId id="271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72" r:id="rId18"/>
    <p:sldId id="270" r:id="rId19"/>
    <p:sldId id="274" r:id="rId20"/>
    <p:sldId id="273" r:id="rId21"/>
    <p:sldId id="282" r:id="rId22"/>
    <p:sldId id="283" r:id="rId23"/>
    <p:sldId id="285" r:id="rId24"/>
    <p:sldId id="286" r:id="rId25"/>
    <p:sldId id="284" r:id="rId26"/>
    <p:sldId id="287" r:id="rId27"/>
    <p:sldId id="288" r:id="rId28"/>
    <p:sldId id="289" r:id="rId29"/>
    <p:sldId id="290" r:id="rId30"/>
    <p:sldId id="291" r:id="rId31"/>
    <p:sldId id="292" r:id="rId32"/>
    <p:sldId id="294" r:id="rId33"/>
    <p:sldId id="293" r:id="rId34"/>
    <p:sldId id="296" r:id="rId35"/>
    <p:sldId id="295" r:id="rId36"/>
    <p:sldId id="298" r:id="rId37"/>
    <p:sldId id="297" r:id="rId38"/>
    <p:sldId id="299" r:id="rId39"/>
    <p:sldId id="300" r:id="rId40"/>
    <p:sldId id="301" r:id="rId41"/>
    <p:sldId id="302" r:id="rId42"/>
    <p:sldId id="303" r:id="rId43"/>
    <p:sldId id="304" r:id="rId44"/>
    <p:sldId id="306" r:id="rId45"/>
    <p:sldId id="305" r:id="rId46"/>
    <p:sldId id="307" r:id="rId47"/>
    <p:sldId id="309" r:id="rId48"/>
    <p:sldId id="308" r:id="rId49"/>
    <p:sldId id="311" r:id="rId50"/>
    <p:sldId id="310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1" r:id="rId60"/>
    <p:sldId id="320" r:id="rId61"/>
    <p:sldId id="322" r:id="rId62"/>
    <p:sldId id="323" r:id="rId63"/>
    <p:sldId id="324" r:id="rId64"/>
    <p:sldId id="327" r:id="rId65"/>
    <p:sldId id="325" r:id="rId66"/>
    <p:sldId id="326" r:id="rId67"/>
    <p:sldId id="328" r:id="rId68"/>
    <p:sldId id="329" r:id="rId69"/>
    <p:sldId id="330" r:id="rId70"/>
    <p:sldId id="331" r:id="rId71"/>
    <p:sldId id="332" r:id="rId72"/>
    <p:sldId id="333" r:id="rId73"/>
    <p:sldId id="334" r:id="rId74"/>
    <p:sldId id="335" r:id="rId75"/>
    <p:sldId id="339" r:id="rId76"/>
    <p:sldId id="338" r:id="rId77"/>
    <p:sldId id="337" r:id="rId78"/>
    <p:sldId id="336" r:id="rId79"/>
    <p:sldId id="340" r:id="rId80"/>
    <p:sldId id="341" r:id="rId81"/>
    <p:sldId id="342" r:id="rId82"/>
    <p:sldId id="343" r:id="rId83"/>
    <p:sldId id="344" r:id="rId84"/>
    <p:sldId id="345" r:id="rId85"/>
    <p:sldId id="346" r:id="rId86"/>
    <p:sldId id="347" r:id="rId87"/>
    <p:sldId id="348" r:id="rId88"/>
    <p:sldId id="350" r:id="rId89"/>
    <p:sldId id="349" r:id="rId90"/>
    <p:sldId id="351" r:id="rId91"/>
    <p:sldId id="352" r:id="rId92"/>
    <p:sldId id="353" r:id="rId93"/>
    <p:sldId id="355" r:id="rId94"/>
    <p:sldId id="354" r:id="rId95"/>
    <p:sldId id="263" r:id="rId9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956" autoAdjust="0"/>
  </p:normalViewPr>
  <p:slideViewPr>
    <p:cSldViewPr>
      <p:cViewPr varScale="1">
        <p:scale>
          <a:sx n="57" d="100"/>
          <a:sy n="57" d="100"/>
        </p:scale>
        <p:origin x="17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72D439-E80F-4B08-B7DD-60617A87349D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7FAA3-A539-4979-9E07-0939E24578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652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2DE01-6D47-4B23-B989-3624A44FC21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12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Filmed January 2011 at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TEDxBG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Steve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Keil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 manifesto for play, for Bulgaria and beyond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184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am here today to start a revolution…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791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Why do we need</a:t>
            </a:r>
            <a:r>
              <a:rPr lang="en-US" baseline="0" dirty="0" smtClean="0"/>
              <a:t> a revolution?  We need a revolution because things aren’t working.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620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 am sad for the country.  We are not living up to our potential.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29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 am sick and tired of us being last.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455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Recently, Deputy Minister of Innovation, </a:t>
            </a:r>
            <a:r>
              <a:rPr lang="en-US" dirty="0" err="1" smtClean="0"/>
              <a:t>Sherzod</a:t>
            </a:r>
            <a:r>
              <a:rPr lang="en-US" dirty="0" smtClean="0"/>
              <a:t> </a:t>
            </a:r>
            <a:r>
              <a:rPr lang="en-US" dirty="0" err="1" smtClean="0"/>
              <a:t>Shermatov</a:t>
            </a:r>
            <a:r>
              <a:rPr lang="en-US" dirty="0" smtClean="0"/>
              <a:t> said in an interview that no</a:t>
            </a:r>
            <a:r>
              <a:rPr lang="en-US" baseline="0" dirty="0" smtClean="0"/>
              <a:t> significant scientific advancement was made in Uzbekistan in the past several decades.  I commented that no significant advancements were made in education.</a:t>
            </a:r>
          </a:p>
          <a:p>
            <a:endParaRPr lang="en-US" baseline="0" dirty="0" smtClean="0"/>
          </a:p>
          <a:p>
            <a:r>
              <a:rPr lang="en-US" baseline="0" dirty="0" smtClean="0"/>
              <a:t>Starting from kindergartens and ending with universities, teachers and staff have been regularly forced to work in public works – cleaning, planting, construction and etc.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5086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Khikmat</a:t>
            </a:r>
            <a:r>
              <a:rPr lang="en-US" dirty="0" smtClean="0"/>
              <a:t> </a:t>
            </a:r>
            <a:r>
              <a:rPr lang="en-US" dirty="0" err="1" smtClean="0"/>
              <a:t>Abdurahmanov</a:t>
            </a:r>
            <a:r>
              <a:rPr lang="en-US" dirty="0" smtClean="0"/>
              <a:t> once said during a guest lecture that many people in the government and among people</a:t>
            </a:r>
            <a:r>
              <a:rPr lang="en-US" baseline="0" dirty="0" smtClean="0"/>
              <a:t> in </a:t>
            </a:r>
            <a:r>
              <a:rPr lang="en-US" baseline="0" dirty="0" err="1" smtClean="0"/>
              <a:t>Uzb</a:t>
            </a:r>
            <a:r>
              <a:rPr lang="en-US" baseline="0" dirty="0" smtClean="0"/>
              <a:t> think that entrepreneurs ONLY want money.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4502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Our system is broken.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223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did this happen?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709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 think we are</a:t>
            </a:r>
            <a:r>
              <a:rPr lang="en-US" baseline="0" dirty="0" smtClean="0"/>
              <a:t> last because we don’t value play. In fact, we devalue play.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8315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45 years of Communism has created</a:t>
            </a:r>
            <a:r>
              <a:rPr lang="en-US" baseline="0" dirty="0" smtClean="0"/>
              <a:t> “BABA FACTOR”.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335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Education – antiquated.  Memorization, does</a:t>
            </a:r>
            <a:r>
              <a:rPr lang="en-US" baseline="0" dirty="0" smtClean="0"/>
              <a:t> not encourage creativity.  Changed very little in over 100 years.</a:t>
            </a:r>
          </a:p>
          <a:p>
            <a:r>
              <a:rPr lang="en-US" baseline="0" dirty="0" smtClean="0"/>
              <a:t>Please, see some of the videos by Prince EA on education on youtube.com.</a:t>
            </a:r>
          </a:p>
          <a:p>
            <a:r>
              <a:rPr lang="en-US" baseline="0" dirty="0" smtClean="0"/>
              <a:t>Story of looking for a good school for a 5-year-old child.  No time for play.</a:t>
            </a:r>
          </a:p>
          <a:p>
            <a:r>
              <a:rPr lang="en-US" baseline="0" dirty="0" smtClean="0"/>
              <a:t>But problems of today are not those of industrial revolution.  We need creative and innovative employees.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266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Rats that play more – have bigger brains</a:t>
            </a:r>
            <a:r>
              <a:rPr lang="en-US" baseline="0" dirty="0" smtClean="0"/>
              <a:t> and they learn tasks better.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3428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Kittens deprived of play can hunt, but are unable to socialize.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1341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Bears also play. And bears which play more survive longer – not the ones who hunt better.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610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Correlation between play and brain size: the more</a:t>
            </a:r>
            <a:r>
              <a:rPr lang="en-US" baseline="0" dirty="0" smtClean="0"/>
              <a:t> you play, the bigger is the brain.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5202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are designed…to play from birth to old age.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3324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Play is a genetic birthright.  Like walking, speaking</a:t>
            </a:r>
            <a:r>
              <a:rPr lang="en-US" baseline="0" dirty="0" smtClean="0"/>
              <a:t> or seeing.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6136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are handicapping ourselves, if we do not value play.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1456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Opposite of play is not work – it is depression!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7929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7022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Therefore, increases</a:t>
            </a:r>
            <a:r>
              <a:rPr lang="en-US" baseline="0" dirty="0" smtClean="0"/>
              <a:t> productivity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7016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Play does not mean frivolous.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4860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We should not be</a:t>
            </a:r>
            <a:r>
              <a:rPr lang="en-US" baseline="0" dirty="0" smtClean="0"/>
              <a:t> feeling guilty, and instead celebrate play!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2705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People-service-profit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55425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Fear is the enemy of play.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606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hangingPunct="0">
              <a:spcBef>
                <a:spcPct val="0"/>
              </a:spcBef>
            </a:pPr>
            <a:fld id="{0D7C0151-B078-4849-BDF2-67C142FB0ECE}" type="slidenum">
              <a:rPr lang="ru-RU">
                <a:latin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95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897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26401-1C42-4598-BB75-671811B4009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81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4BC21-24FF-4860-AFF1-B43CF9070E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381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5D2CEB-D611-4578-8CB0-2FE76A7CC86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111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31389-71BE-4B7B-88AF-3170662A9FA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449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4BC33-A5EE-4B6C-B1C2-CA7AF43DF25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790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8A693-1BD3-411A-B955-377BB6B9913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86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8F245-5A01-4A81-9054-BB36A2613B9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084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73218-76F8-489F-96D5-3D4671840FC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889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3EE9C-FE07-4DDD-9BCA-63AE1C7F559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07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A5665-E0CB-4F91-AE0C-56B4DFEBBE3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259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8D418-65FC-467B-99C1-A638238F96E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377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3E9294A-4096-4A34-AD03-A74A2FB03D6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738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5"/>
            <a:ext cx="9144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65088"/>
            <a:ext cx="2193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032399" y="2522538"/>
            <a:ext cx="5064919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3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3424140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5"/>
            <a:ext cx="9144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65088"/>
            <a:ext cx="2193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032399" y="2522538"/>
            <a:ext cx="5064919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3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95812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452349-8F16-45AA-A802-C5750D10BDA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emf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emf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2223880" y="2078650"/>
            <a:ext cx="4425554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3000" b="1" dirty="0">
                <a:latin typeface="Arial" panose="020B0604020202020204" pitchFamily="34" charset="0"/>
              </a:rPr>
              <a:t>Practical workshops in Marketing Management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sz="1800" dirty="0" smtClean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1800" dirty="0" smtClean="0">
                <a:latin typeface="Arial" panose="020B0604020202020204" pitchFamily="34" charset="0"/>
              </a:rPr>
              <a:t>Mamurjon </a:t>
            </a:r>
            <a:r>
              <a:rPr lang="en-US" sz="1800" dirty="0">
                <a:latin typeface="Arial" panose="020B0604020202020204" pitchFamily="34" charset="0"/>
              </a:rPr>
              <a:t>Rahimov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1800" dirty="0">
                <a:latin typeface="Arial" panose="020B0604020202020204" pitchFamily="34" charset="0"/>
              </a:rPr>
              <a:t>mrahimov@wiut.uz</a:t>
            </a:r>
            <a:endParaRPr lang="ru-RU" sz="18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sz="3300" b="1" dirty="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657601"/>
            <a:ext cx="1557338" cy="202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03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667000"/>
            <a:ext cx="8915400" cy="2387600"/>
          </a:xfrm>
        </p:spPr>
        <p:txBody>
          <a:bodyPr>
            <a:normAutofit fontScale="90000"/>
          </a:bodyPr>
          <a:lstStyle/>
          <a:p>
            <a:r>
              <a:rPr lang="en-US" sz="4800" dirty="0" smtClean="0">
                <a:solidFill>
                  <a:srgbClr val="0070C0"/>
                </a:solidFill>
              </a:rPr>
              <a:t>What needs to be done </a:t>
            </a:r>
            <a:br>
              <a:rPr lang="en-US" sz="4800" dirty="0" smtClean="0">
                <a:solidFill>
                  <a:srgbClr val="0070C0"/>
                </a:solidFill>
              </a:rPr>
            </a:br>
            <a:r>
              <a:rPr lang="en-US" sz="4800" dirty="0" smtClean="0">
                <a:solidFill>
                  <a:srgbClr val="0070C0"/>
                </a:solidFill>
              </a:rPr>
              <a:t>to kick-start our economy: </a:t>
            </a:r>
            <a:r>
              <a:rPr lang="en-US" sz="4800" dirty="0">
                <a:solidFill>
                  <a:srgbClr val="0070C0"/>
                </a:solidFill>
              </a:rPr>
              <a:t/>
            </a:r>
            <a:br>
              <a:rPr lang="en-US" sz="4800" dirty="0">
                <a:solidFill>
                  <a:srgbClr val="0070C0"/>
                </a:solidFill>
              </a:rPr>
            </a:br>
            <a:r>
              <a:rPr lang="en-US" sz="4800" dirty="0">
                <a:solidFill>
                  <a:srgbClr val="0070C0"/>
                </a:solidFill>
              </a:rPr>
              <a:t>Steve </a:t>
            </a:r>
            <a:r>
              <a:rPr lang="en-US" sz="4800" dirty="0" err="1" smtClean="0">
                <a:solidFill>
                  <a:srgbClr val="0070C0"/>
                </a:solidFill>
              </a:rPr>
              <a:t>Keil’s</a:t>
            </a:r>
            <a:r>
              <a:rPr lang="en-US" sz="4800" dirty="0" smtClean="0">
                <a:solidFill>
                  <a:srgbClr val="0070C0"/>
                </a:solidFill>
              </a:rPr>
              <a:t> “A </a:t>
            </a:r>
            <a:r>
              <a:rPr lang="en-US" sz="4800" dirty="0">
                <a:solidFill>
                  <a:srgbClr val="0070C0"/>
                </a:solidFill>
              </a:rPr>
              <a:t>manifesto for play, for Bulgaria and </a:t>
            </a:r>
            <a:r>
              <a:rPr lang="en-US" sz="4800" dirty="0" smtClean="0">
                <a:solidFill>
                  <a:srgbClr val="0070C0"/>
                </a:solidFill>
              </a:rPr>
              <a:t>beyond”</a:t>
            </a:r>
            <a:r>
              <a:rPr lang="en-US" sz="4800" dirty="0">
                <a:solidFill>
                  <a:srgbClr val="0070C0"/>
                </a:solidFill>
              </a:rPr>
              <a:t/>
            </a:r>
            <a:br>
              <a:rPr lang="en-US" sz="4800" dirty="0">
                <a:solidFill>
                  <a:srgbClr val="0070C0"/>
                </a:solidFill>
              </a:rPr>
            </a:br>
            <a:endParaRPr lang="en-US" sz="48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5202238"/>
            <a:ext cx="6858000" cy="1655762"/>
          </a:xfrm>
        </p:spPr>
        <p:txBody>
          <a:bodyPr/>
          <a:lstStyle/>
          <a:p>
            <a:r>
              <a:rPr lang="en-US" dirty="0" smtClean="0"/>
              <a:t>Mamurjon Rahimov</a:t>
            </a:r>
          </a:p>
          <a:p>
            <a:r>
              <a:rPr lang="en-US" dirty="0" smtClean="0"/>
              <a:t>Mamurjon@gmail.com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343694"/>
            <a:ext cx="2250281" cy="7786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609182"/>
            <a:ext cx="1770255" cy="41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59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371600"/>
            <a:ext cx="6417924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42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533400"/>
            <a:ext cx="7086600" cy="576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96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457200" y="1741517"/>
            <a:ext cx="8229600" cy="291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770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>
          <a:blip r:embed="rId3"/>
          <a:stretch>
            <a:fillRect/>
          </a:stretch>
        </p:blipFill>
        <p:spPr>
          <a:xfrm>
            <a:off x="457200" y="849502"/>
            <a:ext cx="8229600" cy="470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73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>
          <a:blip r:embed="rId3"/>
          <a:stretch>
            <a:fillRect/>
          </a:stretch>
        </p:blipFill>
        <p:spPr>
          <a:xfrm>
            <a:off x="457200" y="543399"/>
            <a:ext cx="8229600" cy="531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0247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>
          <a:blip r:embed="rId3"/>
          <a:stretch>
            <a:fillRect/>
          </a:stretch>
        </p:blipFill>
        <p:spPr>
          <a:xfrm>
            <a:off x="457200" y="475050"/>
            <a:ext cx="8229600" cy="545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377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25000"/>
                  </a:schemeClr>
                </a:solidFill>
              </a:rPr>
              <a:t>Being last on all areas</a:t>
            </a:r>
            <a:endParaRPr lang="ru-RU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5400" dirty="0" smtClean="0"/>
              <a:t>Social Factors</a:t>
            </a:r>
          </a:p>
          <a:p>
            <a:r>
              <a:rPr lang="en-US" sz="5400" dirty="0" smtClean="0"/>
              <a:t>Education</a:t>
            </a:r>
          </a:p>
          <a:p>
            <a:r>
              <a:rPr lang="en-US" sz="5400" dirty="0" smtClean="0"/>
              <a:t>Business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897877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7794" y="1600200"/>
            <a:ext cx="686841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8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5737" y="1600200"/>
            <a:ext cx="781252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828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1219200"/>
            <a:ext cx="7926352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14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1604491"/>
            <a:ext cx="8229600" cy="451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955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43000" y="1392238"/>
            <a:ext cx="7239000" cy="491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585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7260" y="1600200"/>
            <a:ext cx="7629480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2092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Business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5695" y="1600200"/>
            <a:ext cx="781260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58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685800"/>
            <a:ext cx="8843935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360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2" y="1309687"/>
            <a:ext cx="8753475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0626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62" y="519112"/>
            <a:ext cx="7991475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1240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587" y="1100137"/>
            <a:ext cx="6600825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8175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2537" y="1119187"/>
            <a:ext cx="6638925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915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4147" y="1600200"/>
            <a:ext cx="605570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7888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/>
          <a:lstStyle/>
          <a:p>
            <a:r>
              <a:rPr lang="en-US" sz="4000" dirty="0" smtClean="0"/>
              <a:t>Socialism taught us to be serious.</a:t>
            </a:r>
            <a:endParaRPr lang="ru-RU" sz="4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1106" y="1600200"/>
            <a:ext cx="608178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116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We have seriousness meme in us.</a:t>
            </a:r>
            <a:endParaRPr lang="ru-RU" sz="4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3330" y="1600200"/>
            <a:ext cx="627733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92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37" y="147637"/>
            <a:ext cx="8848725" cy="656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940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80" y="164343"/>
            <a:ext cx="8839240" cy="652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238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20" y="132515"/>
            <a:ext cx="8993360" cy="659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129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55"/>
            <a:ext cx="9301775" cy="4495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877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0"/>
            <a:ext cx="9144000" cy="572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414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800"/>
            <a:ext cx="9144000" cy="585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873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0"/>
            <a:ext cx="9237973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9146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00"/>
            <a:ext cx="9144000" cy="603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79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800"/>
            <a:ext cx="9255957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699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0" y="838200"/>
            <a:ext cx="9118600" cy="5670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9449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81000"/>
            <a:ext cx="8763000" cy="624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715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04800"/>
            <a:ext cx="8610600" cy="634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1423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81000"/>
            <a:ext cx="8534400" cy="624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9972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685800"/>
            <a:ext cx="8382000" cy="540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987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7" y="547687"/>
            <a:ext cx="8429625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7623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7" y="519112"/>
            <a:ext cx="8086725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5318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2" y="500062"/>
            <a:ext cx="8029575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1233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7" y="481012"/>
            <a:ext cx="8086725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340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87" y="461962"/>
            <a:ext cx="8048625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0938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762000"/>
            <a:ext cx="8867291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7990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14400"/>
            <a:ext cx="8270058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334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442912"/>
            <a:ext cx="7724775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62516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838200"/>
            <a:ext cx="8745929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7949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838200"/>
            <a:ext cx="8536738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060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143000"/>
            <a:ext cx="8816256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81439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143000"/>
            <a:ext cx="8736218" cy="4453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65468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762000"/>
            <a:ext cx="8580639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028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1162" y="509587"/>
            <a:ext cx="5781675" cy="583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1219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609600"/>
            <a:ext cx="8534400" cy="565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17644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914400"/>
            <a:ext cx="8615416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5398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533400"/>
            <a:ext cx="6553200" cy="584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104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90600"/>
            <a:ext cx="823124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715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914400"/>
            <a:ext cx="8521332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1659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990600"/>
            <a:ext cx="837426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6012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57200"/>
            <a:ext cx="7543800" cy="598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298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99" y="533400"/>
            <a:ext cx="851812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7835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143000"/>
            <a:ext cx="8213154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41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838200"/>
            <a:ext cx="8651843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45095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838200"/>
            <a:ext cx="8275093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69448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914400"/>
            <a:ext cx="8615416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82961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228600"/>
            <a:ext cx="7162800" cy="639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6348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437" y="919162"/>
            <a:ext cx="8239125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6753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85800"/>
            <a:ext cx="7848600" cy="552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88288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914400"/>
            <a:ext cx="878332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2007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609600"/>
            <a:ext cx="7924800" cy="574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65425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838200"/>
            <a:ext cx="8401858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44886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62000"/>
            <a:ext cx="8279524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6646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762000"/>
            <a:ext cx="7696200" cy="531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72055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838200"/>
            <a:ext cx="8642291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69619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990600"/>
            <a:ext cx="866374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5858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85800"/>
            <a:ext cx="8229600" cy="553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1415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685800"/>
            <a:ext cx="8244832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8854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33400"/>
            <a:ext cx="7543800" cy="593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3239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914400"/>
            <a:ext cx="8451888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24948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685800"/>
            <a:ext cx="8120356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7256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457200"/>
            <a:ext cx="7848600" cy="5883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1886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762000"/>
            <a:ext cx="7467600" cy="532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5498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762000"/>
            <a:ext cx="7892098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840837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990600"/>
            <a:ext cx="8412269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2928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914400"/>
            <a:ext cx="831083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16370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62000"/>
            <a:ext cx="8199534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14450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219200"/>
            <a:ext cx="8524369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26161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990600"/>
            <a:ext cx="8104015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025573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219200"/>
            <a:ext cx="8738065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61016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85800"/>
            <a:ext cx="7620000" cy="570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1033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609600"/>
            <a:ext cx="7162800" cy="593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67317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838200"/>
            <a:ext cx="8060994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5156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609600"/>
            <a:ext cx="7772400" cy="586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38818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914400"/>
            <a:ext cx="8139474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69359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914400"/>
            <a:ext cx="857902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2873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body" sz="quarter" idx="10"/>
          </p:nvPr>
        </p:nvSpPr>
        <p:spPr>
          <a:xfrm>
            <a:off x="1885950" y="2749153"/>
            <a:ext cx="5657850" cy="1594247"/>
          </a:xfrm>
        </p:spPr>
        <p:txBody>
          <a:bodyPr>
            <a:normAutofit fontScale="40000" lnSpcReduction="20000"/>
          </a:bodyPr>
          <a:lstStyle/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6450" cap="all" dirty="0">
                <a:solidFill>
                  <a:schemeClr val="tx2"/>
                </a:solidFill>
              </a:rPr>
              <a:t>THANK YOU FOR YOUR ATTENTION!</a:t>
            </a:r>
            <a:endParaRPr lang="uz-Cyrl-UZ" sz="645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27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27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sz="2700" cap="all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7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937</TotalTime>
  <Words>490</Words>
  <Application>Microsoft Office PowerPoint</Application>
  <PresentationFormat>Экран (4:3)</PresentationFormat>
  <Paragraphs>85</Paragraphs>
  <Slides>95</Slides>
  <Notes>28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95</vt:i4>
      </vt:variant>
    </vt:vector>
  </HeadingPairs>
  <TitlesOfParts>
    <vt:vector size="98" baseType="lpstr">
      <vt:lpstr>Arial</vt:lpstr>
      <vt:lpstr>Calibri</vt:lpstr>
      <vt:lpstr>Default Design</vt:lpstr>
      <vt:lpstr>Презентация PowerPoint</vt:lpstr>
      <vt:lpstr>What needs to be done  to kick-start our economy:  Steve Keil’s “A manifesto for play, for Bulgaria and beyond”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Being last on all areas</vt:lpstr>
      <vt:lpstr>Social</vt:lpstr>
      <vt:lpstr>Social</vt:lpstr>
      <vt:lpstr>Social</vt:lpstr>
      <vt:lpstr>Education</vt:lpstr>
      <vt:lpstr>Business</vt:lpstr>
      <vt:lpstr>Business</vt:lpstr>
      <vt:lpstr>Business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Social</vt:lpstr>
      <vt:lpstr>Socialism taught us to be serious.</vt:lpstr>
      <vt:lpstr>We have seriousness meme in us.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wiut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mrahimov</dc:creator>
  <cp:lastModifiedBy>USER</cp:lastModifiedBy>
  <cp:revision>53</cp:revision>
  <dcterms:created xsi:type="dcterms:W3CDTF">2013-11-20T09:54:21Z</dcterms:created>
  <dcterms:modified xsi:type="dcterms:W3CDTF">2018-05-02T05:55:00Z</dcterms:modified>
</cp:coreProperties>
</file>