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4"/>
  </p:handoutMasterIdLst>
  <p:sldIdLst>
    <p:sldId id="258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1" d="100"/>
          <a:sy n="71" d="100"/>
        </p:scale>
        <p:origin x="3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3/15/2017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61EBD1-15FC-4EB6-AA62-F7669D922D59}" type="datetimeFigureOut">
              <a:rPr lang="en-US" smtClean="0"/>
              <a:t>3/15/2017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7BDF671-A9B3-4D24-95D9-8857BA5B7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78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7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74789" y="2825579"/>
            <a:ext cx="7867135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 smtClean="0"/>
              <a:t>Search Engine Optimization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49038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SEO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Search engine optimization – is the process of affecting the visibility of a website in a search engine’s unpaid results.</a:t>
            </a:r>
          </a:p>
          <a:p>
            <a:r>
              <a:rPr lang="en-US" dirty="0" smtClean="0"/>
              <a:t>Unpaid results – “natural”, “organic”, “earned”</a:t>
            </a:r>
          </a:p>
          <a:p>
            <a:r>
              <a:rPr lang="en-US" dirty="0" smtClean="0"/>
              <a:t>As an Internet marketing strategy, SEO considers:</a:t>
            </a:r>
          </a:p>
          <a:p>
            <a:pPr lvl="1"/>
            <a:r>
              <a:rPr lang="en-US" dirty="0" smtClean="0"/>
              <a:t>how search engines work</a:t>
            </a:r>
          </a:p>
          <a:p>
            <a:pPr lvl="1"/>
            <a:r>
              <a:rPr lang="en-US" dirty="0" smtClean="0"/>
              <a:t>what people search for</a:t>
            </a:r>
          </a:p>
          <a:p>
            <a:pPr lvl="1"/>
            <a:r>
              <a:rPr lang="en-US" dirty="0" smtClean="0"/>
              <a:t>the actual search terms or keywords</a:t>
            </a:r>
          </a:p>
          <a:p>
            <a:pPr lvl="1"/>
            <a:r>
              <a:rPr lang="en-US" dirty="0" smtClean="0"/>
              <a:t>preferred search engines by targeted audience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9253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History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Webmasters began optimizing sites in the mid 1990s.</a:t>
            </a:r>
          </a:p>
          <a:p>
            <a:pPr lvl="1"/>
            <a:r>
              <a:rPr lang="en-US" dirty="0" smtClean="0"/>
              <a:t>Submit URL to search engine</a:t>
            </a:r>
          </a:p>
          <a:p>
            <a:pPr lvl="1"/>
            <a:r>
              <a:rPr lang="en-US" dirty="0" smtClean="0"/>
              <a:t>Engine sends a “spider” to “crawl” the page: extract lings to other pages, return information found to be indexed.</a:t>
            </a:r>
          </a:p>
          <a:p>
            <a:pPr lvl="1"/>
            <a:r>
              <a:rPr lang="en-US" dirty="0" smtClean="0"/>
              <a:t>Spider downloads a page and store in on the search engine’s own server.</a:t>
            </a:r>
          </a:p>
          <a:p>
            <a:pPr lvl="1"/>
            <a:r>
              <a:rPr lang="en-US" dirty="0" smtClean="0"/>
              <a:t>“Indexer” – extracts information about the page:</a:t>
            </a:r>
          </a:p>
          <a:p>
            <a:pPr lvl="2"/>
            <a:r>
              <a:rPr lang="en-US" dirty="0" smtClean="0"/>
              <a:t>The words it contains</a:t>
            </a:r>
          </a:p>
          <a:p>
            <a:pPr lvl="2"/>
            <a:r>
              <a:rPr lang="en-US" dirty="0" smtClean="0"/>
              <a:t>Where they are located</a:t>
            </a:r>
          </a:p>
          <a:p>
            <a:pPr lvl="2"/>
            <a:r>
              <a:rPr lang="en-US" dirty="0" smtClean="0"/>
              <a:t>Weight for specific words</a:t>
            </a:r>
          </a:p>
          <a:p>
            <a:pPr lvl="2"/>
            <a:r>
              <a:rPr lang="en-US" dirty="0" smtClean="0"/>
              <a:t>All links the page contains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9490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Factors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Off-page factors:</a:t>
            </a:r>
          </a:p>
          <a:p>
            <a:pPr lvl="1"/>
            <a:r>
              <a:rPr lang="en-US" dirty="0" smtClean="0"/>
              <a:t>PageRank (algorithm/function of the quantity and strength of inbound links)</a:t>
            </a:r>
          </a:p>
          <a:p>
            <a:pPr lvl="2"/>
            <a:r>
              <a:rPr lang="en-US" dirty="0" smtClean="0"/>
              <a:t>Exchanging, buying, selling links on massive scale. Link farms, link spamming</a:t>
            </a:r>
          </a:p>
          <a:p>
            <a:pPr lvl="1"/>
            <a:r>
              <a:rPr lang="en-US" dirty="0" smtClean="0"/>
              <a:t>Hyperlink analysis</a:t>
            </a:r>
          </a:p>
          <a:p>
            <a:r>
              <a:rPr lang="en-US" dirty="0" smtClean="0"/>
              <a:t>On-page factors</a:t>
            </a:r>
          </a:p>
          <a:p>
            <a:pPr lvl="1"/>
            <a:r>
              <a:rPr lang="en-US" dirty="0" smtClean="0"/>
              <a:t>Key-word frequency</a:t>
            </a:r>
          </a:p>
          <a:p>
            <a:pPr lvl="1"/>
            <a:r>
              <a:rPr lang="en-US" dirty="0" smtClean="0"/>
              <a:t>Meta tags</a:t>
            </a:r>
          </a:p>
          <a:p>
            <a:pPr lvl="1"/>
            <a:r>
              <a:rPr lang="en-US" dirty="0" smtClean="0"/>
              <a:t>Heading</a:t>
            </a:r>
          </a:p>
          <a:p>
            <a:pPr lvl="1"/>
            <a:r>
              <a:rPr lang="en-US" dirty="0" smtClean="0"/>
              <a:t>Links</a:t>
            </a:r>
          </a:p>
          <a:p>
            <a:pPr lvl="1"/>
            <a:r>
              <a:rPr lang="en-US" dirty="0" smtClean="0"/>
              <a:t>Site structure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By 2004 SE incorporated a wide range of </a:t>
            </a:r>
            <a:r>
              <a:rPr lang="en-US" dirty="0" smtClean="0"/>
              <a:t>undisclosed </a:t>
            </a:r>
            <a:r>
              <a:rPr lang="en-US" dirty="0" smtClean="0"/>
              <a:t>factors in their ranking algorithms to reduce the impact of link manipulation</a:t>
            </a:r>
          </a:p>
        </p:txBody>
      </p:sp>
    </p:spTree>
    <p:extLst>
      <p:ext uri="{BB962C8B-B14F-4D97-AF65-F5344CB8AC3E}">
        <p14:creationId xmlns:p14="http://schemas.microsoft.com/office/powerpoint/2010/main" val="39070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History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436563" y="867227"/>
            <a:ext cx="11193462" cy="5693229"/>
          </a:xfrm>
        </p:spPr>
        <p:txBody>
          <a:bodyPr/>
          <a:lstStyle/>
          <a:p>
            <a:r>
              <a:rPr lang="en-US" sz="2200" dirty="0" smtClean="0"/>
              <a:t>In 2005, Google began personalizing results for each user.</a:t>
            </a:r>
          </a:p>
          <a:p>
            <a:pPr lvl="1"/>
            <a:r>
              <a:rPr lang="en-US" sz="2200" dirty="0" smtClean="0"/>
              <a:t>Depending on history of previous search.</a:t>
            </a:r>
          </a:p>
          <a:p>
            <a:r>
              <a:rPr lang="en-US" sz="2200" dirty="0"/>
              <a:t>In 2007, Google announced a campaign </a:t>
            </a:r>
            <a:r>
              <a:rPr lang="en-US" sz="2200" b="1" dirty="0"/>
              <a:t>against paid links</a:t>
            </a:r>
            <a:r>
              <a:rPr lang="en-US" sz="2200" dirty="0"/>
              <a:t> that transfer </a:t>
            </a:r>
            <a:r>
              <a:rPr lang="en-US" sz="2200" dirty="0" smtClean="0"/>
              <a:t>PageRank</a:t>
            </a:r>
          </a:p>
          <a:p>
            <a:r>
              <a:rPr lang="en-US" sz="2200" dirty="0"/>
              <a:t>In December 2009, Google </a:t>
            </a:r>
            <a:r>
              <a:rPr lang="en-US" sz="2200" dirty="0" smtClean="0"/>
              <a:t>started </a:t>
            </a:r>
            <a:r>
              <a:rPr lang="en-US" sz="2200" dirty="0"/>
              <a:t>using the </a:t>
            </a:r>
            <a:r>
              <a:rPr lang="en-US" sz="2200" b="1" dirty="0"/>
              <a:t>web search history </a:t>
            </a:r>
            <a:r>
              <a:rPr lang="en-US" sz="2200" dirty="0"/>
              <a:t>of all its </a:t>
            </a:r>
            <a:r>
              <a:rPr lang="en-US" sz="2200" dirty="0" smtClean="0"/>
              <a:t>users</a:t>
            </a:r>
          </a:p>
          <a:p>
            <a:r>
              <a:rPr lang="en-US" sz="2200" dirty="0"/>
              <a:t>On June 8, 2010 a new web indexing system called Google Caffeine </a:t>
            </a:r>
            <a:r>
              <a:rPr lang="en-US" sz="2200" dirty="0" smtClean="0"/>
              <a:t>- allows </a:t>
            </a:r>
            <a:r>
              <a:rPr lang="en-US" sz="2200" dirty="0"/>
              <a:t>users to find </a:t>
            </a:r>
            <a:r>
              <a:rPr lang="en-US" sz="2200" dirty="0" smtClean="0"/>
              <a:t>results </a:t>
            </a:r>
            <a:r>
              <a:rPr lang="en-US" sz="2200" b="1" dirty="0" smtClean="0"/>
              <a:t>much </a:t>
            </a:r>
            <a:r>
              <a:rPr lang="en-US" sz="2200" b="1" dirty="0"/>
              <a:t>sooner after publishing than </a:t>
            </a:r>
            <a:r>
              <a:rPr lang="en-US" sz="2200" b="1" dirty="0" smtClean="0"/>
              <a:t>before</a:t>
            </a:r>
          </a:p>
          <a:p>
            <a:r>
              <a:rPr lang="en-US" sz="2200" dirty="0"/>
              <a:t>Google Instant, </a:t>
            </a:r>
            <a:r>
              <a:rPr lang="en-US" sz="2200" b="1" dirty="0"/>
              <a:t>real-time-search</a:t>
            </a:r>
            <a:r>
              <a:rPr lang="en-US" sz="2200" dirty="0"/>
              <a:t>, was introduced in late 2010 in an attempt to make search results more timely and </a:t>
            </a:r>
            <a:r>
              <a:rPr lang="en-US" sz="2200" dirty="0" smtClean="0"/>
              <a:t>relevant</a:t>
            </a:r>
          </a:p>
          <a:p>
            <a:r>
              <a:rPr lang="en-US" sz="2200" dirty="0"/>
              <a:t>In February 2011, Google announced the Panda update, which </a:t>
            </a:r>
            <a:r>
              <a:rPr lang="en-US" sz="2200" b="1" dirty="0"/>
              <a:t>penalizes websites </a:t>
            </a:r>
            <a:r>
              <a:rPr lang="en-US" sz="2200" dirty="0"/>
              <a:t>containing </a:t>
            </a:r>
            <a:r>
              <a:rPr lang="en-US" sz="2200" b="1" dirty="0"/>
              <a:t>content duplicated </a:t>
            </a:r>
            <a:r>
              <a:rPr lang="en-US" sz="2200" dirty="0"/>
              <a:t>from other websites and </a:t>
            </a:r>
            <a:r>
              <a:rPr lang="en-US" sz="2200" dirty="0" smtClean="0"/>
              <a:t>sources</a:t>
            </a:r>
          </a:p>
          <a:p>
            <a:r>
              <a:rPr lang="en-US" sz="2200" dirty="0"/>
              <a:t>The 2012 Google Penguin attempted to </a:t>
            </a:r>
            <a:r>
              <a:rPr lang="en-US" sz="2200" b="1" dirty="0"/>
              <a:t>penalize websites </a:t>
            </a:r>
            <a:r>
              <a:rPr lang="en-US" sz="2200" dirty="0"/>
              <a:t>that used manipulative </a:t>
            </a:r>
            <a:r>
              <a:rPr lang="en-US" sz="2200" b="1" dirty="0"/>
              <a:t>techniques to improve </a:t>
            </a:r>
            <a:r>
              <a:rPr lang="en-US" sz="2200" dirty="0"/>
              <a:t>their rankings on the search </a:t>
            </a:r>
            <a:r>
              <a:rPr lang="en-US" sz="2200" dirty="0" smtClean="0"/>
              <a:t>engine</a:t>
            </a:r>
          </a:p>
          <a:p>
            <a:r>
              <a:rPr lang="en-US" sz="2200" dirty="0"/>
              <a:t>2013 Google Hummingbird </a:t>
            </a:r>
            <a:r>
              <a:rPr lang="en-US" sz="2200" dirty="0" smtClean="0"/>
              <a:t>featured </a:t>
            </a:r>
            <a:r>
              <a:rPr lang="en-US" sz="2200" dirty="0"/>
              <a:t>an algorithm change designed to improve Google's </a:t>
            </a:r>
            <a:r>
              <a:rPr lang="en-US" sz="2200" b="1" dirty="0"/>
              <a:t>natural language processing </a:t>
            </a:r>
            <a:r>
              <a:rPr lang="en-US" sz="2200" dirty="0"/>
              <a:t>and </a:t>
            </a:r>
            <a:r>
              <a:rPr lang="en-US" sz="2200" b="1" dirty="0"/>
              <a:t>semantic understanding </a:t>
            </a:r>
            <a:r>
              <a:rPr lang="en-US" sz="2200" dirty="0"/>
              <a:t>of web pages</a:t>
            </a:r>
            <a:endParaRPr lang="en-US" sz="2200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3013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Preventing </a:t>
            </a:r>
            <a:r>
              <a:rPr lang="en-US" dirty="0" smtClean="0"/>
              <a:t>crawling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?</a:t>
            </a:r>
          </a:p>
          <a:p>
            <a:r>
              <a:rPr lang="en-US" dirty="0"/>
              <a:t>r</a:t>
            </a:r>
            <a:r>
              <a:rPr lang="en-US" dirty="0" smtClean="0"/>
              <a:t>obots.txt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1739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Increasing </a:t>
            </a:r>
            <a:r>
              <a:rPr lang="en-US" dirty="0" smtClean="0"/>
              <a:t>prominence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Cross linking between pages</a:t>
            </a:r>
          </a:p>
          <a:p>
            <a:r>
              <a:rPr lang="en-US" dirty="0"/>
              <a:t>frequently searched keyword </a:t>
            </a:r>
            <a:r>
              <a:rPr lang="en-US" dirty="0" smtClean="0"/>
              <a:t>phrase</a:t>
            </a:r>
          </a:p>
          <a:p>
            <a:r>
              <a:rPr lang="en-US" dirty="0"/>
              <a:t>Updating content so as to keep search engines crawling back frequently can give additional weight to a </a:t>
            </a:r>
            <a:r>
              <a:rPr lang="en-US" dirty="0" smtClean="0"/>
              <a:t>site</a:t>
            </a:r>
          </a:p>
          <a:p>
            <a:r>
              <a:rPr lang="en-US" dirty="0"/>
              <a:t>meta </a:t>
            </a:r>
            <a:r>
              <a:rPr lang="en-US" dirty="0" smtClean="0"/>
              <a:t>data</a:t>
            </a:r>
          </a:p>
          <a:p>
            <a:r>
              <a:rPr lang="en-US" dirty="0" err="1" smtClean="0"/>
              <a:t>url</a:t>
            </a:r>
            <a:r>
              <a:rPr lang="en-US" dirty="0" smtClean="0"/>
              <a:t> normalization</a:t>
            </a:r>
          </a:p>
          <a:p>
            <a:endParaRPr lang="en-US" dirty="0"/>
          </a:p>
          <a:p>
            <a:r>
              <a:rPr lang="en-US" dirty="0" smtClean="0"/>
              <a:t>Black?</a:t>
            </a:r>
          </a:p>
          <a:p>
            <a:r>
              <a:rPr lang="en-US" dirty="0" smtClean="0"/>
              <a:t>White?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5670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White SEO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techniques that search engines recommend as part of good </a:t>
            </a:r>
            <a:r>
              <a:rPr lang="en-US" dirty="0" smtClean="0"/>
              <a:t>design</a:t>
            </a:r>
          </a:p>
          <a:p>
            <a:r>
              <a:rPr lang="en-US" dirty="0"/>
              <a:t>White hats tend to produce results that last a long </a:t>
            </a:r>
            <a:r>
              <a:rPr lang="en-US" dirty="0" smtClean="0"/>
              <a:t>time</a:t>
            </a:r>
          </a:p>
          <a:p>
            <a:r>
              <a:rPr lang="en-US" dirty="0" smtClean="0"/>
              <a:t>Create content for users</a:t>
            </a:r>
          </a:p>
          <a:p>
            <a:r>
              <a:rPr lang="en-US" dirty="0"/>
              <a:t>similar to web development that promotes </a:t>
            </a:r>
            <a:r>
              <a:rPr lang="en-US" dirty="0" smtClean="0"/>
              <a:t>accessibility, although </a:t>
            </a:r>
            <a:r>
              <a:rPr lang="en-US" dirty="0"/>
              <a:t>the two are not identical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8205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Black SEO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349904" y="874059"/>
            <a:ext cx="11842096" cy="5567082"/>
          </a:xfrm>
        </p:spPr>
        <p:txBody>
          <a:bodyPr/>
          <a:lstStyle/>
          <a:p>
            <a:r>
              <a:rPr lang="en-US" dirty="0" smtClean="0"/>
              <a:t>Attempts </a:t>
            </a:r>
            <a:r>
              <a:rPr lang="en-US" dirty="0"/>
              <a:t>to improve rankings in ways that are disapproved of by the search engines, or involve </a:t>
            </a:r>
            <a:r>
              <a:rPr lang="en-US" dirty="0" smtClean="0"/>
              <a:t>deception:</a:t>
            </a:r>
          </a:p>
          <a:p>
            <a:pPr lvl="1"/>
            <a:r>
              <a:rPr lang="en-US" dirty="0" smtClean="0"/>
              <a:t>Hidden text (</a:t>
            </a:r>
            <a:r>
              <a:rPr lang="en-US" dirty="0" err="1" smtClean="0"/>
              <a:t>coloured</a:t>
            </a:r>
            <a:r>
              <a:rPr lang="en-US" dirty="0" smtClean="0"/>
              <a:t>) or div(off screen)</a:t>
            </a:r>
            <a:endParaRPr lang="en-US" dirty="0"/>
          </a:p>
          <a:p>
            <a:pPr lvl="1"/>
            <a:r>
              <a:rPr lang="en-US" dirty="0" smtClean="0"/>
              <a:t>Doorway (redirect)</a:t>
            </a:r>
          </a:p>
          <a:p>
            <a:pPr lvl="1"/>
            <a:r>
              <a:rPr lang="en-US" dirty="0" smtClean="0"/>
              <a:t>Cloaking (2 variants of same page – one for user, one for crawler, </a:t>
            </a:r>
            <a:r>
              <a:rPr lang="en-US" dirty="0" err="1" smtClean="0"/>
              <a:t>ip</a:t>
            </a:r>
            <a:r>
              <a:rPr lang="en-US" dirty="0" smtClean="0"/>
              <a:t> address, user-agent)</a:t>
            </a:r>
          </a:p>
          <a:p>
            <a:pPr lvl="1"/>
            <a:r>
              <a:rPr lang="en-US" dirty="0" smtClean="0"/>
              <a:t>1 pixel link</a:t>
            </a:r>
          </a:p>
          <a:p>
            <a:pPr lvl="1"/>
            <a:r>
              <a:rPr lang="en-US" dirty="0" smtClean="0"/>
              <a:t>Cracking of the website with high traffic</a:t>
            </a:r>
          </a:p>
          <a:p>
            <a:pPr lvl="1"/>
            <a:r>
              <a:rPr lang="en-US" dirty="0" err="1" smtClean="0"/>
              <a:t>Spamdexing</a:t>
            </a:r>
            <a:r>
              <a:rPr lang="en-US" dirty="0" smtClean="0"/>
              <a:t> (content spam and link spam)</a:t>
            </a:r>
          </a:p>
          <a:p>
            <a:pPr lvl="2"/>
            <a:r>
              <a:rPr lang="en-US" dirty="0"/>
              <a:t>Keyword stuffing (involves the calculated placement of keywords within a page to raise the keyword count, variety, and density of the page</a:t>
            </a:r>
            <a:r>
              <a:rPr lang="en-US" dirty="0" smtClean="0"/>
              <a:t>)</a:t>
            </a:r>
          </a:p>
          <a:p>
            <a:pPr lvl="2"/>
            <a:r>
              <a:rPr lang="en-US" dirty="0" smtClean="0"/>
              <a:t>Hidden or invisible text</a:t>
            </a:r>
          </a:p>
          <a:p>
            <a:pPr lvl="2"/>
            <a:r>
              <a:rPr lang="en-US" dirty="0"/>
              <a:t>Scrapper sites (</a:t>
            </a:r>
            <a:r>
              <a:rPr lang="en-US" dirty="0" smtClean="0"/>
              <a:t>use </a:t>
            </a:r>
            <a:r>
              <a:rPr lang="en-US" dirty="0"/>
              <a:t>various programs designed to "scrape" </a:t>
            </a:r>
            <a:r>
              <a:rPr lang="en-US" dirty="0" smtClean="0"/>
              <a:t>SE </a:t>
            </a:r>
            <a:r>
              <a:rPr lang="en-US" dirty="0"/>
              <a:t>results </a:t>
            </a:r>
            <a:r>
              <a:rPr lang="en-US" dirty="0" smtClean="0"/>
              <a:t>pages)</a:t>
            </a:r>
          </a:p>
          <a:p>
            <a:pPr lvl="2"/>
            <a:r>
              <a:rPr lang="en-US" dirty="0"/>
              <a:t>Article </a:t>
            </a:r>
            <a:r>
              <a:rPr lang="en-US" dirty="0" smtClean="0"/>
              <a:t>spinning</a:t>
            </a:r>
          </a:p>
          <a:p>
            <a:pPr lvl="2"/>
            <a:r>
              <a:rPr lang="en-US" dirty="0" smtClean="0"/>
              <a:t>Machine translation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7570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Black SEO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b="1" dirty="0"/>
              <a:t>Link spam</a:t>
            </a:r>
            <a:r>
              <a:rPr lang="en-US" dirty="0"/>
              <a:t> is defined as links between pages that are present for reasons other than </a:t>
            </a:r>
            <a:r>
              <a:rPr lang="en-US" dirty="0" smtClean="0"/>
              <a:t>merit</a:t>
            </a:r>
          </a:p>
          <a:p>
            <a:r>
              <a:rPr lang="en-US" dirty="0"/>
              <a:t>Link building: can increase the number of high-quality links pointing to a </a:t>
            </a:r>
            <a:r>
              <a:rPr lang="en-US" dirty="0" smtClean="0"/>
              <a:t>website</a:t>
            </a:r>
          </a:p>
          <a:p>
            <a:r>
              <a:rPr lang="en-US" dirty="0"/>
              <a:t>Link farm: tightly-knit networks of websites that link to each </a:t>
            </a:r>
            <a:r>
              <a:rPr lang="en-US" dirty="0" smtClean="0"/>
              <a:t>other</a:t>
            </a:r>
          </a:p>
          <a:p>
            <a:r>
              <a:rPr lang="en-US" dirty="0" smtClean="0"/>
              <a:t>Hidden links</a:t>
            </a:r>
          </a:p>
          <a:p>
            <a:r>
              <a:rPr lang="en-US" dirty="0"/>
              <a:t>Spam </a:t>
            </a:r>
            <a:r>
              <a:rPr lang="en-US" dirty="0" smtClean="0"/>
              <a:t>blogs (</a:t>
            </a:r>
            <a:r>
              <a:rPr lang="en-US" dirty="0"/>
              <a:t>created solely for commercial promotion and the passage of link authority to target sites</a:t>
            </a:r>
            <a:r>
              <a:rPr lang="en-US" dirty="0" smtClean="0"/>
              <a:t>)</a:t>
            </a:r>
          </a:p>
          <a:p>
            <a:r>
              <a:rPr lang="en-US" dirty="0"/>
              <a:t>Buying expired </a:t>
            </a:r>
            <a:r>
              <a:rPr lang="en-US" dirty="0" smtClean="0"/>
              <a:t>domains</a:t>
            </a:r>
          </a:p>
          <a:p>
            <a:r>
              <a:rPr lang="en-US" dirty="0"/>
              <a:t>Using world-writable </a:t>
            </a:r>
            <a:r>
              <a:rPr lang="en-US" dirty="0" smtClean="0"/>
              <a:t>pages (forum spam, blogs, comments, wiki)</a:t>
            </a:r>
          </a:p>
          <a:p>
            <a:r>
              <a:rPr lang="en-US" b="1" dirty="0" smtClean="0"/>
              <a:t>Countermeasures: </a:t>
            </a:r>
            <a:r>
              <a:rPr lang="en-US" b="1" dirty="0" err="1" smtClean="0"/>
              <a:t>nofollow</a:t>
            </a:r>
            <a:r>
              <a:rPr lang="en-US" b="1" dirty="0" smtClean="0"/>
              <a:t> ( </a:t>
            </a:r>
            <a:r>
              <a:rPr lang="en-US" b="1" dirty="0" err="1" smtClean="0"/>
              <a:t>rel</a:t>
            </a:r>
            <a:r>
              <a:rPr lang="en-US" b="1" dirty="0" smtClean="0"/>
              <a:t>=“</a:t>
            </a:r>
            <a:r>
              <a:rPr lang="en-US" b="1" dirty="0" err="1" smtClean="0"/>
              <a:t>nofollow</a:t>
            </a:r>
            <a:r>
              <a:rPr lang="en-US" b="1" dirty="0" smtClean="0"/>
              <a:t>”)</a:t>
            </a: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7231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Grey SEO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This </a:t>
            </a:r>
            <a:r>
              <a:rPr lang="en-US" dirty="0"/>
              <a:t>is in between black hat and white hat approaches where the methods employed avoid the site being </a:t>
            </a:r>
            <a:r>
              <a:rPr lang="en-US" dirty="0" err="1"/>
              <a:t>penalised</a:t>
            </a:r>
            <a:r>
              <a:rPr lang="en-US" dirty="0"/>
              <a:t> however do not act in producing the best content for users, rather entirely focused on improving search engine </a:t>
            </a:r>
            <a:r>
              <a:rPr lang="en-US" dirty="0" smtClean="0"/>
              <a:t>rankings</a:t>
            </a:r>
          </a:p>
          <a:p>
            <a:pPr lvl="1"/>
            <a:r>
              <a:rPr lang="en-US" dirty="0" smtClean="0"/>
              <a:t>Too many keywords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Officially is not forbidden, but not organic</a:t>
            </a:r>
          </a:p>
          <a:p>
            <a:pPr lvl="1"/>
            <a:r>
              <a:rPr lang="en-US" dirty="0" smtClean="0"/>
              <a:t>Could be temp blocked</a:t>
            </a:r>
          </a:p>
          <a:p>
            <a:pPr lvl="1"/>
            <a:r>
              <a:rPr lang="en-US" dirty="0" smtClean="0"/>
              <a:t>Decision is by moderator, </a:t>
            </a:r>
            <a:r>
              <a:rPr lang="en-US" smtClean="0"/>
              <a:t>not program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8738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1754</TotalTime>
  <Words>720</Words>
  <Application>Microsoft Office PowerPoint</Application>
  <PresentationFormat>Widescreen</PresentationFormat>
  <Paragraphs>88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Shirin Primkulova</cp:lastModifiedBy>
  <cp:revision>32</cp:revision>
  <dcterms:created xsi:type="dcterms:W3CDTF">2015-06-15T09:27:21Z</dcterms:created>
  <dcterms:modified xsi:type="dcterms:W3CDTF">2017-03-15T10:00:53Z</dcterms:modified>
</cp:coreProperties>
</file>