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8" r:id="rId2"/>
    <p:sldId id="269" r:id="rId3"/>
    <p:sldId id="257" r:id="rId4"/>
    <p:sldId id="261" r:id="rId5"/>
    <p:sldId id="259" r:id="rId6"/>
    <p:sldId id="258" r:id="rId7"/>
    <p:sldId id="264" r:id="rId8"/>
    <p:sldId id="263" r:id="rId9"/>
    <p:sldId id="262" r:id="rId10"/>
    <p:sldId id="265" r:id="rId11"/>
    <p:sldId id="266" r:id="rId12"/>
    <p:sldId id="267" r:id="rId13"/>
    <p:sldId id="270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4" autoAdjust="0"/>
    <p:restoredTop sz="76350" autoAdjust="0"/>
  </p:normalViewPr>
  <p:slideViewPr>
    <p:cSldViewPr snapToGrid="0">
      <p:cViewPr varScale="1">
        <p:scale>
          <a:sx n="70" d="100"/>
          <a:sy n="70" d="100"/>
        </p:scale>
        <p:origin x="133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1EDCB5-65A9-4F8E-9DEF-6E21587D1E2C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2CF310-400B-4C66-BFE7-89770EDA33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8267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2CF310-400B-4C66-BFE7-89770EDA339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85970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Most almond</a:t>
            </a:r>
            <a:r>
              <a:rPr lang="en-US" baseline="0" dirty="0" smtClean="0"/>
              <a:t> farms are there.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2CF310-400B-4C66-BFE7-89770EDA339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81866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Of course, farming there is more mechanized.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2CF310-400B-4C66-BFE7-89770EDA339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4412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2/3 of all honeybees are hauled to California during almond bloom!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2CF310-400B-4C66-BFE7-89770EDA339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59388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2CF310-400B-4C66-BFE7-89770EDA3393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59043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hangingPunct="0">
              <a:spcBef>
                <a:spcPct val="0"/>
              </a:spcBef>
            </a:pPr>
            <a:fld id="{0D7C0151-B078-4849-BDF2-67C142FB0ECE}" type="slidenum">
              <a:rPr lang="ru-RU">
                <a:latin typeface="Arial" panose="020B0604020202020204" pitchFamily="34" charset="0"/>
              </a:rPr>
              <a:pPr eaLnBrk="0" hangingPunct="0">
                <a:spcBef>
                  <a:spcPct val="0"/>
                </a:spcBef>
              </a:pPr>
              <a:t>13</a:t>
            </a:fld>
            <a:endParaRPr lang="ru-RU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43852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DF5-41FA-4FC9-A559-C5368C3402D7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0519A-D95B-48E2-B53E-3D61298315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10798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DF5-41FA-4FC9-A559-C5368C3402D7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0519A-D95B-48E2-B53E-3D61298315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7268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DF5-41FA-4FC9-A559-C5368C3402D7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0519A-D95B-48E2-B53E-3D61298315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782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DF5-41FA-4FC9-A559-C5368C3402D7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0519A-D95B-48E2-B53E-3D61298315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3348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DF5-41FA-4FC9-A559-C5368C3402D7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0519A-D95B-48E2-B53E-3D61298315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8095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DF5-41FA-4FC9-A559-C5368C3402D7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0519A-D95B-48E2-B53E-3D61298315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28175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DF5-41FA-4FC9-A559-C5368C3402D7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0519A-D95B-48E2-B53E-3D61298315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34655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DF5-41FA-4FC9-A559-C5368C3402D7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0519A-D95B-48E2-B53E-3D61298315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29044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DF5-41FA-4FC9-A559-C5368C3402D7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0519A-D95B-48E2-B53E-3D61298315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50216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DF5-41FA-4FC9-A559-C5368C3402D7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0519A-D95B-48E2-B53E-3D61298315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02005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DF5-41FA-4FC9-A559-C5368C3402D7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0519A-D95B-48E2-B53E-3D61298315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62535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2192000" cy="776288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/>
          </a:p>
        </p:txBody>
      </p:sp>
      <p:sp>
        <p:nvSpPr>
          <p:cNvPr id="4" name="Rectangle 3"/>
          <p:cNvSpPr/>
          <p:nvPr userDrawn="1"/>
        </p:nvSpPr>
        <p:spPr>
          <a:xfrm>
            <a:off x="0" y="6596064"/>
            <a:ext cx="12192000" cy="261937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/>
          </a:p>
        </p:txBody>
      </p:sp>
      <p:pic>
        <p:nvPicPr>
          <p:cNvPr id="5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4218" y="65088"/>
            <a:ext cx="292523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 Placeholder 11"/>
          <p:cNvSpPr>
            <a:spLocks noGrp="1"/>
          </p:cNvSpPr>
          <p:nvPr>
            <p:ph type="body" sz="quarter" idx="10"/>
          </p:nvPr>
        </p:nvSpPr>
        <p:spPr>
          <a:xfrm>
            <a:off x="2709865" y="2522538"/>
            <a:ext cx="6753225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400" b="1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4306282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2192000" cy="776288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/>
          </a:p>
        </p:txBody>
      </p:sp>
      <p:sp>
        <p:nvSpPr>
          <p:cNvPr id="4" name="Rectangle 3"/>
          <p:cNvSpPr/>
          <p:nvPr userDrawn="1"/>
        </p:nvSpPr>
        <p:spPr>
          <a:xfrm>
            <a:off x="0" y="6596064"/>
            <a:ext cx="12192000" cy="261937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/>
          </a:p>
        </p:txBody>
      </p:sp>
      <p:pic>
        <p:nvPicPr>
          <p:cNvPr id="5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4218" y="65088"/>
            <a:ext cx="292523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 Placeholder 11"/>
          <p:cNvSpPr>
            <a:spLocks noGrp="1"/>
          </p:cNvSpPr>
          <p:nvPr>
            <p:ph type="body" sz="quarter" idx="10"/>
          </p:nvPr>
        </p:nvSpPr>
        <p:spPr>
          <a:xfrm>
            <a:off x="2709865" y="2522538"/>
            <a:ext cx="6753225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400" b="1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989946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627DF5-41FA-4FC9-A559-C5368C3402D7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60519A-D95B-48E2-B53E-3D61298315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9724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e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Box 3"/>
          <p:cNvSpPr txBox="1">
            <a:spLocks noChangeArrowheads="1"/>
          </p:cNvSpPr>
          <p:nvPr/>
        </p:nvSpPr>
        <p:spPr bwMode="auto">
          <a:xfrm>
            <a:off x="2965174" y="1828587"/>
            <a:ext cx="5900738" cy="2739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sz="4000" b="1" dirty="0" smtClean="0">
                <a:latin typeface="Arial" panose="020B0604020202020204" pitchFamily="34" charset="0"/>
              </a:rPr>
              <a:t>Practical workshops in Marketing Management</a:t>
            </a:r>
            <a:endParaRPr lang="en-US" sz="4000" b="1" dirty="0">
              <a:latin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sz="2400" dirty="0">
                <a:latin typeface="Arial" panose="020B0604020202020204" pitchFamily="34" charset="0"/>
              </a:rPr>
              <a:t>Mamurjon Rahimov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sz="2400" dirty="0">
                <a:latin typeface="Arial" panose="020B0604020202020204" pitchFamily="34" charset="0"/>
              </a:rPr>
              <a:t>mrahimov@wiut.uz</a:t>
            </a:r>
            <a:endParaRPr lang="ru-RU" sz="2400" dirty="0">
              <a:latin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sz="4400" b="1" dirty="0">
              <a:latin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0" y="3733801"/>
            <a:ext cx="2076450" cy="2703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3306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4672" y="1579994"/>
            <a:ext cx="10619232" cy="2387600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accent1">
                    <a:lumMod val="50000"/>
                  </a:schemeClr>
                </a:solidFill>
              </a:rPr>
              <a:t>Inter-industry cooperation:</a:t>
            </a:r>
            <a:br>
              <a:rPr lang="en-US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n-US" b="1" dirty="0">
                <a:solidFill>
                  <a:schemeClr val="accent1">
                    <a:lumMod val="50000"/>
                  </a:schemeClr>
                </a:solidFill>
              </a:rPr>
              <a:t>in the case of California almonds</a:t>
            </a:r>
            <a:endParaRPr lang="en-US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42288" y="4121151"/>
            <a:ext cx="9144000" cy="1655762"/>
          </a:xfrm>
        </p:spPr>
        <p:txBody>
          <a:bodyPr/>
          <a:lstStyle/>
          <a:p>
            <a:r>
              <a:rPr lang="en-US" dirty="0" smtClean="0"/>
              <a:t>Mamurjon Rahimov</a:t>
            </a:r>
          </a:p>
          <a:p>
            <a:r>
              <a:rPr lang="en-US" dirty="0" smtClean="0"/>
              <a:t>Mamurjon@gmail.com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56994" y="511175"/>
            <a:ext cx="3000375" cy="10382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2700" y="848883"/>
            <a:ext cx="2360340" cy="54696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48851" y="4151745"/>
            <a:ext cx="3810000" cy="263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2265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58936" y="95149"/>
            <a:ext cx="4286379" cy="6180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3417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5263" y="1235596"/>
            <a:ext cx="7308936" cy="4250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0412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-381000"/>
            <a:ext cx="11430000" cy="76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516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Central Valley of California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825409" y="1825625"/>
            <a:ext cx="2541181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9844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200" y="-219075"/>
            <a:ext cx="9753600" cy="7296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597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9765" y="223056"/>
            <a:ext cx="8469306" cy="6357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953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1255" y="224148"/>
            <a:ext cx="9476822" cy="6311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23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0985" y="126946"/>
            <a:ext cx="5629330" cy="6603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5078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32236" y="1344195"/>
            <a:ext cx="12325663" cy="4412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9634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875" y="971550"/>
            <a:ext cx="10382250" cy="491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2002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type="body" sz="quarter" idx="10"/>
          </p:nvPr>
        </p:nvSpPr>
        <p:spPr>
          <a:xfrm>
            <a:off x="2514600" y="2522538"/>
            <a:ext cx="7543800" cy="2125662"/>
          </a:xfrm>
        </p:spPr>
        <p:txBody>
          <a:bodyPr>
            <a:normAutofit fontScale="47500" lnSpcReduction="20000"/>
          </a:bodyPr>
          <a:lstStyle/>
          <a:p>
            <a:pPr>
              <a:defRPr/>
            </a:pPr>
            <a:endParaRPr lang="uz-Cyrl-UZ" cap="all" dirty="0" smtClean="0">
              <a:solidFill>
                <a:schemeClr val="tx2"/>
              </a:solidFill>
            </a:endParaRPr>
          </a:p>
          <a:p>
            <a:pPr>
              <a:defRPr/>
            </a:pPr>
            <a:endParaRPr lang="uz-Cyrl-UZ" cap="all" dirty="0">
              <a:solidFill>
                <a:schemeClr val="tx2"/>
              </a:solidFill>
            </a:endParaRPr>
          </a:p>
          <a:p>
            <a:pPr>
              <a:defRPr/>
            </a:pPr>
            <a:endParaRPr lang="uz-Cyrl-UZ" cap="all" dirty="0" smtClean="0">
              <a:solidFill>
                <a:schemeClr val="tx2"/>
              </a:solidFill>
            </a:endParaRPr>
          </a:p>
          <a:p>
            <a:pPr>
              <a:defRPr/>
            </a:pPr>
            <a:r>
              <a:rPr lang="en-US" sz="8600" cap="all" dirty="0">
                <a:solidFill>
                  <a:schemeClr val="tx2"/>
                </a:solidFill>
              </a:rPr>
              <a:t>THANK YOU FOR YOUR ATTENTION!</a:t>
            </a:r>
            <a:endParaRPr lang="uz-Cyrl-UZ" sz="8600" cap="all" dirty="0">
              <a:solidFill>
                <a:schemeClr val="tx2"/>
              </a:solidFill>
            </a:endParaRPr>
          </a:p>
          <a:p>
            <a:pPr>
              <a:defRPr/>
            </a:pPr>
            <a:endParaRPr lang="en-US" sz="3600" cap="all" dirty="0">
              <a:solidFill>
                <a:schemeClr val="tx2"/>
              </a:solidFill>
            </a:endParaRPr>
          </a:p>
          <a:p>
            <a:pPr>
              <a:defRPr/>
            </a:pPr>
            <a:endParaRPr lang="en-US" sz="3600" cap="all" dirty="0">
              <a:solidFill>
                <a:schemeClr val="tx2"/>
              </a:solidFill>
            </a:endParaRPr>
          </a:p>
          <a:p>
            <a:pPr>
              <a:defRPr/>
            </a:pPr>
            <a:endParaRPr lang="uz-Cyrl-UZ" sz="3600" cap="all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593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57</Words>
  <Application>Microsoft Office PowerPoint</Application>
  <PresentationFormat>Widescreen</PresentationFormat>
  <Paragraphs>21</Paragraphs>
  <Slides>13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Inter-industry cooperation: in the case of California almonds</vt:lpstr>
      <vt:lpstr>PowerPoint Presentation</vt:lpstr>
      <vt:lpstr>PowerPoint Presentation</vt:lpstr>
      <vt:lpstr>PowerPoint Presentation</vt:lpstr>
      <vt:lpstr>Central Valley of California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Inter-industry cooperation</dc:title>
  <dc:creator>Mamurjon Rahimov</dc:creator>
  <cp:lastModifiedBy>Mamurjon Rahimov</cp:lastModifiedBy>
  <cp:revision>8</cp:revision>
  <dcterms:created xsi:type="dcterms:W3CDTF">2018-04-02T10:07:06Z</dcterms:created>
  <dcterms:modified xsi:type="dcterms:W3CDTF">2018-04-05T04:10:54Z</dcterms:modified>
</cp:coreProperties>
</file>