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65" r:id="rId3"/>
    <p:sldId id="257" r:id="rId4"/>
    <p:sldId id="258" r:id="rId5"/>
    <p:sldId id="259" r:id="rId6"/>
    <p:sldId id="260" r:id="rId7"/>
    <p:sldId id="263" r:id="rId8"/>
    <p:sldId id="261" r:id="rId9"/>
    <p:sldId id="262"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85109" autoAdjust="0"/>
  </p:normalViewPr>
  <p:slideViewPr>
    <p:cSldViewPr snapToGrid="0">
      <p:cViewPr varScale="1">
        <p:scale>
          <a:sx n="78" d="100"/>
          <a:sy n="78" d="100"/>
        </p:scale>
        <p:origin x="102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4/5/2018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Because Innovation is the second name of Marketing!</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3</a:t>
            </a:fld>
            <a:endParaRPr lang="en-US"/>
          </a:p>
        </p:txBody>
      </p:sp>
    </p:spTree>
    <p:extLst>
      <p:ext uri="{BB962C8B-B14F-4D97-AF65-F5344CB8AC3E}">
        <p14:creationId xmlns:p14="http://schemas.microsoft.com/office/powerpoint/2010/main" val="2919123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Growing population</a:t>
            </a:r>
          </a:p>
          <a:p>
            <a:r>
              <a:rPr lang="en-US" dirty="0" smtClean="0"/>
              <a:t>https://www.uzdaily.com/en/articles-id-40366.htm</a:t>
            </a:r>
          </a:p>
          <a:p>
            <a:r>
              <a:rPr lang="en-US" b="1" dirty="0" smtClean="0"/>
              <a:t>Population of Uzbekistan reach 32.43 million people</a:t>
            </a:r>
          </a:p>
          <a:p>
            <a:r>
              <a:rPr lang="en-US" dirty="0" smtClean="0"/>
              <a:t>07 August 2017 13:49</a:t>
            </a:r>
          </a:p>
          <a:p>
            <a:r>
              <a:rPr lang="en-US" sz="1200" b="1" i="0" kern="1200" dirty="0" smtClean="0">
                <a:solidFill>
                  <a:schemeClr val="tx1"/>
                </a:solidFill>
                <a:effectLst/>
                <a:latin typeface="+mn-lt"/>
                <a:ea typeface="+mn-ea"/>
                <a:cs typeface="+mn-cs"/>
              </a:rPr>
              <a:t>Tashkent, Uzbekistan (UzDaily.com) --</a:t>
            </a:r>
            <a:r>
              <a:rPr lang="en-US" sz="1200" b="0" i="0" kern="1200" dirty="0" smtClean="0">
                <a:solidFill>
                  <a:schemeClr val="tx1"/>
                </a:solidFill>
                <a:effectLst/>
                <a:latin typeface="+mn-lt"/>
                <a:ea typeface="+mn-ea"/>
                <a:cs typeface="+mn-cs"/>
              </a:rPr>
              <a:t> As of 1 July 2017, the resident population of Uzbekistan, according to preliminary data, made up 32.345 million people and increased since the beginning of 2017 by 224,500 people or by 0.7%.According to the State Statistics Committee of Uzbekistan, the urban population of Uzbekistan reached 16.353.0 million people (50.6% of the total population), the rural population – 15.992 million people (49.4%).</a:t>
            </a:r>
          </a:p>
          <a:p>
            <a:r>
              <a:rPr lang="en-US" sz="1200" b="1" i="0" kern="1200" dirty="0" smtClean="0">
                <a:solidFill>
                  <a:schemeClr val="tx1"/>
                </a:solidFill>
                <a:effectLst/>
                <a:latin typeface="+mn-lt"/>
                <a:ea typeface="+mn-ea"/>
                <a:cs typeface="+mn-cs"/>
              </a:rPr>
              <a:t>Birth</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In January-June 2017, the number of births was 311,900 people and, compared to the corresponding period of 2016 (317,900 people) decreased by 6,000 people, respectively, the birth rate was 19.5 ppm.</a:t>
            </a:r>
          </a:p>
          <a:p>
            <a:r>
              <a:rPr lang="en-US" sz="1200" b="0" i="0" kern="1200" dirty="0" smtClean="0">
                <a:solidFill>
                  <a:schemeClr val="tx1"/>
                </a:solidFill>
                <a:effectLst/>
                <a:latin typeface="+mn-lt"/>
                <a:ea typeface="+mn-ea"/>
                <a:cs typeface="+mn-cs"/>
              </a:rPr>
              <a:t>The most significant decrease in the birth rate was observed in Tashkent city (from 19.1 ppm to 18.0 ppm), </a:t>
            </a:r>
            <a:r>
              <a:rPr lang="en-US" sz="1200" b="0" i="0" kern="1200" dirty="0" err="1" smtClean="0">
                <a:solidFill>
                  <a:schemeClr val="tx1"/>
                </a:solidFill>
                <a:effectLst/>
                <a:latin typeface="+mn-lt"/>
                <a:ea typeface="+mn-ea"/>
                <a:cs typeface="+mn-cs"/>
              </a:rPr>
              <a:t>Kashkadarya</a:t>
            </a:r>
            <a:r>
              <a:rPr lang="en-US" sz="1200" b="0" i="0" kern="1200" dirty="0" smtClean="0">
                <a:solidFill>
                  <a:schemeClr val="tx1"/>
                </a:solidFill>
                <a:effectLst/>
                <a:latin typeface="+mn-lt"/>
                <a:ea typeface="+mn-ea"/>
                <a:cs typeface="+mn-cs"/>
              </a:rPr>
              <a:t> (from 22.2 ppm to 21.3 ppm), </a:t>
            </a:r>
            <a:r>
              <a:rPr lang="en-US" sz="1200" b="0" i="0" kern="1200" dirty="0" err="1" smtClean="0">
                <a:solidFill>
                  <a:schemeClr val="tx1"/>
                </a:solidFill>
                <a:effectLst/>
                <a:latin typeface="+mn-lt"/>
                <a:ea typeface="+mn-ea"/>
                <a:cs typeface="+mn-cs"/>
              </a:rPr>
              <a:t>Ferghana</a:t>
            </a:r>
            <a:r>
              <a:rPr lang="en-US" sz="1200" b="0" i="0" kern="1200" dirty="0" smtClean="0">
                <a:solidFill>
                  <a:schemeClr val="tx1"/>
                </a:solidFill>
                <a:effectLst/>
                <a:latin typeface="+mn-lt"/>
                <a:ea typeface="+mn-ea"/>
                <a:cs typeface="+mn-cs"/>
              </a:rPr>
              <a:t> (from 19.4 ppm to 18.5 ppm), </a:t>
            </a:r>
            <a:r>
              <a:rPr lang="en-US" sz="1200" b="0" i="0" kern="1200" dirty="0" err="1" smtClean="0">
                <a:solidFill>
                  <a:schemeClr val="tx1"/>
                </a:solidFill>
                <a:effectLst/>
                <a:latin typeface="+mn-lt"/>
                <a:ea typeface="+mn-ea"/>
                <a:cs typeface="+mn-cs"/>
              </a:rPr>
              <a:t>Khorezm</a:t>
            </a:r>
            <a:r>
              <a:rPr lang="en-US" sz="1200" b="0" i="0" kern="1200" dirty="0" smtClean="0">
                <a:solidFill>
                  <a:schemeClr val="tx1"/>
                </a:solidFill>
                <a:effectLst/>
                <a:latin typeface="+mn-lt"/>
                <a:ea typeface="+mn-ea"/>
                <a:cs typeface="+mn-cs"/>
              </a:rPr>
              <a:t> (from 17.5 ppm to 16.6 ppm), </a:t>
            </a:r>
            <a:r>
              <a:rPr lang="en-US" sz="1200" b="0" i="0" kern="1200" dirty="0" err="1" smtClean="0">
                <a:solidFill>
                  <a:schemeClr val="tx1"/>
                </a:solidFill>
                <a:effectLst/>
                <a:latin typeface="+mn-lt"/>
                <a:ea typeface="+mn-ea"/>
                <a:cs typeface="+mn-cs"/>
              </a:rPr>
              <a:t>Jizzakh</a:t>
            </a:r>
            <a:r>
              <a:rPr lang="en-US" sz="1200" b="0" i="0" kern="1200" dirty="0" smtClean="0">
                <a:solidFill>
                  <a:schemeClr val="tx1"/>
                </a:solidFill>
                <a:effectLst/>
                <a:latin typeface="+mn-lt"/>
                <a:ea typeface="+mn-ea"/>
                <a:cs typeface="+mn-cs"/>
              </a:rPr>
              <a:t> (from 22.7 ppm to 21.9 ppm), Namangan (from 20.9 ppm to 20.2 ppm), Bukhara (from 17.8 ppm to 17 ppm), Samarkand (from 21.6 ppm to 21.0 ppm) and the Republic of </a:t>
            </a:r>
            <a:r>
              <a:rPr lang="en-US" sz="1200" b="0" i="0" kern="1200" dirty="0" err="1" smtClean="0">
                <a:solidFill>
                  <a:schemeClr val="tx1"/>
                </a:solidFill>
                <a:effectLst/>
                <a:latin typeface="+mn-lt"/>
                <a:ea typeface="+mn-ea"/>
                <a:cs typeface="+mn-cs"/>
              </a:rPr>
              <a:t>Karakalpakstan</a:t>
            </a:r>
            <a:r>
              <a:rPr lang="en-US" sz="1200" b="0" i="0" kern="1200" dirty="0" smtClean="0">
                <a:solidFill>
                  <a:schemeClr val="tx1"/>
                </a:solidFill>
                <a:effectLst/>
                <a:latin typeface="+mn-lt"/>
                <a:ea typeface="+mn-ea"/>
                <a:cs typeface="+mn-cs"/>
              </a:rPr>
              <a:t> (from 19.2 ppm to 18.1 ppm).</a:t>
            </a:r>
          </a:p>
          <a:p>
            <a:r>
              <a:rPr lang="en-US" sz="1200" b="1" i="0" kern="1200" dirty="0" smtClean="0">
                <a:solidFill>
                  <a:schemeClr val="tx1"/>
                </a:solidFill>
                <a:effectLst/>
                <a:latin typeface="+mn-lt"/>
                <a:ea typeface="+mn-ea"/>
                <a:cs typeface="+mn-cs"/>
              </a:rPr>
              <a:t>Mortality</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number of deaths in January-June 2017 reached 78,800 people and, compared to the corresponding period of 2016 (73,900 people) increased by 4,900 people, respectively, the death rate was 4.9 per mil (in January-June 2016 - 4.7 ppm).</a:t>
            </a:r>
          </a:p>
          <a:p>
            <a:r>
              <a:rPr lang="en-US" sz="1200" b="0" i="0" kern="1200" dirty="0" smtClean="0">
                <a:solidFill>
                  <a:schemeClr val="tx1"/>
                </a:solidFill>
                <a:effectLst/>
                <a:latin typeface="+mn-lt"/>
                <a:ea typeface="+mn-ea"/>
                <a:cs typeface="+mn-cs"/>
              </a:rPr>
              <a:t>The death rate increased significantly in </a:t>
            </a:r>
            <a:r>
              <a:rPr lang="en-US" sz="1200" b="0" i="0" kern="1200" dirty="0" err="1" smtClean="0">
                <a:solidFill>
                  <a:schemeClr val="tx1"/>
                </a:solidFill>
                <a:effectLst/>
                <a:latin typeface="+mn-lt"/>
                <a:ea typeface="+mn-ea"/>
                <a:cs typeface="+mn-cs"/>
              </a:rPr>
              <a:t>Andijan</a:t>
            </a:r>
            <a:r>
              <a:rPr lang="en-US" sz="1200" b="0" i="0" kern="1200" dirty="0" smtClean="0">
                <a:solidFill>
                  <a:schemeClr val="tx1"/>
                </a:solidFill>
                <a:effectLst/>
                <a:latin typeface="+mn-lt"/>
                <a:ea typeface="+mn-ea"/>
                <a:cs typeface="+mn-cs"/>
              </a:rPr>
              <a:t> (from 5.0 to 5.5 ppm), </a:t>
            </a:r>
            <a:r>
              <a:rPr lang="en-US" sz="1200" b="0" i="0" kern="1200" dirty="0" err="1" smtClean="0">
                <a:solidFill>
                  <a:schemeClr val="tx1"/>
                </a:solidFill>
                <a:effectLst/>
                <a:latin typeface="+mn-lt"/>
                <a:ea typeface="+mn-ea"/>
                <a:cs typeface="+mn-cs"/>
              </a:rPr>
              <a:t>Jizzakh</a:t>
            </a:r>
            <a:r>
              <a:rPr lang="en-US" sz="1200" b="0" i="0" kern="1200" dirty="0" smtClean="0">
                <a:solidFill>
                  <a:schemeClr val="tx1"/>
                </a:solidFill>
                <a:effectLst/>
                <a:latin typeface="+mn-lt"/>
                <a:ea typeface="+mn-ea"/>
                <a:cs typeface="+mn-cs"/>
              </a:rPr>
              <a:t> (from 4.0 to 4.4 ppm), </a:t>
            </a:r>
            <a:r>
              <a:rPr lang="en-US" sz="1200" b="0" i="0" kern="1200" dirty="0" err="1" smtClean="0">
                <a:solidFill>
                  <a:schemeClr val="tx1"/>
                </a:solidFill>
                <a:effectLst/>
                <a:latin typeface="+mn-lt"/>
                <a:ea typeface="+mn-ea"/>
                <a:cs typeface="+mn-cs"/>
              </a:rPr>
              <a:t>Kashkadarya</a:t>
            </a:r>
            <a:r>
              <a:rPr lang="en-US" sz="1200" b="0" i="0" kern="1200" dirty="0" smtClean="0">
                <a:solidFill>
                  <a:schemeClr val="tx1"/>
                </a:solidFill>
                <a:effectLst/>
                <a:latin typeface="+mn-lt"/>
                <a:ea typeface="+mn-ea"/>
                <a:cs typeface="+mn-cs"/>
              </a:rPr>
              <a:t> (from 3.8 to 4.2 ppm), Namangan (from 4.4 To 4.8 ppm), </a:t>
            </a:r>
            <a:r>
              <a:rPr lang="en-US" sz="1200" b="0" i="0" kern="1200" dirty="0" err="1" smtClean="0">
                <a:solidFill>
                  <a:schemeClr val="tx1"/>
                </a:solidFill>
                <a:effectLst/>
                <a:latin typeface="+mn-lt"/>
                <a:ea typeface="+mn-ea"/>
                <a:cs typeface="+mn-cs"/>
              </a:rPr>
              <a:t>Surkhandarya</a:t>
            </a:r>
            <a:r>
              <a:rPr lang="en-US" sz="1200" b="0" i="0" kern="1200" dirty="0" smtClean="0">
                <a:solidFill>
                  <a:schemeClr val="tx1"/>
                </a:solidFill>
                <a:effectLst/>
                <a:latin typeface="+mn-lt"/>
                <a:ea typeface="+mn-ea"/>
                <a:cs typeface="+mn-cs"/>
              </a:rPr>
              <a:t> (from 4.1 to 4.5 ppm), the </a:t>
            </a:r>
            <a:r>
              <a:rPr lang="en-US" sz="1200" b="0" i="0" kern="1200" dirty="0" err="1" smtClean="0">
                <a:solidFill>
                  <a:schemeClr val="tx1"/>
                </a:solidFill>
                <a:effectLst/>
                <a:latin typeface="+mn-lt"/>
                <a:ea typeface="+mn-ea"/>
                <a:cs typeface="+mn-cs"/>
              </a:rPr>
              <a:t>Ferghana</a:t>
            </a:r>
            <a:r>
              <a:rPr lang="en-US" sz="1200" b="0" i="0" kern="1200" dirty="0" smtClean="0">
                <a:solidFill>
                  <a:schemeClr val="tx1"/>
                </a:solidFill>
                <a:effectLst/>
                <a:latin typeface="+mn-lt"/>
                <a:ea typeface="+mn-ea"/>
                <a:cs typeface="+mn-cs"/>
              </a:rPr>
              <a:t> (from 4.7 to 5.0 ppm), </a:t>
            </a:r>
            <a:r>
              <a:rPr lang="en-US" sz="1200" b="0" i="0" kern="1200" dirty="0" err="1" smtClean="0">
                <a:solidFill>
                  <a:schemeClr val="tx1"/>
                </a:solidFill>
                <a:effectLst/>
                <a:latin typeface="+mn-lt"/>
                <a:ea typeface="+mn-ea"/>
                <a:cs typeface="+mn-cs"/>
              </a:rPr>
              <a:t>Khorezm</a:t>
            </a:r>
            <a:r>
              <a:rPr lang="en-US" sz="1200" b="0" i="0" kern="1200" dirty="0" smtClean="0">
                <a:solidFill>
                  <a:schemeClr val="tx1"/>
                </a:solidFill>
                <a:effectLst/>
                <a:latin typeface="+mn-lt"/>
                <a:ea typeface="+mn-ea"/>
                <a:cs typeface="+mn-cs"/>
              </a:rPr>
              <a:t> (from 4.3 to 4.6 ppm) and the Republic of </a:t>
            </a:r>
            <a:r>
              <a:rPr lang="en-US" sz="1200" b="0" i="0" kern="1200" dirty="0" err="1" smtClean="0">
                <a:solidFill>
                  <a:schemeClr val="tx1"/>
                </a:solidFill>
                <a:effectLst/>
                <a:latin typeface="+mn-lt"/>
                <a:ea typeface="+mn-ea"/>
                <a:cs typeface="+mn-cs"/>
              </a:rPr>
              <a:t>Karakalpakstan</a:t>
            </a:r>
            <a:r>
              <a:rPr lang="en-US" sz="1200" b="0" i="0" kern="1200" dirty="0" smtClean="0">
                <a:solidFill>
                  <a:schemeClr val="tx1"/>
                </a:solidFill>
                <a:effectLst/>
                <a:latin typeface="+mn-lt"/>
                <a:ea typeface="+mn-ea"/>
                <a:cs typeface="+mn-cs"/>
              </a:rPr>
              <a:t> (from 4.2 to 4.5 ppm).</a:t>
            </a:r>
          </a:p>
          <a:p>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5</a:t>
            </a:fld>
            <a:endParaRPr lang="en-US"/>
          </a:p>
        </p:txBody>
      </p:sp>
    </p:spTree>
    <p:extLst>
      <p:ext uri="{BB962C8B-B14F-4D97-AF65-F5344CB8AC3E}">
        <p14:creationId xmlns:p14="http://schemas.microsoft.com/office/powerpoint/2010/main" val="3753100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Increased competition</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6</a:t>
            </a:fld>
            <a:endParaRPr lang="en-US"/>
          </a:p>
        </p:txBody>
      </p:sp>
    </p:spTree>
    <p:extLst>
      <p:ext uri="{BB962C8B-B14F-4D97-AF65-F5344CB8AC3E}">
        <p14:creationId xmlns:p14="http://schemas.microsoft.com/office/powerpoint/2010/main" val="3187379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More demanding consumers</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8</a:t>
            </a:fld>
            <a:endParaRPr lang="en-US"/>
          </a:p>
        </p:txBody>
      </p:sp>
    </p:spTree>
    <p:extLst>
      <p:ext uri="{BB962C8B-B14F-4D97-AF65-F5344CB8AC3E}">
        <p14:creationId xmlns:p14="http://schemas.microsoft.com/office/powerpoint/2010/main" val="1449358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9</a:t>
            </a:fld>
            <a:endParaRPr lang="en-US"/>
          </a:p>
        </p:txBody>
      </p:sp>
    </p:spTree>
    <p:extLst>
      <p:ext uri="{BB962C8B-B14F-4D97-AF65-F5344CB8AC3E}">
        <p14:creationId xmlns:p14="http://schemas.microsoft.com/office/powerpoint/2010/main" val="777546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10</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4/5/2018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4/5/2018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4/5/2018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4/5/2018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4/5/2018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4/5/2018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4/5/2018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965174" y="1828587"/>
            <a:ext cx="5900738" cy="273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Practical workshops in Marketing Management</a:t>
            </a:r>
            <a:endParaRPr lang="en-US" sz="4000" b="1" dirty="0">
              <a:latin typeface="Arial" panose="020B0604020202020204" pitchFamily="34" charset="0"/>
            </a:endParaRPr>
          </a:p>
          <a:p>
            <a:pPr algn="ctr" eaLnBrk="1" hangingPunct="1">
              <a:spcBef>
                <a:spcPct val="0"/>
              </a:spcBef>
              <a:buFontTx/>
              <a:buNone/>
            </a:pPr>
            <a:r>
              <a:rPr lang="en-US" sz="2400" dirty="0">
                <a:latin typeface="Arial" panose="020B0604020202020204" pitchFamily="34" charset="0"/>
              </a:rPr>
              <a:t>Mamurjon Rahimov</a:t>
            </a:r>
          </a:p>
          <a:p>
            <a:pPr algn="ctr" eaLnBrk="1" hangingPunct="1">
              <a:spcBef>
                <a:spcPct val="0"/>
              </a:spcBef>
              <a:buFontTx/>
              <a:buNone/>
            </a:pPr>
            <a:r>
              <a:rPr lang="en-US" sz="2400" dirty="0">
                <a:latin typeface="Arial" panose="020B0604020202020204" pitchFamily="34" charset="0"/>
              </a:rPr>
              <a:t>mrahimov@wiut.uz</a:t>
            </a: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3733801"/>
            <a:ext cx="2076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4672" y="1122363"/>
            <a:ext cx="10619232" cy="2387600"/>
          </a:xfrm>
        </p:spPr>
        <p:txBody>
          <a:bodyPr>
            <a:normAutofit/>
          </a:bodyPr>
          <a:lstStyle/>
          <a:p>
            <a:r>
              <a:rPr lang="en-US" b="1" dirty="0">
                <a:solidFill>
                  <a:schemeClr val="accent1">
                    <a:lumMod val="50000"/>
                  </a:schemeClr>
                </a:solidFill>
              </a:rPr>
              <a:t>State of Marketing in Uzbekistan</a:t>
            </a:r>
            <a:endParaRPr lang="en-US" b="1" dirty="0">
              <a:solidFill>
                <a:schemeClr val="accent1">
                  <a:lumMod val="50000"/>
                </a:schemeClr>
              </a:solidFill>
            </a:endParaRPr>
          </a:p>
        </p:txBody>
      </p:sp>
      <p:sp>
        <p:nvSpPr>
          <p:cNvPr id="3" name="Subtitle 2"/>
          <p:cNvSpPr>
            <a:spLocks noGrp="1"/>
          </p:cNvSpPr>
          <p:nvPr>
            <p:ph type="subTitle" idx="1"/>
          </p:nvPr>
        </p:nvSpPr>
        <p:spPr/>
        <p:txBody>
          <a:bodyPr/>
          <a:lstStyle/>
          <a:p>
            <a:r>
              <a:rPr lang="en-US" dirty="0" smtClean="0"/>
              <a:t>Mamurjon Rahimov</a:t>
            </a:r>
          </a:p>
          <a:p>
            <a:r>
              <a:rPr lang="en-US" dirty="0" smtClean="0"/>
              <a:t>Mamurjon@gmail.com</a:t>
            </a:r>
            <a:endParaRPr lang="en-US" dirty="0"/>
          </a:p>
        </p:txBody>
      </p:sp>
      <p:pic>
        <p:nvPicPr>
          <p:cNvPr id="5" name="Picture 4"/>
          <p:cNvPicPr>
            <a:picLocks noChangeAspect="1"/>
          </p:cNvPicPr>
          <p:nvPr/>
        </p:nvPicPr>
        <p:blipFill>
          <a:blip r:embed="rId2"/>
          <a:stretch>
            <a:fillRect/>
          </a:stretch>
        </p:blipFill>
        <p:spPr>
          <a:xfrm>
            <a:off x="8756994" y="511175"/>
            <a:ext cx="3000375" cy="1038225"/>
          </a:xfrm>
          <a:prstGeom prst="rect">
            <a:avLst/>
          </a:prstGeom>
        </p:spPr>
      </p:pic>
      <p:pic>
        <p:nvPicPr>
          <p:cNvPr id="7" name="Picture 6"/>
          <p:cNvPicPr>
            <a:picLocks noChangeAspect="1"/>
          </p:cNvPicPr>
          <p:nvPr/>
        </p:nvPicPr>
        <p:blipFill>
          <a:blip r:embed="rId3"/>
          <a:stretch>
            <a:fillRect/>
          </a:stretch>
        </p:blipFill>
        <p:spPr>
          <a:xfrm>
            <a:off x="1072700" y="848883"/>
            <a:ext cx="2360340" cy="546960"/>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This is the year of Marketing</a:t>
            </a:r>
            <a:endParaRPr lang="en-US" dirty="0"/>
          </a:p>
        </p:txBody>
      </p:sp>
      <p:pic>
        <p:nvPicPr>
          <p:cNvPr id="4" name="Content Placeholder 3"/>
          <p:cNvPicPr>
            <a:picLocks noGrp="1" noChangeAspect="1"/>
          </p:cNvPicPr>
          <p:nvPr>
            <p:ph idx="1"/>
          </p:nvPr>
        </p:nvPicPr>
        <p:blipFill>
          <a:blip r:embed="rId3"/>
          <a:stretch>
            <a:fillRect/>
          </a:stretch>
        </p:blipFill>
        <p:spPr>
          <a:xfrm>
            <a:off x="1335236" y="1825625"/>
            <a:ext cx="9521527" cy="4351338"/>
          </a:xfrm>
          <a:prstGeom prst="rect">
            <a:avLst/>
          </a:prstGeom>
        </p:spPr>
      </p:pic>
    </p:spTree>
    <p:extLst>
      <p:ext uri="{BB962C8B-B14F-4D97-AF65-F5344CB8AC3E}">
        <p14:creationId xmlns:p14="http://schemas.microsoft.com/office/powerpoint/2010/main" val="492932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Startups in all spheres are being supported.</a:t>
            </a:r>
            <a:endParaRPr lang="en-US" dirty="0"/>
          </a:p>
        </p:txBody>
      </p:sp>
      <p:pic>
        <p:nvPicPr>
          <p:cNvPr id="4" name="Content Placeholder 3"/>
          <p:cNvPicPr>
            <a:picLocks noGrp="1" noChangeAspect="1"/>
          </p:cNvPicPr>
          <p:nvPr>
            <p:ph idx="1"/>
          </p:nvPr>
        </p:nvPicPr>
        <p:blipFill>
          <a:blip r:embed="rId2"/>
          <a:stretch>
            <a:fillRect/>
          </a:stretch>
        </p:blipFill>
        <p:spPr>
          <a:xfrm>
            <a:off x="2832496" y="1825625"/>
            <a:ext cx="6527007" cy="4351338"/>
          </a:xfrm>
          <a:prstGeom prst="rect">
            <a:avLst/>
          </a:prstGeom>
        </p:spPr>
      </p:pic>
    </p:spTree>
    <p:extLst>
      <p:ext uri="{BB962C8B-B14F-4D97-AF65-F5344CB8AC3E}">
        <p14:creationId xmlns:p14="http://schemas.microsoft.com/office/powerpoint/2010/main" val="1647267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Factors which are necessitating Marketing</a:t>
            </a:r>
            <a:endParaRPr lang="en-US" dirty="0"/>
          </a:p>
        </p:txBody>
      </p:sp>
      <p:pic>
        <p:nvPicPr>
          <p:cNvPr id="4" name="Content Placeholder 3"/>
          <p:cNvPicPr>
            <a:picLocks noGrp="1" noChangeAspect="1"/>
          </p:cNvPicPr>
          <p:nvPr>
            <p:ph idx="1"/>
          </p:nvPr>
        </p:nvPicPr>
        <p:blipFill>
          <a:blip r:embed="rId3"/>
          <a:stretch>
            <a:fillRect/>
          </a:stretch>
        </p:blipFill>
        <p:spPr>
          <a:xfrm>
            <a:off x="2177796" y="1495616"/>
            <a:ext cx="7283196" cy="4855464"/>
          </a:xfrm>
          <a:prstGeom prst="rect">
            <a:avLst/>
          </a:prstGeom>
        </p:spPr>
      </p:pic>
    </p:spTree>
    <p:extLst>
      <p:ext uri="{BB962C8B-B14F-4D97-AF65-F5344CB8AC3E}">
        <p14:creationId xmlns:p14="http://schemas.microsoft.com/office/powerpoint/2010/main" val="4045935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Factors which are necessitating Marketing</a:t>
            </a:r>
            <a:endParaRPr lang="en-US" dirty="0"/>
          </a:p>
        </p:txBody>
      </p:sp>
      <p:pic>
        <p:nvPicPr>
          <p:cNvPr id="4" name="Content Placeholder 3"/>
          <p:cNvPicPr>
            <a:picLocks noGrp="1" noChangeAspect="1"/>
          </p:cNvPicPr>
          <p:nvPr>
            <p:ph idx="1"/>
          </p:nvPr>
        </p:nvPicPr>
        <p:blipFill>
          <a:blip r:embed="rId3"/>
          <a:stretch>
            <a:fillRect/>
          </a:stretch>
        </p:blipFill>
        <p:spPr>
          <a:xfrm>
            <a:off x="2224849" y="1873599"/>
            <a:ext cx="7565327" cy="4254688"/>
          </a:xfrm>
          <a:prstGeom prst="rect">
            <a:avLst/>
          </a:prstGeom>
        </p:spPr>
      </p:pic>
    </p:spTree>
    <p:extLst>
      <p:ext uri="{BB962C8B-B14F-4D97-AF65-F5344CB8AC3E}">
        <p14:creationId xmlns:p14="http://schemas.microsoft.com/office/powerpoint/2010/main" val="4202258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 chance to win a car by shopping there?</a:t>
            </a:r>
            <a:endParaRPr lang="en-US" dirty="0"/>
          </a:p>
        </p:txBody>
      </p:sp>
      <p:pic>
        <p:nvPicPr>
          <p:cNvPr id="4" name="Content Placeholder 3"/>
          <p:cNvPicPr>
            <a:picLocks noGrp="1" noChangeAspect="1"/>
          </p:cNvPicPr>
          <p:nvPr>
            <p:ph idx="1"/>
          </p:nvPr>
        </p:nvPicPr>
        <p:blipFill>
          <a:blip r:embed="rId2"/>
          <a:stretch>
            <a:fillRect/>
          </a:stretch>
        </p:blipFill>
        <p:spPr>
          <a:xfrm>
            <a:off x="1741170" y="2039524"/>
            <a:ext cx="8930964" cy="3385915"/>
          </a:xfrm>
          <a:prstGeom prst="rect">
            <a:avLst/>
          </a:prstGeom>
        </p:spPr>
      </p:pic>
    </p:spTree>
    <p:extLst>
      <p:ext uri="{BB962C8B-B14F-4D97-AF65-F5344CB8AC3E}">
        <p14:creationId xmlns:p14="http://schemas.microsoft.com/office/powerpoint/2010/main" val="1700788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Factors which are necessitating Marketing</a:t>
            </a:r>
            <a:endParaRPr lang="en-US" dirty="0"/>
          </a:p>
        </p:txBody>
      </p:sp>
      <p:pic>
        <p:nvPicPr>
          <p:cNvPr id="4" name="Content Placeholder 3"/>
          <p:cNvPicPr>
            <a:picLocks noGrp="1" noChangeAspect="1"/>
          </p:cNvPicPr>
          <p:nvPr>
            <p:ph idx="1"/>
          </p:nvPr>
        </p:nvPicPr>
        <p:blipFill>
          <a:blip r:embed="rId3"/>
          <a:stretch>
            <a:fillRect/>
          </a:stretch>
        </p:blipFill>
        <p:spPr>
          <a:xfrm>
            <a:off x="3553968" y="2364327"/>
            <a:ext cx="5084064" cy="3956037"/>
          </a:xfrm>
          <a:prstGeom prst="rect">
            <a:avLst/>
          </a:prstGeom>
        </p:spPr>
      </p:pic>
    </p:spTree>
    <p:extLst>
      <p:ext uri="{BB962C8B-B14F-4D97-AF65-F5344CB8AC3E}">
        <p14:creationId xmlns:p14="http://schemas.microsoft.com/office/powerpoint/2010/main" val="2770794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252728" y="862012"/>
            <a:ext cx="8677790" cy="4953572"/>
          </a:xfrm>
          <a:prstGeom prst="rect">
            <a:avLst/>
          </a:prstGeom>
        </p:spPr>
      </p:pic>
    </p:spTree>
    <p:extLst>
      <p:ext uri="{BB962C8B-B14F-4D97-AF65-F5344CB8AC3E}">
        <p14:creationId xmlns:p14="http://schemas.microsoft.com/office/powerpoint/2010/main" val="154420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2514600" y="2522538"/>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117</Words>
  <Application>Microsoft Office PowerPoint</Application>
  <PresentationFormat>Widescreen</PresentationFormat>
  <Paragraphs>39</Paragraphs>
  <Slides>10</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State of Marketing in Uzbekistan</vt:lpstr>
      <vt:lpstr>This is the year of Marketing</vt:lpstr>
      <vt:lpstr>Startups in all spheres are being supported.</vt:lpstr>
      <vt:lpstr>Factors which are necessitating Marketing</vt:lpstr>
      <vt:lpstr>Factors which are necessitating Marketing</vt:lpstr>
      <vt:lpstr>A chance to win a car by shopping there?</vt:lpstr>
      <vt:lpstr>Factors which are necessitating Marketing</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Mamurjon Rahimov</cp:lastModifiedBy>
  <cp:revision>7</cp:revision>
  <dcterms:created xsi:type="dcterms:W3CDTF">2018-04-02T08:05:09Z</dcterms:created>
  <dcterms:modified xsi:type="dcterms:W3CDTF">2018-04-05T04:03:48Z</dcterms:modified>
</cp:coreProperties>
</file>