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5" r:id="rId5"/>
  </p:sldMasterIdLst>
  <p:notesMasterIdLst>
    <p:notesMasterId r:id="rId24"/>
  </p:notesMasterIdLst>
  <p:handoutMasterIdLst>
    <p:handoutMasterId r:id="rId25"/>
  </p:handoutMasterIdLst>
  <p:sldIdLst>
    <p:sldId id="258" r:id="rId6"/>
    <p:sldId id="281" r:id="rId7"/>
    <p:sldId id="345" r:id="rId8"/>
    <p:sldId id="403" r:id="rId9"/>
    <p:sldId id="402" r:id="rId10"/>
    <p:sldId id="404" r:id="rId11"/>
    <p:sldId id="407" r:id="rId12"/>
    <p:sldId id="408" r:id="rId13"/>
    <p:sldId id="406" r:id="rId14"/>
    <p:sldId id="409" r:id="rId15"/>
    <p:sldId id="410" r:id="rId16"/>
    <p:sldId id="405" r:id="rId17"/>
    <p:sldId id="411" r:id="rId18"/>
    <p:sldId id="412" r:id="rId19"/>
    <p:sldId id="414" r:id="rId20"/>
    <p:sldId id="413" r:id="rId21"/>
    <p:sldId id="400" r:id="rId22"/>
    <p:sldId id="401" r:id="rId23"/>
  </p:sldIdLst>
  <p:sldSz cx="12192000" cy="6858000"/>
  <p:notesSz cx="6735763" cy="9866313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F9D58"/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51" autoAdjust="0"/>
    <p:restoredTop sz="95376" autoAdjust="0"/>
  </p:normalViewPr>
  <p:slideViewPr>
    <p:cSldViewPr snapToGrid="0">
      <p:cViewPr varScale="1">
        <p:scale>
          <a:sx n="69" d="100"/>
          <a:sy n="69" d="100"/>
        </p:scale>
        <p:origin x="594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7825" cy="495300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6350" y="0"/>
            <a:ext cx="2917825" cy="495300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AEC8A56-5F80-42CC-8564-5270FFE09079}" type="datetimeFigureOut">
              <a:rPr lang="en-US"/>
              <a:pPr>
                <a:defRPr/>
              </a:pPr>
              <a:t>5/14/2018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7825" cy="495300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6350" y="9371013"/>
            <a:ext cx="2917825" cy="495300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D2EC9AA-599D-4374-BDC8-A3A7EBDEADD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97604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7825" cy="495300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6350" y="0"/>
            <a:ext cx="2917825" cy="495300"/>
          </a:xfrm>
          <a:prstGeom prst="rect">
            <a:avLst/>
          </a:prstGeom>
        </p:spPr>
        <p:txBody>
          <a:bodyPr vert="horz" wrap="square" lIns="93497" tIns="46749" rIns="93497" bIns="4674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DA02C0E-4B4C-4FBD-9290-628100E115A5}" type="datetimeFigureOut">
              <a:rPr lang="en-US"/>
              <a:pPr>
                <a:defRPr/>
              </a:pPr>
              <a:t>5/14/2018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497" tIns="46749" rIns="93497" bIns="4674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3497" tIns="46749" rIns="93497" bIns="46749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7825" cy="495300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6350" y="9371013"/>
            <a:ext cx="2917825" cy="495300"/>
          </a:xfrm>
          <a:prstGeom prst="rect">
            <a:avLst/>
          </a:prstGeom>
        </p:spPr>
        <p:txBody>
          <a:bodyPr vert="horz" wrap="square" lIns="93497" tIns="46749" rIns="93497" bIns="4674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9FB2571-EB03-473E-941C-1BFAFF4D2F7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42893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en-US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0BEB86E-5C40-4DAD-9414-DC347C985E72}" type="slidenum">
              <a:rPr lang="en-US" altLang="en-US" smtClean="0">
                <a:latin typeface="Calibri" panose="020F0502020204030204" pitchFamily="34" charset="0"/>
              </a:rPr>
              <a:pPr/>
              <a:t>1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6930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DDD960D-9263-4519-8875-F733B3A14B37}" type="slidenum">
              <a:rPr lang="en-US" altLang="en-US" smtClean="0">
                <a:latin typeface="Calibri" panose="020F0502020204030204" pitchFamily="34" charset="0"/>
              </a:rPr>
              <a:pPr/>
              <a:t>2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1692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278537C-E17D-4B85-94AB-5F84BB103947}" type="slidenum">
              <a:rPr lang="en-US" altLang="en-US" smtClean="0">
                <a:latin typeface="Calibri" panose="020F0502020204030204" pitchFamily="34" charset="0"/>
              </a:rPr>
              <a:pPr/>
              <a:t>3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6369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278537C-E17D-4B85-94AB-5F84BB103947}" type="slidenum">
              <a:rPr lang="en-US" altLang="en-US" smtClean="0">
                <a:latin typeface="Calibri" panose="020F0502020204030204" pitchFamily="34" charset="0"/>
              </a:rPr>
              <a:pPr/>
              <a:t>4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6110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en-US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278537C-E17D-4B85-94AB-5F84BB103947}" type="slidenum">
              <a:rPr lang="en-US" altLang="en-US" smtClean="0">
                <a:latin typeface="Calibri" panose="020F0502020204030204" pitchFamily="34" charset="0"/>
              </a:rPr>
              <a:pPr/>
              <a:t>8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4580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4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275" y="65088"/>
            <a:ext cx="29257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 userDrawn="1"/>
        </p:nvSpPr>
        <p:spPr>
          <a:xfrm>
            <a:off x="0" y="6596063"/>
            <a:ext cx="12192000" cy="26193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709869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74326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sp>
        <p:nvSpPr>
          <p:cNvPr id="5" name="Rectangle 3"/>
          <p:cNvSpPr/>
          <p:nvPr userDrawn="1"/>
        </p:nvSpPr>
        <p:spPr>
          <a:xfrm>
            <a:off x="0" y="6596063"/>
            <a:ext cx="12192000" cy="26193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6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5275" y="65088"/>
            <a:ext cx="29257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163519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538169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1215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6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6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9E240D73-36DA-4003-9F0F-8EB7100CC9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1144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6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6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D78174D9-243F-4D4F-8671-5F5694A25AC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2946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BB6A63A7-6B88-4BA6-A92F-01E067AE09F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8410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5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76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8A26DE56-F918-4B02-A754-ACB8992A393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5014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78E0F5DD-79A7-4ED2-8532-7870CF52733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94050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9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6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6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CBFBAB26-3BB4-48DB-A138-DC798536BA5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724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DC41414B-B120-4FD2-B594-81A7C62A13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420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035F0B89-F6EF-40C5-A0B0-8BA724EB099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14648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24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23" y="987438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24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7640621B-3815-444B-A1DF-74BA49455B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9005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24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23" y="987438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24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972A6258-2D37-4262-9711-BF4971E3B9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15240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0E46A004-26C2-4D86-A6D6-FAA41A67B61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52545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51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51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93286415-65BE-456C-9EBF-635E8D38A9C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9686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5" y="274638"/>
            <a:ext cx="10972801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2CB43DB5-77FD-4D1C-96B3-5A99980C30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5799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5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mtClean="0">
              <a:solidFill>
                <a:srgbClr val="FFFFFF"/>
              </a:solidFill>
            </a:endParaRPr>
          </a:p>
        </p:txBody>
      </p:sp>
      <p:pic>
        <p:nvPicPr>
          <p:cNvPr id="1027" name="Picture 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693988"/>
            <a:ext cx="67056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5949" r:id="rId1"/>
    <p:sldLayoutId id="2147485950" r:id="rId2"/>
    <p:sldLayoutId id="2147485951" r:id="rId3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57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57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57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b="1">
                <a:solidFill>
                  <a:srgbClr val="FFFFFF"/>
                </a:solidFill>
                <a:latin typeface="Garamond" panose="02020404030301010803" pitchFamily="18" charset="0"/>
              </a:defRPr>
            </a:lvl1pPr>
          </a:lstStyle>
          <a:p>
            <a:pPr>
              <a:defRPr/>
            </a:pPr>
            <a:r>
              <a:rPr lang="en-US" altLang="en-US"/>
              <a:t>1-</a:t>
            </a:r>
            <a:fld id="{19363E43-71BA-410E-9631-7292E71D857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952" r:id="rId1"/>
    <p:sldLayoutId id="2147485953" r:id="rId2"/>
    <p:sldLayoutId id="2147485954" r:id="rId3"/>
    <p:sldLayoutId id="2147485955" r:id="rId4"/>
    <p:sldLayoutId id="2147485956" r:id="rId5"/>
    <p:sldLayoutId id="2147485957" r:id="rId6"/>
    <p:sldLayoutId id="2147485958" r:id="rId7"/>
    <p:sldLayoutId id="2147485959" r:id="rId8"/>
    <p:sldLayoutId id="2147485960" r:id="rId9"/>
    <p:sldLayoutId id="2147485961" r:id="rId10"/>
    <p:sldLayoutId id="2147485962" r:id="rId11"/>
    <p:sldLayoutId id="2147485963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rgbClr val="99CC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 b="1">
          <a:solidFill>
            <a:srgbClr val="99CCFF"/>
          </a:solidFill>
          <a:latin typeface="Georgi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99CCFF"/>
        </a:buClr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charsoomarketing.com/wp-content/uploads/downloads/2016/02/Dave_Chaffey_PR_Smith_Emarketing_Excellence_Pl.pdf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bsnews.com/videos/warby-parker-tops-fast-company-magazines-annual-list-of-most-innovative-companies-in-the-world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4"/>
          <p:cNvSpPr txBox="1">
            <a:spLocks noChangeArrowheads="1"/>
          </p:cNvSpPr>
          <p:nvPr/>
        </p:nvSpPr>
        <p:spPr bwMode="auto">
          <a:xfrm>
            <a:off x="-861436" y="794901"/>
            <a:ext cx="7947025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4400" b="1" dirty="0" smtClean="0"/>
              <a:t>How marketing mix is impacted by digital environment?</a:t>
            </a:r>
            <a:endParaRPr lang="ru-RU" altLang="en-US" sz="4400" b="1" dirty="0"/>
          </a:p>
        </p:txBody>
      </p:sp>
      <p:sp>
        <p:nvSpPr>
          <p:cNvPr id="22531" name="TextBox 5"/>
          <p:cNvSpPr txBox="1">
            <a:spLocks noChangeArrowheads="1"/>
          </p:cNvSpPr>
          <p:nvPr/>
        </p:nvSpPr>
        <p:spPr bwMode="auto">
          <a:xfrm>
            <a:off x="1492538" y="3296661"/>
            <a:ext cx="223043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altLang="en-US" sz="3600" b="1" dirty="0">
                <a:solidFill>
                  <a:srgbClr val="002060"/>
                </a:solidFill>
              </a:rPr>
              <a:t>Lecture </a:t>
            </a:r>
            <a:r>
              <a:rPr lang="en-US" altLang="en-US" sz="3600" b="1" dirty="0" smtClean="0">
                <a:solidFill>
                  <a:srgbClr val="002060"/>
                </a:solidFill>
              </a:rPr>
              <a:t>3</a:t>
            </a:r>
            <a:endParaRPr lang="ru-RU" altLang="en-US" sz="3600" b="1" dirty="0">
              <a:solidFill>
                <a:srgbClr val="002060"/>
              </a:solidFill>
            </a:endParaRPr>
          </a:p>
        </p:txBody>
      </p:sp>
      <p:sp>
        <p:nvSpPr>
          <p:cNvPr id="22532" name="TextBox 6"/>
          <p:cNvSpPr txBox="1">
            <a:spLocks noChangeArrowheads="1"/>
          </p:cNvSpPr>
          <p:nvPr/>
        </p:nvSpPr>
        <p:spPr bwMode="auto">
          <a:xfrm>
            <a:off x="655464" y="4383810"/>
            <a:ext cx="354436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400" b="1" dirty="0"/>
              <a:t>By </a:t>
            </a:r>
            <a:r>
              <a:rPr lang="en-US" altLang="en-US" sz="2400" b="1" dirty="0" smtClean="0"/>
              <a:t>Zamira Ataniyazova</a:t>
            </a:r>
            <a:endParaRPr lang="en-US" altLang="en-US" sz="2400" b="1" dirty="0"/>
          </a:p>
        </p:txBody>
      </p:sp>
      <p:sp>
        <p:nvSpPr>
          <p:cNvPr id="22535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© </a:t>
            </a:r>
            <a:r>
              <a:rPr lang="en-US" altLang="en-US" sz="1200" dirty="0" smtClean="0">
                <a:solidFill>
                  <a:srgbClr val="BFBFBF"/>
                </a:solidFill>
                <a:cs typeface="Arial" panose="020B0604020202020204" pitchFamily="34" charset="0"/>
              </a:rPr>
              <a:t> Zamira Ataniyazova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  <p:pic>
        <p:nvPicPr>
          <p:cNvPr id="1026" name="Picture 2" descr="https://media.licdn.com/media/gcrc/dms/image/C4D12AQFMIgB3dBfKVw/article-cover_image-shrink_423_752/0?e=2125872000&amp;v=beta&amp;t=3aIWgwS4ZQQ1rddT8ZBHtVx7f8p46rSXw0_0lxj2Cl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309" y="2182971"/>
            <a:ext cx="6982691" cy="399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Rectangle 1"/>
          <p:cNvSpPr>
            <a:spLocks noChangeArrowheads="1"/>
          </p:cNvSpPr>
          <p:nvPr/>
        </p:nvSpPr>
        <p:spPr bwMode="auto">
          <a:xfrm>
            <a:off x="561704" y="2903720"/>
            <a:ext cx="11155680" cy="1574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lnSpc>
                <a:spcPct val="107000"/>
              </a:lnSpc>
            </a:pPr>
            <a:r>
              <a:rPr lang="en-US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“A marketer is like a chef in a kitchen . . . a mixer of ingredients.”</a:t>
            </a:r>
          </a:p>
          <a:p>
            <a:pPr algn="just">
              <a:lnSpc>
                <a:spcPct val="107000"/>
              </a:lnSpc>
            </a:pP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	</a:t>
            </a:r>
          </a:p>
          <a:p>
            <a:pPr algn="r">
              <a:lnSpc>
                <a:spcPct val="107000"/>
              </a:lnSpc>
            </a:pPr>
            <a:r>
              <a:rPr lang="en-US" altLang="en-US" sz="3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3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altLang="en-US" sz="3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Bartels (1963)</a:t>
            </a:r>
            <a:endParaRPr lang="en-US" altLang="en-US" sz="3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© </a:t>
            </a:r>
            <a:r>
              <a:rPr lang="en-US" altLang="en-US" sz="1200" dirty="0" smtClean="0">
                <a:solidFill>
                  <a:srgbClr val="BFBFBF"/>
                </a:solidFill>
                <a:cs typeface="Arial" panose="020B0604020202020204" pitchFamily="34" charset="0"/>
              </a:rPr>
              <a:t> Zamira Ataniyazova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6" name="Rectangle 1"/>
          <p:cNvSpPr>
            <a:spLocks noChangeArrowheads="1"/>
          </p:cNvSpPr>
          <p:nvPr/>
        </p:nvSpPr>
        <p:spPr bwMode="auto">
          <a:xfrm>
            <a:off x="561704" y="2903720"/>
            <a:ext cx="11155680" cy="768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</a:pPr>
            <a:r>
              <a:rPr lang="en-US" altLang="en-US" sz="4400" b="1" dirty="0" smtClean="0">
                <a:latin typeface="+mj-lt"/>
                <a:cs typeface="Times New Roman" panose="02020603050405020304" pitchFamily="18" charset="0"/>
              </a:rPr>
              <a:t>What is the Marketing Mix?</a:t>
            </a:r>
            <a:endParaRPr lang="en-US" altLang="en-US" sz="4400" i="1" dirty="0"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© </a:t>
            </a:r>
            <a:r>
              <a:rPr lang="en-US" altLang="en-US" sz="1200" dirty="0" smtClean="0">
                <a:solidFill>
                  <a:srgbClr val="BFBFBF"/>
                </a:solidFill>
                <a:cs typeface="Arial" panose="020B0604020202020204" pitchFamily="34" charset="0"/>
              </a:rPr>
              <a:t> Zamira Ataniyazova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443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7315200" y="1057637"/>
            <a:ext cx="4323806" cy="522288"/>
          </a:xfrm>
        </p:spPr>
        <p:txBody>
          <a:bodyPr/>
          <a:lstStyle/>
          <a:p>
            <a:pPr algn="just"/>
            <a:r>
              <a:rPr lang="en-US" sz="2700" dirty="0" smtClean="0">
                <a:solidFill>
                  <a:schemeClr val="tx1"/>
                </a:solidFill>
              </a:rPr>
              <a:t>The 7Ps of the Classic Marketing Mix</a:t>
            </a:r>
            <a:endParaRPr lang="en-US" sz="27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6962503" cy="6889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63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Beyond the Mix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163518" y="907869"/>
            <a:ext cx="11749807" cy="557130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300" dirty="0"/>
              <a:t>Decisions on the mix are not made until marketing strategy first determines </a:t>
            </a:r>
            <a:r>
              <a:rPr lang="en-US" sz="2300" i="1" dirty="0" smtClean="0"/>
              <a:t>target markets </a:t>
            </a:r>
            <a:r>
              <a:rPr lang="en-US" sz="2300" dirty="0"/>
              <a:t>and required brand </a:t>
            </a:r>
            <a:r>
              <a:rPr lang="en-US" sz="2300" i="1" dirty="0" err="1"/>
              <a:t>positionings</a:t>
            </a:r>
            <a:r>
              <a:rPr lang="en-US" sz="2300" i="1" dirty="0" smtClean="0"/>
              <a:t>.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300" i="1" dirty="0" smtClean="0"/>
          </a:p>
          <a:p>
            <a:pPr>
              <a:lnSpc>
                <a:spcPct val="150000"/>
              </a:lnSpc>
            </a:pPr>
            <a:r>
              <a:rPr lang="en-US" sz="2300" dirty="0"/>
              <a:t>Professor </a:t>
            </a:r>
            <a:r>
              <a:rPr lang="en-US" sz="2300" dirty="0" smtClean="0"/>
              <a:t>Peter Doyle: segmentation </a:t>
            </a:r>
            <a:r>
              <a:rPr lang="en-US" sz="2300" dirty="0"/>
              <a:t>is the key to marketing. If there is one </a:t>
            </a:r>
            <a:r>
              <a:rPr lang="en-US" sz="2300" dirty="0" smtClean="0"/>
              <a:t>golden rule </a:t>
            </a:r>
            <a:r>
              <a:rPr lang="en-US" sz="2300" dirty="0"/>
              <a:t>for upcoming marketers, then it is segmentation. 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300" dirty="0" smtClean="0"/>
              <a:t>People are </a:t>
            </a:r>
            <a:r>
              <a:rPr lang="en-US" sz="2300" dirty="0"/>
              <a:t>heterogeneous. </a:t>
            </a:r>
            <a:endParaRPr lang="en-US" sz="2300" dirty="0" smtClean="0"/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300" dirty="0" smtClean="0"/>
              <a:t>People </a:t>
            </a:r>
            <a:r>
              <a:rPr lang="en-US" sz="2300" dirty="0"/>
              <a:t>are prepared to pay different prices</a:t>
            </a:r>
            <a:r>
              <a:rPr lang="en-US" sz="2300" dirty="0" smtClean="0"/>
              <a:t>.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en-US" sz="2300" dirty="0"/>
          </a:p>
          <a:p>
            <a:pPr>
              <a:lnSpc>
                <a:spcPct val="150000"/>
              </a:lnSpc>
            </a:pPr>
            <a:r>
              <a:rPr lang="en-US" sz="2300" dirty="0" smtClean="0"/>
              <a:t>Positioning </a:t>
            </a:r>
            <a:r>
              <a:rPr lang="en-US" sz="2300" dirty="0"/>
              <a:t>is central to marketing strategy. </a:t>
            </a:r>
            <a:endParaRPr lang="en-US" sz="2300" i="1" dirty="0"/>
          </a:p>
        </p:txBody>
      </p:sp>
    </p:spTree>
    <p:extLst>
      <p:ext uri="{BB962C8B-B14F-4D97-AF65-F5344CB8AC3E}">
        <p14:creationId xmlns:p14="http://schemas.microsoft.com/office/powerpoint/2010/main" val="1140606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The Mix is Morphing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0" y="2005149"/>
            <a:ext cx="12028481" cy="3128554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/>
              <a:t>Social media has changed everything. Generating conversations on social media </a:t>
            </a:r>
            <a:r>
              <a:rPr lang="en-US" dirty="0" smtClean="0"/>
              <a:t>platforms enhances </a:t>
            </a:r>
            <a:r>
              <a:rPr lang="en-US" dirty="0"/>
              <a:t>the product experience (</a:t>
            </a:r>
            <a:r>
              <a:rPr lang="en-US" b="1" dirty="0"/>
              <a:t>product</a:t>
            </a:r>
            <a:r>
              <a:rPr lang="en-US" dirty="0"/>
              <a:t>), promotes the brand (</a:t>
            </a:r>
            <a:r>
              <a:rPr lang="en-US" b="1" dirty="0"/>
              <a:t>promotions</a:t>
            </a:r>
            <a:r>
              <a:rPr lang="en-US" dirty="0"/>
              <a:t>), and </a:t>
            </a:r>
            <a:r>
              <a:rPr lang="en-US" dirty="0" smtClean="0"/>
              <a:t>spreads the </a:t>
            </a:r>
            <a:r>
              <a:rPr lang="en-US" dirty="0"/>
              <a:t>accessibility of a brand (</a:t>
            </a:r>
            <a:r>
              <a:rPr lang="en-US" b="1" dirty="0"/>
              <a:t>place</a:t>
            </a:r>
            <a:r>
              <a:rPr lang="en-US" dirty="0"/>
              <a:t>) and is totally dependent on well-trained teams (</a:t>
            </a:r>
            <a:r>
              <a:rPr lang="en-US" b="1" dirty="0"/>
              <a:t>people</a:t>
            </a:r>
            <a:r>
              <a:rPr lang="en-US" dirty="0"/>
              <a:t>) </a:t>
            </a:r>
            <a:r>
              <a:rPr lang="en-US" dirty="0" smtClean="0"/>
              <a:t>who are </a:t>
            </a:r>
            <a:r>
              <a:rPr lang="en-US" dirty="0"/>
              <a:t>given crystal-clear systems and processes (</a:t>
            </a:r>
            <a:r>
              <a:rPr lang="en-US" b="1" dirty="0"/>
              <a:t>processes</a:t>
            </a:r>
            <a:r>
              <a:rPr lang="en-US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8065485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Footer Placeholder 4"/>
          <p:cNvSpPr txBox="1">
            <a:spLocks/>
          </p:cNvSpPr>
          <p:nvPr/>
        </p:nvSpPr>
        <p:spPr bwMode="auto">
          <a:xfrm>
            <a:off x="0" y="6615113"/>
            <a:ext cx="121920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899" tIns="60949" rIns="121899" bIns="60949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en-US" sz="1200" dirty="0">
                <a:solidFill>
                  <a:srgbClr val="BFBFBF"/>
                </a:solidFill>
                <a:cs typeface="Arial" panose="020B0604020202020204" pitchFamily="34" charset="0"/>
              </a:rPr>
              <a:t>© </a:t>
            </a:r>
            <a:r>
              <a:rPr lang="en-US" altLang="en-US" sz="1200" dirty="0" smtClean="0">
                <a:solidFill>
                  <a:srgbClr val="BFBFBF"/>
                </a:solidFill>
                <a:cs typeface="Arial" panose="020B0604020202020204" pitchFamily="34" charset="0"/>
              </a:rPr>
              <a:t>Diana Khutsishvili 2018</a:t>
            </a:r>
            <a:endParaRPr lang="ru-RU" altLang="en-US" sz="1200" dirty="0">
              <a:solidFill>
                <a:srgbClr val="BFBFBF"/>
              </a:solidFill>
              <a:cs typeface="Arial" panose="020B0604020202020204" pitchFamily="34" charset="0"/>
            </a:endParaRPr>
          </a:p>
        </p:txBody>
      </p:sp>
      <p:sp>
        <p:nvSpPr>
          <p:cNvPr id="25606" name="Rectangle 1"/>
          <p:cNvSpPr>
            <a:spLocks noChangeArrowheads="1"/>
          </p:cNvSpPr>
          <p:nvPr/>
        </p:nvSpPr>
        <p:spPr bwMode="auto">
          <a:xfrm>
            <a:off x="561704" y="2903720"/>
            <a:ext cx="11155680" cy="768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07000"/>
              </a:lnSpc>
            </a:pPr>
            <a:r>
              <a:rPr lang="en-US" altLang="en-US" sz="4400" b="1" dirty="0" smtClean="0">
                <a:latin typeface="+mj-lt"/>
                <a:cs typeface="Times New Roman" panose="02020603050405020304" pitchFamily="18" charset="0"/>
              </a:rPr>
              <a:t>IKEA Place Video</a:t>
            </a:r>
            <a:endParaRPr lang="en-US" altLang="en-US" sz="4400" i="1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534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Product</a:t>
            </a:r>
            <a:endParaRPr lang="en-US" dirty="0"/>
          </a:p>
        </p:txBody>
      </p:sp>
      <p:pic>
        <p:nvPicPr>
          <p:cNvPr id="89092" name="Picture 4" descr="Image result for produc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329" y="3136832"/>
            <a:ext cx="6546839" cy="3420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163520" y="1038497"/>
            <a:ext cx="11784640" cy="5005388"/>
          </a:xfrm>
        </p:spPr>
        <p:txBody>
          <a:bodyPr/>
          <a:lstStyle/>
          <a:p>
            <a:pPr algn="just"/>
            <a:r>
              <a:rPr lang="en-US" dirty="0"/>
              <a:t>Remember to keep asking, ‘How can I help my customer</a:t>
            </a:r>
            <a:r>
              <a:rPr lang="en-US" dirty="0" smtClean="0"/>
              <a:t>?’</a:t>
            </a:r>
          </a:p>
          <a:p>
            <a:pPr algn="just"/>
            <a:r>
              <a:rPr lang="en-US" b="1" dirty="0" smtClean="0"/>
              <a:t>Prosumer</a:t>
            </a:r>
            <a:r>
              <a:rPr lang="en-US" dirty="0" smtClean="0"/>
              <a:t> </a:t>
            </a:r>
            <a:r>
              <a:rPr lang="en-US" dirty="0"/>
              <a:t>– the proactive consumer </a:t>
            </a:r>
            <a:r>
              <a:rPr lang="en-US" dirty="0" smtClean="0"/>
              <a:t>who participates </a:t>
            </a:r>
            <a:r>
              <a:rPr lang="en-US" dirty="0"/>
              <a:t>in the design of products or services</a:t>
            </a:r>
            <a:r>
              <a:rPr lang="en-US" dirty="0" smtClean="0"/>
              <a:t>.</a:t>
            </a:r>
          </a:p>
          <a:p>
            <a:pPr algn="just">
              <a:lnSpc>
                <a:spcPct val="100000"/>
              </a:lnSpc>
            </a:pPr>
            <a:r>
              <a:rPr lang="en-US" dirty="0"/>
              <a:t>Cohen et al. (2006) </a:t>
            </a:r>
            <a:r>
              <a:rPr lang="en-US" dirty="0" smtClean="0"/>
              <a:t>from the </a:t>
            </a:r>
            <a:r>
              <a:rPr lang="en-US" dirty="0"/>
              <a:t>Harvard Business School believe that ‘</a:t>
            </a:r>
            <a:r>
              <a:rPr lang="en-US" i="1" dirty="0"/>
              <a:t>all products become services</a:t>
            </a:r>
            <a:r>
              <a:rPr lang="en-US" dirty="0"/>
              <a:t>’ as the after-sales </a:t>
            </a:r>
            <a:r>
              <a:rPr lang="en-US" dirty="0" smtClean="0"/>
              <a:t>market opens </a:t>
            </a:r>
            <a:r>
              <a:rPr lang="en-US" dirty="0"/>
              <a:t>up new opportunities</a:t>
            </a:r>
            <a:r>
              <a:rPr lang="en-US" dirty="0" smtClean="0"/>
              <a:t>.</a:t>
            </a:r>
          </a:p>
          <a:p>
            <a:pPr algn="just">
              <a:lnSpc>
                <a:spcPct val="100000"/>
              </a:lnSpc>
            </a:pPr>
            <a:endParaRPr lang="en-US" dirty="0" smtClean="0"/>
          </a:p>
          <a:p>
            <a:pPr algn="just">
              <a:lnSpc>
                <a:spcPct val="100000"/>
              </a:lnSpc>
            </a:pPr>
            <a:r>
              <a:rPr lang="en-US" dirty="0"/>
              <a:t>Online opportunities for  </a:t>
            </a:r>
            <a:r>
              <a:rPr lang="en-US" dirty="0" smtClean="0"/>
              <a:t>enhancing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dirty="0" smtClean="0"/>
              <a:t>product </a:t>
            </a:r>
            <a:r>
              <a:rPr lang="en-US" dirty="0"/>
              <a:t>value can </a:t>
            </a:r>
            <a:r>
              <a:rPr lang="en-US" dirty="0" smtClean="0"/>
              <a:t>also </a:t>
            </a:r>
            <a:r>
              <a:rPr lang="en-US" dirty="0"/>
              <a:t>be identified. </a:t>
            </a:r>
            <a:endParaRPr lang="en-US" dirty="0" smtClean="0"/>
          </a:p>
          <a:p>
            <a:pPr marL="0" indent="0" algn="just">
              <a:lnSpc>
                <a:spcPct val="100000"/>
              </a:lnSpc>
              <a:buNone/>
            </a:pPr>
            <a:r>
              <a:rPr lang="en-US" dirty="0" smtClean="0"/>
              <a:t>The </a:t>
            </a:r>
            <a:r>
              <a:rPr lang="en-US" dirty="0"/>
              <a:t>different </a:t>
            </a:r>
            <a:r>
              <a:rPr lang="en-US" dirty="0" smtClean="0"/>
              <a:t>elements </a:t>
            </a:r>
            <a:r>
              <a:rPr lang="en-US" dirty="0"/>
              <a:t>of the </a:t>
            </a:r>
            <a:r>
              <a:rPr lang="en-US" i="1" dirty="0"/>
              <a:t>extended </a:t>
            </a:r>
            <a:endParaRPr lang="en-US" i="1" dirty="0" smtClean="0"/>
          </a:p>
          <a:p>
            <a:pPr marL="0" indent="0" algn="just">
              <a:lnSpc>
                <a:spcPct val="100000"/>
              </a:lnSpc>
              <a:buNone/>
            </a:pPr>
            <a:r>
              <a:rPr lang="en-US" i="1" dirty="0" smtClean="0"/>
              <a:t>product</a:t>
            </a:r>
            <a:r>
              <a:rPr lang="en-US" dirty="0" smtClean="0"/>
              <a:t> can </a:t>
            </a:r>
            <a:r>
              <a:rPr lang="en-US" dirty="0"/>
              <a:t>be highlighted </a:t>
            </a:r>
            <a:r>
              <a:rPr lang="en-US" dirty="0" smtClean="0"/>
              <a:t>or delivered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dirty="0" smtClean="0"/>
              <a:t>online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59829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Price</a:t>
            </a:r>
            <a:endParaRPr lang="en-US" dirty="0"/>
          </a:p>
        </p:txBody>
      </p:sp>
      <p:pic>
        <p:nvPicPr>
          <p:cNvPr id="109570" name="Picture 2" descr="Image result for pri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8604" y="4470925"/>
            <a:ext cx="3635829" cy="238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163520" y="1038497"/>
            <a:ext cx="11784640" cy="5005388"/>
          </a:xfrm>
        </p:spPr>
        <p:txBody>
          <a:bodyPr/>
          <a:lstStyle/>
          <a:p>
            <a:pPr algn="just"/>
            <a:r>
              <a:rPr lang="en-US" i="1" dirty="0"/>
              <a:t>Pricing </a:t>
            </a:r>
            <a:r>
              <a:rPr lang="en-US" dirty="0"/>
              <a:t>and </a:t>
            </a:r>
            <a:r>
              <a:rPr lang="en-US" i="1" dirty="0"/>
              <a:t>price models </a:t>
            </a:r>
            <a:r>
              <a:rPr lang="en-US" dirty="0"/>
              <a:t>are being turned upside down by the Internet</a:t>
            </a:r>
            <a:r>
              <a:rPr lang="en-US" dirty="0" smtClean="0"/>
              <a:t>.</a:t>
            </a:r>
          </a:p>
          <a:p>
            <a:pPr algn="just"/>
            <a:r>
              <a:rPr lang="en-US" dirty="0"/>
              <a:t>New </a:t>
            </a:r>
            <a:r>
              <a:rPr lang="en-US" i="1" dirty="0"/>
              <a:t>buying models </a:t>
            </a:r>
            <a:r>
              <a:rPr lang="en-US" dirty="0"/>
              <a:t>require new pricing approaches</a:t>
            </a:r>
            <a:r>
              <a:rPr lang="en-US" dirty="0" smtClean="0"/>
              <a:t>.</a:t>
            </a:r>
          </a:p>
          <a:p>
            <a:pPr algn="just"/>
            <a:endParaRPr lang="en-US" dirty="0" smtClean="0"/>
          </a:p>
          <a:p>
            <a:r>
              <a:rPr lang="en-US" dirty="0"/>
              <a:t>As prices are published on the web, buyer comparison </a:t>
            </a:r>
            <a:r>
              <a:rPr lang="en-US" dirty="0" smtClean="0"/>
              <a:t>of prices </a:t>
            </a:r>
            <a:r>
              <a:rPr lang="en-US" dirty="0"/>
              <a:t>is more rapid than ever before</a:t>
            </a:r>
            <a:r>
              <a:rPr lang="en-US" dirty="0" smtClean="0"/>
              <a:t>.</a:t>
            </a:r>
            <a:r>
              <a:rPr lang="en-US" dirty="0"/>
              <a:t> </a:t>
            </a:r>
            <a:r>
              <a:rPr lang="en-US" dirty="0" smtClean="0"/>
              <a:t>Such </a:t>
            </a:r>
            <a:r>
              <a:rPr lang="en-US" dirty="0"/>
              <a:t>comparison sites create customer empowerment which leads to further </a:t>
            </a:r>
            <a:r>
              <a:rPr lang="en-US" dirty="0" smtClean="0"/>
              <a:t>downward pressure </a:t>
            </a:r>
            <a:r>
              <a:rPr lang="en-US" dirty="0"/>
              <a:t>on prices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/>
              <a:t>Pricing is such an important variable, but it </a:t>
            </a:r>
            <a:r>
              <a:rPr lang="en-US" dirty="0" smtClean="0"/>
              <a:t>can </a:t>
            </a:r>
            <a:r>
              <a:rPr lang="en-US" dirty="0"/>
              <a:t>be complex when there are hundreds or </a:t>
            </a:r>
            <a:r>
              <a:rPr lang="en-US" dirty="0" smtClean="0"/>
              <a:t>even thousands </a:t>
            </a:r>
            <a:r>
              <a:rPr lang="en-US" dirty="0"/>
              <a:t>of products competing in a busy marketplace packed with competitors </a:t>
            </a:r>
            <a:r>
              <a:rPr lang="en-US" dirty="0" smtClean="0"/>
              <a:t>that constantly </a:t>
            </a:r>
            <a:r>
              <a:rPr lang="en-US" dirty="0"/>
              <a:t>change their </a:t>
            </a:r>
            <a:r>
              <a:rPr lang="en-US" dirty="0" smtClean="0"/>
              <a:t>prices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1430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Place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163520" y="1038497"/>
            <a:ext cx="11784640" cy="4134394"/>
          </a:xfrm>
        </p:spPr>
        <p:txBody>
          <a:bodyPr/>
          <a:lstStyle/>
          <a:p>
            <a:r>
              <a:rPr lang="en-US" dirty="0"/>
              <a:t>Place means the place of purchase, distribution and, in some </a:t>
            </a:r>
            <a:r>
              <a:rPr lang="en-US" dirty="0" smtClean="0"/>
              <a:t>cases, consumption.</a:t>
            </a:r>
          </a:p>
          <a:p>
            <a:endParaRPr lang="en-US" dirty="0"/>
          </a:p>
          <a:p>
            <a:r>
              <a:rPr lang="en-US" dirty="0"/>
              <a:t>O</a:t>
            </a:r>
            <a:r>
              <a:rPr lang="en-US" dirty="0" smtClean="0"/>
              <a:t>nline </a:t>
            </a:r>
            <a:r>
              <a:rPr lang="en-US" dirty="0"/>
              <a:t>or offline the principle is the same: increase </a:t>
            </a:r>
            <a:r>
              <a:rPr lang="en-US" dirty="0" smtClean="0"/>
              <a:t>your representation </a:t>
            </a:r>
            <a:r>
              <a:rPr lang="en-US" dirty="0"/>
              <a:t>and make it widely and readily available to target customers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Marketers </a:t>
            </a:r>
            <a:r>
              <a:rPr lang="en-US" dirty="0" smtClean="0"/>
              <a:t>today need </a:t>
            </a:r>
            <a:r>
              <a:rPr lang="en-US" dirty="0"/>
              <a:t>to think of multi-channels for distribution to ensure they make their products and </a:t>
            </a:r>
            <a:r>
              <a:rPr lang="en-US" dirty="0" smtClean="0"/>
              <a:t>services easily </a:t>
            </a:r>
            <a:r>
              <a:rPr lang="en-US" dirty="0"/>
              <a:t>available to as many ideal customers as possible.</a:t>
            </a:r>
          </a:p>
        </p:txBody>
      </p:sp>
    </p:spTree>
    <p:extLst>
      <p:ext uri="{BB962C8B-B14F-4D97-AF65-F5344CB8AC3E}">
        <p14:creationId xmlns:p14="http://schemas.microsoft.com/office/powerpoint/2010/main" val="2070338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Promotion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76912" y="1038497"/>
            <a:ext cx="11193462" cy="5005388"/>
          </a:xfrm>
        </p:spPr>
        <p:txBody>
          <a:bodyPr/>
          <a:lstStyle/>
          <a:p>
            <a:r>
              <a:rPr lang="en-US" sz="2800" dirty="0"/>
              <a:t>GUIDELINES FOR EFFECTIVE </a:t>
            </a:r>
            <a:r>
              <a:rPr lang="en-US" sz="2800" dirty="0" smtClean="0"/>
              <a:t>PROMOTION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 smtClean="0"/>
              <a:t>Promotional mix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 smtClean="0"/>
              <a:t>Integration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 smtClean="0"/>
              <a:t>Creativity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 smtClean="0"/>
              <a:t>Interaction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 smtClean="0"/>
              <a:t>Globalization</a:t>
            </a:r>
          </a:p>
          <a:p>
            <a:pPr marL="9144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 smtClean="0"/>
              <a:t>Resourcing</a:t>
            </a:r>
            <a:endParaRPr lang="en-US" sz="2800" dirty="0"/>
          </a:p>
        </p:txBody>
      </p:sp>
      <p:pic>
        <p:nvPicPr>
          <p:cNvPr id="110594" name="Picture 2" descr="Image result for promo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17473" y="1765799"/>
            <a:ext cx="5795191" cy="4018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69132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People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In services marketing, people, or staff, are considered a crucial element of the marketing mix</a:t>
            </a:r>
            <a:r>
              <a:rPr lang="en-US" dirty="0" smtClean="0"/>
              <a:t>.</a:t>
            </a:r>
          </a:p>
          <a:p>
            <a:pPr lvl="1" algn="ctr"/>
            <a:r>
              <a:rPr lang="en-US" dirty="0"/>
              <a:t>Happy Staff = Happy Customers = Happy </a:t>
            </a:r>
            <a:r>
              <a:rPr lang="en-US" dirty="0" smtClean="0"/>
              <a:t>Shareholders</a:t>
            </a:r>
          </a:p>
          <a:p>
            <a:pPr lvl="1"/>
            <a:endParaRPr lang="en-US" dirty="0"/>
          </a:p>
          <a:p>
            <a:r>
              <a:rPr lang="en-US" dirty="0"/>
              <a:t>Contact strategies should </a:t>
            </a:r>
            <a:r>
              <a:rPr lang="en-US" dirty="0" smtClean="0"/>
              <a:t>be developed </a:t>
            </a:r>
            <a:r>
              <a:rPr lang="en-US" dirty="0"/>
              <a:t>that give customers choice of contact, but minimize costly interactions with staff.</a:t>
            </a:r>
          </a:p>
        </p:txBody>
      </p:sp>
    </p:spTree>
    <p:extLst>
      <p:ext uri="{BB962C8B-B14F-4D97-AF65-F5344CB8AC3E}">
        <p14:creationId xmlns:p14="http://schemas.microsoft.com/office/powerpoint/2010/main" val="17988338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Physical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00446" y="1143000"/>
            <a:ext cx="11639005" cy="5005388"/>
          </a:xfrm>
        </p:spPr>
        <p:txBody>
          <a:bodyPr/>
          <a:lstStyle/>
          <a:p>
            <a:pPr algn="just"/>
            <a:r>
              <a:rPr lang="en-US" dirty="0"/>
              <a:t>As services are intangible, customers look for reassurance that the service is going to be alright</a:t>
            </a:r>
            <a:r>
              <a:rPr lang="en-US" dirty="0" smtClean="0"/>
              <a:t>.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/>
              <a:t>They look for cues such as a well-designed site (as well as endorsements) to give them </a:t>
            </a:r>
            <a:r>
              <a:rPr lang="en-US" dirty="0" smtClean="0"/>
              <a:t>clues about </a:t>
            </a:r>
            <a:r>
              <a:rPr lang="en-US" dirty="0"/>
              <a:t>the quality of the intangible service</a:t>
            </a:r>
            <a:r>
              <a:rPr lang="en-US" dirty="0" smtClean="0"/>
              <a:t>.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/>
              <a:t>Web sites can provide these in </a:t>
            </a:r>
            <a:r>
              <a:rPr lang="en-US" dirty="0" smtClean="0"/>
              <a:t>the form </a:t>
            </a:r>
            <a:r>
              <a:rPr lang="en-US" dirty="0"/>
              <a:t>of high-quality site design </a:t>
            </a:r>
            <a:r>
              <a:rPr lang="en-US" dirty="0" smtClean="0"/>
              <a:t>and reassurance </a:t>
            </a:r>
            <a:r>
              <a:rPr lang="en-US" dirty="0"/>
              <a:t>– through guarantees, refund policies, </a:t>
            </a:r>
            <a:r>
              <a:rPr lang="en-US" dirty="0" smtClean="0"/>
              <a:t>privacy policies</a:t>
            </a:r>
            <a:r>
              <a:rPr lang="en-US" dirty="0"/>
              <a:t>, security icons, trade body memberships, awards, customer lists, </a:t>
            </a:r>
            <a:r>
              <a:rPr lang="en-US" dirty="0" smtClean="0"/>
              <a:t>customer endorsements, independent </a:t>
            </a:r>
            <a:r>
              <a:rPr lang="en-US" dirty="0"/>
              <a:t>reviews, news clippings and more</a:t>
            </a:r>
            <a:r>
              <a:rPr lang="en-US" dirty="0" smtClean="0"/>
              <a:t>.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Physical </a:t>
            </a:r>
            <a:r>
              <a:rPr lang="en-US" dirty="0"/>
              <a:t>evidence should help to integrate the online and offline world.</a:t>
            </a:r>
          </a:p>
        </p:txBody>
      </p:sp>
    </p:spTree>
    <p:extLst>
      <p:ext uri="{BB962C8B-B14F-4D97-AF65-F5344CB8AC3E}">
        <p14:creationId xmlns:p14="http://schemas.microsoft.com/office/powerpoint/2010/main" val="36488091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Process refers to the internal and sometimes external processes, transactions and </a:t>
            </a:r>
            <a:r>
              <a:rPr lang="en-US" dirty="0" smtClean="0"/>
              <a:t>internal communications </a:t>
            </a:r>
            <a:r>
              <a:rPr lang="en-US" dirty="0"/>
              <a:t>that are required to run a </a:t>
            </a:r>
            <a:r>
              <a:rPr lang="en-US" dirty="0" smtClean="0"/>
              <a:t>business.</a:t>
            </a:r>
          </a:p>
          <a:p>
            <a:endParaRPr lang="en-US" dirty="0" smtClean="0"/>
          </a:p>
          <a:p>
            <a:r>
              <a:rPr lang="en-US" dirty="0"/>
              <a:t>Optimization involves minimizing the people involved with responding to each event </a:t>
            </a:r>
            <a:r>
              <a:rPr lang="en-US" dirty="0" smtClean="0"/>
              <a:t>and providing </a:t>
            </a:r>
            <a:r>
              <a:rPr lang="en-US" dirty="0"/>
              <a:t>them with the right information to serve the customer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Processes continue beyond the sale with after-sales service, generating customer </a:t>
            </a:r>
            <a:r>
              <a:rPr lang="en-US" dirty="0" smtClean="0"/>
              <a:t>feedback, upselling</a:t>
            </a:r>
            <a:r>
              <a:rPr lang="en-US" dirty="0"/>
              <a:t>, cross-selling, product development and improvement built in as part of the processes.</a:t>
            </a:r>
          </a:p>
        </p:txBody>
      </p:sp>
    </p:spTree>
    <p:extLst>
      <p:ext uri="{BB962C8B-B14F-4D97-AF65-F5344CB8AC3E}">
        <p14:creationId xmlns:p14="http://schemas.microsoft.com/office/powerpoint/2010/main" val="7882734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Partnership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algn="just"/>
            <a:r>
              <a:rPr lang="en-US" dirty="0" smtClean="0"/>
              <a:t>Kenichi </a:t>
            </a:r>
            <a:r>
              <a:rPr lang="en-US" dirty="0" err="1" smtClean="0"/>
              <a:t>Ohmae</a:t>
            </a:r>
            <a:r>
              <a:rPr lang="en-US" dirty="0" smtClean="0"/>
              <a:t> </a:t>
            </a:r>
            <a:r>
              <a:rPr lang="en-US" dirty="0"/>
              <a:t>(Smith, 1996) said that no company can succeed globally without partners</a:t>
            </a:r>
            <a:r>
              <a:rPr lang="en-US" dirty="0" smtClean="0"/>
              <a:t>.</a:t>
            </a:r>
            <a:endParaRPr lang="en-US" dirty="0"/>
          </a:p>
          <a:p>
            <a:pPr algn="just"/>
            <a:endParaRPr lang="en-US" dirty="0" smtClean="0"/>
          </a:p>
          <a:p>
            <a:pPr algn="just"/>
            <a:r>
              <a:rPr lang="en-US" dirty="0"/>
              <a:t>Some companies have people specializing in partnerships; other companies employ </a:t>
            </a:r>
            <a:r>
              <a:rPr lang="en-US" dirty="0" smtClean="0"/>
              <a:t>agencies to </a:t>
            </a:r>
            <a:r>
              <a:rPr lang="en-US" dirty="0"/>
              <a:t>be their partners or even agencies to find their </a:t>
            </a:r>
            <a:r>
              <a:rPr lang="en-US" dirty="0" smtClean="0"/>
              <a:t>partners, whether </a:t>
            </a:r>
            <a:r>
              <a:rPr lang="en-US" dirty="0"/>
              <a:t>through a blogger </a:t>
            </a:r>
            <a:r>
              <a:rPr lang="en-US" dirty="0" smtClean="0"/>
              <a:t>outreach </a:t>
            </a:r>
            <a:r>
              <a:rPr lang="en-US" dirty="0" err="1" smtClean="0"/>
              <a:t>programme</a:t>
            </a:r>
            <a:r>
              <a:rPr lang="en-US" dirty="0" smtClean="0"/>
              <a:t> </a:t>
            </a:r>
            <a:r>
              <a:rPr lang="en-US" dirty="0"/>
              <a:t>(to connect with more bloggers) or an affiliate marketing campaign (to </a:t>
            </a:r>
            <a:r>
              <a:rPr lang="en-US" dirty="0" smtClean="0"/>
              <a:t>recruit more </a:t>
            </a:r>
            <a:r>
              <a:rPr lang="en-US" dirty="0"/>
              <a:t>affiliate marketers).</a:t>
            </a:r>
          </a:p>
        </p:txBody>
      </p:sp>
    </p:spTree>
    <p:extLst>
      <p:ext uri="{BB962C8B-B14F-4D97-AF65-F5344CB8AC3E}">
        <p14:creationId xmlns:p14="http://schemas.microsoft.com/office/powerpoint/2010/main" val="27712001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Текст 1"/>
          <p:cNvSpPr>
            <a:spLocks noGrp="1"/>
          </p:cNvSpPr>
          <p:nvPr>
            <p:ph type="body" sz="quarter" idx="10"/>
          </p:nvPr>
        </p:nvSpPr>
        <p:spPr bwMode="auto">
          <a:xfrm>
            <a:off x="163513" y="130175"/>
            <a:ext cx="7151687" cy="522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ru-RU" smtClean="0"/>
              <a:t>Essential reading</a:t>
            </a:r>
            <a:endParaRPr lang="ru-RU" altLang="ru-RU" smtClean="0"/>
          </a:p>
        </p:txBody>
      </p:sp>
      <p:sp>
        <p:nvSpPr>
          <p:cNvPr id="59395" name="Объект 2"/>
          <p:cNvSpPr>
            <a:spLocks noGrp="1"/>
          </p:cNvSpPr>
          <p:nvPr>
            <p:ph sz="quarter" idx="11"/>
          </p:nvPr>
        </p:nvSpPr>
        <p:spPr bwMode="auto">
          <a:xfrm>
            <a:off x="538163" y="1143000"/>
            <a:ext cx="11193462" cy="5005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Chaffey, D., Smith, P. R., &amp; Smith, P. R. (2013). </a:t>
            </a:r>
            <a:r>
              <a:rPr lang="en-US" altLang="en-US" i="1" dirty="0" err="1" smtClean="0"/>
              <a:t>eMarketing</a:t>
            </a:r>
            <a:r>
              <a:rPr lang="en-US" altLang="en-US" i="1" dirty="0" smtClean="0"/>
              <a:t> </a:t>
            </a:r>
            <a:r>
              <a:rPr lang="en-US" altLang="en-US" i="1" dirty="0" err="1" smtClean="0"/>
              <a:t>eXcellence</a:t>
            </a:r>
            <a:r>
              <a:rPr lang="en-US" altLang="en-US" i="1" dirty="0" smtClean="0"/>
              <a:t>: Planning and optimizing your digital marketing</a:t>
            </a:r>
            <a:r>
              <a:rPr lang="en-US" altLang="en-US" dirty="0" smtClean="0"/>
              <a:t>. Routledge. Chapter 3.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en-US" dirty="0" smtClean="0"/>
              <a:t>   PDF of the full book can be downloaded through the link: </a:t>
            </a:r>
            <a:r>
              <a:rPr lang="en-US" altLang="en-US" dirty="0" smtClean="0">
                <a:hlinkClick r:id="rId2"/>
              </a:rPr>
              <a:t>http://charsoomarketing.com/wp-content/uploads/downloads/2016/02/Dave_Chaffey_PR_Smith_Emarketing_Excellence_Pl.pdf</a:t>
            </a:r>
            <a:r>
              <a:rPr lang="en-US" altLang="en-US" dirty="0" smtClean="0"/>
              <a:t> </a:t>
            </a:r>
          </a:p>
          <a:p>
            <a:endParaRPr lang="en-US" altLang="en-US" dirty="0" smtClean="0"/>
          </a:p>
          <a:p>
            <a:endParaRPr lang="ru-RU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Текст 1"/>
          <p:cNvSpPr>
            <a:spLocks noGrp="1"/>
          </p:cNvSpPr>
          <p:nvPr>
            <p:ph type="body" sz="quarter" idx="10"/>
          </p:nvPr>
        </p:nvSpPr>
        <p:spPr bwMode="auto">
          <a:xfrm>
            <a:off x="163513" y="130175"/>
            <a:ext cx="7151687" cy="5222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en-US" altLang="ru-RU" smtClean="0"/>
              <a:t>Further reading</a:t>
            </a:r>
            <a:endParaRPr lang="ru-RU" altLang="ru-RU" smtClean="0"/>
          </a:p>
        </p:txBody>
      </p:sp>
      <p:sp>
        <p:nvSpPr>
          <p:cNvPr id="99331" name="Объект 2"/>
          <p:cNvSpPr>
            <a:spLocks noGrp="1"/>
          </p:cNvSpPr>
          <p:nvPr>
            <p:ph sz="quarter" idx="11"/>
          </p:nvPr>
        </p:nvSpPr>
        <p:spPr bwMode="auto">
          <a:xfrm>
            <a:off x="538163" y="1143000"/>
            <a:ext cx="11193462" cy="5005388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dirty="0" smtClean="0"/>
              <a:t>Chaffey, D. (2011) E-Business and E-Commerce Management: Strategy, Implementation and Practice, 5th edition. Financial Times/Prentice Hall, Harlow. Chapter 8 introduces the concept of E-marketing and its relationship with e-commerce and e-business. </a:t>
            </a:r>
          </a:p>
          <a:p>
            <a:pPr>
              <a:defRPr/>
            </a:pPr>
            <a:r>
              <a:rPr lang="en-US" dirty="0" smtClean="0"/>
              <a:t>DTI (2003) Business in the Information Age – International Benchmarking Study 2003. Department of Trade and Industry, London.</a:t>
            </a:r>
          </a:p>
          <a:p>
            <a:pPr>
              <a:defRPr/>
            </a:pPr>
            <a:r>
              <a:rPr lang="en-US" altLang="ru-RU" dirty="0" smtClean="0">
                <a:solidFill>
                  <a:schemeClr val="accent6"/>
                </a:solidFill>
                <a:hlinkClick r:id="rId2"/>
              </a:rPr>
              <a:t>http</a:t>
            </a:r>
            <a:r>
              <a:rPr lang="en-US" altLang="ru-RU" dirty="0">
                <a:solidFill>
                  <a:schemeClr val="accent6"/>
                </a:solidFill>
                <a:hlinkClick r:id="rId2"/>
              </a:rPr>
              <a:t>://www.cbsnews.com/videos/warby-parker-tops-fast-company-magazines-annual-list-of-most-innovative-companies-in-the-world</a:t>
            </a:r>
            <a:r>
              <a:rPr lang="en-US" altLang="ru-RU" dirty="0" smtClean="0">
                <a:hlinkClick r:id="rId2"/>
              </a:rPr>
              <a:t>/</a:t>
            </a:r>
            <a:endParaRPr lang="en-US" alt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Georgia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ahoma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25537F6-45AC-4EC2-88F9-C616FCB9611A}">
  <ds:schemaRefs>
    <ds:schemaRef ds:uri="http://purl.org/dc/dcmitype/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2168F9B-DBC3-4570-8C1F-06FB02F749E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49D6325-A0D8-41F2-9DA6-155720293F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8357</TotalTime>
  <Words>864</Words>
  <Application>Microsoft Office PowerPoint</Application>
  <PresentationFormat>Widescreen</PresentationFormat>
  <Paragraphs>89</Paragraphs>
  <Slides>18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Garamond</vt:lpstr>
      <vt:lpstr>Georgia</vt:lpstr>
      <vt:lpstr>Times New Roman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Zamira Ataniyazova</cp:lastModifiedBy>
  <cp:revision>203</cp:revision>
  <cp:lastPrinted>2017-02-17T12:55:57Z</cp:lastPrinted>
  <dcterms:created xsi:type="dcterms:W3CDTF">2017-05-31T10:00:11Z</dcterms:created>
  <dcterms:modified xsi:type="dcterms:W3CDTF">2018-05-14T06:20:54Z</dcterms:modified>
</cp:coreProperties>
</file>