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5" r:id="rId5"/>
  </p:sldMasterIdLst>
  <p:notesMasterIdLst>
    <p:notesMasterId r:id="rId25"/>
  </p:notesMasterIdLst>
  <p:handoutMasterIdLst>
    <p:handoutMasterId r:id="rId26"/>
  </p:handoutMasterIdLst>
  <p:sldIdLst>
    <p:sldId id="258" r:id="rId6"/>
    <p:sldId id="281" r:id="rId7"/>
    <p:sldId id="368" r:id="rId8"/>
    <p:sldId id="355" r:id="rId9"/>
    <p:sldId id="346" r:id="rId10"/>
    <p:sldId id="347" r:id="rId11"/>
    <p:sldId id="356" r:id="rId12"/>
    <p:sldId id="357" r:id="rId13"/>
    <p:sldId id="358" r:id="rId14"/>
    <p:sldId id="359" r:id="rId15"/>
    <p:sldId id="366" r:id="rId16"/>
    <p:sldId id="367" r:id="rId17"/>
    <p:sldId id="362" r:id="rId18"/>
    <p:sldId id="361" r:id="rId19"/>
    <p:sldId id="351" r:id="rId20"/>
    <p:sldId id="364" r:id="rId21"/>
    <p:sldId id="363" r:id="rId22"/>
    <p:sldId id="365" r:id="rId23"/>
    <p:sldId id="353" r:id="rId24"/>
  </p:sldIdLst>
  <p:sldSz cx="12192000" cy="6858000"/>
  <p:notesSz cx="9866313" cy="67357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F9D58"/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333" autoAdjust="0"/>
    <p:restoredTop sz="69867" autoAdjust="0"/>
  </p:normalViewPr>
  <p:slideViewPr>
    <p:cSldViewPr snapToGrid="0">
      <p:cViewPr varScale="1">
        <p:scale>
          <a:sx n="80" d="100"/>
          <a:sy n="80" d="100"/>
        </p:scale>
        <p:origin x="-352" y="-1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notesMaster" Target="notesMasters/notesMaster1.xml"/><Relationship Id="rId26" Type="http://schemas.openxmlformats.org/officeDocument/2006/relationships/handoutMaster" Target="handoutMasters/handout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Master" Target="slideMasters/slideMaster2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image" Target="../media/image4.png"/><Relationship Id="rId2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image" Target="../media/image4.png"/><Relationship Id="rId2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171823-9F4F-4FA1-93F7-9ADDBE6D733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8D6552-76FA-40E1-87F1-EC48BDCD84A1}">
      <dgm:prSet phldrT="[Текст]"/>
      <dgm:spPr/>
      <dgm:t>
        <a:bodyPr/>
        <a:lstStyle/>
        <a:p>
          <a:r>
            <a:rPr lang="en-GB" dirty="0" smtClean="0"/>
            <a:t>Online Revenue Models</a:t>
          </a:r>
          <a:endParaRPr lang="ru-RU" dirty="0"/>
        </a:p>
      </dgm:t>
    </dgm:pt>
    <dgm:pt modelId="{14635409-DA14-46B7-AA37-404922C2BE39}" type="parTrans" cxnId="{9EB6D30B-F68F-4BFC-9722-5F82A5CF7236}">
      <dgm:prSet/>
      <dgm:spPr/>
      <dgm:t>
        <a:bodyPr/>
        <a:lstStyle/>
        <a:p>
          <a:endParaRPr lang="ru-RU"/>
        </a:p>
      </dgm:t>
    </dgm:pt>
    <dgm:pt modelId="{049326CE-26DC-4E77-9F06-A8A0D2E07764}" type="sibTrans" cxnId="{9EB6D30B-F68F-4BFC-9722-5F82A5CF7236}">
      <dgm:prSet/>
      <dgm:spPr/>
      <dgm:t>
        <a:bodyPr/>
        <a:lstStyle/>
        <a:p>
          <a:endParaRPr lang="ru-RU"/>
        </a:p>
      </dgm:t>
    </dgm:pt>
    <dgm:pt modelId="{F1A1678F-59D3-4E93-8BD1-4D78D22B3ACD}">
      <dgm:prSet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Communications</a:t>
          </a:r>
          <a:r>
            <a:rPr lang="en-US" baseline="0" dirty="0" smtClean="0">
              <a:solidFill>
                <a:schemeClr val="bg1"/>
              </a:solidFill>
            </a:rPr>
            <a:t> Models</a:t>
          </a:r>
          <a:endParaRPr lang="en-US" dirty="0" smtClean="0">
            <a:solidFill>
              <a:schemeClr val="bg1"/>
            </a:solidFill>
          </a:endParaRPr>
        </a:p>
      </dgm:t>
    </dgm:pt>
    <dgm:pt modelId="{6EB1B4CC-0BE4-43EB-89E7-BC48B9418A9F}" type="parTrans" cxnId="{4D6BCD93-246B-4205-9025-BD7A32D19885}">
      <dgm:prSet/>
      <dgm:spPr/>
      <dgm:t>
        <a:bodyPr/>
        <a:lstStyle/>
        <a:p>
          <a:endParaRPr lang="ru-RU"/>
        </a:p>
      </dgm:t>
    </dgm:pt>
    <dgm:pt modelId="{B6550469-4499-4479-9DBF-D114B2E3FFD5}" type="sibTrans" cxnId="{4D6BCD93-246B-4205-9025-BD7A32D19885}">
      <dgm:prSet/>
      <dgm:spPr/>
      <dgm:t>
        <a:bodyPr/>
        <a:lstStyle/>
        <a:p>
          <a:endParaRPr lang="ru-RU"/>
        </a:p>
      </dgm:t>
    </dgm:pt>
    <dgm:pt modelId="{B36A50C6-0094-4719-90F7-CF21A9CF5C07}">
      <dgm:prSet/>
      <dgm:spPr/>
      <dgm:t>
        <a:bodyPr/>
        <a:lstStyle/>
        <a:p>
          <a:r>
            <a:rPr lang="en-US" dirty="0" smtClean="0"/>
            <a:t>Customer Information</a:t>
          </a:r>
          <a:r>
            <a:rPr lang="en-US" baseline="0" dirty="0" smtClean="0"/>
            <a:t> Processing</a:t>
          </a:r>
        </a:p>
      </dgm:t>
    </dgm:pt>
    <dgm:pt modelId="{F158C9B7-FE57-4179-97B7-D3CB1A512E2B}" type="parTrans" cxnId="{251AD262-B13F-48E7-AD7F-2EB811C76391}">
      <dgm:prSet/>
      <dgm:spPr/>
      <dgm:t>
        <a:bodyPr/>
        <a:lstStyle/>
        <a:p>
          <a:endParaRPr lang="ru-RU"/>
        </a:p>
      </dgm:t>
    </dgm:pt>
    <dgm:pt modelId="{947E1F30-9040-44B0-AA64-FBA0637C2F21}" type="sibTrans" cxnId="{251AD262-B13F-48E7-AD7F-2EB811C76391}">
      <dgm:prSet/>
      <dgm:spPr/>
      <dgm:t>
        <a:bodyPr/>
        <a:lstStyle/>
        <a:p>
          <a:endParaRPr lang="ru-RU"/>
        </a:p>
      </dgm:t>
    </dgm:pt>
    <dgm:pt modelId="{3B21ADF9-9B7F-7242-A3BB-75A9371FDDE3}">
      <dgm:prSet/>
      <dgm:spPr/>
      <dgm:t>
        <a:bodyPr/>
        <a:lstStyle/>
        <a:p>
          <a:r>
            <a:rPr lang="en-US" dirty="0" smtClean="0"/>
            <a:t>Intermediary &amp; Attribution Models</a:t>
          </a:r>
          <a:endParaRPr lang="en-US" dirty="0"/>
        </a:p>
      </dgm:t>
    </dgm:pt>
    <dgm:pt modelId="{227E49D3-4DE4-8642-A937-10CA1EFE723A}" type="parTrans" cxnId="{D4D2AD8B-3B88-5F42-8A6E-A067110295F8}">
      <dgm:prSet/>
      <dgm:spPr/>
      <dgm:t>
        <a:bodyPr/>
        <a:lstStyle/>
        <a:p>
          <a:endParaRPr lang="en-US"/>
        </a:p>
      </dgm:t>
    </dgm:pt>
    <dgm:pt modelId="{4B40D57D-E7F8-8C41-8D79-956C5502B000}" type="sibTrans" cxnId="{D4D2AD8B-3B88-5F42-8A6E-A067110295F8}">
      <dgm:prSet/>
      <dgm:spPr/>
      <dgm:t>
        <a:bodyPr/>
        <a:lstStyle/>
        <a:p>
          <a:endParaRPr lang="en-US"/>
        </a:p>
      </dgm:t>
    </dgm:pt>
    <dgm:pt modelId="{FF637680-E0EA-CF44-98F3-2BC66A6B233A}">
      <dgm:prSet/>
      <dgm:spPr/>
      <dgm:t>
        <a:bodyPr/>
        <a:lstStyle/>
        <a:p>
          <a:r>
            <a:rPr lang="en-US" baseline="0" dirty="0" smtClean="0"/>
            <a:t>Customer Buying Models</a:t>
          </a:r>
        </a:p>
      </dgm:t>
    </dgm:pt>
    <dgm:pt modelId="{14B3CC39-632C-A844-847C-75E95F39AB76}" type="parTrans" cxnId="{2B9F2274-12F2-8341-9773-1F09A01CEC62}">
      <dgm:prSet/>
      <dgm:spPr/>
      <dgm:t>
        <a:bodyPr/>
        <a:lstStyle/>
        <a:p>
          <a:endParaRPr lang="en-US"/>
        </a:p>
      </dgm:t>
    </dgm:pt>
    <dgm:pt modelId="{D1705D53-5EE7-3346-A05A-8A9E801F02B5}" type="sibTrans" cxnId="{2B9F2274-12F2-8341-9773-1F09A01CEC62}">
      <dgm:prSet/>
      <dgm:spPr/>
      <dgm:t>
        <a:bodyPr/>
        <a:lstStyle/>
        <a:p>
          <a:endParaRPr lang="en-US"/>
        </a:p>
      </dgm:t>
    </dgm:pt>
    <dgm:pt modelId="{18B81167-F2EB-E741-A6C2-AFD0B17CFAFC}">
      <dgm:prSet/>
      <dgm:spPr/>
      <dgm:t>
        <a:bodyPr/>
        <a:lstStyle/>
        <a:p>
          <a:r>
            <a:rPr lang="en-US" baseline="0" dirty="0" smtClean="0"/>
            <a:t>Social Media Models</a:t>
          </a:r>
        </a:p>
      </dgm:t>
    </dgm:pt>
    <dgm:pt modelId="{77D9C2EA-BC0F-BC48-95FD-85503A7990E1}" type="parTrans" cxnId="{E7BBAD04-191A-9947-BB4D-13009F265796}">
      <dgm:prSet/>
      <dgm:spPr/>
      <dgm:t>
        <a:bodyPr/>
        <a:lstStyle/>
        <a:p>
          <a:endParaRPr lang="en-US"/>
        </a:p>
      </dgm:t>
    </dgm:pt>
    <dgm:pt modelId="{C2916A2D-1A83-7B4A-9D37-E3D01833DF7F}" type="sibTrans" cxnId="{E7BBAD04-191A-9947-BB4D-13009F265796}">
      <dgm:prSet/>
      <dgm:spPr/>
      <dgm:t>
        <a:bodyPr/>
        <a:lstStyle/>
        <a:p>
          <a:endParaRPr lang="en-US"/>
        </a:p>
      </dgm:t>
    </dgm:pt>
    <dgm:pt modelId="{47725169-0F77-394B-BE38-2E1B24E72FBB}">
      <dgm:prSet/>
      <dgm:spPr/>
      <dgm:t>
        <a:bodyPr/>
        <a:lstStyle/>
        <a:p>
          <a:r>
            <a:rPr lang="en-US" baseline="0" dirty="0" smtClean="0"/>
            <a:t>Social Business Models &amp; Ladder of Engagement </a:t>
          </a:r>
        </a:p>
      </dgm:t>
    </dgm:pt>
    <dgm:pt modelId="{FAB95C25-D8FB-2145-9997-1BAB3ECDDF0B}" type="parTrans" cxnId="{BFC5A394-92AC-5246-915F-46AF41C9B0E4}">
      <dgm:prSet/>
      <dgm:spPr/>
    </dgm:pt>
    <dgm:pt modelId="{ECC93BBA-B062-594D-9164-891A0520E853}" type="sibTrans" cxnId="{BFC5A394-92AC-5246-915F-46AF41C9B0E4}">
      <dgm:prSet/>
      <dgm:spPr/>
    </dgm:pt>
    <dgm:pt modelId="{92864C5D-8731-4959-B73D-972046116D43}" type="pres">
      <dgm:prSet presAssocID="{8E171823-9F4F-4FA1-93F7-9ADDBE6D733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8A57234-CDD5-463C-8C75-8D89E7490AE4}" type="pres">
      <dgm:prSet presAssocID="{8E171823-9F4F-4FA1-93F7-9ADDBE6D7338}" presName="Name1" presStyleCnt="0"/>
      <dgm:spPr/>
    </dgm:pt>
    <dgm:pt modelId="{06B5DFDC-EA84-45F8-8ECE-2D27517A407F}" type="pres">
      <dgm:prSet presAssocID="{8E171823-9F4F-4FA1-93F7-9ADDBE6D7338}" presName="cycle" presStyleCnt="0"/>
      <dgm:spPr/>
    </dgm:pt>
    <dgm:pt modelId="{BD948953-F68A-4B58-88F4-B718670834CC}" type="pres">
      <dgm:prSet presAssocID="{8E171823-9F4F-4FA1-93F7-9ADDBE6D7338}" presName="srcNode" presStyleLbl="node1" presStyleIdx="0" presStyleCnt="7"/>
      <dgm:spPr/>
    </dgm:pt>
    <dgm:pt modelId="{0263991A-A941-4EEF-AEB1-EE2703D0B29C}" type="pres">
      <dgm:prSet presAssocID="{8E171823-9F4F-4FA1-93F7-9ADDBE6D7338}" presName="conn" presStyleLbl="parChTrans1D2" presStyleIdx="0" presStyleCnt="1"/>
      <dgm:spPr/>
      <dgm:t>
        <a:bodyPr/>
        <a:lstStyle/>
        <a:p>
          <a:endParaRPr lang="ru-RU"/>
        </a:p>
      </dgm:t>
    </dgm:pt>
    <dgm:pt modelId="{1F82470F-1CB7-4C84-9EC7-F7B09322D3F8}" type="pres">
      <dgm:prSet presAssocID="{8E171823-9F4F-4FA1-93F7-9ADDBE6D7338}" presName="extraNode" presStyleLbl="node1" presStyleIdx="0" presStyleCnt="7"/>
      <dgm:spPr/>
    </dgm:pt>
    <dgm:pt modelId="{F12EB894-E473-4A42-830D-90032CE2FB3E}" type="pres">
      <dgm:prSet presAssocID="{8E171823-9F4F-4FA1-93F7-9ADDBE6D7338}" presName="dstNode" presStyleLbl="node1" presStyleIdx="0" presStyleCnt="7"/>
      <dgm:spPr/>
    </dgm:pt>
    <dgm:pt modelId="{22299C3D-A7AE-4A34-9433-878C8CEF560B}" type="pres">
      <dgm:prSet presAssocID="{B48D6552-76FA-40E1-87F1-EC48BDCD84A1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E1744E-03AB-413C-99F6-ED4FA01B1817}" type="pres">
      <dgm:prSet presAssocID="{B48D6552-76FA-40E1-87F1-EC48BDCD84A1}" presName="accent_1" presStyleCnt="0"/>
      <dgm:spPr/>
    </dgm:pt>
    <dgm:pt modelId="{F149DC53-CCBC-4A88-B51D-32E913314AB2}" type="pres">
      <dgm:prSet presAssocID="{B48D6552-76FA-40E1-87F1-EC48BDCD84A1}" presName="accentRepeatNode" presStyleLbl="solidFgAcc1" presStyleIdx="0" presStyleCnt="7"/>
      <dgm:spPr>
        <a:solidFill>
          <a:schemeClr val="bg1">
            <a:lumMod val="85000"/>
          </a:schemeClr>
        </a:solidFill>
      </dgm:spPr>
      <dgm:t>
        <a:bodyPr/>
        <a:lstStyle/>
        <a:p>
          <a:endParaRPr lang="en-US"/>
        </a:p>
      </dgm:t>
    </dgm:pt>
    <dgm:pt modelId="{B5275EA5-B49B-BB40-8E8F-7512CF5E7574}" type="pres">
      <dgm:prSet presAssocID="{3B21ADF9-9B7F-7242-A3BB-75A9371FDDE3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B84A89-37A4-EA4D-8807-8E76763F016B}" type="pres">
      <dgm:prSet presAssocID="{3B21ADF9-9B7F-7242-A3BB-75A9371FDDE3}" presName="accent_2" presStyleCnt="0"/>
      <dgm:spPr/>
    </dgm:pt>
    <dgm:pt modelId="{5E69F211-CE33-484A-81AC-64A187A1133A}" type="pres">
      <dgm:prSet presAssocID="{3B21ADF9-9B7F-7242-A3BB-75A9371FDDE3}" presName="accentRepeatNode" presStyleLbl="solidFgAcc1" presStyleIdx="1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17757696-B757-374B-8CE6-1AADE7F41AB3}" type="pres">
      <dgm:prSet presAssocID="{F1A1678F-59D3-4E93-8BD1-4D78D22B3ACD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A6E174-BFDE-3A41-A996-3CAA4EF7FF1D}" type="pres">
      <dgm:prSet presAssocID="{F1A1678F-59D3-4E93-8BD1-4D78D22B3ACD}" presName="accent_3" presStyleCnt="0"/>
      <dgm:spPr/>
    </dgm:pt>
    <dgm:pt modelId="{6522C017-9EFA-43A5-ADA6-8B4833DC9809}" type="pres">
      <dgm:prSet presAssocID="{F1A1678F-59D3-4E93-8BD1-4D78D22B3ACD}" presName="accentRepeatNode" presStyleLbl="solidFgAcc1" presStyleIdx="2" presStyleCnt="7"/>
      <dgm:spPr>
        <a:solidFill>
          <a:schemeClr val="bg1">
            <a:lumMod val="85000"/>
          </a:schemeClr>
        </a:solidFill>
      </dgm:spPr>
    </dgm:pt>
    <dgm:pt modelId="{3494280C-F151-9D40-82DD-C73DBE50942A}" type="pres">
      <dgm:prSet presAssocID="{B36A50C6-0094-4719-90F7-CF21A9CF5C07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5C634F-B0DA-4F4D-98E3-E4970753E5BD}" type="pres">
      <dgm:prSet presAssocID="{B36A50C6-0094-4719-90F7-CF21A9CF5C07}" presName="accent_4" presStyleCnt="0"/>
      <dgm:spPr/>
    </dgm:pt>
    <dgm:pt modelId="{46D2A099-CC28-4ACD-AC92-B7F7C26FED86}" type="pres">
      <dgm:prSet presAssocID="{B36A50C6-0094-4719-90F7-CF21A9CF5C07}" presName="accentRepeatNode" presStyleLbl="solidFgAcc1" presStyleIdx="3" presStyleCnt="7"/>
      <dgm:spPr>
        <a:solidFill>
          <a:schemeClr val="bg1">
            <a:lumMod val="85000"/>
          </a:schemeClr>
        </a:solidFill>
      </dgm:spPr>
      <dgm:t>
        <a:bodyPr/>
        <a:lstStyle/>
        <a:p>
          <a:endParaRPr lang="en-US"/>
        </a:p>
      </dgm:t>
    </dgm:pt>
    <dgm:pt modelId="{20077A3A-99D9-EB4C-AAF3-3F7AB1C7213A}" type="pres">
      <dgm:prSet presAssocID="{FF637680-E0EA-CF44-98F3-2BC66A6B233A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F5C6E3-384E-8A41-94C8-33FF89B55211}" type="pres">
      <dgm:prSet presAssocID="{FF637680-E0EA-CF44-98F3-2BC66A6B233A}" presName="accent_5" presStyleCnt="0"/>
      <dgm:spPr/>
    </dgm:pt>
    <dgm:pt modelId="{C0B4FAC2-82D7-314A-86DB-92057FDA94B8}" type="pres">
      <dgm:prSet presAssocID="{FF637680-E0EA-CF44-98F3-2BC66A6B233A}" presName="accentRepeatNode" presStyleLbl="solidFgAcc1" presStyleIdx="4" presStyleCnt="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B50A7DE5-21E3-5941-80A8-7FCA8567EB26}" type="pres">
      <dgm:prSet presAssocID="{18B81167-F2EB-E741-A6C2-AFD0B17CFAFC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9C462F-E221-6348-87A5-1307C33948FD}" type="pres">
      <dgm:prSet presAssocID="{18B81167-F2EB-E741-A6C2-AFD0B17CFAFC}" presName="accent_6" presStyleCnt="0"/>
      <dgm:spPr/>
    </dgm:pt>
    <dgm:pt modelId="{6C65B7BA-99D6-6F46-A5AE-4CE91077A2B0}" type="pres">
      <dgm:prSet presAssocID="{18B81167-F2EB-E741-A6C2-AFD0B17CFAFC}" presName="accentRepeatNode" presStyleLbl="solidFgAcc1" presStyleIdx="5" presStyleCnt="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E64CD9C3-23F6-214D-909E-2FB5BE869558}" type="pres">
      <dgm:prSet presAssocID="{47725169-0F77-394B-BE38-2E1B24E72FBB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A126DD-9E46-2E4F-A014-26349ED50B82}" type="pres">
      <dgm:prSet presAssocID="{47725169-0F77-394B-BE38-2E1B24E72FBB}" presName="accent_7" presStyleCnt="0"/>
      <dgm:spPr/>
    </dgm:pt>
    <dgm:pt modelId="{EB6E927E-F78C-0B4E-8089-FEE761E16CA7}" type="pres">
      <dgm:prSet presAssocID="{47725169-0F77-394B-BE38-2E1B24E72FBB}" presName="accentRepeatNode" presStyleLbl="solidFgAcc1" presStyleIdx="6" presStyleCnt="7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US"/>
        </a:p>
      </dgm:t>
    </dgm:pt>
  </dgm:ptLst>
  <dgm:cxnLst>
    <dgm:cxn modelId="{EBF82510-2A41-104E-8A56-FBEC5BCC059B}" type="presOf" srcId="{3B21ADF9-9B7F-7242-A3BB-75A9371FDDE3}" destId="{B5275EA5-B49B-BB40-8E8F-7512CF5E7574}" srcOrd="0" destOrd="0" presId="urn:microsoft.com/office/officeart/2008/layout/VerticalCurvedList"/>
    <dgm:cxn modelId="{B476ACED-E70E-4C67-A17E-C8BE52CDE872}" type="presOf" srcId="{8E171823-9F4F-4FA1-93F7-9ADDBE6D7338}" destId="{92864C5D-8731-4959-B73D-972046116D43}" srcOrd="0" destOrd="0" presId="urn:microsoft.com/office/officeart/2008/layout/VerticalCurvedList"/>
    <dgm:cxn modelId="{EAB523E6-09D5-E144-8985-3ADC02FA1FEE}" type="presOf" srcId="{F1A1678F-59D3-4E93-8BD1-4D78D22B3ACD}" destId="{17757696-B757-374B-8CE6-1AADE7F41AB3}" srcOrd="0" destOrd="0" presId="urn:microsoft.com/office/officeart/2008/layout/VerticalCurvedList"/>
    <dgm:cxn modelId="{251AD262-B13F-48E7-AD7F-2EB811C76391}" srcId="{8E171823-9F4F-4FA1-93F7-9ADDBE6D7338}" destId="{B36A50C6-0094-4719-90F7-CF21A9CF5C07}" srcOrd="3" destOrd="0" parTransId="{F158C9B7-FE57-4179-97B7-D3CB1A512E2B}" sibTransId="{947E1F30-9040-44B0-AA64-FBA0637C2F21}"/>
    <dgm:cxn modelId="{CAF46AAE-CDF4-084C-8D99-894584CC6E54}" type="presOf" srcId="{B36A50C6-0094-4719-90F7-CF21A9CF5C07}" destId="{3494280C-F151-9D40-82DD-C73DBE50942A}" srcOrd="0" destOrd="0" presId="urn:microsoft.com/office/officeart/2008/layout/VerticalCurvedList"/>
    <dgm:cxn modelId="{99968E91-548C-D448-8536-060A2E50118A}" type="presOf" srcId="{47725169-0F77-394B-BE38-2E1B24E72FBB}" destId="{E64CD9C3-23F6-214D-909E-2FB5BE869558}" srcOrd="0" destOrd="0" presId="urn:microsoft.com/office/officeart/2008/layout/VerticalCurvedList"/>
    <dgm:cxn modelId="{D4D2AD8B-3B88-5F42-8A6E-A067110295F8}" srcId="{8E171823-9F4F-4FA1-93F7-9ADDBE6D7338}" destId="{3B21ADF9-9B7F-7242-A3BB-75A9371FDDE3}" srcOrd="1" destOrd="0" parTransId="{227E49D3-4DE4-8642-A937-10CA1EFE723A}" sibTransId="{4B40D57D-E7F8-8C41-8D79-956C5502B000}"/>
    <dgm:cxn modelId="{E7BBAD04-191A-9947-BB4D-13009F265796}" srcId="{8E171823-9F4F-4FA1-93F7-9ADDBE6D7338}" destId="{18B81167-F2EB-E741-A6C2-AFD0B17CFAFC}" srcOrd="5" destOrd="0" parTransId="{77D9C2EA-BC0F-BC48-95FD-85503A7990E1}" sibTransId="{C2916A2D-1A83-7B4A-9D37-E3D01833DF7F}"/>
    <dgm:cxn modelId="{4D6BCD93-246B-4205-9025-BD7A32D19885}" srcId="{8E171823-9F4F-4FA1-93F7-9ADDBE6D7338}" destId="{F1A1678F-59D3-4E93-8BD1-4D78D22B3ACD}" srcOrd="2" destOrd="0" parTransId="{6EB1B4CC-0BE4-43EB-89E7-BC48B9418A9F}" sibTransId="{B6550469-4499-4479-9DBF-D114B2E3FFD5}"/>
    <dgm:cxn modelId="{53D65558-30CD-40B4-80BB-BE590C811FA7}" type="presOf" srcId="{049326CE-26DC-4E77-9F06-A8A0D2E07764}" destId="{0263991A-A941-4EEF-AEB1-EE2703D0B29C}" srcOrd="0" destOrd="0" presId="urn:microsoft.com/office/officeart/2008/layout/VerticalCurvedList"/>
    <dgm:cxn modelId="{A3A2B15B-CB92-4246-8195-40EF92998ADC}" type="presOf" srcId="{B48D6552-76FA-40E1-87F1-EC48BDCD84A1}" destId="{22299C3D-A7AE-4A34-9433-878C8CEF560B}" srcOrd="0" destOrd="0" presId="urn:microsoft.com/office/officeart/2008/layout/VerticalCurvedList"/>
    <dgm:cxn modelId="{BFC5A394-92AC-5246-915F-46AF41C9B0E4}" srcId="{8E171823-9F4F-4FA1-93F7-9ADDBE6D7338}" destId="{47725169-0F77-394B-BE38-2E1B24E72FBB}" srcOrd="6" destOrd="0" parTransId="{FAB95C25-D8FB-2145-9997-1BAB3ECDDF0B}" sibTransId="{ECC93BBA-B062-594D-9164-891A0520E853}"/>
    <dgm:cxn modelId="{00591E7C-4FAA-B941-9044-DC1FEAC20666}" type="presOf" srcId="{18B81167-F2EB-E741-A6C2-AFD0B17CFAFC}" destId="{B50A7DE5-21E3-5941-80A8-7FCA8567EB26}" srcOrd="0" destOrd="0" presId="urn:microsoft.com/office/officeart/2008/layout/VerticalCurvedList"/>
    <dgm:cxn modelId="{70967EF2-C8F1-A24E-BFEF-8D06026028C3}" type="presOf" srcId="{FF637680-E0EA-CF44-98F3-2BC66A6B233A}" destId="{20077A3A-99D9-EB4C-AAF3-3F7AB1C7213A}" srcOrd="0" destOrd="0" presId="urn:microsoft.com/office/officeart/2008/layout/VerticalCurvedList"/>
    <dgm:cxn modelId="{2B9F2274-12F2-8341-9773-1F09A01CEC62}" srcId="{8E171823-9F4F-4FA1-93F7-9ADDBE6D7338}" destId="{FF637680-E0EA-CF44-98F3-2BC66A6B233A}" srcOrd="4" destOrd="0" parTransId="{14B3CC39-632C-A844-847C-75E95F39AB76}" sibTransId="{D1705D53-5EE7-3346-A05A-8A9E801F02B5}"/>
    <dgm:cxn modelId="{9EB6D30B-F68F-4BFC-9722-5F82A5CF7236}" srcId="{8E171823-9F4F-4FA1-93F7-9ADDBE6D7338}" destId="{B48D6552-76FA-40E1-87F1-EC48BDCD84A1}" srcOrd="0" destOrd="0" parTransId="{14635409-DA14-46B7-AA37-404922C2BE39}" sibTransId="{049326CE-26DC-4E77-9F06-A8A0D2E07764}"/>
    <dgm:cxn modelId="{F0DFBFB3-9A07-4164-87F5-A4F57C893293}" type="presParOf" srcId="{92864C5D-8731-4959-B73D-972046116D43}" destId="{08A57234-CDD5-463C-8C75-8D89E7490AE4}" srcOrd="0" destOrd="0" presId="urn:microsoft.com/office/officeart/2008/layout/VerticalCurvedList"/>
    <dgm:cxn modelId="{2D98F203-A2EF-410B-BB1E-C57461D54D80}" type="presParOf" srcId="{08A57234-CDD5-463C-8C75-8D89E7490AE4}" destId="{06B5DFDC-EA84-45F8-8ECE-2D27517A407F}" srcOrd="0" destOrd="0" presId="urn:microsoft.com/office/officeart/2008/layout/VerticalCurvedList"/>
    <dgm:cxn modelId="{7995C92C-B29F-4D00-B6A0-6B944EABAEB5}" type="presParOf" srcId="{06B5DFDC-EA84-45F8-8ECE-2D27517A407F}" destId="{BD948953-F68A-4B58-88F4-B718670834CC}" srcOrd="0" destOrd="0" presId="urn:microsoft.com/office/officeart/2008/layout/VerticalCurvedList"/>
    <dgm:cxn modelId="{26657F87-83E8-493E-8CAC-40C83B5BF385}" type="presParOf" srcId="{06B5DFDC-EA84-45F8-8ECE-2D27517A407F}" destId="{0263991A-A941-4EEF-AEB1-EE2703D0B29C}" srcOrd="1" destOrd="0" presId="urn:microsoft.com/office/officeart/2008/layout/VerticalCurvedList"/>
    <dgm:cxn modelId="{F076F238-7014-452F-9684-B92A07ECEBA7}" type="presParOf" srcId="{06B5DFDC-EA84-45F8-8ECE-2D27517A407F}" destId="{1F82470F-1CB7-4C84-9EC7-F7B09322D3F8}" srcOrd="2" destOrd="0" presId="urn:microsoft.com/office/officeart/2008/layout/VerticalCurvedList"/>
    <dgm:cxn modelId="{03533EA7-BE8B-4DE4-B7D0-53AD922C03C1}" type="presParOf" srcId="{06B5DFDC-EA84-45F8-8ECE-2D27517A407F}" destId="{F12EB894-E473-4A42-830D-90032CE2FB3E}" srcOrd="3" destOrd="0" presId="urn:microsoft.com/office/officeart/2008/layout/VerticalCurvedList"/>
    <dgm:cxn modelId="{DE5D2DF6-553F-4579-A84C-1E1112027990}" type="presParOf" srcId="{08A57234-CDD5-463C-8C75-8D89E7490AE4}" destId="{22299C3D-A7AE-4A34-9433-878C8CEF560B}" srcOrd="1" destOrd="0" presId="urn:microsoft.com/office/officeart/2008/layout/VerticalCurvedList"/>
    <dgm:cxn modelId="{9D399BD6-3926-42D4-B94E-34F4FED779BF}" type="presParOf" srcId="{08A57234-CDD5-463C-8C75-8D89E7490AE4}" destId="{DDE1744E-03AB-413C-99F6-ED4FA01B1817}" srcOrd="2" destOrd="0" presId="urn:microsoft.com/office/officeart/2008/layout/VerticalCurvedList"/>
    <dgm:cxn modelId="{43F92846-3CE9-4615-A88B-02E72241954E}" type="presParOf" srcId="{DDE1744E-03AB-413C-99F6-ED4FA01B1817}" destId="{F149DC53-CCBC-4A88-B51D-32E913314AB2}" srcOrd="0" destOrd="0" presId="urn:microsoft.com/office/officeart/2008/layout/VerticalCurvedList"/>
    <dgm:cxn modelId="{D804193B-7F40-3446-814D-E684660A1F2C}" type="presParOf" srcId="{08A57234-CDD5-463C-8C75-8D89E7490AE4}" destId="{B5275EA5-B49B-BB40-8E8F-7512CF5E7574}" srcOrd="3" destOrd="0" presId="urn:microsoft.com/office/officeart/2008/layout/VerticalCurvedList"/>
    <dgm:cxn modelId="{A31C5E97-1EC3-4049-A21E-0659A11CEDAC}" type="presParOf" srcId="{08A57234-CDD5-463C-8C75-8D89E7490AE4}" destId="{70B84A89-37A4-EA4D-8807-8E76763F016B}" srcOrd="4" destOrd="0" presId="urn:microsoft.com/office/officeart/2008/layout/VerticalCurvedList"/>
    <dgm:cxn modelId="{C43D319F-F5BB-6B45-B32B-C18F4EE9B03E}" type="presParOf" srcId="{70B84A89-37A4-EA4D-8807-8E76763F016B}" destId="{5E69F211-CE33-484A-81AC-64A187A1133A}" srcOrd="0" destOrd="0" presId="urn:microsoft.com/office/officeart/2008/layout/VerticalCurvedList"/>
    <dgm:cxn modelId="{280286AD-3D5B-4247-BEA1-209AF7EC1780}" type="presParOf" srcId="{08A57234-CDD5-463C-8C75-8D89E7490AE4}" destId="{17757696-B757-374B-8CE6-1AADE7F41AB3}" srcOrd="5" destOrd="0" presId="urn:microsoft.com/office/officeart/2008/layout/VerticalCurvedList"/>
    <dgm:cxn modelId="{95D88485-D59C-8C4B-8F45-B7955B25748D}" type="presParOf" srcId="{08A57234-CDD5-463C-8C75-8D89E7490AE4}" destId="{40A6E174-BFDE-3A41-A996-3CAA4EF7FF1D}" srcOrd="6" destOrd="0" presId="urn:microsoft.com/office/officeart/2008/layout/VerticalCurvedList"/>
    <dgm:cxn modelId="{C3454A1E-EA4D-A444-8AC9-371D1C766B0F}" type="presParOf" srcId="{40A6E174-BFDE-3A41-A996-3CAA4EF7FF1D}" destId="{6522C017-9EFA-43A5-ADA6-8B4833DC9809}" srcOrd="0" destOrd="0" presId="urn:microsoft.com/office/officeart/2008/layout/VerticalCurvedList"/>
    <dgm:cxn modelId="{A69B726D-DEE1-2548-B285-6071C5B1D319}" type="presParOf" srcId="{08A57234-CDD5-463C-8C75-8D89E7490AE4}" destId="{3494280C-F151-9D40-82DD-C73DBE50942A}" srcOrd="7" destOrd="0" presId="urn:microsoft.com/office/officeart/2008/layout/VerticalCurvedList"/>
    <dgm:cxn modelId="{B36D2CAB-FDCA-8D4D-AEE4-16D8FC97E843}" type="presParOf" srcId="{08A57234-CDD5-463C-8C75-8D89E7490AE4}" destId="{275C634F-B0DA-4F4D-98E3-E4970753E5BD}" srcOrd="8" destOrd="0" presId="urn:microsoft.com/office/officeart/2008/layout/VerticalCurvedList"/>
    <dgm:cxn modelId="{49968B6B-CA28-354A-B7FA-23BF4B632FD2}" type="presParOf" srcId="{275C634F-B0DA-4F4D-98E3-E4970753E5BD}" destId="{46D2A099-CC28-4ACD-AC92-B7F7C26FED86}" srcOrd="0" destOrd="0" presId="urn:microsoft.com/office/officeart/2008/layout/VerticalCurvedList"/>
    <dgm:cxn modelId="{4E921515-AA0D-5B4B-BB31-DCE3251B0CA4}" type="presParOf" srcId="{08A57234-CDD5-463C-8C75-8D89E7490AE4}" destId="{20077A3A-99D9-EB4C-AAF3-3F7AB1C7213A}" srcOrd="9" destOrd="0" presId="urn:microsoft.com/office/officeart/2008/layout/VerticalCurvedList"/>
    <dgm:cxn modelId="{31B05AD2-E855-D543-9FB2-931C7A8C0C7F}" type="presParOf" srcId="{08A57234-CDD5-463C-8C75-8D89E7490AE4}" destId="{64F5C6E3-384E-8A41-94C8-33FF89B55211}" srcOrd="10" destOrd="0" presId="urn:microsoft.com/office/officeart/2008/layout/VerticalCurvedList"/>
    <dgm:cxn modelId="{A8D95A0E-5F8F-884C-9A84-EE5D2ECCDE17}" type="presParOf" srcId="{64F5C6E3-384E-8A41-94C8-33FF89B55211}" destId="{C0B4FAC2-82D7-314A-86DB-92057FDA94B8}" srcOrd="0" destOrd="0" presId="urn:microsoft.com/office/officeart/2008/layout/VerticalCurvedList"/>
    <dgm:cxn modelId="{95DCB3AF-EE26-7740-AD7A-F9789F962211}" type="presParOf" srcId="{08A57234-CDD5-463C-8C75-8D89E7490AE4}" destId="{B50A7DE5-21E3-5941-80A8-7FCA8567EB26}" srcOrd="11" destOrd="0" presId="urn:microsoft.com/office/officeart/2008/layout/VerticalCurvedList"/>
    <dgm:cxn modelId="{DE0350A2-D5E7-694D-84BF-256BD0CF6B2F}" type="presParOf" srcId="{08A57234-CDD5-463C-8C75-8D89E7490AE4}" destId="{CB9C462F-E221-6348-87A5-1307C33948FD}" srcOrd="12" destOrd="0" presId="urn:microsoft.com/office/officeart/2008/layout/VerticalCurvedList"/>
    <dgm:cxn modelId="{F54F367C-07CE-414F-ADBF-C69F0819AF09}" type="presParOf" srcId="{CB9C462F-E221-6348-87A5-1307C33948FD}" destId="{6C65B7BA-99D6-6F46-A5AE-4CE91077A2B0}" srcOrd="0" destOrd="0" presId="urn:microsoft.com/office/officeart/2008/layout/VerticalCurvedList"/>
    <dgm:cxn modelId="{B6B90CFF-A639-1F43-A801-E8070E98F939}" type="presParOf" srcId="{08A57234-CDD5-463C-8C75-8D89E7490AE4}" destId="{E64CD9C3-23F6-214D-909E-2FB5BE869558}" srcOrd="13" destOrd="0" presId="urn:microsoft.com/office/officeart/2008/layout/VerticalCurvedList"/>
    <dgm:cxn modelId="{97BC656B-B5B0-554E-B8C5-E431CD841667}" type="presParOf" srcId="{08A57234-CDD5-463C-8C75-8D89E7490AE4}" destId="{6BA126DD-9E46-2E4F-A014-26349ED50B82}" srcOrd="14" destOrd="0" presId="urn:microsoft.com/office/officeart/2008/layout/VerticalCurvedList"/>
    <dgm:cxn modelId="{DD83FDD9-1B4C-7A45-8C75-6542F94B636C}" type="presParOf" srcId="{6BA126DD-9E46-2E4F-A014-26349ED50B82}" destId="{EB6E927E-F78C-0B4E-8089-FEE761E16CA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3991A-A941-4EEF-AEB1-EE2703D0B29C}">
      <dsp:nvSpPr>
        <dsp:cNvPr id="0" name=""/>
        <dsp:cNvSpPr/>
      </dsp:nvSpPr>
      <dsp:spPr>
        <a:xfrm>
          <a:off x="-6122738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299C3D-A7AE-4A34-9433-878C8CEF560B}">
      <dsp:nvSpPr>
        <dsp:cNvPr id="0" name=""/>
        <dsp:cNvSpPr/>
      </dsp:nvSpPr>
      <dsp:spPr>
        <a:xfrm>
          <a:off x="380119" y="246332"/>
          <a:ext cx="10666764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Online Revenue Models</a:t>
          </a:r>
          <a:endParaRPr lang="ru-RU" sz="2500" kern="1200" dirty="0"/>
        </a:p>
      </dsp:txBody>
      <dsp:txXfrm>
        <a:off x="380119" y="246332"/>
        <a:ext cx="10666764" cy="492448"/>
      </dsp:txXfrm>
    </dsp:sp>
    <dsp:sp modelId="{F149DC53-CCBC-4A88-B51D-32E913314AB2}">
      <dsp:nvSpPr>
        <dsp:cNvPr id="0" name=""/>
        <dsp:cNvSpPr/>
      </dsp:nvSpPr>
      <dsp:spPr>
        <a:xfrm>
          <a:off x="72339" y="184776"/>
          <a:ext cx="615560" cy="615560"/>
        </a:xfrm>
        <a:prstGeom prst="ellipse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275EA5-B49B-BB40-8E8F-7512CF5E7574}">
      <dsp:nvSpPr>
        <dsp:cNvPr id="0" name=""/>
        <dsp:cNvSpPr/>
      </dsp:nvSpPr>
      <dsp:spPr>
        <a:xfrm>
          <a:off x="826075" y="985438"/>
          <a:ext cx="10220808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Intermediary &amp; Attribution Models</a:t>
          </a:r>
          <a:endParaRPr lang="en-US" sz="2500" kern="1200" dirty="0"/>
        </a:p>
      </dsp:txBody>
      <dsp:txXfrm>
        <a:off x="826075" y="985438"/>
        <a:ext cx="10220808" cy="492448"/>
      </dsp:txXfrm>
    </dsp:sp>
    <dsp:sp modelId="{5E69F211-CE33-484A-81AC-64A187A1133A}">
      <dsp:nvSpPr>
        <dsp:cNvPr id="0" name=""/>
        <dsp:cNvSpPr/>
      </dsp:nvSpPr>
      <dsp:spPr>
        <a:xfrm>
          <a:off x="518295" y="923882"/>
          <a:ext cx="615560" cy="61556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757696-B757-374B-8CE6-1AADE7F41AB3}">
      <dsp:nvSpPr>
        <dsp:cNvPr id="0" name=""/>
        <dsp:cNvSpPr/>
      </dsp:nvSpPr>
      <dsp:spPr>
        <a:xfrm>
          <a:off x="1070457" y="1724003"/>
          <a:ext cx="9976426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solidFill>
                <a:schemeClr val="bg1"/>
              </a:solidFill>
            </a:rPr>
            <a:t>Communications</a:t>
          </a:r>
          <a:r>
            <a:rPr lang="en-US" sz="2500" kern="1200" baseline="0" dirty="0" smtClean="0">
              <a:solidFill>
                <a:schemeClr val="bg1"/>
              </a:solidFill>
            </a:rPr>
            <a:t> Models</a:t>
          </a:r>
          <a:endParaRPr lang="en-US" sz="2500" kern="1200" dirty="0" smtClean="0">
            <a:solidFill>
              <a:schemeClr val="bg1"/>
            </a:solidFill>
          </a:endParaRPr>
        </a:p>
      </dsp:txBody>
      <dsp:txXfrm>
        <a:off x="1070457" y="1724003"/>
        <a:ext cx="9976426" cy="492448"/>
      </dsp:txXfrm>
    </dsp:sp>
    <dsp:sp modelId="{6522C017-9EFA-43A5-ADA6-8B4833DC9809}">
      <dsp:nvSpPr>
        <dsp:cNvPr id="0" name=""/>
        <dsp:cNvSpPr/>
      </dsp:nvSpPr>
      <dsp:spPr>
        <a:xfrm>
          <a:off x="762677" y="1662447"/>
          <a:ext cx="615560" cy="615560"/>
        </a:xfrm>
        <a:prstGeom prst="ellipse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94280C-F151-9D40-82DD-C73DBE50942A}">
      <dsp:nvSpPr>
        <dsp:cNvPr id="0" name=""/>
        <dsp:cNvSpPr/>
      </dsp:nvSpPr>
      <dsp:spPr>
        <a:xfrm>
          <a:off x="1148486" y="2463109"/>
          <a:ext cx="9898397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Customer Information</a:t>
          </a:r>
          <a:r>
            <a:rPr lang="en-US" sz="2500" kern="1200" baseline="0" dirty="0" smtClean="0"/>
            <a:t> Processing</a:t>
          </a:r>
        </a:p>
      </dsp:txBody>
      <dsp:txXfrm>
        <a:off x="1148486" y="2463109"/>
        <a:ext cx="9898397" cy="492448"/>
      </dsp:txXfrm>
    </dsp:sp>
    <dsp:sp modelId="{46D2A099-CC28-4ACD-AC92-B7F7C26FED86}">
      <dsp:nvSpPr>
        <dsp:cNvPr id="0" name=""/>
        <dsp:cNvSpPr/>
      </dsp:nvSpPr>
      <dsp:spPr>
        <a:xfrm>
          <a:off x="840706" y="2401553"/>
          <a:ext cx="615560" cy="615560"/>
        </a:xfrm>
        <a:prstGeom prst="ellipse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077A3A-99D9-EB4C-AAF3-3F7AB1C7213A}">
      <dsp:nvSpPr>
        <dsp:cNvPr id="0" name=""/>
        <dsp:cNvSpPr/>
      </dsp:nvSpPr>
      <dsp:spPr>
        <a:xfrm>
          <a:off x="1070457" y="3202215"/>
          <a:ext cx="9976426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baseline="0" dirty="0" smtClean="0"/>
            <a:t>Customer Buying Models</a:t>
          </a:r>
        </a:p>
      </dsp:txBody>
      <dsp:txXfrm>
        <a:off x="1070457" y="3202215"/>
        <a:ext cx="9976426" cy="492448"/>
      </dsp:txXfrm>
    </dsp:sp>
    <dsp:sp modelId="{C0B4FAC2-82D7-314A-86DB-92057FDA94B8}">
      <dsp:nvSpPr>
        <dsp:cNvPr id="0" name=""/>
        <dsp:cNvSpPr/>
      </dsp:nvSpPr>
      <dsp:spPr>
        <a:xfrm>
          <a:off x="762677" y="3140659"/>
          <a:ext cx="615560" cy="615560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0A7DE5-21E3-5941-80A8-7FCA8567EB26}">
      <dsp:nvSpPr>
        <dsp:cNvPr id="0" name=""/>
        <dsp:cNvSpPr/>
      </dsp:nvSpPr>
      <dsp:spPr>
        <a:xfrm>
          <a:off x="826075" y="3940779"/>
          <a:ext cx="10220808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baseline="0" dirty="0" smtClean="0"/>
            <a:t>Social Media Models</a:t>
          </a:r>
        </a:p>
      </dsp:txBody>
      <dsp:txXfrm>
        <a:off x="826075" y="3940779"/>
        <a:ext cx="10220808" cy="492448"/>
      </dsp:txXfrm>
    </dsp:sp>
    <dsp:sp modelId="{6C65B7BA-99D6-6F46-A5AE-4CE91077A2B0}">
      <dsp:nvSpPr>
        <dsp:cNvPr id="0" name=""/>
        <dsp:cNvSpPr/>
      </dsp:nvSpPr>
      <dsp:spPr>
        <a:xfrm>
          <a:off x="518295" y="3879223"/>
          <a:ext cx="615560" cy="615560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4CD9C3-23F6-214D-909E-2FB5BE869558}">
      <dsp:nvSpPr>
        <dsp:cNvPr id="0" name=""/>
        <dsp:cNvSpPr/>
      </dsp:nvSpPr>
      <dsp:spPr>
        <a:xfrm>
          <a:off x="380119" y="4679885"/>
          <a:ext cx="10666764" cy="4924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0881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baseline="0" dirty="0" smtClean="0"/>
            <a:t>Social Business Models &amp; Ladder of Engagement </a:t>
          </a:r>
        </a:p>
      </dsp:txBody>
      <dsp:txXfrm>
        <a:off x="380119" y="4679885"/>
        <a:ext cx="10666764" cy="492448"/>
      </dsp:txXfrm>
    </dsp:sp>
    <dsp:sp modelId="{EB6E927E-F78C-0B4E-8089-FEE761E16CA7}">
      <dsp:nvSpPr>
        <dsp:cNvPr id="0" name=""/>
        <dsp:cNvSpPr/>
      </dsp:nvSpPr>
      <dsp:spPr>
        <a:xfrm>
          <a:off x="72339" y="4618329"/>
          <a:ext cx="615560" cy="615560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0060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AEC8A56-5F80-42CC-8564-5270FFE09079}" type="datetimeFigureOut">
              <a:rPr lang="en-US"/>
              <a:pPr>
                <a:defRPr/>
              </a:pPr>
              <a:t>06/06/18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0060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2EC9AA-599D-4374-BDC8-A3A7EBDEAD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9760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0060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DA02C0E-4B4C-4FBD-9290-628100E115A5}" type="datetimeFigureOut">
              <a:rPr lang="en-US"/>
              <a:pPr>
                <a:defRPr/>
              </a:pPr>
              <a:t>06/06/18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13063" y="841375"/>
            <a:ext cx="404018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5934" y="3241621"/>
            <a:ext cx="7894446" cy="2652037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0060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9FB2571-EB03-473E-941C-1BFAFF4D2F7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0BEB86E-5C40-4DAD-9414-DC347C985E72}" type="slidenum">
              <a:rPr lang="en-US" altLang="en-US" smtClean="0">
                <a:latin typeface="Calibri" panose="020F0502020204030204" pitchFamily="34" charset="0"/>
              </a:rPr>
              <a:pPr/>
              <a:t>1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DDD960D-9263-4519-8875-F733B3A14B37}" type="slidenum">
              <a:rPr lang="en-US" altLang="en-US" smtClean="0">
                <a:latin typeface="Calibri" panose="020F0502020204030204" pitchFamily="34" charset="0"/>
              </a:rPr>
              <a:pPr/>
              <a:t>2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8057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81976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75083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7508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7508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75083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75083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75083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75083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9840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28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4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9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4326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1215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9E240D73-36DA-4003-9F0F-8EB7100CC9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114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78174D9-243F-4D4F-8671-5F5694A25A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2946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BB6A63A7-6B88-4BA6-A92F-01E067AE09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8410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5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6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8A26DE56-F918-4B02-A754-ACB8992A393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014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8E0F5DD-79A7-4ED2-8532-7870CF5273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405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6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6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CBFBAB26-3BB4-48DB-A138-DC798536BA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724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C41414B-B120-4FD2-B594-81A7C62A13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420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35F0B89-F6EF-40C5-A0B0-8BA724EB09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464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640621B-3815-444B-A1DF-74BA49455B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9005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72A6258-2D37-4262-9711-BF4971E3B9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1524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E46A004-26C2-4D86-A6D6-FAA41A67B6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5254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51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51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3286415-65BE-456C-9EBF-635E8D38A9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9686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5" y="274638"/>
            <a:ext cx="10972801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2CB43DB5-77FD-4D1C-96B3-5A99980C30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799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5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2" Type="http://schemas.openxmlformats.org/officeDocument/2006/relationships/slideLayout" Target="../slideLayouts/slideLayout5.xml"/><Relationship Id="rId3" Type="http://schemas.openxmlformats.org/officeDocument/2006/relationships/slideLayout" Target="../slideLayouts/slideLayout6.xml"/><Relationship Id="rId4" Type="http://schemas.openxmlformats.org/officeDocument/2006/relationships/slideLayout" Target="../slideLayouts/slideLayout7.xml"/><Relationship Id="rId5" Type="http://schemas.openxmlformats.org/officeDocument/2006/relationships/slideLayout" Target="../slideLayouts/slideLayout8.xml"/><Relationship Id="rId6" Type="http://schemas.openxmlformats.org/officeDocument/2006/relationships/slideLayout" Target="../slideLayouts/slideLayout9.xml"/><Relationship Id="rId7" Type="http://schemas.openxmlformats.org/officeDocument/2006/relationships/slideLayout" Target="../slideLayouts/slideLayout10.xml"/><Relationship Id="rId8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1027" name="Picture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693988"/>
            <a:ext cx="67056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49" r:id="rId1"/>
    <p:sldLayoutId id="2147485950" r:id="rId2"/>
    <p:sldLayoutId id="2147485951" r:id="rId3"/>
  </p:sldLayoutIdLst>
  <p:timing>
    <p:tnLst>
      <p:par>
        <p:cTn xmlns:p14="http://schemas.microsoft.com/office/powerpoint/2010/main"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57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b="1">
                <a:solidFill>
                  <a:srgbClr val="FFFFFF"/>
                </a:solidFill>
                <a:latin typeface="Garamond" panose="02020404030301010803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1-</a:t>
            </a:r>
            <a:fld id="{19363E43-71BA-410E-9631-7292E71D85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52" r:id="rId1"/>
    <p:sldLayoutId id="2147485953" r:id="rId2"/>
    <p:sldLayoutId id="2147485954" r:id="rId3"/>
    <p:sldLayoutId id="2147485955" r:id="rId4"/>
    <p:sldLayoutId id="2147485956" r:id="rId5"/>
    <p:sldLayoutId id="2147485957" r:id="rId6"/>
    <p:sldLayoutId id="2147485958" r:id="rId7"/>
    <p:sldLayoutId id="2147485959" r:id="rId8"/>
    <p:sldLayoutId id="2147485960" r:id="rId9"/>
    <p:sldLayoutId id="2147485961" r:id="rId10"/>
    <p:sldLayoutId id="2147485962" r:id="rId11"/>
    <p:sldLayoutId id="2147485963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rgbClr val="99CC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hnOPu0_YWhw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4"/>
          <p:cNvSpPr txBox="1">
            <a:spLocks noChangeArrowheads="1"/>
          </p:cNvSpPr>
          <p:nvPr/>
        </p:nvSpPr>
        <p:spPr bwMode="auto">
          <a:xfrm>
            <a:off x="2103437" y="2348954"/>
            <a:ext cx="7947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400" b="1" smtClean="0"/>
              <a:t>E-Models</a:t>
            </a:r>
            <a:endParaRPr lang="ru-RU" altLang="en-US" sz="4400" b="1" dirty="0"/>
          </a:p>
        </p:txBody>
      </p:sp>
      <p:sp>
        <p:nvSpPr>
          <p:cNvPr id="22531" name="TextBox 5"/>
          <p:cNvSpPr txBox="1">
            <a:spLocks noChangeArrowheads="1"/>
          </p:cNvSpPr>
          <p:nvPr/>
        </p:nvSpPr>
        <p:spPr bwMode="auto">
          <a:xfrm>
            <a:off x="4961730" y="3527176"/>
            <a:ext cx="22304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3600" b="1" dirty="0">
                <a:solidFill>
                  <a:srgbClr val="002060"/>
                </a:solidFill>
              </a:rPr>
              <a:t>Lecture 4</a:t>
            </a:r>
            <a:endParaRPr lang="ru-RU" altLang="en-US" sz="3600" b="1" dirty="0">
              <a:solidFill>
                <a:srgbClr val="002060"/>
              </a:solidFill>
            </a:endParaRPr>
          </a:p>
        </p:txBody>
      </p:sp>
      <p:sp>
        <p:nvSpPr>
          <p:cNvPr id="22532" name="TextBox 6"/>
          <p:cNvSpPr txBox="1">
            <a:spLocks noChangeArrowheads="1"/>
          </p:cNvSpPr>
          <p:nvPr/>
        </p:nvSpPr>
        <p:spPr bwMode="auto">
          <a:xfrm>
            <a:off x="4431121" y="5560219"/>
            <a:ext cx="33139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b="1" dirty="0"/>
              <a:t>By </a:t>
            </a:r>
            <a:r>
              <a:rPr lang="en-US" altLang="en-US" sz="2400" b="1" dirty="0" smtClean="0"/>
              <a:t>Dilmurod Khodiev</a:t>
            </a:r>
            <a:endParaRPr lang="en-US" altLang="en-US" sz="2400" b="1" dirty="0"/>
          </a:p>
        </p:txBody>
      </p:sp>
      <p:sp>
        <p:nvSpPr>
          <p:cNvPr id="22535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©</a:t>
            </a:r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Dilmurod Khodiev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Who Am 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38125" y="1143000"/>
            <a:ext cx="11731626" cy="5005388"/>
          </a:xfrm>
        </p:spPr>
        <p:txBody>
          <a:bodyPr/>
          <a:lstStyle/>
          <a:p>
            <a:r>
              <a:rPr lang="en-US" dirty="0" smtClean="0"/>
              <a:t>Education: </a:t>
            </a:r>
          </a:p>
          <a:p>
            <a:pPr lvl="1"/>
            <a:r>
              <a:rPr lang="en-US" sz="2200" dirty="0" smtClean="0"/>
              <a:t>BBA in International Business and Management- </a:t>
            </a:r>
            <a:r>
              <a:rPr lang="en-US" sz="2200" b="1" dirty="0" err="1" smtClean="0"/>
              <a:t>Fontys</a:t>
            </a:r>
            <a:r>
              <a:rPr lang="en-US" sz="2200" dirty="0" smtClean="0"/>
              <a:t> University of Applied Science (Netherlands)</a:t>
            </a:r>
          </a:p>
          <a:p>
            <a:pPr lvl="1"/>
            <a:r>
              <a:rPr lang="en-US" sz="2200" dirty="0" smtClean="0"/>
              <a:t>MSc. In Marketing Strategy and Innovation </a:t>
            </a:r>
            <a:r>
              <a:rPr lang="mr-IN" sz="2200" dirty="0" smtClean="0"/>
              <a:t>–</a:t>
            </a:r>
            <a:r>
              <a:rPr lang="en-US" sz="2200" dirty="0" smtClean="0"/>
              <a:t> </a:t>
            </a:r>
            <a:r>
              <a:rPr lang="en-US" sz="2200" b="1" dirty="0" smtClean="0"/>
              <a:t>CASS</a:t>
            </a:r>
            <a:r>
              <a:rPr lang="en-US" sz="2200" dirty="0" smtClean="0"/>
              <a:t> Business School (London UK)</a:t>
            </a:r>
          </a:p>
          <a:p>
            <a:r>
              <a:rPr lang="en-US" dirty="0" smtClean="0"/>
              <a:t>Career </a:t>
            </a:r>
          </a:p>
          <a:p>
            <a:pPr lvl="1"/>
            <a:r>
              <a:rPr lang="en-US" sz="2200" dirty="0" smtClean="0"/>
              <a:t>Associate Lecturer at </a:t>
            </a:r>
            <a:r>
              <a:rPr lang="en-US" sz="2200" b="1" dirty="0" smtClean="0"/>
              <a:t>WIUT</a:t>
            </a:r>
            <a:r>
              <a:rPr lang="en-US" sz="2200" dirty="0" smtClean="0"/>
              <a:t> (Tashkent)</a:t>
            </a:r>
          </a:p>
          <a:p>
            <a:pPr lvl="1"/>
            <a:r>
              <a:rPr lang="en-US" sz="2200" dirty="0" smtClean="0"/>
              <a:t>Founder of </a:t>
            </a:r>
            <a:r>
              <a:rPr lang="en-US" sz="2200" b="1" dirty="0" smtClean="0"/>
              <a:t>C-Space </a:t>
            </a:r>
            <a:r>
              <a:rPr lang="en-US" sz="2200" dirty="0" err="1" smtClean="0"/>
              <a:t>CoWorking</a:t>
            </a:r>
            <a:r>
              <a:rPr lang="en-US" sz="2200" dirty="0" smtClean="0"/>
              <a:t> (</a:t>
            </a:r>
            <a:r>
              <a:rPr lang="en-US" sz="2200" dirty="0" err="1" smtClean="0"/>
              <a:t>fb.com</a:t>
            </a:r>
            <a:r>
              <a:rPr lang="en-US" sz="2200" dirty="0" smtClean="0"/>
              <a:t>/</a:t>
            </a:r>
            <a:r>
              <a:rPr lang="en-US" sz="2200" dirty="0" err="1"/>
              <a:t>c</a:t>
            </a:r>
            <a:r>
              <a:rPr lang="en-US" sz="2200" dirty="0" err="1" smtClean="0"/>
              <a:t>spaceuz</a:t>
            </a:r>
            <a:r>
              <a:rPr lang="en-US" sz="2200" dirty="0" smtClean="0"/>
              <a:t>)</a:t>
            </a:r>
          </a:p>
          <a:p>
            <a:pPr lvl="1"/>
            <a:r>
              <a:rPr lang="en-US" sz="2200" dirty="0" smtClean="0"/>
              <a:t>Co-Founder of Power Up- Taste Energy (Energy flavored soft drink)</a:t>
            </a:r>
          </a:p>
          <a:p>
            <a:pPr lvl="1"/>
            <a:r>
              <a:rPr lang="en-US" sz="2200" dirty="0" smtClean="0"/>
              <a:t>2014-2015 Investment Manager at </a:t>
            </a:r>
            <a:r>
              <a:rPr lang="en-US" sz="2200" dirty="0" err="1" smtClean="0"/>
              <a:t>Ansher</a:t>
            </a:r>
            <a:r>
              <a:rPr lang="en-US" sz="2200" dirty="0" smtClean="0"/>
              <a:t> Capital (Tashkent)</a:t>
            </a:r>
          </a:p>
          <a:p>
            <a:r>
              <a:rPr lang="en-US" dirty="0" smtClean="0"/>
              <a:t>Contacts:</a:t>
            </a:r>
          </a:p>
          <a:p>
            <a:pPr lvl="1"/>
            <a:r>
              <a:rPr lang="en-US" sz="2200" dirty="0" err="1" smtClean="0"/>
              <a:t>fb.com</a:t>
            </a:r>
            <a:r>
              <a:rPr lang="en-US" sz="2200" dirty="0" smtClean="0"/>
              <a:t>/</a:t>
            </a:r>
            <a:r>
              <a:rPr lang="en-US" sz="2200" dirty="0" err="1" smtClean="0"/>
              <a:t>dilmurod</a:t>
            </a:r>
            <a:endParaRPr lang="en-US" sz="2200" dirty="0" smtClean="0"/>
          </a:p>
          <a:p>
            <a:pPr lvl="1"/>
            <a:r>
              <a:rPr lang="en-US" sz="2200" dirty="0" err="1" smtClean="0"/>
              <a:t>tg.me</a:t>
            </a:r>
            <a:r>
              <a:rPr lang="en-US" sz="2200" dirty="0" smtClean="0"/>
              <a:t>/</a:t>
            </a:r>
            <a:r>
              <a:rPr lang="en-US" sz="2200" dirty="0" err="1" smtClean="0"/>
              <a:t>dillkh</a:t>
            </a:r>
            <a:endParaRPr lang="en-US" sz="2200" dirty="0" smtClean="0"/>
          </a:p>
          <a:p>
            <a:pPr lvl="1"/>
            <a:r>
              <a:rPr lang="en-US" sz="2200" dirty="0" err="1" smtClean="0"/>
              <a:t>dilmurod@me.com</a:t>
            </a: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3009685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11194862" cy="5005388"/>
          </a:xfrm>
        </p:spPr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models </a:t>
            </a:r>
            <a:r>
              <a:rPr lang="en-US" dirty="0" smtClean="0"/>
              <a:t>is anything that represents reality.</a:t>
            </a:r>
          </a:p>
          <a:p>
            <a:r>
              <a:rPr lang="en-US" dirty="0" smtClean="0"/>
              <a:t>Current models become redundant and businesses that do not adopt new and better models (ways of doing business) lose their competitiveness over time. </a:t>
            </a:r>
          </a:p>
          <a:p>
            <a:r>
              <a:rPr lang="en-US" dirty="0" smtClean="0"/>
              <a:t>Reduced frictions allow major changes, </a:t>
            </a:r>
          </a:p>
          <a:p>
            <a:r>
              <a:rPr lang="en-US" dirty="0"/>
              <a:t>N</a:t>
            </a:r>
            <a:r>
              <a:rPr lang="en-US" dirty="0" smtClean="0"/>
              <a:t>ew models, previously impossible emerge:</a:t>
            </a:r>
          </a:p>
          <a:p>
            <a:pPr lvl="1"/>
            <a:r>
              <a:rPr lang="en-US" dirty="0" smtClean="0"/>
              <a:t>New patterns of media consumption</a:t>
            </a:r>
          </a:p>
          <a:p>
            <a:pPr lvl="1"/>
            <a:r>
              <a:rPr lang="en-US" dirty="0" smtClean="0"/>
              <a:t>Businesses cross categories (i.e. supermarkets become banks)</a:t>
            </a:r>
          </a:p>
          <a:p>
            <a:pPr lvl="1"/>
            <a:r>
              <a:rPr lang="en-US" dirty="0" smtClean="0"/>
              <a:t>Value chains become restructured to eliminate unnecessary components</a:t>
            </a:r>
          </a:p>
          <a:p>
            <a:pPr lvl="1"/>
            <a:r>
              <a:rPr lang="en-US" dirty="0" smtClean="0"/>
              <a:t>Businesses can become “box of contracts” (as many functions are outsourced) *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3982" y="6336833"/>
            <a:ext cx="140370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*Charles Handy 1995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605121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8321675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dirty="0" smtClean="0"/>
              <a:t>Plan</a:t>
            </a:r>
            <a:endParaRPr lang="ru-RU" altLang="ru-RU" dirty="0" smtClean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17997880"/>
              </p:ext>
            </p:extLst>
          </p:nvPr>
        </p:nvGraphicFramePr>
        <p:xfrm>
          <a:off x="458694" y="921279"/>
          <a:ext cx="1111922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0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Diana Khutsishvili 2018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505121" cy="522288"/>
          </a:xfrm>
        </p:spPr>
        <p:txBody>
          <a:bodyPr/>
          <a:lstStyle/>
          <a:p>
            <a:pPr lvl="0"/>
            <a:r>
              <a:rPr lang="en-GB" sz="3400" dirty="0"/>
              <a:t>Online Revenue </a:t>
            </a:r>
            <a:r>
              <a:rPr lang="en-GB" sz="3400" dirty="0" smtClean="0"/>
              <a:t>Models 1 (sell content)</a:t>
            </a:r>
            <a:endParaRPr lang="ru-RU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5521597" cy="5005388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S</a:t>
            </a:r>
            <a:r>
              <a:rPr lang="en-US" b="1" dirty="0" smtClean="0"/>
              <a:t>ubscription</a:t>
            </a:r>
            <a:r>
              <a:rPr lang="en-US" dirty="0" smtClean="0"/>
              <a:t> access to to documents:</a:t>
            </a:r>
          </a:p>
          <a:p>
            <a:r>
              <a:rPr lang="en-US" dirty="0" smtClean="0"/>
              <a:t>A range of documents or files can be accessed for a period of time. Typically a month or a year</a:t>
            </a:r>
          </a:p>
          <a:p>
            <a:r>
              <a:rPr lang="en-US" dirty="0" smtClean="0"/>
              <a:t>Similar to: Gym, Library, etc.</a:t>
            </a:r>
          </a:p>
          <a:p>
            <a:r>
              <a:rPr lang="en-US" dirty="0" smtClean="0"/>
              <a:t>Examples: Netflix, </a:t>
            </a:r>
            <a:r>
              <a:rPr lang="en-US" dirty="0" err="1" smtClean="0"/>
              <a:t>FT.com</a:t>
            </a:r>
            <a:r>
              <a:rPr lang="en-US" dirty="0" smtClean="0"/>
              <a:t>, </a:t>
            </a:r>
            <a:r>
              <a:rPr lang="en-US" dirty="0" err="1" smtClean="0"/>
              <a:t>Spotify</a:t>
            </a:r>
            <a:endParaRPr lang="en-US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267210" y="1145876"/>
            <a:ext cx="5521597" cy="515491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smtClean="0"/>
              <a:t>Pay per view </a:t>
            </a:r>
            <a:r>
              <a:rPr lang="en-US" dirty="0" smtClean="0"/>
              <a:t>access to documents</a:t>
            </a:r>
          </a:p>
          <a:p>
            <a:r>
              <a:rPr lang="en-US" dirty="0" smtClean="0"/>
              <a:t>Payment occurs for a single access to a document. Can be downloaded, may or may not be protected with DRM.</a:t>
            </a:r>
          </a:p>
          <a:p>
            <a:r>
              <a:rPr lang="en-US" dirty="0" smtClean="0"/>
              <a:t>Similar to: Going to the cinema</a:t>
            </a:r>
          </a:p>
          <a:p>
            <a:r>
              <a:rPr lang="en-US" dirty="0" smtClean="0"/>
              <a:t>Examples: iTunes Store, online cinemas.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999" y="4083889"/>
            <a:ext cx="4296360" cy="22555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2891" y="4270925"/>
            <a:ext cx="5165983" cy="2019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03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reen Shot 2018-01-29 at 05.33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6135"/>
            <a:ext cx="1793768" cy="1958923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5521597" cy="5005388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	   CPM</a:t>
            </a:r>
            <a:r>
              <a:rPr lang="en-US" dirty="0" smtClean="0"/>
              <a:t>- display advertising </a:t>
            </a:r>
          </a:p>
          <a:p>
            <a:pPr marL="0" indent="0">
              <a:buNone/>
            </a:pPr>
            <a:endParaRPr lang="en-US" dirty="0" smtClean="0"/>
          </a:p>
          <a:p>
            <a:pPr lvl="3"/>
            <a:r>
              <a:rPr lang="en-US" sz="2400" dirty="0" smtClean="0"/>
              <a:t>CPM</a:t>
            </a:r>
            <a:r>
              <a:rPr lang="en-US" sz="2400" dirty="0"/>
              <a:t>= Cost Per Mille</a:t>
            </a:r>
            <a:r>
              <a:rPr lang="en-US" sz="2400" dirty="0" smtClean="0"/>
              <a:t>, Mille </a:t>
            </a:r>
            <a:r>
              <a:rPr lang="en-US" sz="2400" dirty="0"/>
              <a:t>means </a:t>
            </a:r>
            <a:r>
              <a:rPr lang="en-US" sz="2400" dirty="0" smtClean="0"/>
              <a:t>thousand</a:t>
            </a:r>
          </a:p>
          <a:p>
            <a:r>
              <a:rPr lang="en-US" dirty="0" smtClean="0"/>
              <a:t>Ads shown on various web sites in a form of banners or other rich media. </a:t>
            </a:r>
          </a:p>
          <a:p>
            <a:r>
              <a:rPr lang="en-US" dirty="0" smtClean="0"/>
              <a:t>Payment occurs per 1000 views, hence the name. </a:t>
            </a:r>
            <a:endParaRPr lang="en-US" dirty="0"/>
          </a:p>
          <a:p>
            <a:r>
              <a:rPr lang="en-US" dirty="0" smtClean="0"/>
              <a:t>CPM rates are often cheaper, and advertiser does not know where they are presented (which web site).</a:t>
            </a:r>
          </a:p>
          <a:p>
            <a:r>
              <a:rPr lang="en-US" dirty="0" smtClean="0"/>
              <a:t>Ads can be served through different ad servers such as </a:t>
            </a:r>
            <a:r>
              <a:rPr lang="en-US" dirty="0"/>
              <a:t>G</a:t>
            </a:r>
            <a:r>
              <a:rPr lang="en-US" dirty="0" smtClean="0"/>
              <a:t>oogle ads. 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505121" cy="522288"/>
          </a:xfrm>
        </p:spPr>
        <p:txBody>
          <a:bodyPr/>
          <a:lstStyle/>
          <a:p>
            <a:pPr lvl="0"/>
            <a:r>
              <a:rPr lang="en-GB" sz="3400" dirty="0"/>
              <a:t>Online Revenue </a:t>
            </a:r>
            <a:r>
              <a:rPr lang="en-GB" sz="3400" dirty="0" smtClean="0"/>
              <a:t>Models 2 (Advertising)</a:t>
            </a:r>
            <a:endParaRPr lang="ru-RU" sz="3400" dirty="0"/>
          </a:p>
        </p:txBody>
      </p:sp>
      <p:pic>
        <p:nvPicPr>
          <p:cNvPr id="6" name="Picture 5" descr="Screen Shot 2018-01-29 at 05.33.3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705" y="784790"/>
            <a:ext cx="1746300" cy="1970890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6267210" y="1145876"/>
            <a:ext cx="5521597" cy="515491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smtClean="0"/>
              <a:t>                 CPC-</a:t>
            </a:r>
            <a:r>
              <a:rPr lang="en-US" dirty="0" smtClean="0"/>
              <a:t> Cost </a:t>
            </a:r>
            <a:r>
              <a:rPr lang="en-US" dirty="0"/>
              <a:t>P</a:t>
            </a:r>
            <a:r>
              <a:rPr lang="en-US" dirty="0" smtClean="0"/>
              <a:t>er Click</a:t>
            </a:r>
            <a:r>
              <a:rPr lang="en-US" b="1" dirty="0" smtClean="0"/>
              <a:t> </a:t>
            </a:r>
            <a:r>
              <a:rPr lang="en-US" dirty="0" smtClean="0"/>
              <a:t>ads on 		site.</a:t>
            </a:r>
          </a:p>
          <a:p>
            <a:pPr lvl="3"/>
            <a:r>
              <a:rPr lang="en-US" sz="2400" dirty="0" smtClean="0"/>
              <a:t>CPC allows the advertiser to only pay for the number of clicks on the ad, hence they are more </a:t>
            </a:r>
            <a:r>
              <a:rPr lang="en-US" sz="2400" b="1" dirty="0" smtClean="0"/>
              <a:t>targeted</a:t>
            </a:r>
          </a:p>
          <a:p>
            <a:r>
              <a:rPr lang="en-US" dirty="0" smtClean="0"/>
              <a:t>Sponsored links on search engines are also CPC based.</a:t>
            </a:r>
          </a:p>
          <a:p>
            <a:r>
              <a:rPr lang="en-US" dirty="0" smtClean="0"/>
              <a:t>Often these are text based </a:t>
            </a:r>
            <a:r>
              <a:rPr lang="en-US" i="1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hyperlinks</a:t>
            </a:r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smtClean="0"/>
              <a:t>in web sites</a:t>
            </a:r>
          </a:p>
          <a:p>
            <a:r>
              <a:rPr lang="en-US" dirty="0" smtClean="0"/>
              <a:t>For example, when reading a blog about the best universities, you may see a link to certain web-site for students.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122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9098674" cy="522288"/>
          </a:xfrm>
        </p:spPr>
        <p:txBody>
          <a:bodyPr/>
          <a:lstStyle/>
          <a:p>
            <a:pPr lvl="0"/>
            <a:r>
              <a:rPr lang="en-GB" sz="3400" dirty="0"/>
              <a:t>Online Revenue </a:t>
            </a:r>
            <a:r>
              <a:rPr lang="en-GB" sz="3400" dirty="0" smtClean="0"/>
              <a:t>Models 3 (lead generation)</a:t>
            </a:r>
            <a:endParaRPr lang="ru-RU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5521597" cy="5005388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Sponsorship</a:t>
            </a:r>
            <a:r>
              <a:rPr lang="en-US" dirty="0" smtClean="0"/>
              <a:t> of site or section on the site</a:t>
            </a:r>
          </a:p>
          <a:p>
            <a:r>
              <a:rPr lang="en-US" dirty="0" smtClean="0"/>
              <a:t>A company can sponsor a specific web site or a part of the web site as. It helps the sponsoring party to create awareness and/or create new leads from the website</a:t>
            </a:r>
          </a:p>
          <a:p>
            <a:r>
              <a:rPr lang="en-US" dirty="0" smtClean="0"/>
              <a:t>Typically a fixed fee for a period, but can be CPA (Cost Per Action) or CPC</a:t>
            </a:r>
          </a:p>
          <a:p>
            <a:endParaRPr lang="en-US" dirty="0"/>
          </a:p>
        </p:txBody>
      </p:sp>
      <p:pic>
        <p:nvPicPr>
          <p:cNvPr id="5" name="Picture 4" descr="Screen Shot 2018-01-29 at 05.33.4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856" y="784790"/>
            <a:ext cx="1816200" cy="2040885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6267210" y="1145876"/>
            <a:ext cx="5521597" cy="515491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smtClean="0"/>
              <a:t>		Affiliate revenue</a:t>
            </a:r>
          </a:p>
          <a:p>
            <a:pPr marL="0" indent="0">
              <a:buNone/>
            </a:pPr>
            <a:endParaRPr lang="en-US" b="1" dirty="0" smtClean="0"/>
          </a:p>
          <a:p>
            <a:pPr marL="1371600" lvl="3" indent="0">
              <a:buNone/>
            </a:pPr>
            <a:r>
              <a:rPr lang="en-US" sz="2400" dirty="0" smtClean="0"/>
              <a:t>	Typically CPA (cost per 	action) but can be CPC. </a:t>
            </a:r>
          </a:p>
          <a:p>
            <a:r>
              <a:rPr lang="en-US" dirty="0" smtClean="0"/>
              <a:t>Web site gets % of profits from the company who sells to people coming from the web site.</a:t>
            </a:r>
          </a:p>
          <a:p>
            <a:r>
              <a:rPr lang="en-US" dirty="0" smtClean="0"/>
              <a:t>i.e. you can display various products from amazon and get paid when somebody arrives on amazon through your site and buys it from amazon. </a:t>
            </a:r>
          </a:p>
        </p:txBody>
      </p:sp>
    </p:spTree>
    <p:extLst>
      <p:ext uri="{BB962C8B-B14F-4D97-AF65-F5344CB8AC3E}">
        <p14:creationId xmlns:p14="http://schemas.microsoft.com/office/powerpoint/2010/main" val="1258127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9098674" cy="522288"/>
          </a:xfrm>
        </p:spPr>
        <p:txBody>
          <a:bodyPr/>
          <a:lstStyle/>
          <a:p>
            <a:pPr lvl="0"/>
            <a:r>
              <a:rPr lang="en-GB" sz="3400" dirty="0"/>
              <a:t>Online Revenue </a:t>
            </a:r>
            <a:r>
              <a:rPr lang="en-GB" sz="3400" dirty="0" smtClean="0"/>
              <a:t>Models 4 (sell data)</a:t>
            </a:r>
            <a:endParaRPr lang="ru-RU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5521597" cy="5005388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Subscriber data for email marketing</a:t>
            </a:r>
          </a:p>
          <a:p>
            <a:r>
              <a:rPr lang="en-US" dirty="0" smtClean="0"/>
              <a:t>Various web sites sell the email addresses or other contact information of their customers to third parties. </a:t>
            </a:r>
          </a:p>
          <a:p>
            <a:r>
              <a:rPr lang="en-US" dirty="0" smtClean="0"/>
              <a:t>Sometimes ask for the subscriber's permission beforehand.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267210" y="1145876"/>
            <a:ext cx="5521597" cy="515491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smtClean="0"/>
              <a:t>Access to customer for research</a:t>
            </a:r>
          </a:p>
          <a:p>
            <a:r>
              <a:rPr lang="en-US" dirty="0" smtClean="0"/>
              <a:t>If a site has a very specific type of visitors, companies accessing them could buy access to those customers to do market research on them.</a:t>
            </a:r>
          </a:p>
          <a:p>
            <a:r>
              <a:rPr lang="en-US" dirty="0" smtClean="0"/>
              <a:t>Specific blogs (Niche web-sites)</a:t>
            </a:r>
          </a:p>
        </p:txBody>
      </p:sp>
    </p:spTree>
    <p:extLst>
      <p:ext uri="{BB962C8B-B14F-4D97-AF65-F5344CB8AC3E}">
        <p14:creationId xmlns:p14="http://schemas.microsoft.com/office/powerpoint/2010/main" val="1149751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8" y="130175"/>
            <a:ext cx="8822603" cy="522288"/>
          </a:xfrm>
        </p:spPr>
        <p:txBody>
          <a:bodyPr/>
          <a:lstStyle/>
          <a:p>
            <a:r>
              <a:rPr lang="en-US" dirty="0" smtClean="0"/>
              <a:t>Online Revenue Models </a:t>
            </a:r>
            <a:r>
              <a:rPr lang="en-US" dirty="0" err="1" smtClean="0"/>
              <a:t>Freemium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Freemium</a:t>
            </a:r>
            <a:r>
              <a:rPr lang="en-US" dirty="0" smtClean="0"/>
              <a:t>= Free + Premium</a:t>
            </a:r>
          </a:p>
          <a:p>
            <a:r>
              <a:rPr lang="en-US" dirty="0" smtClean="0"/>
              <a:t>Free access with limited functions</a:t>
            </a:r>
          </a:p>
          <a:p>
            <a:r>
              <a:rPr lang="en-US" dirty="0" smtClean="0"/>
              <a:t>Premium options are available to get more advanced functions </a:t>
            </a:r>
          </a:p>
          <a:p>
            <a:r>
              <a:rPr lang="en-US" dirty="0" smtClean="0"/>
              <a:t>Lower adoption barrier</a:t>
            </a:r>
          </a:p>
          <a:p>
            <a:r>
              <a:rPr lang="en-US" dirty="0" smtClean="0"/>
              <a:t>Increased awareness</a:t>
            </a:r>
          </a:p>
          <a:p>
            <a:r>
              <a:rPr lang="en-US" dirty="0" smtClean="0"/>
              <a:t>Increased conversation due to ease of conversion</a:t>
            </a:r>
          </a:p>
          <a:p>
            <a:r>
              <a:rPr lang="en-US" dirty="0" smtClean="0"/>
              <a:t>Other models are possible in combination with </a:t>
            </a:r>
            <a:r>
              <a:rPr lang="en-US" dirty="0" err="1" smtClean="0"/>
              <a:t>freemium</a:t>
            </a:r>
            <a:endParaRPr lang="en-US" dirty="0" smtClean="0"/>
          </a:p>
          <a:p>
            <a:r>
              <a:rPr lang="en-US" dirty="0" smtClean="0"/>
              <a:t>Often used in games. </a:t>
            </a:r>
          </a:p>
        </p:txBody>
      </p:sp>
    </p:spTree>
    <p:extLst>
      <p:ext uri="{BB962C8B-B14F-4D97-AF65-F5344CB8AC3E}">
        <p14:creationId xmlns:p14="http://schemas.microsoft.com/office/powerpoint/2010/main" val="1857158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8505121" cy="522288"/>
          </a:xfrm>
        </p:spPr>
        <p:txBody>
          <a:bodyPr/>
          <a:lstStyle/>
          <a:p>
            <a:pPr lvl="0"/>
            <a:r>
              <a:rPr lang="en-GB" sz="3400" dirty="0" err="1" smtClean="0"/>
              <a:t>Freemium</a:t>
            </a:r>
            <a:endParaRPr lang="ru-RU" sz="3400" dirty="0"/>
          </a:p>
        </p:txBody>
      </p:sp>
      <p:pic>
        <p:nvPicPr>
          <p:cNvPr id="7" name="Picture 6" descr="Freemium-Dropbox-810x43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63" y="806205"/>
            <a:ext cx="10731101" cy="574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7467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Joshua Bell Experiment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VIDEO: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://www.youtube.com/watch?v=</a:t>
            </a:r>
            <a:r>
              <a:rPr lang="en-US" dirty="0" smtClean="0">
                <a:hlinkClick r:id="rId2"/>
              </a:rPr>
              <a:t>hnOPu0_YWhw</a:t>
            </a:r>
            <a:endParaRPr lang="en-US" dirty="0"/>
          </a:p>
          <a:p>
            <a:r>
              <a:rPr lang="en-US" dirty="0" smtClean="0"/>
              <a:t>Joshua Bell one of the most famous Violin players</a:t>
            </a:r>
          </a:p>
          <a:p>
            <a:r>
              <a:rPr lang="en-US" dirty="0" smtClean="0"/>
              <a:t>Concert tickets sold out at $100 per ticket</a:t>
            </a:r>
          </a:p>
          <a:p>
            <a:r>
              <a:rPr lang="en-US" dirty="0" smtClean="0"/>
              <a:t>His violin is worth $15.000.000</a:t>
            </a:r>
          </a:p>
          <a:p>
            <a:r>
              <a:rPr lang="en-US" dirty="0" smtClean="0"/>
              <a:t>Plays for one hour</a:t>
            </a:r>
          </a:p>
          <a:p>
            <a:r>
              <a:rPr lang="en-US" dirty="0" smtClean="0"/>
              <a:t>Almost nobody notices</a:t>
            </a:r>
          </a:p>
          <a:p>
            <a:r>
              <a:rPr lang="en-US" dirty="0" smtClean="0"/>
              <a:t>He makes only $45</a:t>
            </a:r>
          </a:p>
          <a:p>
            <a:endParaRPr lang="en-US" dirty="0"/>
          </a:p>
          <a:p>
            <a:r>
              <a:rPr lang="en-US" dirty="0" smtClean="0"/>
              <a:t>WHY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6024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9098674" cy="522288"/>
          </a:xfrm>
        </p:spPr>
        <p:txBody>
          <a:bodyPr/>
          <a:lstStyle/>
          <a:p>
            <a:pPr lvl="0"/>
            <a:r>
              <a:rPr lang="en-US" sz="3600" dirty="0"/>
              <a:t>Information Processing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10477077" cy="5005388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ALEA by </a:t>
            </a:r>
            <a:r>
              <a:rPr lang="en-US" b="1" dirty="0" err="1" smtClean="0"/>
              <a:t>Rossiter</a:t>
            </a:r>
            <a:r>
              <a:rPr lang="en-US" b="1" dirty="0" smtClean="0"/>
              <a:t> and Bellman(1999)</a:t>
            </a:r>
          </a:p>
          <a:p>
            <a:pPr marL="0" indent="0">
              <a:buNone/>
            </a:pPr>
            <a:r>
              <a:rPr lang="en-US" dirty="0" smtClean="0"/>
              <a:t>Online advertisements are experienced as process where</a:t>
            </a:r>
          </a:p>
          <a:p>
            <a:r>
              <a:rPr lang="en-US" dirty="0" smtClean="0"/>
              <a:t>(A)</a:t>
            </a:r>
            <a:r>
              <a:rPr lang="en-US" dirty="0" err="1" smtClean="0"/>
              <a:t>ttention</a:t>
            </a:r>
            <a:r>
              <a:rPr lang="en-US" dirty="0" smtClean="0"/>
              <a:t> is gained, followed by</a:t>
            </a:r>
          </a:p>
          <a:p>
            <a:r>
              <a:rPr lang="en-US" dirty="0" smtClean="0"/>
              <a:t>(L)earning and</a:t>
            </a:r>
          </a:p>
          <a:p>
            <a:r>
              <a:rPr lang="en-US" dirty="0" smtClean="0"/>
              <a:t>(E)motional response. And it the response is positive or negative further attention may be allocated and further learning can take place until the brand’s position is</a:t>
            </a:r>
          </a:p>
          <a:p>
            <a:r>
              <a:rPr lang="en-US" dirty="0" smtClean="0"/>
              <a:t>(A)</a:t>
            </a:r>
            <a:r>
              <a:rPr lang="en-US" dirty="0" err="1" smtClean="0"/>
              <a:t>ccepted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Non-hierarchical, customer can go in random order depending on the hierarchy of their need (high involvement vs. low involvement)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152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9098674" cy="522288"/>
          </a:xfrm>
        </p:spPr>
        <p:txBody>
          <a:bodyPr/>
          <a:lstStyle/>
          <a:p>
            <a:pPr lvl="0"/>
            <a:r>
              <a:rPr lang="en-US" sz="3600" dirty="0"/>
              <a:t>Information Processing Models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14107" y="994013"/>
            <a:ext cx="11264271" cy="515491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err="1" smtClean="0"/>
              <a:t>Hofocker’s</a:t>
            </a:r>
            <a:r>
              <a:rPr lang="en-US" b="1" dirty="0" smtClean="0"/>
              <a:t> model (2001)</a:t>
            </a:r>
          </a:p>
          <a:p>
            <a:pPr marL="0" indent="0">
              <a:buNone/>
            </a:pPr>
            <a:r>
              <a:rPr lang="en-US" dirty="0" smtClean="0"/>
              <a:t>Can help to measure the effectiveness of an ad or a promotional container </a:t>
            </a:r>
          </a:p>
          <a:p>
            <a:r>
              <a:rPr lang="en-US" dirty="0" smtClean="0"/>
              <a:t>Exposure- is the message presented for long enough?</a:t>
            </a:r>
          </a:p>
          <a:p>
            <a:r>
              <a:rPr lang="en-US" dirty="0" smtClean="0"/>
              <a:t>Attention- what grabs attention?</a:t>
            </a:r>
          </a:p>
          <a:p>
            <a:r>
              <a:rPr lang="en-US" dirty="0" smtClean="0"/>
              <a:t>Comprehension and Perception- how does the customer interpret the stimulus?</a:t>
            </a:r>
          </a:p>
          <a:p>
            <a:r>
              <a:rPr lang="en-US" dirty="0" smtClean="0"/>
              <a:t>Yielding and Acceptance- is the information accepted by the customer?</a:t>
            </a:r>
          </a:p>
          <a:p>
            <a:r>
              <a:rPr lang="en-US" dirty="0" smtClean="0"/>
              <a:t>Retention- how well can the customer recall their experience?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Each step is a hurdle, if the site design or the ad is too difficult customer cannot move to the next stage.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653168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en-US" dirty="0"/>
              <a:t>Customer Buying </a:t>
            </a:r>
            <a:r>
              <a:rPr lang="en-US" dirty="0" smtClean="0"/>
              <a:t>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Low Involvement:</a:t>
            </a:r>
          </a:p>
          <a:p>
            <a:pPr marL="0" indent="0">
              <a:buNone/>
            </a:pPr>
            <a:r>
              <a:rPr lang="en-US" dirty="0" smtClean="0"/>
              <a:t>When buying cheaper and less important products, we spend less time and effort thinking about the decision. These Models explain the basic process:</a:t>
            </a:r>
          </a:p>
          <a:p>
            <a:pPr lvl="1"/>
            <a:r>
              <a:rPr lang="en-US" b="1" dirty="0" smtClean="0"/>
              <a:t>AIDA </a:t>
            </a:r>
            <a:r>
              <a:rPr lang="en-US" dirty="0" smtClean="0"/>
              <a:t>(Attention &gt; Interest &gt; Desire &gt; Action)</a:t>
            </a:r>
          </a:p>
          <a:p>
            <a:pPr lvl="1"/>
            <a:r>
              <a:rPr lang="en-US" b="1" dirty="0" smtClean="0"/>
              <a:t>ATR </a:t>
            </a:r>
            <a:r>
              <a:rPr lang="en-US" dirty="0" smtClean="0"/>
              <a:t>(Awareness &gt; Trial &gt; Reinforcement)</a:t>
            </a:r>
          </a:p>
          <a:p>
            <a:pPr marL="457200" lvl="1" indent="0">
              <a:buNone/>
            </a:pPr>
            <a:r>
              <a:rPr lang="en-US" dirty="0" smtClean="0"/>
              <a:t>Customers should be presented the right information based on which stage of the purchase they are. </a:t>
            </a:r>
          </a:p>
          <a:p>
            <a:pPr marL="0" indent="0">
              <a:buNone/>
            </a:pPr>
            <a:r>
              <a:rPr lang="en-US" b="1" dirty="0" smtClean="0"/>
              <a:t>High Involvement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When buying expensive products (car, house, laptop, </a:t>
            </a:r>
            <a:r>
              <a:rPr lang="en-US" dirty="0" err="1" smtClean="0"/>
              <a:t>etc</a:t>
            </a:r>
            <a:r>
              <a:rPr lang="en-US" dirty="0" smtClean="0"/>
              <a:t>) consumers go through rigorous search to evaluation to decision process.</a:t>
            </a:r>
          </a:p>
          <a:p>
            <a:pPr lvl="1"/>
            <a:r>
              <a:rPr lang="en-US" dirty="0" smtClean="0"/>
              <a:t>Web-rooming vs. </a:t>
            </a:r>
            <a:r>
              <a:rPr lang="en-US" dirty="0" err="1" smtClean="0"/>
              <a:t>Showrooming</a:t>
            </a:r>
            <a:endParaRPr lang="en-US" dirty="0" smtClean="0"/>
          </a:p>
          <a:p>
            <a:pPr lvl="1"/>
            <a:r>
              <a:rPr lang="en-US" dirty="0" smtClean="0"/>
              <a:t>Number of reviews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9757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en-US" dirty="0"/>
              <a:t>Customer Buying </a:t>
            </a:r>
            <a:r>
              <a:rPr lang="en-US" dirty="0" smtClean="0"/>
              <a:t>Models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70913" y="984556"/>
            <a:ext cx="52522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Number of reviews to Conversion rate Correlation 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1"/>
          </p:nvPr>
        </p:nvPicPr>
        <p:blipFill>
          <a:blip r:embed="rId2"/>
          <a:srcRect l="-32796" r="-32796"/>
          <a:stretch>
            <a:fillRect/>
          </a:stretch>
        </p:blipFill>
        <p:spPr>
          <a:xfrm>
            <a:off x="452548" y="1610040"/>
            <a:ext cx="11193462" cy="5005388"/>
          </a:xfrm>
        </p:spPr>
      </p:pic>
    </p:spTree>
    <p:extLst>
      <p:ext uri="{BB962C8B-B14F-4D97-AF65-F5344CB8AC3E}">
        <p14:creationId xmlns:p14="http://schemas.microsoft.com/office/powerpoint/2010/main" val="41818356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en-US" sz="3600" dirty="0"/>
              <a:t>Customer Buying </a:t>
            </a:r>
            <a:r>
              <a:rPr lang="en-US" sz="3600" dirty="0" smtClean="0"/>
              <a:t>Models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5286936" cy="5005388"/>
          </a:xfrm>
        </p:spPr>
        <p:txBody>
          <a:bodyPr/>
          <a:lstStyle/>
          <a:p>
            <a:r>
              <a:rPr lang="en-US" dirty="0" smtClean="0"/>
              <a:t>Purchase is not a stage it is a process</a:t>
            </a:r>
          </a:p>
          <a:p>
            <a:r>
              <a:rPr lang="en-US" dirty="0" smtClean="0"/>
              <a:t>Consumer may experience doubt after product choice</a:t>
            </a:r>
          </a:p>
          <a:p>
            <a:r>
              <a:rPr lang="en-US" dirty="0" smtClean="0"/>
              <a:t>As such, reassurance is required to make them move towards purchase</a:t>
            </a:r>
          </a:p>
          <a:p>
            <a:endParaRPr lang="en-US" dirty="0" smtClean="0"/>
          </a:p>
        </p:txBody>
      </p:sp>
      <p:pic>
        <p:nvPicPr>
          <p:cNvPr id="4" name="Picture 3" descr="new doc 2018-01-29 04.23.26_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455" y="0"/>
            <a:ext cx="6234545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64" y="3878474"/>
            <a:ext cx="2734644" cy="10585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8153" y="3451971"/>
            <a:ext cx="3214485" cy="23358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745619"/>
            <a:ext cx="6392996" cy="111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221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Loyalty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Repeat business is more efficient compared to New business</a:t>
            </a:r>
          </a:p>
          <a:p>
            <a:r>
              <a:rPr lang="en-US" dirty="0" smtClean="0"/>
              <a:t>Importance of identifying the key customers and moving them up the loyalty ladder</a:t>
            </a:r>
          </a:p>
          <a:p>
            <a:r>
              <a:rPr lang="en-US" dirty="0" smtClean="0"/>
              <a:t>Importance of engaging your key customer</a:t>
            </a:r>
          </a:p>
          <a:p>
            <a:r>
              <a:rPr lang="en-US" dirty="0" smtClean="0"/>
              <a:t>Achieving customer advocacy</a:t>
            </a:r>
          </a:p>
          <a:p>
            <a:r>
              <a:rPr lang="en-US" dirty="0" smtClean="0"/>
              <a:t>Achieving high Net Promoter score</a:t>
            </a:r>
          </a:p>
          <a:p>
            <a:pPr lvl="1"/>
            <a:r>
              <a:rPr lang="en-US" dirty="0" smtClean="0"/>
              <a:t>“would you recommend us to a friend?”</a:t>
            </a:r>
          </a:p>
          <a:p>
            <a:pPr lvl="1"/>
            <a:endParaRPr lang="en-US" dirty="0"/>
          </a:p>
          <a:p>
            <a:r>
              <a:rPr lang="en-US" dirty="0" err="1" smtClean="0"/>
              <a:t>eWOM</a:t>
            </a:r>
            <a:r>
              <a:rPr lang="en-US" dirty="0" smtClean="0"/>
              <a:t> vs. WOM</a:t>
            </a:r>
          </a:p>
          <a:p>
            <a:r>
              <a:rPr lang="en-US" dirty="0" smtClean="0"/>
              <a:t>Impact of social media</a:t>
            </a:r>
          </a:p>
        </p:txBody>
      </p:sp>
    </p:spTree>
    <p:extLst>
      <p:ext uri="{BB962C8B-B14F-4D97-AF65-F5344CB8AC3E}">
        <p14:creationId xmlns:p14="http://schemas.microsoft.com/office/powerpoint/2010/main" val="17796058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Loyalty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IDIC</a:t>
            </a:r>
            <a:r>
              <a:rPr lang="en-US" dirty="0" smtClean="0"/>
              <a:t> Loyalty Model (Peppers and Rogers; 1997)</a:t>
            </a:r>
          </a:p>
          <a:p>
            <a:r>
              <a:rPr lang="en-US" b="1" dirty="0" smtClean="0"/>
              <a:t>Identification</a:t>
            </a:r>
            <a:r>
              <a:rPr lang="en-US" dirty="0" smtClean="0"/>
              <a:t> of each customer on first and subsequent visits (using cookies or log-in on site)</a:t>
            </a:r>
          </a:p>
          <a:p>
            <a:r>
              <a:rPr lang="en-US" b="1" dirty="0" smtClean="0"/>
              <a:t>Differentiation </a:t>
            </a:r>
            <a:r>
              <a:rPr lang="en-US" dirty="0" smtClean="0"/>
              <a:t>among customers by segmenting them into heterogeneous groups.</a:t>
            </a:r>
          </a:p>
          <a:p>
            <a:r>
              <a:rPr lang="en-US" b="1" dirty="0" smtClean="0"/>
              <a:t>Interaction </a:t>
            </a:r>
            <a:r>
              <a:rPr lang="mr-IN" b="1" dirty="0" smtClean="0"/>
              <a:t>–</a:t>
            </a:r>
            <a:r>
              <a:rPr lang="en-US" b="1" dirty="0" smtClean="0"/>
              <a:t> </a:t>
            </a:r>
            <a:r>
              <a:rPr lang="en-US" dirty="0" smtClean="0"/>
              <a:t>provided</a:t>
            </a:r>
            <a:r>
              <a:rPr lang="en-US" b="1" dirty="0" smtClean="0"/>
              <a:t> </a:t>
            </a:r>
            <a:r>
              <a:rPr lang="en-US" dirty="0" smtClean="0"/>
              <a:t>on-site, i.e. customer service chat, creating tailored product.</a:t>
            </a:r>
          </a:p>
          <a:p>
            <a:r>
              <a:rPr lang="en-US" b="1" dirty="0" smtClean="0"/>
              <a:t>Communication</a:t>
            </a:r>
            <a:r>
              <a:rPr lang="en-US" dirty="0" smtClean="0"/>
              <a:t> refers to personalization or mass customization of content or emails according to the segmentation achieved earlier. </a:t>
            </a:r>
            <a:r>
              <a:rPr lang="en-US" b="1" dirty="0" smtClean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55925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Georgia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A19C5BA-A60A-4721-A8D8-7C55D89EE1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F449A3D-A91E-4170-AABC-EDABA5682F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5C31D28-BCCB-40C3-97A5-49A3D9BAF6E6}">
  <ds:schemaRefs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13346</TotalTime>
  <Words>1061</Words>
  <Application>Microsoft Macintosh PowerPoint</Application>
  <PresentationFormat>Custom</PresentationFormat>
  <Paragraphs>157</Paragraphs>
  <Slides>19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Dilmurod Khodiev</cp:lastModifiedBy>
  <cp:revision>241</cp:revision>
  <cp:lastPrinted>2018-01-29T07:43:58Z</cp:lastPrinted>
  <dcterms:created xsi:type="dcterms:W3CDTF">2017-05-31T10:00:11Z</dcterms:created>
  <dcterms:modified xsi:type="dcterms:W3CDTF">2018-06-07T10:55:54Z</dcterms:modified>
</cp:coreProperties>
</file>