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5" r:id="rId5"/>
  </p:sldMasterIdLst>
  <p:notesMasterIdLst>
    <p:notesMasterId r:id="rId30"/>
  </p:notesMasterIdLst>
  <p:handoutMasterIdLst>
    <p:handoutMasterId r:id="rId31"/>
  </p:handoutMasterIdLst>
  <p:sldIdLst>
    <p:sldId id="258" r:id="rId6"/>
    <p:sldId id="281" r:id="rId7"/>
    <p:sldId id="316" r:id="rId8"/>
    <p:sldId id="321" r:id="rId9"/>
    <p:sldId id="320" r:id="rId10"/>
    <p:sldId id="294" r:id="rId11"/>
    <p:sldId id="319" r:id="rId12"/>
    <p:sldId id="295" r:id="rId13"/>
    <p:sldId id="315" r:id="rId14"/>
    <p:sldId id="297" r:id="rId15"/>
    <p:sldId id="302" r:id="rId16"/>
    <p:sldId id="306" r:id="rId17"/>
    <p:sldId id="317" r:id="rId18"/>
    <p:sldId id="309" r:id="rId19"/>
    <p:sldId id="310" r:id="rId20"/>
    <p:sldId id="311" r:id="rId21"/>
    <p:sldId id="312" r:id="rId22"/>
    <p:sldId id="314" r:id="rId23"/>
    <p:sldId id="318" r:id="rId24"/>
    <p:sldId id="322" r:id="rId25"/>
    <p:sldId id="323" r:id="rId26"/>
    <p:sldId id="324" r:id="rId27"/>
    <p:sldId id="325" r:id="rId28"/>
    <p:sldId id="308" r:id="rId29"/>
  </p:sldIdLst>
  <p:sldSz cx="12192000" cy="6858000"/>
  <p:notesSz cx="9866313" cy="673576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F9D58"/>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2" autoAdjust="0"/>
    <p:restoredTop sz="69867" autoAdjust="0"/>
  </p:normalViewPr>
  <p:slideViewPr>
    <p:cSldViewPr snapToGrid="0">
      <p:cViewPr varScale="1">
        <p:scale>
          <a:sx n="57" d="100"/>
          <a:sy n="57" d="100"/>
        </p:scale>
        <p:origin x="582" y="78"/>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3929" cy="338143"/>
          </a:xfrm>
          <a:prstGeom prst="rect">
            <a:avLst/>
          </a:prstGeom>
        </p:spPr>
        <p:txBody>
          <a:bodyPr vert="horz" wrap="square" lIns="93497" tIns="46749" rIns="93497" bIns="46749"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3" name="Date Placeholder 2"/>
          <p:cNvSpPr>
            <a:spLocks noGrp="1"/>
          </p:cNvSpPr>
          <p:nvPr>
            <p:ph type="dt" sz="quarter" idx="1"/>
          </p:nvPr>
        </p:nvSpPr>
        <p:spPr>
          <a:xfrm>
            <a:off x="5590060" y="1"/>
            <a:ext cx="4273929" cy="338143"/>
          </a:xfrm>
          <a:prstGeom prst="rect">
            <a:avLst/>
          </a:prstGeom>
        </p:spPr>
        <p:txBody>
          <a:bodyPr vert="horz" wrap="square" lIns="93497" tIns="46749" rIns="93497" bIns="46749"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6AEC8A56-5F80-42CC-8564-5270FFE09079}" type="datetimeFigureOut">
              <a:rPr lang="en-US"/>
              <a:pPr>
                <a:defRPr/>
              </a:pPr>
              <a:t>6/7/2018</a:t>
            </a:fld>
            <a:endParaRPr lang="en-US"/>
          </a:p>
        </p:txBody>
      </p:sp>
      <p:sp>
        <p:nvSpPr>
          <p:cNvPr id="4" name="Footer Placeholder 3"/>
          <p:cNvSpPr>
            <a:spLocks noGrp="1"/>
          </p:cNvSpPr>
          <p:nvPr>
            <p:ph type="ftr" sz="quarter" idx="2"/>
          </p:nvPr>
        </p:nvSpPr>
        <p:spPr>
          <a:xfrm>
            <a:off x="2" y="6397621"/>
            <a:ext cx="4273929" cy="338143"/>
          </a:xfrm>
          <a:prstGeom prst="rect">
            <a:avLst/>
          </a:prstGeom>
        </p:spPr>
        <p:txBody>
          <a:bodyPr vert="horz" wrap="square" lIns="93497" tIns="46749" rIns="93497" bIns="46749"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5" name="Slide Number Placeholder 4"/>
          <p:cNvSpPr>
            <a:spLocks noGrp="1"/>
          </p:cNvSpPr>
          <p:nvPr>
            <p:ph type="sldNum" sz="quarter" idx="3"/>
          </p:nvPr>
        </p:nvSpPr>
        <p:spPr>
          <a:xfrm>
            <a:off x="5590060" y="6397621"/>
            <a:ext cx="4273929" cy="338143"/>
          </a:xfrm>
          <a:prstGeom prst="rect">
            <a:avLst/>
          </a:prstGeom>
        </p:spPr>
        <p:txBody>
          <a:bodyPr vert="horz" wrap="square" lIns="93497" tIns="46749" rIns="93497" bIns="4674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D2EC9AA-599D-4374-BDC8-A3A7EBDEADD3}" type="slidenum">
              <a:rPr lang="en-US" altLang="en-US"/>
              <a:pPr>
                <a:defRPr/>
              </a:pPr>
              <a:t>‹#›</a:t>
            </a:fld>
            <a:endParaRPr lang="en-US" altLang="en-US"/>
          </a:p>
        </p:txBody>
      </p:sp>
    </p:spTree>
    <p:extLst>
      <p:ext uri="{BB962C8B-B14F-4D97-AF65-F5344CB8AC3E}">
        <p14:creationId xmlns:p14="http://schemas.microsoft.com/office/powerpoint/2010/main" val="1649760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3929" cy="338143"/>
          </a:xfrm>
          <a:prstGeom prst="rect">
            <a:avLst/>
          </a:prstGeom>
        </p:spPr>
        <p:txBody>
          <a:bodyPr vert="horz" wrap="square" lIns="93497" tIns="46749" rIns="93497" bIns="46749"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3" name="Date Placeholder 2"/>
          <p:cNvSpPr>
            <a:spLocks noGrp="1"/>
          </p:cNvSpPr>
          <p:nvPr>
            <p:ph type="dt" idx="1"/>
          </p:nvPr>
        </p:nvSpPr>
        <p:spPr>
          <a:xfrm>
            <a:off x="5590060" y="1"/>
            <a:ext cx="4273929" cy="338143"/>
          </a:xfrm>
          <a:prstGeom prst="rect">
            <a:avLst/>
          </a:prstGeom>
        </p:spPr>
        <p:txBody>
          <a:bodyPr vert="horz" wrap="square" lIns="93497" tIns="46749" rIns="93497" bIns="46749"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2DA02C0E-4B4C-4FBD-9290-628100E115A5}" type="datetimeFigureOut">
              <a:rPr lang="en-US"/>
              <a:pPr>
                <a:defRPr/>
              </a:pPr>
              <a:t>6/7/2018</a:t>
            </a:fld>
            <a:endParaRPr lang="en-US"/>
          </a:p>
        </p:txBody>
      </p:sp>
      <p:sp>
        <p:nvSpPr>
          <p:cNvPr id="4" name="Slide Image Placeholder 3"/>
          <p:cNvSpPr>
            <a:spLocks noGrp="1" noRot="1" noChangeAspect="1"/>
          </p:cNvSpPr>
          <p:nvPr>
            <p:ph type="sldImg" idx="2"/>
          </p:nvPr>
        </p:nvSpPr>
        <p:spPr>
          <a:xfrm>
            <a:off x="2913063" y="841375"/>
            <a:ext cx="4040187" cy="2273300"/>
          </a:xfrm>
          <a:prstGeom prst="rect">
            <a:avLst/>
          </a:prstGeom>
          <a:noFill/>
          <a:ln w="12700">
            <a:solidFill>
              <a:prstClr val="black"/>
            </a:solidFill>
          </a:ln>
        </p:spPr>
        <p:txBody>
          <a:bodyPr vert="horz" lIns="93497" tIns="46749" rIns="93497" bIns="46749" rtlCol="0" anchor="ctr"/>
          <a:lstStyle/>
          <a:p>
            <a:pPr lvl="0"/>
            <a:endParaRPr lang="en-US" noProof="0"/>
          </a:p>
        </p:txBody>
      </p:sp>
      <p:sp>
        <p:nvSpPr>
          <p:cNvPr id="5" name="Notes Placeholder 4"/>
          <p:cNvSpPr>
            <a:spLocks noGrp="1"/>
          </p:cNvSpPr>
          <p:nvPr>
            <p:ph type="body" sz="quarter" idx="3"/>
          </p:nvPr>
        </p:nvSpPr>
        <p:spPr>
          <a:xfrm>
            <a:off x="985934" y="3241621"/>
            <a:ext cx="7894446" cy="2652037"/>
          </a:xfrm>
          <a:prstGeom prst="rect">
            <a:avLst/>
          </a:prstGeom>
        </p:spPr>
        <p:txBody>
          <a:bodyPr vert="horz" lIns="93497" tIns="46749" rIns="93497" bIns="46749"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2" y="6397621"/>
            <a:ext cx="4273929" cy="338143"/>
          </a:xfrm>
          <a:prstGeom prst="rect">
            <a:avLst/>
          </a:prstGeom>
        </p:spPr>
        <p:txBody>
          <a:bodyPr vert="horz" wrap="square" lIns="93497" tIns="46749" rIns="93497" bIns="46749"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p>
        </p:txBody>
      </p:sp>
      <p:sp>
        <p:nvSpPr>
          <p:cNvPr id="7" name="Slide Number Placeholder 6"/>
          <p:cNvSpPr>
            <a:spLocks noGrp="1"/>
          </p:cNvSpPr>
          <p:nvPr>
            <p:ph type="sldNum" sz="quarter" idx="5"/>
          </p:nvPr>
        </p:nvSpPr>
        <p:spPr>
          <a:xfrm>
            <a:off x="5590060" y="6397621"/>
            <a:ext cx="4273929" cy="338143"/>
          </a:xfrm>
          <a:prstGeom prst="rect">
            <a:avLst/>
          </a:prstGeom>
        </p:spPr>
        <p:txBody>
          <a:bodyPr vert="horz" wrap="square" lIns="93497" tIns="46749" rIns="93497" bIns="4674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9FB2571-EB03-473E-941C-1BFAFF4D2F72}" type="slidenum">
              <a:rPr lang="en-US" altLang="en-US"/>
              <a:pPr>
                <a:defRPr/>
              </a:pPr>
              <a:t>‹#›</a:t>
            </a:fld>
            <a:endParaRPr lang="en-US" altLang="en-US"/>
          </a:p>
        </p:txBody>
      </p:sp>
    </p:spTree>
    <p:extLst>
      <p:ext uri="{BB962C8B-B14F-4D97-AF65-F5344CB8AC3E}">
        <p14:creationId xmlns:p14="http://schemas.microsoft.com/office/powerpoint/2010/main" val="18042893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0BEB86E-5C40-4DAD-9414-DC347C985E72}" type="slidenum">
              <a:rPr lang="en-US" altLang="en-US" smtClean="0">
                <a:latin typeface="Calibri" panose="020F0502020204030204" pitchFamily="34" charset="0"/>
              </a:rPr>
              <a:pPr/>
              <a:t>1</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846930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DDD960D-9263-4519-8875-F733B3A14B37}" type="slidenum">
              <a:rPr lang="en-US" altLang="en-US" smtClean="0">
                <a:latin typeface="Calibri" panose="020F0502020204030204" pitchFamily="34" charset="0"/>
              </a:rPr>
              <a:pPr/>
              <a:t>2</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81692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DDD960D-9263-4519-8875-F733B3A14B37}" type="slidenum">
              <a:rPr lang="en-US" altLang="en-US" smtClean="0">
                <a:latin typeface="Calibri" panose="020F0502020204030204" pitchFamily="34" charset="0"/>
              </a:rPr>
              <a:pPr/>
              <a:t>5</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33307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11</a:t>
            </a:fld>
            <a:endParaRPr lang="en-US" altLang="en-US"/>
          </a:p>
        </p:txBody>
      </p:sp>
    </p:spTree>
    <p:extLst>
      <p:ext uri="{BB962C8B-B14F-4D97-AF65-F5344CB8AC3E}">
        <p14:creationId xmlns:p14="http://schemas.microsoft.com/office/powerpoint/2010/main" val="1924656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Can go to adword.google.com</a:t>
            </a:r>
          </a:p>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12</a:t>
            </a:fld>
            <a:endParaRPr lang="en-US" altLang="en-US"/>
          </a:p>
        </p:txBody>
      </p:sp>
    </p:spTree>
    <p:extLst>
      <p:ext uri="{BB962C8B-B14F-4D97-AF65-F5344CB8AC3E}">
        <p14:creationId xmlns:p14="http://schemas.microsoft.com/office/powerpoint/2010/main" val="1454490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Can go to adword.google.com</a:t>
            </a:r>
          </a:p>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13</a:t>
            </a:fld>
            <a:endParaRPr lang="en-US" altLang="en-US"/>
          </a:p>
        </p:txBody>
      </p:sp>
    </p:spTree>
    <p:extLst>
      <p:ext uri="{BB962C8B-B14F-4D97-AF65-F5344CB8AC3E}">
        <p14:creationId xmlns:p14="http://schemas.microsoft.com/office/powerpoint/2010/main" val="1469095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Which of the options provided</a:t>
            </a:r>
            <a:r>
              <a:rPr lang="en-US" baseline="0" dirty="0" smtClean="0"/>
              <a:t> above is most clickable?</a:t>
            </a:r>
          </a:p>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14</a:t>
            </a:fld>
            <a:endParaRPr lang="en-US" altLang="en-US"/>
          </a:p>
        </p:txBody>
      </p:sp>
    </p:spTree>
    <p:extLst>
      <p:ext uri="{BB962C8B-B14F-4D97-AF65-F5344CB8AC3E}">
        <p14:creationId xmlns:p14="http://schemas.microsoft.com/office/powerpoint/2010/main" val="2485677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17</a:t>
            </a:fld>
            <a:endParaRPr lang="en-US" altLang="en-US"/>
          </a:p>
        </p:txBody>
      </p:sp>
    </p:spTree>
    <p:extLst>
      <p:ext uri="{BB962C8B-B14F-4D97-AF65-F5344CB8AC3E}">
        <p14:creationId xmlns:p14="http://schemas.microsoft.com/office/powerpoint/2010/main" val="1878280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Which of the options provided</a:t>
            </a:r>
            <a:r>
              <a:rPr lang="en-US" baseline="0" dirty="0" smtClean="0"/>
              <a:t> above is most clickable?</a:t>
            </a:r>
          </a:p>
          <a:p>
            <a:endParaRPr lang="en-US" dirty="0"/>
          </a:p>
        </p:txBody>
      </p:sp>
      <p:sp>
        <p:nvSpPr>
          <p:cNvPr id="4" name="Slide Number Placeholder 3"/>
          <p:cNvSpPr>
            <a:spLocks noGrp="1"/>
          </p:cNvSpPr>
          <p:nvPr>
            <p:ph type="sldNum" sz="quarter" idx="10"/>
          </p:nvPr>
        </p:nvSpPr>
        <p:spPr/>
        <p:txBody>
          <a:bodyPr/>
          <a:lstStyle/>
          <a:p>
            <a:pPr>
              <a:defRPr/>
            </a:pPr>
            <a:fld id="{F9FB2571-EB03-473E-941C-1BFAFF4D2F72}" type="slidenum">
              <a:rPr lang="en-US" altLang="en-US" smtClean="0"/>
              <a:pPr>
                <a:defRPr/>
              </a:pPr>
              <a:t>18</a:t>
            </a:fld>
            <a:endParaRPr lang="en-US" altLang="en-US"/>
          </a:p>
        </p:txBody>
      </p:sp>
    </p:spTree>
    <p:extLst>
      <p:ext uri="{BB962C8B-B14F-4D97-AF65-F5344CB8AC3E}">
        <p14:creationId xmlns:p14="http://schemas.microsoft.com/office/powerpoint/2010/main" val="3391834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9FB2571-EB03-473E-941C-1BFAFF4D2F72}" type="slidenum">
              <a:rPr lang="en-US" altLang="en-US" smtClean="0"/>
              <a:pPr>
                <a:defRPr/>
              </a:pPr>
              <a:t>19</a:t>
            </a:fld>
            <a:endParaRPr lang="en-US" altLang="en-US"/>
          </a:p>
        </p:txBody>
      </p:sp>
    </p:spTree>
    <p:extLst>
      <p:ext uri="{BB962C8B-B14F-4D97-AF65-F5344CB8AC3E}">
        <p14:creationId xmlns:p14="http://schemas.microsoft.com/office/powerpoint/2010/main" val="3206565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9FB2571-EB03-473E-941C-1BFAFF4D2F72}" type="slidenum">
              <a:rPr lang="en-US" altLang="en-US" smtClean="0"/>
              <a:pPr>
                <a:defRPr/>
              </a:pPr>
              <a:t>20</a:t>
            </a:fld>
            <a:endParaRPr lang="en-US" altLang="en-US"/>
          </a:p>
        </p:txBody>
      </p:sp>
    </p:spTree>
    <p:extLst>
      <p:ext uri="{BB962C8B-B14F-4D97-AF65-F5344CB8AC3E}">
        <p14:creationId xmlns:p14="http://schemas.microsoft.com/office/powerpoint/2010/main" val="3164633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9FB2571-EB03-473E-941C-1BFAFF4D2F72}" type="slidenum">
              <a:rPr lang="en-US" altLang="en-US" smtClean="0"/>
              <a:pPr>
                <a:defRPr/>
              </a:pPr>
              <a:t>21</a:t>
            </a:fld>
            <a:endParaRPr lang="en-US" altLang="en-US"/>
          </a:p>
        </p:txBody>
      </p:sp>
    </p:spTree>
    <p:extLst>
      <p:ext uri="{BB962C8B-B14F-4D97-AF65-F5344CB8AC3E}">
        <p14:creationId xmlns:p14="http://schemas.microsoft.com/office/powerpoint/2010/main" val="2639282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9FB2571-EB03-473E-941C-1BFAFF4D2F72}" type="slidenum">
              <a:rPr lang="en-US" altLang="en-US" smtClean="0"/>
              <a:pPr>
                <a:defRPr/>
              </a:pPr>
              <a:t>22</a:t>
            </a:fld>
            <a:endParaRPr lang="en-US" altLang="en-US"/>
          </a:p>
        </p:txBody>
      </p:sp>
    </p:spTree>
    <p:extLst>
      <p:ext uri="{BB962C8B-B14F-4D97-AF65-F5344CB8AC3E}">
        <p14:creationId xmlns:p14="http://schemas.microsoft.com/office/powerpoint/2010/main" val="42471004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9FB2571-EB03-473E-941C-1BFAFF4D2F72}" type="slidenum">
              <a:rPr lang="en-US" altLang="en-US" smtClean="0"/>
              <a:pPr>
                <a:defRPr/>
              </a:pPr>
              <a:t>23</a:t>
            </a:fld>
            <a:endParaRPr lang="en-US" altLang="en-US"/>
          </a:p>
        </p:txBody>
      </p:sp>
    </p:spTree>
    <p:extLst>
      <p:ext uri="{BB962C8B-B14F-4D97-AF65-F5344CB8AC3E}">
        <p14:creationId xmlns:p14="http://schemas.microsoft.com/office/powerpoint/2010/main" val="31082351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Rectangle 6"/>
          <p:cNvSpPr/>
          <p:nvPr userDrawn="1"/>
        </p:nvSpPr>
        <p:spPr>
          <a:xfrm>
            <a:off x="0" y="0"/>
            <a:ext cx="12192000" cy="776288"/>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4"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5275" y="65088"/>
            <a:ext cx="2925763" cy="641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4"/>
          <p:cNvSpPr/>
          <p:nvPr userDrawn="1"/>
        </p:nvSpPr>
        <p:spPr>
          <a:xfrm>
            <a:off x="0" y="6596063"/>
            <a:ext cx="12192000" cy="26193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sp>
        <p:nvSpPr>
          <p:cNvPr id="12" name="Text Placeholder 11"/>
          <p:cNvSpPr>
            <a:spLocks noGrp="1"/>
          </p:cNvSpPr>
          <p:nvPr>
            <p:ph type="body" sz="quarter" idx="10"/>
          </p:nvPr>
        </p:nvSpPr>
        <p:spPr>
          <a:xfrm>
            <a:off x="2709869" y="2522538"/>
            <a:ext cx="6753225" cy="1314450"/>
          </a:xfrm>
          <a:prstGeom prst="rect">
            <a:avLst/>
          </a:prstGeom>
        </p:spPr>
        <p:txBody>
          <a:bodyPr anchor="ctr"/>
          <a:lstStyle>
            <a:lvl1pPr marL="0" indent="0" algn="ctr">
              <a:buNone/>
              <a:defRPr sz="4400" b="1"/>
            </a:lvl1pPr>
          </a:lstStyle>
          <a:p>
            <a:pPr lvl="0"/>
            <a:r>
              <a:rPr lang="en-US" dirty="0" smtClean="0"/>
              <a:t>Click to edit Master text styles</a:t>
            </a:r>
          </a:p>
        </p:txBody>
      </p:sp>
    </p:spTree>
    <p:extLst>
      <p:ext uri="{BB962C8B-B14F-4D97-AF65-F5344CB8AC3E}">
        <p14:creationId xmlns:p14="http://schemas.microsoft.com/office/powerpoint/2010/main" val="4274326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4" name="Rectangle 2"/>
          <p:cNvSpPr/>
          <p:nvPr userDrawn="1"/>
        </p:nvSpPr>
        <p:spPr>
          <a:xfrm>
            <a:off x="0" y="0"/>
            <a:ext cx="12192000" cy="776288"/>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sp>
        <p:nvSpPr>
          <p:cNvPr id="5" name="Rectangle 3"/>
          <p:cNvSpPr/>
          <p:nvPr userDrawn="1"/>
        </p:nvSpPr>
        <p:spPr>
          <a:xfrm>
            <a:off x="0" y="6596063"/>
            <a:ext cx="12192000" cy="26193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6"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5275" y="65088"/>
            <a:ext cx="2925763" cy="641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 Placeholder 6"/>
          <p:cNvSpPr>
            <a:spLocks noGrp="1"/>
          </p:cNvSpPr>
          <p:nvPr>
            <p:ph type="body" sz="quarter" idx="10"/>
          </p:nvPr>
        </p:nvSpPr>
        <p:spPr>
          <a:xfrm>
            <a:off x="163519" y="130175"/>
            <a:ext cx="7151687" cy="522288"/>
          </a:xfrm>
          <a:prstGeom prst="rect">
            <a:avLst/>
          </a:prstGeom>
        </p:spPr>
        <p:txBody>
          <a:bodyPr anchor="ctr"/>
          <a:lstStyle>
            <a:lvl1pPr marL="0" indent="0">
              <a:buNone/>
              <a:defRPr sz="4000" b="1">
                <a:solidFill>
                  <a:schemeClr val="bg1"/>
                </a:solidFill>
              </a:defRPr>
            </a:lvl1pPr>
          </a:lstStyle>
          <a:p>
            <a:pPr lvl="0"/>
            <a:r>
              <a:rPr lang="en-US" dirty="0" smtClean="0"/>
              <a:t>Click to edit Master text styles</a:t>
            </a:r>
          </a:p>
        </p:txBody>
      </p:sp>
      <p:sp>
        <p:nvSpPr>
          <p:cNvPr id="9" name="Content Placeholder 8"/>
          <p:cNvSpPr>
            <a:spLocks noGrp="1"/>
          </p:cNvSpPr>
          <p:nvPr>
            <p:ph sz="quarter" idx="11"/>
          </p:nvPr>
        </p:nvSpPr>
        <p:spPr>
          <a:xfrm>
            <a:off x="538169" y="1143000"/>
            <a:ext cx="11193462" cy="5005388"/>
          </a:xfrm>
          <a:prstGeom prst="rect">
            <a:avLst/>
          </a:prstGeom>
        </p:spPr>
        <p:txBody>
          <a:bodyPr/>
          <a:lstStyle>
            <a:lvl1pPr>
              <a:defRPr sz="2400"/>
            </a:lvl1pPr>
          </a:lstStyle>
          <a:p>
            <a:pPr lvl="0"/>
            <a:r>
              <a:rPr lang="en-US" dirty="0" smtClean="0"/>
              <a:t>Click to edit Master text styles</a:t>
            </a:r>
          </a:p>
        </p:txBody>
      </p:sp>
    </p:spTree>
    <p:extLst>
      <p:ext uri="{BB962C8B-B14F-4D97-AF65-F5344CB8AC3E}">
        <p14:creationId xmlns:p14="http://schemas.microsoft.com/office/powerpoint/2010/main" val="1401215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6"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6"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E240D73-36DA-4003-9F0F-8EB7100CC9CB}" type="slidenum">
              <a:rPr lang="en-US" altLang="en-US"/>
              <a:pPr>
                <a:defRPr/>
              </a:pPr>
              <a:t>‹#›</a:t>
            </a:fld>
            <a:endParaRPr lang="en-US" altLang="en-US"/>
          </a:p>
        </p:txBody>
      </p:sp>
    </p:spTree>
    <p:extLst>
      <p:ext uri="{BB962C8B-B14F-4D97-AF65-F5344CB8AC3E}">
        <p14:creationId xmlns:p14="http://schemas.microsoft.com/office/powerpoint/2010/main" val="1621144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6"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6"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D78174D9-243F-4D4F-8671-5F5694A25AC9}" type="slidenum">
              <a:rPr lang="en-US" altLang="en-US"/>
              <a:pPr>
                <a:defRPr/>
              </a:pPr>
              <a:t>‹#›</a:t>
            </a:fld>
            <a:endParaRPr lang="en-US" altLang="en-US"/>
          </a:p>
        </p:txBody>
      </p:sp>
    </p:spTree>
    <p:extLst>
      <p:ext uri="{BB962C8B-B14F-4D97-AF65-F5344CB8AC3E}">
        <p14:creationId xmlns:p14="http://schemas.microsoft.com/office/powerpoint/2010/main" val="4032946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BB6A63A7-6B88-4BA6-A92F-01E067AE09FA}" type="slidenum">
              <a:rPr lang="en-US" altLang="en-US"/>
              <a:pPr>
                <a:defRPr/>
              </a:pPr>
              <a:t>‹#›</a:t>
            </a:fld>
            <a:endParaRPr lang="en-US" altLang="en-US"/>
          </a:p>
        </p:txBody>
      </p:sp>
    </p:spTree>
    <p:extLst>
      <p:ext uri="{BB962C8B-B14F-4D97-AF65-F5344CB8AC3E}">
        <p14:creationId xmlns:p14="http://schemas.microsoft.com/office/powerpoint/2010/main" val="778410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1"/>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76"/>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8A26DE56-F918-4B02-A754-ACB8992A3937}" type="slidenum">
              <a:rPr lang="en-US" altLang="en-US"/>
              <a:pPr>
                <a:defRPr/>
              </a:pPr>
              <a:t>‹#›</a:t>
            </a:fld>
            <a:endParaRPr lang="en-US" altLang="en-US"/>
          </a:p>
        </p:txBody>
      </p:sp>
    </p:spTree>
    <p:extLst>
      <p:ext uri="{BB962C8B-B14F-4D97-AF65-F5344CB8AC3E}">
        <p14:creationId xmlns:p14="http://schemas.microsoft.com/office/powerpoint/2010/main" val="745014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78E0F5DD-79A7-4ED2-8532-7870CF527331}" type="slidenum">
              <a:rPr lang="en-US" altLang="en-US"/>
              <a:pPr>
                <a:defRPr/>
              </a:pPr>
              <a:t>‹#›</a:t>
            </a:fld>
            <a:endParaRPr lang="en-US" altLang="en-US"/>
          </a:p>
        </p:txBody>
      </p:sp>
    </p:spTree>
    <p:extLst>
      <p:ext uri="{BB962C8B-B14F-4D97-AF65-F5344CB8AC3E}">
        <p14:creationId xmlns:p14="http://schemas.microsoft.com/office/powerpoint/2010/main" val="1494050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9"/>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6"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6"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ltLang="en-US"/>
          </a:p>
        </p:txBody>
      </p:sp>
      <p:sp>
        <p:nvSpPr>
          <p:cNvPr id="8" name="Footer Placeholder 7"/>
          <p:cNvSpPr>
            <a:spLocks noGrp="1"/>
          </p:cNvSpPr>
          <p:nvPr>
            <p:ph type="ftr" sz="quarter" idx="11"/>
          </p:nvPr>
        </p:nvSpPr>
        <p:spPr/>
        <p:txBody>
          <a:bodyPr/>
          <a:lstStyle>
            <a:lvl1pPr>
              <a:defRPr/>
            </a:lvl1pPr>
          </a:lstStyle>
          <a:p>
            <a:pPr>
              <a:defRPr/>
            </a:pPr>
            <a:endParaRPr lang="en-US" altLang="en-US"/>
          </a:p>
        </p:txBody>
      </p:sp>
      <p:sp>
        <p:nvSpPr>
          <p:cNvPr id="9" name="Slide Number Placeholder 8"/>
          <p:cNvSpPr>
            <a:spLocks noGrp="1"/>
          </p:cNvSpPr>
          <p:nvPr>
            <p:ph type="sldNum" sz="quarter" idx="12"/>
          </p:nvPr>
        </p:nvSpPr>
        <p:spPr/>
        <p:txBody>
          <a:bodyPr/>
          <a:lstStyle>
            <a:lvl1pPr algn="l">
              <a:defRPr/>
            </a:lvl1pPr>
          </a:lstStyle>
          <a:p>
            <a:pPr>
              <a:defRPr/>
            </a:pPr>
            <a:r>
              <a:rPr lang="en-US" altLang="en-US"/>
              <a:t>1-</a:t>
            </a:r>
            <a:fld id="{CBFBAB26-3BB4-48DB-A138-DC798536BA59}" type="slidenum">
              <a:rPr lang="en-US" altLang="en-US"/>
              <a:pPr>
                <a:defRPr/>
              </a:pPr>
              <a:t>‹#›</a:t>
            </a:fld>
            <a:endParaRPr lang="en-US" altLang="en-US"/>
          </a:p>
        </p:txBody>
      </p:sp>
    </p:spTree>
    <p:extLst>
      <p:ext uri="{BB962C8B-B14F-4D97-AF65-F5344CB8AC3E}">
        <p14:creationId xmlns:p14="http://schemas.microsoft.com/office/powerpoint/2010/main" val="357724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endParaRPr lang="en-US" altLang="en-US"/>
          </a:p>
        </p:txBody>
      </p:sp>
      <p:sp>
        <p:nvSpPr>
          <p:cNvPr id="4" name="Footer Placeholder 3"/>
          <p:cNvSpPr>
            <a:spLocks noGrp="1"/>
          </p:cNvSpPr>
          <p:nvPr>
            <p:ph type="ftr" sz="quarter" idx="11"/>
          </p:nvPr>
        </p:nvSpPr>
        <p:spPr/>
        <p:txBody>
          <a:bodyPr/>
          <a:lstStyle>
            <a:lvl1pPr>
              <a:defRPr/>
            </a:lvl1pPr>
          </a:lstStyle>
          <a:p>
            <a:pPr>
              <a:defRPr/>
            </a:pPr>
            <a:endParaRPr lang="en-US" altLang="en-US"/>
          </a:p>
        </p:txBody>
      </p:sp>
      <p:sp>
        <p:nvSpPr>
          <p:cNvPr id="5" name="Slide Number Placeholder 4"/>
          <p:cNvSpPr>
            <a:spLocks noGrp="1"/>
          </p:cNvSpPr>
          <p:nvPr>
            <p:ph type="sldNum" sz="quarter" idx="12"/>
          </p:nvPr>
        </p:nvSpPr>
        <p:spPr/>
        <p:txBody>
          <a:bodyPr/>
          <a:lstStyle>
            <a:lvl1pPr algn="l">
              <a:defRPr/>
            </a:lvl1pPr>
          </a:lstStyle>
          <a:p>
            <a:pPr>
              <a:defRPr/>
            </a:pPr>
            <a:r>
              <a:rPr lang="en-US" altLang="en-US"/>
              <a:t>1-</a:t>
            </a:r>
            <a:fld id="{DC41414B-B120-4FD2-B594-81A7C62A1371}" type="slidenum">
              <a:rPr lang="en-US" altLang="en-US"/>
              <a:pPr>
                <a:defRPr/>
              </a:pPr>
              <a:t>‹#›</a:t>
            </a:fld>
            <a:endParaRPr lang="en-US" altLang="en-US"/>
          </a:p>
        </p:txBody>
      </p:sp>
    </p:spTree>
    <p:extLst>
      <p:ext uri="{BB962C8B-B14F-4D97-AF65-F5344CB8AC3E}">
        <p14:creationId xmlns:p14="http://schemas.microsoft.com/office/powerpoint/2010/main" val="11842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ltLang="en-US"/>
          </a:p>
        </p:txBody>
      </p:sp>
      <p:sp>
        <p:nvSpPr>
          <p:cNvPr id="3" name="Footer Placeholder 2"/>
          <p:cNvSpPr>
            <a:spLocks noGrp="1"/>
          </p:cNvSpPr>
          <p:nvPr>
            <p:ph type="ftr" sz="quarter" idx="11"/>
          </p:nvPr>
        </p:nvSpPr>
        <p:spPr/>
        <p:txBody>
          <a:bodyPr/>
          <a:lstStyle>
            <a:lvl1pPr>
              <a:defRPr/>
            </a:lvl1pPr>
          </a:lstStyle>
          <a:p>
            <a:pPr>
              <a:defRPr/>
            </a:pPr>
            <a:endParaRPr lang="en-US" altLang="en-US"/>
          </a:p>
        </p:txBody>
      </p:sp>
      <p:sp>
        <p:nvSpPr>
          <p:cNvPr id="4" name="Slide Number Placeholder 3"/>
          <p:cNvSpPr>
            <a:spLocks noGrp="1"/>
          </p:cNvSpPr>
          <p:nvPr>
            <p:ph type="sldNum" sz="quarter" idx="12"/>
          </p:nvPr>
        </p:nvSpPr>
        <p:spPr/>
        <p:txBody>
          <a:bodyPr/>
          <a:lstStyle>
            <a:lvl1pPr algn="l">
              <a:defRPr/>
            </a:lvl1pPr>
          </a:lstStyle>
          <a:p>
            <a:pPr>
              <a:defRPr/>
            </a:pPr>
            <a:r>
              <a:rPr lang="en-US" altLang="en-US"/>
              <a:t>1-</a:t>
            </a:r>
            <a:fld id="{035F0B89-F6EF-40C5-A0B0-8BA724EB099D}" type="slidenum">
              <a:rPr lang="en-US" altLang="en-US"/>
              <a:pPr>
                <a:defRPr/>
              </a:pPr>
              <a:t>‹#›</a:t>
            </a:fld>
            <a:endParaRPr lang="en-US" altLang="en-US"/>
          </a:p>
        </p:txBody>
      </p:sp>
    </p:spTree>
    <p:extLst>
      <p:ext uri="{BB962C8B-B14F-4D97-AF65-F5344CB8AC3E}">
        <p14:creationId xmlns:p14="http://schemas.microsoft.com/office/powerpoint/2010/main" val="221464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4"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23" y="98743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24"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7640621B-3815-444B-A1DF-74BA49455B52}" type="slidenum">
              <a:rPr lang="en-US" altLang="en-US"/>
              <a:pPr>
                <a:defRPr/>
              </a:pPr>
              <a:t>‹#›</a:t>
            </a:fld>
            <a:endParaRPr lang="en-US" altLang="en-US"/>
          </a:p>
        </p:txBody>
      </p:sp>
    </p:spTree>
    <p:extLst>
      <p:ext uri="{BB962C8B-B14F-4D97-AF65-F5344CB8AC3E}">
        <p14:creationId xmlns:p14="http://schemas.microsoft.com/office/powerpoint/2010/main" val="2159005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24"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23" y="987438"/>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24"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972A6258-2D37-4262-9711-BF4971E3B99A}" type="slidenum">
              <a:rPr lang="en-US" altLang="en-US"/>
              <a:pPr>
                <a:defRPr/>
              </a:pPr>
              <a:t>‹#›</a:t>
            </a:fld>
            <a:endParaRPr lang="en-US" altLang="en-US"/>
          </a:p>
        </p:txBody>
      </p:sp>
    </p:spTree>
    <p:extLst>
      <p:ext uri="{BB962C8B-B14F-4D97-AF65-F5344CB8AC3E}">
        <p14:creationId xmlns:p14="http://schemas.microsoft.com/office/powerpoint/2010/main" val="1041524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0E46A004-26C2-4D86-A6D6-FAA41A67B615}" type="slidenum">
              <a:rPr lang="en-US" altLang="en-US"/>
              <a:pPr>
                <a:defRPr/>
              </a:pPr>
              <a:t>‹#›</a:t>
            </a:fld>
            <a:endParaRPr lang="en-US" altLang="en-US"/>
          </a:p>
        </p:txBody>
      </p:sp>
    </p:spTree>
    <p:extLst>
      <p:ext uri="{BB962C8B-B14F-4D97-AF65-F5344CB8AC3E}">
        <p14:creationId xmlns:p14="http://schemas.microsoft.com/office/powerpoint/2010/main" val="1625254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lgn="l">
              <a:defRPr/>
            </a:lvl1pPr>
          </a:lstStyle>
          <a:p>
            <a:pPr>
              <a:defRPr/>
            </a:pPr>
            <a:r>
              <a:rPr lang="en-US" altLang="en-US"/>
              <a:t>1-</a:t>
            </a:r>
            <a:fld id="{93286415-65BE-456C-9EBF-635E8D38A9CD}" type="slidenum">
              <a:rPr lang="en-US" altLang="en-US"/>
              <a:pPr>
                <a:defRPr/>
              </a:pPr>
              <a:t>‹#›</a:t>
            </a:fld>
            <a:endParaRPr lang="en-US" altLang="en-US"/>
          </a:p>
        </p:txBody>
      </p:sp>
    </p:spTree>
    <p:extLst>
      <p:ext uri="{BB962C8B-B14F-4D97-AF65-F5344CB8AC3E}">
        <p14:creationId xmlns:p14="http://schemas.microsoft.com/office/powerpoint/2010/main" val="2479686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5" y="274638"/>
            <a:ext cx="10972801"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lgn="l">
              <a:defRPr/>
            </a:lvl1pPr>
          </a:lstStyle>
          <a:p>
            <a:pPr>
              <a:defRPr/>
            </a:pPr>
            <a:r>
              <a:rPr lang="en-US" altLang="en-US"/>
              <a:t>1-</a:t>
            </a:r>
            <a:fld id="{2CB43DB5-77FD-4D1C-96B3-5A99980C3099}" type="slidenum">
              <a:rPr lang="en-US" altLang="en-US"/>
              <a:pPr>
                <a:defRPr/>
              </a:pPr>
              <a:t>‹#›</a:t>
            </a:fld>
            <a:endParaRPr lang="en-US" altLang="en-US"/>
          </a:p>
        </p:txBody>
      </p:sp>
    </p:spTree>
    <p:extLst>
      <p:ext uri="{BB962C8B-B14F-4D97-AF65-F5344CB8AC3E}">
        <p14:creationId xmlns:p14="http://schemas.microsoft.com/office/powerpoint/2010/main" val="4205799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en-US" smtClean="0">
              <a:solidFill>
                <a:srgbClr val="FFFFFF"/>
              </a:solidFill>
            </a:endParaRPr>
          </a:p>
        </p:txBody>
      </p:sp>
      <p:pic>
        <p:nvPicPr>
          <p:cNvPr id="1027" name="Picture 7"/>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2743200" y="2693988"/>
            <a:ext cx="6705600" cy="147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949" r:id="rId1"/>
    <p:sldLayoutId id="2147485950" r:id="rId2"/>
    <p:sldLayoutId id="2147485951" r:id="rId3"/>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defRPr>
      </a:lvl5pPr>
      <a:lvl6pPr marL="457200" algn="l" rtl="0" fontAlgn="base">
        <a:lnSpc>
          <a:spcPct val="90000"/>
        </a:lnSpc>
        <a:spcBef>
          <a:spcPct val="0"/>
        </a:spcBef>
        <a:spcAft>
          <a:spcPct val="0"/>
        </a:spcAft>
        <a:defRPr sz="4400">
          <a:solidFill>
            <a:schemeClr val="tx1"/>
          </a:solidFill>
          <a:latin typeface="Arial" panose="020B0604020202020204" pitchFamily="34" charset="0"/>
        </a:defRPr>
      </a:lvl6pPr>
      <a:lvl7pPr marL="914400" algn="l" rtl="0" fontAlgn="base">
        <a:lnSpc>
          <a:spcPct val="90000"/>
        </a:lnSpc>
        <a:spcBef>
          <a:spcPct val="0"/>
        </a:spcBef>
        <a:spcAft>
          <a:spcPct val="0"/>
        </a:spcAft>
        <a:defRPr sz="4400">
          <a:solidFill>
            <a:schemeClr val="tx1"/>
          </a:solidFill>
          <a:latin typeface="Arial" panose="020B0604020202020204" pitchFamily="34" charset="0"/>
        </a:defRPr>
      </a:lvl7pPr>
      <a:lvl8pPr marL="1371600" algn="l" rtl="0" fontAlgn="base">
        <a:lnSpc>
          <a:spcPct val="90000"/>
        </a:lnSpc>
        <a:spcBef>
          <a:spcPct val="0"/>
        </a:spcBef>
        <a:spcAft>
          <a:spcPct val="0"/>
        </a:spcAft>
        <a:defRPr sz="4400">
          <a:solidFill>
            <a:schemeClr val="tx1"/>
          </a:solidFill>
          <a:latin typeface="Arial" panose="020B0604020202020204" pitchFamily="34" charset="0"/>
        </a:defRPr>
      </a:lvl8pPr>
      <a:lvl9pPr marL="1828800" algn="l" rtl="0" fontAlgn="base">
        <a:lnSpc>
          <a:spcPct val="90000"/>
        </a:lnSpc>
        <a:spcBef>
          <a:spcPct val="0"/>
        </a:spcBef>
        <a:spcAft>
          <a:spcPct val="0"/>
        </a:spcAft>
        <a:defRPr sz="4400">
          <a:solidFill>
            <a:schemeClr val="tx1"/>
          </a:solidFill>
          <a:latin typeface="Arial" panose="020B06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57028"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n-US" altLang="en-US"/>
          </a:p>
        </p:txBody>
      </p:sp>
      <p:sp>
        <p:nvSpPr>
          <p:cNvPr id="257029"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a:defRPr/>
            </a:pPr>
            <a:endParaRPr lang="en-US" altLang="en-US"/>
          </a:p>
        </p:txBody>
      </p:sp>
      <p:sp>
        <p:nvSpPr>
          <p:cNvPr id="257031" name="Rectangle 7"/>
          <p:cNvSpPr>
            <a:spLocks noGrp="1" noChangeArrowheads="1"/>
          </p:cNvSpPr>
          <p:nvPr>
            <p:ph type="sldNum" sz="quarter" idx="4"/>
          </p:nvPr>
        </p:nvSpPr>
        <p:spPr bwMode="auto">
          <a:xfrm>
            <a:off x="8737600" y="6248400"/>
            <a:ext cx="2844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b="1">
                <a:solidFill>
                  <a:srgbClr val="FFFFFF"/>
                </a:solidFill>
                <a:latin typeface="Garamond" panose="02020404030301010803" pitchFamily="18" charset="0"/>
              </a:defRPr>
            </a:lvl1pPr>
          </a:lstStyle>
          <a:p>
            <a:pPr>
              <a:defRPr/>
            </a:pPr>
            <a:r>
              <a:rPr lang="en-US" altLang="en-US"/>
              <a:t>1-</a:t>
            </a:r>
            <a:fld id="{19363E43-71BA-410E-9631-7292E71D857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5952" r:id="rId1"/>
    <p:sldLayoutId id="2147485953" r:id="rId2"/>
    <p:sldLayoutId id="2147485954" r:id="rId3"/>
    <p:sldLayoutId id="2147485955" r:id="rId4"/>
    <p:sldLayoutId id="2147485956" r:id="rId5"/>
    <p:sldLayoutId id="2147485957" r:id="rId6"/>
    <p:sldLayoutId id="2147485958" r:id="rId7"/>
    <p:sldLayoutId id="2147485959" r:id="rId8"/>
    <p:sldLayoutId id="2147485960" r:id="rId9"/>
    <p:sldLayoutId id="2147485961" r:id="rId10"/>
    <p:sldLayoutId id="2147485962" r:id="rId11"/>
    <p:sldLayoutId id="2147485963" r:id="rId12"/>
  </p:sldLayoutIdLst>
  <p:hf sldNum="0" hdr="0" ftr="0" dt="0"/>
  <p:txStyles>
    <p:titleStyle>
      <a:lvl1pPr algn="ctr" rtl="0" eaLnBrk="0" fontAlgn="base" hangingPunct="0">
        <a:spcBef>
          <a:spcPct val="0"/>
        </a:spcBef>
        <a:spcAft>
          <a:spcPct val="0"/>
        </a:spcAft>
        <a:defRPr sz="4000" b="1" kern="1200">
          <a:solidFill>
            <a:srgbClr val="99CCFF"/>
          </a:solidFill>
          <a:latin typeface="+mj-lt"/>
          <a:ea typeface="+mj-ea"/>
          <a:cs typeface="+mj-cs"/>
        </a:defRPr>
      </a:lvl1pPr>
      <a:lvl2pPr algn="ctr" rtl="0" eaLnBrk="0" fontAlgn="base" hangingPunct="0">
        <a:spcBef>
          <a:spcPct val="0"/>
        </a:spcBef>
        <a:spcAft>
          <a:spcPct val="0"/>
        </a:spcAft>
        <a:defRPr sz="4000" b="1">
          <a:solidFill>
            <a:srgbClr val="99CCFF"/>
          </a:solidFill>
          <a:latin typeface="Georgia" charset="0"/>
        </a:defRPr>
      </a:lvl2pPr>
      <a:lvl3pPr algn="ctr" rtl="0" eaLnBrk="0" fontAlgn="base" hangingPunct="0">
        <a:spcBef>
          <a:spcPct val="0"/>
        </a:spcBef>
        <a:spcAft>
          <a:spcPct val="0"/>
        </a:spcAft>
        <a:defRPr sz="4000" b="1">
          <a:solidFill>
            <a:srgbClr val="99CCFF"/>
          </a:solidFill>
          <a:latin typeface="Georgia" charset="0"/>
        </a:defRPr>
      </a:lvl3pPr>
      <a:lvl4pPr algn="ctr" rtl="0" eaLnBrk="0" fontAlgn="base" hangingPunct="0">
        <a:spcBef>
          <a:spcPct val="0"/>
        </a:spcBef>
        <a:spcAft>
          <a:spcPct val="0"/>
        </a:spcAft>
        <a:defRPr sz="4000" b="1">
          <a:solidFill>
            <a:srgbClr val="99CCFF"/>
          </a:solidFill>
          <a:latin typeface="Georgia" charset="0"/>
        </a:defRPr>
      </a:lvl4pPr>
      <a:lvl5pPr algn="ctr" rtl="0" eaLnBrk="0" fontAlgn="base" hangingPunct="0">
        <a:spcBef>
          <a:spcPct val="0"/>
        </a:spcBef>
        <a:spcAft>
          <a:spcPct val="0"/>
        </a:spcAft>
        <a:defRPr sz="4000" b="1">
          <a:solidFill>
            <a:srgbClr val="99CCFF"/>
          </a:solidFill>
          <a:latin typeface="Georgia" charset="0"/>
        </a:defRPr>
      </a:lvl5pPr>
      <a:lvl6pPr marL="457200" algn="ctr" rtl="0" fontAlgn="base">
        <a:spcBef>
          <a:spcPct val="0"/>
        </a:spcBef>
        <a:spcAft>
          <a:spcPct val="0"/>
        </a:spcAft>
        <a:defRPr sz="4000" b="1">
          <a:solidFill>
            <a:srgbClr val="99CCFF"/>
          </a:solidFill>
          <a:latin typeface="Georgia" charset="0"/>
        </a:defRPr>
      </a:lvl6pPr>
      <a:lvl7pPr marL="914400" algn="ctr" rtl="0" fontAlgn="base">
        <a:spcBef>
          <a:spcPct val="0"/>
        </a:spcBef>
        <a:spcAft>
          <a:spcPct val="0"/>
        </a:spcAft>
        <a:defRPr sz="4000" b="1">
          <a:solidFill>
            <a:srgbClr val="99CCFF"/>
          </a:solidFill>
          <a:latin typeface="Georgia" charset="0"/>
        </a:defRPr>
      </a:lvl7pPr>
      <a:lvl8pPr marL="1371600" algn="ctr" rtl="0" fontAlgn="base">
        <a:spcBef>
          <a:spcPct val="0"/>
        </a:spcBef>
        <a:spcAft>
          <a:spcPct val="0"/>
        </a:spcAft>
        <a:defRPr sz="4000" b="1">
          <a:solidFill>
            <a:srgbClr val="99CCFF"/>
          </a:solidFill>
          <a:latin typeface="Georgia" charset="0"/>
        </a:defRPr>
      </a:lvl8pPr>
      <a:lvl9pPr marL="1828800" algn="ctr" rtl="0" fontAlgn="base">
        <a:spcBef>
          <a:spcPct val="0"/>
        </a:spcBef>
        <a:spcAft>
          <a:spcPct val="0"/>
        </a:spcAft>
        <a:defRPr sz="4000" b="1">
          <a:solidFill>
            <a:srgbClr val="99CCFF"/>
          </a:solidFill>
          <a:latin typeface="Georgia" charset="0"/>
        </a:defRPr>
      </a:lvl9pPr>
    </p:titleStyle>
    <p:bodyStyle>
      <a:lvl1pPr marL="342900" indent="-342900" algn="l" rtl="0" eaLnBrk="0" fontAlgn="base" hangingPunct="0">
        <a:spcBef>
          <a:spcPct val="20000"/>
        </a:spcBef>
        <a:spcAft>
          <a:spcPct val="0"/>
        </a:spcAft>
        <a:buClr>
          <a:srgbClr val="99CCFF"/>
        </a:buClr>
        <a:buChar char="•"/>
        <a:defRPr sz="3200" kern="1200">
          <a:solidFill>
            <a:schemeClr val="bg1"/>
          </a:solidFill>
          <a:latin typeface="+mn-lt"/>
          <a:ea typeface="+mn-ea"/>
          <a:cs typeface="+mn-cs"/>
        </a:defRPr>
      </a:lvl1pPr>
      <a:lvl2pPr marL="742950" indent="-285750" algn="l" rtl="0" eaLnBrk="0" fontAlgn="base" hangingPunct="0">
        <a:spcBef>
          <a:spcPct val="20000"/>
        </a:spcBef>
        <a:spcAft>
          <a:spcPct val="0"/>
        </a:spcAft>
        <a:buClr>
          <a:srgbClr val="99CCFF"/>
        </a:buClr>
        <a:buChar char="–"/>
        <a:defRPr sz="2800" kern="1200">
          <a:solidFill>
            <a:schemeClr val="bg1"/>
          </a:solidFill>
          <a:latin typeface="+mn-lt"/>
          <a:ea typeface="+mn-ea"/>
          <a:cs typeface="+mn-cs"/>
        </a:defRPr>
      </a:lvl2pPr>
      <a:lvl3pPr marL="1143000" indent="-228600" algn="l" rtl="0" eaLnBrk="0" fontAlgn="base" hangingPunct="0">
        <a:spcBef>
          <a:spcPct val="20000"/>
        </a:spcBef>
        <a:spcAft>
          <a:spcPct val="0"/>
        </a:spcAft>
        <a:buClr>
          <a:srgbClr val="99CCFF"/>
        </a:buClr>
        <a:buChar char="•"/>
        <a:defRPr sz="2400" kern="1200">
          <a:solidFill>
            <a:schemeClr val="bg1"/>
          </a:solidFill>
          <a:latin typeface="+mn-lt"/>
          <a:ea typeface="+mn-ea"/>
          <a:cs typeface="+mn-cs"/>
        </a:defRPr>
      </a:lvl3pPr>
      <a:lvl4pPr marL="1600200" indent="-228600" algn="l" rtl="0" eaLnBrk="0" fontAlgn="base" hangingPunct="0">
        <a:spcBef>
          <a:spcPct val="20000"/>
        </a:spcBef>
        <a:spcAft>
          <a:spcPct val="0"/>
        </a:spcAft>
        <a:buClr>
          <a:srgbClr val="99CCFF"/>
        </a:buClr>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Clr>
          <a:srgbClr val="99CCFF"/>
        </a:buClr>
        <a:buChar char="»"/>
        <a:defRPr sz="2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conversionxl.com/everything-cta-size-location-color-works/"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wikipedia.org/wiki/Fibonacci_sequence" TargetMode="External"/><Relationship Id="rId2" Type="http://schemas.openxmlformats.org/officeDocument/2006/relationships/hyperlink" Target="https://en.wikipedia.org/wiki/Golden_ratio"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winelibrary.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en.wikipedia.org/wiki/Fitts_law"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en.wikipedia.org/wiki/Rule_of_thirds" TargetMode="Externa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www.craigslist.com/" TargetMode="Externa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hyperlink" Target="https://www.codeschool.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runchbase.com/organization/bootb"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hyperlink" Target="http://wearefixel.co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hyperlink" Target="http://www.made.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hyperlink" Target="https://en.wikipedia.org/wiki/Occams_razor"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conversionxl.com/blog/universal-web-design-princip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4"/>
          <p:cNvSpPr txBox="1">
            <a:spLocks noChangeArrowheads="1"/>
          </p:cNvSpPr>
          <p:nvPr/>
        </p:nvSpPr>
        <p:spPr bwMode="auto">
          <a:xfrm>
            <a:off x="1" y="2329904"/>
            <a:ext cx="11811000"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4400" b="1" dirty="0" smtClean="0"/>
              <a:t>Site design</a:t>
            </a:r>
            <a:endParaRPr lang="ru-RU" altLang="en-US" sz="4400" b="1" dirty="0"/>
          </a:p>
        </p:txBody>
      </p:sp>
      <p:sp>
        <p:nvSpPr>
          <p:cNvPr id="22531" name="TextBox 5"/>
          <p:cNvSpPr txBox="1">
            <a:spLocks noChangeArrowheads="1"/>
          </p:cNvSpPr>
          <p:nvPr/>
        </p:nvSpPr>
        <p:spPr bwMode="auto">
          <a:xfrm>
            <a:off x="4961730" y="3527176"/>
            <a:ext cx="242407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3600" b="1" dirty="0" smtClean="0">
                <a:solidFill>
                  <a:srgbClr val="002060"/>
                </a:solidFill>
              </a:rPr>
              <a:t>Lecture 7</a:t>
            </a:r>
            <a:endParaRPr lang="ru-RU" altLang="en-US" sz="3600" b="1" dirty="0">
              <a:solidFill>
                <a:srgbClr val="002060"/>
              </a:solidFill>
            </a:endParaRPr>
          </a:p>
        </p:txBody>
      </p:sp>
      <p:sp>
        <p:nvSpPr>
          <p:cNvPr id="22532" name="TextBox 6"/>
          <p:cNvSpPr txBox="1">
            <a:spLocks noChangeArrowheads="1"/>
          </p:cNvSpPr>
          <p:nvPr/>
        </p:nvSpPr>
        <p:spPr bwMode="auto">
          <a:xfrm>
            <a:off x="4431121" y="5560219"/>
            <a:ext cx="354436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a:t>By </a:t>
            </a:r>
            <a:r>
              <a:rPr lang="en-US" altLang="en-US" sz="2400" b="1" dirty="0" err="1" smtClean="0"/>
              <a:t>Zamira</a:t>
            </a:r>
            <a:r>
              <a:rPr lang="en-US" altLang="en-US" sz="2400" b="1" dirty="0" smtClean="0"/>
              <a:t> </a:t>
            </a:r>
            <a:r>
              <a:rPr lang="en-US" altLang="en-US" sz="2400" b="1" dirty="0" err="1" smtClean="0"/>
              <a:t>Ataniyazova</a:t>
            </a:r>
            <a:endParaRPr lang="en-US" altLang="en-US" sz="2400" b="1" dirty="0"/>
          </a:p>
        </p:txBody>
      </p:sp>
      <p:sp>
        <p:nvSpPr>
          <p:cNvPr id="2253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200" dirty="0" err="1" smtClean="0">
                <a:solidFill>
                  <a:srgbClr val="BFBFBF"/>
                </a:solidFill>
                <a:cs typeface="Arial" panose="020B0604020202020204" pitchFamily="34" charset="0"/>
              </a:rPr>
              <a:t>Zamira</a:t>
            </a:r>
            <a:r>
              <a:rPr lang="en-US" altLang="en-US" sz="1200" dirty="0" smtClean="0">
                <a:solidFill>
                  <a:srgbClr val="BFBFBF"/>
                </a:solidFill>
                <a:cs typeface="Arial" panose="020B0604020202020204" pitchFamily="34" charset="0"/>
              </a:rPr>
              <a:t> </a:t>
            </a:r>
            <a:r>
              <a:rPr lang="en-US" altLang="en-US" sz="1200" dirty="0" err="1" smtClean="0">
                <a:solidFill>
                  <a:srgbClr val="BFBFBF"/>
                </a:solidFill>
                <a:cs typeface="Arial" panose="020B0604020202020204" pitchFamily="34" charset="0"/>
              </a:rPr>
              <a:t>Ataniyazova</a:t>
            </a:r>
            <a:endParaRPr lang="ru-RU" altLang="en-US" sz="1200" dirty="0">
              <a:solidFill>
                <a:srgbClr val="BFBFB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11323631" cy="522288"/>
          </a:xfrm>
        </p:spPr>
        <p:txBody>
          <a:bodyPr/>
          <a:lstStyle/>
          <a:p>
            <a:r>
              <a:rPr lang="en-US" dirty="0" smtClean="0"/>
              <a:t>Intro to site design </a:t>
            </a:r>
          </a:p>
        </p:txBody>
      </p:sp>
      <p:sp>
        <p:nvSpPr>
          <p:cNvPr id="3" name="Content Placeholder 2"/>
          <p:cNvSpPr>
            <a:spLocks noGrp="1"/>
          </p:cNvSpPr>
          <p:nvPr>
            <p:ph sz="quarter" idx="11"/>
          </p:nvPr>
        </p:nvSpPr>
        <p:spPr/>
        <p:txBody>
          <a:bodyPr/>
          <a:lstStyle/>
          <a:p>
            <a:pPr marL="0" indent="0">
              <a:buNone/>
            </a:pPr>
            <a:r>
              <a:rPr lang="en-US" sz="3200" dirty="0" smtClean="0"/>
              <a:t>“</a:t>
            </a:r>
            <a:r>
              <a:rPr lang="en-US" sz="3200" i="1" dirty="0" smtClean="0"/>
              <a:t>A </a:t>
            </a:r>
            <a:r>
              <a:rPr lang="en-US" sz="3200" i="1" dirty="0"/>
              <a:t>good site should always begin with the user. Understand who the customer is, how they use the channel to shop, and understand how the marketplace works in that category. This includes understanding who your competitors are and how they operate online. You need continuous research, feedback and usability testing to continue to monitor and evolve the customer experience online. Customers want convenience and ease of ordering. They want a site that is quick to download, well-structured and easy to navigate</a:t>
            </a:r>
            <a:r>
              <a:rPr lang="en-US" sz="3200" dirty="0" smtClean="0"/>
              <a:t>.”</a:t>
            </a:r>
          </a:p>
          <a:p>
            <a:pPr marL="0" indent="0" algn="r">
              <a:buNone/>
            </a:pPr>
            <a:r>
              <a:rPr lang="en-US" sz="3200" dirty="0" smtClean="0"/>
              <a:t>Lancaster, no date. </a:t>
            </a:r>
            <a:endParaRPr lang="en-US" sz="3200" dirty="0"/>
          </a:p>
        </p:txBody>
      </p:sp>
    </p:spTree>
    <p:extLst>
      <p:ext uri="{BB962C8B-B14F-4D97-AF65-F5344CB8AC3E}">
        <p14:creationId xmlns:p14="http://schemas.microsoft.com/office/powerpoint/2010/main" val="35500212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11323631" cy="522288"/>
          </a:xfrm>
        </p:spPr>
        <p:txBody>
          <a:bodyPr/>
          <a:lstStyle/>
          <a:p>
            <a:r>
              <a:rPr lang="en-US" dirty="0" smtClean="0"/>
              <a:t>Main two approaches of web design</a:t>
            </a:r>
          </a:p>
        </p:txBody>
      </p:sp>
      <p:sp>
        <p:nvSpPr>
          <p:cNvPr id="3" name="Content Placeholder 2"/>
          <p:cNvSpPr>
            <a:spLocks noGrp="1"/>
          </p:cNvSpPr>
          <p:nvPr>
            <p:ph sz="quarter" idx="11"/>
          </p:nvPr>
        </p:nvSpPr>
        <p:spPr/>
        <p:txBody>
          <a:bodyPr/>
          <a:lstStyle/>
          <a:p>
            <a:pPr marL="0" indent="0">
              <a:buNone/>
            </a:pPr>
            <a:r>
              <a:rPr lang="en-US" sz="3200" i="1" dirty="0" smtClean="0"/>
              <a:t>Usability – user needs to be able his/her goal of visiting the website.</a:t>
            </a:r>
            <a:endParaRPr lang="en-US" sz="3200" i="1" dirty="0"/>
          </a:p>
          <a:p>
            <a:pPr marL="0" indent="0">
              <a:buNone/>
            </a:pPr>
            <a:endParaRPr lang="en-US" sz="3200" i="1" dirty="0" smtClean="0"/>
          </a:p>
          <a:p>
            <a:pPr marL="0" indent="0">
              <a:buNone/>
            </a:pPr>
            <a:r>
              <a:rPr lang="en-US" sz="3200" i="1" dirty="0" smtClean="0"/>
              <a:t>Accessibility</a:t>
            </a:r>
            <a:r>
              <a:rPr lang="en-US" sz="3200" dirty="0" smtClean="0"/>
              <a:t> – the website should be accessible from different devices, different interfaces and by people with disabilities. </a:t>
            </a:r>
            <a:endParaRPr lang="en-US" sz="3200" dirty="0"/>
          </a:p>
        </p:txBody>
      </p:sp>
    </p:spTree>
    <p:extLst>
      <p:ext uri="{BB962C8B-B14F-4D97-AF65-F5344CB8AC3E}">
        <p14:creationId xmlns:p14="http://schemas.microsoft.com/office/powerpoint/2010/main" val="3811764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4"/>
          <p:cNvSpPr txBox="1">
            <a:spLocks noChangeArrowheads="1"/>
          </p:cNvSpPr>
          <p:nvPr/>
        </p:nvSpPr>
        <p:spPr bwMode="auto">
          <a:xfrm>
            <a:off x="1" y="2329904"/>
            <a:ext cx="11811000"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4400" b="1" dirty="0" smtClean="0"/>
              <a:t>Web design principles</a:t>
            </a:r>
            <a:endParaRPr lang="ru-RU" altLang="en-US" sz="4400" b="1" dirty="0"/>
          </a:p>
        </p:txBody>
      </p:sp>
      <p:sp>
        <p:nvSpPr>
          <p:cNvPr id="22535" name="Footer Placeholder 4"/>
          <p:cNvSpPr txBox="1">
            <a:spLocks/>
          </p:cNvSpPr>
          <p:nvPr/>
        </p:nvSpPr>
        <p:spPr bwMode="auto">
          <a:xfrm>
            <a:off x="0" y="6615113"/>
            <a:ext cx="12192000" cy="261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9" tIns="60949" rIns="121899" bIns="60949"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200" dirty="0" err="1" smtClean="0">
                <a:solidFill>
                  <a:srgbClr val="BFBFBF"/>
                </a:solidFill>
                <a:cs typeface="Arial" panose="020B0604020202020204" pitchFamily="34" charset="0"/>
              </a:rPr>
              <a:t>Zamira</a:t>
            </a:r>
            <a:r>
              <a:rPr lang="en-US" altLang="en-US" sz="1200" dirty="0" smtClean="0">
                <a:solidFill>
                  <a:srgbClr val="BFBFBF"/>
                </a:solidFill>
                <a:cs typeface="Arial" panose="020B0604020202020204" pitchFamily="34" charset="0"/>
              </a:rPr>
              <a:t> </a:t>
            </a:r>
            <a:r>
              <a:rPr lang="en-US" altLang="en-US" sz="1200" dirty="0" err="1" smtClean="0">
                <a:solidFill>
                  <a:srgbClr val="BFBFBF"/>
                </a:solidFill>
                <a:cs typeface="Arial" panose="020B0604020202020204" pitchFamily="34" charset="0"/>
              </a:rPr>
              <a:t>Ataniyazova</a:t>
            </a:r>
            <a:endParaRPr lang="ru-RU" altLang="en-US" sz="1200" dirty="0">
              <a:solidFill>
                <a:srgbClr val="BFBFBF"/>
              </a:solidFill>
              <a:cs typeface="Arial" panose="020B0604020202020204" pitchFamily="34" charset="0"/>
            </a:endParaRPr>
          </a:p>
        </p:txBody>
      </p:sp>
    </p:spTree>
    <p:extLst>
      <p:ext uri="{BB962C8B-B14F-4D97-AF65-F5344CB8AC3E}">
        <p14:creationId xmlns:p14="http://schemas.microsoft.com/office/powerpoint/2010/main" val="53837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032732" cy="522288"/>
          </a:xfrm>
        </p:spPr>
        <p:txBody>
          <a:bodyPr/>
          <a:lstStyle/>
          <a:p>
            <a:r>
              <a:rPr lang="en-US" dirty="0"/>
              <a:t>#1: Visual Hierarchy</a:t>
            </a:r>
          </a:p>
        </p:txBody>
      </p:sp>
      <p:sp>
        <p:nvSpPr>
          <p:cNvPr id="3" name="Объект 2"/>
          <p:cNvSpPr>
            <a:spLocks noGrp="1"/>
          </p:cNvSpPr>
          <p:nvPr>
            <p:ph sz="quarter" idx="11"/>
          </p:nvPr>
        </p:nvSpPr>
        <p:spPr/>
        <p:txBody>
          <a:bodyPr/>
          <a:lstStyle/>
          <a:p>
            <a:pPr marL="0" indent="0">
              <a:buNone/>
            </a:pPr>
            <a:r>
              <a:rPr lang="en-US" dirty="0" smtClean="0"/>
              <a:t>It’s </a:t>
            </a:r>
            <a:r>
              <a:rPr lang="en-US" dirty="0"/>
              <a:t>the order in which the human eye perceives what it sees</a:t>
            </a:r>
            <a:r>
              <a:rPr lang="en-US" dirty="0" smtClean="0"/>
              <a:t>.</a:t>
            </a:r>
          </a:p>
          <a:p>
            <a:r>
              <a:rPr lang="en-US" b="1" dirty="0"/>
              <a:t>Exercise.</a:t>
            </a:r>
            <a:r>
              <a:rPr lang="en-US" dirty="0"/>
              <a:t> Please rank the circles in the </a:t>
            </a:r>
            <a:r>
              <a:rPr lang="en-US" dirty="0" smtClean="0"/>
              <a:t>order </a:t>
            </a:r>
            <a:r>
              <a:rPr lang="en-US" dirty="0"/>
              <a:t>of importance:</a:t>
            </a:r>
            <a:endParaRPr lang="en-US" b="1" dirty="0"/>
          </a:p>
        </p:txBody>
      </p:sp>
      <p:pic>
        <p:nvPicPr>
          <p:cNvPr id="1026" name="Picture 2" descr="https://conversionxl.com/wp-content/uploads/2012/05/37-120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3036" y="2641510"/>
            <a:ext cx="2857500" cy="28289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conversionxl.com/wp-content/uploads/2012/05/bu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841" y="4938372"/>
            <a:ext cx="2228850" cy="1581151"/>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837714" y="3738043"/>
            <a:ext cx="4206240" cy="1200329"/>
          </a:xfrm>
          <a:prstGeom prst="rect">
            <a:avLst/>
          </a:prstGeom>
        </p:spPr>
        <p:txBody>
          <a:bodyPr wrap="square">
            <a:spAutoFit/>
          </a:bodyPr>
          <a:lstStyle/>
          <a:p>
            <a:pPr algn="just"/>
            <a:r>
              <a:rPr lang="en-US" dirty="0">
                <a:solidFill>
                  <a:srgbClr val="000000"/>
                </a:solidFill>
                <a:latin typeface="freight-text-pro"/>
              </a:rPr>
              <a:t>Hierarchy does not only come from size. Amazon makes the ‘Add to cart’ </a:t>
            </a:r>
            <a:r>
              <a:rPr lang="en-US" dirty="0">
                <a:solidFill>
                  <a:srgbClr val="CD282F"/>
                </a:solidFill>
                <a:latin typeface="freight-text-pro"/>
                <a:hlinkClick r:id="rId4"/>
              </a:rPr>
              <a:t>call to action button</a:t>
            </a:r>
            <a:r>
              <a:rPr lang="en-US" dirty="0">
                <a:solidFill>
                  <a:srgbClr val="000000"/>
                </a:solidFill>
                <a:latin typeface="freight-text-pro"/>
              </a:rPr>
              <a:t> more prominent by using color:</a:t>
            </a:r>
            <a:endParaRPr lang="ru-RU" dirty="0"/>
          </a:p>
        </p:txBody>
      </p:sp>
    </p:spTree>
    <p:extLst>
      <p:ext uri="{BB962C8B-B14F-4D97-AF65-F5344CB8AC3E}">
        <p14:creationId xmlns:p14="http://schemas.microsoft.com/office/powerpoint/2010/main" val="38555885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032732" cy="522288"/>
          </a:xfrm>
        </p:spPr>
        <p:txBody>
          <a:bodyPr/>
          <a:lstStyle/>
          <a:p>
            <a:r>
              <a:rPr lang="en-US" dirty="0"/>
              <a:t>#1: Visual Hierarchy</a:t>
            </a:r>
          </a:p>
        </p:txBody>
      </p:sp>
      <p:sp>
        <p:nvSpPr>
          <p:cNvPr id="3" name="Объект 2"/>
          <p:cNvSpPr>
            <a:spLocks noGrp="1"/>
          </p:cNvSpPr>
          <p:nvPr>
            <p:ph sz="quarter" idx="11"/>
          </p:nvPr>
        </p:nvSpPr>
        <p:spPr/>
        <p:txBody>
          <a:bodyPr/>
          <a:lstStyle/>
          <a:p>
            <a:pPr marL="0" indent="0">
              <a:buNone/>
            </a:pPr>
            <a:r>
              <a:rPr lang="en-US" dirty="0">
                <a:solidFill>
                  <a:srgbClr val="FF0000"/>
                </a:solidFill>
                <a:latin typeface="freight-text-pro"/>
              </a:rPr>
              <a:t>!!!</a:t>
            </a:r>
            <a:r>
              <a:rPr lang="en-US" dirty="0">
                <a:solidFill>
                  <a:srgbClr val="000000"/>
                </a:solidFill>
                <a:latin typeface="freight-text-pro"/>
              </a:rPr>
              <a:t> You should rank elements on your website based on your business objective. If you don’t have a specific goal, you can’t know what to </a:t>
            </a:r>
            <a:r>
              <a:rPr lang="en-US" dirty="0" smtClean="0">
                <a:solidFill>
                  <a:srgbClr val="000000"/>
                </a:solidFill>
                <a:latin typeface="freight-text-pro"/>
              </a:rPr>
              <a:t>prioritize.</a:t>
            </a:r>
            <a:endParaRPr lang="en-US" b="1" dirty="0" smtClean="0"/>
          </a:p>
        </p:txBody>
      </p:sp>
      <p:pic>
        <p:nvPicPr>
          <p:cNvPr id="2050" name="Picture 2" descr="https://conversionxl.com/wp-content/uploads/2012/05/w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226" y="1900055"/>
            <a:ext cx="7385250" cy="4738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6795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a:t>#2: Divine Proportions</a:t>
            </a:r>
          </a:p>
        </p:txBody>
      </p:sp>
      <p:sp>
        <p:nvSpPr>
          <p:cNvPr id="4" name="Объект 3"/>
          <p:cNvSpPr>
            <a:spLocks noGrp="1"/>
          </p:cNvSpPr>
          <p:nvPr>
            <p:ph sz="quarter" idx="11"/>
          </p:nvPr>
        </p:nvSpPr>
        <p:spPr/>
        <p:txBody>
          <a:bodyPr/>
          <a:lstStyle/>
          <a:p>
            <a:r>
              <a:rPr lang="en-US" dirty="0">
                <a:hlinkClick r:id="rId2"/>
              </a:rPr>
              <a:t>Golden ratio</a:t>
            </a:r>
            <a:r>
              <a:rPr lang="en-US" dirty="0"/>
              <a:t> is a magical number </a:t>
            </a:r>
            <a:r>
              <a:rPr lang="en-US" dirty="0" smtClean="0"/>
              <a:t>1.618</a:t>
            </a:r>
          </a:p>
          <a:p>
            <a:r>
              <a:rPr lang="en-US" dirty="0"/>
              <a:t>Then there is also the </a:t>
            </a:r>
            <a:r>
              <a:rPr lang="en-US" dirty="0">
                <a:hlinkClick r:id="rId3"/>
              </a:rPr>
              <a:t>Fibonacci sequence</a:t>
            </a:r>
            <a:r>
              <a:rPr lang="en-US" dirty="0"/>
              <a:t> where each term is defined as the sum of the two previous terms: 0, 1, 1, 2, 3, 5, 8, 13, 21 and so on. The interesting thing is that we have two seemingly unrelated topics producing the same exact number</a:t>
            </a:r>
            <a:r>
              <a:rPr lang="en-US" dirty="0" smtClean="0"/>
              <a:t>.</a:t>
            </a:r>
          </a:p>
          <a:p>
            <a:endParaRPr lang="ru-RU" dirty="0"/>
          </a:p>
        </p:txBody>
      </p:sp>
      <p:pic>
        <p:nvPicPr>
          <p:cNvPr id="3074" name="Picture 2" descr="https://conversionxl.com/wp-content/uploads/2012/05/500px-Fibonacci_spiral_34.svg_.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5668" y="2987356"/>
            <a:ext cx="5438401" cy="3437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321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a:t>#2: Divine Proportions</a:t>
            </a:r>
          </a:p>
        </p:txBody>
      </p:sp>
      <p:sp>
        <p:nvSpPr>
          <p:cNvPr id="4" name="Объект 3"/>
          <p:cNvSpPr>
            <a:spLocks noGrp="1"/>
          </p:cNvSpPr>
          <p:nvPr>
            <p:ph sz="quarter" idx="11"/>
          </p:nvPr>
        </p:nvSpPr>
        <p:spPr>
          <a:xfrm>
            <a:off x="538169" y="1143000"/>
            <a:ext cx="4595534" cy="5005388"/>
          </a:xfrm>
        </p:spPr>
        <p:txBody>
          <a:bodyPr/>
          <a:lstStyle/>
          <a:p>
            <a:r>
              <a:rPr lang="en-US" dirty="0"/>
              <a:t>Many artists and architects have proportioned their works to approximate the golden ratio. A famous example is Pantheon built in Ancient Greece:</a:t>
            </a:r>
            <a:endParaRPr lang="ru-RU" dirty="0"/>
          </a:p>
        </p:txBody>
      </p:sp>
      <p:pic>
        <p:nvPicPr>
          <p:cNvPr id="4098" name="Picture 2" descr="https://conversionxl.com/wp-content/uploads/2012/05/ParthenonGoldenRati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078" y="3290888"/>
            <a:ext cx="4619625" cy="2857500"/>
          </a:xfrm>
          <a:prstGeom prst="rect">
            <a:avLst/>
          </a:prstGeom>
          <a:noFill/>
          <a:extLst>
            <a:ext uri="{909E8E84-426E-40DD-AFC4-6F175D3DCCD1}">
              <a14:hiddenFill xmlns:a14="http://schemas.microsoft.com/office/drawing/2010/main">
                <a:solidFill>
                  <a:srgbClr val="FFFFFF"/>
                </a:solidFill>
              </a14:hiddenFill>
            </a:ext>
          </a:extLst>
        </p:spPr>
      </p:pic>
      <p:sp>
        <p:nvSpPr>
          <p:cNvPr id="6" name="Объект 3"/>
          <p:cNvSpPr txBox="1">
            <a:spLocks/>
          </p:cNvSpPr>
          <p:nvPr/>
        </p:nvSpPr>
        <p:spPr>
          <a:xfrm>
            <a:off x="6425163" y="1143000"/>
            <a:ext cx="4595534" cy="5005388"/>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4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Can it be used for web design? </a:t>
            </a:r>
            <a:r>
              <a:rPr lang="en-US" dirty="0" smtClean="0"/>
              <a:t>Here’s </a:t>
            </a:r>
            <a:r>
              <a:rPr lang="en-US" dirty="0"/>
              <a:t>Twitter:</a:t>
            </a:r>
            <a:endParaRPr lang="ru-RU" dirty="0"/>
          </a:p>
        </p:txBody>
      </p:sp>
      <p:pic>
        <p:nvPicPr>
          <p:cNvPr id="4100" name="Picture 4" descr="https://conversionxl.com/wp-content/uploads/2012/05/5034817688_458e4b75f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8197" y="3290888"/>
            <a:ext cx="4762500" cy="3009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3988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201619" y="187325"/>
            <a:ext cx="9571031" cy="522288"/>
          </a:xfrm>
        </p:spPr>
        <p:txBody>
          <a:bodyPr/>
          <a:lstStyle/>
          <a:p>
            <a:r>
              <a:rPr lang="en-US" dirty="0"/>
              <a:t>#3: Hick’s Law</a:t>
            </a:r>
          </a:p>
        </p:txBody>
      </p:sp>
      <p:sp>
        <p:nvSpPr>
          <p:cNvPr id="3" name="Объект 2"/>
          <p:cNvSpPr>
            <a:spLocks noGrp="1"/>
          </p:cNvSpPr>
          <p:nvPr>
            <p:ph sz="quarter" idx="11"/>
          </p:nvPr>
        </p:nvSpPr>
        <p:spPr>
          <a:xfrm>
            <a:off x="538169" y="1143000"/>
            <a:ext cx="4882917" cy="5005388"/>
          </a:xfrm>
        </p:spPr>
        <p:txBody>
          <a:bodyPr/>
          <a:lstStyle/>
          <a:p>
            <a:r>
              <a:rPr lang="en-US" dirty="0"/>
              <a:t>Hick’s law says that with every additional choice increases the time required to take a decision</a:t>
            </a:r>
            <a:r>
              <a:rPr lang="en-US" dirty="0" smtClean="0"/>
              <a:t>.</a:t>
            </a:r>
          </a:p>
          <a:p>
            <a:r>
              <a:rPr lang="en-US" dirty="0"/>
              <a:t>In the era of infinite choice, people need better filters! If you sell a huge amount of products, add better filters for easier </a:t>
            </a:r>
            <a:r>
              <a:rPr lang="en-US" dirty="0" smtClean="0"/>
              <a:t>decision </a:t>
            </a:r>
            <a:r>
              <a:rPr lang="en-US" dirty="0"/>
              <a:t>making</a:t>
            </a:r>
            <a:r>
              <a:rPr lang="en-US" dirty="0" smtClean="0"/>
              <a:t>.</a:t>
            </a:r>
          </a:p>
          <a:p>
            <a:r>
              <a:rPr lang="en-US" dirty="0">
                <a:hlinkClick r:id="rId2"/>
              </a:rPr>
              <a:t>Wine Library</a:t>
            </a:r>
            <a:r>
              <a:rPr lang="en-US" dirty="0"/>
              <a:t> sells a huge amount of wine. They do a good job with the filters (on the left):</a:t>
            </a:r>
            <a:endParaRPr lang="ru-RU" b="1" dirty="0"/>
          </a:p>
        </p:txBody>
      </p:sp>
      <p:pic>
        <p:nvPicPr>
          <p:cNvPr id="5122" name="Picture 2" descr="https://conversionxl.com/wp-content/uploads/2012/04/w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7290" y="1143000"/>
            <a:ext cx="5715000" cy="492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8802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#4: </a:t>
            </a:r>
            <a:r>
              <a:rPr lang="en-US" dirty="0" err="1"/>
              <a:t>Fitt’s</a:t>
            </a:r>
            <a:r>
              <a:rPr lang="en-US" dirty="0"/>
              <a:t> Law</a:t>
            </a:r>
          </a:p>
        </p:txBody>
      </p:sp>
      <p:sp>
        <p:nvSpPr>
          <p:cNvPr id="3" name="Объект 2"/>
          <p:cNvSpPr>
            <a:spLocks noGrp="1"/>
          </p:cNvSpPr>
          <p:nvPr>
            <p:ph sz="quarter" idx="11"/>
          </p:nvPr>
        </p:nvSpPr>
        <p:spPr/>
        <p:txBody>
          <a:bodyPr/>
          <a:lstStyle/>
          <a:p>
            <a:r>
              <a:rPr lang="en-US" dirty="0" err="1">
                <a:hlinkClick r:id="rId3"/>
              </a:rPr>
              <a:t>Fitt’s</a:t>
            </a:r>
            <a:r>
              <a:rPr lang="en-US" dirty="0">
                <a:hlinkClick r:id="rId3"/>
              </a:rPr>
              <a:t> law</a:t>
            </a:r>
            <a:r>
              <a:rPr lang="en-US" dirty="0"/>
              <a:t> stipulates that the time required to move to a target area (e.g. click a button) is a function of the distance to the target and the size of the target. In other words, the bigger an object and the closer it is to us, the easier it is to use it</a:t>
            </a:r>
            <a:r>
              <a:rPr lang="en-US" dirty="0" smtClean="0"/>
              <a:t>.</a:t>
            </a:r>
          </a:p>
          <a:p>
            <a:r>
              <a:rPr lang="en-US" dirty="0"/>
              <a:t>Spotify makes it easier to hit ‘Play’ than other buttons</a:t>
            </a:r>
            <a:r>
              <a:rPr lang="en-US" dirty="0" smtClean="0"/>
              <a:t>:</a:t>
            </a:r>
          </a:p>
          <a:p>
            <a:endParaRPr lang="en-US" dirty="0" smtClean="0"/>
          </a:p>
          <a:p>
            <a:r>
              <a:rPr lang="en-US" dirty="0"/>
              <a:t>The size of a button should be proportional to its expected frequency of use. You can check your stats for which buttons people use the most, and make popular buttons bigger (easier to hit).</a:t>
            </a:r>
          </a:p>
          <a:p>
            <a:r>
              <a:rPr lang="en-US" dirty="0"/>
              <a:t>Let’s imagine there’s a form you want people to fill. At the end of the form, there are two buttons: “Submit” and “Reset” (clear fields).</a:t>
            </a:r>
          </a:p>
          <a:p>
            <a:endParaRPr lang="ru-RU" dirty="0"/>
          </a:p>
        </p:txBody>
      </p:sp>
      <p:pic>
        <p:nvPicPr>
          <p:cNvPr id="6146" name="Picture 2" descr="https://conversionxl.com/wp-content/uploads/2012/05/spotif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0553" y="2207623"/>
            <a:ext cx="3165988" cy="120178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conversionxl.com/wp-content/uploads/2012/05/nupu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80553" y="5303520"/>
            <a:ext cx="3451078" cy="659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6920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#5: Rule of Thirds</a:t>
            </a:r>
          </a:p>
        </p:txBody>
      </p:sp>
      <p:pic>
        <p:nvPicPr>
          <p:cNvPr id="7170" name="Picture 2" descr="https://conversionxl.com/wp-content/uploads/2012/05/RuleOfThirds-SideBySide.gif"/>
          <p:cNvPicPr>
            <a:picLocks noGrp="1" noChangeAspect="1" noChangeArrowheads="1" noCrop="1"/>
          </p:cNvPicPr>
          <p:nvPr>
            <p:ph sz="quarter" idx="11"/>
          </p:nvPr>
        </p:nvPicPr>
        <p:blipFill>
          <a:blip r:embed="rId3">
            <a:extLst>
              <a:ext uri="{28A0092B-C50C-407E-A947-70E740481C1C}">
                <a14:useLocalDpi xmlns:a14="http://schemas.microsoft.com/office/drawing/2010/main" val="0"/>
              </a:ext>
            </a:extLst>
          </a:blip>
          <a:srcRect/>
          <a:stretch>
            <a:fillRect/>
          </a:stretch>
        </p:blipFill>
        <p:spPr bwMode="auto">
          <a:xfrm>
            <a:off x="4585063" y="3597297"/>
            <a:ext cx="7620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rotWithShape="1">
          <a:blip r:embed="rId4"/>
          <a:srcRect l="19814" t="31518" r="21052" b="28839"/>
          <a:stretch/>
        </p:blipFill>
        <p:spPr>
          <a:xfrm>
            <a:off x="4558937" y="697342"/>
            <a:ext cx="7694023" cy="2899955"/>
          </a:xfrm>
          <a:prstGeom prst="rect">
            <a:avLst/>
          </a:prstGeom>
        </p:spPr>
      </p:pic>
      <p:sp>
        <p:nvSpPr>
          <p:cNvPr id="7" name="Прямоугольник 6"/>
          <p:cNvSpPr/>
          <p:nvPr/>
        </p:nvSpPr>
        <p:spPr>
          <a:xfrm>
            <a:off x="163519" y="1044416"/>
            <a:ext cx="3585521" cy="4893647"/>
          </a:xfrm>
          <a:prstGeom prst="rect">
            <a:avLst/>
          </a:prstGeom>
        </p:spPr>
        <p:txBody>
          <a:bodyPr wrap="square">
            <a:spAutoFit/>
          </a:bodyPr>
          <a:lstStyle/>
          <a:p>
            <a:pPr algn="just"/>
            <a:r>
              <a:rPr lang="en-US" sz="2400" dirty="0">
                <a:solidFill>
                  <a:srgbClr val="000000"/>
                </a:solidFill>
                <a:latin typeface="freight-text-pro"/>
              </a:rPr>
              <a:t>The best images follow the </a:t>
            </a:r>
            <a:r>
              <a:rPr lang="en-US" sz="2400" dirty="0">
                <a:solidFill>
                  <a:srgbClr val="CD282F"/>
                </a:solidFill>
                <a:latin typeface="freight-text-pro"/>
                <a:hlinkClick r:id="rId5"/>
              </a:rPr>
              <a:t>rule of thirds</a:t>
            </a:r>
            <a:r>
              <a:rPr lang="en-US" sz="2400" dirty="0">
                <a:solidFill>
                  <a:srgbClr val="000000"/>
                </a:solidFill>
                <a:latin typeface="freight-text-pro"/>
              </a:rPr>
              <a:t>: an image should be imagined as divided into nine equal parts by two equally-spaced horizontal lines and two equally-spaced vertical lines, and that important compositional elements should be placed along these lines or their intersections.</a:t>
            </a:r>
            <a:endParaRPr lang="ru-RU" sz="2400" dirty="0"/>
          </a:p>
        </p:txBody>
      </p:sp>
    </p:spTree>
    <p:extLst>
      <p:ext uri="{BB962C8B-B14F-4D97-AF65-F5344CB8AC3E}">
        <p14:creationId xmlns:p14="http://schemas.microsoft.com/office/powerpoint/2010/main" val="1023566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#6: Gestalt Design </a:t>
            </a:r>
            <a:r>
              <a:rPr lang="en-US" dirty="0" smtClean="0"/>
              <a:t>Laws</a:t>
            </a:r>
            <a:endParaRPr lang="en-US" dirty="0"/>
          </a:p>
        </p:txBody>
      </p:sp>
      <p:sp>
        <p:nvSpPr>
          <p:cNvPr id="3" name="Прямоугольник 2"/>
          <p:cNvSpPr/>
          <p:nvPr/>
        </p:nvSpPr>
        <p:spPr>
          <a:xfrm>
            <a:off x="409301" y="929529"/>
            <a:ext cx="11399521" cy="830997"/>
          </a:xfrm>
          <a:prstGeom prst="rect">
            <a:avLst/>
          </a:prstGeom>
        </p:spPr>
        <p:txBody>
          <a:bodyPr wrap="square">
            <a:spAutoFit/>
          </a:bodyPr>
          <a:lstStyle/>
          <a:p>
            <a:pPr algn="just"/>
            <a:r>
              <a:rPr lang="en-US" sz="2400" dirty="0">
                <a:solidFill>
                  <a:srgbClr val="000000"/>
                </a:solidFill>
                <a:latin typeface="freight-text-pro"/>
              </a:rPr>
              <a:t>Gestalt psychology is a theory of mind and brain. Its principle is that the human eye sees objects in their entirety before perceiving their individual parts.</a:t>
            </a:r>
            <a:endParaRPr lang="ru-RU" sz="2400" dirty="0"/>
          </a:p>
        </p:txBody>
      </p:sp>
      <p:pic>
        <p:nvPicPr>
          <p:cNvPr id="8194" name="Picture 2" descr="https://conversionxl.com/wp-content/uploads/2012/05/dig.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301" y="1760526"/>
            <a:ext cx="6096000" cy="490537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701243" y="2037592"/>
            <a:ext cx="5107579" cy="2677656"/>
          </a:xfrm>
          <a:prstGeom prst="rect">
            <a:avLst/>
          </a:prstGeom>
        </p:spPr>
        <p:txBody>
          <a:bodyPr wrap="square">
            <a:spAutoFit/>
          </a:bodyPr>
          <a:lstStyle/>
          <a:p>
            <a:pPr algn="just"/>
            <a:r>
              <a:rPr lang="en-US" sz="2400" dirty="0">
                <a:solidFill>
                  <a:srgbClr val="000000"/>
                </a:solidFill>
                <a:latin typeface="freight-text-pro"/>
              </a:rPr>
              <a:t>The key takeaway here is that people see the whole before they see the parts. </a:t>
            </a:r>
            <a:endParaRPr lang="en-US" sz="2400" dirty="0" smtClean="0">
              <a:solidFill>
                <a:srgbClr val="000000"/>
              </a:solidFill>
              <a:latin typeface="freight-text-pro"/>
            </a:endParaRPr>
          </a:p>
          <a:p>
            <a:pPr algn="just"/>
            <a:endParaRPr lang="en-US" sz="2400" dirty="0" smtClean="0">
              <a:solidFill>
                <a:srgbClr val="000000"/>
              </a:solidFill>
              <a:latin typeface="freight-text-pro"/>
            </a:endParaRPr>
          </a:p>
          <a:p>
            <a:pPr algn="just"/>
            <a:r>
              <a:rPr lang="en-US" sz="2400" dirty="0"/>
              <a:t>There are 8 so-called gestalt design laws that allow us to predict how people will perceive something</a:t>
            </a:r>
            <a:r>
              <a:rPr lang="en-US" sz="2400" dirty="0" smtClean="0"/>
              <a:t>.</a:t>
            </a:r>
            <a:endParaRPr lang="ru-RU" sz="2400" dirty="0"/>
          </a:p>
        </p:txBody>
      </p:sp>
    </p:spTree>
    <p:extLst>
      <p:ext uri="{BB962C8B-B14F-4D97-AF65-F5344CB8AC3E}">
        <p14:creationId xmlns:p14="http://schemas.microsoft.com/office/powerpoint/2010/main" val="24656959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9628181" cy="522288"/>
          </a:xfrm>
        </p:spPr>
        <p:txBody>
          <a:bodyPr/>
          <a:lstStyle/>
          <a:p>
            <a:r>
              <a:rPr lang="en-US" dirty="0"/>
              <a:t>1. Law of Proximity </a:t>
            </a:r>
          </a:p>
        </p:txBody>
      </p:sp>
      <p:sp>
        <p:nvSpPr>
          <p:cNvPr id="3" name="TextBox 2"/>
          <p:cNvSpPr txBox="1"/>
          <p:nvPr/>
        </p:nvSpPr>
        <p:spPr>
          <a:xfrm>
            <a:off x="163518" y="920387"/>
            <a:ext cx="11788995" cy="830997"/>
          </a:xfrm>
          <a:prstGeom prst="rect">
            <a:avLst/>
          </a:prstGeom>
          <a:noFill/>
        </p:spPr>
        <p:txBody>
          <a:bodyPr wrap="square" rtlCol="0">
            <a:spAutoFit/>
          </a:bodyPr>
          <a:lstStyle/>
          <a:p>
            <a:r>
              <a:rPr lang="en-US" sz="2400" dirty="0"/>
              <a:t>People group things together that are close together in space. They become a single perceived object.</a:t>
            </a:r>
            <a:endParaRPr lang="en-US" sz="2400" dirty="0" smtClean="0"/>
          </a:p>
        </p:txBody>
      </p:sp>
      <p:pic>
        <p:nvPicPr>
          <p:cNvPr id="9218" name="Picture 2" descr="https://conversionxl.com/wp-content/uploads/2012/05/500px-Gestalt_proximity.svg_.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9" y="2685513"/>
            <a:ext cx="4762500" cy="199072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conversionxl.com/wp-content/uploads/2012/05/sal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58014" y="2942638"/>
            <a:ext cx="5715000" cy="283845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161961" y="2019308"/>
            <a:ext cx="5507107" cy="923330"/>
          </a:xfrm>
          <a:prstGeom prst="rect">
            <a:avLst/>
          </a:prstGeom>
        </p:spPr>
        <p:txBody>
          <a:bodyPr wrap="square">
            <a:spAutoFit/>
          </a:bodyPr>
          <a:lstStyle/>
          <a:p>
            <a:r>
              <a:rPr lang="en-US" dirty="0">
                <a:solidFill>
                  <a:srgbClr val="CD282F"/>
                </a:solidFill>
                <a:latin typeface="freight-text-pro"/>
                <a:hlinkClick r:id="rId5"/>
              </a:rPr>
              <a:t>Craigslist</a:t>
            </a:r>
            <a:r>
              <a:rPr lang="en-US" dirty="0">
                <a:solidFill>
                  <a:srgbClr val="000000"/>
                </a:solidFill>
                <a:latin typeface="freight-text-pro"/>
              </a:rPr>
              <a:t> uses this law to make it easy to understand which sub-categories fall under “for sale”:</a:t>
            </a:r>
            <a:endParaRPr lang="ru-RU" dirty="0"/>
          </a:p>
        </p:txBody>
      </p:sp>
    </p:spTree>
    <p:extLst>
      <p:ext uri="{BB962C8B-B14F-4D97-AF65-F5344CB8AC3E}">
        <p14:creationId xmlns:p14="http://schemas.microsoft.com/office/powerpoint/2010/main" val="41175142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2. Law of Similarity</a:t>
            </a:r>
          </a:p>
        </p:txBody>
      </p:sp>
      <p:sp>
        <p:nvSpPr>
          <p:cNvPr id="3" name="Объект 2"/>
          <p:cNvSpPr>
            <a:spLocks noGrp="1"/>
          </p:cNvSpPr>
          <p:nvPr>
            <p:ph sz="quarter" idx="11"/>
          </p:nvPr>
        </p:nvSpPr>
        <p:spPr/>
        <p:txBody>
          <a:bodyPr/>
          <a:lstStyle/>
          <a:p>
            <a:r>
              <a:rPr lang="en-US" dirty="0"/>
              <a:t>We group similar things together. This similarity can occur in the form of shape, </a:t>
            </a:r>
            <a:r>
              <a:rPr lang="en-US" dirty="0" smtClean="0"/>
              <a:t>color, </a:t>
            </a:r>
            <a:r>
              <a:rPr lang="en-US" dirty="0"/>
              <a:t>shading or other qualities.</a:t>
            </a:r>
            <a:endParaRPr lang="ru-RU" dirty="0"/>
          </a:p>
        </p:txBody>
      </p:sp>
      <p:pic>
        <p:nvPicPr>
          <p:cNvPr id="10242" name="Picture 2" descr="https://conversionxl.com/wp-content/uploads/2012/05/500px-Gestalt_similarity.svg_.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329" y="1672046"/>
            <a:ext cx="4762500" cy="47625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conversionxl.com/wp-content/uploads/2012/05/co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5730" y="3892731"/>
            <a:ext cx="6219392" cy="197984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5669122" y="3079028"/>
            <a:ext cx="6096000" cy="646331"/>
          </a:xfrm>
          <a:prstGeom prst="rect">
            <a:avLst/>
          </a:prstGeom>
        </p:spPr>
        <p:txBody>
          <a:bodyPr>
            <a:spAutoFit/>
          </a:bodyPr>
          <a:lstStyle/>
          <a:p>
            <a:r>
              <a:rPr lang="en-US" dirty="0">
                <a:solidFill>
                  <a:srgbClr val="CD282F"/>
                </a:solidFill>
                <a:latin typeface="freight-text-pro"/>
                <a:hlinkClick r:id="rId4"/>
              </a:rPr>
              <a:t>Codeschool</a:t>
            </a:r>
            <a:r>
              <a:rPr lang="en-US" dirty="0">
                <a:solidFill>
                  <a:srgbClr val="000000"/>
                </a:solidFill>
                <a:latin typeface="freight-text-pro"/>
              </a:rPr>
              <a:t> makes all the testimonial boxes similar, so we see all the testimonials as a single group:</a:t>
            </a:r>
            <a:endParaRPr lang="ru-RU" dirty="0"/>
          </a:p>
        </p:txBody>
      </p:sp>
    </p:spTree>
    <p:extLst>
      <p:ext uri="{BB962C8B-B14F-4D97-AF65-F5344CB8AC3E}">
        <p14:creationId xmlns:p14="http://schemas.microsoft.com/office/powerpoint/2010/main" val="1282334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3. Law of Closure</a:t>
            </a:r>
          </a:p>
        </p:txBody>
      </p:sp>
      <p:sp>
        <p:nvSpPr>
          <p:cNvPr id="3" name="Прямоугольник 2"/>
          <p:cNvSpPr/>
          <p:nvPr/>
        </p:nvSpPr>
        <p:spPr>
          <a:xfrm>
            <a:off x="163519" y="900724"/>
            <a:ext cx="6096000" cy="4524315"/>
          </a:xfrm>
          <a:prstGeom prst="rect">
            <a:avLst/>
          </a:prstGeom>
        </p:spPr>
        <p:txBody>
          <a:bodyPr>
            <a:spAutoFit/>
          </a:bodyPr>
          <a:lstStyle/>
          <a:p>
            <a:pPr algn="just"/>
            <a:r>
              <a:rPr lang="en-US" sz="2400" dirty="0">
                <a:solidFill>
                  <a:srgbClr val="000000"/>
                </a:solidFill>
                <a:latin typeface="freight-text-pro"/>
              </a:rPr>
              <a:t>We seek completeness. With shapes that aren’t closed, when parts of a whole picture are missing, our perception fills in the visual gap. We see two squares overlaid on four circles even though none of these shapes actually exist in the graphic</a:t>
            </a:r>
            <a:r>
              <a:rPr lang="en-US" sz="2400" dirty="0" smtClean="0">
                <a:solidFill>
                  <a:srgbClr val="000000"/>
                </a:solidFill>
                <a:latin typeface="freight-text-pro"/>
              </a:rPr>
              <a:t>.</a:t>
            </a:r>
          </a:p>
          <a:p>
            <a:endParaRPr lang="en-US" sz="2400" dirty="0">
              <a:solidFill>
                <a:srgbClr val="000000"/>
              </a:solidFill>
              <a:latin typeface="freight-text-pro"/>
            </a:endParaRPr>
          </a:p>
          <a:p>
            <a:endParaRPr lang="en-US" sz="2400" dirty="0" smtClean="0">
              <a:solidFill>
                <a:srgbClr val="000000"/>
              </a:solidFill>
              <a:latin typeface="freight-text-pro"/>
            </a:endParaRPr>
          </a:p>
          <a:p>
            <a:r>
              <a:rPr lang="en-US" sz="2400" dirty="0"/>
              <a:t>Using the law of closure can make logos or design </a:t>
            </a:r>
            <a:r>
              <a:rPr lang="en-US" sz="2400" dirty="0" err="1"/>
              <a:t>elemets</a:t>
            </a:r>
            <a:r>
              <a:rPr lang="en-US" sz="2400" dirty="0"/>
              <a:t> more interesting. A good example of this is the World Wide Fund For Nature designed by Sir Peter Scott in 1961:</a:t>
            </a:r>
            <a:endParaRPr lang="ru-RU" sz="2400" dirty="0"/>
          </a:p>
        </p:txBody>
      </p:sp>
      <p:pic>
        <p:nvPicPr>
          <p:cNvPr id="11266" name="Picture 2" descr="https://conversionxl.com/wp-content/uploads/2012/05/500px-Gestalt_closure.svg_.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7450" y="652463"/>
            <a:ext cx="4762500" cy="25908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s://conversionxl.com/wp-content/uploads/2012/05/WWF-logo-300x298.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5987" y="3162881"/>
            <a:ext cx="2857500"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44528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4. Law of Symmetry</a:t>
            </a:r>
          </a:p>
        </p:txBody>
      </p:sp>
      <p:sp>
        <p:nvSpPr>
          <p:cNvPr id="3" name="Объект 2"/>
          <p:cNvSpPr>
            <a:spLocks noGrp="1"/>
          </p:cNvSpPr>
          <p:nvPr>
            <p:ph sz="quarter" idx="11"/>
          </p:nvPr>
        </p:nvSpPr>
        <p:spPr>
          <a:xfrm>
            <a:off x="538169" y="1143000"/>
            <a:ext cx="5248677" cy="5005388"/>
          </a:xfrm>
        </p:spPr>
        <p:txBody>
          <a:bodyPr/>
          <a:lstStyle/>
          <a:p>
            <a:pPr algn="just"/>
            <a:r>
              <a:rPr lang="en-US" dirty="0"/>
              <a:t>The mind perceives objects as being symmetrical and forming around a center point. It is perceptually pleasing to be able to divide objects into an even number of symmetrical parts</a:t>
            </a:r>
            <a:r>
              <a:rPr lang="en-US" dirty="0" smtClean="0"/>
              <a:t>.</a:t>
            </a:r>
          </a:p>
          <a:p>
            <a:pPr algn="just"/>
            <a:endParaRPr lang="en-US" dirty="0"/>
          </a:p>
          <a:p>
            <a:pPr algn="just"/>
            <a:r>
              <a:rPr lang="en-US" dirty="0"/>
              <a:t>People prefer symmetric appearances over asymmetric ones. Balanced three columns and the curve add to the enjoyment of </a:t>
            </a:r>
            <a:r>
              <a:rPr lang="en-US" dirty="0" err="1">
                <a:hlinkClick r:id="rId3"/>
              </a:rPr>
              <a:t>BootB</a:t>
            </a:r>
            <a:r>
              <a:rPr lang="en-US" dirty="0"/>
              <a:t> web design:</a:t>
            </a:r>
            <a:endParaRPr lang="ru-RU" dirty="0"/>
          </a:p>
        </p:txBody>
      </p:sp>
      <p:pic>
        <p:nvPicPr>
          <p:cNvPr id="12290" name="Picture 2" descr="https://conversionxl.com/wp-content/uploads/2012/05/Law_of_Symme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0329" y="1151663"/>
            <a:ext cx="3815534" cy="190776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conversionxl.com/wp-content/uploads/2012/05/sy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0596" y="3059430"/>
            <a:ext cx="571500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467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9628181" cy="522288"/>
          </a:xfrm>
        </p:spPr>
        <p:txBody>
          <a:bodyPr/>
          <a:lstStyle/>
          <a:p>
            <a:r>
              <a:rPr lang="en-US" dirty="0"/>
              <a:t>5. Law of Common Fate</a:t>
            </a:r>
          </a:p>
        </p:txBody>
      </p:sp>
      <p:sp>
        <p:nvSpPr>
          <p:cNvPr id="3" name="TextBox 2"/>
          <p:cNvSpPr txBox="1"/>
          <p:nvPr/>
        </p:nvSpPr>
        <p:spPr>
          <a:xfrm>
            <a:off x="283029" y="985701"/>
            <a:ext cx="4981303" cy="5570756"/>
          </a:xfrm>
          <a:prstGeom prst="rect">
            <a:avLst/>
          </a:prstGeom>
          <a:noFill/>
        </p:spPr>
        <p:txBody>
          <a:bodyPr wrap="square" rtlCol="0">
            <a:spAutoFit/>
          </a:bodyPr>
          <a:lstStyle/>
          <a:p>
            <a:pPr algn="just"/>
            <a:r>
              <a:rPr lang="en-US" sz="2400" dirty="0"/>
              <a:t>We tend to perceive objects as lines that move along a path. We group together of objects that have the same trend of motion and are therefore on the same path</a:t>
            </a:r>
            <a:r>
              <a:rPr lang="en-US" sz="2400" dirty="0" smtClean="0"/>
              <a:t>.</a:t>
            </a:r>
          </a:p>
          <a:p>
            <a:pPr algn="just"/>
            <a:endParaRPr lang="en-US" sz="2400" dirty="0"/>
          </a:p>
          <a:p>
            <a:pPr algn="just"/>
            <a:r>
              <a:rPr lang="en-US" sz="2400" dirty="0"/>
              <a:t>People mentally group together sticks or raised hands pointing somewhere, because they all point in the same direction. You can use this to guide the user’s attention to something (e.g. a signup form, value proposition etc).</a:t>
            </a:r>
            <a:endParaRPr lang="en-US" sz="2400" dirty="0" smtClean="0"/>
          </a:p>
          <a:p>
            <a:endParaRPr lang="en-US" sz="4400" dirty="0"/>
          </a:p>
        </p:txBody>
      </p:sp>
      <p:pic>
        <p:nvPicPr>
          <p:cNvPr id="13314" name="Picture 2" descr="https://conversionxl.com/wp-content/uploads/2012/05/GestaltCommonF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318" y="1124909"/>
            <a:ext cx="2875008" cy="169748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s://conversionxl.com/wp-content/uploads/2012/05/houdin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7918" y="2889331"/>
            <a:ext cx="5715000" cy="3667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74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a:t>6. Law of Continuity</a:t>
            </a:r>
            <a:endParaRPr lang="ru-RU" dirty="0"/>
          </a:p>
        </p:txBody>
      </p:sp>
      <p:sp>
        <p:nvSpPr>
          <p:cNvPr id="3" name="Объект 2"/>
          <p:cNvSpPr>
            <a:spLocks noGrp="1"/>
          </p:cNvSpPr>
          <p:nvPr>
            <p:ph sz="quarter" idx="11"/>
          </p:nvPr>
        </p:nvSpPr>
        <p:spPr>
          <a:xfrm>
            <a:off x="538169" y="1143000"/>
            <a:ext cx="5000482" cy="5005388"/>
          </a:xfrm>
        </p:spPr>
        <p:txBody>
          <a:bodyPr/>
          <a:lstStyle/>
          <a:p>
            <a:pPr algn="just"/>
            <a:r>
              <a:rPr lang="en-US" dirty="0" smtClean="0"/>
              <a:t>People </a:t>
            </a:r>
            <a:r>
              <a:rPr lang="en-US" dirty="0"/>
              <a:t>have a tendency to perceive a line as continuing its established direction. In cases where there is an intersection between objects (e.g. lines), we tend to perceive the two lines as two single uninterrupted entities. Stimuli remains distinct even with overlap</a:t>
            </a:r>
            <a:r>
              <a:rPr lang="en-US" dirty="0" smtClean="0"/>
              <a:t>.</a:t>
            </a:r>
          </a:p>
          <a:p>
            <a:pPr algn="just"/>
            <a:endParaRPr lang="en-US" dirty="0"/>
          </a:p>
          <a:p>
            <a:pPr algn="just"/>
            <a:r>
              <a:rPr lang="en-US" dirty="0" err="1">
                <a:hlinkClick r:id="rId3"/>
              </a:rPr>
              <a:t>Fixel</a:t>
            </a:r>
            <a:r>
              <a:rPr lang="en-US" dirty="0"/>
              <a:t> uses this to connect faces to bios:</a:t>
            </a:r>
            <a:endParaRPr lang="ru-RU" dirty="0"/>
          </a:p>
        </p:txBody>
      </p:sp>
      <p:pic>
        <p:nvPicPr>
          <p:cNvPr id="14338" name="Picture 2" descr="https://conversionxl.com/wp-content/uploads/2012/05/continuit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9071" y="1143000"/>
            <a:ext cx="2626815" cy="1812503"/>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s://conversionxl.com/wp-content/uploads/2012/05/flanne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8810" y="2941881"/>
            <a:ext cx="4795247" cy="3916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842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855692" cy="522288"/>
          </a:xfrm>
        </p:spPr>
        <p:txBody>
          <a:bodyPr/>
          <a:lstStyle/>
          <a:p>
            <a:r>
              <a:rPr lang="en-US" dirty="0"/>
              <a:t>#7: White space and clean design</a:t>
            </a:r>
          </a:p>
        </p:txBody>
      </p:sp>
      <p:sp>
        <p:nvSpPr>
          <p:cNvPr id="3" name="Объект 2"/>
          <p:cNvSpPr>
            <a:spLocks noGrp="1"/>
          </p:cNvSpPr>
          <p:nvPr>
            <p:ph sz="quarter" idx="11"/>
          </p:nvPr>
        </p:nvSpPr>
        <p:spPr>
          <a:xfrm>
            <a:off x="538169" y="1143000"/>
            <a:ext cx="3524380" cy="5005388"/>
          </a:xfrm>
        </p:spPr>
        <p:txBody>
          <a:bodyPr/>
          <a:lstStyle/>
          <a:p>
            <a:pPr algn="just"/>
            <a:r>
              <a:rPr lang="en-US" dirty="0"/>
              <a:t>White space (also called ‘negative space’) is the portion of a page left “empty”. It’s the space between graphics, margins, gutters, space between columns, space between lines of type or </a:t>
            </a:r>
            <a:r>
              <a:rPr lang="en-US" dirty="0" smtClean="0"/>
              <a:t>visuals.</a:t>
            </a:r>
          </a:p>
          <a:p>
            <a:pPr algn="just"/>
            <a:r>
              <a:rPr lang="en-US" dirty="0">
                <a:hlinkClick r:id="rId3"/>
              </a:rPr>
              <a:t>Made.com</a:t>
            </a:r>
            <a:r>
              <a:rPr lang="en-US" dirty="0"/>
              <a:t> does white space well:</a:t>
            </a:r>
            <a:endParaRPr lang="ru-RU" dirty="0"/>
          </a:p>
        </p:txBody>
      </p:sp>
      <p:pic>
        <p:nvPicPr>
          <p:cNvPr id="15362" name="Picture 2" descr="https://conversionxl.com/wp-content/uploads/2012/05/mad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874" y="740642"/>
            <a:ext cx="7401405" cy="5810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93622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855692" cy="522288"/>
          </a:xfrm>
        </p:spPr>
        <p:txBody>
          <a:bodyPr/>
          <a:lstStyle/>
          <a:p>
            <a:r>
              <a:rPr lang="en-US" dirty="0"/>
              <a:t>#8: Occam’s Razor</a:t>
            </a:r>
          </a:p>
        </p:txBody>
      </p:sp>
      <p:sp>
        <p:nvSpPr>
          <p:cNvPr id="3" name="Объект 2"/>
          <p:cNvSpPr>
            <a:spLocks noGrp="1"/>
          </p:cNvSpPr>
          <p:nvPr>
            <p:ph sz="quarter" idx="11"/>
          </p:nvPr>
        </p:nvSpPr>
        <p:spPr>
          <a:xfrm>
            <a:off x="538168" y="1143000"/>
            <a:ext cx="4856791" cy="5005388"/>
          </a:xfrm>
        </p:spPr>
        <p:txBody>
          <a:bodyPr/>
          <a:lstStyle/>
          <a:p>
            <a:pPr algn="just"/>
            <a:r>
              <a:rPr lang="en-US" dirty="0">
                <a:hlinkClick r:id="rId3"/>
              </a:rPr>
              <a:t>Occam’s razor</a:t>
            </a:r>
            <a:r>
              <a:rPr lang="en-US" dirty="0"/>
              <a:t> is a principle urging one to select among competing hypotheses that which makes the fewest assumptions and thereby offers the simplest explanation of the effect. To put it in the design context, Occam’s Razor states that the simplest solution is usually best</a:t>
            </a:r>
            <a:r>
              <a:rPr lang="en-US" dirty="0" smtClean="0"/>
              <a:t>.</a:t>
            </a:r>
          </a:p>
        </p:txBody>
      </p:sp>
      <p:pic>
        <p:nvPicPr>
          <p:cNvPr id="16386" name="Picture 2" descr="https://conversionxl.com/wp-content/uploads/2012/05/Pipedrive-homepage-before-and-after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3966" y="809406"/>
            <a:ext cx="6204857" cy="5546581"/>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442960" y="3816421"/>
            <a:ext cx="3248298" cy="2031325"/>
          </a:xfrm>
          <a:prstGeom prst="rect">
            <a:avLst/>
          </a:prstGeom>
        </p:spPr>
        <p:txBody>
          <a:bodyPr wrap="square">
            <a:spAutoFit/>
          </a:bodyPr>
          <a:lstStyle/>
          <a:p>
            <a:pPr algn="just"/>
            <a:r>
              <a:rPr lang="en-US" i="1" dirty="0"/>
              <a:t>“We removed 80% of the content, and left one sign-up button and one Learn More link on the home page. Conversion to sign up increased by 300</a:t>
            </a:r>
            <a:r>
              <a:rPr lang="en-US" i="1" dirty="0" smtClean="0"/>
              <a:t>%.” Pipedrive reps. </a:t>
            </a:r>
            <a:endParaRPr lang="ru-RU" dirty="0"/>
          </a:p>
        </p:txBody>
      </p:sp>
    </p:spTree>
    <p:extLst>
      <p:ext uri="{BB962C8B-B14F-4D97-AF65-F5344CB8AC3E}">
        <p14:creationId xmlns:p14="http://schemas.microsoft.com/office/powerpoint/2010/main" val="13954904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855692" cy="522288"/>
          </a:xfrm>
        </p:spPr>
        <p:txBody>
          <a:bodyPr/>
          <a:lstStyle/>
          <a:p>
            <a:r>
              <a:rPr lang="en-US" dirty="0" smtClean="0"/>
              <a:t>Some 2018 Web design trends</a:t>
            </a:r>
            <a:endParaRPr lang="en-US" dirty="0"/>
          </a:p>
        </p:txBody>
      </p:sp>
      <p:sp>
        <p:nvSpPr>
          <p:cNvPr id="3" name="Объект 2"/>
          <p:cNvSpPr>
            <a:spLocks noGrp="1"/>
          </p:cNvSpPr>
          <p:nvPr>
            <p:ph sz="quarter" idx="11"/>
          </p:nvPr>
        </p:nvSpPr>
        <p:spPr>
          <a:xfrm>
            <a:off x="588968" y="1126066"/>
            <a:ext cx="4856791" cy="5005388"/>
          </a:xfrm>
        </p:spPr>
        <p:txBody>
          <a:bodyPr/>
          <a:lstStyle/>
          <a:p>
            <a:pPr algn="just"/>
            <a:r>
              <a:rPr lang="en-US" dirty="0" smtClean="0"/>
              <a:t>Cards</a:t>
            </a:r>
          </a:p>
          <a:p>
            <a:pPr algn="just"/>
            <a:r>
              <a:rPr lang="en-US" dirty="0" smtClean="0"/>
              <a:t>Illegibility (contrast)</a:t>
            </a:r>
          </a:p>
          <a:p>
            <a:pPr algn="just"/>
            <a:r>
              <a:rPr lang="en-US" dirty="0" smtClean="0"/>
              <a:t>Vibrant colors  </a:t>
            </a:r>
          </a:p>
          <a:p>
            <a:pPr algn="just"/>
            <a:r>
              <a:rPr lang="en-US" dirty="0" smtClean="0"/>
              <a:t>HD visuals</a:t>
            </a:r>
          </a:p>
          <a:p>
            <a:pPr marL="0" indent="0" algn="just">
              <a:buNone/>
            </a:pPr>
            <a:endParaRPr lang="en-US" dirty="0" smtClean="0"/>
          </a:p>
          <a:p>
            <a:pPr marL="0" indent="0" algn="just">
              <a:buNone/>
            </a:pPr>
            <a:endParaRPr lang="en-US" dirty="0" smtClean="0"/>
          </a:p>
        </p:txBody>
      </p:sp>
      <p:pic>
        <p:nvPicPr>
          <p:cNvPr id="6" name="Рисунок 5"/>
          <p:cNvPicPr>
            <a:picLocks noChangeAspect="1"/>
          </p:cNvPicPr>
          <p:nvPr/>
        </p:nvPicPr>
        <p:blipFill>
          <a:blip r:embed="rId3"/>
          <a:stretch>
            <a:fillRect/>
          </a:stretch>
        </p:blipFill>
        <p:spPr>
          <a:xfrm>
            <a:off x="4629610" y="708025"/>
            <a:ext cx="5539915" cy="2683934"/>
          </a:xfrm>
          <a:prstGeom prst="rect">
            <a:avLst/>
          </a:prstGeom>
        </p:spPr>
      </p:pic>
      <p:pic>
        <p:nvPicPr>
          <p:cNvPr id="8" name="Рисунок 7"/>
          <p:cNvPicPr>
            <a:picLocks noChangeAspect="1"/>
          </p:cNvPicPr>
          <p:nvPr/>
        </p:nvPicPr>
        <p:blipFill>
          <a:blip r:embed="rId4"/>
          <a:stretch>
            <a:fillRect/>
          </a:stretch>
        </p:blipFill>
        <p:spPr>
          <a:xfrm>
            <a:off x="8873067" y="3628760"/>
            <a:ext cx="2984469" cy="2984469"/>
          </a:xfrm>
          <a:prstGeom prst="rect">
            <a:avLst/>
          </a:prstGeom>
        </p:spPr>
      </p:pic>
      <p:pic>
        <p:nvPicPr>
          <p:cNvPr id="1032" name="Picture 8" descr="ÐÐ°ÑÑÐ¸Ð½ÐºÐ¸ Ð¿Ð¾ Ð·Ð°Ð¿ÑÐ¾ÑÑ peop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5841" y="3692244"/>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7961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9" y="130175"/>
            <a:ext cx="9855692" cy="522288"/>
          </a:xfrm>
        </p:spPr>
        <p:txBody>
          <a:bodyPr/>
          <a:lstStyle/>
          <a:p>
            <a:r>
              <a:rPr lang="en-US" dirty="0" smtClean="0"/>
              <a:t>Summary</a:t>
            </a:r>
            <a:endParaRPr lang="en-US" dirty="0"/>
          </a:p>
        </p:txBody>
      </p:sp>
      <p:sp>
        <p:nvSpPr>
          <p:cNvPr id="3" name="Объект 2"/>
          <p:cNvSpPr>
            <a:spLocks noGrp="1"/>
          </p:cNvSpPr>
          <p:nvPr>
            <p:ph sz="quarter" idx="11"/>
          </p:nvPr>
        </p:nvSpPr>
        <p:spPr>
          <a:xfrm>
            <a:off x="588968" y="1126066"/>
            <a:ext cx="8148632" cy="5005388"/>
          </a:xfrm>
        </p:spPr>
        <p:txBody>
          <a:bodyPr/>
          <a:lstStyle/>
          <a:p>
            <a:pPr algn="just"/>
            <a:r>
              <a:rPr lang="en-US" dirty="0" smtClean="0"/>
              <a:t>Think of user experience initially</a:t>
            </a:r>
          </a:p>
          <a:p>
            <a:pPr algn="just"/>
            <a:r>
              <a:rPr lang="en-US" dirty="0" smtClean="0"/>
              <a:t>What are you business objectives?</a:t>
            </a:r>
          </a:p>
          <a:p>
            <a:pPr algn="just"/>
            <a:r>
              <a:rPr lang="en-US" dirty="0" smtClean="0"/>
              <a:t>How you can align your business objectives with exemplar user experience?</a:t>
            </a:r>
          </a:p>
          <a:p>
            <a:pPr algn="just"/>
            <a:r>
              <a:rPr lang="en-US" dirty="0" smtClean="0"/>
              <a:t>Monitor the web design trends</a:t>
            </a:r>
            <a:endParaRPr lang="en-US" dirty="0" smtClean="0"/>
          </a:p>
        </p:txBody>
      </p:sp>
    </p:spTree>
    <p:extLst>
      <p:ext uri="{BB962C8B-B14F-4D97-AF65-F5344CB8AC3E}">
        <p14:creationId xmlns:p14="http://schemas.microsoft.com/office/powerpoint/2010/main" val="16253411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9" y="130175"/>
            <a:ext cx="11568112" cy="522288"/>
          </a:xfrm>
        </p:spPr>
        <p:txBody>
          <a:bodyPr/>
          <a:lstStyle/>
          <a:p>
            <a:r>
              <a:rPr lang="en-US" dirty="0" smtClean="0"/>
              <a:t>Recommended reading/practice</a:t>
            </a:r>
            <a:endParaRPr lang="en-US" dirty="0"/>
          </a:p>
        </p:txBody>
      </p:sp>
      <p:sp>
        <p:nvSpPr>
          <p:cNvPr id="3" name="Content Placeholder 2"/>
          <p:cNvSpPr>
            <a:spLocks noGrp="1"/>
          </p:cNvSpPr>
          <p:nvPr>
            <p:ph sz="quarter" idx="11"/>
          </p:nvPr>
        </p:nvSpPr>
        <p:spPr/>
        <p:txBody>
          <a:bodyPr/>
          <a:lstStyle/>
          <a:p>
            <a:r>
              <a:rPr lang="en-US" dirty="0"/>
              <a:t>Recommended readings: </a:t>
            </a:r>
          </a:p>
          <a:p>
            <a:r>
              <a:rPr lang="en-US" dirty="0" smtClean="0"/>
              <a:t>Article on 8 </a:t>
            </a:r>
            <a:r>
              <a:rPr lang="en-US" dirty="0"/>
              <a:t>Effective Web Design Principles You Should </a:t>
            </a:r>
            <a:r>
              <a:rPr lang="en-US" dirty="0" smtClean="0"/>
              <a:t>Know Available at:</a:t>
            </a:r>
            <a:endParaRPr lang="en-US" dirty="0"/>
          </a:p>
          <a:p>
            <a:pPr marL="0" indent="0">
              <a:buNone/>
            </a:pPr>
            <a:r>
              <a:rPr lang="en-US" dirty="0" smtClean="0">
                <a:hlinkClick r:id="rId2"/>
              </a:rPr>
              <a:t>https</a:t>
            </a:r>
            <a:r>
              <a:rPr lang="en-US" dirty="0">
                <a:hlinkClick r:id="rId2"/>
              </a:rPr>
              <a:t>://conversionxl.com/blog/universal-web-design-principles</a:t>
            </a:r>
            <a:r>
              <a:rPr lang="en-US" dirty="0" smtClean="0">
                <a:hlinkClick r:id="rId2"/>
              </a:rPr>
              <a:t>/</a:t>
            </a:r>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2445833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Georgia"/>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a:ln>
              <a:noFill/>
            </a:ln>
            <a:solidFill>
              <a:schemeClr val="tx1"/>
            </a:solidFill>
            <a:effectLst/>
            <a:latin typeface="Tahoma"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AD5C47-CC75-4963-B707-73034A26FD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4045329-FA08-484E-AF97-1466B55C8FFA}">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8A2D4CFB-CD5E-4C58-B78F-47C21EB219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19052</TotalTime>
  <Words>778</Words>
  <Application>Microsoft Office PowerPoint</Application>
  <PresentationFormat>Широкоэкранный</PresentationFormat>
  <Paragraphs>103</Paragraphs>
  <Slides>24</Slides>
  <Notes>14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24</vt:i4>
      </vt:variant>
    </vt:vector>
  </HeadingPairs>
  <TitlesOfParts>
    <vt:vector size="32" baseType="lpstr">
      <vt:lpstr>Arial</vt:lpstr>
      <vt:lpstr>Calibri</vt:lpstr>
      <vt:lpstr>freight-text-pro</vt:lpstr>
      <vt:lpstr>Garamond</vt:lpstr>
      <vt:lpstr>Georgia</vt:lpstr>
      <vt:lpstr>Times New Roman</vt:lpstr>
      <vt:lpstr>Office Theme</vt:lpstr>
      <vt:lpstr>Custom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Пользователь</cp:lastModifiedBy>
  <cp:revision>346</cp:revision>
  <cp:lastPrinted>2018-01-29T07:43:58Z</cp:lastPrinted>
  <dcterms:created xsi:type="dcterms:W3CDTF">2017-05-31T10:00:11Z</dcterms:created>
  <dcterms:modified xsi:type="dcterms:W3CDTF">2018-06-07T19:18:52Z</dcterms:modified>
</cp:coreProperties>
</file>