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5" r:id="rId5"/>
  </p:sldMasterIdLst>
  <p:notesMasterIdLst>
    <p:notesMasterId r:id="rId29"/>
  </p:notesMasterIdLst>
  <p:handoutMasterIdLst>
    <p:handoutMasterId r:id="rId30"/>
  </p:handoutMasterIdLst>
  <p:sldIdLst>
    <p:sldId id="258" r:id="rId6"/>
    <p:sldId id="281" r:id="rId7"/>
    <p:sldId id="304" r:id="rId8"/>
    <p:sldId id="316" r:id="rId9"/>
    <p:sldId id="319" r:id="rId10"/>
    <p:sldId id="294" r:id="rId11"/>
    <p:sldId id="321" r:id="rId12"/>
    <p:sldId id="320" r:id="rId13"/>
    <p:sldId id="295" r:id="rId14"/>
    <p:sldId id="315" r:id="rId15"/>
    <p:sldId id="322" r:id="rId16"/>
    <p:sldId id="323" r:id="rId17"/>
    <p:sldId id="324" r:id="rId18"/>
    <p:sldId id="325" r:id="rId19"/>
    <p:sldId id="308" r:id="rId20"/>
    <p:sldId id="327" r:id="rId21"/>
    <p:sldId id="328" r:id="rId22"/>
    <p:sldId id="329" r:id="rId23"/>
    <p:sldId id="330" r:id="rId24"/>
    <p:sldId id="331" r:id="rId25"/>
    <p:sldId id="332" r:id="rId26"/>
    <p:sldId id="333" r:id="rId27"/>
    <p:sldId id="326" r:id="rId28"/>
  </p:sldIdLst>
  <p:sldSz cx="12192000" cy="6858000"/>
  <p:notesSz cx="9866313" cy="673576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F9D58"/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3333" autoAdjust="0"/>
    <p:restoredTop sz="69867" autoAdjust="0"/>
  </p:normalViewPr>
  <p:slideViewPr>
    <p:cSldViewPr snapToGrid="0">
      <p:cViewPr varScale="1">
        <p:scale>
          <a:sx n="51" d="100"/>
          <a:sy n="51" d="100"/>
        </p:scale>
        <p:origin x="75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171823-9F4F-4FA1-93F7-9ADDBE6D7338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48D6552-76FA-40E1-87F1-EC48BDCD84A1}">
      <dgm:prSet phldrT="[Текст]" custT="1"/>
      <dgm:spPr/>
      <dgm:t>
        <a:bodyPr/>
        <a:lstStyle/>
        <a:p>
          <a:r>
            <a:rPr lang="en-US" sz="2400" dirty="0" smtClean="0"/>
            <a:t>Why Google loves great content?</a:t>
          </a:r>
        </a:p>
      </dgm:t>
    </dgm:pt>
    <dgm:pt modelId="{14635409-DA14-46B7-AA37-404922C2BE39}" type="parTrans" cxnId="{9EB6D30B-F68F-4BFC-9722-5F82A5CF7236}">
      <dgm:prSet/>
      <dgm:spPr/>
      <dgm:t>
        <a:bodyPr/>
        <a:lstStyle/>
        <a:p>
          <a:endParaRPr lang="ru-RU"/>
        </a:p>
      </dgm:t>
    </dgm:pt>
    <dgm:pt modelId="{049326CE-26DC-4E77-9F06-A8A0D2E07764}" type="sibTrans" cxnId="{9EB6D30B-F68F-4BFC-9722-5F82A5CF7236}">
      <dgm:prSet/>
      <dgm:spPr/>
      <dgm:t>
        <a:bodyPr/>
        <a:lstStyle/>
        <a:p>
          <a:endParaRPr lang="ru-RU"/>
        </a:p>
      </dgm:t>
    </dgm:pt>
    <dgm:pt modelId="{B62D0546-7709-4DFD-A1DD-AF1F46BED061}">
      <dgm:prSet custT="1"/>
      <dgm:spPr/>
      <dgm:t>
        <a:bodyPr/>
        <a:lstStyle/>
        <a:p>
          <a:r>
            <a:rPr lang="en-US" sz="2400" dirty="0" smtClean="0">
              <a:solidFill>
                <a:schemeClr val="bg1"/>
              </a:solidFill>
            </a:rPr>
            <a:t>Building content Marketing through various channels</a:t>
          </a:r>
          <a:endParaRPr lang="en-US" sz="2400" dirty="0" smtClean="0">
            <a:solidFill>
              <a:schemeClr val="bg1"/>
            </a:solidFill>
          </a:endParaRPr>
        </a:p>
      </dgm:t>
    </dgm:pt>
    <dgm:pt modelId="{07183B25-EBE6-4B85-B0B9-E2422D353FFA}" type="parTrans" cxnId="{1324D6A5-4CCD-4C5A-9376-3E5F76D33D48}">
      <dgm:prSet/>
      <dgm:spPr/>
      <dgm:t>
        <a:bodyPr/>
        <a:lstStyle/>
        <a:p>
          <a:endParaRPr lang="ru-RU"/>
        </a:p>
      </dgm:t>
    </dgm:pt>
    <dgm:pt modelId="{80FB21D2-1CFE-4BEB-84EB-64F3BD9EB321}" type="sibTrans" cxnId="{1324D6A5-4CCD-4C5A-9376-3E5F76D33D48}">
      <dgm:prSet/>
      <dgm:spPr/>
      <dgm:t>
        <a:bodyPr/>
        <a:lstStyle/>
        <a:p>
          <a:endParaRPr lang="ru-RU"/>
        </a:p>
      </dgm:t>
    </dgm:pt>
    <dgm:pt modelId="{F5503FE2-11AB-4393-8887-B0D537C256CB}">
      <dgm:prSet phldrT="[Текст]" custT="1"/>
      <dgm:spPr/>
      <dgm:t>
        <a:bodyPr/>
        <a:lstStyle/>
        <a:p>
          <a:r>
            <a:rPr lang="en-US" sz="2400" dirty="0" smtClean="0"/>
            <a:t>5 principles of Content Marketing</a:t>
          </a:r>
          <a:endParaRPr lang="ru-RU" sz="2400" dirty="0"/>
        </a:p>
      </dgm:t>
    </dgm:pt>
    <dgm:pt modelId="{77D46F29-65C4-464C-A657-682B4B734073}" type="parTrans" cxnId="{C0614361-FD08-45D1-8F3B-474F41EF90CA}">
      <dgm:prSet/>
      <dgm:spPr/>
      <dgm:t>
        <a:bodyPr/>
        <a:lstStyle/>
        <a:p>
          <a:endParaRPr lang="ru-RU"/>
        </a:p>
      </dgm:t>
    </dgm:pt>
    <dgm:pt modelId="{E66DDAE3-9747-4E18-B843-D2CB9223984D}" type="sibTrans" cxnId="{C0614361-FD08-45D1-8F3B-474F41EF90CA}">
      <dgm:prSet/>
      <dgm:spPr/>
      <dgm:t>
        <a:bodyPr/>
        <a:lstStyle/>
        <a:p>
          <a:endParaRPr lang="ru-RU"/>
        </a:p>
      </dgm:t>
    </dgm:pt>
    <dgm:pt modelId="{EC27DEFB-9F32-4358-99A4-6407F2A929D1}">
      <dgm:prSet phldrT="[Текст]" custT="1"/>
      <dgm:spPr/>
      <dgm:t>
        <a:bodyPr/>
        <a:lstStyle/>
        <a:p>
          <a:r>
            <a:rPr lang="en-US" sz="2400" dirty="0" smtClean="0"/>
            <a:t>What is </a:t>
          </a:r>
          <a:r>
            <a:rPr lang="en-US" sz="2400" dirty="0" smtClean="0"/>
            <a:t>Content Marketing and its history of development</a:t>
          </a:r>
          <a:endParaRPr lang="ru-RU" sz="2400" dirty="0"/>
        </a:p>
      </dgm:t>
    </dgm:pt>
    <dgm:pt modelId="{1EDEAAA0-724A-4725-8B4F-9839B409921F}" type="parTrans" cxnId="{5CE44786-8EE9-4317-8A74-799D814317EE}">
      <dgm:prSet/>
      <dgm:spPr/>
      <dgm:t>
        <a:bodyPr/>
        <a:lstStyle/>
        <a:p>
          <a:endParaRPr lang="ru-RU"/>
        </a:p>
      </dgm:t>
    </dgm:pt>
    <dgm:pt modelId="{40EEEF91-A13D-4B58-BC59-F7C94704AAC8}" type="sibTrans" cxnId="{5CE44786-8EE9-4317-8A74-799D814317EE}">
      <dgm:prSet/>
      <dgm:spPr/>
      <dgm:t>
        <a:bodyPr/>
        <a:lstStyle/>
        <a:p>
          <a:endParaRPr lang="ru-RU"/>
        </a:p>
      </dgm:t>
    </dgm:pt>
    <dgm:pt modelId="{C5E5648B-3039-4366-8430-7D6E0EFB74A9}">
      <dgm:prSet custT="1"/>
      <dgm:spPr/>
      <dgm:t>
        <a:bodyPr/>
        <a:lstStyle/>
        <a:p>
          <a:r>
            <a:rPr lang="en-US" sz="2400" dirty="0" smtClean="0">
              <a:solidFill>
                <a:schemeClr val="bg1"/>
              </a:solidFill>
            </a:rPr>
            <a:t>Success stories</a:t>
          </a:r>
          <a:endParaRPr lang="en-US" sz="2400" dirty="0" smtClean="0">
            <a:solidFill>
              <a:schemeClr val="bg1"/>
            </a:solidFill>
          </a:endParaRPr>
        </a:p>
      </dgm:t>
    </dgm:pt>
    <dgm:pt modelId="{5A7A566E-BD20-4BDB-9B0A-7506A7ADE33B}" type="parTrans" cxnId="{D288E01A-DB4D-4D8C-9538-4E2F8AC9A1B7}">
      <dgm:prSet/>
      <dgm:spPr/>
    </dgm:pt>
    <dgm:pt modelId="{CAF4C50D-0573-416D-8748-AB23CCE7D406}" type="sibTrans" cxnId="{D288E01A-DB4D-4D8C-9538-4E2F8AC9A1B7}">
      <dgm:prSet/>
      <dgm:spPr/>
    </dgm:pt>
    <dgm:pt modelId="{92864C5D-8731-4959-B73D-972046116D43}" type="pres">
      <dgm:prSet presAssocID="{8E171823-9F4F-4FA1-93F7-9ADDBE6D733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08A57234-CDD5-463C-8C75-8D89E7490AE4}" type="pres">
      <dgm:prSet presAssocID="{8E171823-9F4F-4FA1-93F7-9ADDBE6D7338}" presName="Name1" presStyleCnt="0"/>
      <dgm:spPr/>
    </dgm:pt>
    <dgm:pt modelId="{06B5DFDC-EA84-45F8-8ECE-2D27517A407F}" type="pres">
      <dgm:prSet presAssocID="{8E171823-9F4F-4FA1-93F7-9ADDBE6D7338}" presName="cycle" presStyleCnt="0"/>
      <dgm:spPr/>
    </dgm:pt>
    <dgm:pt modelId="{BD948953-F68A-4B58-88F4-B718670834CC}" type="pres">
      <dgm:prSet presAssocID="{8E171823-9F4F-4FA1-93F7-9ADDBE6D7338}" presName="srcNode" presStyleLbl="node1" presStyleIdx="0" presStyleCnt="5"/>
      <dgm:spPr/>
    </dgm:pt>
    <dgm:pt modelId="{0263991A-A941-4EEF-AEB1-EE2703D0B29C}" type="pres">
      <dgm:prSet presAssocID="{8E171823-9F4F-4FA1-93F7-9ADDBE6D7338}" presName="conn" presStyleLbl="parChTrans1D2" presStyleIdx="0" presStyleCnt="1"/>
      <dgm:spPr/>
      <dgm:t>
        <a:bodyPr/>
        <a:lstStyle/>
        <a:p>
          <a:endParaRPr lang="ru-RU"/>
        </a:p>
      </dgm:t>
    </dgm:pt>
    <dgm:pt modelId="{1F82470F-1CB7-4C84-9EC7-F7B09322D3F8}" type="pres">
      <dgm:prSet presAssocID="{8E171823-9F4F-4FA1-93F7-9ADDBE6D7338}" presName="extraNode" presStyleLbl="node1" presStyleIdx="0" presStyleCnt="5"/>
      <dgm:spPr/>
    </dgm:pt>
    <dgm:pt modelId="{F12EB894-E473-4A42-830D-90032CE2FB3E}" type="pres">
      <dgm:prSet presAssocID="{8E171823-9F4F-4FA1-93F7-9ADDBE6D7338}" presName="dstNode" presStyleLbl="node1" presStyleIdx="0" presStyleCnt="5"/>
      <dgm:spPr/>
    </dgm:pt>
    <dgm:pt modelId="{D951D57D-D082-42FF-A2B4-4246271A87BC}" type="pres">
      <dgm:prSet presAssocID="{EC27DEFB-9F32-4358-99A4-6407F2A929D1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407AF3-9EBA-4553-BB8D-47225CB94691}" type="pres">
      <dgm:prSet presAssocID="{EC27DEFB-9F32-4358-99A4-6407F2A929D1}" presName="accent_1" presStyleCnt="0"/>
      <dgm:spPr/>
    </dgm:pt>
    <dgm:pt modelId="{2239D8D1-4577-497F-AC73-7A72F954902C}" type="pres">
      <dgm:prSet presAssocID="{EC27DEFB-9F32-4358-99A4-6407F2A929D1}" presName="accentRepeatNode" presStyleLbl="solidFgAcc1" presStyleIdx="0" presStyleCnt="5"/>
      <dgm:spPr/>
    </dgm:pt>
    <dgm:pt modelId="{0E67F5A4-378B-4A31-A746-6BBB47CB99F4}" type="pres">
      <dgm:prSet presAssocID="{F5503FE2-11AB-4393-8887-B0D537C256CB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5C3A78-A197-4392-8369-48ADF42F498C}" type="pres">
      <dgm:prSet presAssocID="{F5503FE2-11AB-4393-8887-B0D537C256CB}" presName="accent_2" presStyleCnt="0"/>
      <dgm:spPr/>
    </dgm:pt>
    <dgm:pt modelId="{53EB4A7D-B721-48BC-9AD6-9BCA66877371}" type="pres">
      <dgm:prSet presAssocID="{F5503FE2-11AB-4393-8887-B0D537C256CB}" presName="accentRepeatNode" presStyleLbl="solidFgAcc1" presStyleIdx="1" presStyleCnt="5"/>
      <dgm:spPr/>
    </dgm:pt>
    <dgm:pt modelId="{863FF625-EA71-4403-A62A-20AA5A7E89DF}" type="pres">
      <dgm:prSet presAssocID="{B48D6552-76FA-40E1-87F1-EC48BDCD84A1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FFBFE2-998C-4406-9AB6-7906C7659645}" type="pres">
      <dgm:prSet presAssocID="{B48D6552-76FA-40E1-87F1-EC48BDCD84A1}" presName="accent_3" presStyleCnt="0"/>
      <dgm:spPr/>
    </dgm:pt>
    <dgm:pt modelId="{F149DC53-CCBC-4A88-B51D-32E913314AB2}" type="pres">
      <dgm:prSet presAssocID="{B48D6552-76FA-40E1-87F1-EC48BDCD84A1}" presName="accentRepeatNode" presStyleLbl="solidFgAcc1" presStyleIdx="2" presStyleCnt="5"/>
      <dgm:spPr>
        <a:solidFill>
          <a:schemeClr val="bg1">
            <a:lumMod val="85000"/>
          </a:schemeClr>
        </a:solidFill>
      </dgm:spPr>
    </dgm:pt>
    <dgm:pt modelId="{EF73C9A1-78C8-4742-BBBD-6F310913C458}" type="pres">
      <dgm:prSet presAssocID="{B62D0546-7709-4DFD-A1DD-AF1F46BED061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A6A2EA-48B8-4EC1-AE68-2A4420E853A4}" type="pres">
      <dgm:prSet presAssocID="{B62D0546-7709-4DFD-A1DD-AF1F46BED061}" presName="accent_4" presStyleCnt="0"/>
      <dgm:spPr/>
    </dgm:pt>
    <dgm:pt modelId="{2FF84CE4-DF89-49C5-9B0C-61BD22A195AC}" type="pres">
      <dgm:prSet presAssocID="{B62D0546-7709-4DFD-A1DD-AF1F46BED061}" presName="accentRepeatNode" presStyleLbl="solidFgAcc1" presStyleIdx="3" presStyleCnt="5"/>
      <dgm:spPr>
        <a:solidFill>
          <a:schemeClr val="bg1">
            <a:lumMod val="85000"/>
          </a:schemeClr>
        </a:solidFill>
      </dgm:spPr>
    </dgm:pt>
    <dgm:pt modelId="{D7C222D8-E5B0-405D-87DC-453A274F130E}" type="pres">
      <dgm:prSet presAssocID="{C5E5648B-3039-4366-8430-7D6E0EFB74A9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D7C064-1CA8-446E-82C9-86A1FB67F880}" type="pres">
      <dgm:prSet presAssocID="{C5E5648B-3039-4366-8430-7D6E0EFB74A9}" presName="accent_5" presStyleCnt="0"/>
      <dgm:spPr/>
    </dgm:pt>
    <dgm:pt modelId="{D8F53B1C-8601-42F3-904E-B8C0B4AB23B0}" type="pres">
      <dgm:prSet presAssocID="{C5E5648B-3039-4366-8430-7D6E0EFB74A9}" presName="accentRepeatNode" presStyleLbl="solidFgAcc1" presStyleIdx="4" presStyleCnt="5"/>
      <dgm:spPr/>
    </dgm:pt>
  </dgm:ptLst>
  <dgm:cxnLst>
    <dgm:cxn modelId="{7A8E0E89-C979-4E14-BD11-1E72DE96F7E7}" type="presOf" srcId="{C5E5648B-3039-4366-8430-7D6E0EFB74A9}" destId="{D7C222D8-E5B0-405D-87DC-453A274F130E}" srcOrd="0" destOrd="0" presId="urn:microsoft.com/office/officeart/2008/layout/VerticalCurvedList"/>
    <dgm:cxn modelId="{AD914E69-9136-4855-9242-A34624D78B04}" type="presOf" srcId="{8E171823-9F4F-4FA1-93F7-9ADDBE6D7338}" destId="{92864C5D-8731-4959-B73D-972046116D43}" srcOrd="0" destOrd="0" presId="urn:microsoft.com/office/officeart/2008/layout/VerticalCurvedList"/>
    <dgm:cxn modelId="{CAE00435-DA86-457E-8069-3E46E3210BA8}" type="presOf" srcId="{B48D6552-76FA-40E1-87F1-EC48BDCD84A1}" destId="{863FF625-EA71-4403-A62A-20AA5A7E89DF}" srcOrd="0" destOrd="0" presId="urn:microsoft.com/office/officeart/2008/layout/VerticalCurvedList"/>
    <dgm:cxn modelId="{0107D679-3410-4EBD-AB0B-0CE0AC221AAA}" type="presOf" srcId="{EC27DEFB-9F32-4358-99A4-6407F2A929D1}" destId="{D951D57D-D082-42FF-A2B4-4246271A87BC}" srcOrd="0" destOrd="0" presId="urn:microsoft.com/office/officeart/2008/layout/VerticalCurvedList"/>
    <dgm:cxn modelId="{C0614361-FD08-45D1-8F3B-474F41EF90CA}" srcId="{8E171823-9F4F-4FA1-93F7-9ADDBE6D7338}" destId="{F5503FE2-11AB-4393-8887-B0D537C256CB}" srcOrd="1" destOrd="0" parTransId="{77D46F29-65C4-464C-A657-682B4B734073}" sibTransId="{E66DDAE3-9747-4E18-B843-D2CB9223984D}"/>
    <dgm:cxn modelId="{AB7DF936-2E02-44B7-97F5-70E230C991E2}" type="presOf" srcId="{40EEEF91-A13D-4B58-BC59-F7C94704AAC8}" destId="{0263991A-A941-4EEF-AEB1-EE2703D0B29C}" srcOrd="0" destOrd="0" presId="urn:microsoft.com/office/officeart/2008/layout/VerticalCurvedList"/>
    <dgm:cxn modelId="{1324D6A5-4CCD-4C5A-9376-3E5F76D33D48}" srcId="{8E171823-9F4F-4FA1-93F7-9ADDBE6D7338}" destId="{B62D0546-7709-4DFD-A1DD-AF1F46BED061}" srcOrd="3" destOrd="0" parTransId="{07183B25-EBE6-4B85-B0B9-E2422D353FFA}" sibTransId="{80FB21D2-1CFE-4BEB-84EB-64F3BD9EB321}"/>
    <dgm:cxn modelId="{79CC4F53-1612-42C9-8690-F82BE1129A8E}" type="presOf" srcId="{B62D0546-7709-4DFD-A1DD-AF1F46BED061}" destId="{EF73C9A1-78C8-4742-BBBD-6F310913C458}" srcOrd="0" destOrd="0" presId="urn:microsoft.com/office/officeart/2008/layout/VerticalCurvedList"/>
    <dgm:cxn modelId="{D288E01A-DB4D-4D8C-9538-4E2F8AC9A1B7}" srcId="{8E171823-9F4F-4FA1-93F7-9ADDBE6D7338}" destId="{C5E5648B-3039-4366-8430-7D6E0EFB74A9}" srcOrd="4" destOrd="0" parTransId="{5A7A566E-BD20-4BDB-9B0A-7506A7ADE33B}" sibTransId="{CAF4C50D-0573-416D-8748-AB23CCE7D406}"/>
    <dgm:cxn modelId="{5F15D00C-B175-400B-98EF-1744D59BD7D5}" type="presOf" srcId="{F5503FE2-11AB-4393-8887-B0D537C256CB}" destId="{0E67F5A4-378B-4A31-A746-6BBB47CB99F4}" srcOrd="0" destOrd="0" presId="urn:microsoft.com/office/officeart/2008/layout/VerticalCurvedList"/>
    <dgm:cxn modelId="{5CE44786-8EE9-4317-8A74-799D814317EE}" srcId="{8E171823-9F4F-4FA1-93F7-9ADDBE6D7338}" destId="{EC27DEFB-9F32-4358-99A4-6407F2A929D1}" srcOrd="0" destOrd="0" parTransId="{1EDEAAA0-724A-4725-8B4F-9839B409921F}" sibTransId="{40EEEF91-A13D-4B58-BC59-F7C94704AAC8}"/>
    <dgm:cxn modelId="{9EB6D30B-F68F-4BFC-9722-5F82A5CF7236}" srcId="{8E171823-9F4F-4FA1-93F7-9ADDBE6D7338}" destId="{B48D6552-76FA-40E1-87F1-EC48BDCD84A1}" srcOrd="2" destOrd="0" parTransId="{14635409-DA14-46B7-AA37-404922C2BE39}" sibTransId="{049326CE-26DC-4E77-9F06-A8A0D2E07764}"/>
    <dgm:cxn modelId="{B56732E6-1A08-47C0-AC7E-81CEAC22FB1D}" type="presParOf" srcId="{92864C5D-8731-4959-B73D-972046116D43}" destId="{08A57234-CDD5-463C-8C75-8D89E7490AE4}" srcOrd="0" destOrd="0" presId="urn:microsoft.com/office/officeart/2008/layout/VerticalCurvedList"/>
    <dgm:cxn modelId="{DA686451-84D2-4C70-8FCD-2D525881BD0B}" type="presParOf" srcId="{08A57234-CDD5-463C-8C75-8D89E7490AE4}" destId="{06B5DFDC-EA84-45F8-8ECE-2D27517A407F}" srcOrd="0" destOrd="0" presId="urn:microsoft.com/office/officeart/2008/layout/VerticalCurvedList"/>
    <dgm:cxn modelId="{2B21248B-7468-468D-8E35-D427CB6C7E4E}" type="presParOf" srcId="{06B5DFDC-EA84-45F8-8ECE-2D27517A407F}" destId="{BD948953-F68A-4B58-88F4-B718670834CC}" srcOrd="0" destOrd="0" presId="urn:microsoft.com/office/officeart/2008/layout/VerticalCurvedList"/>
    <dgm:cxn modelId="{D5AF0323-533F-482E-A926-A7E12ED6EE6E}" type="presParOf" srcId="{06B5DFDC-EA84-45F8-8ECE-2D27517A407F}" destId="{0263991A-A941-4EEF-AEB1-EE2703D0B29C}" srcOrd="1" destOrd="0" presId="urn:microsoft.com/office/officeart/2008/layout/VerticalCurvedList"/>
    <dgm:cxn modelId="{13FE7A94-1D9C-4AA7-9A0F-00373E08473E}" type="presParOf" srcId="{06B5DFDC-EA84-45F8-8ECE-2D27517A407F}" destId="{1F82470F-1CB7-4C84-9EC7-F7B09322D3F8}" srcOrd="2" destOrd="0" presId="urn:microsoft.com/office/officeart/2008/layout/VerticalCurvedList"/>
    <dgm:cxn modelId="{6DF08796-C9B6-41CC-AAB0-B4DA0C4D7825}" type="presParOf" srcId="{06B5DFDC-EA84-45F8-8ECE-2D27517A407F}" destId="{F12EB894-E473-4A42-830D-90032CE2FB3E}" srcOrd="3" destOrd="0" presId="urn:microsoft.com/office/officeart/2008/layout/VerticalCurvedList"/>
    <dgm:cxn modelId="{DA2C66F7-0A92-4C12-B222-177914B15F62}" type="presParOf" srcId="{08A57234-CDD5-463C-8C75-8D89E7490AE4}" destId="{D951D57D-D082-42FF-A2B4-4246271A87BC}" srcOrd="1" destOrd="0" presId="urn:microsoft.com/office/officeart/2008/layout/VerticalCurvedList"/>
    <dgm:cxn modelId="{53B1B896-9DC9-437A-82AE-69906B3314ED}" type="presParOf" srcId="{08A57234-CDD5-463C-8C75-8D89E7490AE4}" destId="{9B407AF3-9EBA-4553-BB8D-47225CB94691}" srcOrd="2" destOrd="0" presId="urn:microsoft.com/office/officeart/2008/layout/VerticalCurvedList"/>
    <dgm:cxn modelId="{00FE4527-42D3-4380-AE57-71A6CAF0733C}" type="presParOf" srcId="{9B407AF3-9EBA-4553-BB8D-47225CB94691}" destId="{2239D8D1-4577-497F-AC73-7A72F954902C}" srcOrd="0" destOrd="0" presId="urn:microsoft.com/office/officeart/2008/layout/VerticalCurvedList"/>
    <dgm:cxn modelId="{93DB9C2A-C27B-445A-A67B-1C839BCAB3B2}" type="presParOf" srcId="{08A57234-CDD5-463C-8C75-8D89E7490AE4}" destId="{0E67F5A4-378B-4A31-A746-6BBB47CB99F4}" srcOrd="3" destOrd="0" presId="urn:microsoft.com/office/officeart/2008/layout/VerticalCurvedList"/>
    <dgm:cxn modelId="{ED88EFCD-808A-486A-8627-D3E9FCA7E1AC}" type="presParOf" srcId="{08A57234-CDD5-463C-8C75-8D89E7490AE4}" destId="{7A5C3A78-A197-4392-8369-48ADF42F498C}" srcOrd="4" destOrd="0" presId="urn:microsoft.com/office/officeart/2008/layout/VerticalCurvedList"/>
    <dgm:cxn modelId="{A4784102-5CE6-4435-A8E4-0290A5A41D6A}" type="presParOf" srcId="{7A5C3A78-A197-4392-8369-48ADF42F498C}" destId="{53EB4A7D-B721-48BC-9AD6-9BCA66877371}" srcOrd="0" destOrd="0" presId="urn:microsoft.com/office/officeart/2008/layout/VerticalCurvedList"/>
    <dgm:cxn modelId="{5D96F903-F3B6-4133-8356-9282CC8A7E92}" type="presParOf" srcId="{08A57234-CDD5-463C-8C75-8D89E7490AE4}" destId="{863FF625-EA71-4403-A62A-20AA5A7E89DF}" srcOrd="5" destOrd="0" presId="urn:microsoft.com/office/officeart/2008/layout/VerticalCurvedList"/>
    <dgm:cxn modelId="{44113DB0-9F00-4F6F-8E5A-32A0079C954F}" type="presParOf" srcId="{08A57234-CDD5-463C-8C75-8D89E7490AE4}" destId="{A5FFBFE2-998C-4406-9AB6-7906C7659645}" srcOrd="6" destOrd="0" presId="urn:microsoft.com/office/officeart/2008/layout/VerticalCurvedList"/>
    <dgm:cxn modelId="{73BEDDEF-7FC7-4C79-ADF5-1AC190AE3B82}" type="presParOf" srcId="{A5FFBFE2-998C-4406-9AB6-7906C7659645}" destId="{F149DC53-CCBC-4A88-B51D-32E913314AB2}" srcOrd="0" destOrd="0" presId="urn:microsoft.com/office/officeart/2008/layout/VerticalCurvedList"/>
    <dgm:cxn modelId="{21AE02A8-8484-4EFF-AD3E-B7A21E68A81E}" type="presParOf" srcId="{08A57234-CDD5-463C-8C75-8D89E7490AE4}" destId="{EF73C9A1-78C8-4742-BBBD-6F310913C458}" srcOrd="7" destOrd="0" presId="urn:microsoft.com/office/officeart/2008/layout/VerticalCurvedList"/>
    <dgm:cxn modelId="{6A11E81B-7F07-4477-9B85-E97356E0287F}" type="presParOf" srcId="{08A57234-CDD5-463C-8C75-8D89E7490AE4}" destId="{14A6A2EA-48B8-4EC1-AE68-2A4420E853A4}" srcOrd="8" destOrd="0" presId="urn:microsoft.com/office/officeart/2008/layout/VerticalCurvedList"/>
    <dgm:cxn modelId="{6452D31F-8F4B-4A2C-860F-95099C97FBFB}" type="presParOf" srcId="{14A6A2EA-48B8-4EC1-AE68-2A4420E853A4}" destId="{2FF84CE4-DF89-49C5-9B0C-61BD22A195AC}" srcOrd="0" destOrd="0" presId="urn:microsoft.com/office/officeart/2008/layout/VerticalCurvedList"/>
    <dgm:cxn modelId="{8A31CAF6-096A-4BD3-8DA1-5D05C00C05E9}" type="presParOf" srcId="{08A57234-CDD5-463C-8C75-8D89E7490AE4}" destId="{D7C222D8-E5B0-405D-87DC-453A274F130E}" srcOrd="9" destOrd="0" presId="urn:microsoft.com/office/officeart/2008/layout/VerticalCurvedList"/>
    <dgm:cxn modelId="{8119F2A8-3864-4546-962C-67E86F974EF6}" type="presParOf" srcId="{08A57234-CDD5-463C-8C75-8D89E7490AE4}" destId="{37D7C064-1CA8-446E-82C9-86A1FB67F880}" srcOrd="10" destOrd="0" presId="urn:microsoft.com/office/officeart/2008/layout/VerticalCurvedList"/>
    <dgm:cxn modelId="{5BA84416-8CB0-4283-B0F3-26AD5B4E4959}" type="presParOf" srcId="{37D7C064-1CA8-446E-82C9-86A1FB67F880}" destId="{D8F53B1C-8601-42F3-904E-B8C0B4AB23B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63991A-A941-4EEF-AEB1-EE2703D0B29C}">
      <dsp:nvSpPr>
        <dsp:cNvPr id="0" name=""/>
        <dsp:cNvSpPr/>
      </dsp:nvSpPr>
      <dsp:spPr>
        <a:xfrm>
          <a:off x="-6126981" y="-937410"/>
          <a:ext cx="7293488" cy="7293488"/>
        </a:xfrm>
        <a:prstGeom prst="blockArc">
          <a:avLst>
            <a:gd name="adj1" fmla="val 18900000"/>
            <a:gd name="adj2" fmla="val 2700000"/>
            <a:gd name="adj3" fmla="val 296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51D57D-D082-42FF-A2B4-4246271A87BC}">
      <dsp:nvSpPr>
        <dsp:cNvPr id="0" name=""/>
        <dsp:cNvSpPr/>
      </dsp:nvSpPr>
      <dsp:spPr>
        <a:xfrm>
          <a:off x="509717" y="338558"/>
          <a:ext cx="10532923" cy="6775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What is </a:t>
          </a:r>
          <a:r>
            <a:rPr lang="en-US" sz="2400" kern="1200" dirty="0" smtClean="0"/>
            <a:t>Content Marketing and its history of development</a:t>
          </a:r>
          <a:endParaRPr lang="ru-RU" sz="2400" kern="1200" dirty="0"/>
        </a:p>
      </dsp:txBody>
      <dsp:txXfrm>
        <a:off x="509717" y="338558"/>
        <a:ext cx="10532923" cy="677550"/>
      </dsp:txXfrm>
    </dsp:sp>
    <dsp:sp modelId="{2239D8D1-4577-497F-AC73-7A72F954902C}">
      <dsp:nvSpPr>
        <dsp:cNvPr id="0" name=""/>
        <dsp:cNvSpPr/>
      </dsp:nvSpPr>
      <dsp:spPr>
        <a:xfrm>
          <a:off x="86248" y="253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67F5A4-378B-4A31-A746-6BBB47CB99F4}">
      <dsp:nvSpPr>
        <dsp:cNvPr id="0" name=""/>
        <dsp:cNvSpPr/>
      </dsp:nvSpPr>
      <dsp:spPr>
        <a:xfrm>
          <a:off x="995230" y="1354558"/>
          <a:ext cx="10047410" cy="6775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5 principles of Content Marketing</a:t>
          </a:r>
          <a:endParaRPr lang="ru-RU" sz="2400" kern="1200" dirty="0"/>
        </a:p>
      </dsp:txBody>
      <dsp:txXfrm>
        <a:off x="995230" y="1354558"/>
        <a:ext cx="10047410" cy="677550"/>
      </dsp:txXfrm>
    </dsp:sp>
    <dsp:sp modelId="{53EB4A7D-B721-48BC-9AD6-9BCA66877371}">
      <dsp:nvSpPr>
        <dsp:cNvPr id="0" name=""/>
        <dsp:cNvSpPr/>
      </dsp:nvSpPr>
      <dsp:spPr>
        <a:xfrm>
          <a:off x="571761" y="1269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3FF625-EA71-4403-A62A-20AA5A7E89DF}">
      <dsp:nvSpPr>
        <dsp:cNvPr id="0" name=""/>
        <dsp:cNvSpPr/>
      </dsp:nvSpPr>
      <dsp:spPr>
        <a:xfrm>
          <a:off x="1144243" y="2370558"/>
          <a:ext cx="9898397" cy="6775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Why Google loves great content?</a:t>
          </a:r>
        </a:p>
      </dsp:txBody>
      <dsp:txXfrm>
        <a:off x="1144243" y="2370558"/>
        <a:ext cx="9898397" cy="677550"/>
      </dsp:txXfrm>
    </dsp:sp>
    <dsp:sp modelId="{F149DC53-CCBC-4A88-B51D-32E913314AB2}">
      <dsp:nvSpPr>
        <dsp:cNvPr id="0" name=""/>
        <dsp:cNvSpPr/>
      </dsp:nvSpPr>
      <dsp:spPr>
        <a:xfrm>
          <a:off x="720774" y="2285864"/>
          <a:ext cx="846937" cy="846937"/>
        </a:xfrm>
        <a:prstGeom prst="ellipse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73C9A1-78C8-4742-BBBD-6F310913C458}">
      <dsp:nvSpPr>
        <dsp:cNvPr id="0" name=""/>
        <dsp:cNvSpPr/>
      </dsp:nvSpPr>
      <dsp:spPr>
        <a:xfrm>
          <a:off x="995230" y="3386558"/>
          <a:ext cx="10047410" cy="6775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bg1"/>
              </a:solidFill>
            </a:rPr>
            <a:t>Building content Marketing through various channels</a:t>
          </a:r>
          <a:endParaRPr lang="en-US" sz="2400" kern="1200" dirty="0" smtClean="0">
            <a:solidFill>
              <a:schemeClr val="bg1"/>
            </a:solidFill>
          </a:endParaRPr>
        </a:p>
      </dsp:txBody>
      <dsp:txXfrm>
        <a:off x="995230" y="3386558"/>
        <a:ext cx="10047410" cy="677550"/>
      </dsp:txXfrm>
    </dsp:sp>
    <dsp:sp modelId="{2FF84CE4-DF89-49C5-9B0C-61BD22A195AC}">
      <dsp:nvSpPr>
        <dsp:cNvPr id="0" name=""/>
        <dsp:cNvSpPr/>
      </dsp:nvSpPr>
      <dsp:spPr>
        <a:xfrm>
          <a:off x="571761" y="3301864"/>
          <a:ext cx="846937" cy="846937"/>
        </a:xfrm>
        <a:prstGeom prst="ellipse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C222D8-E5B0-405D-87DC-453A274F130E}">
      <dsp:nvSpPr>
        <dsp:cNvPr id="0" name=""/>
        <dsp:cNvSpPr/>
      </dsp:nvSpPr>
      <dsp:spPr>
        <a:xfrm>
          <a:off x="509717" y="4402558"/>
          <a:ext cx="10532923" cy="6775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bg1"/>
              </a:solidFill>
            </a:rPr>
            <a:t>Success stories</a:t>
          </a:r>
          <a:endParaRPr lang="en-US" sz="2400" kern="1200" dirty="0" smtClean="0">
            <a:solidFill>
              <a:schemeClr val="bg1"/>
            </a:solidFill>
          </a:endParaRPr>
        </a:p>
      </dsp:txBody>
      <dsp:txXfrm>
        <a:off x="509717" y="4402558"/>
        <a:ext cx="10532923" cy="677550"/>
      </dsp:txXfrm>
    </dsp:sp>
    <dsp:sp modelId="{D8F53B1C-8601-42F3-904E-B8C0B4AB23B0}">
      <dsp:nvSpPr>
        <dsp:cNvPr id="0" name=""/>
        <dsp:cNvSpPr/>
      </dsp:nvSpPr>
      <dsp:spPr>
        <a:xfrm>
          <a:off x="86248" y="4317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90060" y="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AEC8A56-5F80-42CC-8564-5270FFE09079}" type="datetimeFigureOut">
              <a:rPr lang="en-US"/>
              <a:pPr>
                <a:defRPr/>
              </a:pPr>
              <a:t>6/3/2018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639762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90060" y="639762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D2EC9AA-599D-4374-BDC8-A3A7EBDEADD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49760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90060" y="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DA02C0E-4B4C-4FBD-9290-628100E115A5}" type="datetimeFigureOut">
              <a:rPr lang="en-US"/>
              <a:pPr>
                <a:defRPr/>
              </a:pPr>
              <a:t>6/3/2018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13063" y="841375"/>
            <a:ext cx="4040187" cy="2273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497" tIns="46749" rIns="93497" bIns="46749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85934" y="3241621"/>
            <a:ext cx="7894446" cy="2652037"/>
          </a:xfrm>
          <a:prstGeom prst="rect">
            <a:avLst/>
          </a:prstGeom>
        </p:spPr>
        <p:txBody>
          <a:bodyPr vert="horz" lIns="93497" tIns="46749" rIns="93497" bIns="46749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639762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90060" y="639762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9FB2571-EB03-473E-941C-1BFAFF4D2F7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42893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en-US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0BEB86E-5C40-4DAD-9414-DC347C985E72}" type="slidenum">
              <a:rPr lang="en-US" altLang="en-US" smtClean="0">
                <a:latin typeface="Calibri" panose="020F0502020204030204" pitchFamily="34" charset="0"/>
              </a:rPr>
              <a:pPr/>
              <a:t>1</a:t>
            </a:fld>
            <a:endParaRPr lang="en-US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930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en-U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DDD960D-9263-4519-8875-F733B3A14B37}" type="slidenum">
              <a:rPr lang="en-US" altLang="en-US" smtClean="0">
                <a:latin typeface="Calibri" panose="020F0502020204030204" pitchFamily="34" charset="0"/>
              </a:rPr>
              <a:pPr/>
              <a:t>2</a:t>
            </a:fld>
            <a:endParaRPr lang="en-US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692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FB2571-EB03-473E-941C-1BFAFF4D2F72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29633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 userDrawn="1"/>
        </p:nvSpPr>
        <p:spPr>
          <a:xfrm>
            <a:off x="0" y="0"/>
            <a:ext cx="12192000" cy="776288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pic>
        <p:nvPicPr>
          <p:cNvPr id="4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5275" y="65088"/>
            <a:ext cx="29257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 userDrawn="1"/>
        </p:nvSpPr>
        <p:spPr>
          <a:xfrm>
            <a:off x="0" y="6596063"/>
            <a:ext cx="12192000" cy="26193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2709869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74326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/>
          <p:nvPr userDrawn="1"/>
        </p:nvSpPr>
        <p:spPr>
          <a:xfrm>
            <a:off x="0" y="0"/>
            <a:ext cx="12192000" cy="776288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/>
          <p:nvPr userDrawn="1"/>
        </p:nvSpPr>
        <p:spPr>
          <a:xfrm>
            <a:off x="0" y="6596063"/>
            <a:ext cx="12192000" cy="26193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pic>
        <p:nvPicPr>
          <p:cNvPr id="6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5275" y="65088"/>
            <a:ext cx="29257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/>
          </p:nvPr>
        </p:nvSpPr>
        <p:spPr>
          <a:xfrm>
            <a:off x="538169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01215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6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6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9E240D73-36DA-4003-9F0F-8EB7100CC9C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1144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6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6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D78174D9-243F-4D4F-8671-5F5694A25AC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2946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BB6A63A7-6B88-4BA6-A92F-01E067AE09F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8410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5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76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8A26DE56-F918-4B02-A754-ACB8992A393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5014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78E0F5DD-79A7-4ED2-8532-7870CF52733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94050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9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6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6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CBFBAB26-3BB4-48DB-A138-DC798536BA5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724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DC41414B-B120-4FD2-B594-81A7C62A137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420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035F0B89-F6EF-40C5-A0B0-8BA724EB099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14648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24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23" y="987438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24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7640621B-3815-444B-A1DF-74BA49455B5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90053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24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23" y="987438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24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972A6258-2D37-4262-9711-BF4971E3B9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1524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0E46A004-26C2-4D86-A6D6-FAA41A67B61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52545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51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51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93286415-65BE-456C-9EBF-635E8D38A9C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796860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5" y="274638"/>
            <a:ext cx="10972801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2CB43DB5-77FD-4D1C-96B3-5A99980C30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5799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pic>
        <p:nvPicPr>
          <p:cNvPr id="1027" name="Picture 7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693988"/>
            <a:ext cx="67056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949" r:id="rId1"/>
    <p:sldLayoutId id="2147485950" r:id="rId2"/>
    <p:sldLayoutId id="2147485951" r:id="rId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57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57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57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b="1">
                <a:solidFill>
                  <a:srgbClr val="FFFFFF"/>
                </a:solidFill>
                <a:latin typeface="Garamond" panose="02020404030301010803" pitchFamily="18" charset="0"/>
              </a:defRPr>
            </a:lvl1pPr>
          </a:lstStyle>
          <a:p>
            <a:pPr>
              <a:defRPr/>
            </a:pPr>
            <a:r>
              <a:rPr lang="en-US" altLang="en-US"/>
              <a:t>1-</a:t>
            </a:r>
            <a:fld id="{19363E43-71BA-410E-9631-7292E71D857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952" r:id="rId1"/>
    <p:sldLayoutId id="2147485953" r:id="rId2"/>
    <p:sldLayoutId id="2147485954" r:id="rId3"/>
    <p:sldLayoutId id="2147485955" r:id="rId4"/>
    <p:sldLayoutId id="2147485956" r:id="rId5"/>
    <p:sldLayoutId id="2147485957" r:id="rId6"/>
    <p:sldLayoutId id="2147485958" r:id="rId7"/>
    <p:sldLayoutId id="2147485959" r:id="rId8"/>
    <p:sldLayoutId id="2147485960" r:id="rId9"/>
    <p:sldLayoutId id="2147485961" r:id="rId10"/>
    <p:sldLayoutId id="2147485962" r:id="rId11"/>
    <p:sldLayoutId id="2147485963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b="1" kern="1200">
          <a:solidFill>
            <a:srgbClr val="99CC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dotmedia.com/wp-content/uploads/a-complete-how-to-content-marketing-guide-for-business-brand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4"/>
          <p:cNvSpPr txBox="1">
            <a:spLocks noChangeArrowheads="1"/>
          </p:cNvSpPr>
          <p:nvPr/>
        </p:nvSpPr>
        <p:spPr bwMode="auto">
          <a:xfrm>
            <a:off x="1" y="2329904"/>
            <a:ext cx="118110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400" b="1" dirty="0" smtClean="0"/>
              <a:t>Content marketing</a:t>
            </a:r>
            <a:endParaRPr lang="ru-RU" altLang="en-US" sz="4400" b="1" dirty="0"/>
          </a:p>
        </p:txBody>
      </p:sp>
      <p:sp>
        <p:nvSpPr>
          <p:cNvPr id="22531" name="TextBox 5"/>
          <p:cNvSpPr txBox="1">
            <a:spLocks noChangeArrowheads="1"/>
          </p:cNvSpPr>
          <p:nvPr/>
        </p:nvSpPr>
        <p:spPr bwMode="auto">
          <a:xfrm>
            <a:off x="4961729" y="3527176"/>
            <a:ext cx="273848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en-US" sz="3600" b="1" dirty="0" smtClean="0">
                <a:solidFill>
                  <a:srgbClr val="002060"/>
                </a:solidFill>
              </a:rPr>
              <a:t>Lecture 11</a:t>
            </a:r>
            <a:endParaRPr lang="ru-RU" altLang="en-US" sz="3600" b="1" dirty="0">
              <a:solidFill>
                <a:srgbClr val="002060"/>
              </a:solidFill>
            </a:endParaRPr>
          </a:p>
        </p:txBody>
      </p:sp>
      <p:sp>
        <p:nvSpPr>
          <p:cNvPr id="22532" name="TextBox 6"/>
          <p:cNvSpPr txBox="1">
            <a:spLocks noChangeArrowheads="1"/>
          </p:cNvSpPr>
          <p:nvPr/>
        </p:nvSpPr>
        <p:spPr bwMode="auto">
          <a:xfrm>
            <a:off x="4431121" y="5560219"/>
            <a:ext cx="354436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400" b="1" dirty="0"/>
              <a:t>By </a:t>
            </a:r>
            <a:r>
              <a:rPr lang="en-US" altLang="en-US" sz="2400" b="1" dirty="0" err="1" smtClean="0"/>
              <a:t>Zamira</a:t>
            </a:r>
            <a:r>
              <a:rPr lang="en-US" altLang="en-US" sz="2400" b="1" dirty="0" smtClean="0"/>
              <a:t> </a:t>
            </a:r>
            <a:r>
              <a:rPr lang="en-US" altLang="en-US" sz="2400" b="1" dirty="0" err="1" smtClean="0"/>
              <a:t>Ataniyazova</a:t>
            </a:r>
            <a:endParaRPr lang="en-US" altLang="en-US" sz="2400" b="1" dirty="0"/>
          </a:p>
        </p:txBody>
      </p:sp>
      <p:sp>
        <p:nvSpPr>
          <p:cNvPr id="22535" name="Footer Placeholder 4"/>
          <p:cNvSpPr txBox="1">
            <a:spLocks/>
          </p:cNvSpPr>
          <p:nvPr/>
        </p:nvSpPr>
        <p:spPr bwMode="auto">
          <a:xfrm>
            <a:off x="0" y="6615113"/>
            <a:ext cx="12192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9" tIns="60949" rIns="121899" bIns="6094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200" dirty="0" err="1" smtClean="0">
                <a:solidFill>
                  <a:srgbClr val="BFBFBF"/>
                </a:solidFill>
                <a:cs typeface="Arial" panose="020B0604020202020204" pitchFamily="34" charset="0"/>
              </a:rPr>
              <a:t>Zamira</a:t>
            </a:r>
            <a:r>
              <a:rPr lang="en-US" altLang="en-US" sz="1200" dirty="0" smtClean="0">
                <a:solidFill>
                  <a:srgbClr val="BFBFBF"/>
                </a:solidFill>
                <a:cs typeface="Arial" panose="020B0604020202020204" pitchFamily="34" charset="0"/>
              </a:rPr>
              <a:t> </a:t>
            </a:r>
            <a:r>
              <a:rPr lang="en-US" altLang="en-US" sz="1200" dirty="0" err="1" smtClean="0">
                <a:solidFill>
                  <a:srgbClr val="BFBFBF"/>
                </a:solidFill>
                <a:cs typeface="Arial" panose="020B0604020202020204" pitchFamily="34" charset="0"/>
              </a:rPr>
              <a:t>Ataniyazova</a:t>
            </a:r>
            <a:endParaRPr lang="ru-RU" altLang="en-US" sz="1200" dirty="0">
              <a:solidFill>
                <a:srgbClr val="BFBFBF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Текст 1"/>
          <p:cNvSpPr>
            <a:spLocks noGrp="1"/>
          </p:cNvSpPr>
          <p:nvPr>
            <p:ph type="body" sz="quarter" idx="10"/>
          </p:nvPr>
        </p:nvSpPr>
        <p:spPr bwMode="auto">
          <a:xfrm>
            <a:off x="163513" y="130175"/>
            <a:ext cx="8321675" cy="5222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ru-RU" smtClean="0"/>
              <a:t>What we plan to cover today:</a:t>
            </a:r>
            <a:endParaRPr lang="ru-RU" altLang="ru-RU" smtClean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081234307"/>
              </p:ext>
            </p:extLst>
          </p:nvPr>
        </p:nvGraphicFramePr>
        <p:xfrm>
          <a:off x="458694" y="921279"/>
          <a:ext cx="1111922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4580" name="Footer Placeholder 4"/>
          <p:cNvSpPr txBox="1">
            <a:spLocks/>
          </p:cNvSpPr>
          <p:nvPr/>
        </p:nvSpPr>
        <p:spPr bwMode="auto">
          <a:xfrm>
            <a:off x="0" y="6615113"/>
            <a:ext cx="12192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9" tIns="60949" rIns="121899" bIns="6094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200">
                <a:solidFill>
                  <a:srgbClr val="BFBFBF"/>
                </a:solidFill>
                <a:cs typeface="Arial" panose="020B0604020202020204" pitchFamily="34" charset="0"/>
              </a:rPr>
              <a:t>© </a:t>
            </a:r>
            <a:r>
              <a:rPr lang="en-US" altLang="en-US" sz="1200">
                <a:solidFill>
                  <a:srgbClr val="BFBFBF"/>
                </a:solidFill>
                <a:cs typeface="Arial" panose="020B0604020202020204" pitchFamily="34" charset="0"/>
              </a:rPr>
              <a:t>Dr. Umidjon Akhunjonov 2018</a:t>
            </a:r>
            <a:endParaRPr lang="ru-RU" altLang="en-US" sz="1200">
              <a:solidFill>
                <a:srgbClr val="BFBFBF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357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27560" t="24177" r="32492" b="26151"/>
          <a:stretch/>
        </p:blipFill>
        <p:spPr>
          <a:xfrm>
            <a:off x="5919537" y="2015883"/>
            <a:ext cx="6272463" cy="4384917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1323631" cy="522288"/>
          </a:xfrm>
        </p:spPr>
        <p:txBody>
          <a:bodyPr/>
          <a:lstStyle/>
          <a:p>
            <a:r>
              <a:rPr lang="en-US" dirty="0" smtClean="0"/>
              <a:t>What is content marketing </a:t>
            </a:r>
            <a:endParaRPr 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sz="3200" dirty="0" smtClean="0"/>
              <a:t>“ Content marketing is a broad term given to the processes of creating content and marketing it”</a:t>
            </a:r>
          </a:p>
          <a:p>
            <a:r>
              <a:rPr lang="en-US" sz="3200" dirty="0" smtClean="0"/>
              <a:t>Content form:</a:t>
            </a:r>
          </a:p>
          <a:p>
            <a:pPr lvl="1"/>
            <a:r>
              <a:rPr lang="en-US" sz="3200" dirty="0" smtClean="0"/>
              <a:t>Textual</a:t>
            </a:r>
          </a:p>
          <a:p>
            <a:pPr lvl="1"/>
            <a:r>
              <a:rPr lang="en-US" sz="3200" dirty="0" smtClean="0"/>
              <a:t>Infographics</a:t>
            </a:r>
          </a:p>
          <a:p>
            <a:pPr lvl="1"/>
            <a:r>
              <a:rPr lang="en-US" sz="3200" dirty="0" smtClean="0"/>
              <a:t>Images</a:t>
            </a:r>
          </a:p>
          <a:p>
            <a:pPr lvl="1"/>
            <a:r>
              <a:rPr lang="en-US" sz="3200" dirty="0" smtClean="0"/>
              <a:t>Videos</a:t>
            </a:r>
          </a:p>
          <a:p>
            <a:pPr lvl="1"/>
            <a:r>
              <a:rPr lang="en-US" sz="3200" dirty="0" smtClean="0"/>
              <a:t>Etc.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50021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1323631" cy="522288"/>
          </a:xfrm>
        </p:spPr>
        <p:txBody>
          <a:bodyPr/>
          <a:lstStyle/>
          <a:p>
            <a:r>
              <a:rPr lang="en-US" dirty="0" smtClean="0"/>
              <a:t>Content marketing includes:</a:t>
            </a:r>
            <a:endParaRPr 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Define your target audience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Decide on the suitable content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Do not forget about suitable design, styling process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Create online presence with blogs and a website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Do not forget about key words, and to optimize title tags, headers, etc. for search engine algorithms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Provide opportunity to receive additional info or to have follow up discussion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Keep updating the content on regular basis</a:t>
            </a:r>
          </a:p>
          <a:p>
            <a:pPr marL="514350" indent="-514350">
              <a:buFont typeface="+mj-lt"/>
              <a:buAutoNum type="arabicPeriod"/>
            </a:pPr>
            <a:endParaRPr lang="en-US" sz="3200" dirty="0" smtClean="0"/>
          </a:p>
          <a:p>
            <a:pPr marL="514350" indent="-514350">
              <a:buFont typeface="+mj-lt"/>
              <a:buAutoNum type="arabicPeriod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42094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9" y="130174"/>
            <a:ext cx="8812039" cy="543593"/>
          </a:xfrm>
        </p:spPr>
        <p:txBody>
          <a:bodyPr/>
          <a:lstStyle/>
          <a:p>
            <a:r>
              <a:rPr lang="en-US" dirty="0" smtClean="0"/>
              <a:t>History of content marketing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3024" y="1341770"/>
            <a:ext cx="5542975" cy="106454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7055" y="2759743"/>
            <a:ext cx="5529401" cy="2871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5885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9" y="130174"/>
            <a:ext cx="8812039" cy="543593"/>
          </a:xfrm>
        </p:spPr>
        <p:txBody>
          <a:bodyPr/>
          <a:lstStyle/>
          <a:p>
            <a:r>
              <a:rPr lang="en-US" dirty="0" smtClean="0"/>
              <a:t>History of content marketing</a:t>
            </a:r>
            <a:endParaRPr lang="ru-RU" dirty="0"/>
          </a:p>
        </p:txBody>
      </p:sp>
      <p:pic>
        <p:nvPicPr>
          <p:cNvPr id="1034" name="Picture 10" descr="ÐÐ°ÑÑÐ¸Ð½ÐºÐ¸ Ð¿Ð¾ Ð·Ð°Ð¿ÑÐ¾ÑÑ michelin tires 400 page gui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8" y="930941"/>
            <a:ext cx="11747745" cy="5493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58227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9" y="130174"/>
            <a:ext cx="8812039" cy="543593"/>
          </a:xfrm>
        </p:spPr>
        <p:txBody>
          <a:bodyPr/>
          <a:lstStyle/>
          <a:p>
            <a:r>
              <a:rPr lang="en-US" dirty="0" smtClean="0"/>
              <a:t>History of content marketing</a:t>
            </a:r>
            <a:endParaRPr lang="ru-RU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6674" y="939270"/>
            <a:ext cx="4211051" cy="5694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683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0255828" cy="519530"/>
          </a:xfrm>
        </p:spPr>
        <p:txBody>
          <a:bodyPr/>
          <a:lstStyle/>
          <a:p>
            <a:r>
              <a:rPr lang="en-US" dirty="0" smtClean="0"/>
              <a:t>Principles of content marketing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29225" t="26809" r="33047" b="12994"/>
          <a:stretch/>
        </p:blipFill>
        <p:spPr>
          <a:xfrm>
            <a:off x="5776608" y="890337"/>
            <a:ext cx="6415392" cy="575498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1634072"/>
            <a:ext cx="7031365" cy="4267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800" dirty="0" smtClean="0"/>
              <a:t>Market online as would marketing offline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800" dirty="0" smtClean="0"/>
              <a:t>WOM is the most powerful online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800" dirty="0" smtClean="0"/>
              <a:t>Build credibility and prove authenticity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800" dirty="0" smtClean="0"/>
              <a:t>Diversify your online presence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800" dirty="0" smtClean="0"/>
              <a:t>Think how to grab more attention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1183210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9" y="130174"/>
            <a:ext cx="9437681" cy="543593"/>
          </a:xfrm>
        </p:spPr>
        <p:txBody>
          <a:bodyPr/>
          <a:lstStyle/>
          <a:p>
            <a:r>
              <a:rPr lang="en-US" dirty="0" smtClean="0"/>
              <a:t>Why google loves great content?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1"/>
          </p:nvPr>
        </p:nvPicPr>
        <p:blipFill rotWithShape="1">
          <a:blip r:embed="rId2"/>
          <a:srcRect l="29742" t="31008" r="31877" b="14187"/>
          <a:stretch/>
        </p:blipFill>
        <p:spPr>
          <a:xfrm>
            <a:off x="2911641" y="818149"/>
            <a:ext cx="7098633" cy="5698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3988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201619" y="187325"/>
            <a:ext cx="9571031" cy="522288"/>
          </a:xfrm>
        </p:spPr>
        <p:txBody>
          <a:bodyPr/>
          <a:lstStyle/>
          <a:p>
            <a:r>
              <a:rPr lang="en-US" dirty="0" smtClean="0"/>
              <a:t>Building content strategy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6200" y="2011930"/>
            <a:ext cx="8153400" cy="456590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1619" y="1009650"/>
            <a:ext cx="5715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800" b="1" dirty="0" smtClean="0"/>
              <a:t>Complete your profile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b="1" dirty="0" smtClean="0"/>
              <a:t>Get people to follow you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b="1" dirty="0" smtClean="0"/>
              <a:t>Post good content</a:t>
            </a:r>
          </a:p>
          <a:p>
            <a:pPr marL="342900" indent="-342900">
              <a:buFont typeface="+mj-lt"/>
              <a:buAutoNum type="arabicPeriod"/>
            </a:pP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8342709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201619" y="187325"/>
            <a:ext cx="9571031" cy="522288"/>
          </a:xfrm>
        </p:spPr>
        <p:txBody>
          <a:bodyPr/>
          <a:lstStyle/>
          <a:p>
            <a:r>
              <a:rPr lang="en-US" dirty="0" smtClean="0"/>
              <a:t>Building content strategy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01618" y="1009650"/>
            <a:ext cx="747553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800" b="1" dirty="0" smtClean="0"/>
              <a:t>Place excellent call to action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b="1" dirty="0" smtClean="0"/>
              <a:t>Post regularly and frequently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b="1" dirty="0" smtClean="0"/>
              <a:t>Include visual content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b="1" dirty="0" smtClean="0"/>
              <a:t>Create content that fans find valuable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7150" y="2090737"/>
            <a:ext cx="4238626" cy="4238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6777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201619" y="187325"/>
            <a:ext cx="9571031" cy="522288"/>
          </a:xfrm>
        </p:spPr>
        <p:txBody>
          <a:bodyPr/>
          <a:lstStyle/>
          <a:p>
            <a:r>
              <a:rPr lang="en-US" dirty="0" smtClean="0"/>
              <a:t>Building content strategy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01618" y="1009650"/>
            <a:ext cx="932338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800" b="1" dirty="0" smtClean="0"/>
              <a:t>Invest some time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b="1" dirty="0" smtClean="0"/>
              <a:t>Keep things simple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b="1" dirty="0" smtClean="0"/>
              <a:t>Connect your Pinterest and your physical location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3460" y="3328987"/>
            <a:ext cx="7855978" cy="198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4111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9050" y="2552544"/>
            <a:ext cx="4552950" cy="3862544"/>
          </a:xfrm>
          <a:prstGeom prst="rect">
            <a:avLst/>
          </a:prstGeom>
        </p:spPr>
      </p:pic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201619" y="187325"/>
            <a:ext cx="9571031" cy="522288"/>
          </a:xfrm>
        </p:spPr>
        <p:txBody>
          <a:bodyPr/>
          <a:lstStyle/>
          <a:p>
            <a:r>
              <a:rPr lang="en-US" dirty="0" smtClean="0"/>
              <a:t>Building content strategy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01618" y="1009650"/>
            <a:ext cx="932338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800" b="1" dirty="0" smtClean="0"/>
              <a:t>Keep it short and compelling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b="1" dirty="0" smtClean="0"/>
              <a:t>Use hashtags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b="1" dirty="0" smtClean="0"/>
              <a:t>Use @mentions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b="1" dirty="0" smtClean="0"/>
              <a:t>Include statistics and quotes where possible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b="1" dirty="0" smtClean="0"/>
              <a:t>Take part in Twitter chats</a:t>
            </a:r>
          </a:p>
        </p:txBody>
      </p:sp>
    </p:spTree>
    <p:extLst>
      <p:ext uri="{BB962C8B-B14F-4D97-AF65-F5344CB8AC3E}">
        <p14:creationId xmlns:p14="http://schemas.microsoft.com/office/powerpoint/2010/main" val="38845260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1568112" cy="522288"/>
          </a:xfrm>
        </p:spPr>
        <p:txBody>
          <a:bodyPr/>
          <a:lstStyle/>
          <a:p>
            <a:r>
              <a:rPr lang="en-US" dirty="0" smtClean="0"/>
              <a:t>Success stories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14350" y="989838"/>
            <a:ext cx="8858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1. General Mills: Perfect content marketing recipe</a:t>
            </a:r>
            <a:endParaRPr lang="ru-RU" sz="2400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150" y="1451503"/>
            <a:ext cx="6038850" cy="454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8335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1568112" cy="522288"/>
          </a:xfrm>
        </p:spPr>
        <p:txBody>
          <a:bodyPr/>
          <a:lstStyle/>
          <a:p>
            <a:r>
              <a:rPr lang="en-US" dirty="0" smtClean="0"/>
              <a:t>Success stories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14350" y="989838"/>
            <a:ext cx="7143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2</a:t>
            </a:r>
            <a:r>
              <a:rPr lang="en-US" sz="2400" b="1" dirty="0" smtClean="0"/>
              <a:t>. Kate Spade: Stylish digital experience</a:t>
            </a:r>
            <a:endParaRPr lang="ru-RU" sz="24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4650" y="2043738"/>
            <a:ext cx="6248400" cy="3411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7608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1568112" cy="522288"/>
          </a:xfrm>
        </p:spPr>
        <p:txBody>
          <a:bodyPr/>
          <a:lstStyle/>
          <a:p>
            <a:r>
              <a:rPr lang="en-US" dirty="0" smtClean="0"/>
              <a:t>Success stories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14350" y="989838"/>
            <a:ext cx="7143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3. Patagonia : Keeping it clean</a:t>
            </a:r>
            <a:endParaRPr lang="ru-RU" sz="24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7450" y="1650951"/>
            <a:ext cx="7562850" cy="444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5561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1568112" cy="522288"/>
          </a:xfrm>
        </p:spPr>
        <p:txBody>
          <a:bodyPr/>
          <a:lstStyle/>
          <a:p>
            <a:r>
              <a:rPr lang="en-US" dirty="0" smtClean="0"/>
              <a:t>Success stories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14350" y="989838"/>
            <a:ext cx="7143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4</a:t>
            </a:r>
            <a:r>
              <a:rPr lang="en-US" sz="2400" b="1" dirty="0" smtClean="0"/>
              <a:t>. </a:t>
            </a:r>
            <a:r>
              <a:rPr lang="en-US" sz="2400" b="1" dirty="0" err="1" smtClean="0"/>
              <a:t>SEOmoz</a:t>
            </a:r>
            <a:r>
              <a:rPr lang="en-US" sz="2400" b="1" dirty="0" smtClean="0"/>
              <a:t>: creating valuable content</a:t>
            </a:r>
            <a:endParaRPr lang="ru-RU" sz="24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799" y="1679448"/>
            <a:ext cx="7274379" cy="407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7953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1568112" cy="522288"/>
          </a:xfrm>
        </p:spPr>
        <p:txBody>
          <a:bodyPr/>
          <a:lstStyle/>
          <a:p>
            <a:r>
              <a:rPr lang="en-US" dirty="0" smtClean="0"/>
              <a:t>Success stories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14350" y="989838"/>
            <a:ext cx="7143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5. GE: cater to all</a:t>
            </a:r>
            <a:endParaRPr lang="ru-RU" sz="2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1650" y="1220670"/>
            <a:ext cx="5010149" cy="50101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49" y="3066959"/>
            <a:ext cx="34290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Blogs: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 smtClean="0"/>
              <a:t>Healthyimagination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 smtClean="0"/>
              <a:t>Txchnologist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 smtClean="0"/>
              <a:t>Ecomagination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51242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1568112" cy="522288"/>
          </a:xfrm>
        </p:spPr>
        <p:txBody>
          <a:bodyPr/>
          <a:lstStyle/>
          <a:p>
            <a:r>
              <a:rPr lang="en-US" dirty="0" smtClean="0"/>
              <a:t>Success stories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14350" y="989838"/>
            <a:ext cx="7143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6. IBM: Futuristic marketing</a:t>
            </a:r>
            <a:endParaRPr lang="ru-RU" sz="24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2150" y="1788878"/>
            <a:ext cx="7514997" cy="396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5722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1568112" cy="522288"/>
          </a:xfrm>
        </p:spPr>
        <p:txBody>
          <a:bodyPr/>
          <a:lstStyle/>
          <a:p>
            <a:r>
              <a:rPr lang="en-US" dirty="0" smtClean="0"/>
              <a:t>Success stories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14350" y="989838"/>
            <a:ext cx="7143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7. Red Bull: Adventure is out there</a:t>
            </a:r>
            <a:endParaRPr lang="ru-RU" sz="2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4460" y="1617447"/>
            <a:ext cx="4577540" cy="4680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217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1568112" cy="522288"/>
          </a:xfrm>
        </p:spPr>
        <p:txBody>
          <a:bodyPr/>
          <a:lstStyle/>
          <a:p>
            <a:r>
              <a:rPr lang="en-US" dirty="0" smtClean="0"/>
              <a:t>Success stories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14350" y="989838"/>
            <a:ext cx="7143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8</a:t>
            </a:r>
            <a:r>
              <a:rPr lang="en-US" sz="2400" b="1" dirty="0" smtClean="0"/>
              <a:t>. Oreo: Pop culture marketing </a:t>
            </a:r>
            <a:endParaRPr lang="ru-RU" sz="24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5727" y="2153014"/>
            <a:ext cx="8060773" cy="304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6535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1568112" cy="522288"/>
          </a:xfrm>
        </p:spPr>
        <p:txBody>
          <a:bodyPr/>
          <a:lstStyle/>
          <a:p>
            <a:r>
              <a:rPr lang="en-US" dirty="0" smtClean="0"/>
              <a:t>Recommended reading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Recommended readings: </a:t>
            </a:r>
            <a:endParaRPr lang="en-US" dirty="0" smtClean="0"/>
          </a:p>
          <a:p>
            <a:r>
              <a:rPr lang="en-US" dirty="0" smtClean="0"/>
              <a:t>A complete DIY guide to Content Marketing for your Brand or Business: </a:t>
            </a: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www.godotmedia.com/wp-content/uploads/a-complete-how-to-content-marketing-guide-for-business-brand.pdf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004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Georgia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A2D4CFB-CD5E-4C58-B78F-47C21EB219D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EAD5C47-CC75-4963-B707-73034A26FD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74045329-FA08-484E-AF97-1466B55C8FFA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18745</TotalTime>
  <Words>380</Words>
  <Application>Microsoft Office PowerPoint</Application>
  <PresentationFormat>Широкоэкранный</PresentationFormat>
  <Paragraphs>82</Paragraphs>
  <Slides>23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</vt:lpstr>
      <vt:lpstr>Calibri</vt:lpstr>
      <vt:lpstr>Garamond</vt:lpstr>
      <vt:lpstr>Georgia</vt:lpstr>
      <vt:lpstr>Times New Roman</vt:lpstr>
      <vt:lpstr>Office Theme</vt:lpstr>
      <vt:lpstr>Custom Design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Пользователь</cp:lastModifiedBy>
  <cp:revision>340</cp:revision>
  <cp:lastPrinted>2018-01-29T07:43:58Z</cp:lastPrinted>
  <dcterms:created xsi:type="dcterms:W3CDTF">2017-05-31T10:00:11Z</dcterms:created>
  <dcterms:modified xsi:type="dcterms:W3CDTF">2018-06-03T11:58:41Z</dcterms:modified>
</cp:coreProperties>
</file>