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5" r:id="rId5"/>
  </p:sldMasterIdLst>
  <p:notesMasterIdLst>
    <p:notesMasterId r:id="rId25"/>
  </p:notesMasterIdLst>
  <p:handoutMasterIdLst>
    <p:handoutMasterId r:id="rId26"/>
  </p:handoutMasterIdLst>
  <p:sldIdLst>
    <p:sldId id="258" r:id="rId6"/>
    <p:sldId id="281" r:id="rId7"/>
    <p:sldId id="304" r:id="rId8"/>
    <p:sldId id="316" r:id="rId9"/>
    <p:sldId id="334" r:id="rId10"/>
    <p:sldId id="335" r:id="rId11"/>
    <p:sldId id="336" r:id="rId12"/>
    <p:sldId id="337" r:id="rId13"/>
    <p:sldId id="338" r:id="rId14"/>
    <p:sldId id="339" r:id="rId15"/>
    <p:sldId id="340" r:id="rId16"/>
    <p:sldId id="319" r:id="rId17"/>
    <p:sldId id="342" r:id="rId18"/>
    <p:sldId id="341" r:id="rId19"/>
    <p:sldId id="343" r:id="rId20"/>
    <p:sldId id="344" r:id="rId21"/>
    <p:sldId id="326" r:id="rId22"/>
    <p:sldId id="345" r:id="rId23"/>
    <p:sldId id="346" r:id="rId24"/>
  </p:sldIdLst>
  <p:sldSz cx="12192000" cy="6858000"/>
  <p:notesSz cx="9866313" cy="673576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F9D58"/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3333" autoAdjust="0"/>
    <p:restoredTop sz="69867" autoAdjust="0"/>
  </p:normalViewPr>
  <p:slideViewPr>
    <p:cSldViewPr snapToGrid="0">
      <p:cViewPr varScale="1">
        <p:scale>
          <a:sx n="51" d="100"/>
          <a:sy n="51" d="100"/>
        </p:scale>
        <p:origin x="75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171823-9F4F-4FA1-93F7-9ADDBE6D7338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48D6552-76FA-40E1-87F1-EC48BDCD84A1}">
      <dgm:prSet phldrT="[Текст]" custT="1"/>
      <dgm:spPr/>
      <dgm:t>
        <a:bodyPr/>
        <a:lstStyle/>
        <a:p>
          <a:r>
            <a:rPr lang="en-US" sz="2400" dirty="0" smtClean="0"/>
            <a:t>Tools for web analysis</a:t>
          </a:r>
        </a:p>
      </dgm:t>
    </dgm:pt>
    <dgm:pt modelId="{14635409-DA14-46B7-AA37-404922C2BE39}" type="parTrans" cxnId="{9EB6D30B-F68F-4BFC-9722-5F82A5CF7236}">
      <dgm:prSet/>
      <dgm:spPr/>
      <dgm:t>
        <a:bodyPr/>
        <a:lstStyle/>
        <a:p>
          <a:endParaRPr lang="ru-RU"/>
        </a:p>
      </dgm:t>
    </dgm:pt>
    <dgm:pt modelId="{049326CE-26DC-4E77-9F06-A8A0D2E07764}" type="sibTrans" cxnId="{9EB6D30B-F68F-4BFC-9722-5F82A5CF7236}">
      <dgm:prSet/>
      <dgm:spPr/>
      <dgm:t>
        <a:bodyPr/>
        <a:lstStyle/>
        <a:p>
          <a:endParaRPr lang="ru-RU"/>
        </a:p>
      </dgm:t>
    </dgm:pt>
    <dgm:pt modelId="{F5503FE2-11AB-4393-8887-B0D537C256CB}">
      <dgm:prSet phldrT="[Текст]" custT="1"/>
      <dgm:spPr/>
      <dgm:t>
        <a:bodyPr/>
        <a:lstStyle/>
        <a:p>
          <a:r>
            <a:rPr lang="en-US" sz="2400" dirty="0" smtClean="0"/>
            <a:t>Setting KPIs for the website</a:t>
          </a:r>
          <a:endParaRPr lang="ru-RU" sz="2400" dirty="0"/>
        </a:p>
      </dgm:t>
    </dgm:pt>
    <dgm:pt modelId="{77D46F29-65C4-464C-A657-682B4B734073}" type="parTrans" cxnId="{C0614361-FD08-45D1-8F3B-474F41EF90CA}">
      <dgm:prSet/>
      <dgm:spPr/>
      <dgm:t>
        <a:bodyPr/>
        <a:lstStyle/>
        <a:p>
          <a:endParaRPr lang="ru-RU"/>
        </a:p>
      </dgm:t>
    </dgm:pt>
    <dgm:pt modelId="{E66DDAE3-9747-4E18-B843-D2CB9223984D}" type="sibTrans" cxnId="{C0614361-FD08-45D1-8F3B-474F41EF90CA}">
      <dgm:prSet/>
      <dgm:spPr/>
      <dgm:t>
        <a:bodyPr/>
        <a:lstStyle/>
        <a:p>
          <a:endParaRPr lang="ru-RU"/>
        </a:p>
      </dgm:t>
    </dgm:pt>
    <dgm:pt modelId="{EC27DEFB-9F32-4358-99A4-6407F2A929D1}">
      <dgm:prSet phldrT="[Текст]" custT="1"/>
      <dgm:spPr/>
      <dgm:t>
        <a:bodyPr/>
        <a:lstStyle/>
        <a:p>
          <a:r>
            <a:rPr lang="en-US" sz="2400" dirty="0" smtClean="0"/>
            <a:t>What is web analytics?</a:t>
          </a:r>
          <a:endParaRPr lang="ru-RU" sz="2400" dirty="0"/>
        </a:p>
      </dgm:t>
    </dgm:pt>
    <dgm:pt modelId="{1EDEAAA0-724A-4725-8B4F-9839B409921F}" type="parTrans" cxnId="{5CE44786-8EE9-4317-8A74-799D814317EE}">
      <dgm:prSet/>
      <dgm:spPr/>
      <dgm:t>
        <a:bodyPr/>
        <a:lstStyle/>
        <a:p>
          <a:endParaRPr lang="ru-RU"/>
        </a:p>
      </dgm:t>
    </dgm:pt>
    <dgm:pt modelId="{40EEEF91-A13D-4B58-BC59-F7C94704AAC8}" type="sibTrans" cxnId="{5CE44786-8EE9-4317-8A74-799D814317EE}">
      <dgm:prSet/>
      <dgm:spPr/>
      <dgm:t>
        <a:bodyPr/>
        <a:lstStyle/>
        <a:p>
          <a:endParaRPr lang="ru-RU"/>
        </a:p>
      </dgm:t>
    </dgm:pt>
    <dgm:pt modelId="{7AD17B93-7C1E-4A3C-BCED-0B4CCA2B3A59}">
      <dgm:prSet phldrT="[Текст]" custT="1"/>
      <dgm:spPr/>
      <dgm:t>
        <a:bodyPr/>
        <a:lstStyle/>
        <a:p>
          <a:r>
            <a:rPr lang="en-US" sz="2400" dirty="0" smtClean="0"/>
            <a:t>Type of websites</a:t>
          </a:r>
          <a:endParaRPr lang="ru-RU" sz="2400" dirty="0"/>
        </a:p>
      </dgm:t>
    </dgm:pt>
    <dgm:pt modelId="{4A922D4A-2134-4A12-85A5-7DE08E715392}" type="parTrans" cxnId="{482795EB-8714-4960-A84C-1A068E0402E3}">
      <dgm:prSet/>
      <dgm:spPr/>
    </dgm:pt>
    <dgm:pt modelId="{44F01AC4-4282-454E-BC0B-E3F9B273CA17}" type="sibTrans" cxnId="{482795EB-8714-4960-A84C-1A068E0402E3}">
      <dgm:prSet/>
      <dgm:spPr/>
    </dgm:pt>
    <dgm:pt modelId="{B9FFA91F-B229-47C8-890B-ED39648255DD}">
      <dgm:prSet phldrT="[Текст]" custT="1"/>
      <dgm:spPr/>
      <dgm:t>
        <a:bodyPr/>
        <a:lstStyle/>
        <a:p>
          <a:r>
            <a:rPr lang="en-US" sz="2400" dirty="0" smtClean="0"/>
            <a:t>Objectives for the website</a:t>
          </a:r>
          <a:endParaRPr lang="ru-RU" sz="2400" dirty="0"/>
        </a:p>
      </dgm:t>
    </dgm:pt>
    <dgm:pt modelId="{7DFC78DA-6BE7-4C52-AEEF-898E81AEA963}" type="parTrans" cxnId="{D62221E7-9D2E-4422-B33A-93AD1BF2C51A}">
      <dgm:prSet/>
      <dgm:spPr/>
    </dgm:pt>
    <dgm:pt modelId="{3B09BE44-E3C0-42D1-8DF6-139EB8A84F3E}" type="sibTrans" cxnId="{D62221E7-9D2E-4422-B33A-93AD1BF2C51A}">
      <dgm:prSet/>
      <dgm:spPr/>
    </dgm:pt>
    <dgm:pt modelId="{92864C5D-8731-4959-B73D-972046116D43}" type="pres">
      <dgm:prSet presAssocID="{8E171823-9F4F-4FA1-93F7-9ADDBE6D733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08A57234-CDD5-463C-8C75-8D89E7490AE4}" type="pres">
      <dgm:prSet presAssocID="{8E171823-9F4F-4FA1-93F7-9ADDBE6D7338}" presName="Name1" presStyleCnt="0"/>
      <dgm:spPr/>
    </dgm:pt>
    <dgm:pt modelId="{06B5DFDC-EA84-45F8-8ECE-2D27517A407F}" type="pres">
      <dgm:prSet presAssocID="{8E171823-9F4F-4FA1-93F7-9ADDBE6D7338}" presName="cycle" presStyleCnt="0"/>
      <dgm:spPr/>
    </dgm:pt>
    <dgm:pt modelId="{BD948953-F68A-4B58-88F4-B718670834CC}" type="pres">
      <dgm:prSet presAssocID="{8E171823-9F4F-4FA1-93F7-9ADDBE6D7338}" presName="srcNode" presStyleLbl="node1" presStyleIdx="0" presStyleCnt="5"/>
      <dgm:spPr/>
    </dgm:pt>
    <dgm:pt modelId="{0263991A-A941-4EEF-AEB1-EE2703D0B29C}" type="pres">
      <dgm:prSet presAssocID="{8E171823-9F4F-4FA1-93F7-9ADDBE6D7338}" presName="conn" presStyleLbl="parChTrans1D2" presStyleIdx="0" presStyleCnt="1"/>
      <dgm:spPr/>
      <dgm:t>
        <a:bodyPr/>
        <a:lstStyle/>
        <a:p>
          <a:endParaRPr lang="ru-RU"/>
        </a:p>
      </dgm:t>
    </dgm:pt>
    <dgm:pt modelId="{1F82470F-1CB7-4C84-9EC7-F7B09322D3F8}" type="pres">
      <dgm:prSet presAssocID="{8E171823-9F4F-4FA1-93F7-9ADDBE6D7338}" presName="extraNode" presStyleLbl="node1" presStyleIdx="0" presStyleCnt="5"/>
      <dgm:spPr/>
    </dgm:pt>
    <dgm:pt modelId="{F12EB894-E473-4A42-830D-90032CE2FB3E}" type="pres">
      <dgm:prSet presAssocID="{8E171823-9F4F-4FA1-93F7-9ADDBE6D7338}" presName="dstNode" presStyleLbl="node1" presStyleIdx="0" presStyleCnt="5"/>
      <dgm:spPr/>
    </dgm:pt>
    <dgm:pt modelId="{D951D57D-D082-42FF-A2B4-4246271A87BC}" type="pres">
      <dgm:prSet presAssocID="{EC27DEFB-9F32-4358-99A4-6407F2A929D1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407AF3-9EBA-4553-BB8D-47225CB94691}" type="pres">
      <dgm:prSet presAssocID="{EC27DEFB-9F32-4358-99A4-6407F2A929D1}" presName="accent_1" presStyleCnt="0"/>
      <dgm:spPr/>
    </dgm:pt>
    <dgm:pt modelId="{2239D8D1-4577-497F-AC73-7A72F954902C}" type="pres">
      <dgm:prSet presAssocID="{EC27DEFB-9F32-4358-99A4-6407F2A929D1}" presName="accentRepeatNode" presStyleLbl="solidFgAcc1" presStyleIdx="0" presStyleCnt="5"/>
      <dgm:spPr/>
    </dgm:pt>
    <dgm:pt modelId="{63FF15C0-F9DC-4D80-BD43-243B5CEA2D9A}" type="pres">
      <dgm:prSet presAssocID="{7AD17B93-7C1E-4A3C-BCED-0B4CCA2B3A59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717B66-932C-4277-BA1C-8BB428124BBA}" type="pres">
      <dgm:prSet presAssocID="{7AD17B93-7C1E-4A3C-BCED-0B4CCA2B3A59}" presName="accent_2" presStyleCnt="0"/>
      <dgm:spPr/>
    </dgm:pt>
    <dgm:pt modelId="{AF6B0BF7-E916-4A9F-8FC1-8DC580289775}" type="pres">
      <dgm:prSet presAssocID="{7AD17B93-7C1E-4A3C-BCED-0B4CCA2B3A59}" presName="accentRepeatNode" presStyleLbl="solidFgAcc1" presStyleIdx="1" presStyleCnt="5"/>
      <dgm:spPr/>
    </dgm:pt>
    <dgm:pt modelId="{35F8D83B-ED10-49B1-B986-A916608C7B67}" type="pres">
      <dgm:prSet presAssocID="{B9FFA91F-B229-47C8-890B-ED39648255DD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009E95-EC70-4711-8773-0213CE16DCF8}" type="pres">
      <dgm:prSet presAssocID="{B9FFA91F-B229-47C8-890B-ED39648255DD}" presName="accent_3" presStyleCnt="0"/>
      <dgm:spPr/>
    </dgm:pt>
    <dgm:pt modelId="{7D97C589-69DE-44DF-907B-82D2A9F83A5A}" type="pres">
      <dgm:prSet presAssocID="{B9FFA91F-B229-47C8-890B-ED39648255DD}" presName="accentRepeatNode" presStyleLbl="solidFgAcc1" presStyleIdx="2" presStyleCnt="5"/>
      <dgm:spPr/>
    </dgm:pt>
    <dgm:pt modelId="{6C0002FE-7C6D-4E23-A271-1B72637A534E}" type="pres">
      <dgm:prSet presAssocID="{F5503FE2-11AB-4393-8887-B0D537C256CB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E90A66-17EC-4D53-AF73-B1136C339A18}" type="pres">
      <dgm:prSet presAssocID="{F5503FE2-11AB-4393-8887-B0D537C256CB}" presName="accent_4" presStyleCnt="0"/>
      <dgm:spPr/>
    </dgm:pt>
    <dgm:pt modelId="{53EB4A7D-B721-48BC-9AD6-9BCA66877371}" type="pres">
      <dgm:prSet presAssocID="{F5503FE2-11AB-4393-8887-B0D537C256CB}" presName="accentRepeatNode" presStyleLbl="solidFgAcc1" presStyleIdx="3" presStyleCnt="5"/>
      <dgm:spPr/>
    </dgm:pt>
    <dgm:pt modelId="{B5AF4667-ED8A-4F66-A025-C5EDE53E0304}" type="pres">
      <dgm:prSet presAssocID="{B48D6552-76FA-40E1-87F1-EC48BDCD84A1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63AD95-4468-413D-A70F-FEC8A5F919CD}" type="pres">
      <dgm:prSet presAssocID="{B48D6552-76FA-40E1-87F1-EC48BDCD84A1}" presName="accent_5" presStyleCnt="0"/>
      <dgm:spPr/>
    </dgm:pt>
    <dgm:pt modelId="{F149DC53-CCBC-4A88-B51D-32E913314AB2}" type="pres">
      <dgm:prSet presAssocID="{B48D6552-76FA-40E1-87F1-EC48BDCD84A1}" presName="accentRepeatNode" presStyleLbl="solidFgAcc1" presStyleIdx="4" presStyleCnt="5"/>
      <dgm:spPr>
        <a:solidFill>
          <a:schemeClr val="bg1">
            <a:lumMod val="85000"/>
          </a:schemeClr>
        </a:solidFill>
      </dgm:spPr>
    </dgm:pt>
  </dgm:ptLst>
  <dgm:cxnLst>
    <dgm:cxn modelId="{AD914E69-9136-4855-9242-A34624D78B04}" type="presOf" srcId="{8E171823-9F4F-4FA1-93F7-9ADDBE6D7338}" destId="{92864C5D-8731-4959-B73D-972046116D43}" srcOrd="0" destOrd="0" presId="urn:microsoft.com/office/officeart/2008/layout/VerticalCurvedList"/>
    <dgm:cxn modelId="{D62221E7-9D2E-4422-B33A-93AD1BF2C51A}" srcId="{8E171823-9F4F-4FA1-93F7-9ADDBE6D7338}" destId="{B9FFA91F-B229-47C8-890B-ED39648255DD}" srcOrd="2" destOrd="0" parTransId="{7DFC78DA-6BE7-4C52-AEEF-898E81AEA963}" sibTransId="{3B09BE44-E3C0-42D1-8DF6-139EB8A84F3E}"/>
    <dgm:cxn modelId="{2452FE05-E593-4A9A-A28F-D51063B4C3D8}" type="presOf" srcId="{7AD17B93-7C1E-4A3C-BCED-0B4CCA2B3A59}" destId="{63FF15C0-F9DC-4D80-BD43-243B5CEA2D9A}" srcOrd="0" destOrd="0" presId="urn:microsoft.com/office/officeart/2008/layout/VerticalCurvedList"/>
    <dgm:cxn modelId="{0107D679-3410-4EBD-AB0B-0CE0AC221AAA}" type="presOf" srcId="{EC27DEFB-9F32-4358-99A4-6407F2A929D1}" destId="{D951D57D-D082-42FF-A2B4-4246271A87BC}" srcOrd="0" destOrd="0" presId="urn:microsoft.com/office/officeart/2008/layout/VerticalCurvedList"/>
    <dgm:cxn modelId="{23C353C4-15B0-4BB7-A84E-95FB05CA7690}" type="presOf" srcId="{F5503FE2-11AB-4393-8887-B0D537C256CB}" destId="{6C0002FE-7C6D-4E23-A271-1B72637A534E}" srcOrd="0" destOrd="0" presId="urn:microsoft.com/office/officeart/2008/layout/VerticalCurvedList"/>
    <dgm:cxn modelId="{C0614361-FD08-45D1-8F3B-474F41EF90CA}" srcId="{8E171823-9F4F-4FA1-93F7-9ADDBE6D7338}" destId="{F5503FE2-11AB-4393-8887-B0D537C256CB}" srcOrd="3" destOrd="0" parTransId="{77D46F29-65C4-464C-A657-682B4B734073}" sibTransId="{E66DDAE3-9747-4E18-B843-D2CB9223984D}"/>
    <dgm:cxn modelId="{AB7DF936-2E02-44B7-97F5-70E230C991E2}" type="presOf" srcId="{40EEEF91-A13D-4B58-BC59-F7C94704AAC8}" destId="{0263991A-A941-4EEF-AEB1-EE2703D0B29C}" srcOrd="0" destOrd="0" presId="urn:microsoft.com/office/officeart/2008/layout/VerticalCurvedList"/>
    <dgm:cxn modelId="{D7F90EB0-043F-4031-AFC9-6AA50A19FB8E}" type="presOf" srcId="{B48D6552-76FA-40E1-87F1-EC48BDCD84A1}" destId="{B5AF4667-ED8A-4F66-A025-C5EDE53E0304}" srcOrd="0" destOrd="0" presId="urn:microsoft.com/office/officeart/2008/layout/VerticalCurvedList"/>
    <dgm:cxn modelId="{482795EB-8714-4960-A84C-1A068E0402E3}" srcId="{8E171823-9F4F-4FA1-93F7-9ADDBE6D7338}" destId="{7AD17B93-7C1E-4A3C-BCED-0B4CCA2B3A59}" srcOrd="1" destOrd="0" parTransId="{4A922D4A-2134-4A12-85A5-7DE08E715392}" sibTransId="{44F01AC4-4282-454E-BC0B-E3F9B273CA17}"/>
    <dgm:cxn modelId="{4A708ED0-8EC1-46BC-A29F-5AF4040F2BC3}" type="presOf" srcId="{B9FFA91F-B229-47C8-890B-ED39648255DD}" destId="{35F8D83B-ED10-49B1-B986-A916608C7B67}" srcOrd="0" destOrd="0" presId="urn:microsoft.com/office/officeart/2008/layout/VerticalCurvedList"/>
    <dgm:cxn modelId="{5CE44786-8EE9-4317-8A74-799D814317EE}" srcId="{8E171823-9F4F-4FA1-93F7-9ADDBE6D7338}" destId="{EC27DEFB-9F32-4358-99A4-6407F2A929D1}" srcOrd="0" destOrd="0" parTransId="{1EDEAAA0-724A-4725-8B4F-9839B409921F}" sibTransId="{40EEEF91-A13D-4B58-BC59-F7C94704AAC8}"/>
    <dgm:cxn modelId="{9EB6D30B-F68F-4BFC-9722-5F82A5CF7236}" srcId="{8E171823-9F4F-4FA1-93F7-9ADDBE6D7338}" destId="{B48D6552-76FA-40E1-87F1-EC48BDCD84A1}" srcOrd="4" destOrd="0" parTransId="{14635409-DA14-46B7-AA37-404922C2BE39}" sibTransId="{049326CE-26DC-4E77-9F06-A8A0D2E07764}"/>
    <dgm:cxn modelId="{B56732E6-1A08-47C0-AC7E-81CEAC22FB1D}" type="presParOf" srcId="{92864C5D-8731-4959-B73D-972046116D43}" destId="{08A57234-CDD5-463C-8C75-8D89E7490AE4}" srcOrd="0" destOrd="0" presId="urn:microsoft.com/office/officeart/2008/layout/VerticalCurvedList"/>
    <dgm:cxn modelId="{DA686451-84D2-4C70-8FCD-2D525881BD0B}" type="presParOf" srcId="{08A57234-CDD5-463C-8C75-8D89E7490AE4}" destId="{06B5DFDC-EA84-45F8-8ECE-2D27517A407F}" srcOrd="0" destOrd="0" presId="urn:microsoft.com/office/officeart/2008/layout/VerticalCurvedList"/>
    <dgm:cxn modelId="{2B21248B-7468-468D-8E35-D427CB6C7E4E}" type="presParOf" srcId="{06B5DFDC-EA84-45F8-8ECE-2D27517A407F}" destId="{BD948953-F68A-4B58-88F4-B718670834CC}" srcOrd="0" destOrd="0" presId="urn:microsoft.com/office/officeart/2008/layout/VerticalCurvedList"/>
    <dgm:cxn modelId="{D5AF0323-533F-482E-A926-A7E12ED6EE6E}" type="presParOf" srcId="{06B5DFDC-EA84-45F8-8ECE-2D27517A407F}" destId="{0263991A-A941-4EEF-AEB1-EE2703D0B29C}" srcOrd="1" destOrd="0" presId="urn:microsoft.com/office/officeart/2008/layout/VerticalCurvedList"/>
    <dgm:cxn modelId="{13FE7A94-1D9C-4AA7-9A0F-00373E08473E}" type="presParOf" srcId="{06B5DFDC-EA84-45F8-8ECE-2D27517A407F}" destId="{1F82470F-1CB7-4C84-9EC7-F7B09322D3F8}" srcOrd="2" destOrd="0" presId="urn:microsoft.com/office/officeart/2008/layout/VerticalCurvedList"/>
    <dgm:cxn modelId="{6DF08796-C9B6-41CC-AAB0-B4DA0C4D7825}" type="presParOf" srcId="{06B5DFDC-EA84-45F8-8ECE-2D27517A407F}" destId="{F12EB894-E473-4A42-830D-90032CE2FB3E}" srcOrd="3" destOrd="0" presId="urn:microsoft.com/office/officeart/2008/layout/VerticalCurvedList"/>
    <dgm:cxn modelId="{DA2C66F7-0A92-4C12-B222-177914B15F62}" type="presParOf" srcId="{08A57234-CDD5-463C-8C75-8D89E7490AE4}" destId="{D951D57D-D082-42FF-A2B4-4246271A87BC}" srcOrd="1" destOrd="0" presId="urn:microsoft.com/office/officeart/2008/layout/VerticalCurvedList"/>
    <dgm:cxn modelId="{53B1B896-9DC9-437A-82AE-69906B3314ED}" type="presParOf" srcId="{08A57234-CDD5-463C-8C75-8D89E7490AE4}" destId="{9B407AF3-9EBA-4553-BB8D-47225CB94691}" srcOrd="2" destOrd="0" presId="urn:microsoft.com/office/officeart/2008/layout/VerticalCurvedList"/>
    <dgm:cxn modelId="{00FE4527-42D3-4380-AE57-71A6CAF0733C}" type="presParOf" srcId="{9B407AF3-9EBA-4553-BB8D-47225CB94691}" destId="{2239D8D1-4577-497F-AC73-7A72F954902C}" srcOrd="0" destOrd="0" presId="urn:microsoft.com/office/officeart/2008/layout/VerticalCurvedList"/>
    <dgm:cxn modelId="{6D2E78DF-FF5C-4EF1-B298-4669F15E2C69}" type="presParOf" srcId="{08A57234-CDD5-463C-8C75-8D89E7490AE4}" destId="{63FF15C0-F9DC-4D80-BD43-243B5CEA2D9A}" srcOrd="3" destOrd="0" presId="urn:microsoft.com/office/officeart/2008/layout/VerticalCurvedList"/>
    <dgm:cxn modelId="{11656F49-DEC7-484E-87E2-E90AF5A50368}" type="presParOf" srcId="{08A57234-CDD5-463C-8C75-8D89E7490AE4}" destId="{8F717B66-932C-4277-BA1C-8BB428124BBA}" srcOrd="4" destOrd="0" presId="urn:microsoft.com/office/officeart/2008/layout/VerticalCurvedList"/>
    <dgm:cxn modelId="{1B55D9BA-D536-4120-8813-AC0F866D3DBF}" type="presParOf" srcId="{8F717B66-932C-4277-BA1C-8BB428124BBA}" destId="{AF6B0BF7-E916-4A9F-8FC1-8DC580289775}" srcOrd="0" destOrd="0" presId="urn:microsoft.com/office/officeart/2008/layout/VerticalCurvedList"/>
    <dgm:cxn modelId="{33A758B4-89C6-41F0-86DD-67D52196FB32}" type="presParOf" srcId="{08A57234-CDD5-463C-8C75-8D89E7490AE4}" destId="{35F8D83B-ED10-49B1-B986-A916608C7B67}" srcOrd="5" destOrd="0" presId="urn:microsoft.com/office/officeart/2008/layout/VerticalCurvedList"/>
    <dgm:cxn modelId="{FD98EC99-DA4B-47F8-AB21-BBF85CD4FF8C}" type="presParOf" srcId="{08A57234-CDD5-463C-8C75-8D89E7490AE4}" destId="{2C009E95-EC70-4711-8773-0213CE16DCF8}" srcOrd="6" destOrd="0" presId="urn:microsoft.com/office/officeart/2008/layout/VerticalCurvedList"/>
    <dgm:cxn modelId="{7073D3EB-A523-47D2-B236-A74EC8002355}" type="presParOf" srcId="{2C009E95-EC70-4711-8773-0213CE16DCF8}" destId="{7D97C589-69DE-44DF-907B-82D2A9F83A5A}" srcOrd="0" destOrd="0" presId="urn:microsoft.com/office/officeart/2008/layout/VerticalCurvedList"/>
    <dgm:cxn modelId="{C370C969-C18E-4D5E-95EB-ABC0E8470081}" type="presParOf" srcId="{08A57234-CDD5-463C-8C75-8D89E7490AE4}" destId="{6C0002FE-7C6D-4E23-A271-1B72637A534E}" srcOrd="7" destOrd="0" presId="urn:microsoft.com/office/officeart/2008/layout/VerticalCurvedList"/>
    <dgm:cxn modelId="{D703A757-A335-4C26-8004-39142F7258B1}" type="presParOf" srcId="{08A57234-CDD5-463C-8C75-8D89E7490AE4}" destId="{DEE90A66-17EC-4D53-AF73-B1136C339A18}" srcOrd="8" destOrd="0" presId="urn:microsoft.com/office/officeart/2008/layout/VerticalCurvedList"/>
    <dgm:cxn modelId="{D807BE68-02D2-4AED-B162-36D9563C6237}" type="presParOf" srcId="{DEE90A66-17EC-4D53-AF73-B1136C339A18}" destId="{53EB4A7D-B721-48BC-9AD6-9BCA66877371}" srcOrd="0" destOrd="0" presId="urn:microsoft.com/office/officeart/2008/layout/VerticalCurvedList"/>
    <dgm:cxn modelId="{C097269F-E7FF-431E-8569-3260BA91D141}" type="presParOf" srcId="{08A57234-CDD5-463C-8C75-8D89E7490AE4}" destId="{B5AF4667-ED8A-4F66-A025-C5EDE53E0304}" srcOrd="9" destOrd="0" presId="urn:microsoft.com/office/officeart/2008/layout/VerticalCurvedList"/>
    <dgm:cxn modelId="{8F2AD954-8E46-4477-86EA-094B53E19670}" type="presParOf" srcId="{08A57234-CDD5-463C-8C75-8D89E7490AE4}" destId="{2263AD95-4468-413D-A70F-FEC8A5F919CD}" srcOrd="10" destOrd="0" presId="urn:microsoft.com/office/officeart/2008/layout/VerticalCurvedList"/>
    <dgm:cxn modelId="{0E8E4823-8393-4DC8-ACEE-343001D46C71}" type="presParOf" srcId="{2263AD95-4468-413D-A70F-FEC8A5F919CD}" destId="{F149DC53-CCBC-4A88-B51D-32E913314AB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63991A-A941-4EEF-AEB1-EE2703D0B29C}">
      <dsp:nvSpPr>
        <dsp:cNvPr id="0" name=""/>
        <dsp:cNvSpPr/>
      </dsp:nvSpPr>
      <dsp:spPr>
        <a:xfrm>
          <a:off x="-6126981" y="-937410"/>
          <a:ext cx="7293488" cy="7293488"/>
        </a:xfrm>
        <a:prstGeom prst="blockArc">
          <a:avLst>
            <a:gd name="adj1" fmla="val 18900000"/>
            <a:gd name="adj2" fmla="val 2700000"/>
            <a:gd name="adj3" fmla="val 296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51D57D-D082-42FF-A2B4-4246271A87BC}">
      <dsp:nvSpPr>
        <dsp:cNvPr id="0" name=""/>
        <dsp:cNvSpPr/>
      </dsp:nvSpPr>
      <dsp:spPr>
        <a:xfrm>
          <a:off x="509717" y="338558"/>
          <a:ext cx="10532923" cy="6775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What is web analytics?</a:t>
          </a:r>
          <a:endParaRPr lang="ru-RU" sz="2400" kern="1200" dirty="0"/>
        </a:p>
      </dsp:txBody>
      <dsp:txXfrm>
        <a:off x="509717" y="338558"/>
        <a:ext cx="10532923" cy="677550"/>
      </dsp:txXfrm>
    </dsp:sp>
    <dsp:sp modelId="{2239D8D1-4577-497F-AC73-7A72F954902C}">
      <dsp:nvSpPr>
        <dsp:cNvPr id="0" name=""/>
        <dsp:cNvSpPr/>
      </dsp:nvSpPr>
      <dsp:spPr>
        <a:xfrm>
          <a:off x="86248" y="253864"/>
          <a:ext cx="846937" cy="84693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FF15C0-F9DC-4D80-BD43-243B5CEA2D9A}">
      <dsp:nvSpPr>
        <dsp:cNvPr id="0" name=""/>
        <dsp:cNvSpPr/>
      </dsp:nvSpPr>
      <dsp:spPr>
        <a:xfrm>
          <a:off x="995230" y="1354558"/>
          <a:ext cx="10047410" cy="6775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Type of websites</a:t>
          </a:r>
          <a:endParaRPr lang="ru-RU" sz="2400" kern="1200" dirty="0"/>
        </a:p>
      </dsp:txBody>
      <dsp:txXfrm>
        <a:off x="995230" y="1354558"/>
        <a:ext cx="10047410" cy="677550"/>
      </dsp:txXfrm>
    </dsp:sp>
    <dsp:sp modelId="{AF6B0BF7-E916-4A9F-8FC1-8DC580289775}">
      <dsp:nvSpPr>
        <dsp:cNvPr id="0" name=""/>
        <dsp:cNvSpPr/>
      </dsp:nvSpPr>
      <dsp:spPr>
        <a:xfrm>
          <a:off x="571761" y="1269864"/>
          <a:ext cx="846937" cy="84693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F8D83B-ED10-49B1-B986-A916608C7B67}">
      <dsp:nvSpPr>
        <dsp:cNvPr id="0" name=""/>
        <dsp:cNvSpPr/>
      </dsp:nvSpPr>
      <dsp:spPr>
        <a:xfrm>
          <a:off x="1144243" y="2370558"/>
          <a:ext cx="9898397" cy="6775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Objectives for the website</a:t>
          </a:r>
          <a:endParaRPr lang="ru-RU" sz="2400" kern="1200" dirty="0"/>
        </a:p>
      </dsp:txBody>
      <dsp:txXfrm>
        <a:off x="1144243" y="2370558"/>
        <a:ext cx="9898397" cy="677550"/>
      </dsp:txXfrm>
    </dsp:sp>
    <dsp:sp modelId="{7D97C589-69DE-44DF-907B-82D2A9F83A5A}">
      <dsp:nvSpPr>
        <dsp:cNvPr id="0" name=""/>
        <dsp:cNvSpPr/>
      </dsp:nvSpPr>
      <dsp:spPr>
        <a:xfrm>
          <a:off x="720774" y="2285864"/>
          <a:ext cx="846937" cy="84693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0002FE-7C6D-4E23-A271-1B72637A534E}">
      <dsp:nvSpPr>
        <dsp:cNvPr id="0" name=""/>
        <dsp:cNvSpPr/>
      </dsp:nvSpPr>
      <dsp:spPr>
        <a:xfrm>
          <a:off x="995230" y="3386558"/>
          <a:ext cx="10047410" cy="6775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Setting KPIs for the website</a:t>
          </a:r>
          <a:endParaRPr lang="ru-RU" sz="2400" kern="1200" dirty="0"/>
        </a:p>
      </dsp:txBody>
      <dsp:txXfrm>
        <a:off x="995230" y="3386558"/>
        <a:ext cx="10047410" cy="677550"/>
      </dsp:txXfrm>
    </dsp:sp>
    <dsp:sp modelId="{53EB4A7D-B721-48BC-9AD6-9BCA66877371}">
      <dsp:nvSpPr>
        <dsp:cNvPr id="0" name=""/>
        <dsp:cNvSpPr/>
      </dsp:nvSpPr>
      <dsp:spPr>
        <a:xfrm>
          <a:off x="571761" y="3301864"/>
          <a:ext cx="846937" cy="84693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AF4667-ED8A-4F66-A025-C5EDE53E0304}">
      <dsp:nvSpPr>
        <dsp:cNvPr id="0" name=""/>
        <dsp:cNvSpPr/>
      </dsp:nvSpPr>
      <dsp:spPr>
        <a:xfrm>
          <a:off x="509717" y="4402558"/>
          <a:ext cx="10532923" cy="6775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7805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Tools for web analysis</a:t>
          </a:r>
        </a:p>
      </dsp:txBody>
      <dsp:txXfrm>
        <a:off x="509717" y="4402558"/>
        <a:ext cx="10532923" cy="677550"/>
      </dsp:txXfrm>
    </dsp:sp>
    <dsp:sp modelId="{F149DC53-CCBC-4A88-B51D-32E913314AB2}">
      <dsp:nvSpPr>
        <dsp:cNvPr id="0" name=""/>
        <dsp:cNvSpPr/>
      </dsp:nvSpPr>
      <dsp:spPr>
        <a:xfrm>
          <a:off x="86248" y="4317864"/>
          <a:ext cx="846937" cy="846937"/>
        </a:xfrm>
        <a:prstGeom prst="ellipse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590060" y="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6AEC8A56-5F80-42CC-8564-5270FFE09079}" type="datetimeFigureOut">
              <a:rPr lang="en-US"/>
              <a:pPr>
                <a:defRPr/>
              </a:pPr>
              <a:t>6/5/2018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639762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590060" y="639762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D2EC9AA-599D-4374-BDC8-A3A7EBDEADD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497604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590060" y="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DA02C0E-4B4C-4FBD-9290-628100E115A5}" type="datetimeFigureOut">
              <a:rPr lang="en-US"/>
              <a:pPr>
                <a:defRPr/>
              </a:pPr>
              <a:t>6/5/2018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13063" y="841375"/>
            <a:ext cx="4040187" cy="2273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497" tIns="46749" rIns="93497" bIns="46749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85934" y="3241621"/>
            <a:ext cx="7894446" cy="2652037"/>
          </a:xfrm>
          <a:prstGeom prst="rect">
            <a:avLst/>
          </a:prstGeom>
        </p:spPr>
        <p:txBody>
          <a:bodyPr vert="horz" lIns="93497" tIns="46749" rIns="93497" bIns="46749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639762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590060" y="6397621"/>
            <a:ext cx="4273929" cy="338143"/>
          </a:xfrm>
          <a:prstGeom prst="rect">
            <a:avLst/>
          </a:prstGeom>
        </p:spPr>
        <p:txBody>
          <a:bodyPr vert="horz" wrap="square" lIns="93497" tIns="46749" rIns="93497" bIns="4674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9FB2571-EB03-473E-941C-1BFAFF4D2F7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42893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en-US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0BEB86E-5C40-4DAD-9414-DC347C985E72}" type="slidenum">
              <a:rPr lang="en-US" altLang="en-US" smtClean="0">
                <a:latin typeface="Calibri" panose="020F0502020204030204" pitchFamily="34" charset="0"/>
              </a:rPr>
              <a:pPr/>
              <a:t>1</a:t>
            </a:fld>
            <a:endParaRPr lang="en-US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6930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en-US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DDD960D-9263-4519-8875-F733B3A14B37}" type="slidenum">
              <a:rPr lang="en-US" altLang="en-US" smtClean="0">
                <a:latin typeface="Calibri" panose="020F0502020204030204" pitchFamily="34" charset="0"/>
              </a:rPr>
              <a:pPr/>
              <a:t>2</a:t>
            </a:fld>
            <a:endParaRPr lang="en-US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692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FB2571-EB03-473E-941C-1BFAFF4D2F72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296332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 userDrawn="1"/>
        </p:nvSpPr>
        <p:spPr>
          <a:xfrm>
            <a:off x="0" y="0"/>
            <a:ext cx="12192000" cy="776288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pic>
        <p:nvPicPr>
          <p:cNvPr id="4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5275" y="65088"/>
            <a:ext cx="29257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 userDrawn="1"/>
        </p:nvSpPr>
        <p:spPr>
          <a:xfrm>
            <a:off x="0" y="6596063"/>
            <a:ext cx="12192000" cy="26193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0"/>
          </p:nvPr>
        </p:nvSpPr>
        <p:spPr>
          <a:xfrm>
            <a:off x="2709869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74326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/>
          <p:nvPr userDrawn="1"/>
        </p:nvSpPr>
        <p:spPr>
          <a:xfrm>
            <a:off x="0" y="0"/>
            <a:ext cx="12192000" cy="776288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/>
          <p:nvPr userDrawn="1"/>
        </p:nvSpPr>
        <p:spPr>
          <a:xfrm>
            <a:off x="0" y="6596063"/>
            <a:ext cx="12192000" cy="26193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pic>
        <p:nvPicPr>
          <p:cNvPr id="6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5275" y="65088"/>
            <a:ext cx="29257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/>
          </p:nvPr>
        </p:nvSpPr>
        <p:spPr>
          <a:xfrm>
            <a:off x="538169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01215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6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6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9E240D73-36DA-4003-9F0F-8EB7100CC9C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1144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6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6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D78174D9-243F-4D4F-8671-5F5694A25AC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2946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BB6A63A7-6B88-4BA6-A92F-01E067AE09F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78410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5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76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8A26DE56-F918-4B02-A754-ACB8992A393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5014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78E0F5DD-79A7-4ED2-8532-7870CF52733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94050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9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6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6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CBFBAB26-3BB4-48DB-A138-DC798536BA5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724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DC41414B-B120-4FD2-B594-81A7C62A137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8420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035F0B89-F6EF-40C5-A0B0-8BA724EB099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14648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24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23" y="987438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24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7640621B-3815-444B-A1DF-74BA49455B5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590053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24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23" y="987438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24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972A6258-2D37-4262-9711-BF4971E3B99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1524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0E46A004-26C2-4D86-A6D6-FAA41A67B61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52545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51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51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93286415-65BE-456C-9EBF-635E8D38A9C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796860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5" y="274638"/>
            <a:ext cx="10972801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2CB43DB5-77FD-4D1C-96B3-5A99980C309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5799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5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pic>
        <p:nvPicPr>
          <p:cNvPr id="1027" name="Picture 7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693988"/>
            <a:ext cx="67056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949" r:id="rId1"/>
    <p:sldLayoutId id="2147485950" r:id="rId2"/>
    <p:sldLayoutId id="2147485951" r:id="rId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57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57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57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b="1">
                <a:solidFill>
                  <a:srgbClr val="FFFFFF"/>
                </a:solidFill>
                <a:latin typeface="Garamond" panose="02020404030301010803" pitchFamily="18" charset="0"/>
              </a:defRPr>
            </a:lvl1pPr>
          </a:lstStyle>
          <a:p>
            <a:pPr>
              <a:defRPr/>
            </a:pPr>
            <a:r>
              <a:rPr lang="en-US" altLang="en-US"/>
              <a:t>1-</a:t>
            </a:r>
            <a:fld id="{19363E43-71BA-410E-9631-7292E71D857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952" r:id="rId1"/>
    <p:sldLayoutId id="2147485953" r:id="rId2"/>
    <p:sldLayoutId id="2147485954" r:id="rId3"/>
    <p:sldLayoutId id="2147485955" r:id="rId4"/>
    <p:sldLayoutId id="2147485956" r:id="rId5"/>
    <p:sldLayoutId id="2147485957" r:id="rId6"/>
    <p:sldLayoutId id="2147485958" r:id="rId7"/>
    <p:sldLayoutId id="2147485959" r:id="rId8"/>
    <p:sldLayoutId id="2147485960" r:id="rId9"/>
    <p:sldLayoutId id="2147485961" r:id="rId10"/>
    <p:sldLayoutId id="2147485962" r:id="rId11"/>
    <p:sldLayoutId id="2147485963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b="1" kern="1200">
          <a:solidFill>
            <a:srgbClr val="99CC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t.com/" TargetMode="External"/><Relationship Id="rId3" Type="http://schemas.openxmlformats.org/officeDocument/2006/relationships/hyperlink" Target="http://www.amazon.com/" TargetMode="External"/><Relationship Id="rId7" Type="http://schemas.openxmlformats.org/officeDocument/2006/relationships/hyperlink" Target="http://www.yahoo.com/" TargetMode="External"/><Relationship Id="rId12" Type="http://schemas.openxmlformats.org/officeDocument/2006/relationships/hyperlink" Target="http://www.yellowpage.uz/" TargetMode="External"/><Relationship Id="rId2" Type="http://schemas.openxmlformats.org/officeDocument/2006/relationships/hyperlink" Target="http://www.alibaba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uiness.com/" TargetMode="External"/><Relationship Id="rId11" Type="http://schemas.openxmlformats.org/officeDocument/2006/relationships/hyperlink" Target="http://www.gazeta.uz/" TargetMode="External"/><Relationship Id="rId5" Type="http://schemas.openxmlformats.org/officeDocument/2006/relationships/hyperlink" Target="http://www.lynxeffect.com/uk" TargetMode="External"/><Relationship Id="rId10" Type="http://schemas.openxmlformats.org/officeDocument/2006/relationships/hyperlink" Target="http://www.afisha.uz/" TargetMode="External"/><Relationship Id="rId4" Type="http://schemas.openxmlformats.org/officeDocument/2006/relationships/hyperlink" Target="http://www.lebazar.uz/" TargetMode="External"/><Relationship Id="rId9" Type="http://schemas.openxmlformats.org/officeDocument/2006/relationships/hyperlink" Target="http://www.tripadvisor.com/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eineken.com/" TargetMode="External"/><Relationship Id="rId2" Type="http://schemas.openxmlformats.org/officeDocument/2006/relationships/hyperlink" Target="http://www.bacardi.com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utorialspoint.com/web_analytics/web_analytics_tutorial.pdf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uakhunjonov@wiut.uz" TargetMode="External"/><Relationship Id="rId2" Type="http://schemas.openxmlformats.org/officeDocument/2006/relationships/hyperlink" Target="mailto:zataniyazova@wiut.uz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d.khodiev@wiut.u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4"/>
          <p:cNvSpPr txBox="1">
            <a:spLocks noChangeArrowheads="1"/>
          </p:cNvSpPr>
          <p:nvPr/>
        </p:nvSpPr>
        <p:spPr bwMode="auto">
          <a:xfrm>
            <a:off x="1" y="2329904"/>
            <a:ext cx="118110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4400" b="1" dirty="0" smtClean="0"/>
              <a:t>Web analytics</a:t>
            </a:r>
            <a:endParaRPr lang="ru-RU" altLang="en-US" sz="4400" b="1" dirty="0"/>
          </a:p>
        </p:txBody>
      </p:sp>
      <p:sp>
        <p:nvSpPr>
          <p:cNvPr id="22531" name="TextBox 5"/>
          <p:cNvSpPr txBox="1">
            <a:spLocks noChangeArrowheads="1"/>
          </p:cNvSpPr>
          <p:nvPr/>
        </p:nvSpPr>
        <p:spPr bwMode="auto">
          <a:xfrm>
            <a:off x="4961729" y="3527176"/>
            <a:ext cx="273848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en-US" sz="3600" b="1" dirty="0" smtClean="0">
                <a:solidFill>
                  <a:srgbClr val="002060"/>
                </a:solidFill>
              </a:rPr>
              <a:t>Lecture 12</a:t>
            </a:r>
            <a:endParaRPr lang="ru-RU" altLang="en-US" sz="3600" b="1" dirty="0">
              <a:solidFill>
                <a:srgbClr val="002060"/>
              </a:solidFill>
            </a:endParaRPr>
          </a:p>
        </p:txBody>
      </p:sp>
      <p:sp>
        <p:nvSpPr>
          <p:cNvPr id="22532" name="TextBox 6"/>
          <p:cNvSpPr txBox="1">
            <a:spLocks noChangeArrowheads="1"/>
          </p:cNvSpPr>
          <p:nvPr/>
        </p:nvSpPr>
        <p:spPr bwMode="auto">
          <a:xfrm>
            <a:off x="4431121" y="5560219"/>
            <a:ext cx="354436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400" b="1" dirty="0"/>
              <a:t>By </a:t>
            </a:r>
            <a:r>
              <a:rPr lang="en-US" altLang="en-US" sz="2400" b="1" dirty="0" smtClean="0"/>
              <a:t>Zamira Ataniyazova</a:t>
            </a:r>
            <a:endParaRPr lang="en-US" altLang="en-US" sz="2400" b="1" dirty="0"/>
          </a:p>
        </p:txBody>
      </p:sp>
      <p:sp>
        <p:nvSpPr>
          <p:cNvPr id="22535" name="Footer Placeholder 4"/>
          <p:cNvSpPr txBox="1">
            <a:spLocks/>
          </p:cNvSpPr>
          <p:nvPr/>
        </p:nvSpPr>
        <p:spPr bwMode="auto">
          <a:xfrm>
            <a:off x="0" y="6615113"/>
            <a:ext cx="121920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9" tIns="60949" rIns="121899" bIns="60949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200" dirty="0" smtClean="0">
                <a:solidFill>
                  <a:srgbClr val="BFBFBF"/>
                </a:solidFill>
                <a:cs typeface="Arial" panose="020B0604020202020204" pitchFamily="34" charset="0"/>
              </a:rPr>
              <a:t>Zamira Ataniyazova</a:t>
            </a:r>
            <a:endParaRPr lang="ru-RU" altLang="en-US" sz="1200" dirty="0">
              <a:solidFill>
                <a:srgbClr val="BFBFBF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Текст 1"/>
          <p:cNvSpPr>
            <a:spLocks noGrp="1"/>
          </p:cNvSpPr>
          <p:nvPr>
            <p:ph type="body" sz="quarter" idx="10"/>
          </p:nvPr>
        </p:nvSpPr>
        <p:spPr bwMode="auto">
          <a:xfrm>
            <a:off x="163513" y="130175"/>
            <a:ext cx="8321675" cy="5222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altLang="ru-RU" smtClean="0"/>
              <a:t>What we plan to cover today:</a:t>
            </a:r>
            <a:endParaRPr lang="ru-RU" altLang="ru-RU" smtClean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466723985"/>
              </p:ext>
            </p:extLst>
          </p:nvPr>
        </p:nvGraphicFramePr>
        <p:xfrm>
          <a:off x="458694" y="921279"/>
          <a:ext cx="1111922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59357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11323631" cy="522288"/>
          </a:xfrm>
        </p:spPr>
        <p:txBody>
          <a:bodyPr/>
          <a:lstStyle/>
          <a:p>
            <a:r>
              <a:rPr lang="en-US" dirty="0" smtClean="0"/>
              <a:t>What is web analytics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sz="3200" dirty="0" smtClean="0"/>
              <a:t>“</a:t>
            </a:r>
            <a:r>
              <a:rPr lang="en-US" sz="3200" dirty="0"/>
              <a:t>Web Analytics is the methodological study of online/offline patterns and trends. It is a technique that you can employ to collect, measure, report, and analyze your website data. It is normally carried out to analyze the performance of a website and optimize its web usage. </a:t>
            </a:r>
            <a:endParaRPr lang="en-US" sz="3200" dirty="0" smtClean="0"/>
          </a:p>
          <a:p>
            <a:r>
              <a:rPr lang="en-US" sz="3200" dirty="0" smtClean="0"/>
              <a:t>We </a:t>
            </a:r>
            <a:r>
              <a:rPr lang="en-US" sz="3200" dirty="0"/>
              <a:t>use web analytics to track key metrics and analyze visitors’ activity and traffic flow. It is a tactical approach to collect data and generate reports. </a:t>
            </a:r>
          </a:p>
        </p:txBody>
      </p:sp>
    </p:spTree>
    <p:extLst>
      <p:ext uri="{BB962C8B-B14F-4D97-AF65-F5344CB8AC3E}">
        <p14:creationId xmlns:p14="http://schemas.microsoft.com/office/powerpoint/2010/main" val="3550021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Текст 1"/>
          <p:cNvSpPr>
            <a:spLocks noGrp="1"/>
          </p:cNvSpPr>
          <p:nvPr>
            <p:ph type="body" sz="quarter" idx="10"/>
          </p:nvPr>
        </p:nvSpPr>
        <p:spPr bwMode="auto">
          <a:xfrm>
            <a:off x="163513" y="130175"/>
            <a:ext cx="10445750" cy="5222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altLang="ru-RU" dirty="0" smtClean="0"/>
              <a:t>Types of online presence</a:t>
            </a:r>
          </a:p>
        </p:txBody>
      </p:sp>
      <p:sp>
        <p:nvSpPr>
          <p:cNvPr id="73731" name="Footer Placeholder 4"/>
          <p:cNvSpPr txBox="1">
            <a:spLocks/>
          </p:cNvSpPr>
          <p:nvPr/>
        </p:nvSpPr>
        <p:spPr bwMode="auto">
          <a:xfrm>
            <a:off x="0" y="6615113"/>
            <a:ext cx="121920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9" tIns="60949" rIns="121899" bIns="60949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1200" dirty="0">
                <a:solidFill>
                  <a:srgbClr val="BFBFBF"/>
                </a:solidFill>
                <a:cs typeface="Arial" panose="020B0604020202020204" pitchFamily="34" charset="0"/>
              </a:rPr>
              <a:t>© </a:t>
            </a:r>
            <a:r>
              <a:rPr lang="en-US" altLang="en-US" sz="1200" dirty="0">
                <a:solidFill>
                  <a:srgbClr val="BFBFBF"/>
                </a:solidFill>
                <a:cs typeface="Arial" panose="020B0604020202020204" pitchFamily="34" charset="0"/>
              </a:rPr>
              <a:t>Zamira Ataniyazova 2018</a:t>
            </a:r>
            <a:endParaRPr lang="ru-RU" altLang="en-US" sz="1200" dirty="0">
              <a:solidFill>
                <a:srgbClr val="BFBFBF"/>
              </a:solidFill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22300" y="1346200"/>
            <a:ext cx="10718800" cy="5632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dirty="0"/>
              <a:t>Chaffey and Ellis-Chadwick (2021) identified five main types of online presence or components possible as part of a site: </a:t>
            </a:r>
            <a:endParaRPr lang="ru-RU" dirty="0"/>
          </a:p>
          <a:p>
            <a:pPr>
              <a:defRPr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b="1" i="1" dirty="0"/>
              <a:t>Transactional e-commerce site </a:t>
            </a:r>
            <a:r>
              <a:rPr lang="en-US" dirty="0"/>
              <a:t>– making products available for purchase</a:t>
            </a:r>
            <a:r>
              <a:rPr lang="ru-RU" dirty="0"/>
              <a:t> </a:t>
            </a:r>
            <a:r>
              <a:rPr lang="en-US"/>
              <a:t>(</a:t>
            </a:r>
            <a:r>
              <a:rPr lang="en-US" smtClean="0">
                <a:hlinkClick r:id="rId2"/>
              </a:rPr>
              <a:t>www.Alibaba.com</a:t>
            </a:r>
            <a:r>
              <a:rPr lang="en-US" smtClean="0"/>
              <a:t>, </a:t>
            </a:r>
            <a:r>
              <a:rPr lang="en-US" smtClean="0">
                <a:hlinkClick r:id="rId3"/>
              </a:rPr>
              <a:t>www.amazon.com</a:t>
            </a:r>
            <a:r>
              <a:rPr lang="en-US" dirty="0"/>
              <a:t>, </a:t>
            </a:r>
            <a:r>
              <a:rPr lang="en-US" dirty="0">
                <a:hlinkClick r:id="rId4"/>
              </a:rPr>
              <a:t>www.lebazar.uz</a:t>
            </a:r>
            <a:r>
              <a:rPr lang="en-US" dirty="0"/>
              <a:t>). </a:t>
            </a:r>
          </a:p>
          <a:p>
            <a:pPr>
              <a:defRPr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b="1" i="1" dirty="0"/>
              <a:t>Service oriented relationship building or lead generation web site </a:t>
            </a:r>
            <a:r>
              <a:rPr lang="en-US" dirty="0"/>
              <a:t>– provides information to stimulate purchase or relationship building. (</a:t>
            </a:r>
            <a:r>
              <a:rPr lang="en-US" dirty="0" err="1"/>
              <a:t>Pricewaterhouse</a:t>
            </a:r>
            <a:r>
              <a:rPr lang="en-US" dirty="0"/>
              <a:t> Coopers, Accenture, most of the car manufacturers)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b="1" i="1" dirty="0"/>
              <a:t>Brand building site </a:t>
            </a:r>
            <a:r>
              <a:rPr lang="en-US" dirty="0"/>
              <a:t>– provides an experience to support a brand. (mostly relevant for FMCG, </a:t>
            </a:r>
            <a:r>
              <a:rPr lang="en-US" dirty="0">
                <a:hlinkClick r:id="rId5"/>
              </a:rPr>
              <a:t>www.lynxeffect.com/uk</a:t>
            </a:r>
            <a:r>
              <a:rPr lang="en-US" dirty="0"/>
              <a:t>, </a:t>
            </a:r>
            <a:r>
              <a:rPr lang="en-US" dirty="0">
                <a:hlinkClick r:id="rId6"/>
              </a:rPr>
              <a:t>www.guiness.com</a:t>
            </a:r>
            <a:r>
              <a:rPr lang="en-US" dirty="0"/>
              <a:t>). </a:t>
            </a:r>
          </a:p>
          <a:p>
            <a:pPr>
              <a:defRPr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b="1" i="1" dirty="0"/>
              <a:t>Portal or media site</a:t>
            </a:r>
            <a:r>
              <a:rPr lang="en-US" i="1" dirty="0"/>
              <a:t> </a:t>
            </a:r>
            <a:r>
              <a:rPr lang="en-US" dirty="0"/>
              <a:t>– intermediaries or publishers provide information and content. (</a:t>
            </a:r>
            <a:r>
              <a:rPr lang="en-US" dirty="0">
                <a:hlinkClick r:id="rId7"/>
              </a:rPr>
              <a:t>www.yahoo.com</a:t>
            </a:r>
            <a:r>
              <a:rPr lang="en-US" dirty="0"/>
              <a:t>, </a:t>
            </a:r>
            <a:r>
              <a:rPr lang="en-US" dirty="0">
                <a:hlinkClick r:id="rId8"/>
              </a:rPr>
              <a:t>www.ft.com</a:t>
            </a:r>
            <a:r>
              <a:rPr lang="en-US" dirty="0"/>
              <a:t>, </a:t>
            </a:r>
            <a:r>
              <a:rPr lang="en-US" dirty="0">
                <a:hlinkClick r:id="rId9"/>
              </a:rPr>
              <a:t>www.tripadvisor.com</a:t>
            </a:r>
            <a:r>
              <a:rPr lang="en-US" dirty="0"/>
              <a:t>, </a:t>
            </a:r>
            <a:r>
              <a:rPr lang="en-US" dirty="0">
                <a:hlinkClick r:id="rId10"/>
              </a:rPr>
              <a:t>www.afisha.uz</a:t>
            </a:r>
            <a:r>
              <a:rPr lang="en-US" dirty="0"/>
              <a:t>, </a:t>
            </a:r>
            <a:r>
              <a:rPr lang="en-US" dirty="0">
                <a:hlinkClick r:id="rId11"/>
              </a:rPr>
              <a:t>www.gazeta.uz</a:t>
            </a:r>
            <a:r>
              <a:rPr lang="en-US" dirty="0"/>
              <a:t>, </a:t>
            </a:r>
            <a:r>
              <a:rPr lang="en-US" dirty="0">
                <a:hlinkClick r:id="rId12"/>
              </a:rPr>
              <a:t>www.yellowpage.uz</a:t>
            </a:r>
            <a:r>
              <a:rPr lang="en-US" dirty="0"/>
              <a:t>). 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b="1" i="1" dirty="0"/>
              <a:t>Social network or community site</a:t>
            </a:r>
            <a:r>
              <a:rPr lang="en-US" dirty="0"/>
              <a:t> – enables community interaction between different consumers (C2C model). (Facebook, LinkedIn, Telegram, Instagram).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010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Текст 1"/>
          <p:cNvSpPr>
            <a:spLocks noGrp="1"/>
          </p:cNvSpPr>
          <p:nvPr>
            <p:ph type="body" sz="quarter" idx="10"/>
          </p:nvPr>
        </p:nvSpPr>
        <p:spPr bwMode="auto">
          <a:xfrm>
            <a:off x="163513" y="130175"/>
            <a:ext cx="10445750" cy="5222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altLang="ru-RU" smtClean="0"/>
              <a:t>5S=objectives=benefits of e-marketing</a:t>
            </a:r>
          </a:p>
        </p:txBody>
      </p:sp>
      <p:sp>
        <p:nvSpPr>
          <p:cNvPr id="80899" name="Footer Placeholder 4"/>
          <p:cNvSpPr txBox="1">
            <a:spLocks/>
          </p:cNvSpPr>
          <p:nvPr/>
        </p:nvSpPr>
        <p:spPr bwMode="auto">
          <a:xfrm>
            <a:off x="0" y="6615113"/>
            <a:ext cx="121920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9" tIns="60949" rIns="121899" bIns="60949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1200" dirty="0">
                <a:solidFill>
                  <a:srgbClr val="BFBFBF"/>
                </a:solidFill>
                <a:cs typeface="Arial" panose="020B0604020202020204" pitchFamily="34" charset="0"/>
              </a:rPr>
              <a:t>© </a:t>
            </a:r>
            <a:r>
              <a:rPr lang="en-US" altLang="en-US" sz="1200" dirty="0">
                <a:solidFill>
                  <a:srgbClr val="BFBFBF"/>
                </a:solidFill>
                <a:cs typeface="Arial" panose="020B0604020202020204" pitchFamily="34" charset="0"/>
              </a:rPr>
              <a:t>Zamira Ataniyazova 2018</a:t>
            </a:r>
            <a:endParaRPr lang="ru-RU" altLang="en-US" sz="1200" dirty="0">
              <a:solidFill>
                <a:srgbClr val="BFBFBF"/>
              </a:solidFill>
              <a:cs typeface="Arial" panose="020B0604020202020204" pitchFamily="34" charset="0"/>
            </a:endParaRPr>
          </a:p>
        </p:txBody>
      </p:sp>
      <p:sp>
        <p:nvSpPr>
          <p:cNvPr id="80900" name="TextBox 1"/>
          <p:cNvSpPr txBox="1">
            <a:spLocks noChangeArrowheads="1"/>
          </p:cNvSpPr>
          <p:nvPr/>
        </p:nvSpPr>
        <p:spPr bwMode="auto">
          <a:xfrm>
            <a:off x="393700" y="1244600"/>
            <a:ext cx="10718800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200000"/>
              </a:lnSpc>
              <a:buFont typeface="Arial" panose="020B0604020202020204" pitchFamily="34" charset="0"/>
              <a:buAutoNum type="arabicPeriod"/>
            </a:pPr>
            <a:r>
              <a:rPr lang="en-US" altLang="ru-RU" sz="2000" b="1" dirty="0"/>
              <a:t>Grow sales through wider distribution, promotion and sales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AutoNum type="arabicPeriod"/>
            </a:pPr>
            <a:r>
              <a:rPr lang="en-US" altLang="ru-RU" sz="2000" b="1" dirty="0"/>
              <a:t>Add value – give customers extra benefits online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AutoNum type="arabicPeriod"/>
            </a:pPr>
            <a:r>
              <a:rPr lang="en-US" altLang="ru-RU" sz="2000" b="1" dirty="0"/>
              <a:t>Get closer to customers by tracking them, asking them questions, creating a dialogue, learning about them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AutoNum type="arabicPeriod"/>
            </a:pPr>
            <a:r>
              <a:rPr lang="en-US" altLang="ru-RU" sz="2000" b="1" dirty="0"/>
              <a:t>Save costs of service, promotions, sales transactions and administration, print, posts and so increase profits on transactions. </a:t>
            </a:r>
          </a:p>
          <a:p>
            <a:pPr>
              <a:lnSpc>
                <a:spcPct val="200000"/>
              </a:lnSpc>
              <a:buFont typeface="Arial" panose="020B0604020202020204" pitchFamily="34" charset="0"/>
              <a:buAutoNum type="arabicPeriod"/>
            </a:pPr>
            <a:r>
              <a:rPr lang="en-US" altLang="ru-RU" sz="2000" b="1" dirty="0"/>
              <a:t>Extend the brand online. Reinforce brand values in a totally new medium. </a:t>
            </a:r>
          </a:p>
        </p:txBody>
      </p:sp>
    </p:spTree>
    <p:extLst>
      <p:ext uri="{BB962C8B-B14F-4D97-AF65-F5344CB8AC3E}">
        <p14:creationId xmlns:p14="http://schemas.microsoft.com/office/powerpoint/2010/main" val="5368944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Текст 1"/>
          <p:cNvSpPr>
            <a:spLocks noGrp="1"/>
          </p:cNvSpPr>
          <p:nvPr>
            <p:ph type="body" sz="quarter" idx="10"/>
          </p:nvPr>
        </p:nvSpPr>
        <p:spPr bwMode="auto">
          <a:xfrm>
            <a:off x="163513" y="130175"/>
            <a:ext cx="10445750" cy="5222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altLang="ru-RU" smtClean="0"/>
              <a:t>Objective - Sell </a:t>
            </a:r>
          </a:p>
        </p:txBody>
      </p:sp>
      <p:sp>
        <p:nvSpPr>
          <p:cNvPr id="81923" name="Footer Placeholder 4"/>
          <p:cNvSpPr txBox="1">
            <a:spLocks/>
          </p:cNvSpPr>
          <p:nvPr/>
        </p:nvSpPr>
        <p:spPr bwMode="auto">
          <a:xfrm>
            <a:off x="0" y="6615113"/>
            <a:ext cx="121920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9" tIns="60949" rIns="121899" bIns="60949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1200" dirty="0">
                <a:solidFill>
                  <a:srgbClr val="BFBFBF"/>
                </a:solidFill>
                <a:cs typeface="Arial" panose="020B0604020202020204" pitchFamily="34" charset="0"/>
              </a:rPr>
              <a:t>© </a:t>
            </a:r>
            <a:r>
              <a:rPr lang="en-US" altLang="en-US" sz="1200" dirty="0">
                <a:solidFill>
                  <a:srgbClr val="BFBFBF"/>
                </a:solidFill>
                <a:cs typeface="Arial" panose="020B0604020202020204" pitchFamily="34" charset="0"/>
              </a:rPr>
              <a:t>Zamira Ataniyazova 2018</a:t>
            </a:r>
            <a:endParaRPr lang="ru-RU" altLang="en-US" sz="1200" dirty="0">
              <a:solidFill>
                <a:srgbClr val="BFBFBF"/>
              </a:solidFill>
              <a:cs typeface="Arial" panose="020B0604020202020204" pitchFamily="34" charset="0"/>
            </a:endParaRPr>
          </a:p>
        </p:txBody>
      </p:sp>
      <p:sp>
        <p:nvSpPr>
          <p:cNvPr id="72708" name="Объект 2"/>
          <p:cNvSpPr>
            <a:spLocks noGrp="1"/>
          </p:cNvSpPr>
          <p:nvPr>
            <p:ph sz="quarter" idx="11"/>
          </p:nvPr>
        </p:nvSpPr>
        <p:spPr bwMode="auto">
          <a:xfrm>
            <a:off x="538163" y="1143000"/>
            <a:ext cx="6929437" cy="241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altLang="ru-RU" b="1" dirty="0" smtClean="0">
                <a:solidFill>
                  <a:srgbClr val="FF0000"/>
                </a:solidFill>
              </a:rPr>
              <a:t>Using internet as sales tool </a:t>
            </a:r>
          </a:p>
          <a:p>
            <a:pPr>
              <a:defRPr/>
            </a:pPr>
            <a:endParaRPr lang="en-US" altLang="ru-RU" b="1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altLang="ru-RU" sz="2000" dirty="0" smtClean="0"/>
              <a:t>Typical objectives:</a:t>
            </a:r>
          </a:p>
          <a:p>
            <a:pPr lvl="1">
              <a:defRPr/>
            </a:pPr>
            <a:r>
              <a:rPr lang="en-US" altLang="ru-RU" sz="2000" dirty="0" smtClean="0"/>
              <a:t>Achieve 10% of sales online in market </a:t>
            </a:r>
          </a:p>
          <a:p>
            <a:pPr lvl="1">
              <a:defRPr/>
            </a:pPr>
            <a:r>
              <a:rPr lang="en-US" altLang="ru-RU" sz="2000" dirty="0" smtClean="0"/>
              <a:t>Increase online sales for product by 20% in a year</a:t>
            </a:r>
          </a:p>
          <a:p>
            <a:pPr lvl="1">
              <a:defRPr/>
            </a:pPr>
            <a:r>
              <a:rPr lang="en-US" altLang="ru-RU" sz="2000" dirty="0" smtClean="0"/>
              <a:t>Increase conversion rates by 5%</a:t>
            </a:r>
            <a:endParaRPr lang="ru-RU" altLang="ru-RU" sz="2000" dirty="0" smtClean="0"/>
          </a:p>
        </p:txBody>
      </p:sp>
      <p:pic>
        <p:nvPicPr>
          <p:cNvPr id="81925" name="Picture 8" descr="http://3.bp.blogspot.com/-t4-4qZkHjqM/U3Y8yCL-HZI/AAAAAAAAAWA/Lbcj2a81hsA/s1600/BMW_Un4gettableTestDrive_20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5688" y="4102100"/>
            <a:ext cx="4786312" cy="228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6" name="Picture 10" descr="https://www.euromag.ru/storage/c/2017/07/18/1500362830_131785_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5688" y="822325"/>
            <a:ext cx="4624387" cy="316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13866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Текст 1"/>
          <p:cNvSpPr>
            <a:spLocks noGrp="1"/>
          </p:cNvSpPr>
          <p:nvPr>
            <p:ph type="body" sz="quarter" idx="10"/>
          </p:nvPr>
        </p:nvSpPr>
        <p:spPr bwMode="auto">
          <a:xfrm>
            <a:off x="163513" y="130175"/>
            <a:ext cx="10445750" cy="5222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altLang="ru-RU" smtClean="0"/>
              <a:t>Objective - Serve </a:t>
            </a:r>
          </a:p>
        </p:txBody>
      </p:sp>
      <p:sp>
        <p:nvSpPr>
          <p:cNvPr id="82947" name="Footer Placeholder 4"/>
          <p:cNvSpPr txBox="1">
            <a:spLocks/>
          </p:cNvSpPr>
          <p:nvPr/>
        </p:nvSpPr>
        <p:spPr bwMode="auto">
          <a:xfrm>
            <a:off x="0" y="6615113"/>
            <a:ext cx="121920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9" tIns="60949" rIns="121899" bIns="60949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1200" dirty="0">
                <a:solidFill>
                  <a:srgbClr val="BFBFBF"/>
                </a:solidFill>
                <a:cs typeface="Arial" panose="020B0604020202020204" pitchFamily="34" charset="0"/>
              </a:rPr>
              <a:t>© </a:t>
            </a:r>
            <a:r>
              <a:rPr lang="en-US" altLang="en-US" sz="1200" dirty="0">
                <a:solidFill>
                  <a:srgbClr val="BFBFBF"/>
                </a:solidFill>
                <a:cs typeface="Arial" panose="020B0604020202020204" pitchFamily="34" charset="0"/>
              </a:rPr>
              <a:t>Zamira Ataniyazova 2018</a:t>
            </a:r>
            <a:endParaRPr lang="ru-RU" altLang="en-US" sz="1200" dirty="0">
              <a:solidFill>
                <a:srgbClr val="BFBFBF"/>
              </a:solidFill>
              <a:cs typeface="Arial" panose="020B0604020202020204" pitchFamily="34" charset="0"/>
            </a:endParaRPr>
          </a:p>
        </p:txBody>
      </p:sp>
      <p:sp>
        <p:nvSpPr>
          <p:cNvPr id="73732" name="Объект 2"/>
          <p:cNvSpPr>
            <a:spLocks noGrp="1"/>
          </p:cNvSpPr>
          <p:nvPr>
            <p:ph sz="quarter" idx="11"/>
          </p:nvPr>
        </p:nvSpPr>
        <p:spPr bwMode="auto">
          <a:xfrm>
            <a:off x="538163" y="1143000"/>
            <a:ext cx="11193462" cy="52578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altLang="ru-RU" b="1" dirty="0" smtClean="0">
                <a:solidFill>
                  <a:srgbClr val="FF0000"/>
                </a:solidFill>
              </a:rPr>
              <a:t>Using the internet as customer service tool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altLang="ru-RU" b="1" dirty="0">
              <a:solidFill>
                <a:srgbClr val="FF0000"/>
              </a:solidFill>
            </a:endParaRPr>
          </a:p>
          <a:p>
            <a:pPr marL="0" lvl="1" indent="0">
              <a:buFont typeface="Arial" panose="020B0604020202020204" pitchFamily="34" charset="0"/>
              <a:buNone/>
              <a:defRPr/>
            </a:pPr>
            <a:r>
              <a:rPr lang="en-US" altLang="ru-RU" b="1" dirty="0" smtClean="0"/>
              <a:t>Engagement metrics:</a:t>
            </a:r>
          </a:p>
          <a:p>
            <a:pPr marL="457200" lvl="1" indent="-457200">
              <a:buFont typeface="+mj-lt"/>
              <a:buAutoNum type="arabicPeriod"/>
              <a:defRPr/>
            </a:pPr>
            <a:r>
              <a:rPr lang="en-US" altLang="ru-RU" dirty="0" smtClean="0"/>
              <a:t>% of non-home page entry visits </a:t>
            </a:r>
          </a:p>
          <a:p>
            <a:pPr marL="457200" lvl="1" indent="-457200">
              <a:buFont typeface="+mj-lt"/>
              <a:buAutoNum type="arabicPeriod"/>
              <a:defRPr/>
            </a:pPr>
            <a:r>
              <a:rPr lang="en-US" altLang="ru-RU" dirty="0" smtClean="0"/>
              <a:t>Bounce rate</a:t>
            </a:r>
          </a:p>
          <a:p>
            <a:pPr marL="457200" lvl="1" indent="-457200">
              <a:buFont typeface="+mj-lt"/>
              <a:buAutoNum type="arabicPeriod"/>
              <a:defRPr/>
            </a:pPr>
            <a:r>
              <a:rPr lang="en-US" altLang="ru-RU" dirty="0" smtClean="0"/>
              <a:t>Duration</a:t>
            </a:r>
          </a:p>
          <a:p>
            <a:pPr marL="457200" lvl="1" indent="-457200">
              <a:buFont typeface="+mj-lt"/>
              <a:buAutoNum type="arabicPeriod"/>
              <a:defRPr/>
            </a:pPr>
            <a:r>
              <a:rPr lang="en-US" altLang="ru-RU" dirty="0" smtClean="0"/>
              <a:t>Micro </a:t>
            </a:r>
            <a:r>
              <a:rPr lang="en-US" altLang="ru-RU" dirty="0" smtClean="0"/>
              <a:t>or step conversion rates</a:t>
            </a:r>
          </a:p>
          <a:p>
            <a:pPr marL="457200" lvl="1" indent="-457200">
              <a:buFont typeface="+mj-lt"/>
              <a:buAutoNum type="arabicPeriod"/>
              <a:defRPr/>
            </a:pPr>
            <a:r>
              <a:rPr lang="en-US" altLang="ru-RU" dirty="0" smtClean="0"/>
              <a:t>Brand search-term strength</a:t>
            </a:r>
          </a:p>
          <a:p>
            <a:pPr marL="457200" lvl="1" indent="-457200">
              <a:buFont typeface="+mj-lt"/>
              <a:buAutoNum type="arabicPeriod"/>
              <a:defRPr/>
            </a:pPr>
            <a:r>
              <a:rPr lang="en-US" altLang="ru-RU" dirty="0" smtClean="0"/>
              <a:t>Email activity level</a:t>
            </a:r>
          </a:p>
          <a:p>
            <a:pPr marL="457200" lvl="1" indent="-457200">
              <a:buFont typeface="+mj-lt"/>
              <a:buAutoNum type="arabicPeriod"/>
              <a:defRPr/>
            </a:pPr>
            <a:r>
              <a:rPr lang="en-US" altLang="ru-RU" dirty="0" smtClean="0"/>
              <a:t>Define activity levels or hurdle rates (for different activities)</a:t>
            </a:r>
          </a:p>
          <a:p>
            <a:pPr marL="457200" lvl="1" indent="-457200">
              <a:buFont typeface="+mj-lt"/>
              <a:buAutoNum type="arabicPeriod"/>
              <a:defRPr/>
            </a:pPr>
            <a:r>
              <a:rPr lang="en-US" altLang="ru-RU" dirty="0" smtClean="0"/>
              <a:t>Emotional </a:t>
            </a:r>
            <a:r>
              <a:rPr lang="en-US" altLang="ru-RU" dirty="0" smtClean="0"/>
              <a:t>responses</a:t>
            </a:r>
            <a:endParaRPr lang="en-US" altLang="ru-RU" dirty="0" smtClean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ru-RU" dirty="0" smtClean="0"/>
          </a:p>
        </p:txBody>
      </p:sp>
      <p:sp>
        <p:nvSpPr>
          <p:cNvPr id="2" name="TextBox 1"/>
          <p:cNvSpPr txBox="1"/>
          <p:nvPr/>
        </p:nvSpPr>
        <p:spPr>
          <a:xfrm rot="19626755">
            <a:off x="6734175" y="2098675"/>
            <a:ext cx="4745038" cy="14763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dirty="0" err="1"/>
              <a:t>Patrecia</a:t>
            </a:r>
            <a:r>
              <a:rPr lang="en-US" dirty="0"/>
              <a:t> Seybold (1999) adding value to B2B: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dirty="0"/>
              <a:t>“let customers help themselves”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dirty="0"/>
              <a:t>“help customers do their jobs”</a:t>
            </a:r>
          </a:p>
          <a:p>
            <a:pPr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76532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Текст 1"/>
          <p:cNvSpPr>
            <a:spLocks noGrp="1"/>
          </p:cNvSpPr>
          <p:nvPr>
            <p:ph type="body" sz="quarter" idx="10"/>
          </p:nvPr>
        </p:nvSpPr>
        <p:spPr bwMode="auto">
          <a:xfrm>
            <a:off x="163513" y="130175"/>
            <a:ext cx="10445750" cy="5222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altLang="ru-RU" smtClean="0"/>
              <a:t>Objective - Speak </a:t>
            </a:r>
          </a:p>
        </p:txBody>
      </p:sp>
      <p:sp>
        <p:nvSpPr>
          <p:cNvPr id="83972" name="Footer Placeholder 4"/>
          <p:cNvSpPr txBox="1">
            <a:spLocks/>
          </p:cNvSpPr>
          <p:nvPr/>
        </p:nvSpPr>
        <p:spPr bwMode="auto">
          <a:xfrm>
            <a:off x="0" y="6615113"/>
            <a:ext cx="121920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9" tIns="60949" rIns="121899" bIns="60949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1200" dirty="0">
                <a:solidFill>
                  <a:srgbClr val="BFBFBF"/>
                </a:solidFill>
                <a:cs typeface="Arial" panose="020B0604020202020204" pitchFamily="34" charset="0"/>
              </a:rPr>
              <a:t>© </a:t>
            </a:r>
            <a:r>
              <a:rPr lang="en-US" altLang="en-US" sz="1200" dirty="0">
                <a:solidFill>
                  <a:srgbClr val="BFBFBF"/>
                </a:solidFill>
                <a:cs typeface="Arial" panose="020B0604020202020204" pitchFamily="34" charset="0"/>
              </a:rPr>
              <a:t>Zamira Ataniyazova 2018</a:t>
            </a:r>
            <a:endParaRPr lang="ru-RU" altLang="en-US" sz="1200" dirty="0">
              <a:solidFill>
                <a:srgbClr val="BFBFBF"/>
              </a:solidFill>
              <a:cs typeface="Arial" panose="020B0604020202020204" pitchFamily="34" charset="0"/>
            </a:endParaRPr>
          </a:p>
        </p:txBody>
      </p:sp>
      <p:sp>
        <p:nvSpPr>
          <p:cNvPr id="83973" name="Объект 2"/>
          <p:cNvSpPr>
            <a:spLocks noGrp="1"/>
          </p:cNvSpPr>
          <p:nvPr>
            <p:ph sz="quarter" idx="11"/>
          </p:nvPr>
        </p:nvSpPr>
        <p:spPr bwMode="auto">
          <a:xfrm>
            <a:off x="538163" y="1143000"/>
            <a:ext cx="6040437" cy="4191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ru-RU" b="1" dirty="0" smtClean="0">
                <a:solidFill>
                  <a:srgbClr val="FF0000"/>
                </a:solidFill>
              </a:rPr>
              <a:t>Using internet as communication tool</a:t>
            </a:r>
          </a:p>
          <a:p>
            <a:endParaRPr lang="en-US" altLang="ru-RU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 smtClean="0"/>
              <a:t>Sample KPIs:</a:t>
            </a:r>
          </a:p>
          <a:p>
            <a:r>
              <a:rPr lang="en-US" dirty="0" smtClean="0"/>
              <a:t>Grow </a:t>
            </a:r>
            <a:r>
              <a:rPr lang="en-US" dirty="0"/>
              <a:t>email coverage to 50% of </a:t>
            </a:r>
            <a:r>
              <a:rPr lang="en-US" dirty="0" smtClean="0"/>
              <a:t>current </a:t>
            </a:r>
            <a:r>
              <a:rPr lang="en-US" dirty="0"/>
              <a:t>customer database </a:t>
            </a:r>
            <a:endParaRPr lang="en-US" dirty="0" smtClean="0"/>
          </a:p>
          <a:p>
            <a:r>
              <a:rPr lang="en-US" dirty="0" smtClean="0"/>
              <a:t>Survey </a:t>
            </a:r>
            <a:r>
              <a:rPr lang="en-US" dirty="0"/>
              <a:t>1,000 customers online each </a:t>
            </a:r>
            <a:r>
              <a:rPr lang="en-US" dirty="0" smtClean="0"/>
              <a:t>month </a:t>
            </a:r>
          </a:p>
          <a:p>
            <a:r>
              <a:rPr lang="en-US" dirty="0" smtClean="0"/>
              <a:t>Increase </a:t>
            </a:r>
            <a:r>
              <a:rPr lang="en-US" dirty="0"/>
              <a:t>visitors to community site </a:t>
            </a:r>
            <a:r>
              <a:rPr lang="en-US" dirty="0" smtClean="0"/>
              <a:t>or </a:t>
            </a:r>
            <a:r>
              <a:rPr lang="en-US" dirty="0"/>
              <a:t>increase </a:t>
            </a:r>
            <a:r>
              <a:rPr lang="en-US" dirty="0" smtClean="0"/>
              <a:t>ratings/reviews and </a:t>
            </a:r>
            <a:r>
              <a:rPr lang="en-US" dirty="0"/>
              <a:t>discussions by 5%</a:t>
            </a:r>
            <a:endParaRPr lang="en-US" altLang="ru-RU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1052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Текст 1"/>
          <p:cNvSpPr>
            <a:spLocks noGrp="1"/>
          </p:cNvSpPr>
          <p:nvPr>
            <p:ph type="body" sz="quarter" idx="10"/>
          </p:nvPr>
        </p:nvSpPr>
        <p:spPr bwMode="auto">
          <a:xfrm>
            <a:off x="163513" y="130175"/>
            <a:ext cx="10445750" cy="5222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altLang="ru-RU" smtClean="0"/>
              <a:t>Save </a:t>
            </a:r>
          </a:p>
        </p:txBody>
      </p:sp>
      <p:sp>
        <p:nvSpPr>
          <p:cNvPr id="86019" name="Footer Placeholder 4"/>
          <p:cNvSpPr txBox="1">
            <a:spLocks/>
          </p:cNvSpPr>
          <p:nvPr/>
        </p:nvSpPr>
        <p:spPr bwMode="auto">
          <a:xfrm>
            <a:off x="0" y="6615113"/>
            <a:ext cx="121920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9" tIns="60949" rIns="121899" bIns="60949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1200" dirty="0">
                <a:solidFill>
                  <a:srgbClr val="BFBFBF"/>
                </a:solidFill>
                <a:cs typeface="Arial" panose="020B0604020202020204" pitchFamily="34" charset="0"/>
              </a:rPr>
              <a:t>© </a:t>
            </a:r>
            <a:r>
              <a:rPr lang="en-US" altLang="en-US" sz="1200" dirty="0">
                <a:solidFill>
                  <a:srgbClr val="BFBFBF"/>
                </a:solidFill>
                <a:cs typeface="Arial" panose="020B0604020202020204" pitchFamily="34" charset="0"/>
              </a:rPr>
              <a:t>Zamira Ataniyazova 2018</a:t>
            </a:r>
            <a:endParaRPr lang="ru-RU" altLang="en-US" sz="1200" dirty="0">
              <a:solidFill>
                <a:srgbClr val="BFBFBF"/>
              </a:solidFill>
              <a:cs typeface="Arial" panose="020B0604020202020204" pitchFamily="34" charset="0"/>
            </a:endParaRPr>
          </a:p>
        </p:txBody>
      </p:sp>
      <p:sp>
        <p:nvSpPr>
          <p:cNvPr id="86020" name="Объект 2"/>
          <p:cNvSpPr>
            <a:spLocks noGrp="1"/>
          </p:cNvSpPr>
          <p:nvPr>
            <p:ph sz="quarter" idx="11"/>
          </p:nvPr>
        </p:nvSpPr>
        <p:spPr bwMode="auto">
          <a:xfrm>
            <a:off x="538163" y="1143000"/>
            <a:ext cx="8656637" cy="3905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ru-RU" b="1" dirty="0" smtClean="0">
                <a:solidFill>
                  <a:srgbClr val="FF0000"/>
                </a:solidFill>
              </a:rPr>
              <a:t>Using the internet for cost reduction</a:t>
            </a:r>
          </a:p>
          <a:p>
            <a:endParaRPr lang="en-US" altLang="ru-RU" b="1" dirty="0" smtClean="0">
              <a:solidFill>
                <a:srgbClr val="FF0000"/>
              </a:solidFill>
            </a:endParaRPr>
          </a:p>
          <a:p>
            <a:r>
              <a:rPr lang="en-US" dirty="0"/>
              <a:t>Generate 10% more sales for same </a:t>
            </a:r>
            <a:r>
              <a:rPr lang="en-US" dirty="0" smtClean="0"/>
              <a:t>commutations budget </a:t>
            </a:r>
          </a:p>
          <a:p>
            <a:r>
              <a:rPr lang="en-US" dirty="0" smtClean="0"/>
              <a:t>Reduce </a:t>
            </a:r>
            <a:r>
              <a:rPr lang="en-US" dirty="0"/>
              <a:t>cost of direct marketing by </a:t>
            </a:r>
            <a:r>
              <a:rPr lang="en-US" dirty="0" smtClean="0"/>
              <a:t>15</a:t>
            </a:r>
            <a:r>
              <a:rPr lang="en-US" dirty="0"/>
              <a:t>% through email </a:t>
            </a:r>
            <a:endParaRPr lang="en-US" dirty="0" smtClean="0"/>
          </a:p>
          <a:p>
            <a:r>
              <a:rPr lang="en-US" dirty="0" smtClean="0"/>
              <a:t>Increase </a:t>
            </a:r>
            <a:r>
              <a:rPr lang="en-US" dirty="0"/>
              <a:t>web self-service to 40% of all service enquiries and reduce overall cost-to-serve by 10% </a:t>
            </a:r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20938280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Текст 1"/>
          <p:cNvSpPr>
            <a:spLocks noGrp="1"/>
          </p:cNvSpPr>
          <p:nvPr>
            <p:ph type="body" sz="quarter" idx="10"/>
          </p:nvPr>
        </p:nvSpPr>
        <p:spPr bwMode="auto">
          <a:xfrm>
            <a:off x="163513" y="130175"/>
            <a:ext cx="10445750" cy="5222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altLang="ru-RU" smtClean="0"/>
              <a:t>Sizzle</a:t>
            </a:r>
          </a:p>
        </p:txBody>
      </p:sp>
      <p:sp>
        <p:nvSpPr>
          <p:cNvPr id="87043" name="Footer Placeholder 4"/>
          <p:cNvSpPr txBox="1">
            <a:spLocks/>
          </p:cNvSpPr>
          <p:nvPr/>
        </p:nvSpPr>
        <p:spPr bwMode="auto">
          <a:xfrm>
            <a:off x="0" y="6615113"/>
            <a:ext cx="121920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9" tIns="60949" rIns="121899" bIns="60949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1200" dirty="0">
                <a:solidFill>
                  <a:srgbClr val="BFBFBF"/>
                </a:solidFill>
                <a:cs typeface="Arial" panose="020B0604020202020204" pitchFamily="34" charset="0"/>
              </a:rPr>
              <a:t>© </a:t>
            </a:r>
            <a:r>
              <a:rPr lang="en-US" altLang="en-US" sz="1200" dirty="0">
                <a:solidFill>
                  <a:srgbClr val="BFBFBF"/>
                </a:solidFill>
                <a:cs typeface="Arial" panose="020B0604020202020204" pitchFamily="34" charset="0"/>
              </a:rPr>
              <a:t>Zamira Ataniyazova 2018</a:t>
            </a:r>
            <a:endParaRPr lang="ru-RU" altLang="en-US" sz="1200" dirty="0">
              <a:solidFill>
                <a:srgbClr val="BFBFBF"/>
              </a:solidFill>
              <a:cs typeface="Arial" panose="020B0604020202020204" pitchFamily="34" charset="0"/>
            </a:endParaRPr>
          </a:p>
        </p:txBody>
      </p:sp>
      <p:sp>
        <p:nvSpPr>
          <p:cNvPr id="87044" name="Объект 2"/>
          <p:cNvSpPr>
            <a:spLocks noGrp="1"/>
          </p:cNvSpPr>
          <p:nvPr>
            <p:ph sz="quarter" idx="11"/>
          </p:nvPr>
        </p:nvSpPr>
        <p:spPr bwMode="auto">
          <a:xfrm>
            <a:off x="538163" y="1143000"/>
            <a:ext cx="5989637" cy="622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ru-RU" b="1" dirty="0" smtClean="0">
                <a:solidFill>
                  <a:srgbClr val="FF0000"/>
                </a:solidFill>
              </a:rPr>
              <a:t>Using internet as brand building tool </a:t>
            </a:r>
            <a:endParaRPr lang="en-US" altLang="ru-RU" b="1" dirty="0" smtClean="0">
              <a:solidFill>
                <a:srgbClr val="FF0000"/>
              </a:solidFill>
            </a:endParaRPr>
          </a:p>
          <a:p>
            <a:endParaRPr lang="en-US" altLang="ru-RU" b="1" dirty="0">
              <a:solidFill>
                <a:srgbClr val="FF0000"/>
              </a:solidFill>
            </a:endParaRPr>
          </a:p>
          <a:p>
            <a:r>
              <a:rPr lang="en-US" dirty="0"/>
              <a:t>Add two new significant </a:t>
            </a:r>
            <a:r>
              <a:rPr lang="en-US" dirty="0" smtClean="0"/>
              <a:t>enhancements </a:t>
            </a:r>
            <a:r>
              <a:rPr lang="en-US" dirty="0"/>
              <a:t>to the customer online </a:t>
            </a:r>
            <a:r>
              <a:rPr lang="en-US" dirty="0" smtClean="0"/>
              <a:t>experience </a:t>
            </a:r>
          </a:p>
          <a:p>
            <a:r>
              <a:rPr lang="en-US" dirty="0" smtClean="0"/>
              <a:t>Rework </a:t>
            </a:r>
            <a:r>
              <a:rPr lang="en-US" dirty="0"/>
              <a:t>online value proposition messaging </a:t>
            </a:r>
            <a:endParaRPr lang="en-US" dirty="0" smtClean="0"/>
          </a:p>
          <a:p>
            <a:r>
              <a:rPr lang="en-US" dirty="0" smtClean="0"/>
              <a:t>Improve </a:t>
            </a:r>
            <a:r>
              <a:rPr lang="en-US" dirty="0"/>
              <a:t>branding metrics such as: brand awareness, reach, brand </a:t>
            </a:r>
            <a:r>
              <a:rPr lang="en-US" dirty="0" smtClean="0"/>
              <a:t>favorability </a:t>
            </a:r>
            <a:r>
              <a:rPr lang="en-US" dirty="0"/>
              <a:t>and purchase intent </a:t>
            </a:r>
            <a:endParaRPr lang="ru-RU" altLang="ru-RU" dirty="0" smtClean="0"/>
          </a:p>
        </p:txBody>
      </p:sp>
      <p:sp>
        <p:nvSpPr>
          <p:cNvPr id="87045" name="TextBox 1"/>
          <p:cNvSpPr txBox="1">
            <a:spLocks noChangeArrowheads="1"/>
          </p:cNvSpPr>
          <p:nvPr/>
        </p:nvSpPr>
        <p:spPr bwMode="auto">
          <a:xfrm rot="20122740">
            <a:off x="8422867" y="3376816"/>
            <a:ext cx="2209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ru-RU" dirty="0">
                <a:hlinkClick r:id="rId2"/>
              </a:rPr>
              <a:t>www.Bacardi.com</a:t>
            </a:r>
            <a:r>
              <a:rPr lang="en-US" altLang="ru-RU" dirty="0"/>
              <a:t> </a:t>
            </a:r>
            <a:endParaRPr lang="ru-RU" altLang="ru-RU" dirty="0"/>
          </a:p>
        </p:txBody>
      </p:sp>
      <p:sp>
        <p:nvSpPr>
          <p:cNvPr id="87046" name="TextBox 2"/>
          <p:cNvSpPr txBox="1">
            <a:spLocks noChangeArrowheads="1"/>
          </p:cNvSpPr>
          <p:nvPr/>
        </p:nvSpPr>
        <p:spPr bwMode="auto">
          <a:xfrm rot="1494390">
            <a:off x="8148202" y="1723016"/>
            <a:ext cx="2438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ru-RU" dirty="0">
                <a:hlinkClick r:id="rId3"/>
              </a:rPr>
              <a:t>www.Heineken.com</a:t>
            </a:r>
            <a:r>
              <a:rPr lang="en-US" altLang="ru-RU" dirty="0"/>
              <a:t> </a:t>
            </a:r>
          </a:p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14407796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11323631" cy="522288"/>
          </a:xfrm>
        </p:spPr>
        <p:txBody>
          <a:bodyPr/>
          <a:lstStyle/>
          <a:p>
            <a:r>
              <a:rPr lang="en-US" dirty="0" smtClean="0"/>
              <a:t>KPIs by website types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1"/>
          </p:nvPr>
        </p:nvPicPr>
        <p:blipFill rotWithShape="1">
          <a:blip r:embed="rId2"/>
          <a:srcRect l="12545" t="25315" r="14917" b="13224"/>
          <a:stretch/>
        </p:blipFill>
        <p:spPr>
          <a:xfrm>
            <a:off x="533400" y="857250"/>
            <a:ext cx="11658600" cy="600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0944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11323631" cy="522288"/>
          </a:xfrm>
        </p:spPr>
        <p:txBody>
          <a:bodyPr/>
          <a:lstStyle/>
          <a:p>
            <a:r>
              <a:rPr lang="en-US" dirty="0" smtClean="0"/>
              <a:t>Tools for web analysis</a:t>
            </a:r>
            <a:endParaRPr lang="en-US" dirty="0" smtClean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Google analytics </a:t>
            </a:r>
            <a:r>
              <a:rPr lang="en-US" dirty="0" smtClean="0"/>
              <a:t>is a freemium analytic tool that provides a detailed statistics of the web traffic. Used by more than 60% of website owners.</a:t>
            </a:r>
          </a:p>
          <a:p>
            <a:endParaRPr lang="en-US" dirty="0"/>
          </a:p>
          <a:p>
            <a:r>
              <a:rPr lang="en-US" dirty="0" smtClean="0"/>
              <a:t>Google analytics helps to track, measure visitors, traffic sources, goals, conversion, and other metrics. It basically generates reports on:</a:t>
            </a:r>
          </a:p>
          <a:p>
            <a:pPr lvl="1"/>
            <a:r>
              <a:rPr lang="en-US" dirty="0" smtClean="0"/>
              <a:t>Audience analysis</a:t>
            </a:r>
          </a:p>
          <a:p>
            <a:pPr lvl="1"/>
            <a:r>
              <a:rPr lang="en-US" dirty="0" smtClean="0"/>
              <a:t>Acquisition analysis</a:t>
            </a:r>
          </a:p>
          <a:p>
            <a:pPr lvl="1"/>
            <a:r>
              <a:rPr lang="en-US" dirty="0" smtClean="0"/>
              <a:t>Behavioral analysis</a:t>
            </a:r>
          </a:p>
          <a:p>
            <a:pPr lvl="1"/>
            <a:r>
              <a:rPr lang="en-US" dirty="0" smtClean="0"/>
              <a:t>Conversion analysis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86254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11323631" cy="522288"/>
          </a:xfrm>
        </p:spPr>
        <p:txBody>
          <a:bodyPr/>
          <a:lstStyle/>
          <a:p>
            <a:r>
              <a:rPr lang="en-US" dirty="0" smtClean="0"/>
              <a:t>Tools for web analysis</a:t>
            </a:r>
            <a:endParaRPr lang="en-US" dirty="0" smtClean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Optimizely </a:t>
            </a:r>
            <a:r>
              <a:rPr lang="en-US" dirty="0" smtClean="0"/>
              <a:t>is a optimization platform to test and validate changes and the present look of your website. It also determines which layout to finally go with. </a:t>
            </a:r>
          </a:p>
          <a:p>
            <a:r>
              <a:rPr lang="en-US" dirty="0" smtClean="0"/>
              <a:t>Can do:	`</a:t>
            </a:r>
          </a:p>
          <a:p>
            <a:pPr lvl="1"/>
            <a:r>
              <a:rPr lang="en-US" dirty="0" smtClean="0"/>
              <a:t>A/B testing</a:t>
            </a:r>
          </a:p>
          <a:p>
            <a:pPr lvl="1"/>
            <a:r>
              <a:rPr lang="en-US" dirty="0" smtClean="0"/>
              <a:t>Multipage</a:t>
            </a:r>
          </a:p>
          <a:p>
            <a:pPr lvl="1"/>
            <a:r>
              <a:rPr lang="en-US" dirty="0" smtClean="0"/>
              <a:t>Multivariate testing 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5256" t="15625" r="26867" b="21875"/>
          <a:stretch/>
        </p:blipFill>
        <p:spPr>
          <a:xfrm>
            <a:off x="5372100" y="1852569"/>
            <a:ext cx="6819900" cy="5005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7558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11323631" cy="522288"/>
          </a:xfrm>
        </p:spPr>
        <p:txBody>
          <a:bodyPr/>
          <a:lstStyle/>
          <a:p>
            <a:r>
              <a:rPr lang="en-US" dirty="0" smtClean="0"/>
              <a:t>Tools for web analysis</a:t>
            </a:r>
            <a:endParaRPr lang="en-US" dirty="0" smtClean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Kissmetrics </a:t>
            </a:r>
            <a:r>
              <a:rPr lang="en-US" dirty="0" smtClean="0"/>
              <a:t>is a powerful web analytics tool that delivers key insights and user interaction on your website. It defines a clear picture of users’ activities on your website and collects acquisition data of every visitor</a:t>
            </a:r>
          </a:p>
          <a:p>
            <a:r>
              <a:rPr lang="en-US" dirty="0" smtClean="0"/>
              <a:t>Kissmetrics services are free for 1 month. </a:t>
            </a:r>
            <a:endParaRPr lang="en-US" dirty="0"/>
          </a:p>
          <a:p>
            <a:r>
              <a:rPr lang="en-US" dirty="0" smtClean="0"/>
              <a:t>Kissmetrics helps to identify the following:</a:t>
            </a:r>
          </a:p>
          <a:p>
            <a:pPr lvl="1"/>
            <a:r>
              <a:rPr lang="en-US" dirty="0" smtClean="0"/>
              <a:t>Cart size</a:t>
            </a:r>
          </a:p>
          <a:p>
            <a:pPr lvl="1"/>
            <a:r>
              <a:rPr lang="en-US" dirty="0" smtClean="0"/>
              <a:t>Landing page conversion rate</a:t>
            </a:r>
          </a:p>
          <a:p>
            <a:pPr lvl="1"/>
            <a:r>
              <a:rPr lang="en-US" dirty="0" smtClean="0"/>
              <a:t>Customer activity on your portal</a:t>
            </a:r>
          </a:p>
          <a:p>
            <a:pPr lvl="1"/>
            <a:r>
              <a:rPr lang="en-US" dirty="0" smtClean="0"/>
              <a:t>Customer bounce points</a:t>
            </a:r>
          </a:p>
          <a:p>
            <a:pPr lvl="1"/>
            <a:r>
              <a:rPr lang="en-US" dirty="0" smtClean="0"/>
              <a:t>Cart abandoned products</a:t>
            </a:r>
          </a:p>
          <a:p>
            <a:pPr lvl="1"/>
            <a:r>
              <a:rPr lang="en-US" dirty="0"/>
              <a:t> </a:t>
            </a:r>
            <a:r>
              <a:rPr lang="en-US" dirty="0" smtClean="0"/>
              <a:t>Customer occurrence before making a purchase</a:t>
            </a:r>
          </a:p>
          <a:p>
            <a:pPr lvl="1"/>
            <a:r>
              <a:rPr lang="en-US" dirty="0" smtClean="0"/>
              <a:t>Customer lifetime value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67080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11323631" cy="522288"/>
          </a:xfrm>
        </p:spPr>
        <p:txBody>
          <a:bodyPr/>
          <a:lstStyle/>
          <a:p>
            <a:r>
              <a:rPr lang="en-US" dirty="0" smtClean="0"/>
              <a:t>Tools for web analysis</a:t>
            </a:r>
            <a:endParaRPr lang="en-US" dirty="0" smtClean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Crazy egg </a:t>
            </a:r>
            <a:r>
              <a:rPr lang="en-US" dirty="0" smtClean="0"/>
              <a:t>is an online analytics application that provides eye-tracking tools. It generates heatmaps based on where people clicked on your website.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99107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11568112" cy="522288"/>
          </a:xfrm>
        </p:spPr>
        <p:txBody>
          <a:bodyPr/>
          <a:lstStyle/>
          <a:p>
            <a:r>
              <a:rPr lang="en-US" dirty="0" smtClean="0"/>
              <a:t>Recommended reading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Recommended readings: </a:t>
            </a:r>
            <a:endParaRPr lang="en-US" dirty="0" smtClean="0"/>
          </a:p>
          <a:p>
            <a:r>
              <a:rPr lang="en-US" dirty="0" smtClean="0"/>
              <a:t>Web analytics available at </a:t>
            </a:r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www.tutorialspoint.com/web_analytics/web_analytics_tutorial.pdf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0046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11568112" cy="522288"/>
          </a:xfrm>
        </p:spPr>
        <p:txBody>
          <a:bodyPr/>
          <a:lstStyle/>
          <a:p>
            <a:r>
              <a:rPr lang="en-US" dirty="0" smtClean="0"/>
              <a:t>Digital marketing module 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9" y="952500"/>
            <a:ext cx="11193462" cy="5543550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How offline and online world interacts with each other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Frictions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How marketing mix is impacted by digital environment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E-models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E-customers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Social media marketing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Site design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SEO strategy and research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SEO tactics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E-CRM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Content Marketing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Web analytics</a:t>
            </a:r>
          </a:p>
          <a:p>
            <a:pPr marL="457200" indent="-45720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98704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11568112" cy="522288"/>
          </a:xfrm>
        </p:spPr>
        <p:txBody>
          <a:bodyPr/>
          <a:lstStyle/>
          <a:p>
            <a:r>
              <a:rPr lang="en-US" dirty="0" smtClean="0"/>
              <a:t>Thank you!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9" y="952500"/>
            <a:ext cx="11193462" cy="5543550"/>
          </a:xfrm>
        </p:spPr>
        <p:txBody>
          <a:bodyPr/>
          <a:lstStyle/>
          <a:p>
            <a:r>
              <a:rPr lang="en-US" b="1" dirty="0" smtClean="0"/>
              <a:t>Our contact details:</a:t>
            </a:r>
          </a:p>
          <a:p>
            <a:r>
              <a:rPr lang="en-US" dirty="0" smtClean="0"/>
              <a:t>Zamira Ataniyazova – </a:t>
            </a:r>
            <a:r>
              <a:rPr lang="en-US" dirty="0" smtClean="0">
                <a:hlinkClick r:id="rId2"/>
              </a:rPr>
              <a:t>zataniyazova@wiut.uz</a:t>
            </a:r>
            <a:endParaRPr lang="en-US" dirty="0" smtClean="0"/>
          </a:p>
          <a:p>
            <a:r>
              <a:rPr lang="en-US" dirty="0" smtClean="0"/>
              <a:t>Umidjon Akhunjonov – </a:t>
            </a:r>
            <a:r>
              <a:rPr lang="en-US" dirty="0" smtClean="0">
                <a:hlinkClick r:id="rId3"/>
              </a:rPr>
              <a:t>uakhunjonov@wiut.uz</a:t>
            </a:r>
            <a:endParaRPr lang="en-US" dirty="0" smtClean="0"/>
          </a:p>
          <a:p>
            <a:r>
              <a:rPr lang="en-US" dirty="0" smtClean="0"/>
              <a:t>Dilmurod Khodiev – </a:t>
            </a:r>
            <a:r>
              <a:rPr lang="en-US" dirty="0" smtClean="0">
                <a:hlinkClick r:id="rId4"/>
              </a:rPr>
              <a:t>d.khodiev@wiut.uz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01318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Georgia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EAD5C47-CC75-4963-B707-73034A26FDF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74045329-FA08-484E-AF97-1466B55C8FFA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A2D4CFB-CD5E-4C58-B78F-47C21EB219D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20401</TotalTime>
  <Words>888</Words>
  <Application>Microsoft Office PowerPoint</Application>
  <PresentationFormat>Широкоэкранный</PresentationFormat>
  <Paragraphs>133</Paragraphs>
  <Slides>19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Arial</vt:lpstr>
      <vt:lpstr>Calibri</vt:lpstr>
      <vt:lpstr>Garamond</vt:lpstr>
      <vt:lpstr>Georgia</vt:lpstr>
      <vt:lpstr>Times New Roman</vt:lpstr>
      <vt:lpstr>Office Theme</vt:lpstr>
      <vt:lpstr>Custom Design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Пользователь</cp:lastModifiedBy>
  <cp:revision>354</cp:revision>
  <cp:lastPrinted>2018-01-29T07:43:58Z</cp:lastPrinted>
  <dcterms:created xsi:type="dcterms:W3CDTF">2017-05-31T10:00:11Z</dcterms:created>
  <dcterms:modified xsi:type="dcterms:W3CDTF">2018-06-06T04:48:59Z</dcterms:modified>
</cp:coreProperties>
</file>