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1" r:id="rId6"/>
    <p:sldId id="262" r:id="rId7"/>
    <p:sldId id="263" r:id="rId8"/>
    <p:sldId id="264" r:id="rId9"/>
    <p:sldId id="265" r:id="rId10"/>
    <p:sldId id="266" r:id="rId11"/>
    <p:sldId id="268" r:id="rId12"/>
    <p:sldId id="267" r:id="rId13"/>
    <p:sldId id="269" r:id="rId14"/>
    <p:sldId id="270" r:id="rId15"/>
    <p:sldId id="271" r:id="rId16"/>
    <p:sldId id="272" r:id="rId17"/>
    <p:sldId id="273" r:id="rId18"/>
    <p:sldId id="274" r:id="rId19"/>
    <p:sldId id="275" r:id="rId20"/>
    <p:sldId id="277" r:id="rId21"/>
    <p:sldId id="278" r:id="rId22"/>
    <p:sldId id="279" r:id="rId23"/>
    <p:sldId id="280" r:id="rId24"/>
    <p:sldId id="281" r:id="rId25"/>
    <p:sldId id="276" r:id="rId26"/>
    <p:sldId id="282" r:id="rId27"/>
    <p:sldId id="283" r:id="rId28"/>
    <p:sldId id="285" r:id="rId29"/>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CC"/>
    <a:srgbClr val="C5FFFF"/>
    <a:srgbClr val="CC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1" y="2438401"/>
            <a:ext cx="12012084" cy="1052513"/>
            <a:chOff x="0" y="1536"/>
            <a:chExt cx="5675" cy="663"/>
          </a:xfrm>
        </p:grpSpPr>
        <p:grpSp>
          <p:nvGrpSpPr>
            <p:cNvPr id="5" name="Group 3"/>
            <p:cNvGrpSpPr>
              <a:grpSpLocks/>
            </p:cNvGrpSpPr>
            <p:nvPr/>
          </p:nvGrpSpPr>
          <p:grpSpPr bwMode="auto">
            <a:xfrm>
              <a:off x="183" y="1604"/>
              <a:ext cx="448" cy="299"/>
              <a:chOff x="720" y="336"/>
              <a:chExt cx="624" cy="432"/>
            </a:xfrm>
          </p:grpSpPr>
          <p:sp>
            <p:nvSpPr>
              <p:cNvPr id="12" name="Rectangle 4"/>
              <p:cNvSpPr>
                <a:spLocks noChangeArrowheads="1"/>
              </p:cNvSpPr>
              <p:nvPr/>
            </p:nvSpPr>
            <p:spPr bwMode="auto">
              <a:xfrm>
                <a:off x="720" y="336"/>
                <a:ext cx="384" cy="43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sp>
            <p:nvSpPr>
              <p:cNvPr id="13"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grpSp>
        <p:grpSp>
          <p:nvGrpSpPr>
            <p:cNvPr id="6" name="Group 6"/>
            <p:cNvGrpSpPr>
              <a:grpSpLocks/>
            </p:cNvGrpSpPr>
            <p:nvPr/>
          </p:nvGrpSpPr>
          <p:grpSpPr bwMode="auto">
            <a:xfrm>
              <a:off x="261" y="1870"/>
              <a:ext cx="465" cy="299"/>
              <a:chOff x="912" y="2640"/>
              <a:chExt cx="672" cy="432"/>
            </a:xfrm>
          </p:grpSpPr>
          <p:sp>
            <p:nvSpPr>
              <p:cNvPr id="10" name="Rectangle 7"/>
              <p:cNvSpPr>
                <a:spLocks noChangeArrowheads="1"/>
              </p:cNvSpPr>
              <p:nvPr/>
            </p:nvSpPr>
            <p:spPr bwMode="auto">
              <a:xfrm>
                <a:off x="912" y="2640"/>
                <a:ext cx="384" cy="432"/>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sp>
            <p:nvSpPr>
              <p:cNvPr id="11" name="Rectangle 8"/>
              <p:cNvSpPr>
                <a:spLocks noChangeArrowheads="1"/>
              </p:cNvSpPr>
              <p:nvPr/>
            </p:nvSpPr>
            <p:spPr bwMode="auto">
              <a:xfrm>
                <a:off x="1249" y="2640"/>
                <a:ext cx="335" cy="432"/>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grpSp>
        <p:sp>
          <p:nvSpPr>
            <p:cNvPr id="7"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sp>
          <p:nvSpPr>
            <p:cNvPr id="8" name="Rectangle 10"/>
            <p:cNvSpPr>
              <a:spLocks noChangeArrowheads="1"/>
            </p:cNvSpPr>
            <p:nvPr/>
          </p:nvSpPr>
          <p:spPr bwMode="auto">
            <a:xfrm>
              <a:off x="400" y="1536"/>
              <a:ext cx="20" cy="663"/>
            </a:xfrm>
            <a:prstGeom prst="rect">
              <a:avLst/>
            </a:prstGeom>
            <a:solidFill>
              <a:schemeClr val="bg2"/>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sp>
          <p:nvSpPr>
            <p:cNvPr id="9"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grpSp>
      <p:sp>
        <p:nvSpPr>
          <p:cNvPr id="14" name="Text Box 17"/>
          <p:cNvSpPr txBox="1">
            <a:spLocks noChangeArrowheads="1"/>
          </p:cNvSpPr>
          <p:nvPr userDrawn="1"/>
        </p:nvSpPr>
        <p:spPr bwMode="auto">
          <a:xfrm>
            <a:off x="2123017" y="227013"/>
            <a:ext cx="8066616"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50000"/>
              </a:spcBef>
              <a:spcAft>
                <a:spcPct val="0"/>
              </a:spcAft>
              <a:defRPr/>
            </a:pPr>
            <a:r>
              <a:rPr lang="de-DE" altLang="ru-RU" sz="2400" smtClean="0">
                <a:solidFill>
                  <a:srgbClr val="FFFFFF"/>
                </a:solidFill>
                <a:latin typeface="Times New Roman" panose="02020603050405020304" pitchFamily="18" charset="0"/>
              </a:rPr>
              <a:t>Transport vositalarining tuzilishi va nazariyasi</a:t>
            </a:r>
            <a:endParaRPr lang="ru-RU" altLang="ru-RU" sz="2400" smtClean="0">
              <a:solidFill>
                <a:srgbClr val="FFFFFF"/>
              </a:solidFill>
              <a:latin typeface="Times New Roman" panose="02020603050405020304" pitchFamily="18" charset="0"/>
            </a:endParaRPr>
          </a:p>
        </p:txBody>
      </p:sp>
      <p:sp>
        <p:nvSpPr>
          <p:cNvPr id="15" name="Text Box 18"/>
          <p:cNvSpPr txBox="1">
            <a:spLocks noChangeArrowheads="1"/>
          </p:cNvSpPr>
          <p:nvPr userDrawn="1"/>
        </p:nvSpPr>
        <p:spPr bwMode="auto">
          <a:xfrm>
            <a:off x="239185" y="6308726"/>
            <a:ext cx="1171363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50000"/>
              </a:spcBef>
              <a:spcAft>
                <a:spcPct val="0"/>
              </a:spcAft>
              <a:defRPr/>
            </a:pPr>
            <a:endParaRPr lang="ru-RU" altLang="ru-RU" sz="1800" smtClean="0">
              <a:solidFill>
                <a:srgbClr val="000000"/>
              </a:solidFill>
              <a:latin typeface="Arial" panose="020B0604020202020204" pitchFamily="34" charset="0"/>
            </a:endParaRPr>
          </a:p>
        </p:txBody>
      </p:sp>
      <p:sp>
        <p:nvSpPr>
          <p:cNvPr id="16" name="Text Box 19"/>
          <p:cNvSpPr txBox="1">
            <a:spLocks noChangeArrowheads="1"/>
          </p:cNvSpPr>
          <p:nvPr userDrawn="1"/>
        </p:nvSpPr>
        <p:spPr bwMode="auto">
          <a:xfrm>
            <a:off x="431801" y="6237288"/>
            <a:ext cx="364701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50000"/>
              </a:spcBef>
              <a:spcAft>
                <a:spcPct val="0"/>
              </a:spcAft>
              <a:defRPr/>
            </a:pPr>
            <a:endParaRPr lang="ru-RU" altLang="ru-RU" sz="1800" smtClean="0">
              <a:solidFill>
                <a:srgbClr val="000000"/>
              </a:solidFill>
              <a:latin typeface="Arial" panose="020B0604020202020204" pitchFamily="34" charset="0"/>
            </a:endParaRPr>
          </a:p>
        </p:txBody>
      </p:sp>
      <p:pic>
        <p:nvPicPr>
          <p:cNvPr id="17" name="Picture 20" descr="Untitled-3"/>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1017" y="0"/>
            <a:ext cx="1488016" cy="99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8316" name="Rectangle 12"/>
          <p:cNvSpPr>
            <a:spLocks noGrp="1" noChangeArrowheads="1"/>
          </p:cNvSpPr>
          <p:nvPr>
            <p:ph type="ctrTitle"/>
          </p:nvPr>
        </p:nvSpPr>
        <p:spPr bwMode="auto">
          <a:xfrm>
            <a:off x="1320800" y="1676400"/>
            <a:ext cx="10363200" cy="1462088"/>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a:lvl1pPr>
          </a:lstStyle>
          <a:p>
            <a:pPr lvl="0"/>
            <a:r>
              <a:rPr lang="ru-RU" altLang="ru-RU" noProof="0" smtClean="0"/>
              <a:t>Titelmasterformat durch Klicken bearbeiten</a:t>
            </a:r>
          </a:p>
        </p:txBody>
      </p:sp>
      <p:sp>
        <p:nvSpPr>
          <p:cNvPr id="98317" name="Rectangle 13"/>
          <p:cNvSpPr>
            <a:spLocks noGrp="1" noChangeArrowheads="1"/>
          </p:cNvSpPr>
          <p:nvPr>
            <p:ph type="subTitle" idx="1"/>
          </p:nvPr>
        </p:nvSpPr>
        <p:spPr bwMode="auto">
          <a:xfrm>
            <a:off x="1828800" y="3886200"/>
            <a:ext cx="8534400" cy="17526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a:buFont typeface="Wingdings" panose="05000000000000000000" pitchFamily="2" charset="2"/>
              <a:buNone/>
              <a:defRPr/>
            </a:lvl1pPr>
          </a:lstStyle>
          <a:p>
            <a:pPr lvl="0"/>
            <a:r>
              <a:rPr lang="ru-RU" altLang="ru-RU" noProof="0" smtClean="0"/>
              <a:t>Formatvorlage des Untertitelmasters durch Klicken bearbeiten</a:t>
            </a:r>
          </a:p>
        </p:txBody>
      </p:sp>
      <p:sp>
        <p:nvSpPr>
          <p:cNvPr id="18" name="Rectangle 14"/>
          <p:cNvSpPr>
            <a:spLocks noGrp="1" noChangeArrowheads="1"/>
          </p:cNvSpPr>
          <p:nvPr>
            <p:ph type="dt" sz="half" idx="10"/>
          </p:nvPr>
        </p:nvSpPr>
        <p:spPr bwMode="auto">
          <a:xfrm>
            <a:off x="1320800" y="6248400"/>
            <a:ext cx="25400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400">
                <a:solidFill>
                  <a:schemeClr val="bg2"/>
                </a:solidFill>
              </a:defRPr>
            </a:lvl1pPr>
          </a:lstStyle>
          <a:p>
            <a:pPr fontAlgn="base">
              <a:spcBef>
                <a:spcPct val="0"/>
              </a:spcBef>
              <a:spcAft>
                <a:spcPct val="0"/>
              </a:spcAft>
              <a:defRPr/>
            </a:pPr>
            <a:endParaRPr lang="ru-RU" altLang="ru-RU">
              <a:solidFill>
                <a:srgbClr val="1C1C1C"/>
              </a:solidFill>
            </a:endParaRPr>
          </a:p>
        </p:txBody>
      </p:sp>
      <p:sp>
        <p:nvSpPr>
          <p:cNvPr id="19" name="Rectangle 15"/>
          <p:cNvSpPr>
            <a:spLocks noGrp="1" noChangeArrowheads="1"/>
          </p:cNvSpPr>
          <p:nvPr>
            <p:ph type="ftr" sz="quarter" idx="11"/>
          </p:nvPr>
        </p:nvSpPr>
        <p:spPr bwMode="auto">
          <a:xfrm>
            <a:off x="4572000" y="6248400"/>
            <a:ext cx="38608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defRPr sz="1400">
                <a:solidFill>
                  <a:schemeClr val="bg2"/>
                </a:solidFill>
              </a:defRPr>
            </a:lvl1pPr>
          </a:lstStyle>
          <a:p>
            <a:pPr fontAlgn="base">
              <a:spcBef>
                <a:spcPct val="0"/>
              </a:spcBef>
              <a:spcAft>
                <a:spcPct val="0"/>
              </a:spcAft>
              <a:defRPr/>
            </a:pPr>
            <a:endParaRPr lang="ru-RU" altLang="ru-RU">
              <a:solidFill>
                <a:srgbClr val="1C1C1C"/>
              </a:solidFill>
            </a:endParaRPr>
          </a:p>
        </p:txBody>
      </p:sp>
      <p:sp>
        <p:nvSpPr>
          <p:cNvPr id="20" name="Rectangle 16"/>
          <p:cNvSpPr>
            <a:spLocks noGrp="1" noChangeArrowheads="1"/>
          </p:cNvSpPr>
          <p:nvPr>
            <p:ph type="sldNum" sz="quarter" idx="12"/>
          </p:nvPr>
        </p:nvSpPr>
        <p:spPr bwMode="auto">
          <a:xfrm>
            <a:off x="9144000" y="6248400"/>
            <a:ext cx="25400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400">
                <a:solidFill>
                  <a:schemeClr val="bg2"/>
                </a:solidFill>
              </a:defRPr>
            </a:lvl1pPr>
          </a:lstStyle>
          <a:p>
            <a:pPr fontAlgn="base">
              <a:spcBef>
                <a:spcPct val="0"/>
              </a:spcBef>
              <a:spcAft>
                <a:spcPct val="0"/>
              </a:spcAft>
              <a:defRPr/>
            </a:pPr>
            <a:fld id="{EFE808C2-B719-43ED-85D0-5E4E932427A9}" type="slidenum">
              <a:rPr lang="ru-RU" altLang="ru-RU">
                <a:solidFill>
                  <a:srgbClr val="1C1C1C"/>
                </a:solidFill>
              </a:rPr>
              <a:pPr fontAlgn="base">
                <a:spcBef>
                  <a:spcPct val="0"/>
                </a:spcBef>
                <a:spcAft>
                  <a:spcPct val="0"/>
                </a:spcAft>
                <a:defRPr/>
              </a:pPr>
              <a:t>‹#›</a:t>
            </a:fld>
            <a:endParaRPr lang="ru-RU" altLang="ru-RU">
              <a:solidFill>
                <a:srgbClr val="1C1C1C"/>
              </a:solidFill>
            </a:endParaRPr>
          </a:p>
        </p:txBody>
      </p:sp>
    </p:spTree>
    <p:extLst>
      <p:ext uri="{BB962C8B-B14F-4D97-AF65-F5344CB8AC3E}">
        <p14:creationId xmlns:p14="http://schemas.microsoft.com/office/powerpoint/2010/main" val="1280313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325563"/>
          </a:xfrm>
          <a:prstGeom prst="rect">
            <a:avLst/>
          </a:prstGeom>
        </p:spPr>
        <p:txBody>
          <a:bodyPr/>
          <a:lstStyle/>
          <a:p>
            <a:r>
              <a:rPr lang="ru-RU" smtClean="0"/>
              <a:t>Образец заголовка</a:t>
            </a:r>
            <a:endParaRPr lang="ru-RU"/>
          </a:p>
        </p:txBody>
      </p:sp>
      <p:sp>
        <p:nvSpPr>
          <p:cNvPr id="3" name="Объект 2"/>
          <p:cNvSpPr>
            <a:spLocks noGrp="1"/>
          </p:cNvSpPr>
          <p:nvPr>
            <p:ph idx="1"/>
          </p:nvPr>
        </p:nvSpPr>
        <p:spPr>
          <a:xfrm>
            <a:off x="838200" y="1825625"/>
            <a:ext cx="10515600" cy="435133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34520755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1" y="1709739"/>
            <a:ext cx="10515600" cy="2852737"/>
          </a:xfrm>
          <a:prstGeom prst="rect">
            <a:avLst/>
          </a:prstGeo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1" y="4589464"/>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Tree>
    <p:extLst>
      <p:ext uri="{BB962C8B-B14F-4D97-AF65-F5344CB8AC3E}">
        <p14:creationId xmlns:p14="http://schemas.microsoft.com/office/powerpoint/2010/main" val="21821529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325563"/>
          </a:xfrm>
          <a:prstGeom prst="rect">
            <a:avLst/>
          </a:prstGeom>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56200" cy="435133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97600" y="1825625"/>
            <a:ext cx="5156200" cy="435133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29046269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40317" y="365126"/>
            <a:ext cx="10515600" cy="1325563"/>
          </a:xfrm>
          <a:prstGeom prst="rect">
            <a:avLst/>
          </a:prstGeom>
        </p:spPr>
        <p:txBody>
          <a:bodyPr/>
          <a:lstStyle/>
          <a:p>
            <a:r>
              <a:rPr lang="ru-RU" smtClean="0"/>
              <a:t>Образец заголовка</a:t>
            </a:r>
            <a:endParaRPr lang="ru-RU"/>
          </a:p>
        </p:txBody>
      </p:sp>
      <p:sp>
        <p:nvSpPr>
          <p:cNvPr id="3" name="Текст 2"/>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40318" y="2505075"/>
            <a:ext cx="5158316" cy="368458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717" cy="368458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35533997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325563"/>
          </a:xfrm>
          <a:prstGeom prst="rect">
            <a:avLst/>
          </a:prstGeom>
        </p:spPr>
        <p:txBody>
          <a:bodyPr/>
          <a:lstStyle/>
          <a:p>
            <a:r>
              <a:rPr lang="ru-RU" smtClean="0"/>
              <a:t>Образец заголовка</a:t>
            </a:r>
            <a:endParaRPr lang="ru-RU"/>
          </a:p>
        </p:txBody>
      </p:sp>
    </p:spTree>
    <p:extLst>
      <p:ext uri="{BB962C8B-B14F-4D97-AF65-F5344CB8AC3E}">
        <p14:creationId xmlns:p14="http://schemas.microsoft.com/office/powerpoint/2010/main" val="6628793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Tree>
    <p:extLst>
      <p:ext uri="{BB962C8B-B14F-4D97-AF65-F5344CB8AC3E}">
        <p14:creationId xmlns:p14="http://schemas.microsoft.com/office/powerpoint/2010/main" val="2956814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40318" y="457200"/>
            <a:ext cx="3932767" cy="1600200"/>
          </a:xfrm>
          <a:prstGeom prst="rect">
            <a:avLst/>
          </a:prstGeo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Tree>
    <p:extLst>
      <p:ext uri="{BB962C8B-B14F-4D97-AF65-F5344CB8AC3E}">
        <p14:creationId xmlns:p14="http://schemas.microsoft.com/office/powerpoint/2010/main" val="33196469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40318" y="457200"/>
            <a:ext cx="3932767" cy="1600200"/>
          </a:xfrm>
          <a:prstGeom prst="rect">
            <a:avLst/>
          </a:prstGeo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Tree>
    <p:extLst>
      <p:ext uri="{BB962C8B-B14F-4D97-AF65-F5344CB8AC3E}">
        <p14:creationId xmlns:p14="http://schemas.microsoft.com/office/powerpoint/2010/main" val="19023633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325563"/>
          </a:xfrm>
          <a:prstGeom prst="rect">
            <a:avLst/>
          </a:prstGeom>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1825625"/>
            <a:ext cx="10515600" cy="4351338"/>
          </a:xfrm>
          <a:prstGeom prst="rect">
            <a:avLst/>
          </a:prstGeo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30629048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1" y="365125"/>
            <a:ext cx="2628900" cy="5811838"/>
          </a:xfrm>
          <a:prstGeom prst="rect">
            <a:avLst/>
          </a:prstGeo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1" y="365125"/>
            <a:ext cx="7683500" cy="5811838"/>
          </a:xfrm>
          <a:prstGeom prst="rect">
            <a:avLst/>
          </a:prstGeo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27545757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ltGray">
          <a:xfrm>
            <a:off x="387351" y="107951"/>
            <a:ext cx="584200" cy="474663"/>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27" name="Rectangle 3"/>
          <p:cNvSpPr>
            <a:spLocks noChangeArrowheads="1"/>
          </p:cNvSpPr>
          <p:nvPr/>
        </p:nvSpPr>
        <p:spPr bwMode="ltGray">
          <a:xfrm>
            <a:off x="897467" y="107951"/>
            <a:ext cx="438151" cy="474663"/>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28" name="Rectangle 4"/>
          <p:cNvSpPr>
            <a:spLocks noChangeArrowheads="1"/>
          </p:cNvSpPr>
          <p:nvPr/>
        </p:nvSpPr>
        <p:spPr bwMode="ltGray">
          <a:xfrm>
            <a:off x="552452" y="530226"/>
            <a:ext cx="563033" cy="474663"/>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29" name="Rectangle 5"/>
          <p:cNvSpPr>
            <a:spLocks noChangeArrowheads="1"/>
          </p:cNvSpPr>
          <p:nvPr/>
        </p:nvSpPr>
        <p:spPr bwMode="ltGray">
          <a:xfrm>
            <a:off x="1045633" y="530226"/>
            <a:ext cx="491067" cy="474663"/>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30" name="Rectangle 6"/>
          <p:cNvSpPr>
            <a:spLocks noChangeArrowheads="1"/>
          </p:cNvSpPr>
          <p:nvPr/>
        </p:nvSpPr>
        <p:spPr bwMode="ltGray">
          <a:xfrm>
            <a:off x="0" y="457201"/>
            <a:ext cx="747184" cy="422275"/>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31" name="Rectangle 7"/>
          <p:cNvSpPr>
            <a:spLocks noChangeArrowheads="1"/>
          </p:cNvSpPr>
          <p:nvPr/>
        </p:nvSpPr>
        <p:spPr bwMode="gray">
          <a:xfrm>
            <a:off x="846667" y="1"/>
            <a:ext cx="42333" cy="105251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32" name="Rectangle 8"/>
          <p:cNvSpPr>
            <a:spLocks noChangeArrowheads="1"/>
          </p:cNvSpPr>
          <p:nvPr/>
        </p:nvSpPr>
        <p:spPr bwMode="gray">
          <a:xfrm>
            <a:off x="421218" y="790575"/>
            <a:ext cx="10968567" cy="31750"/>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pic>
        <p:nvPicPr>
          <p:cNvPr id="1033" name="Picture 17" descr="Untitled-3"/>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10703984" y="0"/>
            <a:ext cx="1488016" cy="99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5235735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p:titleStyle>
    <p:bodyStyle>
      <a:lvl1pPr marL="342900" indent="-342900" algn="l" rtl="0" eaLnBrk="0" fontAlgn="base" hangingPunct="0">
        <a:spcBef>
          <a:spcPct val="20000"/>
        </a:spcBef>
        <a:spcAft>
          <a:spcPct val="0"/>
        </a:spcAft>
        <a:buClr>
          <a:schemeClr val="folHlink"/>
        </a:buClr>
        <a:buSzPct val="60000"/>
        <a:buFont typeface="Wingdings" panose="05000000000000000000" pitchFamily="2" charset="2"/>
        <a:buChar char="n"/>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anose="05000000000000000000" pitchFamily="2" charset="2"/>
        <a:buChar char="n"/>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folHlink"/>
        </a:buClr>
        <a:buSzPct val="50000"/>
        <a:buFont typeface="Wingdings" panose="05000000000000000000" pitchFamily="2" charset="2"/>
        <a:buChar char="n"/>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2"/>
        </a:buClr>
        <a:buSzPct val="55000"/>
        <a:buFont typeface="Wingdings" panose="05000000000000000000" pitchFamily="2" charset="2"/>
        <a:buChar char="n"/>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SzPct val="50000"/>
        <a:buFont typeface="Wingdings" panose="05000000000000000000" pitchFamily="2" charset="2"/>
        <a:buChar char="n"/>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1896324" y="1303357"/>
            <a:ext cx="7848600"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spcAft>
                <a:spcPts val="0"/>
              </a:spcAft>
            </a:pPr>
            <a:r>
              <a:rPr lang="ru-RU" sz="2800" b="1" dirty="0">
                <a:latin typeface="Times New Roman" panose="02020603050405020304" pitchFamily="18" charset="0"/>
                <a:ea typeface="Times New Roman" panose="02020603050405020304" pitchFamily="18" charset="0"/>
              </a:rPr>
              <a:t>AVTOMOBILGA TA`SIR ETUVCHI KUCHLAR VA </a:t>
            </a:r>
            <a:r>
              <a:rPr lang="ru-RU" sz="2800" b="1" dirty="0" smtClean="0">
                <a:latin typeface="Times New Roman" panose="02020603050405020304" pitchFamily="18" charset="0"/>
                <a:ea typeface="Times New Roman" panose="02020603050405020304" pitchFamily="18" charset="0"/>
              </a:rPr>
              <a:t>QUVVATLAR</a:t>
            </a:r>
            <a:endParaRPr lang="ru-RU" sz="1600" dirty="0">
              <a:effectLst/>
              <a:latin typeface="Times New Roman" panose="02020603050405020304" pitchFamily="18" charset="0"/>
              <a:ea typeface="Times New Roman" panose="02020603050405020304" pitchFamily="18" charset="0"/>
            </a:endParaRPr>
          </a:p>
        </p:txBody>
      </p:sp>
      <p:sp>
        <p:nvSpPr>
          <p:cNvPr id="3075" name="Rectangle 3"/>
          <p:cNvSpPr>
            <a:spLocks noChangeArrowheads="1"/>
          </p:cNvSpPr>
          <p:nvPr/>
        </p:nvSpPr>
        <p:spPr bwMode="auto">
          <a:xfrm>
            <a:off x="528035" y="3101547"/>
            <a:ext cx="11500833"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indent="571500">
              <a:defRPr>
                <a:solidFill>
                  <a:schemeClr val="tx1"/>
                </a:solidFill>
                <a:latin typeface="Tahoma" panose="020B0604030504040204" pitchFamily="34" charset="0"/>
              </a:defRPr>
            </a:lvl1pPr>
            <a:lvl2pPr marL="800100" indent="-342900">
              <a:defRPr>
                <a:solidFill>
                  <a:schemeClr val="tx1"/>
                </a:solidFill>
                <a:latin typeface="Tahoma" panose="020B0604030504040204" pitchFamily="34" charset="0"/>
              </a:defRPr>
            </a:lvl2pPr>
            <a:lvl3pPr marL="1257300" indent="-342900">
              <a:defRPr>
                <a:solidFill>
                  <a:schemeClr val="tx1"/>
                </a:solidFill>
                <a:latin typeface="Tahoma" panose="020B0604030504040204" pitchFamily="34" charset="0"/>
              </a:defRPr>
            </a:lvl3pPr>
            <a:lvl4pPr marL="1714500" indent="-342900">
              <a:defRPr>
                <a:solidFill>
                  <a:schemeClr val="tx1"/>
                </a:solidFill>
                <a:latin typeface="Tahoma" panose="020B0604030504040204" pitchFamily="34" charset="0"/>
              </a:defRPr>
            </a:lvl4pPr>
            <a:lvl5pPr marL="2171700" indent="-342900">
              <a:defRPr>
                <a:solidFill>
                  <a:schemeClr val="tx1"/>
                </a:solidFill>
                <a:latin typeface="Tahoma" panose="020B0604030504040204" pitchFamily="34" charset="0"/>
              </a:defRPr>
            </a:lvl5pPr>
            <a:lvl6pPr marL="2628900" indent="-342900" eaLnBrk="0" fontAlgn="base" hangingPunct="0">
              <a:spcBef>
                <a:spcPct val="0"/>
              </a:spcBef>
              <a:spcAft>
                <a:spcPct val="0"/>
              </a:spcAft>
              <a:defRPr>
                <a:solidFill>
                  <a:schemeClr val="tx1"/>
                </a:solidFill>
                <a:latin typeface="Tahoma" panose="020B0604030504040204" pitchFamily="34" charset="0"/>
              </a:defRPr>
            </a:lvl6pPr>
            <a:lvl7pPr marL="3086100" indent="-342900" eaLnBrk="0" fontAlgn="base" hangingPunct="0">
              <a:spcBef>
                <a:spcPct val="0"/>
              </a:spcBef>
              <a:spcAft>
                <a:spcPct val="0"/>
              </a:spcAft>
              <a:defRPr>
                <a:solidFill>
                  <a:schemeClr val="tx1"/>
                </a:solidFill>
                <a:latin typeface="Tahoma" panose="020B0604030504040204" pitchFamily="34" charset="0"/>
              </a:defRPr>
            </a:lvl7pPr>
            <a:lvl8pPr marL="3543300" indent="-342900" eaLnBrk="0" fontAlgn="base" hangingPunct="0">
              <a:spcBef>
                <a:spcPct val="0"/>
              </a:spcBef>
              <a:spcAft>
                <a:spcPct val="0"/>
              </a:spcAft>
              <a:defRPr>
                <a:solidFill>
                  <a:schemeClr val="tx1"/>
                </a:solidFill>
                <a:latin typeface="Tahoma" panose="020B0604030504040204" pitchFamily="34" charset="0"/>
              </a:defRPr>
            </a:lvl8pPr>
            <a:lvl9pPr marL="4000500" indent="-342900" eaLnBrk="0" fontAlgn="base" hangingPunct="0">
              <a:spcBef>
                <a:spcPct val="0"/>
              </a:spcBef>
              <a:spcAft>
                <a:spcPct val="0"/>
              </a:spcAft>
              <a:defRPr>
                <a:solidFill>
                  <a:schemeClr val="tx1"/>
                </a:solidFill>
                <a:latin typeface="Tahoma" panose="020B0604030504040204" pitchFamily="34" charset="0"/>
              </a:defRPr>
            </a:lvl9pPr>
          </a:lstStyle>
          <a:p>
            <a:pPr marL="514350" indent="-514350" algn="just">
              <a:spcAft>
                <a:spcPts val="0"/>
              </a:spcAft>
              <a:buFont typeface="+mj-lt"/>
              <a:buAutoNum type="arabicPeriod"/>
            </a:pPr>
            <a:r>
              <a:rPr lang="ru-RU" sz="2800" b="1" dirty="0" smtClean="0">
                <a:latin typeface="Times New Roman" panose="02020603050405020304" pitchFamily="18" charset="0"/>
                <a:ea typeface="Times New Roman" panose="02020603050405020304" pitchFamily="18" charset="0"/>
              </a:rPr>
              <a:t>	</a:t>
            </a:r>
            <a:r>
              <a:rPr lang="ru-RU" sz="2800" b="1" dirty="0" err="1" smtClean="0">
                <a:latin typeface="Times New Roman" panose="02020603050405020304" pitchFamily="18" charset="0"/>
                <a:ea typeface="Times New Roman" panose="02020603050405020304" pitchFamily="18" charset="0"/>
              </a:rPr>
              <a:t>Avtomobilga</a:t>
            </a:r>
            <a:r>
              <a:rPr lang="ru-RU" sz="2800" b="1" dirty="0" smtClean="0">
                <a:latin typeface="Times New Roman" panose="02020603050405020304" pitchFamily="18" charset="0"/>
                <a:ea typeface="Times New Roman" panose="02020603050405020304" pitchFamily="18" charset="0"/>
              </a:rPr>
              <a:t> </a:t>
            </a:r>
            <a:r>
              <a:rPr lang="ru-RU" sz="2800" b="1" dirty="0" err="1">
                <a:latin typeface="Times New Roman" panose="02020603050405020304" pitchFamily="18" charset="0"/>
                <a:ea typeface="Times New Roman" panose="02020603050405020304" pitchFamily="18" charset="0"/>
              </a:rPr>
              <a:t>ta`sir</a:t>
            </a:r>
            <a:r>
              <a:rPr lang="ru-RU" sz="2800" b="1" dirty="0">
                <a:latin typeface="Times New Roman" panose="02020603050405020304" pitchFamily="18" charset="0"/>
                <a:ea typeface="Times New Roman" panose="02020603050405020304" pitchFamily="18" charset="0"/>
              </a:rPr>
              <a:t> </a:t>
            </a:r>
            <a:r>
              <a:rPr lang="ru-RU" sz="2800" b="1" dirty="0" err="1">
                <a:latin typeface="Times New Roman" panose="02020603050405020304" pitchFamily="18" charset="0"/>
                <a:ea typeface="Times New Roman" panose="02020603050405020304" pitchFamily="18" charset="0"/>
              </a:rPr>
              <a:t>etuvchi</a:t>
            </a:r>
            <a:r>
              <a:rPr lang="ru-RU" sz="2800" b="1" dirty="0">
                <a:latin typeface="Times New Roman" panose="02020603050405020304" pitchFamily="18" charset="0"/>
                <a:ea typeface="Times New Roman" panose="02020603050405020304" pitchFamily="18" charset="0"/>
              </a:rPr>
              <a:t> </a:t>
            </a:r>
            <a:r>
              <a:rPr lang="ru-RU" sz="2800" b="1" dirty="0" err="1">
                <a:latin typeface="Times New Roman" panose="02020603050405020304" pitchFamily="18" charset="0"/>
                <a:ea typeface="Times New Roman" panose="02020603050405020304" pitchFamily="18" charset="0"/>
              </a:rPr>
              <a:t>kuchlar</a:t>
            </a:r>
            <a:r>
              <a:rPr lang="ru-RU" sz="2800" b="1" dirty="0">
                <a:latin typeface="Times New Roman" panose="02020603050405020304" pitchFamily="18" charset="0"/>
                <a:ea typeface="Times New Roman" panose="02020603050405020304" pitchFamily="18" charset="0"/>
              </a:rPr>
              <a:t> </a:t>
            </a:r>
            <a:r>
              <a:rPr lang="ru-RU" sz="2800" b="1" dirty="0" err="1" smtClean="0">
                <a:latin typeface="Times New Roman" panose="02020603050405020304" pitchFamily="18" charset="0"/>
                <a:ea typeface="Times New Roman" panose="02020603050405020304" pitchFamily="18" charset="0"/>
              </a:rPr>
              <a:t>balansiva</a:t>
            </a:r>
            <a:r>
              <a:rPr lang="ru-RU" sz="2800" b="1" dirty="0" smtClean="0">
                <a:latin typeface="Times New Roman" panose="02020603050405020304" pitchFamily="18" charset="0"/>
                <a:ea typeface="Times New Roman" panose="02020603050405020304" pitchFamily="18" charset="0"/>
              </a:rPr>
              <a:t> </a:t>
            </a:r>
            <a:r>
              <a:rPr lang="ru-RU" sz="2800" b="1" dirty="0" err="1">
                <a:latin typeface="Times New Roman" panose="02020603050405020304" pitchFamily="18" charset="0"/>
                <a:ea typeface="Times New Roman" panose="02020603050405020304" pitchFamily="18" charset="0"/>
              </a:rPr>
              <a:t>uning</a:t>
            </a:r>
            <a:r>
              <a:rPr lang="ru-RU" sz="2800" b="1" dirty="0">
                <a:latin typeface="Times New Roman" panose="02020603050405020304" pitchFamily="18" charset="0"/>
                <a:ea typeface="Times New Roman" panose="02020603050405020304" pitchFamily="18" charset="0"/>
              </a:rPr>
              <a:t> </a:t>
            </a:r>
            <a:r>
              <a:rPr lang="ru-RU" sz="2800" b="1" dirty="0" err="1" smtClean="0">
                <a:latin typeface="Times New Roman" panose="02020603050405020304" pitchFamily="18" charset="0"/>
                <a:ea typeface="Times New Roman" panose="02020603050405020304" pitchFamily="18" charset="0"/>
              </a:rPr>
              <a:t>grafigi</a:t>
            </a:r>
            <a:r>
              <a:rPr lang="ru-RU" sz="2800" b="1" dirty="0" smtClean="0">
                <a:latin typeface="Times New Roman" panose="02020603050405020304" pitchFamily="18" charset="0"/>
                <a:ea typeface="Times New Roman" panose="02020603050405020304" pitchFamily="18" charset="0"/>
              </a:rPr>
              <a:t>.</a:t>
            </a:r>
            <a:endParaRPr lang="ru-RU" sz="1600" dirty="0" smtClean="0">
              <a:latin typeface="Times New Roman" panose="02020603050405020304" pitchFamily="18" charset="0"/>
              <a:ea typeface="Times New Roman" panose="02020603050405020304" pitchFamily="18" charset="0"/>
            </a:endParaRPr>
          </a:p>
          <a:p>
            <a:pPr marL="342900" indent="-342900" algn="just">
              <a:spcAft>
                <a:spcPts val="0"/>
              </a:spcAft>
              <a:buFont typeface="+mj-lt"/>
              <a:buAutoNum type="arabicPeriod"/>
            </a:pPr>
            <a:r>
              <a:rPr lang="ru-RU" sz="2800" b="1" dirty="0">
                <a:latin typeface="Times New Roman" panose="02020603050405020304" pitchFamily="18" charset="0"/>
                <a:ea typeface="Times New Roman" panose="02020603050405020304" pitchFamily="18" charset="0"/>
              </a:rPr>
              <a:t>	</a:t>
            </a:r>
            <a:r>
              <a:rPr lang="nb-NO" sz="2800" b="1" dirty="0" smtClean="0">
                <a:latin typeface="Times New Roman" panose="02020603050405020304" pitchFamily="18" charset="0"/>
                <a:ea typeface="Times New Roman" panose="02020603050405020304" pitchFamily="18" charset="0"/>
              </a:rPr>
              <a:t>Avtomobilga </a:t>
            </a:r>
            <a:r>
              <a:rPr lang="nb-NO" sz="2800" b="1" dirty="0">
                <a:latin typeface="Times New Roman" panose="02020603050405020304" pitchFamily="18" charset="0"/>
                <a:ea typeface="Times New Roman" panose="02020603050405020304" pitchFamily="18" charset="0"/>
              </a:rPr>
              <a:t>ta`sir etuvchi kuchlar quvvatining balansi va </a:t>
            </a:r>
            <a:r>
              <a:rPr lang="nb-NO" sz="2800" b="1" dirty="0" smtClean="0">
                <a:latin typeface="Times New Roman" panose="02020603050405020304" pitchFamily="18" charset="0"/>
                <a:ea typeface="Times New Roman" panose="02020603050405020304" pitchFamily="18" charset="0"/>
              </a:rPr>
              <a:t>grafigi.</a:t>
            </a:r>
            <a:endParaRPr lang="ru-RU" sz="2800" b="1" dirty="0" smtClean="0">
              <a:latin typeface="Times New Roman" panose="02020603050405020304" pitchFamily="18" charset="0"/>
              <a:ea typeface="Times New Roman" panose="02020603050405020304" pitchFamily="18" charset="0"/>
            </a:endParaRPr>
          </a:p>
          <a:p>
            <a:pPr marL="342900" indent="-342900" algn="just">
              <a:spcAft>
                <a:spcPts val="0"/>
              </a:spcAft>
              <a:buFont typeface="+mj-lt"/>
              <a:buAutoNum type="arabicPeriod"/>
            </a:pPr>
            <a:r>
              <a:rPr lang="ru-RU" sz="2800" b="1" dirty="0">
                <a:latin typeface="Times New Roman" panose="02020603050405020304" pitchFamily="18" charset="0"/>
                <a:ea typeface="Times New Roman" panose="02020603050405020304" pitchFamily="18" charset="0"/>
              </a:rPr>
              <a:t> </a:t>
            </a:r>
            <a:r>
              <a:rPr lang="ru-RU" sz="2800" b="1" dirty="0" smtClean="0">
                <a:latin typeface="Times New Roman" panose="02020603050405020304" pitchFamily="18" charset="0"/>
                <a:ea typeface="Times New Roman" panose="02020603050405020304" pitchFamily="18" charset="0"/>
              </a:rPr>
              <a:t>     </a:t>
            </a:r>
            <a:r>
              <a:rPr lang="nb-NO" sz="2800" b="1" dirty="0" smtClean="0">
                <a:latin typeface="Times New Roman" panose="02020603050405020304" pitchFamily="18" charset="0"/>
                <a:ea typeface="Times New Roman" panose="02020603050405020304" pitchFamily="18" charset="0"/>
              </a:rPr>
              <a:t>Avtomobilning </a:t>
            </a:r>
            <a:r>
              <a:rPr lang="nb-NO" sz="2800" b="1" dirty="0">
                <a:latin typeface="Times New Roman" panose="02020603050405020304" pitchFamily="18" charset="0"/>
                <a:ea typeface="Times New Roman" panose="02020603050405020304" pitchFamily="18" charset="0"/>
              </a:rPr>
              <a:t>dinamik faktori</a:t>
            </a:r>
            <a:r>
              <a:rPr lang="nb-NO" sz="2800" b="1" dirty="0" smtClean="0">
                <a:latin typeface="Times New Roman" panose="02020603050405020304" pitchFamily="18" charset="0"/>
                <a:ea typeface="Times New Roman" panose="02020603050405020304" pitchFamily="18" charset="0"/>
              </a:rPr>
              <a:t>.</a:t>
            </a:r>
          </a:p>
          <a:p>
            <a:pPr marL="342900" indent="-342900" algn="just">
              <a:spcAft>
                <a:spcPts val="0"/>
              </a:spcAft>
              <a:buFont typeface="+mj-lt"/>
              <a:buAutoNum type="arabicPeriod"/>
            </a:pPr>
            <a:r>
              <a:rPr lang="nb-NO" sz="2800" b="1" dirty="0">
                <a:latin typeface="Times New Roman" panose="02020603050405020304" pitchFamily="18" charset="0"/>
                <a:ea typeface="Times New Roman" panose="02020603050405020304" pitchFamily="18" charset="0"/>
              </a:rPr>
              <a:t> </a:t>
            </a:r>
            <a:r>
              <a:rPr lang="nb-NO" sz="2800" b="1" dirty="0" smtClean="0">
                <a:latin typeface="Times New Roman" panose="02020603050405020304" pitchFamily="18" charset="0"/>
                <a:ea typeface="Times New Roman" panose="02020603050405020304" pitchFamily="18" charset="0"/>
              </a:rPr>
              <a:t>     </a:t>
            </a:r>
            <a:r>
              <a:rPr lang="nb-NO" sz="2800" b="1" dirty="0">
                <a:latin typeface="Times New Roman" panose="02020603050405020304" pitchFamily="18" charset="0"/>
                <a:ea typeface="Times New Roman" panose="02020603050405020304" pitchFamily="18" charset="0"/>
              </a:rPr>
              <a:t>Avtomobilning dinamik pasporti. </a:t>
            </a:r>
            <a:endParaRPr lang="nb-NO" sz="2800" b="1" dirty="0" smtClean="0">
              <a:latin typeface="Times New Roman" panose="02020603050405020304" pitchFamily="18" charset="0"/>
              <a:ea typeface="Times New Roman" panose="02020603050405020304" pitchFamily="18" charset="0"/>
            </a:endParaRPr>
          </a:p>
          <a:p>
            <a:pPr marL="342900" indent="-342900" algn="just">
              <a:spcAft>
                <a:spcPts val="0"/>
              </a:spcAft>
              <a:buFont typeface="+mj-lt"/>
              <a:buAutoNum type="arabicPeriod"/>
            </a:pPr>
            <a:r>
              <a:rPr lang="nb-NO" sz="2800" b="1" dirty="0" smtClean="0">
                <a:latin typeface="Times New Roman" panose="02020603050405020304" pitchFamily="18" charset="0"/>
                <a:ea typeface="Times New Roman" panose="02020603050405020304" pitchFamily="18" charset="0"/>
              </a:rPr>
              <a:t>      Avtomobilning </a:t>
            </a:r>
            <a:r>
              <a:rPr lang="nb-NO" sz="2800" b="1" dirty="0">
                <a:latin typeface="Times New Roman" panose="02020603050405020304" pitchFamily="18" charset="0"/>
                <a:ea typeface="Times New Roman" panose="02020603050405020304" pitchFamily="18" charset="0"/>
              </a:rPr>
              <a:t>tezlana olishi.</a:t>
            </a:r>
            <a:endParaRPr lang="ru-RU" sz="1600" dirty="0" smtClean="0">
              <a:latin typeface="Times New Roman" panose="02020603050405020304" pitchFamily="18" charset="0"/>
              <a:ea typeface="Times New Roman" panose="02020603050405020304" pitchFamily="18" charset="0"/>
            </a:endParaRPr>
          </a:p>
          <a:p>
            <a:pPr indent="0" eaLnBrk="0" fontAlgn="base" hangingPunct="0">
              <a:spcBef>
                <a:spcPct val="0"/>
              </a:spcBef>
              <a:spcAft>
                <a:spcPct val="0"/>
              </a:spcAft>
            </a:pPr>
            <a:endParaRPr lang="ru-RU" sz="2800" b="1" dirty="0">
              <a:solidFill>
                <a:srgbClr val="000000"/>
              </a:solidFill>
              <a:latin typeface="Times New Roman" panose="02020603050405020304" pitchFamily="18" charset="0"/>
              <a:cs typeface="Times New Roman" panose="02020603050405020304" pitchFamily="18" charset="0"/>
            </a:endParaRPr>
          </a:p>
        </p:txBody>
      </p:sp>
      <p:sp>
        <p:nvSpPr>
          <p:cNvPr id="3076" name="Rectangle 4"/>
          <p:cNvSpPr>
            <a:spLocks noChangeArrowheads="1"/>
          </p:cNvSpPr>
          <p:nvPr/>
        </p:nvSpPr>
        <p:spPr bwMode="auto">
          <a:xfrm>
            <a:off x="4460025" y="2387118"/>
            <a:ext cx="1141659"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pPr>
            <a:r>
              <a:rPr lang="de-DE" altLang="ja-JP" sz="3200" b="1" dirty="0" err="1">
                <a:solidFill>
                  <a:srgbClr val="000000"/>
                </a:solidFill>
                <a:latin typeface="Times New Roman" panose="02020603050405020304" pitchFamily="18" charset="0"/>
                <a:ea typeface="ＭＳ Ｐゴシック" panose="020B0600070205080204" pitchFamily="34" charset="-128"/>
              </a:rPr>
              <a:t>Reja</a:t>
            </a:r>
            <a:r>
              <a:rPr lang="de-DE" altLang="ja-JP" sz="3200" b="1" dirty="0">
                <a:solidFill>
                  <a:srgbClr val="000000"/>
                </a:solidFill>
                <a:latin typeface="Times New Roman" panose="02020603050405020304" pitchFamily="18" charset="0"/>
                <a:ea typeface="ＭＳ Ｐゴシック" panose="020B0600070205080204" pitchFamily="34" charset="-128"/>
              </a:rPr>
              <a:t>:</a:t>
            </a:r>
            <a:endParaRPr lang="ru-RU" altLang="ru-RU" sz="3200" b="1"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5939110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03031"/>
            <a:ext cx="10515600" cy="643944"/>
          </a:xfrm>
        </p:spPr>
        <p:txBody>
          <a:bodyPr/>
          <a:lstStyle/>
          <a:p>
            <a:pPr marL="179705" indent="-179705" algn="ctr">
              <a:spcAft>
                <a:spcPts val="0"/>
              </a:spcAft>
            </a:pPr>
            <a:r>
              <a:rPr lang="ru-RU" sz="2800" b="1" dirty="0" err="1">
                <a:latin typeface="Times New Roman" panose="02020603050405020304" pitchFamily="18" charset="0"/>
                <a:ea typeface="Times New Roman" panose="02020603050405020304" pitchFamily="18" charset="0"/>
              </a:rPr>
              <a:t>Avtomobilga</a:t>
            </a:r>
            <a:r>
              <a:rPr lang="ru-RU" sz="2800" b="1" dirty="0">
                <a:latin typeface="Times New Roman" panose="02020603050405020304" pitchFamily="18" charset="0"/>
                <a:ea typeface="Times New Roman" panose="02020603050405020304" pitchFamily="18" charset="0"/>
              </a:rPr>
              <a:t> </a:t>
            </a:r>
            <a:r>
              <a:rPr lang="ru-RU" sz="2800" b="1" dirty="0" err="1">
                <a:latin typeface="Times New Roman" panose="02020603050405020304" pitchFamily="18" charset="0"/>
                <a:ea typeface="Times New Roman" panose="02020603050405020304" pitchFamily="18" charset="0"/>
              </a:rPr>
              <a:t>ta`sir</a:t>
            </a:r>
            <a:r>
              <a:rPr lang="ru-RU" sz="2800" b="1" dirty="0">
                <a:latin typeface="Times New Roman" panose="02020603050405020304" pitchFamily="18" charset="0"/>
                <a:ea typeface="Times New Roman" panose="02020603050405020304" pitchFamily="18" charset="0"/>
              </a:rPr>
              <a:t> </a:t>
            </a:r>
            <a:r>
              <a:rPr lang="ru-RU" sz="2800" b="1" dirty="0" err="1">
                <a:latin typeface="Times New Roman" panose="02020603050405020304" pitchFamily="18" charset="0"/>
                <a:ea typeface="Times New Roman" panose="02020603050405020304" pitchFamily="18" charset="0"/>
              </a:rPr>
              <a:t>etuvchi</a:t>
            </a:r>
            <a:r>
              <a:rPr lang="ru-RU" sz="2800" b="1" dirty="0">
                <a:latin typeface="Times New Roman" panose="02020603050405020304" pitchFamily="18" charset="0"/>
                <a:ea typeface="Times New Roman" panose="02020603050405020304" pitchFamily="18" charset="0"/>
              </a:rPr>
              <a:t> </a:t>
            </a:r>
            <a:r>
              <a:rPr lang="ru-RU" sz="2800" b="1" dirty="0" err="1">
                <a:latin typeface="Times New Roman" panose="02020603050405020304" pitchFamily="18" charset="0"/>
                <a:ea typeface="Times New Roman" panose="02020603050405020304" pitchFamily="18" charset="0"/>
              </a:rPr>
              <a:t>kuchlar</a:t>
            </a:r>
            <a:r>
              <a:rPr lang="ru-RU" sz="2800" b="1" dirty="0">
                <a:latin typeface="Times New Roman" panose="02020603050405020304" pitchFamily="18" charset="0"/>
                <a:ea typeface="Times New Roman" panose="02020603050405020304" pitchFamily="18" charset="0"/>
              </a:rPr>
              <a:t> </a:t>
            </a:r>
            <a:r>
              <a:rPr lang="ru-RU" sz="2800" b="1" dirty="0" err="1" smtClean="0">
                <a:latin typeface="Times New Roman" panose="02020603050405020304" pitchFamily="18" charset="0"/>
                <a:ea typeface="Times New Roman" panose="02020603050405020304" pitchFamily="18" charset="0"/>
              </a:rPr>
              <a:t>balansi</a:t>
            </a:r>
            <a:r>
              <a:rPr lang="ru-RU" sz="2800" b="1" dirty="0" smtClean="0">
                <a:latin typeface="Times New Roman" panose="02020603050405020304" pitchFamily="18" charset="0"/>
                <a:ea typeface="Times New Roman" panose="02020603050405020304" pitchFamily="18" charset="0"/>
              </a:rPr>
              <a:t> </a:t>
            </a:r>
            <a:r>
              <a:rPr lang="ru-RU" sz="2800" b="1" dirty="0" err="1" smtClean="0">
                <a:latin typeface="Times New Roman" panose="02020603050405020304" pitchFamily="18" charset="0"/>
                <a:ea typeface="Times New Roman" panose="02020603050405020304" pitchFamily="18" charset="0"/>
              </a:rPr>
              <a:t>va</a:t>
            </a:r>
            <a:r>
              <a:rPr lang="ru-RU" sz="2800" b="1" dirty="0" smtClean="0">
                <a:latin typeface="Times New Roman" panose="02020603050405020304" pitchFamily="18" charset="0"/>
                <a:ea typeface="Times New Roman" panose="02020603050405020304" pitchFamily="18" charset="0"/>
              </a:rPr>
              <a:t> </a:t>
            </a:r>
            <a:r>
              <a:rPr lang="ru-RU" sz="2800" b="1" dirty="0" err="1">
                <a:latin typeface="Times New Roman" panose="02020603050405020304" pitchFamily="18" charset="0"/>
                <a:ea typeface="Times New Roman" panose="02020603050405020304" pitchFamily="18" charset="0"/>
              </a:rPr>
              <a:t>uning</a:t>
            </a:r>
            <a:r>
              <a:rPr lang="ru-RU" sz="2800" b="1" dirty="0">
                <a:latin typeface="Times New Roman" panose="02020603050405020304" pitchFamily="18" charset="0"/>
                <a:ea typeface="Times New Roman" panose="02020603050405020304" pitchFamily="18" charset="0"/>
              </a:rPr>
              <a:t> </a:t>
            </a:r>
            <a:r>
              <a:rPr lang="ru-RU" sz="2800" b="1" dirty="0" err="1">
                <a:latin typeface="Times New Roman" panose="02020603050405020304" pitchFamily="18" charset="0"/>
                <a:ea typeface="Times New Roman" panose="02020603050405020304" pitchFamily="18" charset="0"/>
              </a:rPr>
              <a:t>grafigi</a:t>
            </a:r>
            <a:r>
              <a:rPr lang="ru-RU" sz="2800" b="1" dirty="0">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p:txBody>
      </p:sp>
      <p:sp>
        <p:nvSpPr>
          <p:cNvPr id="3" name="Объект 2"/>
          <p:cNvSpPr>
            <a:spLocks noGrp="1"/>
          </p:cNvSpPr>
          <p:nvPr>
            <p:ph idx="1"/>
          </p:nvPr>
        </p:nvSpPr>
        <p:spPr>
          <a:xfrm>
            <a:off x="540913" y="1210614"/>
            <a:ext cx="10812887" cy="5409127"/>
          </a:xfrm>
        </p:spPr>
        <p:txBody>
          <a:bodyPr/>
          <a:lstStyle/>
          <a:p>
            <a:pPr marL="800100" indent="-457200" algn="just">
              <a:spcAft>
                <a:spcPts val="0"/>
              </a:spcAft>
            </a:pPr>
            <a:r>
              <a:rPr lang="nb-NO" sz="2800" dirty="0">
                <a:latin typeface="Times New Roman" panose="02020603050405020304" pitchFamily="18" charset="0"/>
                <a:ea typeface="Times New Roman" panose="02020603050405020304" pitchFamily="18" charset="0"/>
              </a:rPr>
              <a:t>	Avtomobilning harakat tenglamasidagi yetakchi g’ildirak o’rinma reaktsiyasi X2 ning o’zgaruvchan harakat uchun qiymati</a:t>
            </a:r>
            <a:r>
              <a:rPr lang="nb-NO" sz="2800" dirty="0" smtClean="0">
                <a:latin typeface="Times New Roman" panose="02020603050405020304" pitchFamily="18" charset="0"/>
                <a:ea typeface="Times New Roman" panose="02020603050405020304" pitchFamily="18" charset="0"/>
              </a:rPr>
              <a:t>:</a:t>
            </a:r>
            <a:endParaRPr lang="ru-RU" sz="2800" dirty="0" smtClean="0">
              <a:latin typeface="Times New Roman" panose="02020603050405020304" pitchFamily="18" charset="0"/>
              <a:ea typeface="Times New Roman" panose="02020603050405020304" pitchFamily="18" charset="0"/>
            </a:endParaRPr>
          </a:p>
          <a:p>
            <a:pPr marL="800100" indent="-457200" algn="just">
              <a:spcAft>
                <a:spcPts val="0"/>
              </a:spcAft>
            </a:pPr>
            <a:endParaRPr lang="ru-RU" sz="2800" dirty="0" smtClean="0">
              <a:latin typeface="Times New Roman" panose="02020603050405020304" pitchFamily="18" charset="0"/>
              <a:ea typeface="Times New Roman" panose="02020603050405020304" pitchFamily="18" charset="0"/>
            </a:endParaRPr>
          </a:p>
          <a:p>
            <a:pPr indent="0" algn="just">
              <a:spcAft>
                <a:spcPts val="0"/>
              </a:spcAft>
              <a:buNone/>
            </a:pPr>
            <a:endParaRPr lang="nb-NO" sz="2800" dirty="0">
              <a:latin typeface="Times New Roman" panose="02020603050405020304" pitchFamily="18" charset="0"/>
              <a:ea typeface="Times New Roman" panose="02020603050405020304" pitchFamily="18" charset="0"/>
            </a:endParaRPr>
          </a:p>
          <a:p>
            <a:pPr marL="800100" indent="-457200" algn="just">
              <a:spcAft>
                <a:spcPts val="0"/>
              </a:spcAft>
            </a:pPr>
            <a:r>
              <a:rPr lang="nb-NO" sz="2800" dirty="0">
                <a:latin typeface="Times New Roman" panose="02020603050405020304" pitchFamily="18" charset="0"/>
                <a:ea typeface="Times New Roman" panose="02020603050405020304" pitchFamily="18" charset="0"/>
              </a:rPr>
              <a:t>	Oldingi g’ildirak yetakchi bo’maganda </a:t>
            </a:r>
            <a:r>
              <a:rPr lang="nb-NO" sz="2800" i="1" dirty="0">
                <a:latin typeface="Times New Roman" panose="02020603050405020304" pitchFamily="18" charset="0"/>
                <a:ea typeface="Times New Roman" panose="02020603050405020304" pitchFamily="18" charset="0"/>
              </a:rPr>
              <a:t>i</a:t>
            </a:r>
            <a:r>
              <a:rPr lang="nb-NO" sz="1800" i="1" dirty="0">
                <a:latin typeface="Times New Roman" panose="02020603050405020304" pitchFamily="18" charset="0"/>
                <a:ea typeface="Times New Roman" panose="02020603050405020304" pitchFamily="18" charset="0"/>
              </a:rPr>
              <a:t>tr</a:t>
            </a:r>
            <a:r>
              <a:rPr lang="nb-NO" sz="2800" dirty="0">
                <a:latin typeface="Times New Roman" panose="02020603050405020304" pitchFamily="18" charset="0"/>
                <a:ea typeface="Times New Roman" panose="02020603050405020304" pitchFamily="18" charset="0"/>
              </a:rPr>
              <a:t>=0;  </a:t>
            </a:r>
            <a:r>
              <a:rPr lang="nb-NO" sz="2800" i="1" dirty="0">
                <a:latin typeface="Times New Roman" panose="02020603050405020304" pitchFamily="18" charset="0"/>
                <a:ea typeface="Times New Roman" panose="02020603050405020304" pitchFamily="18" charset="0"/>
              </a:rPr>
              <a:t>R</a:t>
            </a:r>
            <a:r>
              <a:rPr lang="nb-NO" sz="2000" i="1" dirty="0">
                <a:latin typeface="Times New Roman" panose="02020603050405020304" pitchFamily="18" charset="0"/>
                <a:ea typeface="Times New Roman" panose="02020603050405020304" pitchFamily="18" charset="0"/>
              </a:rPr>
              <a:t>k</a:t>
            </a:r>
            <a:r>
              <a:rPr lang="nb-NO" sz="2800" dirty="0">
                <a:latin typeface="Times New Roman" panose="02020603050405020304" pitchFamily="18" charset="0"/>
                <a:ea typeface="Times New Roman" panose="02020603050405020304" pitchFamily="18" charset="0"/>
              </a:rPr>
              <a:t>=0;  , </a:t>
            </a:r>
            <a:r>
              <a:rPr lang="nb-NO" sz="2800" i="1" dirty="0">
                <a:latin typeface="Times New Roman" panose="02020603050405020304" pitchFamily="18" charset="0"/>
                <a:ea typeface="Times New Roman" panose="02020603050405020304" pitchFamily="18" charset="0"/>
              </a:rPr>
              <a:t>X</a:t>
            </a:r>
            <a:r>
              <a:rPr lang="nb-NO" sz="1800" i="1" dirty="0">
                <a:latin typeface="Times New Roman" panose="02020603050405020304" pitchFamily="18" charset="0"/>
                <a:ea typeface="Times New Roman" panose="02020603050405020304" pitchFamily="18" charset="0"/>
              </a:rPr>
              <a:t>1</a:t>
            </a:r>
            <a:r>
              <a:rPr lang="nb-NO" sz="2800" dirty="0">
                <a:latin typeface="Times New Roman" panose="02020603050405020304" pitchFamily="18" charset="0"/>
                <a:ea typeface="Times New Roman" panose="02020603050405020304" pitchFamily="18" charset="0"/>
              </a:rPr>
              <a:t> qiymatlar avtomobilning harakat tenglamasiga qo’yilsa va </a:t>
            </a:r>
            <a:r>
              <a:rPr lang="nb-NO" sz="2800" i="1" dirty="0">
                <a:latin typeface="Times New Roman" panose="02020603050405020304" pitchFamily="18" charset="0"/>
                <a:ea typeface="Times New Roman" panose="02020603050405020304" pitchFamily="18" charset="0"/>
              </a:rPr>
              <a:t>R</a:t>
            </a:r>
            <a:r>
              <a:rPr lang="nb-NO" sz="1600" i="1" dirty="0">
                <a:latin typeface="Times New Roman" panose="02020603050405020304" pitchFamily="18" charset="0"/>
                <a:ea typeface="Times New Roman" panose="02020603050405020304" pitchFamily="18" charset="0"/>
              </a:rPr>
              <a:t>f1</a:t>
            </a:r>
            <a:r>
              <a:rPr lang="nb-NO" sz="2800" i="1" dirty="0">
                <a:latin typeface="Times New Roman" panose="02020603050405020304" pitchFamily="18" charset="0"/>
                <a:ea typeface="Times New Roman" panose="02020603050405020304" pitchFamily="18" charset="0"/>
              </a:rPr>
              <a:t>+R</a:t>
            </a:r>
            <a:r>
              <a:rPr lang="nb-NO" sz="1600" i="1" dirty="0">
                <a:latin typeface="Times New Roman" panose="02020603050405020304" pitchFamily="18" charset="0"/>
                <a:ea typeface="Times New Roman" panose="02020603050405020304" pitchFamily="18" charset="0"/>
              </a:rPr>
              <a:t>f2</a:t>
            </a:r>
            <a:r>
              <a:rPr lang="nb-NO" sz="2800" i="1" dirty="0">
                <a:latin typeface="Times New Roman" panose="02020603050405020304" pitchFamily="18" charset="0"/>
                <a:ea typeface="Times New Roman" panose="02020603050405020304" pitchFamily="18" charset="0"/>
              </a:rPr>
              <a:t>=R</a:t>
            </a:r>
            <a:r>
              <a:rPr lang="nb-NO" sz="1800" i="1" dirty="0">
                <a:latin typeface="Times New Roman" panose="02020603050405020304" pitchFamily="18" charset="0"/>
                <a:ea typeface="Times New Roman" panose="02020603050405020304" pitchFamily="18" charset="0"/>
              </a:rPr>
              <a:t>f</a:t>
            </a:r>
            <a:r>
              <a:rPr lang="nb-NO" sz="2800" dirty="0">
                <a:latin typeface="Times New Roman" panose="02020603050405020304" pitchFamily="18" charset="0"/>
                <a:ea typeface="Times New Roman" panose="02020603050405020304" pitchFamily="18" charset="0"/>
              </a:rPr>
              <a:t>  ni xisobga olib, bazi bir o’zgarishlar kiritilsa, kuchlar balansi tenglamasi quyidagicha yoziladi:</a:t>
            </a:r>
          </a:p>
          <a:p>
            <a:pPr indent="0" algn="ctr">
              <a:spcAft>
                <a:spcPts val="0"/>
              </a:spcAft>
              <a:buNone/>
            </a:pPr>
            <a:r>
              <a:rPr lang="nb-NO" sz="2800" dirty="0">
                <a:latin typeface="Times New Roman" panose="02020603050405020304" pitchFamily="18" charset="0"/>
                <a:ea typeface="Times New Roman" panose="02020603050405020304" pitchFamily="18" charset="0"/>
              </a:rPr>
              <a:t>	</a:t>
            </a:r>
            <a:r>
              <a:rPr lang="nb-NO" sz="2800" i="1" dirty="0">
                <a:latin typeface="Times New Roman" panose="02020603050405020304" pitchFamily="18" charset="0"/>
                <a:ea typeface="Times New Roman" panose="02020603050405020304" pitchFamily="18" charset="0"/>
              </a:rPr>
              <a:t>R</a:t>
            </a:r>
            <a:r>
              <a:rPr lang="nb-NO" sz="1800" i="1" dirty="0">
                <a:latin typeface="Times New Roman" panose="02020603050405020304" pitchFamily="18" charset="0"/>
                <a:ea typeface="Times New Roman" panose="02020603050405020304" pitchFamily="18" charset="0"/>
              </a:rPr>
              <a:t>k</a:t>
            </a:r>
            <a:r>
              <a:rPr lang="nb-NO" sz="2800" i="1" dirty="0">
                <a:latin typeface="Times New Roman" panose="02020603050405020304" pitchFamily="18" charset="0"/>
                <a:ea typeface="Times New Roman" panose="02020603050405020304" pitchFamily="18" charset="0"/>
              </a:rPr>
              <a:t>- R</a:t>
            </a:r>
            <a:r>
              <a:rPr lang="nb-NO" sz="1800" i="1" dirty="0">
                <a:latin typeface="Times New Roman" panose="02020603050405020304" pitchFamily="18" charset="0"/>
                <a:ea typeface="Times New Roman" panose="02020603050405020304" pitchFamily="18" charset="0"/>
              </a:rPr>
              <a:t>i</a:t>
            </a:r>
            <a:r>
              <a:rPr lang="nb-NO" sz="2800" i="1" dirty="0">
                <a:latin typeface="Times New Roman" panose="02020603050405020304" pitchFamily="18" charset="0"/>
                <a:ea typeface="Times New Roman" panose="02020603050405020304" pitchFamily="18" charset="0"/>
              </a:rPr>
              <a:t>- R</a:t>
            </a:r>
            <a:r>
              <a:rPr lang="nb-NO" sz="1800" i="1" dirty="0">
                <a:latin typeface="Times New Roman" panose="02020603050405020304" pitchFamily="18" charset="0"/>
                <a:ea typeface="Times New Roman" panose="02020603050405020304" pitchFamily="18" charset="0"/>
              </a:rPr>
              <a:t>f</a:t>
            </a:r>
            <a:r>
              <a:rPr lang="nb-NO" sz="2800" i="1" dirty="0">
                <a:latin typeface="Times New Roman" panose="02020603050405020304" pitchFamily="18" charset="0"/>
                <a:ea typeface="Times New Roman" panose="02020603050405020304" pitchFamily="18" charset="0"/>
              </a:rPr>
              <a:t>-R</a:t>
            </a:r>
            <a:r>
              <a:rPr lang="nb-NO" sz="2000" i="1" dirty="0">
                <a:latin typeface="Times New Roman" panose="02020603050405020304" pitchFamily="18" charset="0"/>
                <a:ea typeface="Times New Roman" panose="02020603050405020304" pitchFamily="18" charset="0"/>
              </a:rPr>
              <a:t>ja</a:t>
            </a:r>
            <a:r>
              <a:rPr lang="nb-NO" sz="2800" i="1" dirty="0">
                <a:latin typeface="Times New Roman" panose="02020603050405020304" pitchFamily="18" charset="0"/>
                <a:ea typeface="Times New Roman" panose="02020603050405020304" pitchFamily="18" charset="0"/>
              </a:rPr>
              <a:t>-R</a:t>
            </a:r>
            <a:r>
              <a:rPr lang="nb-NO" sz="2000" i="1" dirty="0">
                <a:latin typeface="Times New Roman" panose="02020603050405020304" pitchFamily="18" charset="0"/>
                <a:ea typeface="Times New Roman" panose="02020603050405020304" pitchFamily="18" charset="0"/>
              </a:rPr>
              <a:t>w</a:t>
            </a:r>
            <a:r>
              <a:rPr lang="nb-NO" sz="2800" i="1" dirty="0">
                <a:latin typeface="Times New Roman" panose="02020603050405020304" pitchFamily="18" charset="0"/>
                <a:ea typeface="Times New Roman" panose="02020603050405020304" pitchFamily="18" charset="0"/>
              </a:rPr>
              <a:t>=0          </a:t>
            </a:r>
          </a:p>
          <a:p>
            <a:pPr indent="0" algn="just">
              <a:spcAft>
                <a:spcPts val="0"/>
              </a:spcAft>
              <a:buNone/>
            </a:pPr>
            <a:r>
              <a:rPr lang="nb-NO" sz="2800" dirty="0">
                <a:latin typeface="Times New Roman" panose="02020603050405020304" pitchFamily="18" charset="0"/>
                <a:ea typeface="Times New Roman" panose="02020603050405020304" pitchFamily="18" charset="0"/>
              </a:rPr>
              <a:t>	</a:t>
            </a:r>
            <a:r>
              <a:rPr lang="nb-NO" sz="2800" dirty="0" smtClean="0">
                <a:latin typeface="Times New Roman" panose="02020603050405020304" pitchFamily="18" charset="0"/>
                <a:ea typeface="Times New Roman" panose="02020603050405020304" pitchFamily="18" charset="0"/>
              </a:rPr>
              <a:t>yok</a:t>
            </a:r>
            <a:r>
              <a:rPr lang="en-US" sz="2800" dirty="0" err="1" smtClean="0">
                <a:latin typeface="Times New Roman" panose="02020603050405020304" pitchFamily="18" charset="0"/>
                <a:ea typeface="Times New Roman" panose="02020603050405020304" pitchFamily="18" charset="0"/>
              </a:rPr>
              <a:t>i</a:t>
            </a:r>
            <a:r>
              <a:rPr lang="en-US" sz="2800" dirty="0" smtClean="0">
                <a:latin typeface="Times New Roman" panose="02020603050405020304" pitchFamily="18" charset="0"/>
                <a:ea typeface="Times New Roman" panose="02020603050405020304" pitchFamily="18" charset="0"/>
              </a:rPr>
              <a:t>                         </a:t>
            </a:r>
            <a:r>
              <a:rPr lang="nb-NO" sz="2800" dirty="0" smtClean="0">
                <a:latin typeface="Times New Roman" panose="02020603050405020304" pitchFamily="18" charset="0"/>
                <a:ea typeface="Times New Roman" panose="02020603050405020304" pitchFamily="18" charset="0"/>
              </a:rPr>
              <a:t> </a:t>
            </a:r>
            <a:r>
              <a:rPr lang="nb-NO" sz="2800" i="1" dirty="0" smtClean="0">
                <a:latin typeface="Times New Roman" panose="02020603050405020304" pitchFamily="18" charset="0"/>
                <a:ea typeface="Times New Roman" panose="02020603050405020304" pitchFamily="18" charset="0"/>
              </a:rPr>
              <a:t>R</a:t>
            </a:r>
            <a:r>
              <a:rPr lang="nb-NO" sz="2000" i="1" dirty="0" smtClean="0">
                <a:latin typeface="Times New Roman" panose="02020603050405020304" pitchFamily="18" charset="0"/>
                <a:ea typeface="Times New Roman" panose="02020603050405020304" pitchFamily="18" charset="0"/>
              </a:rPr>
              <a:t>k</a:t>
            </a:r>
            <a:r>
              <a:rPr lang="nb-NO" sz="2800" i="1" dirty="0" smtClean="0">
                <a:latin typeface="Times New Roman" panose="02020603050405020304" pitchFamily="18" charset="0"/>
                <a:ea typeface="Times New Roman" panose="02020603050405020304" pitchFamily="18" charset="0"/>
              </a:rPr>
              <a:t>=R</a:t>
            </a:r>
            <a:r>
              <a:rPr lang="nb-NO" sz="2000" i="1" dirty="0" smtClean="0">
                <a:latin typeface="Times New Roman" panose="02020603050405020304" pitchFamily="18" charset="0"/>
                <a:ea typeface="Times New Roman" panose="02020603050405020304" pitchFamily="18" charset="0"/>
              </a:rPr>
              <a:t>i</a:t>
            </a:r>
            <a:r>
              <a:rPr lang="nb-NO" sz="2800" i="1" dirty="0" smtClean="0">
                <a:latin typeface="Times New Roman" panose="02020603050405020304" pitchFamily="18" charset="0"/>
                <a:ea typeface="Times New Roman" panose="02020603050405020304" pitchFamily="18" charset="0"/>
              </a:rPr>
              <a:t>+R</a:t>
            </a:r>
            <a:r>
              <a:rPr lang="nb-NO" sz="2000" i="1" dirty="0" smtClean="0">
                <a:latin typeface="Times New Roman" panose="02020603050405020304" pitchFamily="18" charset="0"/>
                <a:ea typeface="Times New Roman" panose="02020603050405020304" pitchFamily="18" charset="0"/>
              </a:rPr>
              <a:t>f</a:t>
            </a:r>
            <a:r>
              <a:rPr lang="nb-NO" sz="2800" i="1" dirty="0" smtClean="0">
                <a:latin typeface="Times New Roman" panose="02020603050405020304" pitchFamily="18" charset="0"/>
                <a:ea typeface="Times New Roman" panose="02020603050405020304" pitchFamily="18" charset="0"/>
              </a:rPr>
              <a:t>+R</a:t>
            </a:r>
            <a:r>
              <a:rPr lang="nb-NO" sz="2000" i="1" dirty="0" smtClean="0">
                <a:latin typeface="Times New Roman" panose="02020603050405020304" pitchFamily="18" charset="0"/>
                <a:ea typeface="Times New Roman" panose="02020603050405020304" pitchFamily="18" charset="0"/>
              </a:rPr>
              <a:t>ja</a:t>
            </a:r>
            <a:r>
              <a:rPr lang="nb-NO" sz="2800" i="1" dirty="0" smtClean="0">
                <a:latin typeface="Times New Roman" panose="02020603050405020304" pitchFamily="18" charset="0"/>
                <a:ea typeface="Times New Roman" panose="02020603050405020304" pitchFamily="18" charset="0"/>
              </a:rPr>
              <a:t>+R</a:t>
            </a:r>
            <a:r>
              <a:rPr lang="nb-NO" sz="2000" i="1" dirty="0" smtClean="0">
                <a:latin typeface="Times New Roman" panose="02020603050405020304" pitchFamily="18" charset="0"/>
                <a:ea typeface="Times New Roman" panose="02020603050405020304" pitchFamily="18" charset="0"/>
              </a:rPr>
              <a:t>w</a:t>
            </a:r>
            <a:endParaRPr lang="ru-RU" sz="2000" i="1" dirty="0" smtClean="0">
              <a:latin typeface="Times New Roman" panose="02020603050405020304" pitchFamily="18" charset="0"/>
              <a:ea typeface="Times New Roman" panose="02020603050405020304" pitchFamily="18" charset="0"/>
            </a:endParaRPr>
          </a:p>
          <a:p>
            <a:pPr indent="0" algn="ctr">
              <a:spcAft>
                <a:spcPts val="0"/>
              </a:spcAft>
              <a:buNone/>
            </a:pPr>
            <a:r>
              <a:rPr lang="nb-NO" sz="2800" dirty="0" smtClean="0">
                <a:latin typeface="Times New Roman" panose="02020603050405020304" pitchFamily="18" charset="0"/>
                <a:ea typeface="Times New Roman" panose="02020603050405020304" pitchFamily="18" charset="0"/>
              </a:rPr>
              <a:t>Bu  </a:t>
            </a:r>
            <a:r>
              <a:rPr lang="nb-NO" sz="2800" dirty="0">
                <a:latin typeface="Times New Roman" panose="02020603050405020304" pitchFamily="18" charset="0"/>
                <a:ea typeface="Times New Roman" panose="02020603050405020304" pitchFamily="18" charset="0"/>
              </a:rPr>
              <a:t>tenglama kuchlar (tortish) balansi tenglamasi </a:t>
            </a:r>
            <a:r>
              <a:rPr lang="nb-NO" sz="2800" dirty="0" smtClean="0">
                <a:latin typeface="Times New Roman" panose="02020603050405020304" pitchFamily="18" charset="0"/>
                <a:ea typeface="Times New Roman" panose="02020603050405020304" pitchFamily="18" charset="0"/>
              </a:rPr>
              <a:t>deyil</a:t>
            </a:r>
            <a:r>
              <a:rPr lang="en-US" sz="2800" dirty="0" err="1" smtClean="0">
                <a:latin typeface="Times New Roman" panose="02020603050405020304" pitchFamily="18" charset="0"/>
                <a:ea typeface="Times New Roman" panose="02020603050405020304" pitchFamily="18" charset="0"/>
              </a:rPr>
              <a:t>adi</a:t>
            </a:r>
            <a:endParaRPr lang="ru-RU" sz="2800" i="1" dirty="0" smtClean="0">
              <a:latin typeface="Times New Roman" panose="02020603050405020304" pitchFamily="18" charset="0"/>
              <a:ea typeface="Times New Roman" panose="02020603050405020304" pitchFamily="18" charset="0"/>
            </a:endParaRPr>
          </a:p>
          <a:p>
            <a:pPr indent="0" algn="ctr">
              <a:spcAft>
                <a:spcPts val="0"/>
              </a:spcAft>
              <a:buNone/>
            </a:pPr>
            <a:endParaRPr lang="ru-RU" sz="2400" b="1" dirty="0"/>
          </a:p>
        </p:txBody>
      </p:sp>
      <p:pic>
        <p:nvPicPr>
          <p:cNvPr id="6" name="Рисунок 5"/>
          <p:cNvPicPr>
            <a:picLocks noChangeAspect="1"/>
          </p:cNvPicPr>
          <p:nvPr/>
        </p:nvPicPr>
        <p:blipFill>
          <a:blip r:embed="rId2"/>
          <a:stretch>
            <a:fillRect/>
          </a:stretch>
        </p:blipFill>
        <p:spPr>
          <a:xfrm>
            <a:off x="3069983" y="2253803"/>
            <a:ext cx="4722148" cy="940157"/>
          </a:xfrm>
          <a:prstGeom prst="rect">
            <a:avLst/>
          </a:prstGeom>
        </p:spPr>
      </p:pic>
    </p:spTree>
    <p:extLst>
      <p:ext uri="{BB962C8B-B14F-4D97-AF65-F5344CB8AC3E}">
        <p14:creationId xmlns:p14="http://schemas.microsoft.com/office/powerpoint/2010/main" val="329200690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128789" y="1246075"/>
            <a:ext cx="12063211" cy="5611925"/>
          </a:xfrm>
        </p:spPr>
        <p:txBody>
          <a:bodyPr/>
          <a:lstStyle/>
          <a:p>
            <a:pPr indent="342900" algn="just">
              <a:spcAft>
                <a:spcPts val="0"/>
              </a:spcAft>
            </a:pPr>
            <a:r>
              <a:rPr lang="nb-NO" sz="2400" dirty="0" smtClean="0">
                <a:latin typeface="Times New Roman" panose="02020603050405020304" pitchFamily="18" charset="0"/>
                <a:ea typeface="Times New Roman" panose="02020603050405020304" pitchFamily="18" charset="0"/>
              </a:rPr>
              <a:t>Kuchlar (</a:t>
            </a:r>
            <a:r>
              <a:rPr lang="nb-NO" sz="2400" dirty="0">
                <a:latin typeface="Times New Roman" panose="02020603050405020304" pitchFamily="18" charset="0"/>
                <a:ea typeface="Times New Roman" panose="02020603050405020304" pitchFamily="18" charset="0"/>
              </a:rPr>
              <a:t>tortish) balansi tenglamasi </a:t>
            </a:r>
            <a:r>
              <a:rPr lang="nb-NO" sz="2400" dirty="0" smtClean="0">
                <a:latin typeface="Times New Roman" panose="02020603050405020304" pitchFamily="18" charset="0"/>
                <a:ea typeface="Times New Roman" panose="02020603050405020304" pitchFamily="18" charset="0"/>
              </a:rPr>
              <a:t>grafigi rasmda </a:t>
            </a:r>
            <a:r>
              <a:rPr lang="nb-NO" sz="2400" dirty="0">
                <a:latin typeface="Times New Roman" panose="02020603050405020304" pitchFamily="18" charset="0"/>
                <a:ea typeface="Times New Roman" panose="02020603050405020304" pitchFamily="18" charset="0"/>
              </a:rPr>
              <a:t>ko’rsatilganidek tasvirlanadi. Bu grafikda R</a:t>
            </a:r>
            <a:r>
              <a:rPr lang="nb-NO" sz="2400" baseline="-25000" dirty="0">
                <a:latin typeface="Times New Roman" panose="02020603050405020304" pitchFamily="18" charset="0"/>
                <a:ea typeface="Times New Roman" panose="02020603050405020304" pitchFamily="18" charset="0"/>
              </a:rPr>
              <a:t>k</a:t>
            </a:r>
            <a:r>
              <a:rPr lang="nb-NO" sz="2400" dirty="0">
                <a:latin typeface="Times New Roman" panose="02020603050405020304" pitchFamily="18" charset="0"/>
                <a:ea typeface="Times New Roman" panose="02020603050405020304" pitchFamily="18" charset="0"/>
              </a:rPr>
              <a:t> ning bir uzatma uchun o’zgarish chizig’i ko’rsatilgan. </a:t>
            </a:r>
            <a:r>
              <a:rPr lang="nb-NO" sz="2400" dirty="0" smtClean="0">
                <a:latin typeface="Times New Roman" panose="02020603050405020304" pitchFamily="18" charset="0"/>
                <a:ea typeface="Times New Roman" panose="02020603050405020304" pitchFamily="18" charset="0"/>
              </a:rPr>
              <a:t>Yuqoridagi tenglamaning o’ng </a:t>
            </a:r>
            <a:r>
              <a:rPr lang="nb-NO" sz="2400" dirty="0">
                <a:latin typeface="Times New Roman" panose="02020603050405020304" pitchFamily="18" charset="0"/>
                <a:ea typeface="Times New Roman" panose="02020603050405020304" pitchFamily="18" charset="0"/>
              </a:rPr>
              <a:t>tomonidagi funktsiyalarning </a:t>
            </a:r>
            <a:r>
              <a:rPr lang="nb-NO" sz="2400" dirty="0" smtClean="0">
                <a:latin typeface="Times New Roman" panose="02020603050405020304" pitchFamily="18" charset="0"/>
                <a:ea typeface="Times New Roman" panose="02020603050405020304" pitchFamily="18" charset="0"/>
              </a:rPr>
              <a:t>qiymatlari </a:t>
            </a:r>
            <a:r>
              <a:rPr lang="nb-NO" sz="2400" dirty="0">
                <a:latin typeface="Times New Roman" panose="02020603050405020304" pitchFamily="18" charset="0"/>
                <a:ea typeface="Times New Roman" panose="02020603050405020304" pitchFamily="18" charset="0"/>
              </a:rPr>
              <a:t>grafikda ko’rsatiladi</a:t>
            </a:r>
            <a:r>
              <a:rPr lang="nb-NO" sz="2400" dirty="0" smtClean="0">
                <a:latin typeface="Times New Roman" panose="02020603050405020304" pitchFamily="18" charset="0"/>
                <a:ea typeface="Times New Roman" panose="02020603050405020304" pitchFamily="18" charset="0"/>
              </a:rPr>
              <a:t>.</a:t>
            </a:r>
          </a:p>
          <a:p>
            <a:pPr indent="342900" algn="just">
              <a:spcAft>
                <a:spcPts val="0"/>
              </a:spcAft>
            </a:pPr>
            <a:endParaRPr lang="nb-NO" sz="2400" dirty="0">
              <a:latin typeface="Times New Roman" panose="02020603050405020304" pitchFamily="18" charset="0"/>
              <a:ea typeface="Times New Roman" panose="02020603050405020304" pitchFamily="18" charset="0"/>
            </a:endParaRPr>
          </a:p>
          <a:p>
            <a:pPr indent="342900" algn="just">
              <a:spcAft>
                <a:spcPts val="0"/>
              </a:spcAft>
            </a:pPr>
            <a:endParaRPr lang="nb-NO" sz="2400" dirty="0" smtClean="0">
              <a:latin typeface="Times New Roman" panose="02020603050405020304" pitchFamily="18" charset="0"/>
              <a:ea typeface="Times New Roman" panose="02020603050405020304" pitchFamily="18" charset="0"/>
            </a:endParaRPr>
          </a:p>
          <a:p>
            <a:pPr indent="342900" algn="just">
              <a:spcAft>
                <a:spcPts val="0"/>
              </a:spcAft>
            </a:pPr>
            <a:endParaRPr lang="nb-NO" sz="2400" dirty="0">
              <a:latin typeface="Times New Roman" panose="02020603050405020304" pitchFamily="18" charset="0"/>
              <a:ea typeface="Times New Roman" panose="02020603050405020304" pitchFamily="18" charset="0"/>
            </a:endParaRPr>
          </a:p>
          <a:p>
            <a:pPr indent="342900" algn="just">
              <a:spcAft>
                <a:spcPts val="0"/>
              </a:spcAft>
            </a:pPr>
            <a:endParaRPr lang="nb-NO" sz="2400" dirty="0" smtClean="0">
              <a:latin typeface="Times New Roman" panose="02020603050405020304" pitchFamily="18" charset="0"/>
              <a:ea typeface="Times New Roman" panose="02020603050405020304" pitchFamily="18" charset="0"/>
            </a:endParaRPr>
          </a:p>
          <a:p>
            <a:pPr indent="342900" algn="just">
              <a:spcAft>
                <a:spcPts val="0"/>
              </a:spcAft>
            </a:pPr>
            <a:endParaRPr lang="nb-NO" sz="2400" dirty="0">
              <a:latin typeface="Times New Roman" panose="02020603050405020304" pitchFamily="18" charset="0"/>
              <a:ea typeface="Times New Roman" panose="02020603050405020304" pitchFamily="18" charset="0"/>
            </a:endParaRPr>
          </a:p>
          <a:p>
            <a:pPr indent="342900" algn="just">
              <a:spcAft>
                <a:spcPts val="0"/>
              </a:spcAft>
            </a:pPr>
            <a:endParaRPr lang="nb-NO" sz="2400" dirty="0" smtClean="0">
              <a:latin typeface="Times New Roman" panose="02020603050405020304" pitchFamily="18" charset="0"/>
              <a:ea typeface="Times New Roman" panose="02020603050405020304" pitchFamily="18" charset="0"/>
            </a:endParaRPr>
          </a:p>
          <a:p>
            <a:pPr indent="342900" algn="just">
              <a:spcAft>
                <a:spcPts val="0"/>
              </a:spcAft>
            </a:pPr>
            <a:endParaRPr lang="nb-NO" sz="2400" dirty="0">
              <a:latin typeface="Times New Roman" panose="02020603050405020304" pitchFamily="18" charset="0"/>
              <a:ea typeface="Times New Roman" panose="02020603050405020304" pitchFamily="18" charset="0"/>
            </a:endParaRPr>
          </a:p>
          <a:p>
            <a:pPr indent="342900" algn="just">
              <a:spcAft>
                <a:spcPts val="0"/>
              </a:spcAft>
            </a:pPr>
            <a:r>
              <a:rPr lang="nb-NO" sz="1400" dirty="0" smtClean="0">
                <a:latin typeface="Times New Roman" panose="02020603050405020304" pitchFamily="18" charset="0"/>
                <a:ea typeface="Times New Roman" panose="02020603050405020304" pitchFamily="18" charset="0"/>
              </a:rPr>
              <a:t> </a:t>
            </a:r>
            <a:r>
              <a:rPr lang="nb-NO" sz="2400" dirty="0">
                <a:latin typeface="Times New Roman" panose="02020603050405020304" pitchFamily="18" charset="0"/>
                <a:ea typeface="Times New Roman" panose="02020603050405020304" pitchFamily="18" charset="0"/>
              </a:rPr>
              <a:t>Xosil bo’lgan chiziqlar grafik usulda qo’shilsa  </a:t>
            </a:r>
            <a:r>
              <a:rPr lang="nb-NO" sz="2400" i="1" dirty="0">
                <a:latin typeface="Times New Roman" panose="02020603050405020304" pitchFamily="18" charset="0"/>
                <a:ea typeface="Times New Roman" panose="02020603050405020304" pitchFamily="18" charset="0"/>
              </a:rPr>
              <a:t>R</a:t>
            </a:r>
            <a:r>
              <a:rPr lang="es-ES" sz="2400" i="1" baseline="-25000" dirty="0">
                <a:latin typeface="Times New Roman" panose="02020603050405020304" pitchFamily="18" charset="0"/>
                <a:ea typeface="Times New Roman" panose="02020603050405020304" pitchFamily="18" charset="0"/>
              </a:rPr>
              <a:t>ψ</a:t>
            </a:r>
            <a:r>
              <a:rPr lang="nb-NO" sz="2400" i="1" dirty="0">
                <a:latin typeface="Times New Roman" panose="02020603050405020304" pitchFamily="18" charset="0"/>
                <a:ea typeface="Times New Roman" panose="02020603050405020304" pitchFamily="18" charset="0"/>
              </a:rPr>
              <a:t>+ R</a:t>
            </a:r>
            <a:r>
              <a:rPr lang="nb-NO" sz="2400" i="1" baseline="-25000" dirty="0">
                <a:latin typeface="Times New Roman" panose="02020603050405020304" pitchFamily="18" charset="0"/>
                <a:ea typeface="Times New Roman" panose="02020603050405020304" pitchFamily="18" charset="0"/>
              </a:rPr>
              <a:t>w</a:t>
            </a:r>
            <a:r>
              <a:rPr lang="nb-NO" sz="2400" dirty="0">
                <a:latin typeface="Times New Roman" panose="02020603050405020304" pitchFamily="18" charset="0"/>
                <a:ea typeface="Times New Roman" panose="02020603050405020304" pitchFamily="18" charset="0"/>
              </a:rPr>
              <a:t> chizig’i xosil bo’ladi. </a:t>
            </a:r>
            <a:r>
              <a:rPr lang="nb-NO" sz="2400" i="1" dirty="0">
                <a:latin typeface="Times New Roman" panose="02020603050405020304" pitchFamily="18" charset="0"/>
                <a:ea typeface="Times New Roman" panose="02020603050405020304" pitchFamily="18" charset="0"/>
              </a:rPr>
              <a:t>R</a:t>
            </a:r>
            <a:r>
              <a:rPr lang="nb-NO" sz="2400" i="1" baseline="-25000" dirty="0">
                <a:latin typeface="Times New Roman" panose="02020603050405020304" pitchFamily="18" charset="0"/>
                <a:ea typeface="Times New Roman" panose="02020603050405020304" pitchFamily="18" charset="0"/>
              </a:rPr>
              <a:t>k</a:t>
            </a:r>
            <a:r>
              <a:rPr lang="nb-NO" sz="2400" dirty="0">
                <a:latin typeface="Times New Roman" panose="02020603050405020304" pitchFamily="18" charset="0"/>
                <a:ea typeface="Times New Roman" panose="02020603050405020304" pitchFamily="18" charset="0"/>
              </a:rPr>
              <a:t> bilan kesilgan nuqtasi (A nuqta) avtomobilning maksimal tezlik qiymatini ko’rsatadi. </a:t>
            </a:r>
            <a:r>
              <a:rPr lang="nb-NO" sz="2400" i="1" dirty="0">
                <a:latin typeface="Times New Roman" panose="02020603050405020304" pitchFamily="18" charset="0"/>
                <a:ea typeface="Times New Roman" panose="02020603050405020304" pitchFamily="18" charset="0"/>
              </a:rPr>
              <a:t>R</a:t>
            </a:r>
            <a:r>
              <a:rPr lang="nb-NO" sz="2400" i="1" baseline="-25000" dirty="0">
                <a:latin typeface="Times New Roman" panose="02020603050405020304" pitchFamily="18" charset="0"/>
                <a:ea typeface="Times New Roman" panose="02020603050405020304" pitchFamily="18" charset="0"/>
              </a:rPr>
              <a:t>ja</a:t>
            </a:r>
            <a:r>
              <a:rPr lang="nb-NO" sz="2400" dirty="0">
                <a:latin typeface="Times New Roman" panose="02020603050405020304" pitchFamily="18" charset="0"/>
                <a:ea typeface="Times New Roman" panose="02020603050405020304" pitchFamily="18" charset="0"/>
              </a:rPr>
              <a:t> ordinatasi tortish kuchining sarflanmagan qismi bo’lib, avtomobilga tezlanish berish uchun zarur</a:t>
            </a:r>
            <a:endParaRPr lang="ru-RU" sz="2400" dirty="0">
              <a:effectLst/>
              <a:latin typeface="Times New Roman" panose="02020603050405020304" pitchFamily="18" charset="0"/>
              <a:ea typeface="Times New Roman" panose="02020603050405020304" pitchFamily="18" charset="0"/>
            </a:endParaRPr>
          </a:p>
        </p:txBody>
      </p:sp>
      <p:sp>
        <p:nvSpPr>
          <p:cNvPr id="7" name="Заголовок 1"/>
          <p:cNvSpPr>
            <a:spLocks noGrp="1"/>
          </p:cNvSpPr>
          <p:nvPr>
            <p:ph type="title"/>
          </p:nvPr>
        </p:nvSpPr>
        <p:spPr>
          <a:xfrm>
            <a:off x="838200" y="103031"/>
            <a:ext cx="10515600" cy="643944"/>
          </a:xfrm>
        </p:spPr>
        <p:txBody>
          <a:bodyPr/>
          <a:lstStyle/>
          <a:p>
            <a:pPr marL="179705" indent="-179705" algn="ctr">
              <a:spcAft>
                <a:spcPts val="0"/>
              </a:spcAft>
            </a:pPr>
            <a:r>
              <a:rPr lang="ru-RU" sz="2800" b="1" dirty="0" err="1">
                <a:latin typeface="Times New Roman" panose="02020603050405020304" pitchFamily="18" charset="0"/>
                <a:ea typeface="Times New Roman" panose="02020603050405020304" pitchFamily="18" charset="0"/>
              </a:rPr>
              <a:t>Avtomobilga</a:t>
            </a:r>
            <a:r>
              <a:rPr lang="ru-RU" sz="2800" b="1" dirty="0">
                <a:latin typeface="Times New Roman" panose="02020603050405020304" pitchFamily="18" charset="0"/>
                <a:ea typeface="Times New Roman" panose="02020603050405020304" pitchFamily="18" charset="0"/>
              </a:rPr>
              <a:t> </a:t>
            </a:r>
            <a:r>
              <a:rPr lang="ru-RU" sz="2800" b="1" dirty="0" err="1">
                <a:latin typeface="Times New Roman" panose="02020603050405020304" pitchFamily="18" charset="0"/>
                <a:ea typeface="Times New Roman" panose="02020603050405020304" pitchFamily="18" charset="0"/>
              </a:rPr>
              <a:t>ta`sir</a:t>
            </a:r>
            <a:r>
              <a:rPr lang="ru-RU" sz="2800" b="1" dirty="0">
                <a:latin typeface="Times New Roman" panose="02020603050405020304" pitchFamily="18" charset="0"/>
                <a:ea typeface="Times New Roman" panose="02020603050405020304" pitchFamily="18" charset="0"/>
              </a:rPr>
              <a:t> </a:t>
            </a:r>
            <a:r>
              <a:rPr lang="ru-RU" sz="2800" b="1" dirty="0" err="1">
                <a:latin typeface="Times New Roman" panose="02020603050405020304" pitchFamily="18" charset="0"/>
                <a:ea typeface="Times New Roman" panose="02020603050405020304" pitchFamily="18" charset="0"/>
              </a:rPr>
              <a:t>etuvchi</a:t>
            </a:r>
            <a:r>
              <a:rPr lang="ru-RU" sz="2800" b="1" dirty="0">
                <a:latin typeface="Times New Roman" panose="02020603050405020304" pitchFamily="18" charset="0"/>
                <a:ea typeface="Times New Roman" panose="02020603050405020304" pitchFamily="18" charset="0"/>
              </a:rPr>
              <a:t> </a:t>
            </a:r>
            <a:r>
              <a:rPr lang="ru-RU" sz="2800" b="1" dirty="0" err="1">
                <a:latin typeface="Times New Roman" panose="02020603050405020304" pitchFamily="18" charset="0"/>
                <a:ea typeface="Times New Roman" panose="02020603050405020304" pitchFamily="18" charset="0"/>
              </a:rPr>
              <a:t>kuchlar</a:t>
            </a:r>
            <a:r>
              <a:rPr lang="ru-RU" sz="2800" b="1" dirty="0">
                <a:latin typeface="Times New Roman" panose="02020603050405020304" pitchFamily="18" charset="0"/>
                <a:ea typeface="Times New Roman" panose="02020603050405020304" pitchFamily="18" charset="0"/>
              </a:rPr>
              <a:t> </a:t>
            </a:r>
            <a:r>
              <a:rPr lang="ru-RU" sz="2800" b="1" dirty="0" err="1" smtClean="0">
                <a:latin typeface="Times New Roman" panose="02020603050405020304" pitchFamily="18" charset="0"/>
                <a:ea typeface="Times New Roman" panose="02020603050405020304" pitchFamily="18" charset="0"/>
              </a:rPr>
              <a:t>balansi</a:t>
            </a:r>
            <a:r>
              <a:rPr lang="ru-RU" sz="2800" b="1" dirty="0" smtClean="0">
                <a:latin typeface="Times New Roman" panose="02020603050405020304" pitchFamily="18" charset="0"/>
                <a:ea typeface="Times New Roman" panose="02020603050405020304" pitchFamily="18" charset="0"/>
              </a:rPr>
              <a:t> </a:t>
            </a:r>
            <a:r>
              <a:rPr lang="ru-RU" sz="2800" b="1" dirty="0" err="1" smtClean="0">
                <a:latin typeface="Times New Roman" panose="02020603050405020304" pitchFamily="18" charset="0"/>
                <a:ea typeface="Times New Roman" panose="02020603050405020304" pitchFamily="18" charset="0"/>
              </a:rPr>
              <a:t>va</a:t>
            </a:r>
            <a:r>
              <a:rPr lang="ru-RU" sz="2800" b="1" dirty="0" smtClean="0">
                <a:latin typeface="Times New Roman" panose="02020603050405020304" pitchFamily="18" charset="0"/>
                <a:ea typeface="Times New Roman" panose="02020603050405020304" pitchFamily="18" charset="0"/>
              </a:rPr>
              <a:t> </a:t>
            </a:r>
            <a:r>
              <a:rPr lang="ru-RU" sz="2800" b="1" dirty="0" err="1">
                <a:latin typeface="Times New Roman" panose="02020603050405020304" pitchFamily="18" charset="0"/>
                <a:ea typeface="Times New Roman" panose="02020603050405020304" pitchFamily="18" charset="0"/>
              </a:rPr>
              <a:t>uning</a:t>
            </a:r>
            <a:r>
              <a:rPr lang="ru-RU" sz="2800" b="1" dirty="0">
                <a:latin typeface="Times New Roman" panose="02020603050405020304" pitchFamily="18" charset="0"/>
                <a:ea typeface="Times New Roman" panose="02020603050405020304" pitchFamily="18" charset="0"/>
              </a:rPr>
              <a:t> </a:t>
            </a:r>
            <a:r>
              <a:rPr lang="ru-RU" sz="2800" b="1" dirty="0" err="1">
                <a:latin typeface="Times New Roman" panose="02020603050405020304" pitchFamily="18" charset="0"/>
                <a:ea typeface="Times New Roman" panose="02020603050405020304" pitchFamily="18" charset="0"/>
              </a:rPr>
              <a:t>grafigi</a:t>
            </a:r>
            <a:r>
              <a:rPr lang="ru-RU" sz="2800" b="1" dirty="0">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p:txBody>
      </p:sp>
      <p:pic>
        <p:nvPicPr>
          <p:cNvPr id="8" name="Рисунок 7"/>
          <p:cNvPicPr/>
          <p:nvPr/>
        </p:nvPicPr>
        <p:blipFill>
          <a:blip r:embed="rId2">
            <a:extLst>
              <a:ext uri="{28A0092B-C50C-407E-A947-70E740481C1C}">
                <a14:useLocalDpi xmlns:a14="http://schemas.microsoft.com/office/drawing/2010/main" val="0"/>
              </a:ext>
            </a:extLst>
          </a:blip>
          <a:srcRect/>
          <a:stretch>
            <a:fillRect/>
          </a:stretch>
        </p:blipFill>
        <p:spPr bwMode="auto">
          <a:xfrm>
            <a:off x="2859109" y="2376152"/>
            <a:ext cx="6014434" cy="3000777"/>
          </a:xfrm>
          <a:prstGeom prst="rect">
            <a:avLst/>
          </a:prstGeom>
          <a:noFill/>
          <a:ln>
            <a:noFill/>
          </a:ln>
        </p:spPr>
      </p:pic>
    </p:spTree>
    <p:extLst>
      <p:ext uri="{BB962C8B-B14F-4D97-AF65-F5344CB8AC3E}">
        <p14:creationId xmlns:p14="http://schemas.microsoft.com/office/powerpoint/2010/main" val="404275029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8" name="Заголовок 1"/>
          <p:cNvSpPr txBox="1">
            <a:spLocks/>
          </p:cNvSpPr>
          <p:nvPr/>
        </p:nvSpPr>
        <p:spPr>
          <a:xfrm>
            <a:off x="838200" y="206062"/>
            <a:ext cx="10515600" cy="515155"/>
          </a:xfrm>
          <a:prstGeom prst="rect">
            <a:avLst/>
          </a:prstGeom>
        </p:spPr>
        <p:txBody>
          <a:bodyPr/>
          <a:lst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a:lstStyle>
          <a:p>
            <a:pPr indent="342900" algn="ctr">
              <a:spcAft>
                <a:spcPts val="0"/>
              </a:spcAft>
            </a:pPr>
            <a:r>
              <a:rPr lang="nb-NO" sz="2800" b="1" dirty="0">
                <a:latin typeface="Times New Roman" panose="02020603050405020304" pitchFamily="18" charset="0"/>
                <a:ea typeface="Times New Roman" panose="02020603050405020304" pitchFamily="18" charset="0"/>
              </a:rPr>
              <a:t>Avtomobilga ta`sir etuvchi </a:t>
            </a:r>
            <a:r>
              <a:rPr lang="nb-NO" sz="2800" b="1" dirty="0" smtClean="0">
                <a:latin typeface="Times New Roman" panose="02020603050405020304" pitchFamily="18" charset="0"/>
                <a:ea typeface="Times New Roman" panose="02020603050405020304" pitchFamily="18" charset="0"/>
              </a:rPr>
              <a:t>quvvatlar </a:t>
            </a:r>
            <a:r>
              <a:rPr lang="nb-NO" sz="2800" b="1" dirty="0">
                <a:latin typeface="Times New Roman" panose="02020603050405020304" pitchFamily="18" charset="0"/>
                <a:ea typeface="Times New Roman" panose="02020603050405020304" pitchFamily="18" charset="0"/>
              </a:rPr>
              <a:t>balansi va grafigi.</a:t>
            </a:r>
            <a:endParaRPr lang="ru-RU" sz="1600" dirty="0">
              <a:effectLst/>
              <a:latin typeface="Times New Roman" panose="02020603050405020304" pitchFamily="18" charset="0"/>
              <a:ea typeface="Times New Roman" panose="02020603050405020304" pitchFamily="18" charset="0"/>
            </a:endParaRPr>
          </a:p>
        </p:txBody>
      </p:sp>
      <p:sp>
        <p:nvSpPr>
          <p:cNvPr id="10" name="Прямоугольник 9"/>
          <p:cNvSpPr/>
          <p:nvPr/>
        </p:nvSpPr>
        <p:spPr>
          <a:xfrm>
            <a:off x="0" y="1171978"/>
            <a:ext cx="12192000" cy="4462760"/>
          </a:xfrm>
          <a:prstGeom prst="rect">
            <a:avLst/>
          </a:prstGeom>
        </p:spPr>
        <p:txBody>
          <a:bodyPr wrap="square">
            <a:spAutoFit/>
          </a:bodyPr>
          <a:lstStyle/>
          <a:p>
            <a:pPr indent="449580" algn="just">
              <a:spcAft>
                <a:spcPts val="0"/>
              </a:spcAft>
            </a:pPr>
            <a:r>
              <a:rPr lang="nb-NO" sz="2800" dirty="0">
                <a:latin typeface="Times New Roman" panose="02020603050405020304" pitchFamily="18" charset="0"/>
                <a:ea typeface="Times New Roman" panose="02020603050405020304" pitchFamily="18" charset="0"/>
              </a:rPr>
              <a:t>Avtomobilning dinamik xususiyatlarini analiz qilish va uning ko’rsatkichlarini aniqlash uchun yetakchi g’ildirakka berilgan tortish quvvati harakatlanishga qarshiliklarni yengish uchun zarur bo’lgan quvvat bilan taqqoslanadi. Kuchlar balansi tenglamasiga o’xshash quvvatlar balansi tenglamasi quyidagicha yoziladi:</a:t>
            </a:r>
          </a:p>
          <a:p>
            <a:pPr indent="449580" algn="ctr">
              <a:spcAft>
                <a:spcPts val="0"/>
              </a:spcAft>
            </a:pPr>
            <a:r>
              <a:rPr lang="nb-NO" sz="2800" dirty="0">
                <a:latin typeface="Times New Roman" panose="02020603050405020304" pitchFamily="18" charset="0"/>
                <a:ea typeface="Times New Roman" panose="02020603050405020304" pitchFamily="18" charset="0"/>
              </a:rPr>
              <a:t>	</a:t>
            </a:r>
            <a:endParaRPr lang="nb-NO" sz="2800" dirty="0" smtClean="0">
              <a:latin typeface="Times New Roman" panose="02020603050405020304" pitchFamily="18" charset="0"/>
              <a:ea typeface="Times New Roman" panose="02020603050405020304" pitchFamily="18" charset="0"/>
            </a:endParaRPr>
          </a:p>
          <a:p>
            <a:pPr indent="449580" algn="ctr">
              <a:spcAft>
                <a:spcPts val="0"/>
              </a:spcAft>
            </a:pPr>
            <a:r>
              <a:rPr lang="nb-NO" sz="2800" i="1" dirty="0" smtClean="0">
                <a:latin typeface="Times New Roman" panose="02020603050405020304" pitchFamily="18" charset="0"/>
                <a:ea typeface="Times New Roman" panose="02020603050405020304" pitchFamily="18" charset="0"/>
              </a:rPr>
              <a:t>N</a:t>
            </a:r>
            <a:r>
              <a:rPr lang="nb-NO" sz="2000" i="1" dirty="0" smtClean="0">
                <a:latin typeface="Times New Roman" panose="02020603050405020304" pitchFamily="18" charset="0"/>
                <a:ea typeface="Times New Roman" panose="02020603050405020304" pitchFamily="18" charset="0"/>
              </a:rPr>
              <a:t>k</a:t>
            </a:r>
            <a:r>
              <a:rPr lang="nb-NO" sz="2800" i="1" dirty="0" smtClean="0">
                <a:latin typeface="Times New Roman" panose="02020603050405020304" pitchFamily="18" charset="0"/>
                <a:ea typeface="Times New Roman" panose="02020603050405020304" pitchFamily="18" charset="0"/>
              </a:rPr>
              <a:t> </a:t>
            </a:r>
            <a:r>
              <a:rPr lang="nb-NO" sz="2800" i="1" dirty="0">
                <a:latin typeface="Times New Roman" panose="02020603050405020304" pitchFamily="18" charset="0"/>
                <a:ea typeface="Times New Roman" panose="02020603050405020304" pitchFamily="18" charset="0"/>
              </a:rPr>
              <a:t>= N</a:t>
            </a:r>
            <a:r>
              <a:rPr lang="nb-NO" sz="2000" i="1" dirty="0">
                <a:latin typeface="Times New Roman" panose="02020603050405020304" pitchFamily="18" charset="0"/>
                <a:ea typeface="Times New Roman" panose="02020603050405020304" pitchFamily="18" charset="0"/>
              </a:rPr>
              <a:t>i</a:t>
            </a:r>
            <a:r>
              <a:rPr lang="nb-NO" sz="2800" i="1" dirty="0">
                <a:latin typeface="Times New Roman" panose="02020603050405020304" pitchFamily="18" charset="0"/>
                <a:ea typeface="Times New Roman" panose="02020603050405020304" pitchFamily="18" charset="0"/>
              </a:rPr>
              <a:t>+N</a:t>
            </a:r>
            <a:r>
              <a:rPr lang="nb-NO" i="1" dirty="0">
                <a:latin typeface="Times New Roman" panose="02020603050405020304" pitchFamily="18" charset="0"/>
                <a:ea typeface="Times New Roman" panose="02020603050405020304" pitchFamily="18" charset="0"/>
              </a:rPr>
              <a:t>f</a:t>
            </a:r>
            <a:r>
              <a:rPr lang="nb-NO" sz="2800" i="1" dirty="0">
                <a:latin typeface="Times New Roman" panose="02020603050405020304" pitchFamily="18" charset="0"/>
                <a:ea typeface="Times New Roman" panose="02020603050405020304" pitchFamily="18" charset="0"/>
              </a:rPr>
              <a:t>+ N</a:t>
            </a:r>
            <a:r>
              <a:rPr lang="nb-NO" sz="2000" i="1" dirty="0">
                <a:latin typeface="Times New Roman" panose="02020603050405020304" pitchFamily="18" charset="0"/>
                <a:ea typeface="Times New Roman" panose="02020603050405020304" pitchFamily="18" charset="0"/>
              </a:rPr>
              <a:t>ja</a:t>
            </a:r>
            <a:r>
              <a:rPr lang="nb-NO" sz="2800" i="1" dirty="0">
                <a:latin typeface="Times New Roman" panose="02020603050405020304" pitchFamily="18" charset="0"/>
                <a:ea typeface="Times New Roman" panose="02020603050405020304" pitchFamily="18" charset="0"/>
              </a:rPr>
              <a:t>+N</a:t>
            </a:r>
            <a:r>
              <a:rPr lang="nb-NO" sz="2400" i="1" dirty="0">
                <a:latin typeface="Times New Roman" panose="02020603050405020304" pitchFamily="18" charset="0"/>
                <a:ea typeface="Times New Roman" panose="02020603050405020304" pitchFamily="18" charset="0"/>
              </a:rPr>
              <a:t>w</a:t>
            </a:r>
            <a:r>
              <a:rPr lang="nb-NO" sz="2800" i="1" dirty="0">
                <a:latin typeface="Times New Roman" panose="02020603050405020304" pitchFamily="18" charset="0"/>
                <a:ea typeface="Times New Roman" panose="02020603050405020304" pitchFamily="18" charset="0"/>
              </a:rPr>
              <a:t>    </a:t>
            </a:r>
          </a:p>
          <a:p>
            <a:pPr indent="449580" algn="just">
              <a:spcAft>
                <a:spcPts val="0"/>
              </a:spcAft>
            </a:pPr>
            <a:r>
              <a:rPr lang="nb-NO" sz="2800" dirty="0">
                <a:latin typeface="Times New Roman" panose="02020603050405020304" pitchFamily="18" charset="0"/>
                <a:ea typeface="Times New Roman" panose="02020603050405020304" pitchFamily="18" charset="0"/>
              </a:rPr>
              <a:t>	yoki</a:t>
            </a:r>
          </a:p>
          <a:p>
            <a:pPr indent="449580" algn="just">
              <a:spcAft>
                <a:spcPts val="0"/>
              </a:spcAft>
            </a:pPr>
            <a:r>
              <a:rPr lang="nb-NO" sz="2800" dirty="0">
                <a:latin typeface="Times New Roman" panose="02020603050405020304" pitchFamily="18" charset="0"/>
                <a:ea typeface="Times New Roman" panose="02020603050405020304" pitchFamily="18" charset="0"/>
              </a:rPr>
              <a:t>	        </a:t>
            </a:r>
            <a:r>
              <a:rPr lang="nb-NO" sz="2800" dirty="0" smtClean="0">
                <a:latin typeface="Times New Roman" panose="02020603050405020304" pitchFamily="18" charset="0"/>
                <a:ea typeface="Times New Roman" panose="02020603050405020304" pitchFamily="18" charset="0"/>
              </a:rPr>
              <a:t> </a:t>
            </a:r>
            <a:r>
              <a:rPr lang="nb-NO" sz="2800" dirty="0">
                <a:latin typeface="Times New Roman" panose="02020603050405020304" pitchFamily="18" charset="0"/>
                <a:ea typeface="Times New Roman" panose="02020603050405020304" pitchFamily="18" charset="0"/>
              </a:rPr>
              <a:t>	Tenglamani yoyib yozamiz.</a:t>
            </a:r>
          </a:p>
          <a:p>
            <a:pPr indent="449580" algn="just">
              <a:spcAft>
                <a:spcPts val="0"/>
              </a:spcAft>
            </a:pPr>
            <a:r>
              <a:rPr lang="nb-NO" sz="2800" dirty="0">
                <a:latin typeface="Times New Roman" panose="02020603050405020304" pitchFamily="18" charset="0"/>
                <a:ea typeface="Times New Roman" panose="02020603050405020304" pitchFamily="18" charset="0"/>
              </a:rPr>
              <a:t>	</a:t>
            </a:r>
          </a:p>
          <a:p>
            <a:pPr indent="449580" algn="just">
              <a:spcAft>
                <a:spcPts val="0"/>
              </a:spcAft>
            </a:pPr>
            <a:r>
              <a:rPr lang="nb-NO" sz="2800" dirty="0">
                <a:latin typeface="Times New Roman" panose="02020603050405020304" pitchFamily="18" charset="0"/>
                <a:ea typeface="Times New Roman" panose="02020603050405020304" pitchFamily="18" charset="0"/>
              </a:rPr>
              <a:t>	</a:t>
            </a:r>
            <a:r>
              <a:rPr lang="nb-NO" sz="2800" i="1" dirty="0">
                <a:latin typeface="Times New Roman" panose="02020603050405020304" pitchFamily="18" charset="0"/>
                <a:ea typeface="Times New Roman" panose="02020603050405020304" pitchFamily="18" charset="0"/>
              </a:rPr>
              <a:t>N</a:t>
            </a:r>
            <a:r>
              <a:rPr lang="nb-NO" sz="2000" i="1" dirty="0">
                <a:latin typeface="Times New Roman" panose="02020603050405020304" pitchFamily="18" charset="0"/>
                <a:ea typeface="Times New Roman" panose="02020603050405020304" pitchFamily="18" charset="0"/>
              </a:rPr>
              <a:t>k</a:t>
            </a:r>
            <a:r>
              <a:rPr lang="nb-NO" sz="2800" i="1" dirty="0">
                <a:latin typeface="Times New Roman" panose="02020603050405020304" pitchFamily="18" charset="0"/>
                <a:ea typeface="Times New Roman" panose="02020603050405020304" pitchFamily="18" charset="0"/>
              </a:rPr>
              <a:t>= G</a:t>
            </a:r>
            <a:r>
              <a:rPr lang="nb-NO" sz="2000" i="1" dirty="0">
                <a:latin typeface="Times New Roman" panose="02020603050405020304" pitchFamily="18" charset="0"/>
                <a:ea typeface="Times New Roman" panose="02020603050405020304" pitchFamily="18" charset="0"/>
              </a:rPr>
              <a:t>a</a:t>
            </a:r>
            <a:r>
              <a:rPr lang="nb-NO" sz="2800" i="1" dirty="0">
                <a:latin typeface="Times New Roman" panose="02020603050405020304" pitchFamily="18" charset="0"/>
                <a:ea typeface="Times New Roman" panose="02020603050405020304" pitchFamily="18" charset="0"/>
              </a:rPr>
              <a:t> v</a:t>
            </a:r>
            <a:r>
              <a:rPr lang="nb-NO" sz="2000" i="1" dirty="0">
                <a:latin typeface="Times New Roman" panose="02020603050405020304" pitchFamily="18" charset="0"/>
                <a:ea typeface="Times New Roman" panose="02020603050405020304" pitchFamily="18" charset="0"/>
              </a:rPr>
              <a:t>a</a:t>
            </a:r>
            <a:r>
              <a:rPr lang="nb-NO" sz="2800" i="1" dirty="0">
                <a:latin typeface="Times New Roman" panose="02020603050405020304" pitchFamily="18" charset="0"/>
                <a:ea typeface="Times New Roman" panose="02020603050405020304" pitchFamily="18" charset="0"/>
              </a:rPr>
              <a:t> sin </a:t>
            </a:r>
            <a:r>
              <a:rPr lang="el-GR" sz="2800" i="1" dirty="0">
                <a:latin typeface="Times New Roman" panose="02020603050405020304" pitchFamily="18" charset="0"/>
                <a:ea typeface="Times New Roman" panose="02020603050405020304" pitchFamily="18" charset="0"/>
              </a:rPr>
              <a:t>α/270 + </a:t>
            </a:r>
            <a:r>
              <a:rPr lang="nb-NO" sz="2800" i="1" dirty="0">
                <a:latin typeface="Times New Roman" panose="02020603050405020304" pitchFamily="18" charset="0"/>
                <a:ea typeface="Times New Roman" panose="02020603050405020304" pitchFamily="18" charset="0"/>
              </a:rPr>
              <a:t>G</a:t>
            </a:r>
            <a:r>
              <a:rPr lang="nb-NO" sz="2000" i="1" dirty="0">
                <a:latin typeface="Times New Roman" panose="02020603050405020304" pitchFamily="18" charset="0"/>
                <a:ea typeface="Times New Roman" panose="02020603050405020304" pitchFamily="18" charset="0"/>
              </a:rPr>
              <a:t>a </a:t>
            </a:r>
            <a:r>
              <a:rPr lang="nb-NO" sz="2800" i="1" dirty="0">
                <a:latin typeface="Times New Roman" panose="02020603050405020304" pitchFamily="18" charset="0"/>
                <a:ea typeface="Times New Roman" panose="02020603050405020304" pitchFamily="18" charset="0"/>
              </a:rPr>
              <a:t>v</a:t>
            </a:r>
            <a:r>
              <a:rPr lang="nb-NO" sz="2000" i="1" dirty="0">
                <a:latin typeface="Times New Roman" panose="02020603050405020304" pitchFamily="18" charset="0"/>
                <a:ea typeface="Times New Roman" panose="02020603050405020304" pitchFamily="18" charset="0"/>
              </a:rPr>
              <a:t>a</a:t>
            </a:r>
            <a:r>
              <a:rPr lang="nb-NO" sz="2800" i="1" dirty="0">
                <a:latin typeface="Times New Roman" panose="02020603050405020304" pitchFamily="18" charset="0"/>
                <a:ea typeface="Times New Roman" panose="02020603050405020304" pitchFamily="18" charset="0"/>
              </a:rPr>
              <a:t> f cos </a:t>
            </a:r>
            <a:r>
              <a:rPr lang="el-GR" sz="2800" i="1" dirty="0">
                <a:latin typeface="Times New Roman" panose="02020603050405020304" pitchFamily="18" charset="0"/>
                <a:ea typeface="Times New Roman" panose="02020603050405020304" pitchFamily="18" charset="0"/>
              </a:rPr>
              <a:t>α/270 + </a:t>
            </a:r>
            <a:r>
              <a:rPr lang="nb-NO" sz="2800" i="1" dirty="0">
                <a:latin typeface="Times New Roman" panose="02020603050405020304" pitchFamily="18" charset="0"/>
                <a:ea typeface="Times New Roman" panose="02020603050405020304" pitchFamily="18" charset="0"/>
              </a:rPr>
              <a:t>W v</a:t>
            </a:r>
            <a:r>
              <a:rPr lang="nb-NO" sz="2000" i="1" dirty="0">
                <a:latin typeface="Times New Roman" panose="02020603050405020304" pitchFamily="18" charset="0"/>
                <a:ea typeface="Times New Roman" panose="02020603050405020304" pitchFamily="18" charset="0"/>
              </a:rPr>
              <a:t>a</a:t>
            </a:r>
            <a:r>
              <a:rPr lang="nb-NO" sz="2000" dirty="0">
                <a:latin typeface="Times New Roman" panose="02020603050405020304" pitchFamily="18" charset="0"/>
                <a:cs typeface="Times New Roman" panose="02020603050405020304" pitchFamily="18" charset="0"/>
              </a:rPr>
              <a:t>3</a:t>
            </a:r>
            <a:r>
              <a:rPr lang="nb-NO" sz="2800" i="1" dirty="0">
                <a:latin typeface="Times New Roman" panose="02020603050405020304" pitchFamily="18" charset="0"/>
                <a:ea typeface="Times New Roman" panose="02020603050405020304" pitchFamily="18" charset="0"/>
              </a:rPr>
              <a:t>/3500 + G</a:t>
            </a:r>
            <a:r>
              <a:rPr lang="nb-NO" sz="2000" i="1" dirty="0">
                <a:latin typeface="Times New Roman" panose="02020603050405020304" pitchFamily="18" charset="0"/>
                <a:ea typeface="Times New Roman" panose="02020603050405020304" pitchFamily="18" charset="0"/>
              </a:rPr>
              <a:t>a</a:t>
            </a:r>
            <a:r>
              <a:rPr lang="nb-NO" sz="2800" i="1" dirty="0">
                <a:latin typeface="Times New Roman" panose="02020603050405020304" pitchFamily="18" charset="0"/>
                <a:ea typeface="Times New Roman" panose="02020603050405020304" pitchFamily="18" charset="0"/>
              </a:rPr>
              <a:t> </a:t>
            </a:r>
            <a:r>
              <a:rPr lang="nb-NO" sz="2800" i="1" dirty="0" smtClean="0">
                <a:latin typeface="Times New Roman" panose="02020603050405020304" pitchFamily="18" charset="0"/>
                <a:ea typeface="Times New Roman" panose="02020603050405020304" pitchFamily="18" charset="0"/>
              </a:rPr>
              <a:t>v</a:t>
            </a:r>
            <a:r>
              <a:rPr lang="nb-NO" i="1" dirty="0" smtClean="0">
                <a:latin typeface="Times New Roman" panose="02020603050405020304" pitchFamily="18" charset="0"/>
                <a:ea typeface="Times New Roman" panose="02020603050405020304" pitchFamily="18" charset="0"/>
              </a:rPr>
              <a:t>a</a:t>
            </a:r>
            <a:r>
              <a:rPr lang="el-GR" sz="2800" i="1" dirty="0" smtClean="0">
                <a:latin typeface="Times New Roman" panose="02020603050405020304" pitchFamily="18" charset="0"/>
                <a:ea typeface="Times New Roman" panose="02020603050405020304" pitchFamily="18" charset="0"/>
              </a:rPr>
              <a:t>δ</a:t>
            </a:r>
            <a:r>
              <a:rPr lang="nb-NO" sz="2000" i="1" dirty="0" smtClean="0">
                <a:latin typeface="Times New Roman" panose="02020603050405020304" pitchFamily="18" charset="0"/>
                <a:ea typeface="Times New Roman" panose="02020603050405020304" pitchFamily="18" charset="0"/>
              </a:rPr>
              <a:t>vr</a:t>
            </a:r>
            <a:r>
              <a:rPr lang="nb-NO" sz="2800" i="1" dirty="0" smtClean="0">
                <a:latin typeface="Times New Roman" panose="02020603050405020304" pitchFamily="18" charset="0"/>
                <a:ea typeface="Times New Roman" panose="02020603050405020304" pitchFamily="18" charset="0"/>
              </a:rPr>
              <a:t> </a:t>
            </a:r>
            <a:r>
              <a:rPr lang="nb-NO" sz="2800" i="1" dirty="0">
                <a:latin typeface="Times New Roman" panose="02020603050405020304" pitchFamily="18" charset="0"/>
                <a:ea typeface="Times New Roman" panose="02020603050405020304" pitchFamily="18" charset="0"/>
              </a:rPr>
              <a:t>j</a:t>
            </a:r>
            <a:r>
              <a:rPr lang="nb-NO" sz="2000" i="1" dirty="0">
                <a:latin typeface="Times New Roman" panose="02020603050405020304" pitchFamily="18" charset="0"/>
                <a:ea typeface="Times New Roman" panose="02020603050405020304" pitchFamily="18" charset="0"/>
              </a:rPr>
              <a:t>a</a:t>
            </a:r>
            <a:r>
              <a:rPr lang="nb-NO" sz="2800" i="1" dirty="0">
                <a:latin typeface="Times New Roman" panose="02020603050405020304" pitchFamily="18" charset="0"/>
                <a:ea typeface="Times New Roman" panose="02020603050405020304" pitchFamily="18" charset="0"/>
              </a:rPr>
              <a:t>/270 g</a:t>
            </a:r>
          </a:p>
        </p:txBody>
      </p:sp>
    </p:spTree>
    <p:extLst>
      <p:ext uri="{BB962C8B-B14F-4D97-AF65-F5344CB8AC3E}">
        <p14:creationId xmlns:p14="http://schemas.microsoft.com/office/powerpoint/2010/main" val="390804901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pic>
        <p:nvPicPr>
          <p:cNvPr id="5" name="Объект 4"/>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944709" y="1171977"/>
            <a:ext cx="7778839" cy="3026536"/>
          </a:xfrm>
          <a:prstGeom prst="rect">
            <a:avLst/>
          </a:prstGeom>
          <a:noFill/>
          <a:ln>
            <a:noFill/>
          </a:ln>
        </p:spPr>
      </p:pic>
      <p:sp>
        <p:nvSpPr>
          <p:cNvPr id="6" name="Прямоугольник 5"/>
          <p:cNvSpPr/>
          <p:nvPr/>
        </p:nvSpPr>
        <p:spPr>
          <a:xfrm>
            <a:off x="231820" y="4198513"/>
            <a:ext cx="12192000" cy="2246769"/>
          </a:xfrm>
          <a:prstGeom prst="rect">
            <a:avLst/>
          </a:prstGeom>
        </p:spPr>
        <p:txBody>
          <a:bodyPr wrap="square">
            <a:spAutoFit/>
          </a:bodyPr>
          <a:lstStyle/>
          <a:p>
            <a:pPr indent="342900" algn="just">
              <a:spcAft>
                <a:spcPts val="0"/>
              </a:spcAft>
            </a:pPr>
            <a:r>
              <a:rPr lang="en-US" sz="2800" dirty="0">
                <a:latin typeface="Times New Roman" panose="02020603050405020304" pitchFamily="18" charset="0"/>
                <a:ea typeface="Times New Roman" panose="02020603050405020304" pitchFamily="18" charset="0"/>
              </a:rPr>
              <a:t>a) </a:t>
            </a:r>
            <a:r>
              <a:rPr lang="en-US" sz="2800" dirty="0" err="1">
                <a:latin typeface="Times New Roman" panose="02020603050405020304" pitchFamily="18" charset="0"/>
                <a:ea typeface="Times New Roman" panose="02020603050405020304" pitchFamily="18" charset="0"/>
              </a:rPr>
              <a:t>avtomobil</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biror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uzatmada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harakatda</a:t>
            </a:r>
            <a:endParaRPr lang="ru-RU" sz="2800" dirty="0">
              <a:latin typeface="Times New Roman" panose="02020603050405020304" pitchFamily="18" charset="0"/>
              <a:ea typeface="Times New Roman" panose="02020603050405020304" pitchFamily="18" charset="0"/>
            </a:endParaRPr>
          </a:p>
          <a:p>
            <a:pPr indent="342900" algn="just">
              <a:spcAft>
                <a:spcPts val="0"/>
              </a:spcAft>
            </a:pPr>
            <a:r>
              <a:rPr lang="en-US" sz="2800" dirty="0">
                <a:latin typeface="Times New Roman" panose="02020603050405020304" pitchFamily="18" charset="0"/>
                <a:ea typeface="Times New Roman" panose="02020603050405020304" pitchFamily="18" charset="0"/>
              </a:rPr>
              <a:t>b) </a:t>
            </a:r>
            <a:r>
              <a:rPr lang="en-US" sz="2800" dirty="0" err="1">
                <a:latin typeface="Times New Roman" panose="02020603050405020304" pitchFamily="18" charset="0"/>
                <a:ea typeface="Times New Roman" panose="02020603050405020304" pitchFamily="18" charset="0"/>
              </a:rPr>
              <a:t>avtomobil</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turli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uzatmada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harakatda</a:t>
            </a:r>
            <a:r>
              <a:rPr lang="en-US" sz="2800" dirty="0">
                <a:latin typeface="Times New Roman" panose="02020603050405020304" pitchFamily="18" charset="0"/>
                <a:ea typeface="Times New Roman" panose="02020603050405020304" pitchFamily="18" charset="0"/>
              </a:rPr>
              <a:t>.</a:t>
            </a:r>
            <a:endParaRPr lang="ru-RU" sz="2800" dirty="0">
              <a:latin typeface="Times New Roman" panose="02020603050405020304" pitchFamily="18" charset="0"/>
              <a:ea typeface="Times New Roman" panose="02020603050405020304" pitchFamily="18" charset="0"/>
            </a:endParaRPr>
          </a:p>
          <a:p>
            <a:r>
              <a:rPr lang="en-US" sz="2800" dirty="0" err="1">
                <a:latin typeface="Times New Roman" panose="02020603050405020304" pitchFamily="18" charset="0"/>
                <a:ea typeface="Times New Roman" panose="02020603050405020304" pitchFamily="18" charset="0"/>
              </a:rPr>
              <a:t>Avvval</a:t>
            </a:r>
            <a:r>
              <a:rPr lang="en-US" sz="2800" dirty="0">
                <a:latin typeface="Times New Roman" panose="02020603050405020304" pitchFamily="18" charset="0"/>
                <a:ea typeface="Times New Roman" panose="02020603050405020304" pitchFamily="18" charset="0"/>
              </a:rPr>
              <a:t> (2) </a:t>
            </a:r>
            <a:r>
              <a:rPr lang="en-US" sz="2800" dirty="0" err="1">
                <a:latin typeface="Times New Roman" panose="02020603050405020304" pitchFamily="18" charset="0"/>
                <a:ea typeface="Times New Roman" panose="02020603050405020304" pitchFamily="18" charset="0"/>
              </a:rPr>
              <a:t>tenglamaning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grafik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yechimiin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avtomobil</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biror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uzatmada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harakatlanayotgan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xol</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uchun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ko’rib</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chiqamiz</a:t>
            </a:r>
            <a:r>
              <a:rPr lang="en-US" sz="2800" dirty="0">
                <a:latin typeface="Times New Roman" panose="02020603050405020304" pitchFamily="18" charset="0"/>
                <a:ea typeface="Times New Roman" panose="02020603050405020304" pitchFamily="18" charset="0"/>
              </a:rPr>
              <a:t>. </a:t>
            </a:r>
            <a:r>
              <a:rPr lang="ru-RU" sz="2800" i="1" dirty="0" err="1">
                <a:latin typeface="Times New Roman" panose="02020603050405020304" pitchFamily="18" charset="0"/>
                <a:ea typeface="Times New Roman" panose="02020603050405020304" pitchFamily="18" charset="0"/>
              </a:rPr>
              <a:t>N</a:t>
            </a:r>
            <a:r>
              <a:rPr lang="ru-RU" sz="2800" i="1" baseline="-25000" dirty="0" err="1">
                <a:latin typeface="Times New Roman" panose="02020603050405020304" pitchFamily="18" charset="0"/>
                <a:ea typeface="Times New Roman" panose="02020603050405020304" pitchFamily="18" charset="0"/>
              </a:rPr>
              <a:t>d</a:t>
            </a:r>
            <a:r>
              <a:rPr lang="ru-RU" sz="2800" i="1" dirty="0">
                <a:latin typeface="Times New Roman" panose="02020603050405020304" pitchFamily="18" charset="0"/>
                <a:ea typeface="Times New Roman" panose="02020603050405020304" pitchFamily="18" charset="0"/>
              </a:rPr>
              <a:t> - </a:t>
            </a:r>
            <a:r>
              <a:rPr lang="ru-RU" sz="2800" i="1" dirty="0" err="1">
                <a:latin typeface="Times New Roman" panose="02020603050405020304" pitchFamily="18" charset="0"/>
                <a:ea typeface="Times New Roman" panose="02020603050405020304" pitchFamily="18" charset="0"/>
              </a:rPr>
              <a:t>v</a:t>
            </a:r>
            <a:r>
              <a:rPr lang="ru-RU" sz="2800" i="1" baseline="-25000" dirty="0" err="1">
                <a:latin typeface="Times New Roman" panose="02020603050405020304" pitchFamily="18" charset="0"/>
                <a:ea typeface="Times New Roman" panose="02020603050405020304" pitchFamily="18" charset="0"/>
              </a:rPr>
              <a:t>a</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koordinatalar</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sistemasida</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dvigatelning</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effektiv</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quvvatiing</a:t>
            </a:r>
            <a:r>
              <a:rPr lang="ru-RU" sz="2800" dirty="0">
                <a:latin typeface="Times New Roman" panose="02020603050405020304" pitchFamily="18" charset="0"/>
                <a:ea typeface="Times New Roman" panose="02020603050405020304" pitchFamily="18" charset="0"/>
              </a:rPr>
              <a:t> </a:t>
            </a:r>
            <a:r>
              <a:rPr lang="ru-RU" sz="2800" i="1" dirty="0" err="1">
                <a:latin typeface="Times New Roman" panose="02020603050405020304" pitchFamily="18" charset="0"/>
                <a:ea typeface="Times New Roman" panose="02020603050405020304" pitchFamily="18" charset="0"/>
              </a:rPr>
              <a:t>N</a:t>
            </a:r>
            <a:r>
              <a:rPr lang="ru-RU" sz="2800" i="1" baseline="-25000" dirty="0" err="1">
                <a:latin typeface="Times New Roman" panose="02020603050405020304" pitchFamily="18" charset="0"/>
                <a:ea typeface="Times New Roman" panose="02020603050405020304" pitchFamily="18" charset="0"/>
              </a:rPr>
              <a:t>d</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grafigini</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ko’ramiz</a:t>
            </a:r>
            <a:r>
              <a:rPr lang="ru-RU" sz="2800" dirty="0">
                <a:latin typeface="Times New Roman" panose="02020603050405020304" pitchFamily="18" charset="0"/>
                <a:ea typeface="Times New Roman" panose="02020603050405020304" pitchFamily="18" charset="0"/>
              </a:rPr>
              <a:t>.</a:t>
            </a:r>
            <a:endParaRPr lang="ru-RU" sz="2800" dirty="0"/>
          </a:p>
        </p:txBody>
      </p:sp>
      <p:sp>
        <p:nvSpPr>
          <p:cNvPr id="8" name="Заголовок 1"/>
          <p:cNvSpPr txBox="1">
            <a:spLocks/>
          </p:cNvSpPr>
          <p:nvPr/>
        </p:nvSpPr>
        <p:spPr>
          <a:xfrm>
            <a:off x="838200" y="206062"/>
            <a:ext cx="10515600" cy="515155"/>
          </a:xfrm>
          <a:prstGeom prst="rect">
            <a:avLst/>
          </a:prstGeom>
        </p:spPr>
        <p:txBody>
          <a:bodyPr/>
          <a:lst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a:lstStyle>
          <a:p>
            <a:pPr indent="342900" algn="ctr">
              <a:spcAft>
                <a:spcPts val="0"/>
              </a:spcAft>
            </a:pPr>
            <a:r>
              <a:rPr lang="nb-NO" sz="2800" b="1" dirty="0">
                <a:latin typeface="Times New Roman" panose="02020603050405020304" pitchFamily="18" charset="0"/>
                <a:ea typeface="Times New Roman" panose="02020603050405020304" pitchFamily="18" charset="0"/>
              </a:rPr>
              <a:t>Avtomobilga ta`sir etuvchi </a:t>
            </a:r>
            <a:r>
              <a:rPr lang="nb-NO" sz="2800" b="1" dirty="0" smtClean="0">
                <a:latin typeface="Times New Roman" panose="02020603050405020304" pitchFamily="18" charset="0"/>
                <a:ea typeface="Times New Roman" panose="02020603050405020304" pitchFamily="18" charset="0"/>
              </a:rPr>
              <a:t>quvvatlar </a:t>
            </a:r>
            <a:r>
              <a:rPr lang="nb-NO" sz="2800" b="1" dirty="0">
                <a:latin typeface="Times New Roman" panose="02020603050405020304" pitchFamily="18" charset="0"/>
                <a:ea typeface="Times New Roman" panose="02020603050405020304" pitchFamily="18" charset="0"/>
              </a:rPr>
              <a:t>balansi va grafigi.</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456412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838200" y="365126"/>
            <a:ext cx="10515600" cy="444343"/>
          </a:xfrm>
        </p:spPr>
        <p:txBody>
          <a:bodyPr/>
          <a:lstStyle/>
          <a:p>
            <a:pPr lvl="0" indent="342900" algn="ctr" eaLnBrk="1" fontAlgn="auto" hangingPunct="1">
              <a:spcBef>
                <a:spcPts val="0"/>
              </a:spcBef>
              <a:spcAft>
                <a:spcPts val="0"/>
              </a:spcAft>
            </a:pPr>
            <a:r>
              <a:rPr lang="nb-NO" sz="2800" b="1" dirty="0">
                <a:solidFill>
                  <a:srgbClr val="000000"/>
                </a:solidFill>
                <a:latin typeface="Times New Roman" panose="02020603050405020304" pitchFamily="18" charset="0"/>
                <a:ea typeface="Times New Roman" panose="02020603050405020304" pitchFamily="18" charset="0"/>
                <a:cs typeface="+mn-cs"/>
              </a:rPr>
              <a:t>Avtomobilga ta`sir etuvchi quvvatlar balansi va grafigi.</a:t>
            </a:r>
            <a:endParaRPr lang="ru-RU" sz="1600" dirty="0">
              <a:solidFill>
                <a:srgbClr val="000000"/>
              </a:solidFill>
              <a:latin typeface="Times New Roman" panose="02020603050405020304" pitchFamily="18" charset="0"/>
              <a:ea typeface="Times New Roman" panose="02020603050405020304" pitchFamily="18" charset="0"/>
              <a:cs typeface="+mn-cs"/>
            </a:endParaRPr>
          </a:p>
        </p:txBody>
      </p:sp>
      <p:sp>
        <p:nvSpPr>
          <p:cNvPr id="2" name="Объект 1"/>
          <p:cNvSpPr>
            <a:spLocks noGrp="1"/>
          </p:cNvSpPr>
          <p:nvPr>
            <p:ph idx="1"/>
          </p:nvPr>
        </p:nvSpPr>
        <p:spPr>
          <a:xfrm>
            <a:off x="0" y="1030310"/>
            <a:ext cx="12135118" cy="5827690"/>
          </a:xfrm>
        </p:spPr>
        <p:txBody>
          <a:bodyPr/>
          <a:lstStyle/>
          <a:p>
            <a:pPr indent="342900" algn="ctr">
              <a:spcAft>
                <a:spcPts val="0"/>
              </a:spcAft>
            </a:pPr>
            <a:r>
              <a:rPr lang="nb-NO" sz="2800" dirty="0">
                <a:latin typeface="Times New Roman" panose="02020603050405020304" pitchFamily="18" charset="0"/>
                <a:ea typeface="Times New Roman" panose="02020603050405020304" pitchFamily="18" charset="0"/>
              </a:rPr>
              <a:t>Dvigatel quvvatidan foydalanish darajasi deb, dvigatelning avtomobil tekis harakat qilishi uchun zarur bo’lgan quvvatning drosselg’-zaslonka tula ochik paytidagi quvvatiga bo’lgan nisbatiga aytiladi:</a:t>
            </a:r>
            <a:endParaRPr lang="ru-RU" sz="1600" dirty="0">
              <a:latin typeface="Times New Roman" panose="02020603050405020304" pitchFamily="18" charset="0"/>
              <a:ea typeface="Times New Roman" panose="02020603050405020304" pitchFamily="18" charset="0"/>
            </a:endParaRPr>
          </a:p>
          <a:p>
            <a:pPr indent="0" algn="just">
              <a:spcAft>
                <a:spcPts val="0"/>
              </a:spcAft>
              <a:buNone/>
            </a:pPr>
            <a:endParaRPr lang="ru-RU" sz="1600" dirty="0">
              <a:latin typeface="Times New Roman" panose="02020603050405020304" pitchFamily="18" charset="0"/>
              <a:ea typeface="Times New Roman" panose="02020603050405020304" pitchFamily="18" charset="0"/>
            </a:endParaRPr>
          </a:p>
          <a:p>
            <a:pPr indent="0" algn="ctr">
              <a:spcAft>
                <a:spcPts val="0"/>
              </a:spcAft>
              <a:buNone/>
            </a:pPr>
            <a:r>
              <a:rPr lang="nb-NO" sz="2800" i="1" dirty="0">
                <a:latin typeface="Times New Roman" panose="02020603050405020304" pitchFamily="18" charset="0"/>
                <a:ea typeface="Times New Roman" panose="02020603050405020304" pitchFamily="18" charset="0"/>
              </a:rPr>
              <a:t>I=N</a:t>
            </a:r>
            <a:r>
              <a:rPr lang="en-US" sz="2800" i="1" baseline="-25000" dirty="0">
                <a:latin typeface="Times New Roman" panose="02020603050405020304" pitchFamily="18" charset="0"/>
                <a:ea typeface="Times New Roman" panose="02020603050405020304" pitchFamily="18" charset="0"/>
              </a:rPr>
              <a:t>ψ</a:t>
            </a:r>
            <a:r>
              <a:rPr lang="nb-NO" sz="2800" i="1" dirty="0">
                <a:latin typeface="Times New Roman" panose="02020603050405020304" pitchFamily="18" charset="0"/>
                <a:ea typeface="Times New Roman" panose="02020603050405020304" pitchFamily="18" charset="0"/>
              </a:rPr>
              <a:t>+N</a:t>
            </a:r>
            <a:r>
              <a:rPr lang="nb-NO" sz="2800" i="1" baseline="-25000" dirty="0">
                <a:latin typeface="Times New Roman" panose="02020603050405020304" pitchFamily="18" charset="0"/>
                <a:ea typeface="Times New Roman" panose="02020603050405020304" pitchFamily="18" charset="0"/>
              </a:rPr>
              <a:t>w</a:t>
            </a:r>
            <a:r>
              <a:rPr lang="nb-NO" sz="2800" i="1" dirty="0">
                <a:latin typeface="Times New Roman" panose="02020603050405020304" pitchFamily="18" charset="0"/>
                <a:ea typeface="Times New Roman" panose="02020603050405020304" pitchFamily="18" charset="0"/>
              </a:rPr>
              <a:t>+N</a:t>
            </a:r>
            <a:r>
              <a:rPr lang="nb-NO" sz="2800" i="1" baseline="-25000" dirty="0">
                <a:latin typeface="Times New Roman" panose="02020603050405020304" pitchFamily="18" charset="0"/>
                <a:ea typeface="Times New Roman" panose="02020603050405020304" pitchFamily="18" charset="0"/>
              </a:rPr>
              <a:t>tr</a:t>
            </a:r>
            <a:r>
              <a:rPr lang="nb-NO" sz="2800" i="1" dirty="0">
                <a:latin typeface="Times New Roman" panose="02020603050405020304" pitchFamily="18" charset="0"/>
                <a:ea typeface="Times New Roman" panose="02020603050405020304" pitchFamily="18" charset="0"/>
              </a:rPr>
              <a:t>/N</a:t>
            </a:r>
            <a:r>
              <a:rPr lang="nb-NO" sz="2800" i="1" baseline="-25000" dirty="0">
                <a:latin typeface="Times New Roman" panose="02020603050405020304" pitchFamily="18" charset="0"/>
                <a:ea typeface="Times New Roman" panose="02020603050405020304" pitchFamily="18" charset="0"/>
              </a:rPr>
              <a:t>g</a:t>
            </a:r>
            <a:r>
              <a:rPr lang="nb-NO" sz="2800" i="1" dirty="0">
                <a:latin typeface="Times New Roman" panose="02020603050405020304" pitchFamily="18" charset="0"/>
                <a:ea typeface="Times New Roman" panose="02020603050405020304" pitchFamily="18" charset="0"/>
              </a:rPr>
              <a:t> 100</a:t>
            </a:r>
            <a:r>
              <a:rPr lang="nb-NO" sz="2800" i="1" dirty="0" smtClean="0">
                <a:latin typeface="Times New Roman" panose="02020603050405020304" pitchFamily="18" charset="0"/>
                <a:ea typeface="Times New Roman" panose="02020603050405020304" pitchFamily="18" charset="0"/>
              </a:rPr>
              <a:t>%</a:t>
            </a:r>
            <a:r>
              <a:rPr lang="nb-NO" sz="2800" dirty="0">
                <a:latin typeface="Times New Roman" panose="02020603050405020304" pitchFamily="18" charset="0"/>
                <a:ea typeface="Times New Roman" panose="02020603050405020304" pitchFamily="18" charset="0"/>
              </a:rPr>
              <a:t> </a:t>
            </a:r>
            <a:endParaRPr lang="ru-RU" sz="1600" dirty="0">
              <a:latin typeface="Times New Roman" panose="02020603050405020304" pitchFamily="18" charset="0"/>
              <a:ea typeface="Times New Roman" panose="02020603050405020304" pitchFamily="18" charset="0"/>
            </a:endParaRPr>
          </a:p>
          <a:p>
            <a:pPr indent="342900" algn="just">
              <a:spcAft>
                <a:spcPts val="0"/>
              </a:spcAft>
            </a:pPr>
            <a:r>
              <a:rPr lang="nb-NO" sz="2800" dirty="0">
                <a:latin typeface="Times New Roman" panose="02020603050405020304" pitchFamily="18" charset="0"/>
                <a:ea typeface="Times New Roman" panose="02020603050405020304" pitchFamily="18" charset="0"/>
              </a:rPr>
              <a:t>    </a:t>
            </a:r>
            <a:r>
              <a:rPr lang="nb-NO" sz="2800" i="1" dirty="0">
                <a:latin typeface="Times New Roman" panose="02020603050405020304" pitchFamily="18" charset="0"/>
                <a:ea typeface="Times New Roman" panose="02020603050405020304" pitchFamily="18" charset="0"/>
              </a:rPr>
              <a:t>I</a:t>
            </a:r>
            <a:r>
              <a:rPr lang="nb-NO" sz="2800" dirty="0">
                <a:latin typeface="Times New Roman" panose="02020603050405020304" pitchFamily="18" charset="0"/>
                <a:ea typeface="Times New Roman" panose="02020603050405020304" pitchFamily="18" charset="0"/>
              </a:rPr>
              <a:t> ning qiymati yo’lning xolatiga, avtomobilning tezligiga, tranmissiyaning uzatish soniga bog’liq. Yo’lning jami qarshilik koeffitsenti va avtomobilning tezligi qancha kichik hamda </a:t>
            </a:r>
            <a:r>
              <a:rPr lang="nb-NO" sz="2800" i="1" dirty="0">
                <a:latin typeface="Times New Roman" panose="02020603050405020304" pitchFamily="18" charset="0"/>
                <a:ea typeface="Times New Roman" panose="02020603050405020304" pitchFamily="18" charset="0"/>
              </a:rPr>
              <a:t>i</a:t>
            </a:r>
            <a:r>
              <a:rPr lang="nb-NO" sz="2800" i="1" baseline="-25000" dirty="0">
                <a:latin typeface="Times New Roman" panose="02020603050405020304" pitchFamily="18" charset="0"/>
                <a:ea typeface="Times New Roman" panose="02020603050405020304" pitchFamily="18" charset="0"/>
              </a:rPr>
              <a:t>tr</a:t>
            </a:r>
            <a:r>
              <a:rPr lang="nb-NO" sz="2800" i="1" dirty="0">
                <a:latin typeface="Times New Roman" panose="02020603050405020304" pitchFamily="18" charset="0"/>
                <a:ea typeface="Times New Roman" panose="02020603050405020304" pitchFamily="18" charset="0"/>
              </a:rPr>
              <a:t> </a:t>
            </a:r>
            <a:r>
              <a:rPr lang="nb-NO" sz="2800" dirty="0">
                <a:latin typeface="Times New Roman" panose="02020603050405020304" pitchFamily="18" charset="0"/>
                <a:ea typeface="Times New Roman" panose="02020603050405020304" pitchFamily="18" charset="0"/>
              </a:rPr>
              <a:t>qancha katta bo’lsa,  dvigatel quvvatidan foydalanish darajasi shunchalik kichik bo’ladi. Masalan avtomobil v</a:t>
            </a:r>
            <a:r>
              <a:rPr lang="nb-NO" sz="2800" baseline="-25000" dirty="0">
                <a:latin typeface="Times New Roman" panose="02020603050405020304" pitchFamily="18" charset="0"/>
                <a:ea typeface="Times New Roman" panose="02020603050405020304" pitchFamily="18" charset="0"/>
              </a:rPr>
              <a:t>a1</a:t>
            </a:r>
            <a:r>
              <a:rPr lang="nb-NO" sz="2800" dirty="0">
                <a:latin typeface="Times New Roman" panose="02020603050405020304" pitchFamily="18" charset="0"/>
                <a:ea typeface="Times New Roman" panose="02020603050405020304" pitchFamily="18" charset="0"/>
              </a:rPr>
              <a:t> tezlik bilan III uzatmada harakatlansa, </a:t>
            </a:r>
            <a:r>
              <a:rPr lang="nb-NO" sz="2800" i="1" dirty="0">
                <a:latin typeface="Times New Roman" panose="02020603050405020304" pitchFamily="18" charset="0"/>
                <a:ea typeface="Times New Roman" panose="02020603050405020304" pitchFamily="18" charset="0"/>
              </a:rPr>
              <a:t>I </a:t>
            </a:r>
            <a:r>
              <a:rPr lang="nb-NO" sz="2800" dirty="0">
                <a:latin typeface="Times New Roman" panose="02020603050405020304" pitchFamily="18" charset="0"/>
                <a:ea typeface="Times New Roman" panose="02020603050405020304" pitchFamily="18" charset="0"/>
              </a:rPr>
              <a:t>ning qiymati xuddi shu tezlik bilan avtomobil II uzatmada harakatlangandagi dvigatel quvvatidan foydalanish darajasi yuqori bo’ladi. CHunki III uzatmada bir xil qarshiliklarni yengish uchun sarflangan quvvatning miqdori  II uzatmadagidan kam bo’ladi.</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5283082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90152"/>
            <a:ext cx="10515600" cy="682581"/>
          </a:xfrm>
        </p:spPr>
        <p:txBody>
          <a:bodyPr/>
          <a:lstStyle/>
          <a:p>
            <a:pPr marL="179705" indent="391795" algn="ctr">
              <a:spcAft>
                <a:spcPts val="0"/>
              </a:spcAft>
            </a:pPr>
            <a:r>
              <a:rPr lang="nb-NO" sz="2800" b="1" dirty="0">
                <a:latin typeface="Times New Roman" panose="02020603050405020304" pitchFamily="18" charset="0"/>
                <a:ea typeface="Times New Roman" panose="02020603050405020304" pitchFamily="18" charset="0"/>
              </a:rPr>
              <a:t>Avtomobilning dinamik faktori.</a:t>
            </a:r>
            <a:r>
              <a:rPr lang="ru-RU" sz="2800" dirty="0">
                <a:latin typeface="Times New Roman" panose="02020603050405020304" pitchFamily="18" charset="0"/>
                <a:ea typeface="Times New Roman" panose="02020603050405020304" pitchFamily="18" charset="0"/>
              </a:rPr>
              <a:t/>
            </a:r>
            <a:br>
              <a:rPr lang="ru-RU" sz="2800" dirty="0">
                <a:latin typeface="Times New Roman" panose="02020603050405020304" pitchFamily="18" charset="0"/>
                <a:ea typeface="Times New Roman" panose="02020603050405020304" pitchFamily="18" charset="0"/>
              </a:rPr>
            </a:br>
            <a:endParaRPr lang="ru-RU" sz="2800" dirty="0"/>
          </a:p>
        </p:txBody>
      </p:sp>
      <p:sp>
        <p:nvSpPr>
          <p:cNvPr id="3" name="Объект 2"/>
          <p:cNvSpPr>
            <a:spLocks noGrp="1"/>
          </p:cNvSpPr>
          <p:nvPr>
            <p:ph idx="1"/>
          </p:nvPr>
        </p:nvSpPr>
        <p:spPr>
          <a:xfrm>
            <a:off x="129862" y="940158"/>
            <a:ext cx="11353800" cy="5236805"/>
          </a:xfrm>
        </p:spPr>
        <p:txBody>
          <a:bodyPr/>
          <a:lstStyle/>
          <a:p>
            <a:pPr indent="457200" algn="just">
              <a:spcAft>
                <a:spcPts val="0"/>
              </a:spcAft>
            </a:pPr>
            <a:r>
              <a:rPr lang="nb-NO" sz="2800" dirty="0">
                <a:latin typeface="Times New Roman" panose="02020603050405020304" pitchFamily="18" charset="0"/>
                <a:ea typeface="Times New Roman" panose="02020603050405020304" pitchFamily="18" charset="0"/>
              </a:rPr>
              <a:t>Kuch va quvvatlar balansi grafiklarini amalda qo’llash ancha qiyin, chunki </a:t>
            </a:r>
            <a:r>
              <a:rPr lang="nb-NO" sz="2800" i="1" dirty="0">
                <a:latin typeface="Times New Roman" panose="02020603050405020304" pitchFamily="18" charset="0"/>
                <a:ea typeface="Times New Roman" panose="02020603050405020304" pitchFamily="18" charset="0"/>
              </a:rPr>
              <a:t>v</a:t>
            </a:r>
            <a:r>
              <a:rPr lang="nb-NO" sz="2800" i="1" baseline="-25000" dirty="0">
                <a:latin typeface="Times New Roman" panose="02020603050405020304" pitchFamily="18" charset="0"/>
                <a:ea typeface="Times New Roman" panose="02020603050405020304" pitchFamily="18" charset="0"/>
              </a:rPr>
              <a:t>a</a:t>
            </a:r>
            <a:r>
              <a:rPr lang="nb-NO" sz="2800" dirty="0">
                <a:latin typeface="Times New Roman" panose="02020603050405020304" pitchFamily="18" charset="0"/>
                <a:ea typeface="Times New Roman" panose="02020603050405020304" pitchFamily="18" charset="0"/>
              </a:rPr>
              <a:t> ning qiymati o’zgarishi bilan </a:t>
            </a:r>
            <a:r>
              <a:rPr lang="nb-NO" sz="2800" i="1" dirty="0">
                <a:latin typeface="Times New Roman" panose="02020603050405020304" pitchFamily="18" charset="0"/>
                <a:ea typeface="Times New Roman" panose="02020603050405020304" pitchFamily="18" charset="0"/>
              </a:rPr>
              <a:t>f</a:t>
            </a:r>
            <a:r>
              <a:rPr lang="nb-NO" sz="2800" dirty="0">
                <a:latin typeface="Times New Roman" panose="02020603050405020304" pitchFamily="18" charset="0"/>
                <a:ea typeface="Times New Roman" panose="02020603050405020304" pitchFamily="18" charset="0"/>
              </a:rPr>
              <a:t> ham o’zgaradi va uning har bir qiymati uchun grafitlarni qayta kurish zarur bo’ladi, shuningdek, har xil og’irlikka ega bo’lgan avtomobillarning dinamikasini solishtirish mumkin emas.</a:t>
            </a:r>
            <a:endParaRPr lang="ru-RU" sz="1600" dirty="0">
              <a:latin typeface="Times New Roman" panose="02020603050405020304" pitchFamily="18" charset="0"/>
              <a:ea typeface="Times New Roman" panose="02020603050405020304" pitchFamily="18" charset="0"/>
            </a:endParaRPr>
          </a:p>
          <a:p>
            <a:pPr indent="457200" algn="just">
              <a:spcAft>
                <a:spcPts val="0"/>
              </a:spcAft>
            </a:pPr>
            <a:r>
              <a:rPr lang="nb-NO" sz="2800" dirty="0">
                <a:latin typeface="Times New Roman" panose="02020603050405020304" pitchFamily="18" charset="0"/>
                <a:ea typeface="Times New Roman" panose="02020603050405020304" pitchFamily="18" charset="0"/>
              </a:rPr>
              <a:t>Akademik Ye.A.  CHudakov taklif etgan dinamik harakteristika garfigi ko’rsatilgan kamchiliklardan xoli, yahni tortish kuchi bilan xavoning qarshilik kuchi ayirmasining  avtomobil og’irligi </a:t>
            </a:r>
            <a:r>
              <a:rPr lang="nb-NO" sz="2800" i="1" dirty="0">
                <a:latin typeface="Times New Roman" panose="02020603050405020304" pitchFamily="18" charset="0"/>
                <a:ea typeface="Times New Roman" panose="02020603050405020304" pitchFamily="18" charset="0"/>
              </a:rPr>
              <a:t>G</a:t>
            </a:r>
            <a:r>
              <a:rPr lang="nb-NO" sz="2800" i="1" baseline="-25000" dirty="0">
                <a:latin typeface="Times New Roman" panose="02020603050405020304" pitchFamily="18" charset="0"/>
                <a:ea typeface="Times New Roman" panose="02020603050405020304" pitchFamily="18" charset="0"/>
              </a:rPr>
              <a:t>a</a:t>
            </a:r>
            <a:r>
              <a:rPr lang="nb-NO" sz="2800" dirty="0">
                <a:latin typeface="Times New Roman" panose="02020603050405020304" pitchFamily="18" charset="0"/>
                <a:ea typeface="Times New Roman" panose="02020603050405020304" pitchFamily="18" charset="0"/>
              </a:rPr>
              <a:t> ga nisbati aftomobilning dinamik faktori deb ataladi va u quyidagicha ifodalanadi. </a:t>
            </a:r>
            <a:endParaRPr lang="ru-RU" sz="1600" dirty="0">
              <a:latin typeface="Times New Roman" panose="02020603050405020304" pitchFamily="18" charset="0"/>
              <a:ea typeface="Times New Roman" panose="02020603050405020304" pitchFamily="18" charset="0"/>
            </a:endParaRPr>
          </a:p>
          <a:p>
            <a:pPr marL="179705" indent="-179705" algn="ctr">
              <a:spcAft>
                <a:spcPts val="0"/>
              </a:spcAft>
            </a:pPr>
            <a:endParaRPr lang="ru-RU" sz="1600" dirty="0">
              <a:latin typeface="Times New Roman" panose="02020603050405020304" pitchFamily="18" charset="0"/>
              <a:ea typeface="Times New Roman" panose="02020603050405020304" pitchFamily="18" charset="0"/>
            </a:endParaRPr>
          </a:p>
          <a:p>
            <a:pPr marL="0" indent="0" algn="ctr">
              <a:buNone/>
            </a:pPr>
            <a:r>
              <a:rPr lang="nb-NO" sz="2800" b="1" i="1" dirty="0">
                <a:latin typeface="Times New Roman" panose="02020603050405020304" pitchFamily="18" charset="0"/>
                <a:ea typeface="Times New Roman" panose="02020603050405020304" pitchFamily="18" charset="0"/>
              </a:rPr>
              <a:t>D</a:t>
            </a:r>
            <a:r>
              <a:rPr lang="nb-NO" sz="2800" b="1" i="1" baseline="-25000" dirty="0">
                <a:latin typeface="Times New Roman" panose="02020603050405020304" pitchFamily="18" charset="0"/>
                <a:ea typeface="Times New Roman" panose="02020603050405020304" pitchFamily="18" charset="0"/>
              </a:rPr>
              <a:t>a</a:t>
            </a:r>
            <a:r>
              <a:rPr lang="nb-NO" sz="2800" b="1" i="1" dirty="0">
                <a:latin typeface="Times New Roman" panose="02020603050405020304" pitchFamily="18" charset="0"/>
                <a:ea typeface="Times New Roman" panose="02020603050405020304" pitchFamily="18" charset="0"/>
              </a:rPr>
              <a:t>=(R</a:t>
            </a:r>
            <a:r>
              <a:rPr lang="nb-NO" sz="2800" b="1" i="1" baseline="-25000" dirty="0">
                <a:latin typeface="Times New Roman" panose="02020603050405020304" pitchFamily="18" charset="0"/>
                <a:ea typeface="Times New Roman" panose="02020603050405020304" pitchFamily="18" charset="0"/>
              </a:rPr>
              <a:t>k</a:t>
            </a:r>
            <a:r>
              <a:rPr lang="nb-NO" sz="2800" b="1" i="1" dirty="0">
                <a:latin typeface="Times New Roman" panose="02020603050405020304" pitchFamily="18" charset="0"/>
                <a:ea typeface="Times New Roman" panose="02020603050405020304" pitchFamily="18" charset="0"/>
              </a:rPr>
              <a:t>- R</a:t>
            </a:r>
            <a:r>
              <a:rPr lang="nb-NO" sz="2800" b="1" i="1" baseline="-25000" dirty="0">
                <a:latin typeface="Times New Roman" panose="02020603050405020304" pitchFamily="18" charset="0"/>
                <a:ea typeface="Times New Roman" panose="02020603050405020304" pitchFamily="18" charset="0"/>
              </a:rPr>
              <a:t>w</a:t>
            </a:r>
            <a:r>
              <a:rPr lang="nb-NO" sz="2800" b="1" i="1" dirty="0">
                <a:latin typeface="Times New Roman" panose="02020603050405020304" pitchFamily="18" charset="0"/>
                <a:ea typeface="Times New Roman" panose="02020603050405020304" pitchFamily="18" charset="0"/>
              </a:rPr>
              <a:t>)/G</a:t>
            </a:r>
            <a:r>
              <a:rPr lang="nb-NO" sz="2800" b="1" i="1" baseline="-25000" dirty="0">
                <a:latin typeface="Times New Roman" panose="02020603050405020304" pitchFamily="18" charset="0"/>
                <a:ea typeface="Times New Roman" panose="02020603050405020304" pitchFamily="18" charset="0"/>
              </a:rPr>
              <a:t>a</a:t>
            </a:r>
            <a:r>
              <a:rPr lang="nb-NO" sz="2800" b="1" i="1" dirty="0">
                <a:latin typeface="Times New Roman" panose="02020603050405020304" pitchFamily="18" charset="0"/>
                <a:ea typeface="Times New Roman" panose="02020603050405020304" pitchFamily="18" charset="0"/>
              </a:rPr>
              <a:t>=</a:t>
            </a:r>
            <a:r>
              <a:rPr lang="nb-NO" sz="2800" b="1" i="1" baseline="-25000" dirty="0">
                <a:latin typeface="Times New Roman" panose="02020603050405020304" pitchFamily="18" charset="0"/>
                <a:ea typeface="Times New Roman" panose="02020603050405020304" pitchFamily="18" charset="0"/>
              </a:rPr>
              <a:t> </a:t>
            </a:r>
            <a:r>
              <a:rPr lang="nb-NO" sz="2800" b="1" i="1" dirty="0">
                <a:latin typeface="Times New Roman" panose="02020603050405020304" pitchFamily="18" charset="0"/>
                <a:ea typeface="Times New Roman" panose="02020603050405020304" pitchFamily="18" charset="0"/>
              </a:rPr>
              <a:t>M</a:t>
            </a:r>
            <a:r>
              <a:rPr lang="nb-NO" sz="2800" b="1" i="1" baseline="-25000" dirty="0">
                <a:latin typeface="Times New Roman" panose="02020603050405020304" pitchFamily="18" charset="0"/>
                <a:ea typeface="Times New Roman" panose="02020603050405020304" pitchFamily="18" charset="0"/>
              </a:rPr>
              <a:t>d</a:t>
            </a:r>
            <a:r>
              <a:rPr lang="nb-NO" sz="2800" b="1" i="1" dirty="0">
                <a:latin typeface="Times New Roman" panose="02020603050405020304" pitchFamily="18" charset="0"/>
                <a:ea typeface="Times New Roman" panose="02020603050405020304" pitchFamily="18" charset="0"/>
              </a:rPr>
              <a:t> </a:t>
            </a:r>
            <a:r>
              <a:rPr lang="es-ES" sz="2800" b="1" i="1" dirty="0">
                <a:latin typeface="Times New Roman" panose="02020603050405020304" pitchFamily="18" charset="0"/>
                <a:ea typeface="Times New Roman" panose="02020603050405020304" pitchFamily="18" charset="0"/>
              </a:rPr>
              <a:t>η</a:t>
            </a:r>
            <a:r>
              <a:rPr lang="nb-NO" sz="2800" b="1" i="1" baseline="-25000" dirty="0">
                <a:latin typeface="Times New Roman" panose="02020603050405020304" pitchFamily="18" charset="0"/>
                <a:ea typeface="Times New Roman" panose="02020603050405020304" pitchFamily="18" charset="0"/>
              </a:rPr>
              <a:t>t</a:t>
            </a:r>
            <a:r>
              <a:rPr lang="nb-NO" sz="2800" b="1" i="1" dirty="0">
                <a:latin typeface="Times New Roman" panose="02020603050405020304" pitchFamily="18" charset="0"/>
                <a:ea typeface="Times New Roman" panose="02020603050405020304" pitchFamily="18" charset="0"/>
              </a:rPr>
              <a:t> i</a:t>
            </a:r>
            <a:r>
              <a:rPr lang="nb-NO" sz="2800" b="1" i="1" baseline="-25000" dirty="0">
                <a:latin typeface="Times New Roman" panose="02020603050405020304" pitchFamily="18" charset="0"/>
                <a:ea typeface="Times New Roman" panose="02020603050405020304" pitchFamily="18" charset="0"/>
              </a:rPr>
              <a:t>tr</a:t>
            </a:r>
            <a:r>
              <a:rPr lang="nb-NO" sz="2800" b="1" i="1" dirty="0">
                <a:latin typeface="Times New Roman" panose="02020603050405020304" pitchFamily="18" charset="0"/>
                <a:ea typeface="Times New Roman" panose="02020603050405020304" pitchFamily="18" charset="0"/>
              </a:rPr>
              <a:t>/(r</a:t>
            </a:r>
            <a:r>
              <a:rPr lang="nb-NO" sz="2800" b="1" i="1" baseline="-25000" dirty="0">
                <a:latin typeface="Times New Roman" panose="02020603050405020304" pitchFamily="18" charset="0"/>
                <a:ea typeface="Times New Roman" panose="02020603050405020304" pitchFamily="18" charset="0"/>
              </a:rPr>
              <a:t>k</a:t>
            </a:r>
            <a:r>
              <a:rPr lang="nb-NO" sz="2800" b="1" i="1" dirty="0">
                <a:latin typeface="Times New Roman" panose="02020603050405020304" pitchFamily="18" charset="0"/>
                <a:ea typeface="Times New Roman" panose="02020603050405020304" pitchFamily="18" charset="0"/>
              </a:rPr>
              <a:t> </a:t>
            </a:r>
            <a:r>
              <a:rPr lang="nb-NO" sz="2800" b="1" i="1" dirty="0" smtClean="0">
                <a:latin typeface="Times New Roman" panose="02020603050405020304" pitchFamily="18" charset="0"/>
                <a:ea typeface="Times New Roman" panose="02020603050405020304" pitchFamily="18" charset="0"/>
              </a:rPr>
              <a:t>G</a:t>
            </a:r>
            <a:r>
              <a:rPr lang="ru-RU" sz="2800" b="1" i="1" baseline="-25000" dirty="0" smtClean="0">
                <a:latin typeface="Times New Roman" panose="02020603050405020304" pitchFamily="18" charset="0"/>
                <a:ea typeface="Times New Roman" panose="02020603050405020304" pitchFamily="18" charset="0"/>
              </a:rPr>
              <a:t>а</a:t>
            </a:r>
            <a:r>
              <a:rPr lang="nb-NO" sz="2800" b="1" i="1" dirty="0" smtClean="0">
                <a:latin typeface="Times New Roman" panose="02020603050405020304" pitchFamily="18" charset="0"/>
                <a:ea typeface="Times New Roman" panose="02020603050405020304" pitchFamily="18" charset="0"/>
              </a:rPr>
              <a:t>) </a:t>
            </a:r>
            <a:r>
              <a:rPr lang="nb-NO" sz="2800" b="1" i="1" dirty="0">
                <a:latin typeface="Times New Roman" panose="02020603050405020304" pitchFamily="18" charset="0"/>
                <a:ea typeface="Times New Roman" panose="02020603050405020304" pitchFamily="18" charset="0"/>
              </a:rPr>
              <a:t>– W v</a:t>
            </a:r>
            <a:r>
              <a:rPr lang="nb-NO" sz="2800" b="1" i="1" baseline="-25000" dirty="0">
                <a:latin typeface="Times New Roman" panose="02020603050405020304" pitchFamily="18" charset="0"/>
                <a:ea typeface="Times New Roman" panose="02020603050405020304" pitchFamily="18" charset="0"/>
              </a:rPr>
              <a:t>a</a:t>
            </a:r>
            <a:r>
              <a:rPr lang="nb-NO" sz="2800" b="1" i="1" baseline="30000" dirty="0">
                <a:latin typeface="Times New Roman" panose="02020603050405020304" pitchFamily="18" charset="0"/>
                <a:ea typeface="Times New Roman" panose="02020603050405020304" pitchFamily="18" charset="0"/>
              </a:rPr>
              <a:t>2</a:t>
            </a:r>
            <a:r>
              <a:rPr lang="nb-NO" sz="2800" b="1" i="1" dirty="0">
                <a:latin typeface="Times New Roman" panose="02020603050405020304" pitchFamily="18" charset="0"/>
                <a:ea typeface="Times New Roman" panose="02020603050405020304" pitchFamily="18" charset="0"/>
              </a:rPr>
              <a:t>/(13  G</a:t>
            </a:r>
            <a:r>
              <a:rPr lang="nb-NO" sz="2800" b="1" i="1" baseline="-25000" dirty="0">
                <a:latin typeface="Times New Roman" panose="02020603050405020304" pitchFamily="18" charset="0"/>
                <a:ea typeface="Times New Roman" panose="02020603050405020304" pitchFamily="18" charset="0"/>
              </a:rPr>
              <a:t>a</a:t>
            </a:r>
            <a:r>
              <a:rPr lang="nb-NO" sz="2800" b="1" i="1" dirty="0">
                <a:latin typeface="Times New Roman" panose="02020603050405020304" pitchFamily="18" charset="0"/>
                <a:ea typeface="Times New Roman" panose="02020603050405020304" pitchFamily="18" charset="0"/>
              </a:rPr>
              <a:t>)</a:t>
            </a:r>
            <a:r>
              <a:rPr lang="nb-NO" sz="2800" b="1" baseline="-25000" dirty="0">
                <a:latin typeface="Times New Roman" panose="02020603050405020304" pitchFamily="18" charset="0"/>
                <a:ea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99854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90152"/>
            <a:ext cx="10515600" cy="682581"/>
          </a:xfrm>
        </p:spPr>
        <p:txBody>
          <a:bodyPr/>
          <a:lstStyle/>
          <a:p>
            <a:pPr marL="179705" indent="391795" algn="ctr">
              <a:spcAft>
                <a:spcPts val="0"/>
              </a:spcAft>
            </a:pPr>
            <a:r>
              <a:rPr lang="nb-NO" sz="2800" b="1" dirty="0">
                <a:latin typeface="Times New Roman" panose="02020603050405020304" pitchFamily="18" charset="0"/>
                <a:ea typeface="Times New Roman" panose="02020603050405020304" pitchFamily="18" charset="0"/>
              </a:rPr>
              <a:t>Avtomobilning dinamik faktori.</a:t>
            </a:r>
            <a:r>
              <a:rPr lang="ru-RU" sz="2800" dirty="0">
                <a:latin typeface="Times New Roman" panose="02020603050405020304" pitchFamily="18" charset="0"/>
                <a:ea typeface="Times New Roman" panose="02020603050405020304" pitchFamily="18" charset="0"/>
              </a:rPr>
              <a:t/>
            </a:r>
            <a:br>
              <a:rPr lang="ru-RU" sz="2800" dirty="0">
                <a:latin typeface="Times New Roman" panose="02020603050405020304" pitchFamily="18" charset="0"/>
                <a:ea typeface="Times New Roman" panose="02020603050405020304" pitchFamily="18" charset="0"/>
              </a:rPr>
            </a:br>
            <a:endParaRPr lang="ru-RU" sz="2800" dirty="0"/>
          </a:p>
        </p:txBody>
      </p:sp>
      <p:sp>
        <p:nvSpPr>
          <p:cNvPr id="3" name="Объект 2"/>
          <p:cNvSpPr>
            <a:spLocks noGrp="1"/>
          </p:cNvSpPr>
          <p:nvPr>
            <p:ph idx="1"/>
          </p:nvPr>
        </p:nvSpPr>
        <p:spPr>
          <a:xfrm>
            <a:off x="0" y="940158"/>
            <a:ext cx="12192000" cy="5917842"/>
          </a:xfrm>
        </p:spPr>
        <p:txBody>
          <a:bodyPr/>
          <a:lstStyle/>
          <a:p>
            <a:pPr indent="457200" algn="just">
              <a:spcAft>
                <a:spcPts val="0"/>
              </a:spcAft>
            </a:pPr>
            <a:r>
              <a:rPr lang="nb-NO" sz="2800" dirty="0">
                <a:latin typeface="Times New Roman" panose="02020603050405020304" pitchFamily="18" charset="0"/>
                <a:ea typeface="Times New Roman" panose="02020603050405020304" pitchFamily="18" charset="0"/>
              </a:rPr>
              <a:t>D</a:t>
            </a:r>
            <a:r>
              <a:rPr lang="nb-NO" sz="2800" baseline="-25000" dirty="0">
                <a:latin typeface="Times New Roman" panose="02020603050405020304" pitchFamily="18" charset="0"/>
                <a:ea typeface="Times New Roman" panose="02020603050405020304" pitchFamily="18" charset="0"/>
              </a:rPr>
              <a:t>a </a:t>
            </a:r>
            <a:r>
              <a:rPr lang="nb-NO" sz="2800" dirty="0">
                <a:latin typeface="Times New Roman" panose="02020603050405020304" pitchFamily="18" charset="0"/>
                <a:ea typeface="Times New Roman" panose="02020603050405020304" pitchFamily="18" charset="0"/>
              </a:rPr>
              <a:t>ning qiymati avtomobilning konstruktsiyasiga bog’liq va uni har bir konkret model uchun aniqlash mumkin. Kichik uzatmalarda R</a:t>
            </a:r>
            <a:r>
              <a:rPr lang="nb-NO" sz="2800" baseline="-25000" dirty="0">
                <a:latin typeface="Times New Roman" panose="02020603050405020304" pitchFamily="18" charset="0"/>
                <a:ea typeface="Times New Roman" panose="02020603050405020304" pitchFamily="18" charset="0"/>
              </a:rPr>
              <a:t>k</a:t>
            </a:r>
            <a:r>
              <a:rPr lang="nb-NO" sz="2800" dirty="0">
                <a:latin typeface="Times New Roman" panose="02020603050405020304" pitchFamily="18" charset="0"/>
                <a:ea typeface="Times New Roman" panose="02020603050405020304" pitchFamily="18" charset="0"/>
              </a:rPr>
              <a:t> ning qiymati katta va R</a:t>
            </a:r>
            <a:r>
              <a:rPr lang="nb-NO" sz="2800" baseline="-25000" dirty="0">
                <a:latin typeface="Times New Roman" panose="02020603050405020304" pitchFamily="18" charset="0"/>
                <a:ea typeface="Times New Roman" panose="02020603050405020304" pitchFamily="18" charset="0"/>
              </a:rPr>
              <a:t>w</a:t>
            </a:r>
            <a:r>
              <a:rPr lang="nb-NO" sz="2800" dirty="0">
                <a:latin typeface="Times New Roman" panose="02020603050405020304" pitchFamily="18" charset="0"/>
                <a:ea typeface="Times New Roman" panose="02020603050405020304" pitchFamily="18" charset="0"/>
              </a:rPr>
              <a:t> ning qiymati kichik bo’lganda dinamik faktorning qiymati katta bo’ladi.</a:t>
            </a:r>
            <a:endParaRPr lang="ru-RU" sz="1600" dirty="0">
              <a:latin typeface="Times New Roman" panose="02020603050405020304" pitchFamily="18" charset="0"/>
              <a:ea typeface="Times New Roman" panose="02020603050405020304" pitchFamily="18" charset="0"/>
            </a:endParaRPr>
          </a:p>
          <a:p>
            <a:pPr indent="457200" algn="just">
              <a:spcAft>
                <a:spcPts val="0"/>
              </a:spcAft>
            </a:pPr>
            <a:r>
              <a:rPr lang="nb-NO" sz="2800" dirty="0">
                <a:latin typeface="Times New Roman" panose="02020603050405020304" pitchFamily="18" charset="0"/>
                <a:ea typeface="Times New Roman" panose="02020603050405020304" pitchFamily="18" charset="0"/>
              </a:rPr>
              <a:t>Dinamik faktorni avtomobilning harakat sharoiti bilan bog’lash uchun kuchlar balansi tenglamasidagi R</a:t>
            </a:r>
            <a:r>
              <a:rPr lang="nb-NO" sz="2800" baseline="-25000" dirty="0">
                <a:latin typeface="Times New Roman" panose="02020603050405020304" pitchFamily="18" charset="0"/>
                <a:ea typeface="Times New Roman" panose="02020603050405020304" pitchFamily="18" charset="0"/>
              </a:rPr>
              <a:t>w</a:t>
            </a:r>
            <a:r>
              <a:rPr lang="nb-NO" sz="2800" dirty="0">
                <a:latin typeface="Times New Roman" panose="02020603050405020304" pitchFamily="18" charset="0"/>
                <a:ea typeface="Times New Roman" panose="02020603050405020304" pitchFamily="18" charset="0"/>
              </a:rPr>
              <a:t> ni   tenglamaning chap tomoniga o’tkazamiz va ung tomondagi ifodani G</a:t>
            </a:r>
            <a:r>
              <a:rPr lang="nb-NO" sz="2800" baseline="-25000" dirty="0">
                <a:latin typeface="Times New Roman" panose="02020603050405020304" pitchFamily="18" charset="0"/>
                <a:ea typeface="Times New Roman" panose="02020603050405020304" pitchFamily="18" charset="0"/>
              </a:rPr>
              <a:t>a</a:t>
            </a:r>
            <a:r>
              <a:rPr lang="nb-NO" sz="2800" dirty="0">
                <a:latin typeface="Times New Roman" panose="02020603050405020304" pitchFamily="18" charset="0"/>
                <a:ea typeface="Times New Roman" panose="02020603050405020304" pitchFamily="18" charset="0"/>
              </a:rPr>
              <a:t> ga bulamiz, yahni:</a:t>
            </a:r>
            <a:endParaRPr lang="ru-RU" sz="1600" dirty="0">
              <a:latin typeface="Times New Roman" panose="02020603050405020304" pitchFamily="18" charset="0"/>
              <a:ea typeface="Times New Roman" panose="02020603050405020304" pitchFamily="18" charset="0"/>
            </a:endParaRPr>
          </a:p>
          <a:p>
            <a:pPr marL="0" indent="0" algn="ctr">
              <a:spcAft>
                <a:spcPts val="0"/>
              </a:spcAft>
              <a:buNone/>
            </a:pPr>
            <a:r>
              <a:rPr lang="nb-NO" sz="2800" i="1" dirty="0" smtClean="0">
                <a:latin typeface="Times New Roman" panose="02020603050405020304" pitchFamily="18" charset="0"/>
                <a:ea typeface="Times New Roman" panose="02020603050405020304" pitchFamily="18" charset="0"/>
              </a:rPr>
              <a:t>D</a:t>
            </a:r>
            <a:r>
              <a:rPr lang="nb-NO" sz="2800" i="1" baseline="-25000" dirty="0" smtClean="0">
                <a:latin typeface="Times New Roman" panose="02020603050405020304" pitchFamily="18" charset="0"/>
                <a:ea typeface="Times New Roman" panose="02020603050405020304" pitchFamily="18" charset="0"/>
              </a:rPr>
              <a:t>a</a:t>
            </a:r>
            <a:r>
              <a:rPr lang="nb-NO" sz="2800" i="1" dirty="0">
                <a:latin typeface="Times New Roman" panose="02020603050405020304" pitchFamily="18" charset="0"/>
                <a:ea typeface="Times New Roman" panose="02020603050405020304" pitchFamily="18" charset="0"/>
              </a:rPr>
              <a:t>=(R</a:t>
            </a:r>
            <a:r>
              <a:rPr lang="es-ES" sz="2800" i="1" baseline="-25000" dirty="0">
                <a:latin typeface="Times New Roman" panose="02020603050405020304" pitchFamily="18" charset="0"/>
                <a:ea typeface="Times New Roman" panose="02020603050405020304" pitchFamily="18" charset="0"/>
              </a:rPr>
              <a:t>ψ</a:t>
            </a:r>
            <a:r>
              <a:rPr lang="nb-NO" sz="2800" i="1" dirty="0">
                <a:latin typeface="Times New Roman" panose="02020603050405020304" pitchFamily="18" charset="0"/>
                <a:ea typeface="Times New Roman" panose="02020603050405020304" pitchFamily="18" charset="0"/>
              </a:rPr>
              <a:t>+ R</a:t>
            </a:r>
            <a:r>
              <a:rPr lang="nb-NO" sz="2800" i="1" baseline="-25000" dirty="0">
                <a:latin typeface="Times New Roman" panose="02020603050405020304" pitchFamily="18" charset="0"/>
                <a:ea typeface="Times New Roman" panose="02020603050405020304" pitchFamily="18" charset="0"/>
              </a:rPr>
              <a:t>ja</a:t>
            </a:r>
            <a:r>
              <a:rPr lang="nb-NO" sz="2800" i="1" dirty="0">
                <a:latin typeface="Times New Roman" panose="02020603050405020304" pitchFamily="18" charset="0"/>
                <a:ea typeface="Times New Roman" panose="02020603050405020304" pitchFamily="18" charset="0"/>
              </a:rPr>
              <a:t>)/G</a:t>
            </a:r>
            <a:r>
              <a:rPr lang="nb-NO" sz="2800" i="1" baseline="-25000" dirty="0">
                <a:latin typeface="Times New Roman" panose="02020603050405020304" pitchFamily="18" charset="0"/>
                <a:ea typeface="Times New Roman" panose="02020603050405020304" pitchFamily="18" charset="0"/>
              </a:rPr>
              <a:t>a</a:t>
            </a:r>
            <a:r>
              <a:rPr lang="nb-NO" sz="2800" i="1" dirty="0">
                <a:latin typeface="Times New Roman" panose="02020603050405020304" pitchFamily="18" charset="0"/>
                <a:ea typeface="Times New Roman" panose="02020603050405020304" pitchFamily="18" charset="0"/>
              </a:rPr>
              <a:t>=</a:t>
            </a:r>
            <a:r>
              <a:rPr lang="nb-NO" sz="2800" i="1" baseline="-25000" dirty="0">
                <a:latin typeface="Times New Roman" panose="02020603050405020304" pitchFamily="18" charset="0"/>
                <a:ea typeface="Times New Roman" panose="02020603050405020304" pitchFamily="18" charset="0"/>
              </a:rPr>
              <a:t> </a:t>
            </a:r>
            <a:r>
              <a:rPr lang="nb-NO" sz="2800" i="1" dirty="0">
                <a:latin typeface="Times New Roman" panose="02020603050405020304" pitchFamily="18" charset="0"/>
                <a:ea typeface="Times New Roman" panose="02020603050405020304" pitchFamily="18" charset="0"/>
              </a:rPr>
              <a:t>G</a:t>
            </a:r>
            <a:r>
              <a:rPr lang="nb-NO" sz="2800" i="1" baseline="-25000" dirty="0">
                <a:latin typeface="Times New Roman" panose="02020603050405020304" pitchFamily="18" charset="0"/>
                <a:ea typeface="Times New Roman" panose="02020603050405020304" pitchFamily="18" charset="0"/>
              </a:rPr>
              <a:t>a</a:t>
            </a:r>
            <a:r>
              <a:rPr lang="nb-NO" sz="2800" i="1" dirty="0">
                <a:latin typeface="Times New Roman" panose="02020603050405020304" pitchFamily="18" charset="0"/>
                <a:ea typeface="Times New Roman" panose="02020603050405020304" pitchFamily="18" charset="0"/>
              </a:rPr>
              <a:t> </a:t>
            </a:r>
            <a:r>
              <a:rPr lang="en-US" sz="2800" i="1" dirty="0">
                <a:latin typeface="Times New Roman" panose="02020603050405020304" pitchFamily="18" charset="0"/>
                <a:ea typeface="Times New Roman" panose="02020603050405020304" pitchFamily="18" charset="0"/>
              </a:rPr>
              <a:t>ψ</a:t>
            </a:r>
            <a:r>
              <a:rPr lang="nb-NO" sz="2800" i="1" dirty="0">
                <a:latin typeface="Times New Roman" panose="02020603050405020304" pitchFamily="18" charset="0"/>
                <a:ea typeface="Times New Roman" panose="02020603050405020304" pitchFamily="18" charset="0"/>
              </a:rPr>
              <a:t>/G</a:t>
            </a:r>
            <a:r>
              <a:rPr lang="nb-NO" sz="2800" i="1" baseline="-25000" dirty="0">
                <a:latin typeface="Times New Roman" panose="02020603050405020304" pitchFamily="18" charset="0"/>
                <a:ea typeface="Times New Roman" panose="02020603050405020304" pitchFamily="18" charset="0"/>
              </a:rPr>
              <a:t>a</a:t>
            </a:r>
            <a:r>
              <a:rPr lang="nb-NO" sz="2800" i="1" dirty="0">
                <a:latin typeface="Times New Roman" panose="02020603050405020304" pitchFamily="18" charset="0"/>
                <a:ea typeface="Times New Roman" panose="02020603050405020304" pitchFamily="18" charset="0"/>
              </a:rPr>
              <a:t> + G</a:t>
            </a:r>
            <a:r>
              <a:rPr lang="nb-NO" sz="2800" i="1" baseline="-25000" dirty="0">
                <a:latin typeface="Times New Roman" panose="02020603050405020304" pitchFamily="18" charset="0"/>
                <a:ea typeface="Times New Roman" panose="02020603050405020304" pitchFamily="18" charset="0"/>
              </a:rPr>
              <a:t>a</a:t>
            </a:r>
            <a:r>
              <a:rPr lang="nb-NO" sz="2800" i="1" dirty="0">
                <a:latin typeface="Times New Roman" panose="02020603050405020304" pitchFamily="18" charset="0"/>
                <a:ea typeface="Times New Roman" panose="02020603050405020304" pitchFamily="18" charset="0"/>
              </a:rPr>
              <a:t> </a:t>
            </a:r>
            <a:r>
              <a:rPr lang="es-ES" sz="2800" i="1" dirty="0">
                <a:latin typeface="Times New Roman" panose="02020603050405020304" pitchFamily="18" charset="0"/>
                <a:ea typeface="Times New Roman" panose="02020603050405020304" pitchFamily="18" charset="0"/>
                <a:sym typeface="Symbol" panose="05050102010706020507" pitchFamily="18" charset="2"/>
              </a:rPr>
              <a:t></a:t>
            </a:r>
            <a:r>
              <a:rPr lang="nb-NO" sz="2800" i="1" baseline="-25000" dirty="0">
                <a:latin typeface="Times New Roman" panose="02020603050405020304" pitchFamily="18" charset="0"/>
                <a:ea typeface="Times New Roman" panose="02020603050405020304" pitchFamily="18" charset="0"/>
              </a:rPr>
              <a:t>vr</a:t>
            </a:r>
            <a:r>
              <a:rPr lang="nb-NO" sz="2800" i="1" dirty="0">
                <a:latin typeface="Times New Roman" panose="02020603050405020304" pitchFamily="18" charset="0"/>
                <a:ea typeface="Times New Roman" panose="02020603050405020304" pitchFamily="18" charset="0"/>
              </a:rPr>
              <a:t> j</a:t>
            </a:r>
            <a:r>
              <a:rPr lang="nb-NO" sz="2800" i="1" baseline="-25000" dirty="0">
                <a:latin typeface="Times New Roman" panose="02020603050405020304" pitchFamily="18" charset="0"/>
                <a:ea typeface="Times New Roman" panose="02020603050405020304" pitchFamily="18" charset="0"/>
              </a:rPr>
              <a:t>a</a:t>
            </a:r>
            <a:r>
              <a:rPr lang="nb-NO" sz="2800" i="1" dirty="0">
                <a:latin typeface="Times New Roman" panose="02020603050405020304" pitchFamily="18" charset="0"/>
                <a:ea typeface="Times New Roman" panose="02020603050405020304" pitchFamily="18" charset="0"/>
              </a:rPr>
              <a:t>/(gG</a:t>
            </a:r>
            <a:r>
              <a:rPr lang="nb-NO" sz="2800" i="1" baseline="-25000" dirty="0">
                <a:latin typeface="Times New Roman" panose="02020603050405020304" pitchFamily="18" charset="0"/>
                <a:ea typeface="Times New Roman" panose="02020603050405020304" pitchFamily="18" charset="0"/>
              </a:rPr>
              <a:t>a</a:t>
            </a:r>
            <a:r>
              <a:rPr lang="nb-NO" sz="2800" i="1" dirty="0">
                <a:latin typeface="Times New Roman" panose="02020603050405020304" pitchFamily="18" charset="0"/>
                <a:ea typeface="Times New Roman" panose="02020603050405020304" pitchFamily="18" charset="0"/>
              </a:rPr>
              <a:t>)</a:t>
            </a:r>
            <a:endParaRPr lang="ru-RU" sz="1600" dirty="0">
              <a:latin typeface="Times New Roman" panose="02020603050405020304" pitchFamily="18" charset="0"/>
              <a:ea typeface="Times New Roman" panose="02020603050405020304" pitchFamily="18" charset="0"/>
            </a:endParaRPr>
          </a:p>
          <a:p>
            <a:pPr marL="0" indent="0" algn="just">
              <a:spcAft>
                <a:spcPts val="0"/>
              </a:spcAft>
              <a:buNone/>
            </a:pPr>
            <a:r>
              <a:rPr lang="ru-RU" sz="2800" i="1" dirty="0" smtClean="0">
                <a:latin typeface="Times New Roman" panose="02020603050405020304" pitchFamily="18" charset="0"/>
                <a:ea typeface="Times New Roman" panose="02020603050405020304" pitchFamily="18" charset="0"/>
              </a:rPr>
              <a:t>	</a:t>
            </a:r>
            <a:r>
              <a:rPr lang="nb-NO" sz="2800" dirty="0" smtClean="0">
                <a:latin typeface="Times New Roman" panose="02020603050405020304" pitchFamily="18" charset="0"/>
                <a:ea typeface="Times New Roman" panose="02020603050405020304" pitchFamily="18" charset="0"/>
              </a:rPr>
              <a:t>Yoki</a:t>
            </a:r>
            <a:r>
              <a:rPr lang="ru-RU" sz="2800" dirty="0" smtClean="0">
                <a:latin typeface="Times New Roman" panose="02020603050405020304" pitchFamily="18" charset="0"/>
                <a:ea typeface="Times New Roman" panose="02020603050405020304" pitchFamily="18" charset="0"/>
              </a:rPr>
              <a:t>  </a:t>
            </a:r>
            <a:r>
              <a:rPr lang="ru-RU" sz="2800" i="1" dirty="0" smtClean="0">
                <a:latin typeface="Times New Roman" panose="02020603050405020304" pitchFamily="18" charset="0"/>
                <a:ea typeface="Times New Roman" panose="02020603050405020304" pitchFamily="18" charset="0"/>
              </a:rPr>
              <a:t>                                  </a:t>
            </a:r>
            <a:r>
              <a:rPr lang="nb-NO" sz="2800" i="1" dirty="0" smtClean="0">
                <a:latin typeface="Times New Roman" panose="02020603050405020304" pitchFamily="18" charset="0"/>
                <a:ea typeface="Times New Roman" panose="02020603050405020304" pitchFamily="18" charset="0"/>
              </a:rPr>
              <a:t>D</a:t>
            </a:r>
            <a:r>
              <a:rPr lang="nb-NO" sz="2800" i="1" baseline="-25000" dirty="0" smtClean="0">
                <a:latin typeface="Times New Roman" panose="02020603050405020304" pitchFamily="18" charset="0"/>
                <a:ea typeface="Times New Roman" panose="02020603050405020304" pitchFamily="18" charset="0"/>
              </a:rPr>
              <a:t>a</a:t>
            </a:r>
            <a:r>
              <a:rPr lang="nb-NO" sz="2800" i="1" dirty="0" smtClean="0">
                <a:latin typeface="Times New Roman" panose="02020603050405020304" pitchFamily="18" charset="0"/>
                <a:ea typeface="Times New Roman" panose="02020603050405020304" pitchFamily="18" charset="0"/>
              </a:rPr>
              <a:t>=</a:t>
            </a:r>
            <a:r>
              <a:rPr lang="en-US" sz="2800" i="1" dirty="0">
                <a:latin typeface="Times New Roman" panose="02020603050405020304" pitchFamily="18" charset="0"/>
                <a:ea typeface="Times New Roman" panose="02020603050405020304" pitchFamily="18" charset="0"/>
              </a:rPr>
              <a:t>ψ</a:t>
            </a:r>
            <a:r>
              <a:rPr lang="nb-NO" sz="2800" i="1" dirty="0">
                <a:latin typeface="Times New Roman" panose="02020603050405020304" pitchFamily="18" charset="0"/>
                <a:ea typeface="Times New Roman" panose="02020603050405020304" pitchFamily="18" charset="0"/>
              </a:rPr>
              <a:t>+j</a:t>
            </a:r>
            <a:r>
              <a:rPr lang="nb-NO" sz="2800" i="1" baseline="-25000" dirty="0">
                <a:latin typeface="Times New Roman" panose="02020603050405020304" pitchFamily="18" charset="0"/>
                <a:ea typeface="Times New Roman" panose="02020603050405020304" pitchFamily="18" charset="0"/>
              </a:rPr>
              <a:t>a</a:t>
            </a:r>
            <a:r>
              <a:rPr lang="nb-NO" sz="2800" i="1" dirty="0">
                <a:latin typeface="Times New Roman" panose="02020603050405020304" pitchFamily="18" charset="0"/>
                <a:ea typeface="Times New Roman" panose="02020603050405020304" pitchFamily="18" charset="0"/>
              </a:rPr>
              <a:t> </a:t>
            </a:r>
            <a:r>
              <a:rPr lang="es-ES" sz="2800" i="1" dirty="0">
                <a:latin typeface="Times New Roman" panose="02020603050405020304" pitchFamily="18" charset="0"/>
                <a:ea typeface="Times New Roman" panose="02020603050405020304" pitchFamily="18" charset="0"/>
                <a:sym typeface="Symbol" panose="05050102010706020507" pitchFamily="18" charset="2"/>
              </a:rPr>
              <a:t></a:t>
            </a:r>
            <a:r>
              <a:rPr lang="nb-NO" sz="2800" i="1" baseline="-25000" dirty="0">
                <a:latin typeface="Times New Roman" panose="02020603050405020304" pitchFamily="18" charset="0"/>
                <a:ea typeface="Times New Roman" panose="02020603050405020304" pitchFamily="18" charset="0"/>
              </a:rPr>
              <a:t>vr</a:t>
            </a:r>
            <a:r>
              <a:rPr lang="nb-NO" sz="2800" i="1" dirty="0">
                <a:latin typeface="Times New Roman" panose="02020603050405020304" pitchFamily="18" charset="0"/>
                <a:ea typeface="Times New Roman" panose="02020603050405020304" pitchFamily="18" charset="0"/>
              </a:rPr>
              <a:t> /g</a:t>
            </a:r>
            <a:r>
              <a:rPr lang="nb-NO" sz="2800" i="1" baseline="-25000" dirty="0">
                <a:latin typeface="Times New Roman" panose="02020603050405020304" pitchFamily="18" charset="0"/>
                <a:ea typeface="Times New Roman" panose="02020603050405020304" pitchFamily="18" charset="0"/>
              </a:rPr>
              <a:t>  </a:t>
            </a:r>
            <a:r>
              <a:rPr lang="nb-NO" sz="2800" baseline="-25000" dirty="0">
                <a:latin typeface="Times New Roman" panose="02020603050405020304" pitchFamily="18" charset="0"/>
                <a:ea typeface="Times New Roman" panose="02020603050405020304" pitchFamily="18" charset="0"/>
              </a:rPr>
              <a:t>                   </a:t>
            </a:r>
            <a:r>
              <a:rPr lang="nb-NO" sz="2800" dirty="0">
                <a:latin typeface="Times New Roman" panose="02020603050405020304" pitchFamily="18" charset="0"/>
                <a:ea typeface="Times New Roman" panose="02020603050405020304" pitchFamily="18" charset="0"/>
              </a:rPr>
              <a:t> </a:t>
            </a:r>
            <a:endParaRPr lang="ru-RU" sz="1600" dirty="0">
              <a:latin typeface="Times New Roman" panose="02020603050405020304" pitchFamily="18" charset="0"/>
              <a:ea typeface="Times New Roman" panose="02020603050405020304" pitchFamily="18" charset="0"/>
            </a:endParaRPr>
          </a:p>
          <a:p>
            <a:pPr marL="0" indent="0" algn="just">
              <a:spcAft>
                <a:spcPts val="0"/>
              </a:spcAft>
              <a:buNone/>
            </a:pPr>
            <a:r>
              <a:rPr lang="ru-RU" sz="2800" dirty="0" smtClean="0">
                <a:latin typeface="Times New Roman" panose="02020603050405020304" pitchFamily="18" charset="0"/>
                <a:ea typeface="Times New Roman" panose="02020603050405020304" pitchFamily="18" charset="0"/>
              </a:rPr>
              <a:t>	</a:t>
            </a:r>
            <a:r>
              <a:rPr lang="nb-NO" sz="2800" dirty="0" smtClean="0">
                <a:latin typeface="Times New Roman" panose="02020603050405020304" pitchFamily="18" charset="0"/>
                <a:ea typeface="Times New Roman" panose="02020603050405020304" pitchFamily="18" charset="0"/>
              </a:rPr>
              <a:t>Bu </a:t>
            </a:r>
            <a:r>
              <a:rPr lang="nb-NO" sz="2800" dirty="0">
                <a:latin typeface="Times New Roman" panose="02020603050405020304" pitchFamily="18" charset="0"/>
                <a:ea typeface="Times New Roman" panose="02020603050405020304" pitchFamily="18" charset="0"/>
              </a:rPr>
              <a:t>yerda </a:t>
            </a:r>
            <a:r>
              <a:rPr lang="es-ES" sz="2800" i="1" dirty="0">
                <a:latin typeface="Times New Roman" panose="02020603050405020304" pitchFamily="18" charset="0"/>
                <a:ea typeface="Times New Roman" panose="02020603050405020304" pitchFamily="18" charset="0"/>
                <a:sym typeface="Symbol" panose="05050102010706020507" pitchFamily="18" charset="2"/>
              </a:rPr>
              <a:t></a:t>
            </a:r>
            <a:r>
              <a:rPr lang="nb-NO" sz="2800" i="1" baseline="-25000" dirty="0">
                <a:latin typeface="Times New Roman" panose="02020603050405020304" pitchFamily="18" charset="0"/>
                <a:ea typeface="Times New Roman" panose="02020603050405020304" pitchFamily="18" charset="0"/>
              </a:rPr>
              <a:t>vr</a:t>
            </a:r>
            <a:r>
              <a:rPr lang="nb-NO" sz="2800" baseline="-25000" dirty="0">
                <a:latin typeface="Times New Roman" panose="02020603050405020304" pitchFamily="18" charset="0"/>
                <a:ea typeface="Times New Roman" panose="02020603050405020304" pitchFamily="18" charset="0"/>
              </a:rPr>
              <a:t> </a:t>
            </a:r>
            <a:r>
              <a:rPr lang="nb-NO" sz="2800" dirty="0">
                <a:latin typeface="Times New Roman" panose="02020603050405020304" pitchFamily="18" charset="0"/>
                <a:ea typeface="Times New Roman" panose="02020603050405020304" pitchFamily="18" charset="0"/>
              </a:rPr>
              <a:t>– aylanma harakatlanuvchi massalar ta`siri koeffitsenti.</a:t>
            </a:r>
            <a:endParaRPr lang="ru-RU" sz="1600" dirty="0">
              <a:latin typeface="Times New Roman" panose="02020603050405020304" pitchFamily="18" charset="0"/>
              <a:ea typeface="Times New Roman" panose="02020603050405020304" pitchFamily="18" charset="0"/>
            </a:endParaRPr>
          </a:p>
          <a:p>
            <a:pPr marL="0" indent="0" algn="just">
              <a:spcAft>
                <a:spcPts val="0"/>
              </a:spcAft>
              <a:buNone/>
            </a:pPr>
            <a:r>
              <a:rPr lang="nb-NO" sz="2800" dirty="0">
                <a:latin typeface="Times New Roman" panose="02020603050405020304" pitchFamily="18" charset="0"/>
                <a:ea typeface="Times New Roman" panose="02020603050405020304" pitchFamily="18" charset="0"/>
              </a:rPr>
              <a:t>	Agar avtomobil tekis harakat kilsa, uning tezlanishi nolga teng bo’ladi, natijada avtomobilning dinamik faktori </a:t>
            </a:r>
            <a:r>
              <a:rPr lang="nb-NO" sz="2800" i="1" dirty="0">
                <a:latin typeface="Times New Roman" panose="02020603050405020304" pitchFamily="18" charset="0"/>
                <a:ea typeface="Times New Roman" panose="02020603050405020304" pitchFamily="18" charset="0"/>
              </a:rPr>
              <a:t>v</a:t>
            </a:r>
            <a:r>
              <a:rPr lang="nb-NO" sz="2800" i="1" baseline="-25000" dirty="0">
                <a:latin typeface="Times New Roman" panose="02020603050405020304" pitchFamily="18" charset="0"/>
                <a:ea typeface="Times New Roman" panose="02020603050405020304" pitchFamily="18" charset="0"/>
              </a:rPr>
              <a:t>amax</a:t>
            </a:r>
            <a:r>
              <a:rPr lang="nb-NO" sz="2800" baseline="-25000" dirty="0">
                <a:latin typeface="Times New Roman" panose="02020603050405020304" pitchFamily="18" charset="0"/>
                <a:ea typeface="Times New Roman" panose="02020603050405020304" pitchFamily="18" charset="0"/>
              </a:rPr>
              <a:t> </a:t>
            </a:r>
            <a:r>
              <a:rPr lang="nb-NO" sz="2800" dirty="0">
                <a:latin typeface="Times New Roman" panose="02020603050405020304" pitchFamily="18" charset="0"/>
                <a:ea typeface="Times New Roman" panose="02020603050405020304" pitchFamily="18" charset="0"/>
              </a:rPr>
              <a:t>tezlik bilan harakatlangandagi yo’lning umumiy qarshiligi </a:t>
            </a:r>
            <a:r>
              <a:rPr lang="es-ES" sz="2800" i="1" dirty="0">
                <a:latin typeface="Times New Roman" panose="02020603050405020304" pitchFamily="18" charset="0"/>
                <a:ea typeface="Times New Roman" panose="02020603050405020304" pitchFamily="18" charset="0"/>
              </a:rPr>
              <a:t>Ψ</a:t>
            </a:r>
            <a:r>
              <a:rPr lang="nb-NO" sz="2800" i="1" baseline="-25000" dirty="0">
                <a:latin typeface="Times New Roman" panose="02020603050405020304" pitchFamily="18" charset="0"/>
                <a:ea typeface="Times New Roman" panose="02020603050405020304" pitchFamily="18" charset="0"/>
              </a:rPr>
              <a:t>vmax</a:t>
            </a:r>
            <a:r>
              <a:rPr lang="nb-NO" sz="2800" i="1" dirty="0">
                <a:latin typeface="Times New Roman" panose="02020603050405020304" pitchFamily="18" charset="0"/>
                <a:ea typeface="Times New Roman" panose="02020603050405020304" pitchFamily="18" charset="0"/>
              </a:rPr>
              <a:t> </a:t>
            </a:r>
            <a:r>
              <a:rPr lang="nb-NO" sz="2800" dirty="0">
                <a:latin typeface="Times New Roman" panose="02020603050405020304" pitchFamily="18" charset="0"/>
                <a:ea typeface="Times New Roman" panose="02020603050405020304" pitchFamily="18" charset="0"/>
              </a:rPr>
              <a:t>ga teng. </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158431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90152"/>
            <a:ext cx="10515600" cy="682581"/>
          </a:xfrm>
        </p:spPr>
        <p:txBody>
          <a:bodyPr/>
          <a:lstStyle/>
          <a:p>
            <a:pPr marL="179705" indent="391795" algn="ctr">
              <a:spcAft>
                <a:spcPts val="0"/>
              </a:spcAft>
            </a:pPr>
            <a:r>
              <a:rPr lang="nb-NO" sz="2800" b="1" dirty="0">
                <a:latin typeface="Times New Roman" panose="02020603050405020304" pitchFamily="18" charset="0"/>
                <a:ea typeface="Times New Roman" panose="02020603050405020304" pitchFamily="18" charset="0"/>
              </a:rPr>
              <a:t>Avtomobilning dinamik faktori.</a:t>
            </a:r>
            <a:r>
              <a:rPr lang="ru-RU" sz="2800" dirty="0">
                <a:latin typeface="Times New Roman" panose="02020603050405020304" pitchFamily="18" charset="0"/>
                <a:ea typeface="Times New Roman" panose="02020603050405020304" pitchFamily="18" charset="0"/>
              </a:rPr>
              <a:t/>
            </a:r>
            <a:br>
              <a:rPr lang="ru-RU" sz="2800" dirty="0">
                <a:latin typeface="Times New Roman" panose="02020603050405020304" pitchFamily="18" charset="0"/>
                <a:ea typeface="Times New Roman" panose="02020603050405020304" pitchFamily="18" charset="0"/>
              </a:rPr>
            </a:br>
            <a:endParaRPr lang="ru-RU" sz="2800" dirty="0"/>
          </a:p>
        </p:txBody>
      </p:sp>
      <p:sp>
        <p:nvSpPr>
          <p:cNvPr id="4" name="Объект 3"/>
          <p:cNvSpPr>
            <a:spLocks noGrp="1"/>
          </p:cNvSpPr>
          <p:nvPr>
            <p:ph idx="1"/>
          </p:nvPr>
        </p:nvSpPr>
        <p:spPr>
          <a:xfrm>
            <a:off x="0" y="772734"/>
            <a:ext cx="12192000" cy="6085266"/>
          </a:xfrm>
        </p:spPr>
        <p:txBody>
          <a:bodyPr/>
          <a:lstStyle/>
          <a:p>
            <a:pPr algn="just">
              <a:spcAft>
                <a:spcPts val="0"/>
              </a:spcAft>
            </a:pPr>
            <a:r>
              <a:rPr lang="nb-NO" sz="2600" dirty="0">
                <a:latin typeface="Times New Roman" panose="02020603050405020304" pitchFamily="18" charset="0"/>
                <a:ea typeface="Times New Roman" panose="02020603050405020304" pitchFamily="18" charset="0"/>
              </a:rPr>
              <a:t>Turli uzatmalarda dvigatel tula nagruzka bilan ishlaganda dinamik faktor bilan tezlik o’rtasidagi grafik bog’lanish avtomobilning dinamik harakteristikasi deyiladi</a:t>
            </a:r>
            <a:r>
              <a:rPr lang="nb-NO" sz="2600" dirty="0" smtClean="0">
                <a:latin typeface="Times New Roman" panose="02020603050405020304" pitchFamily="18" charset="0"/>
                <a:ea typeface="Times New Roman" panose="02020603050405020304" pitchFamily="18" charset="0"/>
              </a:rPr>
              <a:t>.</a:t>
            </a:r>
          </a:p>
          <a:p>
            <a:pPr marL="2743200" lvl="6" indent="0" algn="just">
              <a:buNone/>
            </a:pPr>
            <a:r>
              <a:rPr lang="nb-NO" sz="2600" dirty="0" smtClean="0">
                <a:latin typeface="Times New Roman" panose="02020603050405020304" pitchFamily="18" charset="0"/>
                <a:ea typeface="Times New Roman" panose="02020603050405020304" pitchFamily="18" charset="0"/>
              </a:rPr>
              <a:t>	</a:t>
            </a:r>
            <a:endParaRPr lang="nb-NO" sz="2600" i="1" dirty="0">
              <a:latin typeface="Times New Roman" panose="02020603050405020304" pitchFamily="18" charset="0"/>
            </a:endParaRPr>
          </a:p>
        </p:txBody>
      </p:sp>
      <p:sp>
        <p:nvSpPr>
          <p:cNvPr id="32" name="Прямоугольник 31"/>
          <p:cNvSpPr/>
          <p:nvPr/>
        </p:nvSpPr>
        <p:spPr>
          <a:xfrm>
            <a:off x="0" y="4765119"/>
            <a:ext cx="12192000" cy="2092881"/>
          </a:xfrm>
          <a:prstGeom prst="rect">
            <a:avLst/>
          </a:prstGeom>
        </p:spPr>
        <p:txBody>
          <a:bodyPr wrap="square">
            <a:spAutoFit/>
          </a:bodyPr>
          <a:lstStyle/>
          <a:p>
            <a:pPr algn="just">
              <a:spcAft>
                <a:spcPts val="0"/>
              </a:spcAft>
            </a:pPr>
            <a:r>
              <a:rPr lang="nb-NO" sz="2600" dirty="0">
                <a:latin typeface="Times New Roman" panose="02020603050405020304" pitchFamily="18" charset="0"/>
                <a:ea typeface="Times New Roman" panose="02020603050405020304" pitchFamily="18" charset="0"/>
              </a:rPr>
              <a:t> </a:t>
            </a:r>
            <a:r>
              <a:rPr lang="nb-NO" sz="2600" dirty="0" smtClean="0">
                <a:latin typeface="Times New Roman" panose="02020603050405020304" pitchFamily="18" charset="0"/>
                <a:ea typeface="Times New Roman" panose="02020603050405020304" pitchFamily="18" charset="0"/>
              </a:rPr>
              <a:t>     Bu  </a:t>
            </a:r>
            <a:r>
              <a:rPr lang="nb-NO" sz="2600" dirty="0">
                <a:latin typeface="Times New Roman" panose="02020603050405020304" pitchFamily="18" charset="0"/>
                <a:ea typeface="Times New Roman" panose="02020603050405020304" pitchFamily="18" charset="0"/>
              </a:rPr>
              <a:t>grafikni qurish uchun tirsakli valning </a:t>
            </a:r>
            <a:r>
              <a:rPr lang="nb-NO" sz="2600" i="1" dirty="0">
                <a:latin typeface="Times New Roman" panose="02020603050405020304" pitchFamily="18" charset="0"/>
                <a:ea typeface="Times New Roman" panose="02020603050405020304" pitchFamily="18" charset="0"/>
              </a:rPr>
              <a:t>p</a:t>
            </a:r>
            <a:r>
              <a:rPr lang="nb-NO" sz="2600" i="1" baseline="-25000" dirty="0">
                <a:latin typeface="Times New Roman" panose="02020603050405020304" pitchFamily="18" charset="0"/>
                <a:ea typeface="Times New Roman" panose="02020603050405020304" pitchFamily="18" charset="0"/>
              </a:rPr>
              <a:t>Dmin</a:t>
            </a:r>
            <a:r>
              <a:rPr lang="nb-NO" sz="2600" dirty="0">
                <a:latin typeface="Times New Roman" panose="02020603050405020304" pitchFamily="18" charset="0"/>
                <a:ea typeface="Times New Roman" panose="02020603050405020304" pitchFamily="18" charset="0"/>
              </a:rPr>
              <a:t>, </a:t>
            </a:r>
            <a:r>
              <a:rPr lang="nb-NO" sz="2600" i="1" dirty="0">
                <a:latin typeface="Times New Roman" panose="02020603050405020304" pitchFamily="18" charset="0"/>
                <a:ea typeface="Times New Roman" panose="02020603050405020304" pitchFamily="18" charset="0"/>
              </a:rPr>
              <a:t>p</a:t>
            </a:r>
            <a:r>
              <a:rPr lang="nb-NO" sz="2600" i="1" baseline="-25000" dirty="0">
                <a:latin typeface="Times New Roman" panose="02020603050405020304" pitchFamily="18" charset="0"/>
                <a:ea typeface="Times New Roman" panose="02020603050405020304" pitchFamily="18" charset="0"/>
              </a:rPr>
              <a:t>Dmax</a:t>
            </a:r>
            <a:r>
              <a:rPr lang="nb-NO" sz="2600" dirty="0">
                <a:latin typeface="Times New Roman" panose="02020603050405020304" pitchFamily="18" charset="0"/>
                <a:ea typeface="Times New Roman" panose="02020603050405020304" pitchFamily="18" charset="0"/>
              </a:rPr>
              <a:t>    aylanishlar chastotalari oralig’ini 8 ... 10 ta teng bo’lakka bo’linadi. Har bir uzatmada tirsakli valking aylanishlar chastotasi uchun tezlik qiymatlari topiladi.</a:t>
            </a:r>
            <a:endParaRPr lang="ru-RU" sz="2600" dirty="0">
              <a:latin typeface="Times New Roman" panose="02020603050405020304" pitchFamily="18" charset="0"/>
              <a:ea typeface="Times New Roman" panose="02020603050405020304" pitchFamily="18" charset="0"/>
            </a:endParaRPr>
          </a:p>
          <a:p>
            <a:pPr indent="449580" algn="just">
              <a:spcAft>
                <a:spcPts val="0"/>
              </a:spcAft>
            </a:pPr>
            <a:r>
              <a:rPr lang="nb-NO" sz="2600" dirty="0">
                <a:latin typeface="Times New Roman" panose="02020603050405020304" pitchFamily="18" charset="0"/>
                <a:ea typeface="Times New Roman" panose="02020603050405020304" pitchFamily="18" charset="0"/>
              </a:rPr>
              <a:t>Dvigatelning tashki tezlik harakteristikasidan M</a:t>
            </a:r>
            <a:r>
              <a:rPr lang="nb-NO" sz="2600" baseline="-25000" dirty="0">
                <a:latin typeface="Times New Roman" panose="02020603050405020304" pitchFamily="18" charset="0"/>
                <a:ea typeface="Times New Roman" panose="02020603050405020304" pitchFamily="18" charset="0"/>
              </a:rPr>
              <a:t>D</a:t>
            </a:r>
            <a:r>
              <a:rPr lang="nb-NO" sz="2600" dirty="0">
                <a:latin typeface="Times New Roman" panose="02020603050405020304" pitchFamily="18" charset="0"/>
                <a:ea typeface="Times New Roman" panose="02020603050405020304" pitchFamily="18" charset="0"/>
              </a:rPr>
              <a:t> ning qiymatlarini aniqlab, har bir uzatma uchun</a:t>
            </a:r>
            <a:r>
              <a:rPr lang="nb-NO" sz="2600" b="1" dirty="0">
                <a:latin typeface="Times New Roman" panose="02020603050405020304" pitchFamily="18" charset="0"/>
                <a:ea typeface="Times New Roman" panose="02020603050405020304" pitchFamily="18" charset="0"/>
              </a:rPr>
              <a:t> </a:t>
            </a:r>
            <a:r>
              <a:rPr lang="nb-NO" sz="2600" i="1" dirty="0">
                <a:latin typeface="Times New Roman" panose="02020603050405020304" pitchFamily="18" charset="0"/>
                <a:ea typeface="Times New Roman" panose="02020603050405020304" pitchFamily="18" charset="0"/>
              </a:rPr>
              <a:t>D</a:t>
            </a:r>
            <a:r>
              <a:rPr lang="nb-NO" sz="2600" i="1" baseline="-25000" dirty="0">
                <a:latin typeface="Times New Roman" panose="02020603050405020304" pitchFamily="18" charset="0"/>
                <a:ea typeface="Times New Roman" panose="02020603050405020304" pitchFamily="18" charset="0"/>
              </a:rPr>
              <a:t>a</a:t>
            </a:r>
            <a:r>
              <a:rPr lang="nb-NO" sz="2600" dirty="0">
                <a:latin typeface="Times New Roman" panose="02020603050405020304" pitchFamily="18" charset="0"/>
                <a:ea typeface="Times New Roman" panose="02020603050405020304" pitchFamily="18" charset="0"/>
              </a:rPr>
              <a:t> ning qiymati </a:t>
            </a:r>
            <a:r>
              <a:rPr lang="nb-NO" sz="2600" dirty="0" smtClean="0">
                <a:latin typeface="Times New Roman" panose="02020603050405020304" pitchFamily="18" charset="0"/>
                <a:ea typeface="Times New Roman" panose="02020603050405020304" pitchFamily="18" charset="0"/>
              </a:rPr>
              <a:t>formuladan </a:t>
            </a:r>
            <a:r>
              <a:rPr lang="nb-NO" sz="2600" dirty="0">
                <a:latin typeface="Times New Roman" panose="02020603050405020304" pitchFamily="18" charset="0"/>
                <a:ea typeface="Times New Roman" panose="02020603050405020304" pitchFamily="18" charset="0"/>
              </a:rPr>
              <a:t>topiladi.</a:t>
            </a:r>
            <a:endParaRPr lang="ru-RU" sz="2600" dirty="0">
              <a:effectLst/>
              <a:latin typeface="Times New Roman" panose="02020603050405020304" pitchFamily="18" charset="0"/>
              <a:ea typeface="Times New Roman" panose="02020603050405020304" pitchFamily="18" charset="0"/>
            </a:endParaRPr>
          </a:p>
        </p:txBody>
      </p:sp>
      <p:pic>
        <p:nvPicPr>
          <p:cNvPr id="34" name="Рисунок 33"/>
          <p:cNvPicPr>
            <a:picLocks noChangeAspect="1"/>
          </p:cNvPicPr>
          <p:nvPr/>
        </p:nvPicPr>
        <p:blipFill>
          <a:blip r:embed="rId2"/>
          <a:stretch>
            <a:fillRect/>
          </a:stretch>
        </p:blipFill>
        <p:spPr>
          <a:xfrm>
            <a:off x="3377604" y="1661375"/>
            <a:ext cx="5436791" cy="3193960"/>
          </a:xfrm>
          <a:prstGeom prst="rect">
            <a:avLst/>
          </a:prstGeom>
        </p:spPr>
      </p:pic>
    </p:spTree>
    <p:extLst>
      <p:ext uri="{BB962C8B-B14F-4D97-AF65-F5344CB8AC3E}">
        <p14:creationId xmlns:p14="http://schemas.microsoft.com/office/powerpoint/2010/main" val="282024400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90152"/>
            <a:ext cx="10515600" cy="682581"/>
          </a:xfrm>
        </p:spPr>
        <p:txBody>
          <a:bodyPr/>
          <a:lstStyle/>
          <a:p>
            <a:pPr marL="179705" indent="391795" algn="ctr">
              <a:spcAft>
                <a:spcPts val="0"/>
              </a:spcAft>
            </a:pPr>
            <a:r>
              <a:rPr lang="nb-NO" sz="2800" b="1" dirty="0">
                <a:latin typeface="Times New Roman" panose="02020603050405020304" pitchFamily="18" charset="0"/>
                <a:ea typeface="Times New Roman" panose="02020603050405020304" pitchFamily="18" charset="0"/>
              </a:rPr>
              <a:t>Avtomobilning dinamik faktori.</a:t>
            </a:r>
            <a:r>
              <a:rPr lang="ru-RU" sz="2800" dirty="0">
                <a:latin typeface="Times New Roman" panose="02020603050405020304" pitchFamily="18" charset="0"/>
                <a:ea typeface="Times New Roman" panose="02020603050405020304" pitchFamily="18" charset="0"/>
              </a:rPr>
              <a:t/>
            </a:r>
            <a:br>
              <a:rPr lang="ru-RU" sz="2800" dirty="0">
                <a:latin typeface="Times New Roman" panose="02020603050405020304" pitchFamily="18" charset="0"/>
                <a:ea typeface="Times New Roman" panose="02020603050405020304" pitchFamily="18" charset="0"/>
              </a:rPr>
            </a:br>
            <a:endParaRPr lang="ru-RU" sz="2800" dirty="0"/>
          </a:p>
        </p:txBody>
      </p:sp>
      <p:sp>
        <p:nvSpPr>
          <p:cNvPr id="3" name="Объект 2"/>
          <p:cNvSpPr>
            <a:spLocks noGrp="1"/>
          </p:cNvSpPr>
          <p:nvPr>
            <p:ph idx="1"/>
          </p:nvPr>
        </p:nvSpPr>
        <p:spPr>
          <a:xfrm>
            <a:off x="0" y="940158"/>
            <a:ext cx="12192000" cy="5917842"/>
          </a:xfrm>
        </p:spPr>
        <p:txBody>
          <a:bodyPr/>
          <a:lstStyle/>
          <a:p>
            <a:pPr indent="457200" algn="just">
              <a:spcAft>
                <a:spcPts val="0"/>
              </a:spcAft>
            </a:pPr>
            <a:r>
              <a:rPr lang="nb-NO" sz="2800" dirty="0">
                <a:latin typeface="Times New Roman" panose="02020603050405020304" pitchFamily="18" charset="0"/>
                <a:ea typeface="Times New Roman" panose="02020603050405020304" pitchFamily="18" charset="0"/>
              </a:rPr>
              <a:t>D</a:t>
            </a:r>
            <a:r>
              <a:rPr lang="nb-NO" sz="2800" baseline="-25000" dirty="0">
                <a:latin typeface="Times New Roman" panose="02020603050405020304" pitchFamily="18" charset="0"/>
                <a:ea typeface="Times New Roman" panose="02020603050405020304" pitchFamily="18" charset="0"/>
              </a:rPr>
              <a:t>a </a:t>
            </a:r>
            <a:r>
              <a:rPr lang="nb-NO" sz="2800" dirty="0">
                <a:latin typeface="Times New Roman" panose="02020603050405020304" pitchFamily="18" charset="0"/>
                <a:ea typeface="Times New Roman" panose="02020603050405020304" pitchFamily="18" charset="0"/>
              </a:rPr>
              <a:t>ning qiymati avtomobilning konstruktsiyasiga bog’liq va uni har bir konkret model uchun aniqlash mumkin. Kichik uzatmalarda R</a:t>
            </a:r>
            <a:r>
              <a:rPr lang="nb-NO" sz="2800" baseline="-25000" dirty="0">
                <a:latin typeface="Times New Roman" panose="02020603050405020304" pitchFamily="18" charset="0"/>
                <a:ea typeface="Times New Roman" panose="02020603050405020304" pitchFamily="18" charset="0"/>
              </a:rPr>
              <a:t>k</a:t>
            </a:r>
            <a:r>
              <a:rPr lang="nb-NO" sz="2800" dirty="0">
                <a:latin typeface="Times New Roman" panose="02020603050405020304" pitchFamily="18" charset="0"/>
                <a:ea typeface="Times New Roman" panose="02020603050405020304" pitchFamily="18" charset="0"/>
              </a:rPr>
              <a:t> ning qiymati katta va R</a:t>
            </a:r>
            <a:r>
              <a:rPr lang="nb-NO" sz="2800" baseline="-25000" dirty="0">
                <a:latin typeface="Times New Roman" panose="02020603050405020304" pitchFamily="18" charset="0"/>
                <a:ea typeface="Times New Roman" panose="02020603050405020304" pitchFamily="18" charset="0"/>
              </a:rPr>
              <a:t>w</a:t>
            </a:r>
            <a:r>
              <a:rPr lang="nb-NO" sz="2800" dirty="0">
                <a:latin typeface="Times New Roman" panose="02020603050405020304" pitchFamily="18" charset="0"/>
                <a:ea typeface="Times New Roman" panose="02020603050405020304" pitchFamily="18" charset="0"/>
              </a:rPr>
              <a:t> ning qiymati kichik bo’lganda dinamik faktorning qiymati katta bo’ladi.</a:t>
            </a:r>
            <a:endParaRPr lang="ru-RU" sz="1600" dirty="0">
              <a:latin typeface="Times New Roman" panose="02020603050405020304" pitchFamily="18" charset="0"/>
              <a:ea typeface="Times New Roman" panose="02020603050405020304" pitchFamily="18" charset="0"/>
            </a:endParaRPr>
          </a:p>
          <a:p>
            <a:pPr indent="457200" algn="just">
              <a:spcAft>
                <a:spcPts val="0"/>
              </a:spcAft>
            </a:pPr>
            <a:r>
              <a:rPr lang="nb-NO" sz="2800" dirty="0">
                <a:latin typeface="Times New Roman" panose="02020603050405020304" pitchFamily="18" charset="0"/>
                <a:ea typeface="Times New Roman" panose="02020603050405020304" pitchFamily="18" charset="0"/>
              </a:rPr>
              <a:t>Dinamik faktorni avtomobilning harakat sharoiti bilan bog’lash uchun kuchlar balansi tenglamasidagi R</a:t>
            </a:r>
            <a:r>
              <a:rPr lang="nb-NO" sz="2800" baseline="-25000" dirty="0">
                <a:latin typeface="Times New Roman" panose="02020603050405020304" pitchFamily="18" charset="0"/>
                <a:ea typeface="Times New Roman" panose="02020603050405020304" pitchFamily="18" charset="0"/>
              </a:rPr>
              <a:t>w</a:t>
            </a:r>
            <a:r>
              <a:rPr lang="nb-NO" sz="2800" dirty="0">
                <a:latin typeface="Times New Roman" panose="02020603050405020304" pitchFamily="18" charset="0"/>
                <a:ea typeface="Times New Roman" panose="02020603050405020304" pitchFamily="18" charset="0"/>
              </a:rPr>
              <a:t> ni   tenglamaning chap tomoniga o’tkazamiz va ung tomondagi ifodani G</a:t>
            </a:r>
            <a:r>
              <a:rPr lang="nb-NO" sz="2800" baseline="-25000" dirty="0">
                <a:latin typeface="Times New Roman" panose="02020603050405020304" pitchFamily="18" charset="0"/>
                <a:ea typeface="Times New Roman" panose="02020603050405020304" pitchFamily="18" charset="0"/>
              </a:rPr>
              <a:t>a</a:t>
            </a:r>
            <a:r>
              <a:rPr lang="nb-NO" sz="2800" dirty="0">
                <a:latin typeface="Times New Roman" panose="02020603050405020304" pitchFamily="18" charset="0"/>
                <a:ea typeface="Times New Roman" panose="02020603050405020304" pitchFamily="18" charset="0"/>
              </a:rPr>
              <a:t> ga bulamiz, yahni:</a:t>
            </a:r>
            <a:endParaRPr lang="ru-RU" sz="1600" dirty="0">
              <a:latin typeface="Times New Roman" panose="02020603050405020304" pitchFamily="18" charset="0"/>
              <a:ea typeface="Times New Roman" panose="02020603050405020304" pitchFamily="18" charset="0"/>
            </a:endParaRPr>
          </a:p>
          <a:p>
            <a:pPr marL="0" indent="0" algn="ctr">
              <a:spcAft>
                <a:spcPts val="0"/>
              </a:spcAft>
              <a:buNone/>
            </a:pPr>
            <a:r>
              <a:rPr lang="nb-NO" sz="2800" i="1" dirty="0" smtClean="0">
                <a:latin typeface="Times New Roman" panose="02020603050405020304" pitchFamily="18" charset="0"/>
                <a:ea typeface="Times New Roman" panose="02020603050405020304" pitchFamily="18" charset="0"/>
              </a:rPr>
              <a:t>D</a:t>
            </a:r>
            <a:r>
              <a:rPr lang="nb-NO" sz="2800" i="1" baseline="-25000" dirty="0" smtClean="0">
                <a:latin typeface="Times New Roman" panose="02020603050405020304" pitchFamily="18" charset="0"/>
                <a:ea typeface="Times New Roman" panose="02020603050405020304" pitchFamily="18" charset="0"/>
              </a:rPr>
              <a:t>a</a:t>
            </a:r>
            <a:r>
              <a:rPr lang="nb-NO" sz="2800" i="1" dirty="0">
                <a:latin typeface="Times New Roman" panose="02020603050405020304" pitchFamily="18" charset="0"/>
                <a:ea typeface="Times New Roman" panose="02020603050405020304" pitchFamily="18" charset="0"/>
              </a:rPr>
              <a:t>=(R</a:t>
            </a:r>
            <a:r>
              <a:rPr lang="es-ES" sz="2800" i="1" baseline="-25000" dirty="0">
                <a:latin typeface="Times New Roman" panose="02020603050405020304" pitchFamily="18" charset="0"/>
                <a:ea typeface="Times New Roman" panose="02020603050405020304" pitchFamily="18" charset="0"/>
              </a:rPr>
              <a:t>ψ</a:t>
            </a:r>
            <a:r>
              <a:rPr lang="nb-NO" sz="2800" i="1" dirty="0">
                <a:latin typeface="Times New Roman" panose="02020603050405020304" pitchFamily="18" charset="0"/>
                <a:ea typeface="Times New Roman" panose="02020603050405020304" pitchFamily="18" charset="0"/>
              </a:rPr>
              <a:t>+ R</a:t>
            </a:r>
            <a:r>
              <a:rPr lang="nb-NO" sz="2800" i="1" baseline="-25000" dirty="0">
                <a:latin typeface="Times New Roman" panose="02020603050405020304" pitchFamily="18" charset="0"/>
                <a:ea typeface="Times New Roman" panose="02020603050405020304" pitchFamily="18" charset="0"/>
              </a:rPr>
              <a:t>ja</a:t>
            </a:r>
            <a:r>
              <a:rPr lang="nb-NO" sz="2800" i="1" dirty="0">
                <a:latin typeface="Times New Roman" panose="02020603050405020304" pitchFamily="18" charset="0"/>
                <a:ea typeface="Times New Roman" panose="02020603050405020304" pitchFamily="18" charset="0"/>
              </a:rPr>
              <a:t>)/G</a:t>
            </a:r>
            <a:r>
              <a:rPr lang="nb-NO" sz="2800" i="1" baseline="-25000" dirty="0">
                <a:latin typeface="Times New Roman" panose="02020603050405020304" pitchFamily="18" charset="0"/>
                <a:ea typeface="Times New Roman" panose="02020603050405020304" pitchFamily="18" charset="0"/>
              </a:rPr>
              <a:t>a</a:t>
            </a:r>
            <a:r>
              <a:rPr lang="nb-NO" sz="2800" i="1" dirty="0">
                <a:latin typeface="Times New Roman" panose="02020603050405020304" pitchFamily="18" charset="0"/>
                <a:ea typeface="Times New Roman" panose="02020603050405020304" pitchFamily="18" charset="0"/>
              </a:rPr>
              <a:t>=</a:t>
            </a:r>
            <a:r>
              <a:rPr lang="nb-NO" sz="2800" i="1" baseline="-25000" dirty="0">
                <a:latin typeface="Times New Roman" panose="02020603050405020304" pitchFamily="18" charset="0"/>
                <a:ea typeface="Times New Roman" panose="02020603050405020304" pitchFamily="18" charset="0"/>
              </a:rPr>
              <a:t> </a:t>
            </a:r>
            <a:r>
              <a:rPr lang="nb-NO" sz="2800" i="1" dirty="0">
                <a:latin typeface="Times New Roman" panose="02020603050405020304" pitchFamily="18" charset="0"/>
                <a:ea typeface="Times New Roman" panose="02020603050405020304" pitchFamily="18" charset="0"/>
              </a:rPr>
              <a:t>G</a:t>
            </a:r>
            <a:r>
              <a:rPr lang="nb-NO" sz="2800" i="1" baseline="-25000" dirty="0">
                <a:latin typeface="Times New Roman" panose="02020603050405020304" pitchFamily="18" charset="0"/>
                <a:ea typeface="Times New Roman" panose="02020603050405020304" pitchFamily="18" charset="0"/>
              </a:rPr>
              <a:t>a</a:t>
            </a:r>
            <a:r>
              <a:rPr lang="nb-NO" sz="2800" i="1" dirty="0">
                <a:latin typeface="Times New Roman" panose="02020603050405020304" pitchFamily="18" charset="0"/>
                <a:ea typeface="Times New Roman" panose="02020603050405020304" pitchFamily="18" charset="0"/>
              </a:rPr>
              <a:t> </a:t>
            </a:r>
            <a:r>
              <a:rPr lang="en-US" sz="2800" i="1" dirty="0">
                <a:latin typeface="Times New Roman" panose="02020603050405020304" pitchFamily="18" charset="0"/>
                <a:ea typeface="Times New Roman" panose="02020603050405020304" pitchFamily="18" charset="0"/>
              </a:rPr>
              <a:t>ψ</a:t>
            </a:r>
            <a:r>
              <a:rPr lang="nb-NO" sz="2800" i="1" dirty="0">
                <a:latin typeface="Times New Roman" panose="02020603050405020304" pitchFamily="18" charset="0"/>
                <a:ea typeface="Times New Roman" panose="02020603050405020304" pitchFamily="18" charset="0"/>
              </a:rPr>
              <a:t>/G</a:t>
            </a:r>
            <a:r>
              <a:rPr lang="nb-NO" sz="2800" i="1" baseline="-25000" dirty="0">
                <a:latin typeface="Times New Roman" panose="02020603050405020304" pitchFamily="18" charset="0"/>
                <a:ea typeface="Times New Roman" panose="02020603050405020304" pitchFamily="18" charset="0"/>
              </a:rPr>
              <a:t>a</a:t>
            </a:r>
            <a:r>
              <a:rPr lang="nb-NO" sz="2800" i="1" dirty="0">
                <a:latin typeface="Times New Roman" panose="02020603050405020304" pitchFamily="18" charset="0"/>
                <a:ea typeface="Times New Roman" panose="02020603050405020304" pitchFamily="18" charset="0"/>
              </a:rPr>
              <a:t> + G</a:t>
            </a:r>
            <a:r>
              <a:rPr lang="nb-NO" sz="2800" i="1" baseline="-25000" dirty="0">
                <a:latin typeface="Times New Roman" panose="02020603050405020304" pitchFamily="18" charset="0"/>
                <a:ea typeface="Times New Roman" panose="02020603050405020304" pitchFamily="18" charset="0"/>
              </a:rPr>
              <a:t>a</a:t>
            </a:r>
            <a:r>
              <a:rPr lang="nb-NO" sz="2800" i="1" dirty="0">
                <a:latin typeface="Times New Roman" panose="02020603050405020304" pitchFamily="18" charset="0"/>
                <a:ea typeface="Times New Roman" panose="02020603050405020304" pitchFamily="18" charset="0"/>
              </a:rPr>
              <a:t> </a:t>
            </a:r>
            <a:r>
              <a:rPr lang="es-ES" sz="2800" i="1" dirty="0">
                <a:latin typeface="Times New Roman" panose="02020603050405020304" pitchFamily="18" charset="0"/>
                <a:ea typeface="Times New Roman" panose="02020603050405020304" pitchFamily="18" charset="0"/>
                <a:sym typeface="Symbol" panose="05050102010706020507" pitchFamily="18" charset="2"/>
              </a:rPr>
              <a:t></a:t>
            </a:r>
            <a:r>
              <a:rPr lang="nb-NO" sz="2800" i="1" baseline="-25000" dirty="0">
                <a:latin typeface="Times New Roman" panose="02020603050405020304" pitchFamily="18" charset="0"/>
                <a:ea typeface="Times New Roman" panose="02020603050405020304" pitchFamily="18" charset="0"/>
              </a:rPr>
              <a:t>vr</a:t>
            </a:r>
            <a:r>
              <a:rPr lang="nb-NO" sz="2800" i="1" dirty="0">
                <a:latin typeface="Times New Roman" panose="02020603050405020304" pitchFamily="18" charset="0"/>
                <a:ea typeface="Times New Roman" panose="02020603050405020304" pitchFamily="18" charset="0"/>
              </a:rPr>
              <a:t> j</a:t>
            </a:r>
            <a:r>
              <a:rPr lang="nb-NO" sz="2800" i="1" baseline="-25000" dirty="0">
                <a:latin typeface="Times New Roman" panose="02020603050405020304" pitchFamily="18" charset="0"/>
                <a:ea typeface="Times New Roman" panose="02020603050405020304" pitchFamily="18" charset="0"/>
              </a:rPr>
              <a:t>a</a:t>
            </a:r>
            <a:r>
              <a:rPr lang="nb-NO" sz="2800" i="1" dirty="0">
                <a:latin typeface="Times New Roman" panose="02020603050405020304" pitchFamily="18" charset="0"/>
                <a:ea typeface="Times New Roman" panose="02020603050405020304" pitchFamily="18" charset="0"/>
              </a:rPr>
              <a:t>/(gG</a:t>
            </a:r>
            <a:r>
              <a:rPr lang="nb-NO" sz="2800" i="1" baseline="-25000" dirty="0">
                <a:latin typeface="Times New Roman" panose="02020603050405020304" pitchFamily="18" charset="0"/>
                <a:ea typeface="Times New Roman" panose="02020603050405020304" pitchFamily="18" charset="0"/>
              </a:rPr>
              <a:t>a</a:t>
            </a:r>
            <a:r>
              <a:rPr lang="nb-NO" sz="2800" i="1" dirty="0">
                <a:latin typeface="Times New Roman" panose="02020603050405020304" pitchFamily="18" charset="0"/>
                <a:ea typeface="Times New Roman" panose="02020603050405020304" pitchFamily="18" charset="0"/>
              </a:rPr>
              <a:t>)</a:t>
            </a:r>
            <a:endParaRPr lang="ru-RU" sz="1600" dirty="0">
              <a:latin typeface="Times New Roman" panose="02020603050405020304" pitchFamily="18" charset="0"/>
              <a:ea typeface="Times New Roman" panose="02020603050405020304" pitchFamily="18" charset="0"/>
            </a:endParaRPr>
          </a:p>
          <a:p>
            <a:pPr marL="0" indent="0" algn="just">
              <a:spcAft>
                <a:spcPts val="0"/>
              </a:spcAft>
              <a:buNone/>
            </a:pPr>
            <a:r>
              <a:rPr lang="ru-RU" sz="2800" i="1" dirty="0" smtClean="0">
                <a:latin typeface="Times New Roman" panose="02020603050405020304" pitchFamily="18" charset="0"/>
                <a:ea typeface="Times New Roman" panose="02020603050405020304" pitchFamily="18" charset="0"/>
              </a:rPr>
              <a:t>	</a:t>
            </a:r>
            <a:r>
              <a:rPr lang="nb-NO" sz="2800" dirty="0" smtClean="0">
                <a:latin typeface="Times New Roman" panose="02020603050405020304" pitchFamily="18" charset="0"/>
                <a:ea typeface="Times New Roman" panose="02020603050405020304" pitchFamily="18" charset="0"/>
              </a:rPr>
              <a:t>Yoki</a:t>
            </a:r>
            <a:r>
              <a:rPr lang="ru-RU" sz="2800" dirty="0" smtClean="0">
                <a:latin typeface="Times New Roman" panose="02020603050405020304" pitchFamily="18" charset="0"/>
                <a:ea typeface="Times New Roman" panose="02020603050405020304" pitchFamily="18" charset="0"/>
              </a:rPr>
              <a:t>  </a:t>
            </a:r>
            <a:r>
              <a:rPr lang="ru-RU" sz="2800" i="1" dirty="0" smtClean="0">
                <a:latin typeface="Times New Roman" panose="02020603050405020304" pitchFamily="18" charset="0"/>
                <a:ea typeface="Times New Roman" panose="02020603050405020304" pitchFamily="18" charset="0"/>
              </a:rPr>
              <a:t>                                  </a:t>
            </a:r>
            <a:r>
              <a:rPr lang="nb-NO" sz="2800" i="1" dirty="0" smtClean="0">
                <a:latin typeface="Times New Roman" panose="02020603050405020304" pitchFamily="18" charset="0"/>
                <a:ea typeface="Times New Roman" panose="02020603050405020304" pitchFamily="18" charset="0"/>
              </a:rPr>
              <a:t>D</a:t>
            </a:r>
            <a:r>
              <a:rPr lang="nb-NO" sz="2800" i="1" baseline="-25000" dirty="0" smtClean="0">
                <a:latin typeface="Times New Roman" panose="02020603050405020304" pitchFamily="18" charset="0"/>
                <a:ea typeface="Times New Roman" panose="02020603050405020304" pitchFamily="18" charset="0"/>
              </a:rPr>
              <a:t>a</a:t>
            </a:r>
            <a:r>
              <a:rPr lang="nb-NO" sz="2800" i="1" dirty="0" smtClean="0">
                <a:latin typeface="Times New Roman" panose="02020603050405020304" pitchFamily="18" charset="0"/>
                <a:ea typeface="Times New Roman" panose="02020603050405020304" pitchFamily="18" charset="0"/>
              </a:rPr>
              <a:t>=</a:t>
            </a:r>
            <a:r>
              <a:rPr lang="en-US" sz="2800" i="1" dirty="0">
                <a:latin typeface="Times New Roman" panose="02020603050405020304" pitchFamily="18" charset="0"/>
                <a:ea typeface="Times New Roman" panose="02020603050405020304" pitchFamily="18" charset="0"/>
              </a:rPr>
              <a:t>ψ</a:t>
            </a:r>
            <a:r>
              <a:rPr lang="nb-NO" sz="2800" i="1" dirty="0">
                <a:latin typeface="Times New Roman" panose="02020603050405020304" pitchFamily="18" charset="0"/>
                <a:ea typeface="Times New Roman" panose="02020603050405020304" pitchFamily="18" charset="0"/>
              </a:rPr>
              <a:t>+j</a:t>
            </a:r>
            <a:r>
              <a:rPr lang="nb-NO" sz="2800" i="1" baseline="-25000" dirty="0">
                <a:latin typeface="Times New Roman" panose="02020603050405020304" pitchFamily="18" charset="0"/>
                <a:ea typeface="Times New Roman" panose="02020603050405020304" pitchFamily="18" charset="0"/>
              </a:rPr>
              <a:t>a</a:t>
            </a:r>
            <a:r>
              <a:rPr lang="nb-NO" sz="2800" i="1" dirty="0">
                <a:latin typeface="Times New Roman" panose="02020603050405020304" pitchFamily="18" charset="0"/>
                <a:ea typeface="Times New Roman" panose="02020603050405020304" pitchFamily="18" charset="0"/>
              </a:rPr>
              <a:t> </a:t>
            </a:r>
            <a:r>
              <a:rPr lang="es-ES" sz="2800" i="1" dirty="0">
                <a:latin typeface="Times New Roman" panose="02020603050405020304" pitchFamily="18" charset="0"/>
                <a:ea typeface="Times New Roman" panose="02020603050405020304" pitchFamily="18" charset="0"/>
                <a:sym typeface="Symbol" panose="05050102010706020507" pitchFamily="18" charset="2"/>
              </a:rPr>
              <a:t></a:t>
            </a:r>
            <a:r>
              <a:rPr lang="nb-NO" sz="2800" i="1" baseline="-25000" dirty="0">
                <a:latin typeface="Times New Roman" panose="02020603050405020304" pitchFamily="18" charset="0"/>
                <a:ea typeface="Times New Roman" panose="02020603050405020304" pitchFamily="18" charset="0"/>
              </a:rPr>
              <a:t>vr</a:t>
            </a:r>
            <a:r>
              <a:rPr lang="nb-NO" sz="2800" i="1" dirty="0">
                <a:latin typeface="Times New Roman" panose="02020603050405020304" pitchFamily="18" charset="0"/>
                <a:ea typeface="Times New Roman" panose="02020603050405020304" pitchFamily="18" charset="0"/>
              </a:rPr>
              <a:t> /g</a:t>
            </a:r>
            <a:r>
              <a:rPr lang="nb-NO" sz="2800" i="1" baseline="-25000" dirty="0">
                <a:latin typeface="Times New Roman" panose="02020603050405020304" pitchFamily="18" charset="0"/>
                <a:ea typeface="Times New Roman" panose="02020603050405020304" pitchFamily="18" charset="0"/>
              </a:rPr>
              <a:t>  </a:t>
            </a:r>
            <a:r>
              <a:rPr lang="nb-NO" sz="2800" baseline="-25000" dirty="0">
                <a:latin typeface="Times New Roman" panose="02020603050405020304" pitchFamily="18" charset="0"/>
                <a:ea typeface="Times New Roman" panose="02020603050405020304" pitchFamily="18" charset="0"/>
              </a:rPr>
              <a:t>                   </a:t>
            </a:r>
            <a:r>
              <a:rPr lang="nb-NO" sz="2800" dirty="0">
                <a:latin typeface="Times New Roman" panose="02020603050405020304" pitchFamily="18" charset="0"/>
                <a:ea typeface="Times New Roman" panose="02020603050405020304" pitchFamily="18" charset="0"/>
              </a:rPr>
              <a:t> </a:t>
            </a:r>
            <a:endParaRPr lang="ru-RU" sz="1600" dirty="0">
              <a:latin typeface="Times New Roman" panose="02020603050405020304" pitchFamily="18" charset="0"/>
              <a:ea typeface="Times New Roman" panose="02020603050405020304" pitchFamily="18" charset="0"/>
            </a:endParaRPr>
          </a:p>
          <a:p>
            <a:pPr marL="0" indent="0" algn="just">
              <a:spcAft>
                <a:spcPts val="0"/>
              </a:spcAft>
              <a:buNone/>
            </a:pPr>
            <a:r>
              <a:rPr lang="ru-RU" sz="2800" dirty="0" smtClean="0">
                <a:latin typeface="Times New Roman" panose="02020603050405020304" pitchFamily="18" charset="0"/>
                <a:ea typeface="Times New Roman" panose="02020603050405020304" pitchFamily="18" charset="0"/>
              </a:rPr>
              <a:t>	</a:t>
            </a:r>
            <a:r>
              <a:rPr lang="nb-NO" sz="2800" dirty="0" smtClean="0">
                <a:latin typeface="Times New Roman" panose="02020603050405020304" pitchFamily="18" charset="0"/>
                <a:ea typeface="Times New Roman" panose="02020603050405020304" pitchFamily="18" charset="0"/>
              </a:rPr>
              <a:t>Bu </a:t>
            </a:r>
            <a:r>
              <a:rPr lang="nb-NO" sz="2800" dirty="0">
                <a:latin typeface="Times New Roman" panose="02020603050405020304" pitchFamily="18" charset="0"/>
                <a:ea typeface="Times New Roman" panose="02020603050405020304" pitchFamily="18" charset="0"/>
              </a:rPr>
              <a:t>yerda </a:t>
            </a:r>
            <a:r>
              <a:rPr lang="es-ES" sz="2800" i="1" dirty="0">
                <a:latin typeface="Times New Roman" panose="02020603050405020304" pitchFamily="18" charset="0"/>
                <a:ea typeface="Times New Roman" panose="02020603050405020304" pitchFamily="18" charset="0"/>
                <a:sym typeface="Symbol" panose="05050102010706020507" pitchFamily="18" charset="2"/>
              </a:rPr>
              <a:t></a:t>
            </a:r>
            <a:r>
              <a:rPr lang="nb-NO" sz="2800" i="1" baseline="-25000" dirty="0">
                <a:latin typeface="Times New Roman" panose="02020603050405020304" pitchFamily="18" charset="0"/>
                <a:ea typeface="Times New Roman" panose="02020603050405020304" pitchFamily="18" charset="0"/>
              </a:rPr>
              <a:t>vr</a:t>
            </a:r>
            <a:r>
              <a:rPr lang="nb-NO" sz="2800" baseline="-25000" dirty="0">
                <a:latin typeface="Times New Roman" panose="02020603050405020304" pitchFamily="18" charset="0"/>
                <a:ea typeface="Times New Roman" panose="02020603050405020304" pitchFamily="18" charset="0"/>
              </a:rPr>
              <a:t> </a:t>
            </a:r>
            <a:r>
              <a:rPr lang="nb-NO" sz="2800" dirty="0">
                <a:latin typeface="Times New Roman" panose="02020603050405020304" pitchFamily="18" charset="0"/>
                <a:ea typeface="Times New Roman" panose="02020603050405020304" pitchFamily="18" charset="0"/>
              </a:rPr>
              <a:t>– aylanma harakatlanuvchi massalar ta`siri koeffitsenti.</a:t>
            </a:r>
            <a:endParaRPr lang="ru-RU" sz="1600" dirty="0">
              <a:latin typeface="Times New Roman" panose="02020603050405020304" pitchFamily="18" charset="0"/>
              <a:ea typeface="Times New Roman" panose="02020603050405020304" pitchFamily="18" charset="0"/>
            </a:endParaRPr>
          </a:p>
          <a:p>
            <a:pPr marL="0" indent="0" algn="just">
              <a:spcAft>
                <a:spcPts val="0"/>
              </a:spcAft>
              <a:buNone/>
            </a:pPr>
            <a:r>
              <a:rPr lang="nb-NO" sz="2800" dirty="0">
                <a:latin typeface="Times New Roman" panose="02020603050405020304" pitchFamily="18" charset="0"/>
                <a:ea typeface="Times New Roman" panose="02020603050405020304" pitchFamily="18" charset="0"/>
              </a:rPr>
              <a:t>	Agar avtomobil tekis harakat kilsa, uning tezlanishi nolga teng bo’ladi, natijada avtomobilning dinamik faktori </a:t>
            </a:r>
            <a:r>
              <a:rPr lang="nb-NO" sz="2800" i="1" dirty="0">
                <a:latin typeface="Times New Roman" panose="02020603050405020304" pitchFamily="18" charset="0"/>
                <a:ea typeface="Times New Roman" panose="02020603050405020304" pitchFamily="18" charset="0"/>
              </a:rPr>
              <a:t>v</a:t>
            </a:r>
            <a:r>
              <a:rPr lang="nb-NO" sz="2800" i="1" baseline="-25000" dirty="0">
                <a:latin typeface="Times New Roman" panose="02020603050405020304" pitchFamily="18" charset="0"/>
                <a:ea typeface="Times New Roman" panose="02020603050405020304" pitchFamily="18" charset="0"/>
              </a:rPr>
              <a:t>amax</a:t>
            </a:r>
            <a:r>
              <a:rPr lang="nb-NO" sz="2800" baseline="-25000" dirty="0">
                <a:latin typeface="Times New Roman" panose="02020603050405020304" pitchFamily="18" charset="0"/>
                <a:ea typeface="Times New Roman" panose="02020603050405020304" pitchFamily="18" charset="0"/>
              </a:rPr>
              <a:t> </a:t>
            </a:r>
            <a:r>
              <a:rPr lang="nb-NO" sz="2800" dirty="0">
                <a:latin typeface="Times New Roman" panose="02020603050405020304" pitchFamily="18" charset="0"/>
                <a:ea typeface="Times New Roman" panose="02020603050405020304" pitchFamily="18" charset="0"/>
              </a:rPr>
              <a:t>tezlik bilan harakatlangandagi yo’lning umumiy qarshiligi </a:t>
            </a:r>
            <a:r>
              <a:rPr lang="es-ES" sz="2800" i="1" dirty="0">
                <a:latin typeface="Times New Roman" panose="02020603050405020304" pitchFamily="18" charset="0"/>
                <a:ea typeface="Times New Roman" panose="02020603050405020304" pitchFamily="18" charset="0"/>
              </a:rPr>
              <a:t>Ψ</a:t>
            </a:r>
            <a:r>
              <a:rPr lang="nb-NO" sz="2800" i="1" baseline="-25000" dirty="0">
                <a:latin typeface="Times New Roman" panose="02020603050405020304" pitchFamily="18" charset="0"/>
                <a:ea typeface="Times New Roman" panose="02020603050405020304" pitchFamily="18" charset="0"/>
              </a:rPr>
              <a:t>vmax</a:t>
            </a:r>
            <a:r>
              <a:rPr lang="nb-NO" sz="2800" i="1" dirty="0">
                <a:latin typeface="Times New Roman" panose="02020603050405020304" pitchFamily="18" charset="0"/>
                <a:ea typeface="Times New Roman" panose="02020603050405020304" pitchFamily="18" charset="0"/>
              </a:rPr>
              <a:t> </a:t>
            </a:r>
            <a:r>
              <a:rPr lang="nb-NO" sz="2800" dirty="0">
                <a:latin typeface="Times New Roman" panose="02020603050405020304" pitchFamily="18" charset="0"/>
                <a:ea typeface="Times New Roman" panose="02020603050405020304" pitchFamily="18" charset="0"/>
              </a:rPr>
              <a:t>ga teng. </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18649229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90152"/>
            <a:ext cx="10515600" cy="682581"/>
          </a:xfrm>
        </p:spPr>
        <p:txBody>
          <a:bodyPr/>
          <a:lstStyle/>
          <a:p>
            <a:pPr marL="179705" indent="391795" algn="ctr">
              <a:spcAft>
                <a:spcPts val="0"/>
              </a:spcAft>
            </a:pPr>
            <a:r>
              <a:rPr lang="nb-NO" sz="2800" b="1" dirty="0">
                <a:latin typeface="Times New Roman" panose="02020603050405020304" pitchFamily="18" charset="0"/>
                <a:ea typeface="Times New Roman" panose="02020603050405020304" pitchFamily="18" charset="0"/>
              </a:rPr>
              <a:t>Avtomobilning dinamik faktori.</a:t>
            </a:r>
            <a:r>
              <a:rPr lang="ru-RU" sz="2800" dirty="0">
                <a:latin typeface="Times New Roman" panose="02020603050405020304" pitchFamily="18" charset="0"/>
                <a:ea typeface="Times New Roman" panose="02020603050405020304" pitchFamily="18" charset="0"/>
              </a:rPr>
              <a:t/>
            </a:r>
            <a:br>
              <a:rPr lang="ru-RU" sz="2800" dirty="0">
                <a:latin typeface="Times New Roman" panose="02020603050405020304" pitchFamily="18" charset="0"/>
                <a:ea typeface="Times New Roman" panose="02020603050405020304" pitchFamily="18" charset="0"/>
              </a:rPr>
            </a:br>
            <a:endParaRPr lang="ru-RU" sz="2800" dirty="0"/>
          </a:p>
        </p:txBody>
      </p:sp>
      <p:sp>
        <p:nvSpPr>
          <p:cNvPr id="3" name="Объект 2"/>
          <p:cNvSpPr>
            <a:spLocks noGrp="1"/>
          </p:cNvSpPr>
          <p:nvPr>
            <p:ph idx="1"/>
          </p:nvPr>
        </p:nvSpPr>
        <p:spPr>
          <a:xfrm>
            <a:off x="0" y="1017430"/>
            <a:ext cx="12192000" cy="5840569"/>
          </a:xfrm>
        </p:spPr>
        <p:txBody>
          <a:bodyPr/>
          <a:lstStyle/>
          <a:p>
            <a:pPr indent="449580" algn="just">
              <a:spcAft>
                <a:spcPts val="0"/>
              </a:spcAft>
            </a:pPr>
            <a:r>
              <a:rPr lang="nb-NO" sz="2800" dirty="0">
                <a:latin typeface="Times New Roman" panose="02020603050405020304" pitchFamily="18" charset="0"/>
                <a:ea typeface="Times New Roman" panose="02020603050405020304" pitchFamily="18" charset="0"/>
              </a:rPr>
              <a:t>Dinamik harakteristika grafigi yordamida avtomobilning qarshiliklarni yenga olish qobiliyatini aniqlash, bir xil tipdagi va turli og’irlikdagi avtomobillarning dinamikasini taqqoslash mumkin. Endi avtomobilning dinamik harakteristikasini ko’rib chiqamiz. (14-rasm)</a:t>
            </a:r>
            <a:r>
              <a:rPr lang="nb-NO" sz="2800" i="1" dirty="0">
                <a:latin typeface="Times New Roman" panose="02020603050405020304" pitchFamily="18" charset="0"/>
                <a:ea typeface="Times New Roman" panose="02020603050405020304" pitchFamily="18" charset="0"/>
              </a:rPr>
              <a:t>.</a:t>
            </a:r>
            <a:r>
              <a:rPr lang="nb-NO" sz="2800" dirty="0">
                <a:latin typeface="Times New Roman" panose="02020603050405020304" pitchFamily="18" charset="0"/>
                <a:ea typeface="Times New Roman" panose="02020603050405020304" pitchFamily="18" charset="0"/>
              </a:rPr>
              <a:t> Analiz uchun yo’lning umumiy qarshiligi turlicha bo’lgan I—I, II—II . . . kesimlarni ko’rib chiqamiz. Quyidagi tengsizlik sharti bajarilsa, avtomobil harakat qilish </a:t>
            </a:r>
            <a:r>
              <a:rPr lang="uz-Cyrl-UZ" sz="2800" dirty="0">
                <a:latin typeface="Times New Roman" panose="02020603050405020304" pitchFamily="18" charset="0"/>
                <a:ea typeface="Times New Roman" panose="02020603050405020304" pitchFamily="18" charset="0"/>
              </a:rPr>
              <a:t>q</a:t>
            </a:r>
            <a:r>
              <a:rPr lang="nb-NO" sz="2800" dirty="0">
                <a:latin typeface="Times New Roman" panose="02020603050405020304" pitchFamily="18" charset="0"/>
                <a:ea typeface="Times New Roman" panose="02020603050405020304" pitchFamily="18" charset="0"/>
              </a:rPr>
              <a:t>obil</a:t>
            </a:r>
            <a:r>
              <a:rPr lang="uz-Cyrl-UZ" sz="2800" dirty="0">
                <a:latin typeface="Times New Roman" panose="02020603050405020304" pitchFamily="18" charset="0"/>
                <a:ea typeface="Times New Roman" panose="02020603050405020304" pitchFamily="18" charset="0"/>
              </a:rPr>
              <a:t>ya</a:t>
            </a:r>
            <a:r>
              <a:rPr lang="nb-NO" sz="2800" dirty="0">
                <a:latin typeface="Times New Roman" panose="02020603050405020304" pitchFamily="18" charset="0"/>
                <a:ea typeface="Times New Roman" panose="02020603050405020304" pitchFamily="18" charset="0"/>
              </a:rPr>
              <a:t>tiga ega bo’ladi:</a:t>
            </a:r>
            <a:endParaRPr lang="ru-RU" sz="1600" dirty="0">
              <a:latin typeface="Times New Roman" panose="02020603050405020304" pitchFamily="18" charset="0"/>
              <a:ea typeface="Times New Roman" panose="02020603050405020304" pitchFamily="18" charset="0"/>
            </a:endParaRPr>
          </a:p>
          <a:p>
            <a:pPr algn="ctr">
              <a:spcAft>
                <a:spcPts val="0"/>
              </a:spcAft>
            </a:pPr>
            <a:r>
              <a:rPr lang="nb-NO" sz="2800" i="1" dirty="0">
                <a:latin typeface="Times New Roman" panose="02020603050405020304" pitchFamily="18" charset="0"/>
                <a:ea typeface="Times New Roman" panose="02020603050405020304" pitchFamily="18" charset="0"/>
              </a:rPr>
              <a:t>R</a:t>
            </a:r>
            <a:r>
              <a:rPr lang="es-ES" sz="2800" i="1" baseline="-25000" dirty="0">
                <a:latin typeface="Times New Roman" panose="02020603050405020304" pitchFamily="18" charset="0"/>
                <a:ea typeface="Times New Roman" panose="02020603050405020304" pitchFamily="18" charset="0"/>
              </a:rPr>
              <a:t>φ</a:t>
            </a:r>
            <a:r>
              <a:rPr lang="nb-NO" sz="2800" i="1" dirty="0">
                <a:latin typeface="Times New Roman" panose="02020603050405020304" pitchFamily="18" charset="0"/>
                <a:ea typeface="Times New Roman" panose="02020603050405020304" pitchFamily="18" charset="0"/>
              </a:rPr>
              <a:t>≥R</a:t>
            </a:r>
            <a:r>
              <a:rPr lang="nb-NO" sz="2800" i="1" baseline="-25000" dirty="0">
                <a:latin typeface="Times New Roman" panose="02020603050405020304" pitchFamily="18" charset="0"/>
                <a:ea typeface="Times New Roman" panose="02020603050405020304" pitchFamily="18" charset="0"/>
              </a:rPr>
              <a:t>k</a:t>
            </a:r>
            <a:r>
              <a:rPr lang="nb-NO" sz="2800" i="1" dirty="0">
                <a:latin typeface="Times New Roman" panose="02020603050405020304" pitchFamily="18" charset="0"/>
                <a:ea typeface="Times New Roman" panose="02020603050405020304" pitchFamily="18" charset="0"/>
              </a:rPr>
              <a:t>≥R</a:t>
            </a:r>
            <a:r>
              <a:rPr lang="es-ES" sz="2800" i="1" baseline="-25000" dirty="0" smtClean="0">
                <a:latin typeface="Times New Roman" panose="02020603050405020304" pitchFamily="18" charset="0"/>
                <a:ea typeface="Times New Roman" panose="02020603050405020304" pitchFamily="18" charset="0"/>
              </a:rPr>
              <a:t>ψ</a:t>
            </a:r>
            <a:r>
              <a:rPr lang="nb-NO" sz="2800" dirty="0">
                <a:latin typeface="Times New Roman" panose="02020603050405020304" pitchFamily="18" charset="0"/>
                <a:ea typeface="Times New Roman" panose="02020603050405020304" pitchFamily="18" charset="0"/>
              </a:rPr>
              <a:t> </a:t>
            </a:r>
            <a:endParaRPr lang="ru-RU" sz="1600" dirty="0">
              <a:latin typeface="Times New Roman" panose="02020603050405020304" pitchFamily="18" charset="0"/>
              <a:ea typeface="Times New Roman" panose="02020603050405020304" pitchFamily="18" charset="0"/>
            </a:endParaRPr>
          </a:p>
          <a:p>
            <a:pPr marL="0" indent="0" algn="just">
              <a:spcAft>
                <a:spcPts val="0"/>
              </a:spcAft>
              <a:buNone/>
            </a:pPr>
            <a:r>
              <a:rPr lang="nb-NO" sz="2800" dirty="0">
                <a:latin typeface="Times New Roman" panose="02020603050405020304" pitchFamily="18" charset="0"/>
                <a:ea typeface="Times New Roman" panose="02020603050405020304" pitchFamily="18" charset="0"/>
              </a:rPr>
              <a:t>	Bu tengsizlikni xadma-xad G</a:t>
            </a:r>
            <a:r>
              <a:rPr lang="nb-NO" sz="2800" baseline="-25000" dirty="0">
                <a:latin typeface="Times New Roman" panose="02020603050405020304" pitchFamily="18" charset="0"/>
                <a:ea typeface="Times New Roman" panose="02020603050405020304" pitchFamily="18" charset="0"/>
              </a:rPr>
              <a:t>a</a:t>
            </a:r>
            <a:r>
              <a:rPr lang="nb-NO" sz="2800" dirty="0">
                <a:latin typeface="Times New Roman" panose="02020603050405020304" pitchFamily="18" charset="0"/>
                <a:ea typeface="Times New Roman" panose="02020603050405020304" pitchFamily="18" charset="0"/>
              </a:rPr>
              <a:t> ga bo’lsak,</a:t>
            </a:r>
            <a:endParaRPr lang="ru-RU" sz="1600" dirty="0">
              <a:latin typeface="Times New Roman" panose="02020603050405020304" pitchFamily="18" charset="0"/>
              <a:ea typeface="Times New Roman" panose="02020603050405020304" pitchFamily="18" charset="0"/>
            </a:endParaRPr>
          </a:p>
          <a:p>
            <a:pPr marL="0" indent="0" algn="ctr">
              <a:spcAft>
                <a:spcPts val="0"/>
              </a:spcAft>
              <a:buNone/>
            </a:pPr>
            <a:endParaRPr lang="ru-RU" sz="1600" dirty="0">
              <a:latin typeface="Times New Roman" panose="02020603050405020304" pitchFamily="18" charset="0"/>
              <a:ea typeface="Times New Roman" panose="02020603050405020304" pitchFamily="18" charset="0"/>
            </a:endParaRPr>
          </a:p>
          <a:p>
            <a:pPr marL="0" indent="0" algn="ctr">
              <a:spcAft>
                <a:spcPts val="0"/>
              </a:spcAft>
              <a:buNone/>
            </a:pPr>
            <a:r>
              <a:rPr lang="nb-NO" sz="2800" i="1" dirty="0">
                <a:latin typeface="Times New Roman" panose="02020603050405020304" pitchFamily="18" charset="0"/>
                <a:ea typeface="Times New Roman" panose="02020603050405020304" pitchFamily="18" charset="0"/>
              </a:rPr>
              <a:t>D</a:t>
            </a:r>
            <a:r>
              <a:rPr lang="es-ES" sz="2800" i="1" baseline="-25000" dirty="0">
                <a:latin typeface="Times New Roman" panose="02020603050405020304" pitchFamily="18" charset="0"/>
                <a:ea typeface="Times New Roman" panose="02020603050405020304" pitchFamily="18" charset="0"/>
              </a:rPr>
              <a:t>φ</a:t>
            </a:r>
            <a:r>
              <a:rPr lang="nb-NO" sz="2800" i="1" dirty="0">
                <a:latin typeface="Times New Roman" panose="02020603050405020304" pitchFamily="18" charset="0"/>
                <a:ea typeface="Times New Roman" panose="02020603050405020304" pitchFamily="18" charset="0"/>
              </a:rPr>
              <a:t>≥D</a:t>
            </a:r>
            <a:r>
              <a:rPr lang="nb-NO" sz="2800" i="1" baseline="-25000" dirty="0">
                <a:latin typeface="Times New Roman" panose="02020603050405020304" pitchFamily="18" charset="0"/>
                <a:ea typeface="Times New Roman" panose="02020603050405020304" pitchFamily="18" charset="0"/>
              </a:rPr>
              <a:t>a</a:t>
            </a:r>
            <a:r>
              <a:rPr lang="nb-NO" sz="2800" i="1" dirty="0">
                <a:latin typeface="Times New Roman" panose="02020603050405020304" pitchFamily="18" charset="0"/>
                <a:ea typeface="Times New Roman" panose="02020603050405020304" pitchFamily="18" charset="0"/>
              </a:rPr>
              <a:t>≥</a:t>
            </a:r>
            <a:r>
              <a:rPr lang="es-ES" sz="2800" i="1" dirty="0">
                <a:latin typeface="Times New Roman" panose="02020603050405020304" pitchFamily="18" charset="0"/>
                <a:ea typeface="Times New Roman" panose="02020603050405020304" pitchFamily="18" charset="0"/>
              </a:rPr>
              <a:t>ψ</a:t>
            </a:r>
            <a:r>
              <a:rPr lang="nb-NO" sz="2800" dirty="0">
                <a:latin typeface="Times New Roman" panose="02020603050405020304" pitchFamily="18" charset="0"/>
                <a:ea typeface="Times New Roman" panose="02020603050405020304" pitchFamily="18" charset="0"/>
              </a:rPr>
              <a:t>   </a:t>
            </a:r>
            <a:r>
              <a:rPr lang="nb-NO" sz="2800" dirty="0" smtClean="0">
                <a:latin typeface="Times New Roman" panose="02020603050405020304" pitchFamily="18" charset="0"/>
                <a:ea typeface="Times New Roman" panose="02020603050405020304" pitchFamily="18" charset="0"/>
              </a:rPr>
              <a:t> </a:t>
            </a:r>
            <a:r>
              <a:rPr lang="nb-NO" sz="2800" dirty="0">
                <a:latin typeface="Times New Roman" panose="02020603050405020304" pitchFamily="18" charset="0"/>
                <a:ea typeface="Times New Roman" panose="02020603050405020304" pitchFamily="18" charset="0"/>
              </a:rPr>
              <a:t>	</a:t>
            </a:r>
            <a:r>
              <a:rPr lang="nb-NO" sz="2800" dirty="0" smtClean="0">
                <a:latin typeface="Times New Roman" panose="02020603050405020304" pitchFamily="18" charset="0"/>
                <a:ea typeface="Times New Roman" panose="02020603050405020304" pitchFamily="18" charset="0"/>
              </a:rPr>
              <a:t>xosil bo’ladi</a:t>
            </a:r>
            <a:r>
              <a:rPr lang="nb-NO" sz="2800" dirty="0">
                <a:latin typeface="Times New Roman" panose="02020603050405020304" pitchFamily="18" charset="0"/>
                <a:ea typeface="Times New Roman" panose="02020603050405020304" pitchFamily="18" charset="0"/>
              </a:rPr>
              <a:t>. </a:t>
            </a:r>
            <a:endParaRPr lang="ru-RU" sz="1600" dirty="0">
              <a:latin typeface="Times New Roman" panose="02020603050405020304" pitchFamily="18" charset="0"/>
              <a:ea typeface="Times New Roman" panose="02020603050405020304" pitchFamily="18" charset="0"/>
            </a:endParaRPr>
          </a:p>
          <a:p>
            <a:r>
              <a:rPr lang="nb-NO" sz="2800" dirty="0">
                <a:latin typeface="Times New Roman" panose="02020603050405020304" pitchFamily="18" charset="0"/>
                <a:ea typeface="Times New Roman" panose="02020603050405020304" pitchFamily="18" charset="0"/>
              </a:rPr>
              <a:t>Avtomobil harakat qilish qobiliyatiga ega bo’lishi </a:t>
            </a:r>
            <a:r>
              <a:rPr lang="nb-NO" sz="2800" dirty="0" smtClean="0">
                <a:latin typeface="Times New Roman" panose="02020603050405020304" pitchFamily="18" charset="0"/>
                <a:ea typeface="Times New Roman" panose="02020603050405020304" pitchFamily="18" charset="0"/>
              </a:rPr>
              <a:t>uchun–tengsizlik . </a:t>
            </a:r>
            <a:r>
              <a:rPr lang="nb-NO" sz="2800" dirty="0">
                <a:latin typeface="Times New Roman" panose="02020603050405020304" pitchFamily="18" charset="0"/>
                <a:ea typeface="Times New Roman" panose="02020603050405020304" pitchFamily="18" charset="0"/>
              </a:rPr>
              <a:t>Uning dinamik faktori </a:t>
            </a:r>
            <a:r>
              <a:rPr lang="nb-NO" sz="2800" i="1" dirty="0">
                <a:latin typeface="Times New Roman" panose="02020603050405020304" pitchFamily="18" charset="0"/>
                <a:ea typeface="Times New Roman" panose="02020603050405020304" pitchFamily="18" charset="0"/>
              </a:rPr>
              <a:t>D</a:t>
            </a:r>
            <a:r>
              <a:rPr lang="nb-NO" sz="2800" i="1" baseline="-25000" dirty="0">
                <a:latin typeface="Times New Roman" panose="02020603050405020304" pitchFamily="18" charset="0"/>
                <a:ea typeface="Times New Roman" panose="02020603050405020304" pitchFamily="18" charset="0"/>
              </a:rPr>
              <a:t>a</a:t>
            </a:r>
            <a:r>
              <a:rPr lang="nb-NO" sz="2800" dirty="0">
                <a:latin typeface="Times New Roman" panose="02020603050405020304" pitchFamily="18" charset="0"/>
                <a:ea typeface="Times New Roman" panose="02020603050405020304" pitchFamily="18" charset="0"/>
              </a:rPr>
              <a:t> yo’lning umumiy qarshiligidan katta yoki unga teng bo’lishi zarur.</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9229077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90152"/>
            <a:ext cx="10515600" cy="682581"/>
          </a:xfrm>
        </p:spPr>
        <p:txBody>
          <a:bodyPr/>
          <a:lstStyle/>
          <a:p>
            <a:pPr marL="179705" indent="391795" algn="ctr">
              <a:spcAft>
                <a:spcPts val="0"/>
              </a:spcAft>
            </a:pPr>
            <a:r>
              <a:rPr lang="nb-NO" sz="2800" b="1" dirty="0">
                <a:latin typeface="Times New Roman" panose="02020603050405020304" pitchFamily="18" charset="0"/>
                <a:ea typeface="Times New Roman" panose="02020603050405020304" pitchFamily="18" charset="0"/>
              </a:rPr>
              <a:t>Avtomobilning dinamik faktori.</a:t>
            </a:r>
            <a:r>
              <a:rPr lang="ru-RU" sz="2800" dirty="0">
                <a:latin typeface="Times New Roman" panose="02020603050405020304" pitchFamily="18" charset="0"/>
                <a:ea typeface="Times New Roman" panose="02020603050405020304" pitchFamily="18" charset="0"/>
              </a:rPr>
              <a:t/>
            </a:r>
            <a:br>
              <a:rPr lang="ru-RU" sz="2800" dirty="0">
                <a:latin typeface="Times New Roman" panose="02020603050405020304" pitchFamily="18" charset="0"/>
                <a:ea typeface="Times New Roman" panose="02020603050405020304" pitchFamily="18" charset="0"/>
              </a:rPr>
            </a:br>
            <a:endParaRPr lang="ru-RU" sz="2800" dirty="0"/>
          </a:p>
        </p:txBody>
      </p:sp>
      <p:sp>
        <p:nvSpPr>
          <p:cNvPr id="4" name="Объект 3"/>
          <p:cNvSpPr>
            <a:spLocks noGrp="1"/>
          </p:cNvSpPr>
          <p:nvPr>
            <p:ph idx="1"/>
          </p:nvPr>
        </p:nvSpPr>
        <p:spPr>
          <a:xfrm>
            <a:off x="0" y="772732"/>
            <a:ext cx="12192000" cy="6085267"/>
          </a:xfrm>
        </p:spPr>
        <p:txBody>
          <a:bodyPr/>
          <a:lstStyle/>
          <a:p>
            <a:pPr indent="342900" algn="just">
              <a:spcAft>
                <a:spcPts val="0"/>
              </a:spcAft>
            </a:pPr>
            <a:r>
              <a:rPr lang="nb-NO" sz="2600" dirty="0">
                <a:latin typeface="Times New Roman" panose="02020603050405020304" pitchFamily="18" charset="0"/>
                <a:ea typeface="Times New Roman" panose="02020603050405020304" pitchFamily="18" charset="0"/>
              </a:rPr>
              <a:t>Muloxazalarni shu asosida olib boramiz.</a:t>
            </a:r>
            <a:endParaRPr lang="ru-RU" sz="2600" dirty="0">
              <a:latin typeface="Times New Roman" panose="02020603050405020304" pitchFamily="18" charset="0"/>
              <a:ea typeface="Times New Roman" panose="02020603050405020304" pitchFamily="18" charset="0"/>
            </a:endParaRPr>
          </a:p>
          <a:p>
            <a:pPr indent="330200">
              <a:spcAft>
                <a:spcPts val="0"/>
              </a:spcAft>
            </a:pPr>
            <a:r>
              <a:rPr lang="nb-NO" sz="2600" b="1" dirty="0">
                <a:latin typeface="Times New Roman" panose="02020603050405020304" pitchFamily="18" charset="0"/>
                <a:ea typeface="Times New Roman" panose="02020603050405020304" pitchFamily="18" charset="0"/>
              </a:rPr>
              <a:t>I—I kesim: </a:t>
            </a:r>
            <a:r>
              <a:rPr lang="nb-NO" sz="2600" b="1" i="1" dirty="0">
                <a:latin typeface="Times New Roman" panose="02020603050405020304" pitchFamily="18" charset="0"/>
                <a:ea typeface="Times New Roman" panose="02020603050405020304" pitchFamily="18" charset="0"/>
              </a:rPr>
              <a:t>D</a:t>
            </a:r>
            <a:r>
              <a:rPr lang="nb-NO" sz="2600" b="1" i="1" baseline="-25000" dirty="0">
                <a:latin typeface="Times New Roman" panose="02020603050405020304" pitchFamily="18" charset="0"/>
                <a:ea typeface="Times New Roman" panose="02020603050405020304" pitchFamily="18" charset="0"/>
              </a:rPr>
              <a:t>a</a:t>
            </a:r>
            <a:r>
              <a:rPr lang="nb-NO" sz="2600" b="1" i="1" dirty="0">
                <a:latin typeface="Times New Roman" panose="02020603050405020304" pitchFamily="18" charset="0"/>
                <a:ea typeface="Times New Roman" panose="02020603050405020304" pitchFamily="18" charset="0"/>
              </a:rPr>
              <a:t> &gt; </a:t>
            </a:r>
            <a:r>
              <a:rPr lang="ru-RU" sz="2600" b="1" i="1" dirty="0">
                <a:latin typeface="Times New Roman" panose="02020603050405020304" pitchFamily="18" charset="0"/>
                <a:ea typeface="Times New Roman" panose="02020603050405020304" pitchFamily="18" charset="0"/>
              </a:rPr>
              <a:t>ψ</a:t>
            </a:r>
            <a:r>
              <a:rPr lang="nb-NO" sz="2600" b="1" i="1" baseline="-25000" dirty="0">
                <a:latin typeface="Times New Roman" panose="02020603050405020304" pitchFamily="18" charset="0"/>
                <a:ea typeface="Times New Roman" panose="02020603050405020304" pitchFamily="18" charset="0"/>
              </a:rPr>
              <a:t>1</a:t>
            </a:r>
            <a:r>
              <a:rPr lang="nb-NO" sz="2600" b="1" dirty="0">
                <a:latin typeface="Times New Roman" panose="02020603050405020304" pitchFamily="18" charset="0"/>
                <a:ea typeface="Times New Roman" panose="02020603050405020304" pitchFamily="18" charset="0"/>
              </a:rPr>
              <a:t> da hamma nuqtalar uchun avtomobil I—II—III uzatmalarda </a:t>
            </a:r>
            <a:r>
              <a:rPr lang="nb-NO" sz="2600" b="1" i="1" dirty="0">
                <a:latin typeface="Times New Roman" panose="02020603050405020304" pitchFamily="18" charset="0"/>
                <a:ea typeface="Times New Roman" panose="02020603050405020304" pitchFamily="18" charset="0"/>
              </a:rPr>
              <a:t>v</a:t>
            </a:r>
            <a:r>
              <a:rPr lang="nb-NO" sz="2600" b="1" i="1" baseline="-25000" dirty="0">
                <a:latin typeface="Times New Roman" panose="02020603050405020304" pitchFamily="18" charset="0"/>
                <a:ea typeface="Times New Roman" panose="02020603050405020304" pitchFamily="18" charset="0"/>
              </a:rPr>
              <a:t>a1</a:t>
            </a:r>
            <a:r>
              <a:rPr lang="nb-NO" sz="2600" b="1" i="1" dirty="0">
                <a:latin typeface="Times New Roman" panose="02020603050405020304" pitchFamily="18" charset="0"/>
                <a:ea typeface="Times New Roman" panose="02020603050405020304" pitchFamily="18" charset="0"/>
              </a:rPr>
              <a:t> </a:t>
            </a:r>
            <a:r>
              <a:rPr lang="nb-NO" sz="2600" b="1" dirty="0">
                <a:latin typeface="Times New Roman" panose="02020603050405020304" pitchFamily="18" charset="0"/>
                <a:ea typeface="Times New Roman" panose="02020603050405020304" pitchFamily="18" charset="0"/>
              </a:rPr>
              <a:t>tezliklar diapazonida harakat qilishi mumkin. III uzatmada avtomobil  </a:t>
            </a:r>
            <a:r>
              <a:rPr lang="nb-NO" sz="2600" b="1" i="1" dirty="0">
                <a:latin typeface="Times New Roman" panose="02020603050405020304" pitchFamily="18" charset="0"/>
                <a:ea typeface="Times New Roman" panose="02020603050405020304" pitchFamily="18" charset="0"/>
              </a:rPr>
              <a:t>v</a:t>
            </a:r>
            <a:r>
              <a:rPr lang="nb-NO" sz="2600" b="1" i="1" baseline="-25000" dirty="0">
                <a:latin typeface="Times New Roman" panose="02020603050405020304" pitchFamily="18" charset="0"/>
                <a:ea typeface="Times New Roman" panose="02020603050405020304" pitchFamily="18" charset="0"/>
              </a:rPr>
              <a:t>a1</a:t>
            </a:r>
            <a:r>
              <a:rPr lang="nb-NO" sz="2600" b="1" baseline="-25000" dirty="0">
                <a:latin typeface="Times New Roman" panose="02020603050405020304" pitchFamily="18" charset="0"/>
                <a:ea typeface="Times New Roman" panose="02020603050405020304" pitchFamily="18" charset="0"/>
              </a:rPr>
              <a:t> </a:t>
            </a:r>
            <a:r>
              <a:rPr lang="nb-NO" sz="2600" b="1" dirty="0">
                <a:latin typeface="Times New Roman" panose="02020603050405020304" pitchFamily="18" charset="0"/>
                <a:ea typeface="Times New Roman" panose="02020603050405020304" pitchFamily="18" charset="0"/>
              </a:rPr>
              <a:t>dan </a:t>
            </a:r>
            <a:r>
              <a:rPr lang="nb-NO" sz="2600" b="1" i="1" dirty="0">
                <a:latin typeface="Times New Roman" panose="02020603050405020304" pitchFamily="18" charset="0"/>
                <a:ea typeface="Times New Roman" panose="02020603050405020304" pitchFamily="18" charset="0"/>
              </a:rPr>
              <a:t>v</a:t>
            </a:r>
            <a:r>
              <a:rPr lang="nb-NO" sz="2600" b="1" i="1" baseline="-25000" dirty="0">
                <a:latin typeface="Times New Roman" panose="02020603050405020304" pitchFamily="18" charset="0"/>
                <a:ea typeface="Times New Roman" panose="02020603050405020304" pitchFamily="18" charset="0"/>
              </a:rPr>
              <a:t>amax</a:t>
            </a:r>
            <a:r>
              <a:rPr lang="nb-NO" sz="2600" b="1" i="1" dirty="0">
                <a:latin typeface="Times New Roman" panose="02020603050405020304" pitchFamily="18" charset="0"/>
                <a:ea typeface="Times New Roman" panose="02020603050405020304" pitchFamily="18" charset="0"/>
              </a:rPr>
              <a:t> </a:t>
            </a:r>
            <a:r>
              <a:rPr lang="nb-NO" sz="2600" b="1" dirty="0">
                <a:latin typeface="Times New Roman" panose="02020603050405020304" pitchFamily="18" charset="0"/>
                <a:ea typeface="Times New Roman" panose="02020603050405020304" pitchFamily="18" charset="0"/>
              </a:rPr>
              <a:t>  gacha tezliklar diapazonida sekinlashib harakatlanadi.</a:t>
            </a:r>
            <a:endParaRPr lang="ru-RU" sz="2600" b="1" dirty="0">
              <a:latin typeface="Times New Roman" panose="02020603050405020304" pitchFamily="18" charset="0"/>
              <a:ea typeface="Times New Roman" panose="02020603050405020304" pitchFamily="18" charset="0"/>
            </a:endParaRPr>
          </a:p>
          <a:p>
            <a:pPr indent="330200" algn="just">
              <a:spcAft>
                <a:spcPts val="0"/>
              </a:spcAft>
            </a:pPr>
            <a:r>
              <a:rPr lang="nb-NO" sz="2600" dirty="0">
                <a:latin typeface="Times New Roman" panose="02020603050405020304" pitchFamily="18" charset="0"/>
                <a:ea typeface="Times New Roman" panose="02020603050405020304" pitchFamily="18" charset="0"/>
              </a:rPr>
              <a:t>II—II  kesim:   avtomobil hamma uzatmalarda tezlikning </a:t>
            </a:r>
            <a:r>
              <a:rPr lang="nb-NO" sz="2600" i="1" dirty="0">
                <a:latin typeface="Times New Roman" panose="02020603050405020304" pitchFamily="18" charset="0"/>
                <a:ea typeface="Times New Roman" panose="02020603050405020304" pitchFamily="18" charset="0"/>
              </a:rPr>
              <a:t>v</a:t>
            </a:r>
            <a:r>
              <a:rPr lang="nb-NO" sz="2600" i="1" baseline="-25000" dirty="0">
                <a:latin typeface="Times New Roman" panose="02020603050405020304" pitchFamily="18" charset="0"/>
                <a:ea typeface="Times New Roman" panose="02020603050405020304" pitchFamily="18" charset="0"/>
              </a:rPr>
              <a:t>amin </a:t>
            </a:r>
            <a:r>
              <a:rPr lang="nb-NO" sz="2600" i="1" dirty="0">
                <a:latin typeface="Times New Roman" panose="02020603050405020304" pitchFamily="18" charset="0"/>
                <a:ea typeface="Times New Roman" panose="02020603050405020304" pitchFamily="18" charset="0"/>
              </a:rPr>
              <a:t>- v</a:t>
            </a:r>
            <a:r>
              <a:rPr lang="nb-NO" sz="2600" i="1" baseline="-25000" dirty="0">
                <a:latin typeface="Times New Roman" panose="02020603050405020304" pitchFamily="18" charset="0"/>
                <a:ea typeface="Times New Roman" panose="02020603050405020304" pitchFamily="18" charset="0"/>
              </a:rPr>
              <a:t>amax</a:t>
            </a:r>
            <a:r>
              <a:rPr lang="nb-NO" sz="2600" baseline="-25000" dirty="0">
                <a:latin typeface="Times New Roman" panose="02020603050405020304" pitchFamily="18" charset="0"/>
                <a:ea typeface="Times New Roman" panose="02020603050405020304" pitchFamily="18" charset="0"/>
              </a:rPr>
              <a:t> </a:t>
            </a:r>
            <a:r>
              <a:rPr lang="nb-NO" sz="2600" dirty="0">
                <a:latin typeface="Times New Roman" panose="02020603050405020304" pitchFamily="18" charset="0"/>
                <a:ea typeface="Times New Roman" panose="02020603050405020304" pitchFamily="18" charset="0"/>
              </a:rPr>
              <a:t>diapazonida harakat qilishi mumkin. Uchinchi uaatmada </a:t>
            </a:r>
            <a:r>
              <a:rPr lang="nb-NO" sz="2600" i="1" dirty="0">
                <a:latin typeface="Times New Roman" panose="02020603050405020304" pitchFamily="18" charset="0"/>
                <a:ea typeface="Times New Roman" panose="02020603050405020304" pitchFamily="18" charset="0"/>
              </a:rPr>
              <a:t>D</a:t>
            </a:r>
            <a:r>
              <a:rPr lang="nb-NO" sz="2600" i="1" baseline="-25000" dirty="0">
                <a:latin typeface="Times New Roman" panose="02020603050405020304" pitchFamily="18" charset="0"/>
                <a:ea typeface="Times New Roman" panose="02020603050405020304" pitchFamily="18" charset="0"/>
              </a:rPr>
              <a:t>aIII</a:t>
            </a:r>
            <a:r>
              <a:rPr lang="nb-NO" sz="2600" i="1" dirty="0">
                <a:latin typeface="Times New Roman" panose="02020603050405020304" pitchFamily="18" charset="0"/>
                <a:ea typeface="Times New Roman" panose="02020603050405020304" pitchFamily="18" charset="0"/>
              </a:rPr>
              <a:t>&gt;&gt; </a:t>
            </a:r>
            <a:r>
              <a:rPr lang="es-ES" sz="2600" i="1" dirty="0">
                <a:latin typeface="Times New Roman" panose="02020603050405020304" pitchFamily="18" charset="0"/>
                <a:ea typeface="Times New Roman" panose="02020603050405020304" pitchFamily="18" charset="0"/>
              </a:rPr>
              <a:t>ψ</a:t>
            </a:r>
            <a:r>
              <a:rPr lang="nb-NO" sz="2600" i="1" baseline="-25000" dirty="0">
                <a:latin typeface="Times New Roman" panose="02020603050405020304" pitchFamily="18" charset="0"/>
                <a:ea typeface="Times New Roman" panose="02020603050405020304" pitchFamily="18" charset="0"/>
              </a:rPr>
              <a:t>2</a:t>
            </a:r>
            <a:r>
              <a:rPr lang="nb-NO" sz="2600" dirty="0">
                <a:latin typeface="Times New Roman" panose="02020603050405020304" pitchFamily="18" charset="0"/>
                <a:ea typeface="Times New Roman" panose="02020603050405020304" pitchFamily="18" charset="0"/>
              </a:rPr>
              <a:t> bo’lgani uchun, avtomobil</a:t>
            </a:r>
            <a:r>
              <a:rPr lang="nb-NO" sz="2600" b="1" dirty="0">
                <a:latin typeface="Times New Roman" panose="02020603050405020304" pitchFamily="18" charset="0"/>
                <a:ea typeface="Times New Roman" panose="02020603050405020304" pitchFamily="18" charset="0"/>
              </a:rPr>
              <a:t> </a:t>
            </a:r>
            <a:r>
              <a:rPr lang="nb-NO" sz="2600" i="1" dirty="0">
                <a:latin typeface="Times New Roman" panose="02020603050405020304" pitchFamily="18" charset="0"/>
                <a:ea typeface="Times New Roman" panose="02020603050405020304" pitchFamily="18" charset="0"/>
              </a:rPr>
              <a:t>v</a:t>
            </a:r>
            <a:r>
              <a:rPr lang="nb-NO" sz="2600" i="1" baseline="-25000" dirty="0">
                <a:latin typeface="Times New Roman" panose="02020603050405020304" pitchFamily="18" charset="0"/>
                <a:ea typeface="Times New Roman" panose="02020603050405020304" pitchFamily="18" charset="0"/>
              </a:rPr>
              <a:t>aIImax</a:t>
            </a:r>
            <a:r>
              <a:rPr lang="nb-NO" sz="2600" b="1" dirty="0">
                <a:latin typeface="Times New Roman" panose="02020603050405020304" pitchFamily="18" charset="0"/>
                <a:ea typeface="Times New Roman" panose="02020603050405020304" pitchFamily="18" charset="0"/>
              </a:rPr>
              <a:t>    </a:t>
            </a:r>
            <a:r>
              <a:rPr lang="nb-NO" sz="2600" dirty="0">
                <a:latin typeface="Times New Roman" panose="02020603050405020304" pitchFamily="18" charset="0"/>
                <a:ea typeface="Times New Roman" panose="02020603050405020304" pitchFamily="18" charset="0"/>
              </a:rPr>
              <a:t>tezligiga ega bo’ladi.</a:t>
            </a:r>
            <a:endParaRPr lang="ru-RU" sz="2600" dirty="0">
              <a:latin typeface="Times New Roman" panose="02020603050405020304" pitchFamily="18" charset="0"/>
              <a:ea typeface="Times New Roman" panose="02020603050405020304" pitchFamily="18" charset="0"/>
            </a:endParaRPr>
          </a:p>
          <a:p>
            <a:pPr indent="330200" algn="just">
              <a:spcAft>
                <a:spcPts val="0"/>
              </a:spcAft>
            </a:pPr>
            <a:r>
              <a:rPr lang="nb-NO" sz="2600" dirty="0">
                <a:latin typeface="Times New Roman" panose="02020603050405020304" pitchFamily="18" charset="0"/>
                <a:ea typeface="Times New Roman" panose="02020603050405020304" pitchFamily="18" charset="0"/>
              </a:rPr>
              <a:t>III-III  kesim: </a:t>
            </a:r>
            <a:r>
              <a:rPr lang="nb-NO" sz="2600" i="1" dirty="0">
                <a:latin typeface="Times New Roman" panose="02020603050405020304" pitchFamily="18" charset="0"/>
                <a:ea typeface="Times New Roman" panose="02020603050405020304" pitchFamily="18" charset="0"/>
              </a:rPr>
              <a:t>D</a:t>
            </a:r>
            <a:r>
              <a:rPr lang="nb-NO" sz="2600" i="1" baseline="-25000" dirty="0">
                <a:latin typeface="Times New Roman" panose="02020603050405020304" pitchFamily="18" charset="0"/>
                <a:ea typeface="Times New Roman" panose="02020603050405020304" pitchFamily="18" charset="0"/>
              </a:rPr>
              <a:t>aImax</a:t>
            </a:r>
            <a:r>
              <a:rPr lang="nb-NO" sz="2600" i="1" dirty="0">
                <a:latin typeface="Times New Roman" panose="02020603050405020304" pitchFamily="18" charset="0"/>
                <a:ea typeface="Times New Roman" panose="02020603050405020304" pitchFamily="18" charset="0"/>
              </a:rPr>
              <a:t>&lt; </a:t>
            </a:r>
            <a:r>
              <a:rPr lang="es-ES" sz="2600" i="1" dirty="0">
                <a:latin typeface="Times New Roman" panose="02020603050405020304" pitchFamily="18" charset="0"/>
                <a:ea typeface="Times New Roman" panose="02020603050405020304" pitchFamily="18" charset="0"/>
              </a:rPr>
              <a:t>ψ</a:t>
            </a:r>
            <a:r>
              <a:rPr lang="nb-NO" sz="2600" i="1" baseline="-25000" dirty="0">
                <a:latin typeface="Times New Roman" panose="02020603050405020304" pitchFamily="18" charset="0"/>
                <a:ea typeface="Times New Roman" panose="02020603050405020304" pitchFamily="18" charset="0"/>
              </a:rPr>
              <a:t>3</a:t>
            </a:r>
            <a:r>
              <a:rPr lang="nb-NO" sz="2600" dirty="0">
                <a:latin typeface="Times New Roman" panose="02020603050405020304" pitchFamily="18" charset="0"/>
                <a:ea typeface="Times New Roman" panose="02020603050405020304" pitchFamily="18" charset="0"/>
              </a:rPr>
              <a:t> bo’lgani uchun, avtomobil bu yo’lda xech</a:t>
            </a:r>
            <a:r>
              <a:rPr lang="nb-NO" sz="2600" b="1" dirty="0">
                <a:latin typeface="Times New Roman" panose="02020603050405020304" pitchFamily="18" charset="0"/>
                <a:ea typeface="Times New Roman" panose="02020603050405020304" pitchFamily="18" charset="0"/>
              </a:rPr>
              <a:t> </a:t>
            </a:r>
            <a:r>
              <a:rPr lang="nb-NO" sz="2600" dirty="0">
                <a:latin typeface="Times New Roman" panose="02020603050405020304" pitchFamily="18" charset="0"/>
                <a:ea typeface="Times New Roman" panose="02020603050405020304" pitchFamily="18" charset="0"/>
              </a:rPr>
              <a:t>qanday uzatmada ham harakat</a:t>
            </a:r>
            <a:r>
              <a:rPr lang="nb-NO" sz="2600" b="1" dirty="0">
                <a:latin typeface="Times New Roman" panose="02020603050405020304" pitchFamily="18" charset="0"/>
                <a:ea typeface="Times New Roman" panose="02020603050405020304" pitchFamily="18" charset="0"/>
              </a:rPr>
              <a:t> </a:t>
            </a:r>
            <a:r>
              <a:rPr lang="nb-NO" sz="2600" dirty="0">
                <a:latin typeface="Times New Roman" panose="02020603050405020304" pitchFamily="18" charset="0"/>
                <a:ea typeface="Times New Roman" panose="02020603050405020304" pitchFamily="18" charset="0"/>
              </a:rPr>
              <a:t>qila olmaydi. Birinchi uzatmada ketayotgan avtomobil shu yo’lga tushib qolsa, harakati sekinlashib, t</a:t>
            </a:r>
            <a:r>
              <a:rPr lang="uz-Cyrl-UZ" sz="2600" dirty="0">
                <a:latin typeface="Times New Roman" panose="02020603050405020304" pitchFamily="18" charset="0"/>
                <a:ea typeface="Times New Roman" panose="02020603050405020304" pitchFamily="18" charset="0"/>
              </a:rPr>
              <a:t>o’</a:t>
            </a:r>
            <a:r>
              <a:rPr lang="nb-NO" sz="2600" dirty="0">
                <a:latin typeface="Times New Roman" panose="02020603050405020304" pitchFamily="18" charset="0"/>
                <a:ea typeface="Times New Roman" panose="02020603050405020304" pitchFamily="18" charset="0"/>
              </a:rPr>
              <a:t>xtab </a:t>
            </a:r>
            <a:r>
              <a:rPr lang="uz-Cyrl-UZ" sz="2600" dirty="0">
                <a:latin typeface="Times New Roman" panose="02020603050405020304" pitchFamily="18" charset="0"/>
                <a:ea typeface="Times New Roman" panose="02020603050405020304" pitchFamily="18" charset="0"/>
              </a:rPr>
              <a:t>q</a:t>
            </a:r>
            <a:r>
              <a:rPr lang="nb-NO" sz="2600" dirty="0">
                <a:latin typeface="Times New Roman" panose="02020603050405020304" pitchFamily="18" charset="0"/>
                <a:ea typeface="Times New Roman" panose="02020603050405020304" pitchFamily="18" charset="0"/>
              </a:rPr>
              <a:t>oladi.</a:t>
            </a:r>
            <a:endParaRPr lang="ru-RU" sz="2600" dirty="0">
              <a:latin typeface="Times New Roman" panose="02020603050405020304" pitchFamily="18" charset="0"/>
              <a:ea typeface="Times New Roman" panose="02020603050405020304" pitchFamily="18" charset="0"/>
            </a:endParaRPr>
          </a:p>
          <a:p>
            <a:pPr indent="330200" algn="just">
              <a:spcAft>
                <a:spcPts val="0"/>
              </a:spcAft>
            </a:pPr>
            <a:r>
              <a:rPr lang="nb-NO" sz="2600" dirty="0">
                <a:latin typeface="Times New Roman" panose="02020603050405020304" pitchFamily="18" charset="0"/>
                <a:ea typeface="Times New Roman" panose="02020603050405020304" pitchFamily="18" charset="0"/>
              </a:rPr>
              <a:t>IV—IV kesim: yo’lning ushbu qarshiligi dinamik faktor chizig’ini ikki nuqtada kesib </a:t>
            </a:r>
            <a:r>
              <a:rPr lang="uz-Cyrl-UZ" sz="2600" dirty="0">
                <a:latin typeface="Times New Roman" panose="02020603050405020304" pitchFamily="18" charset="0"/>
                <a:ea typeface="Times New Roman" panose="02020603050405020304" pitchFamily="18" charset="0"/>
              </a:rPr>
              <a:t>o’</a:t>
            </a:r>
            <a:r>
              <a:rPr lang="nb-NO" sz="2600" dirty="0">
                <a:latin typeface="Times New Roman" panose="02020603050405020304" pitchFamily="18" charset="0"/>
                <a:ea typeface="Times New Roman" panose="02020603050405020304" pitchFamily="18" charset="0"/>
              </a:rPr>
              <a:t>tadi. Avtomobil I uzatmada bemalol harakat qiladi, II uzatmaning </a:t>
            </a:r>
            <a:r>
              <a:rPr lang="nb-NO" sz="2600" i="1" dirty="0">
                <a:latin typeface="Times New Roman" panose="02020603050405020304" pitchFamily="18" charset="0"/>
                <a:ea typeface="Times New Roman" panose="02020603050405020304" pitchFamily="18" charset="0"/>
              </a:rPr>
              <a:t>v</a:t>
            </a:r>
            <a:r>
              <a:rPr lang="nb-NO" sz="2600" i="1" baseline="-25000" dirty="0">
                <a:latin typeface="Times New Roman" panose="02020603050405020304" pitchFamily="18" charset="0"/>
                <a:ea typeface="Times New Roman" panose="02020603050405020304" pitchFamily="18" charset="0"/>
              </a:rPr>
              <a:t>a2 </a:t>
            </a:r>
            <a:r>
              <a:rPr lang="nb-NO" sz="2600" i="1" dirty="0">
                <a:latin typeface="Times New Roman" panose="02020603050405020304" pitchFamily="18" charset="0"/>
                <a:ea typeface="Times New Roman" panose="02020603050405020304" pitchFamily="18" charset="0"/>
              </a:rPr>
              <a:t>- v</a:t>
            </a:r>
            <a:r>
              <a:rPr lang="nb-NO" sz="2600" i="1" baseline="-25000" dirty="0">
                <a:latin typeface="Times New Roman" panose="02020603050405020304" pitchFamily="18" charset="0"/>
                <a:ea typeface="Times New Roman" panose="02020603050405020304" pitchFamily="18" charset="0"/>
              </a:rPr>
              <a:t>a3</a:t>
            </a:r>
            <a:r>
              <a:rPr lang="nb-NO" sz="2600" baseline="-25000" dirty="0">
                <a:latin typeface="Times New Roman" panose="02020603050405020304" pitchFamily="18" charset="0"/>
                <a:ea typeface="Times New Roman" panose="02020603050405020304" pitchFamily="18" charset="0"/>
              </a:rPr>
              <a:t> </a:t>
            </a:r>
            <a:r>
              <a:rPr lang="nb-NO" sz="2600" dirty="0">
                <a:latin typeface="Times New Roman" panose="02020603050405020304" pitchFamily="18" charset="0"/>
                <a:ea typeface="Times New Roman" panose="02020603050405020304" pitchFamily="18" charset="0"/>
              </a:rPr>
              <a:t>tezliklar dianazonida harakat qilish shartini t</a:t>
            </a:r>
            <a:r>
              <a:rPr lang="uz-Cyrl-UZ" sz="2600" dirty="0">
                <a:latin typeface="Times New Roman" panose="02020603050405020304" pitchFamily="18" charset="0"/>
                <a:ea typeface="Times New Roman" panose="02020603050405020304" pitchFamily="18" charset="0"/>
              </a:rPr>
              <a:t>o’</a:t>
            </a:r>
            <a:r>
              <a:rPr lang="nb-NO" sz="2600" dirty="0">
                <a:latin typeface="Times New Roman" panose="02020603050405020304" pitchFamily="18" charset="0"/>
                <a:ea typeface="Times New Roman" panose="02020603050405020304" pitchFamily="18" charset="0"/>
              </a:rPr>
              <a:t>laro</a:t>
            </a:r>
            <a:r>
              <a:rPr lang="uz-Cyrl-UZ" sz="2600" dirty="0">
                <a:latin typeface="Times New Roman" panose="02020603050405020304" pitchFamily="18" charset="0"/>
                <a:ea typeface="Times New Roman" panose="02020603050405020304" pitchFamily="18" charset="0"/>
              </a:rPr>
              <a:t>q</a:t>
            </a:r>
            <a:r>
              <a:rPr lang="nb-NO" sz="2600" dirty="0">
                <a:latin typeface="Times New Roman" panose="02020603050405020304" pitchFamily="18" charset="0"/>
                <a:ea typeface="Times New Roman" panose="02020603050405020304" pitchFamily="18" charset="0"/>
              </a:rPr>
              <a:t> ko’rib chiqamiz</a:t>
            </a:r>
            <a:r>
              <a:rPr lang="nb-NO" sz="2600" dirty="0" smtClean="0">
                <a:latin typeface="Times New Roman" panose="02020603050405020304" pitchFamily="18" charset="0"/>
                <a:ea typeface="Times New Roman" panose="02020603050405020304" pitchFamily="18" charset="0"/>
              </a:rPr>
              <a:t>.</a:t>
            </a:r>
            <a:endParaRPr lang="ru-RU" sz="26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2720387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90152"/>
            <a:ext cx="10515600" cy="682581"/>
          </a:xfrm>
        </p:spPr>
        <p:txBody>
          <a:bodyPr/>
          <a:lstStyle/>
          <a:p>
            <a:pPr marL="179705" indent="391795" algn="ctr">
              <a:spcAft>
                <a:spcPts val="0"/>
              </a:spcAft>
            </a:pPr>
            <a:r>
              <a:rPr lang="nb-NO" sz="2800" b="1" dirty="0">
                <a:latin typeface="Times New Roman" panose="02020603050405020304" pitchFamily="18" charset="0"/>
                <a:ea typeface="Times New Roman" panose="02020603050405020304" pitchFamily="18" charset="0"/>
              </a:rPr>
              <a:t>Avtomobilning dinamik faktori.</a:t>
            </a:r>
            <a:r>
              <a:rPr lang="ru-RU" sz="2800" dirty="0">
                <a:latin typeface="Times New Roman" panose="02020603050405020304" pitchFamily="18" charset="0"/>
                <a:ea typeface="Times New Roman" panose="02020603050405020304" pitchFamily="18" charset="0"/>
              </a:rPr>
              <a:t/>
            </a:r>
            <a:br>
              <a:rPr lang="ru-RU" sz="2800" dirty="0">
                <a:latin typeface="Times New Roman" panose="02020603050405020304" pitchFamily="18" charset="0"/>
                <a:ea typeface="Times New Roman" panose="02020603050405020304" pitchFamily="18" charset="0"/>
              </a:rPr>
            </a:br>
            <a:endParaRPr lang="ru-RU" sz="2800" dirty="0"/>
          </a:p>
        </p:txBody>
      </p:sp>
      <p:sp>
        <p:nvSpPr>
          <p:cNvPr id="4" name="Объект 3"/>
          <p:cNvSpPr>
            <a:spLocks noGrp="1"/>
          </p:cNvSpPr>
          <p:nvPr>
            <p:ph idx="1"/>
          </p:nvPr>
        </p:nvSpPr>
        <p:spPr>
          <a:xfrm>
            <a:off x="0" y="772732"/>
            <a:ext cx="12192000" cy="6085267"/>
          </a:xfrm>
        </p:spPr>
        <p:txBody>
          <a:bodyPr/>
          <a:lstStyle/>
          <a:p>
            <a:pPr indent="330200" algn="just">
              <a:spcAft>
                <a:spcPts val="0"/>
              </a:spcAft>
            </a:pPr>
            <a:r>
              <a:rPr lang="nb-NO" sz="2800">
                <a:latin typeface="Times New Roman" panose="02020603050405020304" pitchFamily="18" charset="0"/>
                <a:ea typeface="Times New Roman" panose="02020603050405020304" pitchFamily="18" charset="0"/>
              </a:rPr>
              <a:t>V—V kesim: avtomobil</a:t>
            </a:r>
            <a:r>
              <a:rPr lang="nb-NO" sz="2800" b="1">
                <a:latin typeface="Times New Roman" panose="02020603050405020304" pitchFamily="18" charset="0"/>
                <a:ea typeface="Times New Roman" panose="02020603050405020304" pitchFamily="18" charset="0"/>
              </a:rPr>
              <a:t> </a:t>
            </a:r>
            <a:r>
              <a:rPr lang="nb-NO" sz="2800">
                <a:latin typeface="Times New Roman" panose="02020603050405020304" pitchFamily="18" charset="0"/>
                <a:ea typeface="Times New Roman" panose="02020603050405020304" pitchFamily="18" charset="0"/>
              </a:rPr>
              <a:t>I, II uzatmalarda, </a:t>
            </a:r>
            <a:r>
              <a:rPr lang="nb-NO" sz="2800" i="1">
                <a:latin typeface="Times New Roman" panose="02020603050405020304" pitchFamily="18" charset="0"/>
                <a:ea typeface="Times New Roman" panose="02020603050405020304" pitchFamily="18" charset="0"/>
              </a:rPr>
              <a:t>D</a:t>
            </a:r>
            <a:r>
              <a:rPr lang="nb-NO" sz="2800" i="1" baseline="-25000">
                <a:latin typeface="Times New Roman" panose="02020603050405020304" pitchFamily="18" charset="0"/>
                <a:ea typeface="Times New Roman" panose="02020603050405020304" pitchFamily="18" charset="0"/>
              </a:rPr>
              <a:t>aI </a:t>
            </a:r>
            <a:r>
              <a:rPr lang="nb-NO" sz="2800" i="1">
                <a:latin typeface="Times New Roman" panose="02020603050405020304" pitchFamily="18" charset="0"/>
                <a:ea typeface="Times New Roman" panose="02020603050405020304" pitchFamily="18" charset="0"/>
              </a:rPr>
              <a:t>&gt; D</a:t>
            </a:r>
            <a:r>
              <a:rPr lang="nb-NO" sz="2800" i="1" baseline="-25000">
                <a:latin typeface="Times New Roman" panose="02020603050405020304" pitchFamily="18" charset="0"/>
                <a:ea typeface="Times New Roman" panose="02020603050405020304" pitchFamily="18" charset="0"/>
              </a:rPr>
              <a:t>aII</a:t>
            </a:r>
            <a:r>
              <a:rPr lang="nb-NO" sz="2800" i="1">
                <a:latin typeface="Times New Roman" panose="02020603050405020304" pitchFamily="18" charset="0"/>
                <a:ea typeface="Times New Roman" panose="02020603050405020304" pitchFamily="18" charset="0"/>
              </a:rPr>
              <a:t> &gt; </a:t>
            </a:r>
            <a:r>
              <a:rPr lang="es-ES" sz="2800" i="1">
                <a:latin typeface="Times New Roman" panose="02020603050405020304" pitchFamily="18" charset="0"/>
                <a:ea typeface="Times New Roman" panose="02020603050405020304" pitchFamily="18" charset="0"/>
              </a:rPr>
              <a:t>ψ</a:t>
            </a:r>
            <a:r>
              <a:rPr lang="nb-NO" sz="2800" i="1" baseline="-25000">
                <a:latin typeface="Times New Roman" panose="02020603050405020304" pitchFamily="18" charset="0"/>
                <a:ea typeface="Times New Roman" panose="02020603050405020304" pitchFamily="18" charset="0"/>
              </a:rPr>
              <a:t>5</a:t>
            </a:r>
            <a:r>
              <a:rPr lang="nb-NO" sz="2800">
                <a:latin typeface="Times New Roman" panose="02020603050405020304" pitchFamily="18" charset="0"/>
                <a:ea typeface="Times New Roman" panose="02020603050405020304" pitchFamily="18" charset="0"/>
              </a:rPr>
              <a:t> bo’lgani uchun tezlik diapazonida bemalol harakatlanishi mumkin. </a:t>
            </a:r>
            <a:r>
              <a:rPr lang="nb-NO" sz="2800" i="1">
                <a:latin typeface="Times New Roman" panose="02020603050405020304" pitchFamily="18" charset="0"/>
                <a:ea typeface="Times New Roman" panose="02020603050405020304" pitchFamily="18" charset="0"/>
              </a:rPr>
              <a:t>D</a:t>
            </a:r>
            <a:r>
              <a:rPr lang="nb-NO" sz="2800" i="1" baseline="-25000">
                <a:latin typeface="Times New Roman" panose="02020603050405020304" pitchFamily="18" charset="0"/>
                <a:ea typeface="Times New Roman" panose="02020603050405020304" pitchFamily="18" charset="0"/>
              </a:rPr>
              <a:t>amax</a:t>
            </a:r>
            <a:r>
              <a:rPr lang="nb-NO" sz="2800" i="1">
                <a:latin typeface="Times New Roman" panose="02020603050405020304" pitchFamily="18" charset="0"/>
                <a:ea typeface="Times New Roman" panose="02020603050405020304" pitchFamily="18" charset="0"/>
              </a:rPr>
              <a:t>=</a:t>
            </a:r>
            <a:r>
              <a:rPr lang="es-ES" sz="2800" i="1">
                <a:latin typeface="Times New Roman" panose="02020603050405020304" pitchFamily="18" charset="0"/>
                <a:ea typeface="Times New Roman" panose="02020603050405020304" pitchFamily="18" charset="0"/>
              </a:rPr>
              <a:t>ψ</a:t>
            </a:r>
            <a:r>
              <a:rPr lang="nb-NO" sz="2800" i="1" baseline="-25000">
                <a:latin typeface="Times New Roman" panose="02020603050405020304" pitchFamily="18" charset="0"/>
                <a:ea typeface="Times New Roman" panose="02020603050405020304" pitchFamily="18" charset="0"/>
              </a:rPr>
              <a:t>max</a:t>
            </a:r>
            <a:r>
              <a:rPr lang="nb-NO" sz="2800">
                <a:latin typeface="Times New Roman" panose="02020603050405020304" pitchFamily="18" charset="0"/>
                <a:ea typeface="Times New Roman" panose="02020603050405020304" pitchFamily="18" charset="0"/>
              </a:rPr>
              <a:t> nuqtada esa (14-rasm</a:t>
            </a:r>
            <a:r>
              <a:rPr lang="nb-NO" sz="2800" i="1">
                <a:latin typeface="Times New Roman" panose="02020603050405020304" pitchFamily="18" charset="0"/>
                <a:ea typeface="Times New Roman" panose="02020603050405020304" pitchFamily="18" charset="0"/>
              </a:rPr>
              <a:t>)</a:t>
            </a:r>
            <a:r>
              <a:rPr lang="nb-NO" sz="2800">
                <a:latin typeface="Times New Roman" panose="02020603050405020304" pitchFamily="18" charset="0"/>
                <a:ea typeface="Times New Roman" panose="02020603050405020304" pitchFamily="18" charset="0"/>
              </a:rPr>
              <a:t> avtomobil kritik </a:t>
            </a:r>
            <a:r>
              <a:rPr lang="nb-NO" sz="2800" i="1">
                <a:latin typeface="Times New Roman" panose="02020603050405020304" pitchFamily="18" charset="0"/>
                <a:ea typeface="Times New Roman" panose="02020603050405020304" pitchFamily="18" charset="0"/>
              </a:rPr>
              <a:t>v</a:t>
            </a:r>
            <a:r>
              <a:rPr lang="nb-NO" sz="2800" i="1" baseline="-25000">
                <a:latin typeface="Times New Roman" panose="02020603050405020304" pitchFamily="18" charset="0"/>
                <a:ea typeface="Times New Roman" panose="02020603050405020304" pitchFamily="18" charset="0"/>
              </a:rPr>
              <a:t>akr</a:t>
            </a:r>
            <a:r>
              <a:rPr lang="nb-NO" sz="2800">
                <a:latin typeface="Times New Roman" panose="02020603050405020304" pitchFamily="18" charset="0"/>
                <a:ea typeface="Times New Roman" panose="02020603050405020304" pitchFamily="18" charset="0"/>
              </a:rPr>
              <a:t> tezlikka ega bo’ladi. Avtomobil ma`lum uzatmada, drosel-zaslonkaning ma`lum bir ochi</a:t>
            </a:r>
            <a:r>
              <a:rPr lang="uz-Cyrl-UZ" sz="2800">
                <a:latin typeface="Times New Roman" panose="02020603050405020304" pitchFamily="18" charset="0"/>
                <a:ea typeface="Times New Roman" panose="02020603050405020304" pitchFamily="18" charset="0"/>
              </a:rPr>
              <a:t>q</a:t>
            </a:r>
            <a:r>
              <a:rPr lang="nb-NO" sz="2800">
                <a:latin typeface="Times New Roman" panose="02020603050405020304" pitchFamily="18" charset="0"/>
                <a:ea typeface="Times New Roman" panose="02020603050405020304" pitchFamily="18" charset="0"/>
              </a:rPr>
              <a:t> xolatida harakatda b</a:t>
            </a:r>
            <a:r>
              <a:rPr lang="uz-Cyrl-UZ" sz="2800">
                <a:latin typeface="Times New Roman" panose="02020603050405020304" pitchFamily="18" charset="0"/>
                <a:ea typeface="Times New Roman" panose="02020603050405020304" pitchFamily="18" charset="0"/>
              </a:rPr>
              <a:t>o’</a:t>
            </a:r>
            <a:r>
              <a:rPr lang="nb-NO" sz="2800">
                <a:latin typeface="Times New Roman" panose="02020603050405020304" pitchFamily="18" charset="0"/>
                <a:ea typeface="Times New Roman" panose="02020603050405020304" pitchFamily="18" charset="0"/>
              </a:rPr>
              <a:t>lsin. Avtomobil </a:t>
            </a:r>
            <a:r>
              <a:rPr lang="es-ES" sz="2800" i="1">
                <a:latin typeface="Times New Roman" panose="02020603050405020304" pitchFamily="18" charset="0"/>
                <a:ea typeface="Times New Roman" panose="02020603050405020304" pitchFamily="18" charset="0"/>
              </a:rPr>
              <a:t>ψ</a:t>
            </a:r>
            <a:r>
              <a:rPr lang="nb-NO" sz="2800" i="1" baseline="-25000">
                <a:latin typeface="Times New Roman" panose="02020603050405020304" pitchFamily="18" charset="0"/>
                <a:ea typeface="Times New Roman" panose="02020603050405020304" pitchFamily="18" charset="0"/>
              </a:rPr>
              <a:t>1</a:t>
            </a:r>
            <a:r>
              <a:rPr lang="nb-NO" sz="2800">
                <a:latin typeface="Times New Roman" panose="02020603050405020304" pitchFamily="18" charset="0"/>
                <a:ea typeface="Times New Roman" panose="02020603050405020304" pitchFamily="18" charset="0"/>
              </a:rPr>
              <a:t> qarshilikka ega bo’lgan yo’ldan </a:t>
            </a:r>
            <a:r>
              <a:rPr lang="nb-NO" sz="2800" i="1">
                <a:latin typeface="Times New Roman" panose="02020603050405020304" pitchFamily="18" charset="0"/>
                <a:ea typeface="Times New Roman" panose="02020603050405020304" pitchFamily="18" charset="0"/>
              </a:rPr>
              <a:t>v</a:t>
            </a:r>
            <a:r>
              <a:rPr lang="nb-NO" sz="2800" i="1" baseline="-25000">
                <a:latin typeface="Times New Roman" panose="02020603050405020304" pitchFamily="18" charset="0"/>
                <a:ea typeface="Times New Roman" panose="02020603050405020304" pitchFamily="18" charset="0"/>
              </a:rPr>
              <a:t>a1</a:t>
            </a:r>
            <a:r>
              <a:rPr lang="nb-NO" sz="2800">
                <a:latin typeface="Times New Roman" panose="02020603050405020304" pitchFamily="18" charset="0"/>
                <a:ea typeface="Times New Roman" panose="02020603050405020304" pitchFamily="18" charset="0"/>
              </a:rPr>
              <a:t> tezlikda harakatlanayotgan vaqtida  yo’lning umumiy qarshiligi </a:t>
            </a:r>
            <a:r>
              <a:rPr lang="es-ES" sz="2800" i="1">
                <a:latin typeface="Times New Roman" panose="02020603050405020304" pitchFamily="18" charset="0"/>
                <a:ea typeface="Times New Roman" panose="02020603050405020304" pitchFamily="18" charset="0"/>
              </a:rPr>
              <a:t>ψ</a:t>
            </a:r>
            <a:r>
              <a:rPr lang="nb-NO" sz="2800" i="1" baseline="-25000">
                <a:latin typeface="Times New Roman" panose="02020603050405020304" pitchFamily="18" charset="0"/>
                <a:ea typeface="Times New Roman" panose="02020603050405020304" pitchFamily="18" charset="0"/>
              </a:rPr>
              <a:t>4</a:t>
            </a:r>
            <a:r>
              <a:rPr lang="nb-NO" sz="2800" i="1">
                <a:latin typeface="Times New Roman" panose="02020603050405020304" pitchFamily="18" charset="0"/>
                <a:ea typeface="Times New Roman" panose="02020603050405020304" pitchFamily="18" charset="0"/>
              </a:rPr>
              <a:t> </a:t>
            </a:r>
            <a:r>
              <a:rPr lang="nb-NO" sz="2800">
                <a:latin typeface="Times New Roman" panose="02020603050405020304" pitchFamily="18" charset="0"/>
                <a:ea typeface="Times New Roman" panose="02020603050405020304" pitchFamily="18" charset="0"/>
              </a:rPr>
              <a:t>bo’lsa, avtomobilning tezligi oshib, </a:t>
            </a:r>
            <a:r>
              <a:rPr lang="nb-NO" sz="2800" i="1">
                <a:latin typeface="Times New Roman" panose="02020603050405020304" pitchFamily="18" charset="0"/>
                <a:ea typeface="Times New Roman" panose="02020603050405020304" pitchFamily="18" charset="0"/>
              </a:rPr>
              <a:t>v</a:t>
            </a:r>
            <a:r>
              <a:rPr lang="nb-NO" sz="2800" i="1" baseline="-25000">
                <a:latin typeface="Times New Roman" panose="02020603050405020304" pitchFamily="18" charset="0"/>
                <a:ea typeface="Times New Roman" panose="02020603050405020304" pitchFamily="18" charset="0"/>
              </a:rPr>
              <a:t>a3</a:t>
            </a:r>
            <a:r>
              <a:rPr lang="nb-NO" sz="2800">
                <a:latin typeface="Times New Roman" panose="02020603050405020304" pitchFamily="18" charset="0"/>
                <a:ea typeface="Times New Roman" panose="02020603050405020304" pitchFamily="18" charset="0"/>
              </a:rPr>
              <a:t> ga teng bo’ladi. Dinamik faktor esa </a:t>
            </a:r>
            <a:r>
              <a:rPr lang="nb-NO" sz="2800" i="1">
                <a:latin typeface="Times New Roman" panose="02020603050405020304" pitchFamily="18" charset="0"/>
                <a:ea typeface="Times New Roman" panose="02020603050405020304" pitchFamily="18" charset="0"/>
              </a:rPr>
              <a:t>D</a:t>
            </a:r>
            <a:r>
              <a:rPr lang="nb-NO" sz="2800" i="1" baseline="-25000">
                <a:latin typeface="Times New Roman" panose="02020603050405020304" pitchFamily="18" charset="0"/>
                <a:ea typeface="Times New Roman" panose="02020603050405020304" pitchFamily="18" charset="0"/>
              </a:rPr>
              <a:t>a4</a:t>
            </a:r>
            <a:r>
              <a:rPr lang="nb-NO" sz="2800" i="1">
                <a:latin typeface="Times New Roman" panose="02020603050405020304" pitchFamily="18" charset="0"/>
                <a:ea typeface="Times New Roman" panose="02020603050405020304" pitchFamily="18" charset="0"/>
              </a:rPr>
              <a:t>= </a:t>
            </a:r>
            <a:r>
              <a:rPr lang="es-ES" sz="2800" i="1">
                <a:latin typeface="Times New Roman" panose="02020603050405020304" pitchFamily="18" charset="0"/>
                <a:ea typeface="Times New Roman" panose="02020603050405020304" pitchFamily="18" charset="0"/>
              </a:rPr>
              <a:t>ψ</a:t>
            </a:r>
            <a:r>
              <a:rPr lang="nb-NO" sz="2800" i="1" baseline="-25000">
                <a:latin typeface="Times New Roman" panose="02020603050405020304" pitchFamily="18" charset="0"/>
                <a:ea typeface="Times New Roman" panose="02020603050405020304" pitchFamily="18" charset="0"/>
              </a:rPr>
              <a:t>4</a:t>
            </a:r>
            <a:r>
              <a:rPr lang="nb-NO" sz="2800">
                <a:latin typeface="Times New Roman" panose="02020603050405020304" pitchFamily="18" charset="0"/>
                <a:ea typeface="Times New Roman" panose="02020603050405020304" pitchFamily="18" charset="0"/>
              </a:rPr>
              <a:t> b</a:t>
            </a:r>
            <a:r>
              <a:rPr lang="uz-Cyrl-UZ" sz="2800">
                <a:latin typeface="Times New Roman" panose="02020603050405020304" pitchFamily="18" charset="0"/>
                <a:ea typeface="Times New Roman" panose="02020603050405020304" pitchFamily="18" charset="0"/>
              </a:rPr>
              <a:t>o’</a:t>
            </a:r>
            <a:r>
              <a:rPr lang="nb-NO" sz="2800">
                <a:latin typeface="Times New Roman" panose="02020603050405020304" pitchFamily="18" charset="0"/>
                <a:ea typeface="Times New Roman" panose="02020603050405020304" pitchFamily="18" charset="0"/>
              </a:rPr>
              <a:t>lguncha kamayadi, natijada avtomobi </a:t>
            </a:r>
            <a:r>
              <a:rPr lang="nb-NO" sz="2800" i="1">
                <a:latin typeface="Times New Roman" panose="02020603050405020304" pitchFamily="18" charset="0"/>
                <a:ea typeface="Times New Roman" panose="02020603050405020304" pitchFamily="18" charset="0"/>
              </a:rPr>
              <a:t>v</a:t>
            </a:r>
            <a:r>
              <a:rPr lang="nb-NO" sz="2800" i="1" baseline="-25000">
                <a:latin typeface="Times New Roman" panose="02020603050405020304" pitchFamily="18" charset="0"/>
                <a:ea typeface="Times New Roman" panose="02020603050405020304" pitchFamily="18" charset="0"/>
              </a:rPr>
              <a:t>a3</a:t>
            </a:r>
            <a:r>
              <a:rPr lang="nb-NO" sz="2800">
                <a:latin typeface="Times New Roman" panose="02020603050405020304" pitchFamily="18" charset="0"/>
                <a:ea typeface="Times New Roman" panose="02020603050405020304" pitchFamily="18" charset="0"/>
              </a:rPr>
              <a:t> tezlik bilan tekis harakat qila boshlaydi. Agar umumiy qarshiligi </a:t>
            </a:r>
            <a:r>
              <a:rPr lang="es-ES" sz="2800" i="1">
                <a:latin typeface="Times New Roman" panose="02020603050405020304" pitchFamily="18" charset="0"/>
                <a:ea typeface="Times New Roman" panose="02020603050405020304" pitchFamily="18" charset="0"/>
              </a:rPr>
              <a:t>ψ</a:t>
            </a:r>
            <a:r>
              <a:rPr lang="nb-NO" sz="2800" i="1" baseline="-25000">
                <a:latin typeface="Times New Roman" panose="02020603050405020304" pitchFamily="18" charset="0"/>
                <a:ea typeface="Times New Roman" panose="02020603050405020304" pitchFamily="18" charset="0"/>
              </a:rPr>
              <a:t>4</a:t>
            </a:r>
            <a:r>
              <a:rPr lang="nb-NO" sz="2800">
                <a:latin typeface="Times New Roman" panose="02020603050405020304" pitchFamily="18" charset="0"/>
                <a:ea typeface="Times New Roman" panose="02020603050405020304" pitchFamily="18" charset="0"/>
              </a:rPr>
              <a:t> bulgan yo’ldagi harakatda </a:t>
            </a:r>
            <a:r>
              <a:rPr lang="uz-Cyrl-UZ" sz="2800">
                <a:latin typeface="Times New Roman" panose="02020603050405020304" pitchFamily="18" charset="0"/>
                <a:ea typeface="Times New Roman" panose="02020603050405020304" pitchFamily="18" charset="0"/>
              </a:rPr>
              <a:t>qo’</a:t>
            </a:r>
            <a:r>
              <a:rPr lang="nb-NO" sz="2800">
                <a:latin typeface="Times New Roman" panose="02020603050405020304" pitchFamily="18" charset="0"/>
                <a:ea typeface="Times New Roman" panose="02020603050405020304" pitchFamily="18" charset="0"/>
              </a:rPr>
              <a:t>shimcha qarshilik mavjud bo’lsa, tezlik kamayib dinamik faktor ortib boradi va </a:t>
            </a:r>
            <a:r>
              <a:rPr lang="nb-NO" sz="2800" i="1">
                <a:latin typeface="Times New Roman" panose="02020603050405020304" pitchFamily="18" charset="0"/>
                <a:ea typeface="Times New Roman" panose="02020603050405020304" pitchFamily="18" charset="0"/>
              </a:rPr>
              <a:t>D</a:t>
            </a:r>
            <a:r>
              <a:rPr lang="nb-NO" sz="2800" i="1" baseline="-25000">
                <a:latin typeface="Times New Roman" panose="02020603050405020304" pitchFamily="18" charset="0"/>
                <a:ea typeface="Times New Roman" panose="02020603050405020304" pitchFamily="18" charset="0"/>
              </a:rPr>
              <a:t>a</a:t>
            </a:r>
            <a:r>
              <a:rPr lang="nb-NO" sz="2800" i="1">
                <a:latin typeface="Times New Roman" panose="02020603050405020304" pitchFamily="18" charset="0"/>
                <a:ea typeface="Times New Roman" panose="02020603050405020304" pitchFamily="18" charset="0"/>
              </a:rPr>
              <a:t>= </a:t>
            </a:r>
            <a:r>
              <a:rPr lang="es-ES" sz="2800" i="1">
                <a:latin typeface="Times New Roman" panose="02020603050405020304" pitchFamily="18" charset="0"/>
                <a:ea typeface="Times New Roman" panose="02020603050405020304" pitchFamily="18" charset="0"/>
              </a:rPr>
              <a:t>ψ</a:t>
            </a:r>
            <a:r>
              <a:rPr lang="nb-NO" sz="2800" i="1" baseline="-25000">
                <a:latin typeface="Times New Roman" panose="02020603050405020304" pitchFamily="18" charset="0"/>
                <a:ea typeface="Times New Roman" panose="02020603050405020304" pitchFamily="18" charset="0"/>
              </a:rPr>
              <a:t>1</a:t>
            </a:r>
            <a:r>
              <a:rPr lang="nb-NO" sz="2800">
                <a:latin typeface="Times New Roman" panose="02020603050405020304" pitchFamily="18" charset="0"/>
                <a:ea typeface="Times New Roman" panose="02020603050405020304" pitchFamily="18" charset="0"/>
              </a:rPr>
              <a:t> bo’lganda tezlikning qiymati </a:t>
            </a:r>
            <a:r>
              <a:rPr lang="nb-NO" sz="2800" i="1">
                <a:latin typeface="Times New Roman" panose="02020603050405020304" pitchFamily="18" charset="0"/>
                <a:ea typeface="Times New Roman" panose="02020603050405020304" pitchFamily="18" charset="0"/>
              </a:rPr>
              <a:t>v</a:t>
            </a:r>
            <a:r>
              <a:rPr lang="nb-NO" sz="2800" i="1" baseline="-25000">
                <a:latin typeface="Times New Roman" panose="02020603050405020304" pitchFamily="18" charset="0"/>
                <a:ea typeface="Times New Roman" panose="02020603050405020304" pitchFamily="18" charset="0"/>
              </a:rPr>
              <a:t>a2</a:t>
            </a:r>
            <a:r>
              <a:rPr lang="nb-NO" sz="2800">
                <a:latin typeface="Times New Roman" panose="02020603050405020304" pitchFamily="18" charset="0"/>
                <a:ea typeface="Times New Roman" panose="02020603050405020304" pitchFamily="18" charset="0"/>
              </a:rPr>
              <a:t> bo’lib, ortishdan t</a:t>
            </a:r>
            <a:r>
              <a:rPr lang="uz-Cyrl-UZ" sz="2800">
                <a:latin typeface="Times New Roman" panose="02020603050405020304" pitchFamily="18" charset="0"/>
                <a:ea typeface="Times New Roman" panose="02020603050405020304" pitchFamily="18" charset="0"/>
              </a:rPr>
              <a:t>o’</a:t>
            </a:r>
            <a:r>
              <a:rPr lang="nb-NO" sz="2800">
                <a:latin typeface="Times New Roman" panose="02020603050405020304" pitchFamily="18" charset="0"/>
                <a:ea typeface="Times New Roman" panose="02020603050405020304" pitchFamily="18" charset="0"/>
              </a:rPr>
              <a:t>xtaydi. Dmak, </a:t>
            </a:r>
            <a:r>
              <a:rPr lang="nb-NO" sz="2800" i="1">
                <a:latin typeface="Times New Roman" panose="02020603050405020304" pitchFamily="18" charset="0"/>
                <a:ea typeface="Times New Roman" panose="02020603050405020304" pitchFamily="18" charset="0"/>
              </a:rPr>
              <a:t>v</a:t>
            </a:r>
            <a:r>
              <a:rPr lang="nb-NO" sz="2800" i="1" baseline="-25000">
                <a:latin typeface="Times New Roman" panose="02020603050405020304" pitchFamily="18" charset="0"/>
                <a:ea typeface="Times New Roman" panose="02020603050405020304" pitchFamily="18" charset="0"/>
              </a:rPr>
              <a:t>akr</a:t>
            </a:r>
            <a:r>
              <a:rPr lang="nb-NO" sz="2800">
                <a:latin typeface="Times New Roman" panose="02020603050405020304" pitchFamily="18" charset="0"/>
                <a:ea typeface="Times New Roman" panose="02020603050405020304" pitchFamily="18" charset="0"/>
              </a:rPr>
              <a:t> dan katta tezliklarda</a:t>
            </a:r>
            <a:r>
              <a:rPr lang="nb-NO" sz="2800" b="1">
                <a:latin typeface="Times New Roman" panose="02020603050405020304" pitchFamily="18" charset="0"/>
                <a:ea typeface="Times New Roman" panose="02020603050405020304" pitchFamily="18" charset="0"/>
              </a:rPr>
              <a:t> </a:t>
            </a:r>
            <a:r>
              <a:rPr lang="es-ES" sz="2800" i="1">
                <a:latin typeface="Times New Roman" panose="02020603050405020304" pitchFamily="18" charset="0"/>
                <a:ea typeface="Times New Roman" panose="02020603050405020304" pitchFamily="18" charset="0"/>
              </a:rPr>
              <a:t>ψ</a:t>
            </a:r>
            <a:r>
              <a:rPr lang="nb-NO" sz="2800">
                <a:latin typeface="Times New Roman" panose="02020603050405020304" pitchFamily="18" charset="0"/>
                <a:ea typeface="Times New Roman" panose="02020603050405020304" pitchFamily="18" charset="0"/>
              </a:rPr>
              <a:t> o’zgarishidan kathi</a:t>
            </a:r>
            <a:r>
              <a:rPr lang="uz-Cyrl-UZ" sz="2800">
                <a:latin typeface="Times New Roman" panose="02020603050405020304" pitchFamily="18" charset="0"/>
                <a:ea typeface="Times New Roman" panose="02020603050405020304" pitchFamily="18" charset="0"/>
              </a:rPr>
              <a:t>y </a:t>
            </a:r>
            <a:r>
              <a:rPr lang="nb-NO" sz="2800">
                <a:latin typeface="Times New Roman" panose="02020603050405020304" pitchFamily="18" charset="0"/>
                <a:ea typeface="Times New Roman" panose="02020603050405020304" pitchFamily="18" charset="0"/>
              </a:rPr>
              <a:t>nazar, avtomobilning turgun harakat xolati avtomatik ravishda ushlab turiladi va u </a:t>
            </a:r>
            <a:r>
              <a:rPr lang="nb-NO" sz="2800" i="1">
                <a:latin typeface="Times New Roman" panose="02020603050405020304" pitchFamily="18" charset="0"/>
                <a:ea typeface="Times New Roman" panose="02020603050405020304" pitchFamily="18" charset="0"/>
              </a:rPr>
              <a:t>turgun harakat diapazoni </a:t>
            </a:r>
            <a:r>
              <a:rPr lang="nb-NO" sz="2800">
                <a:latin typeface="Times New Roman" panose="02020603050405020304" pitchFamily="18" charset="0"/>
                <a:ea typeface="Times New Roman" panose="02020603050405020304" pitchFamily="18" charset="0"/>
              </a:rPr>
              <a:t>xisoblanadi.</a:t>
            </a:r>
            <a:endParaRPr lang="ru-RU" sz="160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1135589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914400"/>
            <a:ext cx="12192000" cy="5943599"/>
          </a:xfrm>
        </p:spPr>
        <p:txBody>
          <a:bodyPr/>
          <a:lstStyle/>
          <a:p>
            <a:pPr indent="342900" algn="just">
              <a:spcAft>
                <a:spcPts val="0"/>
              </a:spcAft>
            </a:pPr>
            <a:r>
              <a:rPr lang="nb-NO" sz="2600" dirty="0">
                <a:latin typeface="Times New Roman" panose="02020603050405020304" pitchFamily="18" charset="0"/>
                <a:ea typeface="Times New Roman" panose="02020603050405020304" pitchFamily="18" charset="0"/>
              </a:rPr>
              <a:t>Xulosa </a:t>
            </a:r>
            <a:r>
              <a:rPr lang="uz-Cyrl-UZ" sz="2600" dirty="0">
                <a:latin typeface="Times New Roman" panose="02020603050405020304" pitchFamily="18" charset="0"/>
                <a:ea typeface="Times New Roman" panose="02020603050405020304" pitchFamily="18" charset="0"/>
              </a:rPr>
              <a:t>q</a:t>
            </a:r>
            <a:r>
              <a:rPr lang="nb-NO" sz="2600" dirty="0">
                <a:latin typeface="Times New Roman" panose="02020603050405020304" pitchFamily="18" charset="0"/>
                <a:ea typeface="Times New Roman" panose="02020603050405020304" pitchFamily="18" charset="0"/>
              </a:rPr>
              <a:t>ilib aytganda, </a:t>
            </a:r>
            <a:r>
              <a:rPr lang="nb-NO" sz="2600" i="1" dirty="0">
                <a:latin typeface="Times New Roman" panose="02020603050405020304" pitchFamily="18" charset="0"/>
                <a:ea typeface="Times New Roman" panose="02020603050405020304" pitchFamily="18" charset="0"/>
              </a:rPr>
              <a:t>v</a:t>
            </a:r>
            <a:r>
              <a:rPr lang="nb-NO" sz="2600" i="1" baseline="-25000" dirty="0">
                <a:latin typeface="Times New Roman" panose="02020603050405020304" pitchFamily="18" charset="0"/>
                <a:ea typeface="Times New Roman" panose="02020603050405020304" pitchFamily="18" charset="0"/>
              </a:rPr>
              <a:t>a</a:t>
            </a:r>
            <a:r>
              <a:rPr lang="nb-NO" sz="2600" i="1" dirty="0">
                <a:latin typeface="Times New Roman" panose="02020603050405020304" pitchFamily="18" charset="0"/>
                <a:ea typeface="Times New Roman" panose="02020603050405020304" pitchFamily="18" charset="0"/>
              </a:rPr>
              <a:t>≥v</a:t>
            </a:r>
            <a:r>
              <a:rPr lang="nb-NO" sz="2600" i="1" baseline="-25000" dirty="0">
                <a:latin typeface="Times New Roman" panose="02020603050405020304" pitchFamily="18" charset="0"/>
                <a:ea typeface="Times New Roman" panose="02020603050405020304" pitchFamily="18" charset="0"/>
              </a:rPr>
              <a:t>akr</a:t>
            </a:r>
            <a:r>
              <a:rPr lang="nb-NO" sz="2600" dirty="0" smtClean="0">
                <a:latin typeface="Times New Roman" panose="02020603050405020304" pitchFamily="18" charset="0"/>
                <a:ea typeface="Times New Roman" panose="02020603050405020304" pitchFamily="18" charset="0"/>
              </a:rPr>
              <a:t>da harakat turgun, </a:t>
            </a:r>
            <a:r>
              <a:rPr lang="nb-NO" sz="2600" i="1" dirty="0">
                <a:latin typeface="Times New Roman" panose="02020603050405020304" pitchFamily="18" charset="0"/>
                <a:ea typeface="Times New Roman" panose="02020603050405020304" pitchFamily="18" charset="0"/>
              </a:rPr>
              <a:t>v</a:t>
            </a:r>
            <a:r>
              <a:rPr lang="nb-NO" sz="2600" i="1" baseline="-25000" dirty="0">
                <a:latin typeface="Times New Roman" panose="02020603050405020304" pitchFamily="18" charset="0"/>
                <a:ea typeface="Times New Roman" panose="02020603050405020304" pitchFamily="18" charset="0"/>
              </a:rPr>
              <a:t>a</a:t>
            </a:r>
            <a:r>
              <a:rPr lang="nb-NO" sz="2600" i="1" dirty="0">
                <a:latin typeface="Times New Roman" panose="02020603050405020304" pitchFamily="18" charset="0"/>
                <a:ea typeface="Times New Roman" panose="02020603050405020304" pitchFamily="18" charset="0"/>
              </a:rPr>
              <a:t>≤v</a:t>
            </a:r>
            <a:r>
              <a:rPr lang="nb-NO" sz="2600" i="1" baseline="-25000" dirty="0">
                <a:latin typeface="Times New Roman" panose="02020603050405020304" pitchFamily="18" charset="0"/>
                <a:ea typeface="Times New Roman" panose="02020603050405020304" pitchFamily="18" charset="0"/>
              </a:rPr>
              <a:t>akr</a:t>
            </a:r>
            <a:r>
              <a:rPr lang="nb-NO" sz="2600" baseline="-25000" dirty="0">
                <a:latin typeface="Times New Roman" panose="02020603050405020304" pitchFamily="18" charset="0"/>
                <a:ea typeface="Times New Roman" panose="02020603050405020304" pitchFamily="18" charset="0"/>
              </a:rPr>
              <a:t> </a:t>
            </a:r>
            <a:r>
              <a:rPr lang="nb-NO" sz="2600" dirty="0" smtClean="0">
                <a:latin typeface="Times New Roman" panose="02020603050405020304" pitchFamily="18" charset="0"/>
                <a:ea typeface="Times New Roman" panose="02020603050405020304" pitchFamily="18" charset="0"/>
              </a:rPr>
              <a:t>da</a:t>
            </a:r>
            <a:r>
              <a:rPr lang="uz-Cyrl-UZ" sz="2600" b="1" dirty="0" smtClean="0">
                <a:latin typeface="Times New Roman" panose="02020603050405020304" pitchFamily="18" charset="0"/>
                <a:ea typeface="Times New Roman" panose="02020603050405020304" pitchFamily="18" charset="0"/>
              </a:rPr>
              <a:t> </a:t>
            </a:r>
            <a:r>
              <a:rPr lang="nb-NO" sz="2600" dirty="0" smtClean="0">
                <a:latin typeface="Times New Roman" panose="02020603050405020304" pitchFamily="18" charset="0"/>
                <a:ea typeface="Times New Roman" panose="02020603050405020304" pitchFamily="18" charset="0"/>
              </a:rPr>
              <a:t>esa noturgun </a:t>
            </a:r>
            <a:r>
              <a:rPr lang="nb-NO" sz="2600" dirty="0">
                <a:latin typeface="Times New Roman" panose="02020603050405020304" pitchFamily="18" charset="0"/>
                <a:ea typeface="Times New Roman" panose="02020603050405020304" pitchFamily="18" charset="0"/>
              </a:rPr>
              <a:t>bo’ladi. SHuning uchun </a:t>
            </a:r>
            <a:r>
              <a:rPr lang="nb-NO" sz="2600" i="1" dirty="0">
                <a:latin typeface="Times New Roman" panose="02020603050405020304" pitchFamily="18" charset="0"/>
                <a:ea typeface="Times New Roman" panose="02020603050405020304" pitchFamily="18" charset="0"/>
              </a:rPr>
              <a:t>v</a:t>
            </a:r>
            <a:r>
              <a:rPr lang="nb-NO" sz="2600" i="1" baseline="-25000" dirty="0">
                <a:latin typeface="Times New Roman" panose="02020603050405020304" pitchFamily="18" charset="0"/>
                <a:ea typeface="Times New Roman" panose="02020603050405020304" pitchFamily="18" charset="0"/>
              </a:rPr>
              <a:t>akr</a:t>
            </a:r>
            <a:r>
              <a:rPr lang="nb-NO" sz="2600" i="1" dirty="0">
                <a:latin typeface="Times New Roman" panose="02020603050405020304" pitchFamily="18" charset="0"/>
                <a:ea typeface="Times New Roman" panose="02020603050405020304" pitchFamily="18" charset="0"/>
              </a:rPr>
              <a:t> </a:t>
            </a:r>
            <a:r>
              <a:rPr lang="nb-NO" sz="2600" dirty="0">
                <a:latin typeface="Times New Roman" panose="02020603050405020304" pitchFamily="18" charset="0"/>
                <a:ea typeface="Times New Roman" panose="02020603050405020304" pitchFamily="18" charset="0"/>
              </a:rPr>
              <a:t>tezligi tortish shartlari bo’yicha kritik tezlik deb ataladi.</a:t>
            </a:r>
            <a:endParaRPr lang="ru-RU" sz="2600" dirty="0">
              <a:latin typeface="Times New Roman" panose="02020603050405020304" pitchFamily="18" charset="0"/>
              <a:ea typeface="Times New Roman" panose="02020603050405020304" pitchFamily="18" charset="0"/>
            </a:endParaRPr>
          </a:p>
          <a:p>
            <a:pPr indent="330200" algn="just">
              <a:spcAft>
                <a:spcPts val="0"/>
              </a:spcAft>
            </a:pPr>
            <a:r>
              <a:rPr lang="nb-NO" sz="2600" dirty="0">
                <a:latin typeface="Times New Roman" panose="02020603050405020304" pitchFamily="18" charset="0"/>
                <a:ea typeface="Times New Roman" panose="02020603050405020304" pitchFamily="18" charset="0"/>
              </a:rPr>
              <a:t>Dinamik harakteristika grafigida yana bir masalani ko’rib chiqish zarur. Yetakchi g’ildirak shataksiramasdan </a:t>
            </a:r>
            <a:r>
              <a:rPr lang="uz-Cyrl-UZ" sz="2600" dirty="0">
                <a:latin typeface="Times New Roman" panose="02020603050405020304" pitchFamily="18" charset="0"/>
                <a:ea typeface="Times New Roman" panose="02020603050405020304" pitchFamily="18" charset="0"/>
              </a:rPr>
              <a:t>g’</a:t>
            </a:r>
            <a:r>
              <a:rPr lang="nb-NO" sz="2600" dirty="0">
                <a:latin typeface="Times New Roman" panose="02020603050405020304" pitchFamily="18" charset="0"/>
                <a:ea typeface="Times New Roman" panose="02020603050405020304" pitchFamily="18" charset="0"/>
              </a:rPr>
              <a:t>ildirashi uchun </a:t>
            </a:r>
            <a:r>
              <a:rPr lang="nb-NO" sz="2600" i="1" dirty="0">
                <a:latin typeface="Times New Roman" panose="02020603050405020304" pitchFamily="18" charset="0"/>
                <a:ea typeface="Times New Roman" panose="02020603050405020304" pitchFamily="18" charset="0"/>
              </a:rPr>
              <a:t>R</a:t>
            </a:r>
            <a:r>
              <a:rPr lang="nb-NO" sz="2600" i="1" baseline="-25000" dirty="0">
                <a:latin typeface="Times New Roman" panose="02020603050405020304" pitchFamily="18" charset="0"/>
                <a:ea typeface="Times New Roman" panose="02020603050405020304" pitchFamily="18" charset="0"/>
              </a:rPr>
              <a:t>kmax</a:t>
            </a:r>
            <a:r>
              <a:rPr lang="nb-NO" sz="2600" i="1" dirty="0">
                <a:latin typeface="Times New Roman" panose="02020603050405020304" pitchFamily="18" charset="0"/>
                <a:ea typeface="Times New Roman" panose="02020603050405020304" pitchFamily="18" charset="0"/>
              </a:rPr>
              <a:t>=R</a:t>
            </a:r>
            <a:r>
              <a:rPr lang="es-ES" sz="2600" i="1" baseline="-25000" dirty="0">
                <a:latin typeface="Times New Roman" panose="02020603050405020304" pitchFamily="18" charset="0"/>
                <a:ea typeface="Times New Roman" panose="02020603050405020304" pitchFamily="18" charset="0"/>
              </a:rPr>
              <a:t>φ</a:t>
            </a:r>
            <a:r>
              <a:rPr lang="nb-NO" sz="2600" dirty="0">
                <a:latin typeface="Times New Roman" panose="02020603050405020304" pitchFamily="18" charset="0"/>
                <a:ea typeface="Times New Roman" panose="02020603050405020304" pitchFamily="18" charset="0"/>
              </a:rPr>
              <a:t> sharti bajarilishi kerak.</a:t>
            </a:r>
            <a:endParaRPr lang="ru-RU" sz="2600" dirty="0">
              <a:latin typeface="Times New Roman" panose="02020603050405020304" pitchFamily="18" charset="0"/>
              <a:ea typeface="Times New Roman" panose="02020603050405020304" pitchFamily="18" charset="0"/>
            </a:endParaRPr>
          </a:p>
          <a:p>
            <a:pPr indent="330200" algn="just">
              <a:spcAft>
                <a:spcPts val="0"/>
              </a:spcAft>
            </a:pPr>
            <a:r>
              <a:rPr lang="nb-NO" sz="2600" dirty="0">
                <a:latin typeface="Times New Roman" panose="02020603050405020304" pitchFamily="18" charset="0"/>
                <a:ea typeface="Times New Roman" panose="02020603050405020304" pitchFamily="18" charset="0"/>
              </a:rPr>
              <a:t>Tishlashish xisobga olgandagi dinamik faktor D</a:t>
            </a:r>
            <a:r>
              <a:rPr lang="es-ES" sz="2600" baseline="-25000" dirty="0">
                <a:latin typeface="Times New Roman" panose="02020603050405020304" pitchFamily="18" charset="0"/>
                <a:ea typeface="Times New Roman" panose="02020603050405020304" pitchFamily="18" charset="0"/>
              </a:rPr>
              <a:t>φ</a:t>
            </a:r>
            <a:r>
              <a:rPr lang="nb-NO" sz="2600" dirty="0" smtClean="0">
                <a:latin typeface="Times New Roman" panose="02020603050405020304" pitchFamily="18" charset="0"/>
                <a:ea typeface="Times New Roman" panose="02020603050405020304" pitchFamily="18" charset="0"/>
              </a:rPr>
              <a:t>:</a:t>
            </a:r>
            <a:r>
              <a:rPr lang="nb-NO" sz="2600" dirty="0">
                <a:latin typeface="Times New Roman" panose="02020603050405020304" pitchFamily="18" charset="0"/>
                <a:ea typeface="Times New Roman" panose="02020603050405020304" pitchFamily="18" charset="0"/>
              </a:rPr>
              <a:t> </a:t>
            </a:r>
            <a:endParaRPr lang="ru-RU" sz="2600" dirty="0">
              <a:latin typeface="Times New Roman" panose="02020603050405020304" pitchFamily="18" charset="0"/>
              <a:ea typeface="Times New Roman" panose="02020603050405020304" pitchFamily="18" charset="0"/>
            </a:endParaRPr>
          </a:p>
          <a:p>
            <a:pPr indent="0" algn="ctr">
              <a:spcAft>
                <a:spcPts val="0"/>
              </a:spcAft>
              <a:buNone/>
            </a:pPr>
            <a:r>
              <a:rPr lang="nb-NO" sz="2600" i="1" dirty="0">
                <a:latin typeface="Times New Roman" panose="02020603050405020304" pitchFamily="18" charset="0"/>
                <a:ea typeface="Times New Roman" panose="02020603050405020304" pitchFamily="18" charset="0"/>
              </a:rPr>
              <a:t>D</a:t>
            </a:r>
            <a:r>
              <a:rPr lang="es-ES" sz="2600" i="1" baseline="-25000" dirty="0">
                <a:latin typeface="Times New Roman" panose="02020603050405020304" pitchFamily="18" charset="0"/>
                <a:ea typeface="Times New Roman" panose="02020603050405020304" pitchFamily="18" charset="0"/>
              </a:rPr>
              <a:t>φ</a:t>
            </a:r>
            <a:r>
              <a:rPr lang="nb-NO" sz="2600" i="1" dirty="0">
                <a:latin typeface="Times New Roman" panose="02020603050405020304" pitchFamily="18" charset="0"/>
                <a:ea typeface="Times New Roman" panose="02020603050405020304" pitchFamily="18" charset="0"/>
              </a:rPr>
              <a:t>=R</a:t>
            </a:r>
            <a:r>
              <a:rPr lang="nb-NO" sz="2600" i="1" baseline="-25000" dirty="0">
                <a:latin typeface="Times New Roman" panose="02020603050405020304" pitchFamily="18" charset="0"/>
                <a:ea typeface="Times New Roman" panose="02020603050405020304" pitchFamily="18" charset="0"/>
              </a:rPr>
              <a:t>k</a:t>
            </a:r>
            <a:r>
              <a:rPr lang="nb-NO" sz="2600" i="1" dirty="0">
                <a:latin typeface="Times New Roman" panose="02020603050405020304" pitchFamily="18" charset="0"/>
                <a:ea typeface="Times New Roman" panose="02020603050405020304" pitchFamily="18" charset="0"/>
              </a:rPr>
              <a:t>-R</a:t>
            </a:r>
            <a:r>
              <a:rPr lang="nb-NO" sz="2600" i="1" baseline="-25000" dirty="0">
                <a:latin typeface="Times New Roman" panose="02020603050405020304" pitchFamily="18" charset="0"/>
                <a:ea typeface="Times New Roman" panose="02020603050405020304" pitchFamily="18" charset="0"/>
              </a:rPr>
              <a:t>w</a:t>
            </a:r>
            <a:r>
              <a:rPr lang="nb-NO" sz="2600" i="1" dirty="0">
                <a:latin typeface="Times New Roman" panose="02020603050405020304" pitchFamily="18" charset="0"/>
                <a:ea typeface="Times New Roman" panose="02020603050405020304" pitchFamily="18" charset="0"/>
              </a:rPr>
              <a:t>/G</a:t>
            </a:r>
            <a:r>
              <a:rPr lang="nb-NO" sz="2600" i="1" baseline="-25000" dirty="0">
                <a:latin typeface="Times New Roman" panose="02020603050405020304" pitchFamily="18" charset="0"/>
                <a:ea typeface="Times New Roman" panose="02020603050405020304" pitchFamily="18" charset="0"/>
              </a:rPr>
              <a:t>a</a:t>
            </a:r>
            <a:r>
              <a:rPr lang="nb-NO" sz="2600" i="1" dirty="0">
                <a:latin typeface="Times New Roman" panose="02020603050405020304" pitchFamily="18" charset="0"/>
                <a:ea typeface="Times New Roman" panose="02020603050405020304" pitchFamily="18" charset="0"/>
              </a:rPr>
              <a:t>=R</a:t>
            </a:r>
            <a:r>
              <a:rPr lang="es-ES" sz="2600" i="1" baseline="-25000" dirty="0">
                <a:latin typeface="Times New Roman" panose="02020603050405020304" pitchFamily="18" charset="0"/>
                <a:ea typeface="Times New Roman" panose="02020603050405020304" pitchFamily="18" charset="0"/>
              </a:rPr>
              <a:t>φ</a:t>
            </a:r>
            <a:r>
              <a:rPr lang="nb-NO" sz="2600" i="1" dirty="0">
                <a:latin typeface="Times New Roman" panose="02020603050405020304" pitchFamily="18" charset="0"/>
                <a:ea typeface="Times New Roman" panose="02020603050405020304" pitchFamily="18" charset="0"/>
              </a:rPr>
              <a:t>-R</a:t>
            </a:r>
            <a:r>
              <a:rPr lang="nb-NO" sz="2600" i="1" baseline="-25000" dirty="0">
                <a:latin typeface="Times New Roman" panose="02020603050405020304" pitchFamily="18" charset="0"/>
                <a:ea typeface="Times New Roman" panose="02020603050405020304" pitchFamily="18" charset="0"/>
              </a:rPr>
              <a:t>w</a:t>
            </a:r>
            <a:r>
              <a:rPr lang="nb-NO" sz="2600" i="1" dirty="0">
                <a:latin typeface="Times New Roman" panose="02020603050405020304" pitchFamily="18" charset="0"/>
                <a:ea typeface="Times New Roman" panose="02020603050405020304" pitchFamily="18" charset="0"/>
              </a:rPr>
              <a:t>/G</a:t>
            </a:r>
            <a:r>
              <a:rPr lang="nb-NO" sz="2600" i="1" baseline="-25000" dirty="0">
                <a:latin typeface="Times New Roman" panose="02020603050405020304" pitchFamily="18" charset="0"/>
                <a:ea typeface="Times New Roman" panose="02020603050405020304" pitchFamily="18" charset="0"/>
              </a:rPr>
              <a:t>a</a:t>
            </a:r>
            <a:r>
              <a:rPr lang="nb-NO" sz="2600" i="1" dirty="0">
                <a:latin typeface="Times New Roman" panose="02020603050405020304" pitchFamily="18" charset="0"/>
                <a:ea typeface="Times New Roman" panose="02020603050405020304" pitchFamily="18" charset="0"/>
              </a:rPr>
              <a:t>=G</a:t>
            </a:r>
            <a:r>
              <a:rPr lang="nb-NO" sz="2600" i="1" baseline="-25000" dirty="0">
                <a:latin typeface="Times New Roman" panose="02020603050405020304" pitchFamily="18" charset="0"/>
                <a:ea typeface="Times New Roman" panose="02020603050405020304" pitchFamily="18" charset="0"/>
              </a:rPr>
              <a:t>2</a:t>
            </a:r>
            <a:r>
              <a:rPr lang="nb-NO" sz="2600" i="1" dirty="0">
                <a:latin typeface="Times New Roman" panose="02020603050405020304" pitchFamily="18" charset="0"/>
                <a:ea typeface="Times New Roman" panose="02020603050405020304" pitchFamily="18" charset="0"/>
              </a:rPr>
              <a:t> </a:t>
            </a:r>
            <a:r>
              <a:rPr lang="es-ES" sz="2600" i="1" dirty="0">
                <a:latin typeface="Times New Roman" panose="02020603050405020304" pitchFamily="18" charset="0"/>
                <a:ea typeface="Times New Roman" panose="02020603050405020304" pitchFamily="18" charset="0"/>
              </a:rPr>
              <a:t>φ</a:t>
            </a:r>
            <a:r>
              <a:rPr lang="nb-NO" sz="2600" i="1" dirty="0">
                <a:latin typeface="Times New Roman" panose="02020603050405020304" pitchFamily="18" charset="0"/>
                <a:ea typeface="Times New Roman" panose="02020603050405020304" pitchFamily="18" charset="0"/>
              </a:rPr>
              <a:t>-R</a:t>
            </a:r>
            <a:r>
              <a:rPr lang="nb-NO" sz="2600" i="1" baseline="-25000" dirty="0">
                <a:latin typeface="Times New Roman" panose="02020603050405020304" pitchFamily="18" charset="0"/>
                <a:ea typeface="Times New Roman" panose="02020603050405020304" pitchFamily="18" charset="0"/>
              </a:rPr>
              <a:t>w</a:t>
            </a:r>
            <a:r>
              <a:rPr lang="nb-NO" sz="2600" i="1" dirty="0">
                <a:latin typeface="Times New Roman" panose="02020603050405020304" pitchFamily="18" charset="0"/>
                <a:ea typeface="Times New Roman" panose="02020603050405020304" pitchFamily="18" charset="0"/>
              </a:rPr>
              <a:t>/G</a:t>
            </a:r>
            <a:r>
              <a:rPr lang="nb-NO" sz="2600" i="1" baseline="-25000" dirty="0">
                <a:latin typeface="Times New Roman" panose="02020603050405020304" pitchFamily="18" charset="0"/>
                <a:ea typeface="Times New Roman" panose="02020603050405020304" pitchFamily="18" charset="0"/>
              </a:rPr>
              <a:t>a</a:t>
            </a:r>
            <a:r>
              <a:rPr lang="nb-NO" sz="2600" baseline="-25000" dirty="0">
                <a:latin typeface="Times New Roman" panose="02020603050405020304" pitchFamily="18" charset="0"/>
                <a:ea typeface="Times New Roman" panose="02020603050405020304" pitchFamily="18" charset="0"/>
              </a:rPr>
              <a:t>       </a:t>
            </a:r>
            <a:r>
              <a:rPr lang="nb-NO" sz="2600" dirty="0">
                <a:latin typeface="Times New Roman" panose="02020603050405020304" pitchFamily="18" charset="0"/>
                <a:ea typeface="Times New Roman" panose="02020603050405020304" pitchFamily="18" charset="0"/>
              </a:rPr>
              <a:t> </a:t>
            </a:r>
            <a:endParaRPr lang="ru-RU" sz="2600" dirty="0">
              <a:latin typeface="Times New Roman" panose="02020603050405020304" pitchFamily="18" charset="0"/>
              <a:ea typeface="Times New Roman" panose="02020603050405020304" pitchFamily="18" charset="0"/>
            </a:endParaRPr>
          </a:p>
          <a:p>
            <a:pPr indent="330200" algn="just">
              <a:spcAft>
                <a:spcPts val="0"/>
              </a:spcAft>
            </a:pPr>
            <a:r>
              <a:rPr lang="nb-NO" sz="2600" dirty="0">
                <a:latin typeface="Times New Roman" panose="02020603050405020304" pitchFamily="18" charset="0"/>
                <a:ea typeface="Times New Roman" panose="02020603050405020304" pitchFamily="18" charset="0"/>
              </a:rPr>
              <a:t>Agar </a:t>
            </a:r>
            <a:r>
              <a:rPr lang="nb-NO" sz="2600" i="1" dirty="0">
                <a:latin typeface="Times New Roman" panose="02020603050405020304" pitchFamily="18" charset="0"/>
                <a:ea typeface="Times New Roman" panose="02020603050405020304" pitchFamily="18" charset="0"/>
              </a:rPr>
              <a:t>R</a:t>
            </a:r>
            <a:r>
              <a:rPr lang="nb-NO" sz="2600" i="1" baseline="-25000" dirty="0">
                <a:latin typeface="Times New Roman" panose="02020603050405020304" pitchFamily="18" charset="0"/>
                <a:ea typeface="Times New Roman" panose="02020603050405020304" pitchFamily="18" charset="0"/>
              </a:rPr>
              <a:t>w</a:t>
            </a:r>
            <a:r>
              <a:rPr lang="nb-NO" sz="2600" i="1" dirty="0">
                <a:latin typeface="Times New Roman" panose="02020603050405020304" pitchFamily="18" charset="0"/>
                <a:ea typeface="Times New Roman" panose="02020603050405020304" pitchFamily="18" charset="0"/>
              </a:rPr>
              <a:t>=0</a:t>
            </a:r>
            <a:r>
              <a:rPr lang="nb-NO" sz="2600" dirty="0">
                <a:latin typeface="Times New Roman" panose="02020603050405020304" pitchFamily="18" charset="0"/>
                <a:ea typeface="Times New Roman" panose="02020603050405020304" pitchFamily="18" charset="0"/>
              </a:rPr>
              <a:t> bo’lsa, </a:t>
            </a:r>
            <a:endParaRPr lang="nb-NO" sz="2600" dirty="0" smtClean="0">
              <a:latin typeface="Times New Roman" panose="02020603050405020304" pitchFamily="18" charset="0"/>
              <a:ea typeface="Times New Roman" panose="02020603050405020304" pitchFamily="18" charset="0"/>
            </a:endParaRPr>
          </a:p>
          <a:p>
            <a:pPr indent="0" algn="ctr">
              <a:spcAft>
                <a:spcPts val="0"/>
              </a:spcAft>
              <a:buNone/>
            </a:pPr>
            <a:r>
              <a:rPr lang="nb-NO" sz="2600" dirty="0" smtClean="0">
                <a:latin typeface="Times New Roman" panose="02020603050405020304" pitchFamily="18" charset="0"/>
                <a:ea typeface="Times New Roman" panose="02020603050405020304" pitchFamily="18" charset="0"/>
              </a:rPr>
              <a:t> </a:t>
            </a:r>
            <a:r>
              <a:rPr lang="nb-NO" sz="2600" i="1" dirty="0">
                <a:latin typeface="Times New Roman" panose="02020603050405020304" pitchFamily="18" charset="0"/>
                <a:ea typeface="Times New Roman" panose="02020603050405020304" pitchFamily="18" charset="0"/>
              </a:rPr>
              <a:t>D</a:t>
            </a:r>
            <a:r>
              <a:rPr lang="es-ES" sz="2600" i="1" baseline="-25000" dirty="0">
                <a:latin typeface="Times New Roman" panose="02020603050405020304" pitchFamily="18" charset="0"/>
                <a:ea typeface="Times New Roman" panose="02020603050405020304" pitchFamily="18" charset="0"/>
              </a:rPr>
              <a:t>φ</a:t>
            </a:r>
            <a:r>
              <a:rPr lang="nb-NO" sz="2600" i="1" dirty="0">
                <a:latin typeface="Times New Roman" panose="02020603050405020304" pitchFamily="18" charset="0"/>
                <a:ea typeface="Times New Roman" panose="02020603050405020304" pitchFamily="18" charset="0"/>
              </a:rPr>
              <a:t>=G</a:t>
            </a:r>
            <a:r>
              <a:rPr lang="nb-NO" sz="2600" i="1" baseline="-25000" dirty="0">
                <a:latin typeface="Times New Roman" panose="02020603050405020304" pitchFamily="18" charset="0"/>
                <a:ea typeface="Times New Roman" panose="02020603050405020304" pitchFamily="18" charset="0"/>
              </a:rPr>
              <a:t>2</a:t>
            </a:r>
            <a:r>
              <a:rPr lang="nb-NO" sz="2600" i="1" dirty="0">
                <a:latin typeface="Times New Roman" panose="02020603050405020304" pitchFamily="18" charset="0"/>
                <a:ea typeface="Times New Roman" panose="02020603050405020304" pitchFamily="18" charset="0"/>
              </a:rPr>
              <a:t>/G</a:t>
            </a:r>
            <a:r>
              <a:rPr lang="nb-NO" sz="2600" i="1" baseline="-25000" dirty="0">
                <a:latin typeface="Times New Roman" panose="02020603050405020304" pitchFamily="18" charset="0"/>
                <a:ea typeface="Times New Roman" panose="02020603050405020304" pitchFamily="18" charset="0"/>
              </a:rPr>
              <a:t>a</a:t>
            </a:r>
            <a:r>
              <a:rPr lang="nb-NO" sz="2600" dirty="0">
                <a:latin typeface="Times New Roman" panose="02020603050405020304" pitchFamily="18" charset="0"/>
                <a:ea typeface="Times New Roman" panose="02020603050405020304" pitchFamily="18" charset="0"/>
              </a:rPr>
              <a:t> </a:t>
            </a:r>
            <a:r>
              <a:rPr lang="en-US" sz="2600" i="1" dirty="0">
                <a:latin typeface="Times New Roman" panose="02020603050405020304" pitchFamily="18" charset="0"/>
                <a:ea typeface="Times New Roman" panose="02020603050405020304" pitchFamily="18" charset="0"/>
              </a:rPr>
              <a:t>φ</a:t>
            </a:r>
            <a:r>
              <a:rPr lang="nb-NO" sz="2600" dirty="0">
                <a:latin typeface="Times New Roman" panose="02020603050405020304" pitchFamily="18" charset="0"/>
                <a:ea typeface="Times New Roman" panose="02020603050405020304" pitchFamily="18" charset="0"/>
              </a:rPr>
              <a:t> bo’ladi.</a:t>
            </a:r>
            <a:endParaRPr lang="ru-RU" sz="2600" dirty="0">
              <a:latin typeface="Times New Roman" panose="02020603050405020304" pitchFamily="18" charset="0"/>
              <a:ea typeface="Times New Roman" panose="02020603050405020304" pitchFamily="18" charset="0"/>
            </a:endParaRPr>
          </a:p>
          <a:p>
            <a:pPr indent="0" algn="just">
              <a:spcAft>
                <a:spcPts val="0"/>
              </a:spcAft>
              <a:buNone/>
            </a:pPr>
            <a:r>
              <a:rPr lang="nb-NO" sz="2600" dirty="0">
                <a:latin typeface="Times New Roman" panose="02020603050405020304" pitchFamily="18" charset="0"/>
                <a:ea typeface="Times New Roman" panose="02020603050405020304" pitchFamily="18" charset="0"/>
              </a:rPr>
              <a:t>Bu </a:t>
            </a:r>
            <a:r>
              <a:rPr lang="nb-NO" sz="2600" dirty="0" smtClean="0">
                <a:latin typeface="Times New Roman" panose="02020603050405020304" pitchFamily="18" charset="0"/>
                <a:ea typeface="Times New Roman" panose="02020603050405020304" pitchFamily="18" charset="0"/>
              </a:rPr>
              <a:t>yerda:  </a:t>
            </a:r>
            <a:r>
              <a:rPr lang="nb-NO" sz="2600" i="1" dirty="0">
                <a:latin typeface="Times New Roman" panose="02020603050405020304" pitchFamily="18" charset="0"/>
                <a:ea typeface="Times New Roman" panose="02020603050405020304" pitchFamily="18" charset="0"/>
              </a:rPr>
              <a:t>G</a:t>
            </a:r>
            <a:r>
              <a:rPr lang="nb-NO" sz="2600" i="1" baseline="-25000" dirty="0">
                <a:latin typeface="Times New Roman" panose="02020603050405020304" pitchFamily="18" charset="0"/>
                <a:ea typeface="Times New Roman" panose="02020603050405020304" pitchFamily="18" charset="0"/>
              </a:rPr>
              <a:t>2</a:t>
            </a:r>
            <a:r>
              <a:rPr lang="nb-NO" sz="2600" i="1" dirty="0">
                <a:latin typeface="Times New Roman" panose="02020603050405020304" pitchFamily="18" charset="0"/>
                <a:ea typeface="Times New Roman" panose="02020603050405020304" pitchFamily="18" charset="0"/>
              </a:rPr>
              <a:t>—</a:t>
            </a:r>
            <a:r>
              <a:rPr lang="nb-NO" sz="2600" dirty="0">
                <a:latin typeface="Times New Roman" panose="02020603050405020304" pitchFamily="18" charset="0"/>
                <a:ea typeface="Times New Roman" panose="02020603050405020304" pitchFamily="18" charset="0"/>
              </a:rPr>
              <a:t>avtomobilning ketingn o’qiga tushgan og’irlik;</a:t>
            </a:r>
            <a:endParaRPr lang="ru-RU" sz="2600" dirty="0">
              <a:latin typeface="Times New Roman" panose="02020603050405020304" pitchFamily="18" charset="0"/>
              <a:ea typeface="Times New Roman" panose="02020603050405020304" pitchFamily="18" charset="0"/>
            </a:endParaRPr>
          </a:p>
          <a:p>
            <a:pPr indent="0" algn="just">
              <a:spcAft>
                <a:spcPts val="0"/>
              </a:spcAft>
              <a:buNone/>
            </a:pPr>
            <a:r>
              <a:rPr lang="es-ES" sz="2600" i="1" dirty="0" smtClean="0">
                <a:latin typeface="Times New Roman" panose="02020603050405020304" pitchFamily="18" charset="0"/>
                <a:ea typeface="Times New Roman" panose="02020603050405020304" pitchFamily="18" charset="0"/>
              </a:rPr>
              <a:t> 		φ</a:t>
            </a:r>
            <a:r>
              <a:rPr lang="nb-NO" sz="2600" dirty="0" smtClean="0">
                <a:latin typeface="Times New Roman" panose="02020603050405020304" pitchFamily="18" charset="0"/>
                <a:ea typeface="Times New Roman" panose="02020603050405020304" pitchFamily="18" charset="0"/>
              </a:rPr>
              <a:t> </a:t>
            </a:r>
            <a:r>
              <a:rPr lang="nb-NO" sz="2600" dirty="0">
                <a:latin typeface="Times New Roman" panose="02020603050405020304" pitchFamily="18" charset="0"/>
                <a:ea typeface="Times New Roman" panose="02020603050405020304" pitchFamily="18" charset="0"/>
              </a:rPr>
              <a:t>— </a:t>
            </a:r>
            <a:r>
              <a:rPr lang="nb-NO" sz="2600" dirty="0" smtClean="0">
                <a:latin typeface="Times New Roman" panose="02020603050405020304" pitchFamily="18" charset="0"/>
                <a:ea typeface="Times New Roman" panose="02020603050405020304" pitchFamily="18" charset="0"/>
              </a:rPr>
              <a:t>tishlash</a:t>
            </a:r>
            <a:r>
              <a:rPr lang="en-US" sz="2600" dirty="0" err="1" smtClean="0">
                <a:latin typeface="Times New Roman" panose="02020603050405020304" pitchFamily="18" charset="0"/>
                <a:ea typeface="Times New Roman" panose="02020603050405020304" pitchFamily="18" charset="0"/>
              </a:rPr>
              <a:t>i</a:t>
            </a:r>
            <a:r>
              <a:rPr lang="nb-NO" sz="2600" dirty="0" smtClean="0">
                <a:latin typeface="Times New Roman" panose="02020603050405020304" pitchFamily="18" charset="0"/>
                <a:ea typeface="Times New Roman" panose="02020603050405020304" pitchFamily="18" charset="0"/>
              </a:rPr>
              <a:t>sh </a:t>
            </a:r>
            <a:r>
              <a:rPr lang="nb-NO" sz="2600" dirty="0">
                <a:latin typeface="Times New Roman" panose="02020603050405020304" pitchFamily="18" charset="0"/>
                <a:ea typeface="Times New Roman" panose="02020603050405020304" pitchFamily="18" charset="0"/>
              </a:rPr>
              <a:t>koeffitsienti,</a:t>
            </a:r>
            <a:endParaRPr lang="ru-RU" sz="2600" dirty="0">
              <a:latin typeface="Times New Roman" panose="02020603050405020304" pitchFamily="18" charset="0"/>
              <a:ea typeface="Times New Roman" panose="02020603050405020304" pitchFamily="18" charset="0"/>
            </a:endParaRPr>
          </a:p>
          <a:p>
            <a:pPr marL="179705" indent="-179705" algn="just">
              <a:spcAft>
                <a:spcPts val="0"/>
              </a:spcAft>
            </a:pPr>
            <a:r>
              <a:rPr lang="nb-NO" sz="2600" dirty="0">
                <a:latin typeface="Times New Roman" panose="02020603050405020304" pitchFamily="18" charset="0"/>
                <a:ea typeface="Times New Roman" panose="02020603050405020304" pitchFamily="18" charset="0"/>
              </a:rPr>
              <a:t>Avtomobnlning yetakchi g’ildiraklari shataksiramasdan harakatlanishi uchun </a:t>
            </a:r>
            <a:r>
              <a:rPr lang="nb-NO" sz="2600" i="1" dirty="0">
                <a:latin typeface="Times New Roman" panose="02020603050405020304" pitchFamily="18" charset="0"/>
                <a:ea typeface="Times New Roman" panose="02020603050405020304" pitchFamily="18" charset="0"/>
              </a:rPr>
              <a:t>D</a:t>
            </a:r>
            <a:r>
              <a:rPr lang="es-ES" sz="2600" i="1" baseline="-25000" dirty="0">
                <a:latin typeface="Times New Roman" panose="02020603050405020304" pitchFamily="18" charset="0"/>
                <a:ea typeface="Times New Roman" panose="02020603050405020304" pitchFamily="18" charset="0"/>
              </a:rPr>
              <a:t>φ</a:t>
            </a:r>
            <a:r>
              <a:rPr lang="nb-NO" sz="2600" i="1" dirty="0">
                <a:latin typeface="Times New Roman" panose="02020603050405020304" pitchFamily="18" charset="0"/>
                <a:ea typeface="Times New Roman" panose="02020603050405020304" pitchFamily="18" charset="0"/>
              </a:rPr>
              <a:t> &gt; D</a:t>
            </a:r>
            <a:r>
              <a:rPr lang="nb-NO" sz="2600" i="1" baseline="-25000" dirty="0">
                <a:latin typeface="Times New Roman" panose="02020603050405020304" pitchFamily="18" charset="0"/>
                <a:ea typeface="Times New Roman" panose="02020603050405020304" pitchFamily="18" charset="0"/>
              </a:rPr>
              <a:t>a</a:t>
            </a:r>
            <a:r>
              <a:rPr lang="nb-NO" sz="2600" dirty="0">
                <a:latin typeface="Times New Roman" panose="02020603050405020304" pitchFamily="18" charset="0"/>
                <a:ea typeface="Times New Roman" panose="02020603050405020304" pitchFamily="18" charset="0"/>
              </a:rPr>
              <a:t> shart bajarilishi kerak. Bu shart  </a:t>
            </a:r>
            <a:r>
              <a:rPr lang="nb-NO" sz="2600" dirty="0" smtClean="0">
                <a:latin typeface="Times New Roman" panose="02020603050405020304" pitchFamily="18" charset="0"/>
                <a:ea typeface="Times New Roman" panose="02020603050405020304" pitchFamily="18" charset="0"/>
              </a:rPr>
              <a:t>rasmda </a:t>
            </a:r>
            <a:r>
              <a:rPr lang="nb-NO" sz="2600" dirty="0">
                <a:latin typeface="Times New Roman" panose="02020603050405020304" pitchFamily="18" charset="0"/>
                <a:ea typeface="Times New Roman" panose="02020603050405020304" pitchFamily="18" charset="0"/>
              </a:rPr>
              <a:t>ko’rsatilganidek grafikning shtrixlangan qismida bajariladi.</a:t>
            </a:r>
            <a:endParaRPr lang="ru-RU" sz="2600" dirty="0">
              <a:latin typeface="Times New Roman" panose="02020603050405020304" pitchFamily="18" charset="0"/>
              <a:ea typeface="Times New Roman" panose="02020603050405020304" pitchFamily="18" charset="0"/>
            </a:endParaRPr>
          </a:p>
          <a:p>
            <a:endParaRPr lang="ru-RU" sz="2600" dirty="0"/>
          </a:p>
        </p:txBody>
      </p:sp>
      <p:sp>
        <p:nvSpPr>
          <p:cNvPr id="4" name="Заголовок 1"/>
          <p:cNvSpPr>
            <a:spLocks noGrp="1"/>
          </p:cNvSpPr>
          <p:nvPr>
            <p:ph type="title"/>
          </p:nvPr>
        </p:nvSpPr>
        <p:spPr>
          <a:xfrm>
            <a:off x="979867" y="218941"/>
            <a:ext cx="10515600" cy="682580"/>
          </a:xfrm>
        </p:spPr>
        <p:txBody>
          <a:bodyPr/>
          <a:lstStyle/>
          <a:p>
            <a:pPr marL="179705" indent="391795" algn="ctr">
              <a:spcAft>
                <a:spcPts val="0"/>
              </a:spcAft>
            </a:pPr>
            <a:r>
              <a:rPr lang="nb-NO" sz="2800" b="1" dirty="0">
                <a:latin typeface="Times New Roman" panose="02020603050405020304" pitchFamily="18" charset="0"/>
                <a:ea typeface="Times New Roman" panose="02020603050405020304" pitchFamily="18" charset="0"/>
              </a:rPr>
              <a:t>Avtomobilning dinamik faktori.</a:t>
            </a:r>
            <a:r>
              <a:rPr lang="ru-RU" sz="2800" dirty="0">
                <a:latin typeface="Times New Roman" panose="02020603050405020304" pitchFamily="18" charset="0"/>
                <a:ea typeface="Times New Roman" panose="02020603050405020304" pitchFamily="18" charset="0"/>
              </a:rPr>
              <a:t/>
            </a:r>
            <a:br>
              <a:rPr lang="ru-RU" sz="2800" dirty="0">
                <a:latin typeface="Times New Roman" panose="02020603050405020304" pitchFamily="18" charset="0"/>
                <a:ea typeface="Times New Roman" panose="02020603050405020304" pitchFamily="18" charset="0"/>
              </a:rPr>
            </a:br>
            <a:endParaRPr lang="ru-RU" sz="2800" dirty="0"/>
          </a:p>
        </p:txBody>
      </p:sp>
    </p:spTree>
    <p:extLst>
      <p:ext uri="{BB962C8B-B14F-4D97-AF65-F5344CB8AC3E}">
        <p14:creationId xmlns:p14="http://schemas.microsoft.com/office/powerpoint/2010/main" val="239962582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979867" y="218941"/>
            <a:ext cx="10515600" cy="682580"/>
          </a:xfrm>
        </p:spPr>
        <p:txBody>
          <a:bodyPr/>
          <a:lstStyle/>
          <a:p>
            <a:pPr marL="812800" algn="ctr">
              <a:spcAft>
                <a:spcPts val="0"/>
              </a:spcAft>
            </a:pPr>
            <a:r>
              <a:rPr lang="nb-NO" sz="2800" b="1">
                <a:latin typeface="Times New Roman" panose="02020603050405020304" pitchFamily="18" charset="0"/>
                <a:ea typeface="Times New Roman" panose="02020603050405020304" pitchFamily="18" charset="0"/>
              </a:rPr>
              <a:t>Avtomobilning dinamik pasporti</a:t>
            </a:r>
            <a:endParaRPr lang="ru-RU" sz="1600">
              <a:effectLst/>
              <a:latin typeface="Times New Roman" panose="02020603050405020304" pitchFamily="18" charset="0"/>
              <a:ea typeface="Times New Roman" panose="02020603050405020304" pitchFamily="18" charset="0"/>
            </a:endParaRPr>
          </a:p>
        </p:txBody>
      </p:sp>
      <p:sp>
        <p:nvSpPr>
          <p:cNvPr id="2" name="Объект 1"/>
          <p:cNvSpPr>
            <a:spLocks noGrp="1"/>
          </p:cNvSpPr>
          <p:nvPr>
            <p:ph idx="1"/>
          </p:nvPr>
        </p:nvSpPr>
        <p:spPr>
          <a:xfrm>
            <a:off x="0" y="769556"/>
            <a:ext cx="12191999" cy="6088443"/>
          </a:xfrm>
        </p:spPr>
        <p:txBody>
          <a:bodyPr/>
          <a:lstStyle/>
          <a:p>
            <a:pPr>
              <a:spcAft>
                <a:spcPts val="0"/>
              </a:spcAft>
            </a:pPr>
            <a:r>
              <a:rPr lang="nb-NO" sz="2600" dirty="0">
                <a:latin typeface="Times New Roman" panose="02020603050405020304" pitchFamily="18" charset="0"/>
                <a:ea typeface="Times New Roman" panose="02020603050405020304" pitchFamily="18" charset="0"/>
              </a:rPr>
              <a:t>Avtomobildan foydalanish davrida uning umumiy og’irligi avtomobilga ortilgan yuk vazniga </a:t>
            </a:r>
            <a:r>
              <a:rPr lang="uz-Cyrl-UZ" sz="2600" dirty="0">
                <a:latin typeface="Times New Roman" panose="02020603050405020304" pitchFamily="18" charset="0"/>
                <a:ea typeface="Times New Roman" panose="02020603050405020304" pitchFamily="18" charset="0"/>
              </a:rPr>
              <a:t>q</a:t>
            </a:r>
            <a:r>
              <a:rPr lang="nb-NO" sz="2600" dirty="0">
                <a:latin typeface="Times New Roman" panose="02020603050405020304" pitchFamily="18" charset="0"/>
                <a:ea typeface="Times New Roman" panose="02020603050405020304" pitchFamily="18" charset="0"/>
              </a:rPr>
              <a:t>arab o’zgaradi. Bu esa uning dinamik faktor qiymatini o’zgartiradi, natijada avtomobil vaznining har bir o’zgarishiga ayrim dinamik harakteristika grafigi chizish kerak bo’ladi. Buni esa amalda ishlatish no</a:t>
            </a:r>
            <a:r>
              <a:rPr lang="uz-Cyrl-UZ" sz="2600" dirty="0">
                <a:latin typeface="Times New Roman" panose="02020603050405020304" pitchFamily="18" charset="0"/>
                <a:ea typeface="Times New Roman" panose="02020603050405020304" pitchFamily="18" charset="0"/>
              </a:rPr>
              <a:t>q</a:t>
            </a:r>
            <a:r>
              <a:rPr lang="nb-NO" sz="2600" dirty="0">
                <a:latin typeface="Times New Roman" panose="02020603050405020304" pitchFamily="18" charset="0"/>
                <a:ea typeface="Times New Roman" panose="02020603050405020304" pitchFamily="18" charset="0"/>
              </a:rPr>
              <a:t>ulay bo’ladi.</a:t>
            </a:r>
            <a:endParaRPr lang="ru-RU" sz="2600" dirty="0">
              <a:latin typeface="Times New Roman" panose="02020603050405020304" pitchFamily="18" charset="0"/>
              <a:ea typeface="Times New Roman" panose="02020603050405020304" pitchFamily="18" charset="0"/>
            </a:endParaRPr>
          </a:p>
          <a:p>
            <a:pPr>
              <a:spcAft>
                <a:spcPts val="0"/>
              </a:spcAft>
            </a:pPr>
            <a:r>
              <a:rPr lang="nb-NO" sz="2600" dirty="0">
                <a:latin typeface="Times New Roman" panose="02020603050405020304" pitchFamily="18" charset="0"/>
                <a:ea typeface="Times New Roman" panose="02020603050405020304" pitchFamily="18" charset="0"/>
              </a:rPr>
              <a:t>N. A. Yakovlev dinamik</a:t>
            </a:r>
            <a:r>
              <a:rPr lang="nb-NO" sz="2600" b="1" dirty="0">
                <a:latin typeface="Times New Roman" panose="02020603050405020304" pitchFamily="18" charset="0"/>
                <a:ea typeface="Times New Roman" panose="02020603050405020304" pitchFamily="18" charset="0"/>
              </a:rPr>
              <a:t> </a:t>
            </a:r>
            <a:r>
              <a:rPr lang="nb-NO" sz="2600" dirty="0">
                <a:latin typeface="Times New Roman" panose="02020603050405020304" pitchFamily="18" charset="0"/>
                <a:ea typeface="Times New Roman" panose="02020603050405020304" pitchFamily="18" charset="0"/>
              </a:rPr>
              <a:t>harakteristika grafigining</a:t>
            </a:r>
            <a:r>
              <a:rPr lang="nb-NO" sz="2600" b="1" dirty="0">
                <a:latin typeface="Times New Roman" panose="02020603050405020304" pitchFamily="18" charset="0"/>
                <a:ea typeface="Times New Roman" panose="02020603050405020304" pitchFamily="18" charset="0"/>
              </a:rPr>
              <a:t> </a:t>
            </a:r>
            <a:r>
              <a:rPr lang="nb-NO" sz="2600" dirty="0">
                <a:latin typeface="Times New Roman" panose="02020603050405020304" pitchFamily="18" charset="0"/>
                <a:ea typeface="Times New Roman" panose="02020603050405020304" pitchFamily="18" charset="0"/>
              </a:rPr>
              <a:t>bu kamchiligini yo’qotish uchun uni massalar nomogrammasi bilan t</a:t>
            </a:r>
            <a:r>
              <a:rPr lang="uz-Cyrl-UZ" sz="2600" dirty="0">
                <a:latin typeface="Times New Roman" panose="02020603050405020304" pitchFamily="18" charset="0"/>
                <a:ea typeface="Times New Roman" panose="02020603050405020304" pitchFamily="18" charset="0"/>
              </a:rPr>
              <a:t>o’</a:t>
            </a:r>
            <a:r>
              <a:rPr lang="nb-NO" sz="2600" dirty="0">
                <a:latin typeface="Times New Roman" panose="02020603050405020304" pitchFamily="18" charset="0"/>
                <a:ea typeface="Times New Roman" panose="02020603050405020304" pitchFamily="18" charset="0"/>
              </a:rPr>
              <a:t>ldirishni taklif etdi. Dinamik harakteristikaning abstsissa o’qini chapga uzaytirib 25 %. 50 %,</a:t>
            </a:r>
            <a:r>
              <a:rPr lang="nb-NO" sz="2600" b="1" dirty="0">
                <a:latin typeface="Times New Roman" panose="02020603050405020304" pitchFamily="18" charset="0"/>
                <a:ea typeface="Times New Roman" panose="02020603050405020304" pitchFamily="18" charset="0"/>
              </a:rPr>
              <a:t> </a:t>
            </a:r>
            <a:r>
              <a:rPr lang="nb-NO" sz="2600" dirty="0">
                <a:latin typeface="Times New Roman" panose="02020603050405020304" pitchFamily="18" charset="0"/>
                <a:ea typeface="Times New Roman" panose="02020603050405020304" pitchFamily="18" charset="0"/>
              </a:rPr>
              <a:t>75 %, 100 % nuqtalar belgilanadi. Vaznlar shkalasining boshlanish nuqtasidan </a:t>
            </a:r>
            <a:r>
              <a:rPr lang="nb-NO" sz="2600" i="1" dirty="0">
                <a:latin typeface="Times New Roman" panose="02020603050405020304" pitchFamily="18" charset="0"/>
                <a:ea typeface="Times New Roman" panose="02020603050405020304" pitchFamily="18" charset="0"/>
              </a:rPr>
              <a:t>D</a:t>
            </a:r>
            <a:r>
              <a:rPr lang="nb-NO" sz="2600" i="1" baseline="-25000" dirty="0">
                <a:latin typeface="Times New Roman" panose="02020603050405020304" pitchFamily="18" charset="0"/>
                <a:ea typeface="Times New Roman" panose="02020603050405020304" pitchFamily="18" charset="0"/>
              </a:rPr>
              <a:t>a</a:t>
            </a:r>
            <a:r>
              <a:rPr lang="nb-NO" sz="2600" dirty="0">
                <a:latin typeface="Times New Roman" panose="02020603050405020304" pitchFamily="18" charset="0"/>
                <a:ea typeface="Times New Roman" panose="02020603050405020304" pitchFamily="18" charset="0"/>
              </a:rPr>
              <a:t> ga parallel va avtomobilga yuk ortilmagan vaqtdagi uning dinamik faktori </a:t>
            </a:r>
            <a:r>
              <a:rPr lang="nb-NO" sz="2600" i="1" dirty="0">
                <a:latin typeface="Times New Roman" panose="02020603050405020304" pitchFamily="18" charset="0"/>
                <a:ea typeface="Times New Roman" panose="02020603050405020304" pitchFamily="18" charset="0"/>
              </a:rPr>
              <a:t>D</a:t>
            </a:r>
            <a:r>
              <a:rPr lang="nb-NO" sz="2600" i="1" baseline="-25000" dirty="0">
                <a:latin typeface="Times New Roman" panose="02020603050405020304" pitchFamily="18" charset="0"/>
                <a:ea typeface="Times New Roman" panose="02020603050405020304" pitchFamily="18" charset="0"/>
              </a:rPr>
              <a:t>o</a:t>
            </a:r>
            <a:r>
              <a:rPr lang="nb-NO" sz="2600" dirty="0">
                <a:latin typeface="Times New Roman" panose="02020603050405020304" pitchFamily="18" charset="0"/>
                <a:ea typeface="Times New Roman" panose="02020603050405020304" pitchFamily="18" charset="0"/>
              </a:rPr>
              <a:t> ordinatasi o’tkaziladi. Avtomobil og’irligi </a:t>
            </a:r>
            <a:r>
              <a:rPr lang="nb-NO" sz="2600" i="1" dirty="0">
                <a:latin typeface="Times New Roman" panose="02020603050405020304" pitchFamily="18" charset="0"/>
                <a:ea typeface="Times New Roman" panose="02020603050405020304" pitchFamily="18" charset="0"/>
              </a:rPr>
              <a:t>G</a:t>
            </a:r>
            <a:r>
              <a:rPr lang="nb-NO" sz="2600" i="1" baseline="-25000" dirty="0">
                <a:latin typeface="Times New Roman" panose="02020603050405020304" pitchFamily="18" charset="0"/>
                <a:ea typeface="Times New Roman" panose="02020603050405020304" pitchFamily="18" charset="0"/>
              </a:rPr>
              <a:t>a</a:t>
            </a:r>
            <a:r>
              <a:rPr lang="nb-NO" sz="2600" baseline="-25000" dirty="0">
                <a:latin typeface="Times New Roman" panose="02020603050405020304" pitchFamily="18" charset="0"/>
                <a:ea typeface="Times New Roman" panose="02020603050405020304" pitchFamily="18" charset="0"/>
              </a:rPr>
              <a:t> </a:t>
            </a:r>
            <a:r>
              <a:rPr lang="nb-NO" sz="2600" dirty="0">
                <a:latin typeface="Times New Roman" panose="02020603050405020304" pitchFamily="18" charset="0"/>
                <a:ea typeface="Times New Roman" panose="02020603050405020304" pitchFamily="18" charset="0"/>
              </a:rPr>
              <a:t>dan </a:t>
            </a:r>
            <a:r>
              <a:rPr lang="nb-NO" sz="2600" i="1" dirty="0">
                <a:latin typeface="Times New Roman" panose="02020603050405020304" pitchFamily="18" charset="0"/>
                <a:ea typeface="Times New Roman" panose="02020603050405020304" pitchFamily="18" charset="0"/>
              </a:rPr>
              <a:t>G</a:t>
            </a:r>
            <a:r>
              <a:rPr lang="nb-NO" sz="2600" i="1" baseline="-25000" dirty="0">
                <a:latin typeface="Times New Roman" panose="02020603050405020304" pitchFamily="18" charset="0"/>
                <a:ea typeface="Times New Roman" panose="02020603050405020304" pitchFamily="18" charset="0"/>
              </a:rPr>
              <a:t>o</a:t>
            </a:r>
            <a:r>
              <a:rPr lang="nb-NO" sz="2600" dirty="0">
                <a:latin typeface="Times New Roman" panose="02020603050405020304" pitchFamily="18" charset="0"/>
                <a:ea typeface="Times New Roman" panose="02020603050405020304" pitchFamily="18" charset="0"/>
              </a:rPr>
              <a:t> gacha o’zgarganda</a:t>
            </a:r>
            <a:r>
              <a:rPr lang="nb-NO" sz="2600" b="1" dirty="0">
                <a:latin typeface="Times New Roman" panose="02020603050405020304" pitchFamily="18" charset="0"/>
                <a:ea typeface="Times New Roman" panose="02020603050405020304" pitchFamily="18" charset="0"/>
              </a:rPr>
              <a:t> </a:t>
            </a:r>
            <a:r>
              <a:rPr lang="nb-NO" sz="2600" i="1" dirty="0">
                <a:latin typeface="Times New Roman" panose="02020603050405020304" pitchFamily="18" charset="0"/>
                <a:ea typeface="Times New Roman" panose="02020603050405020304" pitchFamily="18" charset="0"/>
              </a:rPr>
              <a:t>D</a:t>
            </a:r>
            <a:r>
              <a:rPr lang="nb-NO" sz="2600" i="1" baseline="-25000" dirty="0">
                <a:latin typeface="Times New Roman" panose="02020603050405020304" pitchFamily="18" charset="0"/>
                <a:ea typeface="Times New Roman" panose="02020603050405020304" pitchFamily="18" charset="0"/>
              </a:rPr>
              <a:t>0</a:t>
            </a:r>
            <a:r>
              <a:rPr lang="nb-NO" sz="2600" dirty="0">
                <a:latin typeface="Times New Roman" panose="02020603050405020304" pitchFamily="18" charset="0"/>
                <a:ea typeface="Times New Roman" panose="02020603050405020304" pitchFamily="18" charset="0"/>
              </a:rPr>
              <a:t> ning qiymati va masshtabi quyidagicha topiladi</a:t>
            </a:r>
            <a:r>
              <a:rPr lang="nb-NO" sz="2600" dirty="0" smtClean="0">
                <a:latin typeface="Times New Roman" panose="02020603050405020304" pitchFamily="18" charset="0"/>
                <a:ea typeface="Times New Roman" panose="02020603050405020304" pitchFamily="18" charset="0"/>
              </a:rPr>
              <a:t>:</a:t>
            </a:r>
            <a:endParaRPr lang="ru-RU" sz="2600" dirty="0">
              <a:latin typeface="Times New Roman" panose="02020603050405020304" pitchFamily="18" charset="0"/>
              <a:ea typeface="Times New Roman" panose="02020603050405020304" pitchFamily="18" charset="0"/>
            </a:endParaRPr>
          </a:p>
          <a:p>
            <a:pPr marL="0" indent="0" algn="ctr">
              <a:spcAft>
                <a:spcPts val="0"/>
              </a:spcAft>
              <a:buNone/>
            </a:pPr>
            <a:r>
              <a:rPr lang="pt-PT" sz="2600" i="1" dirty="0">
                <a:latin typeface="Times New Roman" panose="02020603050405020304" pitchFamily="18" charset="0"/>
                <a:ea typeface="Times New Roman" panose="02020603050405020304" pitchFamily="18" charset="0"/>
              </a:rPr>
              <a:t>D</a:t>
            </a:r>
            <a:r>
              <a:rPr lang="pt-PT" sz="2600" i="1" baseline="-25000" dirty="0">
                <a:latin typeface="Times New Roman" panose="02020603050405020304" pitchFamily="18" charset="0"/>
                <a:ea typeface="Times New Roman" panose="02020603050405020304" pitchFamily="18" charset="0"/>
              </a:rPr>
              <a:t>o</a:t>
            </a:r>
            <a:r>
              <a:rPr lang="pt-PT" sz="2600" i="1" dirty="0">
                <a:latin typeface="Times New Roman" panose="02020603050405020304" pitchFamily="18" charset="0"/>
                <a:ea typeface="Times New Roman" panose="02020603050405020304" pitchFamily="18" charset="0"/>
              </a:rPr>
              <a:t>=D</a:t>
            </a:r>
            <a:r>
              <a:rPr lang="pt-PT" sz="2600" i="1" baseline="-25000" dirty="0">
                <a:latin typeface="Times New Roman" panose="02020603050405020304" pitchFamily="18" charset="0"/>
                <a:ea typeface="Times New Roman" panose="02020603050405020304" pitchFamily="18" charset="0"/>
              </a:rPr>
              <a:t>a</a:t>
            </a:r>
            <a:r>
              <a:rPr lang="pt-PT" sz="2600" i="1" dirty="0">
                <a:latin typeface="Times New Roman" panose="02020603050405020304" pitchFamily="18" charset="0"/>
                <a:ea typeface="Times New Roman" panose="02020603050405020304" pitchFamily="18" charset="0"/>
              </a:rPr>
              <a:t> G</a:t>
            </a:r>
            <a:r>
              <a:rPr lang="pt-PT" sz="2600" i="1" baseline="-25000" dirty="0">
                <a:latin typeface="Times New Roman" panose="02020603050405020304" pitchFamily="18" charset="0"/>
                <a:ea typeface="Times New Roman" panose="02020603050405020304" pitchFamily="18" charset="0"/>
              </a:rPr>
              <a:t>a</a:t>
            </a:r>
            <a:r>
              <a:rPr lang="pt-PT" sz="2600" i="1" dirty="0">
                <a:latin typeface="Times New Roman" panose="02020603050405020304" pitchFamily="18" charset="0"/>
                <a:ea typeface="Times New Roman" panose="02020603050405020304" pitchFamily="18" charset="0"/>
              </a:rPr>
              <a:t>/G</a:t>
            </a:r>
            <a:r>
              <a:rPr lang="pt-PT" sz="2600" i="1" baseline="-25000" dirty="0">
                <a:latin typeface="Times New Roman" panose="02020603050405020304" pitchFamily="18" charset="0"/>
                <a:ea typeface="Times New Roman" panose="02020603050405020304" pitchFamily="18" charset="0"/>
              </a:rPr>
              <a:t>o</a:t>
            </a:r>
            <a:r>
              <a:rPr lang="pt-PT" sz="2600" i="1" dirty="0">
                <a:latin typeface="Times New Roman" panose="02020603050405020304" pitchFamily="18" charset="0"/>
                <a:ea typeface="Times New Roman" panose="02020603050405020304" pitchFamily="18" charset="0"/>
              </a:rPr>
              <a:t>;  m</a:t>
            </a:r>
            <a:r>
              <a:rPr lang="pt-PT" sz="2600" i="1" baseline="-25000" dirty="0">
                <a:latin typeface="Times New Roman" panose="02020603050405020304" pitchFamily="18" charset="0"/>
                <a:ea typeface="Times New Roman" panose="02020603050405020304" pitchFamily="18" charset="0"/>
              </a:rPr>
              <a:t>Do</a:t>
            </a:r>
            <a:r>
              <a:rPr lang="pt-PT" sz="2600" i="1" dirty="0">
                <a:latin typeface="Times New Roman" panose="02020603050405020304" pitchFamily="18" charset="0"/>
                <a:ea typeface="Times New Roman" panose="02020603050405020304" pitchFamily="18" charset="0"/>
              </a:rPr>
              <a:t>=m</a:t>
            </a:r>
            <a:r>
              <a:rPr lang="pt-PT" sz="2600" i="1" baseline="-25000" dirty="0">
                <a:latin typeface="Times New Roman" panose="02020603050405020304" pitchFamily="18" charset="0"/>
                <a:ea typeface="Times New Roman" panose="02020603050405020304" pitchFamily="18" charset="0"/>
              </a:rPr>
              <a:t>Da</a:t>
            </a:r>
            <a:r>
              <a:rPr lang="pt-PT" sz="2600" i="1" dirty="0">
                <a:latin typeface="Times New Roman" panose="02020603050405020304" pitchFamily="18" charset="0"/>
                <a:ea typeface="Times New Roman" panose="02020603050405020304" pitchFamily="18" charset="0"/>
              </a:rPr>
              <a:t> G</a:t>
            </a:r>
            <a:r>
              <a:rPr lang="pt-PT" sz="2600" i="1" baseline="-25000" dirty="0">
                <a:latin typeface="Times New Roman" panose="02020603050405020304" pitchFamily="18" charset="0"/>
                <a:ea typeface="Times New Roman" panose="02020603050405020304" pitchFamily="18" charset="0"/>
              </a:rPr>
              <a:t>a</a:t>
            </a:r>
            <a:r>
              <a:rPr lang="pt-PT" sz="2600" i="1" dirty="0">
                <a:latin typeface="Times New Roman" panose="02020603050405020304" pitchFamily="18" charset="0"/>
                <a:ea typeface="Times New Roman" panose="02020603050405020304" pitchFamily="18" charset="0"/>
              </a:rPr>
              <a:t>/G</a:t>
            </a:r>
            <a:r>
              <a:rPr lang="pt-PT" sz="2600" i="1" baseline="-25000" dirty="0">
                <a:latin typeface="Times New Roman" panose="02020603050405020304" pitchFamily="18" charset="0"/>
                <a:ea typeface="Times New Roman" panose="02020603050405020304" pitchFamily="18" charset="0"/>
              </a:rPr>
              <a:t>o</a:t>
            </a:r>
            <a:r>
              <a:rPr lang="pt-PT" sz="2600" baseline="-25000" dirty="0">
                <a:latin typeface="Times New Roman" panose="02020603050405020304" pitchFamily="18" charset="0"/>
                <a:ea typeface="Times New Roman" panose="02020603050405020304" pitchFamily="18" charset="0"/>
              </a:rPr>
              <a:t>                  </a:t>
            </a:r>
            <a:r>
              <a:rPr lang="pt-PT" sz="2600" dirty="0">
                <a:latin typeface="Times New Roman" panose="02020603050405020304" pitchFamily="18" charset="0"/>
                <a:ea typeface="Times New Roman" panose="02020603050405020304" pitchFamily="18" charset="0"/>
              </a:rPr>
              <a:t> </a:t>
            </a:r>
            <a:endParaRPr lang="ru-RU" sz="2600" dirty="0">
              <a:latin typeface="Times New Roman" panose="02020603050405020304" pitchFamily="18" charset="0"/>
              <a:ea typeface="Times New Roman" panose="02020603050405020304" pitchFamily="18" charset="0"/>
            </a:endParaRPr>
          </a:p>
          <a:p>
            <a:pPr algn="just">
              <a:spcAft>
                <a:spcPts val="0"/>
              </a:spcAft>
            </a:pPr>
            <a:r>
              <a:rPr lang="pt-PT" sz="2600" dirty="0">
                <a:latin typeface="Times New Roman" panose="02020603050405020304" pitchFamily="18" charset="0"/>
                <a:ea typeface="Times New Roman" panose="02020603050405020304" pitchFamily="18" charset="0"/>
              </a:rPr>
              <a:t>bu </a:t>
            </a:r>
            <a:r>
              <a:rPr lang="pt-PT" sz="2600" dirty="0" smtClean="0">
                <a:latin typeface="Times New Roman" panose="02020603050405020304" pitchFamily="18" charset="0"/>
                <a:ea typeface="Times New Roman" panose="02020603050405020304" pitchFamily="18" charset="0"/>
              </a:rPr>
              <a:t>yerda: </a:t>
            </a:r>
            <a:r>
              <a:rPr lang="pt-PT" sz="2600" i="1" dirty="0" smtClean="0">
                <a:latin typeface="Times New Roman" panose="02020603050405020304" pitchFamily="18" charset="0"/>
                <a:ea typeface="Times New Roman" panose="02020603050405020304" pitchFamily="18" charset="0"/>
              </a:rPr>
              <a:t>G</a:t>
            </a:r>
            <a:r>
              <a:rPr lang="pt-PT" sz="2600" i="1" baseline="-25000" dirty="0" smtClean="0">
                <a:latin typeface="Times New Roman" panose="02020603050405020304" pitchFamily="18" charset="0"/>
                <a:ea typeface="Times New Roman" panose="02020603050405020304" pitchFamily="18" charset="0"/>
              </a:rPr>
              <a:t>o</a:t>
            </a:r>
            <a:r>
              <a:rPr lang="pt-PT" sz="2600" dirty="0" smtClean="0">
                <a:latin typeface="Times New Roman" panose="02020603050405020304" pitchFamily="18" charset="0"/>
                <a:ea typeface="Times New Roman" panose="02020603050405020304" pitchFamily="18" charset="0"/>
              </a:rPr>
              <a:t>—harakatlanishga </a:t>
            </a:r>
            <a:r>
              <a:rPr lang="pt-PT" sz="2600" dirty="0">
                <a:latin typeface="Times New Roman" panose="02020603050405020304" pitchFamily="18" charset="0"/>
                <a:ea typeface="Times New Roman" panose="02020603050405020304" pitchFamily="18" charset="0"/>
              </a:rPr>
              <a:t>tayyor avtomobilning</a:t>
            </a:r>
            <a:r>
              <a:rPr lang="pt-PT" sz="2600" b="1" dirty="0">
                <a:latin typeface="Times New Roman" panose="02020603050405020304" pitchFamily="18" charset="0"/>
                <a:ea typeface="Times New Roman" panose="02020603050405020304" pitchFamily="18" charset="0"/>
              </a:rPr>
              <a:t> </a:t>
            </a:r>
            <a:r>
              <a:rPr lang="pt-PT" sz="2600" dirty="0">
                <a:latin typeface="Times New Roman" panose="02020603050405020304" pitchFamily="18" charset="0"/>
                <a:ea typeface="Times New Roman" panose="02020603050405020304" pitchFamily="18" charset="0"/>
              </a:rPr>
              <a:t>vazni;</a:t>
            </a:r>
            <a:endParaRPr lang="ru-RU" sz="2600" dirty="0">
              <a:latin typeface="Times New Roman" panose="02020603050405020304" pitchFamily="18" charset="0"/>
              <a:ea typeface="Times New Roman" panose="02020603050405020304" pitchFamily="18" charset="0"/>
            </a:endParaRPr>
          </a:p>
          <a:p>
            <a:pPr indent="0" algn="just">
              <a:spcAft>
                <a:spcPts val="0"/>
              </a:spcAft>
              <a:buNone/>
            </a:pPr>
            <a:r>
              <a:rPr lang="pt-PT" sz="2600" i="1" dirty="0" smtClean="0">
                <a:latin typeface="Times New Roman" panose="02020603050405020304" pitchFamily="18" charset="0"/>
                <a:ea typeface="Times New Roman" panose="02020603050405020304" pitchFamily="18" charset="0"/>
              </a:rPr>
              <a:t>D</a:t>
            </a:r>
            <a:r>
              <a:rPr lang="pt-PT" sz="2600" i="1" baseline="-25000" dirty="0" smtClean="0">
                <a:latin typeface="Times New Roman" panose="02020603050405020304" pitchFamily="18" charset="0"/>
                <a:ea typeface="Times New Roman" panose="02020603050405020304" pitchFamily="18" charset="0"/>
              </a:rPr>
              <a:t>o</a:t>
            </a:r>
            <a:r>
              <a:rPr lang="pt-PT" sz="2600" b="1" i="1" dirty="0">
                <a:latin typeface="Times New Roman" panose="02020603050405020304" pitchFamily="18" charset="0"/>
                <a:ea typeface="Times New Roman" panose="02020603050405020304" pitchFamily="18" charset="0"/>
              </a:rPr>
              <a:t>—</a:t>
            </a:r>
            <a:r>
              <a:rPr lang="pt-PT" sz="2600" dirty="0">
                <a:latin typeface="Times New Roman" panose="02020603050405020304" pitchFamily="18" charset="0"/>
                <a:ea typeface="Times New Roman" panose="02020603050405020304" pitchFamily="18" charset="0"/>
              </a:rPr>
              <a:t> yuksiz harakatlanayotgan avtomobilning dinamik faktori;</a:t>
            </a:r>
            <a:endParaRPr lang="ru-RU" sz="2600" dirty="0">
              <a:latin typeface="Times New Roman" panose="02020603050405020304" pitchFamily="18" charset="0"/>
              <a:ea typeface="Times New Roman" panose="02020603050405020304" pitchFamily="18" charset="0"/>
            </a:endParaRPr>
          </a:p>
          <a:p>
            <a:pPr indent="0" algn="just">
              <a:spcAft>
                <a:spcPts val="0"/>
              </a:spcAft>
              <a:buNone/>
            </a:pPr>
            <a:r>
              <a:rPr lang="pt-PT" sz="2600" i="1" dirty="0" smtClean="0">
                <a:latin typeface="Times New Roman" panose="02020603050405020304" pitchFamily="18" charset="0"/>
                <a:ea typeface="Times New Roman" panose="02020603050405020304" pitchFamily="18" charset="0"/>
              </a:rPr>
              <a:t>m</a:t>
            </a:r>
            <a:r>
              <a:rPr lang="pt-PT" sz="2600" i="1" baseline="-25000" dirty="0" smtClean="0">
                <a:latin typeface="Times New Roman" panose="02020603050405020304" pitchFamily="18" charset="0"/>
                <a:ea typeface="Times New Roman" panose="02020603050405020304" pitchFamily="18" charset="0"/>
              </a:rPr>
              <a:t>Do</a:t>
            </a:r>
            <a:r>
              <a:rPr lang="pt-PT" sz="2600" i="1" baseline="-25000" dirty="0">
                <a:latin typeface="Times New Roman" panose="02020603050405020304" pitchFamily="18" charset="0"/>
                <a:ea typeface="Times New Roman" panose="02020603050405020304" pitchFamily="18" charset="0"/>
              </a:rPr>
              <a:t>, </a:t>
            </a:r>
            <a:r>
              <a:rPr lang="pt-PT" sz="2600" i="1" dirty="0">
                <a:latin typeface="Times New Roman" panose="02020603050405020304" pitchFamily="18" charset="0"/>
                <a:ea typeface="Times New Roman" panose="02020603050405020304" pitchFamily="18" charset="0"/>
              </a:rPr>
              <a:t>m</a:t>
            </a:r>
            <a:r>
              <a:rPr lang="pt-PT" sz="2600" i="1" baseline="-25000" dirty="0">
                <a:latin typeface="Times New Roman" panose="02020603050405020304" pitchFamily="18" charset="0"/>
                <a:ea typeface="Times New Roman" panose="02020603050405020304" pitchFamily="18" charset="0"/>
              </a:rPr>
              <a:t>Da</a:t>
            </a:r>
            <a:r>
              <a:rPr lang="pt-PT" sz="2600" dirty="0">
                <a:latin typeface="Times New Roman" panose="02020603050405020304" pitchFamily="18" charset="0"/>
                <a:ea typeface="Times New Roman" panose="02020603050405020304" pitchFamily="18" charset="0"/>
              </a:rPr>
              <a:t>- t</a:t>
            </a:r>
            <a:r>
              <a:rPr lang="uz-Cyrl-UZ" sz="2600" dirty="0">
                <a:latin typeface="Times New Roman" panose="02020603050405020304" pitchFamily="18" charset="0"/>
                <a:ea typeface="Times New Roman" panose="02020603050405020304" pitchFamily="18" charset="0"/>
              </a:rPr>
              <a:t>o’</a:t>
            </a:r>
            <a:r>
              <a:rPr lang="pt-PT" sz="2600" dirty="0">
                <a:latin typeface="Times New Roman" panose="02020603050405020304" pitchFamily="18" charset="0"/>
                <a:ea typeface="Times New Roman" panose="02020603050405020304" pitchFamily="18" charset="0"/>
              </a:rPr>
              <a:t>la yuklangan va yuklanmagan avtomobil dinamik faktorining masshtabi;</a:t>
            </a:r>
            <a:endParaRPr lang="ru-RU" sz="2600" dirty="0">
              <a:latin typeface="Times New Roman" panose="02020603050405020304" pitchFamily="18" charset="0"/>
              <a:ea typeface="Times New Roman" panose="02020603050405020304" pitchFamily="18" charset="0"/>
            </a:endParaRPr>
          </a:p>
          <a:p>
            <a:endParaRPr lang="ru-RU" sz="2600" dirty="0"/>
          </a:p>
        </p:txBody>
      </p:sp>
    </p:spTree>
    <p:extLst>
      <p:ext uri="{BB962C8B-B14F-4D97-AF65-F5344CB8AC3E}">
        <p14:creationId xmlns:p14="http://schemas.microsoft.com/office/powerpoint/2010/main" val="340099346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979867" y="218941"/>
            <a:ext cx="10515600" cy="682580"/>
          </a:xfrm>
        </p:spPr>
        <p:txBody>
          <a:bodyPr/>
          <a:lstStyle/>
          <a:p>
            <a:pPr marL="812800" algn="ctr">
              <a:spcAft>
                <a:spcPts val="0"/>
              </a:spcAft>
            </a:pPr>
            <a:r>
              <a:rPr lang="nb-NO" sz="2800" b="1" dirty="0">
                <a:latin typeface="Times New Roman" panose="02020603050405020304" pitchFamily="18" charset="0"/>
                <a:ea typeface="Times New Roman" panose="02020603050405020304" pitchFamily="18" charset="0"/>
              </a:rPr>
              <a:t>Avtomobilning dinamik pasporti</a:t>
            </a:r>
            <a:endParaRPr lang="ru-RU" sz="1600" dirty="0">
              <a:effectLst/>
              <a:latin typeface="Times New Roman" panose="02020603050405020304" pitchFamily="18" charset="0"/>
              <a:ea typeface="Times New Roman" panose="02020603050405020304" pitchFamily="18" charset="0"/>
            </a:endParaRPr>
          </a:p>
        </p:txBody>
      </p:sp>
      <p:pic>
        <p:nvPicPr>
          <p:cNvPr id="5" name="Объект 4"/>
          <p:cNvPicPr>
            <a:picLocks noGrp="1" noChangeAspect="1"/>
          </p:cNvPicPr>
          <p:nvPr>
            <p:ph idx="1"/>
          </p:nvPr>
        </p:nvPicPr>
        <p:blipFill>
          <a:blip r:embed="rId2"/>
          <a:stretch>
            <a:fillRect/>
          </a:stretch>
        </p:blipFill>
        <p:spPr>
          <a:xfrm>
            <a:off x="1674254" y="940981"/>
            <a:ext cx="8873543" cy="5917019"/>
          </a:xfrm>
          <a:prstGeom prst="rect">
            <a:avLst/>
          </a:prstGeom>
        </p:spPr>
      </p:pic>
    </p:spTree>
    <p:extLst>
      <p:ext uri="{BB962C8B-B14F-4D97-AF65-F5344CB8AC3E}">
        <p14:creationId xmlns:p14="http://schemas.microsoft.com/office/powerpoint/2010/main" val="55550394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811368"/>
            <a:ext cx="12192000" cy="6046631"/>
          </a:xfrm>
        </p:spPr>
        <p:txBody>
          <a:bodyPr/>
          <a:lstStyle/>
          <a:p>
            <a:pPr indent="342900" algn="just">
              <a:spcAft>
                <a:spcPts val="0"/>
              </a:spcAft>
            </a:pPr>
            <a:r>
              <a:rPr lang="pt-PT" sz="2400" i="1" dirty="0">
                <a:latin typeface="Times New Roman" panose="02020603050405020304" pitchFamily="18" charset="0"/>
                <a:ea typeface="Times New Roman" panose="02020603050405020304" pitchFamily="18" charset="0"/>
              </a:rPr>
              <a:t>m</a:t>
            </a:r>
            <a:r>
              <a:rPr lang="pt-PT" sz="2400" i="1" baseline="-25000" dirty="0">
                <a:latin typeface="Times New Roman" panose="02020603050405020304" pitchFamily="18" charset="0"/>
                <a:ea typeface="Times New Roman" panose="02020603050405020304" pitchFamily="18" charset="0"/>
              </a:rPr>
              <a:t>Da</a:t>
            </a:r>
            <a:r>
              <a:rPr lang="pt-PT" sz="2400" dirty="0">
                <a:latin typeface="Times New Roman" panose="02020603050405020304" pitchFamily="18" charset="0"/>
                <a:ea typeface="Times New Roman" panose="02020603050405020304" pitchFamily="18" charset="0"/>
              </a:rPr>
              <a:t> - ning masshtabi avvaldan ma`lum bo’lgani uchun formulaga</a:t>
            </a:r>
            <a:r>
              <a:rPr lang="pt-PT" sz="2400" b="1" dirty="0">
                <a:latin typeface="Times New Roman" panose="02020603050405020304" pitchFamily="18" charset="0"/>
                <a:ea typeface="Times New Roman" panose="02020603050405020304" pitchFamily="18" charset="0"/>
              </a:rPr>
              <a:t> </a:t>
            </a:r>
            <a:r>
              <a:rPr lang="pt-PT" sz="2400" i="1" dirty="0">
                <a:latin typeface="Times New Roman" panose="02020603050405020304" pitchFamily="18" charset="0"/>
                <a:ea typeface="Times New Roman" panose="02020603050405020304" pitchFamily="18" charset="0"/>
              </a:rPr>
              <a:t>G</a:t>
            </a:r>
            <a:r>
              <a:rPr lang="pt-PT" sz="2400" i="1" baseline="-25000" dirty="0">
                <a:latin typeface="Times New Roman" panose="02020603050405020304" pitchFamily="18" charset="0"/>
                <a:ea typeface="Times New Roman" panose="02020603050405020304" pitchFamily="18" charset="0"/>
              </a:rPr>
              <a:t>a,</a:t>
            </a:r>
            <a:r>
              <a:rPr lang="pt-PT" sz="2400" i="1" dirty="0">
                <a:latin typeface="Times New Roman" panose="02020603050405020304" pitchFamily="18" charset="0"/>
                <a:ea typeface="Times New Roman" panose="02020603050405020304" pitchFamily="18" charset="0"/>
              </a:rPr>
              <a:t>G</a:t>
            </a:r>
            <a:r>
              <a:rPr lang="pt-PT" sz="2400" i="1" baseline="-25000" dirty="0">
                <a:latin typeface="Times New Roman" panose="02020603050405020304" pitchFamily="18" charset="0"/>
                <a:ea typeface="Times New Roman" panose="02020603050405020304" pitchFamily="18" charset="0"/>
              </a:rPr>
              <a:t>o</a:t>
            </a:r>
            <a:r>
              <a:rPr lang="pt-PT" sz="2400" baseline="-25000" dirty="0">
                <a:latin typeface="Times New Roman" panose="02020603050405020304" pitchFamily="18" charset="0"/>
                <a:ea typeface="Times New Roman" panose="02020603050405020304" pitchFamily="18" charset="0"/>
              </a:rPr>
              <a:t> </a:t>
            </a:r>
            <a:r>
              <a:rPr lang="pt-PT" sz="2400" dirty="0">
                <a:latin typeface="Times New Roman" panose="02020603050405020304" pitchFamily="18" charset="0"/>
                <a:ea typeface="Times New Roman" panose="02020603050405020304" pitchFamily="18" charset="0"/>
              </a:rPr>
              <a:t>larning qiymatlarini qo’yilsa, </a:t>
            </a:r>
            <a:r>
              <a:rPr lang="pt-PT" sz="2400" i="1" dirty="0">
                <a:latin typeface="Times New Roman" panose="02020603050405020304" pitchFamily="18" charset="0"/>
                <a:ea typeface="Times New Roman" panose="02020603050405020304" pitchFamily="18" charset="0"/>
              </a:rPr>
              <a:t>m</a:t>
            </a:r>
            <a:r>
              <a:rPr lang="pt-PT" sz="2400" i="1" baseline="-25000" dirty="0">
                <a:latin typeface="Times New Roman" panose="02020603050405020304" pitchFamily="18" charset="0"/>
                <a:ea typeface="Times New Roman" panose="02020603050405020304" pitchFamily="18" charset="0"/>
              </a:rPr>
              <a:t>Do</a:t>
            </a:r>
            <a:r>
              <a:rPr lang="pt-PT" sz="2400" i="1" dirty="0">
                <a:latin typeface="Times New Roman" panose="02020603050405020304" pitchFamily="18" charset="0"/>
                <a:ea typeface="Times New Roman" panose="02020603050405020304" pitchFamily="18" charset="0"/>
              </a:rPr>
              <a:t> </a:t>
            </a:r>
            <a:r>
              <a:rPr lang="pt-PT" sz="2400" dirty="0">
                <a:latin typeface="Times New Roman" panose="02020603050405020304" pitchFamily="18" charset="0"/>
                <a:ea typeface="Times New Roman" panose="02020603050405020304" pitchFamily="18" charset="0"/>
              </a:rPr>
              <a:t>aniqlanadi.</a:t>
            </a:r>
            <a:endParaRPr lang="ru-RU" sz="2400" dirty="0">
              <a:latin typeface="Times New Roman" panose="02020603050405020304" pitchFamily="18" charset="0"/>
              <a:ea typeface="Times New Roman" panose="02020603050405020304" pitchFamily="18" charset="0"/>
            </a:endParaRPr>
          </a:p>
          <a:p>
            <a:pPr indent="342900" algn="just">
              <a:spcAft>
                <a:spcPts val="0"/>
              </a:spcAft>
            </a:pPr>
            <a:r>
              <a:rPr lang="pt-PT" sz="2400" i="1" dirty="0">
                <a:latin typeface="Times New Roman" panose="02020603050405020304" pitchFamily="18" charset="0"/>
                <a:ea typeface="Times New Roman" panose="02020603050405020304" pitchFamily="18" charset="0"/>
              </a:rPr>
              <a:t>D</a:t>
            </a:r>
            <a:r>
              <a:rPr lang="pt-PT" sz="2400" i="1" baseline="-25000" dirty="0">
                <a:latin typeface="Times New Roman" panose="02020603050405020304" pitchFamily="18" charset="0"/>
                <a:ea typeface="Times New Roman" panose="02020603050405020304" pitchFamily="18" charset="0"/>
              </a:rPr>
              <a:t>a1, </a:t>
            </a:r>
            <a:r>
              <a:rPr lang="pt-PT" sz="2400" i="1" dirty="0">
                <a:latin typeface="Times New Roman" panose="02020603050405020304" pitchFamily="18" charset="0"/>
                <a:ea typeface="Times New Roman" panose="02020603050405020304" pitchFamily="18" charset="0"/>
              </a:rPr>
              <a:t>D</a:t>
            </a:r>
            <a:r>
              <a:rPr lang="pt-PT" sz="2400" i="1" baseline="-25000" dirty="0">
                <a:latin typeface="Times New Roman" panose="02020603050405020304" pitchFamily="18" charset="0"/>
                <a:ea typeface="Times New Roman" panose="02020603050405020304" pitchFamily="18" charset="0"/>
              </a:rPr>
              <a:t>a2</a:t>
            </a:r>
            <a:r>
              <a:rPr lang="pt-PT" sz="2400" dirty="0">
                <a:latin typeface="Times New Roman" panose="02020603050405020304" pitchFamily="18" charset="0"/>
                <a:ea typeface="Times New Roman" panose="02020603050405020304" pitchFamily="18" charset="0"/>
              </a:rPr>
              <a:t>… qiymatlariga mos </a:t>
            </a:r>
            <a:r>
              <a:rPr lang="pt-PT" sz="2400" i="1" dirty="0">
                <a:latin typeface="Times New Roman" panose="02020603050405020304" pitchFamily="18" charset="0"/>
                <a:ea typeface="Times New Roman" panose="02020603050405020304" pitchFamily="18" charset="0"/>
              </a:rPr>
              <a:t>D</a:t>
            </a:r>
            <a:r>
              <a:rPr lang="pt-PT" sz="2400" i="1" baseline="-25000" dirty="0">
                <a:latin typeface="Times New Roman" panose="02020603050405020304" pitchFamily="18" charset="0"/>
                <a:ea typeface="Times New Roman" panose="02020603050405020304" pitchFamily="18" charset="0"/>
              </a:rPr>
              <a:t>o1, </a:t>
            </a:r>
            <a:r>
              <a:rPr lang="pt-PT" sz="2400" i="1" dirty="0">
                <a:latin typeface="Times New Roman" panose="02020603050405020304" pitchFamily="18" charset="0"/>
                <a:ea typeface="Times New Roman" panose="02020603050405020304" pitchFamily="18" charset="0"/>
              </a:rPr>
              <a:t>D</a:t>
            </a:r>
            <a:r>
              <a:rPr lang="pt-PT" sz="2400" i="1" baseline="-25000" dirty="0">
                <a:latin typeface="Times New Roman" panose="02020603050405020304" pitchFamily="18" charset="0"/>
                <a:ea typeface="Times New Roman" panose="02020603050405020304" pitchFamily="18" charset="0"/>
              </a:rPr>
              <a:t>o2</a:t>
            </a:r>
            <a:r>
              <a:rPr lang="pt-PT" sz="2400" dirty="0">
                <a:latin typeface="Times New Roman" panose="02020603050405020304" pitchFamily="18" charset="0"/>
                <a:ea typeface="Times New Roman" panose="02020603050405020304" pitchFamily="18" charset="0"/>
              </a:rPr>
              <a:t>… qiymatlar aniqlanib m</a:t>
            </a:r>
            <a:r>
              <a:rPr lang="pt-PT" sz="2400" baseline="-25000" dirty="0">
                <a:latin typeface="Times New Roman" panose="02020603050405020304" pitchFamily="18" charset="0"/>
                <a:ea typeface="Times New Roman" panose="02020603050405020304" pitchFamily="18" charset="0"/>
              </a:rPr>
              <a:t>Do</a:t>
            </a:r>
            <a:r>
              <a:rPr lang="pt-PT" sz="2400" dirty="0">
                <a:latin typeface="Times New Roman" panose="02020603050405020304" pitchFamily="18" charset="0"/>
                <a:ea typeface="Times New Roman" panose="02020603050405020304" pitchFamily="18" charset="0"/>
              </a:rPr>
              <a:t> masshtabida ordinataga qo’yiladi. Bir</a:t>
            </a:r>
            <a:r>
              <a:rPr lang="pt-PT" sz="2400" b="1" dirty="0">
                <a:latin typeface="Times New Roman" panose="02020603050405020304" pitchFamily="18" charset="0"/>
                <a:ea typeface="Times New Roman" panose="02020603050405020304" pitchFamily="18" charset="0"/>
              </a:rPr>
              <a:t> </a:t>
            </a:r>
            <a:r>
              <a:rPr lang="pt-PT" sz="2400" dirty="0">
                <a:latin typeface="Times New Roman" panose="02020603050405020304" pitchFamily="18" charset="0"/>
                <a:ea typeface="Times New Roman" panose="02020603050405020304" pitchFamily="18" charset="0"/>
              </a:rPr>
              <a:t>xil qiymatga</a:t>
            </a:r>
            <a:r>
              <a:rPr lang="pt-PT" sz="2400" b="1" dirty="0">
                <a:latin typeface="Times New Roman" panose="02020603050405020304" pitchFamily="18" charset="0"/>
                <a:ea typeface="Times New Roman" panose="02020603050405020304" pitchFamily="18" charset="0"/>
              </a:rPr>
              <a:t> </a:t>
            </a:r>
            <a:r>
              <a:rPr lang="pt-PT" sz="2400" dirty="0">
                <a:latin typeface="Times New Roman" panose="02020603050405020304" pitchFamily="18" charset="0"/>
                <a:ea typeface="Times New Roman" panose="02020603050405020304" pitchFamily="18" charset="0"/>
              </a:rPr>
              <a:t>ega </a:t>
            </a:r>
            <a:r>
              <a:rPr lang="pt-PT" sz="2400" dirty="0" smtClean="0">
                <a:latin typeface="Times New Roman" panose="02020603050405020304" pitchFamily="18" charset="0"/>
                <a:ea typeface="Times New Roman" panose="02020603050405020304" pitchFamily="18" charset="0"/>
              </a:rPr>
              <a:t>0,05-0,05</a:t>
            </a:r>
            <a:r>
              <a:rPr lang="pt-PT" sz="2400" dirty="0">
                <a:latin typeface="Times New Roman" panose="02020603050405020304" pitchFamily="18" charset="0"/>
                <a:ea typeface="Times New Roman" panose="02020603050405020304" pitchFamily="18" charset="0"/>
              </a:rPr>
              <a:t>;</a:t>
            </a:r>
            <a:r>
              <a:rPr lang="pt-PT" sz="2400" b="1" dirty="0">
                <a:latin typeface="Times New Roman" panose="02020603050405020304" pitchFamily="18" charset="0"/>
                <a:ea typeface="Times New Roman" panose="02020603050405020304" pitchFamily="18" charset="0"/>
              </a:rPr>
              <a:t> </a:t>
            </a:r>
            <a:r>
              <a:rPr lang="pt-PT" sz="2400" dirty="0" smtClean="0">
                <a:latin typeface="Times New Roman" panose="02020603050405020304" pitchFamily="18" charset="0"/>
                <a:ea typeface="Times New Roman" panose="02020603050405020304" pitchFamily="18" charset="0"/>
              </a:rPr>
              <a:t>0,1-0,1</a:t>
            </a:r>
            <a:r>
              <a:rPr lang="pt-PT" sz="2400" b="1" dirty="0" smtClean="0">
                <a:latin typeface="Times New Roman" panose="02020603050405020304" pitchFamily="18" charset="0"/>
                <a:ea typeface="Times New Roman" panose="02020603050405020304" pitchFamily="18" charset="0"/>
              </a:rPr>
              <a:t> ...</a:t>
            </a:r>
            <a:r>
              <a:rPr lang="pt-PT" sz="2400" dirty="0" smtClean="0">
                <a:latin typeface="Times New Roman" panose="02020603050405020304" pitchFamily="18" charset="0"/>
                <a:ea typeface="Times New Roman" panose="02020603050405020304" pitchFamily="18" charset="0"/>
              </a:rPr>
              <a:t>qiymatli </a:t>
            </a:r>
            <a:r>
              <a:rPr lang="pt-PT" sz="2400" dirty="0">
                <a:latin typeface="Times New Roman" panose="02020603050405020304" pitchFamily="18" charset="0"/>
                <a:ea typeface="Times New Roman" panose="02020603050405020304" pitchFamily="18" charset="0"/>
              </a:rPr>
              <a:t>dinamik faktorlar</a:t>
            </a:r>
            <a:r>
              <a:rPr lang="pt-PT" sz="2400" b="1" dirty="0">
                <a:latin typeface="Times New Roman" panose="02020603050405020304" pitchFamily="18" charset="0"/>
                <a:ea typeface="Times New Roman" panose="02020603050405020304" pitchFamily="18" charset="0"/>
              </a:rPr>
              <a:t> </a:t>
            </a:r>
            <a:r>
              <a:rPr lang="pt-PT" sz="2400" dirty="0">
                <a:latin typeface="Times New Roman" panose="02020603050405020304" pitchFamily="18" charset="0"/>
                <a:ea typeface="Times New Roman" panose="02020603050405020304" pitchFamily="18" charset="0"/>
              </a:rPr>
              <a:t>to’g’ri chiziq bilan </a:t>
            </a:r>
            <a:r>
              <a:rPr lang="pt-PT" sz="2400" dirty="0" smtClean="0">
                <a:latin typeface="Times New Roman" panose="02020603050405020304" pitchFamily="18" charset="0"/>
                <a:ea typeface="Times New Roman" panose="02020603050405020304" pitchFamily="18" charset="0"/>
              </a:rPr>
              <a:t>tutashtiriladi. Rasmda chizilgan </a:t>
            </a:r>
            <a:r>
              <a:rPr lang="pt-PT" sz="2400" dirty="0">
                <a:latin typeface="Times New Roman" panose="02020603050405020304" pitchFamily="18" charset="0"/>
                <a:ea typeface="Times New Roman" panose="02020603050405020304" pitchFamily="18" charset="0"/>
              </a:rPr>
              <a:t>grafikning chap tomonidagi tutash chiziqlar massalar nomogrammasi, deyiladi. U avtomobilning umumiy vazni o’zgarganda dinamik faktorning qanday o’zgarishini, natijada qanday qarshiliklarni yenga olishini </a:t>
            </a:r>
            <a:r>
              <a:rPr lang="pt-PT" sz="2400" dirty="0" smtClean="0">
                <a:latin typeface="Times New Roman" panose="02020603050405020304" pitchFamily="18" charset="0"/>
                <a:ea typeface="Times New Roman" panose="02020603050405020304" pitchFamily="18" charset="0"/>
              </a:rPr>
              <a:t>ko’rsatadi. </a:t>
            </a:r>
            <a:r>
              <a:rPr lang="pt-PT" sz="2400" dirty="0">
                <a:latin typeface="Times New Roman" panose="02020603050405020304" pitchFamily="18" charset="0"/>
                <a:ea typeface="Times New Roman" panose="02020603050405020304" pitchFamily="18" charset="0"/>
              </a:rPr>
              <a:t>Lekin bu shart avtomobilning harakatlanishi uchun yetarli emas, shuning uchun</a:t>
            </a:r>
            <a:r>
              <a:rPr lang="pt-PT" sz="2400" b="1" dirty="0">
                <a:latin typeface="Times New Roman" panose="02020603050405020304" pitchFamily="18" charset="0"/>
                <a:ea typeface="Times New Roman" panose="02020603050405020304" pitchFamily="18" charset="0"/>
              </a:rPr>
              <a:t> ye</a:t>
            </a:r>
            <a:r>
              <a:rPr lang="pt-PT" sz="2400" dirty="0">
                <a:latin typeface="Times New Roman" panose="02020603050405020304" pitchFamily="18" charset="0"/>
                <a:ea typeface="Times New Roman" panose="02020603050405020304" pitchFamily="18" charset="0"/>
              </a:rPr>
              <a:t>takchi g’ildirakning shataksirash shartlarini ko’rib chiqish zarur. </a:t>
            </a:r>
            <a:endParaRPr lang="en-US" sz="2400" dirty="0" smtClean="0">
              <a:latin typeface="Times New Roman" panose="02020603050405020304" pitchFamily="18" charset="0"/>
              <a:ea typeface="Times New Roman" panose="02020603050405020304" pitchFamily="18" charset="0"/>
            </a:endParaRPr>
          </a:p>
          <a:p>
            <a:pPr indent="0" algn="just">
              <a:spcAft>
                <a:spcPts val="0"/>
              </a:spcAft>
              <a:buNone/>
            </a:pPr>
            <a:r>
              <a:rPr lang="pt-PT" sz="2400" dirty="0" smtClean="0">
                <a:latin typeface="Times New Roman" panose="02020603050405020304" pitchFamily="18" charset="0"/>
                <a:ea typeface="Times New Roman" panose="02020603050405020304" pitchFamily="18" charset="0"/>
              </a:rPr>
              <a:t>Dinamik </a:t>
            </a:r>
            <a:r>
              <a:rPr lang="pt-PT" sz="2400" dirty="0">
                <a:latin typeface="Times New Roman" panose="02020603050405020304" pitchFamily="18" charset="0"/>
                <a:ea typeface="Times New Roman" panose="02020603050405020304" pitchFamily="18" charset="0"/>
              </a:rPr>
              <a:t>faktor formulasidan foydalanib, g’ildirak bilan yo’l orasida tishlashish mavjudligi sababli avtomobilning tishlashish bo’yicha dinamik faktorini aniqlash mumkin:</a:t>
            </a:r>
            <a:endParaRPr lang="ru-RU" sz="2400" dirty="0">
              <a:latin typeface="Times New Roman" panose="02020603050405020304" pitchFamily="18" charset="0"/>
              <a:ea typeface="Times New Roman" panose="02020603050405020304" pitchFamily="18" charset="0"/>
            </a:endParaRPr>
          </a:p>
          <a:p>
            <a:pPr marL="0" indent="0">
              <a:spcAft>
                <a:spcPts val="0"/>
              </a:spcAft>
              <a:buNone/>
            </a:pPr>
            <a:r>
              <a:rPr lang="pt-PT" sz="2400" dirty="0">
                <a:latin typeface="Times New Roman" panose="02020603050405020304" pitchFamily="18" charset="0"/>
                <a:ea typeface="Times New Roman" panose="02020603050405020304" pitchFamily="18" charset="0"/>
              </a:rPr>
              <a:t>       </a:t>
            </a:r>
            <a:r>
              <a:rPr lang="pt-PT" sz="2400" dirty="0" smtClean="0">
                <a:latin typeface="Times New Roman" panose="02020603050405020304" pitchFamily="18" charset="0"/>
                <a:ea typeface="Times New Roman" panose="02020603050405020304" pitchFamily="18" charset="0"/>
              </a:rPr>
              <a:t>	</a:t>
            </a:r>
            <a:r>
              <a:rPr lang="pt-PT" sz="2400" i="1" dirty="0" smtClean="0">
                <a:latin typeface="Times New Roman" panose="02020603050405020304" pitchFamily="18" charset="0"/>
                <a:ea typeface="Times New Roman" panose="02020603050405020304" pitchFamily="18" charset="0"/>
              </a:rPr>
              <a:t>D</a:t>
            </a:r>
            <a:r>
              <a:rPr lang="ru-RU" sz="2400" i="1" baseline="-25000" dirty="0">
                <a:latin typeface="Times New Roman" panose="02020603050405020304" pitchFamily="18" charset="0"/>
                <a:ea typeface="Times New Roman" panose="02020603050405020304" pitchFamily="18" charset="0"/>
              </a:rPr>
              <a:t>φ</a:t>
            </a:r>
            <a:r>
              <a:rPr lang="pt-PT" sz="2400" i="1" baseline="-25000" dirty="0">
                <a:latin typeface="Times New Roman" panose="02020603050405020304" pitchFamily="18" charset="0"/>
                <a:ea typeface="Times New Roman" panose="02020603050405020304" pitchFamily="18" charset="0"/>
              </a:rPr>
              <a:t>2</a:t>
            </a:r>
            <a:r>
              <a:rPr lang="pt-PT" sz="2400" i="1" dirty="0">
                <a:latin typeface="Times New Roman" panose="02020603050405020304" pitchFamily="18" charset="0"/>
                <a:ea typeface="Times New Roman" panose="02020603050405020304" pitchFamily="18" charset="0"/>
              </a:rPr>
              <a:t>=</a:t>
            </a:r>
            <a:r>
              <a:rPr lang="ru-RU" sz="2400" i="1" dirty="0">
                <a:latin typeface="Times New Roman" panose="02020603050405020304" pitchFamily="18" charset="0"/>
                <a:ea typeface="Times New Roman" panose="02020603050405020304" pitchFamily="18" charset="0"/>
              </a:rPr>
              <a:t>φ</a:t>
            </a:r>
            <a:r>
              <a:rPr lang="pt-PT" sz="2400" i="1" dirty="0">
                <a:latin typeface="Times New Roman" panose="02020603050405020304" pitchFamily="18" charset="0"/>
                <a:ea typeface="Times New Roman" panose="02020603050405020304" pitchFamily="18" charset="0"/>
              </a:rPr>
              <a:t> G</a:t>
            </a:r>
            <a:r>
              <a:rPr lang="pt-PT" sz="2400" i="1" baseline="-25000" dirty="0">
                <a:latin typeface="Times New Roman" panose="02020603050405020304" pitchFamily="18" charset="0"/>
                <a:ea typeface="Times New Roman" panose="02020603050405020304" pitchFamily="18" charset="0"/>
              </a:rPr>
              <a:t>2</a:t>
            </a:r>
            <a:r>
              <a:rPr lang="pt-PT" sz="2400" i="1" dirty="0">
                <a:latin typeface="Times New Roman" panose="02020603050405020304" pitchFamily="18" charset="0"/>
                <a:ea typeface="Times New Roman" panose="02020603050405020304" pitchFamily="18" charset="0"/>
              </a:rPr>
              <a:t>/G</a:t>
            </a:r>
            <a:r>
              <a:rPr lang="pt-PT" sz="2400" i="1" baseline="-25000" dirty="0">
                <a:latin typeface="Times New Roman" panose="02020603050405020304" pitchFamily="18" charset="0"/>
                <a:ea typeface="Times New Roman" panose="02020603050405020304" pitchFamily="18" charset="0"/>
              </a:rPr>
              <a:t>a </a:t>
            </a:r>
            <a:r>
              <a:rPr lang="pt-PT" sz="2400" dirty="0">
                <a:latin typeface="Times New Roman" panose="02020603050405020304" pitchFamily="18" charset="0"/>
                <a:ea typeface="Times New Roman" panose="02020603050405020304" pitchFamily="18" charset="0"/>
              </a:rPr>
              <a:t>— avtomobilning ketingi g’ildiraklari yetakchi: </a:t>
            </a:r>
            <a:endParaRPr lang="ru-RU" sz="2400" dirty="0">
              <a:latin typeface="Times New Roman" panose="02020603050405020304" pitchFamily="18" charset="0"/>
              <a:ea typeface="Times New Roman" panose="02020603050405020304" pitchFamily="18" charset="0"/>
            </a:endParaRPr>
          </a:p>
          <a:p>
            <a:pPr indent="0" algn="just">
              <a:spcAft>
                <a:spcPts val="0"/>
              </a:spcAft>
              <a:buNone/>
            </a:pPr>
            <a:r>
              <a:rPr lang="pt-PT" sz="2400" dirty="0">
                <a:latin typeface="Times New Roman" panose="02020603050405020304" pitchFamily="18" charset="0"/>
                <a:ea typeface="Calibri" panose="020F0502020204030204" pitchFamily="34" charset="0"/>
                <a:cs typeface="Times New Roman" panose="02020603050405020304" pitchFamily="18" charset="0"/>
              </a:rPr>
              <a:t>       </a:t>
            </a:r>
            <a:r>
              <a:rPr lang="pt-PT" sz="2400" i="1" dirty="0">
                <a:latin typeface="Times New Roman" panose="02020603050405020304" pitchFamily="18" charset="0"/>
                <a:ea typeface="Calibri" panose="020F0502020204030204" pitchFamily="34" charset="0"/>
                <a:cs typeface="Times New Roman" panose="02020603050405020304" pitchFamily="18" charset="0"/>
              </a:rPr>
              <a:t>D</a:t>
            </a:r>
            <a:r>
              <a:rPr lang="ru-RU" sz="2400" i="1" baseline="-25000" dirty="0">
                <a:latin typeface="Times New Roman" panose="02020603050405020304" pitchFamily="18" charset="0"/>
                <a:ea typeface="Calibri" panose="020F0502020204030204" pitchFamily="34" charset="0"/>
                <a:cs typeface="Times New Roman" panose="02020603050405020304" pitchFamily="18" charset="0"/>
              </a:rPr>
              <a:t>φ</a:t>
            </a:r>
            <a:r>
              <a:rPr lang="pt-PT" sz="2400" i="1" baseline="-25000" dirty="0">
                <a:latin typeface="Times New Roman" panose="02020603050405020304" pitchFamily="18" charset="0"/>
                <a:ea typeface="Calibri" panose="020F0502020204030204" pitchFamily="34" charset="0"/>
                <a:cs typeface="Times New Roman" panose="02020603050405020304" pitchFamily="18" charset="0"/>
              </a:rPr>
              <a:t>1</a:t>
            </a:r>
            <a:r>
              <a:rPr lang="pt-PT" sz="2400" i="1" dirty="0">
                <a:latin typeface="Times New Roman" panose="02020603050405020304" pitchFamily="18" charset="0"/>
                <a:ea typeface="Calibri" panose="020F0502020204030204" pitchFamily="34" charset="0"/>
                <a:cs typeface="Times New Roman" panose="02020603050405020304" pitchFamily="18" charset="0"/>
              </a:rPr>
              <a:t>=</a:t>
            </a:r>
            <a:r>
              <a:rPr lang="ru-RU" sz="2400" i="1" dirty="0">
                <a:latin typeface="Times New Roman" panose="02020603050405020304" pitchFamily="18" charset="0"/>
                <a:ea typeface="Calibri" panose="020F0502020204030204" pitchFamily="34" charset="0"/>
                <a:cs typeface="Times New Roman" panose="02020603050405020304" pitchFamily="18" charset="0"/>
              </a:rPr>
              <a:t>φ</a:t>
            </a:r>
            <a:r>
              <a:rPr lang="pt-PT" sz="2400" i="1" dirty="0">
                <a:latin typeface="Times New Roman" panose="02020603050405020304" pitchFamily="18" charset="0"/>
                <a:ea typeface="Calibri" panose="020F0502020204030204" pitchFamily="34" charset="0"/>
                <a:cs typeface="Times New Roman" panose="02020603050405020304" pitchFamily="18" charset="0"/>
              </a:rPr>
              <a:t> G</a:t>
            </a:r>
            <a:r>
              <a:rPr lang="pt-PT" sz="2400" i="1" baseline="-25000" dirty="0">
                <a:latin typeface="Times New Roman" panose="02020603050405020304" pitchFamily="18" charset="0"/>
                <a:ea typeface="Calibri" panose="020F0502020204030204" pitchFamily="34" charset="0"/>
                <a:cs typeface="Times New Roman" panose="02020603050405020304" pitchFamily="18" charset="0"/>
              </a:rPr>
              <a:t>1</a:t>
            </a:r>
            <a:r>
              <a:rPr lang="pt-PT" sz="2400" i="1" dirty="0">
                <a:latin typeface="Times New Roman" panose="02020603050405020304" pitchFamily="18" charset="0"/>
                <a:ea typeface="Calibri" panose="020F0502020204030204" pitchFamily="34" charset="0"/>
                <a:cs typeface="Times New Roman" panose="02020603050405020304" pitchFamily="18" charset="0"/>
              </a:rPr>
              <a:t>/G</a:t>
            </a:r>
            <a:r>
              <a:rPr lang="pt-PT" sz="2400" i="1" baseline="-25000" dirty="0">
                <a:latin typeface="Times New Roman" panose="02020603050405020304" pitchFamily="18" charset="0"/>
                <a:ea typeface="Calibri" panose="020F0502020204030204" pitchFamily="34" charset="0"/>
                <a:cs typeface="Times New Roman" panose="02020603050405020304" pitchFamily="18" charset="0"/>
              </a:rPr>
              <a:t>a</a:t>
            </a:r>
            <a:r>
              <a:rPr lang="pt-PT" sz="2400" baseline="-25000" dirty="0">
                <a:latin typeface="Times New Roman" panose="02020603050405020304" pitchFamily="18" charset="0"/>
                <a:ea typeface="Calibri" panose="020F0502020204030204" pitchFamily="34" charset="0"/>
                <a:cs typeface="Times New Roman" panose="02020603050405020304" pitchFamily="18" charset="0"/>
              </a:rPr>
              <a:t> </a:t>
            </a:r>
            <a:r>
              <a:rPr lang="pt-PT" sz="2400" dirty="0" smtClean="0">
                <a:latin typeface="Times New Roman" panose="02020603050405020304" pitchFamily="18" charset="0"/>
                <a:ea typeface="Calibri" panose="020F0502020204030204" pitchFamily="34" charset="0"/>
                <a:cs typeface="Times New Roman" panose="02020603050405020304" pitchFamily="18" charset="0"/>
              </a:rPr>
              <a:t>— oldingi </a:t>
            </a:r>
            <a:r>
              <a:rPr lang="pt-PT" sz="2400" dirty="0">
                <a:latin typeface="Times New Roman" panose="02020603050405020304" pitchFamily="18" charset="0"/>
                <a:ea typeface="Calibri" panose="020F0502020204030204" pitchFamily="34" charset="0"/>
                <a:cs typeface="Times New Roman" panose="02020603050405020304" pitchFamily="18" charset="0"/>
              </a:rPr>
              <a:t>g’ildiraklar yetakchi</a:t>
            </a:r>
            <a:r>
              <a:rPr lang="pt-PT" sz="2400" dirty="0" smtClean="0">
                <a:latin typeface="Times New Roman" panose="02020603050405020304" pitchFamily="18" charset="0"/>
                <a:ea typeface="Calibri" panose="020F0502020204030204" pitchFamily="34" charset="0"/>
                <a:cs typeface="Times New Roman" panose="02020603050405020304" pitchFamily="18" charset="0"/>
              </a:rPr>
              <a:t>;</a:t>
            </a:r>
          </a:p>
          <a:p>
            <a:pPr marL="0" indent="0" algn="just">
              <a:spcAft>
                <a:spcPts val="0"/>
              </a:spcAft>
              <a:buNone/>
            </a:pPr>
            <a:r>
              <a:rPr lang="pt-PT" sz="2400" i="1" dirty="0" smtClean="0">
                <a:latin typeface="Times New Roman" panose="02020603050405020304" pitchFamily="18" charset="0"/>
                <a:ea typeface="Times New Roman" panose="02020603050405020304" pitchFamily="18" charset="0"/>
              </a:rPr>
              <a:t>	D</a:t>
            </a:r>
            <a:r>
              <a:rPr lang="es-ES" sz="2400" i="1" baseline="-25000" dirty="0" smtClean="0">
                <a:latin typeface="Times New Roman" panose="02020603050405020304" pitchFamily="18" charset="0"/>
                <a:ea typeface="Times New Roman" panose="02020603050405020304" pitchFamily="18" charset="0"/>
              </a:rPr>
              <a:t>φ</a:t>
            </a:r>
            <a:r>
              <a:rPr lang="pt-PT" sz="2400" i="1" dirty="0" smtClean="0">
                <a:latin typeface="Times New Roman" panose="02020603050405020304" pitchFamily="18" charset="0"/>
                <a:ea typeface="Times New Roman" panose="02020603050405020304" pitchFamily="18" charset="0"/>
              </a:rPr>
              <a:t>=</a:t>
            </a:r>
            <a:r>
              <a:rPr lang="es-ES" sz="2400" i="1" dirty="0" smtClean="0">
                <a:latin typeface="Times New Roman" panose="02020603050405020304" pitchFamily="18" charset="0"/>
                <a:ea typeface="Times New Roman" panose="02020603050405020304" pitchFamily="18" charset="0"/>
              </a:rPr>
              <a:t>φ</a:t>
            </a:r>
            <a:r>
              <a:rPr lang="es-ES" sz="2400" dirty="0" smtClean="0">
                <a:latin typeface="Times New Roman" panose="02020603050405020304" pitchFamily="18" charset="0"/>
                <a:ea typeface="Times New Roman" panose="02020603050405020304" pitchFamily="18" charset="0"/>
              </a:rPr>
              <a:t> </a:t>
            </a:r>
            <a:r>
              <a:rPr lang="es-ES" sz="2400" baseline="-25000" dirty="0" smtClean="0">
                <a:latin typeface="Times New Roman" panose="02020603050405020304" pitchFamily="18" charset="0"/>
                <a:ea typeface="Times New Roman" panose="02020603050405020304" pitchFamily="18" charset="0"/>
              </a:rPr>
              <a:t> </a:t>
            </a:r>
            <a:r>
              <a:rPr lang="pt-PT" sz="2400" dirty="0" smtClean="0">
                <a:latin typeface="Times New Roman" panose="02020603050405020304" pitchFamily="18" charset="0"/>
                <a:ea typeface="Times New Roman" panose="02020603050405020304" pitchFamily="18" charset="0"/>
              </a:rPr>
              <a:t>— hamma g’ildiraklar yetakchi.</a:t>
            </a:r>
            <a:endParaRPr lang="ru-RU" sz="2400" dirty="0" smtClean="0">
              <a:latin typeface="Times New Roman" panose="02020603050405020304" pitchFamily="18" charset="0"/>
              <a:ea typeface="Times New Roman" panose="02020603050405020304" pitchFamily="18" charset="0"/>
            </a:endParaRPr>
          </a:p>
        </p:txBody>
      </p:sp>
      <p:sp>
        <p:nvSpPr>
          <p:cNvPr id="4" name="Заголовок 1"/>
          <p:cNvSpPr>
            <a:spLocks noGrp="1"/>
          </p:cNvSpPr>
          <p:nvPr>
            <p:ph type="title"/>
          </p:nvPr>
        </p:nvSpPr>
        <p:spPr>
          <a:xfrm>
            <a:off x="979867" y="218941"/>
            <a:ext cx="10515600" cy="592428"/>
          </a:xfrm>
        </p:spPr>
        <p:txBody>
          <a:bodyPr/>
          <a:lstStyle/>
          <a:p>
            <a:pPr marL="812800" algn="ctr">
              <a:spcAft>
                <a:spcPts val="0"/>
              </a:spcAft>
            </a:pPr>
            <a:r>
              <a:rPr lang="nb-NO" sz="2800" b="1" dirty="0">
                <a:latin typeface="Times New Roman" panose="02020603050405020304" pitchFamily="18" charset="0"/>
                <a:ea typeface="Times New Roman" panose="02020603050405020304" pitchFamily="18" charset="0"/>
              </a:rPr>
              <a:t>Avtomobilning dinamik pasporti</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28953431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811368"/>
            <a:ext cx="12192000" cy="6046631"/>
          </a:xfrm>
        </p:spPr>
        <p:txBody>
          <a:bodyPr/>
          <a:lstStyle/>
          <a:p>
            <a:pPr indent="342900" algn="just">
              <a:spcAft>
                <a:spcPts val="0"/>
              </a:spcAft>
            </a:pPr>
            <a:r>
              <a:rPr lang="pt-PT" sz="2400" dirty="0">
                <a:latin typeface="Times New Roman" panose="02020603050405020304" pitchFamily="18" charset="0"/>
                <a:ea typeface="Times New Roman" panose="02020603050405020304" pitchFamily="18" charset="0"/>
              </a:rPr>
              <a:t>Bu yerda </a:t>
            </a:r>
            <a:r>
              <a:rPr lang="pt-PT" sz="2400" i="1" dirty="0">
                <a:latin typeface="Times New Roman" panose="02020603050405020304" pitchFamily="18" charset="0"/>
                <a:ea typeface="Times New Roman" panose="02020603050405020304" pitchFamily="18" charset="0"/>
              </a:rPr>
              <a:t>D</a:t>
            </a:r>
            <a:r>
              <a:rPr lang="es-ES" sz="2400" i="1" baseline="-25000" dirty="0">
                <a:latin typeface="Times New Roman" panose="02020603050405020304" pitchFamily="18" charset="0"/>
                <a:ea typeface="Times New Roman" panose="02020603050405020304" pitchFamily="18" charset="0"/>
              </a:rPr>
              <a:t>φ</a:t>
            </a:r>
            <a:r>
              <a:rPr lang="pt-PT" sz="2400" i="1" baseline="-25000" dirty="0">
                <a:latin typeface="Times New Roman" panose="02020603050405020304" pitchFamily="18" charset="0"/>
                <a:ea typeface="Times New Roman" panose="02020603050405020304" pitchFamily="18" charset="0"/>
              </a:rPr>
              <a:t>1, </a:t>
            </a:r>
            <a:r>
              <a:rPr lang="pt-PT" sz="2400" i="1" dirty="0">
                <a:latin typeface="Times New Roman" panose="02020603050405020304" pitchFamily="18" charset="0"/>
                <a:ea typeface="Times New Roman" panose="02020603050405020304" pitchFamily="18" charset="0"/>
              </a:rPr>
              <a:t>D</a:t>
            </a:r>
            <a:r>
              <a:rPr lang="es-ES" sz="2400" i="1" baseline="-25000" dirty="0">
                <a:latin typeface="Times New Roman" panose="02020603050405020304" pitchFamily="18" charset="0"/>
                <a:ea typeface="Times New Roman" panose="02020603050405020304" pitchFamily="18" charset="0"/>
              </a:rPr>
              <a:t>φ</a:t>
            </a:r>
            <a:r>
              <a:rPr lang="pt-PT" sz="2400" i="1" baseline="-25000" dirty="0">
                <a:latin typeface="Times New Roman" panose="02020603050405020304" pitchFamily="18" charset="0"/>
                <a:ea typeface="Times New Roman" panose="02020603050405020304" pitchFamily="18" charset="0"/>
              </a:rPr>
              <a:t>2, </a:t>
            </a:r>
            <a:r>
              <a:rPr lang="pt-PT" sz="2400" i="1" dirty="0">
                <a:latin typeface="Times New Roman" panose="02020603050405020304" pitchFamily="18" charset="0"/>
                <a:ea typeface="Times New Roman" panose="02020603050405020304" pitchFamily="18" charset="0"/>
              </a:rPr>
              <a:t>D</a:t>
            </a:r>
            <a:r>
              <a:rPr lang="es-ES" sz="2400" i="1" baseline="-25000" dirty="0">
                <a:latin typeface="Times New Roman" panose="02020603050405020304" pitchFamily="18" charset="0"/>
                <a:ea typeface="Times New Roman" panose="02020603050405020304" pitchFamily="18" charset="0"/>
              </a:rPr>
              <a:t>φ</a:t>
            </a:r>
            <a:r>
              <a:rPr lang="es-ES" sz="2400" dirty="0">
                <a:latin typeface="Times New Roman" panose="02020603050405020304" pitchFamily="18" charset="0"/>
                <a:ea typeface="Times New Roman" panose="02020603050405020304" pitchFamily="18" charset="0"/>
              </a:rPr>
              <a:t> </a:t>
            </a:r>
            <a:r>
              <a:rPr lang="pt-PT" sz="2400" i="1" dirty="0">
                <a:latin typeface="Times New Roman" panose="02020603050405020304" pitchFamily="18" charset="0"/>
                <a:ea typeface="Times New Roman" panose="02020603050405020304" pitchFamily="18" charset="0"/>
              </a:rPr>
              <a:t>— </a:t>
            </a:r>
            <a:r>
              <a:rPr lang="pt-PT" sz="2400" dirty="0">
                <a:latin typeface="Times New Roman" panose="02020603050405020304" pitchFamily="18" charset="0"/>
                <a:ea typeface="Times New Roman" panose="02020603050405020304" pitchFamily="18" charset="0"/>
              </a:rPr>
              <a:t>faqat oldingi g’ildiraklari. ketingi g’ildiraklari va hamma g’ildiraklari yetakchi t</a:t>
            </a:r>
            <a:r>
              <a:rPr lang="uz-Cyrl-UZ" sz="2400" dirty="0">
                <a:latin typeface="Times New Roman" panose="02020603050405020304" pitchFamily="18" charset="0"/>
                <a:ea typeface="Times New Roman" panose="02020603050405020304" pitchFamily="18" charset="0"/>
              </a:rPr>
              <a:t>o’</a:t>
            </a:r>
            <a:r>
              <a:rPr lang="pt-PT" sz="2400" dirty="0">
                <a:latin typeface="Times New Roman" panose="02020603050405020304" pitchFamily="18" charset="0"/>
                <a:ea typeface="Times New Roman" panose="02020603050405020304" pitchFamily="18" charset="0"/>
              </a:rPr>
              <a:t>la yuklangan avtomobilning tishlashish sharti bo’yicha dinamik </a:t>
            </a:r>
            <a:r>
              <a:rPr lang="pt-PT" sz="2400" dirty="0" smtClean="0">
                <a:latin typeface="Times New Roman" panose="02020603050405020304" pitchFamily="18" charset="0"/>
                <a:ea typeface="Times New Roman" panose="02020603050405020304" pitchFamily="18" charset="0"/>
              </a:rPr>
              <a:t>faktori;</a:t>
            </a:r>
            <a:r>
              <a:rPr lang="en-US" sz="1400" dirty="0" smtClean="0">
                <a:latin typeface="Times New Roman" panose="02020603050405020304" pitchFamily="18" charset="0"/>
                <a:ea typeface="Times New Roman" panose="02020603050405020304" pitchFamily="18" charset="0"/>
              </a:rPr>
              <a:t> </a:t>
            </a:r>
            <a:r>
              <a:rPr lang="pt-PT" sz="2400" i="1" dirty="0" smtClean="0">
                <a:latin typeface="Times New Roman" panose="02020603050405020304" pitchFamily="18" charset="0"/>
                <a:ea typeface="Times New Roman" panose="02020603050405020304" pitchFamily="18" charset="0"/>
              </a:rPr>
              <a:t>G</a:t>
            </a:r>
            <a:r>
              <a:rPr lang="pt-PT" sz="2400" i="1" baseline="-25000" dirty="0" smtClean="0">
                <a:latin typeface="Times New Roman" panose="02020603050405020304" pitchFamily="18" charset="0"/>
                <a:ea typeface="Times New Roman" panose="02020603050405020304" pitchFamily="18" charset="0"/>
              </a:rPr>
              <a:t>1</a:t>
            </a:r>
            <a:r>
              <a:rPr lang="pt-PT" sz="2400" i="1" dirty="0">
                <a:latin typeface="Times New Roman" panose="02020603050405020304" pitchFamily="18" charset="0"/>
                <a:ea typeface="Times New Roman" panose="02020603050405020304" pitchFamily="18" charset="0"/>
              </a:rPr>
              <a:t>, G</a:t>
            </a:r>
            <a:r>
              <a:rPr lang="pt-PT" sz="2400" i="1" baseline="-25000" dirty="0">
                <a:latin typeface="Times New Roman" panose="02020603050405020304" pitchFamily="18" charset="0"/>
                <a:ea typeface="Times New Roman" panose="02020603050405020304" pitchFamily="18" charset="0"/>
              </a:rPr>
              <a:t>2</a:t>
            </a:r>
            <a:r>
              <a:rPr lang="pt-PT" sz="2400" dirty="0">
                <a:latin typeface="Times New Roman" panose="02020603050405020304" pitchFamily="18" charset="0"/>
                <a:ea typeface="Times New Roman" panose="02020603050405020304" pitchFamily="18" charset="0"/>
              </a:rPr>
              <a:t> — avtomobilning oldingi va ketingi g’ildiraklariga to’g’ri kelgan og’irlik.</a:t>
            </a:r>
            <a:endParaRPr lang="ru-RU" sz="1400" dirty="0">
              <a:latin typeface="Times New Roman" panose="02020603050405020304" pitchFamily="18" charset="0"/>
              <a:ea typeface="Times New Roman" panose="02020603050405020304" pitchFamily="18" charset="0"/>
            </a:endParaRPr>
          </a:p>
          <a:p>
            <a:pPr indent="342900" algn="just">
              <a:spcAft>
                <a:spcPts val="0"/>
              </a:spcAft>
            </a:pPr>
            <a:r>
              <a:rPr lang="pt-PT" sz="2400" dirty="0">
                <a:latin typeface="Times New Roman" panose="02020603050405020304" pitchFamily="18" charset="0"/>
                <a:ea typeface="Times New Roman" panose="02020603050405020304" pitchFamily="18" charset="0"/>
              </a:rPr>
              <a:t>Avtomobil g’ildiraklarining shataksiramaslik shartini aniqlash uchun </a:t>
            </a:r>
            <a:r>
              <a:rPr lang="pt-PT" sz="2400" i="1" dirty="0">
                <a:latin typeface="Times New Roman" panose="02020603050405020304" pitchFamily="18" charset="0"/>
                <a:ea typeface="Times New Roman" panose="02020603050405020304" pitchFamily="18" charset="0"/>
              </a:rPr>
              <a:t>D</a:t>
            </a:r>
            <a:r>
              <a:rPr lang="es-ES" sz="2400" i="1" baseline="-25000" dirty="0">
                <a:latin typeface="Times New Roman" panose="02020603050405020304" pitchFamily="18" charset="0"/>
                <a:ea typeface="Times New Roman" panose="02020603050405020304" pitchFamily="18" charset="0"/>
              </a:rPr>
              <a:t>φ</a:t>
            </a:r>
            <a:r>
              <a:rPr lang="pt-PT" sz="2400" dirty="0">
                <a:latin typeface="Times New Roman" panose="02020603050405020304" pitchFamily="18" charset="0"/>
                <a:ea typeface="Times New Roman" panose="02020603050405020304" pitchFamily="18" charset="0"/>
              </a:rPr>
              <a:t> bilan avtomobilning vazni o’rtasidagi bog’lanishni, yahni yetakchi g’ildirakning shataksirashini kontrol qilish grafigi chiziladi. Grafik avtomobil har xil og’irlikda bo’lganda va tishlashish koeffitsienti o’zgarganda uning tishlashish bo’yicha dinamik faktori o’zgarishini ko’rsatadi va u quyidagicha k</a:t>
            </a:r>
            <a:r>
              <a:rPr lang="uz-Cyrl-UZ" sz="2400" dirty="0">
                <a:latin typeface="Times New Roman" panose="02020603050405020304" pitchFamily="18" charset="0"/>
                <a:ea typeface="Times New Roman" panose="02020603050405020304" pitchFamily="18" charset="0"/>
              </a:rPr>
              <a:t>o’</a:t>
            </a:r>
            <a:r>
              <a:rPr lang="pt-PT" sz="2400" dirty="0">
                <a:latin typeface="Times New Roman" panose="02020603050405020304" pitchFamily="18" charset="0"/>
                <a:ea typeface="Times New Roman" panose="02020603050405020304" pitchFamily="18" charset="0"/>
              </a:rPr>
              <a:t>riladi.</a:t>
            </a:r>
            <a:endParaRPr lang="ru-RU" sz="1400" dirty="0">
              <a:latin typeface="Times New Roman" panose="02020603050405020304" pitchFamily="18" charset="0"/>
              <a:ea typeface="Times New Roman" panose="02020603050405020304" pitchFamily="18" charset="0"/>
            </a:endParaRPr>
          </a:p>
          <a:p>
            <a:pPr indent="342900" algn="just">
              <a:spcAft>
                <a:spcPts val="0"/>
              </a:spcAft>
            </a:pPr>
            <a:r>
              <a:rPr lang="pt-PT" sz="2400" i="1" dirty="0">
                <a:latin typeface="Times New Roman" panose="02020603050405020304" pitchFamily="18" charset="0"/>
                <a:ea typeface="Times New Roman" panose="02020603050405020304" pitchFamily="18" charset="0"/>
              </a:rPr>
              <a:t>D</a:t>
            </a:r>
            <a:r>
              <a:rPr lang="pt-PT" sz="2400" i="1" baseline="-25000" dirty="0">
                <a:latin typeface="Times New Roman" panose="02020603050405020304" pitchFamily="18" charset="0"/>
                <a:ea typeface="Times New Roman" panose="02020603050405020304" pitchFamily="18" charset="0"/>
              </a:rPr>
              <a:t>a</a:t>
            </a:r>
            <a:r>
              <a:rPr lang="pt-PT" sz="2400" dirty="0">
                <a:latin typeface="Times New Roman" panose="02020603050405020304" pitchFamily="18" charset="0"/>
                <a:ea typeface="Times New Roman" panose="02020603050405020304" pitchFamily="18" charset="0"/>
              </a:rPr>
              <a:t> ordinatasiga avtomobil tuda og’irlikka ega bo’lgandagi tishlashish bo’yicha dinamik faktor  </a:t>
            </a:r>
            <a:r>
              <a:rPr lang="pt-PT" sz="2400" i="1" dirty="0">
                <a:latin typeface="Times New Roman" panose="02020603050405020304" pitchFamily="18" charset="0"/>
                <a:ea typeface="Times New Roman" panose="02020603050405020304" pitchFamily="18" charset="0"/>
              </a:rPr>
              <a:t>D</a:t>
            </a:r>
            <a:r>
              <a:rPr lang="en-US" sz="2400" i="1" baseline="-25000" dirty="0">
                <a:latin typeface="Times New Roman" panose="02020603050405020304" pitchFamily="18" charset="0"/>
                <a:ea typeface="Times New Roman" panose="02020603050405020304" pitchFamily="18" charset="0"/>
              </a:rPr>
              <a:t>φ</a:t>
            </a:r>
            <a:r>
              <a:rPr lang="pt-PT" sz="2400" i="1" dirty="0">
                <a:latin typeface="Times New Roman" panose="02020603050405020304" pitchFamily="18" charset="0"/>
                <a:ea typeface="Times New Roman" panose="02020603050405020304" pitchFamily="18" charset="0"/>
              </a:rPr>
              <a:t>, D</a:t>
            </a:r>
            <a:r>
              <a:rPr lang="pt-PT" sz="2400" i="1" baseline="-25000" dirty="0">
                <a:latin typeface="Times New Roman" panose="02020603050405020304" pitchFamily="18" charset="0"/>
                <a:ea typeface="Times New Roman" panose="02020603050405020304" pitchFamily="18" charset="0"/>
              </a:rPr>
              <a:t>o</a:t>
            </a:r>
            <a:r>
              <a:rPr lang="pt-PT" sz="2400" baseline="-25000" dirty="0">
                <a:latin typeface="Times New Roman" panose="02020603050405020304" pitchFamily="18" charset="0"/>
                <a:ea typeface="Times New Roman" panose="02020603050405020304" pitchFamily="18" charset="0"/>
              </a:rPr>
              <a:t> </a:t>
            </a:r>
            <a:r>
              <a:rPr lang="pt-PT" sz="2400" dirty="0">
                <a:latin typeface="Times New Roman" panose="02020603050405020304" pitchFamily="18" charset="0"/>
                <a:ea typeface="Times New Roman" panose="02020603050405020304" pitchFamily="18" charset="0"/>
              </a:rPr>
              <a:t>ordinatasiga esa yuki b</a:t>
            </a:r>
            <a:r>
              <a:rPr lang="uz-Cyrl-UZ" sz="2400" dirty="0">
                <a:latin typeface="Times New Roman" panose="02020603050405020304" pitchFamily="18" charset="0"/>
                <a:ea typeface="Times New Roman" panose="02020603050405020304" pitchFamily="18" charset="0"/>
              </a:rPr>
              <a:t>o’</a:t>
            </a:r>
            <a:r>
              <a:rPr lang="pt-PT" sz="2400" dirty="0">
                <a:latin typeface="Times New Roman" panose="02020603050405020304" pitchFamily="18" charset="0"/>
                <a:ea typeface="Times New Roman" panose="02020603050405020304" pitchFamily="18" charset="0"/>
              </a:rPr>
              <a:t>lmagan avtomobilning tishlashish b</a:t>
            </a:r>
            <a:r>
              <a:rPr lang="uz-Cyrl-UZ" sz="2400" dirty="0">
                <a:latin typeface="Times New Roman" panose="02020603050405020304" pitchFamily="18" charset="0"/>
                <a:ea typeface="Times New Roman" panose="02020603050405020304" pitchFamily="18" charset="0"/>
              </a:rPr>
              <a:t>o’</a:t>
            </a:r>
            <a:r>
              <a:rPr lang="pt-PT" sz="2400" dirty="0">
                <a:latin typeface="Times New Roman" panose="02020603050405020304" pitchFamily="18" charset="0"/>
                <a:ea typeface="Times New Roman" panose="02020603050405020304" pitchFamily="18" charset="0"/>
              </a:rPr>
              <a:t>y</a:t>
            </a:r>
            <a:r>
              <a:rPr lang="uz-Cyrl-UZ" sz="2400" dirty="0">
                <a:latin typeface="Times New Roman" panose="02020603050405020304" pitchFamily="18" charset="0"/>
                <a:ea typeface="Times New Roman" panose="02020603050405020304" pitchFamily="18" charset="0"/>
              </a:rPr>
              <a:t>i</a:t>
            </a:r>
            <a:r>
              <a:rPr lang="pt-PT" sz="2400" dirty="0">
                <a:latin typeface="Times New Roman" panose="02020603050405020304" pitchFamily="18" charset="0"/>
                <a:ea typeface="Times New Roman" panose="02020603050405020304" pitchFamily="18" charset="0"/>
              </a:rPr>
              <a:t>cha dinamik faktori </a:t>
            </a:r>
            <a:r>
              <a:rPr lang="pt-PT" sz="2400" i="1" dirty="0">
                <a:latin typeface="Times New Roman" panose="02020603050405020304" pitchFamily="18" charset="0"/>
                <a:ea typeface="Times New Roman" panose="02020603050405020304" pitchFamily="18" charset="0"/>
              </a:rPr>
              <a:t>D</a:t>
            </a:r>
            <a:r>
              <a:rPr lang="pt-PT" sz="2400" i="1" baseline="-25000" dirty="0">
                <a:latin typeface="Times New Roman" panose="02020603050405020304" pitchFamily="18" charset="0"/>
                <a:ea typeface="Times New Roman" panose="02020603050405020304" pitchFamily="18" charset="0"/>
              </a:rPr>
              <a:t>o</a:t>
            </a:r>
            <a:r>
              <a:rPr lang="pt-PT" sz="2400" dirty="0">
                <a:latin typeface="Times New Roman" panose="02020603050405020304" pitchFamily="18" charset="0"/>
                <a:ea typeface="Times New Roman" panose="02020603050405020304" pitchFamily="18" charset="0"/>
              </a:rPr>
              <a:t> qiymatlari qo’yiladi. </a:t>
            </a:r>
            <a:r>
              <a:rPr lang="pt-PT" sz="2400" i="1" dirty="0">
                <a:latin typeface="Times New Roman" panose="02020603050405020304" pitchFamily="18" charset="0"/>
                <a:ea typeface="Times New Roman" panose="02020603050405020304" pitchFamily="18" charset="0"/>
              </a:rPr>
              <a:t>D</a:t>
            </a:r>
            <a:r>
              <a:rPr lang="pt-PT" sz="2400" i="1" baseline="-25000" dirty="0">
                <a:latin typeface="Times New Roman" panose="02020603050405020304" pitchFamily="18" charset="0"/>
                <a:ea typeface="Times New Roman" panose="02020603050405020304" pitchFamily="18" charset="0"/>
              </a:rPr>
              <a:t>o</a:t>
            </a:r>
            <a:r>
              <a:rPr lang="pt-PT" sz="2400" dirty="0">
                <a:latin typeface="Times New Roman" panose="02020603050405020304" pitchFamily="18" charset="0"/>
                <a:ea typeface="Times New Roman" panose="02020603050405020304" pitchFamily="18" charset="0"/>
              </a:rPr>
              <a:t>  ning qiymati </a:t>
            </a:r>
            <a:r>
              <a:rPr lang="uz-Cyrl-UZ" sz="2400" dirty="0">
                <a:latin typeface="Times New Roman" panose="02020603050405020304" pitchFamily="18" charset="0"/>
                <a:ea typeface="Times New Roman" panose="02020603050405020304" pitchFamily="18" charset="0"/>
              </a:rPr>
              <a:t>q</a:t>
            </a:r>
            <a:r>
              <a:rPr lang="pt-PT" sz="2400" dirty="0">
                <a:latin typeface="Times New Roman" panose="02020603050405020304" pitchFamily="18" charset="0"/>
                <a:ea typeface="Times New Roman" panose="02020603050405020304" pitchFamily="18" charset="0"/>
              </a:rPr>
              <a:t>uyndagicha topiladi</a:t>
            </a:r>
            <a:r>
              <a:rPr lang="pt-PT" sz="2400" dirty="0" smtClean="0">
                <a:latin typeface="Times New Roman" panose="02020603050405020304" pitchFamily="18" charset="0"/>
                <a:ea typeface="Times New Roman" panose="02020603050405020304" pitchFamily="18" charset="0"/>
              </a:rPr>
              <a:t>.</a:t>
            </a:r>
            <a:endParaRPr lang="ru-RU" sz="1400" dirty="0">
              <a:latin typeface="Times New Roman" panose="02020603050405020304" pitchFamily="18" charset="0"/>
              <a:ea typeface="Times New Roman" panose="02020603050405020304" pitchFamily="18" charset="0"/>
            </a:endParaRPr>
          </a:p>
          <a:p>
            <a:pPr marL="1130300" indent="0" algn="just">
              <a:spcAft>
                <a:spcPts val="0"/>
              </a:spcAft>
              <a:buNone/>
            </a:pPr>
            <a:r>
              <a:rPr lang="pt-PT" sz="2400" i="1" dirty="0">
                <a:latin typeface="Times New Roman" panose="02020603050405020304" pitchFamily="18" charset="0"/>
                <a:ea typeface="Times New Roman" panose="02020603050405020304" pitchFamily="18" charset="0"/>
              </a:rPr>
              <a:t>D</a:t>
            </a:r>
            <a:r>
              <a:rPr lang="en-US" sz="2400" i="1" dirty="0">
                <a:latin typeface="Times New Roman" panose="02020603050405020304" pitchFamily="18" charset="0"/>
                <a:ea typeface="Times New Roman" panose="02020603050405020304" pitchFamily="18" charset="0"/>
              </a:rPr>
              <a:t>φ</a:t>
            </a:r>
            <a:r>
              <a:rPr lang="pt-PT" sz="2400" i="1" baseline="-25000" dirty="0">
                <a:latin typeface="Times New Roman" panose="02020603050405020304" pitchFamily="18" charset="0"/>
                <a:ea typeface="Times New Roman" panose="02020603050405020304" pitchFamily="18" charset="0"/>
              </a:rPr>
              <a:t>O2</a:t>
            </a:r>
            <a:r>
              <a:rPr lang="pt-PT" sz="2400" i="1" dirty="0">
                <a:latin typeface="Times New Roman" panose="02020603050405020304" pitchFamily="18" charset="0"/>
                <a:ea typeface="Times New Roman" panose="02020603050405020304" pitchFamily="18" charset="0"/>
              </a:rPr>
              <a:t>=</a:t>
            </a:r>
            <a:r>
              <a:rPr lang="es-ES" sz="2400" i="1" dirty="0">
                <a:latin typeface="Times New Roman" panose="02020603050405020304" pitchFamily="18" charset="0"/>
                <a:ea typeface="Times New Roman" panose="02020603050405020304" pitchFamily="18" charset="0"/>
              </a:rPr>
              <a:t>φ</a:t>
            </a:r>
            <a:r>
              <a:rPr lang="pt-PT" sz="2400" i="1" dirty="0">
                <a:latin typeface="Times New Roman" panose="02020603050405020304" pitchFamily="18" charset="0"/>
                <a:ea typeface="Times New Roman" panose="02020603050405020304" pitchFamily="18" charset="0"/>
              </a:rPr>
              <a:t> G</a:t>
            </a:r>
            <a:r>
              <a:rPr lang="pt-PT" sz="2400" i="1" baseline="-25000" dirty="0">
                <a:latin typeface="Times New Roman" panose="02020603050405020304" pitchFamily="18" charset="0"/>
                <a:ea typeface="Times New Roman" panose="02020603050405020304" pitchFamily="18" charset="0"/>
              </a:rPr>
              <a:t>o2</a:t>
            </a:r>
            <a:r>
              <a:rPr lang="pt-PT" sz="2400" i="1" dirty="0">
                <a:latin typeface="Times New Roman" panose="02020603050405020304" pitchFamily="18" charset="0"/>
                <a:ea typeface="Times New Roman" panose="02020603050405020304" pitchFamily="18" charset="0"/>
              </a:rPr>
              <a:t>/G</a:t>
            </a:r>
            <a:r>
              <a:rPr lang="pt-PT" sz="2400" i="1" baseline="-25000" dirty="0">
                <a:latin typeface="Times New Roman" panose="02020603050405020304" pitchFamily="18" charset="0"/>
                <a:ea typeface="Times New Roman" panose="02020603050405020304" pitchFamily="18" charset="0"/>
              </a:rPr>
              <a:t>o</a:t>
            </a:r>
            <a:r>
              <a:rPr lang="pt-PT" sz="2400" i="1" dirty="0">
                <a:latin typeface="Times New Roman" panose="02020603050405020304" pitchFamily="18" charset="0"/>
                <a:ea typeface="Times New Roman" panose="02020603050405020304" pitchFamily="18" charset="0"/>
              </a:rPr>
              <a:t>;  D</a:t>
            </a:r>
            <a:r>
              <a:rPr lang="en-US" sz="2400" i="1" dirty="0">
                <a:latin typeface="Times New Roman" panose="02020603050405020304" pitchFamily="18" charset="0"/>
                <a:ea typeface="Times New Roman" panose="02020603050405020304" pitchFamily="18" charset="0"/>
              </a:rPr>
              <a:t>φ</a:t>
            </a:r>
            <a:r>
              <a:rPr lang="pt-PT" sz="2400" i="1" baseline="-25000" dirty="0">
                <a:latin typeface="Times New Roman" panose="02020603050405020304" pitchFamily="18" charset="0"/>
                <a:ea typeface="Times New Roman" panose="02020603050405020304" pitchFamily="18" charset="0"/>
              </a:rPr>
              <a:t>O1</a:t>
            </a:r>
            <a:r>
              <a:rPr lang="pt-PT" sz="2400" i="1" dirty="0">
                <a:latin typeface="Times New Roman" panose="02020603050405020304" pitchFamily="18" charset="0"/>
                <a:ea typeface="Times New Roman" panose="02020603050405020304" pitchFamily="18" charset="0"/>
              </a:rPr>
              <a:t>=</a:t>
            </a:r>
            <a:r>
              <a:rPr lang="en-US" sz="2400" i="1" dirty="0">
                <a:latin typeface="Times New Roman" panose="02020603050405020304" pitchFamily="18" charset="0"/>
                <a:ea typeface="Times New Roman" panose="02020603050405020304" pitchFamily="18" charset="0"/>
              </a:rPr>
              <a:t>φ</a:t>
            </a:r>
            <a:r>
              <a:rPr lang="pt-PT" sz="2400" i="1" dirty="0">
                <a:latin typeface="Times New Roman" panose="02020603050405020304" pitchFamily="18" charset="0"/>
                <a:ea typeface="Times New Roman" panose="02020603050405020304" pitchFamily="18" charset="0"/>
              </a:rPr>
              <a:t> G</a:t>
            </a:r>
            <a:r>
              <a:rPr lang="pt-PT" sz="2400" i="1" baseline="-25000" dirty="0">
                <a:latin typeface="Times New Roman" panose="02020603050405020304" pitchFamily="18" charset="0"/>
                <a:ea typeface="Times New Roman" panose="02020603050405020304" pitchFamily="18" charset="0"/>
              </a:rPr>
              <a:t>o1</a:t>
            </a:r>
            <a:r>
              <a:rPr lang="pt-PT" sz="2400" i="1" dirty="0">
                <a:latin typeface="Times New Roman" panose="02020603050405020304" pitchFamily="18" charset="0"/>
                <a:ea typeface="Times New Roman" panose="02020603050405020304" pitchFamily="18" charset="0"/>
              </a:rPr>
              <a:t>/G</a:t>
            </a:r>
            <a:r>
              <a:rPr lang="pt-PT" sz="2400" i="1" baseline="-25000" dirty="0">
                <a:latin typeface="Times New Roman" panose="02020603050405020304" pitchFamily="18" charset="0"/>
                <a:ea typeface="Times New Roman" panose="02020603050405020304" pitchFamily="18" charset="0"/>
              </a:rPr>
              <a:t>o</a:t>
            </a:r>
            <a:r>
              <a:rPr lang="pt-PT" sz="2400" i="1" dirty="0">
                <a:latin typeface="Times New Roman" panose="02020603050405020304" pitchFamily="18" charset="0"/>
                <a:ea typeface="Times New Roman" panose="02020603050405020304" pitchFamily="18" charset="0"/>
              </a:rPr>
              <a:t>;  D</a:t>
            </a:r>
            <a:r>
              <a:rPr lang="en-US" sz="2400" i="1" dirty="0">
                <a:latin typeface="Times New Roman" panose="02020603050405020304" pitchFamily="18" charset="0"/>
                <a:ea typeface="Times New Roman" panose="02020603050405020304" pitchFamily="18" charset="0"/>
              </a:rPr>
              <a:t>φ</a:t>
            </a:r>
            <a:r>
              <a:rPr lang="pt-PT" sz="2400" i="1" baseline="-25000" dirty="0">
                <a:latin typeface="Times New Roman" panose="02020603050405020304" pitchFamily="18" charset="0"/>
                <a:ea typeface="Times New Roman" panose="02020603050405020304" pitchFamily="18" charset="0"/>
              </a:rPr>
              <a:t>O2</a:t>
            </a:r>
            <a:r>
              <a:rPr lang="pt-PT" sz="2400" i="1" dirty="0">
                <a:latin typeface="Times New Roman" panose="02020603050405020304" pitchFamily="18" charset="0"/>
                <a:ea typeface="Times New Roman" panose="02020603050405020304" pitchFamily="18" charset="0"/>
              </a:rPr>
              <a:t>=</a:t>
            </a:r>
            <a:r>
              <a:rPr lang="en-US" sz="2400" i="1" dirty="0">
                <a:latin typeface="Times New Roman" panose="02020603050405020304" pitchFamily="18" charset="0"/>
                <a:ea typeface="Times New Roman" panose="02020603050405020304" pitchFamily="18" charset="0"/>
              </a:rPr>
              <a:t>φ</a:t>
            </a:r>
            <a:r>
              <a:rPr lang="pt-PT" sz="2400" dirty="0">
                <a:latin typeface="Times New Roman" panose="02020603050405020304" pitchFamily="18" charset="0"/>
                <a:ea typeface="Times New Roman" panose="02020603050405020304" pitchFamily="18" charset="0"/>
              </a:rPr>
              <a:t>                 </a:t>
            </a:r>
            <a:endParaRPr lang="ru-RU" sz="1400" dirty="0">
              <a:latin typeface="Times New Roman" panose="02020603050405020304" pitchFamily="18" charset="0"/>
              <a:ea typeface="Times New Roman" panose="02020603050405020304" pitchFamily="18" charset="0"/>
            </a:endParaRPr>
          </a:p>
          <a:p>
            <a:pPr indent="342900" algn="just">
              <a:spcAft>
                <a:spcPts val="0"/>
              </a:spcAft>
            </a:pPr>
            <a:r>
              <a:rPr lang="pt-PT" sz="2400" dirty="0">
                <a:latin typeface="Times New Roman" panose="02020603050405020304" pitchFamily="18" charset="0"/>
                <a:ea typeface="Times New Roman" panose="02020603050405020304" pitchFamily="18" charset="0"/>
              </a:rPr>
              <a:t>Bu yerda </a:t>
            </a:r>
            <a:r>
              <a:rPr lang="pt-PT" sz="2400" i="1" dirty="0">
                <a:latin typeface="Times New Roman" panose="02020603050405020304" pitchFamily="18" charset="0"/>
                <a:ea typeface="Times New Roman" panose="02020603050405020304" pitchFamily="18" charset="0"/>
              </a:rPr>
              <a:t>—</a:t>
            </a:r>
            <a:r>
              <a:rPr lang="pt-PT" sz="2400" dirty="0">
                <a:latin typeface="Times New Roman" panose="02020603050405020304" pitchFamily="18" charset="0"/>
                <a:ea typeface="Times New Roman" panose="02020603050405020304" pitchFamily="18" charset="0"/>
              </a:rPr>
              <a:t> </a:t>
            </a:r>
            <a:r>
              <a:rPr lang="pt-PT" sz="2400" i="1" dirty="0">
                <a:latin typeface="Times New Roman" panose="02020603050405020304" pitchFamily="18" charset="0"/>
                <a:ea typeface="Times New Roman" panose="02020603050405020304" pitchFamily="18" charset="0"/>
              </a:rPr>
              <a:t>D</a:t>
            </a:r>
            <a:r>
              <a:rPr lang="en-US" sz="2400" i="1" dirty="0">
                <a:latin typeface="Times New Roman" panose="02020603050405020304" pitchFamily="18" charset="0"/>
                <a:ea typeface="Times New Roman" panose="02020603050405020304" pitchFamily="18" charset="0"/>
              </a:rPr>
              <a:t>φ</a:t>
            </a:r>
            <a:r>
              <a:rPr lang="pt-PT" sz="2400" i="1" baseline="-25000" dirty="0">
                <a:latin typeface="Times New Roman" panose="02020603050405020304" pitchFamily="18" charset="0"/>
                <a:ea typeface="Times New Roman" panose="02020603050405020304" pitchFamily="18" charset="0"/>
              </a:rPr>
              <a:t>O1, </a:t>
            </a:r>
            <a:r>
              <a:rPr lang="pt-PT" sz="2400" i="1" dirty="0">
                <a:latin typeface="Times New Roman" panose="02020603050405020304" pitchFamily="18" charset="0"/>
                <a:ea typeface="Times New Roman" panose="02020603050405020304" pitchFamily="18" charset="0"/>
              </a:rPr>
              <a:t>D</a:t>
            </a:r>
            <a:r>
              <a:rPr lang="en-US" sz="2400" i="1" dirty="0">
                <a:latin typeface="Times New Roman" panose="02020603050405020304" pitchFamily="18" charset="0"/>
                <a:ea typeface="Times New Roman" panose="02020603050405020304" pitchFamily="18" charset="0"/>
              </a:rPr>
              <a:t>φ</a:t>
            </a:r>
            <a:r>
              <a:rPr lang="pt-PT" sz="2400" i="1" baseline="-25000" dirty="0">
                <a:latin typeface="Times New Roman" panose="02020603050405020304" pitchFamily="18" charset="0"/>
                <a:ea typeface="Times New Roman" panose="02020603050405020304" pitchFamily="18" charset="0"/>
              </a:rPr>
              <a:t>O2, </a:t>
            </a:r>
            <a:r>
              <a:rPr lang="pt-PT" sz="2400" i="1" dirty="0">
                <a:latin typeface="Times New Roman" panose="02020603050405020304" pitchFamily="18" charset="0"/>
                <a:ea typeface="Times New Roman" panose="02020603050405020304" pitchFamily="18" charset="0"/>
              </a:rPr>
              <a:t>D</a:t>
            </a:r>
            <a:r>
              <a:rPr lang="en-US" sz="2400" i="1" dirty="0">
                <a:latin typeface="Times New Roman" panose="02020603050405020304" pitchFamily="18" charset="0"/>
                <a:ea typeface="Times New Roman" panose="02020603050405020304" pitchFamily="18" charset="0"/>
              </a:rPr>
              <a:t>φ</a:t>
            </a:r>
            <a:r>
              <a:rPr lang="pt-PT" sz="2400" i="1" baseline="-25000" dirty="0">
                <a:latin typeface="Times New Roman" panose="02020603050405020304" pitchFamily="18" charset="0"/>
                <a:ea typeface="Times New Roman" panose="02020603050405020304" pitchFamily="18" charset="0"/>
              </a:rPr>
              <a:t>O</a:t>
            </a:r>
            <a:r>
              <a:rPr lang="pt-PT" sz="2400" baseline="-25000" dirty="0">
                <a:latin typeface="Times New Roman" panose="02020603050405020304" pitchFamily="18" charset="0"/>
                <a:ea typeface="Times New Roman" panose="02020603050405020304" pitchFamily="18" charset="0"/>
              </a:rPr>
              <a:t> </a:t>
            </a:r>
            <a:r>
              <a:rPr lang="pt-PT" sz="2400" dirty="0">
                <a:latin typeface="Times New Roman" panose="02020603050405020304" pitchFamily="18" charset="0"/>
                <a:ea typeface="Times New Roman" panose="02020603050405020304" pitchFamily="18" charset="0"/>
              </a:rPr>
              <a:t>fa kat oldingi g’ildiraklari ketingi </a:t>
            </a:r>
            <a:r>
              <a:rPr lang="uz-Cyrl-UZ" sz="2400" dirty="0">
                <a:latin typeface="Times New Roman" panose="02020603050405020304" pitchFamily="18" charset="0"/>
                <a:ea typeface="Times New Roman" panose="02020603050405020304" pitchFamily="18" charset="0"/>
              </a:rPr>
              <a:t>g’</a:t>
            </a:r>
            <a:r>
              <a:rPr lang="pt-PT" sz="2400" dirty="0">
                <a:latin typeface="Times New Roman" panose="02020603050405020304" pitchFamily="18" charset="0"/>
                <a:ea typeface="Times New Roman" panose="02020603050405020304" pitchFamily="18" charset="0"/>
              </a:rPr>
              <a:t>illiraklari va hamma g’ildiraklari yetakchi, yuklanmagan avtomobilning  tnshlashish sharti bo’yicha dinamik faktori;</a:t>
            </a:r>
            <a:endParaRPr lang="ru-RU" sz="1400" dirty="0">
              <a:latin typeface="Times New Roman" panose="02020603050405020304" pitchFamily="18" charset="0"/>
              <a:ea typeface="Times New Roman" panose="02020603050405020304" pitchFamily="18" charset="0"/>
            </a:endParaRPr>
          </a:p>
          <a:p>
            <a:pPr indent="0" algn="just">
              <a:spcAft>
                <a:spcPts val="0"/>
              </a:spcAft>
              <a:buNone/>
            </a:pPr>
            <a:r>
              <a:rPr lang="pt-PT" sz="2400" i="1" dirty="0">
                <a:latin typeface="Times New Roman" panose="02020603050405020304" pitchFamily="18" charset="0"/>
                <a:ea typeface="Times New Roman" panose="02020603050405020304" pitchFamily="18" charset="0"/>
              </a:rPr>
              <a:t>Go</a:t>
            </a:r>
            <a:r>
              <a:rPr lang="pt-PT" sz="2400" i="1" baseline="-25000" dirty="0">
                <a:latin typeface="Times New Roman" panose="02020603050405020304" pitchFamily="18" charset="0"/>
                <a:ea typeface="Times New Roman" panose="02020603050405020304" pitchFamily="18" charset="0"/>
              </a:rPr>
              <a:t>1</a:t>
            </a:r>
            <a:r>
              <a:rPr lang="pt-PT" sz="2400" i="1" dirty="0">
                <a:latin typeface="Times New Roman" panose="02020603050405020304" pitchFamily="18" charset="0"/>
                <a:ea typeface="Times New Roman" panose="02020603050405020304" pitchFamily="18" charset="0"/>
              </a:rPr>
              <a:t>,Go</a:t>
            </a:r>
            <a:r>
              <a:rPr lang="pt-PT" sz="2400" i="1" baseline="-25000" dirty="0">
                <a:latin typeface="Times New Roman" panose="02020603050405020304" pitchFamily="18" charset="0"/>
                <a:ea typeface="Times New Roman" panose="02020603050405020304" pitchFamily="18" charset="0"/>
              </a:rPr>
              <a:t>2</a:t>
            </a:r>
            <a:r>
              <a:rPr lang="pt-PT" sz="2400" dirty="0">
                <a:latin typeface="Times New Roman" panose="02020603050405020304" pitchFamily="18" charset="0"/>
                <a:ea typeface="Times New Roman" panose="02020603050405020304" pitchFamily="18" charset="0"/>
              </a:rPr>
              <a:t> — </a:t>
            </a:r>
            <a:r>
              <a:rPr lang="pt-PT" sz="2400" dirty="0" smtClean="0">
                <a:latin typeface="Times New Roman" panose="02020603050405020304" pitchFamily="18" charset="0"/>
                <a:ea typeface="Times New Roman" panose="02020603050405020304" pitchFamily="18" charset="0"/>
              </a:rPr>
              <a:t>yuksiz </a:t>
            </a:r>
            <a:r>
              <a:rPr lang="pt-PT" sz="2400" dirty="0">
                <a:latin typeface="Times New Roman" panose="02020603050405020304" pitchFamily="18" charset="0"/>
                <a:ea typeface="Times New Roman" panose="02020603050405020304" pitchFamily="18" charset="0"/>
              </a:rPr>
              <a:t>avtomobilning oldingi va ketingi g’ildiraklariga to’g’ri  kelgan og’irlik.</a:t>
            </a:r>
            <a:endParaRPr lang="ru-RU" sz="1400" dirty="0">
              <a:effectLst/>
              <a:latin typeface="Times New Roman" panose="02020603050405020304" pitchFamily="18" charset="0"/>
              <a:ea typeface="Times New Roman" panose="02020603050405020304" pitchFamily="18" charset="0"/>
            </a:endParaRPr>
          </a:p>
        </p:txBody>
      </p:sp>
      <p:sp>
        <p:nvSpPr>
          <p:cNvPr id="4" name="Заголовок 1"/>
          <p:cNvSpPr>
            <a:spLocks noGrp="1"/>
          </p:cNvSpPr>
          <p:nvPr>
            <p:ph type="title"/>
          </p:nvPr>
        </p:nvSpPr>
        <p:spPr>
          <a:xfrm>
            <a:off x="979867" y="218941"/>
            <a:ext cx="10515600" cy="592428"/>
          </a:xfrm>
        </p:spPr>
        <p:txBody>
          <a:bodyPr/>
          <a:lstStyle/>
          <a:p>
            <a:pPr marL="812800" algn="ctr">
              <a:spcAft>
                <a:spcPts val="0"/>
              </a:spcAft>
            </a:pPr>
            <a:r>
              <a:rPr lang="nb-NO" sz="2800" b="1" dirty="0">
                <a:latin typeface="Times New Roman" panose="02020603050405020304" pitchFamily="18" charset="0"/>
                <a:ea typeface="Times New Roman" panose="02020603050405020304" pitchFamily="18" charset="0"/>
              </a:rPr>
              <a:t>Avtomobilning dinamik pasporti</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5532006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965916"/>
            <a:ext cx="12192000" cy="5892084"/>
          </a:xfrm>
        </p:spPr>
        <p:txBody>
          <a:bodyPr/>
          <a:lstStyle/>
          <a:p>
            <a:pPr indent="342900" algn="just">
              <a:spcAft>
                <a:spcPts val="0"/>
              </a:spcAft>
            </a:pPr>
            <a:r>
              <a:rPr lang="pt-PT" dirty="0">
                <a:latin typeface="Times New Roman" panose="02020603050405020304" pitchFamily="18" charset="0"/>
                <a:ea typeface="Times New Roman" panose="02020603050405020304" pitchFamily="18" charset="0"/>
              </a:rPr>
              <a:t>Masshtablar quyidagicha aniqlanadi</a:t>
            </a:r>
            <a:r>
              <a:rPr lang="pt-PT" dirty="0" smtClean="0">
                <a:latin typeface="Times New Roman" panose="02020603050405020304" pitchFamily="18" charset="0"/>
                <a:ea typeface="Times New Roman" panose="02020603050405020304" pitchFamily="18" charset="0"/>
              </a:rPr>
              <a:t>:</a:t>
            </a:r>
            <a:r>
              <a:rPr lang="pt-PT" dirty="0">
                <a:latin typeface="Times New Roman" panose="02020603050405020304" pitchFamily="18" charset="0"/>
                <a:ea typeface="Times New Roman" panose="02020603050405020304" pitchFamily="18" charset="0"/>
              </a:rPr>
              <a:t> </a:t>
            </a:r>
            <a:endParaRPr lang="ru-RU" sz="1800" dirty="0">
              <a:latin typeface="Times New Roman" panose="02020603050405020304" pitchFamily="18" charset="0"/>
              <a:ea typeface="Times New Roman" panose="02020603050405020304" pitchFamily="18" charset="0"/>
            </a:endParaRPr>
          </a:p>
          <a:p>
            <a:pPr algn="ctr">
              <a:spcAft>
                <a:spcPts val="0"/>
              </a:spcAft>
            </a:pPr>
            <a:r>
              <a:rPr lang="pt-PT" i="1" dirty="0">
                <a:latin typeface="Times New Roman" panose="02020603050405020304" pitchFamily="18" charset="0"/>
                <a:ea typeface="Times New Roman" panose="02020603050405020304" pitchFamily="18" charset="0"/>
              </a:rPr>
              <a:t>m</a:t>
            </a:r>
            <a:r>
              <a:rPr lang="pt-PT" i="1" baseline="-25000" dirty="0">
                <a:latin typeface="Times New Roman" panose="02020603050405020304" pitchFamily="18" charset="0"/>
                <a:ea typeface="Times New Roman" panose="02020603050405020304" pitchFamily="18" charset="0"/>
              </a:rPr>
              <a:t>Da</a:t>
            </a:r>
            <a:r>
              <a:rPr lang="pt-PT" i="1" dirty="0">
                <a:latin typeface="Times New Roman" panose="02020603050405020304" pitchFamily="18" charset="0"/>
                <a:ea typeface="Times New Roman" panose="02020603050405020304" pitchFamily="18" charset="0"/>
              </a:rPr>
              <a:t>=m</a:t>
            </a:r>
            <a:r>
              <a:rPr lang="pt-PT" i="1" baseline="-25000" dirty="0">
                <a:latin typeface="Times New Roman" panose="02020603050405020304" pitchFamily="18" charset="0"/>
                <a:ea typeface="Times New Roman" panose="02020603050405020304" pitchFamily="18" charset="0"/>
              </a:rPr>
              <a:t>D</a:t>
            </a:r>
            <a:r>
              <a:rPr lang="en-US" i="1" baseline="-25000" dirty="0">
                <a:latin typeface="Times New Roman" panose="02020603050405020304" pitchFamily="18" charset="0"/>
                <a:ea typeface="Times New Roman" panose="02020603050405020304" pitchFamily="18" charset="0"/>
              </a:rPr>
              <a:t>φ</a:t>
            </a:r>
            <a:r>
              <a:rPr lang="pt-PT" i="1" dirty="0">
                <a:latin typeface="Times New Roman" panose="02020603050405020304" pitchFamily="18" charset="0"/>
                <a:ea typeface="Times New Roman" panose="02020603050405020304" pitchFamily="18" charset="0"/>
              </a:rPr>
              <a:t>; m</a:t>
            </a:r>
            <a:r>
              <a:rPr lang="pt-PT" i="1" baseline="-25000" dirty="0">
                <a:latin typeface="Times New Roman" panose="02020603050405020304" pitchFamily="18" charset="0"/>
                <a:ea typeface="Times New Roman" panose="02020603050405020304" pitchFamily="18" charset="0"/>
              </a:rPr>
              <a:t>Do</a:t>
            </a:r>
            <a:r>
              <a:rPr lang="pt-PT" i="1" dirty="0">
                <a:latin typeface="Times New Roman" panose="02020603050405020304" pitchFamily="18" charset="0"/>
                <a:ea typeface="Times New Roman" panose="02020603050405020304" pitchFamily="18" charset="0"/>
              </a:rPr>
              <a:t>= m</a:t>
            </a:r>
            <a:r>
              <a:rPr lang="pt-PT" i="1" baseline="-25000" dirty="0">
                <a:latin typeface="Times New Roman" panose="02020603050405020304" pitchFamily="18" charset="0"/>
                <a:ea typeface="Times New Roman" panose="02020603050405020304" pitchFamily="18" charset="0"/>
              </a:rPr>
              <a:t>D</a:t>
            </a:r>
            <a:r>
              <a:rPr lang="en-US" i="1" baseline="-25000" dirty="0">
                <a:latin typeface="Times New Roman" panose="02020603050405020304" pitchFamily="18" charset="0"/>
                <a:ea typeface="Times New Roman" panose="02020603050405020304" pitchFamily="18" charset="0"/>
              </a:rPr>
              <a:t>φ</a:t>
            </a:r>
            <a:r>
              <a:rPr lang="pt-PT" i="1" baseline="-25000" dirty="0" smtClean="0">
                <a:latin typeface="Times New Roman" panose="02020603050405020304" pitchFamily="18" charset="0"/>
                <a:ea typeface="Times New Roman" panose="02020603050405020304" pitchFamily="18" charset="0"/>
              </a:rPr>
              <a:t>o</a:t>
            </a:r>
            <a:r>
              <a:rPr lang="pt-PT" dirty="0">
                <a:latin typeface="Times New Roman" panose="02020603050405020304" pitchFamily="18" charset="0"/>
                <a:ea typeface="Times New Roman" panose="02020603050405020304" pitchFamily="18" charset="0"/>
              </a:rPr>
              <a:t> </a:t>
            </a:r>
            <a:endParaRPr lang="ru-RU" sz="1800" dirty="0">
              <a:latin typeface="Times New Roman" panose="02020603050405020304" pitchFamily="18" charset="0"/>
              <a:ea typeface="Times New Roman" panose="02020603050405020304" pitchFamily="18" charset="0"/>
            </a:endParaRPr>
          </a:p>
          <a:p>
            <a:pPr algn="just">
              <a:spcAft>
                <a:spcPts val="0"/>
              </a:spcAft>
            </a:pPr>
            <a:r>
              <a:rPr lang="pt-PT" i="1" dirty="0">
                <a:latin typeface="Times New Roman" panose="02020603050405020304" pitchFamily="18" charset="0"/>
                <a:ea typeface="Times New Roman" panose="02020603050405020304" pitchFamily="18" charset="0"/>
              </a:rPr>
              <a:t>D</a:t>
            </a:r>
            <a:r>
              <a:rPr lang="en-US" i="1" baseline="-25000" dirty="0">
                <a:latin typeface="Times New Roman" panose="02020603050405020304" pitchFamily="18" charset="0"/>
                <a:ea typeface="Times New Roman" panose="02020603050405020304" pitchFamily="18" charset="0"/>
              </a:rPr>
              <a:t>φ</a:t>
            </a:r>
            <a:r>
              <a:rPr lang="pt-PT" i="1" dirty="0">
                <a:latin typeface="Times New Roman" panose="02020603050405020304" pitchFamily="18" charset="0"/>
                <a:ea typeface="Times New Roman" panose="02020603050405020304" pitchFamily="18" charset="0"/>
              </a:rPr>
              <a:t>;</a:t>
            </a:r>
            <a:r>
              <a:rPr lang="pt-PT" i="1" baseline="-25000" dirty="0">
                <a:latin typeface="Times New Roman" panose="02020603050405020304" pitchFamily="18" charset="0"/>
                <a:ea typeface="Times New Roman" panose="02020603050405020304" pitchFamily="18" charset="0"/>
              </a:rPr>
              <a:t>  </a:t>
            </a:r>
            <a:r>
              <a:rPr lang="pt-PT" i="1" dirty="0">
                <a:latin typeface="Times New Roman" panose="02020603050405020304" pitchFamily="18" charset="0"/>
                <a:ea typeface="Times New Roman" panose="02020603050405020304" pitchFamily="18" charset="0"/>
              </a:rPr>
              <a:t>D</a:t>
            </a:r>
            <a:r>
              <a:rPr lang="en-US" i="1" dirty="0">
                <a:latin typeface="Times New Roman" panose="02020603050405020304" pitchFamily="18" charset="0"/>
                <a:ea typeface="Times New Roman" panose="02020603050405020304" pitchFamily="18" charset="0"/>
              </a:rPr>
              <a:t>φ</a:t>
            </a:r>
            <a:r>
              <a:rPr lang="pt-PT" i="1" baseline="-25000" dirty="0">
                <a:latin typeface="Times New Roman" panose="02020603050405020304" pitchFamily="18" charset="0"/>
                <a:ea typeface="Times New Roman" panose="02020603050405020304" pitchFamily="18" charset="0"/>
              </a:rPr>
              <a:t>O</a:t>
            </a:r>
            <a:r>
              <a:rPr lang="pt-PT" dirty="0">
                <a:latin typeface="Times New Roman" panose="02020603050405020304" pitchFamily="18" charset="0"/>
                <a:ea typeface="Times New Roman" panose="02020603050405020304" pitchFamily="18" charset="0"/>
              </a:rPr>
              <a:t>  qiymatlar tishlashish koeffitsienti </a:t>
            </a:r>
            <a:r>
              <a:rPr lang="es-ES" dirty="0">
                <a:latin typeface="Times New Roman" panose="02020603050405020304" pitchFamily="18" charset="0"/>
                <a:ea typeface="Times New Roman" panose="02020603050405020304" pitchFamily="18" charset="0"/>
              </a:rPr>
              <a:t>φ</a:t>
            </a:r>
            <a:r>
              <a:rPr lang="pt-PT" dirty="0">
                <a:latin typeface="Times New Roman" panose="02020603050405020304" pitchFamily="18" charset="0"/>
                <a:ea typeface="Times New Roman" panose="02020603050405020304" pitchFamily="18" charset="0"/>
              </a:rPr>
              <a:t> ning 0.1; 0,2 ... 0,7 qiymatlari uchun xisoblanadi va masshtabda  </a:t>
            </a:r>
            <a:r>
              <a:rPr lang="pt-PT" i="1" dirty="0">
                <a:latin typeface="Times New Roman" panose="02020603050405020304" pitchFamily="18" charset="0"/>
                <a:ea typeface="Times New Roman" panose="02020603050405020304" pitchFamily="18" charset="0"/>
              </a:rPr>
              <a:t>D</a:t>
            </a:r>
            <a:r>
              <a:rPr lang="pt-PT" i="1" baseline="-25000" dirty="0">
                <a:latin typeface="Times New Roman" panose="02020603050405020304" pitchFamily="18" charset="0"/>
                <a:ea typeface="Times New Roman" panose="02020603050405020304" pitchFamily="18" charset="0"/>
              </a:rPr>
              <a:t>a</a:t>
            </a:r>
            <a:r>
              <a:rPr lang="pt-PT" i="1" dirty="0">
                <a:latin typeface="Times New Roman" panose="02020603050405020304" pitchFamily="18" charset="0"/>
                <a:ea typeface="Times New Roman" panose="02020603050405020304" pitchFamily="18" charset="0"/>
              </a:rPr>
              <a:t>, D</a:t>
            </a:r>
            <a:r>
              <a:rPr lang="pt-PT" i="1" baseline="-25000" dirty="0">
                <a:latin typeface="Times New Roman" panose="02020603050405020304" pitchFamily="18" charset="0"/>
                <a:ea typeface="Times New Roman" panose="02020603050405020304" pitchFamily="18" charset="0"/>
              </a:rPr>
              <a:t>O</a:t>
            </a:r>
            <a:r>
              <a:rPr lang="pt-PT" dirty="0">
                <a:latin typeface="Times New Roman" panose="02020603050405020304" pitchFamily="18" charset="0"/>
                <a:ea typeface="Times New Roman" panose="02020603050405020304" pitchFamily="18" charset="0"/>
              </a:rPr>
              <a:t> ordinatalariga qo’yilib, punktir to’g’ri ch</a:t>
            </a:r>
            <a:r>
              <a:rPr lang="uz-Cyrl-UZ" dirty="0">
                <a:latin typeface="Times New Roman" panose="02020603050405020304" pitchFamily="18" charset="0"/>
                <a:ea typeface="Times New Roman" panose="02020603050405020304" pitchFamily="18" charset="0"/>
              </a:rPr>
              <a:t>i</a:t>
            </a:r>
            <a:r>
              <a:rPr lang="pt-PT" dirty="0">
                <a:latin typeface="Times New Roman" panose="02020603050405020304" pitchFamily="18" charset="0"/>
                <a:ea typeface="Times New Roman" panose="02020603050405020304" pitchFamily="18" charset="0"/>
              </a:rPr>
              <a:t>zi</a:t>
            </a:r>
            <a:r>
              <a:rPr lang="uz-Cyrl-UZ" dirty="0">
                <a:latin typeface="Times New Roman" panose="02020603050405020304" pitchFamily="18" charset="0"/>
                <a:ea typeface="Times New Roman" panose="02020603050405020304" pitchFamily="18" charset="0"/>
              </a:rPr>
              <a:t>q</a:t>
            </a:r>
            <a:r>
              <a:rPr lang="pt-PT" dirty="0">
                <a:latin typeface="Times New Roman" panose="02020603050405020304" pitchFamily="18" charset="0"/>
                <a:ea typeface="Times New Roman" panose="02020603050405020304" pitchFamily="18" charset="0"/>
              </a:rPr>
              <a:t> bilan birlashtiriladi. </a:t>
            </a:r>
            <a:r>
              <a:rPr lang="uz-Cyrl-UZ" dirty="0">
                <a:latin typeface="Times New Roman" panose="02020603050405020304" pitchFamily="18" charset="0"/>
                <a:ea typeface="Times New Roman" panose="02020603050405020304" pitchFamily="18" charset="0"/>
              </a:rPr>
              <a:t>Q</a:t>
            </a:r>
            <a:r>
              <a:rPr lang="pt-PT" dirty="0">
                <a:latin typeface="Times New Roman" panose="02020603050405020304" pitchFamily="18" charset="0"/>
                <a:ea typeface="Times New Roman" panose="02020603050405020304" pitchFamily="18" charset="0"/>
              </a:rPr>
              <a:t>urilgan grafik avtomvbilning shataksirashini kontrol qilish grafigi deyiladi.</a:t>
            </a:r>
            <a:endParaRPr lang="ru-RU" sz="1800" dirty="0">
              <a:latin typeface="Times New Roman" panose="02020603050405020304" pitchFamily="18" charset="0"/>
              <a:ea typeface="Times New Roman" panose="02020603050405020304" pitchFamily="18" charset="0"/>
            </a:endParaRPr>
          </a:p>
          <a:p>
            <a:pPr indent="342900" algn="just">
              <a:spcAft>
                <a:spcPts val="0"/>
              </a:spcAft>
            </a:pPr>
            <a:r>
              <a:rPr lang="pt-PT" dirty="0">
                <a:latin typeface="Times New Roman" panose="02020603050405020304" pitchFamily="18" charset="0"/>
                <a:ea typeface="Times New Roman" panose="02020603050405020304" pitchFamily="18" charset="0"/>
              </a:rPr>
              <a:t>Dinamik harakteristika, massalar nomogrammasi va g’ildirakning shataksirashini kontrol qilish grafigi birgalikda </a:t>
            </a:r>
            <a:r>
              <a:rPr lang="pt-PT" i="1" dirty="0">
                <a:latin typeface="Times New Roman" panose="02020603050405020304" pitchFamily="18" charset="0"/>
                <a:ea typeface="Times New Roman" panose="02020603050405020304" pitchFamily="18" charset="0"/>
              </a:rPr>
              <a:t>danamik  pasport </a:t>
            </a:r>
            <a:r>
              <a:rPr lang="pt-PT" dirty="0" smtClean="0">
                <a:latin typeface="Times New Roman" panose="02020603050405020304" pitchFamily="18" charset="0"/>
                <a:ea typeface="Times New Roman" panose="02020603050405020304" pitchFamily="18" charset="0"/>
              </a:rPr>
              <a:t>deyiladi. </a:t>
            </a:r>
            <a:endParaRPr lang="ru-RU" sz="1800" dirty="0">
              <a:latin typeface="Times New Roman" panose="02020603050405020304" pitchFamily="18" charset="0"/>
              <a:ea typeface="Times New Roman" panose="02020603050405020304" pitchFamily="18" charset="0"/>
            </a:endParaRPr>
          </a:p>
          <a:p>
            <a:r>
              <a:rPr lang="pt-PT" dirty="0">
                <a:latin typeface="Times New Roman" panose="02020603050405020304" pitchFamily="18" charset="0"/>
                <a:ea typeface="Times New Roman" panose="02020603050405020304" pitchFamily="18" charset="0"/>
              </a:rPr>
              <a:t>Dinamik pasportdan foydalanib ekspluatatsiyada uchraydigai masalalarni yechish mumkii. </a:t>
            </a:r>
            <a:endParaRPr lang="ru-RU" dirty="0"/>
          </a:p>
        </p:txBody>
      </p:sp>
      <p:sp>
        <p:nvSpPr>
          <p:cNvPr id="4" name="Заголовок 1"/>
          <p:cNvSpPr>
            <a:spLocks noGrp="1"/>
          </p:cNvSpPr>
          <p:nvPr>
            <p:ph type="title"/>
          </p:nvPr>
        </p:nvSpPr>
        <p:spPr>
          <a:xfrm>
            <a:off x="838200" y="167426"/>
            <a:ext cx="10515600" cy="618186"/>
          </a:xfrm>
        </p:spPr>
        <p:txBody>
          <a:bodyPr/>
          <a:lstStyle/>
          <a:p>
            <a:pPr marL="812800" algn="ctr">
              <a:spcAft>
                <a:spcPts val="0"/>
              </a:spcAft>
            </a:pPr>
            <a:r>
              <a:rPr lang="nb-NO" sz="2800" b="1" dirty="0">
                <a:latin typeface="Times New Roman" panose="02020603050405020304" pitchFamily="18" charset="0"/>
                <a:ea typeface="Times New Roman" panose="02020603050405020304" pitchFamily="18" charset="0"/>
              </a:rPr>
              <a:t>Avtomobilning dinamik pasporti</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22534799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701006" y="0"/>
            <a:ext cx="7342404" cy="634584"/>
          </a:xfrm>
        </p:spPr>
        <p:txBody>
          <a:bodyPr>
            <a:noAutofit/>
          </a:bodyPr>
          <a:lstStyle/>
          <a:p>
            <a:pPr marL="330200">
              <a:spcAft>
                <a:spcPts val="0"/>
              </a:spcAft>
            </a:pPr>
            <a:r>
              <a:rPr lang="en-US" sz="3600" b="1" dirty="0" err="1">
                <a:solidFill>
                  <a:schemeClr val="tx1"/>
                </a:solidFill>
                <a:latin typeface="Times New Roman" panose="02020603050405020304" pitchFamily="18" charset="0"/>
                <a:ea typeface="Times New Roman" panose="02020603050405020304" pitchFamily="18" charset="0"/>
              </a:rPr>
              <a:t>Avtomobilning</a:t>
            </a:r>
            <a:r>
              <a:rPr lang="en-US" sz="3600" b="1" dirty="0">
                <a:solidFill>
                  <a:schemeClr val="tx1"/>
                </a:solidFill>
                <a:latin typeface="Times New Roman" panose="02020603050405020304" pitchFamily="18" charset="0"/>
                <a:ea typeface="Times New Roman" panose="02020603050405020304" pitchFamily="18" charset="0"/>
              </a:rPr>
              <a:t> </a:t>
            </a:r>
            <a:r>
              <a:rPr lang="en-US" sz="3600" b="1" dirty="0" err="1">
                <a:solidFill>
                  <a:schemeClr val="tx1"/>
                </a:solidFill>
                <a:latin typeface="Times New Roman" panose="02020603050405020304" pitchFamily="18" charset="0"/>
                <a:ea typeface="Times New Roman" panose="02020603050405020304" pitchFamily="18" charset="0"/>
              </a:rPr>
              <a:t>tezlana</a:t>
            </a:r>
            <a:r>
              <a:rPr lang="en-US" sz="3600" b="1" dirty="0">
                <a:solidFill>
                  <a:schemeClr val="tx1"/>
                </a:solidFill>
                <a:latin typeface="Times New Roman" panose="02020603050405020304" pitchFamily="18" charset="0"/>
                <a:ea typeface="Times New Roman" panose="02020603050405020304" pitchFamily="18" charset="0"/>
              </a:rPr>
              <a:t> </a:t>
            </a:r>
            <a:r>
              <a:rPr lang="en-US" sz="3600" b="1" dirty="0" err="1">
                <a:solidFill>
                  <a:schemeClr val="tx1"/>
                </a:solidFill>
                <a:latin typeface="Times New Roman" panose="02020603050405020304" pitchFamily="18" charset="0"/>
                <a:ea typeface="Times New Roman" panose="02020603050405020304" pitchFamily="18" charset="0"/>
              </a:rPr>
              <a:t>olishi</a:t>
            </a:r>
            <a:r>
              <a:rPr lang="en-US" sz="3600" b="1" dirty="0">
                <a:solidFill>
                  <a:schemeClr val="tx1"/>
                </a:solidFill>
                <a:latin typeface="Times New Roman" panose="02020603050405020304" pitchFamily="18" charset="0"/>
                <a:ea typeface="Times New Roman" panose="02020603050405020304" pitchFamily="18" charset="0"/>
              </a:rPr>
              <a:t>.</a:t>
            </a:r>
            <a:r>
              <a:rPr lang="ru-RU" sz="3600" dirty="0">
                <a:latin typeface="Times New Roman" panose="02020603050405020304" pitchFamily="18" charset="0"/>
                <a:ea typeface="Times New Roman" panose="02020603050405020304" pitchFamily="18" charset="0"/>
              </a:rPr>
              <a:t/>
            </a:r>
            <a:br>
              <a:rPr lang="ru-RU" sz="3600" dirty="0">
                <a:latin typeface="Times New Roman" panose="02020603050405020304" pitchFamily="18" charset="0"/>
                <a:ea typeface="Times New Roman" panose="02020603050405020304" pitchFamily="18" charset="0"/>
              </a:rPr>
            </a:br>
            <a:endParaRPr lang="ru-RU" sz="3600" dirty="0"/>
          </a:p>
        </p:txBody>
      </p:sp>
      <p:sp>
        <p:nvSpPr>
          <p:cNvPr id="3" name="Объект 2"/>
          <p:cNvSpPr>
            <a:spLocks noGrp="1"/>
          </p:cNvSpPr>
          <p:nvPr>
            <p:ph idx="1"/>
          </p:nvPr>
        </p:nvSpPr>
        <p:spPr>
          <a:xfrm>
            <a:off x="0" y="884420"/>
            <a:ext cx="12192000" cy="5973579"/>
          </a:xfrm>
        </p:spPr>
        <p:txBody>
          <a:bodyPr>
            <a:noAutofit/>
          </a:bodyPr>
          <a:lstStyle/>
          <a:p>
            <a:pPr indent="330200" algn="just"/>
            <a:r>
              <a:rPr lang="en-US" sz="2600" dirty="0" err="1">
                <a:latin typeface="Times New Roman" panose="02020603050405020304" pitchFamily="18" charset="0"/>
                <a:ea typeface="Times New Roman" panose="02020603050405020304" pitchFamily="18" charset="0"/>
              </a:rPr>
              <a:t>Avtomobilning</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harakati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tekis</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va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o’zgaruvchan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tezlanuvchan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yoki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sekinlanuvchan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bo’lishi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mumkin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SHaharda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ekspluatatsiya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kitlinuvchi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avtomobillar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uchun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tekis</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harakat</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umumiy</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ish</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vaqtining</a:t>
            </a:r>
            <a:r>
              <a:rPr lang="en-US" sz="2600" dirty="0">
                <a:latin typeface="Times New Roman" panose="02020603050405020304" pitchFamily="18" charset="0"/>
                <a:ea typeface="Times New Roman" panose="02020603050405020304" pitchFamily="18" charset="0"/>
              </a:rPr>
              <a:t> 15—25 % </a:t>
            </a:r>
            <a:r>
              <a:rPr lang="en-US" sz="2600" dirty="0" err="1">
                <a:latin typeface="Times New Roman" panose="02020603050405020304" pitchFamily="18" charset="0"/>
                <a:ea typeface="Times New Roman" panose="02020603050405020304" pitchFamily="18" charset="0"/>
              </a:rPr>
              <a:t>ini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tekis</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tezlanuvchan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harakat</a:t>
            </a:r>
            <a:r>
              <a:rPr lang="en-US" sz="2600" dirty="0">
                <a:latin typeface="Times New Roman" panose="02020603050405020304" pitchFamily="18" charset="0"/>
                <a:ea typeface="Times New Roman" panose="02020603050405020304" pitchFamily="18" charset="0"/>
              </a:rPr>
              <a:t> 30—45 % </a:t>
            </a:r>
            <a:r>
              <a:rPr lang="en-US" sz="2600" dirty="0" err="1">
                <a:latin typeface="Times New Roman" panose="02020603050405020304" pitchFamily="18" charset="0"/>
                <a:ea typeface="Times New Roman" panose="02020603050405020304" pitchFamily="18" charset="0"/>
              </a:rPr>
              <a:t>ini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va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g’ildirakka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tortish</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kuchi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ta`sir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egmagan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xoldagi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hamda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tormozlanish</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rejimidagi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harakatlar</a:t>
            </a:r>
            <a:r>
              <a:rPr lang="en-US" sz="2600" dirty="0">
                <a:latin typeface="Times New Roman" panose="02020603050405020304" pitchFamily="18" charset="0"/>
                <a:ea typeface="Times New Roman" panose="02020603050405020304" pitchFamily="18" charset="0"/>
              </a:rPr>
              <a:t> 30—40 % </a:t>
            </a:r>
            <a:r>
              <a:rPr lang="en-US" sz="2600" dirty="0" err="1">
                <a:latin typeface="Times New Roman" panose="02020603050405020304" pitchFamily="18" charset="0"/>
                <a:ea typeface="Times New Roman" panose="02020603050405020304" pitchFamily="18" charset="0"/>
              </a:rPr>
              <a:t>ini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tashkil</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qiladi</a:t>
            </a:r>
            <a:r>
              <a:rPr lang="en-US" sz="2600" dirty="0">
                <a:latin typeface="Times New Roman" panose="02020603050405020304" pitchFamily="18" charset="0"/>
                <a:ea typeface="Times New Roman" panose="02020603050405020304" pitchFamily="18" charset="0"/>
              </a:rPr>
              <a:t>.</a:t>
            </a:r>
            <a:endParaRPr lang="ru-RU" sz="2600" dirty="0">
              <a:latin typeface="Times New Roman" panose="02020603050405020304" pitchFamily="18" charset="0"/>
              <a:ea typeface="Times New Roman" panose="02020603050405020304" pitchFamily="18" charset="0"/>
            </a:endParaRPr>
          </a:p>
          <a:p>
            <a:pPr indent="330200" algn="just"/>
            <a:r>
              <a:rPr lang="en-US" sz="2600" dirty="0" err="1">
                <a:latin typeface="Times New Roman" panose="02020603050405020304" pitchFamily="18" charset="0"/>
                <a:ea typeface="Times New Roman" panose="02020603050405020304" pitchFamily="18" charset="0"/>
              </a:rPr>
              <a:t>O’zgaruvchan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harakatdagi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avtomobil</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dnnamikasi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uning</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tezlanish</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qiymati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hamda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tezlikning</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ma`lum</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intervalda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o’zgarishi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uchun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zarur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yo’l</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va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vaqt</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bilan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o`lchanadi</a:t>
            </a:r>
            <a:r>
              <a:rPr lang="en-US" sz="2600" dirty="0">
                <a:latin typeface="Times New Roman" panose="02020603050405020304" pitchFamily="18" charset="0"/>
                <a:ea typeface="Times New Roman" panose="02020603050405020304" pitchFamily="18" charset="0"/>
              </a:rPr>
              <a:t>.</a:t>
            </a:r>
            <a:endParaRPr lang="ru-RU" sz="2600" dirty="0">
              <a:latin typeface="Times New Roman" panose="02020603050405020304" pitchFamily="18" charset="0"/>
              <a:ea typeface="Times New Roman" panose="02020603050405020304" pitchFamily="18" charset="0"/>
            </a:endParaRPr>
          </a:p>
          <a:p>
            <a:pPr indent="330200" algn="just"/>
            <a:r>
              <a:rPr lang="en-US" sz="2600" dirty="0" err="1">
                <a:latin typeface="Times New Roman" panose="02020603050405020304" pitchFamily="18" charset="0"/>
                <a:ea typeface="Times New Roman" panose="02020603050405020304" pitchFamily="18" charset="0"/>
              </a:rPr>
              <a:t>Dinamik</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faktor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formulasidan.tezlanish</a:t>
            </a:r>
            <a:r>
              <a:rPr lang="en-US" sz="2600" dirty="0">
                <a:latin typeface="Times New Roman" panose="02020603050405020304" pitchFamily="18" charset="0"/>
                <a:ea typeface="Times New Roman" panose="02020603050405020304" pitchFamily="18" charset="0"/>
              </a:rPr>
              <a:t> ja </a:t>
            </a:r>
            <a:r>
              <a:rPr lang="en-US" sz="2600" dirty="0" err="1">
                <a:latin typeface="Times New Roman" panose="02020603050405020304" pitchFamily="18" charset="0"/>
                <a:ea typeface="Times New Roman" panose="02020603050405020304" pitchFamily="18" charset="0"/>
              </a:rPr>
              <a:t>ning</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qiymati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quyidagicha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annklanadi</a:t>
            </a:r>
            <a:r>
              <a:rPr lang="en-US" sz="2600" dirty="0">
                <a:latin typeface="Times New Roman" panose="02020603050405020304" pitchFamily="18" charset="0"/>
                <a:ea typeface="Times New Roman" panose="02020603050405020304" pitchFamily="18" charset="0"/>
              </a:rPr>
              <a:t>:</a:t>
            </a:r>
            <a:r>
              <a:rPr lang="en-US" sz="2600" b="1" dirty="0">
                <a:latin typeface="Times New Roman" panose="02020603050405020304" pitchFamily="18" charset="0"/>
                <a:ea typeface="Times New Roman" panose="02020603050405020304" pitchFamily="18" charset="0"/>
              </a:rPr>
              <a:t>   </a:t>
            </a:r>
            <a:endParaRPr lang="ru-RU" sz="2600" b="1" dirty="0">
              <a:latin typeface="Times New Roman" panose="02020603050405020304" pitchFamily="18" charset="0"/>
              <a:ea typeface="Times New Roman" panose="02020603050405020304" pitchFamily="18" charset="0"/>
            </a:endParaRPr>
          </a:p>
          <a:p>
            <a:pPr marL="0" indent="0" algn="ctr">
              <a:buNone/>
            </a:pPr>
            <a:r>
              <a:rPr lang="de-DE" sz="2600" b="1" i="1" dirty="0" smtClean="0">
                <a:latin typeface="Times New Roman" panose="02020603050405020304" pitchFamily="18" charset="0"/>
                <a:ea typeface="Times New Roman" panose="02020603050405020304" pitchFamily="18" charset="0"/>
              </a:rPr>
              <a:t>j</a:t>
            </a:r>
            <a:r>
              <a:rPr lang="de-DE" sz="2600" b="1" i="1" baseline="-25000" dirty="0" smtClean="0">
                <a:latin typeface="Times New Roman" panose="02020603050405020304" pitchFamily="18" charset="0"/>
                <a:ea typeface="Times New Roman" panose="02020603050405020304" pitchFamily="18" charset="0"/>
              </a:rPr>
              <a:t>a</a:t>
            </a:r>
            <a:r>
              <a:rPr lang="de-DE" sz="2600" b="1" i="1" dirty="0">
                <a:latin typeface="Times New Roman" panose="02020603050405020304" pitchFamily="18" charset="0"/>
                <a:ea typeface="Times New Roman" panose="02020603050405020304" pitchFamily="18" charset="0"/>
              </a:rPr>
              <a:t>=(D</a:t>
            </a:r>
            <a:r>
              <a:rPr lang="de-DE" sz="2600" b="1" i="1" baseline="-25000" dirty="0">
                <a:latin typeface="Times New Roman" panose="02020603050405020304" pitchFamily="18" charset="0"/>
                <a:ea typeface="Times New Roman" panose="02020603050405020304" pitchFamily="18" charset="0"/>
              </a:rPr>
              <a:t>a</a:t>
            </a:r>
            <a:r>
              <a:rPr lang="de-DE" sz="2600" b="1" i="1" dirty="0">
                <a:latin typeface="Times New Roman" panose="02020603050405020304" pitchFamily="18" charset="0"/>
                <a:ea typeface="Times New Roman" panose="02020603050405020304" pitchFamily="18" charset="0"/>
              </a:rPr>
              <a:t>-</a:t>
            </a:r>
            <a:r>
              <a:rPr lang="en-US" sz="2600" b="1" i="1" dirty="0">
                <a:latin typeface="Times New Roman" panose="02020603050405020304" pitchFamily="18" charset="0"/>
                <a:ea typeface="Times New Roman" panose="02020603050405020304" pitchFamily="18" charset="0"/>
              </a:rPr>
              <a:t>ψ</a:t>
            </a:r>
            <a:r>
              <a:rPr lang="de-DE" sz="2600" b="1" i="1" dirty="0">
                <a:latin typeface="Times New Roman" panose="02020603050405020304" pitchFamily="18" charset="0"/>
                <a:ea typeface="Times New Roman" panose="02020603050405020304" pitchFamily="18" charset="0"/>
              </a:rPr>
              <a:t>) g/</a:t>
            </a:r>
            <a:r>
              <a:rPr lang="en-US" sz="2600" b="1" i="1" dirty="0">
                <a:latin typeface="Times New Roman" panose="02020603050405020304" pitchFamily="18" charset="0"/>
                <a:ea typeface="Times New Roman" panose="02020603050405020304" pitchFamily="18" charset="0"/>
              </a:rPr>
              <a:t>δ</a:t>
            </a:r>
            <a:r>
              <a:rPr lang="de-DE" sz="2600" b="1" i="1" baseline="-25000" dirty="0" err="1">
                <a:latin typeface="Times New Roman" panose="02020603050405020304" pitchFamily="18" charset="0"/>
                <a:ea typeface="Times New Roman" panose="02020603050405020304" pitchFamily="18" charset="0"/>
              </a:rPr>
              <a:t>vr</a:t>
            </a:r>
            <a:r>
              <a:rPr lang="de-DE" sz="2600" b="1" baseline="-25000" dirty="0">
                <a:latin typeface="Times New Roman" panose="02020603050405020304" pitchFamily="18" charset="0"/>
                <a:ea typeface="Times New Roman" panose="02020603050405020304" pitchFamily="18" charset="0"/>
              </a:rPr>
              <a:t>        </a:t>
            </a:r>
            <a:endParaRPr lang="ru-RU" sz="2600" b="1" dirty="0">
              <a:latin typeface="Times New Roman" panose="02020603050405020304" pitchFamily="18" charset="0"/>
              <a:ea typeface="Times New Roman" panose="02020603050405020304" pitchFamily="18" charset="0"/>
            </a:endParaRPr>
          </a:p>
          <a:p>
            <a:pPr indent="342900" algn="just"/>
            <a:r>
              <a:rPr lang="de-DE" sz="2600" dirty="0">
                <a:latin typeface="Times New Roman" panose="02020603050405020304" pitchFamily="18" charset="0"/>
                <a:ea typeface="Times New Roman" panose="02020603050405020304" pitchFamily="18" charset="0"/>
              </a:rPr>
              <a:t> </a:t>
            </a:r>
            <a:r>
              <a:rPr lang="de-DE" sz="2600" dirty="0" err="1">
                <a:latin typeface="Times New Roman" panose="02020603050405020304" pitchFamily="18" charset="0"/>
                <a:ea typeface="Times New Roman" panose="02020603050405020304" pitchFamily="18" charset="0"/>
              </a:rPr>
              <a:t>Bu</a:t>
            </a:r>
            <a:r>
              <a:rPr lang="de-DE" sz="2600" dirty="0">
                <a:latin typeface="Times New Roman" panose="02020603050405020304" pitchFamily="18" charset="0"/>
                <a:ea typeface="Times New Roman" panose="02020603050405020304" pitchFamily="18" charset="0"/>
              </a:rPr>
              <a:t> </a:t>
            </a:r>
            <a:r>
              <a:rPr lang="de-DE" sz="2600" dirty="0" err="1">
                <a:latin typeface="Times New Roman" panose="02020603050405020304" pitchFamily="18" charset="0"/>
                <a:ea typeface="Times New Roman" panose="02020603050405020304" pitchFamily="18" charset="0"/>
              </a:rPr>
              <a:t>yerda</a:t>
            </a:r>
            <a:r>
              <a:rPr lang="de-DE" sz="2600" b="1" dirty="0">
                <a:latin typeface="Times New Roman" panose="02020603050405020304" pitchFamily="18" charset="0"/>
                <a:ea typeface="Times New Roman" panose="02020603050405020304" pitchFamily="18" charset="0"/>
              </a:rPr>
              <a:t>  </a:t>
            </a:r>
            <a:r>
              <a:rPr lang="en-US" sz="2600" i="1" dirty="0">
                <a:latin typeface="Times New Roman" panose="02020603050405020304" pitchFamily="18" charset="0"/>
                <a:ea typeface="Times New Roman" panose="02020603050405020304" pitchFamily="18" charset="0"/>
              </a:rPr>
              <a:t>ψ</a:t>
            </a:r>
            <a:r>
              <a:rPr lang="de-DE" sz="2600" b="1" dirty="0">
                <a:latin typeface="Times New Roman" panose="02020603050405020304" pitchFamily="18" charset="0"/>
                <a:ea typeface="Times New Roman" panose="02020603050405020304" pitchFamily="18" charset="0"/>
              </a:rPr>
              <a:t> —</a:t>
            </a:r>
            <a:r>
              <a:rPr lang="de-DE" sz="2600" dirty="0">
                <a:latin typeface="Times New Roman" panose="02020603050405020304" pitchFamily="18" charset="0"/>
                <a:ea typeface="Times New Roman" panose="02020603050405020304" pitchFamily="18" charset="0"/>
              </a:rPr>
              <a:t> </a:t>
            </a:r>
            <a:r>
              <a:rPr lang="de-DE" sz="2600" dirty="0" err="1">
                <a:latin typeface="Times New Roman" panose="02020603050405020304" pitchFamily="18" charset="0"/>
                <a:ea typeface="Times New Roman" panose="02020603050405020304" pitchFamily="18" charset="0"/>
              </a:rPr>
              <a:t>avtomobilda</a:t>
            </a:r>
            <a:r>
              <a:rPr lang="de-DE" sz="2600" dirty="0">
                <a:latin typeface="Times New Roman" panose="02020603050405020304" pitchFamily="18" charset="0"/>
                <a:ea typeface="Times New Roman" panose="02020603050405020304" pitchFamily="18" charset="0"/>
              </a:rPr>
              <a:t> </a:t>
            </a:r>
            <a:r>
              <a:rPr lang="de-DE" sz="2600" dirty="0" err="1">
                <a:latin typeface="Times New Roman" panose="02020603050405020304" pitchFamily="18" charset="0"/>
                <a:ea typeface="Times New Roman" panose="02020603050405020304" pitchFamily="18" charset="0"/>
              </a:rPr>
              <a:t>to’g’ri</a:t>
            </a:r>
            <a:r>
              <a:rPr lang="de-DE" sz="2600" dirty="0">
                <a:latin typeface="Times New Roman" panose="02020603050405020304" pitchFamily="18" charset="0"/>
                <a:ea typeface="Times New Roman" panose="02020603050405020304" pitchFamily="18" charset="0"/>
              </a:rPr>
              <a:t> </a:t>
            </a:r>
            <a:r>
              <a:rPr lang="de-DE" sz="2600" dirty="0" err="1">
                <a:latin typeface="Times New Roman" panose="02020603050405020304" pitchFamily="18" charset="0"/>
                <a:ea typeface="Times New Roman" panose="02020603050405020304" pitchFamily="18" charset="0"/>
              </a:rPr>
              <a:t>uzatmada</a:t>
            </a:r>
            <a:r>
              <a:rPr lang="de-DE" sz="2600" dirty="0">
                <a:latin typeface="Times New Roman" panose="02020603050405020304" pitchFamily="18" charset="0"/>
                <a:ea typeface="Times New Roman" panose="02020603050405020304" pitchFamily="18" charset="0"/>
              </a:rPr>
              <a:t> </a:t>
            </a:r>
            <a:r>
              <a:rPr lang="de-DE" sz="2600" dirty="0" err="1">
                <a:latin typeface="Times New Roman" panose="02020603050405020304" pitchFamily="18" charset="0"/>
                <a:ea typeface="Times New Roman" panose="02020603050405020304" pitchFamily="18" charset="0"/>
              </a:rPr>
              <a:t>yengishi</a:t>
            </a:r>
            <a:r>
              <a:rPr lang="de-DE" sz="2600" dirty="0">
                <a:latin typeface="Times New Roman" panose="02020603050405020304" pitchFamily="18" charset="0"/>
                <a:ea typeface="Times New Roman" panose="02020603050405020304" pitchFamily="18" charset="0"/>
              </a:rPr>
              <a:t> </a:t>
            </a:r>
            <a:r>
              <a:rPr lang="de-DE" sz="2600" dirty="0" err="1">
                <a:latin typeface="Times New Roman" panose="02020603050405020304" pitchFamily="18" charset="0"/>
                <a:ea typeface="Times New Roman" panose="02020603050405020304" pitchFamily="18" charset="0"/>
              </a:rPr>
              <a:t>mumkin</a:t>
            </a:r>
            <a:r>
              <a:rPr lang="de-DE" sz="2600" dirty="0">
                <a:latin typeface="Times New Roman" panose="02020603050405020304" pitchFamily="18" charset="0"/>
                <a:ea typeface="Times New Roman" panose="02020603050405020304" pitchFamily="18" charset="0"/>
              </a:rPr>
              <a:t> </a:t>
            </a:r>
            <a:r>
              <a:rPr lang="de-DE" sz="2600" dirty="0" err="1">
                <a:latin typeface="Times New Roman" panose="02020603050405020304" pitchFamily="18" charset="0"/>
                <a:ea typeface="Times New Roman" panose="02020603050405020304" pitchFamily="18" charset="0"/>
              </a:rPr>
              <a:t>bo’lgan</a:t>
            </a:r>
            <a:r>
              <a:rPr lang="de-DE" sz="2600" dirty="0">
                <a:latin typeface="Times New Roman" panose="02020603050405020304" pitchFamily="18" charset="0"/>
                <a:ea typeface="Times New Roman" panose="02020603050405020304" pitchFamily="18" charset="0"/>
              </a:rPr>
              <a:t> </a:t>
            </a:r>
            <a:r>
              <a:rPr lang="de-DE" sz="2600" dirty="0" err="1">
                <a:latin typeface="Times New Roman" panose="02020603050405020304" pitchFamily="18" charset="0"/>
                <a:ea typeface="Times New Roman" panose="02020603050405020304" pitchFamily="18" charset="0"/>
              </a:rPr>
              <a:t>yo’lning</a:t>
            </a:r>
            <a:r>
              <a:rPr lang="de-DE" sz="2600" dirty="0">
                <a:latin typeface="Times New Roman" panose="02020603050405020304" pitchFamily="18" charset="0"/>
                <a:ea typeface="Times New Roman" panose="02020603050405020304" pitchFamily="18" charset="0"/>
              </a:rPr>
              <a:t> </a:t>
            </a:r>
            <a:r>
              <a:rPr lang="de-DE" sz="2600" dirty="0" err="1">
                <a:latin typeface="Times New Roman" panose="02020603050405020304" pitchFamily="18" charset="0"/>
                <a:ea typeface="Times New Roman" panose="02020603050405020304" pitchFamily="18" charset="0"/>
              </a:rPr>
              <a:t>umumiy</a:t>
            </a:r>
            <a:r>
              <a:rPr lang="de-DE" sz="2600" dirty="0">
                <a:latin typeface="Times New Roman" panose="02020603050405020304" pitchFamily="18" charset="0"/>
                <a:ea typeface="Times New Roman" panose="02020603050405020304" pitchFamily="18" charset="0"/>
              </a:rPr>
              <a:t> </a:t>
            </a:r>
            <a:r>
              <a:rPr lang="de-DE" sz="2600" dirty="0" err="1">
                <a:latin typeface="Times New Roman" panose="02020603050405020304" pitchFamily="18" charset="0"/>
                <a:ea typeface="Times New Roman" panose="02020603050405020304" pitchFamily="18" charset="0"/>
              </a:rPr>
              <a:t>qarshiligi</a:t>
            </a:r>
            <a:r>
              <a:rPr lang="de-DE" sz="2600" dirty="0">
                <a:latin typeface="Times New Roman" panose="02020603050405020304" pitchFamily="18" charset="0"/>
                <a:ea typeface="Times New Roman" panose="02020603050405020304" pitchFamily="18" charset="0"/>
              </a:rPr>
              <a:t>;</a:t>
            </a:r>
            <a:endParaRPr lang="ru-RU" sz="2600" dirty="0">
              <a:latin typeface="Times New Roman" panose="02020603050405020304" pitchFamily="18" charset="0"/>
              <a:ea typeface="Times New Roman" panose="02020603050405020304" pitchFamily="18" charset="0"/>
            </a:endParaRPr>
          </a:p>
          <a:p>
            <a:pPr indent="342900" algn="just"/>
            <a:r>
              <a:rPr lang="en-US" sz="2600" i="1" dirty="0">
                <a:latin typeface="Times New Roman" panose="02020603050405020304" pitchFamily="18" charset="0"/>
                <a:ea typeface="Times New Roman" panose="02020603050405020304" pitchFamily="18" charset="0"/>
              </a:rPr>
              <a:t>δ</a:t>
            </a:r>
            <a:r>
              <a:rPr lang="de-DE" sz="2600" i="1" baseline="-25000" dirty="0" err="1">
                <a:latin typeface="Times New Roman" panose="02020603050405020304" pitchFamily="18" charset="0"/>
                <a:ea typeface="Times New Roman" panose="02020603050405020304" pitchFamily="18" charset="0"/>
              </a:rPr>
              <a:t>vr</a:t>
            </a:r>
            <a:r>
              <a:rPr lang="de-DE" sz="2600" dirty="0">
                <a:latin typeface="Times New Roman" panose="02020603050405020304" pitchFamily="18" charset="0"/>
                <a:ea typeface="Times New Roman" panose="02020603050405020304" pitchFamily="18" charset="0"/>
              </a:rPr>
              <a:t> —</a:t>
            </a:r>
            <a:r>
              <a:rPr lang="de-DE" sz="2600" dirty="0" err="1">
                <a:latin typeface="Times New Roman" panose="02020603050405020304" pitchFamily="18" charset="0"/>
                <a:ea typeface="Times New Roman" panose="02020603050405020304" pitchFamily="18" charset="0"/>
              </a:rPr>
              <a:t>aylanib</a:t>
            </a:r>
            <a:r>
              <a:rPr lang="de-DE" sz="2600" dirty="0">
                <a:latin typeface="Times New Roman" panose="02020603050405020304" pitchFamily="18" charset="0"/>
                <a:ea typeface="Times New Roman" panose="02020603050405020304" pitchFamily="18" charset="0"/>
              </a:rPr>
              <a:t> </a:t>
            </a:r>
            <a:r>
              <a:rPr lang="de-DE" sz="2600" dirty="0" err="1">
                <a:latin typeface="Times New Roman" panose="02020603050405020304" pitchFamily="18" charset="0"/>
                <a:ea typeface="Times New Roman" panose="02020603050405020304" pitchFamily="18" charset="0"/>
              </a:rPr>
              <a:t>harakat</a:t>
            </a:r>
            <a:r>
              <a:rPr lang="de-DE" sz="2600" dirty="0">
                <a:latin typeface="Times New Roman" panose="02020603050405020304" pitchFamily="18" charset="0"/>
                <a:ea typeface="Times New Roman" panose="02020603050405020304" pitchFamily="18" charset="0"/>
              </a:rPr>
              <a:t> </a:t>
            </a:r>
            <a:r>
              <a:rPr lang="de-DE" sz="2600" dirty="0" err="1">
                <a:latin typeface="Times New Roman" panose="02020603050405020304" pitchFamily="18" charset="0"/>
                <a:ea typeface="Times New Roman" panose="02020603050405020304" pitchFamily="18" charset="0"/>
              </a:rPr>
              <a:t>qiluvchi</a:t>
            </a:r>
            <a:r>
              <a:rPr lang="de-DE" sz="2600" dirty="0">
                <a:latin typeface="Times New Roman" panose="02020603050405020304" pitchFamily="18" charset="0"/>
                <a:ea typeface="Times New Roman" panose="02020603050405020304" pitchFamily="18" charset="0"/>
              </a:rPr>
              <a:t> </a:t>
            </a:r>
            <a:r>
              <a:rPr lang="de-DE" sz="2600" dirty="0" err="1">
                <a:latin typeface="Times New Roman" panose="02020603050405020304" pitchFamily="18" charset="0"/>
                <a:ea typeface="Times New Roman" panose="02020603050405020304" pitchFamily="18" charset="0"/>
              </a:rPr>
              <a:t>massalar</a:t>
            </a:r>
            <a:r>
              <a:rPr lang="de-DE" sz="2600" dirty="0">
                <a:latin typeface="Times New Roman" panose="02020603050405020304" pitchFamily="18" charset="0"/>
                <a:ea typeface="Times New Roman" panose="02020603050405020304" pitchFamily="18" charset="0"/>
              </a:rPr>
              <a:t> </a:t>
            </a:r>
            <a:r>
              <a:rPr lang="de-DE" sz="2600" dirty="0" err="1">
                <a:latin typeface="Times New Roman" panose="02020603050405020304" pitchFamily="18" charset="0"/>
                <a:ea typeface="Times New Roman" panose="02020603050405020304" pitchFamily="18" charset="0"/>
              </a:rPr>
              <a:t>ta`siri</a:t>
            </a:r>
            <a:r>
              <a:rPr lang="de-DE" sz="2600" dirty="0">
                <a:latin typeface="Times New Roman" panose="02020603050405020304" pitchFamily="18" charset="0"/>
                <a:ea typeface="Times New Roman" panose="02020603050405020304" pitchFamily="18" charset="0"/>
              </a:rPr>
              <a:t> </a:t>
            </a:r>
            <a:r>
              <a:rPr lang="de-DE" sz="2600" dirty="0" err="1">
                <a:latin typeface="Times New Roman" panose="02020603050405020304" pitchFamily="18" charset="0"/>
                <a:ea typeface="Times New Roman" panose="02020603050405020304" pitchFamily="18" charset="0"/>
              </a:rPr>
              <a:t>koeffitsenti</a:t>
            </a:r>
            <a:r>
              <a:rPr lang="de-DE" sz="2600" dirty="0">
                <a:latin typeface="Times New Roman" panose="02020603050405020304" pitchFamily="18" charset="0"/>
                <a:ea typeface="Times New Roman" panose="02020603050405020304" pitchFamily="18" charset="0"/>
              </a:rPr>
              <a:t>.</a:t>
            </a:r>
            <a:endParaRPr lang="ru-RU" sz="2600" dirty="0">
              <a:latin typeface="Times New Roman" panose="02020603050405020304" pitchFamily="18" charset="0"/>
              <a:ea typeface="Times New Roman" panose="02020603050405020304" pitchFamily="18" charset="0"/>
            </a:endParaRPr>
          </a:p>
          <a:p>
            <a:endParaRPr lang="ru-RU" sz="2600" dirty="0"/>
          </a:p>
        </p:txBody>
      </p:sp>
    </p:spTree>
    <p:extLst>
      <p:ext uri="{BB962C8B-B14F-4D97-AF65-F5344CB8AC3E}">
        <p14:creationId xmlns:p14="http://schemas.microsoft.com/office/powerpoint/2010/main" val="105632080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2252411" y="114924"/>
            <a:ext cx="7687178" cy="634584"/>
          </a:xfrm>
        </p:spPr>
        <p:txBody>
          <a:bodyPr>
            <a:noAutofit/>
          </a:bodyPr>
          <a:lstStyle/>
          <a:p>
            <a:pPr marL="330200">
              <a:spcAft>
                <a:spcPts val="0"/>
              </a:spcAft>
            </a:pPr>
            <a:r>
              <a:rPr lang="en-US" sz="3600" b="1" dirty="0" err="1">
                <a:solidFill>
                  <a:schemeClr val="tx1"/>
                </a:solidFill>
                <a:latin typeface="Times New Roman" panose="02020603050405020304" pitchFamily="18" charset="0"/>
                <a:ea typeface="Times New Roman" panose="02020603050405020304" pitchFamily="18" charset="0"/>
              </a:rPr>
              <a:t>Avtomobilning</a:t>
            </a:r>
            <a:r>
              <a:rPr lang="en-US" sz="3600" b="1" dirty="0">
                <a:solidFill>
                  <a:schemeClr val="tx1"/>
                </a:solidFill>
                <a:latin typeface="Times New Roman" panose="02020603050405020304" pitchFamily="18" charset="0"/>
                <a:ea typeface="Times New Roman" panose="02020603050405020304" pitchFamily="18" charset="0"/>
              </a:rPr>
              <a:t> </a:t>
            </a:r>
            <a:r>
              <a:rPr lang="en-US" sz="3600" b="1" dirty="0" err="1">
                <a:solidFill>
                  <a:schemeClr val="tx1"/>
                </a:solidFill>
                <a:latin typeface="Times New Roman" panose="02020603050405020304" pitchFamily="18" charset="0"/>
                <a:ea typeface="Times New Roman" panose="02020603050405020304" pitchFamily="18" charset="0"/>
              </a:rPr>
              <a:t>tezlana</a:t>
            </a:r>
            <a:r>
              <a:rPr lang="en-US" sz="3600" b="1" dirty="0">
                <a:solidFill>
                  <a:schemeClr val="tx1"/>
                </a:solidFill>
                <a:latin typeface="Times New Roman" panose="02020603050405020304" pitchFamily="18" charset="0"/>
                <a:ea typeface="Times New Roman" panose="02020603050405020304" pitchFamily="18" charset="0"/>
              </a:rPr>
              <a:t> </a:t>
            </a:r>
            <a:r>
              <a:rPr lang="en-US" sz="3600" b="1" dirty="0" err="1">
                <a:solidFill>
                  <a:schemeClr val="tx1"/>
                </a:solidFill>
                <a:latin typeface="Times New Roman" panose="02020603050405020304" pitchFamily="18" charset="0"/>
                <a:ea typeface="Times New Roman" panose="02020603050405020304" pitchFamily="18" charset="0"/>
              </a:rPr>
              <a:t>olishi</a:t>
            </a:r>
            <a:r>
              <a:rPr lang="en-US" sz="3600" b="1" dirty="0">
                <a:solidFill>
                  <a:schemeClr val="tx1"/>
                </a:solidFill>
                <a:latin typeface="Times New Roman" panose="02020603050405020304" pitchFamily="18" charset="0"/>
                <a:ea typeface="Times New Roman" panose="02020603050405020304" pitchFamily="18" charset="0"/>
              </a:rPr>
              <a:t>.</a:t>
            </a:r>
            <a:r>
              <a:rPr lang="ru-RU" sz="3600" dirty="0">
                <a:latin typeface="Times New Roman" panose="02020603050405020304" pitchFamily="18" charset="0"/>
                <a:ea typeface="Times New Roman" panose="02020603050405020304" pitchFamily="18" charset="0"/>
              </a:rPr>
              <a:t/>
            </a:r>
            <a:br>
              <a:rPr lang="ru-RU" sz="3600" dirty="0">
                <a:latin typeface="Times New Roman" panose="02020603050405020304" pitchFamily="18" charset="0"/>
                <a:ea typeface="Times New Roman" panose="02020603050405020304" pitchFamily="18" charset="0"/>
              </a:rPr>
            </a:br>
            <a:endParaRPr lang="ru-RU" sz="3600" dirty="0"/>
          </a:p>
        </p:txBody>
      </p:sp>
      <p:sp>
        <p:nvSpPr>
          <p:cNvPr id="3" name="Объект 2"/>
          <p:cNvSpPr>
            <a:spLocks noGrp="1"/>
          </p:cNvSpPr>
          <p:nvPr>
            <p:ph idx="1"/>
          </p:nvPr>
        </p:nvSpPr>
        <p:spPr>
          <a:xfrm>
            <a:off x="0" y="940157"/>
            <a:ext cx="12192000" cy="6252693"/>
          </a:xfrm>
        </p:spPr>
        <p:txBody>
          <a:bodyPr>
            <a:noAutofit/>
          </a:bodyPr>
          <a:lstStyle/>
          <a:p>
            <a:pPr indent="0" algn="just">
              <a:buNone/>
            </a:pPr>
            <a:r>
              <a:rPr lang="de-DE" sz="2400" dirty="0">
                <a:latin typeface="Times New Roman" panose="02020603050405020304" pitchFamily="18" charset="0"/>
                <a:ea typeface="Times New Roman" panose="02020603050405020304" pitchFamily="18" charset="0"/>
              </a:rPr>
              <a:t> </a:t>
            </a:r>
            <a:r>
              <a:rPr lang="de-DE" sz="2400" dirty="0" smtClean="0">
                <a:latin typeface="Times New Roman" panose="02020603050405020304" pitchFamily="18" charset="0"/>
                <a:ea typeface="Times New Roman" panose="02020603050405020304" pitchFamily="18" charset="0"/>
              </a:rPr>
              <a:t>    </a:t>
            </a:r>
            <a:r>
              <a:rPr lang="de-DE" sz="2400" dirty="0" err="1" smtClean="0">
                <a:latin typeface="Times New Roman" panose="02020603050405020304" pitchFamily="18" charset="0"/>
                <a:ea typeface="Times New Roman" panose="02020603050405020304" pitchFamily="18" charset="0"/>
              </a:rPr>
              <a:t>Dinamik</a:t>
            </a:r>
            <a:r>
              <a:rPr lang="de-DE" sz="2400" dirty="0" smtClean="0">
                <a:latin typeface="Times New Roman" panose="02020603050405020304" pitchFamily="18" charset="0"/>
                <a:ea typeface="Times New Roman" panose="02020603050405020304" pitchFamily="18" charset="0"/>
              </a:rPr>
              <a:t> </a:t>
            </a:r>
            <a:r>
              <a:rPr lang="de-DE" sz="2400" dirty="0" err="1">
                <a:latin typeface="Times New Roman" panose="02020603050405020304" pitchFamily="18" charset="0"/>
                <a:ea typeface="Times New Roman" panose="02020603050405020304" pitchFamily="18" charset="0"/>
              </a:rPr>
              <a:t>faktorning</a:t>
            </a:r>
            <a:r>
              <a:rPr lang="de-DE" sz="2400" dirty="0">
                <a:latin typeface="Times New Roman" panose="02020603050405020304" pitchFamily="18" charset="0"/>
                <a:ea typeface="Times New Roman" panose="02020603050405020304" pitchFamily="18" charset="0"/>
              </a:rPr>
              <a:t> har </a:t>
            </a:r>
            <a:r>
              <a:rPr lang="de-DE" sz="2400" dirty="0" err="1">
                <a:latin typeface="Times New Roman" panose="02020603050405020304" pitchFamily="18" charset="0"/>
                <a:ea typeface="Times New Roman" panose="02020603050405020304" pitchFamily="18" charset="0"/>
              </a:rPr>
              <a:t>bir</a:t>
            </a:r>
            <a:r>
              <a:rPr lang="de-DE" sz="2400" dirty="0">
                <a:latin typeface="Times New Roman" panose="02020603050405020304" pitchFamily="18" charset="0"/>
                <a:ea typeface="Times New Roman" panose="02020603050405020304" pitchFamily="18" charset="0"/>
              </a:rPr>
              <a:t> </a:t>
            </a:r>
            <a:r>
              <a:rPr lang="de-DE" sz="2400" dirty="0" err="1">
                <a:latin typeface="Times New Roman" panose="02020603050405020304" pitchFamily="18" charset="0"/>
                <a:ea typeface="Times New Roman" panose="02020603050405020304" pitchFamily="18" charset="0"/>
              </a:rPr>
              <a:t>uzatma</a:t>
            </a:r>
            <a:r>
              <a:rPr lang="de-DE" sz="2400" dirty="0">
                <a:latin typeface="Times New Roman" panose="02020603050405020304" pitchFamily="18" charset="0"/>
                <a:ea typeface="Times New Roman" panose="02020603050405020304" pitchFamily="18" charset="0"/>
              </a:rPr>
              <a:t> </a:t>
            </a:r>
            <a:r>
              <a:rPr lang="de-DE" sz="2400" dirty="0" err="1">
                <a:latin typeface="Times New Roman" panose="02020603050405020304" pitchFamily="18" charset="0"/>
                <a:ea typeface="Times New Roman" panose="02020603050405020304" pitchFamily="18" charset="0"/>
              </a:rPr>
              <a:t>va</a:t>
            </a:r>
            <a:r>
              <a:rPr lang="de-DE" sz="2400" dirty="0">
                <a:latin typeface="Times New Roman" panose="02020603050405020304" pitchFamily="18" charset="0"/>
                <a:ea typeface="Times New Roman" panose="02020603050405020304" pitchFamily="18" charset="0"/>
              </a:rPr>
              <a:t> </a:t>
            </a:r>
            <a:r>
              <a:rPr lang="de-DE" sz="2400" dirty="0" err="1">
                <a:latin typeface="Times New Roman" panose="02020603050405020304" pitchFamily="18" charset="0"/>
                <a:ea typeface="Times New Roman" panose="02020603050405020304" pitchFamily="18" charset="0"/>
              </a:rPr>
              <a:t>unga</a:t>
            </a:r>
            <a:r>
              <a:rPr lang="de-DE" sz="2400" dirty="0">
                <a:latin typeface="Times New Roman" panose="02020603050405020304" pitchFamily="18" charset="0"/>
                <a:ea typeface="Times New Roman" panose="02020603050405020304" pitchFamily="18" charset="0"/>
              </a:rPr>
              <a:t> </a:t>
            </a:r>
            <a:r>
              <a:rPr lang="de-DE" sz="2400" dirty="0" err="1">
                <a:latin typeface="Times New Roman" panose="02020603050405020304" pitchFamily="18" charset="0"/>
                <a:ea typeface="Times New Roman" panose="02020603050405020304" pitchFamily="18" charset="0"/>
              </a:rPr>
              <a:t>taallo’qli</a:t>
            </a:r>
            <a:r>
              <a:rPr lang="de-DE" sz="2400" dirty="0">
                <a:latin typeface="Times New Roman" panose="02020603050405020304" pitchFamily="18" charset="0"/>
                <a:ea typeface="Times New Roman" panose="02020603050405020304" pitchFamily="18" charset="0"/>
              </a:rPr>
              <a:t> </a:t>
            </a:r>
            <a:r>
              <a:rPr lang="de-DE" sz="2400" dirty="0" err="1">
                <a:latin typeface="Times New Roman" panose="02020603050405020304" pitchFamily="18" charset="0"/>
                <a:ea typeface="Times New Roman" panose="02020603050405020304" pitchFamily="18" charset="0"/>
              </a:rPr>
              <a:t>bo’lgan</a:t>
            </a:r>
            <a:r>
              <a:rPr lang="de-DE" sz="2400" dirty="0">
                <a:latin typeface="Times New Roman" panose="02020603050405020304" pitchFamily="18" charset="0"/>
                <a:ea typeface="Times New Roman" panose="02020603050405020304" pitchFamily="18" charset="0"/>
              </a:rPr>
              <a:t> </a:t>
            </a:r>
            <a:r>
              <a:rPr lang="de-DE" sz="2400" dirty="0" err="1">
                <a:latin typeface="Times New Roman" panose="02020603050405020304" pitchFamily="18" charset="0"/>
                <a:ea typeface="Times New Roman" panose="02020603050405020304" pitchFamily="18" charset="0"/>
              </a:rPr>
              <a:t>hamma</a:t>
            </a:r>
            <a:r>
              <a:rPr lang="de-DE" sz="2400" dirty="0">
                <a:latin typeface="Times New Roman" panose="02020603050405020304" pitchFamily="18" charset="0"/>
                <a:ea typeface="Times New Roman" panose="02020603050405020304" pitchFamily="18" charset="0"/>
              </a:rPr>
              <a:t> </a:t>
            </a:r>
            <a:r>
              <a:rPr lang="de-DE" sz="2400" dirty="0" err="1">
                <a:latin typeface="Times New Roman" panose="02020603050405020304" pitchFamily="18" charset="0"/>
                <a:ea typeface="Times New Roman" panose="02020603050405020304" pitchFamily="18" charset="0"/>
              </a:rPr>
              <a:t>tezliklari</a:t>
            </a:r>
            <a:r>
              <a:rPr lang="de-DE" sz="2400" dirty="0">
                <a:latin typeface="Times New Roman" panose="02020603050405020304" pitchFamily="18" charset="0"/>
                <a:ea typeface="Times New Roman" panose="02020603050405020304" pitchFamily="18" charset="0"/>
              </a:rPr>
              <a:t> </a:t>
            </a:r>
            <a:r>
              <a:rPr lang="de-DE" sz="2400" dirty="0" err="1">
                <a:latin typeface="Times New Roman" panose="02020603050405020304" pitchFamily="18" charset="0"/>
                <a:ea typeface="Times New Roman" panose="02020603050405020304" pitchFamily="18" charset="0"/>
              </a:rPr>
              <a:t>uchun</a:t>
            </a:r>
            <a:r>
              <a:rPr lang="de-DE" sz="2400" dirty="0">
                <a:latin typeface="Times New Roman" panose="02020603050405020304" pitchFamily="18" charset="0"/>
                <a:ea typeface="Times New Roman" panose="02020603050405020304" pitchFamily="18" charset="0"/>
              </a:rPr>
              <a:t> </a:t>
            </a:r>
            <a:r>
              <a:rPr lang="de-DE" sz="2400" dirty="0" err="1">
                <a:latin typeface="Times New Roman" panose="02020603050405020304" pitchFamily="18" charset="0"/>
                <a:ea typeface="Times New Roman" panose="02020603050405020304" pitchFamily="18" charset="0"/>
              </a:rPr>
              <a:t>qiymatlari</a:t>
            </a:r>
            <a:r>
              <a:rPr lang="de-DE" sz="2400" dirty="0">
                <a:latin typeface="Times New Roman" panose="02020603050405020304" pitchFamily="18" charset="0"/>
                <a:ea typeface="Times New Roman" panose="02020603050405020304" pitchFamily="18" charset="0"/>
              </a:rPr>
              <a:t> </a:t>
            </a:r>
            <a:r>
              <a:rPr lang="de-DE" sz="2400" dirty="0" err="1">
                <a:latin typeface="Times New Roman" panose="02020603050405020304" pitchFamily="18" charset="0"/>
                <a:ea typeface="Times New Roman" panose="02020603050405020304" pitchFamily="18" charset="0"/>
              </a:rPr>
              <a:t>aniq</a:t>
            </a:r>
            <a:r>
              <a:rPr lang="de-DE" sz="240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ψ</a:t>
            </a:r>
            <a:r>
              <a:rPr lang="de-DE" sz="2400" baseline="-25000" dirty="0">
                <a:latin typeface="Times New Roman" panose="02020603050405020304" pitchFamily="18" charset="0"/>
                <a:ea typeface="Times New Roman" panose="02020603050405020304" pitchFamily="18" charset="0"/>
              </a:rPr>
              <a:t>v </a:t>
            </a:r>
            <a:r>
              <a:rPr lang="de-DE" sz="2400" dirty="0" err="1">
                <a:latin typeface="Times New Roman" panose="02020603050405020304" pitchFamily="18" charset="0"/>
                <a:ea typeface="Times New Roman" panose="02020603050405020304" pitchFamily="18" charset="0"/>
              </a:rPr>
              <a:t>ning</a:t>
            </a:r>
            <a:r>
              <a:rPr lang="de-DE" sz="2400" dirty="0">
                <a:latin typeface="Times New Roman" panose="02020603050405020304" pitchFamily="18" charset="0"/>
                <a:ea typeface="Times New Roman" panose="02020603050405020304" pitchFamily="18" charset="0"/>
              </a:rPr>
              <a:t> </a:t>
            </a:r>
            <a:r>
              <a:rPr lang="de-DE" sz="2400" dirty="0" err="1">
                <a:latin typeface="Times New Roman" panose="02020603050405020304" pitchFamily="18" charset="0"/>
                <a:ea typeface="Times New Roman" panose="02020603050405020304" pitchFamily="18" charset="0"/>
              </a:rPr>
              <a:t>qiymati</a:t>
            </a:r>
            <a:r>
              <a:rPr lang="de-DE" sz="2400" dirty="0">
                <a:latin typeface="Times New Roman" panose="02020603050405020304" pitchFamily="18" charset="0"/>
                <a:ea typeface="Times New Roman" panose="02020603050405020304" pitchFamily="18" charset="0"/>
              </a:rPr>
              <a:t> </a:t>
            </a:r>
            <a:r>
              <a:rPr lang="de-DE" sz="2400" dirty="0" err="1">
                <a:latin typeface="Times New Roman" panose="02020603050405020304" pitchFamily="18" charset="0"/>
                <a:ea typeface="Times New Roman" panose="02020603050405020304" pitchFamily="18" charset="0"/>
              </a:rPr>
              <a:t>esa</a:t>
            </a:r>
            <a:r>
              <a:rPr lang="de-DE" sz="2400" dirty="0">
                <a:latin typeface="Times New Roman" panose="02020603050405020304" pitchFamily="18" charset="0"/>
                <a:ea typeface="Times New Roman" panose="02020603050405020304" pitchFamily="18" charset="0"/>
              </a:rPr>
              <a:t> </a:t>
            </a:r>
            <a:r>
              <a:rPr lang="de-DE" sz="2400" dirty="0" err="1">
                <a:latin typeface="Times New Roman" panose="02020603050405020304" pitchFamily="18" charset="0"/>
                <a:ea typeface="Times New Roman" panose="02020603050405020304" pitchFamily="18" charset="0"/>
              </a:rPr>
              <a:t>berilgan</a:t>
            </a:r>
            <a:r>
              <a:rPr lang="de-DE" sz="2400" dirty="0">
                <a:latin typeface="Times New Roman" panose="02020603050405020304" pitchFamily="18" charset="0"/>
                <a:ea typeface="Times New Roman" panose="02020603050405020304" pitchFamily="18" charset="0"/>
              </a:rPr>
              <a:t>. </a:t>
            </a:r>
            <a:r>
              <a:rPr lang="de-DE" sz="2400" dirty="0" err="1">
                <a:latin typeface="Times New Roman" panose="02020603050405020304" pitchFamily="18" charset="0"/>
                <a:ea typeface="Times New Roman" panose="02020603050405020304" pitchFamily="18" charset="0"/>
              </a:rPr>
              <a:t>Aylanib</a:t>
            </a:r>
            <a:r>
              <a:rPr lang="de-DE" sz="2400" dirty="0">
                <a:latin typeface="Times New Roman" panose="02020603050405020304" pitchFamily="18" charset="0"/>
                <a:ea typeface="Times New Roman" panose="02020603050405020304" pitchFamily="18" charset="0"/>
              </a:rPr>
              <a:t> </a:t>
            </a:r>
            <a:r>
              <a:rPr lang="de-DE" sz="2400" dirty="0" err="1">
                <a:latin typeface="Times New Roman" panose="02020603050405020304" pitchFamily="18" charset="0"/>
                <a:ea typeface="Times New Roman" panose="02020603050405020304" pitchFamily="18" charset="0"/>
              </a:rPr>
              <a:t>harakatlanuvchi</a:t>
            </a:r>
            <a:r>
              <a:rPr lang="de-DE" sz="2400" dirty="0">
                <a:latin typeface="Times New Roman" panose="02020603050405020304" pitchFamily="18" charset="0"/>
                <a:ea typeface="Times New Roman" panose="02020603050405020304" pitchFamily="18" charset="0"/>
              </a:rPr>
              <a:t> </a:t>
            </a:r>
            <a:r>
              <a:rPr lang="de-DE" sz="2400" dirty="0" err="1">
                <a:latin typeface="Times New Roman" panose="02020603050405020304" pitchFamily="18" charset="0"/>
                <a:ea typeface="Times New Roman" panose="02020603050405020304" pitchFamily="18" charset="0"/>
              </a:rPr>
              <a:t>massalar</a:t>
            </a:r>
            <a:r>
              <a:rPr lang="de-DE" sz="2400" dirty="0">
                <a:latin typeface="Times New Roman" panose="02020603050405020304" pitchFamily="18" charset="0"/>
                <a:ea typeface="Times New Roman" panose="02020603050405020304" pitchFamily="18" charset="0"/>
              </a:rPr>
              <a:t> </a:t>
            </a:r>
            <a:r>
              <a:rPr lang="de-DE" sz="2400" dirty="0" err="1">
                <a:latin typeface="Times New Roman" panose="02020603050405020304" pitchFamily="18" charset="0"/>
                <a:ea typeface="Times New Roman" panose="02020603050405020304" pitchFamily="18" charset="0"/>
              </a:rPr>
              <a:t>koeffntsienti</a:t>
            </a:r>
            <a:r>
              <a:rPr lang="de-DE" sz="240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δ</a:t>
            </a:r>
            <a:r>
              <a:rPr lang="de-DE" sz="2400" baseline="-25000" dirty="0" err="1">
                <a:latin typeface="Times New Roman" panose="02020603050405020304" pitchFamily="18" charset="0"/>
                <a:ea typeface="Times New Roman" panose="02020603050405020304" pitchFamily="18" charset="0"/>
              </a:rPr>
              <a:t>vr</a:t>
            </a:r>
            <a:r>
              <a:rPr lang="de-DE" sz="2400" dirty="0">
                <a:latin typeface="Times New Roman" panose="02020603050405020304" pitchFamily="18" charset="0"/>
                <a:ea typeface="Times New Roman" panose="02020603050405020304" pitchFamily="18" charset="0"/>
              </a:rPr>
              <a:t>  har </a:t>
            </a:r>
            <a:r>
              <a:rPr lang="de-DE" sz="2400" dirty="0" err="1">
                <a:latin typeface="Times New Roman" panose="02020603050405020304" pitchFamily="18" charset="0"/>
                <a:ea typeface="Times New Roman" panose="02020603050405020304" pitchFamily="18" charset="0"/>
              </a:rPr>
              <a:t>bir</a:t>
            </a:r>
            <a:r>
              <a:rPr lang="de-DE" sz="2400" dirty="0">
                <a:latin typeface="Times New Roman" panose="02020603050405020304" pitchFamily="18" charset="0"/>
                <a:ea typeface="Times New Roman" panose="02020603050405020304" pitchFamily="18" charset="0"/>
              </a:rPr>
              <a:t> </a:t>
            </a:r>
            <a:r>
              <a:rPr lang="de-DE" sz="2400" dirty="0" err="1">
                <a:latin typeface="Times New Roman" panose="02020603050405020304" pitchFamily="18" charset="0"/>
                <a:ea typeface="Times New Roman" panose="02020603050405020304" pitchFamily="18" charset="0"/>
              </a:rPr>
              <a:t>uzatma</a:t>
            </a:r>
            <a:r>
              <a:rPr lang="de-DE" sz="2400" dirty="0">
                <a:latin typeface="Times New Roman" panose="02020603050405020304" pitchFamily="18" charset="0"/>
                <a:ea typeface="Times New Roman" panose="02020603050405020304" pitchFamily="18" charset="0"/>
              </a:rPr>
              <a:t> </a:t>
            </a:r>
            <a:r>
              <a:rPr lang="de-DE" sz="2400" dirty="0" err="1">
                <a:latin typeface="Times New Roman" panose="02020603050405020304" pitchFamily="18" charset="0"/>
                <a:ea typeface="Times New Roman" panose="02020603050405020304" pitchFamily="18" charset="0"/>
              </a:rPr>
              <a:t>uchun</a:t>
            </a:r>
            <a:r>
              <a:rPr lang="de-DE" sz="2400" dirty="0">
                <a:latin typeface="Times New Roman" panose="02020603050405020304" pitchFamily="18" charset="0"/>
                <a:ea typeface="Times New Roman" panose="02020603050405020304" pitchFamily="18" charset="0"/>
              </a:rPr>
              <a:t> </a:t>
            </a:r>
            <a:r>
              <a:rPr lang="de-DE" sz="2400" dirty="0" err="1">
                <a:latin typeface="Times New Roman" panose="02020603050405020304" pitchFamily="18" charset="0"/>
                <a:ea typeface="Times New Roman" panose="02020603050405020304" pitchFamily="18" charset="0"/>
              </a:rPr>
              <a:t>quyidagicha</a:t>
            </a:r>
            <a:r>
              <a:rPr lang="de-DE" sz="2400" dirty="0">
                <a:latin typeface="Times New Roman" panose="02020603050405020304" pitchFamily="18" charset="0"/>
                <a:ea typeface="Times New Roman" panose="02020603050405020304" pitchFamily="18" charset="0"/>
              </a:rPr>
              <a:t> </a:t>
            </a:r>
            <a:r>
              <a:rPr lang="de-DE" sz="2400" dirty="0" err="1">
                <a:latin typeface="Times New Roman" panose="02020603050405020304" pitchFamily="18" charset="0"/>
                <a:ea typeface="Times New Roman" panose="02020603050405020304" pitchFamily="18" charset="0"/>
              </a:rPr>
              <a:t>topiladi</a:t>
            </a:r>
            <a:r>
              <a:rPr lang="de-DE" sz="2400" dirty="0">
                <a:latin typeface="Times New Roman" panose="02020603050405020304" pitchFamily="18" charset="0"/>
                <a:ea typeface="Times New Roman" panose="02020603050405020304" pitchFamily="18" charset="0"/>
              </a:rPr>
              <a:t>:</a:t>
            </a:r>
            <a:endParaRPr lang="ru-RU" sz="2400" dirty="0">
              <a:latin typeface="Times New Roman" panose="02020603050405020304" pitchFamily="18" charset="0"/>
              <a:ea typeface="Times New Roman" panose="02020603050405020304" pitchFamily="18" charset="0"/>
            </a:endParaRPr>
          </a:p>
          <a:p>
            <a:pPr marL="0" indent="0" algn="ctr">
              <a:buNone/>
            </a:pPr>
            <a:r>
              <a:rPr lang="en-US" sz="2400" b="1" i="1" dirty="0">
                <a:latin typeface="Times New Roman" panose="02020603050405020304" pitchFamily="18" charset="0"/>
                <a:ea typeface="Times New Roman" panose="02020603050405020304" pitchFamily="18" charset="0"/>
              </a:rPr>
              <a:t>δ</a:t>
            </a:r>
            <a:r>
              <a:rPr lang="de-DE" sz="2400" b="1" i="1" baseline="-25000" dirty="0" err="1">
                <a:latin typeface="Times New Roman" panose="02020603050405020304" pitchFamily="18" charset="0"/>
                <a:ea typeface="Times New Roman" panose="02020603050405020304" pitchFamily="18" charset="0"/>
              </a:rPr>
              <a:t>vr</a:t>
            </a:r>
            <a:r>
              <a:rPr lang="nb-NO" sz="2400" b="1" baseline="-25000" dirty="0">
                <a:latin typeface="Times New Roman" panose="02020603050405020304" pitchFamily="18" charset="0"/>
                <a:ea typeface="Times New Roman" panose="02020603050405020304" pitchFamily="18" charset="0"/>
              </a:rPr>
              <a:t>I</a:t>
            </a:r>
            <a:r>
              <a:rPr lang="nb-NO" sz="2400" b="1" dirty="0">
                <a:latin typeface="Times New Roman" panose="02020603050405020304" pitchFamily="18" charset="0"/>
                <a:ea typeface="Times New Roman" panose="02020603050405020304" pitchFamily="18" charset="0"/>
              </a:rPr>
              <a:t>=1,04 + 0.04 </a:t>
            </a:r>
            <a:r>
              <a:rPr lang="nb-NO" sz="2400" b="1" i="1" dirty="0" smtClean="0">
                <a:latin typeface="Times New Roman" panose="02020603050405020304" pitchFamily="18" charset="0"/>
                <a:ea typeface="Times New Roman" panose="02020603050405020304" pitchFamily="18" charset="0"/>
              </a:rPr>
              <a:t>i</a:t>
            </a:r>
            <a:r>
              <a:rPr lang="nb-NO" sz="2400" b="1" i="1" baseline="30000" dirty="0" smtClean="0">
                <a:latin typeface="Times New Roman" panose="02020603050405020304" pitchFamily="18" charset="0"/>
                <a:ea typeface="Times New Roman" panose="02020603050405020304" pitchFamily="18" charset="0"/>
              </a:rPr>
              <a:t>2</a:t>
            </a:r>
            <a:r>
              <a:rPr lang="nb-NO" sz="2400" b="1" i="1" baseline="-25000" dirty="0" smtClean="0">
                <a:latin typeface="Times New Roman" panose="02020603050405020304" pitchFamily="18" charset="0"/>
                <a:ea typeface="Times New Roman" panose="02020603050405020304" pitchFamily="18" charset="0"/>
              </a:rPr>
              <a:t>kr</a:t>
            </a:r>
            <a:r>
              <a:rPr lang="nb-NO" sz="2400" b="1" baseline="-25000" dirty="0" smtClean="0">
                <a:latin typeface="Times New Roman" panose="02020603050405020304" pitchFamily="18" charset="0"/>
                <a:ea typeface="Times New Roman" panose="02020603050405020304" pitchFamily="18" charset="0"/>
              </a:rPr>
              <a:t>I</a:t>
            </a:r>
            <a:endParaRPr lang="ru-RU" sz="2400" b="1" dirty="0">
              <a:latin typeface="Times New Roman" panose="02020603050405020304" pitchFamily="18" charset="0"/>
              <a:ea typeface="Times New Roman" panose="02020603050405020304" pitchFamily="18" charset="0"/>
            </a:endParaRPr>
          </a:p>
          <a:p>
            <a:pPr marL="0" indent="0" algn="ctr">
              <a:buNone/>
            </a:pPr>
            <a:r>
              <a:rPr lang="en-US" sz="2400" b="1" i="1" dirty="0">
                <a:latin typeface="Times New Roman" panose="02020603050405020304" pitchFamily="18" charset="0"/>
                <a:ea typeface="Times New Roman" panose="02020603050405020304" pitchFamily="18" charset="0"/>
              </a:rPr>
              <a:t>δ</a:t>
            </a:r>
            <a:r>
              <a:rPr lang="de-DE" sz="2400" b="1" i="1" baseline="-25000" dirty="0" err="1">
                <a:latin typeface="Times New Roman" panose="02020603050405020304" pitchFamily="18" charset="0"/>
                <a:ea typeface="Times New Roman" panose="02020603050405020304" pitchFamily="18" charset="0"/>
              </a:rPr>
              <a:t>vr</a:t>
            </a:r>
            <a:r>
              <a:rPr lang="nb-NO" sz="2400" b="1" baseline="-25000" dirty="0">
                <a:latin typeface="Times New Roman" panose="02020603050405020304" pitchFamily="18" charset="0"/>
                <a:ea typeface="Times New Roman" panose="02020603050405020304" pitchFamily="18" charset="0"/>
              </a:rPr>
              <a:t>II</a:t>
            </a:r>
            <a:r>
              <a:rPr lang="nb-NO" sz="2400" b="1" dirty="0">
                <a:latin typeface="Times New Roman" panose="02020603050405020304" pitchFamily="18" charset="0"/>
                <a:ea typeface="Times New Roman" panose="02020603050405020304" pitchFamily="18" charset="0"/>
              </a:rPr>
              <a:t>=1,04 +0.04 </a:t>
            </a:r>
            <a:r>
              <a:rPr lang="nb-NO" sz="2400" b="1" i="1" dirty="0" smtClean="0">
                <a:latin typeface="Times New Roman" panose="02020603050405020304" pitchFamily="18" charset="0"/>
                <a:ea typeface="Times New Roman" panose="02020603050405020304" pitchFamily="18" charset="0"/>
              </a:rPr>
              <a:t>i</a:t>
            </a:r>
            <a:r>
              <a:rPr lang="nb-NO" sz="2400" b="1" i="1" baseline="30000" dirty="0" smtClean="0">
                <a:latin typeface="Times New Roman" panose="02020603050405020304" pitchFamily="18" charset="0"/>
                <a:ea typeface="Times New Roman" panose="02020603050405020304" pitchFamily="18" charset="0"/>
              </a:rPr>
              <a:t>2</a:t>
            </a:r>
            <a:r>
              <a:rPr lang="nb-NO" sz="2400" b="1" i="1" baseline="-25000" dirty="0" smtClean="0">
                <a:latin typeface="Times New Roman" panose="02020603050405020304" pitchFamily="18" charset="0"/>
                <a:ea typeface="Times New Roman" panose="02020603050405020304" pitchFamily="18" charset="0"/>
              </a:rPr>
              <a:t>kr</a:t>
            </a:r>
            <a:r>
              <a:rPr lang="nb-NO" sz="2400" b="1" baseline="-25000" dirty="0" smtClean="0">
                <a:latin typeface="Times New Roman" panose="02020603050405020304" pitchFamily="18" charset="0"/>
                <a:ea typeface="Times New Roman" panose="02020603050405020304" pitchFamily="18" charset="0"/>
              </a:rPr>
              <a:t>II</a:t>
            </a:r>
            <a:endParaRPr lang="ru-RU" sz="2400" b="1" dirty="0">
              <a:latin typeface="Times New Roman" panose="02020603050405020304" pitchFamily="18" charset="0"/>
              <a:ea typeface="Times New Roman" panose="02020603050405020304" pitchFamily="18" charset="0"/>
            </a:endParaRPr>
          </a:p>
          <a:p>
            <a:pPr marL="0" indent="0" algn="ctr">
              <a:buNone/>
            </a:pPr>
            <a:r>
              <a:rPr lang="en-US" sz="2400" b="1" i="1" dirty="0">
                <a:latin typeface="Times New Roman" panose="02020603050405020304" pitchFamily="18" charset="0"/>
                <a:ea typeface="Times New Roman" panose="02020603050405020304" pitchFamily="18" charset="0"/>
              </a:rPr>
              <a:t>δ</a:t>
            </a:r>
            <a:r>
              <a:rPr lang="de-DE" sz="2400" b="1" i="1" baseline="-25000" dirty="0" err="1">
                <a:latin typeface="Times New Roman" panose="02020603050405020304" pitchFamily="18" charset="0"/>
                <a:ea typeface="Times New Roman" panose="02020603050405020304" pitchFamily="18" charset="0"/>
              </a:rPr>
              <a:t>vr</a:t>
            </a:r>
            <a:r>
              <a:rPr lang="nb-NO" sz="2400" b="1" baseline="-25000" dirty="0">
                <a:latin typeface="Times New Roman" panose="02020603050405020304" pitchFamily="18" charset="0"/>
                <a:ea typeface="Times New Roman" panose="02020603050405020304" pitchFamily="18" charset="0"/>
              </a:rPr>
              <a:t>III</a:t>
            </a:r>
            <a:r>
              <a:rPr lang="nb-NO" sz="2400" b="1" dirty="0">
                <a:latin typeface="Times New Roman" panose="02020603050405020304" pitchFamily="18" charset="0"/>
                <a:ea typeface="Times New Roman" panose="02020603050405020304" pitchFamily="18" charset="0"/>
              </a:rPr>
              <a:t>=1,04 + 0.04 </a:t>
            </a:r>
            <a:r>
              <a:rPr lang="nb-NO" sz="2400" b="1" i="1" dirty="0">
                <a:latin typeface="Times New Roman" panose="02020603050405020304" pitchFamily="18" charset="0"/>
                <a:ea typeface="Times New Roman" panose="02020603050405020304" pitchFamily="18" charset="0"/>
              </a:rPr>
              <a:t>i</a:t>
            </a:r>
            <a:r>
              <a:rPr lang="nb-NO" sz="2400" b="1" i="1" baseline="30000" dirty="0">
                <a:latin typeface="Times New Roman" panose="02020603050405020304" pitchFamily="18" charset="0"/>
                <a:ea typeface="Times New Roman" panose="02020603050405020304" pitchFamily="18" charset="0"/>
              </a:rPr>
              <a:t>2</a:t>
            </a:r>
            <a:r>
              <a:rPr lang="nb-NO" sz="2400" b="1" i="1" baseline="-25000" dirty="0">
                <a:latin typeface="Times New Roman" panose="02020603050405020304" pitchFamily="18" charset="0"/>
                <a:ea typeface="Times New Roman" panose="02020603050405020304" pitchFamily="18" charset="0"/>
              </a:rPr>
              <a:t>kr</a:t>
            </a:r>
            <a:r>
              <a:rPr lang="nb-NO" sz="2400" b="1" baseline="-25000" dirty="0">
                <a:latin typeface="Times New Roman" panose="02020603050405020304" pitchFamily="18" charset="0"/>
                <a:ea typeface="Times New Roman" panose="02020603050405020304" pitchFamily="18" charset="0"/>
              </a:rPr>
              <a:t>III</a:t>
            </a:r>
            <a:endParaRPr lang="ru-RU" sz="2400" b="1" dirty="0">
              <a:latin typeface="Times New Roman" panose="02020603050405020304" pitchFamily="18" charset="0"/>
              <a:ea typeface="Times New Roman" panose="02020603050405020304" pitchFamily="18" charset="0"/>
            </a:endParaRPr>
          </a:p>
          <a:p>
            <a:pPr marL="0" indent="0">
              <a:buNone/>
            </a:pPr>
            <a:r>
              <a:rPr lang="nb-NO" sz="2400" dirty="0" smtClean="0">
                <a:latin typeface="Times New Roman" panose="02020603050405020304" pitchFamily="18" charset="0"/>
                <a:ea typeface="Times New Roman" panose="02020603050405020304" pitchFamily="18" charset="0"/>
              </a:rPr>
              <a:t>     Avtomobilning </a:t>
            </a:r>
            <a:r>
              <a:rPr lang="nb-NO" sz="2400" dirty="0">
                <a:latin typeface="Times New Roman" panose="02020603050405020304" pitchFamily="18" charset="0"/>
                <a:ea typeface="Times New Roman" panose="02020603050405020304" pitchFamily="18" charset="0"/>
              </a:rPr>
              <a:t>uzatmalar qutisi uchta uzatmali bo’lsa, uning har bir uzatmadagi tezlanishi quyidagicha </a:t>
            </a:r>
            <a:r>
              <a:rPr lang="nb-NO" sz="2400" dirty="0" smtClean="0">
                <a:latin typeface="Times New Roman" panose="02020603050405020304" pitchFamily="18" charset="0"/>
                <a:ea typeface="Times New Roman" panose="02020603050405020304" pitchFamily="18" charset="0"/>
              </a:rPr>
              <a:t>bo’ladi:                         </a:t>
            </a:r>
            <a:r>
              <a:rPr lang="sv-FI" sz="2400" b="1" i="1" dirty="0" smtClean="0">
                <a:latin typeface="Times New Roman" panose="02020603050405020304" pitchFamily="18" charset="0"/>
                <a:ea typeface="Times New Roman" panose="02020603050405020304" pitchFamily="18" charset="0"/>
              </a:rPr>
              <a:t>j</a:t>
            </a:r>
            <a:r>
              <a:rPr lang="sv-FI" sz="2400" b="1" i="1" baseline="-25000" dirty="0" smtClean="0">
                <a:latin typeface="Times New Roman" panose="02020603050405020304" pitchFamily="18" charset="0"/>
                <a:ea typeface="Times New Roman" panose="02020603050405020304" pitchFamily="18" charset="0"/>
              </a:rPr>
              <a:t>a1</a:t>
            </a:r>
            <a:r>
              <a:rPr lang="sv-FI" sz="2400" b="1" i="1" dirty="0">
                <a:latin typeface="Times New Roman" panose="02020603050405020304" pitchFamily="18" charset="0"/>
                <a:ea typeface="Times New Roman" panose="02020603050405020304" pitchFamily="18" charset="0"/>
              </a:rPr>
              <a:t>=(D</a:t>
            </a:r>
            <a:r>
              <a:rPr lang="sv-FI" sz="2400" b="1" i="1" baseline="-25000" dirty="0">
                <a:latin typeface="Times New Roman" panose="02020603050405020304" pitchFamily="18" charset="0"/>
                <a:ea typeface="Times New Roman" panose="02020603050405020304" pitchFamily="18" charset="0"/>
              </a:rPr>
              <a:t>a1</a:t>
            </a:r>
            <a:r>
              <a:rPr lang="sv-FI" sz="2400" b="1" i="1" dirty="0">
                <a:latin typeface="Times New Roman" panose="02020603050405020304" pitchFamily="18" charset="0"/>
                <a:ea typeface="Times New Roman" panose="02020603050405020304" pitchFamily="18" charset="0"/>
              </a:rPr>
              <a:t>-</a:t>
            </a:r>
            <a:r>
              <a:rPr lang="en-US" sz="2400" b="1" i="1" dirty="0">
                <a:latin typeface="Times New Roman" panose="02020603050405020304" pitchFamily="18" charset="0"/>
                <a:ea typeface="Times New Roman" panose="02020603050405020304" pitchFamily="18" charset="0"/>
              </a:rPr>
              <a:t>ψ</a:t>
            </a:r>
            <a:r>
              <a:rPr lang="sv-FI" sz="2400" b="1" i="1" baseline="-25000" dirty="0">
                <a:latin typeface="Times New Roman" panose="02020603050405020304" pitchFamily="18" charset="0"/>
                <a:ea typeface="Times New Roman" panose="02020603050405020304" pitchFamily="18" charset="0"/>
              </a:rPr>
              <a:t>v</a:t>
            </a:r>
            <a:r>
              <a:rPr lang="sv-FI" sz="2400" b="1" i="1" dirty="0">
                <a:latin typeface="Times New Roman" panose="02020603050405020304" pitchFamily="18" charset="0"/>
                <a:ea typeface="Times New Roman" panose="02020603050405020304" pitchFamily="18" charset="0"/>
              </a:rPr>
              <a:t>) /</a:t>
            </a:r>
            <a:r>
              <a:rPr lang="en-US" sz="2400" b="1" i="1" dirty="0">
                <a:latin typeface="Times New Roman" panose="02020603050405020304" pitchFamily="18" charset="0"/>
                <a:ea typeface="Times New Roman" panose="02020603050405020304" pitchFamily="18" charset="0"/>
              </a:rPr>
              <a:t>δ</a:t>
            </a:r>
            <a:r>
              <a:rPr lang="de-DE" sz="2400" b="1" i="1" baseline="-25000" dirty="0" err="1">
                <a:latin typeface="Times New Roman" panose="02020603050405020304" pitchFamily="18" charset="0"/>
                <a:ea typeface="Times New Roman" panose="02020603050405020304" pitchFamily="18" charset="0"/>
              </a:rPr>
              <a:t>vr</a:t>
            </a:r>
            <a:r>
              <a:rPr lang="sv-FI" sz="2400" b="1" i="1" baseline="-25000" dirty="0">
                <a:latin typeface="Times New Roman" panose="02020603050405020304" pitchFamily="18" charset="0"/>
                <a:ea typeface="Times New Roman" panose="02020603050405020304" pitchFamily="18" charset="0"/>
              </a:rPr>
              <a:t>I</a:t>
            </a:r>
            <a:endParaRPr lang="ru-RU" sz="2400" b="1" dirty="0">
              <a:latin typeface="Times New Roman" panose="02020603050405020304" pitchFamily="18" charset="0"/>
              <a:ea typeface="Times New Roman" panose="02020603050405020304" pitchFamily="18" charset="0"/>
            </a:endParaRPr>
          </a:p>
          <a:p>
            <a:pPr marL="1791970" marR="2030730" indent="0" algn="ctr">
              <a:spcAft>
                <a:spcPts val="600"/>
              </a:spcAft>
              <a:buNone/>
            </a:pPr>
            <a:r>
              <a:rPr lang="sv-FI" sz="2400" b="1" i="1" dirty="0">
                <a:latin typeface="Times New Roman" panose="02020603050405020304" pitchFamily="18" charset="0"/>
                <a:ea typeface="Times New Roman" panose="02020603050405020304" pitchFamily="18" charset="0"/>
              </a:rPr>
              <a:t>j</a:t>
            </a:r>
            <a:r>
              <a:rPr lang="sv-FI" sz="2400" b="1" i="1" baseline="-25000" dirty="0">
                <a:latin typeface="Times New Roman" panose="02020603050405020304" pitchFamily="18" charset="0"/>
                <a:ea typeface="Times New Roman" panose="02020603050405020304" pitchFamily="18" charset="0"/>
              </a:rPr>
              <a:t>a1I</a:t>
            </a:r>
            <a:r>
              <a:rPr lang="sv-FI" sz="2400" b="1" i="1" dirty="0">
                <a:latin typeface="Times New Roman" panose="02020603050405020304" pitchFamily="18" charset="0"/>
                <a:ea typeface="Times New Roman" panose="02020603050405020304" pitchFamily="18" charset="0"/>
              </a:rPr>
              <a:t>=(D</a:t>
            </a:r>
            <a:r>
              <a:rPr lang="sv-FI" sz="2400" b="1" i="1" baseline="-25000" dirty="0">
                <a:latin typeface="Times New Roman" panose="02020603050405020304" pitchFamily="18" charset="0"/>
                <a:ea typeface="Times New Roman" panose="02020603050405020304" pitchFamily="18" charset="0"/>
              </a:rPr>
              <a:t>a1I</a:t>
            </a:r>
            <a:r>
              <a:rPr lang="sv-FI" sz="2400" b="1" i="1" dirty="0">
                <a:latin typeface="Times New Roman" panose="02020603050405020304" pitchFamily="18" charset="0"/>
                <a:ea typeface="Times New Roman" panose="02020603050405020304" pitchFamily="18" charset="0"/>
              </a:rPr>
              <a:t>-</a:t>
            </a:r>
            <a:r>
              <a:rPr lang="en-US" sz="2400" b="1" i="1" dirty="0">
                <a:latin typeface="Times New Roman" panose="02020603050405020304" pitchFamily="18" charset="0"/>
                <a:ea typeface="Times New Roman" panose="02020603050405020304" pitchFamily="18" charset="0"/>
              </a:rPr>
              <a:t>ψ</a:t>
            </a:r>
            <a:r>
              <a:rPr lang="sv-FI" sz="2400" b="1" i="1" baseline="-25000" dirty="0">
                <a:latin typeface="Times New Roman" panose="02020603050405020304" pitchFamily="18" charset="0"/>
                <a:ea typeface="Times New Roman" panose="02020603050405020304" pitchFamily="18" charset="0"/>
              </a:rPr>
              <a:t>v</a:t>
            </a:r>
            <a:r>
              <a:rPr lang="sv-FI" sz="2400" b="1" i="1" dirty="0">
                <a:latin typeface="Times New Roman" panose="02020603050405020304" pitchFamily="18" charset="0"/>
                <a:ea typeface="Times New Roman" panose="02020603050405020304" pitchFamily="18" charset="0"/>
              </a:rPr>
              <a:t>) /</a:t>
            </a:r>
            <a:r>
              <a:rPr lang="en-US" sz="2400" b="1" i="1" dirty="0">
                <a:latin typeface="Times New Roman" panose="02020603050405020304" pitchFamily="18" charset="0"/>
                <a:ea typeface="Times New Roman" panose="02020603050405020304" pitchFamily="18" charset="0"/>
              </a:rPr>
              <a:t>δ</a:t>
            </a:r>
            <a:r>
              <a:rPr lang="de-DE" sz="2400" b="1" i="1" baseline="-25000" dirty="0" err="1">
                <a:latin typeface="Times New Roman" panose="02020603050405020304" pitchFamily="18" charset="0"/>
                <a:ea typeface="Times New Roman" panose="02020603050405020304" pitchFamily="18" charset="0"/>
              </a:rPr>
              <a:t>vr</a:t>
            </a:r>
            <a:r>
              <a:rPr lang="sv-FI" sz="2400" b="1" i="1" baseline="-25000" dirty="0">
                <a:latin typeface="Times New Roman" panose="02020603050405020304" pitchFamily="18" charset="0"/>
                <a:ea typeface="Times New Roman" panose="02020603050405020304" pitchFamily="18" charset="0"/>
              </a:rPr>
              <a:t>II</a:t>
            </a:r>
            <a:endParaRPr lang="ru-RU" sz="2400" b="1" dirty="0">
              <a:latin typeface="Times New Roman" panose="02020603050405020304" pitchFamily="18" charset="0"/>
              <a:ea typeface="Times New Roman" panose="02020603050405020304" pitchFamily="18" charset="0"/>
            </a:endParaRPr>
          </a:p>
          <a:p>
            <a:pPr marL="1791970" marR="2030730" indent="0" algn="ctr">
              <a:spcAft>
                <a:spcPts val="600"/>
              </a:spcAft>
              <a:buNone/>
            </a:pPr>
            <a:r>
              <a:rPr lang="sv-FI" sz="2400" b="1" i="1" dirty="0">
                <a:latin typeface="Times New Roman" panose="02020603050405020304" pitchFamily="18" charset="0"/>
                <a:ea typeface="Times New Roman" panose="02020603050405020304" pitchFamily="18" charset="0"/>
              </a:rPr>
              <a:t>j</a:t>
            </a:r>
            <a:r>
              <a:rPr lang="sv-FI" sz="2400" b="1" i="1" baseline="-25000" dirty="0">
                <a:latin typeface="Times New Roman" panose="02020603050405020304" pitchFamily="18" charset="0"/>
                <a:ea typeface="Times New Roman" panose="02020603050405020304" pitchFamily="18" charset="0"/>
              </a:rPr>
              <a:t>a1II</a:t>
            </a:r>
            <a:r>
              <a:rPr lang="sv-FI" sz="2400" b="1" i="1" dirty="0">
                <a:latin typeface="Times New Roman" panose="02020603050405020304" pitchFamily="18" charset="0"/>
                <a:ea typeface="Times New Roman" panose="02020603050405020304" pitchFamily="18" charset="0"/>
              </a:rPr>
              <a:t>=(D</a:t>
            </a:r>
            <a:r>
              <a:rPr lang="sv-FI" sz="2400" b="1" i="1" baseline="-25000" dirty="0">
                <a:latin typeface="Times New Roman" panose="02020603050405020304" pitchFamily="18" charset="0"/>
                <a:ea typeface="Times New Roman" panose="02020603050405020304" pitchFamily="18" charset="0"/>
              </a:rPr>
              <a:t>aIII</a:t>
            </a:r>
            <a:r>
              <a:rPr lang="sv-FI" sz="2400" b="1" i="1" dirty="0">
                <a:latin typeface="Times New Roman" panose="02020603050405020304" pitchFamily="18" charset="0"/>
                <a:ea typeface="Times New Roman" panose="02020603050405020304" pitchFamily="18" charset="0"/>
              </a:rPr>
              <a:t>-</a:t>
            </a:r>
            <a:r>
              <a:rPr lang="en-US" sz="2400" b="1" i="1" dirty="0">
                <a:latin typeface="Times New Roman" panose="02020603050405020304" pitchFamily="18" charset="0"/>
                <a:ea typeface="Times New Roman" panose="02020603050405020304" pitchFamily="18" charset="0"/>
              </a:rPr>
              <a:t>ψ</a:t>
            </a:r>
            <a:r>
              <a:rPr lang="sv-FI" sz="2400" b="1" i="1" baseline="-25000" dirty="0">
                <a:latin typeface="Times New Roman" panose="02020603050405020304" pitchFamily="18" charset="0"/>
                <a:ea typeface="Times New Roman" panose="02020603050405020304" pitchFamily="18" charset="0"/>
              </a:rPr>
              <a:t>v</a:t>
            </a:r>
            <a:r>
              <a:rPr lang="sv-FI" sz="2400" b="1" i="1" dirty="0">
                <a:latin typeface="Times New Roman" panose="02020603050405020304" pitchFamily="18" charset="0"/>
                <a:ea typeface="Times New Roman" panose="02020603050405020304" pitchFamily="18" charset="0"/>
              </a:rPr>
              <a:t>) /</a:t>
            </a:r>
            <a:r>
              <a:rPr lang="en-US" sz="2400" b="1" i="1" dirty="0">
                <a:latin typeface="Times New Roman" panose="02020603050405020304" pitchFamily="18" charset="0"/>
                <a:ea typeface="Times New Roman" panose="02020603050405020304" pitchFamily="18" charset="0"/>
              </a:rPr>
              <a:t>δ</a:t>
            </a:r>
            <a:r>
              <a:rPr lang="de-DE" sz="2400" b="1" i="1" baseline="-25000" dirty="0" err="1">
                <a:latin typeface="Times New Roman" panose="02020603050405020304" pitchFamily="18" charset="0"/>
                <a:ea typeface="Times New Roman" panose="02020603050405020304" pitchFamily="18" charset="0"/>
              </a:rPr>
              <a:t>vr</a:t>
            </a:r>
            <a:r>
              <a:rPr lang="sv-FI" sz="2400" b="1" i="1" baseline="-25000" dirty="0" smtClean="0">
                <a:latin typeface="Times New Roman" panose="02020603050405020304" pitchFamily="18" charset="0"/>
                <a:ea typeface="Times New Roman" panose="02020603050405020304" pitchFamily="18" charset="0"/>
              </a:rPr>
              <a:t>III</a:t>
            </a:r>
          </a:p>
          <a:p>
            <a:pPr marL="0" indent="0">
              <a:spcAft>
                <a:spcPts val="0"/>
              </a:spcAft>
              <a:buNone/>
            </a:pPr>
            <a:r>
              <a:rPr lang="sv-FI" sz="2400" dirty="0" smtClean="0">
                <a:latin typeface="Times New Roman" panose="02020603050405020304" pitchFamily="18" charset="0"/>
                <a:ea typeface="Times New Roman" panose="02020603050405020304" pitchFamily="18" charset="0"/>
              </a:rPr>
              <a:t>      Dinamik </a:t>
            </a:r>
            <a:r>
              <a:rPr lang="sv-FI" sz="2400" dirty="0">
                <a:latin typeface="Times New Roman" panose="02020603050405020304" pitchFamily="18" charset="0"/>
                <a:ea typeface="Times New Roman" panose="02020603050405020304" pitchFamily="18" charset="0"/>
              </a:rPr>
              <a:t>faktor har bir uzatmaning 8—10 xil tezlik qiymati uchun aniqlanganligi sababli barcha uzatmalar uchun ham tezlanishning shuncha qiymati aniqlanadi, natijada avtomobilning tezlanish </a:t>
            </a:r>
            <a:r>
              <a:rPr lang="sv-FI" sz="2400" dirty="0" smtClean="0">
                <a:latin typeface="Times New Roman" panose="02020603050405020304" pitchFamily="18" charset="0"/>
                <a:ea typeface="Times New Roman" panose="02020603050405020304" pitchFamily="18" charset="0"/>
              </a:rPr>
              <a:t>grafigi xosil </a:t>
            </a:r>
            <a:r>
              <a:rPr lang="sv-FI" sz="2400" dirty="0">
                <a:latin typeface="Times New Roman" panose="02020603050405020304" pitchFamily="18" charset="0"/>
                <a:ea typeface="Times New Roman" panose="02020603050405020304" pitchFamily="18" charset="0"/>
              </a:rPr>
              <a:t>bo’ladi. Avtomobilning har bir uzatmadagi maksimal tezlanishi maxsus pribor — </a:t>
            </a:r>
            <a:r>
              <a:rPr lang="sv-FI" sz="2400" i="1" dirty="0">
                <a:latin typeface="Times New Roman" panose="02020603050405020304" pitchFamily="18" charset="0"/>
                <a:ea typeface="Times New Roman" panose="02020603050405020304" pitchFamily="18" charset="0"/>
              </a:rPr>
              <a:t>akselerometr</a:t>
            </a:r>
            <a:r>
              <a:rPr lang="sv-FI" sz="2400" dirty="0">
                <a:latin typeface="Times New Roman" panose="02020603050405020304" pitchFamily="18" charset="0"/>
                <a:ea typeface="Times New Roman" panose="02020603050405020304" pitchFamily="18" charset="0"/>
              </a:rPr>
              <a:t> bilan o`lchanadi.</a:t>
            </a:r>
            <a:endParaRPr lang="ru-RU" sz="1400" dirty="0">
              <a:latin typeface="Times New Roman" panose="02020603050405020304" pitchFamily="18" charset="0"/>
              <a:ea typeface="Times New Roman" panose="02020603050405020304" pitchFamily="18" charset="0"/>
            </a:endParaRPr>
          </a:p>
          <a:p>
            <a:pPr marL="1791970" marR="2030730" indent="0" algn="ctr">
              <a:spcAft>
                <a:spcPts val="600"/>
              </a:spcAft>
              <a:buNone/>
            </a:pPr>
            <a:endParaRPr lang="ru-RU" sz="2400" b="1" dirty="0">
              <a:latin typeface="Times New Roman" panose="02020603050405020304" pitchFamily="18" charset="0"/>
              <a:ea typeface="Times New Roman" panose="02020603050405020304" pitchFamily="18" charset="0"/>
            </a:endParaRPr>
          </a:p>
          <a:p>
            <a:pPr algn="ctr"/>
            <a:endParaRPr lang="ru-RU" sz="2400" b="1" dirty="0"/>
          </a:p>
        </p:txBody>
      </p:sp>
    </p:spTree>
    <p:extLst>
      <p:ext uri="{BB962C8B-B14F-4D97-AF65-F5344CB8AC3E}">
        <p14:creationId xmlns:p14="http://schemas.microsoft.com/office/powerpoint/2010/main" val="344742047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2522234" y="129915"/>
            <a:ext cx="7147532" cy="634584"/>
          </a:xfrm>
        </p:spPr>
        <p:txBody>
          <a:bodyPr>
            <a:noAutofit/>
          </a:bodyPr>
          <a:lstStyle/>
          <a:p>
            <a:pPr marL="330200">
              <a:spcAft>
                <a:spcPts val="0"/>
              </a:spcAft>
            </a:pPr>
            <a:r>
              <a:rPr lang="en-US" sz="3600" b="1" dirty="0" err="1">
                <a:solidFill>
                  <a:schemeClr val="tx1"/>
                </a:solidFill>
                <a:latin typeface="Times New Roman" panose="02020603050405020304" pitchFamily="18" charset="0"/>
                <a:ea typeface="Times New Roman" panose="02020603050405020304" pitchFamily="18" charset="0"/>
              </a:rPr>
              <a:t>Avtomobilning</a:t>
            </a:r>
            <a:r>
              <a:rPr lang="en-US" sz="3600" b="1" dirty="0">
                <a:solidFill>
                  <a:schemeClr val="tx1"/>
                </a:solidFill>
                <a:latin typeface="Times New Roman" panose="02020603050405020304" pitchFamily="18" charset="0"/>
                <a:ea typeface="Times New Roman" panose="02020603050405020304" pitchFamily="18" charset="0"/>
              </a:rPr>
              <a:t> </a:t>
            </a:r>
            <a:r>
              <a:rPr lang="en-US" sz="3600" b="1" dirty="0" err="1">
                <a:solidFill>
                  <a:schemeClr val="tx1"/>
                </a:solidFill>
                <a:latin typeface="Times New Roman" panose="02020603050405020304" pitchFamily="18" charset="0"/>
                <a:ea typeface="Times New Roman" panose="02020603050405020304" pitchFamily="18" charset="0"/>
              </a:rPr>
              <a:t>tezlana</a:t>
            </a:r>
            <a:r>
              <a:rPr lang="en-US" sz="3600" b="1" dirty="0">
                <a:solidFill>
                  <a:schemeClr val="tx1"/>
                </a:solidFill>
                <a:latin typeface="Times New Roman" panose="02020603050405020304" pitchFamily="18" charset="0"/>
                <a:ea typeface="Times New Roman" panose="02020603050405020304" pitchFamily="18" charset="0"/>
              </a:rPr>
              <a:t> </a:t>
            </a:r>
            <a:r>
              <a:rPr lang="en-US" sz="3600" b="1" dirty="0" err="1">
                <a:solidFill>
                  <a:schemeClr val="tx1"/>
                </a:solidFill>
                <a:latin typeface="Times New Roman" panose="02020603050405020304" pitchFamily="18" charset="0"/>
                <a:ea typeface="Times New Roman" panose="02020603050405020304" pitchFamily="18" charset="0"/>
              </a:rPr>
              <a:t>olishi</a:t>
            </a:r>
            <a:r>
              <a:rPr lang="en-US" sz="3600" b="1" dirty="0">
                <a:solidFill>
                  <a:schemeClr val="tx1"/>
                </a:solidFill>
                <a:latin typeface="Times New Roman" panose="02020603050405020304" pitchFamily="18" charset="0"/>
                <a:ea typeface="Times New Roman" panose="02020603050405020304" pitchFamily="18" charset="0"/>
              </a:rPr>
              <a:t>.</a:t>
            </a:r>
            <a:r>
              <a:rPr lang="ru-RU" sz="3600" dirty="0">
                <a:latin typeface="Times New Roman" panose="02020603050405020304" pitchFamily="18" charset="0"/>
                <a:ea typeface="Times New Roman" panose="02020603050405020304" pitchFamily="18" charset="0"/>
              </a:rPr>
              <a:t/>
            </a:r>
            <a:br>
              <a:rPr lang="ru-RU" sz="3600" dirty="0">
                <a:latin typeface="Times New Roman" panose="02020603050405020304" pitchFamily="18" charset="0"/>
                <a:ea typeface="Times New Roman" panose="02020603050405020304" pitchFamily="18" charset="0"/>
              </a:rPr>
            </a:br>
            <a:endParaRPr lang="ru-RU" sz="3600" dirty="0"/>
          </a:p>
        </p:txBody>
      </p:sp>
      <p:sp>
        <p:nvSpPr>
          <p:cNvPr id="3" name="Объект 2"/>
          <p:cNvSpPr>
            <a:spLocks noGrp="1"/>
          </p:cNvSpPr>
          <p:nvPr>
            <p:ph idx="1"/>
          </p:nvPr>
        </p:nvSpPr>
        <p:spPr>
          <a:xfrm>
            <a:off x="0" y="991673"/>
            <a:ext cx="12192000" cy="5185290"/>
          </a:xfrm>
        </p:spPr>
        <p:txBody>
          <a:bodyPr/>
          <a:lstStyle/>
          <a:p>
            <a:pPr>
              <a:spcAft>
                <a:spcPts val="0"/>
              </a:spcAft>
            </a:pPr>
            <a:r>
              <a:rPr lang="sv-FI" sz="2800" dirty="0" smtClean="0">
                <a:latin typeface="Times New Roman" panose="02020603050405020304" pitchFamily="18" charset="0"/>
                <a:ea typeface="Times New Roman" panose="02020603050405020304" pitchFamily="18" charset="0"/>
              </a:rPr>
              <a:t>Rasmda ko’rsatilgan </a:t>
            </a:r>
            <a:r>
              <a:rPr lang="sv-FI" sz="2800" dirty="0">
                <a:latin typeface="Times New Roman" panose="02020603050405020304" pitchFamily="18" charset="0"/>
                <a:ea typeface="Times New Roman" panose="02020603050405020304" pitchFamily="18" charset="0"/>
              </a:rPr>
              <a:t>a, </a:t>
            </a:r>
            <a:r>
              <a:rPr lang="sv-FI" sz="2800" i="1" dirty="0">
                <a:latin typeface="Times New Roman" panose="02020603050405020304" pitchFamily="18" charset="0"/>
                <a:ea typeface="Times New Roman" panose="02020603050405020304" pitchFamily="18" charset="0"/>
              </a:rPr>
              <a:t>v</a:t>
            </a:r>
            <a:r>
              <a:rPr lang="sv-FI" sz="2800" dirty="0">
                <a:latin typeface="Times New Roman" panose="02020603050405020304" pitchFamily="18" charset="0"/>
                <a:ea typeface="Times New Roman" panose="02020603050405020304" pitchFamily="18" charset="0"/>
              </a:rPr>
              <a:t> nuqtalar, uzatmadan-uzatmaga utish uchun eng kulay xisoblanadi. CHuiki bu nuqtalardagi tezlanishning qiymatlari kushni uzatmalarning tezlanish qiymatlariga yakin.</a:t>
            </a:r>
            <a:endParaRPr lang="ru-RU" sz="1600" dirty="0">
              <a:latin typeface="Times New Roman" panose="02020603050405020304" pitchFamily="18" charset="0"/>
              <a:ea typeface="Times New Roman" panose="02020603050405020304" pitchFamily="18" charset="0"/>
            </a:endParaRPr>
          </a:p>
          <a:p>
            <a:pPr>
              <a:spcAft>
                <a:spcPts val="0"/>
              </a:spcAft>
            </a:pPr>
            <a:r>
              <a:rPr lang="sv-FI" sz="2800" dirty="0">
                <a:latin typeface="Times New Roman" panose="02020603050405020304" pitchFamily="18" charset="0"/>
                <a:ea typeface="Times New Roman" panose="02020603050405020304" pitchFamily="18" charset="0"/>
              </a:rPr>
              <a:t>Avtomobil shigovi maxsus asboblar bilan jixozlangan avtomobilda, yo’lning gorizontal qismida o`lchab aniqlanadi. Avtomobil minimal tezlik bilan ketayotganda, xaydovchi drosselg’ pedaliga jadalg’ bosadi va avtomobil maksimal tezlikka erishguncha, pedalni ushlab turadi. SHu vaqtda iloji boricha uzatmadan-uzatmaga tez utish kerak. Avtomobilning tezligi, utilgan yo’l va vaqt maxsus datchiklar yordamida ostsillograf lentasiga yozib olinadi. </a:t>
            </a:r>
            <a:r>
              <a:rPr lang="ru-RU" sz="2800" dirty="0" err="1">
                <a:latin typeface="Times New Roman" panose="02020603050405020304" pitchFamily="18" charset="0"/>
                <a:ea typeface="Times New Roman" panose="02020603050405020304" pitchFamily="18" charset="0"/>
              </a:rPr>
              <a:t>Lentani</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analiz</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kilib</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utilgan</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yo’l</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va</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vaqt</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aniqlanadi</a:t>
            </a:r>
            <a:r>
              <a:rPr lang="ru-RU" sz="2800" dirty="0">
                <a:latin typeface="Times New Roman" panose="02020603050405020304" pitchFamily="18" charset="0"/>
                <a:ea typeface="Times New Roman" panose="02020603050405020304" pitchFamily="18" charset="0"/>
              </a:rPr>
              <a:t>.</a:t>
            </a:r>
            <a:endParaRPr lang="ru-RU" sz="1600" dirty="0">
              <a:latin typeface="Times New Roman" panose="02020603050405020304" pitchFamily="18" charset="0"/>
              <a:ea typeface="Times New Roman" panose="02020603050405020304" pitchFamily="18" charset="0"/>
            </a:endParaRPr>
          </a:p>
          <a:p>
            <a:endParaRPr lang="ru-RU" sz="2800" dirty="0"/>
          </a:p>
        </p:txBody>
      </p:sp>
    </p:spTree>
    <p:extLst>
      <p:ext uri="{BB962C8B-B14F-4D97-AF65-F5344CB8AC3E}">
        <p14:creationId xmlns:p14="http://schemas.microsoft.com/office/powerpoint/2010/main" val="129975549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2822037" y="129915"/>
            <a:ext cx="6547925" cy="634584"/>
          </a:xfrm>
        </p:spPr>
        <p:txBody>
          <a:bodyPr>
            <a:noAutofit/>
          </a:bodyPr>
          <a:lstStyle/>
          <a:p>
            <a:pPr marL="330200">
              <a:spcAft>
                <a:spcPts val="0"/>
              </a:spcAft>
            </a:pPr>
            <a:r>
              <a:rPr lang="en-US" sz="3600" b="1" dirty="0" err="1">
                <a:solidFill>
                  <a:schemeClr val="tx1"/>
                </a:solidFill>
                <a:latin typeface="Times New Roman" panose="02020603050405020304" pitchFamily="18" charset="0"/>
                <a:ea typeface="Times New Roman" panose="02020603050405020304" pitchFamily="18" charset="0"/>
              </a:rPr>
              <a:t>Avtomobilning</a:t>
            </a:r>
            <a:r>
              <a:rPr lang="en-US" sz="3600" b="1" dirty="0">
                <a:solidFill>
                  <a:schemeClr val="tx1"/>
                </a:solidFill>
                <a:latin typeface="Times New Roman" panose="02020603050405020304" pitchFamily="18" charset="0"/>
                <a:ea typeface="Times New Roman" panose="02020603050405020304" pitchFamily="18" charset="0"/>
              </a:rPr>
              <a:t> </a:t>
            </a:r>
            <a:r>
              <a:rPr lang="en-US" sz="3600" b="1" dirty="0" err="1">
                <a:solidFill>
                  <a:schemeClr val="tx1"/>
                </a:solidFill>
                <a:latin typeface="Times New Roman" panose="02020603050405020304" pitchFamily="18" charset="0"/>
                <a:ea typeface="Times New Roman" panose="02020603050405020304" pitchFamily="18" charset="0"/>
              </a:rPr>
              <a:t>tezlana</a:t>
            </a:r>
            <a:r>
              <a:rPr lang="en-US" sz="3600" b="1" dirty="0">
                <a:solidFill>
                  <a:schemeClr val="tx1"/>
                </a:solidFill>
                <a:latin typeface="Times New Roman" panose="02020603050405020304" pitchFamily="18" charset="0"/>
                <a:ea typeface="Times New Roman" panose="02020603050405020304" pitchFamily="18" charset="0"/>
              </a:rPr>
              <a:t> </a:t>
            </a:r>
            <a:r>
              <a:rPr lang="en-US" sz="3600" b="1" dirty="0" err="1">
                <a:solidFill>
                  <a:schemeClr val="tx1"/>
                </a:solidFill>
                <a:latin typeface="Times New Roman" panose="02020603050405020304" pitchFamily="18" charset="0"/>
                <a:ea typeface="Times New Roman" panose="02020603050405020304" pitchFamily="18" charset="0"/>
              </a:rPr>
              <a:t>olishi</a:t>
            </a:r>
            <a:r>
              <a:rPr lang="en-US" sz="3600" b="1" dirty="0">
                <a:solidFill>
                  <a:schemeClr val="tx1"/>
                </a:solidFill>
                <a:latin typeface="Times New Roman" panose="02020603050405020304" pitchFamily="18" charset="0"/>
                <a:ea typeface="Times New Roman" panose="02020603050405020304" pitchFamily="18" charset="0"/>
              </a:rPr>
              <a:t>.</a:t>
            </a:r>
            <a:r>
              <a:rPr lang="ru-RU" sz="3600" dirty="0">
                <a:latin typeface="Times New Roman" panose="02020603050405020304" pitchFamily="18" charset="0"/>
                <a:ea typeface="Times New Roman" panose="02020603050405020304" pitchFamily="18" charset="0"/>
              </a:rPr>
              <a:t/>
            </a:r>
            <a:br>
              <a:rPr lang="ru-RU" sz="3600" dirty="0">
                <a:latin typeface="Times New Roman" panose="02020603050405020304" pitchFamily="18" charset="0"/>
                <a:ea typeface="Times New Roman" panose="02020603050405020304" pitchFamily="18" charset="0"/>
              </a:rPr>
            </a:br>
            <a:endParaRPr lang="ru-RU" sz="3600" dirty="0"/>
          </a:p>
        </p:txBody>
      </p:sp>
      <p:pic>
        <p:nvPicPr>
          <p:cNvPr id="5" name="Объект 4"/>
          <p:cNvPicPr>
            <a:picLocks noGrp="1" noChangeAspect="1"/>
          </p:cNvPicPr>
          <p:nvPr>
            <p:ph idx="1"/>
          </p:nvPr>
        </p:nvPicPr>
        <p:blipFill>
          <a:blip r:embed="rId3"/>
          <a:stretch>
            <a:fillRect/>
          </a:stretch>
        </p:blipFill>
        <p:spPr>
          <a:xfrm>
            <a:off x="3328389" y="1253331"/>
            <a:ext cx="5226130" cy="4351338"/>
          </a:xfrm>
          <a:prstGeom prst="rect">
            <a:avLst/>
          </a:prstGeom>
          <a:noFill/>
          <a:ln>
            <a:noFill/>
          </a:ln>
        </p:spPr>
      </p:pic>
      <p:sp>
        <p:nvSpPr>
          <p:cNvPr id="6" name="Прямоугольник 5"/>
          <p:cNvSpPr/>
          <p:nvPr/>
        </p:nvSpPr>
        <p:spPr>
          <a:xfrm>
            <a:off x="3715892" y="5619342"/>
            <a:ext cx="4760214" cy="523220"/>
          </a:xfrm>
          <a:prstGeom prst="rect">
            <a:avLst/>
          </a:prstGeom>
        </p:spPr>
        <p:txBody>
          <a:bodyPr wrap="none">
            <a:spAutoFit/>
          </a:bodyPr>
          <a:lstStyle/>
          <a:p>
            <a:r>
              <a:rPr lang="es-ES" sz="2800" dirty="0">
                <a:latin typeface="Times New Roman" panose="02020603050405020304" pitchFamily="18" charset="0"/>
                <a:ea typeface="Times New Roman" panose="02020603050405020304" pitchFamily="18" charset="0"/>
              </a:rPr>
              <a:t>Avtomobilning tezlanish grafigi</a:t>
            </a:r>
            <a:endParaRPr lang="ru-RU" sz="2800" dirty="0"/>
          </a:p>
        </p:txBody>
      </p:sp>
    </p:spTree>
    <p:extLst>
      <p:ext uri="{BB962C8B-B14F-4D97-AF65-F5344CB8AC3E}">
        <p14:creationId xmlns:p14="http://schemas.microsoft.com/office/powerpoint/2010/main" val="81528227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2559709" y="0"/>
            <a:ext cx="7072581" cy="634584"/>
          </a:xfrm>
        </p:spPr>
        <p:txBody>
          <a:bodyPr>
            <a:noAutofit/>
          </a:bodyPr>
          <a:lstStyle/>
          <a:p>
            <a:pPr marL="330200">
              <a:spcAft>
                <a:spcPts val="0"/>
              </a:spcAft>
            </a:pPr>
            <a:r>
              <a:rPr lang="en-US" sz="3600" b="1" dirty="0" err="1">
                <a:solidFill>
                  <a:schemeClr val="tx1"/>
                </a:solidFill>
                <a:latin typeface="Times New Roman" panose="02020603050405020304" pitchFamily="18" charset="0"/>
                <a:ea typeface="Times New Roman" panose="02020603050405020304" pitchFamily="18" charset="0"/>
              </a:rPr>
              <a:t>Avtomobilning</a:t>
            </a:r>
            <a:r>
              <a:rPr lang="en-US" sz="3600" b="1" dirty="0">
                <a:solidFill>
                  <a:schemeClr val="tx1"/>
                </a:solidFill>
                <a:latin typeface="Times New Roman" panose="02020603050405020304" pitchFamily="18" charset="0"/>
                <a:ea typeface="Times New Roman" panose="02020603050405020304" pitchFamily="18" charset="0"/>
              </a:rPr>
              <a:t> </a:t>
            </a:r>
            <a:r>
              <a:rPr lang="en-US" sz="3600" b="1" dirty="0" err="1">
                <a:solidFill>
                  <a:schemeClr val="tx1"/>
                </a:solidFill>
                <a:latin typeface="Times New Roman" panose="02020603050405020304" pitchFamily="18" charset="0"/>
                <a:ea typeface="Times New Roman" panose="02020603050405020304" pitchFamily="18" charset="0"/>
              </a:rPr>
              <a:t>tezlana</a:t>
            </a:r>
            <a:r>
              <a:rPr lang="en-US" sz="3600" b="1" dirty="0">
                <a:solidFill>
                  <a:schemeClr val="tx1"/>
                </a:solidFill>
                <a:latin typeface="Times New Roman" panose="02020603050405020304" pitchFamily="18" charset="0"/>
                <a:ea typeface="Times New Roman" panose="02020603050405020304" pitchFamily="18" charset="0"/>
              </a:rPr>
              <a:t> </a:t>
            </a:r>
            <a:r>
              <a:rPr lang="en-US" sz="3600" b="1" dirty="0" err="1">
                <a:solidFill>
                  <a:schemeClr val="tx1"/>
                </a:solidFill>
                <a:latin typeface="Times New Roman" panose="02020603050405020304" pitchFamily="18" charset="0"/>
                <a:ea typeface="Times New Roman" panose="02020603050405020304" pitchFamily="18" charset="0"/>
              </a:rPr>
              <a:t>olishi</a:t>
            </a:r>
            <a:r>
              <a:rPr lang="en-US" sz="3600" b="1" dirty="0">
                <a:solidFill>
                  <a:schemeClr val="tx1"/>
                </a:solidFill>
                <a:latin typeface="Times New Roman" panose="02020603050405020304" pitchFamily="18" charset="0"/>
                <a:ea typeface="Times New Roman" panose="02020603050405020304" pitchFamily="18" charset="0"/>
              </a:rPr>
              <a:t>.</a:t>
            </a:r>
            <a:r>
              <a:rPr lang="ru-RU" sz="3600" dirty="0">
                <a:latin typeface="Times New Roman" panose="02020603050405020304" pitchFamily="18" charset="0"/>
                <a:ea typeface="Times New Roman" panose="02020603050405020304" pitchFamily="18" charset="0"/>
              </a:rPr>
              <a:t/>
            </a:r>
            <a:br>
              <a:rPr lang="ru-RU" sz="3600" dirty="0">
                <a:latin typeface="Times New Roman" panose="02020603050405020304" pitchFamily="18" charset="0"/>
                <a:ea typeface="Times New Roman" panose="02020603050405020304" pitchFamily="18" charset="0"/>
              </a:rPr>
            </a:br>
            <a:endParaRPr lang="ru-RU" sz="3600" dirty="0"/>
          </a:p>
        </p:txBody>
      </p:sp>
      <p:sp>
        <p:nvSpPr>
          <p:cNvPr id="3" name="Объект 2"/>
          <p:cNvSpPr>
            <a:spLocks noGrp="1"/>
          </p:cNvSpPr>
          <p:nvPr>
            <p:ph idx="1"/>
          </p:nvPr>
        </p:nvSpPr>
        <p:spPr>
          <a:xfrm>
            <a:off x="0" y="924104"/>
            <a:ext cx="12192000" cy="5933896"/>
          </a:xfrm>
        </p:spPr>
        <p:txBody>
          <a:bodyPr/>
          <a:lstStyle/>
          <a:p>
            <a:pPr>
              <a:spcAft>
                <a:spcPts val="0"/>
              </a:spcAft>
            </a:pPr>
            <a:r>
              <a:rPr lang="ru-RU" sz="2700" dirty="0" err="1">
                <a:latin typeface="Times New Roman" panose="02020603050405020304" pitchFamily="18" charset="0"/>
                <a:ea typeface="Times New Roman" panose="02020603050405020304" pitchFamily="18" charset="0"/>
                <a:cs typeface="Times New Roman" panose="02020603050405020304" pitchFamily="18" charset="0"/>
              </a:rPr>
              <a:t>Tezlanish</a:t>
            </a:r>
            <a:r>
              <a:rPr lang="ru-RU" sz="2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ea typeface="Times New Roman" panose="02020603050405020304" pitchFamily="18" charset="0"/>
                <a:cs typeface="Times New Roman" panose="02020603050405020304" pitchFamily="18" charset="0"/>
              </a:rPr>
              <a:t>o’zgarib</a:t>
            </a:r>
            <a:r>
              <a:rPr lang="ru-RU" sz="2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ea typeface="Times New Roman" panose="02020603050405020304" pitchFamily="18" charset="0"/>
                <a:cs typeface="Times New Roman" panose="02020603050405020304" pitchFamily="18" charset="0"/>
              </a:rPr>
              <a:t>borgan</a:t>
            </a:r>
            <a:r>
              <a:rPr lang="ru-RU" sz="2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ea typeface="Times New Roman" panose="02020603050405020304" pitchFamily="18" charset="0"/>
                <a:cs typeface="Times New Roman" panose="02020603050405020304" pitchFamily="18" charset="0"/>
              </a:rPr>
              <a:t>vaqtdagi</a:t>
            </a:r>
            <a:r>
              <a:rPr lang="ru-RU" sz="2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ea typeface="Times New Roman" panose="02020603050405020304" pitchFamily="18" charset="0"/>
                <a:cs typeface="Times New Roman" panose="02020603050405020304" pitchFamily="18" charset="0"/>
              </a:rPr>
              <a:t>utilgan</a:t>
            </a:r>
            <a:r>
              <a:rPr lang="ru-RU" sz="27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700" i="1" dirty="0">
                <a:latin typeface="Times New Roman" panose="02020603050405020304" pitchFamily="18" charset="0"/>
                <a:ea typeface="Times New Roman" panose="02020603050405020304" pitchFamily="18" charset="0"/>
                <a:cs typeface="Times New Roman" panose="02020603050405020304" pitchFamily="18" charset="0"/>
              </a:rPr>
              <a:t>S </a:t>
            </a:r>
            <a:r>
              <a:rPr lang="ru-RU" sz="2700" dirty="0" err="1">
                <a:latin typeface="Times New Roman" panose="02020603050405020304" pitchFamily="18" charset="0"/>
                <a:ea typeface="Times New Roman" panose="02020603050405020304" pitchFamily="18" charset="0"/>
                <a:cs typeface="Times New Roman" panose="02020603050405020304" pitchFamily="18" charset="0"/>
              </a:rPr>
              <a:t>yo’l</a:t>
            </a:r>
            <a:r>
              <a:rPr lang="ru-RU" sz="2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ea typeface="Times New Roman" panose="02020603050405020304" pitchFamily="18" charset="0"/>
                <a:cs typeface="Times New Roman" panose="02020603050405020304" pitchFamily="18" charset="0"/>
              </a:rPr>
              <a:t>va</a:t>
            </a:r>
            <a:r>
              <a:rPr lang="ru-RU" sz="2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ea typeface="Times New Roman" panose="02020603050405020304" pitchFamily="18" charset="0"/>
                <a:cs typeface="Times New Roman" panose="02020603050405020304" pitchFamily="18" charset="0"/>
              </a:rPr>
              <a:t>vaqt</a:t>
            </a:r>
            <a:r>
              <a:rPr lang="ru-RU" sz="27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700" i="1" dirty="0">
                <a:latin typeface="Times New Roman" panose="02020603050405020304" pitchFamily="18" charset="0"/>
                <a:ea typeface="Times New Roman" panose="02020603050405020304" pitchFamily="18" charset="0"/>
                <a:cs typeface="Times New Roman" panose="02020603050405020304" pitchFamily="18" charset="0"/>
              </a:rPr>
              <a:t>T</a:t>
            </a:r>
            <a:r>
              <a:rPr lang="ru-RU" sz="2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ea typeface="Times New Roman" panose="02020603050405020304" pitchFamily="18" charset="0"/>
                <a:cs typeface="Times New Roman" panose="02020603050405020304" pitchFamily="18" charset="0"/>
              </a:rPr>
              <a:t>ni</a:t>
            </a:r>
            <a:r>
              <a:rPr lang="ru-RU" sz="2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ea typeface="Times New Roman" panose="02020603050405020304" pitchFamily="18" charset="0"/>
                <a:cs typeface="Times New Roman" panose="02020603050405020304" pitchFamily="18" charset="0"/>
              </a:rPr>
              <a:t>analitik</a:t>
            </a:r>
            <a:r>
              <a:rPr lang="ru-RU" sz="2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ea typeface="Times New Roman" panose="02020603050405020304" pitchFamily="18" charset="0"/>
                <a:cs typeface="Times New Roman" panose="02020603050405020304" pitchFamily="18" charset="0"/>
              </a:rPr>
              <a:t>usulda</a:t>
            </a:r>
            <a:r>
              <a:rPr lang="ru-RU" sz="2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ea typeface="Times New Roman" panose="02020603050405020304" pitchFamily="18" charset="0"/>
                <a:cs typeface="Times New Roman" panose="02020603050405020304" pitchFamily="18" charset="0"/>
              </a:rPr>
              <a:t>xisoblash</a:t>
            </a:r>
            <a:r>
              <a:rPr lang="ru-RU" sz="2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700" dirty="0" smtClean="0">
                <a:latin typeface="Times New Roman" panose="02020603050405020304" pitchFamily="18" charset="0"/>
                <a:ea typeface="Times New Roman" panose="02020603050405020304" pitchFamily="18" charset="0"/>
                <a:cs typeface="Times New Roman" panose="02020603050405020304" pitchFamily="18" charset="0"/>
              </a:rPr>
              <a:t>k</a:t>
            </a:r>
            <a:r>
              <a:rPr lang="en-US" sz="2700" dirty="0" smtClean="0">
                <a:latin typeface="Times New Roman" panose="02020603050405020304" pitchFamily="18" charset="0"/>
                <a:ea typeface="Times New Roman" panose="02020603050405020304" pitchFamily="18" charset="0"/>
                <a:cs typeface="Times New Roman" panose="02020603050405020304" pitchFamily="18" charset="0"/>
              </a:rPr>
              <a:t>o’</a:t>
            </a:r>
            <a:r>
              <a:rPr lang="ru-RU" sz="2700" dirty="0" smtClean="0">
                <a:latin typeface="Times New Roman" panose="02020603050405020304" pitchFamily="18" charset="0"/>
                <a:ea typeface="Times New Roman" panose="02020603050405020304" pitchFamily="18" charset="0"/>
                <a:cs typeface="Times New Roman" panose="02020603050405020304" pitchFamily="18" charset="0"/>
              </a:rPr>
              <a:t>p </a:t>
            </a:r>
            <a:r>
              <a:rPr lang="ru-RU" sz="2700" dirty="0" err="1">
                <a:latin typeface="Times New Roman" panose="02020603050405020304" pitchFamily="18" charset="0"/>
                <a:ea typeface="Times New Roman" panose="02020603050405020304" pitchFamily="18" charset="0"/>
                <a:cs typeface="Times New Roman" panose="02020603050405020304" pitchFamily="18" charset="0"/>
              </a:rPr>
              <a:t>vaqt</a:t>
            </a:r>
            <a:r>
              <a:rPr lang="ru-RU" sz="2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ea typeface="Times New Roman" panose="02020603050405020304" pitchFamily="18" charset="0"/>
                <a:cs typeface="Times New Roman" panose="02020603050405020304" pitchFamily="18" charset="0"/>
              </a:rPr>
              <a:t>talab</a:t>
            </a:r>
            <a:r>
              <a:rPr lang="ru-RU" sz="2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ea typeface="Times New Roman" panose="02020603050405020304" pitchFamily="18" charset="0"/>
                <a:cs typeface="Times New Roman" panose="02020603050405020304" pitchFamily="18" charset="0"/>
              </a:rPr>
              <a:t>qilinganligi</a:t>
            </a:r>
            <a:r>
              <a:rPr lang="ru-RU" sz="2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ea typeface="Times New Roman" panose="02020603050405020304" pitchFamily="18" charset="0"/>
                <a:cs typeface="Times New Roman" panose="02020603050405020304" pitchFamily="18" charset="0"/>
              </a:rPr>
              <a:t>sababli</a:t>
            </a:r>
            <a:r>
              <a:rPr lang="ru-RU" sz="2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ea typeface="Times New Roman" panose="02020603050405020304" pitchFamily="18" charset="0"/>
                <a:cs typeface="Times New Roman" panose="02020603050405020304" pitchFamily="18" charset="0"/>
              </a:rPr>
              <a:t>ular</a:t>
            </a:r>
            <a:r>
              <a:rPr lang="ru-RU" sz="2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ea typeface="Times New Roman" panose="02020603050405020304" pitchFamily="18" charset="0"/>
                <a:cs typeface="Times New Roman" panose="02020603050405020304" pitchFamily="18" charset="0"/>
              </a:rPr>
              <a:t>tezlanish</a:t>
            </a:r>
            <a:r>
              <a:rPr lang="ru-RU" sz="2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ea typeface="Times New Roman" panose="02020603050405020304" pitchFamily="18" charset="0"/>
                <a:cs typeface="Times New Roman" panose="02020603050405020304" pitchFamily="18" charset="0"/>
              </a:rPr>
              <a:t>grafigidan</a:t>
            </a:r>
            <a:r>
              <a:rPr lang="ru-RU" sz="2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ea typeface="Times New Roman" panose="02020603050405020304" pitchFamily="18" charset="0"/>
                <a:cs typeface="Times New Roman" panose="02020603050405020304" pitchFamily="18" charset="0"/>
              </a:rPr>
              <a:t>aniqlanadi</a:t>
            </a:r>
            <a:r>
              <a:rPr lang="ru-RU" sz="2700" dirty="0">
                <a:latin typeface="Times New Roman" panose="02020603050405020304" pitchFamily="18" charset="0"/>
                <a:ea typeface="Times New Roman" panose="02020603050405020304" pitchFamily="18" charset="0"/>
                <a:cs typeface="Times New Roman" panose="02020603050405020304" pitchFamily="18" charset="0"/>
              </a:rPr>
              <a:t>.</a:t>
            </a:r>
          </a:p>
          <a:p>
            <a:r>
              <a:rPr lang="en-US" sz="2700" dirty="0" err="1">
                <a:latin typeface="Times New Roman" panose="02020603050405020304" pitchFamily="18" charset="0"/>
                <a:ea typeface="Times New Roman" panose="02020603050405020304" pitchFamily="18" charset="0"/>
                <a:cs typeface="Times New Roman" panose="02020603050405020304" pitchFamily="18" charset="0"/>
              </a:rPr>
              <a:t>Tezlanish</a:t>
            </a:r>
            <a:r>
              <a:rPr lang="en-US" sz="27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ea typeface="Times New Roman" panose="02020603050405020304" pitchFamily="18" charset="0"/>
                <a:cs typeface="Times New Roman" panose="02020603050405020304" pitchFamily="18" charset="0"/>
              </a:rPr>
              <a:t>o’zgargandagi</a:t>
            </a:r>
            <a:r>
              <a:rPr lang="en-US" sz="27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ea typeface="Times New Roman" panose="02020603050405020304" pitchFamily="18" charset="0"/>
                <a:cs typeface="Times New Roman" panose="02020603050405020304" pitchFamily="18" charset="0"/>
              </a:rPr>
              <a:t>vaqtni</a:t>
            </a:r>
            <a:r>
              <a:rPr lang="en-US" sz="27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ea typeface="Times New Roman" panose="02020603050405020304" pitchFamily="18" charset="0"/>
                <a:cs typeface="Times New Roman" panose="02020603050405020304" pitchFamily="18" charset="0"/>
              </a:rPr>
              <a:t>aniqlash</a:t>
            </a:r>
            <a:r>
              <a:rPr lang="en-US" sz="27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ea typeface="Times New Roman" panose="02020603050405020304" pitchFamily="18" charset="0"/>
                <a:cs typeface="Times New Roman" panose="02020603050405020304" pitchFamily="18" charset="0"/>
              </a:rPr>
              <a:t>uchun</a:t>
            </a:r>
            <a:r>
              <a:rPr lang="en-US" sz="27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ea typeface="Times New Roman" panose="02020603050405020304" pitchFamily="18" charset="0"/>
                <a:cs typeface="Times New Roman" panose="02020603050405020304" pitchFamily="18" charset="0"/>
              </a:rPr>
              <a:t>tezlanishning</a:t>
            </a:r>
            <a:r>
              <a:rPr lang="en-US" sz="27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700" i="1" dirty="0">
                <a:latin typeface="Times New Roman" panose="02020603050405020304" pitchFamily="18" charset="0"/>
                <a:ea typeface="Times New Roman" panose="02020603050405020304" pitchFamily="18" charset="0"/>
                <a:cs typeface="Times New Roman" panose="02020603050405020304" pitchFamily="18" charset="0"/>
              </a:rPr>
              <a:t>j</a:t>
            </a:r>
            <a:r>
              <a:rPr lang="en-US" sz="2700" i="1" baseline="-250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700" i="1" dirty="0">
                <a:latin typeface="Times New Roman" panose="02020603050405020304" pitchFamily="18" charset="0"/>
                <a:ea typeface="Times New Roman" panose="02020603050405020304" pitchFamily="18" charset="0"/>
                <a:cs typeface="Times New Roman" panose="02020603050405020304" pitchFamily="18" charset="0"/>
              </a:rPr>
              <a:t>=f(</a:t>
            </a:r>
            <a:r>
              <a:rPr lang="en-US" sz="2700" i="1" dirty="0" err="1">
                <a:latin typeface="Times New Roman" panose="02020603050405020304" pitchFamily="18" charset="0"/>
                <a:ea typeface="Times New Roman" panose="02020603050405020304" pitchFamily="18" charset="0"/>
                <a:cs typeface="Times New Roman" panose="02020603050405020304" pitchFamily="18" charset="0"/>
              </a:rPr>
              <a:t>v</a:t>
            </a:r>
            <a:r>
              <a:rPr lang="en-US" sz="2700" i="1" baseline="-25000" dirty="0" err="1">
                <a:latin typeface="Times New Roman" panose="02020603050405020304" pitchFamily="18" charset="0"/>
                <a:ea typeface="Times New Roman" panose="02020603050405020304" pitchFamily="18" charset="0"/>
                <a:cs typeface="Times New Roman" panose="02020603050405020304" pitchFamily="18" charset="0"/>
              </a:rPr>
              <a:t>a</a:t>
            </a:r>
            <a:r>
              <a:rPr lang="en-US" sz="2700" i="1" dirty="0">
                <a:latin typeface="Times New Roman" panose="02020603050405020304" pitchFamily="18" charset="0"/>
                <a:ea typeface="Times New Roman" panose="02020603050405020304" pitchFamily="18" charset="0"/>
                <a:cs typeface="Times New Roman" panose="02020603050405020304" pitchFamily="18" charset="0"/>
              </a:rPr>
              <a:t>)</a:t>
            </a:r>
            <a:r>
              <a:rPr lang="en-US" sz="27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cs typeface="Times New Roman" panose="02020603050405020304" pitchFamily="18" charset="0"/>
              </a:rPr>
              <a:t>grafigidan</a:t>
            </a:r>
            <a:r>
              <a:rPr lang="en-US" sz="27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700" dirty="0" err="1" smtClean="0">
                <a:latin typeface="Times New Roman" panose="02020603050405020304" pitchFamily="18" charset="0"/>
                <a:ea typeface="Times New Roman" panose="02020603050405020304" pitchFamily="18" charset="0"/>
                <a:cs typeface="Times New Roman" panose="02020603050405020304" pitchFamily="18" charset="0"/>
              </a:rPr>
              <a:t>foydalaniladi</a:t>
            </a:r>
            <a:r>
              <a:rPr lang="en-US" sz="2700"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en-US" sz="2700" dirty="0">
                <a:latin typeface="Times New Roman" panose="02020603050405020304" pitchFamily="18" charset="0"/>
                <a:cs typeface="Times New Roman" panose="02020603050405020304" pitchFamily="18" charset="0"/>
              </a:rPr>
              <a:t> </a:t>
            </a:r>
            <a:endParaRPr lang="en-US" sz="2700" dirty="0" smtClean="0">
              <a:latin typeface="Times New Roman" panose="02020603050405020304" pitchFamily="18" charset="0"/>
              <a:cs typeface="Times New Roman" panose="02020603050405020304" pitchFamily="18" charset="0"/>
            </a:endParaRPr>
          </a:p>
          <a:p>
            <a:r>
              <a:rPr lang="en-US" sz="2700" dirty="0" err="1" smtClean="0">
                <a:latin typeface="Times New Roman" panose="02020603050405020304" pitchFamily="18" charset="0"/>
                <a:cs typeface="Times New Roman" panose="02020603050405020304" pitchFamily="18" charset="0"/>
              </a:rPr>
              <a:t>Grafikda</a:t>
            </a:r>
            <a:r>
              <a:rPr lang="en-US" sz="2700" dirty="0" smtClean="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birinchi</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uzatma</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uchun</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tezlanish</a:t>
            </a:r>
            <a:r>
              <a:rPr lang="en-US" sz="2700" dirty="0">
                <a:latin typeface="Times New Roman" panose="02020603050405020304" pitchFamily="18" charset="0"/>
                <a:cs typeface="Times New Roman" panose="02020603050405020304" pitchFamily="18" charset="0"/>
              </a:rPr>
              <a:t> </a:t>
            </a:r>
            <a:r>
              <a:rPr lang="en-US" sz="2700" i="1" dirty="0" err="1">
                <a:latin typeface="Times New Roman" panose="02020603050405020304" pitchFamily="18" charset="0"/>
                <a:cs typeface="Times New Roman" panose="02020603050405020304" pitchFamily="18" charset="0"/>
              </a:rPr>
              <a:t>v</a:t>
            </a:r>
            <a:r>
              <a:rPr lang="en-US" sz="1800" i="1" dirty="0" err="1">
                <a:latin typeface="Times New Roman" panose="02020603050405020304" pitchFamily="18" charset="0"/>
                <a:cs typeface="Times New Roman" panose="02020603050405020304" pitchFamily="18" charset="0"/>
              </a:rPr>
              <a:t>amin</a:t>
            </a:r>
            <a:r>
              <a:rPr lang="en-US" sz="2700" i="1"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dan</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boshlanadi</a:t>
            </a:r>
            <a:r>
              <a:rPr lang="en-US" sz="2700" dirty="0">
                <a:latin typeface="Times New Roman" panose="02020603050405020304" pitchFamily="18" charset="0"/>
                <a:cs typeface="Times New Roman" panose="02020603050405020304" pitchFamily="18" charset="0"/>
              </a:rPr>
              <a:t>. </a:t>
            </a:r>
            <a:r>
              <a:rPr lang="en-US" sz="2700" i="1" dirty="0" smtClean="0">
                <a:latin typeface="Times New Roman" panose="02020603050405020304" pitchFamily="18" charset="0"/>
                <a:cs typeface="Times New Roman" panose="02020603050405020304" pitchFamily="18" charset="0"/>
              </a:rPr>
              <a:t>O-</a:t>
            </a:r>
            <a:r>
              <a:rPr lang="en-US" sz="2700" i="1" dirty="0" err="1" smtClean="0">
                <a:latin typeface="Times New Roman" panose="02020603050405020304" pitchFamily="18" charset="0"/>
                <a:cs typeface="Times New Roman" panose="02020603050405020304" pitchFamily="18" charset="0"/>
              </a:rPr>
              <a:t>v</a:t>
            </a:r>
            <a:r>
              <a:rPr lang="en-US" sz="1800" dirty="0" err="1" smtClean="0">
                <a:latin typeface="Times New Roman" panose="02020603050405020304" pitchFamily="18" charset="0"/>
                <a:cs typeface="Times New Roman" panose="02020603050405020304" pitchFamily="18" charset="0"/>
              </a:rPr>
              <a:t>amin</a:t>
            </a:r>
            <a:r>
              <a:rPr lang="en-US" sz="2700" dirty="0" smtClean="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intervalida</a:t>
            </a:r>
            <a:r>
              <a:rPr lang="en-US" sz="2700" dirty="0">
                <a:latin typeface="Times New Roman" panose="02020603050405020304" pitchFamily="18" charset="0"/>
                <a:cs typeface="Times New Roman" panose="02020603050405020304" pitchFamily="18" charset="0"/>
              </a:rPr>
              <a:t> </a:t>
            </a:r>
            <a:r>
              <a:rPr lang="en-US" sz="2700" dirty="0" err="1" smtClean="0">
                <a:latin typeface="Times New Roman" panose="02020603050405020304" pitchFamily="18" charset="0"/>
                <a:cs typeface="Times New Roman" panose="02020603050405020304" pitchFamily="18" charset="0"/>
              </a:rPr>
              <a:t>tezlanishniig</a:t>
            </a:r>
            <a:r>
              <a:rPr lang="en-US" sz="2700" dirty="0" smtClean="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oshishi</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tishlashish</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muftasining</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yetakchi</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va</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yetaklanuvchi</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disklarida</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sirpanib</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aylanishi</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bilan</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harakterlanadi</a:t>
            </a:r>
            <a:r>
              <a:rPr lang="en-US" sz="2700" dirty="0">
                <a:latin typeface="Times New Roman" panose="02020603050405020304" pitchFamily="18" charset="0"/>
                <a:cs typeface="Times New Roman" panose="02020603050405020304" pitchFamily="18" charset="0"/>
              </a:rPr>
              <a:t>, </a:t>
            </a:r>
            <a:r>
              <a:rPr lang="en-US" sz="2700" dirty="0" err="1" smtClean="0">
                <a:latin typeface="Times New Roman" panose="02020603050405020304" pitchFamily="18" charset="0"/>
                <a:cs typeface="Times New Roman" panose="02020603050405020304" pitchFamily="18" charset="0"/>
              </a:rPr>
              <a:t>tezlanish</a:t>
            </a:r>
            <a:r>
              <a:rPr lang="en-US" sz="2700" dirty="0" smtClean="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esa</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o’rtacha</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qiymatga</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ega</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bo’ladi</a:t>
            </a:r>
            <a:r>
              <a:rPr lang="en-US" sz="2700" dirty="0">
                <a:latin typeface="Times New Roman" panose="02020603050405020304" pitchFamily="18" charset="0"/>
                <a:cs typeface="Times New Roman" panose="02020603050405020304" pitchFamily="18" charset="0"/>
              </a:rPr>
              <a:t>. Minimal </a:t>
            </a:r>
            <a:r>
              <a:rPr lang="en-US" sz="2700" dirty="0" err="1">
                <a:latin typeface="Times New Roman" panose="02020603050405020304" pitchFamily="18" charset="0"/>
                <a:cs typeface="Times New Roman" panose="02020603050405020304" pitchFamily="18" charset="0"/>
              </a:rPr>
              <a:t>va</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maksimal</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tezliklar</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orasi</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teng</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bo’laklarga</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bo’linadi</a:t>
            </a:r>
            <a:r>
              <a:rPr lang="en-US" sz="2700" dirty="0">
                <a:latin typeface="Times New Roman" panose="02020603050405020304" pitchFamily="18" charset="0"/>
                <a:cs typeface="Times New Roman" panose="02020603050405020304" pitchFamily="18" charset="0"/>
              </a:rPr>
              <a:t>. (AV, VS, SD . . .). </a:t>
            </a:r>
            <a:r>
              <a:rPr lang="en-US" sz="2700" dirty="0" err="1">
                <a:latin typeface="Times New Roman" panose="02020603050405020304" pitchFamily="18" charset="0"/>
                <a:cs typeface="Times New Roman" panose="02020603050405020304" pitchFamily="18" charset="0"/>
              </a:rPr>
              <a:t>Abstsissa</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o’qi</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chapga</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davom</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ettirnlib</a:t>
            </a:r>
            <a:r>
              <a:rPr lang="en-US" sz="2700" dirty="0">
                <a:latin typeface="Times New Roman" panose="02020603050405020304" pitchFamily="18" charset="0"/>
                <a:cs typeface="Times New Roman" panose="02020603050405020304" pitchFamily="18" charset="0"/>
              </a:rPr>
              <a:t> </a:t>
            </a:r>
            <a:r>
              <a:rPr lang="en-US" sz="2700" i="1" dirty="0">
                <a:latin typeface="Times New Roman" panose="02020603050405020304" pitchFamily="18" charset="0"/>
                <a:cs typeface="Times New Roman" panose="02020603050405020304" pitchFamily="18" charset="0"/>
              </a:rPr>
              <a:t>O</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nuqtadan</a:t>
            </a:r>
            <a:r>
              <a:rPr lang="en-US" sz="2700" dirty="0">
                <a:latin typeface="Times New Roman" panose="02020603050405020304" pitchFamily="18" charset="0"/>
                <a:cs typeface="Times New Roman" panose="02020603050405020304" pitchFamily="18" charset="0"/>
              </a:rPr>
              <a:t> 20 ... 30 mm </a:t>
            </a:r>
            <a:r>
              <a:rPr lang="en-US" sz="2700" dirty="0" err="1">
                <a:latin typeface="Times New Roman" panose="02020603050405020304" pitchFamily="18" charset="0"/>
                <a:cs typeface="Times New Roman" panose="02020603050405020304" pitchFamily="18" charset="0"/>
              </a:rPr>
              <a:t>masofada</a:t>
            </a:r>
            <a:r>
              <a:rPr lang="en-US" sz="2700" dirty="0">
                <a:latin typeface="Times New Roman" panose="02020603050405020304" pitchFamily="18" charset="0"/>
                <a:cs typeface="Times New Roman" panose="02020603050405020304" pitchFamily="18" charset="0"/>
              </a:rPr>
              <a:t> R </a:t>
            </a:r>
            <a:r>
              <a:rPr lang="en-US" sz="2700" dirty="0" err="1">
                <a:latin typeface="Times New Roman" panose="02020603050405020304" pitchFamily="18" charset="0"/>
                <a:cs typeface="Times New Roman" panose="02020603050405020304" pitchFamily="18" charset="0"/>
              </a:rPr>
              <a:t>qutb</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belgilanadi</a:t>
            </a:r>
            <a:r>
              <a:rPr lang="en-US" sz="2700" dirty="0">
                <a:latin typeface="Times New Roman" panose="02020603050405020304" pitchFamily="18" charset="0"/>
                <a:cs typeface="Times New Roman" panose="02020603050405020304" pitchFamily="18" charset="0"/>
              </a:rPr>
              <a:t>. A </a:t>
            </a:r>
            <a:r>
              <a:rPr lang="en-US" sz="2700" dirty="0" err="1">
                <a:latin typeface="Times New Roman" panose="02020603050405020304" pitchFamily="18" charset="0"/>
                <a:cs typeface="Times New Roman" panose="02020603050405020304" pitchFamily="18" charset="0"/>
              </a:rPr>
              <a:t>nuqtadan</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vertikal</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va</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koordinatalar</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boshi</a:t>
            </a:r>
            <a:r>
              <a:rPr lang="en-US" sz="2700" dirty="0">
                <a:latin typeface="Times New Roman" panose="02020603050405020304" pitchFamily="18" charset="0"/>
                <a:cs typeface="Times New Roman" panose="02020603050405020304" pitchFamily="18" charset="0"/>
              </a:rPr>
              <a:t> </a:t>
            </a:r>
            <a:r>
              <a:rPr lang="en-US" sz="2700" i="1" dirty="0">
                <a:latin typeface="Times New Roman" panose="02020603050405020304" pitchFamily="18" charset="0"/>
                <a:cs typeface="Times New Roman" panose="02020603050405020304" pitchFamily="18" charset="0"/>
              </a:rPr>
              <a:t>O</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bulan</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tutashtiruvchi</a:t>
            </a:r>
            <a:r>
              <a:rPr lang="en-US" sz="2700" dirty="0">
                <a:latin typeface="Times New Roman" panose="02020603050405020304" pitchFamily="18" charset="0"/>
                <a:cs typeface="Times New Roman" panose="02020603050405020304" pitchFamily="18" charset="0"/>
              </a:rPr>
              <a:t> </a:t>
            </a:r>
            <a:r>
              <a:rPr lang="en-US" sz="2700" dirty="0" err="1" smtClean="0">
                <a:latin typeface="Times New Roman" panose="02020603050405020304" pitchFamily="18" charset="0"/>
                <a:cs typeface="Times New Roman" panose="02020603050405020304" pitchFamily="18" charset="0"/>
              </a:rPr>
              <a:t>chnziqlar</a:t>
            </a:r>
            <a:r>
              <a:rPr lang="en-US" sz="2700" dirty="0" smtClean="0">
                <a:latin typeface="Times New Roman" panose="02020603050405020304" pitchFamily="18" charset="0"/>
                <a:cs typeface="Times New Roman" panose="02020603050405020304" pitchFamily="18" charset="0"/>
              </a:rPr>
              <a:t> </a:t>
            </a:r>
            <a:r>
              <a:rPr lang="en-US" sz="2700" dirty="0" err="1" smtClean="0">
                <a:latin typeface="Times New Roman" panose="02020603050405020304" pitchFamily="18" charset="0"/>
                <a:cs typeface="Times New Roman" panose="02020603050405020304" pitchFamily="18" charset="0"/>
              </a:rPr>
              <a:t>o’tkaziladi</a:t>
            </a:r>
            <a:r>
              <a:rPr lang="en-US" sz="2700" dirty="0" smtClean="0">
                <a:latin typeface="Times New Roman" panose="02020603050405020304" pitchFamily="18" charset="0"/>
                <a:cs typeface="Times New Roman" panose="02020603050405020304" pitchFamily="18" charset="0"/>
              </a:rPr>
              <a:t>. </a:t>
            </a:r>
            <a:r>
              <a:rPr lang="en-US" sz="2700" i="1" dirty="0" err="1">
                <a:latin typeface="Times New Roman" panose="02020603050405020304" pitchFamily="18" charset="0"/>
                <a:cs typeface="Times New Roman" panose="02020603050405020304" pitchFamily="18" charset="0"/>
              </a:rPr>
              <a:t>O</a:t>
            </a:r>
            <a:r>
              <a:rPr lang="en-US" sz="2700" dirty="0" err="1">
                <a:latin typeface="Times New Roman" panose="02020603050405020304" pitchFamily="18" charset="0"/>
                <a:cs typeface="Times New Roman" panose="02020603050405020304" pitchFamily="18" charset="0"/>
              </a:rPr>
              <a:t>a</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masofa</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teng</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ikkiga</a:t>
            </a:r>
            <a:r>
              <a:rPr lang="en-US" sz="2700" dirty="0">
                <a:latin typeface="Times New Roman" panose="02020603050405020304" pitchFamily="18" charset="0"/>
                <a:cs typeface="Times New Roman" panose="02020603050405020304" pitchFamily="18" charset="0"/>
              </a:rPr>
              <a:t> </a:t>
            </a:r>
            <a:r>
              <a:rPr lang="en-US" sz="2700" dirty="0" err="1" smtClean="0">
                <a:latin typeface="Times New Roman" panose="02020603050405020304" pitchFamily="18" charset="0"/>
                <a:cs typeface="Times New Roman" panose="02020603050405020304" pitchFamily="18" charset="0"/>
              </a:rPr>
              <a:t>bo’linib</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uning</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o’rtasidan</a:t>
            </a:r>
            <a:r>
              <a:rPr lang="en-US" sz="2700" dirty="0">
                <a:latin typeface="Times New Roman" panose="02020603050405020304" pitchFamily="18" charset="0"/>
                <a:cs typeface="Times New Roman" panose="02020603050405020304" pitchFamily="18" charset="0"/>
              </a:rPr>
              <a:t> </a:t>
            </a:r>
            <a:r>
              <a:rPr lang="en-US" sz="2700" i="1" dirty="0">
                <a:latin typeface="Times New Roman" panose="02020603050405020304" pitchFamily="18" charset="0"/>
                <a:cs typeface="Times New Roman" panose="02020603050405020304" pitchFamily="18" charset="0"/>
              </a:rPr>
              <a:t>O</a:t>
            </a:r>
            <a:r>
              <a:rPr lang="en-US" sz="2700" dirty="0">
                <a:latin typeface="Times New Roman" panose="02020603050405020304" pitchFamily="18" charset="0"/>
                <a:cs typeface="Times New Roman" panose="02020603050405020304" pitchFamily="18" charset="0"/>
              </a:rPr>
              <a:t>A </a:t>
            </a:r>
            <a:r>
              <a:rPr lang="en-US" sz="2700" dirty="0" err="1">
                <a:latin typeface="Times New Roman" panose="02020603050405020304" pitchFamily="18" charset="0"/>
                <a:cs typeface="Times New Roman" panose="02020603050405020304" pitchFamily="18" charset="0"/>
              </a:rPr>
              <a:t>bilan</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kesishguncha</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perpendikulyar</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o’tkaziladi</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xosil</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bo’lgan</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nuqta</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abstsissa</a:t>
            </a:r>
            <a:r>
              <a:rPr lang="en-US" sz="2700" dirty="0">
                <a:latin typeface="Times New Roman" panose="02020603050405020304" pitchFamily="18" charset="0"/>
                <a:cs typeface="Times New Roman" panose="02020603050405020304" pitchFamily="18" charset="0"/>
              </a:rPr>
              <a:t> </a:t>
            </a:r>
            <a:r>
              <a:rPr lang="en-US" sz="2700" dirty="0" err="1" smtClean="0">
                <a:latin typeface="Times New Roman" panose="02020603050405020304" pitchFamily="18" charset="0"/>
                <a:cs typeface="Times New Roman" panose="02020603050405020304" pitchFamily="18" charset="0"/>
              </a:rPr>
              <a:t>o’qiga</a:t>
            </a:r>
            <a:r>
              <a:rPr lang="en-US" sz="2700" dirty="0" smtClean="0">
                <a:latin typeface="Times New Roman" panose="02020603050405020304" pitchFamily="18" charset="0"/>
                <a:cs typeface="Times New Roman" panose="02020603050405020304" pitchFamily="18" charset="0"/>
              </a:rPr>
              <a:t> </a:t>
            </a:r>
            <a:r>
              <a:rPr lang="en-US" sz="2700" dirty="0">
                <a:latin typeface="Times New Roman" panose="02020603050405020304" pitchFamily="18" charset="0"/>
                <a:cs typeface="Times New Roman" panose="02020603050405020304" pitchFamily="18" charset="0"/>
              </a:rPr>
              <a:t>parallel </a:t>
            </a:r>
            <a:r>
              <a:rPr lang="en-US" sz="2700" dirty="0" err="1" smtClean="0">
                <a:latin typeface="Times New Roman" panose="02020603050405020304" pitchFamily="18" charset="0"/>
                <a:cs typeface="Times New Roman" panose="02020603050405020304" pitchFamily="18" charset="0"/>
              </a:rPr>
              <a:t>ko’chirilib</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ordinata</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o’qi</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bilan</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uchrashish</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nuqtasi</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aniqlanadi</a:t>
            </a:r>
            <a:r>
              <a:rPr lang="en-US" sz="2700" dirty="0">
                <a:latin typeface="Times New Roman" panose="02020603050405020304" pitchFamily="18" charset="0"/>
                <a:cs typeface="Times New Roman" panose="02020603050405020304" pitchFamily="18" charset="0"/>
              </a:rPr>
              <a:t>.</a:t>
            </a:r>
          </a:p>
          <a:p>
            <a:endParaRPr lang="en-US" sz="27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4354043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2837027" y="114924"/>
            <a:ext cx="6517945" cy="634584"/>
          </a:xfrm>
        </p:spPr>
        <p:txBody>
          <a:bodyPr>
            <a:noAutofit/>
          </a:bodyPr>
          <a:lstStyle/>
          <a:p>
            <a:pPr marL="330200">
              <a:spcAft>
                <a:spcPts val="0"/>
              </a:spcAft>
            </a:pPr>
            <a:r>
              <a:rPr lang="en-US" sz="3600" b="1" dirty="0" err="1">
                <a:solidFill>
                  <a:schemeClr val="tx1"/>
                </a:solidFill>
                <a:latin typeface="Times New Roman" panose="02020603050405020304" pitchFamily="18" charset="0"/>
                <a:ea typeface="Times New Roman" panose="02020603050405020304" pitchFamily="18" charset="0"/>
              </a:rPr>
              <a:t>Avtomobilning</a:t>
            </a:r>
            <a:r>
              <a:rPr lang="en-US" sz="3600" b="1" dirty="0">
                <a:solidFill>
                  <a:schemeClr val="tx1"/>
                </a:solidFill>
                <a:latin typeface="Times New Roman" panose="02020603050405020304" pitchFamily="18" charset="0"/>
                <a:ea typeface="Times New Roman" panose="02020603050405020304" pitchFamily="18" charset="0"/>
              </a:rPr>
              <a:t> </a:t>
            </a:r>
            <a:r>
              <a:rPr lang="en-US" sz="3600" b="1" dirty="0" err="1">
                <a:solidFill>
                  <a:schemeClr val="tx1"/>
                </a:solidFill>
                <a:latin typeface="Times New Roman" panose="02020603050405020304" pitchFamily="18" charset="0"/>
                <a:ea typeface="Times New Roman" panose="02020603050405020304" pitchFamily="18" charset="0"/>
              </a:rPr>
              <a:t>tezlana</a:t>
            </a:r>
            <a:r>
              <a:rPr lang="en-US" sz="3600" b="1" dirty="0">
                <a:solidFill>
                  <a:schemeClr val="tx1"/>
                </a:solidFill>
                <a:latin typeface="Times New Roman" panose="02020603050405020304" pitchFamily="18" charset="0"/>
                <a:ea typeface="Times New Roman" panose="02020603050405020304" pitchFamily="18" charset="0"/>
              </a:rPr>
              <a:t> </a:t>
            </a:r>
            <a:r>
              <a:rPr lang="en-US" sz="3600" b="1" dirty="0" err="1">
                <a:solidFill>
                  <a:schemeClr val="tx1"/>
                </a:solidFill>
                <a:latin typeface="Times New Roman" panose="02020603050405020304" pitchFamily="18" charset="0"/>
                <a:ea typeface="Times New Roman" panose="02020603050405020304" pitchFamily="18" charset="0"/>
              </a:rPr>
              <a:t>olishi</a:t>
            </a:r>
            <a:r>
              <a:rPr lang="en-US" sz="3600" b="1" dirty="0">
                <a:solidFill>
                  <a:schemeClr val="tx1"/>
                </a:solidFill>
                <a:latin typeface="Times New Roman" panose="02020603050405020304" pitchFamily="18" charset="0"/>
                <a:ea typeface="Times New Roman" panose="02020603050405020304" pitchFamily="18" charset="0"/>
              </a:rPr>
              <a:t>.</a:t>
            </a:r>
            <a:r>
              <a:rPr lang="ru-RU" sz="3600" dirty="0">
                <a:latin typeface="Times New Roman" panose="02020603050405020304" pitchFamily="18" charset="0"/>
                <a:ea typeface="Times New Roman" panose="02020603050405020304" pitchFamily="18" charset="0"/>
              </a:rPr>
              <a:t/>
            </a:r>
            <a:br>
              <a:rPr lang="ru-RU" sz="3600" dirty="0">
                <a:latin typeface="Times New Roman" panose="02020603050405020304" pitchFamily="18" charset="0"/>
                <a:ea typeface="Times New Roman" panose="02020603050405020304" pitchFamily="18" charset="0"/>
              </a:rPr>
            </a:br>
            <a:endParaRPr lang="ru-RU" sz="3600" dirty="0"/>
          </a:p>
        </p:txBody>
      </p:sp>
      <p:sp>
        <p:nvSpPr>
          <p:cNvPr id="3" name="Объект 2"/>
          <p:cNvSpPr>
            <a:spLocks noGrp="1"/>
          </p:cNvSpPr>
          <p:nvPr>
            <p:ph idx="1"/>
          </p:nvPr>
        </p:nvSpPr>
        <p:spPr>
          <a:xfrm>
            <a:off x="0" y="949862"/>
            <a:ext cx="12191999" cy="5908138"/>
          </a:xfrm>
        </p:spPr>
        <p:txBody>
          <a:bodyPr/>
          <a:lstStyle/>
          <a:p>
            <a:pPr lvl="0">
              <a:buClr>
                <a:srgbClr val="3333CC"/>
              </a:buClr>
            </a:pPr>
            <a:r>
              <a:rPr lang="en-US" sz="2800" dirty="0" err="1">
                <a:solidFill>
                  <a:srgbClr val="000000"/>
                </a:solidFill>
                <a:latin typeface="Times New Roman" panose="02020603050405020304" pitchFamily="18" charset="0"/>
                <a:cs typeface="Times New Roman" panose="02020603050405020304" pitchFamily="18" charset="0"/>
              </a:rPr>
              <a:t>Aniqlangan</a:t>
            </a:r>
            <a:r>
              <a:rPr lang="en-US" sz="2800" dirty="0">
                <a:solidFill>
                  <a:srgbClr val="000000"/>
                </a:solidFill>
                <a:latin typeface="Times New Roman" panose="02020603050405020304" pitchFamily="18" charset="0"/>
                <a:cs typeface="Times New Roman" panose="02020603050405020304" pitchFamily="18" charset="0"/>
              </a:rPr>
              <a:t> 1 </a:t>
            </a:r>
            <a:r>
              <a:rPr lang="en-US" sz="2800" dirty="0" err="1">
                <a:solidFill>
                  <a:srgbClr val="000000"/>
                </a:solidFill>
                <a:latin typeface="Times New Roman" panose="02020603050405020304" pitchFamily="18" charset="0"/>
                <a:cs typeface="Times New Roman" panose="02020603050405020304" pitchFamily="18" charset="0"/>
              </a:rPr>
              <a:t>nuqta</a:t>
            </a:r>
            <a:r>
              <a:rPr lang="en-US" sz="2800" dirty="0">
                <a:solidFill>
                  <a:srgbClr val="000000"/>
                </a:solidFill>
                <a:latin typeface="Times New Roman" panose="02020603050405020304" pitchFamily="18" charset="0"/>
                <a:cs typeface="Times New Roman" panose="02020603050405020304" pitchFamily="18" charset="0"/>
              </a:rPr>
              <a:t> R </a:t>
            </a:r>
            <a:r>
              <a:rPr lang="en-US" sz="2800" dirty="0" err="1">
                <a:solidFill>
                  <a:srgbClr val="000000"/>
                </a:solidFill>
                <a:latin typeface="Times New Roman" panose="02020603050405020304" pitchFamily="18" charset="0"/>
                <a:cs typeface="Times New Roman" panose="02020603050405020304" pitchFamily="18" charset="0"/>
              </a:rPr>
              <a:t>qutb</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bilan</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tutashtiriladi</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Koordinata</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boshi</a:t>
            </a:r>
            <a:r>
              <a:rPr lang="en-US" sz="2800" dirty="0">
                <a:solidFill>
                  <a:srgbClr val="000000"/>
                </a:solidFill>
                <a:latin typeface="Times New Roman" panose="02020603050405020304" pitchFamily="18" charset="0"/>
                <a:cs typeface="Times New Roman" panose="02020603050405020304" pitchFamily="18" charset="0"/>
              </a:rPr>
              <a:t> </a:t>
            </a:r>
            <a:r>
              <a:rPr lang="en-US" sz="2800" i="1" dirty="0">
                <a:solidFill>
                  <a:srgbClr val="000000"/>
                </a:solidFill>
                <a:latin typeface="Times New Roman" panose="02020603050405020304" pitchFamily="18" charset="0"/>
                <a:cs typeface="Times New Roman" panose="02020603050405020304" pitchFamily="18" charset="0"/>
              </a:rPr>
              <a:t>O</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dan</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smtClean="0">
                <a:solidFill>
                  <a:srgbClr val="000000"/>
                </a:solidFill>
                <a:latin typeface="Times New Roman" panose="02020603050405020304" pitchFamily="18" charset="0"/>
                <a:cs typeface="Times New Roman" panose="02020603050405020304" pitchFamily="18" charset="0"/>
              </a:rPr>
              <a:t>R</a:t>
            </a:r>
            <a:r>
              <a:rPr lang="en-US" sz="1800" dirty="0" smtClean="0">
                <a:solidFill>
                  <a:srgbClr val="000000"/>
                </a:solidFill>
                <a:latin typeface="Times New Roman" panose="02020603050405020304" pitchFamily="18" charset="0"/>
                <a:cs typeface="Times New Roman" panose="02020603050405020304" pitchFamily="18" charset="0"/>
              </a:rPr>
              <a:t>1</a:t>
            </a:r>
            <a:r>
              <a:rPr lang="en-US" sz="2800" dirty="0" smtClean="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chnzigiga</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perpendikulyar</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tushnriladi</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va</a:t>
            </a:r>
            <a:r>
              <a:rPr lang="en-US" sz="2800" dirty="0">
                <a:solidFill>
                  <a:srgbClr val="000000"/>
                </a:solidFill>
                <a:latin typeface="Times New Roman" panose="02020603050405020304" pitchFamily="18" charset="0"/>
                <a:cs typeface="Times New Roman" panose="02020603050405020304" pitchFamily="18" charset="0"/>
              </a:rPr>
              <a:t> Aa' </a:t>
            </a:r>
            <a:r>
              <a:rPr lang="en-US" sz="2800" dirty="0" err="1">
                <a:solidFill>
                  <a:srgbClr val="000000"/>
                </a:solidFill>
                <a:latin typeface="Times New Roman" panose="02020603050405020304" pitchFamily="18" charset="0"/>
                <a:cs typeface="Times New Roman" panose="02020603050405020304" pitchFamily="18" charset="0"/>
              </a:rPr>
              <a:t>bilan</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kesishguncha</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davom</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ettiriladi</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va</a:t>
            </a:r>
            <a:r>
              <a:rPr lang="en-US" sz="2800" dirty="0">
                <a:solidFill>
                  <a:srgbClr val="000000"/>
                </a:solidFill>
                <a:latin typeface="Times New Roman" panose="02020603050405020304" pitchFamily="18" charset="0"/>
                <a:cs typeface="Times New Roman" panose="02020603050405020304" pitchFamily="18" charset="0"/>
              </a:rPr>
              <a:t> a'' </a:t>
            </a:r>
            <a:r>
              <a:rPr lang="en-US" sz="2800" dirty="0" err="1">
                <a:solidFill>
                  <a:srgbClr val="000000"/>
                </a:solidFill>
                <a:latin typeface="Times New Roman" panose="02020603050405020304" pitchFamily="18" charset="0"/>
                <a:cs typeface="Times New Roman" panose="02020603050405020304" pitchFamily="18" charset="0"/>
              </a:rPr>
              <a:t>nuqta</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topiladi</a:t>
            </a:r>
            <a:r>
              <a:rPr lang="en-US" sz="2800" dirty="0">
                <a:solidFill>
                  <a:srgbClr val="000000"/>
                </a:solidFill>
                <a:latin typeface="Times New Roman" panose="02020603050405020304" pitchFamily="18" charset="0"/>
                <a:cs typeface="Times New Roman" panose="02020603050405020304" pitchFamily="18" charset="0"/>
              </a:rPr>
              <a:t>.  b'' </a:t>
            </a:r>
            <a:r>
              <a:rPr lang="en-US" sz="2800" dirty="0" err="1">
                <a:solidFill>
                  <a:srgbClr val="000000"/>
                </a:solidFill>
                <a:latin typeface="Times New Roman" panose="02020603050405020304" pitchFamily="18" charset="0"/>
                <a:cs typeface="Times New Roman" panose="02020603050405020304" pitchFamily="18" charset="0"/>
              </a:rPr>
              <a:t>nuqta</a:t>
            </a:r>
            <a:r>
              <a:rPr lang="en-US" sz="2800" dirty="0">
                <a:solidFill>
                  <a:srgbClr val="000000"/>
                </a:solidFill>
                <a:latin typeface="Times New Roman" panose="02020603050405020304" pitchFamily="18" charset="0"/>
                <a:cs typeface="Times New Roman" panose="02020603050405020304" pitchFamily="18" charset="0"/>
              </a:rPr>
              <a:t> ham </a:t>
            </a:r>
            <a:r>
              <a:rPr lang="en-US" sz="2800" dirty="0" err="1">
                <a:solidFill>
                  <a:srgbClr val="000000"/>
                </a:solidFill>
                <a:latin typeface="Times New Roman" panose="02020603050405020304" pitchFamily="18" charset="0"/>
                <a:cs typeface="Times New Roman" panose="02020603050405020304" pitchFamily="18" charset="0"/>
              </a:rPr>
              <a:t>shu</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usulda</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topiladi</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lekin</a:t>
            </a:r>
            <a:r>
              <a:rPr lang="en-US" sz="2800" dirty="0">
                <a:solidFill>
                  <a:srgbClr val="000000"/>
                </a:solidFill>
                <a:latin typeface="Times New Roman" panose="02020603050405020304" pitchFamily="18" charset="0"/>
                <a:cs typeface="Times New Roman" panose="02020603050405020304" pitchFamily="18" charset="0"/>
              </a:rPr>
              <a:t> u a" </a:t>
            </a:r>
            <a:r>
              <a:rPr lang="en-US" sz="2800" dirty="0" err="1">
                <a:solidFill>
                  <a:srgbClr val="000000"/>
                </a:solidFill>
                <a:latin typeface="Times New Roman" panose="02020603050405020304" pitchFamily="18" charset="0"/>
                <a:cs typeface="Times New Roman" panose="02020603050405020304" pitchFamily="18" charset="0"/>
              </a:rPr>
              <a:t>dan</a:t>
            </a:r>
            <a:r>
              <a:rPr lang="en-US" sz="2800" dirty="0">
                <a:solidFill>
                  <a:srgbClr val="000000"/>
                </a:solidFill>
                <a:latin typeface="Times New Roman" panose="02020603050405020304" pitchFamily="18" charset="0"/>
                <a:cs typeface="Times New Roman" panose="02020603050405020304" pitchFamily="18" charset="0"/>
              </a:rPr>
              <a:t> R</a:t>
            </a:r>
            <a:r>
              <a:rPr lang="en-US" sz="1800" dirty="0">
                <a:solidFill>
                  <a:srgbClr val="000000"/>
                </a:solidFill>
                <a:latin typeface="Times New Roman" panose="02020603050405020304" pitchFamily="18" charset="0"/>
                <a:cs typeface="Times New Roman" panose="02020603050405020304" pitchFamily="18" charset="0"/>
              </a:rPr>
              <a:t>2</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chizig’iga</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tushirilgan</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perpendnkulyarnnng</a:t>
            </a:r>
            <a:r>
              <a:rPr lang="en-US" sz="2800" dirty="0">
                <a:solidFill>
                  <a:srgbClr val="000000"/>
                </a:solidFill>
                <a:latin typeface="Times New Roman" panose="02020603050405020304" pitchFamily="18" charset="0"/>
                <a:cs typeface="Times New Roman" panose="02020603050405020304" pitchFamily="18" charset="0"/>
              </a:rPr>
              <a:t> B</a:t>
            </a:r>
            <a:r>
              <a:rPr lang="en-US" sz="1800" dirty="0">
                <a:solidFill>
                  <a:srgbClr val="000000"/>
                </a:solidFill>
                <a:latin typeface="Times New Roman" panose="02020603050405020304" pitchFamily="18" charset="0"/>
                <a:cs typeface="Times New Roman" panose="02020603050405020304" pitchFamily="18" charset="0"/>
              </a:rPr>
              <a:t>b</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bilan</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uchrashgan</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nuqtasida</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bo’ladi</a:t>
            </a:r>
            <a:r>
              <a:rPr lang="en-US" sz="2800" dirty="0">
                <a:solidFill>
                  <a:srgbClr val="000000"/>
                </a:solidFill>
                <a:latin typeface="Times New Roman" panose="02020603050405020304" pitchFamily="18" charset="0"/>
                <a:cs typeface="Times New Roman" panose="02020603050405020304" pitchFamily="18" charset="0"/>
              </a:rPr>
              <a:t>. </a:t>
            </a:r>
            <a:r>
              <a:rPr lang="en-US" sz="2800" i="1" dirty="0" err="1">
                <a:solidFill>
                  <a:srgbClr val="000000"/>
                </a:solidFill>
                <a:latin typeface="Times New Roman" panose="02020603050405020304" pitchFamily="18" charset="0"/>
                <a:cs typeface="Times New Roman" panose="02020603050405020304" pitchFamily="18" charset="0"/>
              </a:rPr>
              <a:t>v</a:t>
            </a:r>
            <a:r>
              <a:rPr lang="en-US" sz="1800" i="1" dirty="0" err="1">
                <a:solidFill>
                  <a:srgbClr val="000000"/>
                </a:solidFill>
                <a:latin typeface="Times New Roman" panose="02020603050405020304" pitchFamily="18" charset="0"/>
                <a:cs typeface="Times New Roman" panose="02020603050405020304" pitchFamily="18" charset="0"/>
              </a:rPr>
              <a:t>amax</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dan</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pastga</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o’tkazilgan</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perpendikulyar</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chiziqiing</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kesishish</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nuqtalari</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aniqlanadi</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Olingan</a:t>
            </a:r>
            <a:r>
              <a:rPr lang="en-US" sz="2800" dirty="0">
                <a:solidFill>
                  <a:srgbClr val="000000"/>
                </a:solidFill>
                <a:latin typeface="Times New Roman" panose="02020603050405020304" pitchFamily="18" charset="0"/>
                <a:cs typeface="Times New Roman" panose="02020603050405020304" pitchFamily="18" charset="0"/>
              </a:rPr>
              <a:t> a", b" c" ... </a:t>
            </a:r>
            <a:r>
              <a:rPr lang="en-US" sz="2800" dirty="0" err="1">
                <a:solidFill>
                  <a:srgbClr val="000000"/>
                </a:solidFill>
                <a:latin typeface="Times New Roman" panose="02020603050405020304" pitchFamily="18" charset="0"/>
                <a:cs typeface="Times New Roman" panose="02020603050405020304" pitchFamily="18" charset="0"/>
              </a:rPr>
              <a:t>nuqtalar</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sinik</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chiziq</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bilan</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birlashtirilib</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izlangan</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grafik</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xosil</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qilinadi</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Vaqt</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ordinatasi</a:t>
            </a:r>
            <a:r>
              <a:rPr lang="en-US" sz="2800" dirty="0">
                <a:solidFill>
                  <a:srgbClr val="000000"/>
                </a:solidFill>
                <a:latin typeface="Times New Roman" panose="02020603050405020304" pitchFamily="18" charset="0"/>
                <a:cs typeface="Times New Roman" panose="02020603050405020304" pitchFamily="18" charset="0"/>
              </a:rPr>
              <a:t> t </a:t>
            </a:r>
            <a:r>
              <a:rPr lang="en-US" sz="2800" dirty="0" err="1">
                <a:solidFill>
                  <a:srgbClr val="000000"/>
                </a:solidFill>
                <a:latin typeface="Times New Roman" panose="02020603050405020304" pitchFamily="18" charset="0"/>
                <a:cs typeface="Times New Roman" panose="02020603050405020304" pitchFamily="18" charset="0"/>
              </a:rPr>
              <a:t>uchun</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masshtab</a:t>
            </a:r>
            <a:endParaRPr lang="en-US" sz="2800" dirty="0">
              <a:solidFill>
                <a:srgbClr val="000000"/>
              </a:solidFill>
              <a:latin typeface="Times New Roman" panose="02020603050405020304" pitchFamily="18" charset="0"/>
              <a:cs typeface="Times New Roman" panose="02020603050405020304" pitchFamily="18" charset="0"/>
            </a:endParaRPr>
          </a:p>
          <a:p>
            <a:pPr lvl="0">
              <a:buClr>
                <a:srgbClr val="3333CC"/>
              </a:buClr>
            </a:pPr>
            <a:r>
              <a:rPr lang="en-US" sz="2800" dirty="0" err="1" smtClean="0">
                <a:solidFill>
                  <a:srgbClr val="000000"/>
                </a:solidFill>
                <a:latin typeface="Times New Roman" panose="02020603050405020304" pitchFamily="18" charset="0"/>
                <a:cs typeface="Times New Roman" panose="02020603050405020304" pitchFamily="18" charset="0"/>
              </a:rPr>
              <a:t>m</a:t>
            </a:r>
            <a:r>
              <a:rPr lang="en-US" sz="1800" dirty="0" err="1" smtClean="0">
                <a:solidFill>
                  <a:srgbClr val="000000"/>
                </a:solidFill>
                <a:latin typeface="Times New Roman" panose="02020603050405020304" pitchFamily="18" charset="0"/>
                <a:cs typeface="Times New Roman" panose="02020603050405020304" pitchFamily="18" charset="0"/>
              </a:rPr>
              <a:t>t</a:t>
            </a:r>
            <a:r>
              <a:rPr lang="en-US" sz="2800" dirty="0" smtClean="0">
                <a:solidFill>
                  <a:srgbClr val="000000"/>
                </a:solidFill>
                <a:latin typeface="Times New Roman" panose="02020603050405020304" pitchFamily="18" charset="0"/>
                <a:cs typeface="Times New Roman" panose="02020603050405020304" pitchFamily="18" charset="0"/>
              </a:rPr>
              <a:t>=</a:t>
            </a:r>
            <a:r>
              <a:rPr lang="en-US" sz="2800" dirty="0" err="1" smtClean="0">
                <a:solidFill>
                  <a:srgbClr val="000000"/>
                </a:solidFill>
                <a:latin typeface="Times New Roman" panose="02020603050405020304" pitchFamily="18" charset="0"/>
                <a:cs typeface="Times New Roman" panose="02020603050405020304" pitchFamily="18" charset="0"/>
              </a:rPr>
              <a:t>m</a:t>
            </a:r>
            <a:r>
              <a:rPr lang="en-US" sz="1800" dirty="0" err="1" smtClean="0">
                <a:solidFill>
                  <a:srgbClr val="000000"/>
                </a:solidFill>
                <a:latin typeface="Times New Roman" panose="02020603050405020304" pitchFamily="18" charset="0"/>
                <a:cs typeface="Times New Roman" panose="02020603050405020304" pitchFamily="18" charset="0"/>
              </a:rPr>
              <a:t>va</a:t>
            </a:r>
            <a:r>
              <a:rPr lang="en-US" sz="2800" dirty="0" smtClean="0">
                <a:solidFill>
                  <a:srgbClr val="000000"/>
                </a:solidFill>
                <a:latin typeface="Times New Roman" panose="02020603050405020304" pitchFamily="18" charset="0"/>
                <a:cs typeface="Times New Roman" panose="02020603050405020304" pitchFamily="18" charset="0"/>
              </a:rPr>
              <a:t>/(3,6 </a:t>
            </a:r>
            <a:r>
              <a:rPr lang="en-US" sz="2800" i="1" dirty="0" smtClean="0">
                <a:solidFill>
                  <a:srgbClr val="000000"/>
                </a:solidFill>
                <a:latin typeface="Times New Roman" panose="02020603050405020304" pitchFamily="18" charset="0"/>
                <a:cs typeface="Times New Roman" panose="02020603050405020304" pitchFamily="18" charset="0"/>
              </a:rPr>
              <a:t>O</a:t>
            </a:r>
            <a:r>
              <a:rPr lang="en-US" sz="2800" dirty="0" smtClean="0">
                <a:solidFill>
                  <a:srgbClr val="000000"/>
                </a:solidFill>
                <a:latin typeface="Times New Roman" panose="02020603050405020304" pitchFamily="18" charset="0"/>
                <a:cs typeface="Times New Roman" panose="02020603050405020304" pitchFamily="18" charset="0"/>
              </a:rPr>
              <a:t>R </a:t>
            </a:r>
            <a:r>
              <a:rPr lang="en-US" sz="2800" dirty="0" err="1" smtClean="0">
                <a:solidFill>
                  <a:srgbClr val="000000"/>
                </a:solidFill>
                <a:latin typeface="Times New Roman" panose="02020603050405020304" pitchFamily="18" charset="0"/>
                <a:cs typeface="Times New Roman" panose="02020603050405020304" pitchFamily="18" charset="0"/>
              </a:rPr>
              <a:t>m</a:t>
            </a:r>
            <a:r>
              <a:rPr lang="en-US" sz="1800" dirty="0" err="1" smtClean="0">
                <a:solidFill>
                  <a:srgbClr val="000000"/>
                </a:solidFill>
                <a:latin typeface="Times New Roman" panose="02020603050405020304" pitchFamily="18" charset="0"/>
                <a:cs typeface="Times New Roman" panose="02020603050405020304" pitchFamily="18" charset="0"/>
              </a:rPr>
              <a:t>ja</a:t>
            </a:r>
            <a:r>
              <a:rPr lang="en-US" sz="2800" dirty="0" smtClean="0">
                <a:solidFill>
                  <a:srgbClr val="000000"/>
                </a:solidFill>
                <a:latin typeface="Times New Roman" panose="02020603050405020304" pitchFamily="18" charset="0"/>
                <a:cs typeface="Times New Roman" panose="02020603050405020304" pitchFamily="18" charset="0"/>
              </a:rPr>
              <a:t>), </a:t>
            </a:r>
            <a:r>
              <a:rPr lang="en-US" sz="2800" dirty="0">
                <a:solidFill>
                  <a:srgbClr val="000000"/>
                </a:solidFill>
                <a:latin typeface="Times New Roman" panose="02020603050405020304" pitchFamily="18" charset="0"/>
                <a:cs typeface="Times New Roman" panose="02020603050405020304" pitchFamily="18" charset="0"/>
              </a:rPr>
              <a:t>c/mm</a:t>
            </a:r>
          </a:p>
          <a:p>
            <a:pPr lvl="0">
              <a:buClr>
                <a:srgbClr val="3333CC"/>
              </a:buClr>
            </a:pPr>
            <a:r>
              <a:rPr lang="en-US" sz="2800" dirty="0" err="1" smtClean="0">
                <a:solidFill>
                  <a:srgbClr val="000000"/>
                </a:solidFill>
                <a:latin typeface="Times New Roman" panose="02020603050405020304" pitchFamily="18" charset="0"/>
                <a:cs typeface="Times New Roman" panose="02020603050405020304" pitchFamily="18" charset="0"/>
              </a:rPr>
              <a:t>bo’ladi</a:t>
            </a:r>
            <a:r>
              <a:rPr lang="en-US" sz="2800" dirty="0">
                <a:solidFill>
                  <a:srgbClr val="000000"/>
                </a:solidFill>
                <a:latin typeface="Times New Roman" panose="02020603050405020304" pitchFamily="18" charset="0"/>
                <a:cs typeface="Times New Roman" panose="02020603050405020304" pitchFamily="18" charset="0"/>
              </a:rPr>
              <a:t>. Bu </a:t>
            </a:r>
            <a:r>
              <a:rPr lang="en-US" sz="2800" dirty="0" err="1">
                <a:solidFill>
                  <a:srgbClr val="000000"/>
                </a:solidFill>
                <a:latin typeface="Times New Roman" panose="02020603050405020304" pitchFamily="18" charset="0"/>
                <a:cs typeface="Times New Roman" panose="02020603050405020304" pitchFamily="18" charset="0"/>
              </a:rPr>
              <a:t>yerda</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m</a:t>
            </a:r>
            <a:r>
              <a:rPr lang="en-US" sz="1800" dirty="0" err="1">
                <a:solidFill>
                  <a:srgbClr val="000000"/>
                </a:solidFill>
                <a:latin typeface="Times New Roman" panose="02020603050405020304" pitchFamily="18" charset="0"/>
                <a:cs typeface="Times New Roman" panose="02020603050405020304" pitchFamily="18" charset="0"/>
              </a:rPr>
              <a:t>t</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mva</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m</a:t>
            </a:r>
            <a:r>
              <a:rPr lang="en-US" sz="1800" dirty="0" err="1">
                <a:solidFill>
                  <a:srgbClr val="000000"/>
                </a:solidFill>
                <a:latin typeface="Times New Roman" panose="02020603050405020304" pitchFamily="18" charset="0"/>
                <a:cs typeface="Times New Roman" panose="02020603050405020304" pitchFamily="18" charset="0"/>
              </a:rPr>
              <a:t>ja</a:t>
            </a:r>
            <a:r>
              <a:rPr lang="en-US" sz="2800" dirty="0" err="1">
                <a:solidFill>
                  <a:srgbClr val="000000"/>
                </a:solidFill>
                <a:latin typeface="Times New Roman" panose="02020603050405020304" pitchFamily="18" charset="0"/>
                <a:cs typeface="Times New Roman" panose="02020603050405020304" pitchFamily="18" charset="0"/>
              </a:rPr>
              <a:t>-vaqt</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tezlik</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va</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tezlanish</a:t>
            </a:r>
            <a:r>
              <a:rPr lang="en-US" sz="2800" dirty="0">
                <a:solidFill>
                  <a:srgbClr val="000000"/>
                </a:solidFill>
                <a:latin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cs typeface="Times New Roman" panose="02020603050405020304" pitchFamily="18" charset="0"/>
              </a:rPr>
              <a:t>masshtablari</a:t>
            </a:r>
            <a:r>
              <a:rPr lang="en-US" sz="2800" dirty="0">
                <a:solidFill>
                  <a:srgbClr val="000000"/>
                </a:solidFill>
                <a:latin typeface="Times New Roman" panose="02020603050405020304" pitchFamily="18" charset="0"/>
                <a:cs typeface="Times New Roman" panose="02020603050405020304" pitchFamily="18" charset="0"/>
              </a:rPr>
              <a:t>.</a:t>
            </a:r>
          </a:p>
          <a:p>
            <a:endParaRPr lang="ru-RU" sz="2800" dirty="0"/>
          </a:p>
        </p:txBody>
      </p:sp>
    </p:spTree>
    <p:extLst>
      <p:ext uri="{BB962C8B-B14F-4D97-AF65-F5344CB8AC3E}">
        <p14:creationId xmlns:p14="http://schemas.microsoft.com/office/powerpoint/2010/main" val="100440247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4" name="Объект 3"/>
          <p:cNvPicPr>
            <a:picLocks noGrp="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3039596" y="1310470"/>
            <a:ext cx="5237044" cy="4351338"/>
          </a:xfrm>
          <a:prstGeom prst="rect">
            <a:avLst/>
          </a:prstGeom>
          <a:noFill/>
          <a:ln>
            <a:noFill/>
          </a:ln>
        </p:spPr>
      </p:pic>
      <p:sp>
        <p:nvSpPr>
          <p:cNvPr id="5" name="Заголовок 1"/>
          <p:cNvSpPr>
            <a:spLocks noGrp="1"/>
          </p:cNvSpPr>
          <p:nvPr>
            <p:ph type="title"/>
          </p:nvPr>
        </p:nvSpPr>
        <p:spPr>
          <a:xfrm>
            <a:off x="1945783" y="120427"/>
            <a:ext cx="7172459" cy="652305"/>
          </a:xfrm>
        </p:spPr>
        <p:txBody>
          <a:bodyPr>
            <a:noAutofit/>
          </a:bodyPr>
          <a:lstStyle/>
          <a:p>
            <a:pPr marL="330200">
              <a:spcAft>
                <a:spcPts val="0"/>
              </a:spcAft>
            </a:pPr>
            <a:r>
              <a:rPr lang="en-US" sz="3600" b="1" dirty="0" err="1">
                <a:solidFill>
                  <a:schemeClr val="tx1"/>
                </a:solidFill>
                <a:latin typeface="Times New Roman" panose="02020603050405020304" pitchFamily="18" charset="0"/>
                <a:ea typeface="Times New Roman" panose="02020603050405020304" pitchFamily="18" charset="0"/>
              </a:rPr>
              <a:t>Avtomobilning</a:t>
            </a:r>
            <a:r>
              <a:rPr lang="en-US" sz="3600" b="1" dirty="0">
                <a:solidFill>
                  <a:schemeClr val="tx1"/>
                </a:solidFill>
                <a:latin typeface="Times New Roman" panose="02020603050405020304" pitchFamily="18" charset="0"/>
                <a:ea typeface="Times New Roman" panose="02020603050405020304" pitchFamily="18" charset="0"/>
              </a:rPr>
              <a:t> </a:t>
            </a:r>
            <a:r>
              <a:rPr lang="en-US" sz="3600" b="1" dirty="0" err="1">
                <a:solidFill>
                  <a:schemeClr val="tx1"/>
                </a:solidFill>
                <a:latin typeface="Times New Roman" panose="02020603050405020304" pitchFamily="18" charset="0"/>
                <a:ea typeface="Times New Roman" panose="02020603050405020304" pitchFamily="18" charset="0"/>
              </a:rPr>
              <a:t>tezlana</a:t>
            </a:r>
            <a:r>
              <a:rPr lang="en-US" sz="3600" b="1" dirty="0">
                <a:solidFill>
                  <a:schemeClr val="tx1"/>
                </a:solidFill>
                <a:latin typeface="Times New Roman" panose="02020603050405020304" pitchFamily="18" charset="0"/>
                <a:ea typeface="Times New Roman" panose="02020603050405020304" pitchFamily="18" charset="0"/>
              </a:rPr>
              <a:t> </a:t>
            </a:r>
            <a:r>
              <a:rPr lang="en-US" sz="3600" b="1" dirty="0" err="1">
                <a:solidFill>
                  <a:schemeClr val="tx1"/>
                </a:solidFill>
                <a:latin typeface="Times New Roman" panose="02020603050405020304" pitchFamily="18" charset="0"/>
                <a:ea typeface="Times New Roman" panose="02020603050405020304" pitchFamily="18" charset="0"/>
              </a:rPr>
              <a:t>olishi</a:t>
            </a:r>
            <a:r>
              <a:rPr lang="en-US" sz="3600" b="1" dirty="0">
                <a:solidFill>
                  <a:schemeClr val="tx1"/>
                </a:solidFill>
                <a:latin typeface="Times New Roman" panose="02020603050405020304" pitchFamily="18" charset="0"/>
                <a:ea typeface="Times New Roman" panose="02020603050405020304" pitchFamily="18" charset="0"/>
              </a:rPr>
              <a:t>.</a:t>
            </a:r>
            <a:r>
              <a:rPr lang="ru-RU" sz="3600" dirty="0">
                <a:latin typeface="Times New Roman" panose="02020603050405020304" pitchFamily="18" charset="0"/>
                <a:ea typeface="Times New Roman" panose="02020603050405020304" pitchFamily="18" charset="0"/>
              </a:rPr>
              <a:t/>
            </a:r>
            <a:br>
              <a:rPr lang="ru-RU" sz="3600" dirty="0">
                <a:latin typeface="Times New Roman" panose="02020603050405020304" pitchFamily="18" charset="0"/>
                <a:ea typeface="Times New Roman" panose="02020603050405020304" pitchFamily="18" charset="0"/>
              </a:rPr>
            </a:br>
            <a:endParaRPr lang="ru-RU" sz="3600" dirty="0"/>
          </a:p>
        </p:txBody>
      </p:sp>
      <p:sp>
        <p:nvSpPr>
          <p:cNvPr id="6" name="Прямоугольник 5"/>
          <p:cNvSpPr/>
          <p:nvPr/>
        </p:nvSpPr>
        <p:spPr>
          <a:xfrm>
            <a:off x="1984951" y="5676326"/>
            <a:ext cx="7094122" cy="523220"/>
          </a:xfrm>
          <a:prstGeom prst="rect">
            <a:avLst/>
          </a:prstGeom>
        </p:spPr>
        <p:txBody>
          <a:bodyPr wrap="none">
            <a:spAutoFit/>
          </a:bodyPr>
          <a:lstStyle/>
          <a:p>
            <a:r>
              <a:rPr lang="en-US" sz="2800" dirty="0" err="1">
                <a:latin typeface="Times New Roman" panose="02020603050405020304" pitchFamily="18" charset="0"/>
                <a:ea typeface="Times New Roman" panose="02020603050405020304" pitchFamily="18" charset="0"/>
              </a:rPr>
              <a:t>Tezlanish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o’zgargandagi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vaqtni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aniqlash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grafigi</a:t>
            </a:r>
            <a:r>
              <a:rPr lang="en-US" sz="2800" dirty="0">
                <a:latin typeface="Times New Roman" panose="02020603050405020304" pitchFamily="18" charset="0"/>
                <a:ea typeface="Times New Roman" panose="02020603050405020304" pitchFamily="18" charset="0"/>
              </a:rPr>
              <a:t>.</a:t>
            </a:r>
            <a:endParaRPr lang="ru-RU" sz="2800" dirty="0"/>
          </a:p>
        </p:txBody>
      </p:sp>
    </p:spTree>
    <p:extLst>
      <p:ext uri="{BB962C8B-B14F-4D97-AF65-F5344CB8AC3E}">
        <p14:creationId xmlns:p14="http://schemas.microsoft.com/office/powerpoint/2010/main" val="59851786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p>
            <a:pPr indent="0" algn="just">
              <a:spcAft>
                <a:spcPts val="0"/>
              </a:spcAft>
              <a:buNone/>
            </a:pPr>
            <a:endParaRPr lang="ru-RU" sz="1800" dirty="0">
              <a:latin typeface="Times New Roman" panose="02020603050405020304" pitchFamily="18" charset="0"/>
              <a:ea typeface="Times New Roman" panose="02020603050405020304" pitchFamily="18" charset="0"/>
            </a:endParaRPr>
          </a:p>
          <a:p>
            <a:pPr indent="342900" algn="just">
              <a:spcAft>
                <a:spcPts val="0"/>
              </a:spcAft>
            </a:pPr>
            <a:r>
              <a:rPr lang="en-US" dirty="0" err="1">
                <a:latin typeface="Times New Roman" panose="02020603050405020304" pitchFamily="18" charset="0"/>
                <a:ea typeface="Times New Roman" panose="02020603050405020304" pitchFamily="18" charset="0"/>
              </a:rPr>
              <a:t>Tezlanish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o’zgarganda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yo’l</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grafigi</a:t>
            </a:r>
            <a:r>
              <a:rPr lang="en-US" dirty="0">
                <a:latin typeface="Times New Roman" panose="02020603050405020304" pitchFamily="18" charset="0"/>
                <a:ea typeface="Times New Roman" panose="02020603050405020304" pitchFamily="18" charset="0"/>
              </a:rPr>
              <a:t> ham </a:t>
            </a:r>
            <a:r>
              <a:rPr lang="en-US" dirty="0" err="1">
                <a:latin typeface="Times New Roman" panose="02020603050405020304" pitchFamily="18" charset="0"/>
                <a:ea typeface="Times New Roman" panose="02020603050405020304" pitchFamily="18" charset="0"/>
              </a:rPr>
              <a:t>yuqorida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ko’rsatilgandek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chiziladi</a:t>
            </a:r>
            <a:r>
              <a:rPr lang="en-US" dirty="0">
                <a:latin typeface="Times New Roman" panose="02020603050405020304" pitchFamily="18" charset="0"/>
                <a:ea typeface="Times New Roman" panose="02020603050405020304" pitchFamily="18" charset="0"/>
              </a:rPr>
              <a:t>,-</a:t>
            </a:r>
            <a:r>
              <a:rPr lang="en-US" dirty="0" err="1">
                <a:latin typeface="Times New Roman" panose="02020603050405020304" pitchFamily="18" charset="0"/>
                <a:ea typeface="Times New Roman" panose="02020603050405020304" pitchFamily="18" charset="0"/>
              </a:rPr>
              <a:t>lekin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bunda</a:t>
            </a:r>
            <a:r>
              <a:rPr lang="en-US"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OR =</a:t>
            </a:r>
            <a:r>
              <a:rPr lang="en-US" dirty="0">
                <a:latin typeface="Times New Roman" panose="02020603050405020304" pitchFamily="18" charset="0"/>
                <a:ea typeface="Times New Roman" panose="02020603050405020304" pitchFamily="18" charset="0"/>
              </a:rPr>
              <a:t> 0 </a:t>
            </a:r>
            <a:r>
              <a:rPr lang="en-US" dirty="0" err="1" smtClean="0">
                <a:latin typeface="Times New Roman" panose="02020603050405020304" pitchFamily="18" charset="0"/>
                <a:ea typeface="Times New Roman" panose="02020603050405020304" pitchFamily="18" charset="0"/>
              </a:rPr>
              <a:t>bo’ladi</a:t>
            </a:r>
            <a:r>
              <a:rPr lang="en-US" dirty="0" smtClean="0">
                <a:latin typeface="Times New Roman" panose="02020603050405020304" pitchFamily="18" charset="0"/>
                <a:ea typeface="Times New Roman" panose="02020603050405020304" pitchFamily="18" charset="0"/>
              </a:rPr>
              <a:t>.</a:t>
            </a:r>
            <a:endParaRPr lang="ru-RU" sz="1800" dirty="0">
              <a:latin typeface="Times New Roman" panose="02020603050405020304" pitchFamily="18" charset="0"/>
              <a:ea typeface="Times New Roman" panose="02020603050405020304" pitchFamily="18" charset="0"/>
            </a:endParaRPr>
          </a:p>
          <a:p>
            <a:pPr indent="342900" algn="just">
              <a:spcAft>
                <a:spcPts val="0"/>
              </a:spcAft>
            </a:pPr>
            <a:r>
              <a:rPr lang="it-IT" i="1" dirty="0">
                <a:latin typeface="Times New Roman" panose="02020603050405020304" pitchFamily="18" charset="0"/>
                <a:ea typeface="Times New Roman" panose="02020603050405020304" pitchFamily="18" charset="0"/>
              </a:rPr>
              <a:t>S </a:t>
            </a:r>
            <a:r>
              <a:rPr lang="it-IT" dirty="0">
                <a:latin typeface="Times New Roman" panose="02020603050405020304" pitchFamily="18" charset="0"/>
                <a:ea typeface="Times New Roman" panose="02020603050405020304" pitchFamily="18" charset="0"/>
              </a:rPr>
              <a:t>ordinatasi uchun masshtab quyidagncha topiladi:</a:t>
            </a:r>
            <a:endParaRPr lang="ru-RU" sz="1800" dirty="0">
              <a:latin typeface="Times New Roman" panose="02020603050405020304" pitchFamily="18" charset="0"/>
              <a:ea typeface="Times New Roman" panose="02020603050405020304" pitchFamily="18" charset="0"/>
            </a:endParaRPr>
          </a:p>
          <a:p>
            <a:pPr algn="ctr">
              <a:spcAft>
                <a:spcPts val="0"/>
              </a:spcAft>
            </a:pPr>
            <a:endParaRPr lang="ru-RU" sz="1800" dirty="0">
              <a:latin typeface="Times New Roman" panose="02020603050405020304" pitchFamily="18" charset="0"/>
              <a:ea typeface="Times New Roman" panose="02020603050405020304" pitchFamily="18" charset="0"/>
            </a:endParaRPr>
          </a:p>
          <a:p>
            <a:pPr marL="0" indent="0" algn="ctr">
              <a:spcAft>
                <a:spcPts val="0"/>
              </a:spcAft>
              <a:buNone/>
            </a:pPr>
            <a:r>
              <a:rPr lang="it-IT" i="1" dirty="0">
                <a:latin typeface="Times New Roman" panose="02020603050405020304" pitchFamily="18" charset="0"/>
                <a:ea typeface="Times New Roman" panose="02020603050405020304" pitchFamily="18" charset="0"/>
              </a:rPr>
              <a:t>m</a:t>
            </a:r>
            <a:r>
              <a:rPr lang="it-IT" i="1" baseline="-25000" dirty="0">
                <a:latin typeface="Times New Roman" panose="02020603050405020304" pitchFamily="18" charset="0"/>
                <a:ea typeface="Times New Roman" panose="02020603050405020304" pitchFamily="18" charset="0"/>
              </a:rPr>
              <a:t>s</a:t>
            </a:r>
            <a:r>
              <a:rPr lang="it-IT" i="1" dirty="0">
                <a:latin typeface="Times New Roman" panose="02020603050405020304" pitchFamily="18" charset="0"/>
                <a:ea typeface="Times New Roman" panose="02020603050405020304" pitchFamily="18" charset="0"/>
              </a:rPr>
              <a:t>=(m</a:t>
            </a:r>
            <a:r>
              <a:rPr lang="it-IT" i="1" baseline="-25000" dirty="0">
                <a:latin typeface="Times New Roman" panose="02020603050405020304" pitchFamily="18" charset="0"/>
                <a:ea typeface="Times New Roman" panose="02020603050405020304" pitchFamily="18" charset="0"/>
              </a:rPr>
              <a:t>va</a:t>
            </a:r>
            <a:r>
              <a:rPr lang="it-IT" i="1" dirty="0">
                <a:latin typeface="Times New Roman" panose="02020603050405020304" pitchFamily="18" charset="0"/>
                <a:ea typeface="Times New Roman" panose="02020603050405020304" pitchFamily="18" charset="0"/>
              </a:rPr>
              <a:t>)</a:t>
            </a:r>
            <a:r>
              <a:rPr lang="it-IT" i="1" baseline="30000" dirty="0">
                <a:latin typeface="Times New Roman" panose="02020603050405020304" pitchFamily="18" charset="0"/>
                <a:ea typeface="Times New Roman" panose="02020603050405020304" pitchFamily="18" charset="0"/>
              </a:rPr>
              <a:t>2</a:t>
            </a:r>
            <a:r>
              <a:rPr lang="it-IT" i="1" dirty="0">
                <a:latin typeface="Times New Roman" panose="02020603050405020304" pitchFamily="18" charset="0"/>
                <a:ea typeface="Times New Roman" panose="02020603050405020304" pitchFamily="18" charset="0"/>
              </a:rPr>
              <a:t>/13 m</a:t>
            </a:r>
            <a:r>
              <a:rPr lang="it-IT" i="1" baseline="-25000" dirty="0">
                <a:latin typeface="Times New Roman" panose="02020603050405020304" pitchFamily="18" charset="0"/>
                <a:ea typeface="Times New Roman" panose="02020603050405020304" pitchFamily="18" charset="0"/>
              </a:rPr>
              <a:t>ja</a:t>
            </a:r>
            <a:r>
              <a:rPr lang="it-IT" dirty="0">
                <a:latin typeface="Times New Roman" panose="02020603050405020304" pitchFamily="18" charset="0"/>
                <a:ea typeface="Times New Roman" panose="02020603050405020304" pitchFamily="18" charset="0"/>
              </a:rPr>
              <a:t>, m/mm</a:t>
            </a:r>
            <a:endParaRPr lang="ru-RU" sz="1800" dirty="0">
              <a:latin typeface="Times New Roman" panose="02020603050405020304" pitchFamily="18" charset="0"/>
              <a:ea typeface="Times New Roman" panose="02020603050405020304" pitchFamily="18" charset="0"/>
            </a:endParaRPr>
          </a:p>
          <a:p>
            <a:pPr marL="0" indent="0" algn="just">
              <a:spcAft>
                <a:spcPts val="0"/>
              </a:spcAft>
              <a:buNone/>
            </a:pPr>
            <a:r>
              <a:rPr lang="it-IT" dirty="0" smtClean="0">
                <a:latin typeface="Times New Roman" panose="02020603050405020304" pitchFamily="18" charset="0"/>
                <a:ea typeface="Times New Roman" panose="02020603050405020304" pitchFamily="18" charset="0"/>
              </a:rPr>
              <a:t>	bu </a:t>
            </a:r>
            <a:r>
              <a:rPr lang="it-IT" dirty="0">
                <a:latin typeface="Times New Roman" panose="02020603050405020304" pitchFamily="18" charset="0"/>
                <a:ea typeface="Times New Roman" panose="02020603050405020304" pitchFamily="18" charset="0"/>
              </a:rPr>
              <a:t>yerda </a:t>
            </a:r>
            <a:r>
              <a:rPr lang="it-IT" i="1" dirty="0">
                <a:latin typeface="Times New Roman" panose="02020603050405020304" pitchFamily="18" charset="0"/>
                <a:ea typeface="Times New Roman" panose="02020603050405020304" pitchFamily="18" charset="0"/>
              </a:rPr>
              <a:t>m</a:t>
            </a:r>
            <a:r>
              <a:rPr lang="it-IT" i="1" baseline="-25000" dirty="0">
                <a:latin typeface="Times New Roman" panose="02020603050405020304" pitchFamily="18" charset="0"/>
                <a:ea typeface="Times New Roman" panose="02020603050405020304" pitchFamily="18" charset="0"/>
              </a:rPr>
              <a:t>s</a:t>
            </a:r>
            <a:r>
              <a:rPr lang="it-IT" dirty="0">
                <a:latin typeface="Times New Roman" panose="02020603050405020304" pitchFamily="18" charset="0"/>
                <a:ea typeface="Times New Roman" panose="02020603050405020304" pitchFamily="18" charset="0"/>
              </a:rPr>
              <a:t>—yo’l masshtabi.</a:t>
            </a:r>
            <a:endParaRPr lang="ru-RU" sz="1800" dirty="0">
              <a:latin typeface="Times New Roman" panose="02020603050405020304" pitchFamily="18" charset="0"/>
              <a:ea typeface="Times New Roman" panose="02020603050405020304" pitchFamily="18" charset="0"/>
            </a:endParaRPr>
          </a:p>
          <a:p>
            <a:endParaRPr lang="ru-RU" dirty="0"/>
          </a:p>
        </p:txBody>
      </p:sp>
      <p:sp>
        <p:nvSpPr>
          <p:cNvPr id="4" name="Заголовок 1"/>
          <p:cNvSpPr>
            <a:spLocks noGrp="1"/>
          </p:cNvSpPr>
          <p:nvPr>
            <p:ph type="title"/>
          </p:nvPr>
        </p:nvSpPr>
        <p:spPr>
          <a:xfrm>
            <a:off x="2357907" y="133306"/>
            <a:ext cx="6386848" cy="652305"/>
          </a:xfrm>
        </p:spPr>
        <p:txBody>
          <a:bodyPr>
            <a:noAutofit/>
          </a:bodyPr>
          <a:lstStyle/>
          <a:p>
            <a:pPr marL="330200">
              <a:spcAft>
                <a:spcPts val="0"/>
              </a:spcAft>
            </a:pPr>
            <a:r>
              <a:rPr lang="en-US" sz="3600" b="1" dirty="0" err="1">
                <a:solidFill>
                  <a:schemeClr val="tx1"/>
                </a:solidFill>
                <a:latin typeface="Times New Roman" panose="02020603050405020304" pitchFamily="18" charset="0"/>
                <a:ea typeface="Times New Roman" panose="02020603050405020304" pitchFamily="18" charset="0"/>
              </a:rPr>
              <a:t>Avtomobilning</a:t>
            </a:r>
            <a:r>
              <a:rPr lang="en-US" sz="3600" b="1" dirty="0">
                <a:solidFill>
                  <a:schemeClr val="tx1"/>
                </a:solidFill>
                <a:latin typeface="Times New Roman" panose="02020603050405020304" pitchFamily="18" charset="0"/>
                <a:ea typeface="Times New Roman" panose="02020603050405020304" pitchFamily="18" charset="0"/>
              </a:rPr>
              <a:t> </a:t>
            </a:r>
            <a:r>
              <a:rPr lang="en-US" sz="3600" b="1" dirty="0" err="1">
                <a:solidFill>
                  <a:schemeClr val="tx1"/>
                </a:solidFill>
                <a:latin typeface="Times New Roman" panose="02020603050405020304" pitchFamily="18" charset="0"/>
                <a:ea typeface="Times New Roman" panose="02020603050405020304" pitchFamily="18" charset="0"/>
              </a:rPr>
              <a:t>tezlana</a:t>
            </a:r>
            <a:r>
              <a:rPr lang="en-US" sz="3600" b="1" dirty="0">
                <a:solidFill>
                  <a:schemeClr val="tx1"/>
                </a:solidFill>
                <a:latin typeface="Times New Roman" panose="02020603050405020304" pitchFamily="18" charset="0"/>
                <a:ea typeface="Times New Roman" panose="02020603050405020304" pitchFamily="18" charset="0"/>
              </a:rPr>
              <a:t> </a:t>
            </a:r>
            <a:r>
              <a:rPr lang="en-US" sz="3600" b="1" dirty="0" err="1">
                <a:solidFill>
                  <a:schemeClr val="tx1"/>
                </a:solidFill>
                <a:latin typeface="Times New Roman" panose="02020603050405020304" pitchFamily="18" charset="0"/>
                <a:ea typeface="Times New Roman" panose="02020603050405020304" pitchFamily="18" charset="0"/>
              </a:rPr>
              <a:t>olishi</a:t>
            </a:r>
            <a:r>
              <a:rPr lang="en-US" sz="3600" b="1" dirty="0">
                <a:solidFill>
                  <a:schemeClr val="tx1"/>
                </a:solidFill>
                <a:latin typeface="Times New Roman" panose="02020603050405020304" pitchFamily="18" charset="0"/>
                <a:ea typeface="Times New Roman" panose="02020603050405020304" pitchFamily="18" charset="0"/>
              </a:rPr>
              <a:t>.</a:t>
            </a:r>
            <a:r>
              <a:rPr lang="ru-RU" sz="3600" dirty="0">
                <a:latin typeface="Times New Roman" panose="02020603050405020304" pitchFamily="18" charset="0"/>
                <a:ea typeface="Times New Roman" panose="02020603050405020304" pitchFamily="18" charset="0"/>
              </a:rPr>
              <a:t/>
            </a:r>
            <a:br>
              <a:rPr lang="ru-RU" sz="3600" dirty="0">
                <a:latin typeface="Times New Roman" panose="02020603050405020304" pitchFamily="18" charset="0"/>
                <a:ea typeface="Times New Roman" panose="02020603050405020304" pitchFamily="18" charset="0"/>
              </a:rPr>
            </a:br>
            <a:endParaRPr lang="ru-RU" sz="3600" dirty="0"/>
          </a:p>
        </p:txBody>
      </p:sp>
    </p:spTree>
    <p:extLst>
      <p:ext uri="{BB962C8B-B14F-4D97-AF65-F5344CB8AC3E}">
        <p14:creationId xmlns:p14="http://schemas.microsoft.com/office/powerpoint/2010/main" val="270017267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5" name="Заголовок 1"/>
          <p:cNvSpPr>
            <a:spLocks noGrp="1"/>
          </p:cNvSpPr>
          <p:nvPr>
            <p:ph type="title"/>
          </p:nvPr>
        </p:nvSpPr>
        <p:spPr>
          <a:xfrm>
            <a:off x="1945783" y="120427"/>
            <a:ext cx="7172459" cy="652305"/>
          </a:xfrm>
        </p:spPr>
        <p:txBody>
          <a:bodyPr>
            <a:noAutofit/>
          </a:bodyPr>
          <a:lstStyle/>
          <a:p>
            <a:pPr marL="330200">
              <a:spcAft>
                <a:spcPts val="0"/>
              </a:spcAft>
            </a:pPr>
            <a:r>
              <a:rPr lang="en-US" sz="3600" b="1" dirty="0" err="1">
                <a:solidFill>
                  <a:schemeClr val="tx1"/>
                </a:solidFill>
                <a:latin typeface="Times New Roman" panose="02020603050405020304" pitchFamily="18" charset="0"/>
                <a:ea typeface="Times New Roman" panose="02020603050405020304" pitchFamily="18" charset="0"/>
              </a:rPr>
              <a:t>Avtomobilning</a:t>
            </a:r>
            <a:r>
              <a:rPr lang="en-US" sz="3600" b="1" dirty="0">
                <a:solidFill>
                  <a:schemeClr val="tx1"/>
                </a:solidFill>
                <a:latin typeface="Times New Roman" panose="02020603050405020304" pitchFamily="18" charset="0"/>
                <a:ea typeface="Times New Roman" panose="02020603050405020304" pitchFamily="18" charset="0"/>
              </a:rPr>
              <a:t> </a:t>
            </a:r>
            <a:r>
              <a:rPr lang="en-US" sz="3600" b="1" dirty="0" err="1">
                <a:solidFill>
                  <a:schemeClr val="tx1"/>
                </a:solidFill>
                <a:latin typeface="Times New Roman" panose="02020603050405020304" pitchFamily="18" charset="0"/>
                <a:ea typeface="Times New Roman" panose="02020603050405020304" pitchFamily="18" charset="0"/>
              </a:rPr>
              <a:t>tezlana</a:t>
            </a:r>
            <a:r>
              <a:rPr lang="en-US" sz="3600" b="1" dirty="0">
                <a:solidFill>
                  <a:schemeClr val="tx1"/>
                </a:solidFill>
                <a:latin typeface="Times New Roman" panose="02020603050405020304" pitchFamily="18" charset="0"/>
                <a:ea typeface="Times New Roman" panose="02020603050405020304" pitchFamily="18" charset="0"/>
              </a:rPr>
              <a:t> </a:t>
            </a:r>
            <a:r>
              <a:rPr lang="en-US" sz="3600" b="1" dirty="0" err="1">
                <a:solidFill>
                  <a:schemeClr val="tx1"/>
                </a:solidFill>
                <a:latin typeface="Times New Roman" panose="02020603050405020304" pitchFamily="18" charset="0"/>
                <a:ea typeface="Times New Roman" panose="02020603050405020304" pitchFamily="18" charset="0"/>
              </a:rPr>
              <a:t>olishi</a:t>
            </a:r>
            <a:r>
              <a:rPr lang="en-US" sz="3600" b="1" dirty="0">
                <a:solidFill>
                  <a:schemeClr val="tx1"/>
                </a:solidFill>
                <a:latin typeface="Times New Roman" panose="02020603050405020304" pitchFamily="18" charset="0"/>
                <a:ea typeface="Times New Roman" panose="02020603050405020304" pitchFamily="18" charset="0"/>
              </a:rPr>
              <a:t>.</a:t>
            </a:r>
            <a:r>
              <a:rPr lang="ru-RU" sz="3600" dirty="0">
                <a:latin typeface="Times New Roman" panose="02020603050405020304" pitchFamily="18" charset="0"/>
                <a:ea typeface="Times New Roman" panose="02020603050405020304" pitchFamily="18" charset="0"/>
              </a:rPr>
              <a:t/>
            </a:r>
            <a:br>
              <a:rPr lang="ru-RU" sz="3600" dirty="0">
                <a:latin typeface="Times New Roman" panose="02020603050405020304" pitchFamily="18" charset="0"/>
                <a:ea typeface="Times New Roman" panose="02020603050405020304" pitchFamily="18" charset="0"/>
              </a:rPr>
            </a:br>
            <a:endParaRPr lang="ru-RU" sz="3600" dirty="0"/>
          </a:p>
        </p:txBody>
      </p:sp>
      <p:sp>
        <p:nvSpPr>
          <p:cNvPr id="6" name="Прямоугольник 5"/>
          <p:cNvSpPr/>
          <p:nvPr/>
        </p:nvSpPr>
        <p:spPr>
          <a:xfrm>
            <a:off x="1984951" y="5676326"/>
            <a:ext cx="7055649" cy="523220"/>
          </a:xfrm>
          <a:prstGeom prst="rect">
            <a:avLst/>
          </a:prstGeom>
        </p:spPr>
        <p:txBody>
          <a:bodyPr wrap="none">
            <a:spAutoFit/>
          </a:bodyPr>
          <a:lstStyle/>
          <a:p>
            <a:r>
              <a:rPr lang="en-US" sz="2800" dirty="0" err="1">
                <a:solidFill>
                  <a:srgbClr val="000000"/>
                </a:solidFill>
                <a:latin typeface="Times New Roman" panose="02020603050405020304" pitchFamily="18" charset="0"/>
                <a:ea typeface="Times New Roman" panose="02020603050405020304" pitchFamily="18" charset="0"/>
              </a:rPr>
              <a:t>Tezlanish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o’zgargandagi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rPr>
              <a:t>yo’lni</a:t>
            </a:r>
            <a:r>
              <a:rPr lang="en-US" sz="2800" dirty="0" smtClean="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aniqlash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grafigi</a:t>
            </a:r>
            <a:r>
              <a:rPr lang="en-US" sz="2800" dirty="0">
                <a:solidFill>
                  <a:srgbClr val="000000"/>
                </a:solidFill>
                <a:latin typeface="Times New Roman" panose="02020603050405020304" pitchFamily="18" charset="0"/>
                <a:ea typeface="Times New Roman" panose="02020603050405020304" pitchFamily="18" charset="0"/>
              </a:rPr>
              <a:t>.</a:t>
            </a:r>
            <a:endParaRPr lang="ru-RU" sz="2800" dirty="0">
              <a:solidFill>
                <a:srgbClr val="000000"/>
              </a:solidFill>
            </a:endParaRPr>
          </a:p>
        </p:txBody>
      </p:sp>
      <p:pic>
        <p:nvPicPr>
          <p:cNvPr id="7" name="Объект 6"/>
          <p:cNvPicPr>
            <a:picLocks noGrp="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751527" y="1107583"/>
            <a:ext cx="6967470" cy="4556055"/>
          </a:xfrm>
          <a:prstGeom prst="rect">
            <a:avLst/>
          </a:prstGeom>
          <a:noFill/>
          <a:ln>
            <a:noFill/>
          </a:ln>
        </p:spPr>
      </p:pic>
    </p:spTree>
    <p:extLst>
      <p:ext uri="{BB962C8B-B14F-4D97-AF65-F5344CB8AC3E}">
        <p14:creationId xmlns:p14="http://schemas.microsoft.com/office/powerpoint/2010/main" val="1700526395"/>
      </p:ext>
    </p:extLst>
  </p:cSld>
  <p:clrMapOvr>
    <a:masterClrMapping/>
  </p:clrMapOvr>
  <p:timing>
    <p:tnLst>
      <p:par>
        <p:cTn id="1" dur="indefinite" restart="never" nodeType="tmRoot"/>
      </p:par>
    </p:tnLst>
  </p:timing>
</p:sld>
</file>

<file path=ppt/theme/theme1.xml><?xml version="1.0" encoding="utf-8"?>
<a:theme xmlns:a="http://schemas.openxmlformats.org/drawingml/2006/main" name="Ьbergдnge">
  <a:themeElements>
    <a:clrScheme name="Ьbergдnge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Ьbergдnge">
      <a:majorFont>
        <a:latin typeface="Tahoma"/>
        <a:ea typeface=""/>
        <a:cs typeface=""/>
      </a:majorFont>
      <a:minorFont>
        <a:latin typeface="Tahoma"/>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Ьbergдnge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Ьbergдnge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Ьbergдnge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Ьbergдnge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Ьbergдnge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Ьbergдnge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696</TotalTime>
  <Words>2184</Words>
  <Application>Microsoft Office PowerPoint</Application>
  <PresentationFormat>Широкоэкранный</PresentationFormat>
  <Paragraphs>159</Paragraphs>
  <Slides>28</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28</vt:i4>
      </vt:variant>
    </vt:vector>
  </HeadingPairs>
  <TitlesOfParts>
    <vt:vector size="36" baseType="lpstr">
      <vt:lpstr>ＭＳ Ｐゴシック</vt:lpstr>
      <vt:lpstr>Arial</vt:lpstr>
      <vt:lpstr>Calibri</vt:lpstr>
      <vt:lpstr>Symbol</vt:lpstr>
      <vt:lpstr>Tahoma</vt:lpstr>
      <vt:lpstr>Times New Roman</vt:lpstr>
      <vt:lpstr>Wingdings</vt:lpstr>
      <vt:lpstr>Ьbergдnge</vt:lpstr>
      <vt:lpstr>Презентация PowerPoint</vt:lpstr>
      <vt:lpstr>Avtomobilga ta`sir etuvchi kuchlar balansi va uning grafigi.</vt:lpstr>
      <vt:lpstr>Avtomobilga ta`sir etuvchi kuchlar balansi va uning grafigi.</vt:lpstr>
      <vt:lpstr>Презентация PowerPoint</vt:lpstr>
      <vt:lpstr>Презентация PowerPoint</vt:lpstr>
      <vt:lpstr>Avtomobilga ta`sir etuvchi quvvatlar balansi va grafigi.</vt:lpstr>
      <vt:lpstr>Avtomobilning dinamik faktori. </vt:lpstr>
      <vt:lpstr>Avtomobilning dinamik faktori. </vt:lpstr>
      <vt:lpstr>Avtomobilning dinamik faktori. </vt:lpstr>
      <vt:lpstr>Avtomobilning dinamik faktori. </vt:lpstr>
      <vt:lpstr>Avtomobilning dinamik faktori. </vt:lpstr>
      <vt:lpstr>Avtomobilning dinamik faktori. </vt:lpstr>
      <vt:lpstr>Avtomobilning dinamik faktori. </vt:lpstr>
      <vt:lpstr>Avtomobilning dinamik faktori. </vt:lpstr>
      <vt:lpstr>Avtomobilning dinamik pasporti</vt:lpstr>
      <vt:lpstr>Avtomobilning dinamik pasporti</vt:lpstr>
      <vt:lpstr>Avtomobilning dinamik pasporti</vt:lpstr>
      <vt:lpstr>Avtomobilning dinamik pasporti</vt:lpstr>
      <vt:lpstr>Avtomobilning dinamik pasporti</vt:lpstr>
      <vt:lpstr>Avtomobilning tezlana olishi. </vt:lpstr>
      <vt:lpstr>Avtomobilning tezlana olishi. </vt:lpstr>
      <vt:lpstr>Avtomobilning tezlana olishi. </vt:lpstr>
      <vt:lpstr>Avtomobilning tezlana olishi. </vt:lpstr>
      <vt:lpstr>Avtomobilning tezlana olishi. </vt:lpstr>
      <vt:lpstr>Avtomobilning tezlana olishi. </vt:lpstr>
      <vt:lpstr>Avtomobilning tezlana olishi. </vt:lpstr>
      <vt:lpstr>Avtomobilning tezlana olishi. </vt:lpstr>
      <vt:lpstr>Avtomobilning tezlana olishi. </vt:lpstr>
    </vt:vector>
  </TitlesOfParts>
  <Company>Reanimator Extreme Edition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Муаттархон</dc:creator>
  <cp:lastModifiedBy>Муаттархон</cp:lastModifiedBy>
  <cp:revision>70</cp:revision>
  <dcterms:created xsi:type="dcterms:W3CDTF">2017-10-09T17:42:53Z</dcterms:created>
  <dcterms:modified xsi:type="dcterms:W3CDTF">2017-10-12T09:50:20Z</dcterms:modified>
</cp:coreProperties>
</file>