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96" r:id="rId2"/>
  </p:sldMasterIdLst>
  <p:sldIdLst>
    <p:sldId id="257" r:id="rId3"/>
    <p:sldId id="258" r:id="rId4"/>
    <p:sldId id="259" r:id="rId5"/>
    <p:sldId id="260" r:id="rId6"/>
    <p:sldId id="261" r:id="rId7"/>
    <p:sldId id="262" r:id="rId8"/>
    <p:sldId id="264" r:id="rId9"/>
    <p:sldId id="263" r:id="rId10"/>
    <p:sldId id="265" r:id="rId11"/>
    <p:sldId id="267" r:id="rId12"/>
    <p:sldId id="269" r:id="rId13"/>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CC"/>
    <a:srgbClr val="C5FFFF"/>
    <a:srgbClr val="CC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1" y="2438401"/>
            <a:ext cx="12012084" cy="1052513"/>
            <a:chOff x="0" y="1536"/>
            <a:chExt cx="5675" cy="663"/>
          </a:xfrm>
        </p:grpSpPr>
        <p:grpSp>
          <p:nvGrpSpPr>
            <p:cNvPr id="5" name="Group 3"/>
            <p:cNvGrpSpPr>
              <a:grpSpLocks/>
            </p:cNvGrpSpPr>
            <p:nvPr/>
          </p:nvGrpSpPr>
          <p:grpSpPr bwMode="auto">
            <a:xfrm>
              <a:off x="183" y="1604"/>
              <a:ext cx="448" cy="299"/>
              <a:chOff x="720" y="336"/>
              <a:chExt cx="624" cy="432"/>
            </a:xfrm>
          </p:grpSpPr>
          <p:sp>
            <p:nvSpPr>
              <p:cNvPr id="12" name="Rectangle 4"/>
              <p:cNvSpPr>
                <a:spLocks noChangeArrowheads="1"/>
              </p:cNvSpPr>
              <p:nvPr/>
            </p:nvSpPr>
            <p:spPr bwMode="auto">
              <a:xfrm>
                <a:off x="720" y="336"/>
                <a:ext cx="384" cy="43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sp>
            <p:nvSpPr>
              <p:cNvPr id="13"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grpSp>
        <p:grpSp>
          <p:nvGrpSpPr>
            <p:cNvPr id="6" name="Group 6"/>
            <p:cNvGrpSpPr>
              <a:grpSpLocks/>
            </p:cNvGrpSpPr>
            <p:nvPr/>
          </p:nvGrpSpPr>
          <p:grpSpPr bwMode="auto">
            <a:xfrm>
              <a:off x="261" y="1870"/>
              <a:ext cx="465" cy="299"/>
              <a:chOff x="912" y="2640"/>
              <a:chExt cx="672" cy="432"/>
            </a:xfrm>
          </p:grpSpPr>
          <p:sp>
            <p:nvSpPr>
              <p:cNvPr id="10" name="Rectangle 7"/>
              <p:cNvSpPr>
                <a:spLocks noChangeArrowheads="1"/>
              </p:cNvSpPr>
              <p:nvPr/>
            </p:nvSpPr>
            <p:spPr bwMode="auto">
              <a:xfrm>
                <a:off x="912" y="2640"/>
                <a:ext cx="384" cy="432"/>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sp>
            <p:nvSpPr>
              <p:cNvPr id="11" name="Rectangle 8"/>
              <p:cNvSpPr>
                <a:spLocks noChangeArrowheads="1"/>
              </p:cNvSpPr>
              <p:nvPr/>
            </p:nvSpPr>
            <p:spPr bwMode="auto">
              <a:xfrm>
                <a:off x="1249" y="2640"/>
                <a:ext cx="335" cy="432"/>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grpSp>
        <p:sp>
          <p:nvSpPr>
            <p:cNvPr id="7"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sp>
          <p:nvSpPr>
            <p:cNvPr id="8" name="Rectangle 10"/>
            <p:cNvSpPr>
              <a:spLocks noChangeArrowheads="1"/>
            </p:cNvSpPr>
            <p:nvPr/>
          </p:nvSpPr>
          <p:spPr bwMode="auto">
            <a:xfrm>
              <a:off x="400" y="1536"/>
              <a:ext cx="20" cy="663"/>
            </a:xfrm>
            <a:prstGeom prst="rect">
              <a:avLst/>
            </a:prstGeom>
            <a:solidFill>
              <a:schemeClr val="bg2"/>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sp>
          <p:nvSpPr>
            <p:cNvPr id="9"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grpSp>
      <p:sp>
        <p:nvSpPr>
          <p:cNvPr id="14" name="Text Box 17"/>
          <p:cNvSpPr txBox="1">
            <a:spLocks noChangeArrowheads="1"/>
          </p:cNvSpPr>
          <p:nvPr userDrawn="1"/>
        </p:nvSpPr>
        <p:spPr bwMode="auto">
          <a:xfrm>
            <a:off x="2123017" y="227013"/>
            <a:ext cx="8066616"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50000"/>
              </a:spcBef>
              <a:spcAft>
                <a:spcPct val="0"/>
              </a:spcAft>
              <a:defRPr/>
            </a:pPr>
            <a:r>
              <a:rPr lang="de-DE" altLang="ru-RU" sz="2400" smtClean="0">
                <a:solidFill>
                  <a:srgbClr val="FFFFFF"/>
                </a:solidFill>
                <a:latin typeface="Times New Roman" panose="02020603050405020304" pitchFamily="18" charset="0"/>
              </a:rPr>
              <a:t>Transport vositalarining tuzilishi va nazariyasi</a:t>
            </a:r>
            <a:endParaRPr lang="ru-RU" altLang="ru-RU" sz="2400" smtClean="0">
              <a:solidFill>
                <a:srgbClr val="FFFFFF"/>
              </a:solidFill>
              <a:latin typeface="Times New Roman" panose="02020603050405020304" pitchFamily="18" charset="0"/>
            </a:endParaRPr>
          </a:p>
        </p:txBody>
      </p:sp>
      <p:sp>
        <p:nvSpPr>
          <p:cNvPr id="15" name="Text Box 18"/>
          <p:cNvSpPr txBox="1">
            <a:spLocks noChangeArrowheads="1"/>
          </p:cNvSpPr>
          <p:nvPr userDrawn="1"/>
        </p:nvSpPr>
        <p:spPr bwMode="auto">
          <a:xfrm>
            <a:off x="239185" y="6308726"/>
            <a:ext cx="11713633"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50000"/>
              </a:spcBef>
              <a:spcAft>
                <a:spcPct val="0"/>
              </a:spcAft>
              <a:defRPr/>
            </a:pPr>
            <a:endParaRPr lang="ru-RU" altLang="ru-RU" sz="1800" smtClean="0">
              <a:solidFill>
                <a:srgbClr val="000000"/>
              </a:solidFill>
              <a:latin typeface="Arial" panose="020B0604020202020204" pitchFamily="34" charset="0"/>
            </a:endParaRPr>
          </a:p>
        </p:txBody>
      </p:sp>
      <p:sp>
        <p:nvSpPr>
          <p:cNvPr id="16" name="Text Box 19"/>
          <p:cNvSpPr txBox="1">
            <a:spLocks noChangeArrowheads="1"/>
          </p:cNvSpPr>
          <p:nvPr userDrawn="1"/>
        </p:nvSpPr>
        <p:spPr bwMode="auto">
          <a:xfrm>
            <a:off x="431801" y="6237288"/>
            <a:ext cx="3647017"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50000"/>
              </a:spcBef>
              <a:spcAft>
                <a:spcPct val="0"/>
              </a:spcAft>
              <a:defRPr/>
            </a:pPr>
            <a:endParaRPr lang="ru-RU" altLang="ru-RU" sz="1800" smtClean="0">
              <a:solidFill>
                <a:srgbClr val="000000"/>
              </a:solidFill>
              <a:latin typeface="Arial" panose="020B0604020202020204" pitchFamily="34" charset="0"/>
            </a:endParaRPr>
          </a:p>
        </p:txBody>
      </p:sp>
      <p:pic>
        <p:nvPicPr>
          <p:cNvPr id="17" name="Picture 20" descr="Untitled-3"/>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1017" y="0"/>
            <a:ext cx="1488016" cy="99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8316" name="Rectangle 12"/>
          <p:cNvSpPr>
            <a:spLocks noGrp="1" noChangeArrowheads="1"/>
          </p:cNvSpPr>
          <p:nvPr>
            <p:ph type="ctrTitle"/>
          </p:nvPr>
        </p:nvSpPr>
        <p:spPr bwMode="auto">
          <a:xfrm>
            <a:off x="1320800" y="1676400"/>
            <a:ext cx="10363200" cy="1462088"/>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a:lvl1pPr>
          </a:lstStyle>
          <a:p>
            <a:pPr lvl="0"/>
            <a:r>
              <a:rPr lang="ru-RU" altLang="ru-RU" noProof="0" smtClean="0"/>
              <a:t>Titelmasterformat durch Klicken bearbeiten</a:t>
            </a:r>
          </a:p>
        </p:txBody>
      </p:sp>
      <p:sp>
        <p:nvSpPr>
          <p:cNvPr id="98317" name="Rectangle 13"/>
          <p:cNvSpPr>
            <a:spLocks noGrp="1" noChangeArrowheads="1"/>
          </p:cNvSpPr>
          <p:nvPr>
            <p:ph type="subTitle" idx="1"/>
          </p:nvPr>
        </p:nvSpPr>
        <p:spPr bwMode="auto">
          <a:xfrm>
            <a:off x="1828800" y="3886200"/>
            <a:ext cx="8534400" cy="17526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a:buFont typeface="Wingdings" panose="05000000000000000000" pitchFamily="2" charset="2"/>
              <a:buNone/>
              <a:defRPr/>
            </a:lvl1pPr>
          </a:lstStyle>
          <a:p>
            <a:pPr lvl="0"/>
            <a:r>
              <a:rPr lang="ru-RU" altLang="ru-RU" noProof="0" smtClean="0"/>
              <a:t>Formatvorlage des Untertitelmasters durch Klicken bearbeiten</a:t>
            </a:r>
          </a:p>
        </p:txBody>
      </p:sp>
      <p:sp>
        <p:nvSpPr>
          <p:cNvPr id="18" name="Rectangle 14"/>
          <p:cNvSpPr>
            <a:spLocks noGrp="1" noChangeArrowheads="1"/>
          </p:cNvSpPr>
          <p:nvPr>
            <p:ph type="dt" sz="half" idx="10"/>
          </p:nvPr>
        </p:nvSpPr>
        <p:spPr bwMode="auto">
          <a:xfrm>
            <a:off x="1320800" y="6248400"/>
            <a:ext cx="2540000" cy="4572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400">
                <a:solidFill>
                  <a:schemeClr val="bg2"/>
                </a:solidFill>
              </a:defRPr>
            </a:lvl1pPr>
          </a:lstStyle>
          <a:p>
            <a:pPr fontAlgn="base">
              <a:spcBef>
                <a:spcPct val="0"/>
              </a:spcBef>
              <a:spcAft>
                <a:spcPct val="0"/>
              </a:spcAft>
              <a:defRPr/>
            </a:pPr>
            <a:endParaRPr lang="ru-RU" altLang="ru-RU">
              <a:solidFill>
                <a:srgbClr val="1C1C1C"/>
              </a:solidFill>
            </a:endParaRPr>
          </a:p>
        </p:txBody>
      </p:sp>
      <p:sp>
        <p:nvSpPr>
          <p:cNvPr id="19" name="Rectangle 15"/>
          <p:cNvSpPr>
            <a:spLocks noGrp="1" noChangeArrowheads="1"/>
          </p:cNvSpPr>
          <p:nvPr>
            <p:ph type="ftr" sz="quarter" idx="11"/>
          </p:nvPr>
        </p:nvSpPr>
        <p:spPr bwMode="auto">
          <a:xfrm>
            <a:off x="4572000" y="6248400"/>
            <a:ext cx="3860800" cy="4572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defRPr sz="1400">
                <a:solidFill>
                  <a:schemeClr val="bg2"/>
                </a:solidFill>
              </a:defRPr>
            </a:lvl1pPr>
          </a:lstStyle>
          <a:p>
            <a:pPr fontAlgn="base">
              <a:spcBef>
                <a:spcPct val="0"/>
              </a:spcBef>
              <a:spcAft>
                <a:spcPct val="0"/>
              </a:spcAft>
              <a:defRPr/>
            </a:pPr>
            <a:endParaRPr lang="ru-RU" altLang="ru-RU">
              <a:solidFill>
                <a:srgbClr val="1C1C1C"/>
              </a:solidFill>
            </a:endParaRPr>
          </a:p>
        </p:txBody>
      </p:sp>
      <p:sp>
        <p:nvSpPr>
          <p:cNvPr id="20" name="Rectangle 16"/>
          <p:cNvSpPr>
            <a:spLocks noGrp="1" noChangeArrowheads="1"/>
          </p:cNvSpPr>
          <p:nvPr>
            <p:ph type="sldNum" sz="quarter" idx="12"/>
          </p:nvPr>
        </p:nvSpPr>
        <p:spPr bwMode="auto">
          <a:xfrm>
            <a:off x="9144000" y="6248400"/>
            <a:ext cx="2540000" cy="4572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400">
                <a:solidFill>
                  <a:schemeClr val="bg2"/>
                </a:solidFill>
              </a:defRPr>
            </a:lvl1pPr>
          </a:lstStyle>
          <a:p>
            <a:pPr fontAlgn="base">
              <a:spcBef>
                <a:spcPct val="0"/>
              </a:spcBef>
              <a:spcAft>
                <a:spcPct val="0"/>
              </a:spcAft>
              <a:defRPr/>
            </a:pPr>
            <a:fld id="{EFE808C2-B719-43ED-85D0-5E4E932427A9}" type="slidenum">
              <a:rPr lang="ru-RU" altLang="ru-RU">
                <a:solidFill>
                  <a:srgbClr val="1C1C1C"/>
                </a:solidFill>
              </a:rPr>
              <a:pPr fontAlgn="base">
                <a:spcBef>
                  <a:spcPct val="0"/>
                </a:spcBef>
                <a:spcAft>
                  <a:spcPct val="0"/>
                </a:spcAft>
                <a:defRPr/>
              </a:pPr>
              <a:t>‹#›</a:t>
            </a:fld>
            <a:endParaRPr lang="ru-RU" altLang="ru-RU">
              <a:solidFill>
                <a:srgbClr val="1C1C1C"/>
              </a:solidFill>
            </a:endParaRPr>
          </a:p>
        </p:txBody>
      </p:sp>
    </p:spTree>
    <p:extLst>
      <p:ext uri="{BB962C8B-B14F-4D97-AF65-F5344CB8AC3E}">
        <p14:creationId xmlns:p14="http://schemas.microsoft.com/office/powerpoint/2010/main" val="1280313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325563"/>
          </a:xfrm>
          <a:prstGeom prst="rect">
            <a:avLst/>
          </a:prstGeom>
        </p:spPr>
        <p:txBody>
          <a:bodyPr/>
          <a:lstStyle/>
          <a:p>
            <a:r>
              <a:rPr lang="ru-RU" smtClean="0"/>
              <a:t>Образец заголовка</a:t>
            </a:r>
            <a:endParaRPr lang="ru-RU"/>
          </a:p>
        </p:txBody>
      </p:sp>
      <p:sp>
        <p:nvSpPr>
          <p:cNvPr id="3" name="Объект 2"/>
          <p:cNvSpPr>
            <a:spLocks noGrp="1"/>
          </p:cNvSpPr>
          <p:nvPr>
            <p:ph idx="1"/>
          </p:nvPr>
        </p:nvSpPr>
        <p:spPr>
          <a:xfrm>
            <a:off x="838200" y="1825625"/>
            <a:ext cx="10515600" cy="435133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34520755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1" y="1709739"/>
            <a:ext cx="10515600" cy="2852737"/>
          </a:xfrm>
          <a:prstGeom prst="rect">
            <a:avLst/>
          </a:prstGeo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1" y="4589464"/>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smtClean="0"/>
              <a:t>Образец текста</a:t>
            </a:r>
          </a:p>
        </p:txBody>
      </p:sp>
    </p:spTree>
    <p:extLst>
      <p:ext uri="{BB962C8B-B14F-4D97-AF65-F5344CB8AC3E}">
        <p14:creationId xmlns:p14="http://schemas.microsoft.com/office/powerpoint/2010/main" val="21821529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325563"/>
          </a:xfrm>
          <a:prstGeom prst="rect">
            <a:avLst/>
          </a:prstGeom>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56200" cy="435133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97600" y="1825625"/>
            <a:ext cx="5156200" cy="435133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29046269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40317" y="365126"/>
            <a:ext cx="10515600" cy="1325563"/>
          </a:xfrm>
          <a:prstGeom prst="rect">
            <a:avLst/>
          </a:prstGeom>
        </p:spPr>
        <p:txBody>
          <a:bodyPr/>
          <a:lstStyle/>
          <a:p>
            <a:r>
              <a:rPr lang="ru-RU" smtClean="0"/>
              <a:t>Образец заголовка</a:t>
            </a:r>
            <a:endParaRPr lang="ru-RU"/>
          </a:p>
        </p:txBody>
      </p:sp>
      <p:sp>
        <p:nvSpPr>
          <p:cNvPr id="3" name="Текст 2"/>
          <p:cNvSpPr>
            <a:spLocks noGrp="1"/>
          </p:cNvSpPr>
          <p:nvPr>
            <p:ph type="body" idx="1"/>
          </p:nvPr>
        </p:nvSpPr>
        <p:spPr>
          <a:xfrm>
            <a:off x="840318" y="1681163"/>
            <a:ext cx="5158316"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40318" y="2505075"/>
            <a:ext cx="5158316" cy="368458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71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717" cy="368458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35533997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325563"/>
          </a:xfrm>
          <a:prstGeom prst="rect">
            <a:avLst/>
          </a:prstGeom>
        </p:spPr>
        <p:txBody>
          <a:bodyPr/>
          <a:lstStyle/>
          <a:p>
            <a:r>
              <a:rPr lang="ru-RU" smtClean="0"/>
              <a:t>Образец заголовка</a:t>
            </a:r>
            <a:endParaRPr lang="ru-RU"/>
          </a:p>
        </p:txBody>
      </p:sp>
    </p:spTree>
    <p:extLst>
      <p:ext uri="{BB962C8B-B14F-4D97-AF65-F5344CB8AC3E}">
        <p14:creationId xmlns:p14="http://schemas.microsoft.com/office/powerpoint/2010/main" val="6628793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Tree>
    <p:extLst>
      <p:ext uri="{BB962C8B-B14F-4D97-AF65-F5344CB8AC3E}">
        <p14:creationId xmlns:p14="http://schemas.microsoft.com/office/powerpoint/2010/main" val="2956814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40318" y="457200"/>
            <a:ext cx="3932767" cy="1600200"/>
          </a:xfrm>
          <a:prstGeom prst="rect">
            <a:avLst/>
          </a:prstGeo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Tree>
    <p:extLst>
      <p:ext uri="{BB962C8B-B14F-4D97-AF65-F5344CB8AC3E}">
        <p14:creationId xmlns:p14="http://schemas.microsoft.com/office/powerpoint/2010/main" val="33196469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40318" y="457200"/>
            <a:ext cx="3932767" cy="1600200"/>
          </a:xfrm>
          <a:prstGeom prst="rect">
            <a:avLst/>
          </a:prstGeo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717" y="987426"/>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Tree>
    <p:extLst>
      <p:ext uri="{BB962C8B-B14F-4D97-AF65-F5344CB8AC3E}">
        <p14:creationId xmlns:p14="http://schemas.microsoft.com/office/powerpoint/2010/main" val="19023633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325563"/>
          </a:xfrm>
          <a:prstGeom prst="rect">
            <a:avLst/>
          </a:prstGeom>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1825625"/>
            <a:ext cx="10515600" cy="4351338"/>
          </a:xfrm>
          <a:prstGeom prst="rect">
            <a:avLst/>
          </a:prstGeo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30629048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1" y="365125"/>
            <a:ext cx="2628900" cy="5811838"/>
          </a:xfrm>
          <a:prstGeom prst="rect">
            <a:avLst/>
          </a:prstGeo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1" y="365125"/>
            <a:ext cx="7683500" cy="5811838"/>
          </a:xfrm>
          <a:prstGeom prst="rect">
            <a:avLst/>
          </a:prstGeo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27545757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fontAlgn="base">
              <a:spcBef>
                <a:spcPct val="0"/>
              </a:spcBef>
              <a:spcAft>
                <a:spcPct val="0"/>
              </a:spcAft>
              <a:defRPr/>
            </a:pPr>
            <a:endParaRPr lang="ru-RU" altLang="ru-RU">
              <a:solidFill>
                <a:srgbClr val="1C1C1C"/>
              </a:solidFill>
            </a:endParaRPr>
          </a:p>
        </p:txBody>
      </p:sp>
      <p:sp>
        <p:nvSpPr>
          <p:cNvPr id="5" name="Footer Placeholder 4"/>
          <p:cNvSpPr>
            <a:spLocks noGrp="1"/>
          </p:cNvSpPr>
          <p:nvPr>
            <p:ph type="ftr" sz="quarter" idx="11"/>
          </p:nvPr>
        </p:nvSpPr>
        <p:spPr/>
        <p:txBody>
          <a:bodyPr/>
          <a:lstStyle/>
          <a:p>
            <a:pPr fontAlgn="base">
              <a:spcBef>
                <a:spcPct val="0"/>
              </a:spcBef>
              <a:spcAft>
                <a:spcPct val="0"/>
              </a:spcAft>
              <a:defRPr/>
            </a:pPr>
            <a:endParaRPr lang="ru-RU" altLang="ru-RU">
              <a:solidFill>
                <a:srgbClr val="1C1C1C"/>
              </a:solidFill>
            </a:endParaRPr>
          </a:p>
        </p:txBody>
      </p:sp>
      <p:sp>
        <p:nvSpPr>
          <p:cNvPr id="6" name="Slide Number Placeholder 5"/>
          <p:cNvSpPr>
            <a:spLocks noGrp="1"/>
          </p:cNvSpPr>
          <p:nvPr>
            <p:ph type="sldNum" sz="quarter" idx="12"/>
          </p:nvPr>
        </p:nvSpPr>
        <p:spPr/>
        <p:txBody>
          <a:bodyPr/>
          <a:lstStyle/>
          <a:p>
            <a:pPr fontAlgn="base">
              <a:spcBef>
                <a:spcPct val="0"/>
              </a:spcBef>
              <a:spcAft>
                <a:spcPct val="0"/>
              </a:spcAft>
              <a:defRPr/>
            </a:pPr>
            <a:fld id="{EFE808C2-B719-43ED-85D0-5E4E932427A9}" type="slidenum">
              <a:rPr lang="ru-RU" altLang="ru-RU" smtClean="0">
                <a:solidFill>
                  <a:srgbClr val="1C1C1C"/>
                </a:solidFill>
              </a:rPr>
              <a:pPr fontAlgn="base">
                <a:spcBef>
                  <a:spcPct val="0"/>
                </a:spcBef>
                <a:spcAft>
                  <a:spcPct val="0"/>
                </a:spcAft>
                <a:defRPr/>
              </a:pPr>
              <a:t>‹#›</a:t>
            </a:fld>
            <a:endParaRPr lang="ru-RU" altLang="ru-RU">
              <a:solidFill>
                <a:srgbClr val="1C1C1C"/>
              </a:solidFill>
            </a:endParaRPr>
          </a:p>
        </p:txBody>
      </p:sp>
      <p:sp>
        <p:nvSpPr>
          <p:cNvPr id="18" name="Text Box 17"/>
          <p:cNvSpPr txBox="1">
            <a:spLocks noChangeArrowheads="1"/>
          </p:cNvSpPr>
          <p:nvPr userDrawn="1"/>
        </p:nvSpPr>
        <p:spPr bwMode="auto">
          <a:xfrm>
            <a:off x="2123017" y="227013"/>
            <a:ext cx="8066616"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50000"/>
              </a:spcBef>
              <a:spcAft>
                <a:spcPct val="0"/>
              </a:spcAft>
              <a:defRPr/>
            </a:pPr>
            <a:r>
              <a:rPr lang="de-DE" altLang="ru-RU" sz="2400" smtClean="0">
                <a:solidFill>
                  <a:srgbClr val="FFFFFF"/>
                </a:solidFill>
                <a:latin typeface="Times New Roman" panose="02020603050405020304" pitchFamily="18" charset="0"/>
              </a:rPr>
              <a:t>Transport vositalarining tuzilishi va nazariyasi</a:t>
            </a:r>
            <a:endParaRPr lang="ru-RU" altLang="ru-RU" sz="2400" smtClean="0">
              <a:solidFill>
                <a:srgbClr val="FFFFFF"/>
              </a:solidFill>
              <a:latin typeface="Times New Roman" panose="02020603050405020304" pitchFamily="18" charset="0"/>
            </a:endParaRPr>
          </a:p>
        </p:txBody>
      </p:sp>
      <p:sp>
        <p:nvSpPr>
          <p:cNvPr id="20" name="Text Box 18"/>
          <p:cNvSpPr txBox="1">
            <a:spLocks noChangeArrowheads="1"/>
          </p:cNvSpPr>
          <p:nvPr userDrawn="1"/>
        </p:nvSpPr>
        <p:spPr bwMode="auto">
          <a:xfrm>
            <a:off x="239185" y="6308726"/>
            <a:ext cx="11713633"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50000"/>
              </a:spcBef>
              <a:spcAft>
                <a:spcPct val="0"/>
              </a:spcAft>
              <a:defRPr/>
            </a:pPr>
            <a:endParaRPr lang="ru-RU" altLang="ru-RU" sz="1800" smtClean="0">
              <a:solidFill>
                <a:srgbClr val="000000"/>
              </a:solidFill>
              <a:latin typeface="Arial" panose="020B0604020202020204" pitchFamily="34" charset="0"/>
            </a:endParaRPr>
          </a:p>
        </p:txBody>
      </p:sp>
      <p:sp>
        <p:nvSpPr>
          <p:cNvPr id="22" name="Text Box 19"/>
          <p:cNvSpPr txBox="1">
            <a:spLocks noChangeArrowheads="1"/>
          </p:cNvSpPr>
          <p:nvPr userDrawn="1"/>
        </p:nvSpPr>
        <p:spPr bwMode="auto">
          <a:xfrm>
            <a:off x="431801" y="6237288"/>
            <a:ext cx="3647017"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50000"/>
              </a:spcBef>
              <a:spcAft>
                <a:spcPct val="0"/>
              </a:spcAft>
              <a:defRPr/>
            </a:pPr>
            <a:endParaRPr lang="ru-RU" altLang="ru-RU" sz="1800" smtClean="0">
              <a:solidFill>
                <a:srgbClr val="000000"/>
              </a:solidFill>
              <a:latin typeface="Arial" panose="020B0604020202020204" pitchFamily="34" charset="0"/>
            </a:endParaRPr>
          </a:p>
        </p:txBody>
      </p:sp>
      <p:pic>
        <p:nvPicPr>
          <p:cNvPr id="23" name="Picture 20" descr="Untitled-3"/>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1017" y="0"/>
            <a:ext cx="1488016" cy="99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637018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837C97C-1469-42BC-99F1-E0428484036D}" type="datetimeFigureOut">
              <a:rPr lang="ru-RU" smtClean="0"/>
              <a:t>10.10.2017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9864CEA-7C2C-4455-BD79-68EB178260B5}" type="slidenum">
              <a:rPr lang="ru-RU" smtClean="0"/>
              <a:t>‹#›</a:t>
            </a:fld>
            <a:endParaRPr lang="ru-RU"/>
          </a:p>
        </p:txBody>
      </p:sp>
    </p:spTree>
    <p:extLst>
      <p:ext uri="{BB962C8B-B14F-4D97-AF65-F5344CB8AC3E}">
        <p14:creationId xmlns:p14="http://schemas.microsoft.com/office/powerpoint/2010/main" val="2633461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837C97C-1469-42BC-99F1-E0428484036D}" type="datetimeFigureOut">
              <a:rPr lang="ru-RU" smtClean="0"/>
              <a:t>10.10.2017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9864CEA-7C2C-4455-BD79-68EB178260B5}" type="slidenum">
              <a:rPr lang="ru-RU" smtClean="0"/>
              <a:t>‹#›</a:t>
            </a:fld>
            <a:endParaRPr lang="ru-RU"/>
          </a:p>
        </p:txBody>
      </p:sp>
    </p:spTree>
    <p:extLst>
      <p:ext uri="{BB962C8B-B14F-4D97-AF65-F5344CB8AC3E}">
        <p14:creationId xmlns:p14="http://schemas.microsoft.com/office/powerpoint/2010/main" val="25626196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0837C97C-1469-42BC-99F1-E0428484036D}" type="datetimeFigureOut">
              <a:rPr lang="ru-RU" smtClean="0"/>
              <a:t>10.10.2017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9864CEA-7C2C-4455-BD79-68EB178260B5}" type="slidenum">
              <a:rPr lang="ru-RU" smtClean="0"/>
              <a:t>‹#›</a:t>
            </a:fld>
            <a:endParaRPr lang="ru-RU"/>
          </a:p>
        </p:txBody>
      </p:sp>
    </p:spTree>
    <p:extLst>
      <p:ext uri="{BB962C8B-B14F-4D97-AF65-F5344CB8AC3E}">
        <p14:creationId xmlns:p14="http://schemas.microsoft.com/office/powerpoint/2010/main" val="40590151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837C97C-1469-42BC-99F1-E0428484036D}" type="datetimeFigureOut">
              <a:rPr lang="ru-RU" smtClean="0"/>
              <a:t>10.10.2017</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E9864CEA-7C2C-4455-BD79-68EB178260B5}" type="slidenum">
              <a:rPr lang="ru-RU" smtClean="0"/>
              <a:t>‹#›</a:t>
            </a:fld>
            <a:endParaRPr lang="ru-RU"/>
          </a:p>
        </p:txBody>
      </p:sp>
    </p:spTree>
    <p:extLst>
      <p:ext uri="{BB962C8B-B14F-4D97-AF65-F5344CB8AC3E}">
        <p14:creationId xmlns:p14="http://schemas.microsoft.com/office/powerpoint/2010/main" val="8503313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837C97C-1469-42BC-99F1-E0428484036D}" type="datetimeFigureOut">
              <a:rPr lang="ru-RU" smtClean="0"/>
              <a:t>10.10.2017</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E9864CEA-7C2C-4455-BD79-68EB178260B5}" type="slidenum">
              <a:rPr lang="ru-RU" smtClean="0"/>
              <a:t>‹#›</a:t>
            </a:fld>
            <a:endParaRPr lang="ru-RU"/>
          </a:p>
        </p:txBody>
      </p:sp>
    </p:spTree>
    <p:extLst>
      <p:ext uri="{BB962C8B-B14F-4D97-AF65-F5344CB8AC3E}">
        <p14:creationId xmlns:p14="http://schemas.microsoft.com/office/powerpoint/2010/main" val="38039909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37C97C-1469-42BC-99F1-E0428484036D}" type="datetimeFigureOut">
              <a:rPr lang="ru-RU" smtClean="0"/>
              <a:t>10.10.2017</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E9864CEA-7C2C-4455-BD79-68EB178260B5}" type="slidenum">
              <a:rPr lang="ru-RU" smtClean="0"/>
              <a:t>‹#›</a:t>
            </a:fld>
            <a:endParaRPr lang="ru-RU"/>
          </a:p>
        </p:txBody>
      </p:sp>
    </p:spTree>
    <p:extLst>
      <p:ext uri="{BB962C8B-B14F-4D97-AF65-F5344CB8AC3E}">
        <p14:creationId xmlns:p14="http://schemas.microsoft.com/office/powerpoint/2010/main" val="427205890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0837C97C-1469-42BC-99F1-E0428484036D}" type="datetimeFigureOut">
              <a:rPr lang="ru-RU" smtClean="0"/>
              <a:t>10.10.2017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9864CEA-7C2C-4455-BD79-68EB178260B5}" type="slidenum">
              <a:rPr lang="ru-RU" smtClean="0"/>
              <a:t>‹#›</a:t>
            </a:fld>
            <a:endParaRPr lang="ru-RU"/>
          </a:p>
        </p:txBody>
      </p:sp>
    </p:spTree>
    <p:extLst>
      <p:ext uri="{BB962C8B-B14F-4D97-AF65-F5344CB8AC3E}">
        <p14:creationId xmlns:p14="http://schemas.microsoft.com/office/powerpoint/2010/main" val="212266767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837C97C-1469-42BC-99F1-E0428484036D}" type="datetimeFigureOut">
              <a:rPr lang="ru-RU" smtClean="0"/>
              <a:t>10.10.2017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9864CEA-7C2C-4455-BD79-68EB178260B5}" type="slidenum">
              <a:rPr lang="ru-RU" smtClean="0"/>
              <a:t>‹#›</a:t>
            </a:fld>
            <a:endParaRPr lang="ru-RU"/>
          </a:p>
        </p:txBody>
      </p:sp>
    </p:spTree>
    <p:extLst>
      <p:ext uri="{BB962C8B-B14F-4D97-AF65-F5344CB8AC3E}">
        <p14:creationId xmlns:p14="http://schemas.microsoft.com/office/powerpoint/2010/main" val="307767322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837C97C-1469-42BC-99F1-E0428484036D}" type="datetimeFigureOut">
              <a:rPr lang="ru-RU" smtClean="0"/>
              <a:t>10.10.2017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9864CEA-7C2C-4455-BD79-68EB178260B5}" type="slidenum">
              <a:rPr lang="ru-RU" smtClean="0"/>
              <a:t>‹#›</a:t>
            </a:fld>
            <a:endParaRPr lang="ru-RU"/>
          </a:p>
        </p:txBody>
      </p:sp>
    </p:spTree>
    <p:extLst>
      <p:ext uri="{BB962C8B-B14F-4D97-AF65-F5344CB8AC3E}">
        <p14:creationId xmlns:p14="http://schemas.microsoft.com/office/powerpoint/2010/main" val="1433577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837C97C-1469-42BC-99F1-E0428484036D}" type="datetimeFigureOut">
              <a:rPr lang="ru-RU" smtClean="0"/>
              <a:t>10.10.2017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9864CEA-7C2C-4455-BD79-68EB178260B5}" type="slidenum">
              <a:rPr lang="ru-RU" smtClean="0"/>
              <a:t>‹#›</a:t>
            </a:fld>
            <a:endParaRPr lang="ru-RU"/>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27496909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837C97C-1469-42BC-99F1-E0428484036D}" type="datetimeFigureOut">
              <a:rPr lang="ru-RU" smtClean="0"/>
              <a:t>10.10.2017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9864CEA-7C2C-4455-BD79-68EB178260B5}" type="slidenum">
              <a:rPr lang="ru-RU" smtClean="0"/>
              <a:t>‹#›</a:t>
            </a:fld>
            <a:endParaRPr lang="ru-RU"/>
          </a:p>
        </p:txBody>
      </p:sp>
    </p:spTree>
    <p:extLst>
      <p:ext uri="{BB962C8B-B14F-4D97-AF65-F5344CB8AC3E}">
        <p14:creationId xmlns:p14="http://schemas.microsoft.com/office/powerpoint/2010/main" val="262041828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837C97C-1469-42BC-99F1-E0428484036D}" type="datetimeFigureOut">
              <a:rPr lang="ru-RU" smtClean="0"/>
              <a:t>10.10.2017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9864CEA-7C2C-4455-BD79-68EB178260B5}" type="slidenum">
              <a:rPr lang="ru-RU" smtClean="0"/>
              <a:t>‹#›</a:t>
            </a:fld>
            <a:endParaRPr lang="ru-R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51764973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837C97C-1469-42BC-99F1-E0428484036D}" type="datetimeFigureOut">
              <a:rPr lang="ru-RU" smtClean="0"/>
              <a:t>10.10.2017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9864CEA-7C2C-4455-BD79-68EB178260B5}" type="slidenum">
              <a:rPr lang="ru-RU" smtClean="0"/>
              <a:t>‹#›</a:t>
            </a:fld>
            <a:endParaRPr lang="ru-RU"/>
          </a:p>
        </p:txBody>
      </p:sp>
    </p:spTree>
    <p:extLst>
      <p:ext uri="{BB962C8B-B14F-4D97-AF65-F5344CB8AC3E}">
        <p14:creationId xmlns:p14="http://schemas.microsoft.com/office/powerpoint/2010/main" val="297300808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837C97C-1469-42BC-99F1-E0428484036D}" type="datetimeFigureOut">
              <a:rPr lang="ru-RU" smtClean="0"/>
              <a:t>10.10.2017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9864CEA-7C2C-4455-BD79-68EB178260B5}" type="slidenum">
              <a:rPr lang="ru-RU" smtClean="0"/>
              <a:t>‹#›</a:t>
            </a:fld>
            <a:endParaRPr lang="ru-RU"/>
          </a:p>
        </p:txBody>
      </p:sp>
    </p:spTree>
    <p:extLst>
      <p:ext uri="{BB962C8B-B14F-4D97-AF65-F5344CB8AC3E}">
        <p14:creationId xmlns:p14="http://schemas.microsoft.com/office/powerpoint/2010/main" val="371287532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837C97C-1469-42BC-99F1-E0428484036D}" type="datetimeFigureOut">
              <a:rPr lang="ru-RU" smtClean="0"/>
              <a:t>10.10.2017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9864CEA-7C2C-4455-BD79-68EB178260B5}" type="slidenum">
              <a:rPr lang="ru-RU" smtClean="0"/>
              <a:t>‹#›</a:t>
            </a:fld>
            <a:endParaRPr lang="ru-RU"/>
          </a:p>
        </p:txBody>
      </p:sp>
    </p:spTree>
    <p:extLst>
      <p:ext uri="{BB962C8B-B14F-4D97-AF65-F5344CB8AC3E}">
        <p14:creationId xmlns:p14="http://schemas.microsoft.com/office/powerpoint/2010/main" val="40475150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image" Target="../media/image2.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ltGray">
          <a:xfrm>
            <a:off x="387351" y="107951"/>
            <a:ext cx="584200" cy="474663"/>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27" name="Rectangle 3"/>
          <p:cNvSpPr>
            <a:spLocks noChangeArrowheads="1"/>
          </p:cNvSpPr>
          <p:nvPr/>
        </p:nvSpPr>
        <p:spPr bwMode="ltGray">
          <a:xfrm>
            <a:off x="897467" y="107951"/>
            <a:ext cx="438151" cy="474663"/>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28" name="Rectangle 4"/>
          <p:cNvSpPr>
            <a:spLocks noChangeArrowheads="1"/>
          </p:cNvSpPr>
          <p:nvPr/>
        </p:nvSpPr>
        <p:spPr bwMode="ltGray">
          <a:xfrm>
            <a:off x="552452" y="530226"/>
            <a:ext cx="563033" cy="474663"/>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29" name="Rectangle 5"/>
          <p:cNvSpPr>
            <a:spLocks noChangeArrowheads="1"/>
          </p:cNvSpPr>
          <p:nvPr/>
        </p:nvSpPr>
        <p:spPr bwMode="ltGray">
          <a:xfrm>
            <a:off x="1045633" y="530226"/>
            <a:ext cx="491067" cy="474663"/>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30" name="Rectangle 6"/>
          <p:cNvSpPr>
            <a:spLocks noChangeArrowheads="1"/>
          </p:cNvSpPr>
          <p:nvPr/>
        </p:nvSpPr>
        <p:spPr bwMode="ltGray">
          <a:xfrm>
            <a:off x="0" y="457201"/>
            <a:ext cx="747184" cy="422275"/>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31" name="Rectangle 7"/>
          <p:cNvSpPr>
            <a:spLocks noChangeArrowheads="1"/>
          </p:cNvSpPr>
          <p:nvPr/>
        </p:nvSpPr>
        <p:spPr bwMode="gray">
          <a:xfrm>
            <a:off x="846667" y="1"/>
            <a:ext cx="42333" cy="105251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32" name="Rectangle 8"/>
          <p:cNvSpPr>
            <a:spLocks noChangeArrowheads="1"/>
          </p:cNvSpPr>
          <p:nvPr/>
        </p:nvSpPr>
        <p:spPr bwMode="gray">
          <a:xfrm>
            <a:off x="421218" y="790575"/>
            <a:ext cx="10968567" cy="31750"/>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pic>
        <p:nvPicPr>
          <p:cNvPr id="1033" name="Picture 17" descr="Untitled-3"/>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10703984" y="0"/>
            <a:ext cx="1488016" cy="99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5235735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p:titleStyle>
    <p:bodyStyle>
      <a:lvl1pPr marL="342900" indent="-342900" algn="l" rtl="0" eaLnBrk="0" fontAlgn="base" hangingPunct="0">
        <a:spcBef>
          <a:spcPct val="20000"/>
        </a:spcBef>
        <a:spcAft>
          <a:spcPct val="0"/>
        </a:spcAft>
        <a:buClr>
          <a:schemeClr val="folHlink"/>
        </a:buClr>
        <a:buSzPct val="60000"/>
        <a:buFont typeface="Wingdings" panose="05000000000000000000" pitchFamily="2" charset="2"/>
        <a:buChar char="n"/>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anose="05000000000000000000" pitchFamily="2" charset="2"/>
        <a:buChar char="n"/>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folHlink"/>
        </a:buClr>
        <a:buSzPct val="50000"/>
        <a:buFont typeface="Wingdings" panose="05000000000000000000" pitchFamily="2" charset="2"/>
        <a:buChar char="n"/>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2"/>
        </a:buClr>
        <a:buSzPct val="55000"/>
        <a:buFont typeface="Wingdings" panose="05000000000000000000" pitchFamily="2" charset="2"/>
        <a:buChar char="n"/>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SzPct val="50000"/>
        <a:buFont typeface="Wingdings" panose="05000000000000000000" pitchFamily="2" charset="2"/>
        <a:buChar char="n"/>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10/10/2017</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pic>
        <p:nvPicPr>
          <p:cNvPr id="18" name="Picture 17" descr="Untitled-3"/>
          <p:cNvPicPr>
            <a:picLocks noChangeAspect="1" noChangeArrowheads="1"/>
          </p:cNvPicPr>
          <p:nvPr userDrawn="1"/>
        </p:nvPicPr>
        <p:blipFill>
          <a:blip r:embed="rId18" cstate="print">
            <a:extLst>
              <a:ext uri="{28A0092B-C50C-407E-A947-70E740481C1C}">
                <a14:useLocalDpi xmlns:a14="http://schemas.microsoft.com/office/drawing/2010/main" val="0"/>
              </a:ext>
            </a:extLst>
          </a:blip>
          <a:srcRect/>
          <a:stretch>
            <a:fillRect/>
          </a:stretch>
        </p:blipFill>
        <p:spPr bwMode="auto">
          <a:xfrm>
            <a:off x="10703984" y="0"/>
            <a:ext cx="1488016" cy="99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01837470"/>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1896324" y="1303357"/>
            <a:ext cx="7848600"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spcAft>
                <a:spcPts val="0"/>
              </a:spcAft>
            </a:pPr>
            <a:r>
              <a:rPr lang="nb-NO" sz="2800" b="1">
                <a:latin typeface="Times New Roman" panose="02020603050405020304" pitchFamily="18" charset="0"/>
                <a:ea typeface="Times New Roman" panose="02020603050405020304" pitchFamily="18" charset="0"/>
              </a:rPr>
              <a:t>AVTOMOBILNING TO’G’RI CHIZIQLI HARAKATI.</a:t>
            </a:r>
            <a:endParaRPr lang="ru-RU" sz="1600">
              <a:effectLst/>
              <a:latin typeface="Times New Roman" panose="02020603050405020304" pitchFamily="18" charset="0"/>
              <a:ea typeface="Times New Roman" panose="02020603050405020304" pitchFamily="18" charset="0"/>
            </a:endParaRPr>
          </a:p>
        </p:txBody>
      </p:sp>
      <p:sp>
        <p:nvSpPr>
          <p:cNvPr id="3075" name="Rectangle 3"/>
          <p:cNvSpPr>
            <a:spLocks noChangeArrowheads="1"/>
          </p:cNvSpPr>
          <p:nvPr/>
        </p:nvSpPr>
        <p:spPr bwMode="auto">
          <a:xfrm>
            <a:off x="553792" y="3101547"/>
            <a:ext cx="11500833"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indent="571500">
              <a:defRPr>
                <a:solidFill>
                  <a:schemeClr val="tx1"/>
                </a:solidFill>
                <a:latin typeface="Tahoma" panose="020B0604030504040204" pitchFamily="34" charset="0"/>
              </a:defRPr>
            </a:lvl1pPr>
            <a:lvl2pPr marL="800100" indent="-342900">
              <a:defRPr>
                <a:solidFill>
                  <a:schemeClr val="tx1"/>
                </a:solidFill>
                <a:latin typeface="Tahoma" panose="020B0604030504040204" pitchFamily="34" charset="0"/>
              </a:defRPr>
            </a:lvl2pPr>
            <a:lvl3pPr marL="1257300" indent="-342900">
              <a:defRPr>
                <a:solidFill>
                  <a:schemeClr val="tx1"/>
                </a:solidFill>
                <a:latin typeface="Tahoma" panose="020B0604030504040204" pitchFamily="34" charset="0"/>
              </a:defRPr>
            </a:lvl3pPr>
            <a:lvl4pPr marL="1714500" indent="-342900">
              <a:defRPr>
                <a:solidFill>
                  <a:schemeClr val="tx1"/>
                </a:solidFill>
                <a:latin typeface="Tahoma" panose="020B0604030504040204" pitchFamily="34" charset="0"/>
              </a:defRPr>
            </a:lvl4pPr>
            <a:lvl5pPr marL="2171700" indent="-342900">
              <a:defRPr>
                <a:solidFill>
                  <a:schemeClr val="tx1"/>
                </a:solidFill>
                <a:latin typeface="Tahoma" panose="020B0604030504040204" pitchFamily="34" charset="0"/>
              </a:defRPr>
            </a:lvl5pPr>
            <a:lvl6pPr marL="2628900" indent="-342900" eaLnBrk="0" fontAlgn="base" hangingPunct="0">
              <a:spcBef>
                <a:spcPct val="0"/>
              </a:spcBef>
              <a:spcAft>
                <a:spcPct val="0"/>
              </a:spcAft>
              <a:defRPr>
                <a:solidFill>
                  <a:schemeClr val="tx1"/>
                </a:solidFill>
                <a:latin typeface="Tahoma" panose="020B0604030504040204" pitchFamily="34" charset="0"/>
              </a:defRPr>
            </a:lvl6pPr>
            <a:lvl7pPr marL="3086100" indent="-342900" eaLnBrk="0" fontAlgn="base" hangingPunct="0">
              <a:spcBef>
                <a:spcPct val="0"/>
              </a:spcBef>
              <a:spcAft>
                <a:spcPct val="0"/>
              </a:spcAft>
              <a:defRPr>
                <a:solidFill>
                  <a:schemeClr val="tx1"/>
                </a:solidFill>
                <a:latin typeface="Tahoma" panose="020B0604030504040204" pitchFamily="34" charset="0"/>
              </a:defRPr>
            </a:lvl7pPr>
            <a:lvl8pPr marL="3543300" indent="-342900" eaLnBrk="0" fontAlgn="base" hangingPunct="0">
              <a:spcBef>
                <a:spcPct val="0"/>
              </a:spcBef>
              <a:spcAft>
                <a:spcPct val="0"/>
              </a:spcAft>
              <a:defRPr>
                <a:solidFill>
                  <a:schemeClr val="tx1"/>
                </a:solidFill>
                <a:latin typeface="Tahoma" panose="020B0604030504040204" pitchFamily="34" charset="0"/>
              </a:defRPr>
            </a:lvl8pPr>
            <a:lvl9pPr marL="4000500" indent="-342900" eaLnBrk="0" fontAlgn="base" hangingPunct="0">
              <a:spcBef>
                <a:spcPct val="0"/>
              </a:spcBef>
              <a:spcAft>
                <a:spcPct val="0"/>
              </a:spcAft>
              <a:defRPr>
                <a:solidFill>
                  <a:schemeClr val="tx1"/>
                </a:solidFill>
                <a:latin typeface="Tahoma" panose="020B0604030504040204" pitchFamily="34" charset="0"/>
              </a:defRPr>
            </a:lvl9pPr>
          </a:lstStyle>
          <a:p>
            <a:pPr marL="514350" indent="-514350">
              <a:buFont typeface="+mj-lt"/>
              <a:buAutoNum type="arabicPeriod"/>
            </a:pPr>
            <a:r>
              <a:rPr lang="nb-NO" sz="2800" b="1" dirty="0">
                <a:latin typeface="Times New Roman" panose="02020603050405020304" pitchFamily="18" charset="0"/>
                <a:cs typeface="Times New Roman" panose="02020603050405020304" pitchFamily="18" charset="0"/>
              </a:rPr>
              <a:t>Avtomobilning</a:t>
            </a:r>
            <a:r>
              <a:rPr lang="nb-NO" sz="2800" b="1" dirty="0"/>
              <a:t> </a:t>
            </a:r>
            <a:r>
              <a:rPr lang="nb-NO" sz="2800" b="1" dirty="0">
                <a:latin typeface="Times New Roman" panose="02020603050405020304" pitchFamily="18" charset="0"/>
                <a:cs typeface="Times New Roman" panose="02020603050405020304" pitchFamily="18" charset="0"/>
              </a:rPr>
              <a:t>harakatlanish sharti.</a:t>
            </a:r>
            <a:endParaRPr lang="ru-RU" sz="2800" dirty="0">
              <a:latin typeface="Times New Roman" panose="02020603050405020304" pitchFamily="18" charset="0"/>
              <a:cs typeface="Times New Roman" panose="02020603050405020304" pitchFamily="18" charset="0"/>
            </a:endParaRPr>
          </a:p>
          <a:p>
            <a:pPr marL="514350" indent="-514350">
              <a:buFont typeface="+mj-lt"/>
              <a:buAutoNum type="arabicPeriod"/>
            </a:pPr>
            <a:r>
              <a:rPr lang="nb-NO" sz="2800" b="1" kern="1600" dirty="0" smtClean="0">
                <a:latin typeface="Times New Roman" panose="02020603050405020304" pitchFamily="18" charset="0"/>
                <a:ea typeface="Times New Roman" panose="02020603050405020304" pitchFamily="18" charset="0"/>
              </a:rPr>
              <a:t>Yo’lning </a:t>
            </a:r>
            <a:r>
              <a:rPr lang="nb-NO" sz="2800" b="1" kern="1600" dirty="0">
                <a:latin typeface="Times New Roman" panose="02020603050405020304" pitchFamily="18" charset="0"/>
                <a:ea typeface="Times New Roman" panose="02020603050405020304" pitchFamily="18" charset="0"/>
              </a:rPr>
              <a:t>normal </a:t>
            </a:r>
            <a:r>
              <a:rPr lang="nb-NO" sz="2800" b="1" kern="1600" dirty="0" smtClean="0">
                <a:latin typeface="Times New Roman" panose="02020603050405020304" pitchFamily="18" charset="0"/>
                <a:ea typeface="Times New Roman" panose="02020603050405020304" pitchFamily="18" charset="0"/>
              </a:rPr>
              <a:t>reaktsiyalari</a:t>
            </a:r>
            <a:endParaRPr lang="ru-RU" sz="3200" b="1" kern="1600" dirty="0" smtClean="0">
              <a:latin typeface="Arial" panose="020B0604020202020204" pitchFamily="34" charset="0"/>
              <a:ea typeface="Times New Roman" panose="02020603050405020304" pitchFamily="18" charset="0"/>
            </a:endParaRPr>
          </a:p>
          <a:p>
            <a:pPr marL="514350" indent="-514350">
              <a:buFont typeface="+mj-lt"/>
              <a:buAutoNum type="arabicPeriod"/>
            </a:pPr>
            <a:r>
              <a:rPr lang="es-ES" sz="2800" b="1" dirty="0" smtClean="0">
                <a:latin typeface="Times New Roman" panose="02020603050405020304" pitchFamily="18" charset="0"/>
                <a:ea typeface="Times New Roman" panose="02020603050405020304" pitchFamily="18" charset="0"/>
              </a:rPr>
              <a:t>Avtomobilning </a:t>
            </a:r>
            <a:r>
              <a:rPr lang="es-ES" sz="2800" b="1" dirty="0">
                <a:latin typeface="Times New Roman" panose="02020603050405020304" pitchFamily="18" charset="0"/>
                <a:ea typeface="Times New Roman" panose="02020603050405020304" pitchFamily="18" charset="0"/>
              </a:rPr>
              <a:t>harakat tenglama va uni yechish usullari</a:t>
            </a:r>
            <a:endParaRPr lang="ru-RU" sz="1600" dirty="0">
              <a:latin typeface="Times New Roman" panose="02020603050405020304" pitchFamily="18" charset="0"/>
              <a:ea typeface="Times New Roman" panose="02020603050405020304" pitchFamily="18" charset="0"/>
            </a:endParaRPr>
          </a:p>
          <a:p>
            <a:pPr marL="514350" indent="-514350" eaLnBrk="0" fontAlgn="base" hangingPunct="0">
              <a:spcBef>
                <a:spcPct val="0"/>
              </a:spcBef>
              <a:spcAft>
                <a:spcPct val="0"/>
              </a:spcAft>
              <a:buFont typeface="+mj-lt"/>
              <a:buAutoNum type="arabicPeriod"/>
            </a:pPr>
            <a:endParaRPr lang="ru-RU" sz="2800" b="1" dirty="0">
              <a:solidFill>
                <a:srgbClr val="000000"/>
              </a:solidFill>
              <a:latin typeface="Times New Roman" panose="02020603050405020304" pitchFamily="18" charset="0"/>
              <a:cs typeface="Times New Roman" panose="02020603050405020304" pitchFamily="18" charset="0"/>
            </a:endParaRPr>
          </a:p>
        </p:txBody>
      </p:sp>
      <p:sp>
        <p:nvSpPr>
          <p:cNvPr id="3076" name="Rectangle 4"/>
          <p:cNvSpPr>
            <a:spLocks noChangeArrowheads="1"/>
          </p:cNvSpPr>
          <p:nvPr/>
        </p:nvSpPr>
        <p:spPr bwMode="auto">
          <a:xfrm>
            <a:off x="4460025" y="2387118"/>
            <a:ext cx="1141659"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pPr>
            <a:r>
              <a:rPr lang="de-DE" altLang="ja-JP" sz="3200" b="1" dirty="0" err="1">
                <a:solidFill>
                  <a:srgbClr val="000000"/>
                </a:solidFill>
                <a:latin typeface="Times New Roman" panose="02020603050405020304" pitchFamily="18" charset="0"/>
                <a:ea typeface="ＭＳ Ｐゴシック" panose="020B0600070205080204" pitchFamily="34" charset="-128"/>
              </a:rPr>
              <a:t>Reja</a:t>
            </a:r>
            <a:r>
              <a:rPr lang="de-DE" altLang="ja-JP" sz="3200" b="1" dirty="0">
                <a:solidFill>
                  <a:srgbClr val="000000"/>
                </a:solidFill>
                <a:latin typeface="Times New Roman" panose="02020603050405020304" pitchFamily="18" charset="0"/>
                <a:ea typeface="ＭＳ Ｐゴシック" panose="020B0600070205080204" pitchFamily="34" charset="-128"/>
              </a:rPr>
              <a:t>:</a:t>
            </a:r>
            <a:endParaRPr lang="ru-RU" altLang="ru-RU" sz="3200" b="1"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5939110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45204"/>
            <a:ext cx="10515600" cy="564264"/>
          </a:xfrm>
        </p:spPr>
        <p:txBody>
          <a:bodyPr/>
          <a:lstStyle/>
          <a:p>
            <a:pPr lvl="0" algn="ctr" eaLnBrk="1" fontAlgn="auto" hangingPunct="1">
              <a:spcBef>
                <a:spcPts val="0"/>
              </a:spcBef>
              <a:spcAft>
                <a:spcPts val="0"/>
              </a:spcAft>
            </a:pPr>
            <a:r>
              <a:rPr lang="nb-NO" sz="2800" b="1" dirty="0">
                <a:solidFill>
                  <a:srgbClr val="000000"/>
                </a:solidFill>
                <a:latin typeface="Times New Roman" panose="02020603050405020304" pitchFamily="18" charset="0"/>
                <a:ea typeface="+mn-ea"/>
                <a:cs typeface="Times New Roman" panose="02020603050405020304" pitchFamily="18" charset="0"/>
              </a:rPr>
              <a:t>Avtomobilning</a:t>
            </a:r>
            <a:r>
              <a:rPr lang="nb-NO" sz="2800" b="1" dirty="0">
                <a:solidFill>
                  <a:srgbClr val="000000"/>
                </a:solidFill>
                <a:ea typeface="+mn-ea"/>
                <a:cs typeface="+mn-cs"/>
              </a:rPr>
              <a:t> </a:t>
            </a:r>
            <a:r>
              <a:rPr lang="nb-NO" sz="2800" b="1" dirty="0">
                <a:solidFill>
                  <a:srgbClr val="000000"/>
                </a:solidFill>
                <a:latin typeface="Times New Roman" panose="02020603050405020304" pitchFamily="18" charset="0"/>
                <a:ea typeface="+mn-ea"/>
                <a:cs typeface="Times New Roman" panose="02020603050405020304" pitchFamily="18" charset="0"/>
              </a:rPr>
              <a:t>harakatlanish sharti.</a:t>
            </a:r>
            <a:endParaRPr lang="ru-RU" sz="2800" dirty="0">
              <a:solidFill>
                <a:srgbClr val="000000"/>
              </a:solidFill>
              <a:latin typeface="Times New Roman" panose="02020603050405020304" pitchFamily="18" charset="0"/>
              <a:ea typeface="+mn-ea"/>
              <a:cs typeface="Times New Roman" panose="02020603050405020304" pitchFamily="18" charset="0"/>
            </a:endParaRPr>
          </a:p>
        </p:txBody>
      </p:sp>
      <p:sp>
        <p:nvSpPr>
          <p:cNvPr id="3" name="Объект 2"/>
          <p:cNvSpPr>
            <a:spLocks noGrp="1"/>
          </p:cNvSpPr>
          <p:nvPr>
            <p:ph idx="1"/>
          </p:nvPr>
        </p:nvSpPr>
        <p:spPr>
          <a:xfrm>
            <a:off x="540913" y="1604093"/>
            <a:ext cx="10812887" cy="4351338"/>
          </a:xfrm>
        </p:spPr>
        <p:txBody>
          <a:bodyPr/>
          <a:lstStyle/>
          <a:p>
            <a:pPr marL="800100" indent="-457200" algn="just">
              <a:spcAft>
                <a:spcPts val="0"/>
              </a:spcAft>
            </a:pPr>
            <a:r>
              <a:rPr lang="nb-NO" sz="2800" dirty="0" smtClean="0">
                <a:latin typeface="Times New Roman" panose="02020603050405020304" pitchFamily="18" charset="0"/>
                <a:ea typeface="Times New Roman" panose="02020603050405020304" pitchFamily="18" charset="0"/>
              </a:rPr>
              <a:t>Tishlashish </a:t>
            </a:r>
            <a:r>
              <a:rPr lang="nb-NO" sz="2800" dirty="0">
                <a:latin typeface="Times New Roman" panose="02020603050405020304" pitchFamily="18" charset="0"/>
                <a:ea typeface="Times New Roman" panose="02020603050405020304" pitchFamily="18" charset="0"/>
              </a:rPr>
              <a:t>kuchi </a:t>
            </a:r>
            <a:r>
              <a:rPr lang="nb-NO" sz="2800" i="1" dirty="0">
                <a:latin typeface="Times New Roman" panose="02020603050405020304" pitchFamily="18" charset="0"/>
                <a:ea typeface="Times New Roman" panose="02020603050405020304" pitchFamily="18" charset="0"/>
              </a:rPr>
              <a:t>R</a:t>
            </a:r>
            <a:r>
              <a:rPr lang="es-ES" sz="2800" i="1" baseline="-25000" dirty="0">
                <a:latin typeface="Times New Roman" panose="02020603050405020304" pitchFamily="18" charset="0"/>
                <a:ea typeface="Times New Roman" panose="02020603050405020304" pitchFamily="18" charset="0"/>
              </a:rPr>
              <a:t>φ</a:t>
            </a:r>
            <a:r>
              <a:rPr lang="nb-NO" sz="2800" dirty="0">
                <a:latin typeface="Times New Roman" panose="02020603050405020304" pitchFamily="18" charset="0"/>
                <a:ea typeface="Times New Roman" panose="02020603050405020304" pitchFamily="18" charset="0"/>
              </a:rPr>
              <a:t> g’ildirak bilan yo’lning uzaro ta`siri </a:t>
            </a:r>
            <a:r>
              <a:rPr lang="nb-NO" sz="2800" dirty="0" smtClean="0">
                <a:latin typeface="Times New Roman" panose="02020603050405020304" pitchFamily="18" charset="0"/>
                <a:ea typeface="Times New Roman" panose="02020603050405020304" pitchFamily="18" charset="0"/>
              </a:rPr>
              <a:t>natijasida</a:t>
            </a:r>
            <a:endParaRPr lang="ru-RU" sz="2800" dirty="0" smtClean="0">
              <a:latin typeface="Times New Roman" panose="02020603050405020304" pitchFamily="18" charset="0"/>
              <a:ea typeface="Times New Roman" panose="02020603050405020304" pitchFamily="18" charset="0"/>
            </a:endParaRPr>
          </a:p>
          <a:p>
            <a:pPr indent="0" algn="just">
              <a:spcAft>
                <a:spcPts val="0"/>
              </a:spcAft>
              <a:buNone/>
            </a:pPr>
            <a:r>
              <a:rPr lang="nb-NO" sz="2800" dirty="0" smtClean="0">
                <a:latin typeface="Times New Roman" panose="02020603050405020304" pitchFamily="18" charset="0"/>
                <a:ea typeface="Times New Roman" panose="02020603050405020304" pitchFamily="18" charset="0"/>
              </a:rPr>
              <a:t>xosil </a:t>
            </a:r>
            <a:r>
              <a:rPr lang="nb-NO" sz="2800" dirty="0">
                <a:latin typeface="Times New Roman" panose="02020603050405020304" pitchFamily="18" charset="0"/>
                <a:ea typeface="Times New Roman" panose="02020603050405020304" pitchFamily="18" charset="0"/>
              </a:rPr>
              <a:t>bo’lib, ular o’rtasidagi ishqalanishni hamda shina elementlarining yo’l bilan tishlashishini xisobga oladi</a:t>
            </a:r>
            <a:r>
              <a:rPr lang="nb-NO" sz="2400" dirty="0">
                <a:latin typeface="Times New Roman" panose="02020603050405020304" pitchFamily="18" charset="0"/>
                <a:ea typeface="Times New Roman" panose="02020603050405020304" pitchFamily="18" charset="0"/>
              </a:rPr>
              <a:t>.</a:t>
            </a:r>
            <a:endParaRPr lang="ru-RU" sz="1400" dirty="0">
              <a:latin typeface="Times New Roman" panose="02020603050405020304" pitchFamily="18" charset="0"/>
              <a:ea typeface="Times New Roman" panose="02020603050405020304" pitchFamily="18" charset="0"/>
            </a:endParaRPr>
          </a:p>
          <a:p>
            <a:pPr marL="857250" lvl="1" indent="-457200" algn="just">
              <a:spcAft>
                <a:spcPts val="0"/>
              </a:spcAft>
            </a:pPr>
            <a:r>
              <a:rPr lang="nb-NO" dirty="0" smtClean="0">
                <a:latin typeface="Times New Roman" panose="02020603050405020304" pitchFamily="18" charset="0"/>
                <a:ea typeface="Times New Roman" panose="02020603050405020304" pitchFamily="18" charset="0"/>
              </a:rPr>
              <a:t>Demak</a:t>
            </a:r>
            <a:r>
              <a:rPr lang="nb-NO" dirty="0">
                <a:latin typeface="Times New Roman" panose="02020603050405020304" pitchFamily="18" charset="0"/>
                <a:ea typeface="Times New Roman" panose="02020603050405020304" pitchFamily="18" charset="0"/>
              </a:rPr>
              <a:t>, tishlashish kuchi g’ildirakning yo’lga nisbatan </a:t>
            </a:r>
            <a:r>
              <a:rPr lang="nb-NO" dirty="0" smtClean="0">
                <a:latin typeface="Times New Roman" panose="02020603050405020304" pitchFamily="18" charset="0"/>
                <a:ea typeface="Times New Roman" panose="02020603050405020304" pitchFamily="18" charset="0"/>
              </a:rPr>
              <a:t>sirpanishiga</a:t>
            </a:r>
            <a:endParaRPr lang="ru-RU" dirty="0" smtClean="0">
              <a:latin typeface="Times New Roman" panose="02020603050405020304" pitchFamily="18" charset="0"/>
              <a:ea typeface="Times New Roman" panose="02020603050405020304" pitchFamily="18" charset="0"/>
            </a:endParaRPr>
          </a:p>
          <a:p>
            <a:pPr marL="400050" lvl="1" indent="0" algn="just">
              <a:spcAft>
                <a:spcPts val="0"/>
              </a:spcAft>
              <a:buNone/>
            </a:pPr>
            <a:r>
              <a:rPr lang="nb-NO" dirty="0" smtClean="0">
                <a:latin typeface="Times New Roman" panose="02020603050405020304" pitchFamily="18" charset="0"/>
                <a:ea typeface="Times New Roman" panose="02020603050405020304" pitchFamily="18" charset="0"/>
              </a:rPr>
              <a:t>qarshilik </a:t>
            </a:r>
            <a:r>
              <a:rPr lang="nb-NO" dirty="0">
                <a:latin typeface="Times New Roman" panose="02020603050405020304" pitchFamily="18" charset="0"/>
                <a:ea typeface="Times New Roman" panose="02020603050405020304" pitchFamily="18" charset="0"/>
              </a:rPr>
              <a:t>kilib, uning ilgarilanma harakatini tahminlaydi. Hamma g’ildiraklari yetaklovchi avtomobil uchun:</a:t>
            </a:r>
            <a:endParaRPr lang="ru-RU" dirty="0">
              <a:latin typeface="Times New Roman" panose="02020603050405020304" pitchFamily="18" charset="0"/>
              <a:ea typeface="Times New Roman" panose="02020603050405020304" pitchFamily="18" charset="0"/>
            </a:endParaRPr>
          </a:p>
          <a:p>
            <a:pPr marL="0" indent="0" algn="ctr">
              <a:buNone/>
            </a:pPr>
            <a:endParaRPr lang="ru-RU" sz="2400" i="1" dirty="0" smtClean="0">
              <a:latin typeface="Times New Roman" panose="02020603050405020304" pitchFamily="18" charset="0"/>
              <a:ea typeface="Times New Roman" panose="02020603050405020304" pitchFamily="18" charset="0"/>
            </a:endParaRPr>
          </a:p>
          <a:p>
            <a:pPr marL="0" indent="0" algn="ctr">
              <a:buNone/>
            </a:pPr>
            <a:r>
              <a:rPr lang="nb-NO" sz="2400" b="1" i="1" dirty="0" smtClean="0">
                <a:latin typeface="Times New Roman" panose="02020603050405020304" pitchFamily="18" charset="0"/>
                <a:ea typeface="Times New Roman" panose="02020603050405020304" pitchFamily="18" charset="0"/>
              </a:rPr>
              <a:t>R</a:t>
            </a:r>
            <a:r>
              <a:rPr lang="es-ES" sz="2400" b="1" i="1" baseline="-25000" dirty="0">
                <a:latin typeface="Times New Roman" panose="02020603050405020304" pitchFamily="18" charset="0"/>
                <a:ea typeface="Times New Roman" panose="02020603050405020304" pitchFamily="18" charset="0"/>
              </a:rPr>
              <a:t>φ </a:t>
            </a:r>
            <a:r>
              <a:rPr lang="nb-NO" sz="2400" b="1" i="1" dirty="0">
                <a:latin typeface="Times New Roman" panose="02020603050405020304" pitchFamily="18" charset="0"/>
                <a:ea typeface="Times New Roman" panose="02020603050405020304" pitchFamily="18" charset="0"/>
              </a:rPr>
              <a:t>= Z</a:t>
            </a:r>
            <a:r>
              <a:rPr lang="nb-NO" sz="2400" b="1" i="1" baseline="-25000" dirty="0">
                <a:latin typeface="Times New Roman" panose="02020603050405020304" pitchFamily="18" charset="0"/>
                <a:ea typeface="Times New Roman" panose="02020603050405020304" pitchFamily="18" charset="0"/>
              </a:rPr>
              <a:t>*</a:t>
            </a:r>
            <a:r>
              <a:rPr lang="nb-NO" sz="2400" b="1" i="1" dirty="0">
                <a:latin typeface="Times New Roman" panose="02020603050405020304" pitchFamily="18" charset="0"/>
                <a:ea typeface="Times New Roman" panose="02020603050405020304" pitchFamily="18" charset="0"/>
              </a:rPr>
              <a:t> U= G</a:t>
            </a:r>
            <a:r>
              <a:rPr lang="nb-NO" sz="2400" b="1" i="1" baseline="-25000" dirty="0">
                <a:latin typeface="Times New Roman" panose="02020603050405020304" pitchFamily="18" charset="0"/>
                <a:ea typeface="Times New Roman" panose="02020603050405020304" pitchFamily="18" charset="0"/>
              </a:rPr>
              <a:t>a</a:t>
            </a:r>
            <a:r>
              <a:rPr lang="nb-NO" sz="2400" b="1" i="1" dirty="0">
                <a:latin typeface="Times New Roman" panose="02020603050405020304" pitchFamily="18" charset="0"/>
                <a:ea typeface="Times New Roman" panose="02020603050405020304" pitchFamily="18" charset="0"/>
              </a:rPr>
              <a:t> cos </a:t>
            </a:r>
            <a:r>
              <a:rPr lang="en-US" sz="2400" b="1" i="1"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400" b="1" i="1" dirty="0">
                <a:latin typeface="Times New Roman" panose="02020603050405020304" pitchFamily="18" charset="0"/>
                <a:ea typeface="Times New Roman" panose="02020603050405020304" pitchFamily="18" charset="0"/>
              </a:rPr>
              <a:t> </a:t>
            </a:r>
            <a:r>
              <a:rPr lang="nb-NO" sz="2400" b="1" i="1" baseline="-25000" dirty="0">
                <a:latin typeface="Times New Roman" panose="02020603050405020304" pitchFamily="18" charset="0"/>
                <a:ea typeface="Times New Roman" panose="02020603050405020304" pitchFamily="18" charset="0"/>
              </a:rPr>
              <a:t>*</a:t>
            </a:r>
            <a:r>
              <a:rPr lang="nb-NO" sz="2400" b="1" i="1" dirty="0">
                <a:latin typeface="Times New Roman" panose="02020603050405020304" pitchFamily="18" charset="0"/>
                <a:ea typeface="Times New Roman" panose="02020603050405020304" pitchFamily="18" charset="0"/>
              </a:rPr>
              <a:t> </a:t>
            </a:r>
            <a:r>
              <a:rPr lang="es-ES" sz="2400" b="1" i="1" dirty="0">
                <a:latin typeface="Times New Roman" panose="02020603050405020304" pitchFamily="18" charset="0"/>
                <a:ea typeface="Times New Roman" panose="02020603050405020304" pitchFamily="18" charset="0"/>
              </a:rPr>
              <a:t>φ</a:t>
            </a:r>
            <a:r>
              <a:rPr lang="es-ES" sz="2400" b="1" dirty="0">
                <a:latin typeface="Times New Roman" panose="02020603050405020304" pitchFamily="18" charset="0"/>
                <a:ea typeface="Times New Roman" panose="02020603050405020304" pitchFamily="18" charset="0"/>
              </a:rPr>
              <a:t> </a:t>
            </a:r>
            <a:endParaRPr lang="ru-RU" sz="2400" b="1" dirty="0"/>
          </a:p>
        </p:txBody>
      </p:sp>
    </p:spTree>
    <p:extLst>
      <p:ext uri="{BB962C8B-B14F-4D97-AF65-F5344CB8AC3E}">
        <p14:creationId xmlns:p14="http://schemas.microsoft.com/office/powerpoint/2010/main" val="3292006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ipe(down)">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128789" y="1246075"/>
            <a:ext cx="12063211" cy="5347907"/>
          </a:xfrm>
        </p:spPr>
        <p:txBody>
          <a:bodyPr/>
          <a:lstStyle/>
          <a:p>
            <a:pPr algn="just">
              <a:spcAft>
                <a:spcPts val="0"/>
              </a:spcAft>
            </a:pPr>
            <a:r>
              <a:rPr lang="nb-NO" sz="2400" dirty="0">
                <a:latin typeface="Times New Roman" panose="02020603050405020304" pitchFamily="18" charset="0"/>
                <a:ea typeface="Times New Roman" panose="02020603050405020304" pitchFamily="18" charset="0"/>
              </a:rPr>
              <a:t>Faqat oldingi g’ildiraklari yetaklovchi bo’lgan avtomobil uchun</a:t>
            </a:r>
            <a:r>
              <a:rPr lang="nb-NO" sz="2400" dirty="0" smtClean="0">
                <a:latin typeface="Times New Roman" panose="02020603050405020304" pitchFamily="18" charset="0"/>
                <a:ea typeface="Times New Roman" panose="02020603050405020304" pitchFamily="18" charset="0"/>
              </a:rPr>
              <a:t>:</a:t>
            </a:r>
            <a:r>
              <a:rPr lang="nb-NO" sz="2400" dirty="0">
                <a:latin typeface="Times New Roman" panose="02020603050405020304" pitchFamily="18" charset="0"/>
                <a:ea typeface="Times New Roman" panose="02020603050405020304" pitchFamily="18" charset="0"/>
              </a:rPr>
              <a:t> </a:t>
            </a:r>
            <a:endParaRPr lang="ru-RU" sz="1400" dirty="0">
              <a:latin typeface="Times New Roman" panose="02020603050405020304" pitchFamily="18" charset="0"/>
              <a:ea typeface="Times New Roman" panose="02020603050405020304" pitchFamily="18" charset="0"/>
            </a:endParaRPr>
          </a:p>
          <a:p>
            <a:pPr marL="0" indent="0" algn="ctr">
              <a:spcAft>
                <a:spcPts val="0"/>
              </a:spcAft>
              <a:buNone/>
            </a:pPr>
            <a:r>
              <a:rPr lang="nb-NO" sz="2400" i="1" dirty="0">
                <a:latin typeface="Times New Roman" panose="02020603050405020304" pitchFamily="18" charset="0"/>
                <a:ea typeface="Times New Roman" panose="02020603050405020304" pitchFamily="18" charset="0"/>
              </a:rPr>
              <a:t>R</a:t>
            </a:r>
            <a:r>
              <a:rPr lang="es-ES" sz="2400" i="1" baseline="-25000" dirty="0">
                <a:latin typeface="Times New Roman" panose="02020603050405020304" pitchFamily="18" charset="0"/>
                <a:ea typeface="Times New Roman" panose="02020603050405020304" pitchFamily="18" charset="0"/>
              </a:rPr>
              <a:t>φ</a:t>
            </a:r>
            <a:r>
              <a:rPr lang="nb-NO" sz="2400" i="1" dirty="0">
                <a:latin typeface="Times New Roman" panose="02020603050405020304" pitchFamily="18" charset="0"/>
                <a:ea typeface="Times New Roman" panose="02020603050405020304" pitchFamily="18" charset="0"/>
              </a:rPr>
              <a:t> = Z</a:t>
            </a:r>
            <a:r>
              <a:rPr lang="nb-NO" sz="2400" i="1" baseline="-25000" dirty="0">
                <a:latin typeface="Times New Roman" panose="02020603050405020304" pitchFamily="18" charset="0"/>
                <a:ea typeface="Times New Roman" panose="02020603050405020304" pitchFamily="18" charset="0"/>
              </a:rPr>
              <a:t>1</a:t>
            </a:r>
            <a:r>
              <a:rPr lang="nb-NO" sz="2400" i="1" dirty="0">
                <a:latin typeface="Times New Roman" panose="02020603050405020304" pitchFamily="18" charset="0"/>
                <a:ea typeface="Times New Roman" panose="02020603050405020304" pitchFamily="18" charset="0"/>
              </a:rPr>
              <a:t> </a:t>
            </a:r>
            <a:r>
              <a:rPr lang="nb-NO" sz="2400" i="1" baseline="-25000" dirty="0">
                <a:latin typeface="Times New Roman" panose="02020603050405020304" pitchFamily="18" charset="0"/>
                <a:ea typeface="Times New Roman" panose="02020603050405020304" pitchFamily="18" charset="0"/>
              </a:rPr>
              <a:t>* </a:t>
            </a:r>
            <a:r>
              <a:rPr lang="nb-NO" sz="2400" i="1" dirty="0">
                <a:latin typeface="Times New Roman" panose="02020603050405020304" pitchFamily="18" charset="0"/>
                <a:ea typeface="Times New Roman" panose="02020603050405020304" pitchFamily="18" charset="0"/>
              </a:rPr>
              <a:t>S = G</a:t>
            </a:r>
            <a:r>
              <a:rPr lang="nb-NO" sz="2400" i="1" baseline="-25000" dirty="0">
                <a:latin typeface="Times New Roman" panose="02020603050405020304" pitchFamily="18" charset="0"/>
                <a:ea typeface="Times New Roman" panose="02020603050405020304" pitchFamily="18" charset="0"/>
              </a:rPr>
              <a:t>1 </a:t>
            </a:r>
            <a:r>
              <a:rPr lang="nb-NO" sz="2400" i="1" dirty="0">
                <a:latin typeface="Times New Roman" panose="02020603050405020304" pitchFamily="18" charset="0"/>
                <a:ea typeface="Times New Roman" panose="02020603050405020304" pitchFamily="18" charset="0"/>
              </a:rPr>
              <a:t>cos </a:t>
            </a:r>
            <a:r>
              <a:rPr lang="en-US" sz="2400" i="1" dirty="0">
                <a:latin typeface="Times New Roman" panose="02020603050405020304" pitchFamily="18" charset="0"/>
                <a:ea typeface="Times New Roman" panose="02020603050405020304" pitchFamily="18" charset="0"/>
                <a:sym typeface="Symbol" panose="05050102010706020507" pitchFamily="18" charset="2"/>
              </a:rPr>
              <a:t></a:t>
            </a:r>
            <a:r>
              <a:rPr lang="en-US" sz="2400" i="1" dirty="0">
                <a:latin typeface="Times New Roman" panose="02020603050405020304" pitchFamily="18" charset="0"/>
                <a:ea typeface="Times New Roman" panose="02020603050405020304" pitchFamily="18" charset="0"/>
              </a:rPr>
              <a:t> </a:t>
            </a:r>
            <a:r>
              <a:rPr lang="nb-NO" sz="2400" i="1" baseline="-25000" dirty="0">
                <a:latin typeface="Times New Roman" panose="02020603050405020304" pitchFamily="18" charset="0"/>
                <a:ea typeface="Times New Roman" panose="02020603050405020304" pitchFamily="18" charset="0"/>
              </a:rPr>
              <a:t>*</a:t>
            </a:r>
            <a:r>
              <a:rPr lang="nb-NO" sz="2400" i="1" dirty="0">
                <a:latin typeface="Times New Roman" panose="02020603050405020304" pitchFamily="18" charset="0"/>
                <a:ea typeface="Times New Roman" panose="02020603050405020304" pitchFamily="18" charset="0"/>
              </a:rPr>
              <a:t> </a:t>
            </a:r>
            <a:r>
              <a:rPr lang="es-ES" sz="2400" i="1" dirty="0">
                <a:latin typeface="Times New Roman" panose="02020603050405020304" pitchFamily="18" charset="0"/>
                <a:ea typeface="Times New Roman" panose="02020603050405020304" pitchFamily="18" charset="0"/>
              </a:rPr>
              <a:t>φ</a:t>
            </a:r>
            <a:r>
              <a:rPr lang="nb-NO" sz="2400" i="1" dirty="0">
                <a:latin typeface="Times New Roman" panose="02020603050405020304" pitchFamily="18" charset="0"/>
                <a:ea typeface="Times New Roman" panose="02020603050405020304" pitchFamily="18" charset="0"/>
              </a:rPr>
              <a:t>          </a:t>
            </a:r>
            <a:endParaRPr lang="ru-RU" sz="1400" dirty="0">
              <a:latin typeface="Times New Roman" panose="02020603050405020304" pitchFamily="18" charset="0"/>
              <a:ea typeface="Times New Roman" panose="02020603050405020304" pitchFamily="18" charset="0"/>
            </a:endParaRPr>
          </a:p>
          <a:p>
            <a:pPr algn="just">
              <a:spcAft>
                <a:spcPts val="0"/>
              </a:spcAft>
            </a:pPr>
            <a:r>
              <a:rPr lang="nb-NO" sz="2400" dirty="0">
                <a:latin typeface="Times New Roman" panose="02020603050405020304" pitchFamily="18" charset="0"/>
                <a:ea typeface="Times New Roman" panose="02020603050405020304" pitchFamily="18" charset="0"/>
              </a:rPr>
              <a:t>Faqat ketingi g’ildiraklari yetaklovchi bo’lgan avtomobil uchun</a:t>
            </a:r>
            <a:r>
              <a:rPr lang="nb-NO" sz="2400" dirty="0" smtClean="0">
                <a:latin typeface="Times New Roman" panose="02020603050405020304" pitchFamily="18" charset="0"/>
                <a:ea typeface="Times New Roman" panose="02020603050405020304" pitchFamily="18" charset="0"/>
              </a:rPr>
              <a:t>:</a:t>
            </a:r>
            <a:r>
              <a:rPr lang="nb-NO" sz="2400" dirty="0">
                <a:latin typeface="Times New Roman" panose="02020603050405020304" pitchFamily="18" charset="0"/>
                <a:ea typeface="Times New Roman" panose="02020603050405020304" pitchFamily="18" charset="0"/>
              </a:rPr>
              <a:t> </a:t>
            </a:r>
            <a:endParaRPr lang="ru-RU" sz="1400" dirty="0">
              <a:latin typeface="Times New Roman" panose="02020603050405020304" pitchFamily="18" charset="0"/>
              <a:ea typeface="Times New Roman" panose="02020603050405020304" pitchFamily="18" charset="0"/>
            </a:endParaRPr>
          </a:p>
          <a:p>
            <a:pPr marL="0" indent="0" algn="ctr">
              <a:spcAft>
                <a:spcPts val="0"/>
              </a:spcAft>
              <a:buNone/>
            </a:pPr>
            <a:r>
              <a:rPr lang="nb-NO" sz="2400" i="1" dirty="0">
                <a:latin typeface="Times New Roman" panose="02020603050405020304" pitchFamily="18" charset="0"/>
                <a:ea typeface="Times New Roman" panose="02020603050405020304" pitchFamily="18" charset="0"/>
              </a:rPr>
              <a:t>R</a:t>
            </a:r>
            <a:r>
              <a:rPr lang="es-ES" sz="2400" i="1" baseline="-25000" dirty="0">
                <a:latin typeface="Times New Roman" panose="02020603050405020304" pitchFamily="18" charset="0"/>
                <a:ea typeface="Times New Roman" panose="02020603050405020304" pitchFamily="18" charset="0"/>
              </a:rPr>
              <a:t>φ</a:t>
            </a:r>
            <a:r>
              <a:rPr lang="nb-NO" sz="2400" i="1" dirty="0">
                <a:latin typeface="Times New Roman" panose="02020603050405020304" pitchFamily="18" charset="0"/>
                <a:ea typeface="Times New Roman" panose="02020603050405020304" pitchFamily="18" charset="0"/>
              </a:rPr>
              <a:t> = Z</a:t>
            </a:r>
            <a:r>
              <a:rPr lang="nb-NO" sz="2400" i="1" baseline="-25000" dirty="0">
                <a:latin typeface="Times New Roman" panose="02020603050405020304" pitchFamily="18" charset="0"/>
                <a:ea typeface="Times New Roman" panose="02020603050405020304" pitchFamily="18" charset="0"/>
              </a:rPr>
              <a:t>2</a:t>
            </a:r>
            <a:r>
              <a:rPr lang="nb-NO" sz="2400" i="1" dirty="0">
                <a:latin typeface="Times New Roman" panose="02020603050405020304" pitchFamily="18" charset="0"/>
                <a:ea typeface="Times New Roman" panose="02020603050405020304" pitchFamily="18" charset="0"/>
              </a:rPr>
              <a:t> </a:t>
            </a:r>
            <a:r>
              <a:rPr lang="nb-NO" sz="2400" i="1" baseline="-25000" dirty="0">
                <a:latin typeface="Times New Roman" panose="02020603050405020304" pitchFamily="18" charset="0"/>
                <a:ea typeface="Times New Roman" panose="02020603050405020304" pitchFamily="18" charset="0"/>
              </a:rPr>
              <a:t>*</a:t>
            </a:r>
            <a:r>
              <a:rPr lang="nb-NO" sz="2400" i="1" dirty="0">
                <a:latin typeface="Times New Roman" panose="02020603050405020304" pitchFamily="18" charset="0"/>
                <a:ea typeface="Times New Roman" panose="02020603050405020304" pitchFamily="18" charset="0"/>
              </a:rPr>
              <a:t> S = G</a:t>
            </a:r>
            <a:r>
              <a:rPr lang="nb-NO" sz="2400" i="1" baseline="-25000" dirty="0">
                <a:latin typeface="Times New Roman" panose="02020603050405020304" pitchFamily="18" charset="0"/>
                <a:ea typeface="Times New Roman" panose="02020603050405020304" pitchFamily="18" charset="0"/>
              </a:rPr>
              <a:t>2</a:t>
            </a:r>
            <a:r>
              <a:rPr lang="nb-NO" sz="2400" i="1" dirty="0">
                <a:latin typeface="Times New Roman" panose="02020603050405020304" pitchFamily="18" charset="0"/>
                <a:ea typeface="Times New Roman" panose="02020603050405020304" pitchFamily="18" charset="0"/>
              </a:rPr>
              <a:t> cos </a:t>
            </a:r>
            <a:r>
              <a:rPr lang="en-US" sz="2400" i="1" dirty="0">
                <a:latin typeface="Times New Roman" panose="02020603050405020304" pitchFamily="18" charset="0"/>
                <a:ea typeface="Times New Roman" panose="02020603050405020304" pitchFamily="18" charset="0"/>
                <a:sym typeface="Symbol" panose="05050102010706020507" pitchFamily="18" charset="2"/>
              </a:rPr>
              <a:t></a:t>
            </a:r>
            <a:r>
              <a:rPr lang="en-US" sz="2400" i="1" dirty="0">
                <a:latin typeface="Times New Roman" panose="02020603050405020304" pitchFamily="18" charset="0"/>
                <a:ea typeface="Times New Roman" panose="02020603050405020304" pitchFamily="18" charset="0"/>
              </a:rPr>
              <a:t> </a:t>
            </a:r>
            <a:r>
              <a:rPr lang="nb-NO" sz="2400" i="1" baseline="-25000" dirty="0">
                <a:latin typeface="Times New Roman" panose="02020603050405020304" pitchFamily="18" charset="0"/>
                <a:ea typeface="Times New Roman" panose="02020603050405020304" pitchFamily="18" charset="0"/>
              </a:rPr>
              <a:t>* </a:t>
            </a:r>
            <a:r>
              <a:rPr lang="es-ES" sz="2400" i="1" dirty="0">
                <a:latin typeface="Times New Roman" panose="02020603050405020304" pitchFamily="18" charset="0"/>
                <a:ea typeface="Times New Roman" panose="02020603050405020304" pitchFamily="18" charset="0"/>
              </a:rPr>
              <a:t>φ</a:t>
            </a:r>
            <a:r>
              <a:rPr lang="nb-NO" sz="2400" dirty="0">
                <a:latin typeface="Times New Roman" panose="02020603050405020304" pitchFamily="18" charset="0"/>
                <a:ea typeface="Times New Roman" panose="02020603050405020304" pitchFamily="18" charset="0"/>
              </a:rPr>
              <a:t>       </a:t>
            </a:r>
            <a:endParaRPr lang="ru-RU" sz="1400" dirty="0">
              <a:latin typeface="Times New Roman" panose="02020603050405020304" pitchFamily="18" charset="0"/>
              <a:ea typeface="Times New Roman" panose="02020603050405020304" pitchFamily="18" charset="0"/>
            </a:endParaRPr>
          </a:p>
          <a:p>
            <a:pPr algn="just">
              <a:spcAft>
                <a:spcPts val="0"/>
              </a:spcAft>
            </a:pPr>
            <a:r>
              <a:rPr lang="nb-NO" sz="2400" dirty="0">
                <a:latin typeface="Times New Roman" panose="02020603050405020304" pitchFamily="18" charset="0"/>
                <a:ea typeface="Times New Roman" panose="02020603050405020304" pitchFamily="18" charset="0"/>
              </a:rPr>
              <a:t>bu yerda :  </a:t>
            </a:r>
            <a:endParaRPr lang="ru-RU" sz="1400" dirty="0">
              <a:latin typeface="Times New Roman" panose="02020603050405020304" pitchFamily="18" charset="0"/>
              <a:ea typeface="Times New Roman" panose="02020603050405020304" pitchFamily="18" charset="0"/>
            </a:endParaRPr>
          </a:p>
          <a:p>
            <a:pPr marL="400050" lvl="1" indent="0" algn="just">
              <a:spcAft>
                <a:spcPts val="0"/>
              </a:spcAft>
              <a:buNone/>
            </a:pPr>
            <a:r>
              <a:rPr lang="es-ES" i="1" dirty="0" smtClean="0">
                <a:latin typeface="Times New Roman" panose="02020603050405020304" pitchFamily="18" charset="0"/>
                <a:ea typeface="Times New Roman" panose="02020603050405020304" pitchFamily="18" charset="0"/>
                <a:sym typeface="Symbol" panose="05050102010706020507" pitchFamily="18" charset="2"/>
              </a:rPr>
              <a:t></a:t>
            </a:r>
            <a:r>
              <a:rPr lang="ru-RU" i="1" dirty="0" smtClean="0">
                <a:latin typeface="Times New Roman" panose="02020603050405020304" pitchFamily="18" charset="0"/>
                <a:ea typeface="Times New Roman" panose="02020603050405020304" pitchFamily="18" charset="0"/>
                <a:sym typeface="Symbol" panose="05050102010706020507" pitchFamily="18" charset="2"/>
              </a:rPr>
              <a:t> </a:t>
            </a:r>
            <a:r>
              <a:rPr lang="nb-NO" dirty="0" smtClean="0">
                <a:latin typeface="Times New Roman" panose="02020603050405020304" pitchFamily="18" charset="0"/>
                <a:ea typeface="Times New Roman" panose="02020603050405020304" pitchFamily="18" charset="0"/>
              </a:rPr>
              <a:t>- </a:t>
            </a:r>
            <a:r>
              <a:rPr lang="nb-NO" dirty="0">
                <a:latin typeface="Times New Roman" panose="02020603050405020304" pitchFamily="18" charset="0"/>
                <a:ea typeface="Times New Roman" panose="02020603050405020304" pitchFamily="18" charset="0"/>
              </a:rPr>
              <a:t>yo’l ning bo’ylama qiyaligi </a:t>
            </a:r>
            <a:endParaRPr lang="ru-RU" dirty="0">
              <a:latin typeface="Times New Roman" panose="02020603050405020304" pitchFamily="18" charset="0"/>
              <a:ea typeface="Times New Roman" panose="02020603050405020304" pitchFamily="18" charset="0"/>
            </a:endParaRPr>
          </a:p>
          <a:p>
            <a:pPr marL="400050" lvl="1" indent="0" algn="just">
              <a:spcAft>
                <a:spcPts val="0"/>
              </a:spcAft>
              <a:buNone/>
            </a:pPr>
            <a:r>
              <a:rPr lang="nb-NO" i="1" dirty="0">
                <a:latin typeface="Times New Roman" panose="02020603050405020304" pitchFamily="18" charset="0"/>
                <a:ea typeface="Times New Roman" panose="02020603050405020304" pitchFamily="18" charset="0"/>
              </a:rPr>
              <a:t>G</a:t>
            </a:r>
            <a:r>
              <a:rPr lang="nb-NO" i="1" baseline="-25000" dirty="0">
                <a:latin typeface="Times New Roman" panose="02020603050405020304" pitchFamily="18" charset="0"/>
                <a:ea typeface="Times New Roman" panose="02020603050405020304" pitchFamily="18" charset="0"/>
              </a:rPr>
              <a:t>a </a:t>
            </a:r>
            <a:r>
              <a:rPr lang="nb-NO" i="1" dirty="0">
                <a:latin typeface="Times New Roman" panose="02020603050405020304" pitchFamily="18" charset="0"/>
                <a:ea typeface="Times New Roman" panose="02020603050405020304" pitchFamily="18" charset="0"/>
              </a:rPr>
              <a:t>, G1 , G</a:t>
            </a:r>
            <a:r>
              <a:rPr lang="nb-NO" i="1" baseline="-25000" dirty="0">
                <a:latin typeface="Times New Roman" panose="02020603050405020304" pitchFamily="18" charset="0"/>
                <a:ea typeface="Times New Roman" panose="02020603050405020304" pitchFamily="18" charset="0"/>
              </a:rPr>
              <a:t>2</a:t>
            </a:r>
            <a:r>
              <a:rPr lang="nb-NO" baseline="-25000" dirty="0">
                <a:latin typeface="Times New Roman" panose="02020603050405020304" pitchFamily="18" charset="0"/>
                <a:ea typeface="Times New Roman" panose="02020603050405020304" pitchFamily="18" charset="0"/>
              </a:rPr>
              <a:t> </a:t>
            </a:r>
            <a:r>
              <a:rPr lang="nb-NO" dirty="0">
                <a:latin typeface="Times New Roman" panose="02020603050405020304" pitchFamily="18" charset="0"/>
                <a:ea typeface="Times New Roman" panose="02020603050405020304" pitchFamily="18" charset="0"/>
              </a:rPr>
              <a:t> -  avtomobilning oldingi va ketingi  o’qlariga tushgan og’irlik kuchlari.</a:t>
            </a:r>
            <a:endParaRPr lang="ru-RU" dirty="0">
              <a:latin typeface="Times New Roman" panose="02020603050405020304" pitchFamily="18" charset="0"/>
              <a:ea typeface="Times New Roman" panose="02020603050405020304" pitchFamily="18" charset="0"/>
            </a:endParaRPr>
          </a:p>
          <a:p>
            <a:pPr marL="400050" lvl="1" indent="0" algn="just">
              <a:spcAft>
                <a:spcPts val="0"/>
              </a:spcAft>
              <a:buNone/>
            </a:pPr>
            <a:r>
              <a:rPr lang="es-ES" i="1" dirty="0">
                <a:latin typeface="Times New Roman" panose="02020603050405020304" pitchFamily="18" charset="0"/>
                <a:ea typeface="Times New Roman" panose="02020603050405020304" pitchFamily="18" charset="0"/>
              </a:rPr>
              <a:t>φ</a:t>
            </a:r>
            <a:r>
              <a:rPr lang="nb-NO" dirty="0">
                <a:latin typeface="Times New Roman" panose="02020603050405020304" pitchFamily="18" charset="0"/>
                <a:ea typeface="Times New Roman" panose="02020603050405020304" pitchFamily="18" charset="0"/>
              </a:rPr>
              <a:t> - tishlashish keffitsenti.</a:t>
            </a:r>
            <a:endParaRPr lang="ru-RU" dirty="0">
              <a:latin typeface="Times New Roman" panose="02020603050405020304" pitchFamily="18" charset="0"/>
              <a:ea typeface="Times New Roman" panose="02020603050405020304" pitchFamily="18" charset="0"/>
            </a:endParaRPr>
          </a:p>
          <a:p>
            <a:pPr marL="400050" lvl="1" indent="0" algn="just">
              <a:spcAft>
                <a:spcPts val="0"/>
              </a:spcAft>
              <a:buNone/>
            </a:pPr>
            <a:r>
              <a:rPr lang="nb-NO" dirty="0">
                <a:latin typeface="Times New Roman" panose="02020603050405020304" pitchFamily="18" charset="0"/>
                <a:ea typeface="Times New Roman" panose="02020603050405020304" pitchFamily="18" charset="0"/>
              </a:rPr>
              <a:t> </a:t>
            </a:r>
            <a:r>
              <a:rPr lang="nb-NO" i="1" dirty="0">
                <a:latin typeface="Times New Roman" panose="02020603050405020304" pitchFamily="18" charset="0"/>
                <a:ea typeface="Times New Roman" panose="02020603050405020304" pitchFamily="18" charset="0"/>
              </a:rPr>
              <a:t>Z, Z</a:t>
            </a:r>
            <a:r>
              <a:rPr lang="nb-NO" i="1" baseline="-25000" dirty="0">
                <a:latin typeface="Times New Roman" panose="02020603050405020304" pitchFamily="18" charset="0"/>
                <a:ea typeface="Times New Roman" panose="02020603050405020304" pitchFamily="18" charset="0"/>
              </a:rPr>
              <a:t>1 , </a:t>
            </a:r>
            <a:r>
              <a:rPr lang="nb-NO" i="1" dirty="0">
                <a:latin typeface="Times New Roman" panose="02020603050405020304" pitchFamily="18" charset="0"/>
                <a:ea typeface="Times New Roman" panose="02020603050405020304" pitchFamily="18" charset="0"/>
              </a:rPr>
              <a:t>Z</a:t>
            </a:r>
            <a:r>
              <a:rPr lang="nb-NO" i="1" baseline="-25000" dirty="0">
                <a:latin typeface="Times New Roman" panose="02020603050405020304" pitchFamily="18" charset="0"/>
                <a:ea typeface="Times New Roman" panose="02020603050405020304" pitchFamily="18" charset="0"/>
              </a:rPr>
              <a:t>2</a:t>
            </a:r>
            <a:r>
              <a:rPr lang="nb-NO" baseline="-25000" dirty="0">
                <a:latin typeface="Times New Roman" panose="02020603050405020304" pitchFamily="18" charset="0"/>
                <a:ea typeface="Times New Roman" panose="02020603050405020304" pitchFamily="18" charset="0"/>
              </a:rPr>
              <a:t>  </a:t>
            </a:r>
            <a:r>
              <a:rPr lang="nb-NO" dirty="0">
                <a:latin typeface="Times New Roman" panose="02020603050405020304" pitchFamily="18" charset="0"/>
                <a:ea typeface="Times New Roman" panose="02020603050405020304" pitchFamily="18" charset="0"/>
              </a:rPr>
              <a:t>- yo’lning g’ildiraklarga ko’rsatuvchi normal raektsiyalari. </a:t>
            </a:r>
            <a:endParaRPr lang="ru-RU" dirty="0">
              <a:latin typeface="Times New Roman" panose="02020603050405020304" pitchFamily="18" charset="0"/>
              <a:ea typeface="Times New Roman" panose="02020603050405020304" pitchFamily="18" charset="0"/>
            </a:endParaRPr>
          </a:p>
          <a:p>
            <a:pPr marL="400050" lvl="1" indent="0" algn="just">
              <a:spcAft>
                <a:spcPts val="0"/>
              </a:spcAft>
              <a:buNone/>
            </a:pPr>
            <a:r>
              <a:rPr lang="nb-NO" i="1" dirty="0">
                <a:latin typeface="Times New Roman" panose="02020603050405020304" pitchFamily="18" charset="0"/>
                <a:ea typeface="Times New Roman" panose="02020603050405020304" pitchFamily="18" charset="0"/>
              </a:rPr>
              <a:t>R</a:t>
            </a:r>
            <a:r>
              <a:rPr lang="es-ES" i="1" baseline="-25000" dirty="0">
                <a:latin typeface="Times New Roman" panose="02020603050405020304" pitchFamily="18" charset="0"/>
                <a:ea typeface="Times New Roman" panose="02020603050405020304" pitchFamily="18" charset="0"/>
              </a:rPr>
              <a:t>φ</a:t>
            </a:r>
            <a:r>
              <a:rPr lang="es-ES" baseline="-25000" dirty="0">
                <a:latin typeface="Times New Roman" panose="02020603050405020304" pitchFamily="18" charset="0"/>
                <a:ea typeface="Times New Roman" panose="02020603050405020304" pitchFamily="18" charset="0"/>
              </a:rPr>
              <a:t> </a:t>
            </a:r>
            <a:r>
              <a:rPr lang="nb-NO" dirty="0">
                <a:latin typeface="Times New Roman" panose="02020603050405020304" pitchFamily="18" charset="0"/>
                <a:ea typeface="Times New Roman" panose="02020603050405020304" pitchFamily="18" charset="0"/>
              </a:rPr>
              <a:t>- g’ildiraklar bilan yer o’rtasidagi tishlashish kuchi.</a:t>
            </a:r>
            <a:endParaRPr lang="ru-RU" dirty="0">
              <a:effectLst/>
              <a:latin typeface="Times New Roman" panose="02020603050405020304" pitchFamily="18" charset="0"/>
              <a:ea typeface="Times New Roman" panose="02020603050405020304" pitchFamily="18" charset="0"/>
            </a:endParaRPr>
          </a:p>
        </p:txBody>
      </p:sp>
      <p:sp>
        <p:nvSpPr>
          <p:cNvPr id="5" name="Заголовок 1"/>
          <p:cNvSpPr>
            <a:spLocks noGrp="1"/>
          </p:cNvSpPr>
          <p:nvPr>
            <p:ph type="title"/>
          </p:nvPr>
        </p:nvSpPr>
        <p:spPr>
          <a:xfrm>
            <a:off x="838200" y="206062"/>
            <a:ext cx="10515600" cy="515155"/>
          </a:xfrm>
        </p:spPr>
        <p:txBody>
          <a:bodyPr/>
          <a:lstStyle/>
          <a:p>
            <a:pPr lvl="0" algn="ctr" eaLnBrk="1" fontAlgn="auto" hangingPunct="1">
              <a:spcBef>
                <a:spcPts val="0"/>
              </a:spcBef>
              <a:spcAft>
                <a:spcPts val="0"/>
              </a:spcAft>
            </a:pPr>
            <a:r>
              <a:rPr lang="nb-NO" sz="2800" b="1" dirty="0">
                <a:solidFill>
                  <a:srgbClr val="000000"/>
                </a:solidFill>
                <a:latin typeface="Times New Roman" panose="02020603050405020304" pitchFamily="18" charset="0"/>
                <a:ea typeface="+mn-ea"/>
                <a:cs typeface="Times New Roman" panose="02020603050405020304" pitchFamily="18" charset="0"/>
              </a:rPr>
              <a:t>Avtomobilning</a:t>
            </a:r>
            <a:r>
              <a:rPr lang="nb-NO" sz="2800" b="1" dirty="0">
                <a:solidFill>
                  <a:srgbClr val="000000"/>
                </a:solidFill>
                <a:ea typeface="+mn-ea"/>
                <a:cs typeface="+mn-cs"/>
              </a:rPr>
              <a:t> </a:t>
            </a:r>
            <a:r>
              <a:rPr lang="nb-NO" sz="2800" b="1" dirty="0">
                <a:solidFill>
                  <a:srgbClr val="000000"/>
                </a:solidFill>
                <a:latin typeface="Times New Roman" panose="02020603050405020304" pitchFamily="18" charset="0"/>
                <a:ea typeface="+mn-ea"/>
                <a:cs typeface="Times New Roman" panose="02020603050405020304" pitchFamily="18" charset="0"/>
              </a:rPr>
              <a:t>harakatlanish sharti.</a:t>
            </a:r>
            <a:endParaRPr lang="ru-RU" sz="2800" dirty="0">
              <a:solidFill>
                <a:srgbClr val="000000"/>
              </a:solidFill>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042750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wipe(down)">
                                      <p:cBhvr>
                                        <p:cTn id="30" dur="500"/>
                                        <p:tgtEl>
                                          <p:spTgt spid="3">
                                            <p:txEl>
                                              <p:pRg st="5" end="5"/>
                                            </p:txEl>
                                          </p:spTgt>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wipe(down)">
                                      <p:cBhvr>
                                        <p:cTn id="33" dur="500"/>
                                        <p:tgtEl>
                                          <p:spTgt spid="3">
                                            <p:txEl>
                                              <p:pRg st="6" end="6"/>
                                            </p:txEl>
                                          </p:spTgt>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wipe(down)">
                                      <p:cBhvr>
                                        <p:cTn id="36" dur="500"/>
                                        <p:tgtEl>
                                          <p:spTgt spid="3">
                                            <p:txEl>
                                              <p:pRg st="7" end="7"/>
                                            </p:tx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wipe(down)">
                                      <p:cBhvr>
                                        <p:cTn id="39" dur="500"/>
                                        <p:tgtEl>
                                          <p:spTgt spid="3">
                                            <p:txEl>
                                              <p:pRg st="8" end="8"/>
                                            </p:txEl>
                                          </p:spTgt>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wipe(down)">
                                      <p:cBhvr>
                                        <p:cTn id="4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8" name="Заголовок 1"/>
          <p:cNvSpPr txBox="1">
            <a:spLocks/>
          </p:cNvSpPr>
          <p:nvPr/>
        </p:nvSpPr>
        <p:spPr>
          <a:xfrm>
            <a:off x="838200" y="206062"/>
            <a:ext cx="10515600" cy="515155"/>
          </a:xfrm>
          <a:prstGeom prst="rect">
            <a:avLst/>
          </a:prstGeom>
        </p:spPr>
        <p:txBody>
          <a:bodyPr/>
          <a:lst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a:lstStyle>
          <a:p>
            <a:pPr algn="ctr" eaLnBrk="1" fontAlgn="auto" hangingPunct="1">
              <a:spcBef>
                <a:spcPts val="0"/>
              </a:spcBef>
              <a:spcAft>
                <a:spcPts val="0"/>
              </a:spcAft>
            </a:pPr>
            <a:r>
              <a:rPr lang="nb-NO" sz="2800" b="1" dirty="0" smtClean="0">
                <a:solidFill>
                  <a:srgbClr val="000000"/>
                </a:solidFill>
                <a:latin typeface="Times New Roman" panose="02020603050405020304" pitchFamily="18" charset="0"/>
                <a:ea typeface="+mn-ea"/>
                <a:cs typeface="Times New Roman" panose="02020603050405020304" pitchFamily="18" charset="0"/>
              </a:rPr>
              <a:t>Avtomobilning</a:t>
            </a:r>
            <a:r>
              <a:rPr lang="nb-NO" sz="2800" b="1" dirty="0" smtClean="0">
                <a:solidFill>
                  <a:srgbClr val="000000"/>
                </a:solidFill>
                <a:ea typeface="+mn-ea"/>
                <a:cs typeface="+mn-cs"/>
              </a:rPr>
              <a:t> </a:t>
            </a:r>
            <a:r>
              <a:rPr lang="nb-NO" sz="2800" b="1" dirty="0" smtClean="0">
                <a:solidFill>
                  <a:srgbClr val="000000"/>
                </a:solidFill>
                <a:latin typeface="Times New Roman" panose="02020603050405020304" pitchFamily="18" charset="0"/>
                <a:ea typeface="+mn-ea"/>
                <a:cs typeface="Times New Roman" panose="02020603050405020304" pitchFamily="18" charset="0"/>
              </a:rPr>
              <a:t>harakatlanish sharti.</a:t>
            </a:r>
            <a:endParaRPr lang="ru-RU" sz="2800" dirty="0">
              <a:solidFill>
                <a:srgbClr val="000000"/>
              </a:solidFill>
              <a:latin typeface="Times New Roman" panose="02020603050405020304" pitchFamily="18" charset="0"/>
              <a:ea typeface="+mn-ea"/>
              <a:cs typeface="Times New Roman" panose="02020603050405020304" pitchFamily="18" charset="0"/>
            </a:endParaRPr>
          </a:p>
        </p:txBody>
      </p:sp>
      <p:sp>
        <p:nvSpPr>
          <p:cNvPr id="10" name="Прямоугольник 9"/>
          <p:cNvSpPr/>
          <p:nvPr/>
        </p:nvSpPr>
        <p:spPr>
          <a:xfrm>
            <a:off x="0" y="1171978"/>
            <a:ext cx="12192000" cy="5078313"/>
          </a:xfrm>
          <a:prstGeom prst="rect">
            <a:avLst/>
          </a:prstGeom>
        </p:spPr>
        <p:txBody>
          <a:bodyPr wrap="square">
            <a:spAutoFit/>
          </a:bodyPr>
          <a:lstStyle/>
          <a:p>
            <a:pPr indent="449580" algn="just">
              <a:spcAft>
                <a:spcPts val="0"/>
              </a:spcAft>
            </a:pPr>
            <a:r>
              <a:rPr lang="nb-NO" sz="2800" dirty="0">
                <a:latin typeface="Times New Roman" panose="02020603050405020304" pitchFamily="18" charset="0"/>
                <a:ea typeface="Times New Roman" panose="02020603050405020304" pitchFamily="18" charset="0"/>
              </a:rPr>
              <a:t>Tishlashish koeffitsenti. </a:t>
            </a:r>
            <a:r>
              <a:rPr lang="es-ES" sz="2800" i="1" dirty="0">
                <a:latin typeface="Times New Roman" panose="02020603050405020304" pitchFamily="18" charset="0"/>
                <a:ea typeface="Times New Roman" panose="02020603050405020304" pitchFamily="18" charset="0"/>
              </a:rPr>
              <a:t>φ</a:t>
            </a:r>
            <a:r>
              <a:rPr lang="nb-NO" sz="2800" dirty="0">
                <a:latin typeface="Times New Roman" panose="02020603050405020304" pitchFamily="18" charset="0"/>
                <a:ea typeface="Times New Roman" panose="02020603050405020304" pitchFamily="18" charset="0"/>
              </a:rPr>
              <a:t> fizikaviy mahnosi bo’yicha mexanikada qabul qilingan ishqalanish koeffitsentini ifodalaydi va shinaning yo’l sirti bilan mexanikaviy tishlashishini xisobga oladi</a:t>
            </a:r>
            <a:r>
              <a:rPr lang="nb-NO" sz="2800" dirty="0" smtClean="0">
                <a:latin typeface="Times New Roman" panose="02020603050405020304" pitchFamily="18" charset="0"/>
                <a:ea typeface="Times New Roman" panose="02020603050405020304" pitchFamily="18" charset="0"/>
              </a:rPr>
              <a:t>.</a:t>
            </a:r>
            <a:r>
              <a:rPr lang="nb-NO" sz="2800" dirty="0">
                <a:latin typeface="Times New Roman" panose="02020603050405020304" pitchFamily="18" charset="0"/>
                <a:ea typeface="Times New Roman" panose="02020603050405020304" pitchFamily="18" charset="0"/>
              </a:rPr>
              <a:t> </a:t>
            </a:r>
            <a:endParaRPr lang="ru-RU" sz="2800" dirty="0" smtClean="0">
              <a:latin typeface="Times New Roman" panose="02020603050405020304" pitchFamily="18" charset="0"/>
              <a:ea typeface="Times New Roman" panose="02020603050405020304" pitchFamily="18" charset="0"/>
            </a:endParaRPr>
          </a:p>
          <a:p>
            <a:pPr indent="449580" algn="just">
              <a:spcAft>
                <a:spcPts val="0"/>
              </a:spcAft>
            </a:pPr>
            <a:r>
              <a:rPr lang="nb-NO" sz="2800" dirty="0" smtClean="0">
                <a:latin typeface="Times New Roman" panose="02020603050405020304" pitchFamily="18" charset="0"/>
                <a:ea typeface="Times New Roman" panose="02020603050405020304" pitchFamily="18" charset="0"/>
              </a:rPr>
              <a:t>Tishlashish </a:t>
            </a:r>
            <a:r>
              <a:rPr lang="nb-NO" sz="2800" dirty="0">
                <a:latin typeface="Times New Roman" panose="02020603050405020304" pitchFamily="18" charset="0"/>
                <a:ea typeface="Times New Roman" panose="02020603050405020304" pitchFamily="18" charset="0"/>
              </a:rPr>
              <a:t>koeffitsentini maxsus dinomometrik aravani tormozliganda uni dinomometrik tros yordamida shatakka olish yo’li bilan aniqlanadi. Tormozlangan aravani sudrash uchun sarflangan </a:t>
            </a:r>
            <a:r>
              <a:rPr lang="nb-NO" sz="2800" i="1" dirty="0">
                <a:latin typeface="Times New Roman" panose="02020603050405020304" pitchFamily="18" charset="0"/>
                <a:ea typeface="Times New Roman" panose="02020603050405020304" pitchFamily="18" charset="0"/>
              </a:rPr>
              <a:t>R </a:t>
            </a:r>
            <a:r>
              <a:rPr lang="nb-NO" sz="2800" dirty="0">
                <a:latin typeface="Times New Roman" panose="02020603050405020304" pitchFamily="18" charset="0"/>
                <a:ea typeface="Times New Roman" panose="02020603050405020304" pitchFamily="18" charset="0"/>
              </a:rPr>
              <a:t>kuch va arava og’irligi </a:t>
            </a:r>
            <a:r>
              <a:rPr lang="nb-NO" sz="2800" i="1" dirty="0">
                <a:latin typeface="Times New Roman" panose="02020603050405020304" pitchFamily="18" charset="0"/>
                <a:ea typeface="Times New Roman" panose="02020603050405020304" pitchFamily="18" charset="0"/>
              </a:rPr>
              <a:t>G</a:t>
            </a:r>
            <a:r>
              <a:rPr lang="nb-NO" sz="2800" dirty="0">
                <a:latin typeface="Times New Roman" panose="02020603050405020304" pitchFamily="18" charset="0"/>
                <a:ea typeface="Times New Roman" panose="02020603050405020304" pitchFamily="18" charset="0"/>
              </a:rPr>
              <a:t> aniqlangach,  </a:t>
            </a:r>
            <a:r>
              <a:rPr lang="es-ES" sz="2800" i="1" dirty="0">
                <a:latin typeface="Times New Roman" panose="02020603050405020304" pitchFamily="18" charset="0"/>
                <a:ea typeface="Times New Roman" panose="02020603050405020304" pitchFamily="18" charset="0"/>
              </a:rPr>
              <a:t>φ</a:t>
            </a:r>
            <a:r>
              <a:rPr lang="nb-NO" sz="2800" dirty="0">
                <a:latin typeface="Times New Roman" panose="02020603050405020304" pitchFamily="18" charset="0"/>
                <a:ea typeface="Times New Roman" panose="02020603050405020304" pitchFamily="18" charset="0"/>
              </a:rPr>
              <a:t> quyidagicha </a:t>
            </a:r>
            <a:r>
              <a:rPr lang="nb-NO" sz="2800" dirty="0" smtClean="0">
                <a:latin typeface="Times New Roman" panose="02020603050405020304" pitchFamily="18" charset="0"/>
                <a:ea typeface="Times New Roman" panose="02020603050405020304" pitchFamily="18" charset="0"/>
              </a:rPr>
              <a:t>topiladi</a:t>
            </a:r>
            <a:endParaRPr lang="ru-RU" sz="2800" dirty="0" smtClean="0">
              <a:latin typeface="Times New Roman" panose="02020603050405020304" pitchFamily="18" charset="0"/>
              <a:ea typeface="Times New Roman" panose="02020603050405020304" pitchFamily="18" charset="0"/>
            </a:endParaRPr>
          </a:p>
          <a:p>
            <a:pPr indent="449580" algn="just">
              <a:spcAft>
                <a:spcPts val="0"/>
              </a:spcAft>
            </a:pPr>
            <a:r>
              <a:rPr lang="ru-RU" sz="2800" b="1" i="1" dirty="0">
                <a:latin typeface="Times New Roman" panose="02020603050405020304" pitchFamily="18" charset="0"/>
                <a:ea typeface="Times New Roman" panose="02020603050405020304" pitchFamily="18" charset="0"/>
              </a:rPr>
              <a:t>	</a:t>
            </a:r>
            <a:r>
              <a:rPr lang="ru-RU" sz="2800" b="1" i="1" dirty="0" smtClean="0">
                <a:latin typeface="Times New Roman" panose="02020603050405020304" pitchFamily="18" charset="0"/>
                <a:ea typeface="Times New Roman" panose="02020603050405020304" pitchFamily="18" charset="0"/>
              </a:rPr>
              <a:t>				</a:t>
            </a:r>
            <a:r>
              <a:rPr lang="es-ES" sz="2800" b="1" i="1" dirty="0" smtClean="0">
                <a:latin typeface="Times New Roman" panose="02020603050405020304" pitchFamily="18" charset="0"/>
                <a:ea typeface="Times New Roman" panose="02020603050405020304" pitchFamily="18" charset="0"/>
              </a:rPr>
              <a:t>φ</a:t>
            </a:r>
            <a:r>
              <a:rPr lang="nb-NO" sz="2800" b="1" i="1" dirty="0" smtClean="0">
                <a:latin typeface="Times New Roman" panose="02020603050405020304" pitchFamily="18" charset="0"/>
                <a:ea typeface="Times New Roman" panose="02020603050405020304" pitchFamily="18" charset="0"/>
              </a:rPr>
              <a:t> </a:t>
            </a:r>
            <a:r>
              <a:rPr lang="nb-NO" sz="2800" b="1" i="1" dirty="0">
                <a:latin typeface="Times New Roman" panose="02020603050405020304" pitchFamily="18" charset="0"/>
                <a:ea typeface="Times New Roman" panose="02020603050405020304" pitchFamily="18" charset="0"/>
              </a:rPr>
              <a:t>= </a:t>
            </a:r>
            <a:r>
              <a:rPr lang="nb-NO" sz="2800" b="1" i="1" dirty="0" smtClean="0">
                <a:latin typeface="Times New Roman" panose="02020603050405020304" pitchFamily="18" charset="0"/>
                <a:ea typeface="Times New Roman" panose="02020603050405020304" pitchFamily="18" charset="0"/>
              </a:rPr>
              <a:t>R/G</a:t>
            </a:r>
            <a:endParaRPr lang="ru-RU" sz="2800" b="1" i="1" dirty="0" smtClean="0">
              <a:latin typeface="Times New Roman" panose="02020603050405020304" pitchFamily="18" charset="0"/>
              <a:ea typeface="Times New Roman" panose="02020603050405020304" pitchFamily="18" charset="0"/>
            </a:endParaRPr>
          </a:p>
          <a:p>
            <a:pPr indent="449580" algn="just">
              <a:spcAft>
                <a:spcPts val="0"/>
              </a:spcAft>
            </a:pPr>
            <a:endParaRPr lang="ru-RU" sz="1600" b="1" dirty="0">
              <a:latin typeface="Times New Roman" panose="02020603050405020304" pitchFamily="18" charset="0"/>
              <a:ea typeface="Times New Roman" panose="02020603050405020304" pitchFamily="18" charset="0"/>
            </a:endParaRPr>
          </a:p>
          <a:p>
            <a:r>
              <a:rPr lang="ru-RU" sz="2800" dirty="0">
                <a:latin typeface="Times New Roman" panose="02020603050405020304" pitchFamily="18" charset="0"/>
                <a:ea typeface="Times New Roman" panose="02020603050405020304" pitchFamily="18" charset="0"/>
              </a:rPr>
              <a:t> </a:t>
            </a:r>
            <a:r>
              <a:rPr lang="ru-RU" sz="2800" dirty="0" smtClean="0">
                <a:latin typeface="Times New Roman" panose="02020603050405020304" pitchFamily="18" charset="0"/>
                <a:ea typeface="Times New Roman" panose="02020603050405020304" pitchFamily="18" charset="0"/>
              </a:rPr>
              <a:t>    </a:t>
            </a:r>
            <a:r>
              <a:rPr lang="nb-NO" sz="2800" dirty="0" smtClean="0">
                <a:latin typeface="Times New Roman" panose="02020603050405020304" pitchFamily="18" charset="0"/>
                <a:ea typeface="Times New Roman" panose="02020603050405020304" pitchFamily="18" charset="0"/>
              </a:rPr>
              <a:t>Tishlashish </a:t>
            </a:r>
            <a:r>
              <a:rPr lang="nb-NO" sz="2800" dirty="0">
                <a:latin typeface="Times New Roman" panose="02020603050405020304" pitchFamily="18" charset="0"/>
                <a:ea typeface="Times New Roman" panose="02020603050405020304" pitchFamily="18" charset="0"/>
              </a:rPr>
              <a:t>koeffitsentining qiymati yo’lning va gruntning xolatiga, shina protektorning shakliga, shinaning ichki bosimiga, g’ildirakka tushgan og’irlik kuchi va xokazolarga bog’liq. </a:t>
            </a:r>
            <a:endParaRPr lang="ru-RU"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90804901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94872"/>
            <a:ext cx="10515600" cy="524657"/>
          </a:xfrm>
        </p:spPr>
        <p:txBody>
          <a:bodyPr/>
          <a:lstStyle/>
          <a:p>
            <a:pPr lvl="0" algn="ctr" eaLnBrk="1" fontAlgn="auto" hangingPunct="1">
              <a:spcBef>
                <a:spcPts val="0"/>
              </a:spcBef>
              <a:spcAft>
                <a:spcPts val="0"/>
              </a:spcAft>
            </a:pPr>
            <a:r>
              <a:rPr lang="nb-NO" sz="2800" b="1">
                <a:solidFill>
                  <a:srgbClr val="000000"/>
                </a:solidFill>
                <a:latin typeface="Times New Roman" panose="02020603050405020304" pitchFamily="18" charset="0"/>
                <a:ea typeface="+mn-ea"/>
                <a:cs typeface="Times New Roman" panose="02020603050405020304" pitchFamily="18" charset="0"/>
              </a:rPr>
              <a:t>Avtomobilning</a:t>
            </a:r>
            <a:r>
              <a:rPr lang="nb-NO" sz="2800" b="1">
                <a:solidFill>
                  <a:srgbClr val="000000"/>
                </a:solidFill>
                <a:ea typeface="+mn-ea"/>
                <a:cs typeface="+mn-cs"/>
              </a:rPr>
              <a:t> </a:t>
            </a:r>
            <a:r>
              <a:rPr lang="nb-NO" sz="2800" b="1">
                <a:solidFill>
                  <a:srgbClr val="000000"/>
                </a:solidFill>
                <a:latin typeface="Times New Roman" panose="02020603050405020304" pitchFamily="18" charset="0"/>
                <a:ea typeface="+mn-ea"/>
                <a:cs typeface="Times New Roman" panose="02020603050405020304" pitchFamily="18" charset="0"/>
              </a:rPr>
              <a:t>harakatlanish sharti.</a:t>
            </a:r>
            <a:endParaRPr lang="ru-RU" sz="2800" dirty="0">
              <a:solidFill>
                <a:srgbClr val="000000"/>
              </a:solidFill>
              <a:latin typeface="Times New Roman" panose="02020603050405020304" pitchFamily="18" charset="0"/>
              <a:ea typeface="+mn-ea"/>
              <a:cs typeface="Times New Roman" panose="02020603050405020304" pitchFamily="18" charset="0"/>
            </a:endParaRPr>
          </a:p>
        </p:txBody>
      </p:sp>
      <p:sp>
        <p:nvSpPr>
          <p:cNvPr id="3" name="Объект 2"/>
          <p:cNvSpPr>
            <a:spLocks noGrp="1"/>
          </p:cNvSpPr>
          <p:nvPr>
            <p:ph idx="1"/>
          </p:nvPr>
        </p:nvSpPr>
        <p:spPr>
          <a:xfrm>
            <a:off x="0" y="1016156"/>
            <a:ext cx="12192000" cy="5841844"/>
          </a:xfrm>
        </p:spPr>
        <p:txBody>
          <a:bodyPr/>
          <a:lstStyle/>
          <a:p>
            <a:pPr indent="449580" algn="just">
              <a:spcAft>
                <a:spcPts val="0"/>
              </a:spcAft>
            </a:pPr>
            <a:r>
              <a:rPr lang="es-ES" sz="2800" dirty="0">
                <a:latin typeface="Times New Roman" panose="02020603050405020304" pitchFamily="18" charset="0"/>
                <a:ea typeface="Calibri" panose="020F0502020204030204" pitchFamily="34" charset="0"/>
                <a:cs typeface="Times New Roman" panose="02020603050405020304" pitchFamily="18" charset="0"/>
              </a:rPr>
              <a:t>Avtomobil doimiy harakat qilishi uchun uning tortish kuchi bilan yo’lning jami qarshilik kuchi </a:t>
            </a:r>
            <a:r>
              <a:rPr lang="es-ES" sz="2800" i="1" dirty="0">
                <a:latin typeface="Times New Roman" panose="02020603050405020304" pitchFamily="18" charset="0"/>
                <a:ea typeface="Calibri" panose="020F0502020204030204" pitchFamily="34" charset="0"/>
                <a:cs typeface="Times New Roman" panose="02020603050405020304" pitchFamily="18" charset="0"/>
              </a:rPr>
              <a:t>R</a:t>
            </a:r>
            <a:r>
              <a:rPr lang="ru-RU" sz="2800" i="1" baseline="-25000" dirty="0">
                <a:latin typeface="Times New Roman" panose="02020603050405020304" pitchFamily="18" charset="0"/>
                <a:ea typeface="Calibri" panose="020F0502020204030204" pitchFamily="34" charset="0"/>
                <a:cs typeface="Times New Roman" panose="02020603050405020304" pitchFamily="18" charset="0"/>
              </a:rPr>
              <a:t>ψ</a:t>
            </a:r>
            <a:r>
              <a:rPr lang="es-ES" sz="2800" dirty="0">
                <a:latin typeface="Times New Roman" panose="02020603050405020304" pitchFamily="18" charset="0"/>
                <a:ea typeface="Calibri" panose="020F0502020204030204" pitchFamily="34" charset="0"/>
                <a:cs typeface="Times New Roman" panose="02020603050405020304" pitchFamily="18" charset="0"/>
              </a:rPr>
              <a:t> o’rtasida quyidagi tengsizlik mavjud bo’lishi kerak</a:t>
            </a:r>
            <a:r>
              <a:rPr lang="es-ES" sz="2800" dirty="0" smtClean="0">
                <a:latin typeface="Times New Roman" panose="02020603050405020304" pitchFamily="18" charset="0"/>
                <a:ea typeface="Calibri" panose="020F0502020204030204" pitchFamily="34" charset="0"/>
                <a:cs typeface="Times New Roman" panose="02020603050405020304" pitchFamily="18" charset="0"/>
              </a:rPr>
              <a:t>:</a:t>
            </a:r>
            <a:endParaRPr lang="ru-RU" sz="2800" dirty="0" smtClean="0">
              <a:latin typeface="Times New Roman" panose="02020603050405020304" pitchFamily="18" charset="0"/>
              <a:ea typeface="Calibri" panose="020F0502020204030204" pitchFamily="34" charset="0"/>
              <a:cs typeface="Times New Roman" panose="02020603050405020304" pitchFamily="18" charset="0"/>
            </a:endParaRPr>
          </a:p>
          <a:p>
            <a:pPr indent="0" algn="just">
              <a:spcAft>
                <a:spcPts val="0"/>
              </a:spcAft>
              <a:buNone/>
            </a:pP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indent="0" algn="ctr">
              <a:spcAft>
                <a:spcPts val="0"/>
              </a:spcAft>
              <a:buNone/>
            </a:pPr>
            <a:r>
              <a:rPr lang="es-ES" sz="2800" i="1" dirty="0">
                <a:latin typeface="Times New Roman" panose="02020603050405020304" pitchFamily="18" charset="0"/>
                <a:ea typeface="Calibri" panose="020F0502020204030204" pitchFamily="34" charset="0"/>
                <a:cs typeface="Times New Roman" panose="02020603050405020304" pitchFamily="18" charset="0"/>
              </a:rPr>
              <a:t>R</a:t>
            </a:r>
            <a:r>
              <a:rPr lang="es-ES" sz="2800" i="1" baseline="-25000" dirty="0">
                <a:latin typeface="Times New Roman" panose="02020603050405020304" pitchFamily="18" charset="0"/>
                <a:ea typeface="Calibri" panose="020F0502020204030204" pitchFamily="34" charset="0"/>
                <a:cs typeface="Times New Roman" panose="02020603050405020304" pitchFamily="18" charset="0"/>
              </a:rPr>
              <a:t>k</a:t>
            </a:r>
            <a:r>
              <a:rPr lang="es-ES" sz="2800" i="1" dirty="0">
                <a:latin typeface="Times New Roman" panose="02020603050405020304" pitchFamily="18" charset="0"/>
                <a:ea typeface="Calibri" panose="020F0502020204030204" pitchFamily="34" charset="0"/>
                <a:cs typeface="Times New Roman" panose="02020603050405020304" pitchFamily="18" charset="0"/>
              </a:rPr>
              <a:t>&gt; R</a:t>
            </a:r>
            <a:r>
              <a:rPr lang="ru-RU" sz="2800" i="1" baseline="-25000" dirty="0">
                <a:latin typeface="Times New Roman" panose="02020603050405020304" pitchFamily="18" charset="0"/>
                <a:ea typeface="Calibri" panose="020F0502020204030204" pitchFamily="34" charset="0"/>
                <a:cs typeface="Times New Roman" panose="02020603050405020304" pitchFamily="18" charset="0"/>
              </a:rPr>
              <a:t>ψ</a:t>
            </a:r>
            <a:r>
              <a:rPr lang="es-ES" sz="2800" baseline="-25000" dirty="0">
                <a:latin typeface="Times New Roman" panose="02020603050405020304" pitchFamily="18" charset="0"/>
                <a:ea typeface="Calibri" panose="020F0502020204030204" pitchFamily="34" charset="0"/>
                <a:cs typeface="Times New Roman" panose="02020603050405020304" pitchFamily="18" charset="0"/>
              </a:rPr>
              <a:t>    </a:t>
            </a:r>
            <a:r>
              <a:rPr lang="es-ES" sz="2800" baseline="-25000" dirty="0" smtClean="0">
                <a:latin typeface="Times New Roman" panose="02020603050405020304" pitchFamily="18" charset="0"/>
                <a:ea typeface="Calibri" panose="020F0502020204030204" pitchFamily="34" charset="0"/>
                <a:cs typeface="Times New Roman" panose="02020603050405020304" pitchFamily="18" charset="0"/>
              </a:rPr>
              <a:t>       </a:t>
            </a:r>
            <a:r>
              <a:rPr lang="es-ES" sz="2800" baseline="-25000" dirty="0">
                <a:latin typeface="Times New Roman" panose="02020603050405020304" pitchFamily="18" charset="0"/>
                <a:ea typeface="Calibri" panose="020F0502020204030204" pitchFamily="34" charset="0"/>
                <a:cs typeface="Times New Roman" panose="02020603050405020304" pitchFamily="18" charset="0"/>
              </a:rPr>
              <a:t> </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indent="449580" algn="just">
              <a:spcAft>
                <a:spcPts val="0"/>
              </a:spcAft>
            </a:pPr>
            <a:r>
              <a:rPr lang="es-ES" sz="2800" dirty="0">
                <a:latin typeface="Times New Roman" panose="02020603050405020304" pitchFamily="18" charset="0"/>
                <a:ea typeface="Calibri" panose="020F0502020204030204" pitchFamily="34" charset="0"/>
                <a:cs typeface="Times New Roman" panose="02020603050405020304" pitchFamily="18" charset="0"/>
              </a:rPr>
              <a:t>Lekin bu shartning bajarilishi avtomobilni harakat qilishi uchun yetarli emas, chunki g’ildirak bilan yo’l o’rtagida tishlashish kuchi ham mavjud bo’lishi kerak, </a:t>
            </a:r>
            <a:r>
              <a:rPr lang="es-ES" sz="2800" dirty="0" smtClean="0">
                <a:latin typeface="Times New Roman" panose="02020603050405020304" pitchFamily="18" charset="0"/>
                <a:ea typeface="Calibri" panose="020F0502020204030204" pitchFamily="34" charset="0"/>
                <a:cs typeface="Times New Roman" panose="02020603050405020304" pitchFamily="18" charset="0"/>
              </a:rPr>
              <a:t>yahni</a:t>
            </a:r>
            <a:endParaRPr lang="ru-RU" sz="2000" dirty="0" smtClean="0">
              <a:latin typeface="Calibri" panose="020F0502020204030204" pitchFamily="34" charset="0"/>
              <a:ea typeface="Calibri" panose="020F0502020204030204" pitchFamily="34" charset="0"/>
              <a:cs typeface="Times New Roman" panose="02020603050405020304" pitchFamily="18" charset="0"/>
            </a:endParaRPr>
          </a:p>
          <a:p>
            <a:pPr indent="0" algn="ctr">
              <a:spcAft>
                <a:spcPts val="0"/>
              </a:spcAft>
              <a:buNone/>
            </a:pPr>
            <a:r>
              <a:rPr lang="es-ES" sz="2800" i="1" dirty="0" smtClean="0">
                <a:latin typeface="Times New Roman" panose="02020603050405020304" pitchFamily="18" charset="0"/>
                <a:ea typeface="Calibri" panose="020F0502020204030204" pitchFamily="34" charset="0"/>
                <a:cs typeface="Times New Roman" panose="02020603050405020304" pitchFamily="18" charset="0"/>
              </a:rPr>
              <a:t>R</a:t>
            </a:r>
            <a:r>
              <a:rPr lang="es-ES" sz="2800" i="1" baseline="-25000" dirty="0" smtClean="0">
                <a:latin typeface="Times New Roman" panose="02020603050405020304" pitchFamily="18" charset="0"/>
                <a:ea typeface="Calibri" panose="020F0502020204030204" pitchFamily="34" charset="0"/>
                <a:cs typeface="Times New Roman" panose="02020603050405020304" pitchFamily="18" charset="0"/>
              </a:rPr>
              <a:t>k</a:t>
            </a:r>
            <a:r>
              <a:rPr lang="es-ES" sz="2800" i="1" dirty="0">
                <a:latin typeface="Times New Roman" panose="02020603050405020304" pitchFamily="18" charset="0"/>
                <a:ea typeface="Calibri" panose="020F0502020204030204" pitchFamily="34" charset="0"/>
                <a:cs typeface="Times New Roman" panose="02020603050405020304" pitchFamily="18" charset="0"/>
              </a:rPr>
              <a:t>&lt; R</a:t>
            </a:r>
            <a:r>
              <a:rPr lang="ru-RU" sz="2800" i="1" baseline="-25000" dirty="0">
                <a:latin typeface="Times New Roman" panose="02020603050405020304" pitchFamily="18" charset="0"/>
                <a:ea typeface="Calibri" panose="020F0502020204030204" pitchFamily="34" charset="0"/>
                <a:cs typeface="Times New Roman" panose="02020603050405020304" pitchFamily="18" charset="0"/>
              </a:rPr>
              <a:t>φ</a:t>
            </a:r>
            <a:r>
              <a:rPr lang="es-ES" sz="2800" baseline="-25000" dirty="0">
                <a:latin typeface="Times New Roman" panose="02020603050405020304" pitchFamily="18" charset="0"/>
                <a:ea typeface="Calibri" panose="020F0502020204030204" pitchFamily="34" charset="0"/>
                <a:cs typeface="Times New Roman" panose="02020603050405020304" pitchFamily="18" charset="0"/>
              </a:rPr>
              <a:t>          </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indent="449580" algn="just">
              <a:spcAft>
                <a:spcPts val="0"/>
              </a:spcAft>
            </a:pPr>
            <a:r>
              <a:rPr lang="es-ES" sz="2800" dirty="0">
                <a:latin typeface="Times New Roman" panose="02020603050405020304" pitchFamily="18" charset="0"/>
                <a:ea typeface="Calibri" panose="020F0502020204030204" pitchFamily="34" charset="0"/>
                <a:cs typeface="Times New Roman" panose="02020603050405020304" pitchFamily="18" charset="0"/>
              </a:rPr>
              <a:t>Demak, avtomobil s</a:t>
            </a:r>
            <a:r>
              <a:rPr lang="uz-Cyrl-UZ" sz="2800" dirty="0">
                <a:latin typeface="Times New Roman" panose="02020603050405020304" pitchFamily="18" charset="0"/>
                <a:ea typeface="Calibri" panose="020F0502020204030204" pitchFamily="34" charset="0"/>
                <a:cs typeface="Times New Roman" panose="02020603050405020304" pitchFamily="18" charset="0"/>
              </a:rPr>
              <a:t>i</a:t>
            </a:r>
            <a:r>
              <a:rPr lang="es-ES" sz="2800" dirty="0">
                <a:latin typeface="Times New Roman" panose="02020603050405020304" pitchFamily="18" charset="0"/>
                <a:ea typeface="Calibri" panose="020F0502020204030204" pitchFamily="34" charset="0"/>
                <a:cs typeface="Times New Roman" panose="02020603050405020304" pitchFamily="18" charset="0"/>
              </a:rPr>
              <a:t>rpa</a:t>
            </a:r>
            <a:r>
              <a:rPr lang="uz-Cyrl-UZ" sz="2800" dirty="0">
                <a:latin typeface="Times New Roman" panose="02020603050405020304" pitchFamily="18" charset="0"/>
                <a:ea typeface="Calibri" panose="020F0502020204030204" pitchFamily="34" charset="0"/>
                <a:cs typeface="Times New Roman" panose="02020603050405020304" pitchFamily="18" charset="0"/>
              </a:rPr>
              <a:t>l</a:t>
            </a:r>
            <a:r>
              <a:rPr lang="es-ES" sz="2800" dirty="0">
                <a:latin typeface="Times New Roman" panose="02020603050405020304" pitchFamily="18" charset="0"/>
                <a:ea typeface="Calibri" panose="020F0502020204030204" pitchFamily="34" charset="0"/>
                <a:cs typeface="Times New Roman" panose="02020603050405020304" pitchFamily="18" charset="0"/>
              </a:rPr>
              <a:t>masdan, shataksiramasdan harakatlanishi uchun quyidagi shart bajarilishi kerak</a:t>
            </a:r>
            <a:r>
              <a:rPr lang="es-ES" sz="2800" dirty="0" smtClean="0">
                <a:latin typeface="Times New Roman" panose="02020603050405020304" pitchFamily="18" charset="0"/>
                <a:ea typeface="Calibri" panose="020F0502020204030204" pitchFamily="34" charset="0"/>
                <a:cs typeface="Times New Roman" panose="02020603050405020304" pitchFamily="18" charset="0"/>
              </a:rPr>
              <a:t>:</a:t>
            </a:r>
            <a:endParaRPr lang="ru-RU" sz="2800" dirty="0" smtClean="0">
              <a:latin typeface="Times New Roman" panose="02020603050405020304" pitchFamily="18" charset="0"/>
              <a:ea typeface="Calibri" panose="020F0502020204030204" pitchFamily="34" charset="0"/>
              <a:cs typeface="Times New Roman" panose="02020603050405020304" pitchFamily="18" charset="0"/>
            </a:endParaRPr>
          </a:p>
          <a:p>
            <a:pPr indent="449580" algn="just">
              <a:spcAft>
                <a:spcPts val="0"/>
              </a:spcAft>
            </a:pP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indent="0" algn="ctr">
              <a:spcAft>
                <a:spcPts val="0"/>
              </a:spcAft>
              <a:buNone/>
            </a:pPr>
            <a:r>
              <a:rPr lang="es-ES" sz="2800" i="1" dirty="0">
                <a:latin typeface="Times New Roman" panose="02020603050405020304" pitchFamily="18" charset="0"/>
                <a:ea typeface="Times New Roman" panose="02020603050405020304" pitchFamily="18" charset="0"/>
              </a:rPr>
              <a:t>R</a:t>
            </a:r>
            <a:r>
              <a:rPr lang="es-ES" sz="2800" i="1" baseline="-25000" dirty="0">
                <a:latin typeface="Times New Roman" panose="02020603050405020304" pitchFamily="18" charset="0"/>
                <a:ea typeface="Times New Roman" panose="02020603050405020304" pitchFamily="18" charset="0"/>
              </a:rPr>
              <a:t>φ</a:t>
            </a:r>
            <a:r>
              <a:rPr lang="es-ES" sz="2800" i="1" dirty="0">
                <a:latin typeface="Times New Roman" panose="02020603050405020304" pitchFamily="18" charset="0"/>
                <a:ea typeface="Times New Roman" panose="02020603050405020304" pitchFamily="18" charset="0"/>
              </a:rPr>
              <a:t>&gt; R</a:t>
            </a:r>
            <a:r>
              <a:rPr lang="es-ES" sz="2800" i="1" baseline="-25000" dirty="0">
                <a:latin typeface="Times New Roman" panose="02020603050405020304" pitchFamily="18" charset="0"/>
                <a:ea typeface="Times New Roman" panose="02020603050405020304" pitchFamily="18" charset="0"/>
              </a:rPr>
              <a:t>k</a:t>
            </a:r>
            <a:r>
              <a:rPr lang="es-ES" sz="2800" i="1" dirty="0">
                <a:latin typeface="Times New Roman" panose="02020603050405020304" pitchFamily="18" charset="0"/>
                <a:ea typeface="Times New Roman" panose="02020603050405020304" pitchFamily="18" charset="0"/>
              </a:rPr>
              <a:t>&gt; R</a:t>
            </a:r>
            <a:r>
              <a:rPr lang="es-ES" sz="2800" i="1" baseline="-25000" dirty="0">
                <a:latin typeface="Times New Roman" panose="02020603050405020304" pitchFamily="18" charset="0"/>
                <a:ea typeface="Times New Roman" panose="02020603050405020304" pitchFamily="18" charset="0"/>
              </a:rPr>
              <a:t>ψ</a:t>
            </a:r>
            <a:r>
              <a:rPr lang="es-ES" sz="2800" i="1" dirty="0">
                <a:latin typeface="Times New Roman" panose="02020603050405020304" pitchFamily="18" charset="0"/>
                <a:ea typeface="Times New Roman" panose="02020603050405020304" pitchFamily="18" charset="0"/>
              </a:rPr>
              <a:t>.</a:t>
            </a:r>
            <a:r>
              <a:rPr lang="es-ES" sz="2800" dirty="0">
                <a:latin typeface="Times New Roman" panose="02020603050405020304" pitchFamily="18" charset="0"/>
                <a:ea typeface="Times New Roman" panose="02020603050405020304" pitchFamily="18" charset="0"/>
              </a:rPr>
              <a:t>     </a:t>
            </a:r>
            <a:endParaRPr lang="ru-RU" sz="16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45641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down)">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down)">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ipe(down)">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ipe(down)">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wipe(down)">
                                      <p:cBhvr>
                                        <p:cTn id="3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838200" y="365126"/>
            <a:ext cx="10515600" cy="444343"/>
          </a:xfrm>
        </p:spPr>
        <p:txBody>
          <a:bodyPr/>
          <a:lstStyle/>
          <a:p>
            <a:pPr algn="ctr">
              <a:spcBef>
                <a:spcPts val="1200"/>
              </a:spcBef>
              <a:spcAft>
                <a:spcPts val="300"/>
              </a:spcAft>
            </a:pPr>
            <a:r>
              <a:rPr lang="nb-NO" sz="2800" b="1" kern="1600" dirty="0">
                <a:latin typeface="Times New Roman" panose="02020603050405020304" pitchFamily="18" charset="0"/>
                <a:ea typeface="Times New Roman" panose="02020603050405020304" pitchFamily="18" charset="0"/>
              </a:rPr>
              <a:t>Yo’lning normal reaktsiyalari</a:t>
            </a:r>
            <a:endParaRPr lang="ru-RU" sz="3200" b="1" kern="1600" dirty="0">
              <a:effectLst/>
              <a:latin typeface="Arial" panose="020B0604020202020204" pitchFamily="34" charset="0"/>
              <a:ea typeface="Times New Roman" panose="02020603050405020304" pitchFamily="18" charset="0"/>
            </a:endParaRPr>
          </a:p>
        </p:txBody>
      </p:sp>
      <p:sp>
        <p:nvSpPr>
          <p:cNvPr id="2" name="Объект 1"/>
          <p:cNvSpPr>
            <a:spLocks noGrp="1"/>
          </p:cNvSpPr>
          <p:nvPr>
            <p:ph idx="1"/>
          </p:nvPr>
        </p:nvSpPr>
        <p:spPr>
          <a:xfrm>
            <a:off x="0" y="1030310"/>
            <a:ext cx="12135118" cy="5827690"/>
          </a:xfrm>
        </p:spPr>
        <p:txBody>
          <a:bodyPr/>
          <a:lstStyle/>
          <a:p>
            <a:pPr indent="449580" algn="just">
              <a:spcAft>
                <a:spcPts val="0"/>
              </a:spcAft>
            </a:pPr>
            <a:r>
              <a:rPr lang="nb-NO" sz="2800" dirty="0">
                <a:latin typeface="Times New Roman" panose="02020603050405020304" pitchFamily="18" charset="0"/>
                <a:ea typeface="Times New Roman" panose="02020603050405020304" pitchFamily="18" charset="0"/>
              </a:rPr>
              <a:t>Gorizontal yo’lda tinch turgan avtomobilda og’irlik kuchi </a:t>
            </a:r>
            <a:r>
              <a:rPr lang="nb-NO" sz="2800" i="1" dirty="0">
                <a:latin typeface="Times New Roman" panose="02020603050405020304" pitchFamily="18" charset="0"/>
                <a:ea typeface="Times New Roman" panose="02020603050405020304" pitchFamily="18" charset="0"/>
              </a:rPr>
              <a:t>G</a:t>
            </a:r>
            <a:r>
              <a:rPr lang="nb-NO" sz="2800" i="1" baseline="-25000" dirty="0">
                <a:latin typeface="Times New Roman" panose="02020603050405020304" pitchFamily="18" charset="0"/>
                <a:ea typeface="Times New Roman" panose="02020603050405020304" pitchFamily="18" charset="0"/>
              </a:rPr>
              <a:t>a</a:t>
            </a:r>
            <a:r>
              <a:rPr lang="nb-NO" sz="2800" dirty="0">
                <a:latin typeface="Times New Roman" panose="02020603050405020304" pitchFamily="18" charset="0"/>
                <a:ea typeface="Times New Roman" panose="02020603050405020304" pitchFamily="18" charset="0"/>
              </a:rPr>
              <a:t> ta`sirida </a:t>
            </a:r>
            <a:r>
              <a:rPr lang="nb-NO" sz="2800" i="1" dirty="0">
                <a:latin typeface="Times New Roman" panose="02020603050405020304" pitchFamily="18" charset="0"/>
                <a:ea typeface="Times New Roman" panose="02020603050405020304" pitchFamily="18" charset="0"/>
              </a:rPr>
              <a:t>Z</a:t>
            </a:r>
            <a:r>
              <a:rPr lang="nb-NO" sz="2800" i="1" baseline="-25000" dirty="0">
                <a:latin typeface="Times New Roman" panose="02020603050405020304" pitchFamily="18" charset="0"/>
                <a:ea typeface="Times New Roman" panose="02020603050405020304" pitchFamily="18" charset="0"/>
              </a:rPr>
              <a:t>1</a:t>
            </a:r>
            <a:r>
              <a:rPr lang="nb-NO" sz="2800" dirty="0">
                <a:latin typeface="Times New Roman" panose="02020603050405020304" pitchFamily="18" charset="0"/>
                <a:ea typeface="Times New Roman" panose="02020603050405020304" pitchFamily="18" charset="0"/>
              </a:rPr>
              <a:t> va </a:t>
            </a:r>
            <a:r>
              <a:rPr lang="nb-NO" sz="2800" i="1" dirty="0">
                <a:latin typeface="Times New Roman" panose="02020603050405020304" pitchFamily="18" charset="0"/>
                <a:ea typeface="Times New Roman" panose="02020603050405020304" pitchFamily="18" charset="0"/>
              </a:rPr>
              <a:t>Z</a:t>
            </a:r>
            <a:r>
              <a:rPr lang="nb-NO" sz="2800" i="1" baseline="-25000" dirty="0">
                <a:latin typeface="Times New Roman" panose="02020603050405020304" pitchFamily="18" charset="0"/>
                <a:ea typeface="Times New Roman" panose="02020603050405020304" pitchFamily="18" charset="0"/>
              </a:rPr>
              <a:t>2</a:t>
            </a:r>
            <a:r>
              <a:rPr lang="nb-NO" sz="2800" i="1" dirty="0">
                <a:latin typeface="Times New Roman" panose="02020603050405020304" pitchFamily="18" charset="0"/>
                <a:ea typeface="Times New Roman" panose="02020603050405020304" pitchFamily="18" charset="0"/>
              </a:rPr>
              <a:t> </a:t>
            </a:r>
            <a:r>
              <a:rPr lang="nb-NO" sz="2800" dirty="0">
                <a:latin typeface="Times New Roman" panose="02020603050405020304" pitchFamily="18" charset="0"/>
                <a:ea typeface="Times New Roman" panose="02020603050405020304" pitchFamily="18" charset="0"/>
              </a:rPr>
              <a:t>reaktsiyalari xosil bo’lib, uning muvozanat sharti     </a:t>
            </a:r>
            <a:r>
              <a:rPr lang="es-ES" sz="2800" i="1" dirty="0">
                <a:latin typeface="Times New Roman" panose="02020603050405020304" pitchFamily="18" charset="0"/>
                <a:ea typeface="Times New Roman" panose="02020603050405020304" pitchFamily="18" charset="0"/>
              </a:rPr>
              <a:t>Σ</a:t>
            </a:r>
            <a:r>
              <a:rPr lang="nb-NO" sz="2800" i="1" dirty="0">
                <a:latin typeface="Times New Roman" panose="02020603050405020304" pitchFamily="18" charset="0"/>
                <a:ea typeface="Times New Roman" panose="02020603050405020304" pitchFamily="18" charset="0"/>
              </a:rPr>
              <a:t>M</a:t>
            </a:r>
            <a:r>
              <a:rPr lang="nb-NO" sz="2800" i="1" baseline="-25000" dirty="0">
                <a:latin typeface="Times New Roman" panose="02020603050405020304" pitchFamily="18" charset="0"/>
                <a:ea typeface="Times New Roman" panose="02020603050405020304" pitchFamily="18" charset="0"/>
              </a:rPr>
              <a:t>B</a:t>
            </a:r>
            <a:r>
              <a:rPr lang="nb-NO" sz="2800" i="1" dirty="0">
                <a:latin typeface="Times New Roman" panose="02020603050405020304" pitchFamily="18" charset="0"/>
                <a:ea typeface="Times New Roman" panose="02020603050405020304" pitchFamily="18" charset="0"/>
              </a:rPr>
              <a:t>=0</a:t>
            </a:r>
            <a:r>
              <a:rPr lang="nb-NO" sz="2800" dirty="0">
                <a:latin typeface="Times New Roman" panose="02020603050405020304" pitchFamily="18" charset="0"/>
                <a:ea typeface="Times New Roman" panose="02020603050405020304" pitchFamily="18" charset="0"/>
              </a:rPr>
              <a:t> </a:t>
            </a:r>
            <a:r>
              <a:rPr lang="nb-NO" sz="2800" dirty="0" smtClean="0">
                <a:latin typeface="Times New Roman" panose="02020603050405020304" pitchFamily="18" charset="0"/>
                <a:ea typeface="Times New Roman" panose="02020603050405020304" pitchFamily="18" charset="0"/>
              </a:rPr>
              <a:t>bo’ladi:</a:t>
            </a:r>
            <a:endParaRPr lang="ru-RU" sz="2800" dirty="0">
              <a:latin typeface="Times New Roman" panose="02020603050405020304" pitchFamily="18" charset="0"/>
              <a:ea typeface="Times New Roman" panose="02020603050405020304" pitchFamily="18" charset="0"/>
            </a:endParaRPr>
          </a:p>
          <a:p>
            <a:pPr marL="0" indent="0" algn="ctr">
              <a:spcAft>
                <a:spcPts val="0"/>
              </a:spcAft>
              <a:buNone/>
            </a:pPr>
            <a:r>
              <a:rPr lang="nb-NO" sz="2800" i="1" dirty="0">
                <a:latin typeface="Times New Roman" panose="02020603050405020304" pitchFamily="18" charset="0"/>
                <a:ea typeface="Times New Roman" panose="02020603050405020304" pitchFamily="18" charset="0"/>
              </a:rPr>
              <a:t>Z</a:t>
            </a:r>
            <a:r>
              <a:rPr lang="nb-NO" sz="2800" i="1" baseline="-25000" dirty="0">
                <a:latin typeface="Times New Roman" panose="02020603050405020304" pitchFamily="18" charset="0"/>
                <a:ea typeface="Times New Roman" panose="02020603050405020304" pitchFamily="18" charset="0"/>
              </a:rPr>
              <a:t>1</a:t>
            </a:r>
            <a:r>
              <a:rPr lang="nb-NO" sz="2800" i="1" dirty="0">
                <a:latin typeface="Times New Roman" panose="02020603050405020304" pitchFamily="18" charset="0"/>
                <a:ea typeface="Times New Roman" panose="02020603050405020304" pitchFamily="18" charset="0"/>
              </a:rPr>
              <a:t> </a:t>
            </a:r>
            <a:r>
              <a:rPr lang="en-US" sz="2800" i="1" dirty="0">
                <a:latin typeface="Times New Roman" panose="02020603050405020304" pitchFamily="18" charset="0"/>
                <a:ea typeface="Times New Roman" panose="02020603050405020304" pitchFamily="18" charset="0"/>
              </a:rPr>
              <a:t>Δ</a:t>
            </a:r>
            <a:r>
              <a:rPr lang="nb-NO" sz="2800" i="1" dirty="0">
                <a:latin typeface="Times New Roman" panose="02020603050405020304" pitchFamily="18" charset="0"/>
                <a:ea typeface="Times New Roman" panose="02020603050405020304" pitchFamily="18" charset="0"/>
              </a:rPr>
              <a:t> – G</a:t>
            </a:r>
            <a:r>
              <a:rPr lang="nb-NO" sz="2800" i="1" baseline="-25000" dirty="0">
                <a:latin typeface="Times New Roman" panose="02020603050405020304" pitchFamily="18" charset="0"/>
                <a:ea typeface="Times New Roman" panose="02020603050405020304" pitchFamily="18" charset="0"/>
              </a:rPr>
              <a:t>a</a:t>
            </a:r>
            <a:r>
              <a:rPr lang="nb-NO" sz="2800" i="1" dirty="0">
                <a:latin typeface="Times New Roman" panose="02020603050405020304" pitchFamily="18" charset="0"/>
                <a:ea typeface="Times New Roman" panose="02020603050405020304" pitchFamily="18" charset="0"/>
              </a:rPr>
              <a:t> b = </a:t>
            </a:r>
            <a:r>
              <a:rPr lang="nb-NO" sz="2800" i="1" dirty="0" smtClean="0">
                <a:latin typeface="Times New Roman" panose="02020603050405020304" pitchFamily="18" charset="0"/>
                <a:ea typeface="Times New Roman" panose="02020603050405020304" pitchFamily="18" charset="0"/>
              </a:rPr>
              <a:t>0</a:t>
            </a:r>
            <a:endParaRPr lang="ru-RU" sz="2800" dirty="0" smtClean="0">
              <a:latin typeface="Times New Roman" panose="02020603050405020304" pitchFamily="18" charset="0"/>
              <a:ea typeface="Times New Roman" panose="02020603050405020304" pitchFamily="18" charset="0"/>
            </a:endParaRPr>
          </a:p>
          <a:p>
            <a:pPr marL="0" indent="0" algn="ctr">
              <a:spcAft>
                <a:spcPts val="0"/>
              </a:spcAft>
              <a:buNone/>
            </a:pPr>
            <a:r>
              <a:rPr lang="nb-NO" sz="2800" i="1" dirty="0" smtClean="0">
                <a:latin typeface="Times New Roman" panose="02020603050405020304" pitchFamily="18" charset="0"/>
                <a:ea typeface="Times New Roman" panose="02020603050405020304" pitchFamily="18" charset="0"/>
              </a:rPr>
              <a:t>Z</a:t>
            </a:r>
            <a:r>
              <a:rPr lang="nb-NO" sz="2800" i="1" baseline="-25000" dirty="0" smtClean="0">
                <a:latin typeface="Times New Roman" panose="02020603050405020304" pitchFamily="18" charset="0"/>
                <a:ea typeface="Times New Roman" panose="02020603050405020304" pitchFamily="18" charset="0"/>
              </a:rPr>
              <a:t>1</a:t>
            </a:r>
            <a:r>
              <a:rPr lang="nb-NO" sz="2800" i="1" dirty="0">
                <a:latin typeface="Times New Roman" panose="02020603050405020304" pitchFamily="18" charset="0"/>
                <a:ea typeface="Times New Roman" panose="02020603050405020304" pitchFamily="18" charset="0"/>
              </a:rPr>
              <a:t>= G</a:t>
            </a:r>
            <a:r>
              <a:rPr lang="nb-NO" sz="2800" i="1" baseline="-25000" dirty="0">
                <a:latin typeface="Times New Roman" panose="02020603050405020304" pitchFamily="18" charset="0"/>
                <a:ea typeface="Times New Roman" panose="02020603050405020304" pitchFamily="18" charset="0"/>
              </a:rPr>
              <a:t>a</a:t>
            </a:r>
            <a:r>
              <a:rPr lang="nb-NO" sz="2800" i="1" dirty="0">
                <a:latin typeface="Times New Roman" panose="02020603050405020304" pitchFamily="18" charset="0"/>
                <a:ea typeface="Times New Roman" panose="02020603050405020304" pitchFamily="18" charset="0"/>
              </a:rPr>
              <a:t> b/L</a:t>
            </a:r>
            <a:endParaRPr lang="ru-RU" sz="2800" dirty="0">
              <a:latin typeface="Times New Roman" panose="02020603050405020304" pitchFamily="18" charset="0"/>
              <a:ea typeface="Times New Roman" panose="02020603050405020304" pitchFamily="18" charset="0"/>
            </a:endParaRPr>
          </a:p>
          <a:p>
            <a:pPr indent="226695" algn="just">
              <a:spcAft>
                <a:spcPts val="0"/>
              </a:spcAft>
            </a:pPr>
            <a:r>
              <a:rPr lang="nb-NO" sz="2800" dirty="0">
                <a:latin typeface="Times New Roman" panose="02020603050405020304" pitchFamily="18" charset="0"/>
                <a:ea typeface="Calibri" panose="020F0502020204030204" pitchFamily="34" charset="0"/>
                <a:cs typeface="Times New Roman" panose="02020603050405020304" pitchFamily="18" charset="0"/>
              </a:rPr>
              <a:t>Agar g’ildirak ezilganda energiyaning bir qismi yo’qolishnni xisobga olmasak, u xolda</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indent="0" algn="ctr">
              <a:spcAft>
                <a:spcPts val="0"/>
              </a:spcAft>
              <a:buNone/>
            </a:pPr>
            <a:r>
              <a:rPr lang="nb-NO" sz="2800" i="1" dirty="0">
                <a:latin typeface="Times New Roman" panose="02020603050405020304" pitchFamily="18" charset="0"/>
                <a:ea typeface="Times New Roman" panose="02020603050405020304" pitchFamily="18" charset="0"/>
              </a:rPr>
              <a:t>Z</a:t>
            </a:r>
            <a:r>
              <a:rPr lang="nb-NO" sz="2800" i="1" baseline="-25000" dirty="0">
                <a:latin typeface="Times New Roman" panose="02020603050405020304" pitchFamily="18" charset="0"/>
                <a:ea typeface="Times New Roman" panose="02020603050405020304" pitchFamily="18" charset="0"/>
              </a:rPr>
              <a:t>2</a:t>
            </a:r>
            <a:r>
              <a:rPr lang="nb-NO" sz="2800" i="1" dirty="0">
                <a:latin typeface="Times New Roman" panose="02020603050405020304" pitchFamily="18" charset="0"/>
                <a:ea typeface="Times New Roman" panose="02020603050405020304" pitchFamily="18" charset="0"/>
              </a:rPr>
              <a:t>≈G</a:t>
            </a:r>
            <a:r>
              <a:rPr lang="nb-NO" sz="2800" i="1" baseline="-25000" dirty="0">
                <a:latin typeface="Times New Roman" panose="02020603050405020304" pitchFamily="18" charset="0"/>
                <a:ea typeface="Times New Roman" panose="02020603050405020304" pitchFamily="18" charset="0"/>
              </a:rPr>
              <a:t>1</a:t>
            </a:r>
            <a:r>
              <a:rPr lang="nb-NO" sz="2800" i="1" dirty="0">
                <a:latin typeface="Times New Roman" panose="02020603050405020304" pitchFamily="18" charset="0"/>
                <a:ea typeface="Times New Roman" panose="02020603050405020304" pitchFamily="18" charset="0"/>
              </a:rPr>
              <a:t>=Ga b/L</a:t>
            </a:r>
            <a:r>
              <a:rPr lang="nb-NO" sz="2800" dirty="0">
                <a:latin typeface="Times New Roman" panose="02020603050405020304" pitchFamily="18" charset="0"/>
                <a:ea typeface="Times New Roman" panose="02020603050405020304" pitchFamily="18" charset="0"/>
              </a:rPr>
              <a:t>                </a:t>
            </a:r>
            <a:endParaRPr lang="ru-RU" sz="2800" dirty="0">
              <a:latin typeface="Times New Roman" panose="02020603050405020304" pitchFamily="18" charset="0"/>
              <a:ea typeface="Times New Roman" panose="02020603050405020304" pitchFamily="18" charset="0"/>
            </a:endParaRPr>
          </a:p>
          <a:p>
            <a:pPr marL="0" indent="0" algn="just">
              <a:spcAft>
                <a:spcPts val="0"/>
              </a:spcAft>
              <a:buNone/>
            </a:pPr>
            <a:r>
              <a:rPr lang="nb-NO" sz="2800" dirty="0">
                <a:latin typeface="Times New Roman" panose="02020603050405020304" pitchFamily="18" charset="0"/>
                <a:ea typeface="Times New Roman" panose="02020603050405020304" pitchFamily="18" charset="0"/>
              </a:rPr>
              <a:t>shunga o’xshash, </a:t>
            </a:r>
            <a:endParaRPr lang="ru-RU" sz="2800" dirty="0">
              <a:latin typeface="Times New Roman" panose="02020603050405020304" pitchFamily="18" charset="0"/>
              <a:ea typeface="Times New Roman" panose="02020603050405020304" pitchFamily="18" charset="0"/>
            </a:endParaRPr>
          </a:p>
          <a:p>
            <a:pPr indent="0" algn="ctr">
              <a:spcAft>
                <a:spcPts val="0"/>
              </a:spcAft>
              <a:buNone/>
            </a:pPr>
            <a:r>
              <a:rPr lang="nb-NO" sz="2800" i="1" dirty="0">
                <a:latin typeface="Times New Roman" panose="02020603050405020304" pitchFamily="18" charset="0"/>
                <a:ea typeface="Times New Roman" panose="02020603050405020304" pitchFamily="18" charset="0"/>
              </a:rPr>
              <a:t>Z</a:t>
            </a:r>
            <a:r>
              <a:rPr lang="nb-NO" sz="2800" i="1" baseline="-25000" dirty="0">
                <a:latin typeface="Times New Roman" panose="02020603050405020304" pitchFamily="18" charset="0"/>
                <a:ea typeface="Times New Roman" panose="02020603050405020304" pitchFamily="18" charset="0"/>
              </a:rPr>
              <a:t>2</a:t>
            </a:r>
            <a:r>
              <a:rPr lang="nb-NO" sz="2800" i="1" dirty="0">
                <a:latin typeface="Times New Roman" panose="02020603050405020304" pitchFamily="18" charset="0"/>
                <a:ea typeface="Times New Roman" panose="02020603050405020304" pitchFamily="18" charset="0"/>
              </a:rPr>
              <a:t>≈G</a:t>
            </a:r>
            <a:r>
              <a:rPr lang="nb-NO" sz="2800" i="1" baseline="-25000" dirty="0">
                <a:latin typeface="Times New Roman" panose="02020603050405020304" pitchFamily="18" charset="0"/>
                <a:ea typeface="Times New Roman" panose="02020603050405020304" pitchFamily="18" charset="0"/>
              </a:rPr>
              <a:t>2</a:t>
            </a:r>
            <a:r>
              <a:rPr lang="nb-NO" sz="2800" i="1" dirty="0">
                <a:latin typeface="Times New Roman" panose="02020603050405020304" pitchFamily="18" charset="0"/>
                <a:ea typeface="Times New Roman" panose="02020603050405020304" pitchFamily="18" charset="0"/>
              </a:rPr>
              <a:t>=Ga b/L</a:t>
            </a:r>
            <a:r>
              <a:rPr lang="nb-NO" sz="2800" dirty="0">
                <a:latin typeface="Times New Roman" panose="02020603050405020304" pitchFamily="18" charset="0"/>
                <a:ea typeface="Times New Roman" panose="02020603050405020304" pitchFamily="18" charset="0"/>
              </a:rPr>
              <a:t>               </a:t>
            </a:r>
            <a:endParaRPr lang="ru-RU" sz="2800" dirty="0">
              <a:latin typeface="Times New Roman" panose="02020603050405020304" pitchFamily="18" charset="0"/>
              <a:ea typeface="Times New Roman" panose="02020603050405020304" pitchFamily="18" charset="0"/>
            </a:endParaRPr>
          </a:p>
          <a:p>
            <a:pPr marL="0" indent="0">
              <a:spcAft>
                <a:spcPts val="0"/>
              </a:spcAft>
              <a:buNone/>
            </a:pPr>
            <a:r>
              <a:rPr lang="nb-NO" sz="2800" dirty="0">
                <a:latin typeface="Times New Roman" panose="02020603050405020304" pitchFamily="18" charset="0"/>
                <a:ea typeface="Times New Roman" panose="02020603050405020304" pitchFamily="18" charset="0"/>
              </a:rPr>
              <a:t>bo’ladi.</a:t>
            </a:r>
            <a:endParaRPr lang="ru-RU" sz="2800" dirty="0">
              <a:latin typeface="Times New Roman" panose="02020603050405020304" pitchFamily="18" charset="0"/>
              <a:ea typeface="Times New Roman" panose="02020603050405020304" pitchFamily="18" charset="0"/>
            </a:endParaRPr>
          </a:p>
          <a:p>
            <a:endParaRPr lang="ru-RU" sz="2800" dirty="0"/>
          </a:p>
        </p:txBody>
      </p:sp>
    </p:spTree>
    <p:extLst>
      <p:ext uri="{BB962C8B-B14F-4D97-AF65-F5344CB8AC3E}">
        <p14:creationId xmlns:p14="http://schemas.microsoft.com/office/powerpoint/2010/main" val="5283082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838200" y="275185"/>
            <a:ext cx="10515600" cy="429353"/>
          </a:xfrm>
        </p:spPr>
        <p:txBody>
          <a:bodyPr/>
          <a:lstStyle/>
          <a:p>
            <a:pPr algn="ctr"/>
            <a:r>
              <a:rPr lang="nb-NO" sz="2800" b="1" kern="1600">
                <a:solidFill>
                  <a:srgbClr val="333399"/>
                </a:solidFill>
                <a:latin typeface="Times New Roman" panose="02020603050405020304" pitchFamily="18" charset="0"/>
                <a:ea typeface="Times New Roman" panose="02020603050405020304" pitchFamily="18" charset="0"/>
              </a:rPr>
              <a:t>Yo’lning normal reaktsiyalari</a:t>
            </a:r>
            <a:endParaRPr lang="ru-RU" dirty="0"/>
          </a:p>
        </p:txBody>
      </p:sp>
      <p:sp>
        <p:nvSpPr>
          <p:cNvPr id="2" name="Объект 1"/>
          <p:cNvSpPr>
            <a:spLocks noGrp="1"/>
          </p:cNvSpPr>
          <p:nvPr>
            <p:ph idx="1"/>
          </p:nvPr>
        </p:nvSpPr>
        <p:spPr>
          <a:xfrm>
            <a:off x="0" y="1017430"/>
            <a:ext cx="12192000" cy="4351338"/>
          </a:xfrm>
        </p:spPr>
        <p:txBody>
          <a:bodyPr/>
          <a:lstStyle/>
          <a:p>
            <a:endParaRPr lang="ru-RU" sz="2800" dirty="0"/>
          </a:p>
        </p:txBody>
      </p:sp>
      <p:pic>
        <p:nvPicPr>
          <p:cNvPr id="7" name="Рисунок 6"/>
          <p:cNvPicPr/>
          <p:nvPr/>
        </p:nvPicPr>
        <p:blipFill>
          <a:blip r:embed="rId2">
            <a:biLevel thresh="75000"/>
            <a:extLst>
              <a:ext uri="{28A0092B-C50C-407E-A947-70E740481C1C}">
                <a14:useLocalDpi xmlns:a14="http://schemas.microsoft.com/office/drawing/2010/main" val="0"/>
              </a:ext>
            </a:extLst>
          </a:blip>
          <a:srcRect/>
          <a:stretch>
            <a:fillRect/>
          </a:stretch>
        </p:blipFill>
        <p:spPr bwMode="auto">
          <a:xfrm>
            <a:off x="2021983" y="2069074"/>
            <a:ext cx="7443989" cy="2745901"/>
          </a:xfrm>
          <a:prstGeom prst="rect">
            <a:avLst/>
          </a:prstGeom>
          <a:noFill/>
          <a:ln>
            <a:noFill/>
          </a:ln>
          <a:effectLst>
            <a:softEdge rad="0"/>
          </a:effectLst>
        </p:spPr>
      </p:pic>
      <p:sp>
        <p:nvSpPr>
          <p:cNvPr id="3" name="Прямоугольник 2"/>
          <p:cNvSpPr/>
          <p:nvPr/>
        </p:nvSpPr>
        <p:spPr>
          <a:xfrm>
            <a:off x="0" y="5588618"/>
            <a:ext cx="12192000" cy="523220"/>
          </a:xfrm>
          <a:prstGeom prst="rect">
            <a:avLst/>
          </a:prstGeom>
        </p:spPr>
        <p:txBody>
          <a:bodyPr wrap="square">
            <a:spAutoFit/>
          </a:bodyPr>
          <a:lstStyle/>
          <a:p>
            <a:pPr algn="ctr">
              <a:spcAft>
                <a:spcPts val="0"/>
              </a:spcAft>
            </a:pPr>
            <a:r>
              <a:rPr lang="es-ES" sz="2800" dirty="0">
                <a:latin typeface="Times New Roman" panose="02020603050405020304" pitchFamily="18" charset="0"/>
                <a:ea typeface="Times New Roman" panose="02020603050405020304" pitchFamily="18" charset="0"/>
              </a:rPr>
              <a:t>Gorizontal yo’lda harakatsiz turgan </a:t>
            </a:r>
            <a:r>
              <a:rPr lang="es-ES" sz="2800" dirty="0" smtClean="0">
                <a:latin typeface="Times New Roman" panose="02020603050405020304" pitchFamily="18" charset="0"/>
                <a:ea typeface="Times New Roman" panose="02020603050405020304" pitchFamily="18" charset="0"/>
              </a:rPr>
              <a:t>avtomobilga </a:t>
            </a:r>
            <a:r>
              <a:rPr lang="es-ES" sz="2800" dirty="0">
                <a:latin typeface="Times New Roman" panose="02020603050405020304" pitchFamily="18" charset="0"/>
                <a:ea typeface="Times New Roman" panose="02020603050405020304" pitchFamily="18" charset="0"/>
              </a:rPr>
              <a:t>ta`sir qiluvchi kuch va reaktsiyalar.</a:t>
            </a:r>
            <a:endParaRPr lang="ru-RU"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94620207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0" y="894765"/>
            <a:ext cx="12185753" cy="5561351"/>
          </a:xfrm>
        </p:spPr>
        <p:txBody>
          <a:bodyPr/>
          <a:lstStyle/>
          <a:p>
            <a:pPr lvl="0" algn="just">
              <a:spcAft>
                <a:spcPts val="0"/>
              </a:spcAft>
              <a:buClr>
                <a:srgbClr val="3333CC"/>
              </a:buClr>
            </a:pPr>
            <a:r>
              <a:rPr lang="nb-NO" sz="2800" dirty="0">
                <a:solidFill>
                  <a:srgbClr val="000000"/>
                </a:solidFill>
                <a:latin typeface="Times New Roman" panose="02020603050405020304" pitchFamily="18" charset="0"/>
                <a:ea typeface="Times New Roman" panose="02020603050405020304" pitchFamily="18" charset="0"/>
              </a:rPr>
              <a:t>Avtomobil, umumiy xol uchun, hamma kuch va momentlar ta`sirida tezlanish bilan balandlikka harakat qilsin. </a:t>
            </a:r>
            <a:r>
              <a:rPr lang="es-ES" sz="2800" dirty="0">
                <a:solidFill>
                  <a:srgbClr val="000000"/>
                </a:solidFill>
                <a:latin typeface="Times New Roman" panose="02020603050405020304" pitchFamily="18" charset="0"/>
                <a:ea typeface="Times New Roman" panose="02020603050405020304" pitchFamily="18" charset="0"/>
              </a:rPr>
              <a:t>Natijada uning G’ildiragiga ta`sir etuvchi yo’liing normal reaktsiyalari </a:t>
            </a:r>
            <a:endParaRPr lang="ru-RU" sz="2800" dirty="0" smtClean="0">
              <a:solidFill>
                <a:srgbClr val="000000"/>
              </a:solidFill>
              <a:latin typeface="Times New Roman" panose="02020603050405020304" pitchFamily="18" charset="0"/>
              <a:ea typeface="Times New Roman" panose="02020603050405020304" pitchFamily="18" charset="0"/>
            </a:endParaRPr>
          </a:p>
          <a:p>
            <a:pPr lvl="0" algn="just">
              <a:spcAft>
                <a:spcPts val="0"/>
              </a:spcAft>
              <a:buClr>
                <a:srgbClr val="3333CC"/>
              </a:buClr>
            </a:pPr>
            <a:endParaRPr lang="ru-RU" sz="2800" dirty="0">
              <a:solidFill>
                <a:srgbClr val="000000"/>
              </a:solidFill>
              <a:latin typeface="Times New Roman" panose="02020603050405020304" pitchFamily="18" charset="0"/>
              <a:ea typeface="Times New Roman" panose="02020603050405020304" pitchFamily="18" charset="0"/>
            </a:endParaRPr>
          </a:p>
          <a:p>
            <a:pPr lvl="0" algn="just">
              <a:spcAft>
                <a:spcPts val="0"/>
              </a:spcAft>
              <a:buClr>
                <a:srgbClr val="3333CC"/>
              </a:buClr>
            </a:pPr>
            <a:endParaRPr lang="ru-RU" sz="2800" dirty="0" smtClean="0">
              <a:solidFill>
                <a:srgbClr val="000000"/>
              </a:solidFill>
              <a:latin typeface="Times New Roman" panose="02020603050405020304" pitchFamily="18" charset="0"/>
              <a:ea typeface="Times New Roman" panose="02020603050405020304" pitchFamily="18" charset="0"/>
            </a:endParaRPr>
          </a:p>
          <a:p>
            <a:pPr lvl="0" algn="just">
              <a:spcAft>
                <a:spcPts val="0"/>
              </a:spcAft>
              <a:buClr>
                <a:srgbClr val="3333CC"/>
              </a:buClr>
            </a:pPr>
            <a:endParaRPr lang="ru-RU" sz="2800" dirty="0">
              <a:solidFill>
                <a:srgbClr val="000000"/>
              </a:solidFill>
              <a:latin typeface="Times New Roman" panose="02020603050405020304" pitchFamily="18" charset="0"/>
              <a:ea typeface="Times New Roman" panose="02020603050405020304" pitchFamily="18" charset="0"/>
            </a:endParaRPr>
          </a:p>
          <a:p>
            <a:pPr lvl="0" algn="just">
              <a:spcAft>
                <a:spcPts val="0"/>
              </a:spcAft>
              <a:buClr>
                <a:srgbClr val="3333CC"/>
              </a:buClr>
            </a:pPr>
            <a:endParaRPr lang="ru-RU" sz="2800" dirty="0" smtClean="0">
              <a:solidFill>
                <a:srgbClr val="000000"/>
              </a:solidFill>
              <a:latin typeface="Times New Roman" panose="02020603050405020304" pitchFamily="18" charset="0"/>
              <a:ea typeface="Times New Roman" panose="02020603050405020304" pitchFamily="18" charset="0"/>
            </a:endParaRPr>
          </a:p>
          <a:p>
            <a:pPr marL="0" lvl="0" indent="0" algn="just">
              <a:spcAft>
                <a:spcPts val="0"/>
              </a:spcAft>
              <a:buClr>
                <a:srgbClr val="3333CC"/>
              </a:buClr>
              <a:buNone/>
            </a:pPr>
            <a:endParaRPr lang="ru-RU" sz="2800" dirty="0" smtClean="0">
              <a:solidFill>
                <a:srgbClr val="000000"/>
              </a:solidFill>
              <a:latin typeface="Times New Roman" panose="02020603050405020304" pitchFamily="18" charset="0"/>
              <a:ea typeface="Times New Roman" panose="02020603050405020304" pitchFamily="18" charset="0"/>
            </a:endParaRPr>
          </a:p>
          <a:p>
            <a:pPr lvl="0" algn="just">
              <a:spcAft>
                <a:spcPts val="0"/>
              </a:spcAft>
              <a:buClr>
                <a:srgbClr val="3333CC"/>
              </a:buClr>
            </a:pPr>
            <a:r>
              <a:rPr lang="es-ES" sz="2600" i="1" dirty="0" smtClean="0">
                <a:solidFill>
                  <a:srgbClr val="000000"/>
                </a:solidFill>
                <a:latin typeface="Times New Roman" panose="02020603050405020304" pitchFamily="18" charset="0"/>
                <a:ea typeface="Times New Roman" panose="02020603050405020304" pitchFamily="18" charset="0"/>
              </a:rPr>
              <a:t>Z</a:t>
            </a:r>
            <a:r>
              <a:rPr lang="es-ES" sz="2600" i="1" baseline="-25000" dirty="0" smtClean="0">
                <a:solidFill>
                  <a:srgbClr val="000000"/>
                </a:solidFill>
                <a:latin typeface="Times New Roman" panose="02020603050405020304" pitchFamily="18" charset="0"/>
                <a:ea typeface="Times New Roman" panose="02020603050405020304" pitchFamily="18" charset="0"/>
              </a:rPr>
              <a:t>1</a:t>
            </a:r>
            <a:r>
              <a:rPr lang="es-ES" sz="2600" dirty="0" smtClean="0">
                <a:solidFill>
                  <a:srgbClr val="000000"/>
                </a:solidFill>
                <a:latin typeface="Times New Roman" panose="02020603050405020304" pitchFamily="18" charset="0"/>
                <a:ea typeface="Times New Roman" panose="02020603050405020304" pitchFamily="18" charset="0"/>
              </a:rPr>
              <a:t>va </a:t>
            </a:r>
            <a:r>
              <a:rPr lang="es-ES" sz="2600" i="1" dirty="0">
                <a:solidFill>
                  <a:srgbClr val="000000"/>
                </a:solidFill>
                <a:latin typeface="Times New Roman" panose="02020603050405020304" pitchFamily="18" charset="0"/>
                <a:ea typeface="Times New Roman" panose="02020603050405020304" pitchFamily="18" charset="0"/>
              </a:rPr>
              <a:t>Z</a:t>
            </a:r>
            <a:r>
              <a:rPr lang="es-ES" sz="2600" i="1" baseline="-25000" dirty="0">
                <a:solidFill>
                  <a:srgbClr val="000000"/>
                </a:solidFill>
                <a:latin typeface="Times New Roman" panose="02020603050405020304" pitchFamily="18" charset="0"/>
                <a:ea typeface="Times New Roman" panose="02020603050405020304" pitchFamily="18" charset="0"/>
              </a:rPr>
              <a:t>2</a:t>
            </a:r>
            <a:r>
              <a:rPr lang="es-ES" sz="2600" dirty="0">
                <a:solidFill>
                  <a:srgbClr val="000000"/>
                </a:solidFill>
                <a:latin typeface="Times New Roman" panose="02020603050405020304" pitchFamily="18" charset="0"/>
                <a:ea typeface="Times New Roman" panose="02020603050405020304" pitchFamily="18" charset="0"/>
              </a:rPr>
              <a:t> o’zgaradi, chunki avtomobil kuzovi dvigateldan yetakchi o’qqa uzatilgan</a:t>
            </a:r>
            <a:endParaRPr lang="ru-RU" sz="2600" dirty="0">
              <a:solidFill>
                <a:srgbClr val="000000"/>
              </a:solidFill>
              <a:latin typeface="Times New Roman" panose="02020603050405020304" pitchFamily="18" charset="0"/>
              <a:ea typeface="Times New Roman" panose="02020603050405020304" pitchFamily="18" charset="0"/>
            </a:endParaRPr>
          </a:p>
          <a:p>
            <a:pPr marL="0" lvl="0" indent="0" algn="just">
              <a:spcAft>
                <a:spcPts val="0"/>
              </a:spcAft>
              <a:buClr>
                <a:srgbClr val="3333CC"/>
              </a:buClr>
              <a:buNone/>
            </a:pPr>
            <a:r>
              <a:rPr lang="es-ES" sz="2600" dirty="0">
                <a:solidFill>
                  <a:srgbClr val="000000"/>
                </a:solidFill>
                <a:latin typeface="Times New Roman" panose="02020603050405020304" pitchFamily="18" charset="0"/>
                <a:ea typeface="Times New Roman" panose="02020603050405020304" pitchFamily="18" charset="0"/>
              </a:rPr>
              <a:t>moment, g’ildiraklarning inertsiya momenti, G’ildirashga qarshilik va boshqalar ta`sirida kundalang o’qqa nisbatan tebranadi. Harakat vaqtidagi normal reaktsiyalarni aniqlashda kuzov va o’qlar markam biriktirilgan, inertsion momentlar juda kichik </a:t>
            </a:r>
            <a:r>
              <a:rPr lang="es-ES" sz="2600" i="1" dirty="0">
                <a:solidFill>
                  <a:srgbClr val="000000"/>
                </a:solidFill>
                <a:latin typeface="Times New Roman" panose="02020603050405020304" pitchFamily="18" charset="0"/>
                <a:ea typeface="Times New Roman" panose="02020603050405020304" pitchFamily="18" charset="0"/>
              </a:rPr>
              <a:t>M</a:t>
            </a:r>
            <a:r>
              <a:rPr lang="es-ES" sz="2600" i="1" baseline="-25000" dirty="0">
                <a:solidFill>
                  <a:srgbClr val="000000"/>
                </a:solidFill>
                <a:latin typeface="Times New Roman" panose="02020603050405020304" pitchFamily="18" charset="0"/>
                <a:ea typeface="Times New Roman" panose="02020603050405020304" pitchFamily="18" charset="0"/>
              </a:rPr>
              <a:t>f1</a:t>
            </a:r>
            <a:r>
              <a:rPr lang="es-ES" sz="2600" i="1" dirty="0">
                <a:solidFill>
                  <a:srgbClr val="000000"/>
                </a:solidFill>
                <a:latin typeface="Times New Roman" panose="02020603050405020304" pitchFamily="18" charset="0"/>
                <a:ea typeface="Times New Roman" panose="02020603050405020304" pitchFamily="18" charset="0"/>
              </a:rPr>
              <a:t>=M</a:t>
            </a:r>
            <a:r>
              <a:rPr lang="es-ES" sz="2600" i="1" baseline="-25000" dirty="0">
                <a:solidFill>
                  <a:srgbClr val="000000"/>
                </a:solidFill>
                <a:latin typeface="Times New Roman" panose="02020603050405020304" pitchFamily="18" charset="0"/>
                <a:ea typeface="Times New Roman" panose="02020603050405020304" pitchFamily="18" charset="0"/>
              </a:rPr>
              <a:t>f2</a:t>
            </a:r>
            <a:r>
              <a:rPr lang="es-ES" sz="2600" i="1" dirty="0">
                <a:solidFill>
                  <a:srgbClr val="000000"/>
                </a:solidFill>
                <a:latin typeface="Times New Roman" panose="02020603050405020304" pitchFamily="18" charset="0"/>
                <a:ea typeface="Times New Roman" panose="02020603050405020304" pitchFamily="18" charset="0"/>
              </a:rPr>
              <a:t>=0</a:t>
            </a:r>
            <a:r>
              <a:rPr lang="es-ES" sz="2600" dirty="0">
                <a:solidFill>
                  <a:srgbClr val="000000"/>
                </a:solidFill>
                <a:latin typeface="Times New Roman" panose="02020603050405020304" pitchFamily="18" charset="0"/>
                <a:ea typeface="Times New Roman" panose="02020603050405020304" pitchFamily="18" charset="0"/>
              </a:rPr>
              <a:t> deb faraz qilinadi.</a:t>
            </a:r>
            <a:endParaRPr lang="ru-RU" sz="2600" dirty="0">
              <a:solidFill>
                <a:srgbClr val="000000"/>
              </a:solidFill>
              <a:latin typeface="Times New Roman" panose="02020603050405020304" pitchFamily="18" charset="0"/>
              <a:ea typeface="Times New Roman" panose="02020603050405020304" pitchFamily="18" charset="0"/>
            </a:endParaRPr>
          </a:p>
          <a:p>
            <a:pPr lvl="0">
              <a:buClr>
                <a:srgbClr val="3333CC"/>
              </a:buClr>
            </a:pPr>
            <a:endParaRPr lang="ru-RU" sz="2800" dirty="0">
              <a:solidFill>
                <a:srgbClr val="000000"/>
              </a:solidFill>
            </a:endParaRPr>
          </a:p>
        </p:txBody>
      </p:sp>
      <p:sp>
        <p:nvSpPr>
          <p:cNvPr id="4" name="Заголовок 1"/>
          <p:cNvSpPr>
            <a:spLocks noGrp="1"/>
          </p:cNvSpPr>
          <p:nvPr>
            <p:ph type="title"/>
          </p:nvPr>
        </p:nvSpPr>
        <p:spPr>
          <a:xfrm>
            <a:off x="838200" y="269823"/>
            <a:ext cx="10515600" cy="509640"/>
          </a:xfrm>
        </p:spPr>
        <p:txBody>
          <a:bodyPr/>
          <a:lstStyle/>
          <a:p>
            <a:pPr algn="ctr"/>
            <a:r>
              <a:rPr lang="nb-NO" sz="2800" b="1" kern="1600">
                <a:solidFill>
                  <a:srgbClr val="333399"/>
                </a:solidFill>
                <a:latin typeface="Times New Roman" panose="02020603050405020304" pitchFamily="18" charset="0"/>
                <a:ea typeface="Times New Roman" panose="02020603050405020304" pitchFamily="18" charset="0"/>
              </a:rPr>
              <a:t>Yo’lning normal reaktsiyalari</a:t>
            </a:r>
            <a:endParaRPr lang="ru-RU" dirty="0"/>
          </a:p>
        </p:txBody>
      </p:sp>
      <p:pic>
        <p:nvPicPr>
          <p:cNvPr id="5" name="Рисунок 4"/>
          <p:cNvPicPr/>
          <p:nvPr/>
        </p:nvPicPr>
        <p:blipFill>
          <a:blip r:embed="rId2">
            <a:duotone>
              <a:prstClr val="black"/>
              <a:srgbClr val="D9C3A5">
                <a:tint val="50000"/>
                <a:satMod val="180000"/>
              </a:srgbClr>
            </a:duotone>
            <a:extLst>
              <a:ext uri="{28A0092B-C50C-407E-A947-70E740481C1C}">
                <a14:useLocalDpi xmlns:a14="http://schemas.microsoft.com/office/drawing/2010/main" val="0"/>
              </a:ext>
            </a:extLst>
          </a:blip>
          <a:srcRect/>
          <a:stretch>
            <a:fillRect/>
          </a:stretch>
        </p:blipFill>
        <p:spPr bwMode="auto">
          <a:xfrm>
            <a:off x="3013656" y="2189407"/>
            <a:ext cx="5432736" cy="2627290"/>
          </a:xfrm>
          <a:prstGeom prst="rect">
            <a:avLst/>
          </a:prstGeom>
          <a:pattFill prst="pct50">
            <a:fgClr>
              <a:schemeClr val="accent1"/>
            </a:fgClr>
            <a:bgClr>
              <a:schemeClr val="bg1"/>
            </a:bgClr>
          </a:pattFill>
          <a:ln>
            <a:noFill/>
          </a:ln>
        </p:spPr>
      </p:pic>
    </p:spTree>
    <p:extLst>
      <p:ext uri="{BB962C8B-B14F-4D97-AF65-F5344CB8AC3E}">
        <p14:creationId xmlns:p14="http://schemas.microsoft.com/office/powerpoint/2010/main" val="1770578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00331" y="154546"/>
            <a:ext cx="7339884" cy="592429"/>
          </a:xfrm>
        </p:spPr>
        <p:txBody>
          <a:bodyPr/>
          <a:lstStyle/>
          <a:p>
            <a:pPr marL="514350" lvl="0" indent="-514350" algn="ctr"/>
            <a:r>
              <a:rPr lang="nb-NO" sz="2800" b="1" kern="1600" dirty="0">
                <a:solidFill>
                  <a:srgbClr val="333399"/>
                </a:solidFill>
                <a:latin typeface="Times New Roman" panose="02020603050405020304" pitchFamily="18" charset="0"/>
                <a:ea typeface="Times New Roman" panose="02020603050405020304" pitchFamily="18" charset="0"/>
              </a:rPr>
              <a:t>Yo’lning normal reaktsiyalari</a:t>
            </a:r>
            <a:endParaRPr lang="ru-RU" sz="2400" dirty="0"/>
          </a:p>
        </p:txBody>
      </p:sp>
      <p:sp>
        <p:nvSpPr>
          <p:cNvPr id="3" name="Объект 2"/>
          <p:cNvSpPr>
            <a:spLocks noGrp="1"/>
          </p:cNvSpPr>
          <p:nvPr>
            <p:ph idx="1"/>
          </p:nvPr>
        </p:nvSpPr>
        <p:spPr>
          <a:xfrm>
            <a:off x="0" y="914400"/>
            <a:ext cx="12192000" cy="5821251"/>
          </a:xfrm>
        </p:spPr>
        <p:txBody>
          <a:bodyPr/>
          <a:lstStyle/>
          <a:p>
            <a:pPr algn="just">
              <a:spcAft>
                <a:spcPts val="0"/>
              </a:spcAft>
            </a:pPr>
            <a:r>
              <a:rPr lang="es-ES" sz="2600" dirty="0">
                <a:latin typeface="Times New Roman" panose="02020603050405020304" pitchFamily="18" charset="0"/>
                <a:ea typeface="Times New Roman" panose="02020603050405020304" pitchFamily="18" charset="0"/>
              </a:rPr>
              <a:t>	Avtomobilning ketingi o’qiga ta`sir etuvchi kuchlar momentining muvozanatlik </a:t>
            </a:r>
            <a:r>
              <a:rPr lang="es-ES" sz="2600" dirty="0" smtClean="0">
                <a:latin typeface="Times New Roman" panose="02020603050405020304" pitchFamily="18" charset="0"/>
                <a:ea typeface="Times New Roman" panose="02020603050405020304" pitchFamily="18" charset="0"/>
              </a:rPr>
              <a:t>tenglamasi:</a:t>
            </a:r>
            <a:endParaRPr lang="ru-RU" sz="2600" dirty="0" smtClean="0">
              <a:latin typeface="Times New Roman" panose="02020603050405020304" pitchFamily="18" charset="0"/>
              <a:ea typeface="Times New Roman" panose="02020603050405020304" pitchFamily="18" charset="0"/>
            </a:endParaRPr>
          </a:p>
          <a:p>
            <a:pPr marL="0" indent="0" algn="ctr">
              <a:spcAft>
                <a:spcPts val="0"/>
              </a:spcAft>
              <a:buNone/>
            </a:pPr>
            <a:r>
              <a:rPr lang="es-ES" sz="2600" i="1" dirty="0" smtClean="0">
                <a:latin typeface="Times New Roman" panose="02020603050405020304" pitchFamily="18" charset="0"/>
                <a:ea typeface="Times New Roman" panose="02020603050405020304" pitchFamily="18" charset="0"/>
              </a:rPr>
              <a:t>Z</a:t>
            </a:r>
            <a:r>
              <a:rPr lang="es-ES" sz="2600" i="1" baseline="-25000" dirty="0" smtClean="0">
                <a:latin typeface="Times New Roman" panose="02020603050405020304" pitchFamily="18" charset="0"/>
                <a:ea typeface="Times New Roman" panose="02020603050405020304" pitchFamily="18" charset="0"/>
              </a:rPr>
              <a:t>1</a:t>
            </a:r>
            <a:r>
              <a:rPr lang="es-ES" sz="2600" i="1" dirty="0" smtClean="0">
                <a:latin typeface="Times New Roman" panose="02020603050405020304" pitchFamily="18" charset="0"/>
                <a:ea typeface="Times New Roman" panose="02020603050405020304" pitchFamily="18" charset="0"/>
              </a:rPr>
              <a:t>L+M</a:t>
            </a:r>
            <a:r>
              <a:rPr lang="es-ES" sz="2600" i="1" baseline="-25000" dirty="0" smtClean="0">
                <a:latin typeface="Times New Roman" panose="02020603050405020304" pitchFamily="18" charset="0"/>
                <a:ea typeface="Times New Roman" panose="02020603050405020304" pitchFamily="18" charset="0"/>
              </a:rPr>
              <a:t>f1</a:t>
            </a:r>
            <a:r>
              <a:rPr lang="es-ES" sz="2600" i="1" dirty="0" smtClean="0">
                <a:latin typeface="Times New Roman" panose="02020603050405020304" pitchFamily="18" charset="0"/>
                <a:ea typeface="Times New Roman" panose="02020603050405020304" pitchFamily="18" charset="0"/>
              </a:rPr>
              <a:t>+M</a:t>
            </a:r>
            <a:r>
              <a:rPr lang="es-ES" sz="2600" i="1" baseline="-25000" dirty="0" smtClean="0">
                <a:latin typeface="Times New Roman" panose="02020603050405020304" pitchFamily="18" charset="0"/>
                <a:ea typeface="Times New Roman" panose="02020603050405020304" pitchFamily="18" charset="0"/>
              </a:rPr>
              <a:t>f2</a:t>
            </a:r>
            <a:r>
              <a:rPr lang="es-ES" sz="2600" i="1" dirty="0" smtClean="0">
                <a:latin typeface="Times New Roman" panose="02020603050405020304" pitchFamily="18" charset="0"/>
                <a:ea typeface="Times New Roman" panose="02020603050405020304" pitchFamily="18" charset="0"/>
              </a:rPr>
              <a:t>+R</a:t>
            </a:r>
            <a:r>
              <a:rPr lang="es-ES" sz="2600" i="1" baseline="-25000" dirty="0" smtClean="0">
                <a:latin typeface="Times New Roman" panose="02020603050405020304" pitchFamily="18" charset="0"/>
                <a:ea typeface="Times New Roman" panose="02020603050405020304" pitchFamily="18" charset="0"/>
              </a:rPr>
              <a:t>w</a:t>
            </a:r>
            <a:r>
              <a:rPr lang="es-ES" sz="2600" i="1" dirty="0" smtClean="0">
                <a:latin typeface="Times New Roman" panose="02020603050405020304" pitchFamily="18" charset="0"/>
                <a:ea typeface="Times New Roman" panose="02020603050405020304" pitchFamily="18" charset="0"/>
              </a:rPr>
              <a:t> </a:t>
            </a:r>
            <a:r>
              <a:rPr lang="es-ES" sz="2600" i="1" dirty="0">
                <a:latin typeface="Times New Roman" panose="02020603050405020304" pitchFamily="18" charset="0"/>
                <a:ea typeface="Times New Roman" panose="02020603050405020304" pitchFamily="18" charset="0"/>
              </a:rPr>
              <a:t>h</a:t>
            </a:r>
            <a:r>
              <a:rPr lang="es-ES" sz="2600" i="1" baseline="-25000" dirty="0">
                <a:latin typeface="Times New Roman" panose="02020603050405020304" pitchFamily="18" charset="0"/>
                <a:ea typeface="Times New Roman" panose="02020603050405020304" pitchFamily="18" charset="0"/>
              </a:rPr>
              <a:t>w</a:t>
            </a:r>
            <a:r>
              <a:rPr lang="es-ES" sz="2600" i="1" dirty="0">
                <a:latin typeface="Times New Roman" panose="02020603050405020304" pitchFamily="18" charset="0"/>
                <a:ea typeface="Times New Roman" panose="02020603050405020304" pitchFamily="18" charset="0"/>
              </a:rPr>
              <a:t>+R</a:t>
            </a:r>
            <a:r>
              <a:rPr lang="es-ES" sz="2600" i="1" baseline="-25000" dirty="0">
                <a:latin typeface="Times New Roman" panose="02020603050405020304" pitchFamily="18" charset="0"/>
                <a:ea typeface="Times New Roman" panose="02020603050405020304" pitchFamily="18" charset="0"/>
              </a:rPr>
              <a:t>f</a:t>
            </a:r>
            <a:r>
              <a:rPr lang="es-ES" sz="2600" i="1" dirty="0">
                <a:latin typeface="Times New Roman" panose="02020603050405020304" pitchFamily="18" charset="0"/>
                <a:ea typeface="Times New Roman" panose="02020603050405020304" pitchFamily="18" charset="0"/>
              </a:rPr>
              <a:t>h</a:t>
            </a:r>
            <a:r>
              <a:rPr lang="es-ES" sz="2600" i="1" baseline="-25000" dirty="0">
                <a:latin typeface="Times New Roman" panose="02020603050405020304" pitchFamily="18" charset="0"/>
                <a:ea typeface="Times New Roman" panose="02020603050405020304" pitchFamily="18" charset="0"/>
              </a:rPr>
              <a:t>d</a:t>
            </a:r>
            <a:r>
              <a:rPr lang="es-ES" sz="2600" i="1" dirty="0">
                <a:latin typeface="Times New Roman" panose="02020603050405020304" pitchFamily="18" charset="0"/>
                <a:ea typeface="Times New Roman" panose="02020603050405020304" pitchFamily="18" charset="0"/>
              </a:rPr>
              <a:t>+R</a:t>
            </a:r>
            <a:r>
              <a:rPr lang="es-ES" sz="2600" i="1" baseline="-25000" dirty="0">
                <a:latin typeface="Times New Roman" panose="02020603050405020304" pitchFamily="18" charset="0"/>
                <a:ea typeface="Times New Roman" panose="02020603050405020304" pitchFamily="18" charset="0"/>
              </a:rPr>
              <a:t>i</a:t>
            </a:r>
            <a:r>
              <a:rPr lang="es-ES" sz="2600" i="1" dirty="0">
                <a:latin typeface="Times New Roman" panose="02020603050405020304" pitchFamily="18" charset="0"/>
                <a:ea typeface="Times New Roman" panose="02020603050405020304" pitchFamily="18" charset="0"/>
              </a:rPr>
              <a:t> b –</a:t>
            </a:r>
            <a:r>
              <a:rPr lang="es-ES" sz="2600" i="1" dirty="0" smtClean="0">
                <a:latin typeface="Times New Roman" panose="02020603050405020304" pitchFamily="18" charset="0"/>
                <a:ea typeface="Times New Roman" panose="02020603050405020304" pitchFamily="18" charset="0"/>
              </a:rPr>
              <a:t>Zb=0</a:t>
            </a:r>
            <a:endParaRPr lang="ru-RU" sz="2600" dirty="0">
              <a:latin typeface="Times New Roman" panose="02020603050405020304" pitchFamily="18" charset="0"/>
              <a:ea typeface="Times New Roman" panose="02020603050405020304" pitchFamily="18" charset="0"/>
            </a:endParaRPr>
          </a:p>
          <a:p>
            <a:pPr marR="2667000" algn="just">
              <a:spcAft>
                <a:spcPts val="0"/>
              </a:spcAft>
            </a:pPr>
            <a:r>
              <a:rPr lang="es-ES" sz="2600" dirty="0">
                <a:latin typeface="Times New Roman" panose="02020603050405020304" pitchFamily="18" charset="0"/>
                <a:ea typeface="Times New Roman" panose="02020603050405020304" pitchFamily="18" charset="0"/>
              </a:rPr>
              <a:t>Ma`lumki</a:t>
            </a:r>
            <a:r>
              <a:rPr lang="es-ES" sz="2600" i="1" dirty="0">
                <a:latin typeface="Times New Roman" panose="02020603050405020304" pitchFamily="18" charset="0"/>
                <a:ea typeface="Times New Roman" panose="02020603050405020304" pitchFamily="18" charset="0"/>
              </a:rPr>
              <a:t>,          </a:t>
            </a:r>
            <a:r>
              <a:rPr lang="ru-RU" sz="2600" i="1" dirty="0" smtClean="0">
                <a:latin typeface="Times New Roman" panose="02020603050405020304" pitchFamily="18" charset="0"/>
                <a:ea typeface="Times New Roman" panose="02020603050405020304" pitchFamily="18" charset="0"/>
              </a:rPr>
              <a:t>		</a:t>
            </a:r>
            <a:r>
              <a:rPr lang="es-ES" sz="2600" i="1" dirty="0" smtClean="0">
                <a:latin typeface="Times New Roman" panose="02020603050405020304" pitchFamily="18" charset="0"/>
                <a:ea typeface="Times New Roman" panose="02020603050405020304" pitchFamily="18" charset="0"/>
              </a:rPr>
              <a:t> </a:t>
            </a:r>
            <a:r>
              <a:rPr lang="es-ES" sz="2600" i="1" dirty="0">
                <a:latin typeface="Times New Roman" panose="02020603050405020304" pitchFamily="18" charset="0"/>
                <a:ea typeface="Times New Roman" panose="02020603050405020304" pitchFamily="18" charset="0"/>
              </a:rPr>
              <a:t>M</a:t>
            </a:r>
            <a:r>
              <a:rPr lang="es-ES" sz="2600" i="1" baseline="-25000" dirty="0">
                <a:latin typeface="Times New Roman" panose="02020603050405020304" pitchFamily="18" charset="0"/>
                <a:ea typeface="Times New Roman" panose="02020603050405020304" pitchFamily="18" charset="0"/>
              </a:rPr>
              <a:t>f1</a:t>
            </a:r>
            <a:r>
              <a:rPr lang="es-ES" sz="2600" i="1" dirty="0">
                <a:latin typeface="Times New Roman" panose="02020603050405020304" pitchFamily="18" charset="0"/>
                <a:ea typeface="Times New Roman" panose="02020603050405020304" pitchFamily="18" charset="0"/>
              </a:rPr>
              <a:t>+M</a:t>
            </a:r>
            <a:r>
              <a:rPr lang="es-ES" sz="2600" i="1" baseline="-25000" dirty="0">
                <a:latin typeface="Times New Roman" panose="02020603050405020304" pitchFamily="18" charset="0"/>
                <a:ea typeface="Times New Roman" panose="02020603050405020304" pitchFamily="18" charset="0"/>
              </a:rPr>
              <a:t>f2</a:t>
            </a:r>
            <a:r>
              <a:rPr lang="es-ES" sz="2600" i="1" dirty="0">
                <a:latin typeface="Times New Roman" panose="02020603050405020304" pitchFamily="18" charset="0"/>
                <a:ea typeface="Times New Roman" panose="02020603050405020304" pitchFamily="18" charset="0"/>
              </a:rPr>
              <a:t>=M</a:t>
            </a:r>
            <a:r>
              <a:rPr lang="es-ES" sz="2600" i="1" baseline="-25000" dirty="0">
                <a:latin typeface="Times New Roman" panose="02020603050405020304" pitchFamily="18" charset="0"/>
                <a:ea typeface="Times New Roman" panose="02020603050405020304" pitchFamily="18" charset="0"/>
              </a:rPr>
              <a:t>f</a:t>
            </a:r>
            <a:r>
              <a:rPr lang="es-ES" sz="2600" i="1" dirty="0">
                <a:latin typeface="Times New Roman" panose="02020603050405020304" pitchFamily="18" charset="0"/>
                <a:ea typeface="Times New Roman" panose="02020603050405020304" pitchFamily="18" charset="0"/>
              </a:rPr>
              <a:t>=R</a:t>
            </a:r>
            <a:r>
              <a:rPr lang="es-ES" sz="2600" i="1" baseline="-25000" dirty="0">
                <a:latin typeface="Times New Roman" panose="02020603050405020304" pitchFamily="18" charset="0"/>
                <a:ea typeface="Times New Roman" panose="02020603050405020304" pitchFamily="18" charset="0"/>
              </a:rPr>
              <a:t>f</a:t>
            </a:r>
            <a:r>
              <a:rPr lang="es-ES" sz="2600" i="1" dirty="0">
                <a:latin typeface="Times New Roman" panose="02020603050405020304" pitchFamily="18" charset="0"/>
                <a:ea typeface="Times New Roman" panose="02020603050405020304" pitchFamily="18" charset="0"/>
              </a:rPr>
              <a:t> r</a:t>
            </a:r>
            <a:r>
              <a:rPr lang="es-ES" sz="2600" i="1" baseline="-25000" dirty="0">
                <a:latin typeface="Times New Roman" panose="02020603050405020304" pitchFamily="18" charset="0"/>
                <a:ea typeface="Times New Roman" panose="02020603050405020304" pitchFamily="18" charset="0"/>
              </a:rPr>
              <a:t>k</a:t>
            </a:r>
            <a:r>
              <a:rPr lang="es-ES" sz="2600" dirty="0" smtClean="0">
                <a:latin typeface="Times New Roman" panose="02020603050405020304" pitchFamily="18" charset="0"/>
                <a:ea typeface="Times New Roman" panose="02020603050405020304" pitchFamily="18" charset="0"/>
              </a:rPr>
              <a:t>.</a:t>
            </a:r>
            <a:endParaRPr lang="ru-RU" sz="2600" dirty="0">
              <a:latin typeface="Times New Roman" panose="02020603050405020304" pitchFamily="18" charset="0"/>
              <a:ea typeface="Times New Roman" panose="02020603050405020304" pitchFamily="18" charset="0"/>
            </a:endParaRPr>
          </a:p>
          <a:p>
            <a:pPr marR="2667000" indent="0" algn="ctr">
              <a:spcAft>
                <a:spcPts val="0"/>
              </a:spcAft>
              <a:buNone/>
            </a:pPr>
            <a:r>
              <a:rPr lang="ru-RU" sz="2600" i="1" dirty="0" smtClean="0">
                <a:latin typeface="Times New Roman" panose="02020603050405020304" pitchFamily="18" charset="0"/>
                <a:ea typeface="Times New Roman" panose="02020603050405020304" pitchFamily="18" charset="0"/>
              </a:rPr>
              <a:t>		     </a:t>
            </a:r>
            <a:r>
              <a:rPr lang="es-ES" sz="2600" i="1" dirty="0" smtClean="0">
                <a:latin typeface="Times New Roman" panose="02020603050405020304" pitchFamily="18" charset="0"/>
                <a:ea typeface="Times New Roman" panose="02020603050405020304" pitchFamily="18" charset="0"/>
              </a:rPr>
              <a:t>Z</a:t>
            </a:r>
            <a:r>
              <a:rPr lang="es-ES" sz="2600" i="1" baseline="-25000" dirty="0" smtClean="0">
                <a:latin typeface="Times New Roman" panose="02020603050405020304" pitchFamily="18" charset="0"/>
                <a:ea typeface="Times New Roman" panose="02020603050405020304" pitchFamily="18" charset="0"/>
              </a:rPr>
              <a:t>1</a:t>
            </a:r>
            <a:r>
              <a:rPr lang="es-ES" sz="2600" i="1" dirty="0" smtClean="0">
                <a:latin typeface="Times New Roman" panose="02020603050405020304" pitchFamily="18" charset="0"/>
                <a:ea typeface="Times New Roman" panose="02020603050405020304" pitchFamily="18" charset="0"/>
              </a:rPr>
              <a:t>=Z </a:t>
            </a:r>
            <a:r>
              <a:rPr lang="es-ES" sz="2600" i="1" dirty="0">
                <a:latin typeface="Times New Roman" panose="02020603050405020304" pitchFamily="18" charset="0"/>
                <a:ea typeface="Times New Roman" panose="02020603050405020304" pitchFamily="18" charset="0"/>
              </a:rPr>
              <a:t>b/L</a:t>
            </a:r>
            <a:r>
              <a:rPr lang="es-ES" sz="2600" b="1" i="1" dirty="0">
                <a:latin typeface="Times New Roman" panose="02020603050405020304" pitchFamily="18" charset="0"/>
                <a:ea typeface="Times New Roman" panose="02020603050405020304" pitchFamily="18" charset="0"/>
              </a:rPr>
              <a:t>-</a:t>
            </a:r>
            <a:r>
              <a:rPr lang="es-ES" sz="2600" i="1" dirty="0">
                <a:latin typeface="Times New Roman" panose="02020603050405020304" pitchFamily="18" charset="0"/>
                <a:ea typeface="Times New Roman" panose="02020603050405020304" pitchFamily="18" charset="0"/>
              </a:rPr>
              <a:t>(M</a:t>
            </a:r>
            <a:r>
              <a:rPr lang="es-ES" sz="2600" i="1" baseline="-25000" dirty="0">
                <a:latin typeface="Times New Roman" panose="02020603050405020304" pitchFamily="18" charset="0"/>
                <a:ea typeface="Times New Roman" panose="02020603050405020304" pitchFamily="18" charset="0"/>
              </a:rPr>
              <a:t>f</a:t>
            </a:r>
            <a:r>
              <a:rPr lang="es-ES" sz="2600" i="1" dirty="0">
                <a:latin typeface="Times New Roman" panose="02020603050405020304" pitchFamily="18" charset="0"/>
                <a:ea typeface="Times New Roman" panose="02020603050405020304" pitchFamily="18" charset="0"/>
              </a:rPr>
              <a:t>+R</a:t>
            </a:r>
            <a:r>
              <a:rPr lang="es-ES" sz="2600" i="1" baseline="-25000" dirty="0">
                <a:latin typeface="Times New Roman" panose="02020603050405020304" pitchFamily="18" charset="0"/>
                <a:ea typeface="Times New Roman" panose="02020603050405020304" pitchFamily="18" charset="0"/>
              </a:rPr>
              <a:t>w</a:t>
            </a:r>
            <a:r>
              <a:rPr lang="es-ES" sz="2600" i="1" dirty="0">
                <a:latin typeface="Times New Roman" panose="02020603050405020304" pitchFamily="18" charset="0"/>
                <a:ea typeface="Times New Roman" panose="02020603050405020304" pitchFamily="18" charset="0"/>
              </a:rPr>
              <a:t> h</a:t>
            </a:r>
            <a:r>
              <a:rPr lang="es-ES" sz="2600" i="1" baseline="-25000" dirty="0">
                <a:latin typeface="Times New Roman" panose="02020603050405020304" pitchFamily="18" charset="0"/>
                <a:ea typeface="Times New Roman" panose="02020603050405020304" pitchFamily="18" charset="0"/>
              </a:rPr>
              <a:t>w</a:t>
            </a:r>
            <a:r>
              <a:rPr lang="es-ES" sz="2600" i="1" dirty="0">
                <a:latin typeface="Times New Roman" panose="02020603050405020304" pitchFamily="18" charset="0"/>
                <a:ea typeface="Times New Roman" panose="02020603050405020304" pitchFamily="18" charset="0"/>
              </a:rPr>
              <a:t>+(R</a:t>
            </a:r>
            <a:r>
              <a:rPr lang="es-ES" sz="2600" i="1" baseline="-25000" dirty="0">
                <a:latin typeface="Times New Roman" panose="02020603050405020304" pitchFamily="18" charset="0"/>
                <a:ea typeface="Times New Roman" panose="02020603050405020304" pitchFamily="18" charset="0"/>
              </a:rPr>
              <a:t>ja</a:t>
            </a:r>
            <a:r>
              <a:rPr lang="es-ES" sz="2600" i="1" dirty="0">
                <a:latin typeface="Times New Roman" panose="02020603050405020304" pitchFamily="18" charset="0"/>
                <a:ea typeface="Times New Roman" panose="02020603050405020304" pitchFamily="18" charset="0"/>
              </a:rPr>
              <a:t>+R</a:t>
            </a:r>
            <a:r>
              <a:rPr lang="es-ES" sz="2600" i="1" baseline="-25000" dirty="0">
                <a:latin typeface="Times New Roman" panose="02020603050405020304" pitchFamily="18" charset="0"/>
                <a:ea typeface="Times New Roman" panose="02020603050405020304" pitchFamily="18" charset="0"/>
              </a:rPr>
              <a:t>i</a:t>
            </a:r>
            <a:r>
              <a:rPr lang="es-ES" sz="2600" i="1" dirty="0">
                <a:latin typeface="Times New Roman" panose="02020603050405020304" pitchFamily="18" charset="0"/>
                <a:ea typeface="Times New Roman" panose="02020603050405020304" pitchFamily="18" charset="0"/>
              </a:rPr>
              <a:t>) h</a:t>
            </a:r>
            <a:r>
              <a:rPr lang="es-ES" sz="2600" i="1" baseline="-25000" dirty="0">
                <a:latin typeface="Times New Roman" panose="02020603050405020304" pitchFamily="18" charset="0"/>
                <a:ea typeface="Times New Roman" panose="02020603050405020304" pitchFamily="18" charset="0"/>
              </a:rPr>
              <a:t>d </a:t>
            </a:r>
            <a:r>
              <a:rPr lang="es-ES" sz="2600" i="1" dirty="0">
                <a:latin typeface="Times New Roman" panose="02020603050405020304" pitchFamily="18" charset="0"/>
                <a:ea typeface="Times New Roman" panose="02020603050405020304" pitchFamily="18" charset="0"/>
              </a:rPr>
              <a:t>)/</a:t>
            </a:r>
            <a:r>
              <a:rPr lang="es-ES" sz="2600" i="1" dirty="0" smtClean="0">
                <a:latin typeface="Times New Roman" panose="02020603050405020304" pitchFamily="18" charset="0"/>
                <a:ea typeface="Times New Roman" panose="02020603050405020304" pitchFamily="18" charset="0"/>
              </a:rPr>
              <a:t>L</a:t>
            </a:r>
            <a:endParaRPr lang="ru-RU" sz="2600" dirty="0">
              <a:latin typeface="Times New Roman" panose="02020603050405020304" pitchFamily="18" charset="0"/>
              <a:ea typeface="Times New Roman" panose="02020603050405020304" pitchFamily="18" charset="0"/>
            </a:endParaRPr>
          </a:p>
          <a:p>
            <a:pPr marR="2667000">
              <a:spcAft>
                <a:spcPts val="0"/>
              </a:spcAft>
            </a:pPr>
            <a:r>
              <a:rPr lang="es-ES" sz="2600" dirty="0">
                <a:latin typeface="Times New Roman" panose="02020603050405020304" pitchFamily="18" charset="0"/>
                <a:ea typeface="Times New Roman" panose="02020603050405020304" pitchFamily="18" charset="0"/>
              </a:rPr>
              <a:t>yoki</a:t>
            </a:r>
            <a:endParaRPr lang="ru-RU" sz="2600" dirty="0">
              <a:latin typeface="Times New Roman" panose="02020603050405020304" pitchFamily="18" charset="0"/>
              <a:ea typeface="Times New Roman" panose="02020603050405020304" pitchFamily="18" charset="0"/>
            </a:endParaRPr>
          </a:p>
          <a:p>
            <a:pPr marR="1842770" indent="0" algn="ctr">
              <a:spcAft>
                <a:spcPts val="0"/>
              </a:spcAft>
              <a:buNone/>
            </a:pPr>
            <a:r>
              <a:rPr lang="es-ES" sz="2600" i="1" dirty="0" smtClean="0">
                <a:latin typeface="Times New Roman" panose="02020603050405020304" pitchFamily="18" charset="0"/>
                <a:ea typeface="Times New Roman" panose="02020603050405020304" pitchFamily="18" charset="0"/>
              </a:rPr>
              <a:t>Z</a:t>
            </a:r>
            <a:r>
              <a:rPr lang="es-ES" sz="2600" i="1" baseline="-25000" dirty="0" smtClean="0">
                <a:latin typeface="Times New Roman" panose="02020603050405020304" pitchFamily="18" charset="0"/>
                <a:ea typeface="Times New Roman" panose="02020603050405020304" pitchFamily="18" charset="0"/>
              </a:rPr>
              <a:t>1</a:t>
            </a:r>
            <a:r>
              <a:rPr lang="es-ES" sz="2600" i="1" dirty="0" smtClean="0">
                <a:latin typeface="Times New Roman" panose="02020603050405020304" pitchFamily="18" charset="0"/>
                <a:ea typeface="Times New Roman" panose="02020603050405020304" pitchFamily="18" charset="0"/>
              </a:rPr>
              <a:t>=G</a:t>
            </a:r>
            <a:r>
              <a:rPr lang="es-ES" sz="2600" i="1" baseline="-25000" dirty="0" smtClean="0">
                <a:latin typeface="Times New Roman" panose="02020603050405020304" pitchFamily="18" charset="0"/>
                <a:ea typeface="Times New Roman" panose="02020603050405020304" pitchFamily="18" charset="0"/>
              </a:rPr>
              <a:t>a</a:t>
            </a:r>
            <a:r>
              <a:rPr lang="es-ES" sz="2600" i="1" dirty="0" smtClean="0">
                <a:latin typeface="Times New Roman" panose="02020603050405020304" pitchFamily="18" charset="0"/>
                <a:ea typeface="Times New Roman" panose="02020603050405020304" pitchFamily="18" charset="0"/>
              </a:rPr>
              <a:t>bcos/L </a:t>
            </a:r>
            <a:r>
              <a:rPr lang="es-ES" sz="2600" b="1" i="1" dirty="0">
                <a:latin typeface="Times New Roman" panose="02020603050405020304" pitchFamily="18" charset="0"/>
                <a:ea typeface="Times New Roman" panose="02020603050405020304" pitchFamily="18" charset="0"/>
              </a:rPr>
              <a:t>– </a:t>
            </a:r>
            <a:r>
              <a:rPr lang="es-ES" sz="2600" i="1" dirty="0">
                <a:latin typeface="Times New Roman" panose="02020603050405020304" pitchFamily="18" charset="0"/>
                <a:ea typeface="Times New Roman" panose="02020603050405020304" pitchFamily="18" charset="0"/>
              </a:rPr>
              <a:t>(R</a:t>
            </a:r>
            <a:r>
              <a:rPr lang="es-ES" sz="2600" i="1" baseline="-25000" dirty="0">
                <a:latin typeface="Times New Roman" panose="02020603050405020304" pitchFamily="18" charset="0"/>
                <a:ea typeface="Times New Roman" panose="02020603050405020304" pitchFamily="18" charset="0"/>
              </a:rPr>
              <a:t>f  </a:t>
            </a:r>
            <a:r>
              <a:rPr lang="es-ES" sz="2600" i="1" dirty="0">
                <a:latin typeface="Times New Roman" panose="02020603050405020304" pitchFamily="18" charset="0"/>
                <a:ea typeface="Times New Roman" panose="02020603050405020304" pitchFamily="18" charset="0"/>
              </a:rPr>
              <a:t>r</a:t>
            </a:r>
            <a:r>
              <a:rPr lang="es-ES" sz="2600" i="1" baseline="-25000" dirty="0">
                <a:latin typeface="Times New Roman" panose="02020603050405020304" pitchFamily="18" charset="0"/>
                <a:ea typeface="Times New Roman" panose="02020603050405020304" pitchFamily="18" charset="0"/>
              </a:rPr>
              <a:t>k</a:t>
            </a:r>
            <a:r>
              <a:rPr lang="es-ES" sz="2600" i="1" dirty="0">
                <a:latin typeface="Times New Roman" panose="02020603050405020304" pitchFamily="18" charset="0"/>
                <a:ea typeface="Times New Roman" panose="02020603050405020304" pitchFamily="18" charset="0"/>
              </a:rPr>
              <a:t>+R</a:t>
            </a:r>
            <a:r>
              <a:rPr lang="es-ES" sz="2600" i="1" baseline="-25000" dirty="0">
                <a:latin typeface="Times New Roman" panose="02020603050405020304" pitchFamily="18" charset="0"/>
                <a:ea typeface="Times New Roman" panose="02020603050405020304" pitchFamily="18" charset="0"/>
              </a:rPr>
              <a:t>w</a:t>
            </a:r>
            <a:r>
              <a:rPr lang="es-ES" sz="2600" i="1" dirty="0">
                <a:latin typeface="Times New Roman" panose="02020603050405020304" pitchFamily="18" charset="0"/>
                <a:ea typeface="Times New Roman" panose="02020603050405020304" pitchFamily="18" charset="0"/>
              </a:rPr>
              <a:t> h</a:t>
            </a:r>
            <a:r>
              <a:rPr lang="es-ES" sz="2600" i="1" baseline="-25000" dirty="0">
                <a:latin typeface="Times New Roman" panose="02020603050405020304" pitchFamily="18" charset="0"/>
                <a:ea typeface="Times New Roman" panose="02020603050405020304" pitchFamily="18" charset="0"/>
              </a:rPr>
              <a:t>w</a:t>
            </a:r>
            <a:r>
              <a:rPr lang="es-ES" sz="2600" i="1" dirty="0">
                <a:latin typeface="Times New Roman" panose="02020603050405020304" pitchFamily="18" charset="0"/>
                <a:ea typeface="Times New Roman" panose="02020603050405020304" pitchFamily="18" charset="0"/>
              </a:rPr>
              <a:t>+(R</a:t>
            </a:r>
            <a:r>
              <a:rPr lang="es-ES" sz="2600" i="1" baseline="-25000" dirty="0">
                <a:latin typeface="Times New Roman" panose="02020603050405020304" pitchFamily="18" charset="0"/>
                <a:ea typeface="Times New Roman" panose="02020603050405020304" pitchFamily="18" charset="0"/>
              </a:rPr>
              <a:t>ja</a:t>
            </a:r>
            <a:r>
              <a:rPr lang="es-ES" sz="2600" i="1" dirty="0">
                <a:latin typeface="Times New Roman" panose="02020603050405020304" pitchFamily="18" charset="0"/>
                <a:ea typeface="Times New Roman" panose="02020603050405020304" pitchFamily="18" charset="0"/>
              </a:rPr>
              <a:t>+R</a:t>
            </a:r>
            <a:r>
              <a:rPr lang="es-ES" sz="2600" i="1" baseline="-25000" dirty="0">
                <a:latin typeface="Times New Roman" panose="02020603050405020304" pitchFamily="18" charset="0"/>
                <a:ea typeface="Times New Roman" panose="02020603050405020304" pitchFamily="18" charset="0"/>
              </a:rPr>
              <a:t>i</a:t>
            </a:r>
            <a:r>
              <a:rPr lang="es-ES" sz="2600" i="1" dirty="0">
                <a:latin typeface="Times New Roman" panose="02020603050405020304" pitchFamily="18" charset="0"/>
                <a:ea typeface="Times New Roman" panose="02020603050405020304" pitchFamily="18" charset="0"/>
              </a:rPr>
              <a:t>) h</a:t>
            </a:r>
            <a:r>
              <a:rPr lang="es-ES" sz="2600" i="1" baseline="-25000" dirty="0">
                <a:latin typeface="Times New Roman" panose="02020603050405020304" pitchFamily="18" charset="0"/>
                <a:ea typeface="Times New Roman" panose="02020603050405020304" pitchFamily="18" charset="0"/>
              </a:rPr>
              <a:t>d </a:t>
            </a:r>
            <a:r>
              <a:rPr lang="es-ES" sz="2600" i="1" dirty="0">
                <a:latin typeface="Times New Roman" panose="02020603050405020304" pitchFamily="18" charset="0"/>
                <a:ea typeface="Times New Roman" panose="02020603050405020304" pitchFamily="18" charset="0"/>
              </a:rPr>
              <a:t>)/L)</a:t>
            </a:r>
            <a:r>
              <a:rPr lang="es-ES" sz="2600" dirty="0">
                <a:latin typeface="Times New Roman" panose="02020603050405020304" pitchFamily="18" charset="0"/>
                <a:ea typeface="Times New Roman" panose="02020603050405020304" pitchFamily="18" charset="0"/>
              </a:rPr>
              <a:t>      </a:t>
            </a:r>
            <a:endParaRPr lang="ru-RU" sz="2600" dirty="0">
              <a:latin typeface="Times New Roman" panose="02020603050405020304" pitchFamily="18" charset="0"/>
              <a:ea typeface="Times New Roman" panose="02020603050405020304" pitchFamily="18" charset="0"/>
            </a:endParaRPr>
          </a:p>
          <a:p>
            <a:pPr marR="1728470">
              <a:spcAft>
                <a:spcPts val="0"/>
              </a:spcAft>
            </a:pPr>
            <a:r>
              <a:rPr lang="es-ES" sz="2600" dirty="0">
                <a:latin typeface="Times New Roman" panose="02020603050405020304" pitchFamily="18" charset="0"/>
                <a:ea typeface="Times New Roman" panose="02020603050405020304" pitchFamily="18" charset="0"/>
              </a:rPr>
              <a:t>SHunga o’xshash </a:t>
            </a:r>
            <a:endParaRPr lang="ru-RU" sz="2600" dirty="0">
              <a:latin typeface="Times New Roman" panose="02020603050405020304" pitchFamily="18" charset="0"/>
              <a:ea typeface="Times New Roman" panose="02020603050405020304" pitchFamily="18" charset="0"/>
            </a:endParaRPr>
          </a:p>
          <a:p>
            <a:pPr marL="0" indent="0" algn="ctr">
              <a:spcAft>
                <a:spcPts val="600"/>
              </a:spcAft>
              <a:buNone/>
            </a:pPr>
            <a:r>
              <a:rPr lang="es-ES" sz="2600" i="1" dirty="0">
                <a:latin typeface="Times New Roman" panose="02020603050405020304" pitchFamily="18" charset="0"/>
                <a:ea typeface="Times New Roman" panose="02020603050405020304" pitchFamily="18" charset="0"/>
              </a:rPr>
              <a:t>Z</a:t>
            </a:r>
            <a:r>
              <a:rPr lang="es-ES" sz="2600" i="1" baseline="-25000" dirty="0">
                <a:latin typeface="Times New Roman" panose="02020603050405020304" pitchFamily="18" charset="0"/>
                <a:ea typeface="Times New Roman" panose="02020603050405020304" pitchFamily="18" charset="0"/>
              </a:rPr>
              <a:t>2</a:t>
            </a:r>
            <a:r>
              <a:rPr lang="es-ES" sz="2600" i="1" dirty="0">
                <a:latin typeface="Times New Roman" panose="02020603050405020304" pitchFamily="18" charset="0"/>
                <a:ea typeface="Times New Roman" panose="02020603050405020304" pitchFamily="18" charset="0"/>
              </a:rPr>
              <a:t>=G</a:t>
            </a:r>
            <a:r>
              <a:rPr lang="es-ES" sz="2600" i="1" baseline="-25000" dirty="0">
                <a:latin typeface="Times New Roman" panose="02020603050405020304" pitchFamily="18" charset="0"/>
                <a:ea typeface="Times New Roman" panose="02020603050405020304" pitchFamily="18" charset="0"/>
              </a:rPr>
              <a:t>a</a:t>
            </a:r>
            <a:r>
              <a:rPr lang="es-ES" sz="2600" i="1" dirty="0">
                <a:latin typeface="Times New Roman" panose="02020603050405020304" pitchFamily="18" charset="0"/>
                <a:ea typeface="Times New Roman" panose="02020603050405020304" pitchFamily="18" charset="0"/>
              </a:rPr>
              <a:t>acosa/L </a:t>
            </a:r>
            <a:r>
              <a:rPr lang="es-ES" sz="2600" b="1" i="1" dirty="0">
                <a:latin typeface="Times New Roman" panose="02020603050405020304" pitchFamily="18" charset="0"/>
                <a:ea typeface="Times New Roman" panose="02020603050405020304" pitchFamily="18" charset="0"/>
              </a:rPr>
              <a:t>– </a:t>
            </a:r>
            <a:r>
              <a:rPr lang="es-ES" sz="2600" i="1" dirty="0">
                <a:latin typeface="Times New Roman" panose="02020603050405020304" pitchFamily="18" charset="0"/>
                <a:ea typeface="Times New Roman" panose="02020603050405020304" pitchFamily="18" charset="0"/>
              </a:rPr>
              <a:t>(R</a:t>
            </a:r>
            <a:r>
              <a:rPr lang="es-ES" sz="2600" i="1" baseline="-25000" dirty="0">
                <a:latin typeface="Times New Roman" panose="02020603050405020304" pitchFamily="18" charset="0"/>
                <a:ea typeface="Times New Roman" panose="02020603050405020304" pitchFamily="18" charset="0"/>
              </a:rPr>
              <a:t>f  </a:t>
            </a:r>
            <a:r>
              <a:rPr lang="es-ES" sz="2600" i="1" dirty="0">
                <a:latin typeface="Times New Roman" panose="02020603050405020304" pitchFamily="18" charset="0"/>
                <a:ea typeface="Times New Roman" panose="02020603050405020304" pitchFamily="18" charset="0"/>
              </a:rPr>
              <a:t>r</a:t>
            </a:r>
            <a:r>
              <a:rPr lang="es-ES" sz="2600" i="1" baseline="-25000" dirty="0">
                <a:latin typeface="Times New Roman" panose="02020603050405020304" pitchFamily="18" charset="0"/>
                <a:ea typeface="Times New Roman" panose="02020603050405020304" pitchFamily="18" charset="0"/>
              </a:rPr>
              <a:t>k</a:t>
            </a:r>
            <a:r>
              <a:rPr lang="es-ES" sz="2600" i="1" dirty="0">
                <a:latin typeface="Times New Roman" panose="02020603050405020304" pitchFamily="18" charset="0"/>
                <a:ea typeface="Times New Roman" panose="02020603050405020304" pitchFamily="18" charset="0"/>
              </a:rPr>
              <a:t>+R</a:t>
            </a:r>
            <a:r>
              <a:rPr lang="es-ES" sz="2600" i="1" baseline="-25000" dirty="0">
                <a:latin typeface="Times New Roman" panose="02020603050405020304" pitchFamily="18" charset="0"/>
                <a:ea typeface="Times New Roman" panose="02020603050405020304" pitchFamily="18" charset="0"/>
              </a:rPr>
              <a:t>w</a:t>
            </a:r>
            <a:r>
              <a:rPr lang="es-ES" sz="2600" i="1" dirty="0">
                <a:latin typeface="Times New Roman" panose="02020603050405020304" pitchFamily="18" charset="0"/>
                <a:ea typeface="Times New Roman" panose="02020603050405020304" pitchFamily="18" charset="0"/>
              </a:rPr>
              <a:t> h</a:t>
            </a:r>
            <a:r>
              <a:rPr lang="es-ES" sz="2600" i="1" baseline="-25000" dirty="0">
                <a:latin typeface="Times New Roman" panose="02020603050405020304" pitchFamily="18" charset="0"/>
                <a:ea typeface="Times New Roman" panose="02020603050405020304" pitchFamily="18" charset="0"/>
              </a:rPr>
              <a:t>w</a:t>
            </a:r>
            <a:r>
              <a:rPr lang="es-ES" sz="2600" i="1" dirty="0">
                <a:latin typeface="Times New Roman" panose="02020603050405020304" pitchFamily="18" charset="0"/>
                <a:ea typeface="Times New Roman" panose="02020603050405020304" pitchFamily="18" charset="0"/>
              </a:rPr>
              <a:t>+(R</a:t>
            </a:r>
            <a:r>
              <a:rPr lang="es-ES" sz="2600" i="1" baseline="-25000" dirty="0">
                <a:latin typeface="Times New Roman" panose="02020603050405020304" pitchFamily="18" charset="0"/>
                <a:ea typeface="Times New Roman" panose="02020603050405020304" pitchFamily="18" charset="0"/>
              </a:rPr>
              <a:t>ja</a:t>
            </a:r>
            <a:r>
              <a:rPr lang="es-ES" sz="2600" i="1" dirty="0">
                <a:latin typeface="Times New Roman" panose="02020603050405020304" pitchFamily="18" charset="0"/>
                <a:ea typeface="Times New Roman" panose="02020603050405020304" pitchFamily="18" charset="0"/>
              </a:rPr>
              <a:t>+R</a:t>
            </a:r>
            <a:r>
              <a:rPr lang="es-ES" sz="2600" i="1" baseline="-25000" dirty="0">
                <a:latin typeface="Times New Roman" panose="02020603050405020304" pitchFamily="18" charset="0"/>
                <a:ea typeface="Times New Roman" panose="02020603050405020304" pitchFamily="18" charset="0"/>
              </a:rPr>
              <a:t>i</a:t>
            </a:r>
            <a:r>
              <a:rPr lang="es-ES" sz="2600" i="1" dirty="0">
                <a:latin typeface="Times New Roman" panose="02020603050405020304" pitchFamily="18" charset="0"/>
                <a:ea typeface="Times New Roman" panose="02020603050405020304" pitchFamily="18" charset="0"/>
              </a:rPr>
              <a:t>) h</a:t>
            </a:r>
            <a:r>
              <a:rPr lang="es-ES" sz="2600" i="1" baseline="-25000" dirty="0">
                <a:latin typeface="Times New Roman" panose="02020603050405020304" pitchFamily="18" charset="0"/>
                <a:ea typeface="Times New Roman" panose="02020603050405020304" pitchFamily="18" charset="0"/>
              </a:rPr>
              <a:t>d </a:t>
            </a:r>
            <a:r>
              <a:rPr lang="es-ES" sz="2600" i="1" dirty="0">
                <a:latin typeface="Times New Roman" panose="02020603050405020304" pitchFamily="18" charset="0"/>
                <a:ea typeface="Times New Roman" panose="02020603050405020304" pitchFamily="18" charset="0"/>
              </a:rPr>
              <a:t>)/L</a:t>
            </a:r>
            <a:r>
              <a:rPr lang="es-ES" sz="2600" dirty="0">
                <a:latin typeface="Times New Roman" panose="02020603050405020304" pitchFamily="18" charset="0"/>
                <a:ea typeface="Times New Roman" panose="02020603050405020304" pitchFamily="18" charset="0"/>
              </a:rPr>
              <a:t> </a:t>
            </a:r>
            <a:endParaRPr lang="ru-RU" sz="2600" dirty="0" smtClean="0">
              <a:latin typeface="Times New Roman" panose="02020603050405020304" pitchFamily="18" charset="0"/>
              <a:ea typeface="Times New Roman" panose="02020603050405020304" pitchFamily="18" charset="0"/>
            </a:endParaRPr>
          </a:p>
          <a:p>
            <a:pPr marL="179705">
              <a:spcAft>
                <a:spcPts val="600"/>
              </a:spcAft>
            </a:pPr>
            <a:r>
              <a:rPr lang="es-ES" sz="2600" dirty="0" smtClean="0">
                <a:latin typeface="Times New Roman" panose="02020603050405020304" pitchFamily="18" charset="0"/>
                <a:ea typeface="Times New Roman" panose="02020603050405020304" pitchFamily="18" charset="0"/>
              </a:rPr>
              <a:t>Tenglamalardan </a:t>
            </a:r>
            <a:r>
              <a:rPr lang="es-ES" sz="2600" dirty="0">
                <a:latin typeface="Times New Roman" panose="02020603050405020304" pitchFamily="18" charset="0"/>
                <a:ea typeface="Times New Roman" panose="02020603050405020304" pitchFamily="18" charset="0"/>
              </a:rPr>
              <a:t>ko’rinib turibdiki, avtomobil harakatlanayotgan vaqtda yo’lning oldingi </a:t>
            </a:r>
            <a:r>
              <a:rPr lang="uz-Cyrl-UZ" sz="2600" dirty="0">
                <a:latin typeface="Times New Roman" panose="02020603050405020304" pitchFamily="18" charset="0"/>
                <a:ea typeface="Times New Roman" panose="02020603050405020304" pitchFamily="18" charset="0"/>
              </a:rPr>
              <a:t>g’</a:t>
            </a:r>
            <a:r>
              <a:rPr lang="es-ES" sz="2600" dirty="0">
                <a:latin typeface="Times New Roman" panose="02020603050405020304" pitchFamily="18" charset="0"/>
                <a:ea typeface="Times New Roman" panose="02020603050405020304" pitchFamily="18" charset="0"/>
              </a:rPr>
              <a:t>ildirakdagi reaktsiyasi kamayadi, ketingi g’ildirakdagisi esa yo’lning og’ish burchagi α, avtomobilning tezlanishi va qarshilik kuchlarining oshishi bilan ortadi.</a:t>
            </a:r>
            <a:endParaRPr lang="ru-RU" sz="2600" dirty="0">
              <a:latin typeface="Times New Roman" panose="02020603050405020304" pitchFamily="18" charset="0"/>
              <a:ea typeface="Times New Roman" panose="02020603050405020304" pitchFamily="18" charset="0"/>
            </a:endParaRPr>
          </a:p>
          <a:p>
            <a:pPr marL="0" indent="0" algn="ctr">
              <a:buNone/>
            </a:pPr>
            <a:endParaRPr lang="ru-RU"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5788561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00331" y="154546"/>
            <a:ext cx="7339884" cy="631065"/>
          </a:xfrm>
        </p:spPr>
        <p:txBody>
          <a:bodyPr/>
          <a:lstStyle/>
          <a:p>
            <a:pPr marL="514350" lvl="0" indent="-514350" algn="ctr"/>
            <a:r>
              <a:rPr lang="nb-NO" sz="2800" b="1" kern="1600">
                <a:solidFill>
                  <a:srgbClr val="333399"/>
                </a:solidFill>
                <a:latin typeface="Times New Roman" panose="02020603050405020304" pitchFamily="18" charset="0"/>
                <a:ea typeface="Times New Roman" panose="02020603050405020304" pitchFamily="18" charset="0"/>
              </a:rPr>
              <a:t>Yo’lning normal reaktsiyalari</a:t>
            </a:r>
            <a:endParaRPr lang="ru-RU" sz="2400" dirty="0"/>
          </a:p>
        </p:txBody>
      </p:sp>
      <p:sp>
        <p:nvSpPr>
          <p:cNvPr id="3" name="Объект 2"/>
          <p:cNvSpPr>
            <a:spLocks noGrp="1"/>
          </p:cNvSpPr>
          <p:nvPr>
            <p:ph idx="1"/>
          </p:nvPr>
        </p:nvSpPr>
        <p:spPr>
          <a:xfrm>
            <a:off x="0" y="1004552"/>
            <a:ext cx="12192000" cy="5853448"/>
          </a:xfrm>
        </p:spPr>
        <p:txBody>
          <a:bodyPr/>
          <a:lstStyle/>
          <a:p>
            <a:pPr indent="304800" algn="just">
              <a:spcAft>
                <a:spcPts val="0"/>
              </a:spcAft>
            </a:pPr>
            <a:r>
              <a:rPr lang="es-ES" dirty="0">
                <a:latin typeface="Times New Roman" panose="02020603050405020304" pitchFamily="18" charset="0"/>
                <a:ea typeface="Times New Roman" panose="02020603050405020304" pitchFamily="18" charset="0"/>
              </a:rPr>
              <a:t>Avtomobil harakatlanayotgan vaqtda reaktsiya kuchlari </a:t>
            </a:r>
            <a:r>
              <a:rPr lang="es-ES" i="1" dirty="0">
                <a:latin typeface="Times New Roman" panose="02020603050405020304" pitchFamily="18" charset="0"/>
                <a:ea typeface="Times New Roman" panose="02020603050405020304" pitchFamily="18" charset="0"/>
              </a:rPr>
              <a:t>Z</a:t>
            </a:r>
            <a:r>
              <a:rPr lang="es-ES" i="1" baseline="-25000" dirty="0">
                <a:latin typeface="Times New Roman" panose="02020603050405020304" pitchFamily="18" charset="0"/>
                <a:ea typeface="Times New Roman" panose="02020603050405020304" pitchFamily="18" charset="0"/>
              </a:rPr>
              <a:t>1</a:t>
            </a:r>
            <a:r>
              <a:rPr lang="es-ES" dirty="0">
                <a:latin typeface="Times New Roman" panose="02020603050405020304" pitchFamily="18" charset="0"/>
                <a:ea typeface="Times New Roman" panose="02020603050405020304" pitchFamily="18" charset="0"/>
              </a:rPr>
              <a:t> va </a:t>
            </a:r>
            <a:r>
              <a:rPr lang="es-ES" i="1" dirty="0">
                <a:latin typeface="Times New Roman" panose="02020603050405020304" pitchFamily="18" charset="0"/>
                <a:ea typeface="Times New Roman" panose="02020603050405020304" pitchFamily="18" charset="0"/>
              </a:rPr>
              <a:t>Z</a:t>
            </a:r>
            <a:r>
              <a:rPr lang="es-ES" i="1" baseline="-25000" dirty="0">
                <a:latin typeface="Times New Roman" panose="02020603050405020304" pitchFamily="18" charset="0"/>
                <a:ea typeface="Times New Roman" panose="02020603050405020304" pitchFamily="18" charset="0"/>
              </a:rPr>
              <a:t>2</a:t>
            </a:r>
            <a:r>
              <a:rPr lang="es-ES" dirty="0">
                <a:latin typeface="Times New Roman" panose="02020603050405020304" pitchFamily="18" charset="0"/>
                <a:ea typeface="Times New Roman" panose="02020603050405020304" pitchFamily="18" charset="0"/>
              </a:rPr>
              <a:t> ning statik x</a:t>
            </a:r>
            <a:r>
              <a:rPr lang="uz-Cyrl-UZ" dirty="0">
                <a:latin typeface="Times New Roman" panose="02020603050405020304" pitchFamily="18" charset="0"/>
                <a:ea typeface="Times New Roman" panose="02020603050405020304" pitchFamily="18" charset="0"/>
              </a:rPr>
              <a:t>ol</a:t>
            </a:r>
            <a:r>
              <a:rPr lang="es-ES" dirty="0">
                <a:latin typeface="Times New Roman" panose="02020603050405020304" pitchFamily="18" charset="0"/>
                <a:ea typeface="Times New Roman" panose="02020603050405020304" pitchFamily="18" charset="0"/>
              </a:rPr>
              <a:t>atidagi </a:t>
            </a:r>
            <a:r>
              <a:rPr lang="es-ES" i="1" dirty="0">
                <a:latin typeface="Times New Roman" panose="02020603050405020304" pitchFamily="18" charset="0"/>
                <a:ea typeface="Times New Roman" panose="02020603050405020304" pitchFamily="18" charset="0"/>
              </a:rPr>
              <a:t>G</a:t>
            </a:r>
            <a:r>
              <a:rPr lang="es-ES" i="1" baseline="-25000" dirty="0">
                <a:latin typeface="Times New Roman" panose="02020603050405020304" pitchFamily="18" charset="0"/>
                <a:ea typeface="Times New Roman" panose="02020603050405020304" pitchFamily="18" charset="0"/>
              </a:rPr>
              <a:t>1</a:t>
            </a:r>
            <a:r>
              <a:rPr lang="es-ES" i="1" dirty="0">
                <a:latin typeface="Times New Roman" panose="02020603050405020304" pitchFamily="18" charset="0"/>
                <a:ea typeface="Times New Roman" panose="02020603050405020304" pitchFamily="18" charset="0"/>
              </a:rPr>
              <a:t>, G</a:t>
            </a:r>
            <a:r>
              <a:rPr lang="es-ES" i="1" baseline="-25000" dirty="0">
                <a:latin typeface="Times New Roman" panose="02020603050405020304" pitchFamily="18" charset="0"/>
                <a:ea typeface="Times New Roman" panose="02020603050405020304" pitchFamily="18" charset="0"/>
              </a:rPr>
              <a:t>2</a:t>
            </a:r>
            <a:r>
              <a:rPr lang="es-ES" dirty="0">
                <a:latin typeface="Times New Roman" panose="02020603050405020304" pitchFamily="18" charset="0"/>
                <a:ea typeface="Times New Roman" panose="02020603050405020304" pitchFamily="18" charset="0"/>
              </a:rPr>
              <a:t> og’irliklarga nisbatan necha marta kattaligini qayta taqsimlanish koeffitsientlari m</a:t>
            </a:r>
            <a:r>
              <a:rPr lang="es-ES" baseline="-25000" dirty="0">
                <a:latin typeface="Times New Roman" panose="02020603050405020304" pitchFamily="18" charset="0"/>
                <a:ea typeface="Times New Roman" panose="02020603050405020304" pitchFamily="18" charset="0"/>
              </a:rPr>
              <a:t>1</a:t>
            </a:r>
            <a:r>
              <a:rPr lang="es-ES" dirty="0">
                <a:latin typeface="Times New Roman" panose="02020603050405020304" pitchFamily="18" charset="0"/>
                <a:ea typeface="Times New Roman" panose="02020603050405020304" pitchFamily="18" charset="0"/>
              </a:rPr>
              <a:t>, m</a:t>
            </a:r>
            <a:r>
              <a:rPr lang="es-ES" baseline="-25000" dirty="0">
                <a:latin typeface="Times New Roman" panose="02020603050405020304" pitchFamily="18" charset="0"/>
                <a:ea typeface="Times New Roman" panose="02020603050405020304" pitchFamily="18" charset="0"/>
              </a:rPr>
              <a:t>2</a:t>
            </a:r>
            <a:r>
              <a:rPr lang="es-ES" dirty="0">
                <a:latin typeface="Times New Roman" panose="02020603050405020304" pitchFamily="18" charset="0"/>
                <a:ea typeface="Times New Roman" panose="02020603050405020304" pitchFamily="18" charset="0"/>
              </a:rPr>
              <a:t> orqali aniqlash mumkin</a:t>
            </a:r>
            <a:r>
              <a:rPr lang="es-ES" dirty="0" smtClean="0">
                <a:latin typeface="Times New Roman" panose="02020603050405020304" pitchFamily="18" charset="0"/>
                <a:ea typeface="Times New Roman" panose="02020603050405020304" pitchFamily="18" charset="0"/>
              </a:rPr>
              <a:t>:</a:t>
            </a:r>
            <a:r>
              <a:rPr lang="es-ES" dirty="0">
                <a:latin typeface="Times New Roman" panose="02020603050405020304" pitchFamily="18" charset="0"/>
                <a:ea typeface="Times New Roman" panose="02020603050405020304" pitchFamily="18" charset="0"/>
              </a:rPr>
              <a:t>	</a:t>
            </a:r>
            <a:endParaRPr lang="ru-RU" sz="1800" dirty="0">
              <a:latin typeface="Times New Roman" panose="02020603050405020304" pitchFamily="18" charset="0"/>
              <a:ea typeface="Times New Roman" panose="02020603050405020304" pitchFamily="18" charset="0"/>
            </a:endParaRPr>
          </a:p>
          <a:p>
            <a:pPr indent="304800" algn="ctr">
              <a:spcAft>
                <a:spcPts val="0"/>
              </a:spcAft>
            </a:pPr>
            <a:r>
              <a:rPr lang="es-ES" i="1" dirty="0">
                <a:latin typeface="Times New Roman" panose="02020603050405020304" pitchFamily="18" charset="0"/>
                <a:ea typeface="Times New Roman" panose="02020603050405020304" pitchFamily="18" charset="0"/>
              </a:rPr>
              <a:t>m</a:t>
            </a:r>
            <a:r>
              <a:rPr lang="es-ES" i="1" baseline="-25000" dirty="0">
                <a:latin typeface="Times New Roman" panose="02020603050405020304" pitchFamily="18" charset="0"/>
                <a:ea typeface="Times New Roman" panose="02020603050405020304" pitchFamily="18" charset="0"/>
              </a:rPr>
              <a:t>1</a:t>
            </a:r>
            <a:r>
              <a:rPr lang="es-ES" i="1" dirty="0">
                <a:latin typeface="Times New Roman" panose="02020603050405020304" pitchFamily="18" charset="0"/>
                <a:ea typeface="Times New Roman" panose="02020603050405020304" pitchFamily="18" charset="0"/>
              </a:rPr>
              <a:t> = Z</a:t>
            </a:r>
            <a:r>
              <a:rPr lang="es-ES" i="1" baseline="-25000" dirty="0">
                <a:latin typeface="Times New Roman" panose="02020603050405020304" pitchFamily="18" charset="0"/>
                <a:ea typeface="Times New Roman" panose="02020603050405020304" pitchFamily="18" charset="0"/>
              </a:rPr>
              <a:t>1</a:t>
            </a:r>
            <a:r>
              <a:rPr lang="es-ES" i="1" dirty="0">
                <a:latin typeface="Times New Roman" panose="02020603050405020304" pitchFamily="18" charset="0"/>
                <a:ea typeface="Times New Roman" panose="02020603050405020304" pitchFamily="18" charset="0"/>
              </a:rPr>
              <a:t>/G</a:t>
            </a:r>
            <a:r>
              <a:rPr lang="es-ES" i="1" baseline="-25000" dirty="0">
                <a:latin typeface="Times New Roman" panose="02020603050405020304" pitchFamily="18" charset="0"/>
                <a:ea typeface="Times New Roman" panose="02020603050405020304" pitchFamily="18" charset="0"/>
              </a:rPr>
              <a:t>1</a:t>
            </a:r>
            <a:r>
              <a:rPr lang="es-ES" i="1" dirty="0">
                <a:latin typeface="Times New Roman" panose="02020603050405020304" pitchFamily="18" charset="0"/>
                <a:ea typeface="Times New Roman" panose="02020603050405020304" pitchFamily="18" charset="0"/>
              </a:rPr>
              <a:t>;    m</a:t>
            </a:r>
            <a:r>
              <a:rPr lang="es-ES" i="1" baseline="-25000" dirty="0">
                <a:latin typeface="Times New Roman" panose="02020603050405020304" pitchFamily="18" charset="0"/>
                <a:ea typeface="Times New Roman" panose="02020603050405020304" pitchFamily="18" charset="0"/>
              </a:rPr>
              <a:t>2</a:t>
            </a:r>
            <a:r>
              <a:rPr lang="es-ES" i="1" dirty="0">
                <a:latin typeface="Times New Roman" panose="02020603050405020304" pitchFamily="18" charset="0"/>
                <a:ea typeface="Times New Roman" panose="02020603050405020304" pitchFamily="18" charset="0"/>
              </a:rPr>
              <a:t>=Z</a:t>
            </a:r>
            <a:r>
              <a:rPr lang="es-ES" i="1" baseline="-25000" dirty="0">
                <a:latin typeface="Times New Roman" panose="02020603050405020304" pitchFamily="18" charset="0"/>
                <a:ea typeface="Times New Roman" panose="02020603050405020304" pitchFamily="18" charset="0"/>
              </a:rPr>
              <a:t>2</a:t>
            </a:r>
            <a:r>
              <a:rPr lang="es-ES" i="1" dirty="0">
                <a:latin typeface="Times New Roman" panose="02020603050405020304" pitchFamily="18" charset="0"/>
                <a:ea typeface="Times New Roman" panose="02020603050405020304" pitchFamily="18" charset="0"/>
              </a:rPr>
              <a:t>/G</a:t>
            </a:r>
            <a:r>
              <a:rPr lang="es-ES" i="1" baseline="-25000" dirty="0">
                <a:latin typeface="Times New Roman" panose="02020603050405020304" pitchFamily="18" charset="0"/>
                <a:ea typeface="Times New Roman" panose="02020603050405020304" pitchFamily="18" charset="0"/>
              </a:rPr>
              <a:t>2</a:t>
            </a:r>
            <a:r>
              <a:rPr lang="es-ES" baseline="-25000" dirty="0">
                <a:latin typeface="Times New Roman" panose="02020603050405020304" pitchFamily="18" charset="0"/>
                <a:ea typeface="Times New Roman" panose="02020603050405020304" pitchFamily="18" charset="0"/>
              </a:rPr>
              <a:t>            </a:t>
            </a:r>
            <a:endParaRPr lang="ru-RU" sz="1800" dirty="0">
              <a:latin typeface="Times New Roman" panose="02020603050405020304" pitchFamily="18" charset="0"/>
              <a:ea typeface="Times New Roman" panose="02020603050405020304" pitchFamily="18" charset="0"/>
            </a:endParaRPr>
          </a:p>
          <a:p>
            <a:pPr indent="304800" algn="just">
              <a:spcAft>
                <a:spcPts val="0"/>
              </a:spcAft>
            </a:pPr>
            <a:r>
              <a:rPr lang="es-ES" dirty="0">
                <a:latin typeface="Times New Roman" panose="02020603050405020304" pitchFamily="18" charset="0"/>
                <a:ea typeface="Calibri" panose="020F0502020204030204" pitchFamily="34" charset="0"/>
                <a:cs typeface="Times New Roman" panose="02020603050405020304" pitchFamily="18" charset="0"/>
              </a:rPr>
              <a:t>Avtomobil tezlanish bilan harakatlanayotgan vaqtda bu koeffitsentlarning maksimal qiymatlari quyidagicha bo’ladi:</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indent="0" algn="just">
              <a:spcAft>
                <a:spcPts val="0"/>
              </a:spcAft>
              <a:buNone/>
            </a:pPr>
            <a:r>
              <a:rPr lang="es-ES" dirty="0">
                <a:latin typeface="Times New Roman" panose="02020603050405020304" pitchFamily="18" charset="0"/>
                <a:ea typeface="Calibri" panose="020F0502020204030204" pitchFamily="34" charset="0"/>
                <a:cs typeface="Times New Roman" panose="02020603050405020304" pitchFamily="18" charset="0"/>
              </a:rPr>
              <a:t>oldingi o’q uchun </a:t>
            </a:r>
            <a:r>
              <a:rPr lang="es-ES" i="1" dirty="0">
                <a:latin typeface="Times New Roman" panose="02020603050405020304" pitchFamily="18" charset="0"/>
                <a:ea typeface="Calibri" panose="020F0502020204030204" pitchFamily="34" charset="0"/>
                <a:cs typeface="Times New Roman" panose="02020603050405020304" pitchFamily="18" charset="0"/>
              </a:rPr>
              <a:t>m</a:t>
            </a:r>
            <a:r>
              <a:rPr lang="es-ES" i="1" baseline="-25000" dirty="0">
                <a:latin typeface="Times New Roman" panose="02020603050405020304" pitchFamily="18" charset="0"/>
                <a:ea typeface="Calibri" panose="020F0502020204030204" pitchFamily="34" charset="0"/>
                <a:cs typeface="Times New Roman" panose="02020603050405020304" pitchFamily="18" charset="0"/>
              </a:rPr>
              <a:t>1</a:t>
            </a:r>
            <a:r>
              <a:rPr lang="es-ES" dirty="0">
                <a:latin typeface="Times New Roman" panose="02020603050405020304" pitchFamily="18" charset="0"/>
                <a:ea typeface="Calibri" panose="020F0502020204030204" pitchFamily="34" charset="0"/>
                <a:cs typeface="Times New Roman" panose="02020603050405020304" pitchFamily="18" charset="0"/>
              </a:rPr>
              <a:t> = 0,65—0,7;                   .-</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indent="0" algn="just">
              <a:spcAft>
                <a:spcPts val="0"/>
              </a:spcAft>
              <a:buNone/>
            </a:pPr>
            <a:r>
              <a:rPr lang="es-ES" dirty="0">
                <a:latin typeface="Times New Roman" panose="02020603050405020304" pitchFamily="18" charset="0"/>
                <a:ea typeface="Calibri" panose="020F0502020204030204" pitchFamily="34" charset="0"/>
                <a:cs typeface="Times New Roman" panose="02020603050405020304" pitchFamily="18" charset="0"/>
              </a:rPr>
              <a:t>ketingi o’q uchun </a:t>
            </a:r>
            <a:r>
              <a:rPr lang="es-ES" i="1" dirty="0">
                <a:latin typeface="Times New Roman" panose="02020603050405020304" pitchFamily="18" charset="0"/>
                <a:ea typeface="Calibri" panose="020F0502020204030204" pitchFamily="34" charset="0"/>
                <a:cs typeface="Times New Roman" panose="02020603050405020304" pitchFamily="18" charset="0"/>
              </a:rPr>
              <a:t>m</a:t>
            </a:r>
            <a:r>
              <a:rPr lang="es-ES" i="1" baseline="-25000" dirty="0">
                <a:latin typeface="Times New Roman" panose="02020603050405020304" pitchFamily="18" charset="0"/>
                <a:ea typeface="Calibri" panose="020F0502020204030204" pitchFamily="34" charset="0"/>
                <a:cs typeface="Times New Roman" panose="02020603050405020304" pitchFamily="18" charset="0"/>
              </a:rPr>
              <a:t>2</a:t>
            </a:r>
            <a:r>
              <a:rPr lang="es-ES" i="1" dirty="0">
                <a:latin typeface="Times New Roman" panose="02020603050405020304" pitchFamily="18" charset="0"/>
                <a:ea typeface="Calibri" panose="020F0502020204030204" pitchFamily="34" charset="0"/>
                <a:cs typeface="Times New Roman" panose="02020603050405020304" pitchFamily="18" charset="0"/>
              </a:rPr>
              <a:t>=</a:t>
            </a:r>
            <a:r>
              <a:rPr lang="es-ES" dirty="0">
                <a:latin typeface="Times New Roman" panose="02020603050405020304" pitchFamily="18" charset="0"/>
                <a:ea typeface="Calibri" panose="020F0502020204030204" pitchFamily="34" charset="0"/>
                <a:cs typeface="Times New Roman" panose="02020603050405020304" pitchFamily="18" charset="0"/>
              </a:rPr>
              <a:t> 1,2— 1,35.</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indent="449580" algn="just">
              <a:spcAft>
                <a:spcPts val="0"/>
              </a:spcAft>
            </a:pPr>
            <a:r>
              <a:rPr lang="es-ES" dirty="0">
                <a:latin typeface="Times New Roman" panose="02020603050405020304" pitchFamily="18" charset="0"/>
                <a:ea typeface="Calibri" panose="020F0502020204030204" pitchFamily="34" charset="0"/>
                <a:cs typeface="Times New Roman" panose="02020603050405020304" pitchFamily="18" charset="0"/>
              </a:rPr>
              <a:t>Avtomobilning tormozlanishi vaqtida teskari protsess sodir bo’lib, </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s-ES" dirty="0">
                <a:latin typeface="Times New Roman" panose="02020603050405020304" pitchFamily="18" charset="0"/>
                <a:ea typeface="Times New Roman" panose="02020603050405020304" pitchFamily="18" charset="0"/>
              </a:rPr>
              <a:t>oldingi o’qda yo’lning reaktsiyasi ortadi, ketingi o’qda esa kamayadi.</a:t>
            </a:r>
            <a:endParaRPr lang="ru-RU" dirty="0"/>
          </a:p>
        </p:txBody>
      </p:sp>
    </p:spTree>
    <p:extLst>
      <p:ext uri="{BB962C8B-B14F-4D97-AF65-F5344CB8AC3E}">
        <p14:creationId xmlns:p14="http://schemas.microsoft.com/office/powerpoint/2010/main" val="385504791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2100331" y="12879"/>
            <a:ext cx="7339884" cy="901521"/>
          </a:xfrm>
        </p:spPr>
        <p:txBody>
          <a:bodyPr/>
          <a:lstStyle/>
          <a:p>
            <a:pPr algn="ctr">
              <a:spcAft>
                <a:spcPts val="0"/>
              </a:spcAft>
            </a:pPr>
            <a:r>
              <a:rPr lang="es-ES" sz="2400" b="1">
                <a:latin typeface="Times New Roman" panose="02020603050405020304" pitchFamily="18" charset="0"/>
                <a:ea typeface="Times New Roman" panose="02020603050405020304" pitchFamily="18" charset="0"/>
              </a:rPr>
              <a:t>Avtomobilning harakat tenglama va uni yechish usullari</a:t>
            </a:r>
            <a:endParaRPr lang="ru-RU" sz="1400">
              <a:effectLst/>
              <a:latin typeface="Times New Roman" panose="02020603050405020304" pitchFamily="18" charset="0"/>
              <a:ea typeface="Times New Roman" panose="02020603050405020304" pitchFamily="18" charset="0"/>
            </a:endParaRPr>
          </a:p>
        </p:txBody>
      </p:sp>
      <p:sp useBgFill="1">
        <p:nvSpPr>
          <p:cNvPr id="5" name="Объект 4"/>
          <p:cNvSpPr>
            <a:spLocks noGrp="1"/>
          </p:cNvSpPr>
          <p:nvPr>
            <p:ph idx="1"/>
          </p:nvPr>
        </p:nvSpPr>
        <p:spPr>
          <a:xfrm>
            <a:off x="450761" y="1030310"/>
            <a:ext cx="11320529" cy="5653825"/>
          </a:xfrm>
        </p:spPr>
        <p:txBody>
          <a:bodyPr>
            <a:normAutofit fontScale="92500" lnSpcReduction="20000"/>
          </a:bodyPr>
          <a:lstStyle/>
          <a:p>
            <a:pPr indent="342900" algn="just"/>
            <a:r>
              <a:rPr lang="es-ES" sz="2800" dirty="0">
                <a:latin typeface="Times New Roman" panose="02020603050405020304" pitchFamily="18" charset="0"/>
                <a:ea typeface="Times New Roman" panose="02020603050405020304" pitchFamily="18" charset="0"/>
              </a:rPr>
              <a:t>Avtomobilning harakat tenglamasi tortish dinamikasidagi asosiy tenglama xisoblanadi. Bu tenglama avtomobnlning harakat xususiyatlarini aniqlab, harakatlantiruvchi, va qarshilik kuchlarini bir-biri bilan bog’laydi</a:t>
            </a:r>
            <a:r>
              <a:rPr lang="es-ES" sz="2800" dirty="0" smtClean="0">
                <a:latin typeface="Times New Roman" panose="02020603050405020304" pitchFamily="18" charset="0"/>
                <a:ea typeface="Times New Roman" panose="02020603050405020304" pitchFamily="18" charset="0"/>
              </a:rPr>
              <a:t>.</a:t>
            </a:r>
            <a:r>
              <a:rPr lang="es-ES" sz="2800" dirty="0">
                <a:latin typeface="Times New Roman" panose="02020603050405020304" pitchFamily="18" charset="0"/>
                <a:ea typeface="Times New Roman" panose="02020603050405020304" pitchFamily="18" charset="0"/>
              </a:rPr>
              <a:t> Avtomobil yuqoriga tezlanish bilan harakatlaiayotgan vaqtda unga ta`sir etuvchi kuch va </a:t>
            </a:r>
            <a:r>
              <a:rPr lang="es-ES" sz="2800" dirty="0" smtClean="0">
                <a:latin typeface="Times New Roman" panose="02020603050405020304" pitchFamily="18" charset="0"/>
                <a:ea typeface="Times New Roman" panose="02020603050405020304" pitchFamily="18" charset="0"/>
              </a:rPr>
              <a:t>momentlar</a:t>
            </a:r>
            <a:r>
              <a:rPr lang="ru-RU"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yuqoridagi</a:t>
            </a:r>
            <a:r>
              <a:rPr lang="en-US" sz="2800" dirty="0" smtClean="0">
                <a:latin typeface="Times New Roman" panose="02020603050405020304" pitchFamily="18" charset="0"/>
                <a:ea typeface="Times New Roman" panose="02020603050405020304" pitchFamily="18" charset="0"/>
              </a:rPr>
              <a:t> </a:t>
            </a:r>
            <a:r>
              <a:rPr lang="es-ES" sz="2800" dirty="0" smtClean="0">
                <a:latin typeface="Times New Roman" panose="02020603050405020304" pitchFamily="18" charset="0"/>
                <a:ea typeface="Times New Roman" panose="02020603050405020304" pitchFamily="18" charset="0"/>
              </a:rPr>
              <a:t>rasmda </a:t>
            </a:r>
            <a:r>
              <a:rPr lang="es-ES" sz="2800" dirty="0">
                <a:latin typeface="Times New Roman" panose="02020603050405020304" pitchFamily="18" charset="0"/>
                <a:ea typeface="Times New Roman" panose="02020603050405020304" pitchFamily="18" charset="0"/>
              </a:rPr>
              <a:t>ko’rsatilgan. Endi hamma kuchlarning yo’l satxiga proektsiyasini aniqlaymiz: </a:t>
            </a:r>
            <a:endParaRPr lang="ru-RU" sz="1600" dirty="0">
              <a:latin typeface="Times New Roman" panose="02020603050405020304" pitchFamily="18" charset="0"/>
              <a:ea typeface="Times New Roman" panose="02020603050405020304" pitchFamily="18" charset="0"/>
            </a:endParaRPr>
          </a:p>
          <a:p>
            <a:pPr indent="0" algn="ctr">
              <a:buNone/>
            </a:pPr>
            <a:r>
              <a:rPr lang="es-ES" sz="2800" dirty="0">
                <a:latin typeface="Times New Roman" panose="02020603050405020304" pitchFamily="18" charset="0"/>
                <a:ea typeface="Times New Roman" panose="02020603050405020304" pitchFamily="18" charset="0"/>
              </a:rPr>
              <a:t> </a:t>
            </a:r>
            <a:endParaRPr lang="ru-RU" sz="1600" dirty="0">
              <a:latin typeface="Times New Roman" panose="02020603050405020304" pitchFamily="18" charset="0"/>
              <a:ea typeface="Times New Roman" panose="02020603050405020304" pitchFamily="18" charset="0"/>
            </a:endParaRPr>
          </a:p>
          <a:p>
            <a:pPr indent="342900" algn="ctr"/>
            <a:r>
              <a:rPr lang="es-ES" sz="2800" i="1" dirty="0">
                <a:latin typeface="Times New Roman" panose="02020603050405020304" pitchFamily="18" charset="0"/>
                <a:ea typeface="Times New Roman" panose="02020603050405020304" pitchFamily="18" charset="0"/>
              </a:rPr>
              <a:t>X</a:t>
            </a:r>
            <a:r>
              <a:rPr lang="es-ES" sz="2800" i="1" baseline="-25000" dirty="0">
                <a:latin typeface="Times New Roman" panose="02020603050405020304" pitchFamily="18" charset="0"/>
                <a:ea typeface="Times New Roman" panose="02020603050405020304" pitchFamily="18" charset="0"/>
              </a:rPr>
              <a:t>2</a:t>
            </a:r>
            <a:r>
              <a:rPr lang="es-ES" sz="2800" i="1" dirty="0">
                <a:latin typeface="Times New Roman" panose="02020603050405020304" pitchFamily="18" charset="0"/>
                <a:ea typeface="Times New Roman" panose="02020603050405020304" pitchFamily="18" charset="0"/>
              </a:rPr>
              <a:t>-X</a:t>
            </a:r>
            <a:r>
              <a:rPr lang="es-ES" sz="2800" i="1" baseline="-25000" dirty="0">
                <a:latin typeface="Times New Roman" panose="02020603050405020304" pitchFamily="18" charset="0"/>
                <a:ea typeface="Times New Roman" panose="02020603050405020304" pitchFamily="18" charset="0"/>
              </a:rPr>
              <a:t>1</a:t>
            </a:r>
            <a:r>
              <a:rPr lang="es-ES" sz="2800" i="1" dirty="0">
                <a:latin typeface="Times New Roman" panose="02020603050405020304" pitchFamily="18" charset="0"/>
                <a:ea typeface="Times New Roman" panose="02020603050405020304" pitchFamily="18" charset="0"/>
              </a:rPr>
              <a:t>-R</a:t>
            </a:r>
            <a:r>
              <a:rPr lang="es-ES" sz="2800" i="1" baseline="-25000" dirty="0">
                <a:latin typeface="Times New Roman" panose="02020603050405020304" pitchFamily="18" charset="0"/>
                <a:ea typeface="Times New Roman" panose="02020603050405020304" pitchFamily="18" charset="0"/>
              </a:rPr>
              <a:t>ja</a:t>
            </a:r>
            <a:r>
              <a:rPr lang="es-ES" sz="2800" i="1" dirty="0">
                <a:latin typeface="Times New Roman" panose="02020603050405020304" pitchFamily="18" charset="0"/>
                <a:ea typeface="Times New Roman" panose="02020603050405020304" pitchFamily="18" charset="0"/>
              </a:rPr>
              <a:t>-R</a:t>
            </a:r>
            <a:r>
              <a:rPr lang="es-ES" sz="2800" i="1" baseline="-25000" dirty="0">
                <a:latin typeface="Times New Roman" panose="02020603050405020304" pitchFamily="18" charset="0"/>
                <a:ea typeface="Times New Roman" panose="02020603050405020304" pitchFamily="18" charset="0"/>
              </a:rPr>
              <a:t>i</a:t>
            </a:r>
            <a:r>
              <a:rPr lang="es-ES" sz="2800" i="1" dirty="0">
                <a:latin typeface="Times New Roman" panose="02020603050405020304" pitchFamily="18" charset="0"/>
                <a:ea typeface="Times New Roman" panose="02020603050405020304" pitchFamily="18" charset="0"/>
              </a:rPr>
              <a:t>-R</a:t>
            </a:r>
            <a:r>
              <a:rPr lang="es-ES" sz="2800" i="1" baseline="-25000" dirty="0">
                <a:latin typeface="Times New Roman" panose="02020603050405020304" pitchFamily="18" charset="0"/>
                <a:ea typeface="Times New Roman" panose="02020603050405020304" pitchFamily="18" charset="0"/>
              </a:rPr>
              <a:t>w</a:t>
            </a:r>
            <a:r>
              <a:rPr lang="es-ES" sz="2800" i="1" dirty="0">
                <a:latin typeface="Times New Roman" panose="02020603050405020304" pitchFamily="18" charset="0"/>
                <a:ea typeface="Times New Roman" panose="02020603050405020304" pitchFamily="18" charset="0"/>
              </a:rPr>
              <a:t>=0 </a:t>
            </a:r>
            <a:r>
              <a:rPr lang="es-ES" sz="2800" dirty="0">
                <a:latin typeface="Times New Roman" panose="02020603050405020304" pitchFamily="18" charset="0"/>
                <a:ea typeface="Times New Roman" panose="02020603050405020304" pitchFamily="18" charset="0"/>
              </a:rPr>
              <a:t>            </a:t>
            </a:r>
            <a:endParaRPr lang="ru-RU" sz="1600" dirty="0">
              <a:latin typeface="Times New Roman" panose="02020603050405020304" pitchFamily="18" charset="0"/>
              <a:ea typeface="Times New Roman" panose="02020603050405020304" pitchFamily="18" charset="0"/>
            </a:endParaRPr>
          </a:p>
          <a:p>
            <a:pPr indent="0" algn="ctr">
              <a:buNone/>
            </a:pPr>
            <a:r>
              <a:rPr lang="es-ES" sz="2800" dirty="0">
                <a:latin typeface="Times New Roman" panose="02020603050405020304" pitchFamily="18" charset="0"/>
                <a:ea typeface="Times New Roman" panose="02020603050405020304" pitchFamily="18" charset="0"/>
              </a:rPr>
              <a:t> </a:t>
            </a:r>
            <a:endParaRPr lang="ru-RU" sz="1600" dirty="0">
              <a:latin typeface="Times New Roman" panose="02020603050405020304" pitchFamily="18" charset="0"/>
              <a:ea typeface="Times New Roman" panose="02020603050405020304" pitchFamily="18" charset="0"/>
            </a:endParaRPr>
          </a:p>
          <a:p>
            <a:pPr indent="342900" algn="just"/>
            <a:r>
              <a:rPr lang="es-ES" sz="2800" dirty="0">
                <a:latin typeface="Times New Roman" panose="02020603050405020304" pitchFamily="18" charset="0"/>
                <a:ea typeface="Times New Roman" panose="02020603050405020304" pitchFamily="18" charset="0"/>
              </a:rPr>
              <a:t>Bu yerda: </a:t>
            </a:r>
            <a:r>
              <a:rPr lang="es-ES" sz="2800" i="1" dirty="0">
                <a:latin typeface="Times New Roman" panose="02020603050405020304" pitchFamily="18" charset="0"/>
                <a:ea typeface="Times New Roman" panose="02020603050405020304" pitchFamily="18" charset="0"/>
              </a:rPr>
              <a:t>X</a:t>
            </a:r>
            <a:r>
              <a:rPr lang="es-ES" sz="2800" i="1" baseline="-25000" dirty="0">
                <a:latin typeface="Times New Roman" panose="02020603050405020304" pitchFamily="18" charset="0"/>
                <a:ea typeface="Times New Roman" panose="02020603050405020304" pitchFamily="18" charset="0"/>
              </a:rPr>
              <a:t>1</a:t>
            </a:r>
            <a:r>
              <a:rPr lang="es-ES" sz="2800" i="1" dirty="0">
                <a:latin typeface="Times New Roman" panose="02020603050405020304" pitchFamily="18" charset="0"/>
                <a:ea typeface="Times New Roman" panose="02020603050405020304" pitchFamily="18" charset="0"/>
              </a:rPr>
              <a:t>, X</a:t>
            </a:r>
            <a:r>
              <a:rPr lang="es-ES" sz="2800" i="1" baseline="-25000" dirty="0">
                <a:latin typeface="Times New Roman" panose="02020603050405020304" pitchFamily="18" charset="0"/>
                <a:ea typeface="Times New Roman" panose="02020603050405020304" pitchFamily="18" charset="0"/>
              </a:rPr>
              <a:t>2</a:t>
            </a:r>
            <a:r>
              <a:rPr lang="es-ES" sz="2800" dirty="0">
                <a:latin typeface="Times New Roman" panose="02020603050405020304" pitchFamily="18" charset="0"/>
                <a:ea typeface="Times New Roman" panose="02020603050405020304" pitchFamily="18" charset="0"/>
              </a:rPr>
              <a:t>—oldingi va ketingi o’qlardagi o’rinma reaktsiyalar, Olingan tenglama avtomobilning harakat tenglamasi deyiladi. Bu tenglamani yechib avtomobil dinamikasining ko’rsatkichlarini, masalan, gorizontal yo’lda erishishi mumkin bo’lgan maksimal tezlik va shunga mos dinamik faktorni, yuqori</a:t>
            </a:r>
            <a:r>
              <a:rPr lang="es-ES" sz="2800" b="1" dirty="0">
                <a:latin typeface="Times New Roman" panose="02020603050405020304" pitchFamily="18" charset="0"/>
                <a:ea typeface="Times New Roman" panose="02020603050405020304" pitchFamily="18" charset="0"/>
              </a:rPr>
              <a:t> </a:t>
            </a:r>
            <a:r>
              <a:rPr lang="es-ES" sz="2800" dirty="0">
                <a:latin typeface="Times New Roman" panose="02020603050405020304" pitchFamily="18" charset="0"/>
                <a:ea typeface="Times New Roman" panose="02020603050405020304" pitchFamily="18" charset="0"/>
              </a:rPr>
              <a:t>va pastki uzatmalarda yengish mumkin bo’lgan yo’lning umumiy qarshiligini</a:t>
            </a:r>
            <a:r>
              <a:rPr lang="es-ES" sz="2800" b="1" dirty="0">
                <a:latin typeface="Times New Roman" panose="02020603050405020304" pitchFamily="18" charset="0"/>
                <a:ea typeface="Times New Roman" panose="02020603050405020304" pitchFamily="18" charset="0"/>
              </a:rPr>
              <a:t> </a:t>
            </a:r>
            <a:r>
              <a:rPr lang="es-ES" sz="2800" dirty="0">
                <a:latin typeface="Times New Roman" panose="02020603050405020304" pitchFamily="18" charset="0"/>
                <a:ea typeface="Times New Roman" panose="02020603050405020304" pitchFamily="18" charset="0"/>
              </a:rPr>
              <a:t>va boshqalarni aniqlash mumkin.</a:t>
            </a:r>
            <a:endParaRPr lang="ru-RU" sz="1600" dirty="0">
              <a:latin typeface="Times New Roman" panose="02020603050405020304" pitchFamily="18" charset="0"/>
              <a:ea typeface="Times New Roman" panose="02020603050405020304" pitchFamily="18" charset="0"/>
            </a:endParaRPr>
          </a:p>
          <a:p>
            <a:pPr marL="179705" indent="-179705" algn="just"/>
            <a:endParaRPr lang="ru-RU" sz="2800" dirty="0"/>
          </a:p>
        </p:txBody>
      </p:sp>
    </p:spTree>
    <p:extLst>
      <p:ext uri="{BB962C8B-B14F-4D97-AF65-F5344CB8AC3E}">
        <p14:creationId xmlns:p14="http://schemas.microsoft.com/office/powerpoint/2010/main" val="682913961"/>
      </p:ext>
    </p:extLst>
  </p:cSld>
  <p:clrMapOvr>
    <a:masterClrMapping/>
  </p:clrMapOvr>
</p:sld>
</file>

<file path=ppt/theme/theme1.xml><?xml version="1.0" encoding="utf-8"?>
<a:theme xmlns:a="http://schemas.openxmlformats.org/drawingml/2006/main" name="Ьbergдnge">
  <a:themeElements>
    <a:clrScheme name="Ьbergдnge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Ьbergдnge">
      <a:majorFont>
        <a:latin typeface="Tahoma"/>
        <a:ea typeface=""/>
        <a:cs typeface=""/>
      </a:majorFont>
      <a:minorFont>
        <a:latin typeface="Tahoma"/>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Ьbergдnge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Ьbergдnge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Ьbergдnge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Ьbergдnge 4">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Ьbergдnge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Ьbergдnge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
  <TotalTime>338</TotalTime>
  <Words>420</Words>
  <Application>Microsoft Office PowerPoint</Application>
  <PresentationFormat>Широкоэкранный</PresentationFormat>
  <Paragraphs>82</Paragraphs>
  <Slides>11</Slides>
  <Notes>0</Notes>
  <HiddenSlides>0</HiddenSlides>
  <MMClips>0</MMClips>
  <ScaleCrop>false</ScaleCrop>
  <HeadingPairs>
    <vt:vector size="6" baseType="variant">
      <vt:variant>
        <vt:lpstr>Использованные шрифты</vt:lpstr>
      </vt:variant>
      <vt:variant>
        <vt:i4>9</vt:i4>
      </vt:variant>
      <vt:variant>
        <vt:lpstr>Тема</vt:lpstr>
      </vt:variant>
      <vt:variant>
        <vt:i4>2</vt:i4>
      </vt:variant>
      <vt:variant>
        <vt:lpstr>Заголовки слайдов</vt:lpstr>
      </vt:variant>
      <vt:variant>
        <vt:i4>11</vt:i4>
      </vt:variant>
    </vt:vector>
  </HeadingPairs>
  <TitlesOfParts>
    <vt:vector size="22" baseType="lpstr">
      <vt:lpstr>ＭＳ Ｐゴシック</vt:lpstr>
      <vt:lpstr>Arial</vt:lpstr>
      <vt:lpstr>Calibri</vt:lpstr>
      <vt:lpstr>Symbol</vt:lpstr>
      <vt:lpstr>Tahoma</vt:lpstr>
      <vt:lpstr>Times New Roman</vt:lpstr>
      <vt:lpstr>Trebuchet MS</vt:lpstr>
      <vt:lpstr>Wingdings</vt:lpstr>
      <vt:lpstr>Wingdings 3</vt:lpstr>
      <vt:lpstr>Ьbergдnge</vt:lpstr>
      <vt:lpstr>Грань</vt:lpstr>
      <vt:lpstr>Презентация PowerPoint</vt:lpstr>
      <vt:lpstr>Avtomobilning harakatlanish sharti.</vt:lpstr>
      <vt:lpstr>Avtomobilning harakatlanish sharti.</vt:lpstr>
      <vt:lpstr>Презентация PowerPoint</vt:lpstr>
      <vt:lpstr>Avtomobilning harakatlanish sharti.</vt:lpstr>
      <vt:lpstr>Yo’lning normal reaktsiyalari</vt:lpstr>
      <vt:lpstr>Yo’lning normal reaktsiyalari</vt:lpstr>
      <vt:lpstr>Yo’lning normal reaktsiyalari</vt:lpstr>
      <vt:lpstr>Yo’lning normal reaktsiyalari</vt:lpstr>
      <vt:lpstr>Yo’lning normal reaktsiyalari</vt:lpstr>
      <vt:lpstr>Avtomobilning harakat tenglama va uni yechish usullari</vt:lpstr>
    </vt:vector>
  </TitlesOfParts>
  <Company>Reanimator Extreme Edition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Муаттархон</dc:creator>
  <cp:lastModifiedBy>Муаттархон</cp:lastModifiedBy>
  <cp:revision>39</cp:revision>
  <dcterms:created xsi:type="dcterms:W3CDTF">2017-10-09T17:42:53Z</dcterms:created>
  <dcterms:modified xsi:type="dcterms:W3CDTF">2017-10-10T18:59:03Z</dcterms:modified>
</cp:coreProperties>
</file>