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6" r:id="rId2"/>
  </p:sldMasterIdLst>
  <p:sldIdLst>
    <p:sldId id="257" r:id="rId3"/>
    <p:sldId id="258" r:id="rId4"/>
    <p:sldId id="259" r:id="rId5"/>
    <p:sldId id="260" r:id="rId6"/>
    <p:sldId id="261" r:id="rId7"/>
    <p:sldId id="262" r:id="rId8"/>
    <p:sldId id="264" r:id="rId9"/>
    <p:sldId id="263" r:id="rId10"/>
    <p:sldId id="265" r:id="rId11"/>
    <p:sldId id="267" r:id="rId12"/>
    <p:sldId id="268" r:id="rId13"/>
    <p:sldId id="266" r:id="rId14"/>
    <p:sldId id="269" r:id="rId15"/>
    <p:sldId id="270" r:id="rId16"/>
    <p:sldId id="271" r:id="rId17"/>
    <p:sldId id="272" r:id="rId18"/>
    <p:sldId id="273" r:id="rId19"/>
    <p:sldId id="274" r:id="rId20"/>
    <p:sldId id="275" r:id="rId21"/>
    <p:sldId id="277" r:id="rId22"/>
    <p:sldId id="276" r:id="rId23"/>
    <p:sldId id="281" r:id="rId24"/>
    <p:sldId id="278" r:id="rId25"/>
    <p:sldId id="279" r:id="rId26"/>
    <p:sldId id="280" r:id="rId2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C5FF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1" y="2438401"/>
            <a:ext cx="12012084"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14" name="Text Box 17"/>
          <p:cNvSpPr txBox="1">
            <a:spLocks noChangeArrowheads="1"/>
          </p:cNvSpPr>
          <p:nvPr userDrawn="1"/>
        </p:nvSpPr>
        <p:spPr bwMode="auto">
          <a:xfrm>
            <a:off x="2123017" y="227013"/>
            <a:ext cx="806661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50000"/>
              </a:spcBef>
              <a:spcAft>
                <a:spcPct val="0"/>
              </a:spcAft>
              <a:defRPr/>
            </a:pPr>
            <a:r>
              <a:rPr lang="de-DE" altLang="ru-RU" sz="2400" smtClean="0">
                <a:solidFill>
                  <a:srgbClr val="FFFFFF"/>
                </a:solidFill>
                <a:latin typeface="Times New Roman" panose="02020603050405020304" pitchFamily="18" charset="0"/>
              </a:rPr>
              <a:t>Transport vositalarining tuzilishi va nazariyasi</a:t>
            </a:r>
            <a:endParaRPr lang="ru-RU" altLang="ru-RU" sz="2400" smtClean="0">
              <a:solidFill>
                <a:srgbClr val="FFFFFF"/>
              </a:solidFill>
              <a:latin typeface="Times New Roman" panose="02020603050405020304" pitchFamily="18" charset="0"/>
            </a:endParaRPr>
          </a:p>
        </p:txBody>
      </p:sp>
      <p:sp>
        <p:nvSpPr>
          <p:cNvPr id="15" name="Text Box 18"/>
          <p:cNvSpPr txBox="1">
            <a:spLocks noChangeArrowheads="1"/>
          </p:cNvSpPr>
          <p:nvPr userDrawn="1"/>
        </p:nvSpPr>
        <p:spPr bwMode="auto">
          <a:xfrm>
            <a:off x="239185" y="6308726"/>
            <a:ext cx="1171363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sp>
        <p:nvSpPr>
          <p:cNvPr id="16" name="Text Box 19"/>
          <p:cNvSpPr txBox="1">
            <a:spLocks noChangeArrowheads="1"/>
          </p:cNvSpPr>
          <p:nvPr userDrawn="1"/>
        </p:nvSpPr>
        <p:spPr bwMode="auto">
          <a:xfrm>
            <a:off x="431801" y="6237288"/>
            <a:ext cx="364701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pic>
        <p:nvPicPr>
          <p:cNvPr id="17" name="Picture 20" descr="Untitle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1017"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16" name="Rectangle 12"/>
          <p:cNvSpPr>
            <a:spLocks noGrp="1" noChangeArrowheads="1"/>
          </p:cNvSpPr>
          <p:nvPr>
            <p:ph type="ctrTitle"/>
          </p:nvPr>
        </p:nvSpPr>
        <p:spPr bwMode="auto">
          <a:xfrm>
            <a:off x="1320800" y="1676400"/>
            <a:ext cx="10363200" cy="14620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lvl1pPr>
          </a:lstStyle>
          <a:p>
            <a:pPr lvl="0"/>
            <a:r>
              <a:rPr lang="ru-RU" altLang="ru-RU" noProof="0" smtClean="0"/>
              <a:t>Titelmasterformat durch Klicken bearbeiten</a:t>
            </a:r>
          </a:p>
        </p:txBody>
      </p:sp>
      <p:sp>
        <p:nvSpPr>
          <p:cNvPr id="98317" name="Rectangle 13"/>
          <p:cNvSpPr>
            <a:spLocks noGrp="1" noChangeArrowheads="1"/>
          </p:cNvSpPr>
          <p:nvPr>
            <p:ph type="subTitle" idx="1"/>
          </p:nvPr>
        </p:nvSpPr>
        <p:spPr bwMode="auto">
          <a:xfrm>
            <a:off x="1828800" y="3886200"/>
            <a:ext cx="8534400" cy="17526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a:buFont typeface="Wingdings" panose="05000000000000000000" pitchFamily="2" charset="2"/>
              <a:buNone/>
              <a:defRPr/>
            </a:lvl1pPr>
          </a:lstStyle>
          <a:p>
            <a:pPr lvl="0"/>
            <a:r>
              <a:rPr lang="ru-RU" altLang="ru-RU" noProof="0" smtClean="0"/>
              <a:t>Formatvorlage des Untertitelmasters durch Klicken bearbeiten</a:t>
            </a:r>
          </a:p>
        </p:txBody>
      </p:sp>
      <p:sp>
        <p:nvSpPr>
          <p:cNvPr id="18" name="Rectangle 14"/>
          <p:cNvSpPr>
            <a:spLocks noGrp="1" noChangeArrowheads="1"/>
          </p:cNvSpPr>
          <p:nvPr>
            <p:ph type="dt" sz="half" idx="10"/>
          </p:nvPr>
        </p:nvSpPr>
        <p:spPr bwMode="auto">
          <a:xfrm>
            <a:off x="13208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19" name="Rectangle 15"/>
          <p:cNvSpPr>
            <a:spLocks noGrp="1" noChangeArrowheads="1"/>
          </p:cNvSpPr>
          <p:nvPr>
            <p:ph type="ftr" sz="quarter" idx="11"/>
          </p:nvPr>
        </p:nvSpPr>
        <p:spPr bwMode="auto">
          <a:xfrm>
            <a:off x="4572000" y="6248400"/>
            <a:ext cx="38608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20" name="Rectangle 16"/>
          <p:cNvSpPr>
            <a:spLocks noGrp="1" noChangeArrowheads="1"/>
          </p:cNvSpPr>
          <p:nvPr>
            <p:ph type="sldNum" sz="quarter" idx="12"/>
          </p:nvPr>
        </p:nvSpPr>
        <p:spPr bwMode="auto">
          <a:xfrm>
            <a:off x="91440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solidFill>
                  <a:schemeClr val="bg2"/>
                </a:solidFill>
              </a:defRPr>
            </a:lvl1pPr>
          </a:lstStyle>
          <a:p>
            <a:pPr fontAlgn="base">
              <a:spcBef>
                <a:spcPct val="0"/>
              </a:spcBef>
              <a:spcAft>
                <a:spcPct val="0"/>
              </a:spcAft>
              <a:defRPr/>
            </a:pPr>
            <a:fld id="{EFE808C2-B719-43ED-85D0-5E4E932427A9}" type="slidenum">
              <a:rPr lang="ru-RU" altLang="ru-RU">
                <a:solidFill>
                  <a:srgbClr val="1C1C1C"/>
                </a:solidFill>
              </a:rPr>
              <a:pPr fontAlgn="base">
                <a:spcBef>
                  <a:spcPct val="0"/>
                </a:spcBef>
                <a:spcAft>
                  <a:spcPct val="0"/>
                </a:spcAft>
                <a:defRPr/>
              </a:pPr>
              <a:t>‹#›</a:t>
            </a:fld>
            <a:endParaRPr lang="ru-RU" altLang="ru-RU">
              <a:solidFill>
                <a:srgbClr val="1C1C1C"/>
              </a:solidFill>
            </a:endParaRPr>
          </a:p>
        </p:txBody>
      </p:sp>
    </p:spTree>
    <p:extLst>
      <p:ext uri="{BB962C8B-B14F-4D97-AF65-F5344CB8AC3E}">
        <p14:creationId xmlns:p14="http://schemas.microsoft.com/office/powerpoint/2010/main" val="1280313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idx="1"/>
          </p:nvPr>
        </p:nvSpPr>
        <p:spPr>
          <a:xfrm>
            <a:off x="838200" y="1825625"/>
            <a:ext cx="105156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452075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1" y="1709739"/>
            <a:ext cx="10515600" cy="2852737"/>
          </a:xfrm>
          <a:prstGeom prst="rect">
            <a:avLst/>
          </a:prstGeo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Tree>
    <p:extLst>
      <p:ext uri="{BB962C8B-B14F-4D97-AF65-F5344CB8AC3E}">
        <p14:creationId xmlns:p14="http://schemas.microsoft.com/office/powerpoint/2010/main" val="2182152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904626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7" y="365126"/>
            <a:ext cx="10515600" cy="1325563"/>
          </a:xfrm>
          <a:prstGeom prst="rect">
            <a:avLst/>
          </a:prstGeom>
        </p:spPr>
        <p:txBody>
          <a:bodyPr/>
          <a:lstStyle/>
          <a:p>
            <a:r>
              <a:rPr lang="ru-RU" smtClean="0"/>
              <a:t>Образец заголовка</a:t>
            </a:r>
            <a:endParaRPr lang="ru-RU"/>
          </a:p>
        </p:txBody>
      </p:sp>
      <p:sp>
        <p:nvSpPr>
          <p:cNvPr id="3" name="Текст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40318" y="2505075"/>
            <a:ext cx="5158316"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717"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553399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Tree>
    <p:extLst>
      <p:ext uri="{BB962C8B-B14F-4D97-AF65-F5344CB8AC3E}">
        <p14:creationId xmlns:p14="http://schemas.microsoft.com/office/powerpoint/2010/main" val="662879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681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3319646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1902363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1825625"/>
            <a:ext cx="10515600" cy="43513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062904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1" y="365125"/>
            <a:ext cx="2628900" cy="5811838"/>
          </a:xfrm>
          <a:prstGeom prst="rect">
            <a:avLst/>
          </a:prstGeo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1" y="365125"/>
            <a:ext cx="7683500" cy="58118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7545757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fontAlgn="base">
              <a:spcBef>
                <a:spcPct val="0"/>
              </a:spcBef>
              <a:spcAft>
                <a:spcPct val="0"/>
              </a:spcAft>
              <a:defRPr/>
            </a:pPr>
            <a:endParaRPr lang="ru-RU" altLang="ru-RU">
              <a:solidFill>
                <a:srgbClr val="1C1C1C"/>
              </a:solidFill>
            </a:endParaRPr>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ru-RU" altLang="ru-RU">
              <a:solidFill>
                <a:srgbClr val="1C1C1C"/>
              </a:solidFill>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EFE808C2-B719-43ED-85D0-5E4E932427A9}" type="slidenum">
              <a:rPr lang="ru-RU" altLang="ru-RU" smtClean="0">
                <a:solidFill>
                  <a:srgbClr val="1C1C1C"/>
                </a:solidFill>
              </a:rPr>
              <a:pPr fontAlgn="base">
                <a:spcBef>
                  <a:spcPct val="0"/>
                </a:spcBef>
                <a:spcAft>
                  <a:spcPct val="0"/>
                </a:spcAft>
                <a:defRPr/>
              </a:pPr>
              <a:t>‹#›</a:t>
            </a:fld>
            <a:endParaRPr lang="ru-RU" altLang="ru-RU">
              <a:solidFill>
                <a:srgbClr val="1C1C1C"/>
              </a:solidFill>
            </a:endParaRPr>
          </a:p>
        </p:txBody>
      </p:sp>
      <p:sp>
        <p:nvSpPr>
          <p:cNvPr id="18" name="Text Box 17"/>
          <p:cNvSpPr txBox="1">
            <a:spLocks noChangeArrowheads="1"/>
          </p:cNvSpPr>
          <p:nvPr userDrawn="1"/>
        </p:nvSpPr>
        <p:spPr bwMode="auto">
          <a:xfrm>
            <a:off x="2123017" y="227013"/>
            <a:ext cx="806661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50000"/>
              </a:spcBef>
              <a:spcAft>
                <a:spcPct val="0"/>
              </a:spcAft>
              <a:defRPr/>
            </a:pPr>
            <a:r>
              <a:rPr lang="de-DE" altLang="ru-RU" sz="2400" smtClean="0">
                <a:solidFill>
                  <a:srgbClr val="FFFFFF"/>
                </a:solidFill>
                <a:latin typeface="Times New Roman" panose="02020603050405020304" pitchFamily="18" charset="0"/>
              </a:rPr>
              <a:t>Transport vositalarining tuzilishi va nazariyasi</a:t>
            </a:r>
            <a:endParaRPr lang="ru-RU" altLang="ru-RU" sz="2400" smtClean="0">
              <a:solidFill>
                <a:srgbClr val="FFFFFF"/>
              </a:solidFill>
              <a:latin typeface="Times New Roman" panose="02020603050405020304" pitchFamily="18" charset="0"/>
            </a:endParaRPr>
          </a:p>
        </p:txBody>
      </p:sp>
      <p:sp>
        <p:nvSpPr>
          <p:cNvPr id="20" name="Text Box 18"/>
          <p:cNvSpPr txBox="1">
            <a:spLocks noChangeArrowheads="1"/>
          </p:cNvSpPr>
          <p:nvPr userDrawn="1"/>
        </p:nvSpPr>
        <p:spPr bwMode="auto">
          <a:xfrm>
            <a:off x="239185" y="6308726"/>
            <a:ext cx="1171363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sp>
        <p:nvSpPr>
          <p:cNvPr id="22" name="Text Box 19"/>
          <p:cNvSpPr txBox="1">
            <a:spLocks noChangeArrowheads="1"/>
          </p:cNvSpPr>
          <p:nvPr userDrawn="1"/>
        </p:nvSpPr>
        <p:spPr bwMode="auto">
          <a:xfrm>
            <a:off x="431801" y="6237288"/>
            <a:ext cx="364701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pic>
        <p:nvPicPr>
          <p:cNvPr id="23" name="Picture 20" descr="Untitle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1017"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637018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2633461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2562619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837C97C-1469-42BC-99F1-E0428484036D}" type="datetimeFigureOut">
              <a:rPr lang="ru-RU" smtClean="0"/>
              <a:t>10.10.2017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40590151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837C97C-1469-42BC-99F1-E0428484036D}" type="datetimeFigureOut">
              <a:rPr lang="ru-RU" smtClean="0"/>
              <a:t>10.10.2017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8503313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837C97C-1469-42BC-99F1-E0428484036D}" type="datetimeFigureOut">
              <a:rPr lang="ru-RU" smtClean="0"/>
              <a:t>10.10.2017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38039909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37C97C-1469-42BC-99F1-E0428484036D}" type="datetimeFigureOut">
              <a:rPr lang="ru-RU" smtClean="0"/>
              <a:t>10.10.2017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42720589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837C97C-1469-42BC-99F1-E0428484036D}" type="datetimeFigureOut">
              <a:rPr lang="ru-RU" smtClean="0"/>
              <a:t>10.10.2017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21226676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837C97C-1469-42BC-99F1-E0428484036D}" type="datetimeFigureOut">
              <a:rPr lang="ru-RU" smtClean="0"/>
              <a:t>10.10.2017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30776732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1433577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2749690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26204182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176497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29730080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37128753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837C97C-1469-42BC-99F1-E0428484036D}" type="datetimeFigureOut">
              <a:rPr lang="ru-RU" smtClean="0"/>
              <a:t>10.10.2017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864CEA-7C2C-4455-BD79-68EB178260B5}" type="slidenum">
              <a:rPr lang="ru-RU" smtClean="0"/>
              <a:t>‹#›</a:t>
            </a:fld>
            <a:endParaRPr lang="ru-RU"/>
          </a:p>
        </p:txBody>
      </p:sp>
    </p:spTree>
    <p:extLst>
      <p:ext uri="{BB962C8B-B14F-4D97-AF65-F5344CB8AC3E}">
        <p14:creationId xmlns:p14="http://schemas.microsoft.com/office/powerpoint/2010/main" val="4047515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387351" y="107951"/>
            <a:ext cx="58420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7" name="Rectangle 3"/>
          <p:cNvSpPr>
            <a:spLocks noChangeArrowheads="1"/>
          </p:cNvSpPr>
          <p:nvPr/>
        </p:nvSpPr>
        <p:spPr bwMode="ltGray">
          <a:xfrm>
            <a:off x="897467" y="107951"/>
            <a:ext cx="438151"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8" name="Rectangle 4"/>
          <p:cNvSpPr>
            <a:spLocks noChangeArrowheads="1"/>
          </p:cNvSpPr>
          <p:nvPr/>
        </p:nvSpPr>
        <p:spPr bwMode="ltGray">
          <a:xfrm>
            <a:off x="552452" y="530226"/>
            <a:ext cx="563033"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9" name="Rectangle 5"/>
          <p:cNvSpPr>
            <a:spLocks noChangeArrowheads="1"/>
          </p:cNvSpPr>
          <p:nvPr/>
        </p:nvSpPr>
        <p:spPr bwMode="ltGray">
          <a:xfrm>
            <a:off x="1045633" y="530226"/>
            <a:ext cx="491067"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0" name="Rectangle 6"/>
          <p:cNvSpPr>
            <a:spLocks noChangeArrowheads="1"/>
          </p:cNvSpPr>
          <p:nvPr/>
        </p:nvSpPr>
        <p:spPr bwMode="ltGray">
          <a:xfrm>
            <a:off x="0" y="457201"/>
            <a:ext cx="747184"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1" name="Rectangle 7"/>
          <p:cNvSpPr>
            <a:spLocks noChangeArrowheads="1"/>
          </p:cNvSpPr>
          <p:nvPr/>
        </p:nvSpPr>
        <p:spPr bwMode="gray">
          <a:xfrm>
            <a:off x="846667" y="1"/>
            <a:ext cx="42333"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2" name="Rectangle 8"/>
          <p:cNvSpPr>
            <a:spLocks noChangeArrowheads="1"/>
          </p:cNvSpPr>
          <p:nvPr/>
        </p:nvSpPr>
        <p:spPr bwMode="gray">
          <a:xfrm>
            <a:off x="421218" y="790575"/>
            <a:ext cx="10968567"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pic>
        <p:nvPicPr>
          <p:cNvPr id="1033" name="Picture 17" descr="Untitled-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0703984"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23573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10/10/2017</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pic>
        <p:nvPicPr>
          <p:cNvPr id="18" name="Picture 17" descr="Untitled-3"/>
          <p:cNvPicPr>
            <a:picLocks noChangeAspect="1" noChangeArrowheads="1"/>
          </p:cNvPicPr>
          <p:nvPr userDrawn="1"/>
        </p:nvPicPr>
        <p:blipFill>
          <a:blip r:embed="rId18" cstate="print">
            <a:extLst>
              <a:ext uri="{28A0092B-C50C-407E-A947-70E740481C1C}">
                <a14:useLocalDpi xmlns:a14="http://schemas.microsoft.com/office/drawing/2010/main" val="0"/>
              </a:ext>
            </a:extLst>
          </a:blip>
          <a:srcRect/>
          <a:stretch>
            <a:fillRect/>
          </a:stretch>
        </p:blipFill>
        <p:spPr bwMode="auto">
          <a:xfrm>
            <a:off x="10703984"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183747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2063750" y="1052514"/>
            <a:ext cx="78486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0" fontAlgn="base" hangingPunct="0">
              <a:spcBef>
                <a:spcPct val="0"/>
              </a:spcBef>
              <a:spcAft>
                <a:spcPct val="0"/>
              </a:spcAft>
            </a:pPr>
            <a:r>
              <a:rPr lang="ru-RU" sz="2800" b="1" dirty="0">
                <a:latin typeface="Times New Roman" panose="02020603050405020304" pitchFamily="18" charset="0"/>
                <a:ea typeface="Times New Roman" panose="02020603050405020304" pitchFamily="18" charset="0"/>
              </a:rPr>
              <a:t>AVTOMOBIL </a:t>
            </a:r>
            <a:r>
              <a:rPr lang="uz-Cyrl-UZ" sz="2800" b="1" dirty="0">
                <a:latin typeface="Times New Roman" panose="02020603050405020304" pitchFamily="18" charset="0"/>
                <a:ea typeface="Times New Roman" panose="02020603050405020304" pitchFamily="18" charset="0"/>
              </a:rPr>
              <a:t>HAR</a:t>
            </a:r>
            <a:r>
              <a:rPr lang="ru-RU" sz="2800" b="1" dirty="0">
                <a:latin typeface="Times New Roman" panose="02020603050405020304" pitchFamily="18" charset="0"/>
                <a:ea typeface="Times New Roman" panose="02020603050405020304" pitchFamily="18" charset="0"/>
              </a:rPr>
              <a:t>AKAT DINAMIKASI</a:t>
            </a:r>
            <a:endParaRPr lang="ru-RU" sz="2800" dirty="0">
              <a:solidFill>
                <a:srgbClr val="000000"/>
              </a:solidFill>
              <a:latin typeface="Times New Roman" panose="02020603050405020304" pitchFamily="18" charset="0"/>
              <a:cs typeface="Times New Roman" panose="02020603050405020304" pitchFamily="18" charset="0"/>
            </a:endParaRPr>
          </a:p>
        </p:txBody>
      </p:sp>
      <p:sp>
        <p:nvSpPr>
          <p:cNvPr id="3075" name="Rectangle 3"/>
          <p:cNvSpPr>
            <a:spLocks noChangeArrowheads="1"/>
          </p:cNvSpPr>
          <p:nvPr/>
        </p:nvSpPr>
        <p:spPr bwMode="auto">
          <a:xfrm>
            <a:off x="566671" y="2273184"/>
            <a:ext cx="11500833"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571500">
              <a:defRPr>
                <a:solidFill>
                  <a:schemeClr val="tx1"/>
                </a:solidFill>
                <a:latin typeface="Tahoma" panose="020B0604030504040204" pitchFamily="34" charset="0"/>
              </a:defRPr>
            </a:lvl1pPr>
            <a:lvl2pPr marL="800100" indent="-342900">
              <a:defRPr>
                <a:solidFill>
                  <a:schemeClr val="tx1"/>
                </a:solidFill>
                <a:latin typeface="Tahoma" panose="020B0604030504040204" pitchFamily="34" charset="0"/>
              </a:defRPr>
            </a:lvl2pPr>
            <a:lvl3pPr marL="1257300" indent="-342900">
              <a:defRPr>
                <a:solidFill>
                  <a:schemeClr val="tx1"/>
                </a:solidFill>
                <a:latin typeface="Tahoma" panose="020B0604030504040204" pitchFamily="34" charset="0"/>
              </a:defRPr>
            </a:lvl3pPr>
            <a:lvl4pPr marL="1714500" indent="-342900">
              <a:defRPr>
                <a:solidFill>
                  <a:schemeClr val="tx1"/>
                </a:solidFill>
                <a:latin typeface="Tahoma" panose="020B0604030504040204" pitchFamily="34" charset="0"/>
              </a:defRPr>
            </a:lvl4pPr>
            <a:lvl5pPr marL="2171700" indent="-342900">
              <a:defRPr>
                <a:solidFill>
                  <a:schemeClr val="tx1"/>
                </a:solidFill>
                <a:latin typeface="Tahoma" panose="020B0604030504040204" pitchFamily="34" charset="0"/>
              </a:defRPr>
            </a:lvl5pPr>
            <a:lvl6pPr marL="2628900" indent="-342900" eaLnBrk="0" fontAlgn="base" hangingPunct="0">
              <a:spcBef>
                <a:spcPct val="0"/>
              </a:spcBef>
              <a:spcAft>
                <a:spcPct val="0"/>
              </a:spcAft>
              <a:defRPr>
                <a:solidFill>
                  <a:schemeClr val="tx1"/>
                </a:solidFill>
                <a:latin typeface="Tahoma" panose="020B0604030504040204" pitchFamily="34" charset="0"/>
              </a:defRPr>
            </a:lvl6pPr>
            <a:lvl7pPr marL="3086100" indent="-342900" eaLnBrk="0" fontAlgn="base" hangingPunct="0">
              <a:spcBef>
                <a:spcPct val="0"/>
              </a:spcBef>
              <a:spcAft>
                <a:spcPct val="0"/>
              </a:spcAft>
              <a:defRPr>
                <a:solidFill>
                  <a:schemeClr val="tx1"/>
                </a:solidFill>
                <a:latin typeface="Tahoma" panose="020B0604030504040204" pitchFamily="34" charset="0"/>
              </a:defRPr>
            </a:lvl7pPr>
            <a:lvl8pPr marL="3543300" indent="-342900" eaLnBrk="0" fontAlgn="base" hangingPunct="0">
              <a:spcBef>
                <a:spcPct val="0"/>
              </a:spcBef>
              <a:spcAft>
                <a:spcPct val="0"/>
              </a:spcAft>
              <a:defRPr>
                <a:solidFill>
                  <a:schemeClr val="tx1"/>
                </a:solidFill>
                <a:latin typeface="Tahoma" panose="020B0604030504040204" pitchFamily="34" charset="0"/>
              </a:defRPr>
            </a:lvl8pPr>
            <a:lvl9pPr marL="4000500" indent="-342900" eaLnBrk="0" fontAlgn="base" hangingPunct="0">
              <a:spcBef>
                <a:spcPct val="0"/>
              </a:spcBef>
              <a:spcAft>
                <a:spcPct val="0"/>
              </a:spcAft>
              <a:defRPr>
                <a:solidFill>
                  <a:schemeClr val="tx1"/>
                </a:solidFill>
                <a:latin typeface="Tahoma" panose="020B0604030504040204" pitchFamily="34" charset="0"/>
              </a:defRPr>
            </a:lvl9pPr>
          </a:lstStyle>
          <a:p>
            <a:pPr marL="514350" indent="-514350" eaLnBrk="0" fontAlgn="base" hangingPunct="0">
              <a:spcBef>
                <a:spcPct val="0"/>
              </a:spcBef>
              <a:spcAft>
                <a:spcPct val="0"/>
              </a:spcAft>
              <a:buFont typeface="+mj-lt"/>
              <a:buAutoNum type="arabicPeriod"/>
            </a:pPr>
            <a:r>
              <a:rPr lang="ru-RU" sz="2800" b="1" dirty="0" err="1">
                <a:latin typeface="Times New Roman" panose="02020603050405020304" pitchFamily="18" charset="0"/>
                <a:ea typeface="Times New Roman" panose="02020603050405020304" pitchFamily="18" charset="0"/>
              </a:rPr>
              <a:t>Avtomobilga</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ta`sir</a:t>
            </a:r>
            <a:r>
              <a:rPr lang="ru-RU"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etuvchi</a:t>
            </a:r>
            <a:r>
              <a:rPr lang="ru-RU" sz="2800" b="1" dirty="0">
                <a:latin typeface="Times New Roman" panose="02020603050405020304" pitchFamily="18" charset="0"/>
                <a:ea typeface="Times New Roman" panose="02020603050405020304" pitchFamily="18" charset="0"/>
              </a:rPr>
              <a:t> </a:t>
            </a:r>
            <a:r>
              <a:rPr lang="ru-RU" sz="2800" b="1" dirty="0" err="1" smtClean="0">
                <a:latin typeface="Times New Roman" panose="02020603050405020304" pitchFamily="18" charset="0"/>
                <a:ea typeface="Times New Roman" panose="02020603050405020304" pitchFamily="18" charset="0"/>
              </a:rPr>
              <a:t>kuchlar</a:t>
            </a:r>
            <a:endParaRPr lang="ru-RU" sz="2800" b="1" dirty="0" smtClean="0">
              <a:latin typeface="Times New Roman" panose="02020603050405020304" pitchFamily="18" charset="0"/>
              <a:ea typeface="Times New Roman" panose="02020603050405020304" pitchFamily="18" charset="0"/>
            </a:endParaRPr>
          </a:p>
          <a:p>
            <a:pPr marL="514350" indent="-514350" eaLnBrk="0" fontAlgn="base" hangingPunct="0">
              <a:spcBef>
                <a:spcPct val="0"/>
              </a:spcBef>
              <a:spcAft>
                <a:spcPct val="0"/>
              </a:spcAft>
              <a:buFont typeface="+mj-lt"/>
              <a:buAutoNum type="arabicPeriod"/>
            </a:pPr>
            <a:r>
              <a:rPr lang="es-ES" sz="2800" b="1" dirty="0">
                <a:latin typeface="Times New Roman" panose="02020603050405020304" pitchFamily="18" charset="0"/>
                <a:ea typeface="Times New Roman" panose="02020603050405020304" pitchFamily="18" charset="0"/>
              </a:rPr>
              <a:t>Avtomobilning tortish kuchi</a:t>
            </a:r>
            <a:r>
              <a:rPr lang="es-ES" sz="2800" b="1" dirty="0" smtClean="0">
                <a:latin typeface="Times New Roman" panose="02020603050405020304" pitchFamily="18" charset="0"/>
                <a:ea typeface="Times New Roman" panose="02020603050405020304" pitchFamily="18" charset="0"/>
              </a:rPr>
              <a:t>.</a:t>
            </a:r>
            <a:endParaRPr lang="ru-RU" sz="2800" b="1" dirty="0" smtClean="0">
              <a:latin typeface="Times New Roman" panose="02020603050405020304" pitchFamily="18" charset="0"/>
              <a:ea typeface="Times New Roman" panose="02020603050405020304" pitchFamily="18" charset="0"/>
            </a:endParaRPr>
          </a:p>
          <a:p>
            <a:pPr marL="514350" indent="-514350" eaLnBrk="0" fontAlgn="base" hangingPunct="0">
              <a:spcBef>
                <a:spcPct val="0"/>
              </a:spcBef>
              <a:spcAft>
                <a:spcPct val="0"/>
              </a:spcAft>
              <a:buFont typeface="+mj-lt"/>
              <a:buAutoNum type="arabicPeriod"/>
            </a:pPr>
            <a:r>
              <a:rPr lang="es-ES" sz="2800" b="1" dirty="0">
                <a:latin typeface="Times New Roman" panose="02020603050405020304" pitchFamily="18" charset="0"/>
                <a:ea typeface="Times New Roman" panose="02020603050405020304" pitchFamily="18" charset="0"/>
              </a:rPr>
              <a:t>G’ildirakning aylanma-ilgarilanma harakatiga (gildirashiga) qarshilik kuchi</a:t>
            </a:r>
            <a:r>
              <a:rPr lang="es-ES" sz="2800" b="1" dirty="0" smtClean="0">
                <a:latin typeface="Times New Roman" panose="02020603050405020304" pitchFamily="18" charset="0"/>
                <a:ea typeface="Times New Roman" panose="02020603050405020304" pitchFamily="18" charset="0"/>
              </a:rPr>
              <a:t>.</a:t>
            </a:r>
            <a:endParaRPr lang="ru-RU" sz="2800" b="1" dirty="0" smtClean="0">
              <a:latin typeface="Times New Roman" panose="02020603050405020304" pitchFamily="18" charset="0"/>
              <a:ea typeface="Times New Roman" panose="02020603050405020304" pitchFamily="18" charset="0"/>
            </a:endParaRPr>
          </a:p>
          <a:p>
            <a:pPr marL="514350" indent="-514350" eaLnBrk="0" fontAlgn="base" hangingPunct="0">
              <a:spcBef>
                <a:spcPct val="0"/>
              </a:spcBef>
              <a:spcAft>
                <a:spcPct val="0"/>
              </a:spcAft>
              <a:buFont typeface="+mj-lt"/>
              <a:buAutoNum type="arabicPeriod"/>
            </a:pPr>
            <a:r>
              <a:rPr lang="en-US" sz="2800" b="1" dirty="0" err="1" smtClean="0">
                <a:solidFill>
                  <a:srgbClr val="000000"/>
                </a:solidFill>
                <a:latin typeface="Times New Roman" panose="02020603050405020304" pitchFamily="18" charset="0"/>
                <a:cs typeface="Times New Roman" panose="02020603050405020304" pitchFamily="18" charset="0"/>
              </a:rPr>
              <a:t>Avtomobillarning</a:t>
            </a:r>
            <a:r>
              <a:rPr lang="en-US" sz="2800" b="1" dirty="0" smtClean="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balandlikka</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chiqishga</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smtClean="0">
                <a:solidFill>
                  <a:srgbClr val="000000"/>
                </a:solidFill>
                <a:latin typeface="Times New Roman" panose="02020603050405020304" pitchFamily="18" charset="0"/>
                <a:cs typeface="Times New Roman" panose="02020603050405020304" pitchFamily="18" charset="0"/>
              </a:rPr>
              <a:t>qarshilik</a:t>
            </a:r>
            <a:r>
              <a:rPr lang="en-US" sz="2800" b="1" dirty="0" smtClean="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kuchi</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va</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yo’lning</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jami</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qarshilik</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kuchi</a:t>
            </a:r>
            <a:r>
              <a:rPr lang="en-US" sz="2800" b="1" dirty="0" smtClean="0">
                <a:solidFill>
                  <a:srgbClr val="000000"/>
                </a:solidFill>
                <a:latin typeface="Times New Roman" panose="02020603050405020304" pitchFamily="18" charset="0"/>
                <a:cs typeface="Times New Roman" panose="02020603050405020304" pitchFamily="18" charset="0"/>
              </a:rPr>
              <a:t>.</a:t>
            </a:r>
            <a:endParaRPr lang="ru-RU" sz="2800" b="1" dirty="0" smtClean="0">
              <a:solidFill>
                <a:srgbClr val="000000"/>
              </a:solidFill>
              <a:latin typeface="Times New Roman" panose="02020603050405020304" pitchFamily="18" charset="0"/>
              <a:cs typeface="Times New Roman" panose="02020603050405020304" pitchFamily="18" charset="0"/>
            </a:endParaRPr>
          </a:p>
          <a:p>
            <a:pPr marL="514350" indent="-514350" eaLnBrk="0" fontAlgn="base" hangingPunct="0">
              <a:spcBef>
                <a:spcPct val="0"/>
              </a:spcBef>
              <a:spcAft>
                <a:spcPct val="0"/>
              </a:spcAft>
              <a:buFont typeface="+mj-lt"/>
              <a:buAutoNum type="arabicPeriod"/>
            </a:pPr>
            <a:r>
              <a:rPr lang="en-US" sz="2800" b="1" dirty="0" err="1" smtClean="0">
                <a:solidFill>
                  <a:srgbClr val="000000"/>
                </a:solidFill>
                <a:latin typeface="Times New Roman" panose="02020603050405020304" pitchFamily="18" charset="0"/>
                <a:cs typeface="Times New Roman" panose="02020603050405020304" pitchFamily="18" charset="0"/>
              </a:rPr>
              <a:t>Avtomobilga</a:t>
            </a:r>
            <a:r>
              <a:rPr lang="en-US" sz="2800" b="1" dirty="0" smtClean="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xavoning</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qarshilik</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kuchi</a:t>
            </a:r>
            <a:r>
              <a:rPr lang="en-US" sz="2800" b="1" dirty="0" smtClean="0">
                <a:solidFill>
                  <a:srgbClr val="000000"/>
                </a:solidFill>
                <a:latin typeface="Times New Roman" panose="02020603050405020304" pitchFamily="18" charset="0"/>
                <a:cs typeface="Times New Roman" panose="02020603050405020304" pitchFamily="18" charset="0"/>
              </a:rPr>
              <a:t>.</a:t>
            </a:r>
            <a:endParaRPr lang="ru-RU" sz="2800" b="1" dirty="0" smtClean="0">
              <a:solidFill>
                <a:srgbClr val="000000"/>
              </a:solidFill>
              <a:latin typeface="Times New Roman" panose="02020603050405020304" pitchFamily="18" charset="0"/>
              <a:cs typeface="Times New Roman" panose="02020603050405020304" pitchFamily="18" charset="0"/>
            </a:endParaRPr>
          </a:p>
          <a:p>
            <a:pPr marL="514350" indent="-514350" eaLnBrk="0" fontAlgn="base" hangingPunct="0">
              <a:spcBef>
                <a:spcPct val="0"/>
              </a:spcBef>
              <a:spcAft>
                <a:spcPct val="0"/>
              </a:spcAft>
              <a:buFont typeface="+mj-lt"/>
              <a:buAutoNum type="arabicPeriod"/>
            </a:pPr>
            <a:r>
              <a:rPr lang="en-US" sz="2800" b="1" dirty="0" err="1" smtClean="0">
                <a:solidFill>
                  <a:srgbClr val="000000"/>
                </a:solidFill>
                <a:latin typeface="Times New Roman" panose="02020603050405020304" pitchFamily="18" charset="0"/>
                <a:cs typeface="Times New Roman" panose="02020603050405020304" pitchFamily="18" charset="0"/>
              </a:rPr>
              <a:t>Avtomobilning</a:t>
            </a:r>
            <a:r>
              <a:rPr lang="en-US" sz="2800" b="1" dirty="0" smtClean="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tezlanishga</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qarshilik</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smtClean="0">
                <a:solidFill>
                  <a:srgbClr val="000000"/>
                </a:solidFill>
                <a:latin typeface="Times New Roman" panose="02020603050405020304" pitchFamily="18" charset="0"/>
                <a:cs typeface="Times New Roman" panose="02020603050405020304" pitchFamily="18" charset="0"/>
              </a:rPr>
              <a:t>kuchi</a:t>
            </a:r>
            <a:r>
              <a:rPr lang="ru-RU" sz="2800" b="1" dirty="0" smtClean="0">
                <a:solidFill>
                  <a:srgbClr val="000000"/>
                </a:solidFill>
                <a:latin typeface="Times New Roman" panose="02020603050405020304" pitchFamily="18" charset="0"/>
                <a:cs typeface="Times New Roman" panose="02020603050405020304" pitchFamily="18" charset="0"/>
              </a:rPr>
              <a:t> </a:t>
            </a:r>
            <a:r>
              <a:rPr lang="en-US" sz="2800" b="1" dirty="0" smtClean="0">
                <a:solidFill>
                  <a:srgbClr val="000000"/>
                </a:solidFill>
                <a:latin typeface="Times New Roman" panose="02020603050405020304" pitchFamily="18" charset="0"/>
                <a:cs typeface="Times New Roman" panose="02020603050405020304" pitchFamily="18" charset="0"/>
              </a:rPr>
              <a:t>(</a:t>
            </a:r>
            <a:r>
              <a:rPr lang="en-US" sz="2800" b="1" dirty="0" err="1" smtClean="0">
                <a:solidFill>
                  <a:srgbClr val="000000"/>
                </a:solidFill>
                <a:latin typeface="Times New Roman" panose="02020603050405020304" pitchFamily="18" charset="0"/>
                <a:cs typeface="Times New Roman" panose="02020603050405020304" pitchFamily="18" charset="0"/>
              </a:rPr>
              <a:t>inertsiya</a:t>
            </a:r>
            <a:r>
              <a:rPr lang="en-US" sz="2800" b="1" dirty="0" smtClean="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kuchi</a:t>
            </a:r>
            <a:r>
              <a:rPr lang="en-US" sz="2800" b="1" dirty="0">
                <a:solidFill>
                  <a:srgbClr val="000000"/>
                </a:solidFill>
                <a:latin typeface="Times New Roman" panose="02020603050405020304" pitchFamily="18" charset="0"/>
                <a:cs typeface="Times New Roman" panose="02020603050405020304" pitchFamily="18" charset="0"/>
              </a:rPr>
              <a:t>).</a:t>
            </a:r>
          </a:p>
          <a:p>
            <a:pPr marL="514350" indent="-514350" eaLnBrk="0" fontAlgn="base" hangingPunct="0">
              <a:spcBef>
                <a:spcPct val="0"/>
              </a:spcBef>
              <a:spcAft>
                <a:spcPct val="0"/>
              </a:spcAft>
              <a:buFont typeface="+mj-lt"/>
              <a:buAutoNum type="arabicPeriod"/>
            </a:pPr>
            <a:endParaRPr lang="ru-RU" sz="2800" b="1" dirty="0">
              <a:solidFill>
                <a:srgbClr val="000000"/>
              </a:solidFill>
              <a:latin typeface="Times New Roman" panose="02020603050405020304" pitchFamily="18" charset="0"/>
              <a:cs typeface="Times New Roman" panose="02020603050405020304" pitchFamily="18" charset="0"/>
            </a:endParaRPr>
          </a:p>
        </p:txBody>
      </p:sp>
      <p:sp>
        <p:nvSpPr>
          <p:cNvPr id="3076" name="Rectangle 4"/>
          <p:cNvSpPr>
            <a:spLocks noChangeArrowheads="1"/>
          </p:cNvSpPr>
          <p:nvPr/>
        </p:nvSpPr>
        <p:spPr bwMode="auto">
          <a:xfrm>
            <a:off x="4846391" y="1688409"/>
            <a:ext cx="114165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pPr>
            <a:r>
              <a:rPr lang="de-DE" altLang="ja-JP" sz="3200" b="1" dirty="0" err="1">
                <a:solidFill>
                  <a:srgbClr val="000000"/>
                </a:solidFill>
                <a:latin typeface="Times New Roman" panose="02020603050405020304" pitchFamily="18" charset="0"/>
                <a:ea typeface="ＭＳ Ｐゴシック" panose="020B0600070205080204" pitchFamily="34" charset="-128"/>
              </a:rPr>
              <a:t>Reja</a:t>
            </a:r>
            <a:r>
              <a:rPr lang="de-DE" altLang="ja-JP" sz="3200" b="1" dirty="0">
                <a:solidFill>
                  <a:srgbClr val="000000"/>
                </a:solidFill>
                <a:latin typeface="Times New Roman" panose="02020603050405020304" pitchFamily="18" charset="0"/>
                <a:ea typeface="ＭＳ Ｐゴシック" panose="020B0600070205080204" pitchFamily="34" charset="-128"/>
              </a:rPr>
              <a:t>:</a:t>
            </a:r>
            <a:endParaRPr lang="ru-RU" altLang="ru-RU" sz="32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593911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45204"/>
            <a:ext cx="10515600" cy="564264"/>
          </a:xfrm>
        </p:spPr>
        <p:txBody>
          <a:bodyPr/>
          <a:lstStyle/>
          <a:p>
            <a:pPr marL="514350" lvl="0" indent="-514350" algn="ctr"/>
            <a:r>
              <a:rPr lang="ru-RU" sz="2800" b="1" dirty="0" err="1">
                <a:solidFill>
                  <a:srgbClr val="000000"/>
                </a:solidFill>
                <a:latin typeface="Times New Roman" panose="02020603050405020304" pitchFamily="18" charset="0"/>
                <a:ea typeface="Times New Roman" panose="02020603050405020304" pitchFamily="18" charset="0"/>
                <a:cs typeface="+mn-cs"/>
              </a:rPr>
              <a:t>Avtomobilga</a:t>
            </a:r>
            <a:r>
              <a:rPr lang="ru-RU" sz="2800" b="1" dirty="0">
                <a:solidFill>
                  <a:srgbClr val="000000"/>
                </a:solidFill>
                <a:latin typeface="Times New Roman" panose="02020603050405020304" pitchFamily="18" charset="0"/>
                <a:ea typeface="Times New Roman" panose="02020603050405020304" pitchFamily="18" charset="0"/>
                <a:cs typeface="+mn-cs"/>
              </a:rPr>
              <a:t> </a:t>
            </a:r>
            <a:r>
              <a:rPr lang="ru-RU" sz="2800" b="1" dirty="0" err="1">
                <a:solidFill>
                  <a:srgbClr val="000000"/>
                </a:solidFill>
                <a:latin typeface="Times New Roman" panose="02020603050405020304" pitchFamily="18" charset="0"/>
                <a:ea typeface="Times New Roman" panose="02020603050405020304" pitchFamily="18" charset="0"/>
                <a:cs typeface="+mn-cs"/>
              </a:rPr>
              <a:t>ta`sir</a:t>
            </a:r>
            <a:r>
              <a:rPr lang="ru-RU" sz="2800" b="1" dirty="0">
                <a:solidFill>
                  <a:srgbClr val="000000"/>
                </a:solidFill>
                <a:latin typeface="Times New Roman" panose="02020603050405020304" pitchFamily="18" charset="0"/>
                <a:ea typeface="Times New Roman" panose="02020603050405020304" pitchFamily="18" charset="0"/>
                <a:cs typeface="+mn-cs"/>
              </a:rPr>
              <a:t> </a:t>
            </a:r>
            <a:r>
              <a:rPr lang="ru-RU" sz="2800" b="1" dirty="0" err="1">
                <a:solidFill>
                  <a:srgbClr val="000000"/>
                </a:solidFill>
                <a:latin typeface="Times New Roman" panose="02020603050405020304" pitchFamily="18" charset="0"/>
                <a:ea typeface="Times New Roman" panose="02020603050405020304" pitchFamily="18" charset="0"/>
                <a:cs typeface="+mn-cs"/>
              </a:rPr>
              <a:t>etuvchi</a:t>
            </a:r>
            <a:r>
              <a:rPr lang="ru-RU" sz="2800" b="1" dirty="0">
                <a:solidFill>
                  <a:srgbClr val="000000"/>
                </a:solidFill>
                <a:latin typeface="Times New Roman" panose="02020603050405020304" pitchFamily="18" charset="0"/>
                <a:ea typeface="Times New Roman" panose="02020603050405020304" pitchFamily="18" charset="0"/>
                <a:cs typeface="+mn-cs"/>
              </a:rPr>
              <a:t> </a:t>
            </a:r>
            <a:r>
              <a:rPr lang="ru-RU" sz="2800" b="1" dirty="0" err="1">
                <a:solidFill>
                  <a:srgbClr val="000000"/>
                </a:solidFill>
                <a:latin typeface="Times New Roman" panose="02020603050405020304" pitchFamily="18" charset="0"/>
                <a:ea typeface="Times New Roman" panose="02020603050405020304" pitchFamily="18" charset="0"/>
                <a:cs typeface="+mn-cs"/>
              </a:rPr>
              <a:t>kuchlar</a:t>
            </a:r>
            <a:r>
              <a:rPr lang="ru-RU" sz="2800" b="1" dirty="0">
                <a:solidFill>
                  <a:srgbClr val="000000"/>
                </a:solidFill>
                <a:latin typeface="Times New Roman" panose="02020603050405020304" pitchFamily="18" charset="0"/>
                <a:ea typeface="Times New Roman" panose="02020603050405020304" pitchFamily="18" charset="0"/>
                <a:cs typeface="+mn-cs"/>
              </a:rPr>
              <a:t/>
            </a:r>
            <a:br>
              <a:rPr lang="ru-RU" sz="2800" b="1" dirty="0">
                <a:solidFill>
                  <a:srgbClr val="000000"/>
                </a:solidFill>
                <a:latin typeface="Times New Roman" panose="02020603050405020304" pitchFamily="18" charset="0"/>
                <a:ea typeface="Times New Roman" panose="02020603050405020304" pitchFamily="18" charset="0"/>
                <a:cs typeface="+mn-cs"/>
              </a:rPr>
            </a:br>
            <a:endParaRPr lang="ru-RU" dirty="0"/>
          </a:p>
        </p:txBody>
      </p:sp>
      <p:sp>
        <p:nvSpPr>
          <p:cNvPr id="3" name="Объект 2"/>
          <p:cNvSpPr>
            <a:spLocks noGrp="1"/>
          </p:cNvSpPr>
          <p:nvPr>
            <p:ph idx="1"/>
          </p:nvPr>
        </p:nvSpPr>
        <p:spPr>
          <a:xfrm>
            <a:off x="540913" y="1604093"/>
            <a:ext cx="10812887" cy="4351338"/>
          </a:xfrm>
        </p:spPr>
        <p:txBody>
          <a:bodyPr/>
          <a:lstStyle/>
          <a:p>
            <a:pPr algn="just"/>
            <a:r>
              <a:rPr lang="ru-RU" sz="2400" dirty="0" err="1">
                <a:latin typeface="Times New Roman" panose="02020603050405020304" pitchFamily="18" charset="0"/>
                <a:ea typeface="Times New Roman" panose="02020603050405020304" pitchFamily="18" charset="0"/>
              </a:rPr>
              <a:t>Avtomobil</a:t>
            </a:r>
            <a:r>
              <a:rPr lang="ru-RU"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h</a:t>
            </a:r>
            <a:r>
              <a:rPr lang="ru-RU" sz="2400" dirty="0" err="1">
                <a:latin typeface="Times New Roman" panose="02020603050405020304" pitchFamily="18" charset="0"/>
                <a:ea typeface="Times New Roman" panose="02020603050405020304" pitchFamily="18" charset="0"/>
              </a:rPr>
              <a:t>ar</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xil</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kuchlar</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ta`sirida</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harakatga</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keladi</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Bu</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kuchlarni</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ikki</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gruppaga</a:t>
            </a:r>
            <a:r>
              <a:rPr lang="ru-RU" sz="2400" dirty="0">
                <a:latin typeface="Times New Roman" panose="02020603050405020304" pitchFamily="18" charset="0"/>
                <a:ea typeface="Times New Roman" panose="02020603050405020304" pitchFamily="18" charset="0"/>
              </a:rPr>
              <a:t> b</a:t>
            </a:r>
            <a:r>
              <a:rPr lang="uz-Cyrl-UZ" sz="2400" dirty="0">
                <a:latin typeface="Times New Roman" panose="02020603050405020304" pitchFamily="18" charset="0"/>
                <a:ea typeface="Times New Roman" panose="02020603050405020304" pitchFamily="18" charset="0"/>
              </a:rPr>
              <a:t>o’</a:t>
            </a:r>
            <a:r>
              <a:rPr lang="ru-RU" sz="2400" dirty="0" err="1">
                <a:latin typeface="Times New Roman" panose="02020603050405020304" pitchFamily="18" charset="0"/>
                <a:ea typeface="Times New Roman" panose="02020603050405020304" pitchFamily="18" charset="0"/>
              </a:rPr>
              <a:t>lish</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mumkin</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avtomobilni</a:t>
            </a:r>
            <a:r>
              <a:rPr lang="ru-RU"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har</a:t>
            </a:r>
            <a:r>
              <a:rPr lang="ru-RU" sz="2400" dirty="0" err="1">
                <a:latin typeface="Times New Roman" panose="02020603050405020304" pitchFamily="18" charset="0"/>
                <a:ea typeface="Times New Roman" panose="02020603050405020304" pitchFamily="18" charset="0"/>
              </a:rPr>
              <a:t>akatlantiruvchi</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kuchlar</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uning</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harakatiga</a:t>
            </a:r>
            <a:r>
              <a:rPr lang="ru-RU" sz="2400"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q</a:t>
            </a:r>
            <a:r>
              <a:rPr lang="ru-RU" sz="2400" dirty="0" err="1">
                <a:latin typeface="Times New Roman" panose="02020603050405020304" pitchFamily="18" charset="0"/>
                <a:ea typeface="Times New Roman" panose="02020603050405020304" pitchFamily="18" charset="0"/>
              </a:rPr>
              <a:t>arshilik</a:t>
            </a:r>
            <a:r>
              <a:rPr lang="ru-RU" sz="2400" dirty="0">
                <a:latin typeface="Times New Roman" panose="02020603050405020304" pitchFamily="18" charset="0"/>
                <a:ea typeface="Times New Roman" panose="02020603050405020304" pitchFamily="18" charset="0"/>
              </a:rPr>
              <a:t> k</a:t>
            </a:r>
            <a:r>
              <a:rPr lang="uz-Cyrl-UZ" sz="2400" dirty="0">
                <a:latin typeface="Times New Roman" panose="02020603050405020304" pitchFamily="18" charset="0"/>
                <a:ea typeface="Times New Roman" panose="02020603050405020304" pitchFamily="18" charset="0"/>
              </a:rPr>
              <a:t>o’</a:t>
            </a:r>
            <a:r>
              <a:rPr lang="ru-RU" sz="2400" dirty="0" err="1">
                <a:latin typeface="Times New Roman" panose="02020603050405020304" pitchFamily="18" charset="0"/>
                <a:ea typeface="Times New Roman" panose="02020603050405020304" pitchFamily="18" charset="0"/>
              </a:rPr>
              <a:t>rsatuvchi</a:t>
            </a:r>
            <a:r>
              <a:rPr lang="ru-RU" sz="2400" dirty="0">
                <a:latin typeface="Times New Roman" panose="02020603050405020304" pitchFamily="18" charset="0"/>
                <a:ea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rPr>
              <a:t>kuchlar</a:t>
            </a:r>
            <a:r>
              <a:rPr lang="ru-RU" sz="2400" dirty="0">
                <a:latin typeface="Times New Roman" panose="02020603050405020304" pitchFamily="18" charset="0"/>
                <a:ea typeface="Times New Roman" panose="02020603050405020304" pitchFamily="18" charset="0"/>
              </a:rPr>
              <a:t>. </a:t>
            </a:r>
            <a:endParaRPr lang="ru-RU" sz="2400" dirty="0" smtClean="0">
              <a:latin typeface="Times New Roman" panose="02020603050405020304" pitchFamily="18" charset="0"/>
              <a:ea typeface="Times New Roman" panose="02020603050405020304" pitchFamily="18" charset="0"/>
            </a:endParaRPr>
          </a:p>
          <a:p>
            <a:pPr marL="0" indent="0" algn="just">
              <a:buNone/>
            </a:pPr>
            <a:endParaRPr lang="ru-RU" sz="2400" dirty="0" smtClean="0">
              <a:latin typeface="Times New Roman" panose="02020603050405020304" pitchFamily="18" charset="0"/>
              <a:ea typeface="Times New Roman" panose="02020603050405020304" pitchFamily="18" charset="0"/>
            </a:endParaRPr>
          </a:p>
          <a:p>
            <a:pPr algn="just"/>
            <a:endParaRPr lang="ru-RU" sz="2400" dirty="0"/>
          </a:p>
        </p:txBody>
      </p:sp>
      <p:pic>
        <p:nvPicPr>
          <p:cNvPr id="4" name="Рисунок 3"/>
          <p:cNvPicPr/>
          <p:nvPr/>
        </p:nvPicPr>
        <p:blipFill>
          <a:blip r:embed="rId2">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2382592" y="2929655"/>
            <a:ext cx="6555345" cy="2917353"/>
          </a:xfrm>
          <a:prstGeom prst="rect">
            <a:avLst/>
          </a:prstGeom>
          <a:pattFill prst="pct50">
            <a:fgClr>
              <a:schemeClr val="accent1"/>
            </a:fgClr>
            <a:bgClr>
              <a:schemeClr val="bg1"/>
            </a:bgClr>
          </a:pattFill>
          <a:ln>
            <a:noFill/>
          </a:ln>
        </p:spPr>
      </p:pic>
      <p:sp>
        <p:nvSpPr>
          <p:cNvPr id="5" name="Прямоугольник 4"/>
          <p:cNvSpPr/>
          <p:nvPr/>
        </p:nvSpPr>
        <p:spPr>
          <a:xfrm>
            <a:off x="2382593" y="5855754"/>
            <a:ext cx="6555344" cy="461665"/>
          </a:xfrm>
          <a:prstGeom prst="rect">
            <a:avLst/>
          </a:prstGeom>
        </p:spPr>
        <p:txBody>
          <a:bodyPr wrap="square">
            <a:spAutoFit/>
          </a:bodyPr>
          <a:lstStyle/>
          <a:p>
            <a:r>
              <a:rPr lang="es-ES" sz="2400" dirty="0" smtClean="0">
                <a:effectLst/>
                <a:latin typeface="Times New Roman" panose="02020603050405020304" pitchFamily="18" charset="0"/>
                <a:ea typeface="Times New Roman" panose="02020603050405020304" pitchFamily="18" charset="0"/>
              </a:rPr>
              <a:t>Umumiy </a:t>
            </a:r>
            <a:r>
              <a:rPr lang="uz-Cyrl-UZ" sz="2400" dirty="0" smtClean="0">
                <a:effectLst/>
                <a:latin typeface="Times New Roman" panose="02020603050405020304" pitchFamily="18" charset="0"/>
                <a:ea typeface="Times New Roman" panose="02020603050405020304" pitchFamily="18" charset="0"/>
              </a:rPr>
              <a:t>h</a:t>
            </a:r>
            <a:r>
              <a:rPr lang="es-ES" sz="2400" dirty="0" smtClean="0">
                <a:effectLst/>
                <a:latin typeface="Times New Roman" panose="02020603050405020304" pitchFamily="18" charset="0"/>
                <a:ea typeface="Times New Roman" panose="02020603050405020304" pitchFamily="18" charset="0"/>
              </a:rPr>
              <a:t>olda avtomobilga ta`sir </a:t>
            </a:r>
            <a:r>
              <a:rPr lang="uz-Cyrl-UZ" sz="2400" dirty="0" smtClean="0">
                <a:effectLst/>
                <a:latin typeface="Times New Roman" panose="02020603050405020304" pitchFamily="18" charset="0"/>
                <a:ea typeface="Times New Roman" panose="02020603050405020304" pitchFamily="18" charset="0"/>
              </a:rPr>
              <a:t>q</a:t>
            </a:r>
            <a:r>
              <a:rPr lang="es-ES" sz="2400" dirty="0" smtClean="0">
                <a:effectLst/>
                <a:latin typeface="Times New Roman" panose="02020603050405020304" pitchFamily="18" charset="0"/>
                <a:ea typeface="Times New Roman" panose="02020603050405020304" pitchFamily="18" charset="0"/>
              </a:rPr>
              <a:t>iluvchi kuchlar</a:t>
            </a:r>
            <a:endParaRPr lang="ru-RU" sz="2400" dirty="0"/>
          </a:p>
        </p:txBody>
      </p:sp>
    </p:spTree>
    <p:extLst>
      <p:ext uri="{BB962C8B-B14F-4D97-AF65-F5344CB8AC3E}">
        <p14:creationId xmlns:p14="http://schemas.microsoft.com/office/powerpoint/2010/main" val="3292006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15225"/>
            <a:ext cx="10515600" cy="549274"/>
          </a:xfrm>
        </p:spPr>
        <p:txBody>
          <a:bodyPr/>
          <a:lstStyle/>
          <a:p>
            <a:pPr algn="ctr"/>
            <a:r>
              <a:rPr lang="ru-RU" sz="2800" b="1" dirty="0" err="1">
                <a:solidFill>
                  <a:srgbClr val="000000"/>
                </a:solidFill>
                <a:latin typeface="Times New Roman" panose="02020603050405020304" pitchFamily="18" charset="0"/>
                <a:ea typeface="Times New Roman" panose="02020603050405020304" pitchFamily="18" charset="0"/>
              </a:rPr>
              <a:t>Avtomobilga</a:t>
            </a:r>
            <a:r>
              <a:rPr lang="ru-RU" sz="2800" b="1" dirty="0">
                <a:solidFill>
                  <a:srgbClr val="000000"/>
                </a:solidFill>
                <a:latin typeface="Times New Roman" panose="02020603050405020304" pitchFamily="18" charset="0"/>
                <a:ea typeface="Times New Roman" panose="02020603050405020304" pitchFamily="18" charset="0"/>
              </a:rPr>
              <a:t> </a:t>
            </a:r>
            <a:r>
              <a:rPr lang="ru-RU" sz="2800" b="1" dirty="0" err="1">
                <a:solidFill>
                  <a:srgbClr val="000000"/>
                </a:solidFill>
                <a:latin typeface="Times New Roman" panose="02020603050405020304" pitchFamily="18" charset="0"/>
                <a:ea typeface="Times New Roman" panose="02020603050405020304" pitchFamily="18" charset="0"/>
              </a:rPr>
              <a:t>ta`sir</a:t>
            </a:r>
            <a:r>
              <a:rPr lang="ru-RU" sz="2800" b="1" dirty="0">
                <a:solidFill>
                  <a:srgbClr val="000000"/>
                </a:solidFill>
                <a:latin typeface="Times New Roman" panose="02020603050405020304" pitchFamily="18" charset="0"/>
                <a:ea typeface="Times New Roman" panose="02020603050405020304" pitchFamily="18" charset="0"/>
              </a:rPr>
              <a:t> </a:t>
            </a:r>
            <a:r>
              <a:rPr lang="ru-RU" sz="2800" b="1" dirty="0" err="1">
                <a:solidFill>
                  <a:srgbClr val="000000"/>
                </a:solidFill>
                <a:latin typeface="Times New Roman" panose="02020603050405020304" pitchFamily="18" charset="0"/>
                <a:ea typeface="Times New Roman" panose="02020603050405020304" pitchFamily="18" charset="0"/>
              </a:rPr>
              <a:t>etuvchi</a:t>
            </a:r>
            <a:r>
              <a:rPr lang="ru-RU" sz="2800" b="1" dirty="0">
                <a:solidFill>
                  <a:srgbClr val="000000"/>
                </a:solidFill>
                <a:latin typeface="Times New Roman" panose="02020603050405020304" pitchFamily="18" charset="0"/>
                <a:ea typeface="Times New Roman" panose="02020603050405020304" pitchFamily="18" charset="0"/>
              </a:rPr>
              <a:t> </a:t>
            </a:r>
            <a:r>
              <a:rPr lang="ru-RU" sz="2800" b="1" dirty="0" err="1">
                <a:solidFill>
                  <a:srgbClr val="000000"/>
                </a:solidFill>
                <a:latin typeface="Times New Roman" panose="02020603050405020304" pitchFamily="18" charset="0"/>
                <a:ea typeface="Times New Roman" panose="02020603050405020304" pitchFamily="18" charset="0"/>
              </a:rPr>
              <a:t>kuchlar</a:t>
            </a:r>
            <a:endParaRPr lang="ru-RU" dirty="0"/>
          </a:p>
        </p:txBody>
      </p:sp>
      <p:sp>
        <p:nvSpPr>
          <p:cNvPr id="3" name="Объект 2"/>
          <p:cNvSpPr>
            <a:spLocks noGrp="1"/>
          </p:cNvSpPr>
          <p:nvPr>
            <p:ph idx="1"/>
          </p:nvPr>
        </p:nvSpPr>
        <p:spPr>
          <a:xfrm>
            <a:off x="1224566" y="1246076"/>
            <a:ext cx="10515600" cy="3802442"/>
          </a:xfrm>
        </p:spPr>
        <p:txBody>
          <a:bodyPr/>
          <a:lstStyle/>
          <a:p>
            <a:pPr lvl="0" algn="just">
              <a:buClr>
                <a:srgbClr val="3333CC"/>
              </a:buClr>
            </a:pPr>
            <a:r>
              <a:rPr lang="ru-RU" sz="2400" dirty="0" err="1">
                <a:solidFill>
                  <a:srgbClr val="000000"/>
                </a:solidFill>
                <a:latin typeface="Times New Roman" panose="02020603050405020304" pitchFamily="18" charset="0"/>
                <a:ea typeface="Times New Roman" panose="02020603050405020304" pitchFamily="18" charset="0"/>
              </a:rPr>
              <a:t>Avtomobilni</a:t>
            </a:r>
            <a:r>
              <a:rPr lang="ru-RU" sz="2400" dirty="0">
                <a:solidFill>
                  <a:srgbClr val="000000"/>
                </a:solidFill>
                <a:latin typeface="Times New Roman" panose="02020603050405020304" pitchFamily="18" charset="0"/>
                <a:ea typeface="Times New Roman" panose="02020603050405020304" pitchFamily="18" charset="0"/>
              </a:rPr>
              <a:t> </a:t>
            </a:r>
            <a:r>
              <a:rPr lang="uz-Cyrl-UZ" sz="2400" dirty="0">
                <a:solidFill>
                  <a:srgbClr val="000000"/>
                </a:solidFill>
                <a:latin typeface="Times New Roman" panose="02020603050405020304" pitchFamily="18" charset="0"/>
                <a:ea typeface="Times New Roman" panose="02020603050405020304" pitchFamily="18" charset="0"/>
              </a:rPr>
              <a:t>har</a:t>
            </a:r>
            <a:r>
              <a:rPr lang="ru-RU" sz="2400" dirty="0" err="1">
                <a:solidFill>
                  <a:srgbClr val="000000"/>
                </a:solidFill>
                <a:latin typeface="Times New Roman" panose="02020603050405020304" pitchFamily="18" charset="0"/>
                <a:ea typeface="Times New Roman" panose="02020603050405020304" pitchFamily="18" charset="0"/>
              </a:rPr>
              <a:t>akatlantiruvchi</a:t>
            </a:r>
            <a:r>
              <a:rPr lang="ru-RU" sz="2400" dirty="0">
                <a:solidFill>
                  <a:srgbClr val="000000"/>
                </a:solidFill>
                <a:latin typeface="Times New Roman" panose="02020603050405020304" pitchFamily="18" charset="0"/>
                <a:ea typeface="Times New Roman" panose="02020603050405020304" pitchFamily="18" charset="0"/>
              </a:rPr>
              <a:t> </a:t>
            </a:r>
            <a:r>
              <a:rPr lang="ru-RU" sz="2400" dirty="0" err="1">
                <a:solidFill>
                  <a:srgbClr val="000000"/>
                </a:solidFill>
                <a:latin typeface="Times New Roman" panose="02020603050405020304" pitchFamily="18" charset="0"/>
                <a:ea typeface="Times New Roman" panose="02020603050405020304" pitchFamily="18" charset="0"/>
              </a:rPr>
              <a:t>kuchlar</a:t>
            </a:r>
            <a:r>
              <a:rPr lang="ru-RU" sz="2400" dirty="0">
                <a:solidFill>
                  <a:srgbClr val="000000"/>
                </a:solidFill>
                <a:latin typeface="Times New Roman" panose="02020603050405020304" pitchFamily="18" charset="0"/>
                <a:ea typeface="Times New Roman" panose="02020603050405020304" pitchFamily="18" charset="0"/>
              </a:rPr>
              <a:t>: </a:t>
            </a:r>
          </a:p>
          <a:p>
            <a:pPr marL="0" lvl="0" indent="0" algn="just">
              <a:buClr>
                <a:srgbClr val="3333CC"/>
              </a:buClr>
              <a:buNone/>
            </a:pPr>
            <a:r>
              <a:rPr lang="ru-RU" sz="2400" dirty="0">
                <a:solidFill>
                  <a:srgbClr val="000000"/>
                </a:solidFill>
                <a:latin typeface="Times New Roman" panose="02020603050405020304" pitchFamily="18" charset="0"/>
                <a:ea typeface="Times New Roman" panose="02020603050405020304" pitchFamily="18" charset="0"/>
              </a:rPr>
              <a:t>	</a:t>
            </a:r>
            <a:r>
              <a:rPr lang="es-ES" sz="2400" dirty="0">
                <a:solidFill>
                  <a:srgbClr val="000000"/>
                </a:solidFill>
                <a:latin typeface="Times New Roman" panose="02020603050405020304" pitchFamily="18" charset="0"/>
                <a:ea typeface="Times New Roman" panose="02020603050405020304" pitchFamily="18" charset="0"/>
              </a:rPr>
              <a:t>R</a:t>
            </a:r>
            <a:r>
              <a:rPr lang="es-ES" sz="2400" baseline="-25000" dirty="0">
                <a:solidFill>
                  <a:srgbClr val="000000"/>
                </a:solidFill>
                <a:latin typeface="Times New Roman" panose="02020603050405020304" pitchFamily="18" charset="0"/>
                <a:ea typeface="Times New Roman" panose="02020603050405020304" pitchFamily="18" charset="0"/>
              </a:rPr>
              <a:t>k</a:t>
            </a:r>
            <a:r>
              <a:rPr lang="ru-RU" sz="2400" dirty="0">
                <a:solidFill>
                  <a:srgbClr val="000000"/>
                </a:solidFill>
                <a:latin typeface="Times New Roman" panose="02020603050405020304" pitchFamily="18" charset="0"/>
                <a:ea typeface="Times New Roman" panose="02020603050405020304" pitchFamily="18" charset="0"/>
              </a:rPr>
              <a:t>-</a:t>
            </a:r>
            <a:r>
              <a:rPr lang="es-ES" sz="2400" dirty="0">
                <a:solidFill>
                  <a:srgbClr val="000000"/>
                </a:solidFill>
                <a:latin typeface="Times New Roman" panose="02020603050405020304" pitchFamily="18" charset="0"/>
                <a:ea typeface="Times New Roman" panose="02020603050405020304" pitchFamily="18" charset="0"/>
              </a:rPr>
              <a:t>tortish kuchi </a:t>
            </a:r>
            <a:endParaRPr lang="ru-RU" sz="2400" dirty="0">
              <a:solidFill>
                <a:srgbClr val="000000"/>
              </a:solidFill>
              <a:latin typeface="Times New Roman" panose="02020603050405020304" pitchFamily="18" charset="0"/>
              <a:ea typeface="Times New Roman" panose="02020603050405020304" pitchFamily="18" charset="0"/>
            </a:endParaRPr>
          </a:p>
          <a:p>
            <a:pPr lvl="0" algn="just">
              <a:buClr>
                <a:srgbClr val="3333CC"/>
              </a:buClr>
            </a:pPr>
            <a:r>
              <a:rPr lang="es-ES" sz="2400" dirty="0">
                <a:solidFill>
                  <a:srgbClr val="000000"/>
                </a:solidFill>
                <a:latin typeface="Times New Roman" panose="02020603050405020304" pitchFamily="18" charset="0"/>
                <a:ea typeface="Times New Roman" panose="02020603050405020304" pitchFamily="18" charset="0"/>
              </a:rPr>
              <a:t>Avtomobil harakatiga </a:t>
            </a:r>
            <a:r>
              <a:rPr lang="uz-Cyrl-UZ" sz="2400" dirty="0">
                <a:solidFill>
                  <a:srgbClr val="000000"/>
                </a:solidFill>
                <a:latin typeface="Times New Roman" panose="02020603050405020304" pitchFamily="18" charset="0"/>
                <a:ea typeface="Times New Roman" panose="02020603050405020304" pitchFamily="18" charset="0"/>
              </a:rPr>
              <a:t>q</a:t>
            </a:r>
            <a:r>
              <a:rPr lang="es-ES" sz="2400" dirty="0">
                <a:solidFill>
                  <a:srgbClr val="000000"/>
                </a:solidFill>
                <a:latin typeface="Times New Roman" panose="02020603050405020304" pitchFamily="18" charset="0"/>
                <a:ea typeface="Times New Roman" panose="02020603050405020304" pitchFamily="18" charset="0"/>
              </a:rPr>
              <a:t>arshilik kuchlari:</a:t>
            </a:r>
            <a:endParaRPr lang="ru-RU" sz="2400" dirty="0">
              <a:solidFill>
                <a:srgbClr val="000000"/>
              </a:solidFill>
              <a:latin typeface="Times New Roman" panose="02020603050405020304" pitchFamily="18" charset="0"/>
              <a:ea typeface="Times New Roman" panose="02020603050405020304" pitchFamily="18" charset="0"/>
            </a:endParaRPr>
          </a:p>
          <a:p>
            <a:pPr marL="0" lvl="0" indent="0" algn="just">
              <a:spcAft>
                <a:spcPts val="0"/>
              </a:spcAft>
              <a:buClr>
                <a:srgbClr val="3333CC"/>
              </a:buClr>
              <a:buNone/>
            </a:pPr>
            <a:r>
              <a:rPr lang="ru-RU" sz="2400" dirty="0">
                <a:solidFill>
                  <a:srgbClr val="000000"/>
                </a:solidFill>
                <a:latin typeface="Times New Roman" panose="02020603050405020304" pitchFamily="18" charset="0"/>
                <a:ea typeface="Times New Roman" panose="02020603050405020304" pitchFamily="18" charset="0"/>
              </a:rPr>
              <a:t>	</a:t>
            </a:r>
            <a:r>
              <a:rPr lang="es-ES" sz="2400" dirty="0">
                <a:solidFill>
                  <a:srgbClr val="000000"/>
                </a:solidFill>
                <a:latin typeface="Times New Roman" panose="02020603050405020304" pitchFamily="18" charset="0"/>
                <a:ea typeface="Times New Roman" panose="02020603050405020304" pitchFamily="18" charset="0"/>
              </a:rPr>
              <a:t>R</a:t>
            </a:r>
            <a:r>
              <a:rPr lang="es-ES" sz="2400" baseline="-25000" dirty="0">
                <a:solidFill>
                  <a:srgbClr val="000000"/>
                </a:solidFill>
                <a:latin typeface="Times New Roman" panose="02020603050405020304" pitchFamily="18" charset="0"/>
                <a:ea typeface="Times New Roman" panose="02020603050405020304" pitchFamily="18" charset="0"/>
              </a:rPr>
              <a:t>f</a:t>
            </a:r>
            <a:r>
              <a:rPr lang="es-ES" sz="2400" dirty="0">
                <a:solidFill>
                  <a:srgbClr val="000000"/>
                </a:solidFill>
                <a:latin typeface="Times New Roman" panose="02020603050405020304" pitchFamily="18" charset="0"/>
                <a:ea typeface="Times New Roman" panose="02020603050405020304" pitchFamily="18" charset="0"/>
              </a:rPr>
              <a:t> - aylanma ilgarilanma harakatga </a:t>
            </a:r>
            <a:r>
              <a:rPr lang="uz-Cyrl-UZ" sz="2400" dirty="0">
                <a:solidFill>
                  <a:srgbClr val="000000"/>
                </a:solidFill>
                <a:latin typeface="Times New Roman" panose="02020603050405020304" pitchFamily="18" charset="0"/>
                <a:ea typeface="Times New Roman" panose="02020603050405020304" pitchFamily="18" charset="0"/>
              </a:rPr>
              <a:t>q</a:t>
            </a:r>
            <a:r>
              <a:rPr lang="es-ES" sz="2400" dirty="0">
                <a:solidFill>
                  <a:srgbClr val="000000"/>
                </a:solidFill>
                <a:latin typeface="Times New Roman" panose="02020603050405020304" pitchFamily="18" charset="0"/>
                <a:ea typeface="Times New Roman" panose="02020603050405020304" pitchFamily="18" charset="0"/>
              </a:rPr>
              <a:t>arshilik kuchi;</a:t>
            </a:r>
            <a:endParaRPr lang="ru-RU" sz="2400" dirty="0">
              <a:solidFill>
                <a:srgbClr val="000000"/>
              </a:solidFill>
              <a:latin typeface="Times New Roman" panose="02020603050405020304" pitchFamily="18" charset="0"/>
              <a:ea typeface="Times New Roman" panose="02020603050405020304" pitchFamily="18" charset="0"/>
            </a:endParaRPr>
          </a:p>
          <a:p>
            <a:pPr marL="0" lvl="0" indent="0" algn="just">
              <a:spcAft>
                <a:spcPts val="0"/>
              </a:spcAft>
              <a:buClr>
                <a:srgbClr val="3333CC"/>
              </a:buClr>
              <a:buNone/>
            </a:pPr>
            <a:r>
              <a:rPr lang="ru-RU" sz="2400" dirty="0">
                <a:solidFill>
                  <a:srgbClr val="000000"/>
                </a:solidFill>
                <a:latin typeface="Times New Roman" panose="02020603050405020304" pitchFamily="18" charset="0"/>
                <a:ea typeface="Times New Roman" panose="02020603050405020304" pitchFamily="18" charset="0"/>
              </a:rPr>
              <a:t>	</a:t>
            </a:r>
            <a:r>
              <a:rPr lang="es-ES" sz="2400" dirty="0">
                <a:solidFill>
                  <a:srgbClr val="000000"/>
                </a:solidFill>
                <a:latin typeface="Times New Roman" panose="02020603050405020304" pitchFamily="18" charset="0"/>
                <a:ea typeface="Times New Roman" panose="02020603050405020304" pitchFamily="18" charset="0"/>
              </a:rPr>
              <a:t>R</a:t>
            </a:r>
            <a:r>
              <a:rPr lang="es-ES" sz="2400" baseline="-25000" dirty="0">
                <a:solidFill>
                  <a:srgbClr val="000000"/>
                </a:solidFill>
                <a:latin typeface="Times New Roman" panose="02020603050405020304" pitchFamily="18" charset="0"/>
                <a:ea typeface="Times New Roman" panose="02020603050405020304" pitchFamily="18" charset="0"/>
              </a:rPr>
              <a:t>i</a:t>
            </a:r>
            <a:r>
              <a:rPr lang="es-ES" sz="2400" dirty="0">
                <a:solidFill>
                  <a:srgbClr val="000000"/>
                </a:solidFill>
                <a:latin typeface="Times New Roman" panose="02020603050405020304" pitchFamily="18" charset="0"/>
                <a:ea typeface="Times New Roman" panose="02020603050405020304" pitchFamily="18" charset="0"/>
              </a:rPr>
              <a:t> -balanlikka chi</a:t>
            </a:r>
            <a:r>
              <a:rPr lang="uz-Cyrl-UZ" sz="2400" dirty="0">
                <a:solidFill>
                  <a:srgbClr val="000000"/>
                </a:solidFill>
                <a:latin typeface="Times New Roman" panose="02020603050405020304" pitchFamily="18" charset="0"/>
                <a:ea typeface="Times New Roman" panose="02020603050405020304" pitchFamily="18" charset="0"/>
              </a:rPr>
              <a:t>q</a:t>
            </a:r>
            <a:r>
              <a:rPr lang="es-ES" sz="2400" dirty="0">
                <a:solidFill>
                  <a:srgbClr val="000000"/>
                </a:solidFill>
                <a:latin typeface="Times New Roman" panose="02020603050405020304" pitchFamily="18" charset="0"/>
                <a:ea typeface="Times New Roman" panose="02020603050405020304" pitchFamily="18" charset="0"/>
              </a:rPr>
              <a:t>ishga </a:t>
            </a:r>
            <a:r>
              <a:rPr lang="uz-Cyrl-UZ" sz="2400" dirty="0">
                <a:solidFill>
                  <a:srgbClr val="000000"/>
                </a:solidFill>
                <a:latin typeface="Times New Roman" panose="02020603050405020304" pitchFamily="18" charset="0"/>
                <a:ea typeface="Times New Roman" panose="02020603050405020304" pitchFamily="18" charset="0"/>
              </a:rPr>
              <a:t>q</a:t>
            </a:r>
            <a:r>
              <a:rPr lang="es-ES" sz="2400" dirty="0">
                <a:solidFill>
                  <a:srgbClr val="000000"/>
                </a:solidFill>
                <a:latin typeface="Times New Roman" panose="02020603050405020304" pitchFamily="18" charset="0"/>
                <a:ea typeface="Times New Roman" panose="02020603050405020304" pitchFamily="18" charset="0"/>
              </a:rPr>
              <a:t>arshilik kuchi </a:t>
            </a:r>
            <a:endParaRPr lang="ru-RU" sz="2400" dirty="0" smtClean="0">
              <a:solidFill>
                <a:srgbClr val="000000"/>
              </a:solidFill>
              <a:latin typeface="Times New Roman" panose="02020603050405020304" pitchFamily="18" charset="0"/>
              <a:ea typeface="Times New Roman" panose="02020603050405020304" pitchFamily="18" charset="0"/>
            </a:endParaRPr>
          </a:p>
          <a:p>
            <a:pPr marL="0" lvl="0" indent="0" algn="just">
              <a:spcAft>
                <a:spcPts val="0"/>
              </a:spcAft>
              <a:buClr>
                <a:srgbClr val="3333CC"/>
              </a:buClr>
              <a:buNone/>
            </a:pPr>
            <a:r>
              <a:rPr lang="ru-RU" sz="2400" dirty="0" smtClean="0">
                <a:latin typeface="Times New Roman" panose="02020603050405020304" pitchFamily="18" charset="0"/>
                <a:ea typeface="Times New Roman" panose="02020603050405020304" pitchFamily="18" charset="0"/>
              </a:rPr>
              <a:t> 	</a:t>
            </a:r>
            <a:r>
              <a:rPr lang="es-ES" sz="2400" dirty="0" smtClean="0">
                <a:latin typeface="Times New Roman" panose="02020603050405020304" pitchFamily="18" charset="0"/>
                <a:ea typeface="Times New Roman" panose="02020603050405020304" pitchFamily="18" charset="0"/>
              </a:rPr>
              <a:t>R</a:t>
            </a:r>
            <a:r>
              <a:rPr lang="es-ES" sz="2400" baseline="-25000" dirty="0" smtClean="0">
                <a:latin typeface="Times New Roman" panose="02020603050405020304" pitchFamily="18" charset="0"/>
                <a:ea typeface="Times New Roman" panose="02020603050405020304" pitchFamily="18" charset="0"/>
              </a:rPr>
              <a:t>ψ</a:t>
            </a:r>
            <a:r>
              <a:rPr lang="ru-RU" sz="2400" dirty="0" smtClean="0">
                <a:solidFill>
                  <a:srgbClr val="000000"/>
                </a:solidFill>
                <a:latin typeface="Times New Roman" panose="02020603050405020304" pitchFamily="18" charset="0"/>
                <a:ea typeface="Times New Roman" panose="02020603050405020304" pitchFamily="18" charset="0"/>
              </a:rPr>
              <a:t>- </a:t>
            </a:r>
            <a:r>
              <a:rPr lang="es-ES" sz="2400" dirty="0">
                <a:latin typeface="Times New Roman" panose="02020603050405020304" pitchFamily="18" charset="0"/>
                <a:ea typeface="Times New Roman" panose="02020603050405020304" pitchFamily="18" charset="0"/>
              </a:rPr>
              <a:t>yo’lning jami qarshilik kuchi </a:t>
            </a:r>
            <a:r>
              <a:rPr lang="ru-RU" sz="2400" dirty="0">
                <a:solidFill>
                  <a:srgbClr val="000000"/>
                </a:solidFill>
                <a:latin typeface="Times New Roman" panose="02020603050405020304" pitchFamily="18" charset="0"/>
                <a:ea typeface="Times New Roman" panose="02020603050405020304" pitchFamily="18" charset="0"/>
              </a:rPr>
              <a:t>	</a:t>
            </a:r>
            <a:endParaRPr lang="ru-RU" sz="2400" dirty="0" smtClean="0">
              <a:solidFill>
                <a:srgbClr val="000000"/>
              </a:solidFill>
              <a:latin typeface="Times New Roman" panose="02020603050405020304" pitchFamily="18" charset="0"/>
              <a:ea typeface="Times New Roman" panose="02020603050405020304" pitchFamily="18" charset="0"/>
            </a:endParaRPr>
          </a:p>
          <a:p>
            <a:pPr marL="0" lvl="0" indent="0" algn="just">
              <a:spcAft>
                <a:spcPts val="0"/>
              </a:spcAft>
              <a:buClr>
                <a:srgbClr val="3333CC"/>
              </a:buClr>
              <a:buNone/>
            </a:pPr>
            <a:r>
              <a:rPr lang="ru-RU" sz="2400" dirty="0" smtClean="0">
                <a:solidFill>
                  <a:srgbClr val="000000"/>
                </a:solidFill>
                <a:latin typeface="Times New Roman" panose="02020603050405020304" pitchFamily="18" charset="0"/>
                <a:ea typeface="Times New Roman" panose="02020603050405020304" pitchFamily="18" charset="0"/>
              </a:rPr>
              <a:t>	</a:t>
            </a:r>
            <a:r>
              <a:rPr lang="es-ES" sz="2400" dirty="0" smtClean="0">
                <a:solidFill>
                  <a:srgbClr val="000000"/>
                </a:solidFill>
                <a:latin typeface="Times New Roman" panose="02020603050405020304" pitchFamily="18" charset="0"/>
                <a:ea typeface="Times New Roman" panose="02020603050405020304" pitchFamily="18" charset="0"/>
              </a:rPr>
              <a:t>R</a:t>
            </a:r>
            <a:r>
              <a:rPr lang="es-ES" sz="2400" baseline="-25000" dirty="0" smtClean="0">
                <a:solidFill>
                  <a:srgbClr val="000000"/>
                </a:solidFill>
                <a:latin typeface="Times New Roman" panose="02020603050405020304" pitchFamily="18" charset="0"/>
                <a:ea typeface="Times New Roman" panose="02020603050405020304" pitchFamily="18" charset="0"/>
              </a:rPr>
              <a:t>w</a:t>
            </a:r>
            <a:r>
              <a:rPr lang="es-ES" sz="2400" dirty="0" smtClean="0">
                <a:solidFill>
                  <a:srgbClr val="000000"/>
                </a:solidFill>
                <a:latin typeface="Times New Roman" panose="02020603050405020304" pitchFamily="18" charset="0"/>
                <a:ea typeface="Times New Roman" panose="02020603050405020304" pitchFamily="18" charset="0"/>
              </a:rPr>
              <a:t> </a:t>
            </a:r>
            <a:r>
              <a:rPr lang="es-ES" sz="2400" dirty="0">
                <a:solidFill>
                  <a:srgbClr val="000000"/>
                </a:solidFill>
                <a:latin typeface="Times New Roman" panose="02020603050405020304" pitchFamily="18" charset="0"/>
                <a:ea typeface="Times New Roman" panose="02020603050405020304" pitchFamily="18" charset="0"/>
              </a:rPr>
              <a:t>-  xavoning </a:t>
            </a:r>
            <a:r>
              <a:rPr lang="uz-Cyrl-UZ" sz="2400" dirty="0">
                <a:solidFill>
                  <a:srgbClr val="000000"/>
                </a:solidFill>
                <a:latin typeface="Times New Roman" panose="02020603050405020304" pitchFamily="18" charset="0"/>
                <a:ea typeface="Times New Roman" panose="02020603050405020304" pitchFamily="18" charset="0"/>
              </a:rPr>
              <a:t>q</a:t>
            </a:r>
            <a:r>
              <a:rPr lang="es-ES" sz="2400" dirty="0">
                <a:solidFill>
                  <a:srgbClr val="000000"/>
                </a:solidFill>
                <a:latin typeface="Times New Roman" panose="02020603050405020304" pitchFamily="18" charset="0"/>
                <a:ea typeface="Times New Roman" panose="02020603050405020304" pitchFamily="18" charset="0"/>
              </a:rPr>
              <a:t>arshilik kuchi</a:t>
            </a:r>
            <a:endParaRPr lang="ru-RU" sz="2400" dirty="0">
              <a:solidFill>
                <a:srgbClr val="000000"/>
              </a:solidFill>
              <a:latin typeface="Times New Roman" panose="02020603050405020304" pitchFamily="18" charset="0"/>
              <a:ea typeface="Times New Roman" panose="02020603050405020304" pitchFamily="18" charset="0"/>
            </a:endParaRPr>
          </a:p>
          <a:p>
            <a:pPr marL="0" lvl="0" indent="0" algn="just">
              <a:spcAft>
                <a:spcPts val="0"/>
              </a:spcAft>
              <a:buClr>
                <a:srgbClr val="3333CC"/>
              </a:buClr>
              <a:buNone/>
            </a:pPr>
            <a:r>
              <a:rPr lang="ru-RU" sz="2400" dirty="0">
                <a:solidFill>
                  <a:srgbClr val="000000"/>
                </a:solidFill>
                <a:latin typeface="Times New Roman" panose="02020603050405020304" pitchFamily="18" charset="0"/>
                <a:ea typeface="Times New Roman" panose="02020603050405020304" pitchFamily="18" charset="0"/>
              </a:rPr>
              <a:t>	</a:t>
            </a:r>
            <a:r>
              <a:rPr lang="es-ES" sz="2400" dirty="0">
                <a:solidFill>
                  <a:srgbClr val="000000"/>
                </a:solidFill>
                <a:latin typeface="Times New Roman" panose="02020603050405020304" pitchFamily="18" charset="0"/>
                <a:ea typeface="Times New Roman" panose="02020603050405020304" pitchFamily="18" charset="0"/>
              </a:rPr>
              <a:t>R</a:t>
            </a:r>
            <a:r>
              <a:rPr lang="es-ES" sz="2400" baseline="-25000" dirty="0">
                <a:solidFill>
                  <a:srgbClr val="000000"/>
                </a:solidFill>
                <a:latin typeface="Times New Roman" panose="02020603050405020304" pitchFamily="18" charset="0"/>
                <a:ea typeface="Times New Roman" panose="02020603050405020304" pitchFamily="18" charset="0"/>
              </a:rPr>
              <a:t>ja</a:t>
            </a:r>
            <a:r>
              <a:rPr lang="es-ES" sz="2400" dirty="0">
                <a:solidFill>
                  <a:srgbClr val="000000"/>
                </a:solidFill>
                <a:latin typeface="Times New Roman" panose="02020603050405020304" pitchFamily="18" charset="0"/>
                <a:ea typeface="Times New Roman" panose="02020603050405020304" pitchFamily="18" charset="0"/>
              </a:rPr>
              <a:t> - avtomobilning tezlanishga </a:t>
            </a:r>
            <a:r>
              <a:rPr lang="uz-Cyrl-UZ" sz="2400" dirty="0">
                <a:solidFill>
                  <a:srgbClr val="000000"/>
                </a:solidFill>
                <a:latin typeface="Times New Roman" panose="02020603050405020304" pitchFamily="18" charset="0"/>
                <a:ea typeface="Times New Roman" panose="02020603050405020304" pitchFamily="18" charset="0"/>
              </a:rPr>
              <a:t>q</a:t>
            </a:r>
            <a:r>
              <a:rPr lang="es-ES" sz="2400" dirty="0">
                <a:solidFill>
                  <a:srgbClr val="000000"/>
                </a:solidFill>
                <a:latin typeface="Times New Roman" panose="02020603050405020304" pitchFamily="18" charset="0"/>
                <a:ea typeface="Times New Roman" panose="02020603050405020304" pitchFamily="18" charset="0"/>
              </a:rPr>
              <a:t>arshilik (inertsiya) kuchi.</a:t>
            </a:r>
            <a:endParaRPr lang="ru-RU" sz="2400" dirty="0">
              <a:solidFill>
                <a:srgbClr val="000000"/>
              </a:solidFill>
              <a:latin typeface="Times New Roman" panose="02020603050405020304" pitchFamily="18" charset="0"/>
              <a:ea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4042750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ipe(down)">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fade">
                                      <p:cBhvr>
                                        <p:cTn id="38" dur="1000"/>
                                        <p:tgtEl>
                                          <p:spTgt spid="3">
                                            <p:txEl>
                                              <p:pRg st="5" end="5"/>
                                            </p:txEl>
                                          </p:spTgt>
                                        </p:tgtEl>
                                      </p:cBhvr>
                                    </p:animEffect>
                                    <p:anim calcmode="lin" valueType="num">
                                      <p:cBhvr>
                                        <p:cTn id="3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Effect transition="in" filter="fade">
                                      <p:cBhvr>
                                        <p:cTn id="45" dur="1000"/>
                                        <p:tgtEl>
                                          <p:spTgt spid="3">
                                            <p:txEl>
                                              <p:pRg st="6" end="6"/>
                                            </p:txEl>
                                          </p:spTgt>
                                        </p:tgtEl>
                                      </p:cBhvr>
                                    </p:animEffect>
                                    <p:anim calcmode="lin" valueType="num">
                                      <p:cBhvr>
                                        <p:cTn id="4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fade">
                                      <p:cBhvr>
                                        <p:cTn id="52" dur="1000"/>
                                        <p:tgtEl>
                                          <p:spTgt spid="3">
                                            <p:txEl>
                                              <p:pRg st="7" end="7"/>
                                            </p:txEl>
                                          </p:spTgt>
                                        </p:tgtEl>
                                      </p:cBhvr>
                                    </p:animEffect>
                                    <p:anim calcmode="lin" valueType="num">
                                      <p:cBhvr>
                                        <p:cTn id="5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69823"/>
            <a:ext cx="10515600" cy="524656"/>
          </a:xfrm>
        </p:spPr>
        <p:txBody>
          <a:bodyPr/>
          <a:lstStyle/>
          <a:p>
            <a:pPr algn="ctr">
              <a:spcAft>
                <a:spcPts val="0"/>
              </a:spcAft>
            </a:pPr>
            <a:r>
              <a:rPr lang="es-ES" sz="2800" b="1" dirty="0">
                <a:latin typeface="Times New Roman" panose="02020603050405020304" pitchFamily="18" charset="0"/>
                <a:ea typeface="Times New Roman" panose="02020603050405020304" pitchFamily="18" charset="0"/>
              </a:rPr>
              <a:t>Avtomobilning tortish kuchi.</a:t>
            </a:r>
            <a:r>
              <a:rPr lang="ru-RU" sz="2800" dirty="0">
                <a:latin typeface="Times New Roman" panose="02020603050405020304" pitchFamily="18" charset="0"/>
                <a:ea typeface="Times New Roman" panose="02020603050405020304" pitchFamily="18" charset="0"/>
              </a:rPr>
              <a:t/>
            </a:r>
            <a:br>
              <a:rPr lang="ru-RU" sz="2800" dirty="0">
                <a:latin typeface="Times New Roman" panose="02020603050405020304" pitchFamily="18" charset="0"/>
                <a:ea typeface="Times New Roman" panose="02020603050405020304" pitchFamily="18" charset="0"/>
              </a:rPr>
            </a:br>
            <a:endParaRPr lang="ru-RU" sz="2800" dirty="0"/>
          </a:p>
        </p:txBody>
      </p:sp>
      <p:sp>
        <p:nvSpPr>
          <p:cNvPr id="3" name="Объект 2"/>
          <p:cNvSpPr>
            <a:spLocks noGrp="1"/>
          </p:cNvSpPr>
          <p:nvPr>
            <p:ph idx="1"/>
          </p:nvPr>
        </p:nvSpPr>
        <p:spPr>
          <a:xfrm>
            <a:off x="838200" y="929390"/>
            <a:ext cx="10779177" cy="4582628"/>
          </a:xfrm>
        </p:spPr>
        <p:txBody>
          <a:bodyPr/>
          <a:lstStyle/>
          <a:p>
            <a:pPr algn="just"/>
            <a:r>
              <a:rPr lang="es-ES" sz="2800" dirty="0">
                <a:latin typeface="Times New Roman" panose="02020603050405020304" pitchFamily="18" charset="0"/>
                <a:ea typeface="Times New Roman" panose="02020603050405020304" pitchFamily="18" charset="0"/>
              </a:rPr>
              <a:t>Tortish kuchi </a:t>
            </a:r>
            <a:r>
              <a:rPr lang="es-ES"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k</a:t>
            </a:r>
            <a:r>
              <a:rPr lang="es-E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avtomobil</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dvigatelidan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uning</a:t>
            </a:r>
            <a:r>
              <a:rPr lang="en-US" sz="2800" dirty="0" smtClean="0">
                <a:latin typeface="Times New Roman" panose="02020603050405020304" pitchFamily="18" charset="0"/>
                <a:ea typeface="Times New Roman" panose="02020603050405020304" pitchFamily="18" charset="0"/>
              </a:rPr>
              <a:t> </a:t>
            </a:r>
            <a:r>
              <a:rPr lang="es-ES" sz="2800" dirty="0" smtClean="0">
                <a:latin typeface="Times New Roman" panose="02020603050405020304" pitchFamily="18" charset="0"/>
                <a:ea typeface="Times New Roman" panose="02020603050405020304" pitchFamily="18" charset="0"/>
              </a:rPr>
              <a:t>yarim</a:t>
            </a:r>
            <a:r>
              <a:rPr lang="ru-RU" sz="2800" dirty="0" smtClean="0">
                <a:latin typeface="Times New Roman" panose="02020603050405020304" pitchFamily="18" charset="0"/>
                <a:ea typeface="Times New Roman" panose="02020603050405020304" pitchFamily="18" charset="0"/>
              </a:rPr>
              <a:t> </a:t>
            </a:r>
            <a:r>
              <a:rPr lang="es-ES" sz="2800" dirty="0" smtClean="0">
                <a:latin typeface="Times New Roman" panose="02020603050405020304" pitchFamily="18" charset="0"/>
                <a:ea typeface="Times New Roman" panose="02020603050405020304" pitchFamily="18" charset="0"/>
              </a:rPr>
              <a:t>o’qlariga </a:t>
            </a:r>
            <a:r>
              <a:rPr lang="es-ES" sz="2800" dirty="0">
                <a:latin typeface="Times New Roman" panose="02020603050405020304" pitchFamily="18" charset="0"/>
                <a:ea typeface="Times New Roman" panose="02020603050405020304" pitchFamily="18" charset="0"/>
              </a:rPr>
              <a:t>keltirilgan burovchi momentning tekis aylanayotgan yetakchi </a:t>
            </a:r>
            <a:r>
              <a:rPr lang="uz-Cyrl-UZ" sz="2800" dirty="0">
                <a:latin typeface="Times New Roman" panose="02020603050405020304" pitchFamily="18" charset="0"/>
                <a:ea typeface="Times New Roman" panose="02020603050405020304" pitchFamily="18" charset="0"/>
              </a:rPr>
              <a:t>g’</a:t>
            </a:r>
            <a:r>
              <a:rPr lang="es-ES" sz="2800" dirty="0" smtClean="0">
                <a:latin typeface="Times New Roman" panose="02020603050405020304" pitchFamily="18" charset="0"/>
                <a:ea typeface="Times New Roman" panose="02020603050405020304" pitchFamily="18" charset="0"/>
              </a:rPr>
              <a:t>ildiragi </a:t>
            </a:r>
            <a:r>
              <a:rPr lang="es-ES" sz="2800" dirty="0">
                <a:latin typeface="Times New Roman" panose="02020603050405020304" pitchFamily="18" charset="0"/>
                <a:ea typeface="Times New Roman" panose="02020603050405020304" pitchFamily="18" charset="0"/>
              </a:rPr>
              <a:t>radiusiga nisbati bilan aniqlanadi. </a:t>
            </a:r>
            <a:r>
              <a:rPr lang="es-ES"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k</a:t>
            </a:r>
            <a:r>
              <a:rPr lang="es-ES" sz="2800" i="1" dirty="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u</a:t>
            </a:r>
            <a:r>
              <a:rPr lang="es-ES" sz="2800" dirty="0" smtClean="0">
                <a:latin typeface="Times New Roman" panose="02020603050405020304" pitchFamily="18" charset="0"/>
                <a:ea typeface="Times New Roman" panose="02020603050405020304" pitchFamily="18" charset="0"/>
              </a:rPr>
              <a:t>inma </a:t>
            </a:r>
            <a:r>
              <a:rPr lang="es-ES" sz="2800" dirty="0">
                <a:latin typeface="Times New Roman" panose="02020603050405020304" pitchFamily="18" charset="0"/>
                <a:ea typeface="Times New Roman" panose="02020603050405020304" pitchFamily="18" charset="0"/>
              </a:rPr>
              <a:t>kuch b</a:t>
            </a:r>
            <a:r>
              <a:rPr lang="uz-Cyrl-UZ" sz="2800" dirty="0">
                <a:latin typeface="Times New Roman" panose="02020603050405020304" pitchFamily="18" charset="0"/>
                <a:ea typeface="Times New Roman" panose="02020603050405020304" pitchFamily="18" charset="0"/>
              </a:rPr>
              <a:t>o’</a:t>
            </a:r>
            <a:r>
              <a:rPr lang="es-ES" sz="2800" dirty="0">
                <a:latin typeface="Times New Roman" panose="02020603050405020304" pitchFamily="18" charset="0"/>
                <a:ea typeface="Times New Roman" panose="02020603050405020304" pitchFamily="18" charset="0"/>
              </a:rPr>
              <a:t>lib, avtomobil harakatiga teskari  y</a:t>
            </a:r>
            <a:r>
              <a:rPr lang="uz-Cyrl-UZ" sz="2800" dirty="0">
                <a:latin typeface="Times New Roman" panose="02020603050405020304" pitchFamily="18" charset="0"/>
                <a:ea typeface="Times New Roman" panose="02020603050405020304" pitchFamily="18" charset="0"/>
              </a:rPr>
              <a:t>o’</a:t>
            </a:r>
            <a:r>
              <a:rPr lang="es-ES" sz="2800" dirty="0">
                <a:latin typeface="Times New Roman" panose="02020603050405020304" pitchFamily="18" charset="0"/>
                <a:ea typeface="Times New Roman" panose="02020603050405020304" pitchFamily="18" charset="0"/>
              </a:rPr>
              <a:t>nalgan</a:t>
            </a:r>
            <a:r>
              <a:rPr lang="es-ES" sz="2800" dirty="0" smtClean="0">
                <a:latin typeface="Times New Roman" panose="02020603050405020304" pitchFamily="18" charset="0"/>
                <a:ea typeface="Times New Roman" panose="02020603050405020304" pitchFamily="18" charset="0"/>
              </a:rPr>
              <a:t>.</a:t>
            </a:r>
            <a:r>
              <a:rPr lang="es-ES" sz="2800" dirty="0">
                <a:latin typeface="Times New Roman" panose="02020603050405020304" pitchFamily="18" charset="0"/>
                <a:ea typeface="Times New Roman" panose="02020603050405020304" pitchFamily="18" charset="0"/>
              </a:rPr>
              <a:t> Har </a:t>
            </a:r>
            <a:r>
              <a:rPr lang="uz-Cyrl-UZ" sz="2800" dirty="0">
                <a:latin typeface="Times New Roman" panose="02020603050405020304" pitchFamily="18" charset="0"/>
                <a:ea typeface="Times New Roman" panose="02020603050405020304" pitchFamily="18" charset="0"/>
              </a:rPr>
              <a:t>q</a:t>
            </a:r>
            <a:r>
              <a:rPr lang="es-ES" sz="2800" dirty="0">
                <a:latin typeface="Times New Roman" panose="02020603050405020304" pitchFamily="18" charset="0"/>
                <a:ea typeface="Times New Roman" panose="02020603050405020304" pitchFamily="18" charset="0"/>
              </a:rPr>
              <a:t>anday mexanikaviy harakat jism va y</a:t>
            </a:r>
            <a:r>
              <a:rPr lang="uz-Cyrl-UZ" sz="2800" dirty="0">
                <a:latin typeface="Times New Roman" panose="02020603050405020304" pitchFamily="18" charset="0"/>
                <a:ea typeface="Times New Roman" panose="02020603050405020304" pitchFamily="18" charset="0"/>
              </a:rPr>
              <a:t>o’</a:t>
            </a:r>
            <a:r>
              <a:rPr lang="es-ES" sz="2800" dirty="0">
                <a:latin typeface="Times New Roman" panose="02020603050405020304" pitchFamily="18" charset="0"/>
                <a:ea typeface="Times New Roman" panose="02020603050405020304" pitchFamily="18" charset="0"/>
              </a:rPr>
              <a:t>l </a:t>
            </a:r>
            <a:r>
              <a:rPr lang="uz-Cyrl-UZ" sz="2800" dirty="0">
                <a:latin typeface="Times New Roman" panose="02020603050405020304" pitchFamily="18" charset="0"/>
                <a:ea typeface="Times New Roman" panose="02020603050405020304" pitchFamily="18" charset="0"/>
              </a:rPr>
              <a:t>o’</a:t>
            </a:r>
            <a:r>
              <a:rPr lang="es-ES" sz="2800" dirty="0">
                <a:latin typeface="Times New Roman" panose="02020603050405020304" pitchFamily="18" charset="0"/>
                <a:ea typeface="Times New Roman" panose="02020603050405020304" pitchFamily="18" charset="0"/>
              </a:rPr>
              <a:t>rtasidagi ish</a:t>
            </a:r>
            <a:r>
              <a:rPr lang="uz-Cyrl-UZ" sz="2800" dirty="0">
                <a:latin typeface="Times New Roman" panose="02020603050405020304" pitchFamily="18" charset="0"/>
                <a:ea typeface="Times New Roman" panose="02020603050405020304" pitchFamily="18" charset="0"/>
              </a:rPr>
              <a:t>q</a:t>
            </a:r>
            <a:r>
              <a:rPr lang="es-ES" sz="2800" dirty="0">
                <a:latin typeface="Times New Roman" panose="02020603050405020304" pitchFamily="18" charset="0"/>
                <a:ea typeface="Times New Roman" panose="02020603050405020304" pitchFamily="18" charset="0"/>
              </a:rPr>
              <a:t>alanish kuchi tufayli sodir bo’ladi. </a:t>
            </a:r>
            <a:r>
              <a:rPr lang="uz-Cyrl-UZ" sz="2800" dirty="0">
                <a:latin typeface="Times New Roman" panose="02020603050405020304" pitchFamily="18" charset="0"/>
                <a:ea typeface="Times New Roman" panose="02020603050405020304" pitchFamily="18" charset="0"/>
              </a:rPr>
              <a:t>G’</a:t>
            </a:r>
            <a:r>
              <a:rPr lang="es-ES" sz="2800" dirty="0">
                <a:latin typeface="Times New Roman" panose="02020603050405020304" pitchFamily="18" charset="0"/>
                <a:ea typeface="Times New Roman" panose="02020603050405020304" pitchFamily="18" charset="0"/>
              </a:rPr>
              <a:t>ildirak y</a:t>
            </a:r>
            <a:r>
              <a:rPr lang="uz-Cyrl-UZ" sz="2800" dirty="0">
                <a:latin typeface="Times New Roman" panose="02020603050405020304" pitchFamily="18" charset="0"/>
                <a:ea typeface="Times New Roman" panose="02020603050405020304" pitchFamily="18" charset="0"/>
              </a:rPr>
              <a:t>o’</a:t>
            </a:r>
            <a:r>
              <a:rPr lang="es-ES" sz="2800" dirty="0">
                <a:latin typeface="Times New Roman" panose="02020603050405020304" pitchFamily="18" charset="0"/>
                <a:ea typeface="Times New Roman" panose="02020603050405020304" pitchFamily="18" charset="0"/>
              </a:rPr>
              <a:t>lga </a:t>
            </a:r>
            <a:r>
              <a:rPr lang="es-ES"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k</a:t>
            </a:r>
            <a:r>
              <a:rPr lang="es-ES" sz="2800" dirty="0">
                <a:latin typeface="Times New Roman" panose="02020603050405020304" pitchFamily="18" charset="0"/>
                <a:ea typeface="Times New Roman" panose="02020603050405020304" pitchFamily="18" charset="0"/>
              </a:rPr>
              <a:t> kuch bilan ta`sir etar ekan, </a:t>
            </a:r>
            <a:r>
              <a:rPr lang="es-ES"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r</a:t>
            </a:r>
            <a:r>
              <a:rPr lang="es-ES" sz="2800" dirty="0">
                <a:latin typeface="Times New Roman" panose="02020603050405020304" pitchFamily="18" charset="0"/>
                <a:ea typeface="Times New Roman" panose="02020603050405020304" pitchFamily="18" charset="0"/>
              </a:rPr>
              <a:t> aks ta`sir kuch xosil bo’ladi. </a:t>
            </a:r>
            <a:endParaRPr lang="es-ES" sz="2800" dirty="0" smtClean="0">
              <a:latin typeface="Times New Roman" panose="02020603050405020304" pitchFamily="18" charset="0"/>
              <a:ea typeface="Times New Roman" panose="02020603050405020304" pitchFamily="18" charset="0"/>
            </a:endParaRPr>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4235400" y="3612631"/>
            <a:ext cx="3349621" cy="2671756"/>
          </a:xfrm>
          <a:prstGeom prst="rect">
            <a:avLst/>
          </a:prstGeom>
          <a:pattFill prst="pct10">
            <a:fgClr>
              <a:schemeClr val="accent1"/>
            </a:fgClr>
            <a:bgClr>
              <a:schemeClr val="bg1"/>
            </a:bgClr>
          </a:pattFill>
          <a:ln>
            <a:noFill/>
          </a:ln>
          <a:effectLst/>
        </p:spPr>
      </p:pic>
      <p:sp>
        <p:nvSpPr>
          <p:cNvPr id="5" name="Прямоугольник 4"/>
          <p:cNvSpPr/>
          <p:nvPr/>
        </p:nvSpPr>
        <p:spPr>
          <a:xfrm>
            <a:off x="3897443" y="6284386"/>
            <a:ext cx="4800501" cy="523220"/>
          </a:xfrm>
          <a:prstGeom prst="rect">
            <a:avLst/>
          </a:prstGeom>
        </p:spPr>
        <p:txBody>
          <a:bodyPr wrap="square">
            <a:spAutoFit/>
          </a:bodyPr>
          <a:lstStyle/>
          <a:p>
            <a:r>
              <a:rPr lang="uz-Cyrl-UZ" sz="2800" dirty="0" smtClean="0">
                <a:effectLst/>
                <a:latin typeface="Times New Roman" panose="02020603050405020304" pitchFamily="18" charset="0"/>
                <a:ea typeface="Times New Roman" panose="02020603050405020304" pitchFamily="18" charset="0"/>
              </a:rPr>
              <a:t>G’</a:t>
            </a:r>
            <a:r>
              <a:rPr lang="es-ES" sz="2800" dirty="0" smtClean="0">
                <a:effectLst/>
                <a:latin typeface="Times New Roman" panose="02020603050405020304" pitchFamily="18" charset="0"/>
                <a:ea typeface="Times New Roman" panose="02020603050405020304" pitchFamily="18" charset="0"/>
              </a:rPr>
              <a:t>ildirakdagi tortish kuchi</a:t>
            </a:r>
            <a:endParaRPr lang="ru-RU" sz="2800" dirty="0"/>
          </a:p>
        </p:txBody>
      </p:sp>
    </p:spTree>
    <p:extLst>
      <p:ext uri="{BB962C8B-B14F-4D97-AF65-F5344CB8AC3E}">
        <p14:creationId xmlns:p14="http://schemas.microsoft.com/office/powerpoint/2010/main" val="3908049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94872"/>
            <a:ext cx="10515600" cy="524657"/>
          </a:xfrm>
        </p:spPr>
        <p:txBody>
          <a:bodyPr/>
          <a:lstStyle/>
          <a:p>
            <a:pPr algn="ctr"/>
            <a:r>
              <a:rPr lang="es-ES" sz="2800" b="1" dirty="0">
                <a:solidFill>
                  <a:srgbClr val="333399"/>
                </a:solidFill>
                <a:latin typeface="Times New Roman" panose="02020603050405020304" pitchFamily="18" charset="0"/>
                <a:ea typeface="Times New Roman" panose="02020603050405020304" pitchFamily="18" charset="0"/>
              </a:rPr>
              <a:t>Avtomobilning tortish kuchi.</a:t>
            </a:r>
            <a:r>
              <a:rPr lang="ru-RU" sz="2800" dirty="0">
                <a:solidFill>
                  <a:srgbClr val="333399"/>
                </a:solidFill>
                <a:latin typeface="Times New Roman" panose="02020603050405020304" pitchFamily="18" charset="0"/>
                <a:ea typeface="Times New Roman" panose="02020603050405020304" pitchFamily="18" charset="0"/>
              </a:rPr>
              <a:t/>
            </a:r>
            <a:br>
              <a:rPr lang="ru-RU" sz="2800" dirty="0">
                <a:solidFill>
                  <a:srgbClr val="333399"/>
                </a:solidFill>
                <a:latin typeface="Times New Roman" panose="02020603050405020304" pitchFamily="18" charset="0"/>
                <a:ea typeface="Times New Roman" panose="02020603050405020304" pitchFamily="18" charset="0"/>
              </a:rPr>
            </a:br>
            <a:endParaRPr lang="ru-RU" dirty="0"/>
          </a:p>
        </p:txBody>
      </p:sp>
      <p:sp>
        <p:nvSpPr>
          <p:cNvPr id="3" name="Объект 2"/>
          <p:cNvSpPr>
            <a:spLocks noGrp="1"/>
          </p:cNvSpPr>
          <p:nvPr>
            <p:ph idx="1"/>
          </p:nvPr>
        </p:nvSpPr>
        <p:spPr>
          <a:xfrm>
            <a:off x="988102" y="1016156"/>
            <a:ext cx="10515600" cy="4351338"/>
          </a:xfrm>
        </p:spPr>
        <p:txBody>
          <a:bodyPr/>
          <a:lstStyle/>
          <a:p>
            <a:pPr marL="0" lvl="0" indent="0" algn="ctr">
              <a:buClr>
                <a:srgbClr val="3333CC"/>
              </a:buClr>
              <a:buNone/>
            </a:pPr>
            <a:r>
              <a:rPr lang="es-ES" sz="2800" b="1" i="1" dirty="0">
                <a:solidFill>
                  <a:srgbClr val="000000"/>
                </a:solidFill>
                <a:latin typeface="Times New Roman" panose="02020603050405020304" pitchFamily="18" charset="0"/>
                <a:ea typeface="Times New Roman" panose="02020603050405020304" pitchFamily="18" charset="0"/>
              </a:rPr>
              <a:t>R</a:t>
            </a:r>
            <a:r>
              <a:rPr lang="es-ES" sz="2800" b="1" i="1" baseline="-25000" dirty="0">
                <a:solidFill>
                  <a:srgbClr val="000000"/>
                </a:solidFill>
                <a:latin typeface="Times New Roman" panose="02020603050405020304" pitchFamily="18" charset="0"/>
                <a:ea typeface="Times New Roman" panose="02020603050405020304" pitchFamily="18" charset="0"/>
              </a:rPr>
              <a:t>k</a:t>
            </a:r>
            <a:r>
              <a:rPr lang="es-ES" sz="2800" b="1" i="1" dirty="0">
                <a:solidFill>
                  <a:srgbClr val="000000"/>
                </a:solidFill>
                <a:latin typeface="Times New Roman" panose="02020603050405020304" pitchFamily="18" charset="0"/>
                <a:ea typeface="Times New Roman" panose="02020603050405020304" pitchFamily="18" charset="0"/>
              </a:rPr>
              <a:t>= - R</a:t>
            </a:r>
            <a:r>
              <a:rPr lang="es-ES" sz="2800" b="1" i="1" baseline="-25000" dirty="0">
                <a:solidFill>
                  <a:srgbClr val="000000"/>
                </a:solidFill>
                <a:latin typeface="Times New Roman" panose="02020603050405020304" pitchFamily="18" charset="0"/>
                <a:ea typeface="Times New Roman" panose="02020603050405020304" pitchFamily="18" charset="0"/>
              </a:rPr>
              <a:t>r</a:t>
            </a:r>
            <a:r>
              <a:rPr lang="es-ES" sz="2800" i="1" dirty="0">
                <a:solidFill>
                  <a:srgbClr val="000000"/>
                </a:solidFill>
                <a:latin typeface="Times New Roman" panose="02020603050405020304" pitchFamily="18" charset="0"/>
                <a:ea typeface="Times New Roman" panose="02020603050405020304" pitchFamily="18" charset="0"/>
              </a:rPr>
              <a:t>.</a:t>
            </a:r>
            <a:endParaRPr lang="ru-RU" sz="2800" dirty="0">
              <a:solidFill>
                <a:srgbClr val="000000"/>
              </a:solidFill>
            </a:endParaRPr>
          </a:p>
          <a:p>
            <a:pPr algn="just"/>
            <a:r>
              <a:rPr lang="es-ES" sz="2800" dirty="0">
                <a:latin typeface="Times New Roman" panose="02020603050405020304" pitchFamily="18" charset="0"/>
                <a:ea typeface="Times New Roman" panose="02020603050405020304" pitchFamily="18" charset="0"/>
              </a:rPr>
              <a:t>Demak, </a:t>
            </a:r>
            <a:r>
              <a:rPr lang="es-ES"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r</a:t>
            </a:r>
            <a:r>
              <a:rPr lang="es-ES" sz="2800" dirty="0">
                <a:latin typeface="Times New Roman" panose="02020603050405020304" pitchFamily="18" charset="0"/>
                <a:ea typeface="Times New Roman" panose="02020603050405020304" pitchFamily="18" charset="0"/>
              </a:rPr>
              <a:t> reaktsiya kuchi avtomobilni ilgarilanma harakatga keltiruvchi kuchdir. </a:t>
            </a:r>
            <a:r>
              <a:rPr lang="es-ES"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k</a:t>
            </a:r>
            <a:r>
              <a:rPr lang="es-ES" sz="2800" i="1" dirty="0">
                <a:latin typeface="Times New Roman" panose="02020603050405020304" pitchFamily="18" charset="0"/>
                <a:ea typeface="Times New Roman" panose="02020603050405020304" pitchFamily="18" charset="0"/>
              </a:rPr>
              <a:t> </a:t>
            </a:r>
            <a:r>
              <a:rPr lang="es-ES" sz="2800" dirty="0">
                <a:latin typeface="Times New Roman" panose="02020603050405020304" pitchFamily="18" charset="0"/>
                <a:ea typeface="Times New Roman" panose="02020603050405020304" pitchFamily="18" charset="0"/>
              </a:rPr>
              <a:t>shartli ravishda tortish kuchi deb ataladi</a:t>
            </a:r>
            <a:r>
              <a:rPr lang="es-ES" sz="2800" dirty="0" smtClean="0">
                <a:latin typeface="Times New Roman" panose="02020603050405020304" pitchFamily="18" charset="0"/>
                <a:ea typeface="Times New Roman" panose="02020603050405020304" pitchFamily="18" charset="0"/>
              </a:rPr>
              <a:t>.</a:t>
            </a:r>
          </a:p>
          <a:p>
            <a:pPr indent="449580" algn="just">
              <a:spcAft>
                <a:spcPts val="0"/>
              </a:spcAft>
            </a:pPr>
            <a:r>
              <a:rPr lang="es-ES" sz="2800" dirty="0">
                <a:latin typeface="Times New Roman" panose="02020603050405020304" pitchFamily="18" charset="0"/>
                <a:ea typeface="Times New Roman" panose="02020603050405020304" pitchFamily="18" charset="0"/>
              </a:rPr>
              <a:t>Avtomobil yetakchi </a:t>
            </a:r>
            <a:r>
              <a:rPr lang="uz-Cyrl-UZ" sz="2800" dirty="0">
                <a:latin typeface="Times New Roman" panose="02020603050405020304" pitchFamily="18" charset="0"/>
                <a:ea typeface="Times New Roman" panose="02020603050405020304" pitchFamily="18" charset="0"/>
              </a:rPr>
              <a:t>g’</a:t>
            </a:r>
            <a:r>
              <a:rPr lang="es-ES" sz="2800" dirty="0">
                <a:latin typeface="Times New Roman" panose="02020603050405020304" pitchFamily="18" charset="0"/>
                <a:ea typeface="Times New Roman" panose="02020603050405020304" pitchFamily="18" charset="0"/>
              </a:rPr>
              <a:t>ildiragining aylanishlar chastotasi </a:t>
            </a:r>
            <a:r>
              <a:rPr lang="es-ES" sz="2800" i="1" dirty="0">
                <a:latin typeface="Times New Roman" panose="02020603050405020304" pitchFamily="18" charset="0"/>
                <a:ea typeface="Times New Roman" panose="02020603050405020304" pitchFamily="18" charset="0"/>
              </a:rPr>
              <a:t>n</a:t>
            </a:r>
            <a:r>
              <a:rPr lang="es-ES" sz="2800" i="1" baseline="-25000" dirty="0">
                <a:latin typeface="Times New Roman" panose="02020603050405020304" pitchFamily="18" charset="0"/>
                <a:ea typeface="Times New Roman" panose="02020603050405020304" pitchFamily="18" charset="0"/>
              </a:rPr>
              <a:t>k</a:t>
            </a:r>
            <a:r>
              <a:rPr lang="es-ES" sz="2800" dirty="0">
                <a:latin typeface="Times New Roman" panose="02020603050405020304" pitchFamily="18" charset="0"/>
                <a:ea typeface="Times New Roman" panose="02020603050405020304" pitchFamily="18" charset="0"/>
              </a:rPr>
              <a:t> va radiusi </a:t>
            </a:r>
            <a:r>
              <a:rPr lang="es-ES"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k</a:t>
            </a:r>
            <a:r>
              <a:rPr lang="es-ES" sz="2800" dirty="0">
                <a:latin typeface="Times New Roman" panose="02020603050405020304" pitchFamily="18" charset="0"/>
                <a:ea typeface="Times New Roman" panose="02020603050405020304" pitchFamily="18" charset="0"/>
              </a:rPr>
              <a:t> ma`lum b</a:t>
            </a:r>
            <a:r>
              <a:rPr lang="uz-Cyrl-UZ" sz="2800" dirty="0">
                <a:latin typeface="Times New Roman" panose="02020603050405020304" pitchFamily="18" charset="0"/>
                <a:ea typeface="Times New Roman" panose="02020603050405020304" pitchFamily="18" charset="0"/>
              </a:rPr>
              <a:t>o’</a:t>
            </a:r>
            <a:r>
              <a:rPr lang="es-ES" sz="2800" dirty="0">
                <a:latin typeface="Times New Roman" panose="02020603050405020304" pitchFamily="18" charset="0"/>
                <a:ea typeface="Times New Roman" panose="02020603050405020304" pitchFamily="18" charset="0"/>
              </a:rPr>
              <a:t>lsa, uning y</a:t>
            </a:r>
            <a:r>
              <a:rPr lang="uz-Cyrl-UZ" sz="2800" dirty="0">
                <a:latin typeface="Times New Roman" panose="02020603050405020304" pitchFamily="18" charset="0"/>
                <a:ea typeface="Times New Roman" panose="02020603050405020304" pitchFamily="18" charset="0"/>
              </a:rPr>
              <a:t>o’</a:t>
            </a:r>
            <a:r>
              <a:rPr lang="es-ES" sz="2800" dirty="0">
                <a:latin typeface="Times New Roman" panose="02020603050405020304" pitchFamily="18" charset="0"/>
                <a:ea typeface="Times New Roman" panose="02020603050405020304" pitchFamily="18" charset="0"/>
              </a:rPr>
              <a:t>ldagi harakat tezligi </a:t>
            </a:r>
            <a:r>
              <a:rPr lang="uz-Cyrl-UZ" sz="2800" dirty="0">
                <a:latin typeface="Times New Roman" panose="02020603050405020304" pitchFamily="18" charset="0"/>
                <a:ea typeface="Times New Roman" panose="02020603050405020304" pitchFamily="18" charset="0"/>
              </a:rPr>
              <a:t>q</a:t>
            </a:r>
            <a:r>
              <a:rPr lang="es-ES" sz="2800" dirty="0">
                <a:latin typeface="Times New Roman" panose="02020603050405020304" pitchFamily="18" charset="0"/>
                <a:ea typeface="Times New Roman" panose="02020603050405020304" pitchFamily="18" charset="0"/>
              </a:rPr>
              <a:t>uyidagicha aniqlanadi:</a:t>
            </a:r>
            <a:endParaRPr lang="ru-RU" sz="1600" dirty="0">
              <a:latin typeface="Times New Roman" panose="02020603050405020304" pitchFamily="18" charset="0"/>
              <a:ea typeface="Times New Roman" panose="02020603050405020304" pitchFamily="18" charset="0"/>
            </a:endParaRPr>
          </a:p>
          <a:p>
            <a:pPr algn="ctr">
              <a:spcAft>
                <a:spcPts val="0"/>
              </a:spcAft>
            </a:pPr>
            <a:r>
              <a:rPr lang="en-US" sz="2800" i="1" dirty="0" err="1">
                <a:latin typeface="Times New Roman" panose="02020603050405020304" pitchFamily="18" charset="0"/>
                <a:ea typeface="Times New Roman" panose="02020603050405020304" pitchFamily="18" charset="0"/>
              </a:rPr>
              <a:t>V</a:t>
            </a:r>
            <a:r>
              <a:rPr lang="en-US" sz="2800" i="1" baseline="-25000" dirty="0" err="1">
                <a:latin typeface="Times New Roman" panose="02020603050405020304" pitchFamily="18" charset="0"/>
                <a:ea typeface="Times New Roman" panose="02020603050405020304" pitchFamily="18" charset="0"/>
              </a:rPr>
              <a:t>a</a:t>
            </a:r>
            <a:r>
              <a:rPr lang="en-US" sz="2800" i="1" dirty="0">
                <a:latin typeface="Times New Roman" panose="02020603050405020304" pitchFamily="18" charset="0"/>
                <a:ea typeface="Times New Roman" panose="02020603050405020304" pitchFamily="18" charset="0"/>
              </a:rPr>
              <a:t>=</a:t>
            </a:r>
            <a:r>
              <a:rPr lang="es-ES" sz="2800" i="1" dirty="0">
                <a:latin typeface="Times New Roman" panose="02020603050405020304" pitchFamily="18" charset="0"/>
                <a:ea typeface="Times New Roman" panose="02020603050405020304" pitchFamily="18" charset="0"/>
              </a:rPr>
              <a:t>π</a:t>
            </a:r>
            <a:r>
              <a:rPr lang="en-US" sz="2800" i="1" dirty="0">
                <a:latin typeface="Times New Roman" panose="02020603050405020304" pitchFamily="18" charset="0"/>
                <a:ea typeface="Times New Roman" panose="02020603050405020304" pitchFamily="18" charset="0"/>
              </a:rPr>
              <a:t> </a:t>
            </a:r>
            <a:r>
              <a:rPr lang="en-US" sz="2800" i="1" dirty="0" err="1">
                <a:latin typeface="Times New Roman" panose="02020603050405020304" pitchFamily="18" charset="0"/>
                <a:ea typeface="Times New Roman" panose="02020603050405020304" pitchFamily="18" charset="0"/>
              </a:rPr>
              <a:t>n</a:t>
            </a:r>
            <a:r>
              <a:rPr lang="en-US" sz="2800" i="1" baseline="-25000" dirty="0" err="1">
                <a:latin typeface="Times New Roman" panose="02020603050405020304" pitchFamily="18" charset="0"/>
                <a:ea typeface="Times New Roman" panose="02020603050405020304" pitchFamily="18" charset="0"/>
              </a:rPr>
              <a:t>k</a:t>
            </a:r>
            <a:r>
              <a:rPr lang="en-US" sz="2800" i="1" dirty="0">
                <a:latin typeface="Times New Roman" panose="02020603050405020304" pitchFamily="18" charset="0"/>
                <a:ea typeface="Times New Roman" panose="02020603050405020304" pitchFamily="18" charset="0"/>
              </a:rPr>
              <a:t> </a:t>
            </a:r>
            <a:r>
              <a:rPr lang="en-US" sz="2800" i="1" dirty="0" err="1">
                <a:latin typeface="Times New Roman" panose="02020603050405020304" pitchFamily="18" charset="0"/>
                <a:ea typeface="Times New Roman" panose="02020603050405020304" pitchFamily="18" charset="0"/>
              </a:rPr>
              <a:t>r</a:t>
            </a:r>
            <a:r>
              <a:rPr lang="en-US" sz="2800" i="1" baseline="-25000" dirty="0" err="1">
                <a:latin typeface="Times New Roman" panose="02020603050405020304" pitchFamily="18" charset="0"/>
                <a:ea typeface="Times New Roman" panose="02020603050405020304" pitchFamily="18" charset="0"/>
              </a:rPr>
              <a:t>k</a:t>
            </a:r>
            <a:r>
              <a:rPr lang="en-US" sz="2800" i="1" dirty="0">
                <a:latin typeface="Times New Roman" panose="02020603050405020304" pitchFamily="18" charset="0"/>
                <a:ea typeface="Times New Roman" panose="02020603050405020304" pitchFamily="18" charset="0"/>
              </a:rPr>
              <a:t>/30</a:t>
            </a:r>
            <a:r>
              <a:rPr lang="en-US" sz="2800" i="1" baseline="-25000" dirty="0">
                <a:latin typeface="Times New Roman" panose="02020603050405020304" pitchFamily="18" charset="0"/>
                <a:ea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rPr>
              <a:t>  	m/s</a:t>
            </a:r>
            <a:endParaRPr lang="ru-RU" sz="1600" dirty="0">
              <a:latin typeface="Times New Roman" panose="02020603050405020304" pitchFamily="18" charset="0"/>
              <a:ea typeface="Times New Roman" panose="02020603050405020304" pitchFamily="18" charset="0"/>
            </a:endParaRPr>
          </a:p>
          <a:p>
            <a:pPr algn="just">
              <a:spcAft>
                <a:spcPts val="0"/>
              </a:spcAft>
            </a:pPr>
            <a:r>
              <a:rPr lang="en-US" sz="2800" dirty="0" err="1">
                <a:latin typeface="Times New Roman" panose="02020603050405020304" pitchFamily="18" charset="0"/>
                <a:ea typeface="Times New Roman" panose="02020603050405020304" pitchFamily="18" charset="0"/>
              </a:rPr>
              <a:t>yoki</a:t>
            </a:r>
            <a:r>
              <a:rPr lang="en-US"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algn="ctr">
              <a:spcAft>
                <a:spcPts val="0"/>
              </a:spcAft>
            </a:pPr>
            <a:r>
              <a:rPr lang="nb-NO" sz="2800" i="1" dirty="0">
                <a:latin typeface="Times New Roman" panose="02020603050405020304" pitchFamily="18" charset="0"/>
                <a:ea typeface="Times New Roman" panose="02020603050405020304" pitchFamily="18" charset="0"/>
              </a:rPr>
              <a:t>V</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=0,377  n</a:t>
            </a:r>
            <a:r>
              <a:rPr lang="nb-NO" sz="2800" i="1" baseline="-25000" dirty="0">
                <a:latin typeface="Times New Roman" panose="02020603050405020304" pitchFamily="18" charset="0"/>
                <a:ea typeface="Times New Roman" panose="02020603050405020304" pitchFamily="18" charset="0"/>
              </a:rPr>
              <a:t>D</a:t>
            </a:r>
            <a:r>
              <a:rPr lang="nb-NO" sz="2800" i="1" dirty="0">
                <a:latin typeface="Times New Roman" panose="02020603050405020304" pitchFamily="18" charset="0"/>
                <a:ea typeface="Times New Roman" panose="02020603050405020304" pitchFamily="18" charset="0"/>
              </a:rPr>
              <a:t> r</a:t>
            </a:r>
            <a:r>
              <a:rPr lang="nb-NO" sz="2800" i="1" baseline="-25000" dirty="0">
                <a:latin typeface="Times New Roman" panose="02020603050405020304" pitchFamily="18" charset="0"/>
                <a:ea typeface="Times New Roman" panose="02020603050405020304" pitchFamily="18" charset="0"/>
              </a:rPr>
              <a:t>k</a:t>
            </a:r>
            <a:r>
              <a:rPr lang="nb-NO" sz="2800" i="1" dirty="0">
                <a:latin typeface="Times New Roman" panose="02020603050405020304" pitchFamily="18" charset="0"/>
                <a:ea typeface="Times New Roman" panose="02020603050405020304" pitchFamily="18" charset="0"/>
              </a:rPr>
              <a:t>/i</a:t>
            </a:r>
            <a:r>
              <a:rPr lang="nb-NO" sz="2800" i="1" baseline="-25000" dirty="0">
                <a:latin typeface="Times New Roman" panose="02020603050405020304" pitchFamily="18" charset="0"/>
                <a:ea typeface="Times New Roman" panose="02020603050405020304" pitchFamily="18" charset="0"/>
              </a:rPr>
              <a:t>kp</a:t>
            </a:r>
            <a:r>
              <a:rPr lang="nb-NO" sz="2800" i="1" dirty="0">
                <a:latin typeface="Times New Roman" panose="02020603050405020304" pitchFamily="18" charset="0"/>
                <a:ea typeface="Times New Roman" panose="02020603050405020304" pitchFamily="18" charset="0"/>
              </a:rPr>
              <a:t> i</a:t>
            </a:r>
            <a:r>
              <a:rPr lang="nb-NO" sz="2800" i="1" baseline="-25000" dirty="0">
                <a:latin typeface="Times New Roman" panose="02020603050405020304" pitchFamily="18" charset="0"/>
                <a:ea typeface="Times New Roman" panose="02020603050405020304" pitchFamily="18" charset="0"/>
              </a:rPr>
              <a:t>d</a:t>
            </a:r>
            <a:r>
              <a:rPr lang="nb-NO" sz="2800" i="1" dirty="0">
                <a:latin typeface="Times New Roman" panose="02020603050405020304" pitchFamily="18" charset="0"/>
                <a:ea typeface="Times New Roman" panose="02020603050405020304" pitchFamily="18" charset="0"/>
              </a:rPr>
              <a:t> i</a:t>
            </a:r>
            <a:r>
              <a:rPr lang="nb-NO" sz="2800" i="1" baseline="-25000" dirty="0">
                <a:latin typeface="Times New Roman" panose="02020603050405020304" pitchFamily="18" charset="0"/>
                <a:ea typeface="Times New Roman" panose="02020603050405020304" pitchFamily="18" charset="0"/>
              </a:rPr>
              <a:t>0</a:t>
            </a:r>
            <a:r>
              <a:rPr lang="nb-NO" sz="2800" dirty="0">
                <a:latin typeface="Times New Roman" panose="02020603050405020304" pitchFamily="18" charset="0"/>
                <a:ea typeface="Times New Roman" panose="02020603050405020304" pitchFamily="18" charset="0"/>
              </a:rPr>
              <a:t>    km/soat;            	</a:t>
            </a:r>
            <a:endParaRPr lang="ru-RU" sz="1600" dirty="0">
              <a:latin typeface="Times New Roman" panose="02020603050405020304" pitchFamily="18" charset="0"/>
              <a:ea typeface="Times New Roman" panose="02020603050405020304" pitchFamily="18" charset="0"/>
            </a:endParaRPr>
          </a:p>
          <a:p>
            <a:pPr marL="0" indent="0">
              <a:spcAft>
                <a:spcPts val="0"/>
              </a:spcAft>
              <a:buNone/>
            </a:pPr>
            <a:r>
              <a:rPr lang="nb-NO" sz="2800" dirty="0">
                <a:latin typeface="Times New Roman" panose="02020603050405020304" pitchFamily="18" charset="0"/>
                <a:ea typeface="Times New Roman" panose="02020603050405020304" pitchFamily="18" charset="0"/>
              </a:rPr>
              <a:t>	</a:t>
            </a:r>
            <a:endParaRPr lang="ru-RU" sz="2800" dirty="0"/>
          </a:p>
        </p:txBody>
      </p:sp>
    </p:spTree>
    <p:extLst>
      <p:ext uri="{BB962C8B-B14F-4D97-AF65-F5344CB8AC3E}">
        <p14:creationId xmlns:p14="http://schemas.microsoft.com/office/powerpoint/2010/main" val="3745641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1016157"/>
            <a:ext cx="10515600" cy="4919948"/>
          </a:xfrm>
        </p:spPr>
        <p:txBody>
          <a:bodyPr/>
          <a:lstStyle/>
          <a:p>
            <a:pPr marL="800100" lvl="2" indent="0" algn="just">
              <a:spcAft>
                <a:spcPts val="0"/>
              </a:spcAft>
              <a:buClr>
                <a:srgbClr val="3333CC"/>
              </a:buClr>
              <a:buNone/>
            </a:pPr>
            <a:r>
              <a:rPr lang="nb-NO" sz="2800" i="1" dirty="0">
                <a:solidFill>
                  <a:srgbClr val="000000"/>
                </a:solidFill>
                <a:latin typeface="Times New Roman" panose="02020603050405020304" pitchFamily="18" charset="0"/>
                <a:ea typeface="Times New Roman" panose="02020603050405020304" pitchFamily="18" charset="0"/>
              </a:rPr>
              <a:t>n</a:t>
            </a:r>
            <a:r>
              <a:rPr lang="nb-NO" sz="2800" i="1" baseline="-25000" dirty="0">
                <a:solidFill>
                  <a:srgbClr val="000000"/>
                </a:solidFill>
                <a:latin typeface="Times New Roman" panose="02020603050405020304" pitchFamily="18" charset="0"/>
                <a:ea typeface="Times New Roman" panose="02020603050405020304" pitchFamily="18" charset="0"/>
              </a:rPr>
              <a:t>D</a:t>
            </a:r>
            <a:r>
              <a:rPr lang="nb-NO" sz="2800" dirty="0">
                <a:solidFill>
                  <a:srgbClr val="000000"/>
                </a:solidFill>
                <a:latin typeface="Times New Roman" panose="02020603050405020304" pitchFamily="18" charset="0"/>
                <a:ea typeface="Times New Roman" panose="02020603050405020304" pitchFamily="18" charset="0"/>
              </a:rPr>
              <a:t>-dvigatel tirsakli </a:t>
            </a:r>
            <a:r>
              <a:rPr lang="nb-NO" sz="2800" dirty="0" smtClean="0">
                <a:solidFill>
                  <a:srgbClr val="000000"/>
                </a:solidFill>
                <a:latin typeface="Times New Roman" panose="02020603050405020304" pitchFamily="18" charset="0"/>
                <a:ea typeface="Times New Roman" panose="02020603050405020304" pitchFamily="18" charset="0"/>
              </a:rPr>
              <a:t>vali</a:t>
            </a:r>
            <a:endParaRPr lang="en-US" sz="2800" dirty="0" smtClean="0">
              <a:solidFill>
                <a:srgbClr val="000000"/>
              </a:solidFill>
              <a:latin typeface="Times New Roman" panose="02020603050405020304" pitchFamily="18" charset="0"/>
              <a:ea typeface="Times New Roman" panose="02020603050405020304" pitchFamily="18" charset="0"/>
            </a:endParaRPr>
          </a:p>
          <a:p>
            <a:pPr marL="800100" lvl="2" indent="0" algn="just">
              <a:spcAft>
                <a:spcPts val="0"/>
              </a:spcAft>
              <a:buClr>
                <a:srgbClr val="3333CC"/>
              </a:buClr>
              <a:buNone/>
            </a:pPr>
            <a:r>
              <a:rPr lang="nb-NO" sz="2800" i="1" dirty="0" smtClean="0">
                <a:solidFill>
                  <a:srgbClr val="000000"/>
                </a:solidFill>
                <a:latin typeface="Times New Roman" panose="02020603050405020304" pitchFamily="18" charset="0"/>
                <a:ea typeface="Times New Roman" panose="02020603050405020304" pitchFamily="18" charset="0"/>
              </a:rPr>
              <a:t>i</a:t>
            </a:r>
            <a:r>
              <a:rPr lang="nb-NO" sz="2800" i="1" baseline="-25000" dirty="0" smtClean="0">
                <a:solidFill>
                  <a:srgbClr val="000000"/>
                </a:solidFill>
                <a:latin typeface="Times New Roman" panose="02020603050405020304" pitchFamily="18" charset="0"/>
                <a:ea typeface="Times New Roman" panose="02020603050405020304" pitchFamily="18" charset="0"/>
              </a:rPr>
              <a:t>kp</a:t>
            </a:r>
            <a:r>
              <a:rPr lang="nb-NO" sz="2800" dirty="0" smtClean="0">
                <a:solidFill>
                  <a:srgbClr val="000000"/>
                </a:solidFill>
                <a:latin typeface="Times New Roman" panose="02020603050405020304" pitchFamily="18" charset="0"/>
                <a:ea typeface="Times New Roman" panose="02020603050405020304" pitchFamily="18" charset="0"/>
              </a:rPr>
              <a:t> </a:t>
            </a:r>
            <a:r>
              <a:rPr lang="nb-NO" sz="2800" dirty="0">
                <a:solidFill>
                  <a:srgbClr val="000000"/>
                </a:solidFill>
                <a:latin typeface="Times New Roman" panose="02020603050405020304" pitchFamily="18" charset="0"/>
                <a:ea typeface="Times New Roman" panose="02020603050405020304" pitchFamily="18" charset="0"/>
              </a:rPr>
              <a:t>- uzatmalar </a:t>
            </a:r>
            <a:r>
              <a:rPr lang="uz-Cyrl-UZ" sz="2800" dirty="0">
                <a:solidFill>
                  <a:srgbClr val="000000"/>
                </a:solidFill>
                <a:latin typeface="Times New Roman" panose="02020603050405020304" pitchFamily="18" charset="0"/>
                <a:ea typeface="Times New Roman" panose="02020603050405020304" pitchFamily="18" charset="0"/>
              </a:rPr>
              <a:t>q</a:t>
            </a:r>
            <a:r>
              <a:rPr lang="nb-NO" sz="2800" dirty="0">
                <a:solidFill>
                  <a:srgbClr val="000000"/>
                </a:solidFill>
                <a:latin typeface="Times New Roman" panose="02020603050405020304" pitchFamily="18" charset="0"/>
                <a:ea typeface="Times New Roman" panose="02020603050405020304" pitchFamily="18" charset="0"/>
              </a:rPr>
              <a:t>utisining uzatish soni ;</a:t>
            </a:r>
            <a:endParaRPr lang="ru-RU" sz="2800" dirty="0">
              <a:solidFill>
                <a:srgbClr val="000000"/>
              </a:solidFill>
              <a:latin typeface="Times New Roman" panose="02020603050405020304" pitchFamily="18" charset="0"/>
              <a:ea typeface="Times New Roman" panose="02020603050405020304" pitchFamily="18" charset="0"/>
            </a:endParaRPr>
          </a:p>
          <a:p>
            <a:pPr marL="800100" lvl="2" indent="0" algn="just">
              <a:spcAft>
                <a:spcPts val="0"/>
              </a:spcAft>
              <a:buClr>
                <a:srgbClr val="3333CC"/>
              </a:buClr>
              <a:buNone/>
            </a:pPr>
            <a:r>
              <a:rPr lang="nb-NO" sz="2800" i="1" dirty="0" smtClean="0">
                <a:solidFill>
                  <a:srgbClr val="000000"/>
                </a:solidFill>
                <a:latin typeface="Times New Roman" panose="02020603050405020304" pitchFamily="18" charset="0"/>
                <a:ea typeface="Times New Roman" panose="02020603050405020304" pitchFamily="18" charset="0"/>
              </a:rPr>
              <a:t>i</a:t>
            </a:r>
            <a:r>
              <a:rPr lang="nb-NO" sz="2800" i="1" baseline="-25000" dirty="0" smtClean="0">
                <a:solidFill>
                  <a:srgbClr val="000000"/>
                </a:solidFill>
                <a:latin typeface="Times New Roman" panose="02020603050405020304" pitchFamily="18" charset="0"/>
                <a:ea typeface="Times New Roman" panose="02020603050405020304" pitchFamily="18" charset="0"/>
              </a:rPr>
              <a:t>0</a:t>
            </a:r>
            <a:r>
              <a:rPr lang="nb-NO" sz="2800" dirty="0" smtClean="0">
                <a:solidFill>
                  <a:srgbClr val="000000"/>
                </a:solidFill>
                <a:latin typeface="Times New Roman" panose="02020603050405020304" pitchFamily="18" charset="0"/>
                <a:ea typeface="Times New Roman" panose="02020603050405020304" pitchFamily="18" charset="0"/>
              </a:rPr>
              <a:t> </a:t>
            </a:r>
            <a:r>
              <a:rPr lang="nb-NO" sz="2800" dirty="0">
                <a:solidFill>
                  <a:srgbClr val="000000"/>
                </a:solidFill>
                <a:latin typeface="Times New Roman" panose="02020603050405020304" pitchFamily="18" charset="0"/>
                <a:ea typeface="Times New Roman" panose="02020603050405020304" pitchFamily="18" charset="0"/>
              </a:rPr>
              <a:t>- bosh  uzatmaning uzatish </a:t>
            </a:r>
            <a:r>
              <a:rPr lang="nb-NO" sz="2800" dirty="0" smtClean="0">
                <a:solidFill>
                  <a:srgbClr val="000000"/>
                </a:solidFill>
                <a:latin typeface="Times New Roman" panose="02020603050405020304" pitchFamily="18" charset="0"/>
                <a:ea typeface="Times New Roman" panose="02020603050405020304" pitchFamily="18" charset="0"/>
              </a:rPr>
              <a:t>soni;</a:t>
            </a:r>
            <a:endParaRPr lang="en-US" sz="2800" dirty="0" smtClean="0">
              <a:solidFill>
                <a:srgbClr val="000000"/>
              </a:solidFill>
              <a:latin typeface="Times New Roman" panose="02020603050405020304" pitchFamily="18" charset="0"/>
              <a:ea typeface="Times New Roman" panose="02020603050405020304" pitchFamily="18" charset="0"/>
            </a:endParaRPr>
          </a:p>
          <a:p>
            <a:pPr marL="800100" lvl="2" indent="0" algn="just">
              <a:spcAft>
                <a:spcPts val="0"/>
              </a:spcAft>
              <a:buClr>
                <a:srgbClr val="3333CC"/>
              </a:buClr>
              <a:buNone/>
            </a:pPr>
            <a:r>
              <a:rPr lang="nb-NO" sz="2800" i="1" dirty="0" smtClean="0">
                <a:solidFill>
                  <a:srgbClr val="000000"/>
                </a:solidFill>
                <a:latin typeface="Times New Roman" panose="02020603050405020304" pitchFamily="18" charset="0"/>
                <a:ea typeface="Times New Roman" panose="02020603050405020304" pitchFamily="18" charset="0"/>
              </a:rPr>
              <a:t>i</a:t>
            </a:r>
            <a:r>
              <a:rPr lang="nb-NO" sz="2800" i="1" baseline="-25000" dirty="0" smtClean="0">
                <a:solidFill>
                  <a:srgbClr val="000000"/>
                </a:solidFill>
                <a:latin typeface="Times New Roman" panose="02020603050405020304" pitchFamily="18" charset="0"/>
                <a:ea typeface="Times New Roman" panose="02020603050405020304" pitchFamily="18" charset="0"/>
              </a:rPr>
              <a:t>d</a:t>
            </a:r>
            <a:r>
              <a:rPr lang="nb-NO" sz="2800" dirty="0" smtClean="0">
                <a:solidFill>
                  <a:srgbClr val="000000"/>
                </a:solidFill>
                <a:latin typeface="Times New Roman" panose="02020603050405020304" pitchFamily="18" charset="0"/>
                <a:ea typeface="Times New Roman" panose="02020603050405020304" pitchFamily="18" charset="0"/>
              </a:rPr>
              <a:t> </a:t>
            </a:r>
            <a:r>
              <a:rPr lang="nb-NO" sz="2800" dirty="0">
                <a:solidFill>
                  <a:srgbClr val="000000"/>
                </a:solidFill>
                <a:latin typeface="Times New Roman" panose="02020603050405020304" pitchFamily="18" charset="0"/>
                <a:ea typeface="Times New Roman" panose="02020603050405020304" pitchFamily="18" charset="0"/>
              </a:rPr>
              <a:t>- yordamchi </a:t>
            </a:r>
            <a:r>
              <a:rPr lang="uz-Cyrl-UZ" sz="2800" dirty="0">
                <a:solidFill>
                  <a:srgbClr val="000000"/>
                </a:solidFill>
                <a:latin typeface="Times New Roman" panose="02020603050405020304" pitchFamily="18" charset="0"/>
                <a:ea typeface="Times New Roman" panose="02020603050405020304" pitchFamily="18" charset="0"/>
              </a:rPr>
              <a:t>q</a:t>
            </a:r>
            <a:r>
              <a:rPr lang="nb-NO" sz="2800" dirty="0">
                <a:solidFill>
                  <a:srgbClr val="000000"/>
                </a:solidFill>
                <a:latin typeface="Times New Roman" panose="02020603050405020304" pitchFamily="18" charset="0"/>
                <a:ea typeface="Times New Roman" panose="02020603050405020304" pitchFamily="18" charset="0"/>
              </a:rPr>
              <a:t>utining uzatma soni;</a:t>
            </a:r>
            <a:endParaRPr lang="ru-RU" sz="2800" dirty="0">
              <a:solidFill>
                <a:srgbClr val="000000"/>
              </a:solidFill>
              <a:latin typeface="Times New Roman" panose="02020603050405020304" pitchFamily="18" charset="0"/>
              <a:ea typeface="Times New Roman" panose="02020603050405020304" pitchFamily="18" charset="0"/>
            </a:endParaRPr>
          </a:p>
          <a:p>
            <a:pPr marL="800100" lvl="2" indent="0" algn="just">
              <a:spcAft>
                <a:spcPts val="0"/>
              </a:spcAft>
              <a:buClr>
                <a:srgbClr val="3333CC"/>
              </a:buClr>
              <a:buNone/>
            </a:pPr>
            <a:r>
              <a:rPr lang="nb-NO" sz="2800" i="1" dirty="0" smtClean="0">
                <a:solidFill>
                  <a:srgbClr val="000000"/>
                </a:solidFill>
                <a:latin typeface="Times New Roman" panose="02020603050405020304" pitchFamily="18" charset="0"/>
                <a:ea typeface="Times New Roman" panose="02020603050405020304" pitchFamily="18" charset="0"/>
              </a:rPr>
              <a:t>r</a:t>
            </a:r>
            <a:r>
              <a:rPr lang="nb-NO" sz="2800" i="1" baseline="-25000" dirty="0" smtClean="0">
                <a:solidFill>
                  <a:srgbClr val="000000"/>
                </a:solidFill>
                <a:latin typeface="Times New Roman" panose="02020603050405020304" pitchFamily="18" charset="0"/>
                <a:ea typeface="Times New Roman" panose="02020603050405020304" pitchFamily="18" charset="0"/>
              </a:rPr>
              <a:t>k</a:t>
            </a:r>
            <a:r>
              <a:rPr lang="nb-NO" sz="2800" dirty="0" smtClean="0">
                <a:solidFill>
                  <a:srgbClr val="000000"/>
                </a:solidFill>
                <a:latin typeface="Times New Roman" panose="02020603050405020304" pitchFamily="18" charset="0"/>
                <a:ea typeface="Times New Roman" panose="02020603050405020304" pitchFamily="18" charset="0"/>
              </a:rPr>
              <a:t> </a:t>
            </a:r>
            <a:r>
              <a:rPr lang="nb-NO" sz="2800" dirty="0">
                <a:solidFill>
                  <a:srgbClr val="000000"/>
                </a:solidFill>
                <a:latin typeface="Times New Roman" panose="02020603050405020304" pitchFamily="18" charset="0"/>
                <a:ea typeface="Times New Roman" panose="02020603050405020304" pitchFamily="18" charset="0"/>
              </a:rPr>
              <a:t>- aylanma-ilgarilanma harakatdagi </a:t>
            </a:r>
            <a:r>
              <a:rPr lang="uz-Cyrl-UZ" sz="2800" dirty="0">
                <a:solidFill>
                  <a:srgbClr val="000000"/>
                </a:solidFill>
                <a:latin typeface="Times New Roman" panose="02020603050405020304" pitchFamily="18" charset="0"/>
                <a:ea typeface="Times New Roman" panose="02020603050405020304" pitchFamily="18" charset="0"/>
              </a:rPr>
              <a:t>g’</a:t>
            </a:r>
            <a:r>
              <a:rPr lang="nb-NO" sz="2800" dirty="0">
                <a:solidFill>
                  <a:srgbClr val="000000"/>
                </a:solidFill>
                <a:latin typeface="Times New Roman" panose="02020603050405020304" pitchFamily="18" charset="0"/>
                <a:ea typeface="Times New Roman" panose="02020603050405020304" pitchFamily="18" charset="0"/>
              </a:rPr>
              <a:t>ildirak radiusi;</a:t>
            </a:r>
            <a:endParaRPr lang="ru-RU" sz="2800" dirty="0">
              <a:solidFill>
                <a:srgbClr val="000000"/>
              </a:solidFill>
              <a:latin typeface="Times New Roman" panose="02020603050405020304" pitchFamily="18" charset="0"/>
              <a:ea typeface="Times New Roman" panose="02020603050405020304" pitchFamily="18" charset="0"/>
            </a:endParaRPr>
          </a:p>
          <a:p>
            <a:pPr marL="800100" lvl="2" indent="0" algn="just">
              <a:spcAft>
                <a:spcPts val="0"/>
              </a:spcAft>
              <a:buClr>
                <a:srgbClr val="3333CC"/>
              </a:buClr>
              <a:buNone/>
            </a:pPr>
            <a:r>
              <a:rPr lang="nb-NO" sz="2800" i="1" dirty="0" smtClean="0">
                <a:solidFill>
                  <a:srgbClr val="000000"/>
                </a:solidFill>
                <a:latin typeface="Times New Roman" panose="02020603050405020304" pitchFamily="18" charset="0"/>
                <a:ea typeface="Times New Roman" panose="02020603050405020304" pitchFamily="18" charset="0"/>
              </a:rPr>
              <a:t>n</a:t>
            </a:r>
            <a:r>
              <a:rPr lang="nb-NO" sz="2800" i="1" baseline="-25000" dirty="0" smtClean="0">
                <a:solidFill>
                  <a:srgbClr val="000000"/>
                </a:solidFill>
                <a:latin typeface="Times New Roman" panose="02020603050405020304" pitchFamily="18" charset="0"/>
                <a:ea typeface="Times New Roman" panose="02020603050405020304" pitchFamily="18" charset="0"/>
              </a:rPr>
              <a:t>k</a:t>
            </a:r>
            <a:r>
              <a:rPr lang="nb-NO" sz="2800" baseline="-25000" dirty="0" smtClean="0">
                <a:solidFill>
                  <a:srgbClr val="000000"/>
                </a:solidFill>
                <a:latin typeface="Times New Roman" panose="02020603050405020304" pitchFamily="18" charset="0"/>
                <a:ea typeface="Times New Roman" panose="02020603050405020304" pitchFamily="18" charset="0"/>
              </a:rPr>
              <a:t> </a:t>
            </a:r>
            <a:r>
              <a:rPr lang="nb-NO" sz="2800" dirty="0">
                <a:solidFill>
                  <a:srgbClr val="000000"/>
                </a:solidFill>
                <a:latin typeface="Times New Roman" panose="02020603050405020304" pitchFamily="18" charset="0"/>
                <a:ea typeface="Times New Roman" panose="02020603050405020304" pitchFamily="18" charset="0"/>
              </a:rPr>
              <a:t>– </a:t>
            </a:r>
            <a:r>
              <a:rPr lang="uz-Cyrl-UZ" sz="2800" dirty="0">
                <a:solidFill>
                  <a:srgbClr val="000000"/>
                </a:solidFill>
                <a:latin typeface="Times New Roman" panose="02020603050405020304" pitchFamily="18" charset="0"/>
                <a:ea typeface="Times New Roman" panose="02020603050405020304" pitchFamily="18" charset="0"/>
              </a:rPr>
              <a:t>g’</a:t>
            </a:r>
            <a:r>
              <a:rPr lang="nb-NO" sz="2800" dirty="0">
                <a:solidFill>
                  <a:srgbClr val="000000"/>
                </a:solidFill>
                <a:latin typeface="Times New Roman" panose="02020603050405020304" pitchFamily="18" charset="0"/>
                <a:ea typeface="Times New Roman" panose="02020603050405020304" pitchFamily="18" charset="0"/>
              </a:rPr>
              <a:t>ildirakning aylanish chastotasi</a:t>
            </a:r>
            <a:r>
              <a:rPr lang="nb-NO" sz="2800" dirty="0" smtClean="0">
                <a:solidFill>
                  <a:srgbClr val="000000"/>
                </a:solidFill>
                <a:latin typeface="Times New Roman" panose="02020603050405020304" pitchFamily="18" charset="0"/>
                <a:ea typeface="Times New Roman" panose="02020603050405020304" pitchFamily="18" charset="0"/>
              </a:rPr>
              <a:t>.</a:t>
            </a:r>
            <a:r>
              <a:rPr lang="nb-NO" sz="2800" dirty="0">
                <a:solidFill>
                  <a:srgbClr val="000000"/>
                </a:solidFill>
                <a:latin typeface="Times New Roman" panose="02020603050405020304" pitchFamily="18" charset="0"/>
                <a:ea typeface="Times New Roman" panose="02020603050405020304" pitchFamily="18" charset="0"/>
              </a:rPr>
              <a:t>	</a:t>
            </a:r>
            <a:endParaRPr lang="ru-RU" sz="2800" dirty="0">
              <a:solidFill>
                <a:srgbClr val="000000"/>
              </a:solidFill>
              <a:latin typeface="Times New Roman" panose="02020603050405020304" pitchFamily="18" charset="0"/>
              <a:ea typeface="Times New Roman" panose="02020603050405020304" pitchFamily="18" charset="0"/>
            </a:endParaRPr>
          </a:p>
          <a:p>
            <a:pPr lvl="0" indent="449580" algn="just">
              <a:spcAft>
                <a:spcPts val="0"/>
              </a:spcAft>
              <a:buClr>
                <a:srgbClr val="3333CC"/>
              </a:buClr>
            </a:pPr>
            <a:r>
              <a:rPr lang="nb-NO" sz="2800" dirty="0">
                <a:solidFill>
                  <a:srgbClr val="000000"/>
                </a:solidFill>
                <a:latin typeface="Times New Roman" panose="02020603050405020304" pitchFamily="18" charset="0"/>
                <a:ea typeface="Times New Roman" panose="02020603050405020304" pitchFamily="18" charset="0"/>
              </a:rPr>
              <a:t>Tortish kuchining eksperimental </a:t>
            </a:r>
            <a:r>
              <a:rPr lang="uz-Cyrl-UZ" sz="2800" dirty="0">
                <a:solidFill>
                  <a:srgbClr val="000000"/>
                </a:solidFill>
                <a:latin typeface="Times New Roman" panose="02020603050405020304" pitchFamily="18" charset="0"/>
                <a:ea typeface="Times New Roman" panose="02020603050405020304" pitchFamily="18" charset="0"/>
              </a:rPr>
              <a:t>q</a:t>
            </a:r>
            <a:r>
              <a:rPr lang="nb-NO" sz="2800" dirty="0">
                <a:solidFill>
                  <a:srgbClr val="000000"/>
                </a:solidFill>
                <a:latin typeface="Times New Roman" panose="02020603050405020304" pitchFamily="18" charset="0"/>
                <a:ea typeface="Times New Roman" panose="02020603050405020304" pitchFamily="18" charset="0"/>
              </a:rPr>
              <a:t>iymatlari ma`lum b</a:t>
            </a:r>
            <a:r>
              <a:rPr lang="uz-Cyrl-UZ" sz="2800" dirty="0">
                <a:solidFill>
                  <a:srgbClr val="000000"/>
                </a:solidFill>
                <a:latin typeface="Times New Roman" panose="02020603050405020304" pitchFamily="18" charset="0"/>
                <a:ea typeface="Times New Roman" panose="02020603050405020304" pitchFamily="18" charset="0"/>
              </a:rPr>
              <a:t>o’</a:t>
            </a:r>
            <a:r>
              <a:rPr lang="nb-NO" sz="2800" dirty="0">
                <a:solidFill>
                  <a:srgbClr val="000000"/>
                </a:solidFill>
                <a:latin typeface="Times New Roman" panose="02020603050405020304" pitchFamily="18" charset="0"/>
                <a:ea typeface="Times New Roman" panose="02020603050405020304" pitchFamily="18" charset="0"/>
              </a:rPr>
              <a:t>lmasa uni tezlik  harakteristikasidan topish mumkin bo’ladi:</a:t>
            </a:r>
            <a:endParaRPr lang="ru-RU" sz="2800" dirty="0">
              <a:solidFill>
                <a:srgbClr val="000000"/>
              </a:solidFill>
              <a:latin typeface="Times New Roman" panose="02020603050405020304" pitchFamily="18" charset="0"/>
              <a:ea typeface="Times New Roman" panose="02020603050405020304" pitchFamily="18" charset="0"/>
            </a:endParaRPr>
          </a:p>
          <a:p>
            <a:pPr marL="0" lvl="0" indent="0" algn="ctr">
              <a:buClr>
                <a:srgbClr val="3333CC"/>
              </a:buClr>
              <a:buNone/>
            </a:pPr>
            <a:r>
              <a:rPr lang="nb-NO" sz="2800" i="1" dirty="0">
                <a:solidFill>
                  <a:srgbClr val="000000"/>
                </a:solidFill>
                <a:latin typeface="Times New Roman" panose="02020603050405020304" pitchFamily="18" charset="0"/>
                <a:ea typeface="Times New Roman" panose="02020603050405020304" pitchFamily="18" charset="0"/>
              </a:rPr>
              <a:t>R</a:t>
            </a:r>
            <a:r>
              <a:rPr lang="nb-NO" sz="2800" i="1" baseline="-25000" dirty="0">
                <a:solidFill>
                  <a:srgbClr val="000000"/>
                </a:solidFill>
                <a:latin typeface="Times New Roman" panose="02020603050405020304" pitchFamily="18" charset="0"/>
                <a:ea typeface="Times New Roman" panose="02020603050405020304" pitchFamily="18" charset="0"/>
              </a:rPr>
              <a:t>k</a:t>
            </a:r>
            <a:r>
              <a:rPr lang="nb-NO" sz="2800" i="1" dirty="0">
                <a:solidFill>
                  <a:srgbClr val="000000"/>
                </a:solidFill>
                <a:latin typeface="Times New Roman" panose="02020603050405020304" pitchFamily="18" charset="0"/>
                <a:ea typeface="Times New Roman" panose="02020603050405020304" pitchFamily="18" charset="0"/>
              </a:rPr>
              <a:t> = M</a:t>
            </a:r>
            <a:r>
              <a:rPr lang="nb-NO" sz="2800" i="1" baseline="-25000" dirty="0">
                <a:solidFill>
                  <a:srgbClr val="000000"/>
                </a:solidFill>
                <a:latin typeface="Times New Roman" panose="02020603050405020304" pitchFamily="18" charset="0"/>
                <a:ea typeface="Times New Roman" panose="02020603050405020304" pitchFamily="18" charset="0"/>
              </a:rPr>
              <a:t>k</a:t>
            </a:r>
            <a:r>
              <a:rPr lang="nb-NO" sz="2800" i="1" dirty="0">
                <a:solidFill>
                  <a:srgbClr val="000000"/>
                </a:solidFill>
                <a:latin typeface="Times New Roman" panose="02020603050405020304" pitchFamily="18" charset="0"/>
                <a:ea typeface="Times New Roman" panose="02020603050405020304" pitchFamily="18" charset="0"/>
              </a:rPr>
              <a:t>/ r</a:t>
            </a:r>
            <a:r>
              <a:rPr lang="nb-NO" sz="2800" i="1" baseline="-25000" dirty="0">
                <a:solidFill>
                  <a:srgbClr val="000000"/>
                </a:solidFill>
                <a:latin typeface="Times New Roman" panose="02020603050405020304" pitchFamily="18" charset="0"/>
                <a:ea typeface="Times New Roman" panose="02020603050405020304" pitchFamily="18" charset="0"/>
              </a:rPr>
              <a:t>k</a:t>
            </a:r>
            <a:r>
              <a:rPr lang="nb-NO" sz="2800" i="1" dirty="0">
                <a:solidFill>
                  <a:srgbClr val="000000"/>
                </a:solidFill>
                <a:latin typeface="Times New Roman" panose="02020603050405020304" pitchFamily="18" charset="0"/>
                <a:ea typeface="Times New Roman" panose="02020603050405020304" pitchFamily="18" charset="0"/>
              </a:rPr>
              <a:t> = M</a:t>
            </a:r>
            <a:r>
              <a:rPr lang="nb-NO" sz="2800" i="1" baseline="-25000" dirty="0">
                <a:solidFill>
                  <a:srgbClr val="000000"/>
                </a:solidFill>
                <a:latin typeface="Times New Roman" panose="02020603050405020304" pitchFamily="18" charset="0"/>
                <a:ea typeface="Times New Roman" panose="02020603050405020304" pitchFamily="18" charset="0"/>
              </a:rPr>
              <a:t>d</a:t>
            </a:r>
            <a:r>
              <a:rPr lang="nb-NO" sz="2800" i="1" dirty="0">
                <a:solidFill>
                  <a:srgbClr val="000000"/>
                </a:solidFill>
                <a:latin typeface="Times New Roman" panose="02020603050405020304" pitchFamily="18" charset="0"/>
                <a:ea typeface="Times New Roman" panose="02020603050405020304" pitchFamily="18" charset="0"/>
              </a:rPr>
              <a:t> i</a:t>
            </a:r>
            <a:r>
              <a:rPr lang="nb-NO" sz="2800" i="1" baseline="-25000" dirty="0">
                <a:solidFill>
                  <a:srgbClr val="000000"/>
                </a:solidFill>
                <a:latin typeface="Times New Roman" panose="02020603050405020304" pitchFamily="18" charset="0"/>
                <a:ea typeface="Times New Roman" panose="02020603050405020304" pitchFamily="18" charset="0"/>
              </a:rPr>
              <a:t>kp   </a:t>
            </a:r>
            <a:r>
              <a:rPr lang="nb-NO" sz="2800" i="1" dirty="0">
                <a:solidFill>
                  <a:srgbClr val="000000"/>
                </a:solidFill>
                <a:latin typeface="Times New Roman" panose="02020603050405020304" pitchFamily="18" charset="0"/>
                <a:ea typeface="Times New Roman" panose="02020603050405020304" pitchFamily="18" charset="0"/>
              </a:rPr>
              <a:t>i</a:t>
            </a:r>
            <a:r>
              <a:rPr lang="nb-NO" sz="2800" i="1" baseline="-25000" dirty="0">
                <a:solidFill>
                  <a:srgbClr val="000000"/>
                </a:solidFill>
                <a:latin typeface="Times New Roman" panose="02020603050405020304" pitchFamily="18" charset="0"/>
                <a:ea typeface="Times New Roman" panose="02020603050405020304" pitchFamily="18" charset="0"/>
              </a:rPr>
              <a:t>d </a:t>
            </a:r>
            <a:r>
              <a:rPr lang="nb-NO" sz="2800" i="1" dirty="0">
                <a:solidFill>
                  <a:srgbClr val="000000"/>
                </a:solidFill>
                <a:latin typeface="Times New Roman" panose="02020603050405020304" pitchFamily="18" charset="0"/>
                <a:ea typeface="Times New Roman" panose="02020603050405020304" pitchFamily="18" charset="0"/>
              </a:rPr>
              <a:t> i</a:t>
            </a:r>
            <a:r>
              <a:rPr lang="nb-NO" sz="2800" i="1" baseline="-25000" dirty="0">
                <a:solidFill>
                  <a:srgbClr val="000000"/>
                </a:solidFill>
                <a:latin typeface="Times New Roman" panose="02020603050405020304" pitchFamily="18" charset="0"/>
                <a:ea typeface="Times New Roman" panose="02020603050405020304" pitchFamily="18" charset="0"/>
              </a:rPr>
              <a:t>0</a:t>
            </a:r>
            <a:r>
              <a:rPr lang="nb-NO" sz="2800" i="1" dirty="0">
                <a:solidFill>
                  <a:srgbClr val="000000"/>
                </a:solidFill>
                <a:latin typeface="Times New Roman" panose="02020603050405020304" pitchFamily="18" charset="0"/>
                <a:ea typeface="Times New Roman" panose="02020603050405020304" pitchFamily="18" charset="0"/>
              </a:rPr>
              <a:t>  </a:t>
            </a:r>
            <a:r>
              <a:rPr lang="en-US" sz="2800" i="1" dirty="0">
                <a:solidFill>
                  <a:srgbClr val="000000"/>
                </a:solidFill>
                <a:latin typeface="Times New Roman" panose="02020603050405020304" pitchFamily="18" charset="0"/>
                <a:ea typeface="Times New Roman" panose="02020603050405020304" pitchFamily="18" charset="0"/>
              </a:rPr>
              <a:t>η</a:t>
            </a:r>
            <a:r>
              <a:rPr lang="nb-NO" sz="2800" i="1" baseline="-25000" dirty="0">
                <a:solidFill>
                  <a:srgbClr val="000000"/>
                </a:solidFill>
                <a:latin typeface="Times New Roman" panose="02020603050405020304" pitchFamily="18" charset="0"/>
                <a:ea typeface="Times New Roman" panose="02020603050405020304" pitchFamily="18" charset="0"/>
              </a:rPr>
              <a:t>t</a:t>
            </a:r>
            <a:r>
              <a:rPr lang="nb-NO" sz="2800" i="1" dirty="0">
                <a:solidFill>
                  <a:srgbClr val="000000"/>
                </a:solidFill>
                <a:latin typeface="Times New Roman" panose="02020603050405020304" pitchFamily="18" charset="0"/>
                <a:ea typeface="Times New Roman" panose="02020603050405020304" pitchFamily="18" charset="0"/>
              </a:rPr>
              <a:t>/ r</a:t>
            </a:r>
            <a:r>
              <a:rPr lang="nb-NO" sz="2800" i="1" baseline="-25000" dirty="0">
                <a:solidFill>
                  <a:srgbClr val="000000"/>
                </a:solidFill>
                <a:latin typeface="Times New Roman" panose="02020603050405020304" pitchFamily="18" charset="0"/>
                <a:ea typeface="Times New Roman" panose="02020603050405020304" pitchFamily="18" charset="0"/>
              </a:rPr>
              <a:t>k</a:t>
            </a:r>
            <a:r>
              <a:rPr lang="nb-NO" sz="2800" dirty="0">
                <a:solidFill>
                  <a:srgbClr val="000000"/>
                </a:solidFill>
                <a:latin typeface="Times New Roman" panose="02020603050405020304" pitchFamily="18" charset="0"/>
                <a:ea typeface="Times New Roman" panose="02020603050405020304" pitchFamily="18" charset="0"/>
              </a:rPr>
              <a:t> </a:t>
            </a:r>
            <a:endParaRPr lang="ru-RU" sz="2800" dirty="0">
              <a:solidFill>
                <a:srgbClr val="000000"/>
              </a:solidFill>
            </a:endParaRPr>
          </a:p>
          <a:p>
            <a:pPr marL="0" indent="0">
              <a:buNone/>
            </a:pPr>
            <a:endParaRPr lang="ru-RU" sz="2800" dirty="0"/>
          </a:p>
        </p:txBody>
      </p:sp>
      <p:sp>
        <p:nvSpPr>
          <p:cNvPr id="4" name="Заголовок 1"/>
          <p:cNvSpPr>
            <a:spLocks noGrp="1"/>
          </p:cNvSpPr>
          <p:nvPr>
            <p:ph type="title"/>
          </p:nvPr>
        </p:nvSpPr>
        <p:spPr>
          <a:xfrm>
            <a:off x="838200" y="365126"/>
            <a:ext cx="10515600" cy="444343"/>
          </a:xfrm>
        </p:spPr>
        <p:txBody>
          <a:bodyPr/>
          <a:lstStyle/>
          <a:p>
            <a:pPr algn="ctr"/>
            <a:r>
              <a:rPr lang="es-ES" sz="2800" b="1" dirty="0">
                <a:solidFill>
                  <a:srgbClr val="333399"/>
                </a:solidFill>
                <a:latin typeface="Times New Roman" panose="02020603050405020304" pitchFamily="18" charset="0"/>
                <a:ea typeface="Times New Roman" panose="02020603050405020304" pitchFamily="18" charset="0"/>
              </a:rPr>
              <a:t>Avtomobilning tortish kuchi.</a:t>
            </a:r>
            <a:r>
              <a:rPr lang="ru-RU" sz="2800" dirty="0">
                <a:solidFill>
                  <a:srgbClr val="333399"/>
                </a:solidFill>
                <a:latin typeface="Times New Roman" panose="02020603050405020304" pitchFamily="18" charset="0"/>
                <a:ea typeface="Times New Roman" panose="02020603050405020304" pitchFamily="18" charset="0"/>
              </a:rPr>
              <a:t/>
            </a:r>
            <a:br>
              <a:rPr lang="ru-RU" sz="2800" dirty="0">
                <a:solidFill>
                  <a:srgbClr val="333399"/>
                </a:solidFill>
                <a:latin typeface="Times New Roman" panose="02020603050405020304" pitchFamily="18" charset="0"/>
                <a:ea typeface="Times New Roman" panose="02020603050405020304" pitchFamily="18" charset="0"/>
              </a:rPr>
            </a:br>
            <a:endParaRPr lang="ru-RU" dirty="0"/>
          </a:p>
        </p:txBody>
      </p:sp>
    </p:spTree>
    <p:extLst>
      <p:ext uri="{BB962C8B-B14F-4D97-AF65-F5344CB8AC3E}">
        <p14:creationId xmlns:p14="http://schemas.microsoft.com/office/powerpoint/2010/main" val="528308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838200" y="275185"/>
            <a:ext cx="10515600" cy="429353"/>
          </a:xfrm>
        </p:spPr>
        <p:txBody>
          <a:bodyPr/>
          <a:lstStyle/>
          <a:p>
            <a:pPr algn="ctr"/>
            <a:r>
              <a:rPr lang="es-ES" sz="2800" b="1" dirty="0">
                <a:solidFill>
                  <a:srgbClr val="333399"/>
                </a:solidFill>
                <a:latin typeface="Times New Roman" panose="02020603050405020304" pitchFamily="18" charset="0"/>
                <a:ea typeface="Times New Roman" panose="02020603050405020304" pitchFamily="18" charset="0"/>
              </a:rPr>
              <a:t>Avtomobilning tortish kuchi.</a:t>
            </a:r>
            <a:r>
              <a:rPr lang="ru-RU" sz="2800" dirty="0">
                <a:solidFill>
                  <a:srgbClr val="333399"/>
                </a:solidFill>
                <a:latin typeface="Times New Roman" panose="02020603050405020304" pitchFamily="18" charset="0"/>
                <a:ea typeface="Times New Roman" panose="02020603050405020304" pitchFamily="18" charset="0"/>
              </a:rPr>
              <a:t/>
            </a:r>
            <a:br>
              <a:rPr lang="ru-RU" sz="2800" dirty="0">
                <a:solidFill>
                  <a:srgbClr val="333399"/>
                </a:solidFill>
                <a:latin typeface="Times New Roman" panose="02020603050405020304" pitchFamily="18" charset="0"/>
                <a:ea typeface="Times New Roman" panose="02020603050405020304" pitchFamily="18" charset="0"/>
              </a:rPr>
            </a:br>
            <a:endParaRPr lang="ru-RU" dirty="0"/>
          </a:p>
        </p:txBody>
      </p:sp>
      <p:pic>
        <p:nvPicPr>
          <p:cNvPr id="5" name="Объект 4"/>
          <p:cNvPicPr>
            <a:picLocks noGrp="1"/>
          </p:cNvPicPr>
          <p:nvPr>
            <p:ph idx="1"/>
          </p:nvPr>
        </p:nvPicPr>
        <p:blipFill>
          <a:blip r:embed="rId2">
            <a:duotone>
              <a:prstClr val="black"/>
              <a:schemeClr val="accent3">
                <a:lumMod val="95000"/>
                <a:tint val="45000"/>
                <a:satMod val="400000"/>
              </a:schemeClr>
            </a:duotone>
            <a:extLst>
              <a:ext uri="{28A0092B-C50C-407E-A947-70E740481C1C}">
                <a14:useLocalDpi xmlns:a14="http://schemas.microsoft.com/office/drawing/2010/main" val="0"/>
              </a:ext>
            </a:extLst>
          </a:blip>
          <a:srcRect/>
          <a:stretch>
            <a:fillRect/>
          </a:stretch>
        </p:blipFill>
        <p:spPr bwMode="auto">
          <a:xfrm>
            <a:off x="3237875" y="1310690"/>
            <a:ext cx="6985416" cy="3225551"/>
          </a:xfrm>
          <a:prstGeom prst="rect">
            <a:avLst/>
          </a:prstGeom>
          <a:solidFill>
            <a:schemeClr val="accent1">
              <a:lumMod val="20000"/>
              <a:lumOff val="80000"/>
            </a:schemeClr>
          </a:solidFill>
          <a:ln>
            <a:solidFill>
              <a:srgbClr val="CCFFFF"/>
            </a:solidFill>
          </a:ln>
        </p:spPr>
      </p:pic>
      <p:sp>
        <p:nvSpPr>
          <p:cNvPr id="6" name="Прямоугольник 5"/>
          <p:cNvSpPr/>
          <p:nvPr/>
        </p:nvSpPr>
        <p:spPr>
          <a:xfrm>
            <a:off x="1422299" y="4777751"/>
            <a:ext cx="9931501" cy="523220"/>
          </a:xfrm>
          <a:prstGeom prst="rect">
            <a:avLst/>
          </a:prstGeom>
        </p:spPr>
        <p:txBody>
          <a:bodyPr wrap="none">
            <a:spAutoFit/>
          </a:bodyPr>
          <a:lstStyle/>
          <a:p>
            <a:r>
              <a:rPr lang="es-ES" sz="2800" dirty="0" smtClean="0">
                <a:effectLst/>
                <a:latin typeface="Times New Roman" panose="02020603050405020304" pitchFamily="18" charset="0"/>
                <a:ea typeface="Times New Roman" panose="02020603050405020304" pitchFamily="18" charset="0"/>
              </a:rPr>
              <a:t>Avtomobilning tortish kuchi va tezligi o’rtasidagi bog’lanish grafigi</a:t>
            </a:r>
            <a:endParaRPr lang="ru-RU" sz="2800" dirty="0"/>
          </a:p>
        </p:txBody>
      </p:sp>
    </p:spTree>
    <p:extLst>
      <p:ext uri="{BB962C8B-B14F-4D97-AF65-F5344CB8AC3E}">
        <p14:creationId xmlns:p14="http://schemas.microsoft.com/office/powerpoint/2010/main" val="19462020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422223" y="1049311"/>
            <a:ext cx="11347553" cy="5561351"/>
          </a:xfrm>
        </p:spPr>
        <p:txBody>
          <a:bodyPr/>
          <a:lstStyle/>
          <a:p>
            <a:pPr algn="just"/>
            <a:r>
              <a:rPr lang="nb-NO" dirty="0">
                <a:latin typeface="Times New Roman" panose="02020603050405020304" pitchFamily="18" charset="0"/>
                <a:ea typeface="Times New Roman" panose="02020603050405020304" pitchFamily="18" charset="0"/>
              </a:rPr>
              <a:t>Har xil uzatmalarda tortish kuchi </a:t>
            </a:r>
            <a:r>
              <a:rPr lang="uz-Cyrl-UZ" dirty="0">
                <a:latin typeface="Times New Roman" panose="02020603050405020304" pitchFamily="18" charset="0"/>
                <a:ea typeface="Times New Roman" panose="02020603050405020304" pitchFamily="18" charset="0"/>
              </a:rPr>
              <a:t>q</a:t>
            </a:r>
            <a:r>
              <a:rPr lang="nb-NO" dirty="0">
                <a:latin typeface="Times New Roman" panose="02020603050405020304" pitchFamily="18" charset="0"/>
                <a:ea typeface="Times New Roman" panose="02020603050405020304" pitchFamily="18" charset="0"/>
              </a:rPr>
              <a:t>iymatlarining tezlik bilan bo</a:t>
            </a:r>
            <a:r>
              <a:rPr lang="uz-Cyrl-UZ" dirty="0">
                <a:latin typeface="Times New Roman" panose="02020603050405020304" pitchFamily="18" charset="0"/>
                <a:ea typeface="Times New Roman" panose="02020603050405020304" pitchFamily="18" charset="0"/>
              </a:rPr>
              <a:t>g’</a:t>
            </a:r>
            <a:r>
              <a:rPr lang="nb-NO" dirty="0">
                <a:latin typeface="Times New Roman" panose="02020603050405020304" pitchFamily="18" charset="0"/>
                <a:ea typeface="Times New Roman" panose="02020603050405020304" pitchFamily="18" charset="0"/>
              </a:rPr>
              <a:t>lanish grafigi </a:t>
            </a:r>
            <a:r>
              <a:rPr lang="nb-NO" i="1" dirty="0">
                <a:latin typeface="Times New Roman" panose="02020603050405020304" pitchFamily="18" charset="0"/>
                <a:ea typeface="Times New Roman" panose="02020603050405020304" pitchFamily="18" charset="0"/>
              </a:rPr>
              <a:t>avtomobilning tortish harakteristikasi</a:t>
            </a:r>
            <a:r>
              <a:rPr lang="nb-NO" dirty="0">
                <a:latin typeface="Times New Roman" panose="02020603050405020304" pitchFamily="18" charset="0"/>
                <a:ea typeface="Times New Roman" panose="02020603050405020304" pitchFamily="18" charset="0"/>
              </a:rPr>
              <a:t> grafigi deyiladi. Bu grafikni </a:t>
            </a:r>
            <a:r>
              <a:rPr lang="nb-NO" dirty="0" smtClean="0">
                <a:latin typeface="Times New Roman" panose="02020603050405020304" pitchFamily="18" charset="0"/>
                <a:ea typeface="Times New Roman" panose="02020603050405020304" pitchFamily="18" charset="0"/>
              </a:rPr>
              <a:t>q</a:t>
            </a:r>
            <a:r>
              <a:rPr lang="en-US" dirty="0" smtClean="0">
                <a:latin typeface="Times New Roman" panose="02020603050405020304" pitchFamily="18" charset="0"/>
                <a:ea typeface="Times New Roman" panose="02020603050405020304" pitchFamily="18" charset="0"/>
              </a:rPr>
              <a:t>u</a:t>
            </a:r>
            <a:r>
              <a:rPr lang="nb-NO" dirty="0" smtClean="0">
                <a:latin typeface="Times New Roman" panose="02020603050405020304" pitchFamily="18" charset="0"/>
                <a:ea typeface="Times New Roman" panose="02020603050405020304" pitchFamily="18" charset="0"/>
              </a:rPr>
              <a:t>rish </a:t>
            </a:r>
            <a:r>
              <a:rPr lang="nb-NO" dirty="0">
                <a:latin typeface="Times New Roman" panose="02020603050405020304" pitchFamily="18" charset="0"/>
                <a:ea typeface="Times New Roman" panose="02020603050405020304" pitchFamily="18" charset="0"/>
              </a:rPr>
              <a:t>uchun dvigatelning tezlik harakteristikasidan tirsakli  valning izlangan aylanishlar chastotasi uchun (8-10 nuqta) M</a:t>
            </a:r>
            <a:r>
              <a:rPr lang="nb-NO" baseline="-25000" dirty="0">
                <a:latin typeface="Times New Roman" panose="02020603050405020304" pitchFamily="18" charset="0"/>
                <a:ea typeface="Times New Roman" panose="02020603050405020304" pitchFamily="18" charset="0"/>
              </a:rPr>
              <a:t>d</a:t>
            </a:r>
            <a:r>
              <a:rPr lang="nb-NO"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nb-NO" dirty="0">
                <a:latin typeface="Times New Roman" panose="02020603050405020304" pitchFamily="18" charset="0"/>
                <a:ea typeface="Times New Roman" panose="02020603050405020304" pitchFamily="18" charset="0"/>
              </a:rPr>
              <a:t>iymatlarini hamda har bir uzatma qo’shilgandagi shu aylanishlar chastotalariga mos avtomobil tezliklari </a:t>
            </a:r>
            <a:r>
              <a:rPr lang="nb-NO" i="1" dirty="0">
                <a:latin typeface="Times New Roman" panose="02020603050405020304" pitchFamily="18" charset="0"/>
                <a:ea typeface="Times New Roman" panose="02020603050405020304" pitchFamily="18" charset="0"/>
              </a:rPr>
              <a:t>V</a:t>
            </a:r>
            <a:r>
              <a:rPr lang="nb-NO" i="1" baseline="-25000" dirty="0">
                <a:latin typeface="Times New Roman" panose="02020603050405020304" pitchFamily="18" charset="0"/>
                <a:ea typeface="Times New Roman" panose="02020603050405020304" pitchFamily="18" charset="0"/>
              </a:rPr>
              <a:t>a1</a:t>
            </a:r>
            <a:r>
              <a:rPr lang="nb-NO" i="1" dirty="0">
                <a:latin typeface="Times New Roman" panose="02020603050405020304" pitchFamily="18" charset="0"/>
                <a:ea typeface="Times New Roman" panose="02020603050405020304" pitchFamily="18" charset="0"/>
              </a:rPr>
              <a:t>, V</a:t>
            </a:r>
            <a:r>
              <a:rPr lang="nb-NO" i="1" baseline="-25000" dirty="0">
                <a:latin typeface="Times New Roman" panose="02020603050405020304" pitchFamily="18" charset="0"/>
                <a:ea typeface="Times New Roman" panose="02020603050405020304" pitchFamily="18" charset="0"/>
              </a:rPr>
              <a:t>a2</a:t>
            </a:r>
            <a:r>
              <a:rPr lang="nb-NO" i="1" dirty="0">
                <a:latin typeface="Times New Roman" panose="02020603050405020304" pitchFamily="18" charset="0"/>
                <a:ea typeface="Times New Roman" panose="02020603050405020304" pitchFamily="18" charset="0"/>
              </a:rPr>
              <a:t>, V</a:t>
            </a:r>
            <a:r>
              <a:rPr lang="nb-NO" i="1" baseline="-25000" dirty="0">
                <a:latin typeface="Times New Roman" panose="02020603050405020304" pitchFamily="18" charset="0"/>
                <a:ea typeface="Times New Roman" panose="02020603050405020304" pitchFamily="18" charset="0"/>
              </a:rPr>
              <a:t>a3</a:t>
            </a:r>
            <a:r>
              <a:rPr lang="nb-NO" i="1" dirty="0" smtClean="0">
                <a:latin typeface="Times New Roman" panose="02020603050405020304" pitchFamily="18" charset="0"/>
                <a:ea typeface="Times New Roman" panose="02020603050405020304" pitchFamily="18" charset="0"/>
              </a:rPr>
              <a:t>.....</a:t>
            </a:r>
            <a:r>
              <a:rPr lang="nb-NO" dirty="0" smtClean="0">
                <a:latin typeface="Times New Roman" panose="02020603050405020304" pitchFamily="18" charset="0"/>
                <a:ea typeface="Times New Roman" panose="02020603050405020304" pitchFamily="18" charset="0"/>
              </a:rPr>
              <a:t>larni formuladan </a:t>
            </a:r>
            <a:r>
              <a:rPr lang="nb-NO" dirty="0">
                <a:latin typeface="Times New Roman" panose="02020603050405020304" pitchFamily="18" charset="0"/>
                <a:ea typeface="Times New Roman" panose="02020603050405020304" pitchFamily="18" charset="0"/>
              </a:rPr>
              <a:t>aniqlanadi. 	Har bir uzatma uchun aniqlangan tezliklarga mos bo’lgan tortish kuchi qiymatlari </a:t>
            </a:r>
            <a:r>
              <a:rPr lang="nb-NO" i="1" dirty="0">
                <a:latin typeface="Times New Roman" panose="02020603050405020304" pitchFamily="18" charset="0"/>
                <a:ea typeface="Times New Roman" panose="02020603050405020304" pitchFamily="18" charset="0"/>
              </a:rPr>
              <a:t>R</a:t>
            </a:r>
            <a:r>
              <a:rPr lang="nb-NO" i="1" baseline="-25000" dirty="0">
                <a:latin typeface="Times New Roman" panose="02020603050405020304" pitchFamily="18" charset="0"/>
                <a:ea typeface="Times New Roman" panose="02020603050405020304" pitchFamily="18" charset="0"/>
              </a:rPr>
              <a:t>k1</a:t>
            </a:r>
            <a:r>
              <a:rPr lang="nb-NO" i="1" dirty="0">
                <a:latin typeface="Times New Roman" panose="02020603050405020304" pitchFamily="18" charset="0"/>
                <a:ea typeface="Times New Roman" panose="02020603050405020304" pitchFamily="18" charset="0"/>
              </a:rPr>
              <a:t>, R</a:t>
            </a:r>
            <a:r>
              <a:rPr lang="nb-NO" i="1" baseline="-25000" dirty="0">
                <a:latin typeface="Times New Roman" panose="02020603050405020304" pitchFamily="18" charset="0"/>
                <a:ea typeface="Times New Roman" panose="02020603050405020304" pitchFamily="18" charset="0"/>
              </a:rPr>
              <a:t>k2</a:t>
            </a:r>
            <a:r>
              <a:rPr lang="nb-NO" i="1" dirty="0">
                <a:latin typeface="Times New Roman" panose="02020603050405020304" pitchFamily="18" charset="0"/>
                <a:ea typeface="Times New Roman" panose="02020603050405020304" pitchFamily="18" charset="0"/>
              </a:rPr>
              <a:t>, R</a:t>
            </a:r>
            <a:r>
              <a:rPr lang="nb-NO" i="1" baseline="-25000" dirty="0">
                <a:latin typeface="Times New Roman" panose="02020603050405020304" pitchFamily="18" charset="0"/>
                <a:ea typeface="Times New Roman" panose="02020603050405020304" pitchFamily="18" charset="0"/>
              </a:rPr>
              <a:t>k3</a:t>
            </a:r>
            <a:r>
              <a:rPr lang="nb-NO" dirty="0" smtClean="0">
                <a:latin typeface="Times New Roman" panose="02020603050405020304" pitchFamily="18" charset="0"/>
                <a:ea typeface="Times New Roman" panose="02020603050405020304" pitchFamily="18" charset="0"/>
              </a:rPr>
              <a:t>....lar ham </a:t>
            </a:r>
            <a:r>
              <a:rPr lang="nb-NO" dirty="0">
                <a:latin typeface="Times New Roman" panose="02020603050405020304" pitchFamily="18" charset="0"/>
                <a:ea typeface="Times New Roman" panose="02020603050405020304" pitchFamily="18" charset="0"/>
              </a:rPr>
              <a:t>aniqlanadi. Natijada </a:t>
            </a:r>
            <a:r>
              <a:rPr lang="nb-NO" i="1" dirty="0">
                <a:latin typeface="Times New Roman" panose="02020603050405020304" pitchFamily="18" charset="0"/>
                <a:ea typeface="Times New Roman" panose="02020603050405020304" pitchFamily="18" charset="0"/>
              </a:rPr>
              <a:t>R</a:t>
            </a:r>
            <a:r>
              <a:rPr lang="nb-NO" i="1" baseline="-25000" dirty="0">
                <a:latin typeface="Times New Roman" panose="02020603050405020304" pitchFamily="18" charset="0"/>
                <a:ea typeface="Times New Roman" panose="02020603050405020304" pitchFamily="18" charset="0"/>
              </a:rPr>
              <a:t>k</a:t>
            </a:r>
            <a:r>
              <a:rPr lang="nb-NO" i="1" dirty="0">
                <a:latin typeface="Times New Roman" panose="02020603050405020304" pitchFamily="18" charset="0"/>
                <a:ea typeface="Times New Roman" panose="02020603050405020304" pitchFamily="18" charset="0"/>
              </a:rPr>
              <a:t>= f(V</a:t>
            </a:r>
            <a:r>
              <a:rPr lang="nb-NO" i="1" baseline="-25000" dirty="0">
                <a:latin typeface="Times New Roman" panose="02020603050405020304" pitchFamily="18" charset="0"/>
                <a:ea typeface="Times New Roman" panose="02020603050405020304" pitchFamily="18" charset="0"/>
              </a:rPr>
              <a:t>a</a:t>
            </a:r>
            <a:r>
              <a:rPr lang="nb-NO" i="1" dirty="0">
                <a:latin typeface="Times New Roman" panose="02020603050405020304" pitchFamily="18" charset="0"/>
                <a:ea typeface="Times New Roman" panose="02020603050405020304" pitchFamily="18" charset="0"/>
              </a:rPr>
              <a:t>)</a:t>
            </a:r>
            <a:r>
              <a:rPr lang="nb-NO" dirty="0">
                <a:latin typeface="Times New Roman" panose="02020603050405020304" pitchFamily="18" charset="0"/>
                <a:ea typeface="Times New Roman" panose="02020603050405020304" pitchFamily="18" charset="0"/>
              </a:rPr>
              <a:t>  funktsiyaning grafigi </a:t>
            </a:r>
            <a:r>
              <a:rPr lang="nb-NO" dirty="0" smtClean="0">
                <a:latin typeface="Times New Roman" panose="02020603050405020304" pitchFamily="18" charset="0"/>
                <a:ea typeface="Times New Roman" panose="02020603050405020304" pitchFamily="18" charset="0"/>
              </a:rPr>
              <a:t>rasmda </a:t>
            </a:r>
            <a:r>
              <a:rPr lang="nb-NO" dirty="0">
                <a:latin typeface="Times New Roman" panose="02020603050405020304" pitchFamily="18" charset="0"/>
                <a:ea typeface="Times New Roman" panose="02020603050405020304" pitchFamily="18" charset="0"/>
              </a:rPr>
              <a:t>ko’rsatilgandek </a:t>
            </a:r>
            <a:r>
              <a:rPr lang="nb-NO" dirty="0" smtClean="0">
                <a:latin typeface="Times New Roman" panose="02020603050405020304" pitchFamily="18" charset="0"/>
                <a:ea typeface="Times New Roman" panose="02020603050405020304" pitchFamily="18" charset="0"/>
              </a:rPr>
              <a:t>quriladi</a:t>
            </a:r>
            <a:r>
              <a:rPr lang="nb-NO" dirty="0">
                <a:latin typeface="Times New Roman" panose="02020603050405020304" pitchFamily="18" charset="0"/>
                <a:ea typeface="Times New Roman" panose="02020603050405020304" pitchFamily="18" charset="0"/>
              </a:rPr>
              <a:t>. Egri chiziqlar soni uzatmalar soniga teng.</a:t>
            </a:r>
            <a:endParaRPr lang="ru-RU" dirty="0"/>
          </a:p>
        </p:txBody>
      </p:sp>
      <p:sp>
        <p:nvSpPr>
          <p:cNvPr id="4" name="Заголовок 1"/>
          <p:cNvSpPr>
            <a:spLocks noGrp="1"/>
          </p:cNvSpPr>
          <p:nvPr>
            <p:ph type="title"/>
          </p:nvPr>
        </p:nvSpPr>
        <p:spPr>
          <a:xfrm>
            <a:off x="838200" y="269823"/>
            <a:ext cx="10515600" cy="509640"/>
          </a:xfrm>
        </p:spPr>
        <p:txBody>
          <a:bodyPr/>
          <a:lstStyle/>
          <a:p>
            <a:pPr algn="ctr"/>
            <a:r>
              <a:rPr lang="es-ES" sz="2800" b="1" dirty="0">
                <a:solidFill>
                  <a:srgbClr val="333399"/>
                </a:solidFill>
                <a:latin typeface="Times New Roman" panose="02020603050405020304" pitchFamily="18" charset="0"/>
                <a:ea typeface="Times New Roman" panose="02020603050405020304" pitchFamily="18" charset="0"/>
              </a:rPr>
              <a:t>Avtomobilning tortish kuchi.</a:t>
            </a:r>
            <a:r>
              <a:rPr lang="ru-RU" sz="2800" dirty="0">
                <a:solidFill>
                  <a:srgbClr val="333399"/>
                </a:solidFill>
                <a:latin typeface="Times New Roman" panose="02020603050405020304" pitchFamily="18" charset="0"/>
                <a:ea typeface="Times New Roman" panose="02020603050405020304" pitchFamily="18" charset="0"/>
              </a:rPr>
              <a:t/>
            </a:r>
            <a:br>
              <a:rPr lang="ru-RU" sz="2800" dirty="0">
                <a:solidFill>
                  <a:srgbClr val="333399"/>
                </a:solidFill>
                <a:latin typeface="Times New Roman" panose="02020603050405020304" pitchFamily="18" charset="0"/>
                <a:ea typeface="Times New Roman" panose="02020603050405020304" pitchFamily="18" charset="0"/>
              </a:rPr>
            </a:br>
            <a:endParaRPr lang="ru-RU" dirty="0"/>
          </a:p>
        </p:txBody>
      </p:sp>
    </p:spTree>
    <p:extLst>
      <p:ext uri="{BB962C8B-B14F-4D97-AF65-F5344CB8AC3E}">
        <p14:creationId xmlns:p14="http://schemas.microsoft.com/office/powerpoint/2010/main" val="17705782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00331" y="12879"/>
            <a:ext cx="7339884" cy="901521"/>
          </a:xfrm>
        </p:spPr>
        <p:txBody>
          <a:bodyPr/>
          <a:lstStyle/>
          <a:p>
            <a:pPr marL="514350" lvl="0" indent="-514350" algn="ctr"/>
            <a:r>
              <a:rPr lang="es-ES" sz="2400" b="1" dirty="0">
                <a:solidFill>
                  <a:srgbClr val="000000"/>
                </a:solidFill>
                <a:latin typeface="Times New Roman" panose="02020603050405020304" pitchFamily="18" charset="0"/>
                <a:ea typeface="Times New Roman" panose="02020603050405020304" pitchFamily="18" charset="0"/>
                <a:cs typeface="+mn-cs"/>
              </a:rPr>
              <a:t>G’ildirakning aylanma-ilgarilanma harakatiga </a:t>
            </a:r>
            <a:r>
              <a:rPr lang="ru-RU" sz="2400" b="1" dirty="0" smtClean="0">
                <a:solidFill>
                  <a:srgbClr val="000000"/>
                </a:solidFill>
                <a:latin typeface="Times New Roman" panose="02020603050405020304" pitchFamily="18" charset="0"/>
                <a:ea typeface="Times New Roman" panose="02020603050405020304" pitchFamily="18" charset="0"/>
                <a:cs typeface="+mn-cs"/>
              </a:rPr>
              <a:t/>
            </a:r>
            <a:br>
              <a:rPr lang="ru-RU" sz="2400" b="1" dirty="0" smtClean="0">
                <a:solidFill>
                  <a:srgbClr val="000000"/>
                </a:solidFill>
                <a:latin typeface="Times New Roman" panose="02020603050405020304" pitchFamily="18" charset="0"/>
                <a:ea typeface="Times New Roman" panose="02020603050405020304" pitchFamily="18" charset="0"/>
                <a:cs typeface="+mn-cs"/>
              </a:rPr>
            </a:br>
            <a:r>
              <a:rPr lang="es-ES" sz="2400" b="1" dirty="0" smtClean="0">
                <a:solidFill>
                  <a:srgbClr val="000000"/>
                </a:solidFill>
                <a:latin typeface="Times New Roman" panose="02020603050405020304" pitchFamily="18" charset="0"/>
                <a:ea typeface="Times New Roman" panose="02020603050405020304" pitchFamily="18" charset="0"/>
                <a:cs typeface="+mn-cs"/>
              </a:rPr>
              <a:t>(</a:t>
            </a:r>
            <a:r>
              <a:rPr lang="es-ES" sz="2400" b="1" dirty="0">
                <a:solidFill>
                  <a:srgbClr val="000000"/>
                </a:solidFill>
                <a:latin typeface="Times New Roman" panose="02020603050405020304" pitchFamily="18" charset="0"/>
                <a:ea typeface="Times New Roman" panose="02020603050405020304" pitchFamily="18" charset="0"/>
                <a:cs typeface="+mn-cs"/>
              </a:rPr>
              <a:t>gildirashiga) qarshilik kuchi.</a:t>
            </a:r>
            <a:r>
              <a:rPr lang="ru-RU" sz="2400" b="1" dirty="0">
                <a:solidFill>
                  <a:srgbClr val="000000"/>
                </a:solidFill>
                <a:latin typeface="Times New Roman" panose="02020603050405020304" pitchFamily="18" charset="0"/>
                <a:ea typeface="Times New Roman" panose="02020603050405020304" pitchFamily="18" charset="0"/>
                <a:cs typeface="+mn-cs"/>
              </a:rPr>
              <a:t/>
            </a:r>
            <a:br>
              <a:rPr lang="ru-RU" sz="2400" b="1" dirty="0">
                <a:solidFill>
                  <a:srgbClr val="000000"/>
                </a:solidFill>
                <a:latin typeface="Times New Roman" panose="02020603050405020304" pitchFamily="18" charset="0"/>
                <a:ea typeface="Times New Roman" panose="02020603050405020304" pitchFamily="18" charset="0"/>
                <a:cs typeface="+mn-cs"/>
              </a:rPr>
            </a:br>
            <a:endParaRPr lang="ru-RU" sz="2400" dirty="0"/>
          </a:p>
        </p:txBody>
      </p:sp>
      <p:sp>
        <p:nvSpPr>
          <p:cNvPr id="3" name="Объект 2"/>
          <p:cNvSpPr>
            <a:spLocks noGrp="1"/>
          </p:cNvSpPr>
          <p:nvPr>
            <p:ph idx="1"/>
          </p:nvPr>
        </p:nvSpPr>
        <p:spPr>
          <a:xfrm>
            <a:off x="838200" y="914400"/>
            <a:ext cx="10515600" cy="5821251"/>
          </a:xfrm>
        </p:spPr>
        <p:txBody>
          <a:bodyPr/>
          <a:lstStyle/>
          <a:p>
            <a:pPr algn="just"/>
            <a:r>
              <a:rPr lang="es-ES" sz="2800" dirty="0">
                <a:latin typeface="Times New Roman" panose="02020603050405020304" pitchFamily="18" charset="0"/>
                <a:cs typeface="Times New Roman" panose="02020603050405020304" pitchFamily="18" charset="0"/>
              </a:rPr>
              <a:t>G’ildirak aylanib harakat qilganda uning elastik-shinasi deformatsiyalanib, yo’lning ma`lum yuzasiga ta`sir qiladi. Yo’l esa aks ta`sir ko’rsatib, elementar kuchlar bilan qarshilik qiladi. Kontakt yuzasidagi elementar kuchlarning teng ta`sir etuvchisi, yo’lning g’ildirakka reaktsiyasi </a:t>
            </a:r>
            <a:r>
              <a:rPr lang="es-ES" sz="2800" b="1" i="1" dirty="0">
                <a:latin typeface="Times New Roman" panose="02020603050405020304" pitchFamily="18" charset="0"/>
                <a:cs typeface="Times New Roman" panose="02020603050405020304" pitchFamily="18" charset="0"/>
              </a:rPr>
              <a:t>Z</a:t>
            </a:r>
            <a:r>
              <a:rPr lang="es-ES" sz="2800" b="1" i="1" baseline="-25000" dirty="0">
                <a:latin typeface="Times New Roman" panose="02020603050405020304" pitchFamily="18" charset="0"/>
                <a:cs typeface="Times New Roman" panose="02020603050405020304" pitchFamily="18" charset="0"/>
              </a:rPr>
              <a:t>k</a:t>
            </a:r>
            <a:r>
              <a:rPr lang="es-ES" sz="2800" i="1" dirty="0">
                <a:latin typeface="Times New Roman" panose="02020603050405020304" pitchFamily="18" charset="0"/>
                <a:cs typeface="Times New Roman" panose="02020603050405020304" pitchFamily="18" charset="0"/>
              </a:rPr>
              <a:t> </a:t>
            </a:r>
            <a:r>
              <a:rPr lang="es-ES" sz="2800" dirty="0">
                <a:latin typeface="Times New Roman" panose="02020603050405020304" pitchFamily="18" charset="0"/>
                <a:cs typeface="Times New Roman" panose="02020603050405020304" pitchFamily="18" charset="0"/>
              </a:rPr>
              <a:t>bilan </a:t>
            </a:r>
            <a:r>
              <a:rPr lang="es-ES" sz="2800" dirty="0" smtClean="0">
                <a:latin typeface="Times New Roman" panose="02020603050405020304" pitchFamily="18" charset="0"/>
                <a:cs typeface="Times New Roman" panose="02020603050405020304" pitchFamily="18" charset="0"/>
              </a:rPr>
              <a:t>belgilanadi.</a:t>
            </a:r>
            <a:r>
              <a:rPr lang="es-ES" sz="2800" dirty="0">
                <a:latin typeface="Times New Roman" panose="02020603050405020304" pitchFamily="18" charset="0"/>
                <a:ea typeface="Times New Roman" panose="02020603050405020304" pitchFamily="18" charset="0"/>
              </a:rPr>
              <a:t> </a:t>
            </a:r>
            <a:r>
              <a:rPr lang="es-ES" sz="2800" dirty="0" smtClean="0">
                <a:latin typeface="Times New Roman" panose="02020603050405020304" pitchFamily="18" charset="0"/>
                <a:ea typeface="Times New Roman" panose="02020603050405020304" pitchFamily="18" charset="0"/>
              </a:rPr>
              <a:t>Bu </a:t>
            </a:r>
            <a:r>
              <a:rPr lang="es-ES" sz="2800" dirty="0">
                <a:latin typeface="Times New Roman" panose="02020603050405020304" pitchFamily="18" charset="0"/>
                <a:ea typeface="Times New Roman" panose="02020603050405020304" pitchFamily="18" charset="0"/>
              </a:rPr>
              <a:t>qarshilik shinaning yo’lda gildirash gisterezisiga, g’ildirak izini xosil qilishga, shinaning yo’lga ishqalanishiga, g’ildirak gupchagidagi podshipniklar qarshiligi va g’ildirakning aylanishiga, xavoning qarshiligini yengishga sarflangan </a:t>
            </a:r>
            <a:r>
              <a:rPr lang="es-ES" sz="2800" dirty="0" smtClean="0">
                <a:latin typeface="Times New Roman" panose="02020603050405020304" pitchFamily="18" charset="0"/>
                <a:ea typeface="Times New Roman" panose="02020603050405020304" pitchFamily="18" charset="0"/>
              </a:rPr>
              <a:t>energiyadir</a:t>
            </a:r>
            <a:r>
              <a:rPr lang="en-US" sz="2800" dirty="0" smtClean="0">
                <a:latin typeface="Times New Roman" panose="02020603050405020304" pitchFamily="18" charset="0"/>
                <a:ea typeface="Times New Roman" panose="02020603050405020304" pitchFamily="18" charset="0"/>
              </a:rPr>
              <a:t>.</a:t>
            </a:r>
          </a:p>
          <a:p>
            <a:pPr algn="just"/>
            <a:r>
              <a:rPr lang="es-ES" sz="2800" i="1" dirty="0" smtClean="0">
                <a:latin typeface="Times New Roman" panose="02020603050405020304" pitchFamily="18" charset="0"/>
                <a:ea typeface="Times New Roman" panose="02020603050405020304" pitchFamily="18" charset="0"/>
              </a:rPr>
              <a:t>A </a:t>
            </a:r>
            <a:r>
              <a:rPr lang="es-ES" sz="2800" dirty="0" smtClean="0">
                <a:latin typeface="Times New Roman" panose="02020603050405020304" pitchFamily="18" charset="0"/>
                <a:ea typeface="Times New Roman" panose="02020603050405020304" pitchFamily="18" charset="0"/>
              </a:rPr>
              <a:t>rasmda </a:t>
            </a:r>
            <a:r>
              <a:rPr lang="es-ES" sz="2800" b="1" dirty="0" smtClean="0">
                <a:latin typeface="Times New Roman" panose="02020603050405020304" pitchFamily="18" charset="0"/>
                <a:ea typeface="Times New Roman" panose="02020603050405020304" pitchFamily="18" charset="0"/>
              </a:rPr>
              <a:t> </a:t>
            </a:r>
            <a:r>
              <a:rPr lang="es-ES" sz="2800" dirty="0" smtClean="0">
                <a:latin typeface="Times New Roman" panose="02020603050405020304" pitchFamily="18" charset="0"/>
                <a:ea typeface="Times New Roman" panose="02020603050405020304" pitchFamily="18" charset="0"/>
              </a:rPr>
              <a:t>ko’rsatilganidek </a:t>
            </a:r>
            <a:r>
              <a:rPr lang="es-ES" sz="2800" dirty="0">
                <a:latin typeface="Times New Roman" panose="02020603050405020304" pitchFamily="18" charset="0"/>
                <a:ea typeface="Times New Roman" panose="02020603050405020304" pitchFamily="18" charset="0"/>
              </a:rPr>
              <a:t>g’ildirakka </a:t>
            </a:r>
            <a:r>
              <a:rPr lang="es-ES" sz="2800" i="1" dirty="0">
                <a:latin typeface="Times New Roman" panose="02020603050405020304" pitchFamily="18" charset="0"/>
                <a:ea typeface="Times New Roman" panose="02020603050405020304" pitchFamily="18" charset="0"/>
              </a:rPr>
              <a:t>G</a:t>
            </a:r>
            <a:r>
              <a:rPr lang="es-ES" sz="2800" i="1" baseline="-25000" dirty="0">
                <a:latin typeface="Times New Roman" panose="02020603050405020304" pitchFamily="18" charset="0"/>
                <a:ea typeface="Times New Roman" panose="02020603050405020304" pitchFamily="18" charset="0"/>
              </a:rPr>
              <a:t>k</a:t>
            </a:r>
            <a:r>
              <a:rPr lang="es-ES" sz="2800" dirty="0">
                <a:latin typeface="Times New Roman" panose="02020603050405020304" pitchFamily="18" charset="0"/>
                <a:ea typeface="Times New Roman" panose="02020603050405020304" pitchFamily="18" charset="0"/>
              </a:rPr>
              <a:t> og’irlik kuchi ta`sir etsin, lekin ilgarilama harakatda bulmasin </a:t>
            </a:r>
            <a:r>
              <a:rPr lang="es-ES" sz="2800" i="1" dirty="0">
                <a:latin typeface="Times New Roman" panose="02020603050405020304" pitchFamily="18" charset="0"/>
                <a:ea typeface="Times New Roman" panose="02020603050405020304" pitchFamily="18" charset="0"/>
              </a:rPr>
              <a:t>(v</a:t>
            </a:r>
            <a:r>
              <a:rPr lang="es-ES" sz="2800" i="1" baseline="-25000" dirty="0">
                <a:latin typeface="Times New Roman" panose="02020603050405020304" pitchFamily="18" charset="0"/>
                <a:ea typeface="Times New Roman" panose="02020603050405020304" pitchFamily="18" charset="0"/>
              </a:rPr>
              <a:t>k</a:t>
            </a:r>
            <a:r>
              <a:rPr lang="es-ES" sz="2800" i="1" dirty="0">
                <a:latin typeface="Times New Roman" panose="02020603050405020304" pitchFamily="18" charset="0"/>
                <a:ea typeface="Times New Roman" panose="02020603050405020304" pitchFamily="18" charset="0"/>
              </a:rPr>
              <a:t> = 0, ω</a:t>
            </a:r>
            <a:r>
              <a:rPr lang="es-ES" sz="2800" i="1" baseline="-25000" dirty="0">
                <a:latin typeface="Times New Roman" panose="02020603050405020304" pitchFamily="18" charset="0"/>
                <a:ea typeface="Times New Roman" panose="02020603050405020304" pitchFamily="18" charset="0"/>
              </a:rPr>
              <a:t>k</a:t>
            </a:r>
            <a:r>
              <a:rPr lang="es-ES" sz="2800" i="1" dirty="0">
                <a:latin typeface="Times New Roman" panose="02020603050405020304" pitchFamily="18" charset="0"/>
                <a:ea typeface="Times New Roman" panose="02020603050405020304" pitchFamily="18" charset="0"/>
              </a:rPr>
              <a:t>=0)</a:t>
            </a:r>
            <a:r>
              <a:rPr lang="es-ES" sz="2800" dirty="0">
                <a:latin typeface="Times New Roman" panose="02020603050405020304" pitchFamily="18" charset="0"/>
                <a:ea typeface="Times New Roman" panose="02020603050405020304" pitchFamily="18" charset="0"/>
              </a:rPr>
              <a:t> deb faraz qilamiz. SHinaning deformatsiyalanishi natijasida xosil bo’lgan reaktsiya </a:t>
            </a:r>
            <a:r>
              <a:rPr lang="es-ES" sz="2800" i="1" dirty="0">
                <a:latin typeface="Times New Roman" panose="02020603050405020304" pitchFamily="18" charset="0"/>
                <a:ea typeface="Times New Roman" panose="02020603050405020304" pitchFamily="18" charset="0"/>
              </a:rPr>
              <a:t>Z</a:t>
            </a:r>
            <a:r>
              <a:rPr lang="es-ES" sz="2800" i="1" baseline="-25000" dirty="0">
                <a:latin typeface="Times New Roman" panose="02020603050405020304" pitchFamily="18" charset="0"/>
                <a:ea typeface="Times New Roman" panose="02020603050405020304" pitchFamily="18" charset="0"/>
              </a:rPr>
              <a:t>k</a:t>
            </a:r>
            <a:r>
              <a:rPr lang="es-ES" sz="2800" dirty="0">
                <a:latin typeface="Times New Roman" panose="02020603050405020304" pitchFamily="18" charset="0"/>
                <a:ea typeface="Times New Roman" panose="02020603050405020304" pitchFamily="18" charset="0"/>
              </a:rPr>
              <a:t> g’ildirak simmetriya o’qi bo’ylab</a:t>
            </a:r>
            <a:r>
              <a:rPr lang="es-ES" sz="2800" b="1" dirty="0">
                <a:latin typeface="Times New Roman" panose="02020603050405020304" pitchFamily="18" charset="0"/>
                <a:ea typeface="Times New Roman" panose="02020603050405020304" pitchFamily="18" charset="0"/>
              </a:rPr>
              <a:t> </a:t>
            </a:r>
            <a:r>
              <a:rPr lang="es-ES" sz="2800" i="1" dirty="0">
                <a:latin typeface="Times New Roman" panose="02020603050405020304" pitchFamily="18" charset="0"/>
                <a:ea typeface="Times New Roman" panose="02020603050405020304" pitchFamily="18" charset="0"/>
              </a:rPr>
              <a:t>G</a:t>
            </a:r>
            <a:r>
              <a:rPr lang="es-ES" sz="2800" i="1" baseline="-25000" dirty="0">
                <a:latin typeface="Times New Roman" panose="02020603050405020304" pitchFamily="18" charset="0"/>
                <a:ea typeface="Times New Roman" panose="02020603050405020304" pitchFamily="18" charset="0"/>
              </a:rPr>
              <a:t>k</a:t>
            </a:r>
            <a:r>
              <a:rPr lang="es-ES" sz="2800" dirty="0">
                <a:latin typeface="Times New Roman" panose="02020603050405020304" pitchFamily="18" charset="0"/>
                <a:ea typeface="Times New Roman" panose="02020603050405020304" pitchFamily="18" charset="0"/>
              </a:rPr>
              <a:t> ga qarama-qarshi yo’naladi.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78856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00331" y="12879"/>
            <a:ext cx="7339884" cy="901521"/>
          </a:xfrm>
        </p:spPr>
        <p:txBody>
          <a:bodyPr/>
          <a:lstStyle/>
          <a:p>
            <a:pPr marL="514350" lvl="0" indent="-514350" algn="ctr"/>
            <a:r>
              <a:rPr lang="es-ES" sz="2400" b="1" dirty="0">
                <a:solidFill>
                  <a:srgbClr val="000000"/>
                </a:solidFill>
                <a:latin typeface="Times New Roman" panose="02020603050405020304" pitchFamily="18" charset="0"/>
                <a:ea typeface="Times New Roman" panose="02020603050405020304" pitchFamily="18" charset="0"/>
                <a:cs typeface="+mn-cs"/>
              </a:rPr>
              <a:t>G’ildirakning aylanma-ilgarilanma harakatiga </a:t>
            </a:r>
            <a:r>
              <a:rPr lang="ru-RU" sz="2400" b="1" dirty="0" smtClean="0">
                <a:solidFill>
                  <a:srgbClr val="000000"/>
                </a:solidFill>
                <a:latin typeface="Times New Roman" panose="02020603050405020304" pitchFamily="18" charset="0"/>
                <a:ea typeface="Times New Roman" panose="02020603050405020304" pitchFamily="18" charset="0"/>
                <a:cs typeface="+mn-cs"/>
              </a:rPr>
              <a:t/>
            </a:r>
            <a:br>
              <a:rPr lang="ru-RU" sz="2400" b="1" dirty="0" smtClean="0">
                <a:solidFill>
                  <a:srgbClr val="000000"/>
                </a:solidFill>
                <a:latin typeface="Times New Roman" panose="02020603050405020304" pitchFamily="18" charset="0"/>
                <a:ea typeface="Times New Roman" panose="02020603050405020304" pitchFamily="18" charset="0"/>
                <a:cs typeface="+mn-cs"/>
              </a:rPr>
            </a:br>
            <a:r>
              <a:rPr lang="es-ES" sz="2400" b="1" dirty="0" smtClean="0">
                <a:solidFill>
                  <a:srgbClr val="000000"/>
                </a:solidFill>
                <a:latin typeface="Times New Roman" panose="02020603050405020304" pitchFamily="18" charset="0"/>
                <a:ea typeface="Times New Roman" panose="02020603050405020304" pitchFamily="18" charset="0"/>
                <a:cs typeface="+mn-cs"/>
              </a:rPr>
              <a:t>(</a:t>
            </a:r>
            <a:r>
              <a:rPr lang="es-ES" sz="2400" b="1" dirty="0">
                <a:solidFill>
                  <a:srgbClr val="000000"/>
                </a:solidFill>
                <a:latin typeface="Times New Roman" panose="02020603050405020304" pitchFamily="18" charset="0"/>
                <a:ea typeface="Times New Roman" panose="02020603050405020304" pitchFamily="18" charset="0"/>
                <a:cs typeface="+mn-cs"/>
              </a:rPr>
              <a:t>gildirashiga) qarshilik kuchi.</a:t>
            </a:r>
            <a:r>
              <a:rPr lang="ru-RU" sz="2400" b="1" dirty="0">
                <a:solidFill>
                  <a:srgbClr val="000000"/>
                </a:solidFill>
                <a:latin typeface="Times New Roman" panose="02020603050405020304" pitchFamily="18" charset="0"/>
                <a:ea typeface="Times New Roman" panose="02020603050405020304" pitchFamily="18" charset="0"/>
                <a:cs typeface="+mn-cs"/>
              </a:rPr>
              <a:t/>
            </a:r>
            <a:br>
              <a:rPr lang="ru-RU" sz="2400" b="1" dirty="0">
                <a:solidFill>
                  <a:srgbClr val="000000"/>
                </a:solidFill>
                <a:latin typeface="Times New Roman" panose="02020603050405020304" pitchFamily="18" charset="0"/>
                <a:ea typeface="Times New Roman" panose="02020603050405020304" pitchFamily="18" charset="0"/>
                <a:cs typeface="+mn-cs"/>
              </a:rPr>
            </a:br>
            <a:endParaRPr lang="ru-RU" sz="2400" dirty="0"/>
          </a:p>
        </p:txBody>
      </p:sp>
      <p:sp>
        <p:nvSpPr>
          <p:cNvPr id="4" name="Объект 3"/>
          <p:cNvSpPr>
            <a:spLocks noGrp="1"/>
          </p:cNvSpPr>
          <p:nvPr>
            <p:ph idx="1"/>
          </p:nvPr>
        </p:nvSpPr>
        <p:spPr>
          <a:xfrm>
            <a:off x="966989" y="1014257"/>
            <a:ext cx="10515600" cy="5657000"/>
          </a:xfrm>
        </p:spPr>
        <p:txBody>
          <a:bodyPr/>
          <a:lstStyle/>
          <a:p>
            <a:pPr algn="just"/>
            <a:r>
              <a:rPr lang="es-ES" sz="2800" i="1" dirty="0" smtClean="0">
                <a:latin typeface="Times New Roman" panose="02020603050405020304" pitchFamily="18" charset="0"/>
                <a:ea typeface="Times New Roman" panose="02020603050405020304" pitchFamily="18" charset="0"/>
              </a:rPr>
              <a:t>B </a:t>
            </a:r>
            <a:r>
              <a:rPr lang="es-ES" sz="2800" dirty="0" smtClean="0">
                <a:latin typeface="Times New Roman" panose="02020603050405020304" pitchFamily="18" charset="0"/>
                <a:ea typeface="Times New Roman" panose="02020603050405020304" pitchFamily="18" charset="0"/>
              </a:rPr>
              <a:t>rasmda</a:t>
            </a:r>
            <a:r>
              <a:rPr lang="es-ES" sz="2800" b="1" dirty="0" smtClean="0">
                <a:latin typeface="Times New Roman" panose="02020603050405020304" pitchFamily="18" charset="0"/>
                <a:ea typeface="Times New Roman" panose="02020603050405020304" pitchFamily="18" charset="0"/>
              </a:rPr>
              <a:t> </a:t>
            </a:r>
            <a:r>
              <a:rPr lang="es-ES" sz="2800" dirty="0" smtClean="0">
                <a:latin typeface="Times New Roman" panose="02020603050405020304" pitchFamily="18" charset="0"/>
                <a:ea typeface="Times New Roman" panose="02020603050405020304" pitchFamily="18" charset="0"/>
              </a:rPr>
              <a:t>ko’rsatilganidek, agar g’ildirak </a:t>
            </a:r>
            <a:r>
              <a:rPr lang="es-ES" sz="2800" dirty="0">
                <a:latin typeface="Times New Roman" panose="02020603050405020304" pitchFamily="18" charset="0"/>
                <a:ea typeface="Times New Roman" panose="02020603050405020304" pitchFamily="18" charset="0"/>
              </a:rPr>
              <a:t>og’irlik kuchi  </a:t>
            </a:r>
            <a:r>
              <a:rPr lang="es-ES" sz="2800" i="1" dirty="0">
                <a:latin typeface="Times New Roman" panose="02020603050405020304" pitchFamily="18" charset="0"/>
                <a:ea typeface="Times New Roman" panose="02020603050405020304" pitchFamily="18" charset="0"/>
              </a:rPr>
              <a:t>G</a:t>
            </a:r>
            <a:r>
              <a:rPr lang="es-ES" sz="2800" i="1" baseline="-25000" dirty="0">
                <a:latin typeface="Times New Roman" panose="02020603050405020304" pitchFamily="18" charset="0"/>
                <a:ea typeface="Times New Roman" panose="02020603050405020304" pitchFamily="18" charset="0"/>
              </a:rPr>
              <a:t>k</a:t>
            </a:r>
            <a:r>
              <a:rPr lang="es-ES" sz="2800" dirty="0">
                <a:latin typeface="Times New Roman" panose="02020603050405020304" pitchFamily="18" charset="0"/>
                <a:ea typeface="Times New Roman" panose="02020603050405020304" pitchFamily="18" charset="0"/>
              </a:rPr>
              <a:t>  va itaruvchi kuch </a:t>
            </a:r>
            <a:r>
              <a:rPr lang="es-ES" sz="2800" i="1" dirty="0">
                <a:latin typeface="Times New Roman" panose="02020603050405020304" pitchFamily="18" charset="0"/>
                <a:ea typeface="Times New Roman" panose="02020603050405020304" pitchFamily="18" charset="0"/>
              </a:rPr>
              <a:t>R</a:t>
            </a:r>
            <a:r>
              <a:rPr lang="es-ES" sz="2800" dirty="0">
                <a:latin typeface="Times New Roman" panose="02020603050405020304" pitchFamily="18" charset="0"/>
                <a:ea typeface="Times New Roman" panose="02020603050405020304" pitchFamily="18" charset="0"/>
              </a:rPr>
              <a:t> ta`sirida harakat qilsa, elementar reaktsiyalarning teng ta`sir etuvchisi </a:t>
            </a:r>
            <a:r>
              <a:rPr lang="es-ES" sz="2800" i="1" dirty="0">
                <a:latin typeface="Times New Roman" panose="02020603050405020304" pitchFamily="18" charset="0"/>
                <a:ea typeface="Times New Roman" panose="02020603050405020304" pitchFamily="18" charset="0"/>
              </a:rPr>
              <a:t>Z</a:t>
            </a:r>
            <a:r>
              <a:rPr lang="es-ES" sz="2800" i="1" baseline="-25000" dirty="0">
                <a:latin typeface="Times New Roman" panose="02020603050405020304" pitchFamily="18" charset="0"/>
                <a:ea typeface="Times New Roman" panose="02020603050405020304" pitchFamily="18" charset="0"/>
              </a:rPr>
              <a:t>k</a:t>
            </a:r>
            <a:r>
              <a:rPr lang="es-ES" sz="2800" dirty="0">
                <a:latin typeface="Times New Roman" panose="02020603050405020304" pitchFamily="18" charset="0"/>
                <a:ea typeface="Times New Roman" panose="02020603050405020304" pitchFamily="18" charset="0"/>
              </a:rPr>
              <a:t> simmetriya o’qidan </a:t>
            </a:r>
            <a:r>
              <a:rPr lang="es-ES" sz="2800" i="1" dirty="0">
                <a:latin typeface="Times New Roman" panose="02020603050405020304" pitchFamily="18" charset="0"/>
                <a:ea typeface="Times New Roman" panose="02020603050405020304" pitchFamily="18" charset="0"/>
              </a:rPr>
              <a:t>a</a:t>
            </a:r>
            <a:r>
              <a:rPr lang="es-ES" sz="2800" dirty="0">
                <a:latin typeface="Times New Roman" panose="02020603050405020304" pitchFamily="18" charset="0"/>
                <a:ea typeface="Times New Roman" panose="02020603050405020304" pitchFamily="18" charset="0"/>
              </a:rPr>
              <a:t> masofagacha harakat yo’nalashi bo’ylab siljiydi.</a:t>
            </a:r>
            <a:endParaRPr lang="ru-RU" sz="2800" dirty="0"/>
          </a:p>
        </p:txBody>
      </p:sp>
      <p:pic>
        <p:nvPicPr>
          <p:cNvPr id="8" name="Рисунок 7"/>
          <p:cNvPicPr>
            <a:picLocks noChangeAspect="1"/>
          </p:cNvPicPr>
          <p:nvPr/>
        </p:nvPicPr>
        <p:blipFill>
          <a:blip r:embed="rId2">
            <a:duotone>
              <a:prstClr val="black"/>
              <a:srgbClr val="FFCCCC">
                <a:tint val="45000"/>
                <a:satMod val="400000"/>
              </a:srgbClr>
            </a:duotone>
          </a:blip>
          <a:stretch>
            <a:fillRect/>
          </a:stretch>
        </p:blipFill>
        <p:spPr>
          <a:xfrm>
            <a:off x="2640168" y="2899193"/>
            <a:ext cx="7260783" cy="3529387"/>
          </a:xfrm>
          <a:prstGeom prst="rect">
            <a:avLst/>
          </a:prstGeom>
          <a:solidFill>
            <a:srgbClr val="CCFFFF"/>
          </a:solidFill>
          <a:ln>
            <a:solidFill>
              <a:srgbClr val="CCFFFF"/>
            </a:solidFill>
          </a:ln>
        </p:spPr>
      </p:pic>
    </p:spTree>
    <p:extLst>
      <p:ext uri="{BB962C8B-B14F-4D97-AF65-F5344CB8AC3E}">
        <p14:creationId xmlns:p14="http://schemas.microsoft.com/office/powerpoint/2010/main" val="3855047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00331" y="12879"/>
            <a:ext cx="7339884" cy="901521"/>
          </a:xfrm>
        </p:spPr>
        <p:txBody>
          <a:bodyPr/>
          <a:lstStyle/>
          <a:p>
            <a:pPr marL="514350" lvl="0" indent="-514350" algn="ctr"/>
            <a:r>
              <a:rPr lang="es-ES" sz="2400" b="1" dirty="0">
                <a:solidFill>
                  <a:srgbClr val="000000"/>
                </a:solidFill>
                <a:latin typeface="Times New Roman" panose="02020603050405020304" pitchFamily="18" charset="0"/>
                <a:ea typeface="Times New Roman" panose="02020603050405020304" pitchFamily="18" charset="0"/>
                <a:cs typeface="+mn-cs"/>
              </a:rPr>
              <a:t>G’ildirakning aylanma-ilgarilanma harakatiga </a:t>
            </a:r>
            <a:r>
              <a:rPr lang="ru-RU" sz="2400" b="1" dirty="0" smtClean="0">
                <a:solidFill>
                  <a:srgbClr val="000000"/>
                </a:solidFill>
                <a:latin typeface="Times New Roman" panose="02020603050405020304" pitchFamily="18" charset="0"/>
                <a:ea typeface="Times New Roman" panose="02020603050405020304" pitchFamily="18" charset="0"/>
                <a:cs typeface="+mn-cs"/>
              </a:rPr>
              <a:t/>
            </a:r>
            <a:br>
              <a:rPr lang="ru-RU" sz="2400" b="1" dirty="0" smtClean="0">
                <a:solidFill>
                  <a:srgbClr val="000000"/>
                </a:solidFill>
                <a:latin typeface="Times New Roman" panose="02020603050405020304" pitchFamily="18" charset="0"/>
                <a:ea typeface="Times New Roman" panose="02020603050405020304" pitchFamily="18" charset="0"/>
                <a:cs typeface="+mn-cs"/>
              </a:rPr>
            </a:br>
            <a:r>
              <a:rPr lang="es-ES" sz="2400" b="1" dirty="0" smtClean="0">
                <a:solidFill>
                  <a:srgbClr val="000000"/>
                </a:solidFill>
                <a:latin typeface="Times New Roman" panose="02020603050405020304" pitchFamily="18" charset="0"/>
                <a:ea typeface="Times New Roman" panose="02020603050405020304" pitchFamily="18" charset="0"/>
                <a:cs typeface="+mn-cs"/>
              </a:rPr>
              <a:t>(</a:t>
            </a:r>
            <a:r>
              <a:rPr lang="es-ES" sz="2400" b="1" dirty="0">
                <a:solidFill>
                  <a:srgbClr val="000000"/>
                </a:solidFill>
                <a:latin typeface="Times New Roman" panose="02020603050405020304" pitchFamily="18" charset="0"/>
                <a:ea typeface="Times New Roman" panose="02020603050405020304" pitchFamily="18" charset="0"/>
                <a:cs typeface="+mn-cs"/>
              </a:rPr>
              <a:t>gildirashiga) qarshilik kuchi.</a:t>
            </a:r>
            <a:r>
              <a:rPr lang="ru-RU" sz="2400" b="1" dirty="0">
                <a:solidFill>
                  <a:srgbClr val="000000"/>
                </a:solidFill>
                <a:latin typeface="Times New Roman" panose="02020603050405020304" pitchFamily="18" charset="0"/>
                <a:ea typeface="Times New Roman" panose="02020603050405020304" pitchFamily="18" charset="0"/>
                <a:cs typeface="+mn-cs"/>
              </a:rPr>
              <a:t/>
            </a:r>
            <a:br>
              <a:rPr lang="ru-RU" sz="2400" b="1" dirty="0">
                <a:solidFill>
                  <a:srgbClr val="000000"/>
                </a:solidFill>
                <a:latin typeface="Times New Roman" panose="02020603050405020304" pitchFamily="18" charset="0"/>
                <a:ea typeface="Times New Roman" panose="02020603050405020304" pitchFamily="18" charset="0"/>
                <a:cs typeface="+mn-cs"/>
              </a:rPr>
            </a:br>
            <a:endParaRPr lang="ru-RU" sz="2400" dirty="0"/>
          </a:p>
        </p:txBody>
      </p:sp>
      <p:sp>
        <p:nvSpPr>
          <p:cNvPr id="6" name="Объект 5"/>
          <p:cNvSpPr>
            <a:spLocks noGrp="1"/>
          </p:cNvSpPr>
          <p:nvPr>
            <p:ph idx="1"/>
          </p:nvPr>
        </p:nvSpPr>
        <p:spPr>
          <a:xfrm>
            <a:off x="915473" y="914399"/>
            <a:ext cx="10515600" cy="5795493"/>
          </a:xfrm>
        </p:spPr>
        <p:txBody>
          <a:bodyPr/>
          <a:lstStyle/>
          <a:p>
            <a:pPr indent="449580" algn="just">
              <a:spcAft>
                <a:spcPts val="0"/>
              </a:spcAft>
            </a:pPr>
            <a:r>
              <a:rPr lang="es-ES" dirty="0">
                <a:latin typeface="Times New Roman" panose="02020603050405020304" pitchFamily="18" charset="0"/>
                <a:ea typeface="Times New Roman" panose="02020603050405020304" pitchFamily="18" charset="0"/>
              </a:rPr>
              <a:t>G’ildirakka ta`sir etuvchi kuchlarning </a:t>
            </a:r>
            <a:r>
              <a:rPr lang="es-ES" i="1" dirty="0">
                <a:latin typeface="Times New Roman" panose="02020603050405020304" pitchFamily="18" charset="0"/>
                <a:ea typeface="Times New Roman" panose="02020603050405020304" pitchFamily="18" charset="0"/>
              </a:rPr>
              <a:t>O</a:t>
            </a:r>
            <a:r>
              <a:rPr lang="es-ES" dirty="0">
                <a:latin typeface="Times New Roman" panose="02020603050405020304" pitchFamily="18" charset="0"/>
                <a:ea typeface="Times New Roman" panose="02020603050405020304" pitchFamily="18" charset="0"/>
              </a:rPr>
              <a:t> nuqtaga nisbatan muvozanatlik sharti quyidagicha </a:t>
            </a:r>
            <a:r>
              <a:rPr lang="es-ES" dirty="0" smtClean="0">
                <a:latin typeface="Times New Roman" panose="02020603050405020304" pitchFamily="18" charset="0"/>
                <a:ea typeface="Times New Roman" panose="02020603050405020304" pitchFamily="18" charset="0"/>
              </a:rPr>
              <a:t>bo’ladi:   </a:t>
            </a:r>
            <a:r>
              <a:rPr lang="es-ES" i="1" dirty="0" smtClean="0">
                <a:latin typeface="Times New Roman" panose="02020603050405020304" pitchFamily="18" charset="0"/>
                <a:ea typeface="Times New Roman" panose="02020603050405020304" pitchFamily="18" charset="0"/>
              </a:rPr>
              <a:t>Σ</a:t>
            </a:r>
            <a:r>
              <a:rPr lang="en-US" i="1" dirty="0">
                <a:latin typeface="Times New Roman" panose="02020603050405020304" pitchFamily="18" charset="0"/>
                <a:ea typeface="Times New Roman" panose="02020603050405020304" pitchFamily="18" charset="0"/>
              </a:rPr>
              <a:t>M</a:t>
            </a:r>
            <a:r>
              <a:rPr lang="en-US" i="1" baseline="-25000" dirty="0">
                <a:latin typeface="Times New Roman" panose="02020603050405020304" pitchFamily="18" charset="0"/>
                <a:ea typeface="Times New Roman" panose="02020603050405020304" pitchFamily="18" charset="0"/>
              </a:rPr>
              <a:t>0</a:t>
            </a:r>
            <a:r>
              <a:rPr lang="en-US" i="1" dirty="0">
                <a:latin typeface="Times New Roman" panose="02020603050405020304" pitchFamily="18" charset="0"/>
                <a:ea typeface="Times New Roman" panose="02020603050405020304" pitchFamily="18" charset="0"/>
              </a:rPr>
              <a:t>=0             </a:t>
            </a:r>
            <a:endParaRPr lang="ru-RU" sz="1800" dirty="0">
              <a:latin typeface="Times New Roman" panose="02020603050405020304" pitchFamily="18" charset="0"/>
              <a:ea typeface="Times New Roman" panose="02020603050405020304" pitchFamily="18" charset="0"/>
            </a:endParaRPr>
          </a:p>
          <a:p>
            <a:pPr marL="0" indent="0" algn="ctr">
              <a:spcAft>
                <a:spcPts val="0"/>
              </a:spcAft>
              <a:buNone/>
            </a:pPr>
            <a:r>
              <a:rPr lang="en-US" i="1" dirty="0" err="1">
                <a:latin typeface="Times New Roman" panose="02020603050405020304" pitchFamily="18" charset="0"/>
                <a:ea typeface="Times New Roman" panose="02020603050405020304" pitchFamily="18" charset="0"/>
              </a:rPr>
              <a:t>Z</a:t>
            </a:r>
            <a:r>
              <a:rPr lang="en-US" i="1" baseline="-25000" dirty="0" err="1">
                <a:latin typeface="Times New Roman" panose="02020603050405020304" pitchFamily="18" charset="0"/>
                <a:ea typeface="Times New Roman" panose="02020603050405020304" pitchFamily="18" charset="0"/>
              </a:rPr>
              <a:t>k</a:t>
            </a:r>
            <a:r>
              <a:rPr lang="en-US" i="1" dirty="0">
                <a:latin typeface="Times New Roman" panose="02020603050405020304" pitchFamily="18" charset="0"/>
                <a:ea typeface="Times New Roman" panose="02020603050405020304" pitchFamily="18" charset="0"/>
              </a:rPr>
              <a:t> a – </a:t>
            </a:r>
            <a:r>
              <a:rPr lang="en-US" i="1" dirty="0" err="1">
                <a:latin typeface="Times New Roman" panose="02020603050405020304" pitchFamily="18" charset="0"/>
                <a:ea typeface="Times New Roman" panose="02020603050405020304" pitchFamily="18" charset="0"/>
              </a:rPr>
              <a:t>X</a:t>
            </a:r>
            <a:r>
              <a:rPr lang="en-US" i="1" baseline="-25000" dirty="0" err="1">
                <a:latin typeface="Times New Roman" panose="02020603050405020304" pitchFamily="18" charset="0"/>
                <a:ea typeface="Times New Roman" panose="02020603050405020304" pitchFamily="18" charset="0"/>
              </a:rPr>
              <a:t>k</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r</a:t>
            </a:r>
            <a:r>
              <a:rPr lang="en-US" i="1" baseline="-25000" dirty="0" err="1">
                <a:latin typeface="Times New Roman" panose="02020603050405020304" pitchFamily="18" charset="0"/>
                <a:ea typeface="Times New Roman" panose="02020603050405020304" pitchFamily="18" charset="0"/>
              </a:rPr>
              <a:t>k</a:t>
            </a:r>
            <a:r>
              <a:rPr lang="en-US" i="1" dirty="0">
                <a:latin typeface="Times New Roman" panose="02020603050405020304" pitchFamily="18" charset="0"/>
                <a:ea typeface="Times New Roman" panose="02020603050405020304" pitchFamily="18" charset="0"/>
              </a:rPr>
              <a:t> = </a:t>
            </a:r>
            <a:r>
              <a:rPr lang="en-US" i="1" dirty="0" smtClean="0">
                <a:latin typeface="Times New Roman" panose="02020603050405020304" pitchFamily="18" charset="0"/>
                <a:ea typeface="Times New Roman" panose="02020603050405020304" pitchFamily="18" charset="0"/>
              </a:rPr>
              <a:t>0</a:t>
            </a:r>
            <a:endParaRPr lang="ru-RU" sz="1800" dirty="0">
              <a:latin typeface="Times New Roman" panose="02020603050405020304" pitchFamily="18" charset="0"/>
              <a:ea typeface="Times New Roman" panose="02020603050405020304" pitchFamily="18" charset="0"/>
            </a:endParaRPr>
          </a:p>
          <a:p>
            <a:pPr marL="0" indent="0" algn="ctr">
              <a:spcAft>
                <a:spcPts val="0"/>
              </a:spcAft>
              <a:buNone/>
            </a:pPr>
            <a:r>
              <a:rPr lang="en-US" i="1" dirty="0" err="1">
                <a:latin typeface="Times New Roman" panose="02020603050405020304" pitchFamily="18" charset="0"/>
                <a:ea typeface="Times New Roman" panose="02020603050405020304" pitchFamily="18" charset="0"/>
              </a:rPr>
              <a:t>X</a:t>
            </a:r>
            <a:r>
              <a:rPr lang="en-US" i="1" baseline="-25000" dirty="0" err="1">
                <a:latin typeface="Times New Roman" panose="02020603050405020304" pitchFamily="18" charset="0"/>
                <a:ea typeface="Times New Roman" panose="02020603050405020304" pitchFamily="18" charset="0"/>
              </a:rPr>
              <a:t>k</a:t>
            </a:r>
            <a:r>
              <a:rPr lang="en-US" i="1" dirty="0">
                <a:latin typeface="Times New Roman" panose="02020603050405020304" pitchFamily="18" charset="0"/>
                <a:ea typeface="Times New Roman" panose="02020603050405020304" pitchFamily="18" charset="0"/>
              </a:rPr>
              <a:t>=</a:t>
            </a:r>
            <a:r>
              <a:rPr lang="en-US" i="1" dirty="0" err="1">
                <a:latin typeface="Times New Roman" panose="02020603050405020304" pitchFamily="18" charset="0"/>
                <a:ea typeface="Times New Roman" panose="02020603050405020304" pitchFamily="18" charset="0"/>
              </a:rPr>
              <a:t>Z</a:t>
            </a:r>
            <a:r>
              <a:rPr lang="en-US" i="1" baseline="-25000" dirty="0" err="1">
                <a:latin typeface="Times New Roman" panose="02020603050405020304" pitchFamily="18" charset="0"/>
                <a:ea typeface="Times New Roman" panose="02020603050405020304" pitchFamily="18" charset="0"/>
              </a:rPr>
              <a:t>k</a:t>
            </a:r>
            <a:r>
              <a:rPr lang="en-US" i="1" dirty="0">
                <a:latin typeface="Times New Roman" panose="02020603050405020304" pitchFamily="18" charset="0"/>
                <a:ea typeface="Times New Roman" panose="02020603050405020304" pitchFamily="18" charset="0"/>
              </a:rPr>
              <a:t> a/</a:t>
            </a:r>
            <a:r>
              <a:rPr lang="en-US" i="1" dirty="0" err="1">
                <a:latin typeface="Times New Roman" panose="02020603050405020304" pitchFamily="18" charset="0"/>
                <a:ea typeface="Times New Roman" panose="02020603050405020304" pitchFamily="18" charset="0"/>
              </a:rPr>
              <a:t>r</a:t>
            </a:r>
            <a:r>
              <a:rPr lang="en-US" i="1" baseline="-25000" dirty="0" err="1">
                <a:latin typeface="Times New Roman" panose="02020603050405020304" pitchFamily="18" charset="0"/>
                <a:ea typeface="Times New Roman" panose="02020603050405020304" pitchFamily="18" charset="0"/>
              </a:rPr>
              <a:t>k</a:t>
            </a:r>
            <a:r>
              <a:rPr lang="en-US" i="1" dirty="0">
                <a:latin typeface="Times New Roman" panose="02020603050405020304" pitchFamily="18" charset="0"/>
                <a:ea typeface="Times New Roman" panose="02020603050405020304" pitchFamily="18" charset="0"/>
              </a:rPr>
              <a:t> </a:t>
            </a:r>
          </a:p>
          <a:p>
            <a:pPr algn="just">
              <a:spcBef>
                <a:spcPts val="1200"/>
              </a:spcBef>
              <a:spcAft>
                <a:spcPts val="300"/>
              </a:spcAft>
            </a:pPr>
            <a:r>
              <a:rPr lang="en-US" i="1" kern="1600" dirty="0" err="1" smtClean="0">
                <a:latin typeface="Times New Roman" panose="02020603050405020304" pitchFamily="18" charset="0"/>
                <a:ea typeface="Times New Roman" panose="02020603050405020304" pitchFamily="18" charset="0"/>
              </a:rPr>
              <a:t>X</a:t>
            </a:r>
            <a:r>
              <a:rPr lang="en-US" i="1" kern="1600" baseline="-25000" dirty="0" err="1" smtClean="0">
                <a:latin typeface="Times New Roman" panose="02020603050405020304" pitchFamily="18" charset="0"/>
                <a:ea typeface="Times New Roman" panose="02020603050405020304" pitchFamily="18" charset="0"/>
              </a:rPr>
              <a:t>k</a:t>
            </a:r>
            <a:r>
              <a:rPr lang="en-US" i="1" kern="1600" dirty="0" smtClean="0">
                <a:latin typeface="Times New Roman" panose="02020603050405020304" pitchFamily="18" charset="0"/>
                <a:ea typeface="Times New Roman" panose="02020603050405020304" pitchFamily="18" charset="0"/>
              </a:rPr>
              <a:t> </a:t>
            </a:r>
            <a:r>
              <a:rPr lang="en-US" kern="1600" dirty="0" err="1" smtClean="0">
                <a:latin typeface="Times New Roman" panose="02020603050405020304" pitchFamily="18" charset="0"/>
                <a:ea typeface="Times New Roman" panose="02020603050405020304" pitchFamily="18" charset="0"/>
              </a:rPr>
              <a:t>reaktsiyasi</a:t>
            </a:r>
            <a:r>
              <a:rPr lang="en-US" kern="1600" dirty="0" smtClean="0">
                <a:latin typeface="Times New Roman" panose="02020603050405020304" pitchFamily="18" charset="0"/>
                <a:ea typeface="Times New Roman" panose="02020603050405020304" pitchFamily="18" charset="0"/>
              </a:rPr>
              <a:t> </a:t>
            </a:r>
            <a:r>
              <a:rPr lang="en-US" kern="1600" dirty="0" err="1" smtClean="0">
                <a:latin typeface="Times New Roman" panose="02020603050405020304" pitchFamily="18" charset="0"/>
                <a:ea typeface="Times New Roman" panose="02020603050405020304" pitchFamily="18" charset="0"/>
              </a:rPr>
              <a:t>g’ildirakning</a:t>
            </a:r>
            <a:r>
              <a:rPr lang="en-US" kern="1600" dirty="0" smtClean="0">
                <a:latin typeface="Times New Roman" panose="02020603050405020304" pitchFamily="18" charset="0"/>
                <a:ea typeface="Times New Roman" panose="02020603050405020304" pitchFamily="18" charset="0"/>
              </a:rPr>
              <a:t> </a:t>
            </a:r>
            <a:r>
              <a:rPr lang="en-US" kern="1600" dirty="0" err="1" smtClean="0">
                <a:latin typeface="Times New Roman" panose="02020603050405020304" pitchFamily="18" charset="0"/>
                <a:ea typeface="Times New Roman" panose="02020603050405020304" pitchFamily="18" charset="0"/>
              </a:rPr>
              <a:t>gildirashiga</a:t>
            </a:r>
            <a:r>
              <a:rPr lang="en-US" kern="1600" dirty="0" smtClean="0">
                <a:latin typeface="Times New Roman" panose="02020603050405020304" pitchFamily="18" charset="0"/>
                <a:ea typeface="Times New Roman" panose="02020603050405020304" pitchFamily="18" charset="0"/>
              </a:rPr>
              <a:t> </a:t>
            </a:r>
            <a:r>
              <a:rPr lang="en-US" kern="1600" dirty="0" err="1" smtClean="0">
                <a:latin typeface="Times New Roman" panose="02020603050405020304" pitchFamily="18" charset="0"/>
                <a:ea typeface="Times New Roman" panose="02020603050405020304" pitchFamily="18" charset="0"/>
              </a:rPr>
              <a:t>qarshilik</a:t>
            </a:r>
            <a:r>
              <a:rPr lang="en-US" kern="1600" dirty="0" smtClean="0">
                <a:latin typeface="Times New Roman" panose="02020603050405020304" pitchFamily="18" charset="0"/>
                <a:ea typeface="Times New Roman" panose="02020603050405020304" pitchFamily="18" charset="0"/>
              </a:rPr>
              <a:t> </a:t>
            </a:r>
            <a:r>
              <a:rPr lang="en-US" kern="1600" dirty="0" err="1" smtClean="0">
                <a:latin typeface="Times New Roman" panose="02020603050405020304" pitchFamily="18" charset="0"/>
                <a:ea typeface="Times New Roman" panose="02020603050405020304" pitchFamily="18" charset="0"/>
              </a:rPr>
              <a:t>kuchi</a:t>
            </a:r>
            <a:r>
              <a:rPr lang="en-US" kern="1600" dirty="0" smtClean="0">
                <a:latin typeface="Times New Roman" panose="02020603050405020304" pitchFamily="18" charset="0"/>
                <a:ea typeface="Times New Roman" panose="02020603050405020304" pitchFamily="18" charset="0"/>
              </a:rPr>
              <a:t> </a:t>
            </a:r>
            <a:r>
              <a:rPr lang="en-US" kern="1600" dirty="0" err="1" smtClean="0">
                <a:latin typeface="Times New Roman" panose="02020603050405020304" pitchFamily="18" charset="0"/>
                <a:ea typeface="Times New Roman" panose="02020603050405020304" pitchFamily="18" charset="0"/>
              </a:rPr>
              <a:t>bo’lib</a:t>
            </a:r>
            <a:r>
              <a:rPr lang="en-US" kern="1600" dirty="0" smtClean="0">
                <a:latin typeface="Times New Roman" panose="02020603050405020304" pitchFamily="18" charset="0"/>
                <a:ea typeface="Times New Roman" panose="02020603050405020304" pitchFamily="18" charset="0"/>
              </a:rPr>
              <a:t>, </a:t>
            </a:r>
            <a:r>
              <a:rPr lang="en-US" i="1" kern="1600" dirty="0" err="1" smtClean="0">
                <a:latin typeface="Times New Roman" panose="02020603050405020304" pitchFamily="18" charset="0"/>
                <a:ea typeface="Times New Roman" panose="02020603050405020304" pitchFamily="18" charset="0"/>
              </a:rPr>
              <a:t>R</a:t>
            </a:r>
            <a:r>
              <a:rPr lang="en-US" i="1" kern="1600" baseline="-25000" dirty="0" err="1" smtClean="0">
                <a:latin typeface="Times New Roman" panose="02020603050405020304" pitchFamily="18" charset="0"/>
                <a:ea typeface="Times New Roman" panose="02020603050405020304" pitchFamily="18" charset="0"/>
              </a:rPr>
              <a:t>f</a:t>
            </a:r>
            <a:r>
              <a:rPr lang="en-US" kern="1600" dirty="0" smtClean="0">
                <a:latin typeface="Times New Roman" panose="02020603050405020304" pitchFamily="18" charset="0"/>
                <a:ea typeface="Times New Roman" panose="02020603050405020304" pitchFamily="18" charset="0"/>
              </a:rPr>
              <a:t>, </a:t>
            </a:r>
            <a:r>
              <a:rPr lang="en-US" kern="1600" dirty="0" err="1" smtClean="0">
                <a:latin typeface="Times New Roman" panose="02020603050405020304" pitchFamily="18" charset="0"/>
                <a:ea typeface="Times New Roman" panose="02020603050405020304" pitchFamily="18" charset="0"/>
              </a:rPr>
              <a:t>bilan</a:t>
            </a:r>
            <a:r>
              <a:rPr lang="en-US" kern="1600" dirty="0" smtClean="0">
                <a:latin typeface="Times New Roman" panose="02020603050405020304" pitchFamily="18" charset="0"/>
                <a:ea typeface="Times New Roman" panose="02020603050405020304" pitchFamily="18" charset="0"/>
              </a:rPr>
              <a:t> </a:t>
            </a:r>
            <a:r>
              <a:rPr lang="en-US" kern="1600" dirty="0" err="1" smtClean="0">
                <a:latin typeface="Times New Roman" panose="02020603050405020304" pitchFamily="18" charset="0"/>
                <a:ea typeface="Times New Roman" panose="02020603050405020304" pitchFamily="18" charset="0"/>
              </a:rPr>
              <a:t>belgilanadi</a:t>
            </a:r>
            <a:r>
              <a:rPr lang="en-US" kern="1600" dirty="0" smtClean="0">
                <a:latin typeface="Times New Roman" panose="02020603050405020304" pitchFamily="18" charset="0"/>
                <a:ea typeface="Times New Roman" panose="02020603050405020304" pitchFamily="18" charset="0"/>
              </a:rPr>
              <a:t>.</a:t>
            </a:r>
            <a:endParaRPr lang="ru-RU" sz="3600" b="1" kern="1600" dirty="0" smtClean="0">
              <a:latin typeface="Arial" panose="020B0604020202020204" pitchFamily="34" charset="0"/>
              <a:ea typeface="Times New Roman" panose="02020603050405020304" pitchFamily="18" charset="0"/>
            </a:endParaRPr>
          </a:p>
          <a:p>
            <a:pPr marL="0" indent="0" algn="ctr">
              <a:spcAft>
                <a:spcPts val="0"/>
              </a:spcAft>
              <a:buNone/>
            </a:pPr>
            <a:r>
              <a:rPr lang="en-US" i="1" dirty="0" err="1" smtClean="0">
                <a:latin typeface="Times New Roman" panose="02020603050405020304" pitchFamily="18" charset="0"/>
                <a:ea typeface="Times New Roman" panose="02020603050405020304" pitchFamily="18" charset="0"/>
              </a:rPr>
              <a:t>R</a:t>
            </a:r>
            <a:r>
              <a:rPr lang="en-US" i="1" baseline="-25000" dirty="0" err="1" smtClean="0">
                <a:latin typeface="Times New Roman" panose="02020603050405020304" pitchFamily="18" charset="0"/>
                <a:ea typeface="Times New Roman" panose="02020603050405020304" pitchFamily="18" charset="0"/>
              </a:rPr>
              <a:t>f</a:t>
            </a:r>
            <a:r>
              <a:rPr lang="en-US" i="1" dirty="0" smtClean="0">
                <a:latin typeface="Times New Roman" panose="02020603050405020304" pitchFamily="18" charset="0"/>
                <a:ea typeface="Times New Roman" panose="02020603050405020304" pitchFamily="18" charset="0"/>
              </a:rPr>
              <a:t>=</a:t>
            </a:r>
            <a:r>
              <a:rPr lang="en-US" i="1" dirty="0" err="1" smtClean="0">
                <a:latin typeface="Times New Roman" panose="02020603050405020304" pitchFamily="18" charset="0"/>
                <a:ea typeface="Times New Roman" panose="02020603050405020304" pitchFamily="18" charset="0"/>
              </a:rPr>
              <a:t>Z</a:t>
            </a:r>
            <a:r>
              <a:rPr lang="en-US" i="1" baseline="-25000" dirty="0" err="1" smtClean="0">
                <a:latin typeface="Times New Roman" panose="02020603050405020304" pitchFamily="18" charset="0"/>
                <a:ea typeface="Times New Roman" panose="02020603050405020304" pitchFamily="18" charset="0"/>
              </a:rPr>
              <a:t>k</a:t>
            </a:r>
            <a:r>
              <a:rPr lang="en-US" i="1" dirty="0" smtClean="0">
                <a:latin typeface="Times New Roman" panose="02020603050405020304" pitchFamily="18" charset="0"/>
                <a:ea typeface="Times New Roman" panose="02020603050405020304" pitchFamily="18" charset="0"/>
              </a:rPr>
              <a:t> a/</a:t>
            </a:r>
            <a:r>
              <a:rPr lang="en-US" i="1" dirty="0" err="1" smtClean="0">
                <a:latin typeface="Times New Roman" panose="02020603050405020304" pitchFamily="18" charset="0"/>
                <a:ea typeface="Times New Roman" panose="02020603050405020304" pitchFamily="18" charset="0"/>
              </a:rPr>
              <a:t>r</a:t>
            </a:r>
            <a:r>
              <a:rPr lang="en-US" i="1" baseline="-25000" dirty="0" err="1" smtClean="0">
                <a:latin typeface="Times New Roman" panose="02020603050405020304" pitchFamily="18" charset="0"/>
                <a:ea typeface="Times New Roman" panose="02020603050405020304" pitchFamily="18" charset="0"/>
              </a:rPr>
              <a:t>k</a:t>
            </a:r>
            <a:r>
              <a:rPr lang="en-US" baseline="-25000" dirty="0" smtClean="0">
                <a:latin typeface="Times New Roman" panose="02020603050405020304" pitchFamily="18" charset="0"/>
                <a:ea typeface="Times New Roman" panose="02020603050405020304" pitchFamily="18" charset="0"/>
              </a:rPr>
              <a:t> </a:t>
            </a:r>
          </a:p>
          <a:p>
            <a:pPr lvl="0" indent="449580" algn="just">
              <a:spcAft>
                <a:spcPts val="0"/>
              </a:spcAft>
              <a:buClr>
                <a:srgbClr val="3333CC"/>
              </a:buClr>
            </a:pPr>
            <a:r>
              <a:rPr lang="en-US" i="1" dirty="0" err="1" smtClean="0">
                <a:solidFill>
                  <a:srgbClr val="000000"/>
                </a:solidFill>
                <a:latin typeface="Times New Roman" panose="02020603050405020304" pitchFamily="18" charset="0"/>
                <a:ea typeface="Times New Roman" panose="02020603050405020304" pitchFamily="18" charset="0"/>
              </a:rPr>
              <a:t>R</a:t>
            </a:r>
            <a:r>
              <a:rPr lang="en-US" i="1" baseline="-25000" dirty="0" err="1" smtClean="0">
                <a:solidFill>
                  <a:srgbClr val="000000"/>
                </a:solidFill>
                <a:latin typeface="Times New Roman" panose="02020603050405020304" pitchFamily="18" charset="0"/>
                <a:ea typeface="Times New Roman" panose="02020603050405020304" pitchFamily="18" charset="0"/>
              </a:rPr>
              <a:t>f</a:t>
            </a:r>
            <a:r>
              <a:rPr lang="en-US" dirty="0" smtClean="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kuchning</a:t>
            </a:r>
            <a:r>
              <a:rPr lang="en-US" dirty="0">
                <a:solidFill>
                  <a:srgbClr val="000000"/>
                </a:solidFill>
                <a:latin typeface="Times New Roman" panose="02020603050405020304" pitchFamily="18" charset="0"/>
                <a:ea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rPr>
              <a:t>z</a:t>
            </a:r>
            <a:r>
              <a:rPr lang="en-US" i="1" baseline="-25000" dirty="0" err="1">
                <a:solidFill>
                  <a:srgbClr val="000000"/>
                </a:solidFill>
                <a:latin typeface="Times New Roman" panose="02020603050405020304" pitchFamily="18" charset="0"/>
                <a:ea typeface="Times New Roman" panose="02020603050405020304" pitchFamily="18" charset="0"/>
              </a:rPr>
              <a:t>k</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ga</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yoki</a:t>
            </a:r>
            <a:r>
              <a:rPr lang="en-US" dirty="0">
                <a:solidFill>
                  <a:srgbClr val="000000"/>
                </a:solidFill>
                <a:latin typeface="Times New Roman" panose="02020603050405020304" pitchFamily="18" charset="0"/>
                <a:ea typeface="Times New Roman" panose="02020603050405020304" pitchFamily="18" charset="0"/>
              </a:rPr>
              <a:t> </a:t>
            </a:r>
            <a:r>
              <a:rPr lang="en-US" i="1" dirty="0">
                <a:solidFill>
                  <a:srgbClr val="000000"/>
                </a:solidFill>
                <a:latin typeface="Times New Roman" panose="02020603050405020304" pitchFamily="18" charset="0"/>
                <a:ea typeface="Times New Roman" panose="02020603050405020304" pitchFamily="18" charset="0"/>
              </a:rPr>
              <a:t>a</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ning</a:t>
            </a:r>
            <a:r>
              <a:rPr lang="en-US" b="1" dirty="0">
                <a:solidFill>
                  <a:srgbClr val="000000"/>
                </a:solidFill>
                <a:latin typeface="Times New Roman" panose="02020603050405020304" pitchFamily="18" charset="0"/>
                <a:ea typeface="Times New Roman" panose="02020603050405020304" pitchFamily="18" charset="0"/>
              </a:rPr>
              <a:t> </a:t>
            </a:r>
            <a:r>
              <a:rPr lang="en-US" i="1" dirty="0" err="1">
                <a:solidFill>
                  <a:srgbClr val="000000"/>
                </a:solidFill>
                <a:latin typeface="Times New Roman" panose="02020603050405020304" pitchFamily="18" charset="0"/>
                <a:ea typeface="Times New Roman" panose="02020603050405020304" pitchFamily="18" charset="0"/>
              </a:rPr>
              <a:t>r</a:t>
            </a:r>
            <a:r>
              <a:rPr lang="en-US" i="1" baseline="-25000" dirty="0" err="1">
                <a:solidFill>
                  <a:srgbClr val="000000"/>
                </a:solidFill>
                <a:latin typeface="Times New Roman" panose="02020603050405020304" pitchFamily="18" charset="0"/>
                <a:ea typeface="Times New Roman" panose="02020603050405020304" pitchFamily="18" charset="0"/>
              </a:rPr>
              <a:t>k</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ga</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nisbati</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aylanma</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ilgarilama</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harakatga</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gildirashiga</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qarshilik</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koeffitsienti</a:t>
            </a:r>
            <a:r>
              <a:rPr lang="en-US" dirty="0">
                <a:solidFill>
                  <a:srgbClr val="000000"/>
                </a:solidFill>
                <a:latin typeface="Times New Roman" panose="02020603050405020304" pitchFamily="18" charset="0"/>
                <a:ea typeface="Times New Roman" panose="02020603050405020304" pitchFamily="18" charset="0"/>
              </a:rPr>
              <a:t> </a:t>
            </a:r>
            <a:r>
              <a:rPr lang="en-US" i="1" dirty="0">
                <a:solidFill>
                  <a:srgbClr val="000000"/>
                </a:solidFill>
                <a:latin typeface="Times New Roman" panose="02020603050405020304" pitchFamily="18" charset="0"/>
                <a:ea typeface="Times New Roman" panose="02020603050405020304" pitchFamily="18" charset="0"/>
              </a:rPr>
              <a:t>f</a:t>
            </a:r>
            <a:r>
              <a:rPr lang="en-US" dirty="0">
                <a:solidFill>
                  <a:srgbClr val="000000"/>
                </a:solidFill>
                <a:latin typeface="Times New Roman" panose="02020603050405020304" pitchFamily="18" charset="0"/>
                <a:ea typeface="Times New Roman" panose="02020603050405020304" pitchFamily="18" charset="0"/>
              </a:rPr>
              <a:t> deb </a:t>
            </a:r>
            <a:r>
              <a:rPr lang="en-US" dirty="0" err="1">
                <a:solidFill>
                  <a:srgbClr val="000000"/>
                </a:solidFill>
                <a:latin typeface="Times New Roman" panose="02020603050405020304" pitchFamily="18" charset="0"/>
                <a:ea typeface="Times New Roman" panose="02020603050405020304" pitchFamily="18" charset="0"/>
              </a:rPr>
              <a:t>ataladi</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va</a:t>
            </a:r>
            <a:r>
              <a:rPr lang="en-US" dirty="0">
                <a:solidFill>
                  <a:srgbClr val="000000"/>
                </a:solidFill>
                <a:latin typeface="Times New Roman" panose="02020603050405020304" pitchFamily="18" charset="0"/>
                <a:ea typeface="Times New Roman" panose="02020603050405020304" pitchFamily="18" charset="0"/>
              </a:rPr>
              <a:t> u </a:t>
            </a:r>
            <a:r>
              <a:rPr lang="en-US" dirty="0" err="1">
                <a:solidFill>
                  <a:srgbClr val="000000"/>
                </a:solidFill>
                <a:latin typeface="Times New Roman" panose="02020603050405020304" pitchFamily="18" charset="0"/>
                <a:ea typeface="Times New Roman" panose="02020603050405020304" pitchFamily="18" charset="0"/>
              </a:rPr>
              <a:t>quyidagicha</a:t>
            </a:r>
            <a:r>
              <a:rPr lang="en-US" dirty="0">
                <a:solidFill>
                  <a:srgbClr val="000000"/>
                </a:solidFill>
                <a:latin typeface="Times New Roman" panose="02020603050405020304" pitchFamily="18" charset="0"/>
                <a:ea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rPr>
              <a:t>xisoblanadi</a:t>
            </a:r>
            <a:r>
              <a:rPr lang="en-US" dirty="0" smtClean="0">
                <a:solidFill>
                  <a:srgbClr val="000000"/>
                </a:solidFill>
                <a:latin typeface="Times New Roman" panose="02020603050405020304" pitchFamily="18" charset="0"/>
                <a:ea typeface="Times New Roman" panose="02020603050405020304" pitchFamily="18" charset="0"/>
              </a:rPr>
              <a:t>:</a:t>
            </a:r>
            <a:r>
              <a:rPr lang="en-US" baseline="-25000" dirty="0" smtClean="0">
                <a:latin typeface="Times New Roman" panose="02020603050405020304" pitchFamily="18" charset="0"/>
                <a:ea typeface="Times New Roman" panose="02020603050405020304" pitchFamily="18" charset="0"/>
              </a:rPr>
              <a:t>                 </a:t>
            </a:r>
            <a:endParaRPr lang="ru-RU" sz="1800" dirty="0" smtClean="0">
              <a:latin typeface="Times New Roman" panose="02020603050405020304" pitchFamily="18" charset="0"/>
              <a:ea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37672991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100331" y="12879"/>
            <a:ext cx="7339884" cy="901521"/>
          </a:xfrm>
        </p:spPr>
        <p:txBody>
          <a:bodyPr/>
          <a:lstStyle/>
          <a:p>
            <a:pPr marL="514350" lvl="0" indent="-514350" algn="ctr"/>
            <a:r>
              <a:rPr lang="es-ES" sz="2400" b="1" dirty="0">
                <a:solidFill>
                  <a:srgbClr val="000000"/>
                </a:solidFill>
                <a:latin typeface="Times New Roman" panose="02020603050405020304" pitchFamily="18" charset="0"/>
                <a:ea typeface="Times New Roman" panose="02020603050405020304" pitchFamily="18" charset="0"/>
                <a:cs typeface="+mn-cs"/>
              </a:rPr>
              <a:t>G’ildirakning aylanma-ilgarilanma harakatiga </a:t>
            </a:r>
            <a:r>
              <a:rPr lang="ru-RU" sz="2400" b="1" dirty="0" smtClean="0">
                <a:solidFill>
                  <a:srgbClr val="000000"/>
                </a:solidFill>
                <a:latin typeface="Times New Roman" panose="02020603050405020304" pitchFamily="18" charset="0"/>
                <a:ea typeface="Times New Roman" panose="02020603050405020304" pitchFamily="18" charset="0"/>
                <a:cs typeface="+mn-cs"/>
              </a:rPr>
              <a:t/>
            </a:r>
            <a:br>
              <a:rPr lang="ru-RU" sz="2400" b="1" dirty="0" smtClean="0">
                <a:solidFill>
                  <a:srgbClr val="000000"/>
                </a:solidFill>
                <a:latin typeface="Times New Roman" panose="02020603050405020304" pitchFamily="18" charset="0"/>
                <a:ea typeface="Times New Roman" panose="02020603050405020304" pitchFamily="18" charset="0"/>
                <a:cs typeface="+mn-cs"/>
              </a:rPr>
            </a:br>
            <a:r>
              <a:rPr lang="es-ES" sz="2400" b="1" dirty="0" smtClean="0">
                <a:solidFill>
                  <a:srgbClr val="000000"/>
                </a:solidFill>
                <a:latin typeface="Times New Roman" panose="02020603050405020304" pitchFamily="18" charset="0"/>
                <a:ea typeface="Times New Roman" panose="02020603050405020304" pitchFamily="18" charset="0"/>
                <a:cs typeface="+mn-cs"/>
              </a:rPr>
              <a:t>(</a:t>
            </a:r>
            <a:r>
              <a:rPr lang="es-ES" sz="2400" b="1" dirty="0">
                <a:solidFill>
                  <a:srgbClr val="000000"/>
                </a:solidFill>
                <a:latin typeface="Times New Roman" panose="02020603050405020304" pitchFamily="18" charset="0"/>
                <a:ea typeface="Times New Roman" panose="02020603050405020304" pitchFamily="18" charset="0"/>
                <a:cs typeface="+mn-cs"/>
              </a:rPr>
              <a:t>gildirashiga) qarshilik kuchi.</a:t>
            </a:r>
            <a:r>
              <a:rPr lang="ru-RU" sz="2400" b="1" dirty="0">
                <a:solidFill>
                  <a:srgbClr val="000000"/>
                </a:solidFill>
                <a:latin typeface="Times New Roman" panose="02020603050405020304" pitchFamily="18" charset="0"/>
                <a:ea typeface="Times New Roman" panose="02020603050405020304" pitchFamily="18" charset="0"/>
                <a:cs typeface="+mn-cs"/>
              </a:rPr>
              <a:t/>
            </a:r>
            <a:br>
              <a:rPr lang="ru-RU" sz="2400" b="1" dirty="0">
                <a:solidFill>
                  <a:srgbClr val="000000"/>
                </a:solidFill>
                <a:latin typeface="Times New Roman" panose="02020603050405020304" pitchFamily="18" charset="0"/>
                <a:ea typeface="Times New Roman" panose="02020603050405020304" pitchFamily="18" charset="0"/>
                <a:cs typeface="+mn-cs"/>
              </a:rPr>
            </a:br>
            <a:endParaRPr lang="ru-RU" sz="2400" dirty="0"/>
          </a:p>
        </p:txBody>
      </p:sp>
      <p:sp>
        <p:nvSpPr>
          <p:cNvPr id="5" name="Объект 4"/>
          <p:cNvSpPr>
            <a:spLocks noGrp="1"/>
          </p:cNvSpPr>
          <p:nvPr>
            <p:ph idx="1"/>
          </p:nvPr>
        </p:nvSpPr>
        <p:spPr>
          <a:xfrm>
            <a:off x="902594" y="1107583"/>
            <a:ext cx="10515600" cy="5262563"/>
          </a:xfrm>
        </p:spPr>
        <p:txBody>
          <a:bodyPr/>
          <a:lstStyle/>
          <a:p>
            <a:pPr marL="0" indent="0" algn="ctr">
              <a:spcAft>
                <a:spcPts val="0"/>
              </a:spcAft>
              <a:buNone/>
            </a:pPr>
            <a:r>
              <a:rPr lang="en-US" i="1" dirty="0" smtClean="0">
                <a:latin typeface="Times New Roman" panose="02020603050405020304" pitchFamily="18" charset="0"/>
                <a:ea typeface="Times New Roman" panose="02020603050405020304" pitchFamily="18" charset="0"/>
              </a:rPr>
              <a:t>f=</a:t>
            </a:r>
            <a:r>
              <a:rPr lang="en-US" i="1" dirty="0" err="1" smtClean="0">
                <a:latin typeface="Times New Roman" panose="02020603050405020304" pitchFamily="18" charset="0"/>
                <a:ea typeface="Times New Roman" panose="02020603050405020304" pitchFamily="18" charset="0"/>
              </a:rPr>
              <a:t>R</a:t>
            </a:r>
            <a:r>
              <a:rPr lang="en-US" i="1" baseline="-25000" dirty="0" err="1" smtClean="0">
                <a:latin typeface="Times New Roman" panose="02020603050405020304" pitchFamily="18" charset="0"/>
                <a:ea typeface="Times New Roman" panose="02020603050405020304" pitchFamily="18" charset="0"/>
              </a:rPr>
              <a:t>f</a:t>
            </a:r>
            <a:r>
              <a:rPr lang="en-US" i="1" baseline="-25000" dirty="0" smtClean="0">
                <a:latin typeface="Times New Roman" panose="02020603050405020304" pitchFamily="18" charset="0"/>
                <a:ea typeface="Times New Roman" panose="02020603050405020304" pitchFamily="18" charset="0"/>
              </a:rPr>
              <a:t> </a:t>
            </a:r>
            <a:r>
              <a:rPr lang="en-US" i="1" dirty="0" smtClean="0">
                <a:latin typeface="Times New Roman" panose="02020603050405020304" pitchFamily="18" charset="0"/>
                <a:ea typeface="Times New Roman" panose="02020603050405020304" pitchFamily="18" charset="0"/>
              </a:rPr>
              <a:t>/</a:t>
            </a:r>
            <a:r>
              <a:rPr lang="en-US" i="1" dirty="0" err="1">
                <a:latin typeface="Times New Roman" panose="02020603050405020304" pitchFamily="18" charset="0"/>
                <a:ea typeface="Times New Roman" panose="02020603050405020304" pitchFamily="18" charset="0"/>
              </a:rPr>
              <a:t>Z</a:t>
            </a:r>
            <a:r>
              <a:rPr lang="en-US" i="1" baseline="-25000" dirty="0" err="1">
                <a:latin typeface="Times New Roman" panose="02020603050405020304" pitchFamily="18" charset="0"/>
                <a:ea typeface="Times New Roman" panose="02020603050405020304" pitchFamily="18" charset="0"/>
              </a:rPr>
              <a:t>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yoki</a:t>
            </a:r>
            <a:r>
              <a:rPr lang="en-US"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f= a/</a:t>
            </a:r>
            <a:r>
              <a:rPr lang="en-US" i="1" dirty="0" err="1">
                <a:latin typeface="Times New Roman" panose="02020603050405020304" pitchFamily="18" charset="0"/>
                <a:ea typeface="Times New Roman" panose="02020603050405020304" pitchFamily="18" charset="0"/>
              </a:rPr>
              <a:t>Z</a:t>
            </a:r>
            <a:r>
              <a:rPr lang="en-US" i="1" baseline="-25000" dirty="0" err="1">
                <a:latin typeface="Times New Roman" panose="02020603050405020304" pitchFamily="18" charset="0"/>
                <a:ea typeface="Times New Roman" panose="02020603050405020304" pitchFamily="18" charset="0"/>
              </a:rPr>
              <a:t>k</a:t>
            </a:r>
            <a:endParaRPr lang="ru-RU" sz="1800" dirty="0">
              <a:latin typeface="Times New Roman" panose="02020603050405020304" pitchFamily="18" charset="0"/>
              <a:ea typeface="Times New Roman" panose="02020603050405020304" pitchFamily="18" charset="0"/>
            </a:endParaRPr>
          </a:p>
          <a:p>
            <a:pPr marL="50800" indent="398780" algn="just">
              <a:spcAft>
                <a:spcPts val="0"/>
              </a:spcAft>
            </a:pPr>
            <a:r>
              <a:rPr lang="en-US" dirty="0" err="1" smtClean="0">
                <a:latin typeface="Times New Roman" panose="02020603050405020304" pitchFamily="18" charset="0"/>
                <a:ea typeface="Times New Roman" panose="02020603050405020304" pitchFamily="18" charset="0"/>
              </a:rPr>
              <a:t>G’ildirashga</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qarshilik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hamma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g’ildiraklarda</a:t>
            </a:r>
            <a:r>
              <a:rPr lang="en-US" b="1"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desak</a:t>
            </a:r>
            <a:r>
              <a:rPr lang="en-US" dirty="0">
                <a:latin typeface="Times New Roman" panose="02020603050405020304" pitchFamily="18" charset="0"/>
                <a:ea typeface="Times New Roman" panose="02020603050405020304" pitchFamily="18" charset="0"/>
              </a:rPr>
              <a:t>, u </a:t>
            </a:r>
            <a:r>
              <a:rPr lang="en-US" dirty="0" err="1">
                <a:latin typeface="Times New Roman" panose="02020603050405020304" pitchFamily="18" charset="0"/>
                <a:ea typeface="Times New Roman" panose="02020603050405020304" pitchFamily="18" charset="0"/>
              </a:rPr>
              <a:t>umumiy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xolda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avtomobil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quyidagicha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yoziladi</a:t>
            </a:r>
            <a:r>
              <a:rPr lang="en-US" dirty="0">
                <a:latin typeface="Times New Roman" panose="02020603050405020304" pitchFamily="18" charset="0"/>
                <a:ea typeface="Times New Roman" panose="02020603050405020304" pitchFamily="18" charset="0"/>
              </a:rPr>
              <a:t>:</a:t>
            </a:r>
            <a:endParaRPr lang="ru-RU" sz="1800" dirty="0">
              <a:latin typeface="Times New Roman" panose="02020603050405020304" pitchFamily="18" charset="0"/>
              <a:ea typeface="Times New Roman" panose="02020603050405020304" pitchFamily="18" charset="0"/>
            </a:endParaRPr>
          </a:p>
          <a:p>
            <a:pPr marL="0" indent="0" algn="just">
              <a:spcAft>
                <a:spcPts val="0"/>
              </a:spcAft>
              <a:buNone/>
            </a:pPr>
            <a:endParaRPr lang="ru-RU" sz="1800" dirty="0">
              <a:latin typeface="Times New Roman" panose="02020603050405020304" pitchFamily="18" charset="0"/>
              <a:ea typeface="Times New Roman" panose="02020603050405020304" pitchFamily="18" charset="0"/>
            </a:endParaRPr>
          </a:p>
          <a:p>
            <a:pPr marL="0" indent="0" algn="ctr">
              <a:spcAft>
                <a:spcPts val="0"/>
              </a:spcAft>
              <a:buNone/>
            </a:pPr>
            <a:r>
              <a:rPr lang="en-US" dirty="0" smtClean="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R</a:t>
            </a:r>
            <a:r>
              <a:rPr lang="en-US" i="1" baseline="-25000" dirty="0" err="1">
                <a:latin typeface="Times New Roman" panose="02020603050405020304" pitchFamily="18" charset="0"/>
                <a:ea typeface="Times New Roman" panose="02020603050405020304" pitchFamily="18" charset="0"/>
              </a:rPr>
              <a:t>f</a:t>
            </a:r>
            <a:r>
              <a:rPr lang="en-US" i="1" dirty="0">
                <a:latin typeface="Times New Roman" panose="02020603050405020304" pitchFamily="18" charset="0"/>
                <a:ea typeface="Times New Roman" panose="02020603050405020304" pitchFamily="18" charset="0"/>
              </a:rPr>
              <a:t>= Z f</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yoki</a:t>
            </a:r>
            <a:r>
              <a:rPr lang="en-US"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R</a:t>
            </a:r>
            <a:r>
              <a:rPr lang="en-US" i="1" baseline="-25000" dirty="0" err="1">
                <a:latin typeface="Times New Roman" panose="02020603050405020304" pitchFamily="18" charset="0"/>
                <a:ea typeface="Times New Roman" panose="02020603050405020304" pitchFamily="18" charset="0"/>
              </a:rPr>
              <a:t>f</a:t>
            </a:r>
            <a:r>
              <a:rPr lang="en-US" i="1" dirty="0">
                <a:latin typeface="Times New Roman" panose="02020603050405020304" pitchFamily="18" charset="0"/>
                <a:ea typeface="Times New Roman" panose="02020603050405020304" pitchFamily="18" charset="0"/>
              </a:rPr>
              <a:t>= G</a:t>
            </a:r>
            <a:r>
              <a:rPr lang="en-US" i="1" baseline="-25000" dirty="0">
                <a:latin typeface="Times New Roman" panose="02020603050405020304" pitchFamily="18" charset="0"/>
                <a:ea typeface="Times New Roman" panose="02020603050405020304" pitchFamily="18" charset="0"/>
              </a:rPr>
              <a:t>a</a:t>
            </a:r>
            <a:r>
              <a:rPr lang="en-US" i="1" dirty="0">
                <a:latin typeface="Times New Roman" panose="02020603050405020304" pitchFamily="18" charset="0"/>
                <a:ea typeface="Times New Roman" panose="02020603050405020304" pitchFamily="18" charset="0"/>
              </a:rPr>
              <a:t> f cos α</a:t>
            </a:r>
            <a:r>
              <a:rPr lang="en-US" dirty="0">
                <a:latin typeface="Times New Roman" panose="02020603050405020304" pitchFamily="18" charset="0"/>
                <a:ea typeface="Times New Roman" panose="02020603050405020304" pitchFamily="18" charset="0"/>
              </a:rPr>
              <a:t>      </a:t>
            </a:r>
            <a:endParaRPr lang="ru-RU" sz="1800" dirty="0">
              <a:latin typeface="Times New Roman" panose="02020603050405020304" pitchFamily="18" charset="0"/>
              <a:ea typeface="Times New Roman" panose="02020603050405020304" pitchFamily="18" charset="0"/>
            </a:endParaRPr>
          </a:p>
          <a:p>
            <a:pPr algn="just">
              <a:spcAft>
                <a:spcPts val="0"/>
              </a:spcAft>
            </a:pPr>
            <a:r>
              <a:rPr lang="en-US" dirty="0" err="1">
                <a:latin typeface="Times New Roman" panose="02020603050405020304" pitchFamily="18" charset="0"/>
                <a:ea typeface="Times New Roman" panose="02020603050405020304" pitchFamily="18" charset="0"/>
              </a:rPr>
              <a:t>Avtomobilning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G’ildirashga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qarshiligini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yengish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sarflangan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quvvati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quyidagiga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a:t>
            </a:r>
            <a:r>
              <a:rPr lang="en-US" dirty="0">
                <a:latin typeface="Times New Roman" panose="02020603050405020304" pitchFamily="18" charset="0"/>
                <a:ea typeface="Times New Roman" panose="02020603050405020304" pitchFamily="18" charset="0"/>
              </a:rPr>
              <a:t>:</a:t>
            </a:r>
            <a:endParaRPr lang="ru-RU" sz="1800" dirty="0">
              <a:latin typeface="Times New Roman" panose="02020603050405020304" pitchFamily="18" charset="0"/>
              <a:ea typeface="Times New Roman" panose="02020603050405020304" pitchFamily="18" charset="0"/>
            </a:endParaRPr>
          </a:p>
          <a:p>
            <a:pPr marL="0" indent="0" algn="ctr">
              <a:buNone/>
            </a:pPr>
            <a:r>
              <a:rPr lang="es-ES" i="1" dirty="0">
                <a:latin typeface="Times New Roman" panose="02020603050405020304" pitchFamily="18" charset="0"/>
                <a:ea typeface="Times New Roman" panose="02020603050405020304" pitchFamily="18" charset="0"/>
              </a:rPr>
              <a:t>N</a:t>
            </a:r>
            <a:r>
              <a:rPr lang="es-ES" i="1" baseline="-25000" dirty="0">
                <a:latin typeface="Times New Roman" panose="02020603050405020304" pitchFamily="18" charset="0"/>
                <a:ea typeface="Times New Roman" panose="02020603050405020304" pitchFamily="18" charset="0"/>
              </a:rPr>
              <a:t>f</a:t>
            </a:r>
            <a:r>
              <a:rPr lang="es-ES" i="1" dirty="0">
                <a:latin typeface="Times New Roman" panose="02020603050405020304" pitchFamily="18" charset="0"/>
                <a:ea typeface="Times New Roman" panose="02020603050405020304" pitchFamily="18" charset="0"/>
              </a:rPr>
              <a:t>=R</a:t>
            </a:r>
            <a:r>
              <a:rPr lang="es-ES" i="1" baseline="-25000" dirty="0">
                <a:latin typeface="Times New Roman" panose="02020603050405020304" pitchFamily="18" charset="0"/>
                <a:ea typeface="Times New Roman" panose="02020603050405020304" pitchFamily="18" charset="0"/>
              </a:rPr>
              <a:t>f</a:t>
            </a:r>
            <a:r>
              <a:rPr lang="es-ES" i="1" dirty="0">
                <a:latin typeface="Times New Roman" panose="02020603050405020304" pitchFamily="18" charset="0"/>
                <a:ea typeface="Times New Roman" panose="02020603050405020304" pitchFamily="18" charset="0"/>
              </a:rPr>
              <a:t> v</a:t>
            </a:r>
            <a:r>
              <a:rPr lang="es-ES" i="1" baseline="-25000" dirty="0">
                <a:latin typeface="Times New Roman" panose="02020603050405020304" pitchFamily="18" charset="0"/>
                <a:ea typeface="Times New Roman" panose="02020603050405020304" pitchFamily="18" charset="0"/>
              </a:rPr>
              <a:t>a</a:t>
            </a:r>
            <a:r>
              <a:rPr lang="es-ES" i="1" dirty="0">
                <a:latin typeface="Times New Roman" panose="02020603050405020304" pitchFamily="18" charset="0"/>
                <a:ea typeface="Times New Roman" panose="02020603050405020304" pitchFamily="18" charset="0"/>
              </a:rPr>
              <a:t>/270 = G</a:t>
            </a:r>
            <a:r>
              <a:rPr lang="es-ES" i="1" baseline="-25000" dirty="0">
                <a:latin typeface="Times New Roman" panose="02020603050405020304" pitchFamily="18" charset="0"/>
                <a:ea typeface="Times New Roman" panose="02020603050405020304" pitchFamily="18" charset="0"/>
              </a:rPr>
              <a:t>a</a:t>
            </a:r>
            <a:r>
              <a:rPr lang="es-ES" i="1" dirty="0">
                <a:latin typeface="Times New Roman" panose="02020603050405020304" pitchFamily="18" charset="0"/>
                <a:ea typeface="Times New Roman" panose="02020603050405020304" pitchFamily="18" charset="0"/>
              </a:rPr>
              <a:t> f cos v</a:t>
            </a:r>
            <a:r>
              <a:rPr lang="es-ES" i="1" baseline="-25000" dirty="0">
                <a:latin typeface="Times New Roman" panose="02020603050405020304" pitchFamily="18" charset="0"/>
                <a:ea typeface="Times New Roman" panose="02020603050405020304" pitchFamily="18" charset="0"/>
              </a:rPr>
              <a:t>a</a:t>
            </a:r>
            <a:r>
              <a:rPr lang="es-ES" i="1" dirty="0">
                <a:latin typeface="Times New Roman" panose="02020603050405020304" pitchFamily="18" charset="0"/>
                <a:ea typeface="Times New Roman" panose="02020603050405020304" pitchFamily="18" charset="0"/>
              </a:rPr>
              <a:t>/270 o k</a:t>
            </a:r>
            <a:endParaRPr lang="ru-RU" dirty="0"/>
          </a:p>
        </p:txBody>
      </p:sp>
    </p:spTree>
    <p:extLst>
      <p:ext uri="{BB962C8B-B14F-4D97-AF65-F5344CB8AC3E}">
        <p14:creationId xmlns:p14="http://schemas.microsoft.com/office/powerpoint/2010/main" val="4133513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100331" y="12879"/>
            <a:ext cx="7339884" cy="901521"/>
          </a:xfrm>
        </p:spPr>
        <p:txBody>
          <a:bodyPr/>
          <a:lstStyle/>
          <a:p>
            <a:pPr marL="179705" indent="-179705" algn="ctr">
              <a:spcAft>
                <a:spcPts val="0"/>
              </a:spcAft>
            </a:pPr>
            <a:r>
              <a:rPr lang="es-ES" sz="2400" b="1" dirty="0">
                <a:latin typeface="Times New Roman" panose="02020603050405020304" pitchFamily="18" charset="0"/>
                <a:ea typeface="Times New Roman" panose="02020603050405020304" pitchFamily="18" charset="0"/>
              </a:rPr>
              <a:t>Avtomobillarning balandlikka chi</a:t>
            </a:r>
            <a:r>
              <a:rPr lang="uz-Cyrl-UZ" sz="2400" b="1" dirty="0">
                <a:latin typeface="Times New Roman" panose="02020603050405020304" pitchFamily="18" charset="0"/>
                <a:ea typeface="Times New Roman" panose="02020603050405020304" pitchFamily="18" charset="0"/>
              </a:rPr>
              <a:t>q</a:t>
            </a:r>
            <a:r>
              <a:rPr lang="es-ES" sz="2400" b="1" dirty="0">
                <a:latin typeface="Times New Roman" panose="02020603050405020304" pitchFamily="18" charset="0"/>
                <a:ea typeface="Times New Roman" panose="02020603050405020304" pitchFamily="18" charset="0"/>
              </a:rPr>
              <a:t>ishga   qarshilik kuchi va yo’lning jami qarshilik kuchi.</a:t>
            </a:r>
            <a:endParaRPr lang="ru-RU" sz="1400" dirty="0">
              <a:effectLst/>
              <a:latin typeface="Times New Roman" panose="02020603050405020304" pitchFamily="18" charset="0"/>
              <a:ea typeface="Times New Roman" panose="02020603050405020304" pitchFamily="18" charset="0"/>
            </a:endParaRPr>
          </a:p>
        </p:txBody>
      </p:sp>
      <p:sp useBgFill="1">
        <p:nvSpPr>
          <p:cNvPr id="5" name="Объект 4"/>
          <p:cNvSpPr>
            <a:spLocks noGrp="1"/>
          </p:cNvSpPr>
          <p:nvPr>
            <p:ph idx="1"/>
          </p:nvPr>
        </p:nvSpPr>
        <p:spPr>
          <a:xfrm>
            <a:off x="838199" y="1030310"/>
            <a:ext cx="11177789" cy="5653825"/>
          </a:xfrm>
        </p:spPr>
        <p:txBody>
          <a:bodyPr>
            <a:normAutofit lnSpcReduction="10000"/>
          </a:bodyPr>
          <a:lstStyle/>
          <a:p>
            <a:pPr marL="179705" indent="-179705" algn="just">
              <a:spcAft>
                <a:spcPts val="0"/>
              </a:spcAft>
            </a:pPr>
            <a:r>
              <a:rPr lang="es-ES" sz="2800" dirty="0">
                <a:latin typeface="Times New Roman" panose="02020603050405020304" pitchFamily="18" charset="0"/>
                <a:ea typeface="Times New Roman" panose="02020603050405020304" pitchFamily="18" charset="0"/>
              </a:rPr>
              <a:t>Avtomobil yo’llari asosan balandlik va pastliklardan iborat bo’lib, yo’lning qiyaligi quyidagicha ifodalanadi.</a:t>
            </a:r>
            <a:endParaRPr lang="ru-RU" sz="1600" dirty="0">
              <a:latin typeface="Times New Roman" panose="02020603050405020304" pitchFamily="18" charset="0"/>
              <a:ea typeface="Times New Roman" panose="02020603050405020304" pitchFamily="18" charset="0"/>
            </a:endParaRPr>
          </a:p>
          <a:p>
            <a:pPr marL="0" indent="0" algn="ctr">
              <a:spcAft>
                <a:spcPts val="0"/>
              </a:spcAft>
              <a:buNone/>
            </a:pPr>
            <a:r>
              <a:rPr lang="es-ES" sz="2800" i="1" dirty="0">
                <a:latin typeface="Times New Roman" panose="02020603050405020304" pitchFamily="18" charset="0"/>
                <a:ea typeface="Times New Roman" panose="02020603050405020304" pitchFamily="18" charset="0"/>
              </a:rPr>
              <a:t>i= tg</a:t>
            </a:r>
            <a:r>
              <a:rPr lang="en-US" sz="2800" i="1" dirty="0">
                <a:latin typeface="Times New Roman" panose="02020603050405020304" pitchFamily="18" charset="0"/>
                <a:ea typeface="Times New Roman" panose="02020603050405020304" pitchFamily="18" charset="0"/>
                <a:sym typeface="Symbol" panose="05050102010706020507" pitchFamily="18" charset="2"/>
              </a:rPr>
              <a:t></a:t>
            </a:r>
            <a:r>
              <a:rPr lang="en-US" sz="2800" i="1" dirty="0">
                <a:latin typeface="Times New Roman" panose="02020603050405020304" pitchFamily="18" charset="0"/>
                <a:ea typeface="Times New Roman" panose="02020603050405020304" pitchFamily="18" charset="0"/>
              </a:rPr>
              <a:t>	</a:t>
            </a:r>
            <a:endParaRPr lang="en-US" sz="2800" i="1" dirty="0" smtClean="0">
              <a:latin typeface="Times New Roman" panose="02020603050405020304" pitchFamily="18" charset="0"/>
              <a:ea typeface="Times New Roman" panose="02020603050405020304" pitchFamily="18" charset="0"/>
            </a:endParaRPr>
          </a:p>
          <a:p>
            <a:pPr marL="0" indent="0" algn="ctr">
              <a:spcAft>
                <a:spcPts val="0"/>
              </a:spcAft>
              <a:buNone/>
            </a:pPr>
            <a:r>
              <a:rPr lang="es-ES" sz="2800" dirty="0">
                <a:latin typeface="Times New Roman" panose="02020603050405020304" pitchFamily="18" charset="0"/>
                <a:ea typeface="Times New Roman" panose="02020603050405020304" pitchFamily="18" charset="0"/>
              </a:rPr>
              <a:t>	</a:t>
            </a:r>
            <a:r>
              <a:rPr lang="es-ES" sz="2800" i="1" dirty="0">
                <a:latin typeface="Times New Roman" panose="02020603050405020304" pitchFamily="18" charset="0"/>
                <a:ea typeface="Times New Roman" panose="02020603050405020304" pitchFamily="18" charset="0"/>
                <a:sym typeface="Symbol" panose="05050102010706020507" pitchFamily="18" charset="2"/>
              </a:rPr>
              <a:t></a:t>
            </a:r>
            <a:r>
              <a:rPr lang="es-ES" sz="2800" dirty="0">
                <a:latin typeface="Times New Roman" panose="02020603050405020304" pitchFamily="18" charset="0"/>
                <a:ea typeface="Times New Roman" panose="02020603050405020304" pitchFamily="18" charset="0"/>
              </a:rPr>
              <a:t> - yo’lning gorizontal tekislik bilan xosil </a:t>
            </a:r>
            <a:r>
              <a:rPr lang="uz-Cyrl-UZ" sz="2800" dirty="0">
                <a:latin typeface="Times New Roman" panose="02020603050405020304" pitchFamily="18" charset="0"/>
                <a:ea typeface="Times New Roman" panose="02020603050405020304" pitchFamily="18" charset="0"/>
              </a:rPr>
              <a:t>q</a:t>
            </a:r>
            <a:r>
              <a:rPr lang="es-ES" sz="2800" dirty="0">
                <a:latin typeface="Times New Roman" panose="02020603050405020304" pitchFamily="18" charset="0"/>
                <a:ea typeface="Times New Roman" panose="02020603050405020304" pitchFamily="18" charset="0"/>
              </a:rPr>
              <a:t>ilgan burchagi.</a:t>
            </a:r>
            <a:endParaRPr lang="ru-RU" sz="1600" dirty="0">
              <a:latin typeface="Times New Roman" panose="02020603050405020304" pitchFamily="18" charset="0"/>
              <a:ea typeface="Times New Roman" panose="02020603050405020304" pitchFamily="18" charset="0"/>
            </a:endParaRPr>
          </a:p>
          <a:p>
            <a:pPr marL="179705" indent="-179705" algn="just">
              <a:spcAft>
                <a:spcPts val="0"/>
              </a:spcAft>
            </a:pPr>
            <a:r>
              <a:rPr lang="es-ES" sz="2800" dirty="0">
                <a:latin typeface="Times New Roman" panose="02020603050405020304" pitchFamily="18" charset="0"/>
                <a:ea typeface="Times New Roman" panose="02020603050405020304" pitchFamily="18" charset="0"/>
              </a:rPr>
              <a:t>          Balandlikka chi</a:t>
            </a:r>
            <a:r>
              <a:rPr lang="uz-Cyrl-UZ" sz="2800" dirty="0">
                <a:latin typeface="Times New Roman" panose="02020603050405020304" pitchFamily="18" charset="0"/>
                <a:ea typeface="Times New Roman" panose="02020603050405020304" pitchFamily="18" charset="0"/>
              </a:rPr>
              <a:t>q</a:t>
            </a:r>
            <a:r>
              <a:rPr lang="es-ES" sz="2800" dirty="0">
                <a:latin typeface="Times New Roman" panose="02020603050405020304" pitchFamily="18" charset="0"/>
                <a:ea typeface="Times New Roman" panose="02020603050405020304" pitchFamily="18" charset="0"/>
              </a:rPr>
              <a:t>uvchi  avtomobilning og’irligi </a:t>
            </a:r>
            <a:r>
              <a:rPr lang="es-ES" sz="2800" i="1" dirty="0">
                <a:latin typeface="Times New Roman" panose="02020603050405020304" pitchFamily="18" charset="0"/>
                <a:ea typeface="Times New Roman" panose="02020603050405020304" pitchFamily="18" charset="0"/>
              </a:rPr>
              <a:t>G</a:t>
            </a:r>
            <a:r>
              <a:rPr lang="es-ES" sz="2800" i="1" baseline="-25000" dirty="0">
                <a:latin typeface="Times New Roman" panose="02020603050405020304" pitchFamily="18" charset="0"/>
                <a:ea typeface="Times New Roman" panose="02020603050405020304" pitchFamily="18" charset="0"/>
              </a:rPr>
              <a:t>a</a:t>
            </a:r>
            <a:r>
              <a:rPr lang="es-ES" sz="2800" dirty="0">
                <a:latin typeface="Times New Roman" panose="02020603050405020304" pitchFamily="18" charset="0"/>
                <a:ea typeface="Times New Roman" panose="02020603050405020304" pitchFamily="18" charset="0"/>
              </a:rPr>
              <a:t>  ikki tashkil etuvchidan </a:t>
            </a:r>
            <a:r>
              <a:rPr lang="es-ES" sz="2800" dirty="0" smtClean="0">
                <a:latin typeface="Times New Roman" panose="02020603050405020304" pitchFamily="18" charset="0"/>
                <a:ea typeface="Times New Roman" panose="02020603050405020304" pitchFamily="18" charset="0"/>
              </a:rPr>
              <a:t>ya`ni </a:t>
            </a:r>
            <a:r>
              <a:rPr lang="es-ES" sz="2800" dirty="0">
                <a:latin typeface="Times New Roman" panose="02020603050405020304" pitchFamily="18" charset="0"/>
                <a:ea typeface="Times New Roman" panose="02020603050405020304" pitchFamily="18" charset="0"/>
              </a:rPr>
              <a:t>yo’lga parallel </a:t>
            </a:r>
            <a:r>
              <a:rPr lang="es-ES" sz="2800" i="1" dirty="0">
                <a:latin typeface="Times New Roman" panose="02020603050405020304" pitchFamily="18" charset="0"/>
                <a:ea typeface="Times New Roman" panose="02020603050405020304" pitchFamily="18" charset="0"/>
              </a:rPr>
              <a:t>G</a:t>
            </a:r>
            <a:r>
              <a:rPr lang="es-ES" sz="2800" i="1" baseline="-25000" dirty="0">
                <a:latin typeface="Times New Roman" panose="02020603050405020304" pitchFamily="18" charset="0"/>
                <a:ea typeface="Times New Roman" panose="02020603050405020304" pitchFamily="18" charset="0"/>
              </a:rPr>
              <a:t>a</a:t>
            </a:r>
            <a:r>
              <a:rPr lang="es-ES" sz="2800" i="1" dirty="0">
                <a:latin typeface="Times New Roman" panose="02020603050405020304" pitchFamily="18" charset="0"/>
                <a:ea typeface="Times New Roman" panose="02020603050405020304" pitchFamily="18" charset="0"/>
              </a:rPr>
              <a:t> Sin </a:t>
            </a:r>
            <a:r>
              <a:rPr lang="en-US" sz="2800" i="1" dirty="0">
                <a:latin typeface="Times New Roman" panose="02020603050405020304" pitchFamily="18" charset="0"/>
                <a:ea typeface="Times New Roman" panose="02020603050405020304" pitchFamily="18" charset="0"/>
                <a:sym typeface="Symbol" panose="05050102010706020507" pitchFamily="18" charset="2"/>
              </a:rPr>
              <a:t></a:t>
            </a:r>
            <a:r>
              <a:rPr lang="es-ES" sz="2800" dirty="0">
                <a:latin typeface="Times New Roman" panose="02020603050405020304" pitchFamily="18" charset="0"/>
                <a:ea typeface="Times New Roman" panose="02020603050405020304" pitchFamily="18" charset="0"/>
              </a:rPr>
              <a:t>   va perpendikulyar </a:t>
            </a:r>
            <a:r>
              <a:rPr lang="es-ES" sz="2800" i="1" dirty="0">
                <a:latin typeface="Times New Roman" panose="02020603050405020304" pitchFamily="18" charset="0"/>
                <a:ea typeface="Times New Roman" panose="02020603050405020304" pitchFamily="18" charset="0"/>
              </a:rPr>
              <a:t>G</a:t>
            </a:r>
            <a:r>
              <a:rPr lang="es-ES" sz="2800" i="1" baseline="-25000" dirty="0">
                <a:latin typeface="Times New Roman" panose="02020603050405020304" pitchFamily="18" charset="0"/>
                <a:ea typeface="Times New Roman" panose="02020603050405020304" pitchFamily="18" charset="0"/>
              </a:rPr>
              <a:t>a</a:t>
            </a:r>
            <a:r>
              <a:rPr lang="es-ES" sz="2800" i="1" dirty="0">
                <a:latin typeface="Times New Roman" panose="02020603050405020304" pitchFamily="18" charset="0"/>
                <a:ea typeface="Times New Roman" panose="02020603050405020304" pitchFamily="18" charset="0"/>
              </a:rPr>
              <a:t>  cos </a:t>
            </a:r>
            <a:r>
              <a:rPr lang="en-US" sz="2800" i="1" dirty="0">
                <a:latin typeface="Times New Roman" panose="02020603050405020304" pitchFamily="18" charset="0"/>
                <a:ea typeface="Times New Roman" panose="02020603050405020304" pitchFamily="18" charset="0"/>
                <a:sym typeface="Symbol" panose="05050102010706020507" pitchFamily="18" charset="2"/>
              </a:rPr>
              <a:t></a:t>
            </a:r>
            <a:r>
              <a:rPr lang="es-ES" sz="2800" dirty="0">
                <a:latin typeface="Times New Roman" panose="02020603050405020304" pitchFamily="18" charset="0"/>
                <a:ea typeface="Times New Roman" panose="02020603050405020304" pitchFamily="18" charset="0"/>
              </a:rPr>
              <a:t>  kuchlaridan iborat. Avtomobilning balandlikka chiqishga qarshilik kuchi  </a:t>
            </a:r>
            <a:r>
              <a:rPr lang="es-ES"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i</a:t>
            </a:r>
            <a:r>
              <a:rPr lang="es-ES" sz="2800" dirty="0">
                <a:latin typeface="Times New Roman" panose="02020603050405020304" pitchFamily="18" charset="0"/>
                <a:ea typeface="Times New Roman" panose="02020603050405020304" pitchFamily="18" charset="0"/>
              </a:rPr>
              <a:t> quyidagicha </a:t>
            </a:r>
            <a:r>
              <a:rPr lang="es-ES" sz="2800" dirty="0" smtClean="0">
                <a:latin typeface="Times New Roman" panose="02020603050405020304" pitchFamily="18" charset="0"/>
                <a:ea typeface="Times New Roman" panose="02020603050405020304" pitchFamily="18" charset="0"/>
              </a:rPr>
              <a:t>aniqlanadi:</a:t>
            </a:r>
            <a:endParaRPr lang="en-US" sz="1600" dirty="0" smtClean="0">
              <a:latin typeface="Times New Roman" panose="02020603050405020304" pitchFamily="18" charset="0"/>
              <a:ea typeface="Times New Roman" panose="02020603050405020304" pitchFamily="18" charset="0"/>
            </a:endParaRPr>
          </a:p>
          <a:p>
            <a:pPr marL="0" indent="0" algn="ctr">
              <a:spcAft>
                <a:spcPts val="0"/>
              </a:spcAft>
              <a:buNone/>
            </a:pPr>
            <a:r>
              <a:rPr lang="en-US" sz="1600" i="1" dirty="0">
                <a:latin typeface="Times New Roman" panose="02020603050405020304" pitchFamily="18" charset="0"/>
                <a:ea typeface="Times New Roman" panose="02020603050405020304" pitchFamily="18" charset="0"/>
              </a:rPr>
              <a:t>	</a:t>
            </a:r>
            <a:r>
              <a:rPr lang="en-US" sz="1600" i="1" dirty="0" smtClean="0">
                <a:latin typeface="Times New Roman" panose="02020603050405020304" pitchFamily="18" charset="0"/>
                <a:ea typeface="Times New Roman" panose="02020603050405020304" pitchFamily="18" charset="0"/>
              </a:rPr>
              <a:t>	</a:t>
            </a:r>
            <a:r>
              <a:rPr lang="es-ES" sz="2800" i="1" dirty="0" smtClean="0">
                <a:latin typeface="Times New Roman" panose="02020603050405020304" pitchFamily="18" charset="0"/>
                <a:ea typeface="Times New Roman" panose="02020603050405020304" pitchFamily="18" charset="0"/>
              </a:rPr>
              <a:t>R</a:t>
            </a:r>
            <a:r>
              <a:rPr lang="es-ES" sz="2800" i="1" baseline="-25000" dirty="0" smtClean="0">
                <a:latin typeface="Times New Roman" panose="02020603050405020304" pitchFamily="18" charset="0"/>
                <a:ea typeface="Times New Roman" panose="02020603050405020304" pitchFamily="18" charset="0"/>
              </a:rPr>
              <a:t>i </a:t>
            </a:r>
            <a:r>
              <a:rPr lang="es-ES" sz="2800" i="1" dirty="0">
                <a:latin typeface="Times New Roman" panose="02020603050405020304" pitchFamily="18" charset="0"/>
                <a:ea typeface="Times New Roman" panose="02020603050405020304" pitchFamily="18" charset="0"/>
              </a:rPr>
              <a:t>= G</a:t>
            </a:r>
            <a:r>
              <a:rPr lang="es-ES" sz="2800" i="1" baseline="-25000" dirty="0">
                <a:latin typeface="Times New Roman" panose="02020603050405020304" pitchFamily="18" charset="0"/>
                <a:ea typeface="Times New Roman" panose="02020603050405020304" pitchFamily="18" charset="0"/>
              </a:rPr>
              <a:t>a</a:t>
            </a:r>
            <a:r>
              <a:rPr lang="es-ES" sz="2800" i="1" dirty="0">
                <a:latin typeface="Times New Roman" panose="02020603050405020304" pitchFamily="18" charset="0"/>
                <a:ea typeface="Times New Roman" panose="02020603050405020304" pitchFamily="18" charset="0"/>
              </a:rPr>
              <a:t> sin </a:t>
            </a:r>
            <a:r>
              <a:rPr lang="en-US" sz="2800" i="1" dirty="0">
                <a:latin typeface="Times New Roman" panose="02020603050405020304" pitchFamily="18" charset="0"/>
                <a:ea typeface="Times New Roman" panose="02020603050405020304" pitchFamily="18" charset="0"/>
                <a:sym typeface="Symbol" panose="05050102010706020507" pitchFamily="18" charset="2"/>
              </a:rPr>
              <a:t></a:t>
            </a:r>
            <a:r>
              <a:rPr lang="es-ES" sz="2800" dirty="0">
                <a:latin typeface="Times New Roman" panose="02020603050405020304" pitchFamily="18" charset="0"/>
                <a:ea typeface="Times New Roman" panose="02020603050405020304" pitchFamily="18" charset="0"/>
              </a:rPr>
              <a:t> 	</a:t>
            </a:r>
            <a:endParaRPr lang="ru-RU" sz="1600" dirty="0" smtClean="0">
              <a:latin typeface="Times New Roman" panose="02020603050405020304" pitchFamily="18" charset="0"/>
              <a:ea typeface="Times New Roman" panose="02020603050405020304" pitchFamily="18" charset="0"/>
            </a:endParaRPr>
          </a:p>
          <a:p>
            <a:pPr marL="179705" algn="just">
              <a:spcAft>
                <a:spcPts val="0"/>
              </a:spcAft>
            </a:pPr>
            <a:r>
              <a:rPr lang="es-ES" sz="2800" dirty="0" smtClean="0">
                <a:latin typeface="Times New Roman" panose="02020603050405020304" pitchFamily="18" charset="0"/>
                <a:ea typeface="Times New Roman" panose="02020603050405020304" pitchFamily="18" charset="0"/>
              </a:rPr>
              <a:t>	Avtomobil balandlikka chiqayotganida </a:t>
            </a:r>
            <a:r>
              <a:rPr lang="es-ES" sz="2800" i="1" dirty="0" smtClean="0">
                <a:latin typeface="Times New Roman" panose="02020603050405020304" pitchFamily="18" charset="0"/>
                <a:ea typeface="Times New Roman" panose="02020603050405020304" pitchFamily="18" charset="0"/>
              </a:rPr>
              <a:t>R</a:t>
            </a:r>
            <a:r>
              <a:rPr lang="es-ES" sz="2800" i="1" baseline="-25000" dirty="0" smtClean="0">
                <a:latin typeface="Times New Roman" panose="02020603050405020304" pitchFamily="18" charset="0"/>
                <a:ea typeface="Times New Roman" panose="02020603050405020304" pitchFamily="18" charset="0"/>
              </a:rPr>
              <a:t>i</a:t>
            </a:r>
            <a:r>
              <a:rPr lang="es-ES" sz="2800" dirty="0" smtClean="0">
                <a:latin typeface="Times New Roman" panose="02020603050405020304" pitchFamily="18" charset="0"/>
                <a:ea typeface="Times New Roman" panose="02020603050405020304" pitchFamily="18" charset="0"/>
              </a:rPr>
              <a:t>  kuch avtomobil harakteriga qarshilik ko’rsatuvchi, pastlikkaga tushayotganda esa uni ilgariga itaruvchi kuch bo’ladi. </a:t>
            </a:r>
            <a:endParaRPr lang="ru-RU" sz="2800" dirty="0"/>
          </a:p>
        </p:txBody>
      </p:sp>
    </p:spTree>
    <p:extLst>
      <p:ext uri="{BB962C8B-B14F-4D97-AF65-F5344CB8AC3E}">
        <p14:creationId xmlns:p14="http://schemas.microsoft.com/office/powerpoint/2010/main" val="682913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100331" y="12879"/>
            <a:ext cx="7339884" cy="901521"/>
          </a:xfrm>
        </p:spPr>
        <p:txBody>
          <a:bodyPr/>
          <a:lstStyle/>
          <a:p>
            <a:pPr marL="179705" indent="-179705" algn="ctr">
              <a:spcAft>
                <a:spcPts val="0"/>
              </a:spcAft>
            </a:pPr>
            <a:r>
              <a:rPr lang="es-ES" sz="2400" b="1" dirty="0">
                <a:latin typeface="Times New Roman" panose="02020603050405020304" pitchFamily="18" charset="0"/>
                <a:ea typeface="Times New Roman" panose="02020603050405020304" pitchFamily="18" charset="0"/>
              </a:rPr>
              <a:t>Avtomobillarning balandlikka chi</a:t>
            </a:r>
            <a:r>
              <a:rPr lang="uz-Cyrl-UZ" sz="2400" b="1" dirty="0">
                <a:latin typeface="Times New Roman" panose="02020603050405020304" pitchFamily="18" charset="0"/>
                <a:ea typeface="Times New Roman" panose="02020603050405020304" pitchFamily="18" charset="0"/>
              </a:rPr>
              <a:t>q</a:t>
            </a:r>
            <a:r>
              <a:rPr lang="es-ES" sz="2400" b="1" dirty="0">
                <a:latin typeface="Times New Roman" panose="02020603050405020304" pitchFamily="18" charset="0"/>
                <a:ea typeface="Times New Roman" panose="02020603050405020304" pitchFamily="18" charset="0"/>
              </a:rPr>
              <a:t>ishga   qarshilik kuchi va yo’lning jami qarshilik kuchi.</a:t>
            </a:r>
            <a:endParaRPr lang="ru-RU" sz="1400" dirty="0">
              <a:effectLst/>
              <a:latin typeface="Times New Roman" panose="02020603050405020304" pitchFamily="18" charset="0"/>
              <a:ea typeface="Times New Roman" panose="02020603050405020304" pitchFamily="18" charset="0"/>
            </a:endParaRPr>
          </a:p>
        </p:txBody>
      </p:sp>
      <p:sp useBgFill="1">
        <p:nvSpPr>
          <p:cNvPr id="3" name="Объект 2"/>
          <p:cNvSpPr>
            <a:spLocks noGrp="1"/>
          </p:cNvSpPr>
          <p:nvPr>
            <p:ph idx="1"/>
          </p:nvPr>
        </p:nvSpPr>
        <p:spPr>
          <a:xfrm>
            <a:off x="476518" y="1010992"/>
            <a:ext cx="11526592" cy="5847008"/>
          </a:xfrm>
        </p:spPr>
        <p:txBody>
          <a:bodyPr>
            <a:normAutofit lnSpcReduction="10000"/>
          </a:bodyPr>
          <a:lstStyle/>
          <a:p>
            <a:pPr marL="179705" indent="-179705" algn="just">
              <a:spcAft>
                <a:spcPts val="0"/>
              </a:spcAft>
            </a:pPr>
            <a:r>
              <a:rPr lang="es-ES" sz="2800" dirty="0" smtClean="0">
                <a:latin typeface="Times New Roman" panose="02020603050405020304" pitchFamily="18" charset="0"/>
                <a:ea typeface="Times New Roman" panose="02020603050405020304" pitchFamily="18" charset="0"/>
              </a:rPr>
              <a:t>G’ildiragining </a:t>
            </a:r>
            <a:r>
              <a:rPr lang="es-ES" sz="2800" dirty="0">
                <a:latin typeface="Times New Roman" panose="02020603050405020304" pitchFamily="18" charset="0"/>
                <a:ea typeface="Times New Roman" panose="02020603050405020304" pitchFamily="18" charset="0"/>
              </a:rPr>
              <a:t>gorizontal yo’lda va balandlikka chiqishdagi G’ildirashga qarshiligi birgalikda yo’lning xolati tipi va qiyaligini ifodalaydi. Bu qarshilik kuchlari yig’indisi yo’lning jami qarshilik kuchi </a:t>
            </a:r>
            <a:r>
              <a:rPr lang="es-ES"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ψ</a:t>
            </a:r>
            <a:r>
              <a:rPr lang="es-ES" sz="2800" dirty="0">
                <a:latin typeface="Times New Roman" panose="02020603050405020304" pitchFamily="18" charset="0"/>
                <a:ea typeface="Times New Roman" panose="02020603050405020304" pitchFamily="18" charset="0"/>
              </a:rPr>
              <a:t> ni tashkil etadi</a:t>
            </a:r>
            <a:r>
              <a:rPr lang="es-ES" sz="2800" dirty="0" smtClean="0">
                <a:latin typeface="Times New Roman" panose="02020603050405020304" pitchFamily="18" charset="0"/>
                <a:ea typeface="Times New Roman" panose="02020603050405020304" pitchFamily="18" charset="0"/>
              </a:rPr>
              <a:t>:</a:t>
            </a:r>
          </a:p>
          <a:p>
            <a:pPr marL="0" indent="0" algn="ctr">
              <a:spcAft>
                <a:spcPts val="0"/>
              </a:spcAft>
              <a:buNone/>
            </a:pPr>
            <a:r>
              <a:rPr lang="es-ES" sz="2800" i="1" dirty="0" smtClean="0">
                <a:latin typeface="Times New Roman" panose="02020603050405020304" pitchFamily="18" charset="0"/>
                <a:ea typeface="Times New Roman" panose="02020603050405020304" pitchFamily="18" charset="0"/>
              </a:rPr>
              <a:t>R</a:t>
            </a:r>
            <a:r>
              <a:rPr lang="en-US" sz="2800" i="1" baseline="-25000" dirty="0">
                <a:latin typeface="Times New Roman" panose="02020603050405020304" pitchFamily="18" charset="0"/>
                <a:ea typeface="Times New Roman" panose="02020603050405020304" pitchFamily="18" charset="0"/>
              </a:rPr>
              <a:t>ψ</a:t>
            </a:r>
            <a:r>
              <a:rPr lang="nb-NO" sz="2800" i="1" dirty="0">
                <a:latin typeface="Times New Roman" panose="02020603050405020304" pitchFamily="18" charset="0"/>
                <a:ea typeface="Times New Roman" panose="02020603050405020304" pitchFamily="18" charset="0"/>
              </a:rPr>
              <a:t>=R</a:t>
            </a:r>
            <a:r>
              <a:rPr lang="nb-NO" sz="2800" i="1" baseline="-25000" dirty="0">
                <a:latin typeface="Times New Roman" panose="02020603050405020304" pitchFamily="18" charset="0"/>
                <a:ea typeface="Times New Roman" panose="02020603050405020304" pitchFamily="18" charset="0"/>
              </a:rPr>
              <a:t>f</a:t>
            </a:r>
            <a:r>
              <a:rPr lang="nb-NO" sz="2800" i="1" dirty="0">
                <a:latin typeface="Times New Roman" panose="02020603050405020304" pitchFamily="18" charset="0"/>
                <a:ea typeface="Times New Roman" panose="02020603050405020304" pitchFamily="18" charset="0"/>
              </a:rPr>
              <a:t>+ R</a:t>
            </a:r>
            <a:r>
              <a:rPr lang="nb-NO" sz="2800" i="1" baseline="-25000" dirty="0">
                <a:latin typeface="Times New Roman" panose="02020603050405020304" pitchFamily="18" charset="0"/>
                <a:ea typeface="Times New Roman" panose="02020603050405020304" pitchFamily="18" charset="0"/>
              </a:rPr>
              <a:t>i</a:t>
            </a:r>
            <a:r>
              <a:rPr lang="nb-NO" sz="2800" i="1" dirty="0">
                <a:latin typeface="Times New Roman" panose="02020603050405020304" pitchFamily="18" charset="0"/>
                <a:ea typeface="Times New Roman" panose="02020603050405020304" pitchFamily="18" charset="0"/>
              </a:rPr>
              <a:t> =G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f cos </a:t>
            </a:r>
            <a:r>
              <a:rPr lang="en-US" sz="2800" i="1" dirty="0">
                <a:latin typeface="Times New Roman" panose="02020603050405020304" pitchFamily="18" charset="0"/>
                <a:ea typeface="Times New Roman" panose="02020603050405020304" pitchFamily="18" charset="0"/>
                <a:sym typeface="Symbol" panose="05050102010706020507" pitchFamily="18" charset="2"/>
              </a:rPr>
              <a:t></a:t>
            </a:r>
            <a:r>
              <a:rPr lang="nb-NO" sz="2800" i="1" dirty="0">
                <a:latin typeface="Times New Roman" panose="02020603050405020304" pitchFamily="18" charset="0"/>
                <a:ea typeface="Times New Roman" panose="02020603050405020304" pitchFamily="18" charset="0"/>
              </a:rPr>
              <a:t> + 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sin </a:t>
            </a:r>
            <a:r>
              <a:rPr lang="en-US" sz="2800" i="1" dirty="0">
                <a:latin typeface="Times New Roman" panose="02020603050405020304" pitchFamily="18" charset="0"/>
                <a:ea typeface="Times New Roman" panose="02020603050405020304" pitchFamily="18" charset="0"/>
                <a:sym typeface="Symbol" panose="05050102010706020507" pitchFamily="18" charset="2"/>
              </a:rPr>
              <a:t></a:t>
            </a:r>
            <a:r>
              <a:rPr lang="nb-NO" sz="2800" i="1" dirty="0">
                <a:latin typeface="Times New Roman" panose="02020603050405020304" pitchFamily="18" charset="0"/>
                <a:ea typeface="Times New Roman" panose="02020603050405020304" pitchFamily="18" charset="0"/>
              </a:rPr>
              <a:t> = 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 f cos </a:t>
            </a:r>
            <a:r>
              <a:rPr lang="en-US" sz="2800" i="1" dirty="0">
                <a:latin typeface="Times New Roman" panose="02020603050405020304" pitchFamily="18" charset="0"/>
                <a:ea typeface="Times New Roman" panose="02020603050405020304" pitchFamily="18" charset="0"/>
                <a:sym typeface="Symbol" panose="05050102010706020507" pitchFamily="18" charset="2"/>
              </a:rPr>
              <a:t></a:t>
            </a:r>
            <a:r>
              <a:rPr lang="nb-NO" sz="2800" i="1" dirty="0">
                <a:latin typeface="Times New Roman" panose="02020603050405020304" pitchFamily="18" charset="0"/>
                <a:ea typeface="Times New Roman" panose="02020603050405020304" pitchFamily="18" charset="0"/>
              </a:rPr>
              <a:t> + sin </a:t>
            </a:r>
            <a:r>
              <a:rPr lang="en-US" sz="2800" i="1" dirty="0">
                <a:latin typeface="Times New Roman" panose="02020603050405020304" pitchFamily="18" charset="0"/>
                <a:ea typeface="Times New Roman" panose="02020603050405020304" pitchFamily="18" charset="0"/>
                <a:sym typeface="Symbol" panose="05050102010706020507" pitchFamily="18" charset="2"/>
              </a:rPr>
              <a:t></a:t>
            </a:r>
            <a:r>
              <a:rPr lang="nb-NO" sz="2800" i="1" dirty="0">
                <a:latin typeface="Times New Roman" panose="02020603050405020304" pitchFamily="18" charset="0"/>
                <a:ea typeface="Times New Roman" panose="02020603050405020304" pitchFamily="18" charset="0"/>
              </a:rPr>
              <a:t>)          </a:t>
            </a:r>
            <a:endParaRPr lang="ru-RU" sz="2800" dirty="0">
              <a:latin typeface="Times New Roman" panose="02020603050405020304" pitchFamily="18" charset="0"/>
              <a:ea typeface="Times New Roman" panose="02020603050405020304" pitchFamily="18" charset="0"/>
            </a:endParaRPr>
          </a:p>
          <a:p>
            <a:pPr marL="179705" indent="-179705" algn="just">
              <a:spcAft>
                <a:spcPts val="0"/>
              </a:spcAft>
            </a:pPr>
            <a:r>
              <a:rPr lang="nb-NO" sz="2800" dirty="0" smtClean="0">
                <a:latin typeface="Times New Roman" panose="02020603050405020304" pitchFamily="18" charset="0"/>
                <a:ea typeface="Times New Roman" panose="02020603050405020304" pitchFamily="18" charset="0"/>
              </a:rPr>
              <a:t>Agar </a:t>
            </a:r>
            <a:r>
              <a:rPr lang="nb-NO" sz="2800" dirty="0">
                <a:latin typeface="Times New Roman" panose="02020603050405020304" pitchFamily="18" charset="0"/>
                <a:ea typeface="Times New Roman" panose="02020603050405020304" pitchFamily="18" charset="0"/>
              </a:rPr>
              <a:t>yo’lning umumiy qarshilik koeffitsenti  </a:t>
            </a:r>
            <a:r>
              <a:rPr lang="en-US" sz="2800" i="1" dirty="0">
                <a:latin typeface="Times New Roman" panose="02020603050405020304" pitchFamily="18" charset="0"/>
                <a:ea typeface="Times New Roman" panose="02020603050405020304" pitchFamily="18" charset="0"/>
              </a:rPr>
              <a:t>ψ</a:t>
            </a:r>
            <a:r>
              <a:rPr lang="nb-NO" sz="2800" i="1" dirty="0">
                <a:latin typeface="Times New Roman" panose="02020603050405020304" pitchFamily="18" charset="0"/>
                <a:ea typeface="Times New Roman" panose="02020603050405020304" pitchFamily="18" charset="0"/>
              </a:rPr>
              <a:t>=f cos </a:t>
            </a:r>
            <a:r>
              <a:rPr lang="en-US" sz="2800" i="1" dirty="0">
                <a:latin typeface="Times New Roman" panose="02020603050405020304" pitchFamily="18" charset="0"/>
                <a:ea typeface="Times New Roman" panose="02020603050405020304" pitchFamily="18" charset="0"/>
                <a:sym typeface="Symbol" panose="05050102010706020507" pitchFamily="18" charset="2"/>
              </a:rPr>
              <a:t></a:t>
            </a:r>
            <a:r>
              <a:rPr lang="nb-NO" sz="2800" i="1" dirty="0">
                <a:latin typeface="Times New Roman" panose="02020603050405020304" pitchFamily="18" charset="0"/>
                <a:ea typeface="Times New Roman" panose="02020603050405020304" pitchFamily="18" charset="0"/>
              </a:rPr>
              <a:t> + sin </a:t>
            </a:r>
            <a:r>
              <a:rPr lang="en-US" sz="2800" i="1" dirty="0">
                <a:latin typeface="Times New Roman" panose="02020603050405020304" pitchFamily="18" charset="0"/>
                <a:ea typeface="Times New Roman" panose="02020603050405020304" pitchFamily="18" charset="0"/>
                <a:sym typeface="Symbol" panose="05050102010706020507" pitchFamily="18" charset="2"/>
              </a:rPr>
              <a:t></a:t>
            </a:r>
            <a:r>
              <a:rPr lang="nb-NO" sz="2800" dirty="0">
                <a:latin typeface="Times New Roman" panose="02020603050405020304" pitchFamily="18" charset="0"/>
                <a:ea typeface="Times New Roman" panose="02020603050405020304" pitchFamily="18" charset="0"/>
              </a:rPr>
              <a:t>  deb qabul qilinsa, </a:t>
            </a:r>
            <a:r>
              <a:rPr lang="nb-NO"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ψ </a:t>
            </a:r>
            <a:r>
              <a:rPr lang="nb-NO" sz="2800" dirty="0">
                <a:latin typeface="Times New Roman" panose="02020603050405020304" pitchFamily="18" charset="0"/>
                <a:ea typeface="Times New Roman" panose="02020603050405020304" pitchFamily="18" charset="0"/>
              </a:rPr>
              <a:t>quyidagiga teng bo’ladi:</a:t>
            </a:r>
            <a:endParaRPr lang="ru-RU" sz="2800" dirty="0">
              <a:latin typeface="Times New Roman" panose="02020603050405020304" pitchFamily="18" charset="0"/>
              <a:ea typeface="Times New Roman" panose="02020603050405020304" pitchFamily="18" charset="0"/>
            </a:endParaRPr>
          </a:p>
          <a:p>
            <a:pPr marL="0" indent="0" algn="ctr">
              <a:spcAft>
                <a:spcPts val="0"/>
              </a:spcAft>
              <a:buNone/>
            </a:pPr>
            <a:r>
              <a:rPr lang="nb-NO" sz="2800" dirty="0">
                <a:latin typeface="Times New Roman" panose="02020603050405020304" pitchFamily="18" charset="0"/>
                <a:ea typeface="Times New Roman" panose="02020603050405020304" pitchFamily="18" charset="0"/>
              </a:rPr>
              <a:t>	</a:t>
            </a:r>
            <a:r>
              <a:rPr lang="nb-NO" sz="2800" dirty="0" smtClean="0">
                <a:latin typeface="Times New Roman" panose="02020603050405020304" pitchFamily="18" charset="0"/>
                <a:ea typeface="Times New Roman" panose="02020603050405020304" pitchFamily="18" charset="0"/>
              </a:rPr>
              <a:t>	</a:t>
            </a:r>
            <a:r>
              <a:rPr lang="nb-NO" sz="2800" i="1" dirty="0" smtClean="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ψ</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a:t>
            </a:r>
            <a:r>
              <a:rPr lang="es-ES" sz="2800" i="1" dirty="0">
                <a:latin typeface="Times New Roman" panose="02020603050405020304" pitchFamily="18" charset="0"/>
                <a:ea typeface="Times New Roman" panose="02020603050405020304" pitchFamily="18" charset="0"/>
              </a:rPr>
              <a:t>ψ</a:t>
            </a:r>
            <a:r>
              <a:rPr lang="nb-NO" sz="2800" dirty="0">
                <a:latin typeface="Times New Roman" panose="02020603050405020304" pitchFamily="18" charset="0"/>
                <a:ea typeface="Times New Roman" panose="02020603050405020304" pitchFamily="18" charset="0"/>
              </a:rPr>
              <a:t>         </a:t>
            </a:r>
            <a:endParaRPr lang="nb-NO" sz="2800" dirty="0" smtClean="0">
              <a:latin typeface="Times New Roman" panose="02020603050405020304" pitchFamily="18" charset="0"/>
              <a:ea typeface="Times New Roman" panose="02020603050405020304" pitchFamily="18" charset="0"/>
            </a:endParaRPr>
          </a:p>
          <a:p>
            <a:pPr marL="179705" lvl="0" indent="-179705" algn="just">
              <a:spcAft>
                <a:spcPts val="0"/>
              </a:spcAft>
              <a:buClr>
                <a:srgbClr val="3333CC"/>
              </a:buClr>
            </a:pPr>
            <a:r>
              <a:rPr lang="nb-NO" sz="2800" dirty="0">
                <a:solidFill>
                  <a:srgbClr val="000000"/>
                </a:solidFill>
                <a:latin typeface="Times New Roman" panose="02020603050405020304" pitchFamily="18" charset="0"/>
                <a:ea typeface="Times New Roman" panose="02020603050405020304" pitchFamily="18" charset="0"/>
              </a:rPr>
              <a:t>Avtomobilning qiyalikka chiqishdagi qarshilik kuchini yengishga sarflangan quvvat </a:t>
            </a:r>
            <a:r>
              <a:rPr lang="nb-NO" sz="2800" i="1" dirty="0">
                <a:solidFill>
                  <a:srgbClr val="000000"/>
                </a:solidFill>
                <a:latin typeface="Times New Roman" panose="02020603050405020304" pitchFamily="18" charset="0"/>
                <a:ea typeface="Times New Roman" panose="02020603050405020304" pitchFamily="18" charset="0"/>
              </a:rPr>
              <a:t>N</a:t>
            </a:r>
            <a:r>
              <a:rPr lang="nb-NO" sz="2800" i="1" baseline="-25000" dirty="0">
                <a:solidFill>
                  <a:srgbClr val="000000"/>
                </a:solidFill>
                <a:latin typeface="Times New Roman" panose="02020603050405020304" pitchFamily="18" charset="0"/>
                <a:ea typeface="Times New Roman" panose="02020603050405020304" pitchFamily="18" charset="0"/>
              </a:rPr>
              <a:t>i</a:t>
            </a:r>
            <a:r>
              <a:rPr lang="nb-NO" sz="2800" i="1" dirty="0">
                <a:solidFill>
                  <a:srgbClr val="000000"/>
                </a:solidFill>
                <a:latin typeface="Times New Roman" panose="02020603050405020304" pitchFamily="18" charset="0"/>
                <a:ea typeface="Times New Roman" panose="02020603050405020304" pitchFamily="18" charset="0"/>
              </a:rPr>
              <a:t> </a:t>
            </a:r>
            <a:r>
              <a:rPr lang="nb-NO" sz="2800" dirty="0">
                <a:solidFill>
                  <a:srgbClr val="000000"/>
                </a:solidFill>
                <a:latin typeface="Times New Roman" panose="02020603050405020304" pitchFamily="18" charset="0"/>
                <a:ea typeface="Times New Roman" panose="02020603050405020304" pitchFamily="18" charset="0"/>
              </a:rPr>
              <a:t> va jami qarshilikni yengishga sarflanadigan quvvat </a:t>
            </a:r>
            <a:r>
              <a:rPr lang="nb-NO" sz="2800" i="1" dirty="0">
                <a:solidFill>
                  <a:srgbClr val="000000"/>
                </a:solidFill>
                <a:latin typeface="Times New Roman" panose="02020603050405020304" pitchFamily="18" charset="0"/>
                <a:ea typeface="Times New Roman" panose="02020603050405020304" pitchFamily="18" charset="0"/>
              </a:rPr>
              <a:t>N</a:t>
            </a:r>
            <a:r>
              <a:rPr lang="es-ES" sz="2800" i="1" baseline="-25000" dirty="0">
                <a:solidFill>
                  <a:srgbClr val="000000"/>
                </a:solidFill>
                <a:latin typeface="Times New Roman" panose="02020603050405020304" pitchFamily="18" charset="0"/>
                <a:ea typeface="Times New Roman" panose="02020603050405020304" pitchFamily="18" charset="0"/>
              </a:rPr>
              <a:t>ψ</a:t>
            </a:r>
            <a:r>
              <a:rPr lang="nb-NO" sz="2800" dirty="0">
                <a:solidFill>
                  <a:srgbClr val="000000"/>
                </a:solidFill>
                <a:latin typeface="Times New Roman" panose="02020603050405020304" pitchFamily="18" charset="0"/>
                <a:ea typeface="Times New Roman" panose="02020603050405020304" pitchFamily="18" charset="0"/>
              </a:rPr>
              <a:t>  quyidagicha topiladi</a:t>
            </a:r>
            <a:r>
              <a:rPr lang="nb-NO" sz="2800" dirty="0" smtClean="0">
                <a:solidFill>
                  <a:srgbClr val="000000"/>
                </a:solidFill>
                <a:latin typeface="Times New Roman" panose="02020603050405020304" pitchFamily="18" charset="0"/>
                <a:ea typeface="Times New Roman" panose="02020603050405020304" pitchFamily="18" charset="0"/>
              </a:rPr>
              <a:t>:</a:t>
            </a:r>
            <a:r>
              <a:rPr lang="nb-NO" sz="2800" dirty="0">
                <a:solidFill>
                  <a:srgbClr val="000000"/>
                </a:solidFill>
                <a:latin typeface="Times New Roman" panose="02020603050405020304" pitchFamily="18" charset="0"/>
                <a:ea typeface="Times New Roman" panose="02020603050405020304" pitchFamily="18" charset="0"/>
              </a:rPr>
              <a:t> </a:t>
            </a:r>
            <a:endParaRPr lang="ru-RU" sz="2800" dirty="0">
              <a:solidFill>
                <a:srgbClr val="000000"/>
              </a:solidFill>
              <a:latin typeface="Times New Roman" panose="02020603050405020304" pitchFamily="18" charset="0"/>
              <a:ea typeface="Times New Roman" panose="02020603050405020304" pitchFamily="18" charset="0"/>
            </a:endParaRPr>
          </a:p>
          <a:p>
            <a:pPr marL="0" lvl="0" indent="0" algn="ctr">
              <a:buClr>
                <a:srgbClr val="3333CC"/>
              </a:buClr>
              <a:buNone/>
            </a:pPr>
            <a:r>
              <a:rPr lang="nb-NO" sz="2800" i="1" dirty="0">
                <a:solidFill>
                  <a:srgbClr val="000000"/>
                </a:solidFill>
                <a:latin typeface="Times New Roman" panose="02020603050405020304" pitchFamily="18" charset="0"/>
                <a:ea typeface="Times New Roman" panose="02020603050405020304" pitchFamily="18" charset="0"/>
              </a:rPr>
              <a:t>N</a:t>
            </a:r>
            <a:r>
              <a:rPr lang="nb-NO" sz="2800" i="1" baseline="-25000" dirty="0">
                <a:solidFill>
                  <a:srgbClr val="000000"/>
                </a:solidFill>
                <a:latin typeface="Times New Roman" panose="02020603050405020304" pitchFamily="18" charset="0"/>
                <a:ea typeface="Times New Roman" panose="02020603050405020304" pitchFamily="18" charset="0"/>
              </a:rPr>
              <a:t>i</a:t>
            </a:r>
            <a:r>
              <a:rPr lang="nb-NO" sz="2800" i="1" dirty="0">
                <a:solidFill>
                  <a:srgbClr val="000000"/>
                </a:solidFill>
                <a:latin typeface="Times New Roman" panose="02020603050405020304" pitchFamily="18" charset="0"/>
                <a:ea typeface="Times New Roman" panose="02020603050405020304" pitchFamily="18" charset="0"/>
              </a:rPr>
              <a:t>=R</a:t>
            </a:r>
            <a:r>
              <a:rPr lang="nb-NO" sz="2800" i="1" baseline="-25000" dirty="0">
                <a:solidFill>
                  <a:srgbClr val="000000"/>
                </a:solidFill>
                <a:latin typeface="Times New Roman" panose="02020603050405020304" pitchFamily="18" charset="0"/>
                <a:ea typeface="Times New Roman" panose="02020603050405020304" pitchFamily="18" charset="0"/>
              </a:rPr>
              <a:t>i</a:t>
            </a:r>
            <a:r>
              <a:rPr lang="nb-NO" sz="2800" i="1" dirty="0">
                <a:solidFill>
                  <a:srgbClr val="000000"/>
                </a:solidFill>
                <a:latin typeface="Times New Roman" panose="02020603050405020304" pitchFamily="18" charset="0"/>
                <a:ea typeface="Times New Roman" panose="02020603050405020304" pitchFamily="18" charset="0"/>
              </a:rPr>
              <a:t> v</a:t>
            </a:r>
            <a:r>
              <a:rPr lang="nb-NO" sz="2800" i="1" baseline="-25000" dirty="0">
                <a:solidFill>
                  <a:srgbClr val="000000"/>
                </a:solidFill>
                <a:latin typeface="Times New Roman" panose="02020603050405020304" pitchFamily="18" charset="0"/>
                <a:ea typeface="Times New Roman" panose="02020603050405020304" pitchFamily="18" charset="0"/>
              </a:rPr>
              <a:t>a</a:t>
            </a:r>
            <a:r>
              <a:rPr lang="nb-NO" sz="2800" i="1" dirty="0">
                <a:solidFill>
                  <a:srgbClr val="000000"/>
                </a:solidFill>
                <a:latin typeface="Times New Roman" panose="02020603050405020304" pitchFamily="18" charset="0"/>
                <a:ea typeface="Times New Roman" panose="02020603050405020304" pitchFamily="18" charset="0"/>
              </a:rPr>
              <a:t>/270=G</a:t>
            </a:r>
            <a:r>
              <a:rPr lang="nb-NO" sz="2800" i="1" baseline="-25000" dirty="0">
                <a:solidFill>
                  <a:srgbClr val="000000"/>
                </a:solidFill>
                <a:latin typeface="Times New Roman" panose="02020603050405020304" pitchFamily="18" charset="0"/>
                <a:ea typeface="Times New Roman" panose="02020603050405020304" pitchFamily="18" charset="0"/>
              </a:rPr>
              <a:t>a</a:t>
            </a:r>
            <a:r>
              <a:rPr lang="nb-NO" sz="2800" i="1" dirty="0">
                <a:solidFill>
                  <a:srgbClr val="000000"/>
                </a:solidFill>
                <a:latin typeface="Times New Roman" panose="02020603050405020304" pitchFamily="18" charset="0"/>
                <a:ea typeface="Times New Roman" panose="02020603050405020304" pitchFamily="18" charset="0"/>
              </a:rPr>
              <a:t> v</a:t>
            </a:r>
            <a:r>
              <a:rPr lang="nb-NO" sz="2800" i="1" baseline="-25000" dirty="0">
                <a:solidFill>
                  <a:srgbClr val="000000"/>
                </a:solidFill>
                <a:latin typeface="Times New Roman" panose="02020603050405020304" pitchFamily="18" charset="0"/>
                <a:ea typeface="Times New Roman" panose="02020603050405020304" pitchFamily="18" charset="0"/>
              </a:rPr>
              <a:t>a</a:t>
            </a:r>
            <a:r>
              <a:rPr lang="nb-NO" sz="2800" i="1" dirty="0">
                <a:solidFill>
                  <a:srgbClr val="000000"/>
                </a:solidFill>
                <a:latin typeface="Times New Roman" panose="02020603050405020304" pitchFamily="18" charset="0"/>
                <a:ea typeface="Times New Roman" panose="02020603050405020304" pitchFamily="18" charset="0"/>
              </a:rPr>
              <a:t> sin </a:t>
            </a:r>
            <a:r>
              <a:rPr lang="en-US"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b-NO" sz="2800" i="1" dirty="0">
                <a:solidFill>
                  <a:srgbClr val="000000"/>
                </a:solidFill>
                <a:latin typeface="Times New Roman" panose="02020603050405020304" pitchFamily="18" charset="0"/>
                <a:ea typeface="Times New Roman" panose="02020603050405020304" pitchFamily="18" charset="0"/>
              </a:rPr>
              <a:t>/270;</a:t>
            </a:r>
          </a:p>
          <a:p>
            <a:pPr marL="0" lvl="0" indent="0" algn="ctr">
              <a:buClr>
                <a:srgbClr val="3333CC"/>
              </a:buClr>
              <a:buNone/>
            </a:pPr>
            <a:r>
              <a:rPr lang="nb-NO" sz="2800" i="1" dirty="0">
                <a:solidFill>
                  <a:srgbClr val="000000"/>
                </a:solidFill>
                <a:latin typeface="Times New Roman" panose="02020603050405020304" pitchFamily="18" charset="0"/>
                <a:ea typeface="Times New Roman" panose="02020603050405020304" pitchFamily="18" charset="0"/>
              </a:rPr>
              <a:t> N</a:t>
            </a:r>
            <a:r>
              <a:rPr lang="es-ES" sz="2800" i="1" baseline="-25000" dirty="0">
                <a:solidFill>
                  <a:srgbClr val="000000"/>
                </a:solidFill>
                <a:latin typeface="Times New Roman" panose="02020603050405020304" pitchFamily="18" charset="0"/>
                <a:ea typeface="Times New Roman" panose="02020603050405020304" pitchFamily="18" charset="0"/>
              </a:rPr>
              <a:t>ψ</a:t>
            </a:r>
            <a:r>
              <a:rPr lang="nb-NO" sz="2800" i="1" dirty="0">
                <a:solidFill>
                  <a:srgbClr val="000000"/>
                </a:solidFill>
                <a:latin typeface="Times New Roman" panose="02020603050405020304" pitchFamily="18" charset="0"/>
                <a:ea typeface="Times New Roman" panose="02020603050405020304" pitchFamily="18" charset="0"/>
              </a:rPr>
              <a:t>= R</a:t>
            </a:r>
            <a:r>
              <a:rPr lang="es-ES" sz="2800" i="1" baseline="-25000" dirty="0">
                <a:solidFill>
                  <a:srgbClr val="000000"/>
                </a:solidFill>
                <a:latin typeface="Times New Roman" panose="02020603050405020304" pitchFamily="18" charset="0"/>
                <a:ea typeface="Times New Roman" panose="02020603050405020304" pitchFamily="18" charset="0"/>
              </a:rPr>
              <a:t>ψ</a:t>
            </a:r>
            <a:r>
              <a:rPr lang="nb-NO" sz="2800" i="1" dirty="0">
                <a:solidFill>
                  <a:srgbClr val="000000"/>
                </a:solidFill>
                <a:latin typeface="Times New Roman" panose="02020603050405020304" pitchFamily="18" charset="0"/>
                <a:ea typeface="Times New Roman" panose="02020603050405020304" pitchFamily="18" charset="0"/>
              </a:rPr>
              <a:t> v</a:t>
            </a:r>
            <a:r>
              <a:rPr lang="nb-NO" sz="2800" i="1" baseline="-25000" dirty="0">
                <a:solidFill>
                  <a:srgbClr val="000000"/>
                </a:solidFill>
                <a:latin typeface="Times New Roman" panose="02020603050405020304" pitchFamily="18" charset="0"/>
                <a:ea typeface="Times New Roman" panose="02020603050405020304" pitchFamily="18" charset="0"/>
              </a:rPr>
              <a:t>a</a:t>
            </a:r>
            <a:r>
              <a:rPr lang="nb-NO" sz="2800" i="1" dirty="0">
                <a:solidFill>
                  <a:srgbClr val="000000"/>
                </a:solidFill>
                <a:latin typeface="Times New Roman" panose="02020603050405020304" pitchFamily="18" charset="0"/>
                <a:ea typeface="Times New Roman" panose="02020603050405020304" pitchFamily="18" charset="0"/>
              </a:rPr>
              <a:t>/270= G</a:t>
            </a:r>
            <a:r>
              <a:rPr lang="nb-NO" sz="2800" i="1" baseline="-25000" dirty="0">
                <a:solidFill>
                  <a:srgbClr val="000000"/>
                </a:solidFill>
                <a:latin typeface="Times New Roman" panose="02020603050405020304" pitchFamily="18" charset="0"/>
                <a:ea typeface="Times New Roman" panose="02020603050405020304" pitchFamily="18" charset="0"/>
              </a:rPr>
              <a:t>a </a:t>
            </a:r>
            <a:r>
              <a:rPr lang="es-ES" sz="2800" i="1" dirty="0">
                <a:solidFill>
                  <a:srgbClr val="000000"/>
                </a:solidFill>
                <a:latin typeface="Times New Roman" panose="02020603050405020304" pitchFamily="18" charset="0"/>
                <a:ea typeface="Times New Roman" panose="02020603050405020304" pitchFamily="18" charset="0"/>
              </a:rPr>
              <a:t>ψ</a:t>
            </a:r>
            <a:r>
              <a:rPr lang="nb-NO" sz="2800" i="1" dirty="0">
                <a:solidFill>
                  <a:srgbClr val="000000"/>
                </a:solidFill>
                <a:latin typeface="Times New Roman" panose="02020603050405020304" pitchFamily="18" charset="0"/>
                <a:ea typeface="Times New Roman" panose="02020603050405020304" pitchFamily="18" charset="0"/>
              </a:rPr>
              <a:t> v</a:t>
            </a:r>
            <a:r>
              <a:rPr lang="nb-NO" sz="2800" i="1" baseline="-25000" dirty="0">
                <a:solidFill>
                  <a:srgbClr val="000000"/>
                </a:solidFill>
                <a:latin typeface="Times New Roman" panose="02020603050405020304" pitchFamily="18" charset="0"/>
                <a:ea typeface="Times New Roman" panose="02020603050405020304" pitchFamily="18" charset="0"/>
              </a:rPr>
              <a:t>a</a:t>
            </a:r>
            <a:r>
              <a:rPr lang="nb-NO" sz="2800" i="1" dirty="0">
                <a:solidFill>
                  <a:srgbClr val="000000"/>
                </a:solidFill>
                <a:latin typeface="Times New Roman" panose="02020603050405020304" pitchFamily="18" charset="0"/>
                <a:ea typeface="Times New Roman" panose="02020603050405020304" pitchFamily="18" charset="0"/>
              </a:rPr>
              <a:t>/270</a:t>
            </a:r>
            <a:endParaRPr lang="ru-RU" sz="2800" dirty="0">
              <a:solidFill>
                <a:srgbClr val="000000"/>
              </a:solidFill>
            </a:endParaRPr>
          </a:p>
          <a:p>
            <a:pPr marL="0" indent="0" algn="just">
              <a:spcAft>
                <a:spcPts val="0"/>
              </a:spcAft>
              <a:buNone/>
            </a:pPr>
            <a:endParaRPr lang="ru-RU" sz="2800" dirty="0"/>
          </a:p>
        </p:txBody>
      </p:sp>
    </p:spTree>
    <p:extLst>
      <p:ext uri="{BB962C8B-B14F-4D97-AF65-F5344CB8AC3E}">
        <p14:creationId xmlns:p14="http://schemas.microsoft.com/office/powerpoint/2010/main" val="36446589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2100331" y="141668"/>
            <a:ext cx="7339884" cy="643943"/>
          </a:xfrm>
        </p:spPr>
        <p:txBody>
          <a:bodyPr/>
          <a:lstStyle/>
          <a:p>
            <a:pPr marL="179705" indent="-179705" algn="ctr">
              <a:spcAft>
                <a:spcPts val="0"/>
              </a:spcAft>
            </a:pPr>
            <a:r>
              <a:rPr lang="nb-NO" sz="2400" b="1" dirty="0">
                <a:latin typeface="Times New Roman" panose="02020603050405020304" pitchFamily="18" charset="0"/>
                <a:ea typeface="Times New Roman" panose="02020603050405020304" pitchFamily="18" charset="0"/>
              </a:rPr>
              <a:t>Avtomobilga xavoning qarshilik kuchi.</a:t>
            </a:r>
            <a:endParaRPr lang="ru-RU" sz="1400" dirty="0">
              <a:effectLst/>
              <a:latin typeface="Times New Roman" panose="02020603050405020304" pitchFamily="18" charset="0"/>
              <a:ea typeface="Times New Roman" panose="02020603050405020304" pitchFamily="18" charset="0"/>
            </a:endParaRPr>
          </a:p>
        </p:txBody>
      </p:sp>
      <p:sp>
        <p:nvSpPr>
          <p:cNvPr id="6" name="Объект 5"/>
          <p:cNvSpPr>
            <a:spLocks noGrp="1"/>
          </p:cNvSpPr>
          <p:nvPr>
            <p:ph idx="1"/>
          </p:nvPr>
        </p:nvSpPr>
        <p:spPr>
          <a:xfrm>
            <a:off x="-193182" y="911225"/>
            <a:ext cx="12385182" cy="6416854"/>
          </a:xfrm>
        </p:spPr>
        <p:txBody>
          <a:bodyPr/>
          <a:lstStyle/>
          <a:p>
            <a:pPr indent="226695" algn="just">
              <a:spcAft>
                <a:spcPts val="0"/>
              </a:spcAft>
            </a:pPr>
            <a:r>
              <a:rPr lang="nb-NO" sz="2600" dirty="0">
                <a:latin typeface="Times New Roman" panose="02020603050405020304" pitchFamily="18" charset="0"/>
                <a:ea typeface="Calibri" panose="020F0502020204030204" pitchFamily="34" charset="0"/>
                <a:cs typeface="Times New Roman" panose="02020603050405020304" pitchFamily="18" charset="0"/>
              </a:rPr>
              <a:t>Avtomobilning harakatiga xavo ham qarshilik qiladi, uni yengish uchun dvigateli quvvatining bir qismi sarf bo’ladi. Agar shamol avtomobil harakatini yo’nalishiga qarshi yo’nalgan bo’lsa, xavo qarshiligi yana ham kattalashadi. Xavoning avtomobilga qarshiligi quyidagi sabablardan kelib chiqadi</a:t>
            </a:r>
            <a:r>
              <a:rPr lang="nb-NO" sz="2600" dirty="0" smtClean="0">
                <a:latin typeface="Times New Roman" panose="02020603050405020304" pitchFamily="18" charset="0"/>
                <a:ea typeface="Calibri" panose="020F0502020204030204" pitchFamily="34" charset="0"/>
                <a:cs typeface="Times New Roman" panose="02020603050405020304" pitchFamily="18" charset="0"/>
              </a:rPr>
              <a:t>.</a:t>
            </a:r>
          </a:p>
          <a:p>
            <a:pPr indent="226695" algn="just">
              <a:spcAft>
                <a:spcPts val="0"/>
              </a:spcAft>
            </a:pPr>
            <a:r>
              <a:rPr lang="nb-NO" sz="2600" dirty="0" smtClean="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harakat davrida avtomobilning orqa va old qismida xavo bosimining har xilligi natijasida peshtokda xosil bo’ladigan qarshilik umumiy qarshilikning 55-60%ini tashkil </a:t>
            </a:r>
            <a:r>
              <a:rPr lang="nb-NO" sz="2600" dirty="0" smtClean="0">
                <a:latin typeface="Times New Roman" panose="02020603050405020304" pitchFamily="18" charset="0"/>
                <a:ea typeface="Times New Roman" panose="02020603050405020304" pitchFamily="18" charset="0"/>
              </a:rPr>
              <a:t>etadi;</a:t>
            </a:r>
          </a:p>
          <a:p>
            <a:pPr indent="226695" algn="just">
              <a:spcAft>
                <a:spcPts val="0"/>
              </a:spcAft>
            </a:pPr>
            <a:r>
              <a:rPr lang="nb-NO" sz="2600" dirty="0" smtClean="0">
                <a:latin typeface="Times New Roman" panose="02020603050405020304" pitchFamily="18" charset="0"/>
                <a:ea typeface="Times New Roman" panose="02020603050405020304" pitchFamily="18" charset="0"/>
              </a:rPr>
              <a:t>avtomobilning </a:t>
            </a:r>
            <a:r>
              <a:rPr lang="nb-NO" sz="2600" dirty="0">
                <a:latin typeface="Times New Roman" panose="02020603050405020304" pitchFamily="18" charset="0"/>
                <a:ea typeface="Times New Roman" panose="02020603050405020304" pitchFamily="18" charset="0"/>
              </a:rPr>
              <a:t>qanoti, zinapoyasi, nomeri va boshqalarning qarshiligi (12-18% ni tashkil etadi); </a:t>
            </a:r>
            <a:endParaRPr lang="nb-NO" sz="2600" dirty="0" smtClean="0">
              <a:latin typeface="Times New Roman" panose="02020603050405020304" pitchFamily="18" charset="0"/>
              <a:ea typeface="Times New Roman" panose="02020603050405020304" pitchFamily="18" charset="0"/>
            </a:endParaRPr>
          </a:p>
          <a:p>
            <a:pPr indent="226695" algn="just">
              <a:spcAft>
                <a:spcPts val="0"/>
              </a:spcAft>
            </a:pPr>
            <a:r>
              <a:rPr lang="nb-NO" sz="2600" dirty="0" smtClean="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xavoning radiator orqali kapot tagidan o’tib ko’rsatadigan qarshiligi (10-15% ni tashkil etadi</a:t>
            </a:r>
            <a:r>
              <a:rPr lang="nb-NO" sz="2600" dirty="0" smtClean="0">
                <a:latin typeface="Times New Roman" panose="02020603050405020304" pitchFamily="18" charset="0"/>
                <a:ea typeface="Times New Roman" panose="02020603050405020304" pitchFamily="18" charset="0"/>
              </a:rPr>
              <a:t>);</a:t>
            </a:r>
          </a:p>
          <a:p>
            <a:pPr indent="226695" algn="just">
              <a:spcAft>
                <a:spcPts val="0"/>
              </a:spcAft>
            </a:pPr>
            <a:r>
              <a:rPr lang="nb-NO" sz="2600" dirty="0" smtClean="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avtomobil kuzovining xavoga ishqalanish qarshiligi (8-10% ni tashkil etadi</a:t>
            </a:r>
            <a:r>
              <a:rPr lang="nb-NO" sz="2600" dirty="0" smtClean="0">
                <a:latin typeface="Times New Roman" panose="02020603050405020304" pitchFamily="18" charset="0"/>
                <a:ea typeface="Times New Roman" panose="02020603050405020304" pitchFamily="18" charset="0"/>
              </a:rPr>
              <a:t>);</a:t>
            </a:r>
          </a:p>
          <a:p>
            <a:pPr indent="226695" algn="just">
              <a:spcAft>
                <a:spcPts val="0"/>
              </a:spcAft>
            </a:pPr>
            <a:r>
              <a:rPr lang="nb-NO" sz="2600" dirty="0" smtClean="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avtomobilning yuqori va pastki qismidagi bosimning har-xilligi tufayli sodir bo’ladigan qarshilik (5-8% ni tashkil etadi</a:t>
            </a:r>
            <a:r>
              <a:rPr lang="nb-NO" sz="2600" dirty="0" smtClean="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440426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0" y="927279"/>
            <a:ext cx="12192000" cy="5211048"/>
          </a:xfrm>
        </p:spPr>
        <p:txBody>
          <a:bodyPr/>
          <a:lstStyle/>
          <a:p>
            <a:pPr indent="457200" algn="just">
              <a:spcAft>
                <a:spcPts val="0"/>
              </a:spcAft>
            </a:pPr>
            <a:r>
              <a:rPr lang="nb-NO" sz="2800" dirty="0">
                <a:latin typeface="Times New Roman" panose="02020603050405020304" pitchFamily="18" charset="0"/>
                <a:ea typeface="Times New Roman" panose="02020603050405020304" pitchFamily="18" charset="0"/>
              </a:rPr>
              <a:t>Xavoning qarshilik kuchi avtomobilning har xil nuqtalariga tushganligi sababli uni aniq xisoblash qiyin. Ta`sir etuvchi elementar qarshilik kuchlarining teng ta`sir etuvchisi avtomobilga xavoning qarshilik kuchi R</a:t>
            </a:r>
            <a:r>
              <a:rPr lang="en-US" sz="2800" baseline="-25000" dirty="0">
                <a:latin typeface="Times New Roman" panose="02020603050405020304" pitchFamily="18" charset="0"/>
                <a:ea typeface="Times New Roman" panose="02020603050405020304" pitchFamily="18" charset="0"/>
              </a:rPr>
              <a:t>ω</a:t>
            </a:r>
            <a:r>
              <a:rPr lang="nb-NO" sz="2800" dirty="0">
                <a:latin typeface="Times New Roman" panose="02020603050405020304" pitchFamily="18" charset="0"/>
                <a:ea typeface="Times New Roman" panose="02020603050405020304" pitchFamily="18" charset="0"/>
              </a:rPr>
              <a:t>  deb ataladi. R</a:t>
            </a:r>
            <a:r>
              <a:rPr lang="en-US" sz="2800" baseline="-25000" dirty="0">
                <a:latin typeface="Times New Roman" panose="02020603050405020304" pitchFamily="18" charset="0"/>
                <a:ea typeface="Times New Roman" panose="02020603050405020304" pitchFamily="18" charset="0"/>
              </a:rPr>
              <a:t>ω </a:t>
            </a:r>
            <a:r>
              <a:rPr lang="nb-NO" sz="2800" dirty="0">
                <a:latin typeface="Times New Roman" panose="02020603050405020304" pitchFamily="18" charset="0"/>
                <a:ea typeface="Times New Roman" panose="02020603050405020304" pitchFamily="18" charset="0"/>
              </a:rPr>
              <a:t>kuch qo’yilgan nuqtani yelkanlik markazi deyiladi. Bu nuqta yo’l tekisligidan h</a:t>
            </a:r>
            <a:r>
              <a:rPr lang="en-US" sz="2800" baseline="-25000" dirty="0">
                <a:latin typeface="Times New Roman" panose="02020603050405020304" pitchFamily="18" charset="0"/>
                <a:ea typeface="Times New Roman" panose="02020603050405020304" pitchFamily="18" charset="0"/>
              </a:rPr>
              <a:t>ω</a:t>
            </a:r>
            <a:r>
              <a:rPr lang="nb-NO" sz="2800" dirty="0">
                <a:latin typeface="Times New Roman" panose="02020603050405020304" pitchFamily="18" charset="0"/>
                <a:ea typeface="Times New Roman" panose="02020603050405020304" pitchFamily="18" charset="0"/>
              </a:rPr>
              <a:t> balandlikda bo’ladi.</a:t>
            </a:r>
            <a:endParaRPr lang="ru-RU" sz="1600" dirty="0">
              <a:latin typeface="Times New Roman" panose="02020603050405020304" pitchFamily="18" charset="0"/>
              <a:ea typeface="Times New Roman" panose="02020603050405020304" pitchFamily="18" charset="0"/>
            </a:endParaRPr>
          </a:p>
          <a:p>
            <a:pPr indent="457200" algn="just">
              <a:spcAft>
                <a:spcPts val="0"/>
              </a:spcAft>
            </a:pPr>
            <a:r>
              <a:rPr lang="nb-NO" sz="2800" dirty="0">
                <a:latin typeface="Times New Roman" panose="02020603050405020304" pitchFamily="18" charset="0"/>
                <a:ea typeface="Times New Roman" panose="02020603050405020304" pitchFamily="18" charset="0"/>
              </a:rPr>
              <a:t>Avtomobilga xavoning qarshilik kuchi quyidagi empirik formuladan topiladi:</a:t>
            </a:r>
            <a:endParaRPr lang="ru-RU" sz="1600" dirty="0">
              <a:latin typeface="Times New Roman" panose="02020603050405020304" pitchFamily="18" charset="0"/>
              <a:ea typeface="Times New Roman" panose="02020603050405020304" pitchFamily="18" charset="0"/>
            </a:endParaRPr>
          </a:p>
          <a:p>
            <a:pPr indent="0" algn="ctr">
              <a:spcAft>
                <a:spcPts val="0"/>
              </a:spcAft>
              <a:buNone/>
            </a:pPr>
            <a:r>
              <a:rPr lang="es-ES" sz="2800" i="1" dirty="0">
                <a:latin typeface="Times New Roman" panose="02020603050405020304" pitchFamily="18" charset="0"/>
                <a:ea typeface="Times New Roman" panose="02020603050405020304" pitchFamily="18" charset="0"/>
              </a:rPr>
              <a:t>R</a:t>
            </a:r>
            <a:r>
              <a:rPr lang="en-US" sz="2800" i="1" baseline="-25000" dirty="0">
                <a:latin typeface="Times New Roman" panose="02020603050405020304" pitchFamily="18" charset="0"/>
                <a:ea typeface="Times New Roman" panose="02020603050405020304" pitchFamily="18" charset="0"/>
              </a:rPr>
              <a:t>ω</a:t>
            </a:r>
            <a:r>
              <a:rPr lang="es-ES" sz="2800" i="1" dirty="0">
                <a:latin typeface="Times New Roman" panose="02020603050405020304" pitchFamily="18" charset="0"/>
                <a:ea typeface="Times New Roman" panose="02020603050405020304" pitchFamily="18" charset="0"/>
              </a:rPr>
              <a:t>=K F v</a:t>
            </a:r>
            <a:r>
              <a:rPr lang="es-ES" sz="2800" i="1" baseline="-25000" dirty="0">
                <a:latin typeface="Times New Roman" panose="02020603050405020304" pitchFamily="18" charset="0"/>
                <a:ea typeface="Times New Roman" panose="02020603050405020304" pitchFamily="18" charset="0"/>
              </a:rPr>
              <a:t>a</a:t>
            </a:r>
            <a:r>
              <a:rPr lang="es-ES" sz="2800" i="1" baseline="30000" dirty="0">
                <a:latin typeface="Times New Roman" panose="02020603050405020304" pitchFamily="18" charset="0"/>
                <a:ea typeface="Times New Roman" panose="02020603050405020304" pitchFamily="18" charset="0"/>
              </a:rPr>
              <a:t>2</a:t>
            </a:r>
            <a:r>
              <a:rPr lang="es-ES" sz="2800" i="1" dirty="0">
                <a:latin typeface="Times New Roman" panose="02020603050405020304" pitchFamily="18" charset="0"/>
                <a:ea typeface="Times New Roman" panose="02020603050405020304" pitchFamily="18" charset="0"/>
              </a:rPr>
              <a:t>/13</a:t>
            </a:r>
            <a:r>
              <a:rPr lang="es-ES" sz="2800" dirty="0">
                <a:latin typeface="Times New Roman" panose="02020603050405020304" pitchFamily="18" charset="0"/>
                <a:ea typeface="Times New Roman" panose="02020603050405020304" pitchFamily="18" charset="0"/>
              </a:rPr>
              <a:t>          </a:t>
            </a:r>
            <a:endParaRPr lang="ru-RU" sz="1600" dirty="0" smtClean="0">
              <a:latin typeface="Times New Roman" panose="02020603050405020304" pitchFamily="18" charset="0"/>
              <a:ea typeface="Times New Roman" panose="02020603050405020304" pitchFamily="18" charset="0"/>
            </a:endParaRPr>
          </a:p>
          <a:p>
            <a:pPr indent="0" algn="just">
              <a:spcAft>
                <a:spcPts val="0"/>
              </a:spcAft>
              <a:buNone/>
            </a:pPr>
            <a:r>
              <a:rPr lang="es-ES" sz="2800" dirty="0" smtClean="0">
                <a:latin typeface="Times New Roman" panose="02020603050405020304" pitchFamily="18" charset="0"/>
                <a:ea typeface="Times New Roman" panose="02020603050405020304" pitchFamily="18" charset="0"/>
              </a:rPr>
              <a:t>Bu yerda:</a:t>
            </a:r>
            <a:endParaRPr lang="ru-RU" sz="1600" dirty="0" smtClean="0">
              <a:latin typeface="Times New Roman" panose="02020603050405020304" pitchFamily="18" charset="0"/>
              <a:ea typeface="Times New Roman" panose="02020603050405020304" pitchFamily="18" charset="0"/>
            </a:endParaRPr>
          </a:p>
          <a:p>
            <a:pPr indent="457200" algn="just">
              <a:spcAft>
                <a:spcPts val="0"/>
              </a:spcAft>
            </a:pPr>
            <a:r>
              <a:rPr lang="es-ES" sz="2800" i="1" dirty="0" smtClean="0">
                <a:latin typeface="Times New Roman" panose="02020603050405020304" pitchFamily="18" charset="0"/>
                <a:ea typeface="Times New Roman" panose="02020603050405020304" pitchFamily="18" charset="0"/>
              </a:rPr>
              <a:t>K</a:t>
            </a:r>
            <a:r>
              <a:rPr lang="es-ES" sz="2800" dirty="0" smtClean="0">
                <a:latin typeface="Times New Roman" panose="02020603050405020304" pitchFamily="18" charset="0"/>
                <a:ea typeface="Times New Roman" panose="02020603050405020304" pitchFamily="18" charset="0"/>
              </a:rPr>
              <a:t>-xavo </a:t>
            </a:r>
            <a:r>
              <a:rPr lang="es-ES" sz="2800" dirty="0">
                <a:latin typeface="Times New Roman" panose="02020603050405020304" pitchFamily="18" charset="0"/>
                <a:ea typeface="Times New Roman" panose="02020603050405020304" pitchFamily="18" charset="0"/>
              </a:rPr>
              <a:t>qarshiligini yengish koeffitsenti;</a:t>
            </a:r>
            <a:endParaRPr lang="ru-RU" sz="1600" dirty="0">
              <a:latin typeface="Times New Roman" panose="02020603050405020304" pitchFamily="18" charset="0"/>
              <a:ea typeface="Times New Roman" panose="02020603050405020304" pitchFamily="18" charset="0"/>
            </a:endParaRPr>
          </a:p>
          <a:p>
            <a:pPr indent="457200" algn="just">
              <a:spcAft>
                <a:spcPts val="0"/>
              </a:spcAft>
            </a:pPr>
            <a:r>
              <a:rPr lang="es-ES" sz="2800" i="1" dirty="0">
                <a:latin typeface="Times New Roman" panose="02020603050405020304" pitchFamily="18" charset="0"/>
                <a:ea typeface="Times New Roman" panose="02020603050405020304" pitchFamily="18" charset="0"/>
              </a:rPr>
              <a:t>F</a:t>
            </a:r>
            <a:r>
              <a:rPr lang="es-ES" sz="2800" dirty="0">
                <a:latin typeface="Times New Roman" panose="02020603050405020304" pitchFamily="18" charset="0"/>
                <a:ea typeface="Times New Roman" panose="02020603050405020304" pitchFamily="18" charset="0"/>
              </a:rPr>
              <a:t>-avtomobilning old yuzasidan qaralgandagi yuzi.</a:t>
            </a:r>
            <a:endParaRPr lang="ru-RU" sz="1600" dirty="0">
              <a:latin typeface="Times New Roman" panose="02020603050405020304" pitchFamily="18" charset="0"/>
              <a:ea typeface="Times New Roman" panose="02020603050405020304" pitchFamily="18" charset="0"/>
            </a:endParaRPr>
          </a:p>
          <a:p>
            <a:endParaRPr lang="ru-RU" sz="2800" dirty="0"/>
          </a:p>
        </p:txBody>
      </p:sp>
      <p:sp>
        <p:nvSpPr>
          <p:cNvPr id="4" name="Заголовок 1"/>
          <p:cNvSpPr>
            <a:spLocks noGrp="1"/>
          </p:cNvSpPr>
          <p:nvPr>
            <p:ph type="title"/>
          </p:nvPr>
        </p:nvSpPr>
        <p:spPr>
          <a:xfrm>
            <a:off x="2164725" y="115910"/>
            <a:ext cx="7339884" cy="643943"/>
          </a:xfrm>
        </p:spPr>
        <p:txBody>
          <a:bodyPr/>
          <a:lstStyle/>
          <a:p>
            <a:pPr marL="179705" indent="-179705" algn="ctr">
              <a:spcAft>
                <a:spcPts val="0"/>
              </a:spcAft>
            </a:pPr>
            <a:r>
              <a:rPr lang="nb-NO" sz="2400" b="1" dirty="0">
                <a:latin typeface="Times New Roman" panose="02020603050405020304" pitchFamily="18" charset="0"/>
                <a:ea typeface="Times New Roman" panose="02020603050405020304" pitchFamily="18" charset="0"/>
              </a:rPr>
              <a:t>Avtomobilga xavoning qarshilik kuchi.</a:t>
            </a:r>
            <a:endParaRPr lang="ru-RU"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164003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1005626" y="1014256"/>
            <a:ext cx="10515600" cy="5843744"/>
          </a:xfrm>
        </p:spPr>
        <p:txBody>
          <a:bodyPr/>
          <a:lstStyle/>
          <a:p>
            <a:pPr indent="457200" algn="just">
              <a:spcAft>
                <a:spcPts val="0"/>
              </a:spcAft>
            </a:pPr>
            <a:r>
              <a:rPr lang="es-ES" sz="2800" dirty="0">
                <a:latin typeface="Times New Roman" panose="02020603050405020304" pitchFamily="18" charset="0"/>
                <a:ea typeface="Times New Roman" panose="02020603050405020304" pitchFamily="18" charset="0"/>
              </a:rPr>
              <a:t>Demak, xavoning tezligi  </a:t>
            </a:r>
            <a:r>
              <a:rPr lang="es-ES" sz="2800" i="1" dirty="0">
                <a:latin typeface="Times New Roman" panose="02020603050405020304" pitchFamily="18" charset="0"/>
                <a:ea typeface="Times New Roman" panose="02020603050405020304" pitchFamily="18" charset="0"/>
              </a:rPr>
              <a:t>v</a:t>
            </a:r>
            <a:r>
              <a:rPr lang="es-ES" sz="2800" i="1" baseline="-25000" dirty="0">
                <a:latin typeface="Times New Roman" panose="02020603050405020304" pitchFamily="18" charset="0"/>
                <a:ea typeface="Times New Roman" panose="02020603050405020304" pitchFamily="18" charset="0"/>
              </a:rPr>
              <a:t>a</a:t>
            </a:r>
            <a:r>
              <a:rPr lang="es-ES" sz="2800" dirty="0">
                <a:latin typeface="Times New Roman" panose="02020603050405020304" pitchFamily="18" charset="0"/>
                <a:ea typeface="Times New Roman" panose="02020603050405020304" pitchFamily="18" charset="0"/>
              </a:rPr>
              <a:t> uning qarshilik kuchiga katta ta`sir ko’rsatadi. Agar, avtomobilga xavoning qarshilik kuchi </a:t>
            </a:r>
            <a:r>
              <a:rPr lang="es-ES" sz="2800" i="1" dirty="0">
                <a:latin typeface="Times New Roman" panose="02020603050405020304" pitchFamily="18" charset="0"/>
                <a:ea typeface="Times New Roman" panose="02020603050405020304" pitchFamily="18" charset="0"/>
              </a:rPr>
              <a:t>v</a:t>
            </a:r>
            <a:r>
              <a:rPr lang="es-ES" sz="2800" i="1" baseline="-25000" dirty="0">
                <a:latin typeface="Times New Roman" panose="02020603050405020304" pitchFamily="18" charset="0"/>
                <a:ea typeface="Times New Roman" panose="02020603050405020304" pitchFamily="18" charset="0"/>
              </a:rPr>
              <a:t>a</a:t>
            </a:r>
            <a:r>
              <a:rPr lang="es-ES" sz="2800" i="1" dirty="0">
                <a:latin typeface="Times New Roman" panose="02020603050405020304" pitchFamily="18" charset="0"/>
                <a:ea typeface="Times New Roman" panose="02020603050405020304" pitchFamily="18" charset="0"/>
              </a:rPr>
              <a:t>&lt;30-40</a:t>
            </a:r>
            <a:r>
              <a:rPr lang="es-ES" sz="2800" dirty="0">
                <a:latin typeface="Times New Roman" panose="02020603050405020304" pitchFamily="18" charset="0"/>
                <a:ea typeface="Times New Roman" panose="02020603050405020304" pitchFamily="18" charset="0"/>
              </a:rPr>
              <a:t> km/soat bo’lsa, formulada </a:t>
            </a:r>
            <a:r>
              <a:rPr lang="es-ES" sz="2800" i="1" dirty="0">
                <a:latin typeface="Times New Roman" panose="02020603050405020304" pitchFamily="18" charset="0"/>
                <a:ea typeface="Times New Roman" panose="02020603050405020304" pitchFamily="18" charset="0"/>
              </a:rPr>
              <a:t>v</a:t>
            </a:r>
            <a:r>
              <a:rPr lang="es-ES" sz="2800" i="1" baseline="-25000" dirty="0">
                <a:latin typeface="Times New Roman" panose="02020603050405020304" pitchFamily="18" charset="0"/>
                <a:ea typeface="Times New Roman" panose="02020603050405020304" pitchFamily="18" charset="0"/>
              </a:rPr>
              <a:t>a</a:t>
            </a:r>
            <a:r>
              <a:rPr lang="es-ES" sz="2800" baseline="-25000" dirty="0">
                <a:latin typeface="Times New Roman" panose="02020603050405020304" pitchFamily="18" charset="0"/>
                <a:ea typeface="Times New Roman" panose="02020603050405020304" pitchFamily="18" charset="0"/>
              </a:rPr>
              <a:t> </a:t>
            </a:r>
            <a:r>
              <a:rPr lang="es-ES" sz="2800" dirty="0">
                <a:latin typeface="Times New Roman" panose="02020603050405020304" pitchFamily="18" charset="0"/>
                <a:ea typeface="Times New Roman" panose="02020603050405020304" pitchFamily="18" charset="0"/>
              </a:rPr>
              <a:t>birinchi darajada olinadi, </a:t>
            </a:r>
            <a:r>
              <a:rPr lang="es-ES" sz="2800" i="1" dirty="0">
                <a:latin typeface="Times New Roman" panose="02020603050405020304" pitchFamily="18" charset="0"/>
                <a:ea typeface="Times New Roman" panose="02020603050405020304" pitchFamily="18" charset="0"/>
              </a:rPr>
              <a:t>150-180&gt; v</a:t>
            </a:r>
            <a:r>
              <a:rPr lang="es-ES" sz="2800" i="1" baseline="-25000" dirty="0">
                <a:latin typeface="Times New Roman" panose="02020603050405020304" pitchFamily="18" charset="0"/>
                <a:ea typeface="Times New Roman" panose="02020603050405020304" pitchFamily="18" charset="0"/>
              </a:rPr>
              <a:t>a </a:t>
            </a:r>
            <a:r>
              <a:rPr lang="es-ES" sz="2800" i="1" dirty="0">
                <a:latin typeface="Times New Roman" panose="02020603050405020304" pitchFamily="18" charset="0"/>
                <a:ea typeface="Times New Roman" panose="02020603050405020304" pitchFamily="18" charset="0"/>
              </a:rPr>
              <a:t>&gt; 30-40</a:t>
            </a:r>
            <a:r>
              <a:rPr lang="es-ES" sz="2800" dirty="0">
                <a:latin typeface="Times New Roman" panose="02020603050405020304" pitchFamily="18" charset="0"/>
                <a:ea typeface="Times New Roman" panose="02020603050405020304" pitchFamily="18" charset="0"/>
              </a:rPr>
              <a:t> km/soat bo’lsa, </a:t>
            </a:r>
            <a:r>
              <a:rPr lang="es-ES" sz="2800" i="1" dirty="0">
                <a:latin typeface="Times New Roman" panose="02020603050405020304" pitchFamily="18" charset="0"/>
                <a:ea typeface="Times New Roman" panose="02020603050405020304" pitchFamily="18" charset="0"/>
              </a:rPr>
              <a:t>v</a:t>
            </a:r>
            <a:r>
              <a:rPr lang="es-ES" sz="2800" i="1" baseline="-25000" dirty="0">
                <a:latin typeface="Times New Roman" panose="02020603050405020304" pitchFamily="18" charset="0"/>
                <a:ea typeface="Times New Roman" panose="02020603050405020304" pitchFamily="18" charset="0"/>
              </a:rPr>
              <a:t>a</a:t>
            </a:r>
            <a:r>
              <a:rPr lang="es-ES" sz="2800" i="1" baseline="30000" dirty="0">
                <a:latin typeface="Times New Roman" panose="02020603050405020304" pitchFamily="18" charset="0"/>
                <a:ea typeface="Times New Roman" panose="02020603050405020304" pitchFamily="18" charset="0"/>
              </a:rPr>
              <a:t>2</a:t>
            </a:r>
            <a:r>
              <a:rPr lang="es-ES" sz="2800" dirty="0">
                <a:latin typeface="Times New Roman" panose="02020603050405020304" pitchFamily="18" charset="0"/>
                <a:ea typeface="Times New Roman" panose="02020603050405020304" pitchFamily="18" charset="0"/>
              </a:rPr>
              <a:t> va </a:t>
            </a:r>
            <a:r>
              <a:rPr lang="es-ES" sz="2800" i="1" dirty="0">
                <a:latin typeface="Times New Roman" panose="02020603050405020304" pitchFamily="18" charset="0"/>
                <a:ea typeface="Times New Roman" panose="02020603050405020304" pitchFamily="18" charset="0"/>
              </a:rPr>
              <a:t>v</a:t>
            </a:r>
            <a:r>
              <a:rPr lang="es-ES" sz="2800" i="1" baseline="-25000" dirty="0">
                <a:latin typeface="Times New Roman" panose="02020603050405020304" pitchFamily="18" charset="0"/>
                <a:ea typeface="Times New Roman" panose="02020603050405020304" pitchFamily="18" charset="0"/>
              </a:rPr>
              <a:t>a</a:t>
            </a:r>
            <a:r>
              <a:rPr lang="es-ES" sz="2800" i="1" dirty="0">
                <a:latin typeface="Times New Roman" panose="02020603050405020304" pitchFamily="18" charset="0"/>
                <a:ea typeface="Times New Roman" panose="02020603050405020304" pitchFamily="18" charset="0"/>
              </a:rPr>
              <a:t>&gt;180</a:t>
            </a:r>
            <a:r>
              <a:rPr lang="es-ES" sz="2800" dirty="0">
                <a:latin typeface="Times New Roman" panose="02020603050405020304" pitchFamily="18" charset="0"/>
                <a:ea typeface="Times New Roman" panose="02020603050405020304" pitchFamily="18" charset="0"/>
              </a:rPr>
              <a:t> km/soat bo’lsa, </a:t>
            </a:r>
            <a:r>
              <a:rPr lang="es-ES" sz="2800" i="1" dirty="0">
                <a:latin typeface="Times New Roman" panose="02020603050405020304" pitchFamily="18" charset="0"/>
                <a:ea typeface="Times New Roman" panose="02020603050405020304" pitchFamily="18" charset="0"/>
              </a:rPr>
              <a:t>v</a:t>
            </a:r>
            <a:r>
              <a:rPr lang="es-ES" sz="2800" i="1" baseline="-25000" dirty="0">
                <a:latin typeface="Times New Roman" panose="02020603050405020304" pitchFamily="18" charset="0"/>
                <a:ea typeface="Times New Roman" panose="02020603050405020304" pitchFamily="18" charset="0"/>
              </a:rPr>
              <a:t>a</a:t>
            </a:r>
            <a:r>
              <a:rPr lang="es-ES" sz="2800" i="1" baseline="30000" dirty="0">
                <a:latin typeface="Times New Roman" panose="02020603050405020304" pitchFamily="18" charset="0"/>
                <a:ea typeface="Times New Roman" panose="02020603050405020304" pitchFamily="18" charset="0"/>
              </a:rPr>
              <a:t>3</a:t>
            </a:r>
            <a:r>
              <a:rPr lang="es-ES" sz="2800" i="1" dirty="0">
                <a:latin typeface="Times New Roman" panose="02020603050405020304" pitchFamily="18" charset="0"/>
                <a:ea typeface="Times New Roman" panose="02020603050405020304" pitchFamily="18" charset="0"/>
              </a:rPr>
              <a:t> </a:t>
            </a:r>
            <a:r>
              <a:rPr lang="es-ES" sz="2800" dirty="0">
                <a:latin typeface="Times New Roman" panose="02020603050405020304" pitchFamily="18" charset="0"/>
                <a:ea typeface="Times New Roman" panose="02020603050405020304" pitchFamily="18" charset="0"/>
              </a:rPr>
              <a:t>bo’ladi.</a:t>
            </a:r>
            <a:endParaRPr lang="ru-RU" sz="2800" dirty="0">
              <a:latin typeface="Times New Roman" panose="02020603050405020304" pitchFamily="18" charset="0"/>
              <a:ea typeface="Times New Roman" panose="02020603050405020304" pitchFamily="18" charset="0"/>
            </a:endParaRPr>
          </a:p>
          <a:p>
            <a:pPr indent="342900" algn="just">
              <a:spcAft>
                <a:spcPts val="0"/>
              </a:spcAft>
            </a:pPr>
            <a:r>
              <a:rPr lang="es-ES" sz="2800" dirty="0">
                <a:latin typeface="Times New Roman" panose="02020603050405020304" pitchFamily="18" charset="0"/>
                <a:ea typeface="Times New Roman" panose="02020603050405020304" pitchFamily="18" charset="0"/>
              </a:rPr>
              <a:t>     Xavo qarshiligini yengish koeffitsenti </a:t>
            </a:r>
            <a:r>
              <a:rPr lang="es-ES" sz="2800" i="1" dirty="0">
                <a:latin typeface="Times New Roman" panose="02020603050405020304" pitchFamily="18" charset="0"/>
                <a:ea typeface="Times New Roman" panose="02020603050405020304" pitchFamily="18" charset="0"/>
              </a:rPr>
              <a:t>K</a:t>
            </a:r>
            <a:r>
              <a:rPr lang="es-ES" sz="2800" dirty="0">
                <a:latin typeface="Times New Roman" panose="02020603050405020304" pitchFamily="18" charset="0"/>
                <a:ea typeface="Times New Roman" panose="02020603050405020304" pitchFamily="18" charset="0"/>
              </a:rPr>
              <a:t> 1m/s tezlik  bilan harakatlanganligi avtomobilning 1m</a:t>
            </a:r>
            <a:r>
              <a:rPr lang="es-ES" sz="2800" baseline="30000" dirty="0">
                <a:latin typeface="Times New Roman" panose="02020603050405020304" pitchFamily="18" charset="0"/>
                <a:ea typeface="Times New Roman" panose="02020603050405020304" pitchFamily="18" charset="0"/>
              </a:rPr>
              <a:t>2</a:t>
            </a:r>
            <a:r>
              <a:rPr lang="es-ES" sz="2800" dirty="0">
                <a:latin typeface="Times New Roman" panose="02020603050405020304" pitchFamily="18" charset="0"/>
                <a:ea typeface="Times New Roman" panose="02020603050405020304" pitchFamily="18" charset="0"/>
              </a:rPr>
              <a:t> yuzasiga xavoning qarshilik kuchi bilan aniqlandi.</a:t>
            </a:r>
            <a:endParaRPr lang="ru-RU" sz="2800" dirty="0">
              <a:latin typeface="Times New Roman" panose="02020603050405020304" pitchFamily="18" charset="0"/>
              <a:ea typeface="Times New Roman" panose="02020603050405020304" pitchFamily="18" charset="0"/>
            </a:endParaRPr>
          </a:p>
          <a:p>
            <a:pPr marL="0" indent="0">
              <a:buNone/>
            </a:pPr>
            <a:endParaRPr lang="ru-RU" dirty="0"/>
          </a:p>
        </p:txBody>
      </p:sp>
      <p:sp>
        <p:nvSpPr>
          <p:cNvPr id="4" name="Заголовок 1"/>
          <p:cNvSpPr>
            <a:spLocks noGrp="1"/>
          </p:cNvSpPr>
          <p:nvPr>
            <p:ph type="title"/>
          </p:nvPr>
        </p:nvSpPr>
        <p:spPr>
          <a:xfrm>
            <a:off x="2164725" y="115910"/>
            <a:ext cx="7339884" cy="643943"/>
          </a:xfrm>
        </p:spPr>
        <p:txBody>
          <a:bodyPr/>
          <a:lstStyle/>
          <a:p>
            <a:pPr marL="179705" indent="-179705" algn="ctr">
              <a:spcAft>
                <a:spcPts val="0"/>
              </a:spcAft>
            </a:pPr>
            <a:r>
              <a:rPr lang="nb-NO" sz="2400" b="1" dirty="0">
                <a:latin typeface="Times New Roman" panose="02020603050405020304" pitchFamily="18" charset="0"/>
                <a:ea typeface="Times New Roman" panose="02020603050405020304" pitchFamily="18" charset="0"/>
              </a:rPr>
              <a:t>Avtomobilga xavoning qarshilik kuchi.</a:t>
            </a:r>
            <a:endParaRPr lang="ru-RU" sz="1400" dirty="0">
              <a:effectLst/>
              <a:latin typeface="Times New Roman" panose="02020603050405020304" pitchFamily="18" charset="0"/>
              <a:ea typeface="Times New Roman" panose="02020603050405020304" pitchFamily="18" charset="0"/>
            </a:endParaRPr>
          </a:p>
        </p:txBody>
      </p:sp>
      <p:pic>
        <p:nvPicPr>
          <p:cNvPr id="5" name="Рисунок 4"/>
          <p:cNvPicPr/>
          <p:nvPr/>
        </p:nvPicPr>
        <p:blipFill>
          <a:blip r:embed="rId3">
            <a:extLst>
              <a:ext uri="{28A0092B-C50C-407E-A947-70E740481C1C}">
                <a14:useLocalDpi xmlns:a14="http://schemas.microsoft.com/office/drawing/2010/main" val="0"/>
              </a:ext>
            </a:extLst>
          </a:blip>
          <a:srcRect/>
          <a:stretch>
            <a:fillRect/>
          </a:stretch>
        </p:blipFill>
        <p:spPr bwMode="auto">
          <a:xfrm>
            <a:off x="3515931" y="4134118"/>
            <a:ext cx="6091707" cy="2723882"/>
          </a:xfrm>
          <a:prstGeom prst="rect">
            <a:avLst/>
          </a:prstGeom>
          <a:noFill/>
          <a:ln>
            <a:noFill/>
          </a:ln>
        </p:spPr>
      </p:pic>
    </p:spTree>
    <p:extLst>
      <p:ext uri="{BB962C8B-B14F-4D97-AF65-F5344CB8AC3E}">
        <p14:creationId xmlns:p14="http://schemas.microsoft.com/office/powerpoint/2010/main" val="23286386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0" y="940158"/>
            <a:ext cx="12192000" cy="5917842"/>
          </a:xfrm>
        </p:spPr>
        <p:txBody>
          <a:bodyPr/>
          <a:lstStyle/>
          <a:p>
            <a:pPr indent="342900" algn="just">
              <a:spcAft>
                <a:spcPts val="0"/>
              </a:spcAft>
            </a:pPr>
            <a:r>
              <a:rPr lang="en-US" sz="2800" dirty="0" err="1">
                <a:latin typeface="Times New Roman" panose="02020603050405020304" pitchFamily="18" charset="0"/>
                <a:ea typeface="Times New Roman" panose="02020603050405020304" pitchFamily="18" charset="0"/>
              </a:rPr>
              <a:t>Avtomobilning</a:t>
            </a:r>
            <a:r>
              <a:rPr lang="en-US" sz="2800" dirty="0">
                <a:latin typeface="Times New Roman" panose="02020603050405020304" pitchFamily="18" charset="0"/>
                <a:ea typeface="Times New Roman" panose="02020603050405020304" pitchFamily="18" charset="0"/>
              </a:rPr>
              <a:t> old </a:t>
            </a:r>
            <a:r>
              <a:rPr lang="en-US" sz="2800" dirty="0" err="1">
                <a:latin typeface="Times New Roman" panose="02020603050405020304" pitchFamily="18" charset="0"/>
                <a:ea typeface="Times New Roman" panose="02020603050405020304" pitchFamily="18" charset="0"/>
              </a:rPr>
              <a:t>yuzasidan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qaralgandagi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yuzi</a:t>
            </a:r>
            <a:r>
              <a:rPr lang="en-US" sz="2800" dirty="0">
                <a:latin typeface="Times New Roman" panose="02020603050405020304" pitchFamily="18" charset="0"/>
                <a:ea typeface="Times New Roman" panose="02020603050405020304" pitchFamily="18" charset="0"/>
              </a:rPr>
              <a:t> </a:t>
            </a:r>
            <a:r>
              <a:rPr lang="en-US" sz="2800" i="1" dirty="0">
                <a:latin typeface="Times New Roman" panose="02020603050405020304" pitchFamily="18" charset="0"/>
                <a:ea typeface="Times New Roman" panose="02020603050405020304" pitchFamily="18" charset="0"/>
              </a:rPr>
              <a:t>F</a:t>
            </a:r>
            <a:r>
              <a:rPr lang="en-US" sz="2800" dirty="0">
                <a:latin typeface="Times New Roman" panose="02020603050405020304" pitchFamily="18" charset="0"/>
                <a:ea typeface="Times New Roman" panose="02020603050405020304" pitchFamily="18" charset="0"/>
              </a:rPr>
              <a:t> deb, </a:t>
            </a:r>
            <a:r>
              <a:rPr lang="en-US" sz="2800" dirty="0" err="1">
                <a:latin typeface="Times New Roman" panose="02020603050405020304" pitchFamily="18" charset="0"/>
                <a:ea typeface="Times New Roman" panose="02020603050405020304" pitchFamily="18" charset="0"/>
              </a:rPr>
              <a:t>avtomobilning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bo’ylama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o’qiga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perpendikulyar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tekislikda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tushirilgan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proektsiyasiga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aytiladi</a:t>
            </a:r>
            <a:r>
              <a:rPr lang="en-US" sz="2800" dirty="0">
                <a:latin typeface="Times New Roman" panose="02020603050405020304" pitchFamily="18" charset="0"/>
                <a:ea typeface="Times New Roman" panose="02020603050405020304" pitchFamily="18" charset="0"/>
              </a:rPr>
              <a:t>. Bu </a:t>
            </a:r>
            <a:r>
              <a:rPr lang="en-US" sz="2800" dirty="0" err="1">
                <a:latin typeface="Times New Roman" panose="02020603050405020304" pitchFamily="18" charset="0"/>
                <a:ea typeface="Times New Roman" panose="02020603050405020304" pitchFamily="18" charset="0"/>
              </a:rPr>
              <a:t>yuzani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aniqlash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murakkab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bo’lganidan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qiymati</a:t>
            </a:r>
            <a:r>
              <a:rPr lang="en-US" sz="2800" dirty="0">
                <a:latin typeface="Times New Roman" panose="02020603050405020304" pitchFamily="18" charset="0"/>
                <a:ea typeface="Times New Roman" panose="02020603050405020304" pitchFamily="18" charset="0"/>
              </a:rPr>
              <a:t> yuk </a:t>
            </a:r>
            <a:r>
              <a:rPr lang="en-US" sz="2800" dirty="0" err="1">
                <a:latin typeface="Times New Roman" panose="02020603050405020304" pitchFamily="18" charset="0"/>
                <a:ea typeface="Times New Roman" panose="02020603050405020304" pitchFamily="18" charset="0"/>
              </a:rPr>
              <a:t>mashinalari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avtobuslar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quyidagicha</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xisoblanadi</a:t>
            </a:r>
            <a:r>
              <a:rPr lang="en-US" sz="2800" dirty="0" smtClean="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marL="2427605" indent="269875" algn="just">
              <a:spcAft>
                <a:spcPts val="0"/>
              </a:spcAft>
            </a:pPr>
            <a:r>
              <a:rPr lang="nb-NO" sz="2800" i="1" dirty="0" smtClean="0">
                <a:latin typeface="Times New Roman" panose="02020603050405020304" pitchFamily="18" charset="0"/>
                <a:ea typeface="Times New Roman" panose="02020603050405020304" pitchFamily="18" charset="0"/>
              </a:rPr>
              <a:t>F</a:t>
            </a:r>
            <a:r>
              <a:rPr lang="nb-NO" sz="2800" i="1" dirty="0">
                <a:latin typeface="Times New Roman" panose="02020603050405020304" pitchFamily="18" charset="0"/>
                <a:ea typeface="Times New Roman" panose="02020603050405020304" pitchFamily="18" charset="0"/>
              </a:rPr>
              <a:t>= BH</a:t>
            </a:r>
            <a:r>
              <a:rPr lang="nb-NO" sz="2800" i="1" baseline="-25000" dirty="0">
                <a:latin typeface="Times New Roman" panose="02020603050405020304" pitchFamily="18" charset="0"/>
                <a:ea typeface="Times New Roman" panose="02020603050405020304" pitchFamily="18" charset="0"/>
              </a:rPr>
              <a:t>g</a:t>
            </a:r>
            <a:r>
              <a:rPr lang="nb-NO" sz="2800" dirty="0">
                <a:latin typeface="Times New Roman" panose="02020603050405020304" pitchFamily="18" charset="0"/>
                <a:ea typeface="Times New Roman" panose="02020603050405020304" pitchFamily="18" charset="0"/>
              </a:rPr>
              <a:t> , m</a:t>
            </a:r>
            <a:r>
              <a:rPr lang="nb-NO" sz="2800" baseline="30000" dirty="0">
                <a:latin typeface="Times New Roman" panose="02020603050405020304" pitchFamily="18" charset="0"/>
                <a:ea typeface="Times New Roman" panose="02020603050405020304" pitchFamily="18" charset="0"/>
              </a:rPr>
              <a:t>2</a:t>
            </a:r>
            <a:r>
              <a:rPr lang="nb-NO" sz="28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lvl="1" algn="just">
              <a:spcAft>
                <a:spcPts val="0"/>
              </a:spcAft>
            </a:pPr>
            <a:r>
              <a:rPr lang="nb-NO" dirty="0">
                <a:latin typeface="Times New Roman" panose="02020603050405020304" pitchFamily="18" charset="0"/>
                <a:ea typeface="Times New Roman" panose="02020603050405020304" pitchFamily="18" charset="0"/>
              </a:rPr>
              <a:t>Engil avtomobillar uchun </a:t>
            </a:r>
            <a:r>
              <a:rPr lang="nb-NO" dirty="0" smtClean="0">
                <a:latin typeface="Times New Roman" panose="02020603050405020304" pitchFamily="18" charset="0"/>
                <a:ea typeface="Times New Roman" panose="02020603050405020304" pitchFamily="18" charset="0"/>
              </a:rPr>
              <a:t>esa</a:t>
            </a:r>
            <a:endParaRPr lang="en-US" dirty="0" smtClean="0">
              <a:latin typeface="Times New Roman" panose="02020603050405020304" pitchFamily="18" charset="0"/>
              <a:ea typeface="Times New Roman" panose="02020603050405020304" pitchFamily="18" charset="0"/>
            </a:endParaRPr>
          </a:p>
          <a:p>
            <a:pPr marL="0" indent="0" algn="just">
              <a:spcAft>
                <a:spcPts val="0"/>
              </a:spcAft>
              <a:buNone/>
            </a:pPr>
            <a:r>
              <a:rPr lang="nb-NO" sz="2800" i="1" baseline="-25000" dirty="0" smtClean="0">
                <a:latin typeface="Times New Roman" panose="02020603050405020304" pitchFamily="18" charset="0"/>
                <a:ea typeface="Times New Roman" panose="02020603050405020304" pitchFamily="18" charset="0"/>
              </a:rPr>
              <a:t>                                                                            </a:t>
            </a:r>
            <a:r>
              <a:rPr lang="nb-NO" sz="2800" i="1" dirty="0">
                <a:latin typeface="Times New Roman" panose="02020603050405020304" pitchFamily="18" charset="0"/>
                <a:ea typeface="Times New Roman" panose="02020603050405020304" pitchFamily="18" charset="0"/>
              </a:rPr>
              <a:t>F = 0,78 B</a:t>
            </a:r>
            <a:r>
              <a:rPr lang="nb-NO" sz="2800" i="1" baseline="-25000" dirty="0">
                <a:latin typeface="Times New Roman" panose="02020603050405020304" pitchFamily="18" charset="0"/>
                <a:ea typeface="Times New Roman" panose="02020603050405020304" pitchFamily="18" charset="0"/>
              </a:rPr>
              <a:t>g</a:t>
            </a:r>
            <a:r>
              <a:rPr lang="nb-NO" sz="2800" i="1" dirty="0">
                <a:latin typeface="Times New Roman" panose="02020603050405020304" pitchFamily="18" charset="0"/>
                <a:ea typeface="Times New Roman" panose="02020603050405020304" pitchFamily="18" charset="0"/>
              </a:rPr>
              <a:t> H</a:t>
            </a:r>
            <a:r>
              <a:rPr lang="nb-NO" sz="2800" i="1" baseline="-25000" dirty="0">
                <a:latin typeface="Times New Roman" panose="02020603050405020304" pitchFamily="18" charset="0"/>
                <a:ea typeface="Times New Roman" panose="02020603050405020304" pitchFamily="18" charset="0"/>
              </a:rPr>
              <a:t>g</a:t>
            </a:r>
            <a:r>
              <a:rPr lang="nb-NO" sz="2800" baseline="-25000"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 m</a:t>
            </a:r>
            <a:r>
              <a:rPr lang="nb-NO" sz="2800" baseline="30000" dirty="0">
                <a:latin typeface="Times New Roman" panose="02020603050405020304" pitchFamily="18" charset="0"/>
                <a:ea typeface="Times New Roman" panose="02020603050405020304" pitchFamily="18" charset="0"/>
              </a:rPr>
              <a:t>2</a:t>
            </a:r>
            <a:r>
              <a:rPr lang="nb-NO" sz="28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marL="0" indent="0" algn="just">
              <a:spcAft>
                <a:spcPts val="0"/>
              </a:spcAft>
              <a:buNone/>
            </a:pPr>
            <a:r>
              <a:rPr lang="nb-NO" sz="2800" dirty="0">
                <a:latin typeface="Times New Roman" panose="02020603050405020304" pitchFamily="18" charset="0"/>
                <a:ea typeface="Times New Roman" panose="02020603050405020304" pitchFamily="18" charset="0"/>
              </a:rPr>
              <a:t>Bu </a:t>
            </a:r>
            <a:r>
              <a:rPr lang="nb-NO" sz="2800" dirty="0" smtClean="0">
                <a:latin typeface="Times New Roman" panose="02020603050405020304" pitchFamily="18" charset="0"/>
                <a:ea typeface="Times New Roman" panose="02020603050405020304" pitchFamily="18" charset="0"/>
              </a:rPr>
              <a:t>yerda:</a:t>
            </a:r>
            <a:endParaRPr lang="ru-RU" sz="1600" dirty="0">
              <a:latin typeface="Times New Roman" panose="02020603050405020304" pitchFamily="18" charset="0"/>
              <a:ea typeface="Times New Roman" panose="02020603050405020304" pitchFamily="18" charset="0"/>
            </a:endParaRPr>
          </a:p>
          <a:p>
            <a:pPr marL="979805" lvl="2" indent="-179705" algn="just">
              <a:spcAft>
                <a:spcPts val="0"/>
              </a:spcAft>
            </a:pPr>
            <a:r>
              <a:rPr lang="nb-NO" sz="2800" i="1" dirty="0">
                <a:latin typeface="Times New Roman" panose="02020603050405020304" pitchFamily="18" charset="0"/>
                <a:ea typeface="Times New Roman" panose="02020603050405020304" pitchFamily="18" charset="0"/>
              </a:rPr>
              <a:t>H</a:t>
            </a:r>
            <a:r>
              <a:rPr lang="nb-NO" sz="2800" i="1" baseline="-25000" dirty="0">
                <a:latin typeface="Times New Roman" panose="02020603050405020304" pitchFamily="18" charset="0"/>
                <a:ea typeface="Times New Roman" panose="02020603050405020304" pitchFamily="18" charset="0"/>
              </a:rPr>
              <a:t>g</a:t>
            </a:r>
            <a:r>
              <a:rPr lang="nb-NO" sz="2800" baseline="-25000"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 - avtomobilning balandligi;</a:t>
            </a:r>
            <a:endParaRPr lang="ru-RU" sz="2800" dirty="0">
              <a:latin typeface="Times New Roman" panose="02020603050405020304" pitchFamily="18" charset="0"/>
              <a:ea typeface="Times New Roman" panose="02020603050405020304" pitchFamily="18" charset="0"/>
            </a:endParaRPr>
          </a:p>
          <a:p>
            <a:pPr marL="979805" lvl="2" indent="-179705" algn="just">
              <a:spcAft>
                <a:spcPts val="0"/>
              </a:spcAft>
            </a:pPr>
            <a:r>
              <a:rPr lang="nb-NO" sz="2800" i="1" dirty="0">
                <a:latin typeface="Times New Roman" panose="02020603050405020304" pitchFamily="18" charset="0"/>
                <a:ea typeface="Times New Roman" panose="02020603050405020304" pitchFamily="18" charset="0"/>
              </a:rPr>
              <a:t>B</a:t>
            </a:r>
            <a:r>
              <a:rPr lang="nb-NO" sz="2800" dirty="0">
                <a:latin typeface="Times New Roman" panose="02020603050405020304" pitchFamily="18" charset="0"/>
                <a:ea typeface="Times New Roman" panose="02020603050405020304" pitchFamily="18" charset="0"/>
              </a:rPr>
              <a:t> - ikki g’ildiraklar orasidagi masofa;</a:t>
            </a:r>
            <a:endParaRPr lang="ru-RU" sz="2800" dirty="0">
              <a:latin typeface="Times New Roman" panose="02020603050405020304" pitchFamily="18" charset="0"/>
              <a:ea typeface="Times New Roman" panose="02020603050405020304" pitchFamily="18" charset="0"/>
            </a:endParaRPr>
          </a:p>
          <a:p>
            <a:pPr marL="979805" lvl="2" indent="-179705" algn="just">
              <a:spcAft>
                <a:spcPts val="0"/>
              </a:spcAft>
            </a:pPr>
            <a:r>
              <a:rPr lang="nb-NO" sz="2800" i="1" dirty="0">
                <a:latin typeface="Times New Roman" panose="02020603050405020304" pitchFamily="18" charset="0"/>
                <a:ea typeface="Times New Roman" panose="02020603050405020304" pitchFamily="18" charset="0"/>
              </a:rPr>
              <a:t>B</a:t>
            </a:r>
            <a:r>
              <a:rPr lang="nb-NO" sz="2800" i="1" baseline="-25000" dirty="0">
                <a:latin typeface="Times New Roman" panose="02020603050405020304" pitchFamily="18" charset="0"/>
                <a:ea typeface="Times New Roman" panose="02020603050405020304" pitchFamily="18" charset="0"/>
              </a:rPr>
              <a:t>g</a:t>
            </a:r>
            <a:r>
              <a:rPr lang="nb-NO" sz="2800" dirty="0">
                <a:latin typeface="Times New Roman" panose="02020603050405020304" pitchFamily="18" charset="0"/>
                <a:ea typeface="Times New Roman" panose="02020603050405020304" pitchFamily="18" charset="0"/>
              </a:rPr>
              <a:t> -avtomobilning eni.</a:t>
            </a:r>
            <a:endParaRPr lang="ru-RU" sz="2800" dirty="0">
              <a:latin typeface="Times New Roman" panose="02020603050405020304" pitchFamily="18" charset="0"/>
              <a:ea typeface="Times New Roman" panose="02020603050405020304" pitchFamily="18" charset="0"/>
            </a:endParaRPr>
          </a:p>
          <a:p>
            <a:pPr marL="979805" lvl="2" indent="-179705" algn="just">
              <a:spcAft>
                <a:spcPts val="0"/>
              </a:spcAft>
            </a:pPr>
            <a:r>
              <a:rPr lang="nb-NO" sz="2800" i="1" dirty="0">
                <a:latin typeface="Times New Roman" panose="02020603050405020304" pitchFamily="18" charset="0"/>
                <a:ea typeface="Times New Roman" panose="02020603050405020304" pitchFamily="18" charset="0"/>
              </a:rPr>
              <a:t>W = K F</a:t>
            </a:r>
            <a:r>
              <a:rPr lang="nb-NO" sz="2800" dirty="0">
                <a:latin typeface="Times New Roman" panose="02020603050405020304" pitchFamily="18" charset="0"/>
                <a:ea typeface="Times New Roman" panose="02020603050405020304" pitchFamily="18" charset="0"/>
              </a:rPr>
              <a:t>   ifoda xavo qarshiligini yengish faktori deyiladi.</a:t>
            </a:r>
            <a:endParaRPr lang="ru-RU" sz="2800" dirty="0">
              <a:latin typeface="Times New Roman" panose="02020603050405020304" pitchFamily="18" charset="0"/>
              <a:ea typeface="Times New Roman" panose="02020603050405020304" pitchFamily="18" charset="0"/>
            </a:endParaRPr>
          </a:p>
          <a:p>
            <a:endParaRPr lang="ru-RU" sz="2800" dirty="0"/>
          </a:p>
        </p:txBody>
      </p:sp>
      <p:sp>
        <p:nvSpPr>
          <p:cNvPr id="4" name="Заголовок 1"/>
          <p:cNvSpPr>
            <a:spLocks noGrp="1"/>
          </p:cNvSpPr>
          <p:nvPr>
            <p:ph type="title"/>
          </p:nvPr>
        </p:nvSpPr>
        <p:spPr>
          <a:xfrm>
            <a:off x="2164725" y="115910"/>
            <a:ext cx="7339884" cy="643943"/>
          </a:xfrm>
        </p:spPr>
        <p:txBody>
          <a:bodyPr/>
          <a:lstStyle/>
          <a:p>
            <a:pPr marL="179705" indent="-179705" algn="ctr">
              <a:spcAft>
                <a:spcPts val="0"/>
              </a:spcAft>
            </a:pPr>
            <a:r>
              <a:rPr lang="nb-NO" sz="2400" b="1" dirty="0">
                <a:latin typeface="Times New Roman" panose="02020603050405020304" pitchFamily="18" charset="0"/>
                <a:ea typeface="Times New Roman" panose="02020603050405020304" pitchFamily="18" charset="0"/>
              </a:rPr>
              <a:t>Avtomobilga xavoning qarshilik kuchi.</a:t>
            </a:r>
            <a:endParaRPr lang="ru-RU"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79576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0" y="927279"/>
            <a:ext cx="12192000" cy="5236805"/>
          </a:xfrm>
        </p:spPr>
        <p:txBody>
          <a:bodyPr/>
          <a:lstStyle/>
          <a:p>
            <a:pPr algn="just"/>
            <a:r>
              <a:rPr lang="nb-NO" sz="2800" dirty="0">
                <a:latin typeface="Times New Roman" panose="02020603050405020304" pitchFamily="18" charset="0"/>
                <a:ea typeface="Times New Roman" panose="02020603050405020304" pitchFamily="18" charset="0"/>
              </a:rPr>
              <a:t>Xavo qarshilishigini yengish koeffitsenti K vigbeg metodi (avtomobilning yetakchi g’ildiragiga kuch ta`sir etmagandagi, yahni uzatmalar qutisi neytral xolda bo’lgandagi harakati) yoki aerodinamik trubada avtomobil yoxud uning modelini puflash </a:t>
            </a:r>
            <a:r>
              <a:rPr lang="nb-NO" sz="2800" dirty="0" smtClean="0">
                <a:latin typeface="Times New Roman" panose="02020603050405020304" pitchFamily="18" charset="0"/>
                <a:ea typeface="Times New Roman" panose="02020603050405020304" pitchFamily="18" charset="0"/>
              </a:rPr>
              <a:t>bilan </a:t>
            </a:r>
            <a:r>
              <a:rPr lang="nb-NO" sz="2800" dirty="0">
                <a:latin typeface="Times New Roman" panose="02020603050405020304" pitchFamily="18" charset="0"/>
                <a:ea typeface="Times New Roman" panose="02020603050405020304" pitchFamily="18" charset="0"/>
              </a:rPr>
              <a:t>aniqlanadi.</a:t>
            </a:r>
            <a:endParaRPr lang="ru-RU" sz="2800" dirty="0"/>
          </a:p>
        </p:txBody>
      </p:sp>
      <p:sp>
        <p:nvSpPr>
          <p:cNvPr id="4" name="Заголовок 1"/>
          <p:cNvSpPr>
            <a:spLocks noGrp="1"/>
          </p:cNvSpPr>
          <p:nvPr>
            <p:ph type="title"/>
          </p:nvPr>
        </p:nvSpPr>
        <p:spPr>
          <a:xfrm>
            <a:off x="2164725" y="115910"/>
            <a:ext cx="7339884" cy="643943"/>
          </a:xfrm>
        </p:spPr>
        <p:txBody>
          <a:bodyPr/>
          <a:lstStyle/>
          <a:p>
            <a:pPr marL="179705" indent="-179705" algn="ctr">
              <a:spcAft>
                <a:spcPts val="0"/>
              </a:spcAft>
            </a:pPr>
            <a:r>
              <a:rPr lang="nb-NO" sz="2400" b="1" dirty="0">
                <a:latin typeface="Times New Roman" panose="02020603050405020304" pitchFamily="18" charset="0"/>
                <a:ea typeface="Times New Roman" panose="02020603050405020304" pitchFamily="18" charset="0"/>
              </a:rPr>
              <a:t>Avtomobilga xavoning qarshilik kuchi.</a:t>
            </a:r>
            <a:endParaRPr lang="ru-RU" sz="1400" dirty="0">
              <a:effectLst/>
              <a:latin typeface="Times New Roman" panose="02020603050405020304" pitchFamily="18" charset="0"/>
              <a:ea typeface="Times New Roman" panose="02020603050405020304" pitchFamily="18" charset="0"/>
            </a:endParaRPr>
          </a:p>
        </p:txBody>
      </p:sp>
      <p:pic>
        <p:nvPicPr>
          <p:cNvPr id="6" name="Рисунок 5"/>
          <p:cNvPicPr>
            <a:picLocks noChangeAspect="1"/>
          </p:cNvPicPr>
          <p:nvPr/>
        </p:nvPicPr>
        <p:blipFill>
          <a:blip r:embed="rId3">
            <a:duotone>
              <a:prstClr val="black"/>
              <a:srgbClr val="D9C3A5">
                <a:tint val="50000"/>
                <a:satMod val="180000"/>
              </a:srgbClr>
            </a:duotone>
          </a:blip>
          <a:stretch>
            <a:fillRect/>
          </a:stretch>
        </p:blipFill>
        <p:spPr>
          <a:xfrm>
            <a:off x="1838298" y="2923504"/>
            <a:ext cx="8374648" cy="3541689"/>
          </a:xfrm>
          <a:prstGeom prst="rect">
            <a:avLst/>
          </a:prstGeom>
        </p:spPr>
      </p:pic>
    </p:spTree>
    <p:extLst>
      <p:ext uri="{BB962C8B-B14F-4D97-AF65-F5344CB8AC3E}">
        <p14:creationId xmlns:p14="http://schemas.microsoft.com/office/powerpoint/2010/main" val="20002048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0" y="1223492"/>
            <a:ext cx="12192000" cy="5211048"/>
          </a:xfrm>
        </p:spPr>
        <p:txBody>
          <a:bodyPr/>
          <a:lstStyle/>
          <a:p>
            <a:pPr indent="342900" algn="just">
              <a:spcAft>
                <a:spcPts val="0"/>
              </a:spcAft>
            </a:pPr>
            <a:r>
              <a:rPr lang="en-US" sz="2800" dirty="0" err="1">
                <a:latin typeface="Times New Roman" panose="02020603050405020304" pitchFamily="18" charset="0"/>
                <a:ea typeface="Times New Roman" panose="02020603050405020304" pitchFamily="18" charset="0"/>
              </a:rPr>
              <a:t>Aerodinamik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trubada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tajriba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o’tkazish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ichida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avtomobil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modeli</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osib</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Trubaning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ichiga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o’rnatilgan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vintilyator</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xavoni</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yo’naltiruvchi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panjara</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orqali</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xaydab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osib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modelga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to’g’rilaydi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Xavo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oqimi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modelni</a:t>
            </a:r>
            <a:r>
              <a:rPr lang="en-US" sz="2800" dirty="0">
                <a:latin typeface="Times New Roman" panose="02020603050405020304" pitchFamily="18" charset="0"/>
                <a:ea typeface="Times New Roman" panose="02020603050405020304" pitchFamily="18" charset="0"/>
              </a:rPr>
              <a:t> </a:t>
            </a:r>
            <a:r>
              <a:rPr lang="en-US"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ω</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o’rnidan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qo’zg’atishga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harakat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qiladi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Torozi</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kuch</a:t>
            </a:r>
            <a:r>
              <a:rPr lang="en-US" sz="2800" dirty="0" smtClean="0">
                <a:latin typeface="Times New Roman" panose="02020603050405020304" pitchFamily="18" charset="0"/>
                <a:ea typeface="Times New Roman" panose="02020603050405020304" pitchFamily="18" charset="0"/>
              </a:rPr>
              <a:t> </a:t>
            </a:r>
            <a:r>
              <a:rPr lang="en-US" sz="2800" i="1" dirty="0">
                <a:latin typeface="Times New Roman" panose="02020603050405020304" pitchFamily="18" charset="0"/>
                <a:ea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rPr>
              <a:t>ω</a:t>
            </a:r>
            <a:r>
              <a:rPr lang="es-ES" sz="2800" baseline="-250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ni</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anemometr</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esa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xavoning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tezligi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t>
            </a:r>
            <a:r>
              <a:rPr lang="en-US" sz="2800" baseline="-25000" dirty="0" err="1">
                <a:latin typeface="Times New Roman" panose="02020603050405020304" pitchFamily="18" charset="0"/>
                <a:ea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aniqlaydi</a:t>
            </a:r>
            <a:r>
              <a:rPr lang="en-US" sz="2800" dirty="0">
                <a:latin typeface="Times New Roman" panose="02020603050405020304" pitchFamily="18" charset="0"/>
                <a:ea typeface="Times New Roman" panose="02020603050405020304" pitchFamily="18" charset="0"/>
              </a:rPr>
              <a:t>. Bu </a:t>
            </a:r>
            <a:r>
              <a:rPr lang="en-US" sz="2800" dirty="0" err="1">
                <a:latin typeface="Times New Roman" panose="02020603050405020304" pitchFamily="18" charset="0"/>
                <a:ea typeface="Times New Roman" panose="02020603050405020304" pitchFamily="18" charset="0"/>
              </a:rPr>
              <a:t>ma`lumotlar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bo’yicha</a:t>
            </a:r>
            <a:r>
              <a:rPr lang="en-US" sz="2800" dirty="0">
                <a:latin typeface="Times New Roman" panose="02020603050405020304" pitchFamily="18" charset="0"/>
                <a:ea typeface="Times New Roman" panose="02020603050405020304" pitchFamily="18" charset="0"/>
              </a:rPr>
              <a:t> </a:t>
            </a:r>
            <a:r>
              <a:rPr lang="en-US" sz="2800" i="1" dirty="0">
                <a:latin typeface="Times New Roman" panose="02020603050405020304" pitchFamily="18" charset="0"/>
                <a:ea typeface="Times New Roman" panose="02020603050405020304" pitchFamily="18" charset="0"/>
              </a:rPr>
              <a:t>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qiymati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topiladi</a:t>
            </a:r>
            <a:r>
              <a:rPr lang="en-US" sz="28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en-US" sz="2800" dirty="0" err="1">
                <a:latin typeface="Times New Roman" panose="02020603050405020304" pitchFamily="18" charset="0"/>
                <a:ea typeface="Times New Roman" panose="02020603050405020304" pitchFamily="18" charset="0"/>
              </a:rPr>
              <a:t>Aerodinamik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trubada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xaqiqiy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kattalikdagi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avtomobil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puflansa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juda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katta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o’lchamli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truba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ventilyator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dvigatel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kerak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SHuning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aerodinamik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trubada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avtomobilning</a:t>
            </a:r>
            <a:r>
              <a:rPr lang="en-US" sz="2800" dirty="0">
                <a:latin typeface="Times New Roman" panose="02020603050405020304" pitchFamily="18" charset="0"/>
                <a:ea typeface="Times New Roman" panose="02020603050405020304" pitchFamily="18" charset="0"/>
              </a:rPr>
              <a:t> 1/5….1/10 </a:t>
            </a:r>
            <a:r>
              <a:rPr lang="en-US" sz="2800" dirty="0" err="1">
                <a:latin typeface="Times New Roman" panose="02020603050405020304" pitchFamily="18" charset="0"/>
                <a:ea typeface="Times New Roman" panose="02020603050405020304" pitchFamily="18" charset="0"/>
              </a:rPr>
              <a:t>qismi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kattaligidagi</a:t>
            </a:r>
            <a:r>
              <a:rPr lang="en-US" sz="2800" dirty="0">
                <a:latin typeface="Times New Roman" panose="02020603050405020304" pitchFamily="18" charset="0"/>
                <a:ea typeface="Times New Roman" panose="02020603050405020304" pitchFamily="18" charset="0"/>
              </a:rPr>
              <a:t> model </a:t>
            </a:r>
            <a:r>
              <a:rPr lang="en-US" sz="2800" dirty="0" err="1">
                <a:latin typeface="Times New Roman" panose="02020603050405020304" pitchFamily="18" charset="0"/>
                <a:ea typeface="Times New Roman" panose="02020603050405020304" pitchFamily="18" charset="0"/>
              </a:rPr>
              <a:t>puflanadi</a:t>
            </a:r>
            <a:r>
              <a:rPr lang="en-US" sz="28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endParaRPr lang="ru-RU" sz="2800" dirty="0"/>
          </a:p>
        </p:txBody>
      </p:sp>
      <p:sp>
        <p:nvSpPr>
          <p:cNvPr id="4" name="Заголовок 1"/>
          <p:cNvSpPr>
            <a:spLocks noGrp="1"/>
          </p:cNvSpPr>
          <p:nvPr>
            <p:ph type="title"/>
          </p:nvPr>
        </p:nvSpPr>
        <p:spPr>
          <a:xfrm>
            <a:off x="2164725" y="115910"/>
            <a:ext cx="7339884" cy="643943"/>
          </a:xfrm>
        </p:spPr>
        <p:txBody>
          <a:bodyPr/>
          <a:lstStyle/>
          <a:p>
            <a:pPr marL="179705" indent="-179705" algn="ctr">
              <a:spcAft>
                <a:spcPts val="0"/>
              </a:spcAft>
            </a:pPr>
            <a:r>
              <a:rPr lang="nb-NO" sz="2400" b="1" dirty="0">
                <a:latin typeface="Times New Roman" panose="02020603050405020304" pitchFamily="18" charset="0"/>
                <a:ea typeface="Times New Roman" panose="02020603050405020304" pitchFamily="18" charset="0"/>
              </a:rPr>
              <a:t>Avtomobilga xavoning qarshilik kuchi.</a:t>
            </a:r>
            <a:endParaRPr lang="ru-RU"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044523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330559" y="1223493"/>
            <a:ext cx="11861441" cy="5249684"/>
          </a:xfrm>
        </p:spPr>
        <p:txBody>
          <a:bodyPr/>
          <a:lstStyle/>
          <a:p>
            <a:pPr indent="342900" algn="just">
              <a:spcAft>
                <a:spcPts val="0"/>
              </a:spcAft>
            </a:pPr>
            <a:r>
              <a:rPr lang="en-US" sz="2800" dirty="0" err="1">
                <a:latin typeface="Times New Roman" panose="02020603050405020304" pitchFamily="18" charset="0"/>
                <a:ea typeface="Times New Roman" panose="02020603050405020304" pitchFamily="18" charset="0"/>
              </a:rPr>
              <a:t>Aerodinamik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trubada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avtomobil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modeliga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xavo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oqimi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tomondan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sharoitida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esa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avtomobilning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asosan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ustki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yon </a:t>
            </a:r>
            <a:r>
              <a:rPr lang="en-US" sz="2800" dirty="0" err="1">
                <a:latin typeface="Times New Roman" panose="02020603050405020304" pitchFamily="18" charset="0"/>
                <a:ea typeface="Times New Roman" panose="02020603050405020304" pitchFamily="18" charset="0"/>
              </a:rPr>
              <a:t>tomonlaridan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ta`sir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sababli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trubada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bitta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avtomobilni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puflaganda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aniqlangan</a:t>
            </a:r>
            <a:r>
              <a:rPr lang="en-US" sz="2800" dirty="0">
                <a:latin typeface="Times New Roman" panose="02020603050405020304" pitchFamily="18" charset="0"/>
                <a:ea typeface="Times New Roman" panose="02020603050405020304" pitchFamily="18" charset="0"/>
              </a:rPr>
              <a:t> </a:t>
            </a:r>
            <a:r>
              <a:rPr lang="en-US" sz="2800" i="1" dirty="0">
                <a:latin typeface="Times New Roman" panose="02020603050405020304" pitchFamily="18" charset="0"/>
                <a:ea typeface="Times New Roman" panose="02020603050405020304" pitchFamily="18" charset="0"/>
              </a:rPr>
              <a:t>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qiymati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xaqiqiy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koeffitsentdan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kichik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bo’ladi</a:t>
            </a:r>
            <a:r>
              <a:rPr lang="en-US" sz="2800" dirty="0">
                <a:latin typeface="Times New Roman" panose="02020603050405020304" pitchFamily="18" charset="0"/>
                <a:ea typeface="Times New Roman" panose="02020603050405020304" pitchFamily="18" charset="0"/>
              </a:rPr>
              <a:t>. Bu </a:t>
            </a:r>
            <a:r>
              <a:rPr lang="en-US" sz="2800" dirty="0" err="1">
                <a:latin typeface="Times New Roman" panose="02020603050405020304" pitchFamily="18" charset="0"/>
                <a:ea typeface="Times New Roman" panose="02020603050405020304" pitchFamily="18" charset="0"/>
              </a:rPr>
              <a:t>kamchilikni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yo’qotish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tajriba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simmetrik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joylashtirilgan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ikkita</a:t>
            </a:r>
            <a:r>
              <a:rPr lang="en-US" sz="2800" dirty="0">
                <a:latin typeface="Times New Roman" panose="02020603050405020304" pitchFamily="18" charset="0"/>
                <a:ea typeface="Times New Roman" panose="02020603050405020304" pitchFamily="18" charset="0"/>
              </a:rPr>
              <a:t> model </a:t>
            </a:r>
            <a:r>
              <a:rPr lang="en-US" sz="2800" dirty="0" err="1">
                <a:latin typeface="Times New Roman" panose="02020603050405020304" pitchFamily="18" charset="0"/>
                <a:ea typeface="Times New Roman" panose="02020603050405020304" pitchFamily="18" charset="0"/>
              </a:rPr>
              <a:t>yordamida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o’tkaziladi</a:t>
            </a:r>
            <a:r>
              <a:rPr lang="en-US"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en-US" sz="2800" dirty="0" err="1">
                <a:latin typeface="Times New Roman" panose="02020603050405020304" pitchFamily="18" charset="0"/>
                <a:ea typeface="Times New Roman" panose="02020603050405020304" pitchFamily="18" charset="0"/>
              </a:rPr>
              <a:t>Xavo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qarshiligini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yengish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avtomobil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sarflagan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quvvat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quyidagicha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aniqlanadi</a:t>
            </a:r>
            <a:r>
              <a:rPr lang="en-US" sz="28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0" algn="just">
              <a:spcAft>
                <a:spcPts val="0"/>
              </a:spcAft>
              <a:buNone/>
            </a:pPr>
            <a:endParaRPr lang="ru-RU" sz="1600" dirty="0">
              <a:latin typeface="Times New Roman" panose="02020603050405020304" pitchFamily="18" charset="0"/>
              <a:ea typeface="Times New Roman" panose="02020603050405020304" pitchFamily="18" charset="0"/>
            </a:endParaRPr>
          </a:p>
          <a:p>
            <a:pPr algn="ctr"/>
            <a:r>
              <a:rPr lang="it-IT" sz="2800" i="1" dirty="0">
                <a:latin typeface="Times New Roman" panose="02020603050405020304" pitchFamily="18" charset="0"/>
                <a:ea typeface="Times New Roman" panose="02020603050405020304" pitchFamily="18" charset="0"/>
              </a:rPr>
              <a:t>N</a:t>
            </a:r>
            <a:r>
              <a:rPr lang="en-US" sz="2800" i="1" baseline="-25000" dirty="0">
                <a:latin typeface="Times New Roman" panose="02020603050405020304" pitchFamily="18" charset="0"/>
                <a:ea typeface="Times New Roman" panose="02020603050405020304" pitchFamily="18" charset="0"/>
              </a:rPr>
              <a:t>ω</a:t>
            </a:r>
            <a:r>
              <a:rPr lang="en-US" sz="2800" i="1" dirty="0">
                <a:latin typeface="Times New Roman" panose="02020603050405020304" pitchFamily="18" charset="0"/>
                <a:ea typeface="Times New Roman" panose="02020603050405020304" pitchFamily="18" charset="0"/>
              </a:rPr>
              <a:t>=</a:t>
            </a:r>
            <a:r>
              <a:rPr lang="en-US" sz="2800" i="1" dirty="0" err="1">
                <a:latin typeface="Times New Roman" panose="02020603050405020304" pitchFamily="18" charset="0"/>
                <a:ea typeface="Times New Roman" panose="02020603050405020304" pitchFamily="18" charset="0"/>
              </a:rPr>
              <a:t>R</a:t>
            </a:r>
            <a:r>
              <a:rPr lang="en-US" sz="2800" i="1" baseline="-25000" dirty="0" err="1">
                <a:latin typeface="Times New Roman" panose="02020603050405020304" pitchFamily="18" charset="0"/>
                <a:ea typeface="Times New Roman" panose="02020603050405020304" pitchFamily="18" charset="0"/>
              </a:rPr>
              <a:t>ω</a:t>
            </a:r>
            <a:r>
              <a:rPr lang="en-US" sz="2800" i="1" baseline="-25000" dirty="0">
                <a:latin typeface="Times New Roman" panose="02020603050405020304" pitchFamily="18" charset="0"/>
                <a:ea typeface="Times New Roman" panose="02020603050405020304" pitchFamily="18" charset="0"/>
              </a:rPr>
              <a:t> </a:t>
            </a:r>
            <a:r>
              <a:rPr lang="it-IT" sz="2800" i="1" dirty="0">
                <a:latin typeface="Times New Roman" panose="02020603050405020304" pitchFamily="18" charset="0"/>
                <a:ea typeface="Times New Roman" panose="02020603050405020304" pitchFamily="18" charset="0"/>
              </a:rPr>
              <a:t>v</a:t>
            </a:r>
            <a:r>
              <a:rPr lang="it-IT" sz="2800" i="1" baseline="-25000" dirty="0">
                <a:latin typeface="Times New Roman" panose="02020603050405020304" pitchFamily="18" charset="0"/>
                <a:ea typeface="Times New Roman" panose="02020603050405020304" pitchFamily="18" charset="0"/>
              </a:rPr>
              <a:t>a</a:t>
            </a:r>
            <a:r>
              <a:rPr lang="en-US" sz="2800" i="1" dirty="0">
                <a:latin typeface="Times New Roman" panose="02020603050405020304" pitchFamily="18" charset="0"/>
                <a:ea typeface="Times New Roman" panose="02020603050405020304" pitchFamily="18" charset="0"/>
              </a:rPr>
              <a:t>/270= </a:t>
            </a:r>
            <a:r>
              <a:rPr lang="it-IT" sz="2800" i="1" dirty="0">
                <a:latin typeface="Times New Roman" panose="02020603050405020304" pitchFamily="18" charset="0"/>
                <a:ea typeface="Times New Roman" panose="02020603050405020304" pitchFamily="18" charset="0"/>
              </a:rPr>
              <a:t>K F v</a:t>
            </a:r>
            <a:r>
              <a:rPr lang="it-IT" sz="2800" i="1" baseline="-25000" dirty="0">
                <a:latin typeface="Times New Roman" panose="02020603050405020304" pitchFamily="18" charset="0"/>
                <a:ea typeface="Times New Roman" panose="02020603050405020304" pitchFamily="18" charset="0"/>
              </a:rPr>
              <a:t>a</a:t>
            </a:r>
            <a:r>
              <a:rPr lang="en-US" sz="2800" i="1" baseline="30000" dirty="0">
                <a:latin typeface="Times New Roman" panose="02020603050405020304" pitchFamily="18" charset="0"/>
                <a:ea typeface="Times New Roman" panose="02020603050405020304" pitchFamily="18" charset="0"/>
              </a:rPr>
              <a:t>3</a:t>
            </a:r>
            <a:r>
              <a:rPr lang="en-US" sz="2800" i="1" dirty="0">
                <a:latin typeface="Times New Roman" panose="02020603050405020304" pitchFamily="18" charset="0"/>
                <a:ea typeface="Times New Roman" panose="02020603050405020304" pitchFamily="18" charset="0"/>
              </a:rPr>
              <a:t>/3500, </a:t>
            </a:r>
            <a:endParaRPr lang="ru-RU" sz="2800" dirty="0"/>
          </a:p>
        </p:txBody>
      </p:sp>
      <p:sp>
        <p:nvSpPr>
          <p:cNvPr id="4" name="Заголовок 1"/>
          <p:cNvSpPr>
            <a:spLocks noGrp="1"/>
          </p:cNvSpPr>
          <p:nvPr>
            <p:ph type="title"/>
          </p:nvPr>
        </p:nvSpPr>
        <p:spPr>
          <a:xfrm>
            <a:off x="2164725" y="115910"/>
            <a:ext cx="7339884" cy="643943"/>
          </a:xfrm>
        </p:spPr>
        <p:txBody>
          <a:bodyPr/>
          <a:lstStyle/>
          <a:p>
            <a:pPr marL="179705" indent="-179705" algn="ctr">
              <a:spcAft>
                <a:spcPts val="0"/>
              </a:spcAft>
            </a:pPr>
            <a:r>
              <a:rPr lang="nb-NO" sz="2400" b="1" dirty="0">
                <a:latin typeface="Times New Roman" panose="02020603050405020304" pitchFamily="18" charset="0"/>
                <a:ea typeface="Times New Roman" panose="02020603050405020304" pitchFamily="18" charset="0"/>
              </a:rPr>
              <a:t>Avtomobilga xavoning qarshilik kuchi.</a:t>
            </a:r>
            <a:endParaRPr lang="ru-RU"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150556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1030310"/>
            <a:ext cx="12192000" cy="5827690"/>
          </a:xfrm>
        </p:spPr>
        <p:txBody>
          <a:bodyPr/>
          <a:lstStyle/>
          <a:p>
            <a:pPr indent="342900" algn="just">
              <a:spcAft>
                <a:spcPts val="0"/>
              </a:spcAft>
            </a:pPr>
            <a:r>
              <a:rPr lang="it-IT" sz="2800" dirty="0">
                <a:latin typeface="Times New Roman" panose="02020603050405020304" pitchFamily="18" charset="0"/>
                <a:ea typeface="Times New Roman" panose="02020603050405020304" pitchFamily="18" charset="0"/>
              </a:rPr>
              <a:t>Avtomobil faqat</a:t>
            </a:r>
            <a:r>
              <a:rPr lang="uz-Cyrl-UZ"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ilgarilanma harakat qiluvchi</a:t>
            </a:r>
            <a:r>
              <a:rPr lang="en-US"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kuzov</a:t>
            </a:r>
            <a:r>
              <a:rPr lang="en-US"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kabina</a:t>
            </a:r>
            <a:r>
              <a:rPr lang="en-US"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yuk</a:t>
            </a:r>
            <a:r>
              <a:rPr lang="en-US"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va aylanma harakatlanuvchi</a:t>
            </a:r>
            <a:r>
              <a:rPr lang="en-US" sz="2800" dirty="0">
                <a:latin typeface="Times New Roman" panose="02020603050405020304" pitchFamily="18" charset="0"/>
                <a:ea typeface="Times New Roman" panose="02020603050405020304" pitchFamily="18" charset="0"/>
              </a:rPr>
              <a:t> ( </a:t>
            </a:r>
            <a:r>
              <a:rPr lang="it-IT" sz="2800" dirty="0">
                <a:latin typeface="Times New Roman" panose="02020603050405020304" pitchFamily="18" charset="0"/>
                <a:ea typeface="Times New Roman" panose="02020603050405020304" pitchFamily="18" charset="0"/>
              </a:rPr>
              <a:t>g</a:t>
            </a:r>
            <a:r>
              <a:rPr lang="en-US" sz="2800" dirty="0">
                <a:latin typeface="Times New Roman" panose="02020603050405020304" pitchFamily="18" charset="0"/>
                <a:ea typeface="Times New Roman" panose="02020603050405020304" pitchFamily="18" charset="0"/>
              </a:rPr>
              <a:t>’</a:t>
            </a:r>
            <a:r>
              <a:rPr lang="it-IT" sz="2800" dirty="0">
                <a:latin typeface="Times New Roman" panose="02020603050405020304" pitchFamily="18" charset="0"/>
                <a:ea typeface="Times New Roman" panose="02020603050405020304" pitchFamily="18" charset="0"/>
              </a:rPr>
              <a:t>ildiraklar</a:t>
            </a:r>
            <a:r>
              <a:rPr lang="en-US"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maxovik</a:t>
            </a:r>
            <a:r>
              <a:rPr lang="en-US"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tirsakli val</a:t>
            </a:r>
            <a:r>
              <a:rPr lang="en-US"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shesternya</a:t>
            </a:r>
            <a:r>
              <a:rPr lang="en-US"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va turli vallar</a:t>
            </a:r>
            <a:r>
              <a:rPr lang="en-US"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massalardan iborat bo</a:t>
            </a:r>
            <a:r>
              <a:rPr lang="en-US" sz="2800" dirty="0">
                <a:latin typeface="Times New Roman" panose="02020603050405020304" pitchFamily="18" charset="0"/>
                <a:ea typeface="Times New Roman" panose="02020603050405020304" pitchFamily="18" charset="0"/>
              </a:rPr>
              <a:t>’</a:t>
            </a:r>
            <a:r>
              <a:rPr lang="it-IT" sz="2800" dirty="0">
                <a:latin typeface="Times New Roman" panose="02020603050405020304" pitchFamily="18" charset="0"/>
                <a:ea typeface="Times New Roman" panose="02020603050405020304" pitchFamily="18" charset="0"/>
              </a:rPr>
              <a:t>lgani uchun</a:t>
            </a:r>
            <a:r>
              <a:rPr lang="en-US"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uning o</a:t>
            </a:r>
            <a:r>
              <a:rPr lang="en-US" sz="2800" dirty="0">
                <a:latin typeface="Times New Roman" panose="02020603050405020304" pitchFamily="18" charset="0"/>
                <a:ea typeface="Times New Roman" panose="02020603050405020304" pitchFamily="18" charset="0"/>
              </a:rPr>
              <a:t>’</a:t>
            </a:r>
            <a:r>
              <a:rPr lang="it-IT" sz="2800" dirty="0">
                <a:latin typeface="Times New Roman" panose="02020603050405020304" pitchFamily="18" charset="0"/>
                <a:ea typeface="Times New Roman" panose="02020603050405020304" pitchFamily="18" charset="0"/>
              </a:rPr>
              <a:t>zgaruvchan harakatida paydo</a:t>
            </a:r>
            <a:r>
              <a:rPr lang="en-US"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bo</a:t>
            </a:r>
            <a:r>
              <a:rPr lang="en-US" sz="2800" dirty="0">
                <a:latin typeface="Times New Roman" panose="02020603050405020304" pitchFamily="18" charset="0"/>
                <a:ea typeface="Times New Roman" panose="02020603050405020304" pitchFamily="18" charset="0"/>
              </a:rPr>
              <a:t>’</a:t>
            </a:r>
            <a:r>
              <a:rPr lang="it-IT" sz="2800" dirty="0">
                <a:latin typeface="Times New Roman" panose="02020603050405020304" pitchFamily="18" charset="0"/>
                <a:ea typeface="Times New Roman" panose="02020603050405020304" pitchFamily="18" charset="0"/>
              </a:rPr>
              <a:t>lgan inertsiya kuchi </a:t>
            </a:r>
            <a:r>
              <a:rPr lang="it-IT" sz="2800" i="1" dirty="0">
                <a:latin typeface="Times New Roman" panose="02020603050405020304" pitchFamily="18" charset="0"/>
                <a:ea typeface="Times New Roman" panose="02020603050405020304" pitchFamily="18" charset="0"/>
              </a:rPr>
              <a:t>R</a:t>
            </a:r>
            <a:r>
              <a:rPr lang="it-IT" sz="2800" i="1" baseline="-25000" dirty="0">
                <a:latin typeface="Times New Roman" panose="02020603050405020304" pitchFamily="18" charset="0"/>
                <a:ea typeface="Times New Roman" panose="02020603050405020304" pitchFamily="18" charset="0"/>
              </a:rPr>
              <a:t>ia</a:t>
            </a:r>
            <a:r>
              <a:rPr lang="en-US" sz="2800" i="1" baseline="-25000" dirty="0">
                <a:latin typeface="Times New Roman" panose="02020603050405020304" pitchFamily="18" charset="0"/>
                <a:ea typeface="Times New Roman" panose="02020603050405020304" pitchFamily="18" charset="0"/>
              </a:rPr>
              <a:t>  </a:t>
            </a:r>
            <a:r>
              <a:rPr lang="en-US" sz="2800" baseline="-25000" dirty="0">
                <a:latin typeface="Times New Roman" panose="02020603050405020304" pitchFamily="18" charset="0"/>
                <a:ea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quyidagicha topiladi</a:t>
            </a:r>
            <a:r>
              <a:rPr lang="en-US" sz="28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342900" algn="ctr">
              <a:spcAft>
                <a:spcPts val="0"/>
              </a:spcAft>
            </a:pPr>
            <a:r>
              <a:rPr lang="en-US"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342900" algn="ctr">
              <a:spcAft>
                <a:spcPts val="0"/>
              </a:spcAft>
            </a:pPr>
            <a:r>
              <a:rPr lang="it-IT" sz="2800" i="1" dirty="0">
                <a:latin typeface="Times New Roman" panose="02020603050405020304" pitchFamily="18" charset="0"/>
                <a:ea typeface="Times New Roman" panose="02020603050405020304" pitchFamily="18" charset="0"/>
              </a:rPr>
              <a:t>R</a:t>
            </a:r>
            <a:r>
              <a:rPr lang="it-IT" sz="2800" i="1" baseline="-25000" dirty="0">
                <a:latin typeface="Times New Roman" panose="02020603050405020304" pitchFamily="18" charset="0"/>
                <a:ea typeface="Times New Roman" panose="02020603050405020304" pitchFamily="18" charset="0"/>
              </a:rPr>
              <a:t>ja </a:t>
            </a:r>
            <a:r>
              <a:rPr lang="en-US" sz="2800" i="1" dirty="0">
                <a:latin typeface="Times New Roman" panose="02020603050405020304" pitchFamily="18" charset="0"/>
                <a:ea typeface="Times New Roman" panose="02020603050405020304" pitchFamily="18" charset="0"/>
              </a:rPr>
              <a:t>= R</a:t>
            </a:r>
            <a:r>
              <a:rPr lang="it-IT" sz="2800" i="1" baseline="-25000" dirty="0">
                <a:latin typeface="Times New Roman" panose="02020603050405020304" pitchFamily="18" charset="0"/>
                <a:ea typeface="Times New Roman" panose="02020603050405020304" pitchFamily="18" charset="0"/>
              </a:rPr>
              <a:t>jp </a:t>
            </a:r>
            <a:r>
              <a:rPr lang="en-US" sz="2800" i="1" dirty="0">
                <a:latin typeface="Times New Roman" panose="02020603050405020304" pitchFamily="18" charset="0"/>
                <a:ea typeface="Times New Roman" panose="02020603050405020304" pitchFamily="18" charset="0"/>
              </a:rPr>
              <a:t>+ R</a:t>
            </a:r>
            <a:r>
              <a:rPr lang="it-IT" sz="2800" i="1" baseline="-25000" dirty="0">
                <a:latin typeface="Times New Roman" panose="02020603050405020304" pitchFamily="18" charset="0"/>
                <a:ea typeface="Times New Roman" panose="02020603050405020304" pitchFamily="18" charset="0"/>
              </a:rPr>
              <a:t>jb</a:t>
            </a:r>
            <a:r>
              <a:rPr lang="en-US" sz="2800" baseline="-25000" dirty="0">
                <a:latin typeface="Times New Roman" panose="02020603050405020304" pitchFamily="18" charset="0"/>
                <a:ea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rPr>
              <a:t>(16)</a:t>
            </a:r>
            <a:endParaRPr lang="ru-RU" sz="1600" dirty="0">
              <a:latin typeface="Times New Roman" panose="02020603050405020304" pitchFamily="18" charset="0"/>
              <a:ea typeface="Times New Roman" panose="02020603050405020304" pitchFamily="18" charset="0"/>
            </a:endParaRPr>
          </a:p>
          <a:p>
            <a:pPr indent="342900" algn="ctr">
              <a:spcAft>
                <a:spcPts val="0"/>
              </a:spcAft>
            </a:pPr>
            <a:r>
              <a:rPr lang="en-US" sz="28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en-US" sz="2800" dirty="0">
                <a:latin typeface="Times New Roman" panose="02020603050405020304" pitchFamily="18" charset="0"/>
                <a:ea typeface="Times New Roman" panose="02020603050405020304" pitchFamily="18" charset="0"/>
              </a:rPr>
              <a:t>	R</a:t>
            </a:r>
            <a:r>
              <a:rPr lang="it-IT" sz="2800" baseline="-25000" dirty="0">
                <a:latin typeface="Times New Roman" panose="02020603050405020304" pitchFamily="18" charset="0"/>
                <a:ea typeface="Times New Roman" panose="02020603050405020304" pitchFamily="18" charset="0"/>
              </a:rPr>
              <a:t>jp</a:t>
            </a:r>
            <a:r>
              <a:rPr lang="en-US" sz="2800" dirty="0">
                <a:latin typeface="Times New Roman" panose="02020603050405020304" pitchFamily="18" charset="0"/>
                <a:ea typeface="Times New Roman" panose="02020603050405020304" pitchFamily="18" charset="0"/>
              </a:rPr>
              <a:t> - </a:t>
            </a:r>
            <a:r>
              <a:rPr lang="it-IT" sz="2800" dirty="0">
                <a:latin typeface="Times New Roman" panose="02020603050405020304" pitchFamily="18" charset="0"/>
                <a:ea typeface="Times New Roman" panose="02020603050405020304" pitchFamily="18" charset="0"/>
              </a:rPr>
              <a:t>ilgarilanma harakat qiluvchi massalarning inertsiya kuchi</a:t>
            </a:r>
            <a:r>
              <a:rPr lang="en-US"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N</a:t>
            </a:r>
            <a:r>
              <a:rPr lang="en-US" sz="28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en-US" sz="2800" dirty="0">
                <a:latin typeface="Times New Roman" panose="02020603050405020304" pitchFamily="18" charset="0"/>
                <a:ea typeface="Times New Roman" panose="02020603050405020304" pitchFamily="18" charset="0"/>
              </a:rPr>
              <a:t>	R</a:t>
            </a:r>
            <a:r>
              <a:rPr lang="it-IT" sz="2800" baseline="-25000" dirty="0">
                <a:latin typeface="Times New Roman" panose="02020603050405020304" pitchFamily="18" charset="0"/>
                <a:ea typeface="Times New Roman" panose="02020603050405020304" pitchFamily="18" charset="0"/>
              </a:rPr>
              <a:t>jb</a:t>
            </a:r>
            <a:r>
              <a:rPr lang="en-US" sz="2800" dirty="0">
                <a:latin typeface="Times New Roman" panose="02020603050405020304" pitchFamily="18" charset="0"/>
                <a:ea typeface="Times New Roman" panose="02020603050405020304" pitchFamily="18" charset="0"/>
              </a:rPr>
              <a:t>  -  </a:t>
            </a:r>
            <a:r>
              <a:rPr lang="it-IT" sz="2800" dirty="0">
                <a:latin typeface="Times New Roman" panose="02020603050405020304" pitchFamily="18" charset="0"/>
                <a:ea typeface="Times New Roman" panose="02020603050405020304" pitchFamily="18" charset="0"/>
              </a:rPr>
              <a:t>aylanma harakat qiluvchi massalarning inertsiya</a:t>
            </a:r>
            <a:r>
              <a:rPr lang="en-US"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kuchi</a:t>
            </a:r>
            <a:r>
              <a:rPr lang="en-US" sz="2800" dirty="0">
                <a:latin typeface="Times New Roman" panose="02020603050405020304" pitchFamily="18" charset="0"/>
                <a:ea typeface="Times New Roman" panose="02020603050405020304" pitchFamily="18" charset="0"/>
              </a:rPr>
              <a:t>,   </a:t>
            </a:r>
            <a:r>
              <a:rPr lang="it-IT" sz="2800" dirty="0">
                <a:latin typeface="Times New Roman" panose="02020603050405020304" pitchFamily="18" charset="0"/>
                <a:ea typeface="Times New Roman" panose="02020603050405020304" pitchFamily="18" charset="0"/>
              </a:rPr>
              <a:t>N</a:t>
            </a:r>
            <a:r>
              <a:rPr lang="en-US" sz="28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marL="0" indent="0">
              <a:buNone/>
            </a:pPr>
            <a:endParaRPr lang="ru-RU" sz="2800" dirty="0"/>
          </a:p>
        </p:txBody>
      </p:sp>
      <p:sp>
        <p:nvSpPr>
          <p:cNvPr id="4" name="Заголовок 1"/>
          <p:cNvSpPr>
            <a:spLocks noGrp="1"/>
          </p:cNvSpPr>
          <p:nvPr>
            <p:ph type="title"/>
          </p:nvPr>
        </p:nvSpPr>
        <p:spPr>
          <a:xfrm>
            <a:off x="838200" y="0"/>
            <a:ext cx="10515600" cy="811369"/>
          </a:xfrm>
        </p:spPr>
        <p:txBody>
          <a:bodyPr/>
          <a:lstStyle/>
          <a:p>
            <a:pPr indent="342900" algn="ctr">
              <a:spcAft>
                <a:spcPts val="0"/>
              </a:spcAft>
            </a:pPr>
            <a:r>
              <a:rPr lang="it-IT" sz="2400" b="1" dirty="0">
                <a:latin typeface="Times New Roman" panose="02020603050405020304" pitchFamily="18" charset="0"/>
                <a:ea typeface="Times New Roman" panose="02020603050405020304" pitchFamily="18" charset="0"/>
              </a:rPr>
              <a:t>Avtomobilning tezlanishga qarshilik kuchi</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b="1" dirty="0">
                <a:latin typeface="Times New Roman" panose="02020603050405020304" pitchFamily="18" charset="0"/>
                <a:ea typeface="Times New Roman" panose="02020603050405020304" pitchFamily="18" charset="0"/>
              </a:rPr>
              <a:t>(</a:t>
            </a:r>
            <a:r>
              <a:rPr lang="it-IT" sz="2400" b="1" dirty="0">
                <a:latin typeface="Times New Roman" panose="02020603050405020304" pitchFamily="18" charset="0"/>
                <a:ea typeface="Times New Roman" panose="02020603050405020304" pitchFamily="18" charset="0"/>
              </a:rPr>
              <a:t>inertsiya kuchi</a:t>
            </a:r>
            <a:r>
              <a:rPr lang="en-US" sz="2400" b="1" dirty="0">
                <a:latin typeface="Times New Roman" panose="02020603050405020304" pitchFamily="18" charset="0"/>
                <a:ea typeface="Times New Roman" panose="02020603050405020304" pitchFamily="18" charset="0"/>
              </a:rPr>
              <a:t>).</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endParaRPr lang="ru-RU" sz="2400" dirty="0"/>
          </a:p>
        </p:txBody>
      </p:sp>
    </p:spTree>
    <p:extLst>
      <p:ext uri="{BB962C8B-B14F-4D97-AF65-F5344CB8AC3E}">
        <p14:creationId xmlns:p14="http://schemas.microsoft.com/office/powerpoint/2010/main" val="42526338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0"/>
            <a:ext cx="10515600" cy="811369"/>
          </a:xfrm>
        </p:spPr>
        <p:txBody>
          <a:bodyPr/>
          <a:lstStyle/>
          <a:p>
            <a:pPr indent="342900" algn="ctr">
              <a:spcAft>
                <a:spcPts val="0"/>
              </a:spcAft>
            </a:pPr>
            <a:r>
              <a:rPr lang="it-IT" sz="2400" b="1" dirty="0">
                <a:latin typeface="Times New Roman" panose="02020603050405020304" pitchFamily="18" charset="0"/>
                <a:ea typeface="Times New Roman" panose="02020603050405020304" pitchFamily="18" charset="0"/>
              </a:rPr>
              <a:t>Avtomobilning tezlanishga qarshilik kuchi</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b="1" dirty="0">
                <a:latin typeface="Times New Roman" panose="02020603050405020304" pitchFamily="18" charset="0"/>
                <a:ea typeface="Times New Roman" panose="02020603050405020304" pitchFamily="18" charset="0"/>
              </a:rPr>
              <a:t>(</a:t>
            </a:r>
            <a:r>
              <a:rPr lang="it-IT" sz="2400" b="1" dirty="0">
                <a:latin typeface="Times New Roman" panose="02020603050405020304" pitchFamily="18" charset="0"/>
                <a:ea typeface="Times New Roman" panose="02020603050405020304" pitchFamily="18" charset="0"/>
              </a:rPr>
              <a:t>inertsiya kuchi</a:t>
            </a:r>
            <a:r>
              <a:rPr lang="en-US" sz="2400" b="1" dirty="0">
                <a:latin typeface="Times New Roman" panose="02020603050405020304" pitchFamily="18" charset="0"/>
                <a:ea typeface="Times New Roman" panose="02020603050405020304" pitchFamily="18" charset="0"/>
              </a:rPr>
              <a:t>).</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endParaRPr lang="ru-RU" sz="2400" dirty="0"/>
          </a:p>
        </p:txBody>
      </p:sp>
      <p:sp>
        <p:nvSpPr>
          <p:cNvPr id="3" name="Объект 2"/>
          <p:cNvSpPr>
            <a:spLocks noGrp="1"/>
          </p:cNvSpPr>
          <p:nvPr>
            <p:ph idx="1"/>
          </p:nvPr>
        </p:nvSpPr>
        <p:spPr>
          <a:xfrm>
            <a:off x="838200" y="1017431"/>
            <a:ext cx="11139152" cy="5396248"/>
          </a:xfrm>
        </p:spPr>
        <p:txBody>
          <a:bodyPr/>
          <a:lstStyle/>
          <a:p>
            <a:pPr indent="342900" algn="just">
              <a:spcAft>
                <a:spcPts val="0"/>
              </a:spcAft>
            </a:pPr>
            <a:r>
              <a:rPr lang="it-IT" sz="2800" dirty="0">
                <a:latin typeface="Times New Roman" panose="02020603050405020304" pitchFamily="18" charset="0"/>
                <a:ea typeface="Times New Roman" panose="02020603050405020304" pitchFamily="18" charset="0"/>
              </a:rPr>
              <a:t>Ilgarilanma harakat qiluvchi massaning inertsiya kuchi</a:t>
            </a:r>
            <a:endParaRPr lang="ru-RU" sz="1600" dirty="0">
              <a:latin typeface="Times New Roman" panose="02020603050405020304" pitchFamily="18" charset="0"/>
              <a:ea typeface="Times New Roman" panose="02020603050405020304" pitchFamily="18" charset="0"/>
            </a:endParaRPr>
          </a:p>
          <a:p>
            <a:pPr indent="0" algn="ctr">
              <a:spcAft>
                <a:spcPts val="0"/>
              </a:spcAft>
              <a:buNone/>
            </a:pPr>
            <a:r>
              <a:rPr lang="nb-NO" sz="2800" b="1" i="1" dirty="0" smtClean="0">
                <a:latin typeface="Times New Roman" panose="02020603050405020304" pitchFamily="18" charset="0"/>
                <a:ea typeface="Times New Roman" panose="02020603050405020304" pitchFamily="18" charset="0"/>
              </a:rPr>
              <a:t>R</a:t>
            </a:r>
            <a:r>
              <a:rPr lang="nb-NO" sz="2800" b="1" i="1" baseline="-25000" dirty="0" smtClean="0">
                <a:latin typeface="Times New Roman" panose="02020603050405020304" pitchFamily="18" charset="0"/>
                <a:ea typeface="Times New Roman" panose="02020603050405020304" pitchFamily="18" charset="0"/>
              </a:rPr>
              <a:t>jp</a:t>
            </a:r>
            <a:r>
              <a:rPr lang="nb-NO" sz="2800" b="1" i="1" dirty="0" smtClean="0">
                <a:latin typeface="Times New Roman" panose="02020603050405020304" pitchFamily="18" charset="0"/>
                <a:ea typeface="Times New Roman" panose="02020603050405020304" pitchFamily="18" charset="0"/>
              </a:rPr>
              <a:t> </a:t>
            </a:r>
            <a:r>
              <a:rPr lang="nb-NO" sz="2800" b="1" i="1" dirty="0">
                <a:latin typeface="Times New Roman" panose="02020603050405020304" pitchFamily="18" charset="0"/>
                <a:ea typeface="Times New Roman" panose="02020603050405020304" pitchFamily="18" charset="0"/>
              </a:rPr>
              <a:t>= m </a:t>
            </a:r>
            <a:r>
              <a:rPr lang="nb-NO" sz="2800" b="1" i="1" baseline="-25000" dirty="0">
                <a:latin typeface="Times New Roman" panose="02020603050405020304" pitchFamily="18" charset="0"/>
                <a:ea typeface="Times New Roman" panose="02020603050405020304" pitchFamily="18" charset="0"/>
              </a:rPr>
              <a:t>*</a:t>
            </a:r>
            <a:r>
              <a:rPr lang="nb-NO" sz="2800" b="1" i="1" dirty="0">
                <a:latin typeface="Times New Roman" panose="02020603050405020304" pitchFamily="18" charset="0"/>
                <a:ea typeface="Times New Roman" panose="02020603050405020304" pitchFamily="18" charset="0"/>
              </a:rPr>
              <a:t> j</a:t>
            </a:r>
            <a:r>
              <a:rPr lang="nb-NO" sz="2800" b="1" i="1" baseline="-25000" dirty="0">
                <a:latin typeface="Times New Roman" panose="02020603050405020304" pitchFamily="18" charset="0"/>
                <a:ea typeface="Times New Roman" panose="02020603050405020304" pitchFamily="18" charset="0"/>
              </a:rPr>
              <a:t>a             </a:t>
            </a:r>
            <a:endParaRPr lang="ru-RU" sz="2800" b="1" dirty="0">
              <a:latin typeface="Times New Roman" panose="02020603050405020304" pitchFamily="18" charset="0"/>
              <a:ea typeface="Times New Roman" panose="02020603050405020304" pitchFamily="18" charset="0"/>
            </a:endParaRPr>
          </a:p>
          <a:p>
            <a:pPr indent="0" algn="just">
              <a:spcAft>
                <a:spcPts val="0"/>
              </a:spcAft>
              <a:buNone/>
            </a:pPr>
            <a:r>
              <a:rPr lang="nb-NO" sz="2800" dirty="0" smtClean="0">
                <a:latin typeface="Times New Roman" panose="02020603050405020304" pitchFamily="18" charset="0"/>
                <a:ea typeface="Times New Roman" panose="02020603050405020304" pitchFamily="18" charset="0"/>
              </a:rPr>
              <a:t> avtomobil </a:t>
            </a:r>
            <a:r>
              <a:rPr lang="nb-NO" sz="2800" dirty="0">
                <a:latin typeface="Times New Roman" panose="02020603050405020304" pitchFamily="18" charset="0"/>
                <a:ea typeface="Times New Roman" panose="02020603050405020304" pitchFamily="18" charset="0"/>
              </a:rPr>
              <a:t>uchun    </a:t>
            </a:r>
            <a:r>
              <a:rPr lang="nb-NO" sz="2800" i="1" dirty="0">
                <a:latin typeface="Times New Roman" panose="02020603050405020304" pitchFamily="18" charset="0"/>
                <a:ea typeface="Times New Roman" panose="02020603050405020304" pitchFamily="18" charset="0"/>
              </a:rPr>
              <a:t>m = G</a:t>
            </a:r>
            <a:r>
              <a:rPr lang="nb-NO" sz="2800" i="1" baseline="-25000" dirty="0">
                <a:latin typeface="Times New Roman" panose="02020603050405020304" pitchFamily="18" charset="0"/>
                <a:ea typeface="Times New Roman" panose="02020603050405020304" pitchFamily="18" charset="0"/>
              </a:rPr>
              <a:t>a </a:t>
            </a:r>
            <a:r>
              <a:rPr lang="nb-NO" sz="2800" i="1" dirty="0">
                <a:latin typeface="Times New Roman" panose="02020603050405020304" pitchFamily="18" charset="0"/>
                <a:ea typeface="Times New Roman" panose="02020603050405020304" pitchFamily="18" charset="0"/>
              </a:rPr>
              <a:t>/ q</a:t>
            </a:r>
            <a:r>
              <a:rPr lang="nb-NO" sz="2800" dirty="0">
                <a:latin typeface="Times New Roman" panose="02020603050405020304" pitchFamily="18" charset="0"/>
                <a:ea typeface="Times New Roman" panose="02020603050405020304" pitchFamily="18" charset="0"/>
              </a:rPr>
              <a:t>  yahni   </a:t>
            </a:r>
            <a:r>
              <a:rPr lang="nb-NO" sz="2800" i="1" dirty="0">
                <a:latin typeface="Times New Roman" panose="02020603050405020304" pitchFamily="18" charset="0"/>
                <a:ea typeface="Times New Roman" panose="02020603050405020304" pitchFamily="18" charset="0"/>
              </a:rPr>
              <a:t>R</a:t>
            </a:r>
            <a:r>
              <a:rPr lang="nb-NO" sz="2800" i="1" baseline="-25000" dirty="0">
                <a:latin typeface="Times New Roman" panose="02020603050405020304" pitchFamily="18" charset="0"/>
                <a:ea typeface="Times New Roman" panose="02020603050405020304" pitchFamily="18" charset="0"/>
              </a:rPr>
              <a:t>jp </a:t>
            </a:r>
            <a:r>
              <a:rPr lang="nb-NO" sz="2800" i="1" dirty="0">
                <a:latin typeface="Times New Roman" panose="02020603050405020304" pitchFamily="18" charset="0"/>
                <a:ea typeface="Times New Roman" panose="02020603050405020304" pitchFamily="18" charset="0"/>
              </a:rPr>
              <a:t>= </a:t>
            </a:r>
            <a:r>
              <a:rPr lang="nb-NO" sz="2800" i="1" dirty="0" smtClean="0">
                <a:latin typeface="Times New Roman" panose="02020603050405020304" pitchFamily="18" charset="0"/>
                <a:ea typeface="Times New Roman" panose="02020603050405020304" pitchFamily="18" charset="0"/>
              </a:rPr>
              <a:t>G</a:t>
            </a:r>
            <a:r>
              <a:rPr lang="nb-NO" sz="1800" i="1" dirty="0" smtClean="0">
                <a:latin typeface="Times New Roman" panose="02020603050405020304" pitchFamily="18" charset="0"/>
                <a:ea typeface="Times New Roman" panose="02020603050405020304" pitchFamily="18" charset="0"/>
              </a:rPr>
              <a:t>a </a:t>
            </a:r>
            <a:r>
              <a:rPr lang="nb-NO" sz="2800" i="1" baseline="-25000" dirty="0">
                <a:latin typeface="Times New Roman" panose="02020603050405020304" pitchFamily="18" charset="0"/>
                <a:ea typeface="Times New Roman" panose="02020603050405020304" pitchFamily="18" charset="0"/>
              </a:rPr>
              <a:t>*</a:t>
            </a:r>
            <a:r>
              <a:rPr lang="nb-NO" sz="2800" i="1" dirty="0">
                <a:latin typeface="Times New Roman" panose="02020603050405020304" pitchFamily="18" charset="0"/>
                <a:ea typeface="Times New Roman" panose="02020603050405020304" pitchFamily="18" charset="0"/>
              </a:rPr>
              <a:t> j</a:t>
            </a:r>
            <a:r>
              <a:rPr lang="nb-NO" sz="1800" i="1" dirty="0">
                <a:latin typeface="Times New Roman" panose="02020603050405020304" pitchFamily="18" charset="0"/>
                <a:ea typeface="Times New Roman" panose="02020603050405020304" pitchFamily="18" charset="0"/>
              </a:rPr>
              <a:t>a</a:t>
            </a:r>
            <a:r>
              <a:rPr lang="nb-NO" sz="2800" dirty="0">
                <a:latin typeface="Times New Roman" panose="02020603050405020304" pitchFamily="18" charset="0"/>
                <a:ea typeface="Times New Roman" panose="02020603050405020304" pitchFamily="18" charset="0"/>
              </a:rPr>
              <a:t> </a:t>
            </a:r>
            <a:r>
              <a:rPr lang="nb-NO" sz="2800" i="1" dirty="0" smtClean="0">
                <a:latin typeface="Times New Roman" panose="02020603050405020304" pitchFamily="18" charset="0"/>
                <a:ea typeface="Times New Roman" panose="02020603050405020304" pitchFamily="18" charset="0"/>
              </a:rPr>
              <a:t>/q</a:t>
            </a:r>
            <a:r>
              <a:rPr lang="nb-NO" sz="2800" dirty="0" smtClean="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H;</a:t>
            </a:r>
            <a:endParaRPr lang="ru-RU" sz="1600" dirty="0">
              <a:latin typeface="Times New Roman" panose="02020603050405020304" pitchFamily="18" charset="0"/>
              <a:ea typeface="Times New Roman" panose="02020603050405020304" pitchFamily="18" charset="0"/>
            </a:endParaRPr>
          </a:p>
          <a:p>
            <a:pPr indent="0" algn="just">
              <a:spcAft>
                <a:spcPts val="0"/>
              </a:spcAft>
              <a:buNone/>
            </a:pPr>
            <a:r>
              <a:rPr lang="nb-NO" sz="2800" dirty="0" smtClean="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bu </a:t>
            </a:r>
            <a:r>
              <a:rPr lang="nb-NO" sz="2800" dirty="0" smtClean="0">
                <a:latin typeface="Times New Roman" panose="02020603050405020304" pitchFamily="18" charset="0"/>
                <a:ea typeface="Times New Roman" panose="02020603050405020304" pitchFamily="18" charset="0"/>
              </a:rPr>
              <a:t>yerda:  </a:t>
            </a:r>
            <a:r>
              <a:rPr lang="nb-NO" sz="2800" i="1" dirty="0" smtClean="0">
                <a:latin typeface="Times New Roman" panose="02020603050405020304" pitchFamily="18" charset="0"/>
                <a:ea typeface="Times New Roman" panose="02020603050405020304" pitchFamily="18" charset="0"/>
              </a:rPr>
              <a:t>g</a:t>
            </a:r>
            <a:r>
              <a:rPr lang="nb-NO" sz="2800" dirty="0" smtClean="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 jismning erkin tushishi tezlanishi: </a:t>
            </a:r>
            <a:r>
              <a:rPr lang="nb-NO" sz="2800" i="1" dirty="0">
                <a:latin typeface="Times New Roman" panose="02020603050405020304" pitchFamily="18" charset="0"/>
                <a:ea typeface="Times New Roman" panose="02020603050405020304" pitchFamily="18" charset="0"/>
              </a:rPr>
              <a:t>g = 9, 81</a:t>
            </a:r>
            <a:r>
              <a:rPr lang="nb-NO" sz="2800" dirty="0">
                <a:latin typeface="Times New Roman" panose="02020603050405020304" pitchFamily="18" charset="0"/>
                <a:ea typeface="Times New Roman" panose="02020603050405020304" pitchFamily="18" charset="0"/>
              </a:rPr>
              <a:t>  m/s</a:t>
            </a:r>
            <a:r>
              <a:rPr lang="nb-NO" sz="2800" baseline="30000" dirty="0">
                <a:latin typeface="Times New Roman" panose="02020603050405020304" pitchFamily="18" charset="0"/>
                <a:ea typeface="Times New Roman" panose="02020603050405020304" pitchFamily="18" charset="0"/>
              </a:rPr>
              <a:t>2</a:t>
            </a:r>
            <a:endParaRPr lang="ru-RU" sz="1600" dirty="0">
              <a:latin typeface="Times New Roman" panose="02020603050405020304" pitchFamily="18" charset="0"/>
              <a:ea typeface="Times New Roman" panose="02020603050405020304" pitchFamily="18" charset="0"/>
            </a:endParaRPr>
          </a:p>
          <a:p>
            <a:pPr indent="0" algn="just">
              <a:spcAft>
                <a:spcPts val="0"/>
              </a:spcAft>
              <a:buNone/>
            </a:pPr>
            <a:r>
              <a:rPr lang="nb-NO" sz="2800" i="1" dirty="0" smtClean="0">
                <a:latin typeface="Times New Roman" panose="02020603050405020304" pitchFamily="18" charset="0"/>
                <a:ea typeface="Times New Roman" panose="02020603050405020304" pitchFamily="18" charset="0"/>
              </a:rPr>
              <a:t>		m</a:t>
            </a:r>
            <a:r>
              <a:rPr lang="nb-NO" sz="2800" dirty="0" smtClean="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 avtomobilning massasi</a:t>
            </a:r>
            <a:endParaRPr lang="ru-RU" sz="1600" dirty="0">
              <a:latin typeface="Times New Roman" panose="02020603050405020304" pitchFamily="18" charset="0"/>
              <a:ea typeface="Times New Roman" panose="02020603050405020304" pitchFamily="18" charset="0"/>
            </a:endParaRPr>
          </a:p>
          <a:p>
            <a:pPr indent="0" algn="just">
              <a:spcAft>
                <a:spcPts val="0"/>
              </a:spcAft>
              <a:buNone/>
            </a:pPr>
            <a:r>
              <a:rPr lang="nb-NO" sz="2800" i="1" dirty="0" smtClean="0">
                <a:latin typeface="Times New Roman" panose="02020603050405020304" pitchFamily="18" charset="0"/>
                <a:ea typeface="Times New Roman" panose="02020603050405020304" pitchFamily="18" charset="0"/>
              </a:rPr>
              <a:t>		j</a:t>
            </a:r>
            <a:r>
              <a:rPr lang="nb-NO" sz="2800" i="1" baseline="-25000" dirty="0" smtClean="0">
                <a:latin typeface="Times New Roman" panose="02020603050405020304" pitchFamily="18" charset="0"/>
                <a:ea typeface="Times New Roman" panose="02020603050405020304" pitchFamily="18" charset="0"/>
              </a:rPr>
              <a:t>a</a:t>
            </a:r>
            <a:r>
              <a:rPr lang="nb-NO" sz="2800" dirty="0" smtClean="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  avtomobilning chiziqli </a:t>
            </a:r>
            <a:r>
              <a:rPr lang="nb-NO" sz="2800" dirty="0" smtClean="0">
                <a:latin typeface="Times New Roman" panose="02020603050405020304" pitchFamily="18" charset="0"/>
                <a:ea typeface="Times New Roman" panose="02020603050405020304" pitchFamily="18" charset="0"/>
              </a:rPr>
              <a:t>tezlanishi</a:t>
            </a:r>
            <a:endParaRPr lang="ru-RU" sz="1600" dirty="0">
              <a:latin typeface="Times New Roman" panose="02020603050405020304" pitchFamily="18" charset="0"/>
              <a:ea typeface="Times New Roman" panose="02020603050405020304" pitchFamily="18" charset="0"/>
            </a:endParaRPr>
          </a:p>
          <a:p>
            <a:pPr indent="342900" algn="just">
              <a:spcAft>
                <a:spcPts val="0"/>
              </a:spcAft>
            </a:pPr>
            <a:r>
              <a:rPr lang="nb-NO" sz="2800" dirty="0">
                <a:latin typeface="Times New Roman" panose="02020603050405020304" pitchFamily="18" charset="0"/>
                <a:ea typeface="Times New Roman" panose="02020603050405020304" pitchFamily="18" charset="0"/>
              </a:rPr>
              <a:t>Aylanma harakat qiluvchi massalarning inertsiyasi</a:t>
            </a:r>
            <a:r>
              <a:rPr lang="nb-NO" sz="2800" dirty="0" smtClean="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0" algn="ctr">
              <a:spcAft>
                <a:spcPts val="0"/>
              </a:spcAft>
              <a:buNone/>
            </a:pPr>
            <a:r>
              <a:rPr lang="nb-NO" sz="2800" b="1" i="1" dirty="0">
                <a:latin typeface="Times New Roman" panose="02020603050405020304" pitchFamily="18" charset="0"/>
                <a:ea typeface="Times New Roman" panose="02020603050405020304" pitchFamily="18" charset="0"/>
              </a:rPr>
              <a:t>R</a:t>
            </a:r>
            <a:r>
              <a:rPr lang="nb-NO" sz="2800" b="1" i="1" baseline="-25000" dirty="0">
                <a:latin typeface="Times New Roman" panose="02020603050405020304" pitchFamily="18" charset="0"/>
                <a:ea typeface="Times New Roman" panose="02020603050405020304" pitchFamily="18" charset="0"/>
              </a:rPr>
              <a:t>jb</a:t>
            </a:r>
            <a:r>
              <a:rPr lang="nb-NO" sz="2800" b="1" i="1" dirty="0">
                <a:latin typeface="Times New Roman" panose="02020603050405020304" pitchFamily="18" charset="0"/>
                <a:ea typeface="Times New Roman" panose="02020603050405020304" pitchFamily="18" charset="0"/>
              </a:rPr>
              <a:t>=j</a:t>
            </a:r>
            <a:r>
              <a:rPr lang="nb-NO" sz="2800" b="1" i="1" baseline="-25000" dirty="0">
                <a:latin typeface="Times New Roman" panose="02020603050405020304" pitchFamily="18" charset="0"/>
                <a:ea typeface="Times New Roman" panose="02020603050405020304" pitchFamily="18" charset="0"/>
              </a:rPr>
              <a:t>a</a:t>
            </a:r>
            <a:r>
              <a:rPr lang="nb-NO" sz="2800" b="1" i="1" dirty="0">
                <a:latin typeface="Times New Roman" panose="02020603050405020304" pitchFamily="18" charset="0"/>
                <a:ea typeface="Times New Roman" panose="02020603050405020304" pitchFamily="18" charset="0"/>
              </a:rPr>
              <a:t>/r</a:t>
            </a:r>
            <a:r>
              <a:rPr lang="nb-NO" sz="2800" b="1" i="1" baseline="-25000" dirty="0">
                <a:latin typeface="Times New Roman" panose="02020603050405020304" pitchFamily="18" charset="0"/>
                <a:ea typeface="Times New Roman" panose="02020603050405020304" pitchFamily="18" charset="0"/>
              </a:rPr>
              <a:t>k</a:t>
            </a:r>
            <a:r>
              <a:rPr lang="nb-NO" sz="2800" b="1" i="1" baseline="30000" dirty="0">
                <a:latin typeface="Times New Roman" panose="02020603050405020304" pitchFamily="18" charset="0"/>
                <a:ea typeface="Times New Roman" panose="02020603050405020304" pitchFamily="18" charset="0"/>
              </a:rPr>
              <a:t>2</a:t>
            </a:r>
            <a:r>
              <a:rPr lang="nb-NO" sz="2800" b="1" i="1" dirty="0">
                <a:latin typeface="Times New Roman" panose="02020603050405020304" pitchFamily="18" charset="0"/>
                <a:ea typeface="Times New Roman" panose="02020603050405020304" pitchFamily="18" charset="0"/>
              </a:rPr>
              <a:t>  (I</a:t>
            </a:r>
            <a:r>
              <a:rPr lang="nb-NO" sz="2800" b="1" i="1" baseline="-25000" dirty="0">
                <a:latin typeface="Times New Roman" panose="02020603050405020304" pitchFamily="18" charset="0"/>
                <a:ea typeface="Times New Roman" panose="02020603050405020304" pitchFamily="18" charset="0"/>
              </a:rPr>
              <a:t>d</a:t>
            </a:r>
            <a:r>
              <a:rPr lang="nb-NO" sz="2800" b="1" i="1" dirty="0">
                <a:latin typeface="Times New Roman" panose="02020603050405020304" pitchFamily="18" charset="0"/>
                <a:ea typeface="Times New Roman" panose="02020603050405020304" pitchFamily="18" charset="0"/>
              </a:rPr>
              <a:t> </a:t>
            </a:r>
            <a:r>
              <a:rPr lang="en-US" sz="2800" b="1" i="1" dirty="0">
                <a:latin typeface="Times New Roman" panose="02020603050405020304" pitchFamily="18" charset="0"/>
                <a:ea typeface="Times New Roman" panose="02020603050405020304" pitchFamily="18" charset="0"/>
              </a:rPr>
              <a:t>η</a:t>
            </a:r>
            <a:r>
              <a:rPr lang="nb-NO" sz="2800" b="1" i="1" baseline="-25000" dirty="0">
                <a:latin typeface="Times New Roman" panose="02020603050405020304" pitchFamily="18" charset="0"/>
                <a:ea typeface="Times New Roman" panose="02020603050405020304" pitchFamily="18" charset="0"/>
              </a:rPr>
              <a:t>t</a:t>
            </a:r>
            <a:r>
              <a:rPr lang="nb-NO" sz="2800" b="1" i="1" dirty="0">
                <a:latin typeface="Times New Roman" panose="02020603050405020304" pitchFamily="18" charset="0"/>
                <a:ea typeface="Times New Roman" panose="02020603050405020304" pitchFamily="18" charset="0"/>
              </a:rPr>
              <a:t> i</a:t>
            </a:r>
            <a:r>
              <a:rPr lang="nb-NO" sz="2800" b="1" i="1" baseline="30000" dirty="0">
                <a:latin typeface="Times New Roman" panose="02020603050405020304" pitchFamily="18" charset="0"/>
                <a:ea typeface="Times New Roman" panose="02020603050405020304" pitchFamily="18" charset="0"/>
              </a:rPr>
              <a:t>2</a:t>
            </a:r>
            <a:r>
              <a:rPr lang="nb-NO" sz="2800" b="1" i="1" baseline="-25000" dirty="0">
                <a:latin typeface="Times New Roman" panose="02020603050405020304" pitchFamily="18" charset="0"/>
                <a:ea typeface="Times New Roman" panose="02020603050405020304" pitchFamily="18" charset="0"/>
              </a:rPr>
              <a:t>tr</a:t>
            </a:r>
            <a:r>
              <a:rPr lang="nb-NO" sz="2800" b="1" i="1" dirty="0">
                <a:latin typeface="Times New Roman" panose="02020603050405020304" pitchFamily="18" charset="0"/>
                <a:ea typeface="Times New Roman" panose="02020603050405020304" pitchFamily="18" charset="0"/>
              </a:rPr>
              <a:t>+I</a:t>
            </a:r>
            <a:r>
              <a:rPr lang="nb-NO" sz="2800" b="1" i="1" baseline="-25000" dirty="0">
                <a:latin typeface="Times New Roman" panose="02020603050405020304" pitchFamily="18" charset="0"/>
                <a:ea typeface="Times New Roman" panose="02020603050405020304" pitchFamily="18" charset="0"/>
              </a:rPr>
              <a:t>k</a:t>
            </a:r>
            <a:r>
              <a:rPr lang="nb-NO" sz="2800" b="1" i="1" dirty="0">
                <a:latin typeface="Times New Roman" panose="02020603050405020304" pitchFamily="18" charset="0"/>
                <a:ea typeface="Times New Roman" panose="02020603050405020304" pitchFamily="18" charset="0"/>
              </a:rPr>
              <a:t>)</a:t>
            </a:r>
            <a:endParaRPr lang="ru-RU" sz="1600" b="1" i="1" dirty="0">
              <a:latin typeface="Times New Roman" panose="02020603050405020304" pitchFamily="18" charset="0"/>
              <a:ea typeface="Times New Roman" panose="02020603050405020304" pitchFamily="18" charset="0"/>
            </a:endParaRPr>
          </a:p>
          <a:p>
            <a:pPr indent="0" algn="just">
              <a:spcAft>
                <a:spcPts val="0"/>
              </a:spcAft>
              <a:buNone/>
            </a:pPr>
            <a:r>
              <a:rPr lang="nb-NO" sz="2800" dirty="0">
                <a:latin typeface="Times New Roman" panose="02020603050405020304" pitchFamily="18" charset="0"/>
                <a:ea typeface="Times New Roman" panose="02020603050405020304" pitchFamily="18" charset="0"/>
              </a:rPr>
              <a:t> bu yerda : </a:t>
            </a:r>
            <a:r>
              <a:rPr lang="nb-NO" sz="2800" i="1" dirty="0">
                <a:latin typeface="Times New Roman" panose="02020603050405020304" pitchFamily="18" charset="0"/>
                <a:ea typeface="Times New Roman" panose="02020603050405020304" pitchFamily="18" charset="0"/>
              </a:rPr>
              <a:t>I</a:t>
            </a:r>
            <a:r>
              <a:rPr lang="nb-NO" sz="2800" i="1" baseline="-25000" dirty="0">
                <a:latin typeface="Times New Roman" panose="02020603050405020304" pitchFamily="18" charset="0"/>
                <a:ea typeface="Times New Roman" panose="02020603050405020304" pitchFamily="18" charset="0"/>
              </a:rPr>
              <a:t>d</a:t>
            </a:r>
            <a:r>
              <a:rPr lang="nb-NO" sz="2800" i="1"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 dvigatelning inertsiya momenti</a:t>
            </a:r>
            <a:endParaRPr lang="ru-RU" sz="1600" dirty="0">
              <a:latin typeface="Times New Roman" panose="02020603050405020304" pitchFamily="18" charset="0"/>
              <a:ea typeface="Times New Roman" panose="02020603050405020304" pitchFamily="18" charset="0"/>
            </a:endParaRPr>
          </a:p>
          <a:p>
            <a:pPr indent="0" algn="just">
              <a:spcAft>
                <a:spcPts val="0"/>
              </a:spcAft>
              <a:buNone/>
            </a:pPr>
            <a:r>
              <a:rPr lang="nb-NO" sz="2800" dirty="0">
                <a:latin typeface="Times New Roman" panose="02020603050405020304" pitchFamily="18" charset="0"/>
                <a:ea typeface="Times New Roman" panose="02020603050405020304" pitchFamily="18" charset="0"/>
              </a:rPr>
              <a:t>               </a:t>
            </a:r>
            <a:r>
              <a:rPr lang="nb-NO" sz="2800" i="1" dirty="0">
                <a:latin typeface="Times New Roman" panose="02020603050405020304" pitchFamily="18" charset="0"/>
                <a:ea typeface="Times New Roman" panose="02020603050405020304" pitchFamily="18" charset="0"/>
              </a:rPr>
              <a:t>I</a:t>
            </a:r>
            <a:r>
              <a:rPr lang="nb-NO" sz="2800" i="1" baseline="-25000" dirty="0">
                <a:latin typeface="Times New Roman" panose="02020603050405020304" pitchFamily="18" charset="0"/>
                <a:ea typeface="Times New Roman" panose="02020603050405020304" pitchFamily="18" charset="0"/>
              </a:rPr>
              <a:t>k</a:t>
            </a:r>
            <a:r>
              <a:rPr lang="nb-NO" sz="2800" i="1" dirty="0">
                <a:latin typeface="Times New Roman" panose="02020603050405020304" pitchFamily="18" charset="0"/>
                <a:ea typeface="Times New Roman" panose="02020603050405020304" pitchFamily="18" charset="0"/>
              </a:rPr>
              <a:t> </a:t>
            </a:r>
            <a:r>
              <a:rPr lang="nb-NO" sz="2800" dirty="0">
                <a:latin typeface="Times New Roman" panose="02020603050405020304" pitchFamily="18" charset="0"/>
                <a:ea typeface="Times New Roman" panose="02020603050405020304" pitchFamily="18" charset="0"/>
              </a:rPr>
              <a:t>- g’ildirakning inertsiya momenti</a:t>
            </a:r>
            <a:endParaRPr lang="ru-RU" sz="1600" dirty="0">
              <a:latin typeface="Times New Roman" panose="02020603050405020304" pitchFamily="18" charset="0"/>
              <a:ea typeface="Times New Roman" panose="02020603050405020304" pitchFamily="18" charset="0"/>
            </a:endParaRPr>
          </a:p>
          <a:p>
            <a:endParaRPr lang="ru-RU" sz="2800" dirty="0"/>
          </a:p>
        </p:txBody>
      </p:sp>
    </p:spTree>
    <p:extLst>
      <p:ext uri="{BB962C8B-B14F-4D97-AF65-F5344CB8AC3E}">
        <p14:creationId xmlns:p14="http://schemas.microsoft.com/office/powerpoint/2010/main" val="30066632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 y="927279"/>
            <a:ext cx="12192000" cy="5930721"/>
          </a:xfrm>
        </p:spPr>
        <p:txBody>
          <a:bodyPr/>
          <a:lstStyle/>
          <a:p>
            <a:pPr indent="342900">
              <a:spcAft>
                <a:spcPts val="0"/>
              </a:spcAft>
            </a:pPr>
            <a:r>
              <a:rPr lang="nb-NO" sz="2600" dirty="0">
                <a:latin typeface="Times New Roman" panose="02020603050405020304" pitchFamily="18" charset="0"/>
                <a:ea typeface="Times New Roman" panose="02020603050405020304" pitchFamily="18" charset="0"/>
              </a:rPr>
              <a:t>Bu tenglamaning qiymatlarini o’rniga qo’ysak</a:t>
            </a:r>
            <a:r>
              <a:rPr lang="nb-NO" sz="2600" dirty="0" smtClean="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indent="0" algn="ctr">
              <a:spcAft>
                <a:spcPts val="0"/>
              </a:spcAft>
              <a:buNone/>
            </a:pPr>
            <a:r>
              <a:rPr lang="nb-NO" sz="2600" i="1" dirty="0">
                <a:latin typeface="Times New Roman" panose="02020603050405020304" pitchFamily="18" charset="0"/>
                <a:ea typeface="Times New Roman" panose="02020603050405020304" pitchFamily="18" charset="0"/>
              </a:rPr>
              <a:t>R</a:t>
            </a:r>
            <a:r>
              <a:rPr lang="nb-NO" sz="2600" i="1" baseline="-25000" dirty="0">
                <a:latin typeface="Times New Roman" panose="02020603050405020304" pitchFamily="18" charset="0"/>
                <a:ea typeface="Times New Roman" panose="02020603050405020304" pitchFamily="18" charset="0"/>
              </a:rPr>
              <a:t>ja</a:t>
            </a:r>
            <a:r>
              <a:rPr lang="nb-NO" sz="2600" i="1" dirty="0">
                <a:latin typeface="Times New Roman" panose="02020603050405020304" pitchFamily="18" charset="0"/>
                <a:ea typeface="Times New Roman" panose="02020603050405020304" pitchFamily="18" charset="0"/>
              </a:rPr>
              <a:t>=R</a:t>
            </a:r>
            <a:r>
              <a:rPr lang="nb-NO" sz="2600" i="1" baseline="-25000" dirty="0">
                <a:latin typeface="Times New Roman" panose="02020603050405020304" pitchFamily="18" charset="0"/>
                <a:ea typeface="Times New Roman" panose="02020603050405020304" pitchFamily="18" charset="0"/>
              </a:rPr>
              <a:t>jp</a:t>
            </a:r>
            <a:r>
              <a:rPr lang="nb-NO" sz="2600" i="1" dirty="0">
                <a:latin typeface="Times New Roman" panose="02020603050405020304" pitchFamily="18" charset="0"/>
                <a:ea typeface="Times New Roman" panose="02020603050405020304" pitchFamily="18" charset="0"/>
              </a:rPr>
              <a:t>+R</a:t>
            </a:r>
            <a:r>
              <a:rPr lang="nb-NO" sz="2600" i="1" baseline="-25000" dirty="0">
                <a:latin typeface="Times New Roman" panose="02020603050405020304" pitchFamily="18" charset="0"/>
                <a:ea typeface="Times New Roman" panose="02020603050405020304" pitchFamily="18" charset="0"/>
              </a:rPr>
              <a:t>jb</a:t>
            </a:r>
            <a:r>
              <a:rPr lang="nb-NO" sz="2600" i="1" dirty="0">
                <a:latin typeface="Times New Roman" panose="02020603050405020304" pitchFamily="18" charset="0"/>
                <a:ea typeface="Times New Roman" panose="02020603050405020304" pitchFamily="18" charset="0"/>
              </a:rPr>
              <a:t>=G</a:t>
            </a:r>
            <a:r>
              <a:rPr lang="nb-NO" sz="2600" i="1" baseline="-25000" dirty="0">
                <a:latin typeface="Times New Roman" panose="02020603050405020304" pitchFamily="18" charset="0"/>
                <a:ea typeface="Times New Roman" panose="02020603050405020304" pitchFamily="18" charset="0"/>
              </a:rPr>
              <a:t>a</a:t>
            </a:r>
            <a:r>
              <a:rPr lang="nb-NO" sz="2600" i="1" dirty="0">
                <a:latin typeface="Times New Roman" panose="02020603050405020304" pitchFamily="18" charset="0"/>
                <a:ea typeface="Times New Roman" panose="02020603050405020304" pitchFamily="18" charset="0"/>
              </a:rPr>
              <a:t>/g j</a:t>
            </a:r>
            <a:r>
              <a:rPr lang="nb-NO" sz="2600" i="1" baseline="-25000" dirty="0">
                <a:latin typeface="Times New Roman" panose="02020603050405020304" pitchFamily="18" charset="0"/>
                <a:ea typeface="Times New Roman" panose="02020603050405020304" pitchFamily="18" charset="0"/>
              </a:rPr>
              <a:t>a</a:t>
            </a:r>
            <a:r>
              <a:rPr lang="nb-NO" sz="2600" i="1" dirty="0">
                <a:latin typeface="Times New Roman" panose="02020603050405020304" pitchFamily="18" charset="0"/>
                <a:ea typeface="Times New Roman" panose="02020603050405020304" pitchFamily="18" charset="0"/>
              </a:rPr>
              <a:t>+I</a:t>
            </a:r>
            <a:r>
              <a:rPr lang="nb-NO" sz="2600" i="1" baseline="-25000" dirty="0">
                <a:latin typeface="Times New Roman" panose="02020603050405020304" pitchFamily="18" charset="0"/>
                <a:ea typeface="Times New Roman" panose="02020603050405020304" pitchFamily="18" charset="0"/>
              </a:rPr>
              <a:t>d</a:t>
            </a:r>
            <a:r>
              <a:rPr lang="nb-NO" sz="2600" i="1" dirty="0">
                <a:latin typeface="Times New Roman" panose="02020603050405020304" pitchFamily="18" charset="0"/>
                <a:ea typeface="Times New Roman" panose="02020603050405020304" pitchFamily="18" charset="0"/>
              </a:rPr>
              <a:t> </a:t>
            </a:r>
            <a:r>
              <a:rPr lang="en-US" sz="2600" i="1" dirty="0">
                <a:latin typeface="Times New Roman" panose="02020603050405020304" pitchFamily="18" charset="0"/>
                <a:ea typeface="Times New Roman" panose="02020603050405020304" pitchFamily="18" charset="0"/>
              </a:rPr>
              <a:t>η</a:t>
            </a:r>
            <a:r>
              <a:rPr lang="nb-NO" sz="2600" i="1" baseline="-25000" dirty="0">
                <a:latin typeface="Times New Roman" panose="02020603050405020304" pitchFamily="18" charset="0"/>
                <a:ea typeface="Times New Roman" panose="02020603050405020304" pitchFamily="18" charset="0"/>
              </a:rPr>
              <a:t>t</a:t>
            </a:r>
            <a:r>
              <a:rPr lang="nb-NO" sz="2600" i="1" dirty="0">
                <a:latin typeface="Times New Roman" panose="02020603050405020304" pitchFamily="18" charset="0"/>
                <a:ea typeface="Times New Roman" panose="02020603050405020304" pitchFamily="18" charset="0"/>
              </a:rPr>
              <a:t> j</a:t>
            </a:r>
            <a:r>
              <a:rPr lang="nb-NO" sz="2600" i="1" baseline="-25000" dirty="0">
                <a:latin typeface="Times New Roman" panose="02020603050405020304" pitchFamily="18" charset="0"/>
                <a:ea typeface="Times New Roman" panose="02020603050405020304" pitchFamily="18" charset="0"/>
              </a:rPr>
              <a:t>a</a:t>
            </a:r>
            <a:r>
              <a:rPr lang="nb-NO" sz="2600" i="1" dirty="0">
                <a:latin typeface="Times New Roman" panose="02020603050405020304" pitchFamily="18" charset="0"/>
                <a:ea typeface="Times New Roman" panose="02020603050405020304" pitchFamily="18" charset="0"/>
              </a:rPr>
              <a:t>/r</a:t>
            </a:r>
            <a:r>
              <a:rPr lang="nb-NO" sz="2600" i="1" baseline="-25000" dirty="0">
                <a:latin typeface="Times New Roman" panose="02020603050405020304" pitchFamily="18" charset="0"/>
                <a:ea typeface="Times New Roman" panose="02020603050405020304" pitchFamily="18" charset="0"/>
              </a:rPr>
              <a:t>a</a:t>
            </a:r>
            <a:r>
              <a:rPr lang="nb-NO" sz="2600" i="1" baseline="30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 i</a:t>
            </a:r>
            <a:r>
              <a:rPr lang="nb-NO" sz="2600" i="1" baseline="-25000" dirty="0">
                <a:latin typeface="Times New Roman" panose="02020603050405020304" pitchFamily="18" charset="0"/>
                <a:ea typeface="Times New Roman" panose="02020603050405020304" pitchFamily="18" charset="0"/>
              </a:rPr>
              <a:t>0</a:t>
            </a:r>
            <a:r>
              <a:rPr lang="nb-NO" sz="2600" i="1" baseline="30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 i</a:t>
            </a:r>
            <a:r>
              <a:rPr lang="nb-NO" sz="2600" i="1" baseline="-25000" dirty="0">
                <a:latin typeface="Times New Roman" panose="02020603050405020304" pitchFamily="18" charset="0"/>
                <a:ea typeface="Times New Roman" panose="02020603050405020304" pitchFamily="18" charset="0"/>
              </a:rPr>
              <a:t>kp</a:t>
            </a:r>
            <a:r>
              <a:rPr lang="nb-NO" sz="2600" i="1" baseline="30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+I</a:t>
            </a:r>
            <a:r>
              <a:rPr lang="nb-NO" sz="2600" i="1" baseline="-25000" dirty="0">
                <a:latin typeface="Times New Roman" panose="02020603050405020304" pitchFamily="18" charset="0"/>
                <a:ea typeface="Times New Roman" panose="02020603050405020304" pitchFamily="18" charset="0"/>
              </a:rPr>
              <a:t>k</a:t>
            </a:r>
            <a:r>
              <a:rPr lang="nb-NO" sz="2600" i="1" dirty="0">
                <a:latin typeface="Times New Roman" panose="02020603050405020304" pitchFamily="18" charset="0"/>
                <a:ea typeface="Times New Roman" panose="02020603050405020304" pitchFamily="18" charset="0"/>
              </a:rPr>
              <a:t> j</a:t>
            </a:r>
            <a:r>
              <a:rPr lang="nb-NO" sz="2600" i="1" baseline="-25000" dirty="0">
                <a:latin typeface="Times New Roman" panose="02020603050405020304" pitchFamily="18" charset="0"/>
                <a:ea typeface="Times New Roman" panose="02020603050405020304" pitchFamily="18" charset="0"/>
              </a:rPr>
              <a:t>a</a:t>
            </a:r>
            <a:r>
              <a:rPr lang="nb-NO" sz="2600" i="1" dirty="0">
                <a:latin typeface="Times New Roman" panose="02020603050405020304" pitchFamily="18" charset="0"/>
                <a:ea typeface="Times New Roman" panose="02020603050405020304" pitchFamily="18" charset="0"/>
              </a:rPr>
              <a:t>/r</a:t>
            </a:r>
            <a:r>
              <a:rPr lang="nb-NO" sz="2600" i="1" baseline="-25000" dirty="0">
                <a:latin typeface="Times New Roman" panose="02020603050405020304" pitchFamily="18" charset="0"/>
                <a:ea typeface="Times New Roman" panose="02020603050405020304" pitchFamily="18" charset="0"/>
              </a:rPr>
              <a:t>a</a:t>
            </a:r>
            <a:r>
              <a:rPr lang="nb-NO" sz="2600" i="1" baseline="30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indent="0" algn="ctr">
              <a:spcAft>
                <a:spcPts val="0"/>
              </a:spcAft>
              <a:buNone/>
            </a:pPr>
            <a:r>
              <a:rPr lang="nb-NO" sz="2600" i="1" dirty="0">
                <a:latin typeface="Times New Roman" panose="02020603050405020304" pitchFamily="18" charset="0"/>
                <a:ea typeface="Times New Roman" panose="02020603050405020304" pitchFamily="18" charset="0"/>
              </a:rPr>
              <a:t>=G</a:t>
            </a:r>
            <a:r>
              <a:rPr lang="nb-NO" sz="2600" i="1" baseline="-25000" dirty="0">
                <a:latin typeface="Times New Roman" panose="02020603050405020304" pitchFamily="18" charset="0"/>
                <a:ea typeface="Times New Roman" panose="02020603050405020304" pitchFamily="18" charset="0"/>
              </a:rPr>
              <a:t>a</a:t>
            </a:r>
            <a:r>
              <a:rPr lang="nb-NO" sz="2600" i="1" dirty="0">
                <a:latin typeface="Times New Roman" panose="02020603050405020304" pitchFamily="18" charset="0"/>
                <a:ea typeface="Times New Roman" panose="02020603050405020304" pitchFamily="18" charset="0"/>
              </a:rPr>
              <a:t>/g j</a:t>
            </a:r>
            <a:r>
              <a:rPr lang="nb-NO" sz="2600" i="1" baseline="-25000" dirty="0">
                <a:latin typeface="Times New Roman" panose="02020603050405020304" pitchFamily="18" charset="0"/>
                <a:ea typeface="Times New Roman" panose="02020603050405020304" pitchFamily="18" charset="0"/>
              </a:rPr>
              <a:t>a</a:t>
            </a:r>
            <a:r>
              <a:rPr lang="nb-NO" sz="2600" i="1" dirty="0">
                <a:latin typeface="Times New Roman" panose="02020603050405020304" pitchFamily="18" charset="0"/>
                <a:ea typeface="Times New Roman" panose="02020603050405020304" pitchFamily="18" charset="0"/>
              </a:rPr>
              <a:t> [1+ I</a:t>
            </a:r>
            <a:r>
              <a:rPr lang="nb-NO" sz="2600" i="1" baseline="-25000" dirty="0">
                <a:latin typeface="Times New Roman" panose="02020603050405020304" pitchFamily="18" charset="0"/>
                <a:ea typeface="Times New Roman" panose="02020603050405020304" pitchFamily="18" charset="0"/>
              </a:rPr>
              <a:t>d</a:t>
            </a:r>
            <a:r>
              <a:rPr lang="nb-NO" sz="2600" i="1" dirty="0">
                <a:latin typeface="Times New Roman" panose="02020603050405020304" pitchFamily="18" charset="0"/>
                <a:ea typeface="Times New Roman" panose="02020603050405020304" pitchFamily="18" charset="0"/>
              </a:rPr>
              <a:t> </a:t>
            </a:r>
            <a:r>
              <a:rPr lang="en-US" sz="2600" i="1" dirty="0">
                <a:latin typeface="Times New Roman" panose="02020603050405020304" pitchFamily="18" charset="0"/>
                <a:ea typeface="Times New Roman" panose="02020603050405020304" pitchFamily="18" charset="0"/>
              </a:rPr>
              <a:t>η</a:t>
            </a:r>
            <a:r>
              <a:rPr lang="nb-NO" sz="2600" i="1" baseline="-25000" dirty="0">
                <a:latin typeface="Times New Roman" panose="02020603050405020304" pitchFamily="18" charset="0"/>
                <a:ea typeface="Times New Roman" panose="02020603050405020304" pitchFamily="18" charset="0"/>
              </a:rPr>
              <a:t>t  </a:t>
            </a:r>
            <a:r>
              <a:rPr lang="nb-NO" sz="2600" i="1" dirty="0">
                <a:latin typeface="Times New Roman" panose="02020603050405020304" pitchFamily="18" charset="0"/>
                <a:ea typeface="Times New Roman" panose="02020603050405020304" pitchFamily="18" charset="0"/>
              </a:rPr>
              <a:t>g</a:t>
            </a:r>
            <a:r>
              <a:rPr lang="nb-NO" sz="2600" i="1" baseline="-25000" dirty="0">
                <a:latin typeface="Times New Roman" panose="02020603050405020304" pitchFamily="18" charset="0"/>
                <a:ea typeface="Times New Roman" panose="02020603050405020304" pitchFamily="18" charset="0"/>
              </a:rPr>
              <a:t> </a:t>
            </a:r>
            <a:r>
              <a:rPr lang="nb-NO" sz="2600" i="1" dirty="0">
                <a:latin typeface="Times New Roman" panose="02020603050405020304" pitchFamily="18" charset="0"/>
                <a:ea typeface="Times New Roman" panose="02020603050405020304" pitchFamily="18" charset="0"/>
              </a:rPr>
              <a:t>i</a:t>
            </a:r>
            <a:r>
              <a:rPr lang="nb-NO" sz="2600" i="1" baseline="-25000" dirty="0">
                <a:latin typeface="Times New Roman" panose="02020603050405020304" pitchFamily="18" charset="0"/>
                <a:ea typeface="Times New Roman" panose="02020603050405020304" pitchFamily="18" charset="0"/>
              </a:rPr>
              <a:t>0</a:t>
            </a:r>
            <a:r>
              <a:rPr lang="nb-NO" sz="2600" i="1" baseline="30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 i</a:t>
            </a:r>
            <a:r>
              <a:rPr lang="nb-NO" sz="2600" i="1" baseline="-25000" dirty="0">
                <a:latin typeface="Times New Roman" panose="02020603050405020304" pitchFamily="18" charset="0"/>
                <a:ea typeface="Times New Roman" panose="02020603050405020304" pitchFamily="18" charset="0"/>
              </a:rPr>
              <a:t>kp</a:t>
            </a:r>
            <a:r>
              <a:rPr lang="nb-NO" sz="2600" i="1" baseline="30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/G</a:t>
            </a:r>
            <a:r>
              <a:rPr lang="nb-NO" sz="2600" i="1" baseline="-25000" dirty="0">
                <a:latin typeface="Times New Roman" panose="02020603050405020304" pitchFamily="18" charset="0"/>
                <a:ea typeface="Times New Roman" panose="02020603050405020304" pitchFamily="18" charset="0"/>
              </a:rPr>
              <a:t>a</a:t>
            </a:r>
            <a:r>
              <a:rPr lang="nb-NO" sz="2600" i="1" dirty="0">
                <a:latin typeface="Times New Roman" panose="02020603050405020304" pitchFamily="18" charset="0"/>
                <a:ea typeface="Times New Roman" panose="02020603050405020304" pitchFamily="18" charset="0"/>
              </a:rPr>
              <a:t> r</a:t>
            </a:r>
            <a:r>
              <a:rPr lang="nb-NO" sz="2600" i="1" baseline="30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+I</a:t>
            </a:r>
            <a:r>
              <a:rPr lang="nb-NO" sz="2600" i="1" baseline="-25000" dirty="0">
                <a:latin typeface="Times New Roman" panose="02020603050405020304" pitchFamily="18" charset="0"/>
                <a:ea typeface="Times New Roman" panose="02020603050405020304" pitchFamily="18" charset="0"/>
              </a:rPr>
              <a:t>k</a:t>
            </a:r>
            <a:r>
              <a:rPr lang="nb-NO" sz="2600" i="1" dirty="0">
                <a:latin typeface="Times New Roman" panose="02020603050405020304" pitchFamily="18" charset="0"/>
                <a:ea typeface="Times New Roman" panose="02020603050405020304" pitchFamily="18" charset="0"/>
              </a:rPr>
              <a:t> g/G</a:t>
            </a:r>
            <a:r>
              <a:rPr lang="nb-NO" sz="2600" i="1" baseline="-25000" dirty="0">
                <a:latin typeface="Times New Roman" panose="02020603050405020304" pitchFamily="18" charset="0"/>
                <a:ea typeface="Times New Roman" panose="02020603050405020304" pitchFamily="18" charset="0"/>
              </a:rPr>
              <a:t>a</a:t>
            </a:r>
            <a:r>
              <a:rPr lang="nb-NO" sz="2600" i="1" dirty="0">
                <a:latin typeface="Times New Roman" panose="02020603050405020304" pitchFamily="18" charset="0"/>
                <a:ea typeface="Times New Roman" panose="02020603050405020304" pitchFamily="18" charset="0"/>
              </a:rPr>
              <a:t> r</a:t>
            </a:r>
            <a:r>
              <a:rPr lang="nb-NO" sz="2600" i="1" baseline="-25000" dirty="0">
                <a:latin typeface="Times New Roman" panose="02020603050405020304" pitchFamily="18" charset="0"/>
                <a:ea typeface="Times New Roman" panose="02020603050405020304" pitchFamily="18" charset="0"/>
              </a:rPr>
              <a:t>a</a:t>
            </a:r>
            <a:r>
              <a:rPr lang="nb-NO" sz="2600" i="1" baseline="30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indent="0">
              <a:spcAft>
                <a:spcPts val="0"/>
              </a:spcAft>
              <a:buNone/>
            </a:pPr>
            <a:r>
              <a:rPr lang="nb-NO" sz="2600" dirty="0" smtClean="0">
                <a:latin typeface="Times New Roman" panose="02020603050405020304" pitchFamily="18" charset="0"/>
                <a:ea typeface="Times New Roman" panose="02020603050405020304" pitchFamily="18" charset="0"/>
              </a:rPr>
              <a:t>agar </a:t>
            </a:r>
            <a:endParaRPr lang="ru-RU" sz="2600" dirty="0">
              <a:latin typeface="Times New Roman" panose="02020603050405020304" pitchFamily="18" charset="0"/>
              <a:ea typeface="Times New Roman" panose="02020603050405020304" pitchFamily="18" charset="0"/>
            </a:endParaRPr>
          </a:p>
          <a:p>
            <a:pPr indent="0" algn="ctr">
              <a:spcAft>
                <a:spcPts val="0"/>
              </a:spcAft>
              <a:buNone/>
            </a:pPr>
            <a:r>
              <a:rPr lang="es-ES" sz="2600" i="1" dirty="0">
                <a:latin typeface="Times New Roman" panose="02020603050405020304" pitchFamily="18" charset="0"/>
                <a:ea typeface="Times New Roman" panose="02020603050405020304" pitchFamily="18" charset="0"/>
                <a:sym typeface="Symbol" panose="05050102010706020507" pitchFamily="18" charset="2"/>
              </a:rPr>
              <a:t></a:t>
            </a:r>
            <a:r>
              <a:rPr lang="nb-NO" sz="2600" i="1" baseline="-25000" dirty="0">
                <a:latin typeface="Times New Roman" panose="02020603050405020304" pitchFamily="18" charset="0"/>
                <a:ea typeface="Times New Roman" panose="02020603050405020304" pitchFamily="18" charset="0"/>
              </a:rPr>
              <a:t>vr</a:t>
            </a:r>
            <a:r>
              <a:rPr lang="nb-NO" sz="2600" dirty="0">
                <a:latin typeface="Times New Roman" panose="02020603050405020304" pitchFamily="18" charset="0"/>
                <a:ea typeface="Times New Roman" panose="02020603050405020304" pitchFamily="18" charset="0"/>
              </a:rPr>
              <a:t> </a:t>
            </a:r>
            <a:r>
              <a:rPr lang="nb-NO" sz="2600" i="1" dirty="0">
                <a:latin typeface="Times New Roman" panose="02020603050405020304" pitchFamily="18" charset="0"/>
                <a:ea typeface="Times New Roman" panose="02020603050405020304" pitchFamily="18" charset="0"/>
              </a:rPr>
              <a:t>=1+ I</a:t>
            </a:r>
            <a:r>
              <a:rPr lang="nb-NO" sz="2600" i="1" baseline="-25000" dirty="0">
                <a:latin typeface="Times New Roman" panose="02020603050405020304" pitchFamily="18" charset="0"/>
                <a:ea typeface="Times New Roman" panose="02020603050405020304" pitchFamily="18" charset="0"/>
              </a:rPr>
              <a:t>d</a:t>
            </a:r>
            <a:r>
              <a:rPr lang="nb-NO" sz="2600" i="1" dirty="0">
                <a:latin typeface="Times New Roman" panose="02020603050405020304" pitchFamily="18" charset="0"/>
                <a:ea typeface="Times New Roman" panose="02020603050405020304" pitchFamily="18" charset="0"/>
              </a:rPr>
              <a:t> </a:t>
            </a:r>
            <a:r>
              <a:rPr lang="en-US" sz="2600" i="1" dirty="0">
                <a:latin typeface="Times New Roman" panose="02020603050405020304" pitchFamily="18" charset="0"/>
                <a:ea typeface="Times New Roman" panose="02020603050405020304" pitchFamily="18" charset="0"/>
              </a:rPr>
              <a:t>η</a:t>
            </a:r>
            <a:r>
              <a:rPr lang="nb-NO" sz="2600" i="1" baseline="-25000" dirty="0">
                <a:latin typeface="Times New Roman" panose="02020603050405020304" pitchFamily="18" charset="0"/>
                <a:ea typeface="Times New Roman" panose="02020603050405020304" pitchFamily="18" charset="0"/>
              </a:rPr>
              <a:t>t </a:t>
            </a:r>
            <a:r>
              <a:rPr lang="nb-NO" sz="2600" i="1" dirty="0">
                <a:latin typeface="Times New Roman" panose="02020603050405020304" pitchFamily="18" charset="0"/>
                <a:ea typeface="Times New Roman" panose="02020603050405020304" pitchFamily="18" charset="0"/>
              </a:rPr>
              <a:t>j</a:t>
            </a:r>
            <a:r>
              <a:rPr lang="nb-NO" sz="2600" i="1" baseline="-25000" dirty="0">
                <a:latin typeface="Times New Roman" panose="02020603050405020304" pitchFamily="18" charset="0"/>
                <a:ea typeface="Times New Roman" panose="02020603050405020304" pitchFamily="18" charset="0"/>
              </a:rPr>
              <a:t> </a:t>
            </a:r>
            <a:r>
              <a:rPr lang="nb-NO" sz="2600" i="1" dirty="0">
                <a:latin typeface="Times New Roman" panose="02020603050405020304" pitchFamily="18" charset="0"/>
                <a:ea typeface="Times New Roman" panose="02020603050405020304" pitchFamily="18" charset="0"/>
              </a:rPr>
              <a:t>i</a:t>
            </a:r>
            <a:r>
              <a:rPr lang="nb-NO" sz="2600" i="1" baseline="-25000" dirty="0">
                <a:latin typeface="Times New Roman" panose="02020603050405020304" pitchFamily="18" charset="0"/>
                <a:ea typeface="Times New Roman" panose="02020603050405020304" pitchFamily="18" charset="0"/>
              </a:rPr>
              <a:t>0</a:t>
            </a:r>
            <a:r>
              <a:rPr lang="nb-NO" sz="2600" i="1" baseline="30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 i</a:t>
            </a:r>
            <a:r>
              <a:rPr lang="nb-NO" sz="2600" i="1" baseline="-25000" dirty="0">
                <a:latin typeface="Times New Roman" panose="02020603050405020304" pitchFamily="18" charset="0"/>
                <a:ea typeface="Times New Roman" panose="02020603050405020304" pitchFamily="18" charset="0"/>
              </a:rPr>
              <a:t>kp</a:t>
            </a:r>
            <a:r>
              <a:rPr lang="nb-NO" sz="2600" i="1" baseline="30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/G</a:t>
            </a:r>
            <a:r>
              <a:rPr lang="nb-NO" sz="2600" i="1" baseline="-25000" dirty="0">
                <a:latin typeface="Times New Roman" panose="02020603050405020304" pitchFamily="18" charset="0"/>
                <a:ea typeface="Times New Roman" panose="02020603050405020304" pitchFamily="18" charset="0"/>
              </a:rPr>
              <a:t>a</a:t>
            </a:r>
            <a:r>
              <a:rPr lang="nb-NO" sz="2600" i="1" dirty="0">
                <a:latin typeface="Times New Roman" panose="02020603050405020304" pitchFamily="18" charset="0"/>
                <a:ea typeface="Times New Roman" panose="02020603050405020304" pitchFamily="18" charset="0"/>
              </a:rPr>
              <a:t> r</a:t>
            </a:r>
            <a:r>
              <a:rPr lang="nb-NO" sz="2600" i="1" baseline="30000" dirty="0">
                <a:latin typeface="Times New Roman" panose="02020603050405020304" pitchFamily="18" charset="0"/>
                <a:ea typeface="Times New Roman" panose="02020603050405020304" pitchFamily="18" charset="0"/>
              </a:rPr>
              <a:t>2</a:t>
            </a:r>
            <a:r>
              <a:rPr lang="nb-NO" sz="2600" i="1" dirty="0">
                <a:latin typeface="Times New Roman" panose="02020603050405020304" pitchFamily="18" charset="0"/>
                <a:ea typeface="Times New Roman" panose="02020603050405020304" pitchFamily="18" charset="0"/>
              </a:rPr>
              <a:t>+I</a:t>
            </a:r>
            <a:r>
              <a:rPr lang="nb-NO" sz="2600" i="1" baseline="-25000" dirty="0">
                <a:latin typeface="Times New Roman" panose="02020603050405020304" pitchFamily="18" charset="0"/>
                <a:ea typeface="Times New Roman" panose="02020603050405020304" pitchFamily="18" charset="0"/>
              </a:rPr>
              <a:t>k</a:t>
            </a:r>
            <a:r>
              <a:rPr lang="nb-NO" sz="2600" i="1" dirty="0">
                <a:latin typeface="Times New Roman" panose="02020603050405020304" pitchFamily="18" charset="0"/>
                <a:ea typeface="Times New Roman" panose="02020603050405020304" pitchFamily="18" charset="0"/>
              </a:rPr>
              <a:t> g/G</a:t>
            </a:r>
            <a:r>
              <a:rPr lang="nb-NO" sz="2600" i="1" baseline="-25000" dirty="0">
                <a:latin typeface="Times New Roman" panose="02020603050405020304" pitchFamily="18" charset="0"/>
                <a:ea typeface="Times New Roman" panose="02020603050405020304" pitchFamily="18" charset="0"/>
              </a:rPr>
              <a:t>a</a:t>
            </a:r>
            <a:r>
              <a:rPr lang="nb-NO" sz="2600" i="1" dirty="0">
                <a:latin typeface="Times New Roman" panose="02020603050405020304" pitchFamily="18" charset="0"/>
                <a:ea typeface="Times New Roman" panose="02020603050405020304" pitchFamily="18" charset="0"/>
              </a:rPr>
              <a:t> r</a:t>
            </a:r>
            <a:r>
              <a:rPr lang="nb-NO" sz="2600" i="1" baseline="-25000" dirty="0">
                <a:latin typeface="Times New Roman" panose="02020603050405020304" pitchFamily="18" charset="0"/>
                <a:ea typeface="Times New Roman" panose="02020603050405020304" pitchFamily="18" charset="0"/>
              </a:rPr>
              <a:t>a</a:t>
            </a:r>
            <a:r>
              <a:rPr lang="nb-NO" sz="2600" i="1" baseline="30000" dirty="0">
                <a:latin typeface="Times New Roman" panose="02020603050405020304" pitchFamily="18" charset="0"/>
                <a:ea typeface="Times New Roman" panose="02020603050405020304" pitchFamily="18" charset="0"/>
              </a:rPr>
              <a:t>2</a:t>
            </a:r>
            <a:r>
              <a:rPr lang="nb-NO" sz="2600" baseline="300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marL="0" indent="0">
              <a:buNone/>
            </a:pPr>
            <a:r>
              <a:rPr lang="nb-NO" sz="2600" dirty="0">
                <a:latin typeface="Times New Roman" panose="02020603050405020304" pitchFamily="18" charset="0"/>
                <a:ea typeface="Times New Roman" panose="02020603050405020304" pitchFamily="18" charset="0"/>
              </a:rPr>
              <a:t>deb </a:t>
            </a:r>
            <a:r>
              <a:rPr lang="nb-NO" sz="2600" dirty="0" smtClean="0">
                <a:latin typeface="Times New Roman" panose="02020603050405020304" pitchFamily="18" charset="0"/>
                <a:ea typeface="Times New Roman" panose="02020603050405020304" pitchFamily="18" charset="0"/>
              </a:rPr>
              <a:t>olinsa, u holda                       </a:t>
            </a:r>
          </a:p>
          <a:p>
            <a:pPr marL="0" indent="0" algn="ctr">
              <a:buNone/>
            </a:pPr>
            <a:r>
              <a:rPr lang="nb-NO" sz="2600" dirty="0" smtClean="0">
                <a:latin typeface="Times New Roman" panose="02020603050405020304" pitchFamily="18" charset="0"/>
                <a:ea typeface="Times New Roman" panose="02020603050405020304" pitchFamily="18" charset="0"/>
              </a:rPr>
              <a:t>  </a:t>
            </a:r>
            <a:r>
              <a:rPr lang="nb-NO" sz="2600" b="1" i="1" dirty="0" smtClean="0">
                <a:latin typeface="Times New Roman" panose="02020603050405020304" pitchFamily="18" charset="0"/>
                <a:ea typeface="Times New Roman" panose="02020603050405020304" pitchFamily="18" charset="0"/>
              </a:rPr>
              <a:t>R</a:t>
            </a:r>
            <a:r>
              <a:rPr lang="nb-NO" sz="2600" b="1" i="1" baseline="-25000" dirty="0" smtClean="0">
                <a:latin typeface="Times New Roman" panose="02020603050405020304" pitchFamily="18" charset="0"/>
                <a:ea typeface="Times New Roman" panose="02020603050405020304" pitchFamily="18" charset="0"/>
              </a:rPr>
              <a:t>ja</a:t>
            </a:r>
            <a:r>
              <a:rPr lang="nb-NO" sz="2600" b="1" i="1" dirty="0" smtClean="0">
                <a:latin typeface="Times New Roman" panose="02020603050405020304" pitchFamily="18" charset="0"/>
                <a:ea typeface="Times New Roman" panose="02020603050405020304" pitchFamily="18" charset="0"/>
              </a:rPr>
              <a:t>=G</a:t>
            </a:r>
            <a:r>
              <a:rPr lang="nb-NO" sz="2600" b="1" i="1" baseline="-25000" dirty="0" smtClean="0">
                <a:latin typeface="Times New Roman" panose="02020603050405020304" pitchFamily="18" charset="0"/>
                <a:ea typeface="Times New Roman" panose="02020603050405020304" pitchFamily="18" charset="0"/>
              </a:rPr>
              <a:t>a</a:t>
            </a:r>
            <a:r>
              <a:rPr lang="nb-NO" sz="2600" b="1" i="1" dirty="0" smtClean="0">
                <a:latin typeface="Times New Roman" panose="02020603050405020304" pitchFamily="18" charset="0"/>
                <a:ea typeface="Times New Roman" panose="02020603050405020304" pitchFamily="18" charset="0"/>
              </a:rPr>
              <a:t> </a:t>
            </a:r>
            <a:r>
              <a:rPr lang="es-ES" sz="2600" b="1" i="1" dirty="0" smtClean="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b-NO" sz="2600" b="1" i="1" baseline="-25000" dirty="0" smtClean="0">
                <a:latin typeface="Times New Roman" panose="02020603050405020304" pitchFamily="18" charset="0"/>
                <a:ea typeface="Times New Roman" panose="02020603050405020304" pitchFamily="18" charset="0"/>
              </a:rPr>
              <a:t>vr</a:t>
            </a:r>
            <a:r>
              <a:rPr lang="nb-NO" sz="2600" b="1" i="1" dirty="0" smtClean="0">
                <a:latin typeface="Times New Roman" panose="02020603050405020304" pitchFamily="18" charset="0"/>
                <a:ea typeface="Times New Roman" panose="02020603050405020304" pitchFamily="18" charset="0"/>
              </a:rPr>
              <a:t> /(g j</a:t>
            </a:r>
            <a:r>
              <a:rPr lang="nb-NO" sz="2600" b="1" i="1" baseline="-25000" dirty="0" smtClean="0">
                <a:latin typeface="Times New Roman" panose="02020603050405020304" pitchFamily="18" charset="0"/>
                <a:ea typeface="Times New Roman" panose="02020603050405020304" pitchFamily="18" charset="0"/>
              </a:rPr>
              <a:t>a</a:t>
            </a:r>
            <a:r>
              <a:rPr lang="nb-NO" sz="2600" b="1" i="1" dirty="0" smtClean="0">
                <a:latin typeface="Times New Roman" panose="02020603050405020304" pitchFamily="18" charset="0"/>
                <a:ea typeface="Times New Roman" panose="02020603050405020304" pitchFamily="18" charset="0"/>
              </a:rPr>
              <a:t>)</a:t>
            </a:r>
          </a:p>
          <a:p>
            <a:pPr marL="0" indent="0" algn="ctr">
              <a:buNone/>
            </a:pPr>
            <a:endParaRPr lang="nb-NO" sz="2600" b="1" i="1" dirty="0" smtClean="0">
              <a:latin typeface="Times New Roman" panose="02020603050405020304" pitchFamily="18" charset="0"/>
              <a:ea typeface="Times New Roman" panose="02020603050405020304" pitchFamily="18" charset="0"/>
            </a:endParaRPr>
          </a:p>
          <a:p>
            <a:pPr indent="342900" algn="just">
              <a:spcAft>
                <a:spcPts val="0"/>
              </a:spcAft>
            </a:pPr>
            <a:r>
              <a:rPr lang="es-ES" sz="2600" i="1" dirty="0" smtClean="0">
                <a:latin typeface="Times New Roman" panose="02020603050405020304" pitchFamily="18" charset="0"/>
                <a:ea typeface="Times New Roman" panose="02020603050405020304" pitchFamily="18" charset="0"/>
                <a:sym typeface="Symbol" panose="05050102010706020507" pitchFamily="18" charset="2"/>
              </a:rPr>
              <a:t></a:t>
            </a:r>
            <a:r>
              <a:rPr lang="nb-NO" sz="2600" i="1" baseline="-25000" dirty="0">
                <a:latin typeface="Times New Roman" panose="02020603050405020304" pitchFamily="18" charset="0"/>
                <a:ea typeface="Times New Roman" panose="02020603050405020304" pitchFamily="18" charset="0"/>
              </a:rPr>
              <a:t>vr</a:t>
            </a:r>
            <a:r>
              <a:rPr lang="nb-NO" sz="2600" dirty="0">
                <a:latin typeface="Times New Roman" panose="02020603050405020304" pitchFamily="18" charset="0"/>
                <a:ea typeface="Times New Roman" panose="02020603050405020304" pitchFamily="18" charset="0"/>
              </a:rPr>
              <a:t> - aylanib harakat qiluvchi massalar inertsiya kuchini xisobga oluvchi  koeffitsent.</a:t>
            </a:r>
            <a:endParaRPr lang="ru-RU" sz="2600" dirty="0">
              <a:latin typeface="Times New Roman" panose="02020603050405020304" pitchFamily="18" charset="0"/>
              <a:ea typeface="Times New Roman" panose="02020603050405020304" pitchFamily="18" charset="0"/>
            </a:endParaRPr>
          </a:p>
          <a:p>
            <a:pPr algn="just"/>
            <a:r>
              <a:rPr lang="nb-NO" sz="2600" dirty="0" smtClean="0">
                <a:latin typeface="Times New Roman" panose="02020603050405020304" pitchFamily="18" charset="0"/>
                <a:ea typeface="Times New Roman" panose="02020603050405020304" pitchFamily="18" charset="0"/>
              </a:rPr>
              <a:t>Koeffitsent </a:t>
            </a:r>
            <a:r>
              <a:rPr lang="es-ES" sz="2600"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nb-NO" sz="2600" i="1" baseline="-25000" dirty="0">
                <a:latin typeface="Times New Roman" panose="02020603050405020304" pitchFamily="18" charset="0"/>
                <a:ea typeface="Times New Roman" panose="02020603050405020304" pitchFamily="18" charset="0"/>
              </a:rPr>
              <a:t>vr</a:t>
            </a:r>
            <a:r>
              <a:rPr lang="nb-NO" sz="2600" dirty="0">
                <a:latin typeface="Times New Roman" panose="02020603050405020304" pitchFamily="18" charset="0"/>
                <a:ea typeface="Times New Roman" panose="02020603050405020304" pitchFamily="18" charset="0"/>
              </a:rPr>
              <a:t>  avtomobil tezlanish yoki sekinlashish bilan harakat qilayotganda sarflangan energiyani uning hamma qismlari faqat ilgarilama harakat qiladi deb faraz qilingandagi energiyadan qancha katta (yoki kichik) ekanligini bildiradi.</a:t>
            </a:r>
            <a:endParaRPr lang="ru-RU" sz="2600" b="1" dirty="0"/>
          </a:p>
        </p:txBody>
      </p:sp>
      <p:sp>
        <p:nvSpPr>
          <p:cNvPr id="4" name="Заголовок 1"/>
          <p:cNvSpPr>
            <a:spLocks noGrp="1"/>
          </p:cNvSpPr>
          <p:nvPr>
            <p:ph type="title"/>
          </p:nvPr>
        </p:nvSpPr>
        <p:spPr>
          <a:xfrm>
            <a:off x="838200" y="0"/>
            <a:ext cx="10515600" cy="811369"/>
          </a:xfrm>
        </p:spPr>
        <p:txBody>
          <a:bodyPr/>
          <a:lstStyle/>
          <a:p>
            <a:pPr indent="342900" algn="ctr">
              <a:spcAft>
                <a:spcPts val="0"/>
              </a:spcAft>
            </a:pPr>
            <a:r>
              <a:rPr lang="it-IT" sz="2400" b="1" dirty="0">
                <a:latin typeface="Times New Roman" panose="02020603050405020304" pitchFamily="18" charset="0"/>
                <a:ea typeface="Times New Roman" panose="02020603050405020304" pitchFamily="18" charset="0"/>
              </a:rPr>
              <a:t>Avtomobilning tezlanishga qarshilik kuchi</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b="1" dirty="0">
                <a:latin typeface="Times New Roman" panose="02020603050405020304" pitchFamily="18" charset="0"/>
                <a:ea typeface="Times New Roman" panose="02020603050405020304" pitchFamily="18" charset="0"/>
              </a:rPr>
              <a:t>(</a:t>
            </a:r>
            <a:r>
              <a:rPr lang="it-IT" sz="2400" b="1" dirty="0">
                <a:latin typeface="Times New Roman" panose="02020603050405020304" pitchFamily="18" charset="0"/>
                <a:ea typeface="Times New Roman" panose="02020603050405020304" pitchFamily="18" charset="0"/>
              </a:rPr>
              <a:t>inertsiya kuchi</a:t>
            </a:r>
            <a:r>
              <a:rPr lang="en-US" sz="2400" b="1" dirty="0">
                <a:latin typeface="Times New Roman" panose="02020603050405020304" pitchFamily="18" charset="0"/>
                <a:ea typeface="Times New Roman" panose="02020603050405020304" pitchFamily="18" charset="0"/>
              </a:rPr>
              <a:t>).</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endParaRPr lang="ru-RU" sz="2400" dirty="0"/>
          </a:p>
        </p:txBody>
      </p:sp>
    </p:spTree>
    <p:extLst>
      <p:ext uri="{BB962C8B-B14F-4D97-AF65-F5344CB8AC3E}">
        <p14:creationId xmlns:p14="http://schemas.microsoft.com/office/powerpoint/2010/main" val="28560446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199" y="1030310"/>
            <a:ext cx="11036121" cy="5705341"/>
          </a:xfrm>
        </p:spPr>
        <p:txBody>
          <a:bodyPr/>
          <a:lstStyle/>
          <a:p>
            <a:pPr indent="342900" algn="just">
              <a:spcAft>
                <a:spcPts val="0"/>
              </a:spcAft>
            </a:pPr>
            <a:r>
              <a:rPr lang="nb-NO" sz="2800" dirty="0">
                <a:latin typeface="Times New Roman" panose="02020603050405020304" pitchFamily="18" charset="0"/>
                <a:ea typeface="Times New Roman" panose="02020603050405020304" pitchFamily="18" charset="0"/>
              </a:rPr>
              <a:t>Avtomobil tezlanish bilan harakatlanayotgan bo’lsa, uning yetakchi G’ildiragiga uz</a:t>
            </a:r>
            <a:r>
              <a:rPr lang="uz-Cyrl-UZ" sz="2800" dirty="0">
                <a:latin typeface="Times New Roman" panose="02020603050405020304" pitchFamily="18" charset="0"/>
                <a:ea typeface="Times New Roman" panose="02020603050405020304" pitchFamily="18" charset="0"/>
              </a:rPr>
              <a:t>a</a:t>
            </a:r>
            <a:r>
              <a:rPr lang="nb-NO" sz="2800" dirty="0">
                <a:latin typeface="Times New Roman" panose="02020603050405020304" pitchFamily="18" charset="0"/>
                <a:ea typeface="Times New Roman" panose="02020603050405020304" pitchFamily="18" charset="0"/>
              </a:rPr>
              <a:t>tilgan kuch tekis harakat qilganda sarflangan kuchdan katta bo’lishi kerak. CHunki ortiqcha sarflangan kuch aylanma harakatlanuvchi va boshqa masalalarning inertsiyasini yengishga sarflanadi. Agar:</a:t>
            </a:r>
            <a:endParaRPr lang="ru-RU" sz="2800" dirty="0">
              <a:latin typeface="Times New Roman" panose="02020603050405020304" pitchFamily="18" charset="0"/>
              <a:ea typeface="Times New Roman" panose="02020603050405020304" pitchFamily="18" charset="0"/>
            </a:endParaRPr>
          </a:p>
          <a:p>
            <a:pPr indent="0" algn="ctr">
              <a:spcAft>
                <a:spcPts val="0"/>
              </a:spcAft>
              <a:buNone/>
            </a:pPr>
            <a:r>
              <a:rPr lang="en-US" sz="2800" i="1" dirty="0">
                <a:latin typeface="Times New Roman" panose="02020603050405020304" pitchFamily="18" charset="0"/>
                <a:ea typeface="Times New Roman" panose="02020603050405020304" pitchFamily="18" charset="0"/>
              </a:rPr>
              <a:t>σ</a:t>
            </a:r>
            <a:r>
              <a:rPr lang="nb-NO" sz="2800" i="1" baseline="-25000" dirty="0">
                <a:latin typeface="Times New Roman" panose="02020603050405020304" pitchFamily="18" charset="0"/>
                <a:ea typeface="Times New Roman" panose="02020603050405020304" pitchFamily="18" charset="0"/>
              </a:rPr>
              <a:t>1</a:t>
            </a:r>
            <a:r>
              <a:rPr lang="nb-NO" sz="2800" i="1" dirty="0">
                <a:latin typeface="Times New Roman" panose="02020603050405020304" pitchFamily="18" charset="0"/>
                <a:ea typeface="Times New Roman" panose="02020603050405020304" pitchFamily="18" charset="0"/>
              </a:rPr>
              <a:t> = I</a:t>
            </a:r>
            <a:r>
              <a:rPr lang="nb-NO" sz="2800" i="1" baseline="-25000" dirty="0">
                <a:latin typeface="Times New Roman" panose="02020603050405020304" pitchFamily="18" charset="0"/>
                <a:ea typeface="Times New Roman" panose="02020603050405020304" pitchFamily="18" charset="0"/>
              </a:rPr>
              <a:t>d</a:t>
            </a:r>
            <a:r>
              <a:rPr lang="nb-NO" sz="2800" i="1" dirty="0">
                <a:latin typeface="Times New Roman" panose="02020603050405020304" pitchFamily="18" charset="0"/>
                <a:ea typeface="Times New Roman" panose="02020603050405020304" pitchFamily="18" charset="0"/>
              </a:rPr>
              <a:t> </a:t>
            </a:r>
            <a:r>
              <a:rPr lang="en-US" sz="2800" i="1" dirty="0">
                <a:latin typeface="Times New Roman" panose="02020603050405020304" pitchFamily="18" charset="0"/>
                <a:ea typeface="Times New Roman" panose="02020603050405020304" pitchFamily="18" charset="0"/>
              </a:rPr>
              <a:t>η</a:t>
            </a:r>
            <a:r>
              <a:rPr lang="nb-NO" sz="2800" i="1" baseline="-25000" dirty="0">
                <a:latin typeface="Times New Roman" panose="02020603050405020304" pitchFamily="18" charset="0"/>
                <a:ea typeface="Times New Roman" panose="02020603050405020304" pitchFamily="18" charset="0"/>
              </a:rPr>
              <a:t>t  </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 </a:t>
            </a:r>
            <a:r>
              <a:rPr lang="nb-NO" sz="2800" i="1" dirty="0">
                <a:latin typeface="Times New Roman" panose="02020603050405020304" pitchFamily="18" charset="0"/>
                <a:ea typeface="Times New Roman" panose="02020603050405020304" pitchFamily="18" charset="0"/>
              </a:rPr>
              <a:t>i</a:t>
            </a:r>
            <a:r>
              <a:rPr lang="nb-NO" sz="2800" i="1" baseline="-25000" dirty="0">
                <a:latin typeface="Times New Roman" panose="02020603050405020304" pitchFamily="18" charset="0"/>
                <a:ea typeface="Times New Roman" panose="02020603050405020304" pitchFamily="18" charset="0"/>
              </a:rPr>
              <a:t>0</a:t>
            </a:r>
            <a:r>
              <a:rPr lang="nb-NO" sz="2800" i="1" baseline="30000" dirty="0">
                <a:latin typeface="Times New Roman" panose="02020603050405020304" pitchFamily="18" charset="0"/>
                <a:ea typeface="Times New Roman" panose="02020603050405020304" pitchFamily="18" charset="0"/>
              </a:rPr>
              <a:t>2</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r</a:t>
            </a:r>
            <a:r>
              <a:rPr lang="nb-NO" sz="2800" i="1" baseline="30000" dirty="0">
                <a:latin typeface="Times New Roman" panose="02020603050405020304" pitchFamily="18" charset="0"/>
                <a:ea typeface="Times New Roman" panose="02020603050405020304" pitchFamily="18" charset="0"/>
              </a:rPr>
              <a:t>2</a:t>
            </a:r>
            <a:endParaRPr lang="ru-RU" sz="2800" dirty="0">
              <a:latin typeface="Times New Roman" panose="02020603050405020304" pitchFamily="18" charset="0"/>
              <a:ea typeface="Times New Roman" panose="02020603050405020304" pitchFamily="18" charset="0"/>
            </a:endParaRPr>
          </a:p>
          <a:p>
            <a:pPr indent="0" algn="just">
              <a:spcAft>
                <a:spcPts val="0"/>
              </a:spcAft>
              <a:buNone/>
            </a:pPr>
            <a:r>
              <a:rPr lang="nb-NO" sz="2800" i="1" dirty="0">
                <a:latin typeface="Times New Roman" panose="02020603050405020304" pitchFamily="18" charset="0"/>
                <a:ea typeface="Times New Roman" panose="02020603050405020304" pitchFamily="18" charset="0"/>
              </a:rPr>
              <a:t>va</a:t>
            </a:r>
            <a:endParaRPr lang="ru-RU" sz="2800" dirty="0">
              <a:latin typeface="Times New Roman" panose="02020603050405020304" pitchFamily="18" charset="0"/>
              <a:ea typeface="Times New Roman" panose="02020603050405020304" pitchFamily="18" charset="0"/>
            </a:endParaRPr>
          </a:p>
          <a:p>
            <a:pPr indent="0" algn="ctr">
              <a:spcAft>
                <a:spcPts val="0"/>
              </a:spcAft>
              <a:buNone/>
            </a:pPr>
            <a:r>
              <a:rPr lang="en-US" sz="2800" i="1" dirty="0">
                <a:latin typeface="Times New Roman" panose="02020603050405020304" pitchFamily="18" charset="0"/>
                <a:ea typeface="Times New Roman" panose="02020603050405020304" pitchFamily="18" charset="0"/>
              </a:rPr>
              <a:t>σ</a:t>
            </a:r>
            <a:r>
              <a:rPr lang="nb-NO" sz="2800" i="1" baseline="-25000" dirty="0">
                <a:latin typeface="Times New Roman" panose="02020603050405020304" pitchFamily="18" charset="0"/>
                <a:ea typeface="Times New Roman" panose="02020603050405020304" pitchFamily="18" charset="0"/>
              </a:rPr>
              <a:t>2</a:t>
            </a:r>
            <a:r>
              <a:rPr lang="nb-NO" sz="2800" i="1" dirty="0">
                <a:latin typeface="Times New Roman" panose="02020603050405020304" pitchFamily="18" charset="0"/>
                <a:ea typeface="Times New Roman" panose="02020603050405020304" pitchFamily="18" charset="0"/>
              </a:rPr>
              <a:t> = I</a:t>
            </a:r>
            <a:r>
              <a:rPr lang="en-US" sz="2800" i="1" baseline="-25000" dirty="0">
                <a:latin typeface="Times New Roman" panose="02020603050405020304" pitchFamily="18" charset="0"/>
                <a:ea typeface="Times New Roman" panose="02020603050405020304" pitchFamily="18" charset="0"/>
              </a:rPr>
              <a:t>k</a:t>
            </a:r>
            <a:r>
              <a:rPr lang="en-US" sz="2800" i="1" dirty="0">
                <a:latin typeface="Times New Roman" panose="02020603050405020304" pitchFamily="18" charset="0"/>
                <a:ea typeface="Times New Roman" panose="02020603050405020304" pitchFamily="18" charset="0"/>
              </a:rPr>
              <a:t> </a:t>
            </a:r>
            <a:r>
              <a:rPr lang="en-US" sz="2800" i="1" baseline="-25000" dirty="0">
                <a:latin typeface="Times New Roman" panose="02020603050405020304" pitchFamily="18" charset="0"/>
                <a:ea typeface="Times New Roman" panose="02020603050405020304" pitchFamily="18" charset="0"/>
              </a:rPr>
              <a:t> </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 </a:t>
            </a:r>
            <a:r>
              <a:rPr lang="nb-NO" sz="2800" i="1" dirty="0">
                <a:latin typeface="Times New Roman" panose="02020603050405020304" pitchFamily="18" charset="0"/>
                <a:ea typeface="Times New Roman" panose="02020603050405020304" pitchFamily="18" charset="0"/>
              </a:rPr>
              <a:t>/G</a:t>
            </a:r>
            <a:r>
              <a:rPr lang="nb-NO" sz="2800" i="1" baseline="-25000" dirty="0">
                <a:latin typeface="Times New Roman" panose="02020603050405020304" pitchFamily="18" charset="0"/>
                <a:ea typeface="Times New Roman" panose="02020603050405020304" pitchFamily="18" charset="0"/>
              </a:rPr>
              <a:t>a</a:t>
            </a:r>
            <a:r>
              <a:rPr lang="nb-NO" sz="2800" i="1" dirty="0">
                <a:latin typeface="Times New Roman" panose="02020603050405020304" pitchFamily="18" charset="0"/>
                <a:ea typeface="Times New Roman" panose="02020603050405020304" pitchFamily="18" charset="0"/>
              </a:rPr>
              <a:t> r</a:t>
            </a:r>
            <a:r>
              <a:rPr lang="nb-NO" sz="2800" i="1" baseline="30000" dirty="0">
                <a:latin typeface="Times New Roman" panose="02020603050405020304" pitchFamily="18" charset="0"/>
                <a:ea typeface="Times New Roman" panose="02020603050405020304" pitchFamily="18" charset="0"/>
              </a:rPr>
              <a:t>2</a:t>
            </a:r>
            <a:endParaRPr lang="ru-RU" sz="1600" dirty="0">
              <a:latin typeface="Times New Roman" panose="02020603050405020304" pitchFamily="18" charset="0"/>
              <a:ea typeface="Times New Roman" panose="02020603050405020304" pitchFamily="18" charset="0"/>
            </a:endParaRPr>
          </a:p>
          <a:p>
            <a:pPr indent="0" algn="just">
              <a:lnSpc>
                <a:spcPct val="150000"/>
              </a:lnSpc>
              <a:spcAft>
                <a:spcPts val="0"/>
              </a:spcAft>
              <a:buNone/>
            </a:pPr>
            <a:r>
              <a:rPr lang="nb-NO" sz="2800" dirty="0" smtClean="0">
                <a:latin typeface="Times New Roman" panose="02020603050405020304" pitchFamily="18" charset="0"/>
                <a:ea typeface="Times New Roman" panose="02020603050405020304" pitchFamily="18" charset="0"/>
              </a:rPr>
              <a:t>Deb </a:t>
            </a:r>
            <a:r>
              <a:rPr lang="nb-NO" sz="2800" dirty="0">
                <a:latin typeface="Times New Roman" panose="02020603050405020304" pitchFamily="18" charset="0"/>
                <a:ea typeface="Times New Roman" panose="02020603050405020304" pitchFamily="18" charset="0"/>
              </a:rPr>
              <a:t>belgilasak,      formula quyidagicha yoziladi </a:t>
            </a:r>
            <a:endParaRPr lang="nb-NO" sz="2800" dirty="0" smtClean="0">
              <a:latin typeface="Times New Roman" panose="02020603050405020304" pitchFamily="18" charset="0"/>
              <a:ea typeface="Times New Roman" panose="02020603050405020304" pitchFamily="18" charset="0"/>
            </a:endParaRPr>
          </a:p>
          <a:p>
            <a:pPr indent="0" algn="ctr">
              <a:lnSpc>
                <a:spcPct val="150000"/>
              </a:lnSpc>
              <a:spcAft>
                <a:spcPts val="0"/>
              </a:spcAft>
              <a:buNone/>
            </a:pPr>
            <a:r>
              <a:rPr lang="es-ES" sz="2800" i="1" dirty="0" smtClean="0">
                <a:latin typeface="Times New Roman" panose="02020603050405020304" pitchFamily="18" charset="0"/>
                <a:ea typeface="Times New Roman" panose="02020603050405020304" pitchFamily="18" charset="0"/>
                <a:sym typeface="Symbol" panose="05050102010706020507" pitchFamily="18" charset="2"/>
              </a:rPr>
              <a:t></a:t>
            </a:r>
            <a:r>
              <a:rPr lang="nb-NO" sz="2800" i="1" baseline="-25000" dirty="0">
                <a:latin typeface="Times New Roman" panose="02020603050405020304" pitchFamily="18" charset="0"/>
                <a:ea typeface="Times New Roman" panose="02020603050405020304" pitchFamily="18" charset="0"/>
              </a:rPr>
              <a:t>vr</a:t>
            </a:r>
            <a:r>
              <a:rPr lang="nb-NO" sz="2800" i="1" dirty="0">
                <a:latin typeface="Times New Roman" panose="02020603050405020304" pitchFamily="18" charset="0"/>
                <a:ea typeface="Times New Roman" panose="02020603050405020304" pitchFamily="18" charset="0"/>
              </a:rPr>
              <a:t>  =1+ </a:t>
            </a:r>
            <a:r>
              <a:rPr lang="en-US" sz="2800" i="1" dirty="0">
                <a:latin typeface="Times New Roman" panose="02020603050405020304" pitchFamily="18" charset="0"/>
                <a:ea typeface="Times New Roman" panose="02020603050405020304" pitchFamily="18" charset="0"/>
              </a:rPr>
              <a:t>σ</a:t>
            </a:r>
            <a:r>
              <a:rPr lang="nb-NO" sz="2800" i="1" baseline="-25000" dirty="0">
                <a:latin typeface="Times New Roman" panose="02020603050405020304" pitchFamily="18" charset="0"/>
                <a:ea typeface="Times New Roman" panose="02020603050405020304" pitchFamily="18" charset="0"/>
              </a:rPr>
              <a:t>1 </a:t>
            </a:r>
            <a:r>
              <a:rPr lang="nb-NO" sz="2800" i="1" dirty="0">
                <a:latin typeface="Times New Roman" panose="02020603050405020304" pitchFamily="18" charset="0"/>
                <a:ea typeface="Times New Roman" panose="02020603050405020304" pitchFamily="18" charset="0"/>
              </a:rPr>
              <a:t>i</a:t>
            </a:r>
            <a:r>
              <a:rPr lang="nb-NO" sz="2800" i="1" baseline="30000" dirty="0">
                <a:latin typeface="Times New Roman" panose="02020603050405020304" pitchFamily="18" charset="0"/>
                <a:ea typeface="Times New Roman" panose="02020603050405020304" pitchFamily="18" charset="0"/>
              </a:rPr>
              <a:t>2</a:t>
            </a:r>
            <a:r>
              <a:rPr lang="nb-NO" sz="2800" i="1" baseline="-25000" dirty="0">
                <a:latin typeface="Times New Roman" panose="02020603050405020304" pitchFamily="18" charset="0"/>
                <a:ea typeface="Times New Roman" panose="02020603050405020304" pitchFamily="18" charset="0"/>
              </a:rPr>
              <a:t>kp</a:t>
            </a:r>
            <a:r>
              <a:rPr lang="nb-NO" sz="2800" i="1" dirty="0">
                <a:latin typeface="Times New Roman" panose="02020603050405020304" pitchFamily="18" charset="0"/>
                <a:ea typeface="Times New Roman" panose="02020603050405020304" pitchFamily="18" charset="0"/>
              </a:rPr>
              <a:t>+ </a:t>
            </a:r>
            <a:r>
              <a:rPr lang="en-US" sz="2800" i="1" dirty="0">
                <a:latin typeface="Times New Roman" panose="02020603050405020304" pitchFamily="18" charset="0"/>
                <a:ea typeface="Times New Roman" panose="02020603050405020304" pitchFamily="18" charset="0"/>
              </a:rPr>
              <a:t>σ</a:t>
            </a:r>
            <a:r>
              <a:rPr lang="nb-NO" sz="2800" i="1" baseline="-25000" dirty="0">
                <a:latin typeface="Times New Roman" panose="02020603050405020304" pitchFamily="18" charset="0"/>
                <a:ea typeface="Times New Roman" panose="02020603050405020304" pitchFamily="18" charset="0"/>
              </a:rPr>
              <a:t>2</a:t>
            </a:r>
            <a:endParaRPr lang="ru-RU" sz="2800" dirty="0">
              <a:latin typeface="Times New Roman" panose="02020603050405020304" pitchFamily="18" charset="0"/>
              <a:ea typeface="Times New Roman" panose="02020603050405020304" pitchFamily="18" charset="0"/>
            </a:endParaRPr>
          </a:p>
          <a:p>
            <a:endParaRPr lang="ru-RU" sz="2800" dirty="0"/>
          </a:p>
        </p:txBody>
      </p:sp>
      <p:sp>
        <p:nvSpPr>
          <p:cNvPr id="4" name="Заголовок 1"/>
          <p:cNvSpPr>
            <a:spLocks noGrp="1"/>
          </p:cNvSpPr>
          <p:nvPr>
            <p:ph type="title"/>
          </p:nvPr>
        </p:nvSpPr>
        <p:spPr>
          <a:xfrm>
            <a:off x="838200" y="0"/>
            <a:ext cx="10515600" cy="811369"/>
          </a:xfrm>
        </p:spPr>
        <p:txBody>
          <a:bodyPr/>
          <a:lstStyle/>
          <a:p>
            <a:pPr indent="342900" algn="ctr">
              <a:spcAft>
                <a:spcPts val="0"/>
              </a:spcAft>
            </a:pPr>
            <a:r>
              <a:rPr lang="it-IT" sz="2400" b="1" dirty="0">
                <a:latin typeface="Times New Roman" panose="02020603050405020304" pitchFamily="18" charset="0"/>
                <a:ea typeface="Times New Roman" panose="02020603050405020304" pitchFamily="18" charset="0"/>
              </a:rPr>
              <a:t>Avtomobilning tezlanishga qarshilik kuchi</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b="1" dirty="0">
                <a:latin typeface="Times New Roman" panose="02020603050405020304" pitchFamily="18" charset="0"/>
                <a:ea typeface="Times New Roman" panose="02020603050405020304" pitchFamily="18" charset="0"/>
              </a:rPr>
              <a:t>(</a:t>
            </a:r>
            <a:r>
              <a:rPr lang="it-IT" sz="2400" b="1" dirty="0">
                <a:latin typeface="Times New Roman" panose="02020603050405020304" pitchFamily="18" charset="0"/>
                <a:ea typeface="Times New Roman" panose="02020603050405020304" pitchFamily="18" charset="0"/>
              </a:rPr>
              <a:t>inertsiya kuchi</a:t>
            </a:r>
            <a:r>
              <a:rPr lang="en-US" sz="2400" b="1" dirty="0">
                <a:latin typeface="Times New Roman" panose="02020603050405020304" pitchFamily="18" charset="0"/>
                <a:ea typeface="Times New Roman" panose="02020603050405020304" pitchFamily="18" charset="0"/>
              </a:rPr>
              <a:t>).</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endParaRPr lang="ru-RU" sz="2400" dirty="0"/>
          </a:p>
        </p:txBody>
      </p:sp>
    </p:spTree>
    <p:extLst>
      <p:ext uri="{BB962C8B-B14F-4D97-AF65-F5344CB8AC3E}">
        <p14:creationId xmlns:p14="http://schemas.microsoft.com/office/powerpoint/2010/main" val="520755678"/>
      </p:ext>
    </p:extLst>
  </p:cSld>
  <p:clrMapOvr>
    <a:masterClrMapping/>
  </p:clrMapOvr>
</p:sld>
</file>

<file path=ppt/theme/theme1.xml><?xml version="1.0" encoding="utf-8"?>
<a:theme xmlns:a="http://schemas.openxmlformats.org/drawingml/2006/main" name="Ьbergдnge">
  <a:themeElements>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Ьbergдnge">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Ьbergдnge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Ьbergдnge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Ьbergдnge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Ьbergдnge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Ьbergдnge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
  <TotalTime>203</TotalTime>
  <Words>1520</Words>
  <Application>Microsoft Office PowerPoint</Application>
  <PresentationFormat>Широкоэкранный</PresentationFormat>
  <Paragraphs>151</Paragraphs>
  <Slides>25</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2</vt:i4>
      </vt:variant>
      <vt:variant>
        <vt:lpstr>Заголовки слайдов</vt:lpstr>
      </vt:variant>
      <vt:variant>
        <vt:i4>25</vt:i4>
      </vt:variant>
    </vt:vector>
  </HeadingPairs>
  <TitlesOfParts>
    <vt:vector size="36" baseType="lpstr">
      <vt:lpstr>ＭＳ Ｐゴシック</vt:lpstr>
      <vt:lpstr>Arial</vt:lpstr>
      <vt:lpstr>Calibri</vt:lpstr>
      <vt:lpstr>Symbol</vt:lpstr>
      <vt:lpstr>Tahoma</vt:lpstr>
      <vt:lpstr>Times New Roman</vt:lpstr>
      <vt:lpstr>Trebuchet MS</vt:lpstr>
      <vt:lpstr>Wingdings</vt:lpstr>
      <vt:lpstr>Wingdings 3</vt:lpstr>
      <vt:lpstr>Ьbergдnge</vt:lpstr>
      <vt:lpstr>Грань</vt:lpstr>
      <vt:lpstr>Презентация PowerPoint</vt:lpstr>
      <vt:lpstr>Avtomobilga ta`sir etuvchi kuchlar </vt:lpstr>
      <vt:lpstr>Avtomobilga ta`sir etuvchi kuchlar</vt:lpstr>
      <vt:lpstr>Avtomobilning tortish kuchi. </vt:lpstr>
      <vt:lpstr>Avtomobilning tortish kuchi. </vt:lpstr>
      <vt:lpstr>Avtomobilning tortish kuchi. </vt:lpstr>
      <vt:lpstr>Avtomobilning tortish kuchi. </vt:lpstr>
      <vt:lpstr>Avtomobilning tortish kuchi. </vt:lpstr>
      <vt:lpstr>G’ildirakning aylanma-ilgarilanma harakatiga  (gildirashiga) qarshilik kuchi. </vt:lpstr>
      <vt:lpstr>G’ildirakning aylanma-ilgarilanma harakatiga  (gildirashiga) qarshilik kuchi. </vt:lpstr>
      <vt:lpstr>G’ildirakning aylanma-ilgarilanma harakatiga  (gildirashiga) qarshilik kuchi. </vt:lpstr>
      <vt:lpstr>G’ildirakning aylanma-ilgarilanma harakatiga  (gildirashiga) qarshilik kuchi. </vt:lpstr>
      <vt:lpstr>Avtomobillarning balandlikka chiqishga   qarshilik kuchi va yo’lning jami qarshilik kuchi.</vt:lpstr>
      <vt:lpstr>Avtomobillarning balandlikka chiqishga   qarshilik kuchi va yo’lning jami qarshilik kuchi.</vt:lpstr>
      <vt:lpstr>Avtomobilga xavoning qarshilik kuchi.</vt:lpstr>
      <vt:lpstr>Avtomobilga xavoning qarshilik kuchi.</vt:lpstr>
      <vt:lpstr>Avtomobilga xavoning qarshilik kuchi.</vt:lpstr>
      <vt:lpstr>Avtomobilga xavoning qarshilik kuchi.</vt:lpstr>
      <vt:lpstr>Avtomobilga xavoning qarshilik kuchi.</vt:lpstr>
      <vt:lpstr>Avtomobilga xavoning qarshilik kuchi.</vt:lpstr>
      <vt:lpstr>Avtomobilga xavoning qarshilik kuchi.</vt:lpstr>
      <vt:lpstr>Avtomobilning tezlanishga qarshilik kuchi (inertsiya kuchi). </vt:lpstr>
      <vt:lpstr>Avtomobilning tezlanishga qarshilik kuchi (inertsiya kuchi). </vt:lpstr>
      <vt:lpstr>Avtomobilning tezlanishga qarshilik kuchi (inertsiya kuchi). </vt:lpstr>
      <vt:lpstr>Avtomobilning tezlanishga qarshilik kuchi (inertsiya kuchi). </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Муаттархон</dc:creator>
  <cp:lastModifiedBy>Муаттархон</cp:lastModifiedBy>
  <cp:revision>29</cp:revision>
  <dcterms:created xsi:type="dcterms:W3CDTF">2017-10-09T17:42:53Z</dcterms:created>
  <dcterms:modified xsi:type="dcterms:W3CDTF">2017-10-10T10:55:52Z</dcterms:modified>
</cp:coreProperties>
</file>