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86" r:id="rId7"/>
    <p:sldId id="262" r:id="rId8"/>
    <p:sldId id="263" r:id="rId9"/>
    <p:sldId id="264" r:id="rId10"/>
    <p:sldId id="265" r:id="rId11"/>
    <p:sldId id="266" r:id="rId12"/>
    <p:sldId id="287" r:id="rId13"/>
    <p:sldId id="288" r:id="rId14"/>
    <p:sldId id="289"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429555" y="1303357"/>
            <a:ext cx="831536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Aft>
                <a:spcPts val="0"/>
              </a:spcAft>
            </a:pPr>
            <a:r>
              <a:rPr lang="en-US" sz="2800" b="1">
                <a:latin typeface="Times New Roman" panose="02020603050405020304" pitchFamily="18" charset="0"/>
                <a:ea typeface="Times New Roman" panose="02020603050405020304" pitchFamily="18" charset="0"/>
              </a:rPr>
              <a:t>AVTOMOBILNING </a:t>
            </a:r>
            <a:r>
              <a:rPr lang="de-DE" sz="2800" b="1">
                <a:latin typeface="Times New Roman" panose="02020603050405020304" pitchFamily="18" charset="0"/>
                <a:ea typeface="Times New Roman" panose="02020603050405020304" pitchFamily="18" charset="0"/>
              </a:rPr>
              <a:t>TORMOZLANISH VAQTI VA YO’LI</a:t>
            </a:r>
            <a:endParaRPr lang="ru-RU" sz="1600" dirty="0">
              <a:effectLst/>
              <a:latin typeface="Times New Roman" panose="02020603050405020304" pitchFamily="18" charset="0"/>
              <a:ea typeface="Times New Roman" panose="02020603050405020304" pitchFamily="18" charset="0"/>
            </a:endParaRPr>
          </a:p>
        </p:txBody>
      </p:sp>
      <p:sp>
        <p:nvSpPr>
          <p:cNvPr id="3075" name="Rectangle 3"/>
          <p:cNvSpPr>
            <a:spLocks noChangeArrowheads="1"/>
          </p:cNvSpPr>
          <p:nvPr/>
        </p:nvSpPr>
        <p:spPr bwMode="auto">
          <a:xfrm>
            <a:off x="528035" y="3316995"/>
            <a:ext cx="1150083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514350" indent="-514350">
              <a:spcAft>
                <a:spcPts val="0"/>
              </a:spcAft>
              <a:buFont typeface="+mj-lt"/>
              <a:buAutoNum type="arabicPeriod"/>
            </a:pPr>
            <a:r>
              <a:rPr lang="ru-RU" sz="2800" b="1" dirty="0" smtClean="0">
                <a:latin typeface="Times New Roman" panose="02020603050405020304" pitchFamily="18" charset="0"/>
                <a:ea typeface="Calibri" panose="020F0502020204030204" pitchFamily="34" charset="0"/>
                <a:cs typeface="PANDA Baltic UZ Cyr"/>
              </a:rPr>
              <a:t> </a:t>
            </a:r>
            <a:r>
              <a:rPr lang="es-ES" sz="2800" b="1" dirty="0" smtClean="0">
                <a:latin typeface="Times New Roman" panose="02020603050405020304" pitchFamily="18" charset="0"/>
                <a:ea typeface="Calibri" panose="020F0502020204030204" pitchFamily="34" charset="0"/>
                <a:cs typeface="PANDA Baltic UZ Cyr"/>
              </a:rPr>
              <a:t>Tormozlanish </a:t>
            </a:r>
            <a:r>
              <a:rPr lang="es-ES" sz="2800" b="1" dirty="0">
                <a:latin typeface="Times New Roman" panose="02020603050405020304" pitchFamily="18" charset="0"/>
                <a:ea typeface="Calibri" panose="020F0502020204030204" pitchFamily="34" charset="0"/>
                <a:cs typeface="PANDA Baltic UZ Cyr"/>
              </a:rPr>
              <a:t>protsesisini tadqiq etish</a:t>
            </a:r>
            <a:r>
              <a:rPr lang="es-ES" sz="2800" b="1" dirty="0" smtClean="0">
                <a:latin typeface="Times New Roman" panose="02020603050405020304" pitchFamily="18" charset="0"/>
                <a:ea typeface="Calibri" panose="020F0502020204030204" pitchFamily="34" charset="0"/>
                <a:cs typeface="PANDA Baltic UZ Cyr"/>
              </a:rPr>
              <a:t>.</a:t>
            </a:r>
            <a:endParaRPr lang="ru-RU" sz="2800" b="1" dirty="0" smtClean="0">
              <a:latin typeface="Times New Roman" panose="02020603050405020304" pitchFamily="18" charset="0"/>
              <a:ea typeface="Calibri" panose="020F0502020204030204" pitchFamily="34" charset="0"/>
              <a:cs typeface="PANDA Baltic UZ Cyr"/>
            </a:endParaRPr>
          </a:p>
          <a:p>
            <a:pPr marL="514350" marR="13970" indent="-514350" algn="ctr">
              <a:spcAft>
                <a:spcPts val="0"/>
              </a:spcAft>
              <a:buFont typeface="+mj-lt"/>
              <a:buAutoNum type="arabicPeriod"/>
              <a:tabLst>
                <a:tab pos="6172200" algn="l"/>
              </a:tabLst>
            </a:pPr>
            <a:r>
              <a:rPr lang="en-US" sz="2800" b="1" dirty="0" err="1">
                <a:latin typeface="Times New Roman" panose="02020603050405020304" pitchFamily="18" charset="0"/>
                <a:ea typeface="Calibri" panose="020F0502020204030204" pitchFamily="34" charset="0"/>
                <a:cs typeface="PANDA Baltic UZ Cyr"/>
              </a:rPr>
              <a:t>Avtomobilni</a:t>
            </a:r>
            <a:r>
              <a:rPr lang="en-US" sz="2800" b="1" dirty="0">
                <a:latin typeface="Times New Roman" panose="02020603050405020304" pitchFamily="18" charset="0"/>
                <a:ea typeface="Calibri" panose="020F0502020204030204" pitchFamily="34" charset="0"/>
                <a:cs typeface="PANDA Baltic UZ Cyr"/>
              </a:rPr>
              <a:t> </a:t>
            </a:r>
            <a:r>
              <a:rPr lang="en-US" sz="2800" b="1" dirty="0" err="1">
                <a:latin typeface="Times New Roman" panose="02020603050405020304" pitchFamily="18" charset="0"/>
                <a:ea typeface="Calibri" panose="020F0502020204030204" pitchFamily="34" charset="0"/>
                <a:cs typeface="PANDA Baltic UZ Cyr"/>
              </a:rPr>
              <a:t>dvigatel</a:t>
            </a:r>
            <a:r>
              <a:rPr lang="en-US" sz="2800" b="1" dirty="0">
                <a:latin typeface="Times New Roman" panose="02020603050405020304" pitchFamily="18" charset="0"/>
                <a:ea typeface="Calibri" panose="020F0502020204030204" pitchFamily="34" charset="0"/>
                <a:cs typeface="PANDA Baltic UZ Cyr"/>
              </a:rPr>
              <a:t> </a:t>
            </a:r>
            <a:r>
              <a:rPr lang="en-US" sz="2800" b="1" dirty="0" err="1">
                <a:latin typeface="Times New Roman" panose="02020603050405020304" pitchFamily="18" charset="0"/>
                <a:ea typeface="Calibri" panose="020F0502020204030204" pitchFamily="34" charset="0"/>
                <a:cs typeface="PANDA Baltic UZ Cyr"/>
              </a:rPr>
              <a:t>transmissiyadan</a:t>
            </a:r>
            <a:r>
              <a:rPr lang="en-US" sz="2800" b="1" dirty="0">
                <a:latin typeface="Times New Roman" panose="02020603050405020304" pitchFamily="18" charset="0"/>
                <a:ea typeface="Calibri" panose="020F0502020204030204" pitchFamily="34" charset="0"/>
                <a:cs typeface="PANDA Baltic UZ Cyr"/>
              </a:rPr>
              <a:t> </a:t>
            </a:r>
            <a:r>
              <a:rPr lang="en-US" sz="2800" b="1" dirty="0" err="1">
                <a:latin typeface="Times New Roman" panose="02020603050405020304" pitchFamily="18" charset="0"/>
                <a:ea typeface="Calibri" panose="020F0502020204030204" pitchFamily="34" charset="0"/>
                <a:cs typeface="PANDA Baltic UZ Cyr"/>
              </a:rPr>
              <a:t>ajratilmagan</a:t>
            </a:r>
            <a:r>
              <a:rPr lang="en-US" sz="2800" b="1" dirty="0">
                <a:latin typeface="Times New Roman" panose="02020603050405020304" pitchFamily="18" charset="0"/>
                <a:ea typeface="Calibri" panose="020F0502020204030204" pitchFamily="34" charset="0"/>
                <a:cs typeface="PANDA Baltic UZ Cyr"/>
              </a:rPr>
              <a:t> </a:t>
            </a:r>
            <a:r>
              <a:rPr lang="en-US" sz="2800" b="1" dirty="0" err="1">
                <a:latin typeface="Times New Roman" panose="02020603050405020304" pitchFamily="18" charset="0"/>
                <a:ea typeface="Calibri" panose="020F0502020204030204" pitchFamily="34" charset="0"/>
                <a:cs typeface="PANDA Baltic UZ Cyr"/>
              </a:rPr>
              <a:t>xolda</a:t>
            </a:r>
            <a:r>
              <a:rPr lang="en-US" sz="2800" b="1" dirty="0">
                <a:latin typeface="Times New Roman" panose="02020603050405020304" pitchFamily="18" charset="0"/>
                <a:ea typeface="Calibri" panose="020F0502020204030204" pitchFamily="34" charset="0"/>
                <a:cs typeface="PANDA Baltic UZ Cyr"/>
              </a:rPr>
              <a:t> </a:t>
            </a:r>
            <a:r>
              <a:rPr lang="en-US" sz="2800" b="1" dirty="0" err="1">
                <a:latin typeface="Times New Roman" panose="02020603050405020304" pitchFamily="18" charset="0"/>
                <a:ea typeface="Calibri" panose="020F0502020204030204" pitchFamily="34" charset="0"/>
                <a:cs typeface="PANDA Baltic UZ Cyr"/>
              </a:rPr>
              <a:t>tormozlash</a:t>
            </a:r>
            <a:r>
              <a:rPr lang="en-US" sz="2800" b="1" dirty="0">
                <a:latin typeface="Times New Roman" panose="02020603050405020304" pitchFamily="18" charset="0"/>
                <a:ea typeface="Calibri" panose="020F0502020204030204" pitchFamily="34" charset="0"/>
                <a:cs typeface="PANDA Baltic UZ Cyr"/>
              </a:rPr>
              <a:t>.</a:t>
            </a:r>
            <a:endParaRPr lang="ru-RU" sz="2800" dirty="0">
              <a:latin typeface="PANDA Baltic UZ Cyr"/>
              <a:ea typeface="Calibri" panose="020F0502020204030204" pitchFamily="34" charset="0"/>
              <a:cs typeface="PANDA Baltic UZ Cyr"/>
            </a:endParaRPr>
          </a:p>
          <a:p>
            <a:pPr marL="514350" indent="-514350">
              <a:spcAft>
                <a:spcPts val="0"/>
              </a:spcAft>
              <a:buFont typeface="+mj-lt"/>
              <a:buAutoNum type="arabicPeriod"/>
            </a:pPr>
            <a:r>
              <a:rPr lang="ru-RU" sz="2800" b="1" dirty="0" err="1" smtClean="0">
                <a:latin typeface="Times New Roman" panose="02020603050405020304" pitchFamily="18" charset="0"/>
                <a:ea typeface="Calibri" panose="020F0502020204030204" pitchFamily="34" charset="0"/>
                <a:cs typeface="PANDA Baltic UZ Cyr"/>
              </a:rPr>
              <a:t>Ekspluatsiya</a:t>
            </a:r>
            <a:r>
              <a:rPr lang="ru-RU" sz="2800" b="1" dirty="0" smtClean="0">
                <a:latin typeface="Times New Roman" panose="02020603050405020304" pitchFamily="18" charset="0"/>
                <a:ea typeface="Calibri" panose="020F0502020204030204" pitchFamily="34" charset="0"/>
                <a:cs typeface="PANDA Baltic UZ Cyr"/>
              </a:rPr>
              <a:t> </a:t>
            </a:r>
            <a:r>
              <a:rPr lang="ru-RU" sz="2800" b="1" dirty="0" err="1">
                <a:latin typeface="Times New Roman" panose="02020603050405020304" pitchFamily="18" charset="0"/>
                <a:ea typeface="Calibri" panose="020F0502020204030204" pitchFamily="34" charset="0"/>
                <a:cs typeface="PANDA Baltic UZ Cyr"/>
              </a:rPr>
              <a:t>vaqtida</a:t>
            </a:r>
            <a:r>
              <a:rPr lang="ru-RU" sz="2800" b="1" dirty="0">
                <a:latin typeface="Times New Roman" panose="02020603050405020304" pitchFamily="18" charset="0"/>
                <a:ea typeface="Calibri" panose="020F0502020204030204" pitchFamily="34" charset="0"/>
                <a:cs typeface="PANDA Baltic UZ Cyr"/>
              </a:rPr>
              <a:t> </a:t>
            </a:r>
            <a:r>
              <a:rPr lang="ru-RU" sz="2800" b="1" dirty="0" err="1">
                <a:latin typeface="Times New Roman" panose="02020603050405020304" pitchFamily="18" charset="0"/>
                <a:ea typeface="Calibri" panose="020F0502020204030204" pitchFamily="34" charset="0"/>
                <a:cs typeface="PANDA Baltic UZ Cyr"/>
              </a:rPr>
              <a:t>uchraydigan</a:t>
            </a:r>
            <a:r>
              <a:rPr lang="ru-RU" sz="2800" b="1" dirty="0">
                <a:latin typeface="Times New Roman" panose="02020603050405020304" pitchFamily="18" charset="0"/>
                <a:ea typeface="Calibri" panose="020F0502020204030204" pitchFamily="34" charset="0"/>
                <a:cs typeface="PANDA Baltic UZ Cyr"/>
              </a:rPr>
              <a:t> </a:t>
            </a:r>
            <a:r>
              <a:rPr lang="ru-RU" sz="2800" b="1" dirty="0" err="1">
                <a:latin typeface="Times New Roman" panose="02020603050405020304" pitchFamily="18" charset="0"/>
                <a:ea typeface="Calibri" panose="020F0502020204030204" pitchFamily="34" charset="0"/>
                <a:cs typeface="PANDA Baltic UZ Cyr"/>
              </a:rPr>
              <a:t>faktorlarning</a:t>
            </a:r>
            <a:r>
              <a:rPr lang="ru-RU" sz="2800" b="1" dirty="0">
                <a:latin typeface="Times New Roman" panose="02020603050405020304" pitchFamily="18" charset="0"/>
                <a:ea typeface="Calibri" panose="020F0502020204030204" pitchFamily="34" charset="0"/>
                <a:cs typeface="PANDA Baltic UZ Cyr"/>
              </a:rPr>
              <a:t> </a:t>
            </a:r>
            <a:r>
              <a:rPr lang="ru-RU" sz="2800" b="1" dirty="0" err="1">
                <a:latin typeface="Times New Roman" panose="02020603050405020304" pitchFamily="18" charset="0"/>
                <a:ea typeface="Calibri" panose="020F0502020204030204" pitchFamily="34" charset="0"/>
                <a:cs typeface="PANDA Baltic UZ Cyr"/>
              </a:rPr>
              <a:t>tormozlanish</a:t>
            </a:r>
            <a:r>
              <a:rPr lang="ru-RU" sz="2800" b="1" dirty="0">
                <a:latin typeface="Times New Roman" panose="02020603050405020304" pitchFamily="18" charset="0"/>
                <a:ea typeface="Calibri" panose="020F0502020204030204" pitchFamily="34" charset="0"/>
                <a:cs typeface="PANDA Baltic UZ Cyr"/>
              </a:rPr>
              <a:t> </a:t>
            </a:r>
            <a:r>
              <a:rPr lang="ru-RU" sz="2800" b="1" dirty="0" smtClean="0">
                <a:latin typeface="Times New Roman" panose="02020603050405020304" pitchFamily="18" charset="0"/>
                <a:ea typeface="Calibri" panose="020F0502020204030204" pitchFamily="34" charset="0"/>
                <a:cs typeface="PANDA Baltic UZ Cyr"/>
              </a:rPr>
              <a:t>  </a:t>
            </a:r>
            <a:r>
              <a:rPr lang="ru-RU" sz="2800" b="1" dirty="0" err="1" smtClean="0">
                <a:latin typeface="Times New Roman" panose="02020603050405020304" pitchFamily="18" charset="0"/>
                <a:ea typeface="Calibri" panose="020F0502020204030204" pitchFamily="34" charset="0"/>
                <a:cs typeface="PANDA Baltic UZ Cyr"/>
              </a:rPr>
              <a:t>dinamikasiga</a:t>
            </a:r>
            <a:r>
              <a:rPr lang="ru-RU" sz="2800" b="1" dirty="0" smtClean="0">
                <a:latin typeface="Times New Roman" panose="02020603050405020304" pitchFamily="18" charset="0"/>
                <a:ea typeface="Calibri" panose="020F0502020204030204" pitchFamily="34" charset="0"/>
                <a:cs typeface="PANDA Baltic UZ Cyr"/>
              </a:rPr>
              <a:t> </a:t>
            </a:r>
            <a:r>
              <a:rPr lang="ru-RU" sz="2800" b="1" dirty="0" err="1">
                <a:latin typeface="Times New Roman" panose="02020603050405020304" pitchFamily="18" charset="0"/>
                <a:ea typeface="Calibri" panose="020F0502020204030204" pitchFamily="34" charset="0"/>
                <a:cs typeface="PANDA Baltic UZ Cyr"/>
              </a:rPr>
              <a:t>ta`siri</a:t>
            </a:r>
            <a:r>
              <a:rPr lang="ru-RU" sz="2800" b="1" dirty="0">
                <a:latin typeface="Times New Roman" panose="02020603050405020304" pitchFamily="18" charset="0"/>
                <a:ea typeface="Calibri" panose="020F0502020204030204" pitchFamily="34" charset="0"/>
                <a:cs typeface="PANDA Baltic UZ Cyr"/>
              </a:rPr>
              <a:t>.</a:t>
            </a:r>
            <a:endParaRPr lang="ru-RU" sz="2800" dirty="0">
              <a:latin typeface="PANDA Baltic UZ Cyr"/>
              <a:ea typeface="Calibri" panose="020F0502020204030204" pitchFamily="34" charset="0"/>
              <a:cs typeface="PANDA Baltic UZ Cyr"/>
            </a:endParaRPr>
          </a:p>
          <a:p>
            <a:pPr algn="ctr">
              <a:spcAft>
                <a:spcPts val="0"/>
              </a:spcAft>
            </a:pPr>
            <a:endParaRPr lang="ru-RU" sz="2800" dirty="0">
              <a:effectLst/>
              <a:latin typeface="PANDA Baltic UZ Cyr"/>
              <a:ea typeface="Calibri" panose="020F0502020204030204" pitchFamily="34" charset="0"/>
              <a:cs typeface="PANDA Baltic UZ Cyr"/>
            </a:endParaRPr>
          </a:p>
        </p:txBody>
      </p:sp>
      <p:sp>
        <p:nvSpPr>
          <p:cNvPr id="3076" name="Rectangle 4"/>
          <p:cNvSpPr>
            <a:spLocks noChangeArrowheads="1"/>
          </p:cNvSpPr>
          <p:nvPr/>
        </p:nvSpPr>
        <p:spPr bwMode="auto">
          <a:xfrm>
            <a:off x="4460025" y="2387118"/>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03031"/>
            <a:ext cx="10515600" cy="643944"/>
          </a:xfrm>
        </p:spPr>
        <p:txBody>
          <a:body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
        <p:nvSpPr>
          <p:cNvPr id="5" name="Прямоугольник 4"/>
          <p:cNvSpPr/>
          <p:nvPr/>
        </p:nvSpPr>
        <p:spPr>
          <a:xfrm>
            <a:off x="0" y="838618"/>
            <a:ext cx="12192000" cy="2215991"/>
          </a:xfrm>
          <a:prstGeom prst="rect">
            <a:avLst/>
          </a:prstGeom>
        </p:spPr>
        <p:txBody>
          <a:bodyPr wrap="square">
            <a:spAutoFit/>
          </a:bodyPr>
          <a:lstStyle/>
          <a:p>
            <a:pPr algn="just">
              <a:spcAft>
                <a:spcPts val="0"/>
              </a:spcAft>
            </a:pPr>
            <a:r>
              <a:rPr lang="es-ES" sz="2800" dirty="0">
                <a:latin typeface="Times New Roman" panose="02020603050405020304" pitchFamily="18" charset="0"/>
                <a:ea typeface="Times New Roman" panose="02020603050405020304" pitchFamily="18" charset="0"/>
              </a:rPr>
              <a:t>Tormozlanish protsessidagi tadqiq etish uchun </a:t>
            </a:r>
            <a:r>
              <a:rPr lang="es-ES" sz="2800" i="1" dirty="0">
                <a:latin typeface="Times New Roman" panose="02020603050405020304" pitchFamily="18" charset="0"/>
                <a:ea typeface="Times New Roman" panose="02020603050405020304" pitchFamily="18" charset="0"/>
              </a:rPr>
              <a:t>«yo’l, vaqt, tezlik»</a:t>
            </a:r>
            <a:r>
              <a:rPr lang="es-ES" sz="2800" dirty="0">
                <a:latin typeface="Times New Roman" panose="02020603050405020304" pitchFamily="18" charset="0"/>
                <a:ea typeface="Times New Roman" panose="02020603050405020304" pitchFamily="18" charset="0"/>
              </a:rPr>
              <a:t> ni ko’rsatuvchi asbobdan foydalanib, tormozlanish vaqtidagi tezlikning (1 egri chiziq) va sekinlanishning (2</a:t>
            </a:r>
            <a:r>
              <a:rPr lang="es-ES" sz="2800" b="1" dirty="0">
                <a:latin typeface="Times New Roman" panose="02020603050405020304" pitchFamily="18" charset="0"/>
                <a:ea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rPr>
              <a:t>egri chiziq) </a:t>
            </a:r>
            <a:r>
              <a:rPr lang="es-ES" sz="2800" dirty="0" smtClean="0">
                <a:latin typeface="Times New Roman" panose="02020603050405020304" pitchFamily="18" charset="0"/>
                <a:ea typeface="Times New Roman" panose="02020603050405020304" pitchFamily="18" charset="0"/>
              </a:rPr>
              <a:t>ostsillogrammalarini</a:t>
            </a:r>
            <a:r>
              <a:rPr lang="ru-RU" sz="2800" dirty="0" smtClean="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ko’rib  </a:t>
            </a:r>
            <a:r>
              <a:rPr lang="es-ES" sz="2800" dirty="0">
                <a:latin typeface="Times New Roman" panose="02020603050405020304" pitchFamily="18" charset="0"/>
                <a:ea typeface="Times New Roman" panose="02020603050405020304" pitchFamily="18" charset="0"/>
              </a:rPr>
              <a:t>chiqamiz, Avtomobilning qarshisida tusik paydo bulish payti SS chizig’i.bilan belgilanadi. </a:t>
            </a:r>
            <a:endParaRPr lang="ru-RU" sz="2800" dirty="0" smtClean="0">
              <a:latin typeface="Times New Roman" panose="02020603050405020304" pitchFamily="18" charset="0"/>
              <a:ea typeface="Times New Roman" panose="02020603050405020304" pitchFamily="18" charset="0"/>
            </a:endParaRPr>
          </a:p>
          <a:p>
            <a:pPr algn="just">
              <a:spcAft>
                <a:spcPts val="0"/>
              </a:spcAft>
            </a:pPr>
            <a:endParaRPr lang="ru-RU" sz="2600" dirty="0"/>
          </a:p>
        </p:txBody>
      </p:sp>
      <p:pic>
        <p:nvPicPr>
          <p:cNvPr id="3" name="Рисунок 2"/>
          <p:cNvPicPr>
            <a:picLocks noChangeAspect="1"/>
          </p:cNvPicPr>
          <p:nvPr/>
        </p:nvPicPr>
        <p:blipFill>
          <a:blip r:embed="rId2"/>
          <a:stretch>
            <a:fillRect/>
          </a:stretch>
        </p:blipFill>
        <p:spPr>
          <a:xfrm>
            <a:off x="2974426" y="2653856"/>
            <a:ext cx="5004897" cy="3607688"/>
          </a:xfrm>
          <a:prstGeom prst="rect">
            <a:avLst/>
          </a:prstGeom>
        </p:spPr>
      </p:pic>
      <p:sp>
        <p:nvSpPr>
          <p:cNvPr id="6" name="Прямоугольник 5"/>
          <p:cNvSpPr/>
          <p:nvPr/>
        </p:nvSpPr>
        <p:spPr>
          <a:xfrm>
            <a:off x="386257" y="6261544"/>
            <a:ext cx="9588843" cy="461665"/>
          </a:xfrm>
          <a:prstGeom prst="rect">
            <a:avLst/>
          </a:prstGeom>
        </p:spPr>
        <p:txBody>
          <a:bodyPr wrap="none">
            <a:spAutoFit/>
          </a:bodyPr>
          <a:lstStyle/>
          <a:p>
            <a:pPr indent="342900" algn="just">
              <a:spcAft>
                <a:spcPts val="0"/>
              </a:spcAft>
            </a:pPr>
            <a:r>
              <a:rPr lang="en-US" sz="2400" dirty="0" err="1">
                <a:latin typeface="Times New Roman" panose="02020603050405020304" pitchFamily="18" charset="0"/>
                <a:ea typeface="Times New Roman" panose="02020603050405020304" pitchFamily="18" charset="0"/>
              </a:rPr>
              <a:t>Tormozlanish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avtomibilning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tezligi</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tezlanishining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uzgagishi</a:t>
            </a:r>
            <a:r>
              <a:rPr lang="en-US" sz="2400" dirty="0">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92006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5" name="Заголовок 1"/>
          <p:cNvSpPr>
            <a:spLocks noGrp="1"/>
          </p:cNvSpPr>
          <p:nvPr>
            <p:ph type="title"/>
          </p:nvPr>
        </p:nvSpPr>
        <p:spPr>
          <a:xfrm>
            <a:off x="1237445" y="133306"/>
            <a:ext cx="10515600" cy="587911"/>
          </a:xfrm>
        </p:spPr>
        <p:txBody>
          <a:body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
        <p:nvSpPr>
          <p:cNvPr id="6" name="Прямоугольник 5"/>
          <p:cNvSpPr/>
          <p:nvPr/>
        </p:nvSpPr>
        <p:spPr>
          <a:xfrm>
            <a:off x="0" y="1003300"/>
            <a:ext cx="12192000" cy="954107"/>
          </a:xfrm>
          <a:prstGeom prst="rect">
            <a:avLst/>
          </a:prstGeom>
        </p:spPr>
        <p:txBody>
          <a:bodyPr wrap="square">
            <a:spAutoFit/>
          </a:bodyPr>
          <a:lstStyle/>
          <a:p>
            <a:pPr indent="342900" algn="just">
              <a:spcAft>
                <a:spcPts val="0"/>
              </a:spcAft>
            </a:pPr>
            <a:r>
              <a:rPr lang="en-US" sz="2800" dirty="0" err="1">
                <a:latin typeface="Times New Roman" panose="02020603050405020304" pitchFamily="18" charset="0"/>
                <a:ea typeface="Times New Roman" panose="02020603050405020304" pitchFamily="18" charset="0"/>
              </a:rPr>
              <a:t>Ostsillogrammani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tadqiq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oson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tezlik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sekinlanishning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o’zgarishini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grafik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shaklda</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tasvirlaymiz</a:t>
            </a:r>
            <a:r>
              <a:rPr lang="en-US" sz="2800" dirty="0" smtClean="0">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p:txBody>
      </p:sp>
      <p:pic>
        <p:nvPicPr>
          <p:cNvPr id="7" name="Рисунок 6"/>
          <p:cNvPicPr>
            <a:picLocks noChangeAspect="1"/>
          </p:cNvPicPr>
          <p:nvPr/>
        </p:nvPicPr>
        <p:blipFill>
          <a:blip r:embed="rId2"/>
          <a:stretch>
            <a:fillRect/>
          </a:stretch>
        </p:blipFill>
        <p:spPr>
          <a:xfrm>
            <a:off x="1738312" y="1974397"/>
            <a:ext cx="7648575" cy="4229100"/>
          </a:xfrm>
          <a:prstGeom prst="rect">
            <a:avLst/>
          </a:prstGeom>
        </p:spPr>
      </p:pic>
      <p:sp>
        <p:nvSpPr>
          <p:cNvPr id="8" name="Прямоугольник 7"/>
          <p:cNvSpPr/>
          <p:nvPr/>
        </p:nvSpPr>
        <p:spPr>
          <a:xfrm>
            <a:off x="1847724" y="6203497"/>
            <a:ext cx="6794424" cy="523220"/>
          </a:xfrm>
          <a:prstGeom prst="rect">
            <a:avLst/>
          </a:prstGeom>
        </p:spPr>
        <p:txBody>
          <a:bodyPr wrap="none">
            <a:spAutoFit/>
          </a:bodyPr>
          <a:lstStyle/>
          <a:p>
            <a:r>
              <a:rPr lang="ru-RU" sz="2800" dirty="0" err="1">
                <a:latin typeface="Times New Roman" panose="02020603050405020304" pitchFamily="18" charset="0"/>
                <a:ea typeface="Times New Roman" panose="02020603050405020304" pitchFamily="18" charset="0"/>
              </a:rPr>
              <a:t>Avtomobilning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tormozlanish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protsessi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grafigi</a:t>
            </a:r>
            <a:r>
              <a:rPr lang="ru-RU" sz="2800" dirty="0">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0" y="927278"/>
            <a:ext cx="12192000" cy="6370975"/>
          </a:xfrm>
          <a:prstGeom prst="rect">
            <a:avLst/>
          </a:prstGeom>
        </p:spPr>
        <p:txBody>
          <a:bodyPr wrap="square">
            <a:spAutoFit/>
          </a:bodyPr>
          <a:lstStyle/>
          <a:p>
            <a:pPr indent="342900" algn="just">
              <a:spcAft>
                <a:spcPts val="0"/>
              </a:spcAft>
            </a:pPr>
            <a:r>
              <a:rPr lang="en-US" sz="2800" dirty="0">
                <a:latin typeface="Times New Roman" panose="02020603050405020304" pitchFamily="18" charset="0"/>
                <a:ea typeface="Times New Roman" panose="02020603050405020304" pitchFamily="18" charset="0"/>
              </a:rPr>
              <a:t>Bu </a:t>
            </a:r>
            <a:r>
              <a:rPr lang="en-US" sz="2800" dirty="0" err="1">
                <a:latin typeface="Times New Roman" panose="02020603050405020304" pitchFamily="18" charset="0"/>
                <a:ea typeface="Times New Roman" panose="02020603050405020304" pitchFamily="18" charset="0"/>
              </a:rPr>
              <a:t>grafikda</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1</a:t>
            </a:r>
            <a:r>
              <a:rPr lang="en-US" sz="2800" dirty="0">
                <a:latin typeface="Times New Roman" panose="02020603050405020304" pitchFamily="18" charset="0"/>
                <a:ea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rPr>
              <a:t>xaydovchi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tusikni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tormozlash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zarurligi</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xa</a:t>
            </a:r>
            <a:r>
              <a:rPr lang="en-US" sz="2800" dirty="0" err="1">
                <a:latin typeface="Times New Roman" panose="02020603050405020304" pitchFamily="18" charset="0"/>
                <a:ea typeface="Times New Roman" panose="02020603050405020304" pitchFamily="18" charset="0"/>
              </a:rPr>
              <a:t>q</a:t>
            </a:r>
            <a:r>
              <a:rPr lang="en-US" sz="2800" dirty="0" err="1" smtClean="0">
                <a:latin typeface="Times New Roman" panose="02020603050405020304" pitchFamily="18" charset="0"/>
                <a:ea typeface="Times New Roman" panose="02020603050405020304" pitchFamily="18" charset="0"/>
              </a:rPr>
              <a:t>ida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qaror</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qabul</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qilguncha</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ketgan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vaqt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yahni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xaydovchining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reaktsiyasi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zarur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vaqt</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1</a:t>
            </a:r>
            <a:r>
              <a:rPr lang="en-US" sz="2800" dirty="0">
                <a:latin typeface="Times New Roman" panose="02020603050405020304" pitchFamily="18" charset="0"/>
                <a:ea typeface="Times New Roman" panose="02020603050405020304" pitchFamily="18" charset="0"/>
              </a:rPr>
              <a:t>=0,3…1 s;</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rPr>
              <a:t>xaydovchi</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oyog’ini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drossel</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pedalidan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tormoz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pedaliga</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qo’yishi</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ketgan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vaqt</a:t>
            </a:r>
            <a:r>
              <a:rPr lang="en-US" sz="2800" dirty="0" smtClean="0">
                <a:latin typeface="Times New Roman" panose="02020603050405020304" pitchFamily="18" charset="0"/>
                <a:ea typeface="Times New Roman" panose="02020603050405020304" pitchFamily="18" charset="0"/>
              </a:rPr>
              <a:t>;</a:t>
            </a:r>
            <a:endParaRPr lang="ru-RU" sz="2800" dirty="0" smtClean="0">
              <a:latin typeface="Times New Roman" panose="02020603050405020304" pitchFamily="18" charset="0"/>
              <a:ea typeface="Times New Roman" panose="02020603050405020304" pitchFamily="18" charset="0"/>
            </a:endParaRPr>
          </a:p>
          <a:p>
            <a:pPr indent="342900" algn="just">
              <a:spcAft>
                <a:spcPts val="0"/>
              </a:spcAft>
            </a:pPr>
            <a:r>
              <a:rPr lang="ru-RU" sz="2800" i="1" dirty="0" smtClean="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t</a:t>
            </a:r>
            <a:r>
              <a:rPr lang="ru-RU" sz="2800" i="1" baseline="-25000" dirty="0">
                <a:latin typeface="Times New Roman" panose="02020603050405020304" pitchFamily="18" charset="0"/>
                <a:ea typeface="Times New Roman" panose="02020603050405020304" pitchFamily="18" charset="0"/>
              </a:rPr>
              <a:t>3</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tormoz</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yuritmasidagi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suyuqligi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yoki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xavo</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inertsiyasini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hamda</a:t>
            </a:r>
            <a:r>
              <a:rPr lang="ru-RU" sz="2800" dirty="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luftlarni</a:t>
            </a:r>
            <a:r>
              <a:rPr lang="ru-RU" sz="2800" dirty="0" smtClean="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yo’qotish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ketgan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gidravlik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yuritma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t</a:t>
            </a:r>
            <a:r>
              <a:rPr lang="ru-RU" sz="2800" i="1" baseline="-25000" dirty="0">
                <a:latin typeface="Times New Roman" panose="02020603050405020304" pitchFamily="18" charset="0"/>
                <a:ea typeface="Times New Roman" panose="02020603050405020304" pitchFamily="18" charset="0"/>
              </a:rPr>
              <a:t>3</a:t>
            </a:r>
            <a:r>
              <a:rPr lang="ru-RU" sz="2800" dirty="0">
                <a:latin typeface="Times New Roman" panose="02020603050405020304" pitchFamily="18" charset="0"/>
                <a:ea typeface="Times New Roman" panose="02020603050405020304" pitchFamily="18" charset="0"/>
              </a:rPr>
              <a:t> = 0,2...0,3; </a:t>
            </a:r>
            <a:r>
              <a:rPr lang="ru-RU" sz="2800" dirty="0" err="1">
                <a:latin typeface="Times New Roman" panose="02020603050405020304" pitchFamily="18" charset="0"/>
                <a:ea typeface="Times New Roman" panose="02020603050405020304" pitchFamily="18" charset="0"/>
              </a:rPr>
              <a:t>pnevmatik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yuritma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t</a:t>
            </a:r>
            <a:r>
              <a:rPr lang="ru-RU" sz="2800" i="1" baseline="-25000" dirty="0">
                <a:latin typeface="Times New Roman" panose="02020603050405020304" pitchFamily="18" charset="0"/>
                <a:ea typeface="Times New Roman" panose="02020603050405020304" pitchFamily="18" charset="0"/>
              </a:rPr>
              <a:t>3</a:t>
            </a:r>
            <a:r>
              <a:rPr lang="ru-RU" sz="2800" baseline="-25000" dirty="0">
                <a:latin typeface="Times New Roman" panose="02020603050405020304" pitchFamily="18" charset="0"/>
                <a:ea typeface="Times New Roman" panose="02020603050405020304" pitchFamily="18" charset="0"/>
              </a:rPr>
              <a:t> </a:t>
            </a:r>
            <a:r>
              <a:rPr lang="ru-RU" sz="2800" dirty="0">
                <a:latin typeface="Times New Roman" panose="02020603050405020304" pitchFamily="18" charset="0"/>
                <a:ea typeface="Times New Roman" panose="02020603050405020304" pitchFamily="18" charset="0"/>
              </a:rPr>
              <a:t>= 0,3...1,3; </a:t>
            </a:r>
            <a:r>
              <a:rPr lang="ru-RU" sz="2800" dirty="0" err="1">
                <a:latin typeface="Times New Roman" panose="02020603050405020304" pitchFamily="18" charset="0"/>
                <a:ea typeface="Times New Roman" panose="02020603050405020304" pitchFamily="18" charset="0"/>
              </a:rPr>
              <a:t>avtopoezd</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tormozining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yuritmasi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 t</a:t>
            </a:r>
            <a:r>
              <a:rPr lang="ru-RU" sz="2800" i="1" baseline="-25000" dirty="0">
                <a:latin typeface="Times New Roman" panose="02020603050405020304" pitchFamily="18" charset="0"/>
                <a:ea typeface="Times New Roman" panose="02020603050405020304" pitchFamily="18" charset="0"/>
              </a:rPr>
              <a:t>3</a:t>
            </a:r>
            <a:r>
              <a:rPr lang="ru-RU" sz="2800" dirty="0">
                <a:latin typeface="Times New Roman" panose="02020603050405020304" pitchFamily="18" charset="0"/>
                <a:ea typeface="Times New Roman" panose="02020603050405020304" pitchFamily="18" charset="0"/>
              </a:rPr>
              <a:t> = 2...2,5 s; </a:t>
            </a:r>
          </a:p>
          <a:p>
            <a:pPr indent="342900" algn="just">
              <a:spcAft>
                <a:spcPts val="0"/>
              </a:spcAft>
            </a:pPr>
            <a:r>
              <a:rPr lang="ru-RU" sz="2800" i="1" dirty="0">
                <a:latin typeface="Times New Roman" panose="02020603050405020304" pitchFamily="18" charset="0"/>
                <a:ea typeface="Times New Roman" panose="02020603050405020304" pitchFamily="18" charset="0"/>
              </a:rPr>
              <a:t>t</a:t>
            </a:r>
            <a:r>
              <a:rPr lang="ru-RU" sz="2800" i="1" baseline="-25000" dirty="0">
                <a:latin typeface="Times New Roman" panose="02020603050405020304" pitchFamily="18" charset="0"/>
                <a:ea typeface="Times New Roman" panose="02020603050405020304" pitchFamily="18" charset="0"/>
              </a:rPr>
              <a:t>4</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tormozlovchi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kuchning</a:t>
            </a:r>
            <a:r>
              <a:rPr lang="ru-RU" sz="2800" dirty="0">
                <a:latin typeface="Times New Roman" panose="02020603050405020304" pitchFamily="18" charset="0"/>
                <a:ea typeface="Times New Roman" panose="02020603050405020304" pitchFamily="18" charset="0"/>
              </a:rPr>
              <a:t> </a:t>
            </a:r>
            <a:r>
              <a:rPr lang="ru-RU" sz="2800" i="1" dirty="0" err="1">
                <a:latin typeface="Times New Roman" panose="02020603050405020304" pitchFamily="18" charset="0"/>
                <a:ea typeface="Times New Roman" panose="02020603050405020304" pitchFamily="18" charset="0"/>
              </a:rPr>
              <a:t>R</a:t>
            </a:r>
            <a:r>
              <a:rPr lang="ru-RU" sz="2800" i="1" baseline="-25000" dirty="0" err="1">
                <a:latin typeface="Times New Roman" panose="02020603050405020304" pitchFamily="18" charset="0"/>
                <a:ea typeface="Times New Roman" panose="02020603050405020304" pitchFamily="18" charset="0"/>
              </a:rPr>
              <a:t>tmax</a:t>
            </a:r>
            <a:r>
              <a:rPr lang="ru-RU" sz="2800" i="1" dirty="0">
                <a:latin typeface="Times New Roman" panose="02020603050405020304" pitchFamily="18" charset="0"/>
                <a:ea typeface="Times New Roman" panose="02020603050405020304" pitchFamily="18" charset="0"/>
              </a:rPr>
              <a:t> </a:t>
            </a:r>
            <a:r>
              <a:rPr lang="ru-RU" sz="2800" dirty="0">
                <a:latin typeface="Times New Roman" panose="02020603050405020304" pitchFamily="18" charset="0"/>
                <a:ea typeface="Times New Roman" panose="02020603050405020304" pitchFamily="18" charset="0"/>
              </a:rPr>
              <a:t>   (</a:t>
            </a:r>
            <a:r>
              <a:rPr lang="ru-RU" sz="2800" dirty="0" smtClean="0">
                <a:latin typeface="Times New Roman" panose="02020603050405020304" pitchFamily="18" charset="0"/>
                <a:ea typeface="Times New Roman" panose="02020603050405020304" pitchFamily="18" charset="0"/>
              </a:rPr>
              <a:t>A </a:t>
            </a:r>
            <a:r>
              <a:rPr lang="ru-RU" sz="2800" dirty="0" err="1" smtClean="0">
                <a:latin typeface="Times New Roman" panose="02020603050405020304" pitchFamily="18" charset="0"/>
                <a:ea typeface="Times New Roman" panose="02020603050405020304" pitchFamily="18" charset="0"/>
              </a:rPr>
              <a:t>nuqta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gacha</a:t>
            </a:r>
            <a:r>
              <a:rPr lang="ru-RU"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o’</a:t>
            </a:r>
            <a:r>
              <a:rPr lang="ru-RU" sz="2800" dirty="0" err="1" smtClean="0">
                <a:latin typeface="Times New Roman" panose="02020603050405020304" pitchFamily="18" charset="0"/>
                <a:ea typeface="Times New Roman" panose="02020603050405020304" pitchFamily="18" charset="0"/>
              </a:rPr>
              <a:t>sishi</a:t>
            </a:r>
            <a:r>
              <a:rPr lang="ru-RU" sz="2800" dirty="0" smtClean="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zarur</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bo’lgan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t</a:t>
            </a:r>
            <a:r>
              <a:rPr lang="ru-RU" sz="2800" i="1" baseline="-25000" dirty="0">
                <a:latin typeface="Times New Roman" panose="02020603050405020304" pitchFamily="18" charset="0"/>
                <a:ea typeface="Times New Roman" panose="02020603050405020304" pitchFamily="18" charset="0"/>
              </a:rPr>
              <a:t>4</a:t>
            </a:r>
            <a:r>
              <a:rPr lang="ru-RU" sz="2800" dirty="0">
                <a:latin typeface="Times New Roman" panose="02020603050405020304" pitchFamily="18" charset="0"/>
                <a:ea typeface="Times New Roman" panose="02020603050405020304" pitchFamily="18" charset="0"/>
              </a:rPr>
              <a:t>=0,5 s;</a:t>
            </a:r>
          </a:p>
          <a:p>
            <a:pPr indent="342900" algn="just">
              <a:spcAft>
                <a:spcPts val="0"/>
              </a:spcAft>
            </a:pPr>
            <a:r>
              <a:rPr lang="ru-RU" sz="2800" i="1" dirty="0" err="1">
                <a:latin typeface="Times New Roman" panose="02020603050405020304" pitchFamily="18" charset="0"/>
                <a:ea typeface="Times New Roman" panose="02020603050405020304" pitchFamily="18" charset="0"/>
              </a:rPr>
              <a:t>t</a:t>
            </a:r>
            <a:r>
              <a:rPr lang="ru-RU" sz="2800" i="1" baseline="-25000" dirty="0" err="1">
                <a:latin typeface="Times New Roman" panose="02020603050405020304" pitchFamily="18" charset="0"/>
                <a:ea typeface="Times New Roman" panose="02020603050405020304" pitchFamily="18" charset="0"/>
              </a:rPr>
              <a:t>t</a:t>
            </a:r>
            <a:r>
              <a:rPr lang="ru-RU" sz="2800" dirty="0">
                <a:latin typeface="Times New Roman" panose="02020603050405020304" pitchFamily="18" charset="0"/>
                <a:ea typeface="Times New Roman" panose="02020603050405020304" pitchFamily="18" charset="0"/>
              </a:rPr>
              <a:t>—</a:t>
            </a:r>
            <a:r>
              <a:rPr lang="ru-RU" sz="2800" dirty="0" err="1">
                <a:latin typeface="Times New Roman" panose="02020603050405020304" pitchFamily="18" charset="0"/>
                <a:ea typeface="Times New Roman" panose="02020603050405020304" pitchFamily="18" charset="0"/>
              </a:rPr>
              <a:t>tormozlash</a:t>
            </a:r>
            <a:r>
              <a:rPr lang="ru-RU" sz="2800" dirty="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uchu</a:t>
            </a:r>
            <a:r>
              <a:rPr lang="en-US" sz="2800" dirty="0" smtClean="0">
                <a:latin typeface="Times New Roman" panose="02020603050405020304" pitchFamily="18" charset="0"/>
                <a:ea typeface="Times New Roman" panose="02020603050405020304" pitchFamily="18" charset="0"/>
              </a:rPr>
              <a:t>n</a:t>
            </a:r>
            <a:r>
              <a:rPr lang="ru-RU" sz="2800" dirty="0" smtClean="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ketgan</a:t>
            </a:r>
            <a:r>
              <a:rPr lang="ru-RU" sz="2800" b="1"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a:t>
            </a:r>
            <a:r>
              <a:rPr lang="ru-RU" sz="2800" dirty="0">
                <a:latin typeface="Times New Roman" panose="02020603050405020304" pitchFamily="18" charset="0"/>
                <a:ea typeface="Times New Roman" panose="02020603050405020304" pitchFamily="18" charset="0"/>
              </a:rPr>
              <a:t>.</a:t>
            </a:r>
          </a:p>
          <a:p>
            <a:pPr indent="342900" algn="just">
              <a:spcAft>
                <a:spcPts val="0"/>
              </a:spcAft>
            </a:pPr>
            <a:r>
              <a:rPr lang="ru-RU" sz="2800" i="1" dirty="0">
                <a:latin typeface="Times New Roman" panose="02020603050405020304" pitchFamily="18" charset="0"/>
                <a:ea typeface="Times New Roman" panose="02020603050405020304" pitchFamily="18" charset="0"/>
              </a:rPr>
              <a:t>t</a:t>
            </a:r>
            <a:r>
              <a:rPr lang="ru-RU" sz="2800" i="1" baseline="-25000" dirty="0">
                <a:latin typeface="Times New Roman" panose="02020603050405020304" pitchFamily="18" charset="0"/>
                <a:ea typeface="Times New Roman" panose="02020603050405020304" pitchFamily="18" charset="0"/>
              </a:rPr>
              <a:t>5</a:t>
            </a:r>
            <a:r>
              <a:rPr lang="ru-RU" sz="2800" dirty="0">
                <a:latin typeface="Times New Roman" panose="02020603050405020304" pitchFamily="18" charset="0"/>
                <a:ea typeface="Times New Roman" panose="02020603050405020304" pitchFamily="18" charset="0"/>
              </a:rPr>
              <a:t> — </a:t>
            </a:r>
            <a:r>
              <a:rPr lang="ru-RU" sz="2800" dirty="0" err="1">
                <a:latin typeface="Times New Roman" panose="02020603050405020304" pitchFamily="18" charset="0"/>
                <a:ea typeface="Times New Roman" panose="02020603050405020304" pitchFamily="18" charset="0"/>
              </a:rPr>
              <a:t>avtomobil</a:t>
            </a:r>
            <a:r>
              <a:rPr lang="ru-RU" sz="2800" dirty="0">
                <a:latin typeface="Times New Roman" panose="02020603050405020304" pitchFamily="18" charset="0"/>
                <a:ea typeface="Times New Roman" panose="02020603050405020304" pitchFamily="18" charset="0"/>
              </a:rPr>
              <a:t> </a:t>
            </a:r>
            <a:r>
              <a:rPr lang="ru-RU" sz="2800" dirty="0" smtClean="0">
                <a:latin typeface="Times New Roman" panose="02020603050405020304" pitchFamily="18" charset="0"/>
                <a:ea typeface="Times New Roman" panose="02020603050405020304" pitchFamily="18" charset="0"/>
              </a:rPr>
              <a:t>t</a:t>
            </a:r>
            <a:r>
              <a:rPr lang="en-US" sz="2800" dirty="0" smtClean="0">
                <a:latin typeface="Times New Roman" panose="02020603050405020304" pitchFamily="18" charset="0"/>
                <a:ea typeface="Times New Roman" panose="02020603050405020304" pitchFamily="18" charset="0"/>
              </a:rPr>
              <a:t>o’</a:t>
            </a:r>
            <a:r>
              <a:rPr lang="ru-RU" sz="2800" dirty="0" err="1" smtClean="0">
                <a:latin typeface="Times New Roman" panose="02020603050405020304" pitchFamily="18" charset="0"/>
                <a:ea typeface="Times New Roman" panose="02020603050405020304" pitchFamily="18" charset="0"/>
              </a:rPr>
              <a:t>xtagandan</a:t>
            </a:r>
            <a:r>
              <a:rPr lang="ru-RU" sz="2800" dirty="0" smtClean="0">
                <a:latin typeface="Times New Roman" panose="02020603050405020304" pitchFamily="18" charset="0"/>
                <a:ea typeface="Times New Roman" panose="02020603050405020304" pitchFamily="18" charset="0"/>
              </a:rPr>
              <a:t> s</a:t>
            </a:r>
            <a:r>
              <a:rPr lang="en-US" sz="2800" dirty="0" smtClean="0">
                <a:latin typeface="Times New Roman" panose="02020603050405020304" pitchFamily="18" charset="0"/>
                <a:ea typeface="Times New Roman" panose="02020603050405020304" pitchFamily="18" charset="0"/>
              </a:rPr>
              <a:t>o’</a:t>
            </a:r>
            <a:r>
              <a:rPr lang="ru-RU" sz="2800" dirty="0" err="1" smtClean="0">
                <a:latin typeface="Times New Roman" panose="02020603050405020304" pitchFamily="18" charset="0"/>
                <a:ea typeface="Times New Roman" panose="02020603050405020304" pitchFamily="18" charset="0"/>
              </a:rPr>
              <a:t>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sistemada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bosim</a:t>
            </a:r>
            <a:r>
              <a:rPr lang="ru-RU" sz="2800" b="1"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nolgacha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kamayishi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ketgan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a:t>
            </a:r>
            <a:r>
              <a:rPr lang="ru-RU" sz="2800" dirty="0">
                <a:latin typeface="Times New Roman" panose="02020603050405020304" pitchFamily="18" charset="0"/>
                <a:ea typeface="Times New Roman" panose="02020603050405020304" pitchFamily="18" charset="0"/>
              </a:rPr>
              <a:t>.</a:t>
            </a:r>
          </a:p>
          <a:p>
            <a:pPr indent="342900" algn="just">
              <a:spcAft>
                <a:spcPts val="0"/>
              </a:spcAft>
            </a:pPr>
            <a:endParaRPr lang="ru-RU" sz="1600" dirty="0">
              <a:effectLst/>
              <a:latin typeface="Times New Roman" panose="02020603050405020304" pitchFamily="18" charset="0"/>
              <a:ea typeface="Times New Roman" panose="02020603050405020304" pitchFamily="18" charset="0"/>
            </a:endParaRPr>
          </a:p>
        </p:txBody>
      </p:sp>
      <p:sp>
        <p:nvSpPr>
          <p:cNvPr id="5" name="Заголовок 1"/>
          <p:cNvSpPr>
            <a:spLocks noGrp="1"/>
          </p:cNvSpPr>
          <p:nvPr>
            <p:ph type="title"/>
          </p:nvPr>
        </p:nvSpPr>
        <p:spPr>
          <a:xfrm>
            <a:off x="1237445" y="133306"/>
            <a:ext cx="10515600" cy="587911"/>
          </a:xfrm>
        </p:spPr>
        <p:txBody>
          <a:body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8" name="Заголовок 1"/>
          <p:cNvSpPr txBox="1">
            <a:spLocks/>
          </p:cNvSpPr>
          <p:nvPr/>
        </p:nvSpPr>
        <p:spPr>
          <a:xfrm>
            <a:off x="838200" y="206062"/>
            <a:ext cx="10515600" cy="515155"/>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
        <p:nvSpPr>
          <p:cNvPr id="3" name="Прямоугольник 2"/>
          <p:cNvSpPr/>
          <p:nvPr/>
        </p:nvSpPr>
        <p:spPr>
          <a:xfrm>
            <a:off x="0" y="867001"/>
            <a:ext cx="12192000" cy="6555641"/>
          </a:xfrm>
          <a:prstGeom prst="rect">
            <a:avLst/>
          </a:prstGeom>
        </p:spPr>
        <p:txBody>
          <a:bodyPr wrap="square">
            <a:spAutoFit/>
          </a:bodyPr>
          <a:lstStyle/>
          <a:p>
            <a:pPr indent="342900" algn="just">
              <a:spcAft>
                <a:spcPts val="0"/>
              </a:spcAft>
            </a:pPr>
            <a:r>
              <a:rPr lang="en-US" sz="2800" dirty="0" smtClean="0">
                <a:latin typeface="Times New Roman" panose="02020603050405020304" pitchFamily="18" charset="0"/>
                <a:ea typeface="Times New Roman" panose="02020603050405020304" pitchFamily="18" charset="0"/>
              </a:rPr>
              <a:t>H</a:t>
            </a:r>
            <a:r>
              <a:rPr lang="ru-RU" sz="2800" dirty="0" err="1" smtClean="0">
                <a:latin typeface="Times New Roman" panose="02020603050405020304" pitchFamily="18" charset="0"/>
                <a:ea typeface="Times New Roman" panose="02020603050405020304" pitchFamily="18" charset="0"/>
              </a:rPr>
              <a:t>arakat</a:t>
            </a:r>
            <a:r>
              <a:rPr lang="ru-RU" sz="2800" dirty="0" smtClean="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xavfsizligi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effektiv</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tormozlanish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masalalarini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xal</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etishda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avtomobil</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butunlay</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tuxtashi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ketgan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T</a:t>
            </a:r>
            <a:r>
              <a:rPr lang="ru-RU" sz="2800" i="1" baseline="-25000" dirty="0">
                <a:latin typeface="Times New Roman" panose="02020603050405020304" pitchFamily="18" charset="0"/>
                <a:ea typeface="Times New Roman" panose="02020603050405020304" pitchFamily="18" charset="0"/>
              </a:rPr>
              <a:t>0</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masofa</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S</a:t>
            </a:r>
            <a:r>
              <a:rPr lang="ru-RU" sz="2800" i="1" baseline="-25000" dirty="0">
                <a:latin typeface="Times New Roman" panose="02020603050405020304" pitchFamily="18" charset="0"/>
                <a:ea typeface="Times New Roman" panose="02020603050405020304" pitchFamily="18" charset="0"/>
              </a:rPr>
              <a:t>0</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kabi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parametrar</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ishlatiladi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Bunda</a:t>
            </a:r>
            <a:r>
              <a:rPr lang="ru-RU" sz="2800" dirty="0">
                <a:latin typeface="Times New Roman" panose="02020603050405020304" pitchFamily="18" charset="0"/>
                <a:ea typeface="Times New Roman" panose="02020603050405020304" pitchFamily="18" charset="0"/>
              </a:rPr>
              <a:t> </a:t>
            </a:r>
            <a:r>
              <a:rPr lang="ru-RU" sz="2800" i="1" dirty="0" err="1">
                <a:latin typeface="Times New Roman" panose="02020603050405020304" pitchFamily="18" charset="0"/>
                <a:ea typeface="Times New Roman" panose="02020603050405020304" pitchFamily="18" charset="0"/>
              </a:rPr>
              <a:t>To</a:t>
            </a:r>
            <a:r>
              <a:rPr lang="ru-RU" sz="2800" i="1" dirty="0">
                <a:latin typeface="Times New Roman" panose="02020603050405020304" pitchFamily="18" charset="0"/>
                <a:ea typeface="Times New Roman" panose="02020603050405020304" pitchFamily="18" charset="0"/>
              </a:rPr>
              <a:t>—</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xaydovchi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tusikni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kurgandan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avtomobilni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tuxtatguncha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ketgan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s</a:t>
            </a:r>
            <a:r>
              <a:rPr lang="ru-RU" sz="2800" dirty="0">
                <a:latin typeface="Times New Roman" panose="02020603050405020304" pitchFamily="18" charset="0"/>
                <a:ea typeface="Times New Roman" panose="02020603050405020304" pitchFamily="18" charset="0"/>
              </a:rPr>
              <a:t>; </a:t>
            </a:r>
            <a:r>
              <a:rPr lang="ru-RU" sz="2800" i="1" dirty="0" err="1">
                <a:latin typeface="Times New Roman" panose="02020603050405020304" pitchFamily="18" charset="0"/>
                <a:ea typeface="Times New Roman" panose="02020603050405020304" pitchFamily="18" charset="0"/>
              </a:rPr>
              <a:t>So</a:t>
            </a:r>
            <a:r>
              <a:rPr lang="ru-RU" sz="2800" dirty="0">
                <a:latin typeface="Times New Roman" panose="02020603050405020304" pitchFamily="18" charset="0"/>
                <a:ea typeface="Times New Roman" panose="02020603050405020304" pitchFamily="18" charset="0"/>
              </a:rPr>
              <a:t>—</a:t>
            </a:r>
            <a:r>
              <a:rPr lang="ru-RU" sz="2800" dirty="0" err="1">
                <a:latin typeface="Times New Roman" panose="02020603050405020304" pitchFamily="18" charset="0"/>
                <a:ea typeface="Times New Roman" panose="02020603050405020304" pitchFamily="18" charset="0"/>
              </a:rPr>
              <a:t>xaydovchi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tusikni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kurgandan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avtomobilnn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tuxtaguncha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utilgan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masofa</a:t>
            </a:r>
            <a:r>
              <a:rPr lang="ru-RU" sz="2800" dirty="0">
                <a:latin typeface="Times New Roman" panose="02020603050405020304" pitchFamily="18" charset="0"/>
                <a:ea typeface="Times New Roman" panose="02020603050405020304" pitchFamily="18" charset="0"/>
              </a:rPr>
              <a:t>, </a:t>
            </a:r>
            <a:r>
              <a:rPr lang="ru-RU" sz="2800" i="1" dirty="0">
                <a:latin typeface="Times New Roman" panose="02020603050405020304" pitchFamily="18" charset="0"/>
                <a:ea typeface="Times New Roman" panose="02020603050405020304" pitchFamily="18" charset="0"/>
              </a:rPr>
              <a:t>m.</a:t>
            </a:r>
            <a:r>
              <a:rPr lang="ru-RU"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just">
              <a:spcAft>
                <a:spcPts val="0"/>
              </a:spcAft>
            </a:pPr>
            <a:r>
              <a:rPr lang="ru-RU" sz="2800" dirty="0" err="1">
                <a:latin typeface="Times New Roman" panose="02020603050405020304" pitchFamily="18" charset="0"/>
                <a:ea typeface="Times New Roman" panose="02020603050405020304" pitchFamily="18" charset="0"/>
              </a:rPr>
              <a:t>Bu</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qiymatlar</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quyidagncha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ifodalanadi</a:t>
            </a:r>
            <a:r>
              <a:rPr lang="ru-RU" sz="2800" dirty="0" smtClean="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ctr">
              <a:spcAft>
                <a:spcPts val="0"/>
              </a:spcAft>
            </a:pPr>
            <a:r>
              <a:rPr lang="ru-RU" sz="2800" b="1" i="1" dirty="0" smtClean="0">
                <a:latin typeface="Times New Roman" panose="02020603050405020304" pitchFamily="18" charset="0"/>
                <a:ea typeface="Times New Roman" panose="02020603050405020304" pitchFamily="18" charset="0"/>
              </a:rPr>
              <a:t>T</a:t>
            </a:r>
            <a:r>
              <a:rPr lang="ru-RU" sz="2800" b="1" i="1" baseline="-25000" dirty="0" smtClean="0">
                <a:latin typeface="Times New Roman" panose="02020603050405020304" pitchFamily="18" charset="0"/>
                <a:ea typeface="Times New Roman" panose="02020603050405020304" pitchFamily="18" charset="0"/>
              </a:rPr>
              <a:t>0</a:t>
            </a:r>
            <a:r>
              <a:rPr lang="ru-RU" sz="2800" b="1" i="1" dirty="0" smtClean="0">
                <a:latin typeface="Times New Roman" panose="02020603050405020304" pitchFamily="18" charset="0"/>
                <a:ea typeface="Times New Roman" panose="02020603050405020304" pitchFamily="18" charset="0"/>
              </a:rPr>
              <a:t>=t</a:t>
            </a:r>
            <a:r>
              <a:rPr lang="ru-RU" sz="2800" b="1" i="1" baseline="-25000" dirty="0" smtClean="0">
                <a:latin typeface="Times New Roman" panose="02020603050405020304" pitchFamily="18" charset="0"/>
                <a:ea typeface="Times New Roman" panose="02020603050405020304" pitchFamily="18" charset="0"/>
              </a:rPr>
              <a:t>1</a:t>
            </a:r>
            <a:r>
              <a:rPr lang="ru-RU" sz="2800" b="1" i="1" dirty="0" smtClean="0">
                <a:latin typeface="Times New Roman" panose="02020603050405020304" pitchFamily="18" charset="0"/>
                <a:ea typeface="Times New Roman" panose="02020603050405020304" pitchFamily="18" charset="0"/>
              </a:rPr>
              <a:t>+t</a:t>
            </a:r>
            <a:r>
              <a:rPr lang="ru-RU" sz="2800" b="1" i="1" baseline="-25000" dirty="0" smtClean="0">
                <a:latin typeface="Times New Roman" panose="02020603050405020304" pitchFamily="18" charset="0"/>
                <a:ea typeface="Times New Roman" panose="02020603050405020304" pitchFamily="18" charset="0"/>
              </a:rPr>
              <a:t>2</a:t>
            </a:r>
            <a:r>
              <a:rPr lang="ru-RU" sz="2800" b="1" i="1" dirty="0" smtClean="0">
                <a:latin typeface="Times New Roman" panose="02020603050405020304" pitchFamily="18" charset="0"/>
                <a:ea typeface="Times New Roman" panose="02020603050405020304" pitchFamily="18" charset="0"/>
              </a:rPr>
              <a:t>+t</a:t>
            </a:r>
            <a:r>
              <a:rPr lang="ru-RU" sz="2800" b="1" i="1" baseline="-25000" dirty="0" smtClean="0">
                <a:latin typeface="Times New Roman" panose="02020603050405020304" pitchFamily="18" charset="0"/>
                <a:ea typeface="Times New Roman" panose="02020603050405020304" pitchFamily="18" charset="0"/>
              </a:rPr>
              <a:t>3</a:t>
            </a:r>
            <a:r>
              <a:rPr lang="ru-RU" sz="2800" b="1" i="1" dirty="0" smtClean="0">
                <a:latin typeface="Times New Roman" panose="02020603050405020304" pitchFamily="18" charset="0"/>
                <a:ea typeface="Times New Roman" panose="02020603050405020304" pitchFamily="18" charset="0"/>
              </a:rPr>
              <a:t>+t</a:t>
            </a:r>
            <a:r>
              <a:rPr lang="ru-RU" sz="2800" b="1" i="1" baseline="-25000" dirty="0" smtClean="0">
                <a:latin typeface="Times New Roman" panose="02020603050405020304" pitchFamily="18" charset="0"/>
                <a:ea typeface="Times New Roman" panose="02020603050405020304" pitchFamily="18" charset="0"/>
              </a:rPr>
              <a:t>4</a:t>
            </a:r>
            <a:r>
              <a:rPr lang="ru-RU" sz="2800" b="1" i="1" dirty="0" smtClean="0">
                <a:latin typeface="Times New Roman" panose="02020603050405020304" pitchFamily="18" charset="0"/>
                <a:ea typeface="Times New Roman" panose="02020603050405020304" pitchFamily="18" charset="0"/>
              </a:rPr>
              <a:t>+t</a:t>
            </a:r>
            <a:r>
              <a:rPr lang="ru-RU" sz="2800" b="1" i="1" baseline="-25000" dirty="0" smtClean="0">
                <a:latin typeface="Times New Roman" panose="02020603050405020304" pitchFamily="18" charset="0"/>
                <a:ea typeface="Times New Roman" panose="02020603050405020304" pitchFamily="18" charset="0"/>
              </a:rPr>
              <a:t>t</a:t>
            </a:r>
            <a:r>
              <a:rPr lang="ru-RU" sz="2800" b="1" i="1" dirty="0" smtClean="0">
                <a:latin typeface="Times New Roman" panose="02020603050405020304" pitchFamily="18" charset="0"/>
                <a:ea typeface="Times New Roman" panose="02020603050405020304" pitchFamily="18" charset="0"/>
              </a:rPr>
              <a:t>,</a:t>
            </a:r>
            <a:r>
              <a:rPr lang="ru-RU" sz="2800" i="1" dirty="0" smtClean="0">
                <a:latin typeface="Times New Roman" panose="02020603050405020304" pitchFamily="18" charset="0"/>
                <a:ea typeface="Times New Roman" panose="02020603050405020304" pitchFamily="18" charset="0"/>
              </a:rPr>
              <a:t>s</a:t>
            </a:r>
            <a:r>
              <a:rPr lang="ru-RU" sz="2800" b="1" i="1" dirty="0" smtClean="0">
                <a:latin typeface="Times New Roman" panose="02020603050405020304" pitchFamily="18" charset="0"/>
                <a:ea typeface="Times New Roman" panose="02020603050405020304" pitchFamily="18" charset="0"/>
              </a:rPr>
              <a:t>;</a:t>
            </a:r>
            <a:endParaRPr lang="ru-RU" sz="1600" b="1" dirty="0">
              <a:latin typeface="Times New Roman" panose="02020603050405020304" pitchFamily="18" charset="0"/>
              <a:ea typeface="Times New Roman" panose="02020603050405020304" pitchFamily="18" charset="0"/>
            </a:endParaRPr>
          </a:p>
          <a:p>
            <a:pPr algn="ctr">
              <a:spcAft>
                <a:spcPts val="0"/>
              </a:spcAft>
            </a:pPr>
            <a:r>
              <a:rPr lang="en-US" sz="2800" b="1" i="1" dirty="0">
                <a:latin typeface="Times New Roman" panose="02020603050405020304" pitchFamily="18" charset="0"/>
                <a:ea typeface="Times New Roman" panose="02020603050405020304" pitchFamily="18" charset="0"/>
              </a:rPr>
              <a:t>S</a:t>
            </a:r>
            <a:r>
              <a:rPr lang="en-US" sz="2800" b="1" i="1" baseline="-25000" dirty="0">
                <a:latin typeface="Times New Roman" panose="02020603050405020304" pitchFamily="18" charset="0"/>
                <a:ea typeface="Times New Roman" panose="02020603050405020304" pitchFamily="18" charset="0"/>
              </a:rPr>
              <a:t>0</a:t>
            </a:r>
            <a:r>
              <a:rPr lang="en-US" sz="2800" b="1" i="1" dirty="0">
                <a:latin typeface="Times New Roman" panose="02020603050405020304" pitchFamily="18" charset="0"/>
                <a:ea typeface="Times New Roman" panose="02020603050405020304" pitchFamily="18" charset="0"/>
              </a:rPr>
              <a:t>=S</a:t>
            </a:r>
            <a:r>
              <a:rPr lang="en-US" sz="2800" b="1" i="1" baseline="-25000" dirty="0">
                <a:latin typeface="Times New Roman" panose="02020603050405020304" pitchFamily="18" charset="0"/>
                <a:ea typeface="Times New Roman" panose="02020603050405020304" pitchFamily="18" charset="0"/>
              </a:rPr>
              <a:t>1</a:t>
            </a:r>
            <a:r>
              <a:rPr lang="en-US" sz="2800" b="1" i="1" dirty="0">
                <a:latin typeface="Times New Roman" panose="02020603050405020304" pitchFamily="18" charset="0"/>
                <a:ea typeface="Times New Roman" panose="02020603050405020304" pitchFamily="18" charset="0"/>
              </a:rPr>
              <a:t>+S</a:t>
            </a:r>
            <a:r>
              <a:rPr lang="en-US" sz="2800" b="1" i="1" baseline="-25000" dirty="0">
                <a:latin typeface="Times New Roman" panose="02020603050405020304" pitchFamily="18" charset="0"/>
                <a:ea typeface="Times New Roman" panose="02020603050405020304" pitchFamily="18" charset="0"/>
              </a:rPr>
              <a:t>2</a:t>
            </a:r>
            <a:r>
              <a:rPr lang="en-US" sz="2800" b="1" i="1" dirty="0">
                <a:latin typeface="Times New Roman" panose="02020603050405020304" pitchFamily="18" charset="0"/>
                <a:ea typeface="Times New Roman" panose="02020603050405020304" pitchFamily="18" charset="0"/>
              </a:rPr>
              <a:t>+S</a:t>
            </a:r>
            <a:r>
              <a:rPr lang="en-US" sz="2800" b="1" i="1" baseline="-25000" dirty="0">
                <a:latin typeface="Times New Roman" panose="02020603050405020304" pitchFamily="18" charset="0"/>
                <a:ea typeface="Times New Roman" panose="02020603050405020304" pitchFamily="18" charset="0"/>
              </a:rPr>
              <a:t>3</a:t>
            </a:r>
            <a:r>
              <a:rPr lang="en-US" sz="2800" b="1" i="1" dirty="0">
                <a:latin typeface="Times New Roman" panose="02020603050405020304" pitchFamily="18" charset="0"/>
                <a:ea typeface="Times New Roman" panose="02020603050405020304" pitchFamily="18" charset="0"/>
              </a:rPr>
              <a:t>+S</a:t>
            </a:r>
            <a:r>
              <a:rPr lang="en-US" sz="2800" b="1" i="1" baseline="-25000" dirty="0">
                <a:latin typeface="Times New Roman" panose="02020603050405020304" pitchFamily="18" charset="0"/>
                <a:ea typeface="Times New Roman" panose="02020603050405020304" pitchFamily="18" charset="0"/>
              </a:rPr>
              <a:t>4</a:t>
            </a:r>
            <a:r>
              <a:rPr lang="en-US" sz="2800" b="1" i="1" dirty="0">
                <a:latin typeface="Times New Roman" panose="02020603050405020304" pitchFamily="18" charset="0"/>
                <a:ea typeface="Times New Roman" panose="02020603050405020304" pitchFamily="18" charset="0"/>
              </a:rPr>
              <a:t>+S</a:t>
            </a:r>
            <a:r>
              <a:rPr lang="en-US" sz="2800" b="1" i="1" baseline="-25000" dirty="0">
                <a:latin typeface="Times New Roman" panose="02020603050405020304" pitchFamily="18" charset="0"/>
                <a:ea typeface="Times New Roman" panose="02020603050405020304" pitchFamily="18" charset="0"/>
              </a:rPr>
              <a:t>t</a:t>
            </a:r>
            <a:r>
              <a:rPr lang="en-US" sz="2800" b="1" i="1" dirty="0">
                <a:latin typeface="Times New Roman" panose="02020603050405020304" pitchFamily="18" charset="0"/>
                <a:ea typeface="Times New Roman" panose="02020603050405020304" pitchFamily="18" charset="0"/>
              </a:rPr>
              <a:t>, </a:t>
            </a:r>
            <a:r>
              <a:rPr lang="en-US" sz="2800" i="1" dirty="0" smtClean="0">
                <a:latin typeface="Times New Roman" panose="02020603050405020304" pitchFamily="18" charset="0"/>
                <a:ea typeface="Times New Roman" panose="02020603050405020304" pitchFamily="18" charset="0"/>
              </a:rPr>
              <a:t>m</a:t>
            </a:r>
            <a:endParaRPr lang="ru-RU" sz="1600" dirty="0">
              <a:latin typeface="Times New Roman" panose="02020603050405020304" pitchFamily="18" charset="0"/>
              <a:ea typeface="Times New Roman" panose="02020603050405020304" pitchFamily="18" charset="0"/>
            </a:endParaRPr>
          </a:p>
          <a:p>
            <a:pPr algn="just"/>
            <a:r>
              <a:rPr lang="en-US" sz="2800" dirty="0">
                <a:latin typeface="Times New Roman" panose="02020603050405020304" pitchFamily="18" charset="0"/>
                <a:ea typeface="Times New Roman" panose="02020603050405020304" pitchFamily="18" charset="0"/>
              </a:rPr>
              <a:t>Bu </a:t>
            </a:r>
            <a:r>
              <a:rPr lang="en-US" sz="2800" dirty="0" err="1">
                <a:latin typeface="Times New Roman" panose="02020603050405020304" pitchFamily="18" charset="0"/>
                <a:ea typeface="Times New Roman" panose="02020603050405020304" pitchFamily="18" charset="0"/>
              </a:rPr>
              <a:t>yerda</a:t>
            </a:r>
            <a:r>
              <a:rPr lang="en-US" sz="2800" dirty="0">
                <a:latin typeface="Times New Roman" panose="02020603050405020304" pitchFamily="18" charset="0"/>
                <a:ea typeface="Times New Roman" panose="02020603050405020304" pitchFamily="18" charset="0"/>
              </a:rPr>
              <a:t> </a:t>
            </a:r>
            <a:r>
              <a:rPr lang="en-US" sz="2800" i="1" dirty="0" smtClean="0">
                <a:latin typeface="Times New Roman" panose="02020603050405020304" pitchFamily="18" charset="0"/>
                <a:ea typeface="Times New Roman" panose="02020603050405020304" pitchFamily="18" charset="0"/>
              </a:rPr>
              <a:t>S</a:t>
            </a:r>
            <a:r>
              <a:rPr lang="en-US" sz="2800" i="1" baseline="-25000" dirty="0" smtClean="0">
                <a:latin typeface="Times New Roman" panose="02020603050405020304" pitchFamily="18" charset="0"/>
                <a:ea typeface="Times New Roman" panose="02020603050405020304" pitchFamily="18" charset="0"/>
              </a:rPr>
              <a:t>1,</a:t>
            </a:r>
            <a:r>
              <a:rPr lang="en-US" sz="2800" i="1" dirty="0" smtClean="0">
                <a:latin typeface="Times New Roman" panose="02020603050405020304" pitchFamily="18" charset="0"/>
                <a:ea typeface="Times New Roman" panose="02020603050405020304" pitchFamily="18" charset="0"/>
              </a:rPr>
              <a:t>S</a:t>
            </a:r>
            <a:r>
              <a:rPr lang="en-US" sz="2800" i="1" baseline="-25000" dirty="0" smtClean="0">
                <a:latin typeface="Times New Roman" panose="02020603050405020304" pitchFamily="18" charset="0"/>
                <a:ea typeface="Times New Roman" panose="02020603050405020304" pitchFamily="18" charset="0"/>
              </a:rPr>
              <a:t>2,</a:t>
            </a:r>
            <a:r>
              <a:rPr lang="en-US" sz="2800" i="1" dirty="0" smtClean="0">
                <a:latin typeface="Times New Roman" panose="02020603050405020304" pitchFamily="18" charset="0"/>
                <a:ea typeface="Times New Roman" panose="02020603050405020304" pitchFamily="18" charset="0"/>
              </a:rPr>
              <a:t>S</a:t>
            </a:r>
            <a:r>
              <a:rPr lang="en-US" sz="2800" i="1" baseline="-25000" dirty="0" smtClean="0">
                <a:latin typeface="Times New Roman" panose="02020603050405020304" pitchFamily="18" charset="0"/>
                <a:ea typeface="Times New Roman" panose="02020603050405020304" pitchFamily="18" charset="0"/>
              </a:rPr>
              <a:t>3,</a:t>
            </a:r>
            <a:r>
              <a:rPr lang="en-US" sz="2800" i="1" dirty="0" smtClean="0">
                <a:latin typeface="Times New Roman" panose="02020603050405020304" pitchFamily="18" charset="0"/>
                <a:ea typeface="Times New Roman" panose="02020603050405020304" pitchFamily="18" charset="0"/>
              </a:rPr>
              <a:t>S</a:t>
            </a:r>
            <a:r>
              <a:rPr lang="en-US" sz="2800" i="1" baseline="-25000" dirty="0" smtClean="0">
                <a:latin typeface="Times New Roman" panose="02020603050405020304" pitchFamily="18" charset="0"/>
                <a:ea typeface="Times New Roman" panose="02020603050405020304" pitchFamily="18" charset="0"/>
              </a:rPr>
              <a:t>4,</a:t>
            </a:r>
            <a:r>
              <a:rPr lang="en-US" sz="2800" i="1" dirty="0" smtClean="0">
                <a:latin typeface="Times New Roman" panose="02020603050405020304" pitchFamily="18" charset="0"/>
                <a:ea typeface="Times New Roman" panose="02020603050405020304" pitchFamily="18" charset="0"/>
              </a:rPr>
              <a:t>S</a:t>
            </a:r>
            <a:r>
              <a:rPr lang="en-US" sz="2800" i="1" baseline="-25000" dirty="0" smtClean="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 t</a:t>
            </a:r>
            <a:r>
              <a:rPr lang="en-US" sz="2800" i="1" baseline="-25000" dirty="0">
                <a:latin typeface="Times New Roman" panose="02020603050405020304" pitchFamily="18" charset="0"/>
                <a:ea typeface="Times New Roman" panose="02020603050405020304" pitchFamily="18" charset="0"/>
              </a:rPr>
              <a:t>1,</a:t>
            </a: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2,</a:t>
            </a: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3,</a:t>
            </a: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4,</a:t>
            </a: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t</a:t>
            </a:r>
            <a:r>
              <a:rPr lang="en-US" sz="2800" baseline="-250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vaqtlarda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masofalar</a:t>
            </a:r>
            <a:r>
              <a:rPr lang="en-US" sz="2800" dirty="0" smtClean="0">
                <a:latin typeface="Times New Roman" panose="02020603050405020304" pitchFamily="18" charset="0"/>
                <a:ea typeface="Times New Roman" panose="02020603050405020304" pitchFamily="18" charset="0"/>
              </a:rPr>
              <a:t>.</a:t>
            </a:r>
          </a:p>
          <a:p>
            <a:pPr algn="just">
              <a:spcAft>
                <a:spcPts val="0"/>
              </a:spcAft>
            </a:pPr>
            <a:r>
              <a:rPr lang="en-US" sz="2800" i="1" dirty="0">
                <a:latin typeface="Times New Roman" panose="02020603050405020304" pitchFamily="18" charset="0"/>
                <a:ea typeface="Times New Roman" panose="02020603050405020304" pitchFamily="18" charset="0"/>
              </a:rPr>
              <a:t>T</a:t>
            </a:r>
            <a:r>
              <a:rPr lang="en-US" sz="2800" i="1" baseline="-25000" dirty="0">
                <a:latin typeface="Times New Roman" panose="02020603050405020304" pitchFamily="18" charset="0"/>
                <a:ea typeface="Times New Roman" panose="02020603050405020304" pitchFamily="18" charset="0"/>
              </a:rPr>
              <a:t>0</a:t>
            </a:r>
            <a:r>
              <a:rPr lang="en-US" sz="2800" i="1" dirty="0">
                <a:latin typeface="Times New Roman" panose="02020603050405020304" pitchFamily="18" charset="0"/>
                <a:ea typeface="Times New Roman" panose="02020603050405020304" pitchFamily="18" charset="0"/>
              </a:rPr>
              <a:t>, S</a:t>
            </a:r>
            <a:r>
              <a:rPr lang="en-US" sz="2800" i="1" baseline="-25000" dirty="0">
                <a:latin typeface="Times New Roman" panose="02020603050405020304" pitchFamily="18" charset="0"/>
                <a:ea typeface="Times New Roman" panose="02020603050405020304" pitchFamily="18" charset="0"/>
              </a:rPr>
              <a:t>0</a:t>
            </a:r>
            <a:r>
              <a:rPr lang="en-US" sz="2800" i="1"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parametrlarni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qiyin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quyidagi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empirik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formuladan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foydalanish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tafsiya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etiladi</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ctr">
              <a:spcAft>
                <a:spcPts val="0"/>
              </a:spcAft>
            </a:pPr>
            <a:r>
              <a:rPr lang="de-DE" sz="2800" b="1" i="1" dirty="0">
                <a:latin typeface="Times New Roman" panose="02020603050405020304" pitchFamily="18" charset="0"/>
                <a:ea typeface="Times New Roman" panose="02020603050405020304" pitchFamily="18" charset="0"/>
              </a:rPr>
              <a:t>S</a:t>
            </a:r>
            <a:r>
              <a:rPr lang="de-DE" sz="2800" b="1" i="1" baseline="-25000" dirty="0">
                <a:latin typeface="Times New Roman" panose="02020603050405020304" pitchFamily="18" charset="0"/>
                <a:ea typeface="Times New Roman" panose="02020603050405020304" pitchFamily="18" charset="0"/>
              </a:rPr>
              <a:t>0</a:t>
            </a:r>
            <a:r>
              <a:rPr lang="de-DE" sz="2800" b="1" i="1" dirty="0">
                <a:latin typeface="Times New Roman" panose="02020603050405020304" pitchFamily="18" charset="0"/>
                <a:ea typeface="Times New Roman" panose="02020603050405020304" pitchFamily="18" charset="0"/>
              </a:rPr>
              <a:t>=</a:t>
            </a:r>
            <a:r>
              <a:rPr lang="de-DE" sz="2800" b="1" i="1" dirty="0" err="1">
                <a:latin typeface="Times New Roman" panose="02020603050405020304" pitchFamily="18" charset="0"/>
                <a:ea typeface="Times New Roman" panose="02020603050405020304" pitchFamily="18" charset="0"/>
              </a:rPr>
              <a:t>v</a:t>
            </a:r>
            <a:r>
              <a:rPr lang="de-DE" sz="2800" b="1" i="1" baseline="-25000" dirty="0" err="1">
                <a:latin typeface="Times New Roman" panose="02020603050405020304" pitchFamily="18" charset="0"/>
                <a:ea typeface="Times New Roman" panose="02020603050405020304" pitchFamily="18" charset="0"/>
              </a:rPr>
              <a:t>n</a:t>
            </a:r>
            <a:r>
              <a:rPr lang="de-DE" sz="2800" b="1" i="1" dirty="0">
                <a:latin typeface="Times New Roman" panose="02020603050405020304" pitchFamily="18" charset="0"/>
                <a:ea typeface="Times New Roman" panose="02020603050405020304" pitchFamily="18" charset="0"/>
              </a:rPr>
              <a:t>/3,6 (t</a:t>
            </a:r>
            <a:r>
              <a:rPr lang="de-DE" sz="2800" b="1" i="1" baseline="-25000" dirty="0">
                <a:latin typeface="Times New Roman" panose="02020603050405020304" pitchFamily="18" charset="0"/>
                <a:ea typeface="Times New Roman" panose="02020603050405020304" pitchFamily="18" charset="0"/>
              </a:rPr>
              <a:t>1</a:t>
            </a:r>
            <a:r>
              <a:rPr lang="de-DE" sz="2800" b="1" i="1" dirty="0">
                <a:latin typeface="Times New Roman" panose="02020603050405020304" pitchFamily="18" charset="0"/>
                <a:ea typeface="Times New Roman" panose="02020603050405020304" pitchFamily="18" charset="0"/>
              </a:rPr>
              <a:t>+t</a:t>
            </a:r>
            <a:r>
              <a:rPr lang="de-DE" sz="2800" b="1" i="1" baseline="-25000" dirty="0">
                <a:latin typeface="Times New Roman" panose="02020603050405020304" pitchFamily="18" charset="0"/>
                <a:ea typeface="Times New Roman" panose="02020603050405020304" pitchFamily="18" charset="0"/>
              </a:rPr>
              <a:t>2</a:t>
            </a:r>
            <a:r>
              <a:rPr lang="de-DE" sz="2800" b="1" i="1" dirty="0">
                <a:latin typeface="Times New Roman" panose="02020603050405020304" pitchFamily="18" charset="0"/>
                <a:ea typeface="Times New Roman" panose="02020603050405020304" pitchFamily="18" charset="0"/>
              </a:rPr>
              <a:t>+t</a:t>
            </a:r>
            <a:r>
              <a:rPr lang="de-DE" sz="2800" b="1" i="1" baseline="-25000" dirty="0">
                <a:latin typeface="Times New Roman" panose="02020603050405020304" pitchFamily="18" charset="0"/>
                <a:ea typeface="Times New Roman" panose="02020603050405020304" pitchFamily="18" charset="0"/>
              </a:rPr>
              <a:t>3</a:t>
            </a:r>
            <a:r>
              <a:rPr lang="de-DE" sz="2800" b="1" i="1" dirty="0">
                <a:latin typeface="Times New Roman" panose="02020603050405020304" pitchFamily="18" charset="0"/>
                <a:ea typeface="Times New Roman" panose="02020603050405020304" pitchFamily="18" charset="0"/>
              </a:rPr>
              <a:t>)-1,63 t</a:t>
            </a:r>
            <a:r>
              <a:rPr lang="de-DE" sz="2800" b="1" i="1" baseline="-25000" dirty="0">
                <a:latin typeface="Times New Roman" panose="02020603050405020304" pitchFamily="18" charset="0"/>
                <a:ea typeface="Times New Roman" panose="02020603050405020304" pitchFamily="18" charset="0"/>
              </a:rPr>
              <a:t>4</a:t>
            </a:r>
            <a:r>
              <a:rPr lang="de-DE" sz="2800" b="1" i="1" dirty="0">
                <a:latin typeface="Times New Roman" panose="02020603050405020304" pitchFamily="18" charset="0"/>
                <a:ea typeface="Times New Roman" panose="02020603050405020304" pitchFamily="18" charset="0"/>
              </a:rPr>
              <a:t> </a:t>
            </a:r>
            <a:r>
              <a:rPr lang="en-US" sz="2800" b="1" i="1" dirty="0">
                <a:latin typeface="Times New Roman" panose="02020603050405020304" pitchFamily="18" charset="0"/>
                <a:ea typeface="Times New Roman" panose="02020603050405020304" pitchFamily="18" charset="0"/>
              </a:rPr>
              <a:t>φ</a:t>
            </a:r>
            <a:r>
              <a:rPr lang="de-DE" sz="2800" b="1" i="1" dirty="0">
                <a:latin typeface="Times New Roman" panose="02020603050405020304" pitchFamily="18" charset="0"/>
                <a:ea typeface="Times New Roman" panose="02020603050405020304" pitchFamily="18" charset="0"/>
              </a:rPr>
              <a:t> + </a:t>
            </a:r>
            <a:r>
              <a:rPr lang="de-DE" sz="2800" b="1" i="1" dirty="0" smtClean="0">
                <a:latin typeface="Times New Roman" panose="02020603050405020304" pitchFamily="18" charset="0"/>
                <a:ea typeface="Times New Roman" panose="02020603050405020304" pitchFamily="18" charset="0"/>
              </a:rPr>
              <a:t>(v</a:t>
            </a:r>
            <a:r>
              <a:rPr lang="de-DE" sz="2800" b="1" i="1" baseline="-25000" dirty="0" smtClean="0">
                <a:latin typeface="Times New Roman" panose="02020603050405020304" pitchFamily="18" charset="0"/>
                <a:ea typeface="Times New Roman" panose="02020603050405020304" pitchFamily="18" charset="0"/>
              </a:rPr>
              <a:t>n</a:t>
            </a:r>
            <a:r>
              <a:rPr lang="de-DE" sz="2800" b="1" i="1" dirty="0" smtClean="0">
                <a:latin typeface="Times New Roman" panose="02020603050405020304" pitchFamily="18" charset="0"/>
                <a:ea typeface="Times New Roman" panose="02020603050405020304" pitchFamily="18" charset="0"/>
              </a:rPr>
              <a:t>-17,7 </a:t>
            </a:r>
            <a:r>
              <a:rPr lang="en-US" sz="2800" b="1" i="1" dirty="0">
                <a:latin typeface="Times New Roman" panose="02020603050405020304" pitchFamily="18" charset="0"/>
                <a:ea typeface="Times New Roman" panose="02020603050405020304" pitchFamily="18" charset="0"/>
              </a:rPr>
              <a:t>φ</a:t>
            </a:r>
            <a:r>
              <a:rPr lang="de-DE" sz="2800" b="1" i="1" dirty="0">
                <a:latin typeface="Times New Roman" panose="02020603050405020304" pitchFamily="18" charset="0"/>
                <a:ea typeface="Times New Roman" panose="02020603050405020304" pitchFamily="18" charset="0"/>
              </a:rPr>
              <a:t> t</a:t>
            </a:r>
            <a:r>
              <a:rPr lang="de-DE" sz="2800" b="1" i="1" baseline="-25000" dirty="0">
                <a:latin typeface="Times New Roman" panose="02020603050405020304" pitchFamily="18" charset="0"/>
                <a:ea typeface="Times New Roman" panose="02020603050405020304" pitchFamily="18" charset="0"/>
              </a:rPr>
              <a:t>4</a:t>
            </a:r>
            <a:r>
              <a:rPr lang="de-DE" sz="2800" b="1" i="1" dirty="0">
                <a:latin typeface="Times New Roman" panose="02020603050405020304" pitchFamily="18" charset="0"/>
                <a:ea typeface="Times New Roman" panose="02020603050405020304" pitchFamily="18" charset="0"/>
              </a:rPr>
              <a:t>)</a:t>
            </a:r>
            <a:r>
              <a:rPr lang="de-DE" sz="2800" b="1" i="1" baseline="30000" dirty="0">
                <a:latin typeface="Times New Roman" panose="02020603050405020304" pitchFamily="18" charset="0"/>
                <a:ea typeface="Times New Roman" panose="02020603050405020304" pitchFamily="18" charset="0"/>
              </a:rPr>
              <a:t>2</a:t>
            </a:r>
            <a:r>
              <a:rPr lang="de-DE" sz="2800" b="1" i="1" dirty="0">
                <a:latin typeface="Times New Roman" panose="02020603050405020304" pitchFamily="18" charset="0"/>
                <a:ea typeface="Times New Roman" panose="02020603050405020304" pitchFamily="18" charset="0"/>
              </a:rPr>
              <a:t>/254 </a:t>
            </a:r>
            <a:r>
              <a:rPr lang="en-US" sz="2800" b="1" i="1" dirty="0">
                <a:latin typeface="Times New Roman" panose="02020603050405020304" pitchFamily="18" charset="0"/>
                <a:ea typeface="Times New Roman" panose="02020603050405020304" pitchFamily="18" charset="0"/>
              </a:rPr>
              <a:t>φ</a:t>
            </a:r>
            <a:r>
              <a:rPr lang="de-DE" sz="2800" b="1" i="1" dirty="0">
                <a:latin typeface="Times New Roman" panose="02020603050405020304" pitchFamily="18" charset="0"/>
                <a:ea typeface="Times New Roman" panose="02020603050405020304" pitchFamily="18" charset="0"/>
              </a:rPr>
              <a:t>, </a:t>
            </a:r>
            <a:r>
              <a:rPr lang="de-DE" sz="2800" i="1" dirty="0" smtClean="0">
                <a:latin typeface="Times New Roman" panose="02020603050405020304" pitchFamily="18" charset="0"/>
                <a:ea typeface="Times New Roman" panose="02020603050405020304" pitchFamily="18" charset="0"/>
              </a:rPr>
              <a:t>m</a:t>
            </a:r>
            <a:r>
              <a:rPr lang="de-DE" sz="2800" dirty="0" smtClean="0">
                <a:latin typeface="Times New Roman" panose="02020603050405020304" pitchFamily="18" charset="0"/>
                <a:ea typeface="Times New Roman" panose="02020603050405020304" pitchFamily="18" charset="0"/>
              </a:rPr>
              <a:t>;	</a:t>
            </a:r>
          </a:p>
          <a:p>
            <a:pPr algn="just">
              <a:spcAft>
                <a:spcPts val="0"/>
              </a:spcAft>
            </a:pPr>
            <a:r>
              <a:rPr lang="de-DE" sz="2800" dirty="0" err="1" smtClean="0">
                <a:latin typeface="Times New Roman" panose="02020603050405020304" pitchFamily="18" charset="0"/>
                <a:ea typeface="Times New Roman" panose="02020603050405020304" pitchFamily="18" charset="0"/>
              </a:rPr>
              <a:t>bu</a:t>
            </a:r>
            <a:r>
              <a:rPr lang="de-DE" sz="2800" dirty="0" smtClean="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yerda</a:t>
            </a:r>
            <a:r>
              <a:rPr lang="de-DE" sz="2800" dirty="0">
                <a:latin typeface="Times New Roman" panose="02020603050405020304" pitchFamily="18" charset="0"/>
                <a:ea typeface="Times New Roman" panose="02020603050405020304" pitchFamily="18" charset="0"/>
              </a:rPr>
              <a:t>  </a:t>
            </a:r>
            <a:r>
              <a:rPr lang="de-DE" sz="2800" i="1" dirty="0" err="1">
                <a:latin typeface="Times New Roman" panose="02020603050405020304" pitchFamily="18" charset="0"/>
                <a:ea typeface="Times New Roman" panose="02020603050405020304" pitchFamily="18" charset="0"/>
              </a:rPr>
              <a:t>v</a:t>
            </a:r>
            <a:r>
              <a:rPr lang="de-DE" sz="2800" i="1" baseline="-25000" dirty="0" err="1">
                <a:latin typeface="Times New Roman" panose="02020603050405020304" pitchFamily="18" charset="0"/>
                <a:ea typeface="Times New Roman" panose="02020603050405020304" pitchFamily="18" charset="0"/>
              </a:rPr>
              <a:t>n</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tormozlanish</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boshlanishidagi</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avtomobilining</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tezligi</a:t>
            </a:r>
            <a:r>
              <a:rPr lang="de-DE" sz="2800" dirty="0">
                <a:latin typeface="Times New Roman" panose="02020603050405020304" pitchFamily="18" charset="0"/>
                <a:ea typeface="Times New Roman" panose="02020603050405020304" pitchFamily="18" charset="0"/>
              </a:rPr>
              <a:t>, km/</a:t>
            </a:r>
            <a:r>
              <a:rPr lang="de-DE" sz="2800" dirty="0" err="1">
                <a:latin typeface="Times New Roman" panose="02020603050405020304" pitchFamily="18" charset="0"/>
                <a:ea typeface="Times New Roman" panose="02020603050405020304" pitchFamily="18" charset="0"/>
              </a:rPr>
              <a:t>soat</a:t>
            </a:r>
            <a:r>
              <a:rPr lang="de-DE" sz="2800" dirty="0">
                <a:latin typeface="Times New Roman" panose="02020603050405020304" pitchFamily="18" charset="0"/>
                <a:ea typeface="Times New Roman" panose="02020603050405020304" pitchFamily="18" charset="0"/>
              </a:rPr>
              <a:t>. GAI </a:t>
            </a:r>
            <a:r>
              <a:rPr lang="de-DE" sz="2800" dirty="0" err="1">
                <a:latin typeface="Times New Roman" panose="02020603050405020304" pitchFamily="18" charset="0"/>
                <a:ea typeface="Times New Roman" panose="02020603050405020304" pitchFamily="18" charset="0"/>
              </a:rPr>
              <a:t>ning</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texnikaviy</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xujjatlarida</a:t>
            </a:r>
            <a:r>
              <a:rPr lang="de-DE" sz="2800" dirty="0">
                <a:latin typeface="Times New Roman" panose="02020603050405020304" pitchFamily="18" charset="0"/>
                <a:ea typeface="Times New Roman" panose="02020603050405020304" pitchFamily="18" charset="0"/>
              </a:rPr>
              <a:t> </a:t>
            </a:r>
            <a:r>
              <a:rPr lang="de-DE" sz="2800" i="1" dirty="0" err="1">
                <a:latin typeface="Times New Roman" panose="02020603050405020304" pitchFamily="18" charset="0"/>
                <a:ea typeface="Times New Roman" panose="02020603050405020304" pitchFamily="18" charset="0"/>
              </a:rPr>
              <a:t>t</a:t>
            </a:r>
            <a:r>
              <a:rPr lang="de-DE" sz="2800" i="1" baseline="-25000" dirty="0" err="1">
                <a:latin typeface="Times New Roman" panose="02020603050405020304" pitchFamily="18" charset="0"/>
                <a:ea typeface="Times New Roman" panose="02020603050405020304" pitchFamily="18" charset="0"/>
              </a:rPr>
              <a:t>t</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va</a:t>
            </a:r>
            <a:r>
              <a:rPr lang="de-DE" sz="2800" dirty="0">
                <a:latin typeface="Times New Roman" panose="02020603050405020304" pitchFamily="18" charset="0"/>
                <a:ea typeface="Times New Roman" panose="02020603050405020304" pitchFamily="18" charset="0"/>
              </a:rPr>
              <a:t> </a:t>
            </a:r>
            <a:r>
              <a:rPr lang="de-DE" sz="2800" i="1" dirty="0">
                <a:latin typeface="Times New Roman" panose="02020603050405020304" pitchFamily="18" charset="0"/>
                <a:ea typeface="Times New Roman" panose="02020603050405020304" pitchFamily="18" charset="0"/>
              </a:rPr>
              <a:t>S</a:t>
            </a:r>
            <a:r>
              <a:rPr lang="de-DE" sz="2800" i="1" baseline="-25000" dirty="0">
                <a:latin typeface="Times New Roman" panose="02020603050405020304" pitchFamily="18" charset="0"/>
                <a:ea typeface="Times New Roman" panose="02020603050405020304" pitchFamily="18" charset="0"/>
              </a:rPr>
              <a:t>t</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larning</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qiymatlari</a:t>
            </a:r>
            <a:r>
              <a:rPr lang="de-DE" sz="2800" dirty="0">
                <a:latin typeface="Times New Roman" panose="02020603050405020304" pitchFamily="18" charset="0"/>
                <a:ea typeface="Times New Roman" panose="02020603050405020304" pitchFamily="18" charset="0"/>
              </a:rPr>
              <a:t> </a:t>
            </a:r>
            <a:r>
              <a:rPr lang="de-DE" sz="2800" dirty="0" err="1" smtClean="0">
                <a:latin typeface="Times New Roman" panose="02020603050405020304" pitchFamily="18" charset="0"/>
                <a:ea typeface="Times New Roman" panose="02020603050405020304" pitchFamily="18" charset="0"/>
              </a:rPr>
              <a:t>qayd</a:t>
            </a:r>
            <a:r>
              <a:rPr lang="de-DE" sz="2800" dirty="0" smtClean="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qilingan</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va</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ular</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avtomobilning</a:t>
            </a:r>
            <a:r>
              <a:rPr lang="de-DE" sz="2800" dirty="0">
                <a:latin typeface="Times New Roman" panose="02020603050405020304" pitchFamily="18" charset="0"/>
                <a:ea typeface="Times New Roman" panose="02020603050405020304" pitchFamily="18" charset="0"/>
              </a:rPr>
              <a:t> effektiv </a:t>
            </a:r>
            <a:r>
              <a:rPr lang="de-DE" sz="2800" dirty="0" err="1">
                <a:latin typeface="Times New Roman" panose="02020603050405020304" pitchFamily="18" charset="0"/>
                <a:ea typeface="Times New Roman" panose="02020603050405020304" pitchFamily="18" charset="0"/>
              </a:rPr>
              <a:t>tormozlanishini</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ko’rsatuvchi</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faktor</a:t>
            </a:r>
            <a:r>
              <a:rPr lang="de-DE" sz="2800" dirty="0">
                <a:latin typeface="Times New Roman" panose="02020603050405020304" pitchFamily="18" charset="0"/>
                <a:ea typeface="Times New Roman" panose="02020603050405020304" pitchFamily="18" charset="0"/>
              </a:rPr>
              <a:t> </a:t>
            </a:r>
            <a:r>
              <a:rPr lang="de-DE" sz="2800" dirty="0" err="1">
                <a:latin typeface="Times New Roman" panose="02020603050405020304" pitchFamily="18" charset="0"/>
                <a:ea typeface="Times New Roman" panose="02020603050405020304" pitchFamily="18" charset="0"/>
              </a:rPr>
              <a:t>xisoblanadi</a:t>
            </a:r>
            <a:r>
              <a:rPr lang="de-DE"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just"/>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Заголовок 1"/>
          <p:cNvSpPr txBox="1">
            <a:spLocks noGrp="1"/>
          </p:cNvSpPr>
          <p:nvPr>
            <p:ph type="title"/>
          </p:nvPr>
        </p:nvSpPr>
        <p:spPr>
          <a:xfrm>
            <a:off x="1603279" y="155577"/>
            <a:ext cx="8934450"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
        <p:nvSpPr>
          <p:cNvPr id="2" name="Объект 1"/>
          <p:cNvSpPr>
            <a:spLocks noGrp="1"/>
          </p:cNvSpPr>
          <p:nvPr>
            <p:ph idx="1"/>
          </p:nvPr>
        </p:nvSpPr>
        <p:spPr>
          <a:xfrm>
            <a:off x="0" y="873125"/>
            <a:ext cx="12192000" cy="4351338"/>
          </a:xfrm>
        </p:spPr>
        <p:txBody>
          <a:bodyPr/>
          <a:lstStyle/>
          <a:p>
            <a:pPr>
              <a:spcAft>
                <a:spcPts val="0"/>
              </a:spcAft>
            </a:pPr>
            <a:r>
              <a:rPr lang="de-DE" dirty="0" err="1">
                <a:latin typeface="Times New Roman" panose="02020603050405020304" pitchFamily="18" charset="0"/>
                <a:ea typeface="Times New Roman" panose="02020603050405020304" pitchFamily="18" charset="0"/>
              </a:rPr>
              <a:t>Avtomobilning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tormozlanish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balansi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tenglamasi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quyidagicha</a:t>
            </a:r>
            <a:r>
              <a:rPr lang="de-DE" dirty="0">
                <a:latin typeface="Times New Roman" panose="02020603050405020304" pitchFamily="18" charset="0"/>
                <a:ea typeface="Times New Roman" panose="02020603050405020304" pitchFamily="18" charset="0"/>
              </a:rPr>
              <a:t> </a:t>
            </a:r>
            <a:r>
              <a:rPr lang="de-DE" dirty="0" err="1" smtClean="0">
                <a:latin typeface="Times New Roman" panose="02020603050405020304" pitchFamily="18" charset="0"/>
                <a:ea typeface="Times New Roman" panose="02020603050405020304" pitchFamily="18" charset="0"/>
              </a:rPr>
              <a:t>ifodalanadi</a:t>
            </a:r>
            <a:r>
              <a:rPr lang="de-DE" dirty="0" smtClean="0">
                <a:latin typeface="Times New Roman" panose="02020603050405020304" pitchFamily="18" charset="0"/>
                <a:ea typeface="Times New Roman" panose="02020603050405020304" pitchFamily="18" charset="0"/>
              </a:rPr>
              <a:t>:</a:t>
            </a:r>
          </a:p>
          <a:p>
            <a:pPr marL="0" indent="0" algn="ctr">
              <a:spcAft>
                <a:spcPts val="0"/>
              </a:spcAft>
              <a:buNone/>
            </a:pPr>
            <a:r>
              <a:rPr lang="de-DE" i="1" dirty="0" err="1" smtClean="0">
                <a:latin typeface="Times New Roman" panose="02020603050405020304" pitchFamily="18" charset="0"/>
                <a:ea typeface="Times New Roman" panose="02020603050405020304" pitchFamily="18" charset="0"/>
              </a:rPr>
              <a:t>R</a:t>
            </a:r>
            <a:r>
              <a:rPr lang="de-DE" i="1" baseline="-25000" dirty="0" err="1" smtClean="0">
                <a:latin typeface="Times New Roman" panose="02020603050405020304" pitchFamily="18" charset="0"/>
                <a:ea typeface="Times New Roman" panose="02020603050405020304" pitchFamily="18" charset="0"/>
              </a:rPr>
              <a:t>ja</a:t>
            </a:r>
            <a:r>
              <a:rPr lang="de-DE" i="1" dirty="0">
                <a:latin typeface="Times New Roman" panose="02020603050405020304" pitchFamily="18" charset="0"/>
                <a:ea typeface="Times New Roman" panose="02020603050405020304" pitchFamily="18" charset="0"/>
              </a:rPr>
              <a:t>=-(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t</a:t>
            </a:r>
            <a:r>
              <a:rPr lang="de-DE" i="1" dirty="0">
                <a:latin typeface="Times New Roman" panose="02020603050405020304" pitchFamily="18" charset="0"/>
                <a:ea typeface="Times New Roman" panose="02020603050405020304" pitchFamily="18" charset="0"/>
              </a:rPr>
              <a:t>+ R</a:t>
            </a:r>
            <a:r>
              <a:rPr lang="es-ES" i="1" baseline="-25000" dirty="0">
                <a:latin typeface="Times New Roman" panose="02020603050405020304" pitchFamily="18" charset="0"/>
                <a:ea typeface="Times New Roman" panose="02020603050405020304" pitchFamily="18" charset="0"/>
              </a:rPr>
              <a:t>φ</a:t>
            </a:r>
            <a:r>
              <a:rPr lang="de-DE" i="1" dirty="0">
                <a:latin typeface="Times New Roman" panose="02020603050405020304" pitchFamily="18" charset="0"/>
                <a:ea typeface="Times New Roman" panose="02020603050405020304" pitchFamily="18" charset="0"/>
              </a:rPr>
              <a:t>+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w</a:t>
            </a:r>
            <a:r>
              <a:rPr lang="de-DE" i="1" dirty="0">
                <a:latin typeface="Times New Roman" panose="02020603050405020304" pitchFamily="18" charset="0"/>
                <a:ea typeface="Times New Roman" panose="02020603050405020304" pitchFamily="18" charset="0"/>
              </a:rPr>
              <a:t>+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t.d</a:t>
            </a:r>
            <a:r>
              <a:rPr lang="de-DE" i="1" dirty="0">
                <a:latin typeface="Times New Roman" panose="02020603050405020304" pitchFamily="18" charset="0"/>
                <a:ea typeface="Times New Roman" panose="02020603050405020304" pitchFamily="18" charset="0"/>
              </a:rPr>
              <a:t>+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xx</a:t>
            </a:r>
            <a:r>
              <a:rPr lang="de-DE" i="1" dirty="0">
                <a:latin typeface="Times New Roman" panose="02020603050405020304" pitchFamily="18" charset="0"/>
                <a:ea typeface="Times New Roman" panose="02020603050405020304" pitchFamily="18" charset="0"/>
              </a:rPr>
              <a:t>).</a:t>
            </a:r>
            <a:r>
              <a:rPr lang="de-DE" baseline="-25000"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indent="342900" algn="just">
              <a:spcAft>
                <a:spcPts val="0"/>
              </a:spcAft>
            </a:pPr>
            <a:r>
              <a:rPr lang="de-DE" dirty="0" err="1">
                <a:latin typeface="Times New Roman" panose="02020603050405020304" pitchFamily="18" charset="0"/>
                <a:ea typeface="Times New Roman" panose="02020603050405020304" pitchFamily="18" charset="0"/>
              </a:rPr>
              <a:t>Tenglamada</a:t>
            </a:r>
            <a:r>
              <a:rPr lang="de-DE" dirty="0">
                <a:latin typeface="Times New Roman" panose="02020603050405020304" pitchFamily="18" charset="0"/>
                <a:ea typeface="Times New Roman" panose="02020603050405020304" pitchFamily="18" charset="0"/>
              </a:rPr>
              <a:t>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ja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avtomobilni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oldinga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harakatlantiruvchi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inertsiya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kuchidir</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tormozlanish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davrida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bu</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kuchni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sundirib</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avtomobilni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tuxtatiladi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Tormozlannsh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balansi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tenglamasidan</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foydalanib</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tormozlanish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vaqti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va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masofasi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ifodalarini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aniqlaymnz</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Tormozlanishda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dvigatel</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transmissiyasidan</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ajratilgan</a:t>
            </a:r>
            <a:r>
              <a:rPr lang="de-DE" dirty="0">
                <a:latin typeface="Times New Roman" panose="02020603050405020304" pitchFamily="18" charset="0"/>
                <a:ea typeface="Times New Roman" panose="02020603050405020304" pitchFamily="18" charset="0"/>
              </a:rPr>
              <a:t>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td</a:t>
            </a:r>
            <a:r>
              <a:rPr lang="de-DE" i="1" dirty="0">
                <a:latin typeface="Times New Roman" panose="02020603050405020304" pitchFamily="18" charset="0"/>
                <a:ea typeface="Times New Roman" panose="02020603050405020304" pitchFamily="18" charset="0"/>
              </a:rPr>
              <a:t>=0</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transmissiyaning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qarshiligi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xisobga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olmasa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bo’ladigan</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darajada</a:t>
            </a:r>
            <a:r>
              <a:rPr lang="de-DE" dirty="0">
                <a:latin typeface="Times New Roman" panose="02020603050405020304" pitchFamily="18" charset="0"/>
                <a:ea typeface="Times New Roman" panose="02020603050405020304" pitchFamily="18" charset="0"/>
              </a:rPr>
              <a:t> kam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xx</a:t>
            </a:r>
            <a:r>
              <a:rPr lang="de-DE" i="1" dirty="0">
                <a:latin typeface="Times New Roman" panose="02020603050405020304" pitchFamily="18" charset="0"/>
                <a:ea typeface="Times New Roman" panose="02020603050405020304" pitchFamily="18" charset="0"/>
              </a:rPr>
              <a:t>= 0</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va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xavonnng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qarshilign</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juda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kichik</a:t>
            </a:r>
            <a:r>
              <a:rPr lang="de-DE" dirty="0">
                <a:latin typeface="Times New Roman" panose="02020603050405020304" pitchFamily="18" charset="0"/>
                <a:ea typeface="Times New Roman" panose="02020603050405020304" pitchFamily="18" charset="0"/>
              </a:rPr>
              <a:t> (</a:t>
            </a:r>
            <a:r>
              <a:rPr lang="de-DE" i="1" dirty="0" err="1">
                <a:latin typeface="Times New Roman" panose="02020603050405020304" pitchFamily="18" charset="0"/>
                <a:ea typeface="Times New Roman" panose="02020603050405020304" pitchFamily="18" charset="0"/>
              </a:rPr>
              <a:t>R</a:t>
            </a:r>
            <a:r>
              <a:rPr lang="de-DE" i="1" baseline="-25000" dirty="0" err="1">
                <a:latin typeface="Times New Roman" panose="02020603050405020304" pitchFamily="18" charset="0"/>
                <a:ea typeface="Times New Roman" panose="02020603050405020304" pitchFamily="18" charset="0"/>
              </a:rPr>
              <a:t>w</a:t>
            </a:r>
            <a:r>
              <a:rPr lang="de-DE" i="1" dirty="0">
                <a:latin typeface="Times New Roman" panose="02020603050405020304" pitchFamily="18" charset="0"/>
                <a:ea typeface="Times New Roman" panose="02020603050405020304" pitchFamily="18" charset="0"/>
              </a:rPr>
              <a:t>= 0</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deb</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faraz</a:t>
            </a:r>
            <a:r>
              <a:rPr lang="de-DE" dirty="0">
                <a:latin typeface="Times New Roman" panose="02020603050405020304" pitchFamily="18" charset="0"/>
                <a:ea typeface="Times New Roman" panose="02020603050405020304" pitchFamily="18" charset="0"/>
              </a:rPr>
              <a:t> </a:t>
            </a:r>
            <a:r>
              <a:rPr lang="de-DE" dirty="0" err="1" smtClean="0">
                <a:latin typeface="Times New Roman" panose="02020603050405020304" pitchFamily="18" charset="0"/>
                <a:ea typeface="Times New Roman" panose="02020603050405020304" pitchFamily="18" charset="0"/>
              </a:rPr>
              <a:t>qilinadi</a:t>
            </a:r>
            <a:r>
              <a:rPr lang="de-DE" dirty="0" smtClean="0">
                <a:latin typeface="Times New Roman" panose="02020603050405020304" pitchFamily="18" charset="0"/>
                <a:ea typeface="Times New Roman" panose="02020603050405020304" pitchFamily="18" charset="0"/>
              </a:rPr>
              <a:t>.</a:t>
            </a:r>
            <a:endParaRPr lang="ru-RU" sz="1800" dirty="0" smtClean="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69765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0" y="952500"/>
                <a:ext cx="12192000" cy="5905500"/>
              </a:xfrm>
            </p:spPr>
            <p:txBody>
              <a:bodyPr/>
              <a:lstStyle/>
              <a:p>
                <a:pPr indent="342900" algn="just">
                  <a:spcAft>
                    <a:spcPts val="0"/>
                  </a:spcAft>
                </a:pPr>
                <a:r>
                  <a:rPr lang="de-DE" sz="2800" dirty="0" smtClean="0">
                    <a:latin typeface="Times New Roman" panose="02020603050405020304" pitchFamily="18" charset="0"/>
                    <a:ea typeface="Times New Roman" panose="02020603050405020304" pitchFamily="18" charset="0"/>
                  </a:rPr>
                  <a:t>Ma`lumki</a:t>
                </a:r>
                <a:r>
                  <a:rPr lang="de-DE"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marL="0" indent="0" algn="ctr">
                  <a:buNone/>
                </a:pPr>
                <a:r>
                  <a:rPr lang="de-DE" sz="2800" i="1" dirty="0" err="1" smtClean="0">
                    <a:latin typeface="Times New Roman" panose="02020603050405020304" pitchFamily="18" charset="0"/>
                    <a:ea typeface="Times New Roman" panose="02020603050405020304" pitchFamily="18" charset="0"/>
                  </a:rPr>
                  <a:t>R</a:t>
                </a:r>
                <a:r>
                  <a:rPr lang="de-DE" sz="2800" i="1" baseline="-25000" dirty="0" err="1" smtClean="0">
                    <a:latin typeface="Times New Roman" panose="02020603050405020304" pitchFamily="18" charset="0"/>
                    <a:ea typeface="Times New Roman" panose="02020603050405020304" pitchFamily="18" charset="0"/>
                  </a:rPr>
                  <a:t>ja</a:t>
                </a:r>
                <a:r>
                  <a:rPr lang="de-DE" sz="2800" i="1" dirty="0" smtClean="0">
                    <a:latin typeface="Times New Roman" panose="02020603050405020304" pitchFamily="18" charset="0"/>
                    <a:ea typeface="Times New Roman" panose="02020603050405020304" pitchFamily="18" charset="0"/>
                  </a:rPr>
                  <a:t>=</a:t>
                </a:r>
                <a14:m>
                  <m:oMath xmlns:m="http://schemas.openxmlformats.org/officeDocument/2006/math">
                    <m:f>
                      <m:fPr>
                        <m:ctrlPr>
                          <a:rPr lang="de-DE" sz="2400" i="1" smtClean="0"/>
                        </m:ctrlPr>
                      </m:fPr>
                      <m:num>
                        <m:sSub>
                          <m:sSubPr>
                            <m:ctrlPr>
                              <a:rPr lang="en-US" sz="2400" b="0" i="1" smtClean="0"/>
                            </m:ctrlPr>
                          </m:sSubPr>
                          <m:e>
                            <m:r>
                              <a:rPr lang="en-US" sz="2400" b="0" i="1" smtClean="0"/>
                              <m:t>𝐺</m:t>
                            </m:r>
                          </m:e>
                          <m:sub>
                            <m:r>
                              <a:rPr lang="en-US" sz="2400" b="0" i="1" smtClean="0"/>
                              <m:t>𝑎</m:t>
                            </m:r>
                          </m:sub>
                        </m:sSub>
                        <m:r>
                          <a:rPr lang="en-US" sz="2400" i="1">
                            <a:ea typeface="Cambria Math" panose="02040503050406030204" pitchFamily="18" charset="0"/>
                          </a:rPr>
                          <m:t>∙</m:t>
                        </m:r>
                        <m:sSub>
                          <m:sSubPr>
                            <m:ctrlPr>
                              <a:rPr lang="en-US" sz="2400" i="1" smtClean="0">
                                <a:ea typeface="Cambria Math" panose="02040503050406030204" pitchFamily="18" charset="0"/>
                              </a:rPr>
                            </m:ctrlPr>
                          </m:sSubPr>
                          <m:e>
                            <m:r>
                              <a:rPr lang="en-US" sz="2400" i="1" smtClean="0">
                                <a:ea typeface="Cambria Math" panose="02040503050406030204" pitchFamily="18" charset="0"/>
                              </a:rPr>
                              <m:t>𝛿</m:t>
                            </m:r>
                          </m:e>
                          <m:sub>
                            <m:r>
                              <a:rPr lang="en-US" sz="2400" b="0" i="1" smtClean="0">
                                <a:ea typeface="Cambria Math" panose="02040503050406030204" pitchFamily="18" charset="0"/>
                              </a:rPr>
                              <m:t>𝑛</m:t>
                            </m:r>
                          </m:sub>
                        </m:sSub>
                      </m:num>
                      <m:den>
                        <m:r>
                          <a:rPr lang="en-US" sz="2400" b="0" i="1" smtClean="0"/>
                          <m:t>𝑔</m:t>
                        </m:r>
                      </m:den>
                    </m:f>
                    <m:r>
                      <a:rPr lang="de-DE" sz="2400" i="1" smtClean="0">
                        <a:ea typeface="Cambria Math" panose="02040503050406030204" pitchFamily="18" charset="0"/>
                      </a:rPr>
                      <m:t>∙</m:t>
                    </m:r>
                    <m:sSub>
                      <m:sSubPr>
                        <m:ctrlPr>
                          <a:rPr lang="de-DE" sz="2400" i="1" smtClean="0">
                            <a:ea typeface="Cambria Math" panose="02040503050406030204" pitchFamily="18" charset="0"/>
                          </a:rPr>
                        </m:ctrlPr>
                      </m:sSubPr>
                      <m:e>
                        <m:r>
                          <a:rPr lang="en-US" sz="2400" b="0" i="1" smtClean="0">
                            <a:ea typeface="Cambria Math" panose="02040503050406030204" pitchFamily="18" charset="0"/>
                          </a:rPr>
                          <m:t>𝑗</m:t>
                        </m:r>
                      </m:e>
                      <m:sub>
                        <m:r>
                          <a:rPr lang="en-US" sz="2400" b="0" i="1" smtClean="0">
                            <a:ea typeface="Cambria Math" panose="02040503050406030204" pitchFamily="18" charset="0"/>
                          </a:rPr>
                          <m:t>𝑎</m:t>
                        </m:r>
                      </m:sub>
                    </m:sSub>
                    <m:r>
                      <a:rPr lang="de-DE" sz="2400" i="1" smtClean="0">
                        <a:ea typeface="Cambria Math" panose="02040503050406030204" pitchFamily="18" charset="0"/>
                      </a:rPr>
                      <m:t>=</m:t>
                    </m:r>
                    <m:f>
                      <m:fPr>
                        <m:ctrlPr>
                          <a:rPr lang="de-DE" sz="2400" i="1"/>
                        </m:ctrlPr>
                      </m:fPr>
                      <m:num>
                        <m:sSub>
                          <m:sSubPr>
                            <m:ctrlPr>
                              <a:rPr lang="en-US" sz="2400" i="1"/>
                            </m:ctrlPr>
                          </m:sSubPr>
                          <m:e>
                            <m:r>
                              <a:rPr lang="en-US" sz="2400" i="1"/>
                              <m:t>𝐺</m:t>
                            </m:r>
                          </m:e>
                          <m:sub>
                            <m:r>
                              <a:rPr lang="en-US" sz="2400" i="1"/>
                              <m:t>𝑎</m:t>
                            </m:r>
                          </m:sub>
                        </m:sSub>
                        <m:r>
                          <a:rPr lang="en-US" sz="2400" i="1">
                            <a:ea typeface="Cambria Math" panose="02040503050406030204" pitchFamily="18" charset="0"/>
                          </a:rPr>
                          <m:t>∙</m:t>
                        </m:r>
                        <m:sSub>
                          <m:sSubPr>
                            <m:ctrlPr>
                              <a:rPr lang="en-US" sz="2400" i="1">
                                <a:ea typeface="Cambria Math" panose="02040503050406030204" pitchFamily="18" charset="0"/>
                              </a:rPr>
                            </m:ctrlPr>
                          </m:sSubPr>
                          <m:e>
                            <m:r>
                              <a:rPr lang="en-US" sz="2400" i="1">
                                <a:ea typeface="Cambria Math" panose="02040503050406030204" pitchFamily="18" charset="0"/>
                              </a:rPr>
                              <m:t>𝛿</m:t>
                            </m:r>
                          </m:e>
                          <m:sub>
                            <m:r>
                              <a:rPr lang="en-US" sz="2400" i="1">
                                <a:ea typeface="Cambria Math" panose="02040503050406030204" pitchFamily="18" charset="0"/>
                              </a:rPr>
                              <m:t>𝑛</m:t>
                            </m:r>
                          </m:sub>
                        </m:sSub>
                      </m:num>
                      <m:den>
                        <m:r>
                          <a:rPr lang="en-US" sz="2400" i="1"/>
                          <m:t>𝑔</m:t>
                        </m:r>
                      </m:den>
                    </m:f>
                    <m:r>
                      <a:rPr lang="de-DE" sz="2400" i="1">
                        <a:ea typeface="Cambria Math" panose="02040503050406030204" pitchFamily="18" charset="0"/>
                      </a:rPr>
                      <m:t>∙</m:t>
                    </m:r>
                    <m:f>
                      <m:fPr>
                        <m:ctrlPr>
                          <a:rPr lang="de-DE" sz="2400" i="1" smtClean="0">
                            <a:ea typeface="Cambria Math" panose="02040503050406030204" pitchFamily="18" charset="0"/>
                          </a:rPr>
                        </m:ctrlPr>
                      </m:fPr>
                      <m:num>
                        <m:r>
                          <a:rPr lang="en-US" sz="2400" b="0" i="1" smtClean="0">
                            <a:ea typeface="Cambria Math" panose="02040503050406030204" pitchFamily="18" charset="0"/>
                          </a:rPr>
                          <m:t>𝑑𝑣</m:t>
                        </m:r>
                      </m:num>
                      <m:den>
                        <m:r>
                          <a:rPr lang="en-US" sz="2400" b="0" i="1" smtClean="0">
                            <a:ea typeface="Cambria Math" panose="02040503050406030204" pitchFamily="18" charset="0"/>
                          </a:rPr>
                          <m:t>𝑑𝑡</m:t>
                        </m:r>
                      </m:den>
                    </m:f>
                  </m:oMath>
                </a14:m>
                <a:endParaRPr lang="en-US" sz="2600" dirty="0" smtClean="0">
                  <a:latin typeface="Times New Roman" panose="02020603050405020304" pitchFamily="18" charset="0"/>
                  <a:cs typeface="Times New Roman" panose="02020603050405020304" pitchFamily="18" charset="0"/>
                </a:endParaRPr>
              </a:p>
              <a:p>
                <a:pPr marL="0" indent="0" algn="ctr">
                  <a:buNone/>
                </a:pPr>
                <a:r>
                  <a:rPr lang="de-DE" sz="2800" dirty="0" err="1" smtClean="0">
                    <a:latin typeface="Times New Roman" panose="02020603050405020304" pitchFamily="18" charset="0"/>
                    <a:cs typeface="Times New Roman" panose="02020603050405020304" pitchFamily="18" charset="0"/>
                  </a:rPr>
                  <a:t>Yuqoridagi</a:t>
                </a:r>
                <a:r>
                  <a:rPr lang="de-DE" sz="2800" dirty="0" smtClean="0">
                    <a:latin typeface="Times New Roman" panose="02020603050405020304" pitchFamily="18" charset="0"/>
                    <a:cs typeface="Times New Roman" panose="02020603050405020304" pitchFamily="18" charset="0"/>
                  </a:rPr>
                  <a:t> </a:t>
                </a:r>
                <a:r>
                  <a:rPr lang="de-DE" sz="2800" dirty="0" err="1" smtClean="0">
                    <a:latin typeface="Times New Roman" panose="02020603050405020304" pitchFamily="18" charset="0"/>
                    <a:cs typeface="Times New Roman" panose="02020603050405020304" pitchFamily="18" charset="0"/>
                  </a:rPr>
                  <a:t>tenglamalarni</a:t>
                </a:r>
                <a:r>
                  <a:rPr lang="de-DE" sz="2800" dirty="0" smtClean="0">
                    <a:latin typeface="Times New Roman" panose="02020603050405020304" pitchFamily="18" charset="0"/>
                    <a:cs typeface="Times New Roman" panose="02020603050405020304" pitchFamily="18" charset="0"/>
                  </a:rPr>
                  <a:t> </a:t>
                </a:r>
                <a:r>
                  <a:rPr lang="de-DE" sz="2800" dirty="0" err="1" smtClean="0">
                    <a:latin typeface="Times New Roman" panose="02020603050405020304" pitchFamily="18" charset="0"/>
                    <a:cs typeface="Times New Roman" panose="02020603050405020304" pitchFamily="18" charset="0"/>
                  </a:rPr>
                  <a:t>qiymatlarini</a:t>
                </a:r>
                <a:r>
                  <a:rPr lang="de-DE" sz="2800" dirty="0" smtClean="0">
                    <a:latin typeface="Times New Roman" panose="02020603050405020304" pitchFamily="18" charset="0"/>
                    <a:cs typeface="Times New Roman" panose="02020603050405020304" pitchFamily="18" charset="0"/>
                  </a:rPr>
                  <a:t> </a:t>
                </a:r>
                <a:r>
                  <a:rPr lang="de-DE" sz="2800" dirty="0" err="1">
                    <a:latin typeface="Times New Roman" panose="02020603050405020304" pitchFamily="18" charset="0"/>
                    <a:cs typeface="Times New Roman" panose="02020603050405020304" pitchFamily="18" charset="0"/>
                  </a:rPr>
                  <a:t>o’rniga</a:t>
                </a:r>
                <a:r>
                  <a:rPr lang="de-DE" sz="2800" dirty="0">
                    <a:latin typeface="Times New Roman" panose="02020603050405020304" pitchFamily="18" charset="0"/>
                    <a:cs typeface="Times New Roman" panose="02020603050405020304" pitchFamily="18" charset="0"/>
                  </a:rPr>
                  <a:t> </a:t>
                </a:r>
                <a:r>
                  <a:rPr lang="de-DE" sz="2800" dirty="0" err="1" smtClean="0">
                    <a:latin typeface="Times New Roman" panose="02020603050405020304" pitchFamily="18" charset="0"/>
                    <a:cs typeface="Times New Roman" panose="02020603050405020304" pitchFamily="18" charset="0"/>
                  </a:rPr>
                  <a:t>qo‘yamiz</a:t>
                </a:r>
                <a:endParaRPr lang="ru-RU" sz="2600"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0" y="952500"/>
                <a:ext cx="12192000" cy="5905500"/>
              </a:xfrm>
              <a:blipFill rotWithShape="0">
                <a:blip r:embed="rId2"/>
                <a:stretch>
                  <a:fillRect t="-1032"/>
                </a:stretch>
              </a:blipFill>
            </p:spPr>
            <p:txBody>
              <a:bodyPr/>
              <a:lstStyle/>
              <a:p>
                <a:r>
                  <a:rPr lang="ru-RU">
                    <a:noFill/>
                  </a:rPr>
                  <a:t> </a:t>
                </a:r>
              </a:p>
            </p:txBody>
          </p:sp>
        </mc:Fallback>
      </mc:AlternateContent>
      <p:sp>
        <p:nvSpPr>
          <p:cNvPr id="5" name="Заголовок 1"/>
          <p:cNvSpPr txBox="1">
            <a:spLocks/>
          </p:cNvSpPr>
          <p:nvPr/>
        </p:nvSpPr>
        <p:spPr>
          <a:xfrm>
            <a:off x="838200" y="206062"/>
            <a:ext cx="10515600" cy="515155"/>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mc:AlternateContent xmlns:mc="http://schemas.openxmlformats.org/markup-compatibility/2006">
        <mc:Choice xmlns:a14="http://schemas.microsoft.com/office/drawing/2010/main" Requires="a14">
          <p:sp>
            <p:nvSpPr>
              <p:cNvPr id="2" name="Прямоугольник 1"/>
              <p:cNvSpPr/>
              <p:nvPr/>
            </p:nvSpPr>
            <p:spPr>
              <a:xfrm>
                <a:off x="0" y="2762058"/>
                <a:ext cx="12192000" cy="3360215"/>
              </a:xfrm>
              <a:prstGeom prst="rect">
                <a:avLst/>
              </a:prstGeom>
            </p:spPr>
            <p:txBody>
              <a:bodyPr wrap="square">
                <a:spAutoFit/>
              </a:bodyPr>
              <a:lstStyle/>
              <a:p>
                <a:pPr marL="304800" algn="ctr">
                  <a:spcAft>
                    <a:spcPts val="0"/>
                  </a:spcAft>
                </a:pPr>
                <a14:m>
                  <m:oMath xmlns:m="http://schemas.openxmlformats.org/officeDocument/2006/math">
                    <m:f>
                      <m:fPr>
                        <m:ctrlPr>
                          <a:rPr lang="de-DE" sz="2800" i="1">
                            <a:latin typeface="Cambria Math" panose="02040503050406030204" pitchFamily="18" charset="0"/>
                          </a:rPr>
                        </m:ctrlPr>
                      </m:fPr>
                      <m:num>
                        <m:sSub>
                          <m:sSubPr>
                            <m:ctrlPr>
                              <a:rPr lang="en-US" sz="2800" i="1">
                                <a:latin typeface="Cambria Math" panose="02040503050406030204" pitchFamily="18" charset="0"/>
                              </a:rPr>
                            </m:ctrlPr>
                          </m:sSubPr>
                          <m:e>
                            <m:r>
                              <a:rPr lang="en-US" sz="2800" i="1">
                                <a:latin typeface="Cambria Math" panose="02040503050406030204" pitchFamily="18" charset="0"/>
                              </a:rPr>
                              <m:t>𝐺</m:t>
                            </m:r>
                          </m:e>
                          <m:sub>
                            <m:r>
                              <a:rPr lang="en-US" sz="2800" i="1">
                                <a:latin typeface="Cambria Math" panose="02040503050406030204" pitchFamily="18" charset="0"/>
                              </a:rPr>
                              <m:t>𝑎</m:t>
                            </m:r>
                          </m:sub>
                        </m:sSub>
                        <m:r>
                          <a:rPr lang="en-US" sz="2800" i="1">
                            <a:latin typeface="Cambria Math" panose="02040503050406030204" pitchFamily="18" charset="0"/>
                            <a:ea typeface="Cambria Math" panose="02040503050406030204" pitchFamily="18" charset="0"/>
                          </a:rPr>
                          <m:t>∙</m:t>
                        </m:r>
                        <m:sSub>
                          <m:sSubPr>
                            <m:ctrlPr>
                              <a:rPr lang="en-US" sz="2800" i="1">
                                <a:latin typeface="Cambria Math" panose="02040503050406030204" pitchFamily="18" charset="0"/>
                                <a:ea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𝛿</m:t>
                            </m:r>
                          </m:e>
                          <m:sub>
                            <m:r>
                              <a:rPr lang="en-US" sz="2800" i="1">
                                <a:latin typeface="Cambria Math" panose="02040503050406030204" pitchFamily="18" charset="0"/>
                                <a:ea typeface="Cambria Math" panose="02040503050406030204" pitchFamily="18" charset="0"/>
                              </a:rPr>
                              <m:t>𝑛</m:t>
                            </m:r>
                          </m:sub>
                        </m:sSub>
                      </m:num>
                      <m:den>
                        <m:r>
                          <a:rPr lang="en-US" sz="2800" i="1">
                            <a:latin typeface="Cambria Math" panose="02040503050406030204" pitchFamily="18" charset="0"/>
                          </a:rPr>
                          <m:t>𝑔</m:t>
                        </m:r>
                      </m:den>
                    </m:f>
                    <m:r>
                      <a:rPr lang="de-DE" sz="2800" i="1">
                        <a:latin typeface="Cambria Math" panose="02040503050406030204" pitchFamily="18" charset="0"/>
                        <a:ea typeface="Cambria Math" panose="02040503050406030204" pitchFamily="18" charset="0"/>
                      </a:rPr>
                      <m:t>∙</m:t>
                    </m:r>
                    <m:f>
                      <m:fPr>
                        <m:ctrlPr>
                          <a:rPr lang="de-DE" sz="2800" i="1">
                            <a:latin typeface="Cambria Math" panose="02040503050406030204" pitchFamily="18" charset="0"/>
                            <a:ea typeface="Cambria Math" panose="02040503050406030204" pitchFamily="18" charset="0"/>
                          </a:rPr>
                        </m:ctrlPr>
                      </m:fPr>
                      <m:num>
                        <m:r>
                          <a:rPr lang="en-US" sz="2800" i="1">
                            <a:latin typeface="Cambria Math" panose="02040503050406030204" pitchFamily="18" charset="0"/>
                            <a:ea typeface="Cambria Math" panose="02040503050406030204" pitchFamily="18" charset="0"/>
                          </a:rPr>
                          <m:t>𝑑𝑣</m:t>
                        </m:r>
                      </m:num>
                      <m:den>
                        <m:r>
                          <a:rPr lang="en-US" sz="2800" i="1">
                            <a:latin typeface="Cambria Math" panose="02040503050406030204" pitchFamily="18" charset="0"/>
                            <a:ea typeface="Cambria Math" panose="02040503050406030204" pitchFamily="18" charset="0"/>
                          </a:rPr>
                          <m:t>𝑑𝑡</m:t>
                        </m:r>
                      </m:den>
                    </m:f>
                  </m:oMath>
                </a14:m>
                <a:r>
                  <a:rPr lang="nb-NO" sz="2800"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nb-NO"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nb-NO" sz="2800" i="1" baseline="-25000" dirty="0">
                    <a:latin typeface="Times New Roman" panose="02020603050405020304" pitchFamily="18" charset="0"/>
                    <a:ea typeface="Times New Roman" panose="02020603050405020304" pitchFamily="18" charset="0"/>
                    <a:cs typeface="Times New Roman" panose="02020603050405020304" pitchFamily="18" charset="0"/>
                  </a:rPr>
                  <a:t>t</a:t>
                </a:r>
                <a:r>
                  <a:rPr lang="nb-NO" sz="2800" i="1" dirty="0">
                    <a:latin typeface="Times New Roman" panose="02020603050405020304" pitchFamily="18" charset="0"/>
                    <a:ea typeface="Times New Roman" panose="02020603050405020304" pitchFamily="18" charset="0"/>
                    <a:cs typeface="Times New Roman" panose="02020603050405020304" pitchFamily="18" charset="0"/>
                  </a:rPr>
                  <a:t>+ R</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φ</a:t>
                </a:r>
                <a:r>
                  <a:rPr lang="nb-NO" sz="2800"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nb-NO" sz="2800" dirty="0">
                    <a:latin typeface="Times New Roman" panose="02020603050405020304" pitchFamily="18" charset="0"/>
                    <a:ea typeface="Times New Roman" panose="02020603050405020304" pitchFamily="18" charset="0"/>
                  </a:rPr>
                  <a:t> </a:t>
                </a:r>
                <a:endParaRPr lang="nb-NO" sz="2800" dirty="0" smtClean="0">
                  <a:latin typeface="Times New Roman" panose="02020603050405020304" pitchFamily="18" charset="0"/>
                  <a:ea typeface="Times New Roman" panose="02020603050405020304" pitchFamily="18" charset="0"/>
                </a:endParaRPr>
              </a:p>
              <a:p>
                <a:pPr marL="304800" algn="just">
                  <a:spcAft>
                    <a:spcPts val="0"/>
                  </a:spcAft>
                </a:pPr>
                <a:r>
                  <a:rPr lang="nb-NO" sz="2800" dirty="0" smtClean="0">
                    <a:latin typeface="Times New Roman" panose="02020603050405020304" pitchFamily="18" charset="0"/>
                    <a:ea typeface="Times New Roman" panose="02020603050405020304" pitchFamily="18" charset="0"/>
                  </a:rPr>
                  <a:t>Bu </a:t>
                </a:r>
                <a:r>
                  <a:rPr lang="nb-NO" sz="2800" dirty="0">
                    <a:latin typeface="Times New Roman" panose="02020603050405020304" pitchFamily="18" charset="0"/>
                    <a:ea typeface="Times New Roman" panose="02020603050405020304" pitchFamily="18" charset="0"/>
                  </a:rPr>
                  <a:t>tenglamaning chap va </a:t>
                </a:r>
                <a:r>
                  <a:rPr lang="nb-NO" sz="2800" dirty="0" smtClean="0">
                    <a:latin typeface="Times New Roman" panose="02020603050405020304" pitchFamily="18" charset="0"/>
                    <a:ea typeface="Times New Roman" panose="02020603050405020304" pitchFamily="18" charset="0"/>
                  </a:rPr>
                  <a:t>o’ng </a:t>
                </a:r>
                <a:r>
                  <a:rPr lang="nb-NO" sz="2800" dirty="0">
                    <a:latin typeface="Times New Roman" panose="02020603050405020304" pitchFamily="18" charset="0"/>
                    <a:ea typeface="Times New Roman" panose="02020603050405020304" pitchFamily="18" charset="0"/>
                  </a:rPr>
                  <a:t>tomonlarini xadma-xad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ga </a:t>
                </a:r>
                <a:r>
                  <a:rPr lang="nb-NO" sz="2800" dirty="0" smtClean="0">
                    <a:latin typeface="Times New Roman" panose="02020603050405020304" pitchFamily="18" charset="0"/>
                    <a:ea typeface="Times New Roman" panose="02020603050405020304" pitchFamily="18" charset="0"/>
                  </a:rPr>
                  <a:t>bo’lamiz</a:t>
                </a:r>
                <a:r>
                  <a:rPr lang="nb-NO"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ctr">
                  <a:spcAft>
                    <a:spcPts val="0"/>
                  </a:spcAft>
                </a:pPr>
                <a:r>
                  <a:rPr lang="nb-NO" sz="2800" b="1" dirty="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φ</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 </a:t>
                </a:r>
                <a:r>
                  <a:rPr lang="nb-NO" sz="2800" i="1" dirty="0">
                    <a:latin typeface="Times New Roman" panose="02020603050405020304" pitchFamily="18" charset="0"/>
                    <a:ea typeface="Times New Roman" panose="02020603050405020304" pitchFamily="18" charset="0"/>
                  </a:rPr>
                  <a:t>=γ</a:t>
                </a:r>
                <a:r>
                  <a:rPr lang="nb-NO" sz="2800" i="1" baseline="-25000" dirty="0">
                    <a:latin typeface="Times New Roman" panose="02020603050405020304" pitchFamily="18" charset="0"/>
                    <a:ea typeface="Times New Roman" panose="02020603050405020304" pitchFamily="18" charset="0"/>
                  </a:rPr>
                  <a:t>t</a:t>
                </a:r>
                <a:r>
                  <a:rPr lang="nb-NO" sz="2800" i="1" dirty="0">
                    <a:latin typeface="Times New Roman" panose="02020603050405020304" pitchFamily="18" charset="0"/>
                    <a:ea typeface="Times New Roman" panose="02020603050405020304" pitchFamily="18" charset="0"/>
                  </a:rPr>
                  <a:t>; R</a:t>
                </a:r>
                <a:r>
                  <a:rPr lang="es-ES" sz="2800" i="1" baseline="-25000"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a:t>
                </a:r>
                <a:r>
                  <a:rPr lang="es-ES" sz="2800" i="1" dirty="0">
                    <a:latin typeface="Times New Roman" panose="02020603050405020304" pitchFamily="18" charset="0"/>
                    <a:ea typeface="Times New Roman" panose="02020603050405020304" pitchFamily="18" charset="0"/>
                  </a:rPr>
                  <a:t>ψ</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nb-NO" sz="2800" dirty="0">
                    <a:latin typeface="Times New Roman" panose="02020603050405020304" pitchFamily="18" charset="0"/>
                    <a:ea typeface="Times New Roman" panose="02020603050405020304" pitchFamily="18" charset="0"/>
                  </a:rPr>
                  <a:t>bu </a:t>
                </a:r>
                <a:r>
                  <a:rPr lang="nb-NO" sz="2800" dirty="0" smtClean="0">
                    <a:latin typeface="Times New Roman" panose="02020603050405020304" pitchFamily="18" charset="0"/>
                    <a:ea typeface="Times New Roman" panose="02020603050405020304" pitchFamily="18" charset="0"/>
                  </a:rPr>
                  <a:t>yerda </a:t>
                </a:r>
                <a:r>
                  <a:rPr lang="nb-NO" sz="2800" i="1" dirty="0" smtClean="0">
                    <a:latin typeface="Times New Roman" panose="02020603050405020304" pitchFamily="18" charset="0"/>
                    <a:ea typeface="Times New Roman" panose="02020603050405020304" pitchFamily="18" charset="0"/>
                  </a:rPr>
                  <a:t>γ</a:t>
                </a:r>
                <a:r>
                  <a:rPr lang="nb-NO" sz="2800" i="1" baseline="-25000" dirty="0" smtClean="0">
                    <a:latin typeface="Times New Roman" panose="02020603050405020304" pitchFamily="18" charset="0"/>
                    <a:ea typeface="Times New Roman" panose="02020603050405020304" pitchFamily="18" charset="0"/>
                  </a:rPr>
                  <a:t>t </a:t>
                </a: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solishtirma tormozlanish kuchi ekanligini</a:t>
                </a:r>
                <a:r>
                  <a:rPr lang="nb-NO" sz="2800" b="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xisobga olsak, tormozlanish vaqti quyidagi ifoda bilan aniqlanadi:</a:t>
                </a:r>
                <a:endParaRPr lang="ru-RU" sz="1600" dirty="0">
                  <a:latin typeface="Times New Roman" panose="02020603050405020304" pitchFamily="18" charset="0"/>
                  <a:ea typeface="Times New Roman" panose="02020603050405020304" pitchFamily="18" charset="0"/>
                </a:endParaRPr>
              </a:p>
              <a:p>
                <a:pPr marL="254000" algn="just">
                  <a:spcAft>
                    <a:spcPts val="0"/>
                  </a:spcAft>
                </a:pPr>
                <a:r>
                  <a:rPr lang="nb-NO"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marL="254000" algn="ctr">
                  <a:spcAft>
                    <a:spcPts val="0"/>
                  </a:spcAft>
                </a:pPr>
                <a:r>
                  <a:rPr lang="nb-NO" sz="2800" i="1" dirty="0">
                    <a:latin typeface="Times New Roman" panose="02020603050405020304" pitchFamily="18" charset="0"/>
                    <a:ea typeface="Times New Roman" panose="02020603050405020304" pitchFamily="18" charset="0"/>
                  </a:rPr>
                  <a:t>dt=-</a:t>
                </a:r>
                <a:r>
                  <a:rPr lang="nb-NO" sz="2800" i="1" dirty="0" smtClean="0">
                    <a:latin typeface="Times New Roman" panose="02020603050405020304" pitchFamily="18" charset="0"/>
                    <a:ea typeface="Times New Roman" panose="02020603050405020304" pitchFamily="18" charset="0"/>
                  </a:rPr>
                  <a:t>dv</a:t>
                </a:r>
                <a:r>
                  <a:rPr lang="nb-NO" sz="2800" i="1" baseline="-25000" dirty="0" smtClean="0">
                    <a:latin typeface="Times New Roman" panose="02020603050405020304" pitchFamily="18" charset="0"/>
                    <a:ea typeface="Times New Roman" panose="02020603050405020304" pitchFamily="18" charset="0"/>
                  </a:rPr>
                  <a:t>a</a:t>
                </a:r>
                <a:r>
                  <a:rPr lang="nb-NO" sz="2800" i="1" dirty="0" smtClean="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b</a:t>
                </a:r>
                <a:r>
                  <a:rPr lang="nb-NO" sz="2800" i="1" baseline="-25000" dirty="0">
                    <a:latin typeface="Times New Roman" panose="02020603050405020304" pitchFamily="18" charset="0"/>
                    <a:ea typeface="Times New Roman" panose="02020603050405020304" pitchFamily="18" charset="0"/>
                  </a:rPr>
                  <a:t>h</a:t>
                </a:r>
                <a:r>
                  <a:rPr lang="nb-NO" sz="2800" i="1" dirty="0">
                    <a:latin typeface="Times New Roman" panose="02020603050405020304" pitchFamily="18" charset="0"/>
                    <a:ea typeface="Times New Roman" panose="02020603050405020304" pitchFamily="18" charset="0"/>
                  </a:rPr>
                  <a:t>/( γ</a:t>
                </a:r>
                <a:r>
                  <a:rPr lang="nb-NO" sz="2800" i="1" baseline="-25000" dirty="0">
                    <a:latin typeface="Times New Roman" panose="02020603050405020304" pitchFamily="18" charset="0"/>
                    <a:ea typeface="Times New Roman" panose="02020603050405020304" pitchFamily="18" charset="0"/>
                  </a:rPr>
                  <a:t>t</a:t>
                </a:r>
                <a:r>
                  <a:rPr lang="nb-NO" sz="2800" i="1" dirty="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 g	</a:t>
                </a:r>
                <a:r>
                  <a:rPr lang="nb-NO"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p:txBody>
          </p:sp>
        </mc:Choice>
        <mc:Fallback>
          <p:sp>
            <p:nvSpPr>
              <p:cNvPr id="2" name="Прямоугольник 1"/>
              <p:cNvSpPr>
                <a:spLocks noRot="1" noChangeAspect="1" noMove="1" noResize="1" noEditPoints="1" noAdjustHandles="1" noChangeArrowheads="1" noChangeShapeType="1" noTextEdit="1"/>
              </p:cNvSpPr>
              <p:nvPr/>
            </p:nvSpPr>
            <p:spPr>
              <a:xfrm>
                <a:off x="0" y="2762058"/>
                <a:ext cx="12192000" cy="3360215"/>
              </a:xfrm>
              <a:prstGeom prst="rect">
                <a:avLst/>
              </a:prstGeom>
              <a:blipFill rotWithShape="0">
                <a:blip r:embed="rId3"/>
                <a:stretch>
                  <a:fillRect l="-1000" r="-1000" b="-4174"/>
                </a:stretch>
              </a:blipFill>
            </p:spPr>
            <p:txBody>
              <a:bodyPr/>
              <a:lstStyle/>
              <a:p>
                <a:r>
                  <a:rPr lang="ru-RU">
                    <a:noFill/>
                  </a:rPr>
                  <a:t> </a:t>
                </a:r>
              </a:p>
            </p:txBody>
          </p:sp>
        </mc:Fallback>
      </mc:AlternateContent>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
        <p:nvSpPr>
          <p:cNvPr id="6" name="Прямоугольник 5"/>
          <p:cNvSpPr/>
          <p:nvPr/>
        </p:nvSpPr>
        <p:spPr>
          <a:xfrm>
            <a:off x="0" y="1007782"/>
            <a:ext cx="12192000" cy="5262979"/>
          </a:xfrm>
          <a:prstGeom prst="rect">
            <a:avLst/>
          </a:prstGeom>
        </p:spPr>
        <p:txBody>
          <a:bodyPr wrap="square">
            <a:spAutoFit/>
          </a:bodyPr>
          <a:lstStyle/>
          <a:p>
            <a:pPr indent="330200" algn="just">
              <a:spcAft>
                <a:spcPts val="0"/>
              </a:spcAft>
            </a:pPr>
            <a:r>
              <a:rPr lang="nb-NO" sz="2800" dirty="0">
                <a:latin typeface="Times New Roman" panose="02020603050405020304" pitchFamily="18" charset="0"/>
                <a:ea typeface="Times New Roman" panose="02020603050405020304" pitchFamily="18" charset="0"/>
              </a:rPr>
              <a:t>Bu ifodani tormozlannsh boshlanishi </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n</a:t>
            </a:r>
            <a:r>
              <a:rPr lang="nb-NO" sz="2800" b="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dan avtomobil tuxtaguncha </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k</a:t>
            </a:r>
            <a:r>
              <a:rPr lang="nb-NO" sz="2800" dirty="0">
                <a:latin typeface="Times New Roman" panose="02020603050405020304" pitchFamily="18" charset="0"/>
                <a:ea typeface="Times New Roman" panose="02020603050405020304" pitchFamily="18" charset="0"/>
              </a:rPr>
              <a:t> tezliklar qiymati nntervalida integrallasak,</a:t>
            </a:r>
            <a:endParaRPr lang="ru-RU" sz="1600" dirty="0">
              <a:latin typeface="Times New Roman" panose="02020603050405020304" pitchFamily="18" charset="0"/>
              <a:ea typeface="Times New Roman" panose="02020603050405020304" pitchFamily="18" charset="0"/>
            </a:endParaRPr>
          </a:p>
          <a:p>
            <a:pPr indent="330200" algn="ctr">
              <a:spcAft>
                <a:spcPts val="0"/>
              </a:spcAft>
            </a:pPr>
            <a:r>
              <a:rPr lang="nb-NO" sz="2800" dirty="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t</a:t>
            </a:r>
            <a:r>
              <a:rPr lang="nb-NO" sz="2800" i="1" baseline="-25000" dirty="0" smtClean="0">
                <a:latin typeface="Times New Roman" panose="02020603050405020304" pitchFamily="18" charset="0"/>
                <a:ea typeface="Times New Roman" panose="02020603050405020304" pitchFamily="18" charset="0"/>
              </a:rPr>
              <a:t>t</a:t>
            </a:r>
            <a:r>
              <a:rPr lang="nb-NO" sz="2800" i="1" dirty="0" smtClean="0">
                <a:latin typeface="Times New Roman" panose="02020603050405020304" pitchFamily="18" charset="0"/>
                <a:ea typeface="Times New Roman" panose="02020603050405020304" pitchFamily="18" charset="0"/>
              </a:rPr>
              <a:t>=v</a:t>
            </a:r>
            <a:r>
              <a:rPr lang="nb-NO" sz="2800" i="1" baseline="-25000" dirty="0" smtClean="0">
                <a:latin typeface="Times New Roman" panose="02020603050405020304" pitchFamily="18" charset="0"/>
                <a:ea typeface="Times New Roman" panose="02020603050405020304" pitchFamily="18" charset="0"/>
              </a:rPr>
              <a:t>n</a:t>
            </a:r>
            <a:r>
              <a:rPr lang="nb-NO" sz="2800" i="1" dirty="0" smtClean="0">
                <a:latin typeface="Times New Roman" panose="02020603050405020304" pitchFamily="18" charset="0"/>
                <a:ea typeface="Times New Roman" panose="02020603050405020304" pitchFamily="18" charset="0"/>
              </a:rPr>
              <a:t>-v</a:t>
            </a:r>
            <a:r>
              <a:rPr lang="nb-NO" sz="2800" i="1" baseline="-25000" dirty="0" smtClean="0">
                <a:latin typeface="Times New Roman" panose="02020603050405020304" pitchFamily="18" charset="0"/>
                <a:ea typeface="Times New Roman" panose="02020603050405020304" pitchFamily="18" charset="0"/>
              </a:rPr>
              <a:t>k</a:t>
            </a:r>
            <a:r>
              <a:rPr lang="nb-NO" sz="2800" i="1" dirty="0" smtClean="0">
                <a:latin typeface="Times New Roman" panose="02020603050405020304" pitchFamily="18" charset="0"/>
                <a:ea typeface="Times New Roman" panose="02020603050405020304" pitchFamily="18" charset="0"/>
              </a:rPr>
              <a:t>/g </a:t>
            </a:r>
            <a:r>
              <a:rPr lang="nb-NO" sz="2800" i="1" dirty="0">
                <a:latin typeface="Times New Roman" panose="02020603050405020304" pitchFamily="18" charset="0"/>
                <a:ea typeface="Times New Roman" panose="02020603050405020304" pitchFamily="18" charset="0"/>
              </a:rPr>
              <a:t>(γ</a:t>
            </a:r>
            <a:r>
              <a:rPr lang="nb-NO" sz="2800" i="1" baseline="-25000" dirty="0">
                <a:latin typeface="Times New Roman" panose="02020603050405020304" pitchFamily="18" charset="0"/>
                <a:ea typeface="Times New Roman" panose="02020603050405020304" pitchFamily="18" charset="0"/>
              </a:rPr>
              <a:t>t</a:t>
            </a:r>
            <a:r>
              <a:rPr lang="nb-NO" sz="2800" i="1" dirty="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a:t>
            </a:r>
            <a:r>
              <a:rPr lang="nb-NO" sz="2800" dirty="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bo’ladi</a:t>
            </a:r>
            <a:r>
              <a:rPr lang="nb-NO"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449580" algn="just">
              <a:spcAft>
                <a:spcPts val="0"/>
              </a:spcAft>
            </a:pPr>
            <a:r>
              <a:rPr lang="nb-NO" sz="2800" dirty="0">
                <a:latin typeface="Times New Roman" panose="02020603050405020304" pitchFamily="18" charset="0"/>
                <a:ea typeface="Times New Roman" panose="02020603050405020304" pitchFamily="18" charset="0"/>
              </a:rPr>
              <a:t>Bu ifoda tormozlanish vaqtini aniqlashga imkon berib, </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n</a:t>
            </a:r>
            <a:r>
              <a:rPr lang="nb-NO" sz="2800" i="1" dirty="0">
                <a:latin typeface="Times New Roman" panose="02020603050405020304" pitchFamily="18" charset="0"/>
                <a:ea typeface="Times New Roman" panose="02020603050405020304" pitchFamily="18" charset="0"/>
              </a:rPr>
              <a:t>, γ</a:t>
            </a:r>
            <a:r>
              <a:rPr lang="nb-NO" sz="2800" i="1" baseline="-25000" dirty="0">
                <a:latin typeface="Times New Roman" panose="02020603050405020304" pitchFamily="18" charset="0"/>
                <a:ea typeface="Times New Roman" panose="02020603050405020304" pitchFamily="18" charset="0"/>
              </a:rPr>
              <a:t>t, </a:t>
            </a:r>
            <a:r>
              <a:rPr lang="en-US" sz="2800" i="1" dirty="0">
                <a:latin typeface="Times New Roman" panose="02020603050405020304" pitchFamily="18" charset="0"/>
                <a:ea typeface="Times New Roman" panose="02020603050405020304" pitchFamily="18" charset="0"/>
              </a:rPr>
              <a:t>ψ</a:t>
            </a:r>
            <a:r>
              <a:rPr lang="nb-NO" sz="2800" dirty="0">
                <a:latin typeface="Times New Roman" panose="02020603050405020304" pitchFamily="18" charset="0"/>
                <a:ea typeface="Times New Roman" panose="02020603050405020304" pitchFamily="18" charset="0"/>
              </a:rPr>
              <a:t> parametrlarga bog’liq. Solishtirma tormozlanish kuchi </a:t>
            </a:r>
            <a:r>
              <a:rPr lang="nb-NO" sz="2800" i="1" dirty="0">
                <a:latin typeface="Times New Roman" panose="02020603050405020304" pitchFamily="18" charset="0"/>
                <a:ea typeface="Times New Roman" panose="02020603050405020304" pitchFamily="18" charset="0"/>
              </a:rPr>
              <a:t>γ</a:t>
            </a:r>
            <a:r>
              <a:rPr lang="nb-NO" sz="2800" baseline="-25000" dirty="0">
                <a:latin typeface="Times New Roman" panose="02020603050405020304" pitchFamily="18" charset="0"/>
                <a:ea typeface="Times New Roman" panose="02020603050405020304" pitchFamily="18" charset="0"/>
              </a:rPr>
              <a:t>t</a:t>
            </a:r>
            <a:r>
              <a:rPr lang="nb-NO" sz="2800" dirty="0">
                <a:latin typeface="Times New Roman" panose="02020603050405020304" pitchFamily="18" charset="0"/>
                <a:ea typeface="Times New Roman" panose="02020603050405020304" pitchFamily="18" charset="0"/>
              </a:rPr>
              <a:t> va yo’lning umumiy qarshiligi qancha katta bo’lsa, tormozlanish vaqti shuncha kichik bo’ladi.</a:t>
            </a:r>
            <a:endParaRPr lang="ru-RU" sz="1600" dirty="0">
              <a:latin typeface="Times New Roman" panose="02020603050405020304" pitchFamily="18" charset="0"/>
              <a:ea typeface="Times New Roman" panose="02020603050405020304" pitchFamily="18" charset="0"/>
            </a:endParaRPr>
          </a:p>
          <a:p>
            <a:pPr indent="449580" algn="just">
              <a:spcAft>
                <a:spcPts val="0"/>
              </a:spcAft>
            </a:pPr>
            <a:r>
              <a:rPr lang="nb-NO" sz="2800" dirty="0">
                <a:latin typeface="Times New Roman" panose="02020603050405020304" pitchFamily="18" charset="0"/>
                <a:ea typeface="Times New Roman" panose="02020603050405020304" pitchFamily="18" charset="0"/>
              </a:rPr>
              <a:t>Tormozlanish vaqtida bosib utilgap masofa </a:t>
            </a:r>
            <a:r>
              <a:rPr lang="nb-NO" sz="2800" i="1" dirty="0">
                <a:latin typeface="Times New Roman" panose="02020603050405020304" pitchFamily="18" charset="0"/>
                <a:ea typeface="Times New Roman" panose="02020603050405020304" pitchFamily="18" charset="0"/>
              </a:rPr>
              <a:t>S</a:t>
            </a:r>
            <a:r>
              <a:rPr lang="nb-NO" sz="2800" i="1" baseline="-25000" dirty="0">
                <a:latin typeface="Times New Roman" panose="02020603050405020304" pitchFamily="18" charset="0"/>
                <a:ea typeface="Times New Roman" panose="02020603050405020304" pitchFamily="18" charset="0"/>
              </a:rPr>
              <a:t>t </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quyidagicha topiladi:</a:t>
            </a:r>
            <a:endParaRPr lang="ru-RU" sz="1600" dirty="0">
              <a:latin typeface="Times New Roman" panose="02020603050405020304" pitchFamily="18" charset="0"/>
              <a:ea typeface="Times New Roman" panose="02020603050405020304" pitchFamily="18" charset="0"/>
            </a:endParaRPr>
          </a:p>
          <a:p>
            <a:pPr algn="ctr">
              <a:spcAft>
                <a:spcPts val="0"/>
              </a:spcAft>
            </a:pP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=dS/dt;  dS=v</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dt</a:t>
            </a:r>
            <a:endParaRPr lang="ru-RU" sz="1600" dirty="0">
              <a:latin typeface="Times New Roman" panose="02020603050405020304" pitchFamily="18" charset="0"/>
              <a:ea typeface="Times New Roman" panose="02020603050405020304" pitchFamily="18" charset="0"/>
            </a:endParaRPr>
          </a:p>
          <a:p>
            <a:pPr algn="just">
              <a:spcAft>
                <a:spcPts val="0"/>
              </a:spcAft>
            </a:pPr>
            <a:r>
              <a:rPr lang="nb-NO" sz="2800" dirty="0">
                <a:latin typeface="Times New Roman" panose="02020603050405020304" pitchFamily="18" charset="0"/>
                <a:ea typeface="Times New Roman" panose="02020603050405020304" pitchFamily="18" charset="0"/>
              </a:rPr>
              <a:t>Bu ifodaga  S</a:t>
            </a:r>
            <a:r>
              <a:rPr lang="nb-NO" sz="2800" baseline="-25000" dirty="0">
                <a:latin typeface="Times New Roman" panose="02020603050405020304" pitchFamily="18" charset="0"/>
                <a:ea typeface="Times New Roman" panose="02020603050405020304" pitchFamily="18" charset="0"/>
              </a:rPr>
              <a:t>t</a:t>
            </a:r>
            <a:r>
              <a:rPr lang="nb-NO" sz="2800" dirty="0">
                <a:latin typeface="Times New Roman" panose="02020603050405020304" pitchFamily="18" charset="0"/>
                <a:ea typeface="Times New Roman" panose="02020603050405020304" pitchFamily="18" charset="0"/>
              </a:rPr>
              <a:t> ning qiymatini kuyib, uni integrallaymiz:</a:t>
            </a:r>
            <a:endParaRPr lang="ru-RU" sz="1600" dirty="0">
              <a:latin typeface="Times New Roman" panose="02020603050405020304" pitchFamily="18" charset="0"/>
              <a:ea typeface="Times New Roman" panose="02020603050405020304" pitchFamily="18" charset="0"/>
            </a:endParaRPr>
          </a:p>
          <a:p>
            <a:pPr algn="ctr">
              <a:spcAft>
                <a:spcPts val="0"/>
              </a:spcAft>
            </a:pPr>
            <a:r>
              <a:rPr lang="nb-NO" sz="2800" dirty="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S</a:t>
            </a:r>
            <a:r>
              <a:rPr lang="nb-NO" sz="2800" i="1" baseline="-25000" dirty="0" smtClean="0">
                <a:latin typeface="Times New Roman" panose="02020603050405020304" pitchFamily="18" charset="0"/>
                <a:ea typeface="Times New Roman" panose="02020603050405020304" pitchFamily="18" charset="0"/>
              </a:rPr>
              <a:t>t</a:t>
            </a:r>
            <a:r>
              <a:rPr lang="nb-NO" sz="2800" i="1" dirty="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n</a:t>
            </a:r>
            <a:r>
              <a:rPr lang="nb-NO" sz="2800" i="1" baseline="30000" dirty="0">
                <a:latin typeface="Times New Roman" panose="02020603050405020304" pitchFamily="18" charset="0"/>
                <a:ea typeface="Times New Roman" panose="02020603050405020304" pitchFamily="18" charset="0"/>
              </a:rPr>
              <a:t>2</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k</a:t>
            </a:r>
            <a:r>
              <a:rPr lang="nb-NO" sz="2800" i="1" baseline="30000" dirty="0">
                <a:latin typeface="Times New Roman" panose="02020603050405020304" pitchFamily="18" charset="0"/>
                <a:ea typeface="Times New Roman" panose="02020603050405020304" pitchFamily="18" charset="0"/>
              </a:rPr>
              <a:t>2</a:t>
            </a:r>
            <a:r>
              <a:rPr lang="en-US" sz="2800" i="1" dirty="0">
                <a:latin typeface="Times New Roman" panose="02020603050405020304" pitchFamily="18" charset="0"/>
                <a:ea typeface="Times New Roman" panose="02020603050405020304" pitchFamily="18" charset="0"/>
              </a:rPr>
              <a:t>)</a:t>
            </a:r>
            <a:r>
              <a:rPr lang="nb-NO" sz="2800" i="1" dirty="0">
                <a:latin typeface="Times New Roman" panose="02020603050405020304" pitchFamily="18" charset="0"/>
                <a:ea typeface="Times New Roman" panose="02020603050405020304" pitchFamily="18" charset="0"/>
              </a:rPr>
              <a:t>/2g (γ</a:t>
            </a:r>
            <a:r>
              <a:rPr lang="nb-NO" sz="2800" i="1" baseline="-25000" dirty="0">
                <a:latin typeface="Times New Roman" panose="02020603050405020304" pitchFamily="18" charset="0"/>
                <a:ea typeface="Times New Roman" panose="02020603050405020304" pitchFamily="18" charset="0"/>
              </a:rPr>
              <a:t>t</a:t>
            </a:r>
            <a:r>
              <a:rPr lang="nb-NO" sz="2800" i="1" dirty="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	</a:t>
            </a:r>
            <a:endParaRPr lang="ru-RU" sz="1600" dirty="0" smtClean="0">
              <a:latin typeface="Times New Roman" panose="02020603050405020304" pitchFamily="18" charset="0"/>
              <a:ea typeface="Times New Roman" panose="02020603050405020304" pitchFamily="18" charset="0"/>
            </a:endParaRPr>
          </a:p>
          <a:p>
            <a:pPr algn="just">
              <a:spcAft>
                <a:spcPts val="0"/>
              </a:spcAft>
            </a:pPr>
            <a:r>
              <a:rPr lang="nb-NO" sz="2800" i="1" dirty="0" smtClean="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Solishtirma tormozlanish kuchi  </a:t>
            </a:r>
            <a:r>
              <a:rPr lang="nb-NO" sz="2800" i="1" dirty="0" smtClean="0">
                <a:latin typeface="Times New Roman" panose="02020603050405020304" pitchFamily="18" charset="0"/>
                <a:ea typeface="Times New Roman" panose="02020603050405020304" pitchFamily="18" charset="0"/>
              </a:rPr>
              <a:t>γ</a:t>
            </a:r>
            <a:r>
              <a:rPr lang="nb-NO" sz="2800" baseline="-25000" dirty="0" smtClean="0">
                <a:latin typeface="Times New Roman" panose="02020603050405020304" pitchFamily="18" charset="0"/>
                <a:ea typeface="Times New Roman" panose="02020603050405020304" pitchFamily="18" charset="0"/>
              </a:rPr>
              <a:t>t</a:t>
            </a:r>
            <a:r>
              <a:rPr lang="nb-NO" sz="2800" dirty="0" smtClean="0">
                <a:latin typeface="Times New Roman" panose="02020603050405020304" pitchFamily="18" charset="0"/>
                <a:ea typeface="Times New Roman" panose="02020603050405020304" pitchFamily="18" charset="0"/>
              </a:rPr>
              <a:t> va yo’lning umumiy qarshiligi qanchalik katta bo’lsa, avtomobilning tormozlanish masofasi shunchalik katta bo’ladi.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999854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772732"/>
            <a:ext cx="12192000" cy="6085267"/>
          </a:xfrm>
        </p:spPr>
        <p:txBody>
          <a:bodyPr/>
          <a:lstStyle/>
          <a:p>
            <a:pPr indent="330200" algn="just">
              <a:spcAft>
                <a:spcPts val="0"/>
              </a:spcAft>
            </a:pPr>
            <a:r>
              <a:rPr lang="nb-NO" sz="2600" dirty="0" smtClean="0">
                <a:latin typeface="Times New Roman" panose="02020603050405020304" pitchFamily="18" charset="0"/>
                <a:ea typeface="Times New Roman" panose="02020603050405020304" pitchFamily="18" charset="0"/>
              </a:rPr>
              <a:t>Yuqoridagi formulalar </a:t>
            </a:r>
            <a:r>
              <a:rPr lang="nb-NO" sz="2600" dirty="0">
                <a:latin typeface="Times New Roman" panose="02020603050405020304" pitchFamily="18" charset="0"/>
                <a:ea typeface="Times New Roman" panose="02020603050405020304" pitchFamily="18" charset="0"/>
              </a:rPr>
              <a:t>avtomobilning tormozlanish vaqtidagi umumiy harakatini ifodalab, ularning quyidagi xususiy xollari bulpshi mumkin:</a:t>
            </a:r>
            <a:endParaRPr lang="ru-RU" sz="2600" dirty="0">
              <a:latin typeface="Times New Roman" panose="02020603050405020304" pitchFamily="18" charset="0"/>
              <a:ea typeface="Times New Roman" panose="02020603050405020304" pitchFamily="18" charset="0"/>
            </a:endParaRPr>
          </a:p>
          <a:p>
            <a:pPr indent="330200" algn="just">
              <a:spcAft>
                <a:spcPts val="0"/>
              </a:spcAft>
            </a:pPr>
            <a:r>
              <a:rPr lang="nb-NO" sz="2600" dirty="0">
                <a:latin typeface="Times New Roman" panose="02020603050405020304" pitchFamily="18" charset="0"/>
                <a:ea typeface="Times New Roman" panose="02020603050405020304" pitchFamily="18" charset="0"/>
              </a:rPr>
              <a:t>1).</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k</a:t>
            </a:r>
            <a:r>
              <a:rPr lang="nb-NO" sz="2600" dirty="0">
                <a:latin typeface="Times New Roman" panose="02020603050405020304" pitchFamily="18" charset="0"/>
                <a:ea typeface="Times New Roman" panose="02020603050405020304" pitchFamily="18" charset="0"/>
              </a:rPr>
              <a:t> =0 bo’lsa, yahni avtomobil butunlay tuxtaguncha tormozlansa</a:t>
            </a:r>
            <a:r>
              <a:rPr lang="nb-NO" sz="2600" dirty="0" smtClean="0">
                <a:latin typeface="Times New Roman" panose="02020603050405020304" pitchFamily="18" charset="0"/>
                <a:ea typeface="Times New Roman" panose="02020603050405020304" pitchFamily="18" charset="0"/>
              </a:rPr>
              <a:t>:</a:t>
            </a:r>
            <a:r>
              <a:rPr lang="nb-NO"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0" algn="ctr">
              <a:spcAft>
                <a:spcPts val="0"/>
              </a:spcAft>
              <a:buNone/>
            </a:pPr>
            <a:r>
              <a:rPr lang="nb-NO" sz="2600" i="1" dirty="0">
                <a:latin typeface="Times New Roman" panose="02020603050405020304" pitchFamily="18" charset="0"/>
                <a:ea typeface="Times New Roman" panose="02020603050405020304" pitchFamily="18" charset="0"/>
              </a:rPr>
              <a:t>t</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n</a:t>
            </a:r>
            <a:r>
              <a:rPr lang="nb-NO" sz="2600" i="1" dirty="0">
                <a:latin typeface="Times New Roman" panose="02020603050405020304" pitchFamily="18" charset="0"/>
                <a:ea typeface="Times New Roman" panose="02020603050405020304" pitchFamily="18" charset="0"/>
              </a:rPr>
              <a:t>/g (γ</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a:t>
            </a:r>
            <a:r>
              <a:rPr lang="en-US" sz="2600" i="1" dirty="0">
                <a:latin typeface="Times New Roman" panose="02020603050405020304" pitchFamily="18" charset="0"/>
                <a:ea typeface="Times New Roman" panose="02020603050405020304" pitchFamily="18" charset="0"/>
              </a:rPr>
              <a:t>ψ</a:t>
            </a:r>
            <a:r>
              <a:rPr lang="nb-NO" sz="2600" i="1" dirty="0">
                <a:latin typeface="Times New Roman" panose="02020603050405020304" pitchFamily="18" charset="0"/>
                <a:ea typeface="Times New Roman" panose="02020603050405020304" pitchFamily="18" charset="0"/>
              </a:rPr>
              <a:t>); S</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n</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/2g (γ</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a:t>
            </a:r>
            <a:r>
              <a:rPr lang="en-US" sz="2600" i="1" dirty="0">
                <a:latin typeface="Times New Roman" panose="02020603050405020304" pitchFamily="18" charset="0"/>
                <a:ea typeface="Times New Roman" panose="02020603050405020304" pitchFamily="18" charset="0"/>
              </a:rPr>
              <a:t>ψ</a:t>
            </a:r>
            <a:r>
              <a:rPr lang="nb-NO" sz="2600" i="1" dirty="0">
                <a:latin typeface="Times New Roman" panose="02020603050405020304" pitchFamily="18" charset="0"/>
                <a:ea typeface="Times New Roman" panose="02020603050405020304" pitchFamily="18" charset="0"/>
              </a:rPr>
              <a:t>)</a:t>
            </a:r>
            <a:r>
              <a:rPr lang="nb-NO"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marL="304800" algn="ctr">
              <a:spcAft>
                <a:spcPts val="0"/>
              </a:spcAft>
            </a:pPr>
            <a:r>
              <a:rPr lang="nb-NO" sz="2600" dirty="0">
                <a:latin typeface="Times New Roman" panose="02020603050405020304" pitchFamily="18" charset="0"/>
                <a:ea typeface="Times New Roman" panose="02020603050405020304" pitchFamily="18" charset="0"/>
              </a:rPr>
              <a:t> </a:t>
            </a:r>
            <a:r>
              <a:rPr lang="nb-NO" sz="2600" dirty="0" smtClean="0">
                <a:latin typeface="Times New Roman" panose="02020603050405020304" pitchFamily="18" charset="0"/>
                <a:ea typeface="Times New Roman" panose="02020603050405020304" pitchFamily="18" charset="0"/>
              </a:rPr>
              <a:t>2</a:t>
            </a:r>
            <a:r>
              <a:rPr lang="nb-NO" sz="2600" dirty="0">
                <a:latin typeface="Times New Roman" panose="02020603050405020304" pitchFamily="18" charset="0"/>
                <a:ea typeface="Times New Roman" panose="02020603050405020304" pitchFamily="18" charset="0"/>
              </a:rPr>
              <a:t>) agar avtomobil gorizontal yo’lda</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harakatlanayotganida tormozlansa (</a:t>
            </a:r>
            <a:r>
              <a:rPr lang="es-ES" sz="2600" dirty="0">
                <a:latin typeface="Times New Roman" panose="02020603050405020304" pitchFamily="18" charset="0"/>
                <a:ea typeface="Times New Roman" panose="02020603050405020304" pitchFamily="18" charset="0"/>
              </a:rPr>
              <a:t>α</a:t>
            </a:r>
            <a:r>
              <a:rPr lang="nb-NO" sz="2600" dirty="0">
                <a:latin typeface="Times New Roman" panose="02020603050405020304" pitchFamily="18" charset="0"/>
                <a:ea typeface="Times New Roman" panose="02020603050405020304" pitchFamily="18" charset="0"/>
              </a:rPr>
              <a:t>=0, </a:t>
            </a:r>
            <a:r>
              <a:rPr lang="es-ES" sz="2600" dirty="0">
                <a:latin typeface="Times New Roman" panose="02020603050405020304" pitchFamily="18" charset="0"/>
                <a:ea typeface="Times New Roman" panose="02020603050405020304" pitchFamily="18" charset="0"/>
              </a:rPr>
              <a:t>ψ</a:t>
            </a:r>
            <a:r>
              <a:rPr lang="nb-NO" sz="2600" dirty="0">
                <a:latin typeface="Times New Roman" panose="02020603050405020304" pitchFamily="18" charset="0"/>
                <a:ea typeface="Times New Roman" panose="02020603050405020304" pitchFamily="18" charset="0"/>
              </a:rPr>
              <a:t>=0</a:t>
            </a:r>
            <a:r>
              <a:rPr lang="nb-NO" sz="2600" dirty="0" smtClean="0">
                <a:latin typeface="Times New Roman" panose="02020603050405020304" pitchFamily="18" charset="0"/>
                <a:ea typeface="Times New Roman" panose="02020603050405020304" pitchFamily="18" charset="0"/>
              </a:rPr>
              <a:t>):                    </a:t>
            </a:r>
            <a:r>
              <a:rPr lang="nb-NO" sz="2600" i="1" dirty="0" smtClean="0">
                <a:latin typeface="Times New Roman" panose="02020603050405020304" pitchFamily="18" charset="0"/>
                <a:ea typeface="Times New Roman" panose="02020603050405020304" pitchFamily="18" charset="0"/>
              </a:rPr>
              <a:t>t</a:t>
            </a:r>
            <a:r>
              <a:rPr lang="nb-NO" sz="2600" i="1" baseline="-25000" dirty="0" smtClean="0">
                <a:latin typeface="Times New Roman" panose="02020603050405020304" pitchFamily="18" charset="0"/>
                <a:ea typeface="Times New Roman" panose="02020603050405020304" pitchFamily="18" charset="0"/>
              </a:rPr>
              <a:t>t</a:t>
            </a:r>
            <a:r>
              <a:rPr lang="nb-NO" sz="2600" i="1" dirty="0" smtClean="0">
                <a:latin typeface="Times New Roman" panose="02020603050405020304" pitchFamily="18" charset="0"/>
                <a:ea typeface="Times New Roman" panose="02020603050405020304" pitchFamily="18" charset="0"/>
              </a:rPr>
              <a:t>=v</a:t>
            </a:r>
            <a:r>
              <a:rPr lang="nb-NO" sz="2600" i="1" baseline="-25000" dirty="0" smtClean="0">
                <a:latin typeface="Times New Roman" panose="02020603050405020304" pitchFamily="18" charset="0"/>
                <a:ea typeface="Times New Roman" panose="02020603050405020304" pitchFamily="18" charset="0"/>
              </a:rPr>
              <a:t>n</a:t>
            </a:r>
            <a:r>
              <a:rPr lang="nb-NO" sz="2600" i="1" dirty="0" smtClean="0">
                <a:latin typeface="Times New Roman" panose="02020603050405020304" pitchFamily="18" charset="0"/>
                <a:ea typeface="Times New Roman" panose="02020603050405020304" pitchFamily="18" charset="0"/>
              </a:rPr>
              <a:t>/g </a:t>
            </a:r>
            <a:r>
              <a:rPr lang="nb-NO" sz="2600" i="1" dirty="0">
                <a:latin typeface="Times New Roman" panose="02020603050405020304" pitchFamily="18" charset="0"/>
                <a:ea typeface="Times New Roman" panose="02020603050405020304" pitchFamily="18" charset="0"/>
              </a:rPr>
              <a:t>(γ</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+f);   S</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n</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/2g (γ</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+f)</a:t>
            </a:r>
            <a:r>
              <a:rPr lang="nb-NO" sz="2600" dirty="0">
                <a:latin typeface="Times New Roman" panose="02020603050405020304" pitchFamily="18" charset="0"/>
                <a:ea typeface="Times New Roman" panose="02020603050405020304" pitchFamily="18" charset="0"/>
              </a:rPr>
              <a:t>		</a:t>
            </a:r>
            <a:endParaRPr lang="nb-NO" sz="2600" dirty="0" smtClean="0">
              <a:latin typeface="Times New Roman" panose="02020603050405020304" pitchFamily="18" charset="0"/>
              <a:ea typeface="Times New Roman" panose="02020603050405020304" pitchFamily="18" charset="0"/>
            </a:endParaRPr>
          </a:p>
          <a:p>
            <a:pPr marL="304800" algn="just">
              <a:spcAft>
                <a:spcPts val="0"/>
              </a:spcAft>
            </a:pPr>
            <a:r>
              <a:rPr lang="nb-NO" sz="2600" dirty="0">
                <a:latin typeface="Times New Roman" panose="02020603050405020304" pitchFamily="18" charset="0"/>
                <a:ea typeface="Times New Roman" panose="02020603050405020304" pitchFamily="18" charset="0"/>
              </a:rPr>
              <a:t> </a:t>
            </a:r>
            <a:r>
              <a:rPr lang="nb-NO" sz="2600" dirty="0" smtClean="0">
                <a:latin typeface="Times New Roman" panose="02020603050405020304" pitchFamily="18" charset="0"/>
                <a:ea typeface="Times New Roman" panose="02020603050405020304" pitchFamily="18" charset="0"/>
              </a:rPr>
              <a:t> 3</a:t>
            </a:r>
            <a:r>
              <a:rPr lang="nb-NO" sz="2600" dirty="0">
                <a:latin typeface="Times New Roman" panose="02020603050405020304" pitchFamily="18" charset="0"/>
                <a:ea typeface="Times New Roman" panose="02020603050405020304" pitchFamily="18" charset="0"/>
              </a:rPr>
              <a:t>) agar </a:t>
            </a:r>
            <a:r>
              <a:rPr lang="nb-NO"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φ</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t</a:t>
            </a:r>
            <a:r>
              <a:rPr lang="nb-NO" sz="2600" dirty="0">
                <a:latin typeface="Times New Roman" panose="02020603050405020304" pitchFamily="18" charset="0"/>
                <a:ea typeface="Times New Roman" panose="02020603050405020304" pitchFamily="18" charset="0"/>
              </a:rPr>
              <a:t> va </a:t>
            </a:r>
            <a:r>
              <a:rPr lang="nb-NO" sz="2600" i="1" dirty="0">
                <a:latin typeface="Times New Roman" panose="02020603050405020304" pitchFamily="18" charset="0"/>
                <a:ea typeface="Times New Roman" panose="02020603050405020304" pitchFamily="18" charset="0"/>
              </a:rPr>
              <a:t>γ</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a:t>
            </a:r>
            <a:r>
              <a:rPr lang="es-ES" sz="2600" i="1" dirty="0">
                <a:latin typeface="Times New Roman" panose="02020603050405020304" pitchFamily="18" charset="0"/>
                <a:ea typeface="Times New Roman" panose="02020603050405020304" pitchFamily="18" charset="0"/>
              </a:rPr>
              <a:t>φ</a:t>
            </a:r>
            <a:r>
              <a:rPr lang="nb-NO" sz="2600" dirty="0">
                <a:latin typeface="Times New Roman" panose="02020603050405020304" pitchFamily="18" charset="0"/>
                <a:ea typeface="Times New Roman" panose="02020603050405020304" pitchFamily="18" charset="0"/>
              </a:rPr>
              <a:t> bo’lsa g’ildiraknipg yo’l bilan tishlashish kuchidan </a:t>
            </a:r>
            <a:r>
              <a:rPr lang="nb-NO" sz="2600" dirty="0" smtClean="0">
                <a:latin typeface="Times New Roman" panose="02020603050405020304" pitchFamily="18" charset="0"/>
                <a:ea typeface="Times New Roman" panose="02020603050405020304" pitchFamily="18" charset="0"/>
              </a:rPr>
              <a:t>to’la </a:t>
            </a:r>
            <a:r>
              <a:rPr lang="nb-NO" sz="2600" dirty="0">
                <a:latin typeface="Times New Roman" panose="02020603050405020304" pitchFamily="18" charset="0"/>
                <a:ea typeface="Times New Roman" panose="02020603050405020304" pitchFamily="18" charset="0"/>
              </a:rPr>
              <a:t>foydalanilsa</a:t>
            </a:r>
            <a:r>
              <a:rPr lang="nb-NO" sz="2600" dirty="0" smtClean="0">
                <a:latin typeface="Times New Roman" panose="02020603050405020304" pitchFamily="18" charset="0"/>
                <a:ea typeface="Times New Roman" panose="02020603050405020304" pitchFamily="18" charset="0"/>
              </a:rPr>
              <a:t>;</a:t>
            </a:r>
            <a:r>
              <a:rPr lang="nb-NO" sz="2600" dirty="0">
                <a:latin typeface="Times New Roman" panose="02020603050405020304" pitchFamily="18" charset="0"/>
                <a:ea typeface="Times New Roman" panose="02020603050405020304" pitchFamily="18" charset="0"/>
              </a:rPr>
              <a:t> </a:t>
            </a:r>
            <a:endParaRPr lang="ru-RU" sz="2600" dirty="0" smtClean="0">
              <a:latin typeface="Times New Roman" panose="02020603050405020304" pitchFamily="18" charset="0"/>
              <a:ea typeface="Times New Roman" panose="02020603050405020304" pitchFamily="18" charset="0"/>
            </a:endParaRPr>
          </a:p>
          <a:p>
            <a:pPr marL="0" indent="0" algn="ctr">
              <a:spcAft>
                <a:spcPts val="0"/>
              </a:spcAft>
              <a:buNone/>
            </a:pPr>
            <a:r>
              <a:rPr lang="nb-NO" sz="2600" i="1" dirty="0" smtClean="0">
                <a:latin typeface="Times New Roman" panose="02020603050405020304" pitchFamily="18" charset="0"/>
                <a:ea typeface="Times New Roman" panose="02020603050405020304" pitchFamily="18" charset="0"/>
              </a:rPr>
              <a:t>t</a:t>
            </a:r>
            <a:r>
              <a:rPr lang="nb-NO" sz="2600" i="1" baseline="-25000" dirty="0" smtClean="0">
                <a:latin typeface="Times New Roman" panose="02020603050405020304" pitchFamily="18" charset="0"/>
                <a:ea typeface="Times New Roman" panose="02020603050405020304" pitchFamily="18" charset="0"/>
              </a:rPr>
              <a:t>t</a:t>
            </a:r>
            <a:r>
              <a:rPr lang="nb-NO" sz="2600" i="1" dirty="0" smtClean="0">
                <a:latin typeface="Times New Roman" panose="02020603050405020304" pitchFamily="18" charset="0"/>
                <a:ea typeface="Times New Roman" panose="02020603050405020304" pitchFamily="18" charset="0"/>
              </a:rPr>
              <a:t>=v</a:t>
            </a:r>
            <a:r>
              <a:rPr lang="nb-NO" sz="2600" i="1" baseline="-25000" dirty="0" smtClean="0">
                <a:latin typeface="Times New Roman" panose="02020603050405020304" pitchFamily="18" charset="0"/>
                <a:ea typeface="Times New Roman" panose="02020603050405020304" pitchFamily="18" charset="0"/>
              </a:rPr>
              <a:t>n</a:t>
            </a:r>
            <a:r>
              <a:rPr lang="nb-NO" sz="2600" i="1" dirty="0" smtClean="0">
                <a:latin typeface="Times New Roman" panose="02020603050405020304" pitchFamily="18" charset="0"/>
                <a:ea typeface="Times New Roman" panose="02020603050405020304" pitchFamily="18" charset="0"/>
              </a:rPr>
              <a:t>/g (γ</a:t>
            </a:r>
            <a:r>
              <a:rPr lang="nb-NO" sz="2600" i="1" baseline="-25000" dirty="0" smtClean="0">
                <a:latin typeface="Times New Roman" panose="02020603050405020304" pitchFamily="18" charset="0"/>
                <a:ea typeface="Times New Roman" panose="02020603050405020304" pitchFamily="18" charset="0"/>
              </a:rPr>
              <a:t>t</a:t>
            </a:r>
            <a:r>
              <a:rPr lang="nb-NO" sz="2600" i="1" dirty="0" smtClean="0">
                <a:latin typeface="Times New Roman" panose="02020603050405020304" pitchFamily="18" charset="0"/>
                <a:ea typeface="Times New Roman" panose="02020603050405020304" pitchFamily="18" charset="0"/>
              </a:rPr>
              <a:t>+f);   S</a:t>
            </a:r>
            <a:r>
              <a:rPr lang="nb-NO" sz="2600" i="1" baseline="-25000" dirty="0" smtClean="0">
                <a:latin typeface="Times New Roman" panose="02020603050405020304" pitchFamily="18" charset="0"/>
                <a:ea typeface="Times New Roman" panose="02020603050405020304" pitchFamily="18" charset="0"/>
              </a:rPr>
              <a:t>t</a:t>
            </a:r>
            <a:r>
              <a:rPr lang="nb-NO" sz="2600" i="1" dirty="0" smtClean="0">
                <a:latin typeface="Times New Roman" panose="02020603050405020304" pitchFamily="18" charset="0"/>
                <a:ea typeface="Times New Roman" panose="02020603050405020304" pitchFamily="18" charset="0"/>
              </a:rPr>
              <a:t>=v</a:t>
            </a:r>
            <a:r>
              <a:rPr lang="nb-NO" sz="2600" i="1" baseline="-25000" dirty="0" smtClean="0">
                <a:latin typeface="Times New Roman" panose="02020603050405020304" pitchFamily="18" charset="0"/>
                <a:ea typeface="Times New Roman" panose="02020603050405020304" pitchFamily="18" charset="0"/>
              </a:rPr>
              <a:t>n</a:t>
            </a:r>
            <a:r>
              <a:rPr lang="nb-NO" sz="2600" i="1" baseline="30000" dirty="0" smtClean="0">
                <a:latin typeface="Times New Roman" panose="02020603050405020304" pitchFamily="18" charset="0"/>
                <a:ea typeface="Times New Roman" panose="02020603050405020304" pitchFamily="18" charset="0"/>
              </a:rPr>
              <a:t>2</a:t>
            </a:r>
            <a:r>
              <a:rPr lang="nb-NO" sz="2600" i="1" dirty="0" smtClean="0">
                <a:latin typeface="Times New Roman" panose="02020603050405020304" pitchFamily="18" charset="0"/>
                <a:ea typeface="Times New Roman" panose="02020603050405020304" pitchFamily="18" charset="0"/>
              </a:rPr>
              <a:t>/2g (γ</a:t>
            </a:r>
            <a:r>
              <a:rPr lang="nb-NO" sz="2600" i="1" baseline="-25000" dirty="0" smtClean="0">
                <a:latin typeface="Times New Roman" panose="02020603050405020304" pitchFamily="18" charset="0"/>
                <a:ea typeface="Times New Roman" panose="02020603050405020304" pitchFamily="18" charset="0"/>
              </a:rPr>
              <a:t>t</a:t>
            </a:r>
            <a:r>
              <a:rPr lang="nb-NO" sz="2600" i="1" dirty="0" smtClean="0">
                <a:latin typeface="Times New Roman" panose="02020603050405020304" pitchFamily="18" charset="0"/>
                <a:ea typeface="Times New Roman" panose="02020603050405020304" pitchFamily="18" charset="0"/>
              </a:rPr>
              <a:t>+f)</a:t>
            </a:r>
            <a:r>
              <a:rPr lang="nb-NO" sz="2600" dirty="0" smtClean="0">
                <a:latin typeface="Times New Roman" panose="02020603050405020304" pitchFamily="18" charset="0"/>
                <a:ea typeface="Times New Roman" panose="02020603050405020304" pitchFamily="18" charset="0"/>
              </a:rPr>
              <a:t>		</a:t>
            </a:r>
            <a:endParaRPr lang="ru-RU" sz="2600" dirty="0" smtClean="0">
              <a:latin typeface="Times New Roman" panose="02020603050405020304" pitchFamily="18" charset="0"/>
              <a:ea typeface="Times New Roman" panose="02020603050405020304" pitchFamily="18" charset="0"/>
            </a:endParaRPr>
          </a:p>
          <a:p>
            <a:pPr marR="127000" indent="304800" algn="just">
              <a:spcAft>
                <a:spcPts val="0"/>
              </a:spcAft>
            </a:pPr>
            <a:r>
              <a:rPr lang="nb-NO" sz="2600" dirty="0" smtClean="0">
                <a:latin typeface="Times New Roman" panose="02020603050405020304" pitchFamily="18" charset="0"/>
                <a:ea typeface="Times New Roman" panose="02020603050405020304" pitchFamily="18" charset="0"/>
              </a:rPr>
              <a:t>4</a:t>
            </a:r>
            <a:r>
              <a:rPr lang="nb-NO" sz="2600" dirty="0">
                <a:latin typeface="Times New Roman" panose="02020603050405020304" pitchFamily="18" charset="0"/>
                <a:ea typeface="Times New Roman" panose="02020603050405020304" pitchFamily="18" charset="0"/>
              </a:rPr>
              <a:t>) agar</a:t>
            </a:r>
            <a:r>
              <a:rPr lang="nb-NO" sz="2600" b="1" dirty="0">
                <a:latin typeface="Times New Roman" panose="02020603050405020304" pitchFamily="18" charset="0"/>
                <a:ea typeface="Times New Roman" panose="02020603050405020304" pitchFamily="18" charset="0"/>
              </a:rPr>
              <a:t> </a:t>
            </a:r>
            <a:r>
              <a:rPr lang="es-ES" sz="2600" i="1" dirty="0">
                <a:latin typeface="Times New Roman" panose="02020603050405020304" pitchFamily="18" charset="0"/>
                <a:ea typeface="Times New Roman" panose="02020603050405020304" pitchFamily="18" charset="0"/>
              </a:rPr>
              <a:t>φ</a:t>
            </a:r>
            <a:r>
              <a:rPr lang="nb-NO" sz="2600" i="1" dirty="0">
                <a:latin typeface="Times New Roman" panose="02020603050405020304" pitchFamily="18" charset="0"/>
                <a:ea typeface="Times New Roman" panose="02020603050405020304" pitchFamily="18" charset="0"/>
              </a:rPr>
              <a:t>&gt;&gt;f</a:t>
            </a:r>
            <a:r>
              <a:rPr lang="nb-NO" sz="2600" dirty="0">
                <a:latin typeface="Times New Roman" panose="02020603050405020304" pitchFamily="18" charset="0"/>
                <a:ea typeface="Times New Roman" panose="02020603050405020304" pitchFamily="18" charset="0"/>
              </a:rPr>
              <a:t>  bo’lsa </a:t>
            </a:r>
            <a:r>
              <a:rPr lang="nb-NO" sz="2600" i="1" dirty="0">
                <a:latin typeface="Times New Roman" panose="02020603050405020304" pitchFamily="18" charset="0"/>
                <a:ea typeface="Times New Roman" panose="02020603050405020304" pitchFamily="18" charset="0"/>
              </a:rPr>
              <a:t>f≈0</a:t>
            </a:r>
            <a:r>
              <a:rPr lang="nb-NO" sz="2600" dirty="0">
                <a:latin typeface="Times New Roman" panose="02020603050405020304" pitchFamily="18" charset="0"/>
                <a:ea typeface="Times New Roman" panose="02020603050405020304" pitchFamily="18" charset="0"/>
              </a:rPr>
              <a:t> deb qabul qilish mumkin,</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bu xolda</a:t>
            </a:r>
            <a:endParaRPr lang="ru-RU" sz="2600" dirty="0">
              <a:latin typeface="Times New Roman" panose="02020603050405020304" pitchFamily="18" charset="0"/>
              <a:ea typeface="Times New Roman" panose="02020603050405020304" pitchFamily="18" charset="0"/>
            </a:endParaRPr>
          </a:p>
          <a:p>
            <a:pPr marL="0" indent="0" algn="ctr">
              <a:spcAft>
                <a:spcPts val="0"/>
              </a:spcAft>
              <a:buNone/>
            </a:pPr>
            <a:r>
              <a:rPr lang="en-US" sz="2600" i="1" dirty="0" err="1">
                <a:latin typeface="Times New Roman" panose="02020603050405020304" pitchFamily="18" charset="0"/>
                <a:ea typeface="Times New Roman" panose="02020603050405020304" pitchFamily="18" charset="0"/>
              </a:rPr>
              <a:t>t</a:t>
            </a:r>
            <a:r>
              <a:rPr lang="en-US" sz="2600" i="1" baseline="-25000" dirty="0" err="1">
                <a:latin typeface="Times New Roman" panose="02020603050405020304" pitchFamily="18" charset="0"/>
                <a:ea typeface="Times New Roman" panose="02020603050405020304" pitchFamily="18" charset="0"/>
              </a:rPr>
              <a:t>t</a:t>
            </a:r>
            <a:r>
              <a:rPr lang="en-US" sz="2600" i="1" dirty="0">
                <a:latin typeface="Times New Roman" panose="02020603050405020304" pitchFamily="18" charset="0"/>
                <a:ea typeface="Times New Roman" panose="02020603050405020304" pitchFamily="18" charset="0"/>
              </a:rPr>
              <a:t>=</a:t>
            </a:r>
            <a:r>
              <a:rPr lang="en-US" sz="2600" i="1" dirty="0" err="1">
                <a:latin typeface="Times New Roman" panose="02020603050405020304" pitchFamily="18" charset="0"/>
                <a:ea typeface="Times New Roman" panose="02020603050405020304" pitchFamily="18" charset="0"/>
              </a:rPr>
              <a:t>v</a:t>
            </a:r>
            <a:r>
              <a:rPr lang="en-US" sz="2600" i="1" baseline="-25000" dirty="0" err="1">
                <a:latin typeface="Times New Roman" panose="02020603050405020304" pitchFamily="18" charset="0"/>
                <a:ea typeface="Times New Roman" panose="02020603050405020304" pitchFamily="18" charset="0"/>
              </a:rPr>
              <a:t>n</a:t>
            </a:r>
            <a:r>
              <a:rPr lang="en-US" sz="2600" i="1" dirty="0">
                <a:latin typeface="Times New Roman" panose="02020603050405020304" pitchFamily="18" charset="0"/>
                <a:ea typeface="Times New Roman" panose="02020603050405020304" pitchFamily="18" charset="0"/>
              </a:rPr>
              <a:t>/g </a:t>
            </a:r>
            <a:r>
              <a:rPr lang="es-ES" sz="2600" i="1" dirty="0">
                <a:latin typeface="Times New Roman" panose="02020603050405020304" pitchFamily="18" charset="0"/>
                <a:ea typeface="Times New Roman" panose="02020603050405020304" pitchFamily="18" charset="0"/>
              </a:rPr>
              <a:t>φ</a:t>
            </a:r>
            <a:r>
              <a:rPr lang="en-US" sz="2600" i="1" dirty="0">
                <a:latin typeface="Times New Roman" panose="02020603050405020304" pitchFamily="18" charset="0"/>
                <a:ea typeface="Times New Roman" panose="02020603050405020304" pitchFamily="18" charset="0"/>
              </a:rPr>
              <a:t>;   S</a:t>
            </a:r>
            <a:r>
              <a:rPr lang="en-US" sz="2600" i="1" baseline="-25000" dirty="0">
                <a:latin typeface="Times New Roman" panose="02020603050405020304" pitchFamily="18" charset="0"/>
                <a:ea typeface="Times New Roman" panose="02020603050405020304" pitchFamily="18" charset="0"/>
              </a:rPr>
              <a:t>t</a:t>
            </a:r>
            <a:r>
              <a:rPr lang="en-US" sz="2600" i="1" dirty="0">
                <a:latin typeface="Times New Roman" panose="02020603050405020304" pitchFamily="18" charset="0"/>
                <a:ea typeface="Times New Roman" panose="02020603050405020304" pitchFamily="18" charset="0"/>
              </a:rPr>
              <a:t>=v</a:t>
            </a:r>
            <a:r>
              <a:rPr lang="en-US" sz="2600" i="1" baseline="-25000" dirty="0">
                <a:latin typeface="Times New Roman" panose="02020603050405020304" pitchFamily="18" charset="0"/>
                <a:ea typeface="Times New Roman" panose="02020603050405020304" pitchFamily="18" charset="0"/>
              </a:rPr>
              <a:t>n</a:t>
            </a:r>
            <a:r>
              <a:rPr lang="en-US" sz="2600" i="1" baseline="30000" dirty="0">
                <a:latin typeface="Times New Roman" panose="02020603050405020304" pitchFamily="18" charset="0"/>
                <a:ea typeface="Times New Roman" panose="02020603050405020304" pitchFamily="18" charset="0"/>
              </a:rPr>
              <a:t>2</a:t>
            </a:r>
            <a:r>
              <a:rPr lang="en-US" sz="2600" i="1" dirty="0">
                <a:latin typeface="Times New Roman" panose="02020603050405020304" pitchFamily="18" charset="0"/>
                <a:ea typeface="Times New Roman" panose="02020603050405020304" pitchFamily="18" charset="0"/>
              </a:rPr>
              <a:t>/2 g φ</a:t>
            </a: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r>
              <a:rPr lang="en-US" sz="2600" dirty="0" err="1">
                <a:latin typeface="Times New Roman" panose="02020603050405020304" pitchFamily="18" charset="0"/>
                <a:ea typeface="Times New Roman" panose="02020603050405020304" pitchFamily="18" charset="0"/>
              </a:rPr>
              <a:t>Formulalarning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xususiyati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shundan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iboratki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statik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tormozlanish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protsessini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harakterlab</a:t>
            </a:r>
            <a:r>
              <a:rPr lang="en-US" sz="2600" dirty="0">
                <a:latin typeface="Times New Roman" panose="02020603050405020304" pitchFamily="18" charset="0"/>
                <a:ea typeface="Times New Roman" panose="02020603050405020304" pitchFamily="18" charset="0"/>
              </a:rPr>
              <a:t> </a:t>
            </a:r>
            <a:r>
              <a:rPr lang="en-US" sz="2600" i="1" dirty="0" err="1">
                <a:latin typeface="Times New Roman" panose="02020603050405020304" pitchFamily="18" charset="0"/>
                <a:ea typeface="Times New Roman" panose="02020603050405020304" pitchFamily="18" charset="0"/>
              </a:rPr>
              <a:t>t</a:t>
            </a:r>
            <a:r>
              <a:rPr lang="en-US" sz="2600" i="1" baseline="-25000" dirty="0" err="1">
                <a:latin typeface="Times New Roman" panose="02020603050405020304" pitchFamily="18" charset="0"/>
                <a:ea typeface="Times New Roman" panose="02020603050405020304" pitchFamily="18" charset="0"/>
              </a:rPr>
              <a:t>t</a:t>
            </a:r>
            <a:r>
              <a:rPr lang="en-US" sz="2600" i="1" dirty="0">
                <a:latin typeface="Times New Roman" panose="02020603050405020304" pitchFamily="18" charset="0"/>
                <a:ea typeface="Times New Roman" panose="02020603050405020304" pitchFamily="18" charset="0"/>
              </a:rPr>
              <a:t>, S</a:t>
            </a:r>
            <a:r>
              <a:rPr lang="en-US" sz="2600" i="1" baseline="-25000" dirty="0">
                <a:latin typeface="Times New Roman" panose="02020603050405020304" pitchFamily="18" charset="0"/>
                <a:ea typeface="Times New Roman" panose="02020603050405020304" pitchFamily="18" charset="0"/>
              </a:rPr>
              <a:t>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o’zgarmas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tormozlanish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qiymatlarini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aniqlaydi</a:t>
            </a:r>
            <a:r>
              <a:rPr lang="en-US" sz="2600" dirty="0">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sp>
        <p:nvSpPr>
          <p:cNvPr id="4" name="Заголовок 1"/>
          <p:cNvSpPr>
            <a:spLocks noGrp="1"/>
          </p:cNvSpPr>
          <p:nvPr>
            <p:ph type="title"/>
          </p:nvPr>
        </p:nvSpPr>
        <p:spPr>
          <a:xfrm>
            <a:off x="838200" y="90152"/>
            <a:ext cx="10515600" cy="682581"/>
          </a:xfrm>
        </p:spPr>
        <p:txBody>
          <a:bodyPr/>
          <a:lstStyle/>
          <a:p>
            <a:pPr lvl="0" algn="ctr" eaLnBrk="1" fontAlgn="auto" hangingPunct="1">
              <a:spcBef>
                <a:spcPts val="0"/>
              </a:spcBef>
              <a:spcAft>
                <a:spcPts val="0"/>
              </a:spcAft>
            </a:pPr>
            <a:r>
              <a:rPr lang="es-ES" sz="2800" b="1" dirty="0">
                <a:solidFill>
                  <a:srgbClr val="000000"/>
                </a:solidFill>
                <a:latin typeface="Times New Roman" panose="02020603050405020304" pitchFamily="18" charset="0"/>
                <a:ea typeface="Calibri" panose="020F0502020204030204" pitchFamily="34" charset="0"/>
                <a:cs typeface="PANDA Baltic UZ Cyr"/>
              </a:rPr>
              <a:t>Tormozlanish protsesisini tadqiq etish.</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Tree>
    <p:extLst>
      <p:ext uri="{BB962C8B-B14F-4D97-AF65-F5344CB8AC3E}">
        <p14:creationId xmlns:p14="http://schemas.microsoft.com/office/powerpoint/2010/main" val="4115843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p:cNvSpPr>
            <a:spLocks noGrp="1"/>
          </p:cNvSpPr>
          <p:nvPr>
            <p:ph type="title"/>
          </p:nvPr>
        </p:nvSpPr>
        <p:spPr>
          <a:xfrm>
            <a:off x="838200" y="-101600"/>
            <a:ext cx="10515600" cy="772732"/>
          </a:xfrm>
        </p:spPr>
        <p:txBody>
          <a:bodyPr/>
          <a:lstStyle/>
          <a:p>
            <a:pPr marL="179705" indent="391795" algn="ctr">
              <a:spcAft>
                <a:spcPts val="0"/>
              </a:spcAft>
            </a:pPr>
            <a:r>
              <a:rPr lang="en-US" sz="2800" b="1" dirty="0" err="1">
                <a:solidFill>
                  <a:srgbClr val="000000"/>
                </a:solidFill>
                <a:latin typeface="Times New Roman" panose="02020603050405020304" pitchFamily="18" charset="0"/>
                <a:ea typeface="Calibri" panose="020F0502020204030204" pitchFamily="34" charset="0"/>
                <a:cs typeface="PANDA Baltic UZ Cyr"/>
              </a:rPr>
              <a:t>Avtomobilni</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dvigatel</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transmissiyadan</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ajratilmagan</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xolda</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tormozlash</a:t>
            </a:r>
            <a:r>
              <a:rPr lang="en-US" sz="2800" b="1" dirty="0">
                <a:solidFill>
                  <a:srgbClr val="000000"/>
                </a:solidFill>
                <a:latin typeface="Times New Roman" panose="02020603050405020304" pitchFamily="18" charset="0"/>
                <a:ea typeface="Calibri" panose="020F0502020204030204" pitchFamily="34" charset="0"/>
                <a:cs typeface="PANDA Baltic UZ Cyr"/>
              </a:rPr>
              <a:t>.</a:t>
            </a:r>
            <a:endParaRPr lang="ru-RU" sz="2800" dirty="0"/>
          </a:p>
        </p:txBody>
      </p:sp>
      <p:sp>
        <p:nvSpPr>
          <p:cNvPr id="2" name="Объект 1"/>
          <p:cNvSpPr>
            <a:spLocks noGrp="1"/>
          </p:cNvSpPr>
          <p:nvPr>
            <p:ph idx="1"/>
          </p:nvPr>
        </p:nvSpPr>
        <p:spPr>
          <a:xfrm>
            <a:off x="0" y="772732"/>
            <a:ext cx="12192000" cy="6085267"/>
          </a:xfrm>
        </p:spPr>
        <p:txBody>
          <a:bodyPr/>
          <a:lstStyle/>
          <a:p>
            <a:pPr marL="179705" algn="just">
              <a:spcAft>
                <a:spcPts val="600"/>
              </a:spcAft>
            </a:pPr>
            <a:r>
              <a:rPr lang="en-US" dirty="0" err="1">
                <a:latin typeface="Times New Roman" panose="02020603050405020304" pitchFamily="18" charset="0"/>
                <a:ea typeface="Times New Roman" panose="02020603050405020304" pitchFamily="18" charset="0"/>
              </a:rPr>
              <a:t>Tormozlanshp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balansi</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tenglamasida</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dvigatel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transmissiyadan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ajratilgan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xol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R</a:t>
            </a:r>
            <a:r>
              <a:rPr lang="en-US" i="1" baseline="-25000" dirty="0" err="1">
                <a:latin typeface="Times New Roman" panose="02020603050405020304" pitchFamily="18" charset="0"/>
                <a:ea typeface="Times New Roman" panose="02020603050405020304" pitchFamily="18" charset="0"/>
              </a:rPr>
              <a:t>t.d</a:t>
            </a:r>
            <a:r>
              <a:rPr lang="en-US" i="1" dirty="0">
                <a:latin typeface="Times New Roman" panose="02020603050405020304" pitchFamily="18" charset="0"/>
                <a:ea typeface="Times New Roman" panose="02020603050405020304" pitchFamily="18" charset="0"/>
              </a:rPr>
              <a:t> =0</a:t>
            </a:r>
            <a:r>
              <a:rPr lang="en-US" dirty="0">
                <a:latin typeface="Times New Roman" panose="02020603050405020304" pitchFamily="18" charset="0"/>
                <a:ea typeface="Times New Roman" panose="02020603050405020304" pitchFamily="18" charset="0"/>
              </a:rPr>
              <a:t> deb, </a:t>
            </a:r>
            <a:r>
              <a:rPr lang="en-US" dirty="0" err="1">
                <a:latin typeface="Times New Roman" panose="02020603050405020304" pitchFamily="18" charset="0"/>
                <a:ea typeface="Times New Roman" panose="02020603050405020304" pitchFamily="18" charset="0"/>
              </a:rPr>
              <a:t>uni</a:t>
            </a:r>
            <a:r>
              <a:rPr lang="en-US" dirty="0">
                <a:latin typeface="Times New Roman" panose="02020603050405020304" pitchFamily="18" charset="0"/>
                <a:ea typeface="Times New Roman" panose="02020603050405020304" pitchFamily="18" charset="0"/>
              </a:rPr>
              <a:t>—</a:t>
            </a:r>
            <a:r>
              <a:rPr lang="en-US" i="1" dirty="0">
                <a:latin typeface="Times New Roman" panose="02020603050405020304" pitchFamily="18" charset="0"/>
                <a:ea typeface="Times New Roman" panose="02020603050405020304" pitchFamily="18" charset="0"/>
              </a:rPr>
              <a:t>j</a:t>
            </a:r>
            <a:r>
              <a:rPr lang="en-US" i="1" baseline="-25000" dirty="0">
                <a:latin typeface="Times New Roman" panose="02020603050405020304" pitchFamily="18" charset="0"/>
                <a:ea typeface="Times New Roman" panose="02020603050405020304" pitchFamily="18" charset="0"/>
              </a:rPr>
              <a: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nisbatan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yechamiz</a:t>
            </a:r>
            <a:r>
              <a:rPr lang="en-US" dirty="0" smtClean="0">
                <a:latin typeface="Times New Roman" panose="02020603050405020304" pitchFamily="18" charset="0"/>
                <a:ea typeface="Times New Roman" panose="02020603050405020304" pitchFamily="18" charset="0"/>
              </a:rPr>
              <a:t>:</a:t>
            </a:r>
            <a:r>
              <a:rPr lang="en-US"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marR="127000" algn="ctr">
              <a:spcAft>
                <a:spcPts val="0"/>
              </a:spcAft>
            </a:pPr>
            <a:r>
              <a:rPr lang="nl-NL" i="1" dirty="0">
                <a:latin typeface="Times New Roman" panose="02020603050405020304" pitchFamily="18" charset="0"/>
                <a:ea typeface="Times New Roman" panose="02020603050405020304" pitchFamily="18" charset="0"/>
              </a:rPr>
              <a:t>j</a:t>
            </a:r>
            <a:r>
              <a:rPr lang="nl-NL" i="1" baseline="-25000" dirty="0">
                <a:latin typeface="Times New Roman" panose="02020603050405020304" pitchFamily="18" charset="0"/>
                <a:ea typeface="Times New Roman" panose="02020603050405020304" pitchFamily="18" charset="0"/>
              </a:rPr>
              <a:t>a</a:t>
            </a:r>
            <a:r>
              <a:rPr lang="nl-NL" i="1" dirty="0">
                <a:latin typeface="Times New Roman" panose="02020603050405020304" pitchFamily="18" charset="0"/>
                <a:ea typeface="Times New Roman" panose="02020603050405020304" pitchFamily="18" charset="0"/>
              </a:rPr>
              <a:t> = R</a:t>
            </a:r>
            <a:r>
              <a:rPr lang="nl-NL" i="1" baseline="-25000" dirty="0">
                <a:latin typeface="Times New Roman" panose="02020603050405020304" pitchFamily="18" charset="0"/>
                <a:ea typeface="Times New Roman" panose="02020603050405020304" pitchFamily="18" charset="0"/>
              </a:rPr>
              <a:t>t</a:t>
            </a:r>
            <a:r>
              <a:rPr lang="nl-NL" i="1" dirty="0">
                <a:latin typeface="Times New Roman" panose="02020603050405020304" pitchFamily="18" charset="0"/>
                <a:ea typeface="Times New Roman" panose="02020603050405020304" pitchFamily="18" charset="0"/>
              </a:rPr>
              <a:t>+ R</a:t>
            </a:r>
            <a:r>
              <a:rPr lang="es-ES" i="1" baseline="-25000" dirty="0">
                <a:latin typeface="Times New Roman" panose="02020603050405020304" pitchFamily="18" charset="0"/>
                <a:ea typeface="Times New Roman" panose="02020603050405020304" pitchFamily="18" charset="0"/>
              </a:rPr>
              <a:t>ψ</a:t>
            </a:r>
            <a:r>
              <a:rPr lang="nl-NL" i="1" dirty="0">
                <a:latin typeface="Times New Roman" panose="02020603050405020304" pitchFamily="18" charset="0"/>
                <a:ea typeface="Times New Roman" panose="02020603050405020304" pitchFamily="18" charset="0"/>
              </a:rPr>
              <a:t>+ R</a:t>
            </a:r>
            <a:r>
              <a:rPr lang="nl-NL" i="1" baseline="-25000" dirty="0">
                <a:latin typeface="Times New Roman" panose="02020603050405020304" pitchFamily="18" charset="0"/>
                <a:ea typeface="Times New Roman" panose="02020603050405020304" pitchFamily="18" charset="0"/>
              </a:rPr>
              <a:t>w</a:t>
            </a:r>
            <a:r>
              <a:rPr lang="nl-NL" i="1" dirty="0">
                <a:latin typeface="Times New Roman" panose="02020603050405020304" pitchFamily="18" charset="0"/>
                <a:ea typeface="Times New Roman" panose="02020603050405020304" pitchFamily="18" charset="0"/>
              </a:rPr>
              <a:t>+ R</a:t>
            </a:r>
            <a:r>
              <a:rPr lang="nl-NL" i="1" baseline="-25000" dirty="0">
                <a:latin typeface="Times New Roman" panose="02020603050405020304" pitchFamily="18" charset="0"/>
                <a:ea typeface="Times New Roman" panose="02020603050405020304" pitchFamily="18" charset="0"/>
              </a:rPr>
              <a:t>x.x</a:t>
            </a:r>
            <a:r>
              <a:rPr lang="nl-NL" i="1" dirty="0">
                <a:latin typeface="Times New Roman" panose="02020603050405020304" pitchFamily="18" charset="0"/>
                <a:ea typeface="Times New Roman" panose="02020603050405020304" pitchFamily="18" charset="0"/>
              </a:rPr>
              <a:t>/G</a:t>
            </a:r>
            <a:r>
              <a:rPr lang="nl-NL" i="1" baseline="-25000" dirty="0">
                <a:latin typeface="Times New Roman" panose="02020603050405020304" pitchFamily="18" charset="0"/>
                <a:ea typeface="Times New Roman" panose="02020603050405020304" pitchFamily="18" charset="0"/>
              </a:rPr>
              <a:t>a</a:t>
            </a:r>
            <a:r>
              <a:rPr lang="nl-NL" i="1" dirty="0">
                <a:latin typeface="Times New Roman" panose="02020603050405020304" pitchFamily="18" charset="0"/>
                <a:ea typeface="Times New Roman" panose="02020603050405020304" pitchFamily="18" charset="0"/>
              </a:rPr>
              <a:t> </a:t>
            </a:r>
            <a:r>
              <a:rPr lang="es-ES" i="1" dirty="0">
                <a:latin typeface="Times New Roman" panose="02020603050405020304" pitchFamily="18" charset="0"/>
                <a:ea typeface="Times New Roman" panose="02020603050405020304" pitchFamily="18" charset="0"/>
                <a:sym typeface="Symbol" panose="05050102010706020507" pitchFamily="18" charset="2"/>
              </a:rPr>
              <a:t></a:t>
            </a:r>
            <a:r>
              <a:rPr lang="nb-NO" i="1" baseline="-25000" dirty="0">
                <a:latin typeface="Times New Roman" panose="02020603050405020304" pitchFamily="18" charset="0"/>
                <a:ea typeface="Times New Roman" panose="02020603050405020304" pitchFamily="18" charset="0"/>
              </a:rPr>
              <a:t>n</a:t>
            </a:r>
            <a:r>
              <a:rPr lang="nl-NL" i="1" dirty="0">
                <a:latin typeface="Times New Roman" panose="02020603050405020304" pitchFamily="18" charset="0"/>
                <a:ea typeface="Times New Roman" panose="02020603050405020304" pitchFamily="18" charset="0"/>
              </a:rPr>
              <a:t>  g</a:t>
            </a:r>
            <a:r>
              <a:rPr lang="nl-NL"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indent="0" algn="just">
              <a:spcAft>
                <a:spcPts val="0"/>
              </a:spcAft>
              <a:buNone/>
            </a:pPr>
            <a:r>
              <a:rPr lang="es-ES" i="1" dirty="0">
                <a:latin typeface="Times New Roman" panose="02020603050405020304" pitchFamily="18" charset="0"/>
                <a:ea typeface="Times New Roman" panose="02020603050405020304" pitchFamily="18" charset="0"/>
                <a:sym typeface="Symbol" panose="05050102010706020507" pitchFamily="18" charset="2"/>
              </a:rPr>
              <a:t></a:t>
            </a:r>
            <a:r>
              <a:rPr lang="nb-NO" i="1" baseline="-25000" dirty="0">
                <a:latin typeface="Times New Roman" panose="02020603050405020304" pitchFamily="18" charset="0"/>
                <a:ea typeface="Times New Roman" panose="02020603050405020304" pitchFamily="18" charset="0"/>
              </a:rPr>
              <a:t>n</a:t>
            </a:r>
            <a:r>
              <a:rPr lang="nl-NL" dirty="0">
                <a:latin typeface="Times New Roman" panose="02020603050405020304" pitchFamily="18" charset="0"/>
                <a:ea typeface="Times New Roman" panose="02020603050405020304" pitchFamily="18" charset="0"/>
              </a:rPr>
              <a:t> - dvigatel transmissiyadan ajratilgandagi aylanma harakatlanuvchi massalar ta`siri koeffitsienti.</a:t>
            </a:r>
            <a:endParaRPr lang="ru-RU" sz="1800" dirty="0">
              <a:latin typeface="Times New Roman" panose="02020603050405020304" pitchFamily="18" charset="0"/>
              <a:ea typeface="Times New Roman" panose="02020603050405020304" pitchFamily="18" charset="0"/>
            </a:endParaRPr>
          </a:p>
          <a:p>
            <a:pPr marL="25400" indent="317500" algn="just">
              <a:spcAft>
                <a:spcPts val="0"/>
              </a:spcAft>
            </a:pPr>
            <a:r>
              <a:rPr lang="nl-NL" dirty="0">
                <a:latin typeface="Times New Roman" panose="02020603050405020304" pitchFamily="18" charset="0"/>
                <a:ea typeface="Times New Roman" panose="02020603050405020304" pitchFamily="18" charset="0"/>
              </a:rPr>
              <a:t>Avtomobilnn dvigatel transmissiyadan ajratilmagan xolda tormozlansa, tormozlanish balansi tenglamasidan sekillanish miqdori quyidagncha aniqlanadi: </a:t>
            </a:r>
            <a:endParaRPr lang="ru-RU" sz="1800" dirty="0">
              <a:latin typeface="Times New Roman" panose="02020603050405020304" pitchFamily="18" charset="0"/>
              <a:ea typeface="Times New Roman" panose="02020603050405020304" pitchFamily="18" charset="0"/>
            </a:endParaRPr>
          </a:p>
          <a:p>
            <a:pPr marL="0" marR="127000" indent="0" algn="ctr">
              <a:spcAft>
                <a:spcPts val="0"/>
              </a:spcAft>
              <a:buNone/>
            </a:pPr>
            <a:r>
              <a:rPr lang="nl-NL" i="1" dirty="0">
                <a:latin typeface="Times New Roman" panose="02020603050405020304" pitchFamily="18" charset="0"/>
                <a:ea typeface="Times New Roman" panose="02020603050405020304" pitchFamily="18" charset="0"/>
              </a:rPr>
              <a:t>-j</a:t>
            </a:r>
            <a:r>
              <a:rPr lang="nl-NL" i="1" baseline="-25000" dirty="0">
                <a:latin typeface="Times New Roman" panose="02020603050405020304" pitchFamily="18" charset="0"/>
                <a:ea typeface="Times New Roman" panose="02020603050405020304" pitchFamily="18" charset="0"/>
              </a:rPr>
              <a:t>as</a:t>
            </a:r>
            <a:r>
              <a:rPr lang="nl-NL" i="1" dirty="0">
                <a:latin typeface="Times New Roman" panose="02020603050405020304" pitchFamily="18" charset="0"/>
                <a:ea typeface="Times New Roman" panose="02020603050405020304" pitchFamily="18" charset="0"/>
              </a:rPr>
              <a:t>= R</a:t>
            </a:r>
            <a:r>
              <a:rPr lang="nl-NL" i="1" baseline="-25000" dirty="0">
                <a:latin typeface="Times New Roman" panose="02020603050405020304" pitchFamily="18" charset="0"/>
                <a:ea typeface="Times New Roman" panose="02020603050405020304" pitchFamily="18" charset="0"/>
              </a:rPr>
              <a:t>t.d</a:t>
            </a:r>
            <a:r>
              <a:rPr lang="nl-NL" i="1" dirty="0">
                <a:latin typeface="Times New Roman" panose="02020603050405020304" pitchFamily="18" charset="0"/>
                <a:ea typeface="Times New Roman" panose="02020603050405020304" pitchFamily="18" charset="0"/>
              </a:rPr>
              <a:t>+ R</a:t>
            </a:r>
            <a:r>
              <a:rPr lang="nl-NL" i="1" baseline="-25000" dirty="0">
                <a:latin typeface="Times New Roman" panose="02020603050405020304" pitchFamily="18" charset="0"/>
                <a:ea typeface="Times New Roman" panose="02020603050405020304" pitchFamily="18" charset="0"/>
              </a:rPr>
              <a:t>t</a:t>
            </a:r>
            <a:r>
              <a:rPr lang="nl-NL" i="1" dirty="0">
                <a:latin typeface="Times New Roman" panose="02020603050405020304" pitchFamily="18" charset="0"/>
                <a:ea typeface="Times New Roman" panose="02020603050405020304" pitchFamily="18" charset="0"/>
              </a:rPr>
              <a:t>+ R</a:t>
            </a:r>
            <a:r>
              <a:rPr lang="es-ES" i="1" baseline="-25000" dirty="0">
                <a:latin typeface="Times New Roman" panose="02020603050405020304" pitchFamily="18" charset="0"/>
                <a:ea typeface="Times New Roman" panose="02020603050405020304" pitchFamily="18" charset="0"/>
              </a:rPr>
              <a:t>ψ</a:t>
            </a:r>
            <a:r>
              <a:rPr lang="nl-NL" i="1" dirty="0">
                <a:latin typeface="Times New Roman" panose="02020603050405020304" pitchFamily="18" charset="0"/>
                <a:ea typeface="Times New Roman" panose="02020603050405020304" pitchFamily="18" charset="0"/>
              </a:rPr>
              <a:t>+ R</a:t>
            </a:r>
            <a:r>
              <a:rPr lang="nl-NL" i="1" baseline="-25000" dirty="0">
                <a:latin typeface="Times New Roman" panose="02020603050405020304" pitchFamily="18" charset="0"/>
                <a:ea typeface="Times New Roman" panose="02020603050405020304" pitchFamily="18" charset="0"/>
              </a:rPr>
              <a:t>x.x</a:t>
            </a:r>
            <a:r>
              <a:rPr lang="nl-NL" i="1" dirty="0">
                <a:latin typeface="Times New Roman" panose="02020603050405020304" pitchFamily="18" charset="0"/>
                <a:ea typeface="Times New Roman" panose="02020603050405020304" pitchFamily="18" charset="0"/>
              </a:rPr>
              <a:t>/ G</a:t>
            </a:r>
            <a:r>
              <a:rPr lang="nl-NL" i="1" baseline="-25000" dirty="0">
                <a:latin typeface="Times New Roman" panose="02020603050405020304" pitchFamily="18" charset="0"/>
                <a:ea typeface="Times New Roman" panose="02020603050405020304" pitchFamily="18" charset="0"/>
              </a:rPr>
              <a:t>a</a:t>
            </a:r>
            <a:r>
              <a:rPr lang="nl-NL" i="1" dirty="0">
                <a:latin typeface="Times New Roman" panose="02020603050405020304" pitchFamily="18" charset="0"/>
                <a:ea typeface="Times New Roman" panose="02020603050405020304" pitchFamily="18" charset="0"/>
              </a:rPr>
              <a:t> </a:t>
            </a:r>
            <a:r>
              <a:rPr lang="es-ES" i="1" dirty="0">
                <a:latin typeface="Times New Roman" panose="02020603050405020304" pitchFamily="18" charset="0"/>
                <a:ea typeface="Times New Roman" panose="02020603050405020304" pitchFamily="18" charset="0"/>
                <a:sym typeface="Symbol" panose="05050102010706020507" pitchFamily="18" charset="2"/>
              </a:rPr>
              <a:t></a:t>
            </a:r>
            <a:r>
              <a:rPr lang="nl-NL" i="1" baseline="-25000" dirty="0">
                <a:latin typeface="Times New Roman" panose="02020603050405020304" pitchFamily="18" charset="0"/>
                <a:ea typeface="Times New Roman" panose="02020603050405020304" pitchFamily="18" charset="0"/>
              </a:rPr>
              <a:t>vr</a:t>
            </a:r>
            <a:r>
              <a:rPr lang="nl-NL" i="1" dirty="0">
                <a:latin typeface="Times New Roman" panose="02020603050405020304" pitchFamily="18" charset="0"/>
                <a:ea typeface="Times New Roman" panose="02020603050405020304" pitchFamily="18" charset="0"/>
              </a:rPr>
              <a:t>  g.</a:t>
            </a:r>
            <a:r>
              <a:rPr lang="nl-NL"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indent="0" algn="just">
              <a:spcAft>
                <a:spcPts val="0"/>
              </a:spcAft>
              <a:buNone/>
            </a:pPr>
            <a:r>
              <a:rPr lang="es-ES" i="1" dirty="0">
                <a:latin typeface="Times New Roman" panose="02020603050405020304" pitchFamily="18" charset="0"/>
                <a:ea typeface="Times New Roman" panose="02020603050405020304" pitchFamily="18" charset="0"/>
                <a:sym typeface="Symbol" panose="05050102010706020507" pitchFamily="18" charset="2"/>
              </a:rPr>
              <a:t></a:t>
            </a:r>
            <a:r>
              <a:rPr lang="nl-NL" i="1" baseline="-25000" dirty="0">
                <a:latin typeface="Times New Roman" panose="02020603050405020304" pitchFamily="18" charset="0"/>
                <a:ea typeface="Times New Roman" panose="02020603050405020304" pitchFamily="18" charset="0"/>
              </a:rPr>
              <a:t>vr</a:t>
            </a:r>
            <a:r>
              <a:rPr lang="nl-NL" dirty="0">
                <a:latin typeface="Times New Roman" panose="02020603050405020304" pitchFamily="18" charset="0"/>
                <a:ea typeface="Times New Roman" panose="02020603050405020304" pitchFamily="18" charset="0"/>
              </a:rPr>
              <a:t> — dvigatel transmissiyadan ajratilmaganda aylamma harakatlanuvchan massalar ta`siri koeffitseti</a:t>
            </a:r>
            <a:r>
              <a:rPr lang="nl-NL" dirty="0" smtClean="0">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202440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873125"/>
            <a:ext cx="12192000" cy="4351338"/>
          </a:xfrm>
        </p:spPr>
        <p:txBody>
          <a:bodyPr/>
          <a:lstStyle/>
          <a:p>
            <a:pPr marL="179705" algn="just">
              <a:spcAft>
                <a:spcPts val="600"/>
              </a:spcAft>
            </a:pPr>
            <a:r>
              <a:rPr lang="nl-NL" dirty="0" smtClean="0">
                <a:latin typeface="Times New Roman" panose="02020603050405020304" pitchFamily="18" charset="0"/>
                <a:ea typeface="Times New Roman" panose="02020603050405020304" pitchFamily="18" charset="0"/>
              </a:rPr>
              <a:t>Yuqoridagi tenglamalarni </a:t>
            </a:r>
            <a:r>
              <a:rPr lang="nl-NL" dirty="0">
                <a:latin typeface="Times New Roman" panose="02020603050405020304" pitchFamily="18" charset="0"/>
                <a:ea typeface="Times New Roman" panose="02020603050405020304" pitchFamily="18" charset="0"/>
              </a:rPr>
              <a:t>bir avtomobil uchun ularga aniq qiymatlarini kuyib yechsak, </a:t>
            </a:r>
            <a:r>
              <a:rPr lang="nl-NL" dirty="0" smtClean="0">
                <a:latin typeface="Times New Roman" panose="02020603050405020304" pitchFamily="18" charset="0"/>
                <a:ea typeface="Times New Roman" panose="02020603050405020304" pitchFamily="18" charset="0"/>
              </a:rPr>
              <a:t>rasmdagi </a:t>
            </a:r>
            <a:r>
              <a:rPr lang="nl-NL" dirty="0">
                <a:latin typeface="Times New Roman" panose="02020603050405020304" pitchFamily="18" charset="0"/>
                <a:ea typeface="Times New Roman" panose="02020603050405020304" pitchFamily="18" charset="0"/>
              </a:rPr>
              <a:t>grafik xosil bo’ladi; grafikdagi tutash chiziq dvigatel transmissiyadan ajratilgai, shtrix chiziq esa ajratilmagan xol uchun aniqlangan.</a:t>
            </a:r>
            <a:endParaRPr lang="ru-RU" sz="1800" dirty="0">
              <a:latin typeface="Times New Roman" panose="02020603050405020304" pitchFamily="18" charset="0"/>
              <a:ea typeface="Times New Roman" panose="02020603050405020304" pitchFamily="18" charset="0"/>
            </a:endParaRPr>
          </a:p>
          <a:p>
            <a:endParaRPr lang="ru-RU" dirty="0"/>
          </a:p>
        </p:txBody>
      </p:sp>
      <p:pic>
        <p:nvPicPr>
          <p:cNvPr id="4" name="Рисунок 3"/>
          <p:cNvPicPr>
            <a:picLocks noChangeAspect="1"/>
          </p:cNvPicPr>
          <p:nvPr/>
        </p:nvPicPr>
        <p:blipFill>
          <a:blip r:embed="rId2"/>
          <a:stretch>
            <a:fillRect/>
          </a:stretch>
        </p:blipFill>
        <p:spPr>
          <a:xfrm>
            <a:off x="3126335" y="2816352"/>
            <a:ext cx="4426827" cy="3063748"/>
          </a:xfrm>
          <a:prstGeom prst="rect">
            <a:avLst/>
          </a:prstGeom>
        </p:spPr>
      </p:pic>
      <p:sp>
        <p:nvSpPr>
          <p:cNvPr id="6" name="Прямоугольник 5"/>
          <p:cNvSpPr/>
          <p:nvPr/>
        </p:nvSpPr>
        <p:spPr>
          <a:xfrm>
            <a:off x="0" y="5880100"/>
            <a:ext cx="12192000" cy="954107"/>
          </a:xfrm>
          <a:prstGeom prst="rect">
            <a:avLst/>
          </a:prstGeom>
        </p:spPr>
        <p:txBody>
          <a:bodyPr wrap="square">
            <a:spAutoFit/>
          </a:bodyPr>
          <a:lstStyle/>
          <a:p>
            <a:pPr indent="342900" algn="ctr">
              <a:spcAft>
                <a:spcPts val="0"/>
              </a:spcAft>
            </a:pPr>
            <a:r>
              <a:rPr lang="es-ES" sz="2800" dirty="0">
                <a:latin typeface="Times New Roman" panose="02020603050405020304" pitchFamily="18" charset="0"/>
                <a:ea typeface="Times New Roman" panose="02020603050405020304" pitchFamily="18" charset="0"/>
              </a:rPr>
              <a:t>Dvigatel transmissiyadan ajratilmagan (a) va ajratilgan (v) xolda tormozlashda sekinlanishning o’zgarishi.</a:t>
            </a:r>
            <a:endParaRPr lang="ru-RU" sz="2800" dirty="0">
              <a:effectLst/>
              <a:latin typeface="Times New Roman" panose="02020603050405020304" pitchFamily="18" charset="0"/>
              <a:ea typeface="Times New Roman" panose="02020603050405020304" pitchFamily="18" charset="0"/>
            </a:endParaRPr>
          </a:p>
        </p:txBody>
      </p:sp>
      <p:sp>
        <p:nvSpPr>
          <p:cNvPr id="10" name="Заголовок 1"/>
          <p:cNvSpPr>
            <a:spLocks noGrp="1"/>
          </p:cNvSpPr>
          <p:nvPr>
            <p:ph type="title"/>
          </p:nvPr>
        </p:nvSpPr>
        <p:spPr>
          <a:xfrm>
            <a:off x="838200" y="-101600"/>
            <a:ext cx="10515600" cy="772732"/>
          </a:xfrm>
        </p:spPr>
        <p:txBody>
          <a:bodyPr/>
          <a:lstStyle/>
          <a:p>
            <a:pPr marL="179705" indent="391795" algn="ctr">
              <a:spcAft>
                <a:spcPts val="0"/>
              </a:spcAft>
            </a:pPr>
            <a:r>
              <a:rPr lang="en-US" sz="2800" b="1" dirty="0" err="1">
                <a:solidFill>
                  <a:srgbClr val="000000"/>
                </a:solidFill>
                <a:latin typeface="Times New Roman" panose="02020603050405020304" pitchFamily="18" charset="0"/>
                <a:ea typeface="Calibri" panose="020F0502020204030204" pitchFamily="34" charset="0"/>
                <a:cs typeface="PANDA Baltic UZ Cyr"/>
              </a:rPr>
              <a:t>Avtomobilni</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dvigatel</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transmissiyadan</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ajratilmagan</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xolda</a:t>
            </a:r>
            <a:r>
              <a:rPr lang="en-US" sz="2800" b="1" dirty="0">
                <a:solidFill>
                  <a:srgbClr val="000000"/>
                </a:solidFill>
                <a:latin typeface="Times New Roman" panose="02020603050405020304" pitchFamily="18" charset="0"/>
                <a:ea typeface="Calibri" panose="020F0502020204030204" pitchFamily="34" charset="0"/>
                <a:cs typeface="PANDA Baltic UZ Cyr"/>
              </a:rPr>
              <a:t> </a:t>
            </a:r>
            <a:r>
              <a:rPr lang="en-US" sz="2800" b="1" dirty="0" err="1">
                <a:solidFill>
                  <a:srgbClr val="000000"/>
                </a:solidFill>
                <a:latin typeface="Times New Roman" panose="02020603050405020304" pitchFamily="18" charset="0"/>
                <a:ea typeface="Calibri" panose="020F0502020204030204" pitchFamily="34" charset="0"/>
                <a:cs typeface="PANDA Baltic UZ Cyr"/>
              </a:rPr>
              <a:t>tormozlash</a:t>
            </a:r>
            <a:r>
              <a:rPr lang="en-US" sz="2800" b="1" dirty="0">
                <a:solidFill>
                  <a:srgbClr val="000000"/>
                </a:solidFill>
                <a:latin typeface="Times New Roman" panose="02020603050405020304" pitchFamily="18" charset="0"/>
                <a:ea typeface="Calibri" panose="020F0502020204030204" pitchFamily="34" charset="0"/>
                <a:cs typeface="PANDA Baltic UZ Cyr"/>
              </a:rPr>
              <a:t>.</a:t>
            </a:r>
            <a:endParaRPr lang="ru-RU" sz="2800" dirty="0"/>
          </a:p>
        </p:txBody>
      </p:sp>
    </p:spTree>
    <p:extLst>
      <p:ext uri="{BB962C8B-B14F-4D97-AF65-F5344CB8AC3E}">
        <p14:creationId xmlns:p14="http://schemas.microsoft.com/office/powerpoint/2010/main" val="11864922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01599"/>
            <a:ext cx="10515600" cy="901700"/>
          </a:xfrm>
        </p:spPr>
        <p:txBody>
          <a:bodyPr/>
          <a:lstStyle/>
          <a:p>
            <a:pPr lvl="0" algn="ctr"/>
            <a:r>
              <a:rPr lang="sv-SE" altLang="ru-RU" sz="28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Ekspluatsiya vaqtida uchraydigan faktorlarning tormozlanish dinamikasiga ta`siri.</a:t>
            </a:r>
            <a:r>
              <a:rPr lang="ru-RU" altLang="ru-RU" sz="2800" dirty="0">
                <a:solidFill>
                  <a:schemeClr val="tx1"/>
                </a:solidFill>
              </a:rPr>
              <a:t/>
            </a:r>
            <a:br>
              <a:rPr lang="ru-RU" altLang="ru-RU" sz="2800" dirty="0">
                <a:solidFill>
                  <a:schemeClr val="tx1"/>
                </a:solidFill>
              </a:rPr>
            </a:br>
            <a:endParaRPr lang="ru-RU" sz="2800" dirty="0"/>
          </a:p>
        </p:txBody>
      </p:sp>
      <p:sp>
        <p:nvSpPr>
          <p:cNvPr id="4" name="Rectangle 1"/>
          <p:cNvSpPr>
            <a:spLocks noGrp="1" noChangeArrowheads="1"/>
          </p:cNvSpPr>
          <p:nvPr>
            <p:ph idx="1"/>
          </p:nvPr>
        </p:nvSpPr>
        <p:spPr bwMode="auto">
          <a:xfrm>
            <a:off x="-1" y="1369804"/>
            <a:ext cx="12192001"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Avtomobil tormozlanish sistemasining ishdan chiqishi yoki konikarsiz xolatda bo’lishi yo’l transport xodisasiga olib kelishi mumkin. Statistik ma`lumotlariga ko’ra, nnson faoliyatiga zarar yetkazadigan va katta moddiy yo’qotilishlarga olib keladigan yo’l-transport xodisalarnnnng15% ga yakini tormozlanshi sistemasining konikarsiz ishlashidai kelnb chiqadi.</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Tormozlanish protsessi tormoz barabani bilan kolodka ustkuymasining bir-biriga ishqalanishi natajasida xosil bo’ladigan tormozlash kuchi xisobiga sodir bo’ladi. Ishqalanish natijasida kolodka ustkuymasi yeyilib, tormoz barabani bilan ustkuyma o’rtasidagi zazor kattalashadi va natijada tormozlash effekti kamayadi.</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Baraban bnlan kolodka ustkuymasi o’rtasidagi zazorning normadan 0,5 ml ga oshishi tula yuklangan pnevimatnk yuritmali MAN aotomobili uchun tormozlanish masofasini 20%</a:t>
            </a:r>
            <a:r>
              <a:rPr kumimoji="0" lang="sv-SE" altLang="ru-RU" sz="2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sv-SE" alt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ga oshiradi.</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8874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1358900"/>
            <a:ext cx="12192000" cy="6032499"/>
          </a:xfrm>
        </p:spPr>
        <p:txBody>
          <a:bodyPr/>
          <a:lstStyle/>
          <a:p>
            <a:pPr marL="0" lvl="0" indent="449263" algn="just">
              <a:spcBef>
                <a:spcPct val="0"/>
              </a:spcBef>
              <a:buClrTx/>
              <a:buSzTx/>
              <a:buNone/>
            </a:pPr>
            <a:r>
              <a:rPr lang="sv-SE"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Gidravlik yuritmali avtomobillarda tormoz barabani bilan kolodka o’rtasidagn zazorga karab tormoz pedalining yo’li ham kattalashadi. natijada tormozlanish mexanizmini ishlatish vaqti uzayadi. Masalan. ISUZU avtobusini tormozlashda baraban bilan kolodka ustkuymasi o’rtasidagn zazor 0,25 mm bo’lsa. tormoz yuritmasining ishga tushish vaqti 0,16 ... 0,25 s, agar zazor 0,5 mm bo’lsa,</a:t>
            </a:r>
            <a:r>
              <a:rPr lang="sv-SE" alt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sv-SE"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0,4</a:t>
            </a:r>
            <a:r>
              <a:rPr lang="sv-SE" alt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sv-SE"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,45 bo’ladi.  </a:t>
            </a:r>
            <a:endParaRPr lang="ru-RU" altLang="ru-RU" sz="2800" dirty="0">
              <a:solidFill>
                <a:srgbClr val="000000"/>
              </a:solidFill>
              <a:latin typeface="Times New Roman" panose="02020603050405020304" pitchFamily="18" charset="0"/>
              <a:cs typeface="Times New Roman" panose="02020603050405020304" pitchFamily="18" charset="0"/>
            </a:endParaRPr>
          </a:p>
          <a:p>
            <a:pPr marL="0" lvl="0" indent="449263" algn="just">
              <a:spcBef>
                <a:spcPct val="0"/>
              </a:spcBef>
              <a:buClrTx/>
              <a:buSzTx/>
              <a:buNone/>
            </a:pPr>
            <a:r>
              <a:rPr lang="sv-SE"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Avtomobilni ekspluatatsiya qilish vaqtida tormozlanish mexanizmiga moy, suv kirib, tormozlanish momentining kamayishiga sabab bo’ladi, natijada tormozlanish dinamikasi yomonlashadi. Bu xod bulmasligi uchun tormozlanish mexanizmi uz vaqtida texnikaviy kurikdan o’tkazilishi kerak.</a:t>
            </a:r>
            <a:endParaRPr lang="ru-RU" altLang="ru-RU" sz="2800" dirty="0">
              <a:solidFill>
                <a:srgbClr val="000000"/>
              </a:solidFill>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
        <p:nvSpPr>
          <p:cNvPr id="4" name="Заголовок 1"/>
          <p:cNvSpPr>
            <a:spLocks noGrp="1"/>
          </p:cNvSpPr>
          <p:nvPr>
            <p:ph type="title"/>
          </p:nvPr>
        </p:nvSpPr>
        <p:spPr>
          <a:xfrm>
            <a:off x="838200" y="-114300"/>
            <a:ext cx="10515600" cy="825500"/>
          </a:xfrm>
        </p:spPr>
        <p:txBody>
          <a:bodyPr/>
          <a:lstStyle/>
          <a:p>
            <a:pPr lvl="0" algn="ctr"/>
            <a:r>
              <a:rPr lang="sv-SE" altLang="ru-RU" sz="28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Ekspluatsiya vaqtida uchraydigan faktorlarning tormozlanish dinamikasiga ta`siri.</a:t>
            </a:r>
            <a:r>
              <a:rPr lang="ru-RU" altLang="ru-RU" sz="2800" dirty="0">
                <a:solidFill>
                  <a:schemeClr val="tx1"/>
                </a:solidFill>
              </a:rPr>
              <a:t/>
            </a:r>
            <a:br>
              <a:rPr lang="ru-RU" altLang="ru-RU" sz="2800" dirty="0">
                <a:solidFill>
                  <a:schemeClr val="tx1"/>
                </a:solidFill>
              </a:rPr>
            </a:br>
            <a:endParaRPr lang="ru-RU" sz="2800" dirty="0"/>
          </a:p>
        </p:txBody>
      </p:sp>
    </p:spTree>
    <p:extLst>
      <p:ext uri="{BB962C8B-B14F-4D97-AF65-F5344CB8AC3E}">
        <p14:creationId xmlns:p14="http://schemas.microsoft.com/office/powerpoint/2010/main" val="1762908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8900" y="1028700"/>
            <a:ext cx="12103100" cy="5148263"/>
          </a:xfrm>
        </p:spPr>
        <p:txBody>
          <a:bodyPr/>
          <a:lstStyle/>
          <a:p>
            <a:pPr marL="0" lvl="0" indent="449263" algn="just">
              <a:spcBef>
                <a:spcPct val="0"/>
              </a:spcBef>
              <a:buClrTx/>
              <a:buSzTx/>
              <a:buNone/>
            </a:pPr>
            <a:r>
              <a:rPr lang="sv-SE"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Avtomobil tormozlanish mexanizmida xosil bo’lgan momentining effektiv ishlatilishi yo’l va shina protektorining xolatiga, ularning bir-biri bilan tishlashish sharoitiga borlik. Yangi kurilgan yo’lning ustida mayda notekisliklar bo’lgani uchun bu yo’l shina bilan yaxshi tishlashadi, demak, tishlashish koeffitsnenti </a:t>
            </a:r>
            <a:r>
              <a:rPr lang="ru-RU"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φ</a:t>
            </a:r>
            <a:r>
              <a:rPr lang="sv-SE"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ortadi. Agar shina protektori yeyilgan bo’lsa, tishlashish koeffitsenti </a:t>
            </a:r>
            <a:r>
              <a:rPr lang="ru-RU"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φ</a:t>
            </a:r>
            <a:r>
              <a:rPr lang="sv-SE" alt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kamayib, avtomobilning tormozlanish dinamikasiga salbiy ta`sir etadi, chunki, tormozlanish kuchidan tulik foydalanish imkoni kamayadi.</a:t>
            </a:r>
            <a:endParaRPr lang="sv-SE" altLang="ru-RU" sz="2800" dirty="0">
              <a:solidFill>
                <a:srgbClr val="000000"/>
              </a:solidFill>
              <a:latin typeface="Times New Roman" panose="02020603050405020304" pitchFamily="18" charset="0"/>
              <a:cs typeface="Times New Roman" panose="02020603050405020304" pitchFamily="18" charset="0"/>
            </a:endParaRPr>
          </a:p>
          <a:p>
            <a:endParaRPr lang="ru-RU" dirty="0"/>
          </a:p>
        </p:txBody>
      </p:sp>
      <p:sp>
        <p:nvSpPr>
          <p:cNvPr id="4" name="Заголовок 1"/>
          <p:cNvSpPr>
            <a:spLocks noGrp="1"/>
          </p:cNvSpPr>
          <p:nvPr>
            <p:ph type="title"/>
          </p:nvPr>
        </p:nvSpPr>
        <p:spPr>
          <a:xfrm>
            <a:off x="838200" y="-101600"/>
            <a:ext cx="10515600" cy="927101"/>
          </a:xfrm>
        </p:spPr>
        <p:txBody>
          <a:bodyPr/>
          <a:lstStyle/>
          <a:p>
            <a:pPr lvl="0" algn="ctr"/>
            <a:r>
              <a:rPr lang="sv-SE" altLang="ru-RU" sz="28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Ekspluatsiya vaqtida uchraydigan faktorlarning tormozlanish dinamikasiga ta`siri.</a:t>
            </a:r>
            <a:r>
              <a:rPr lang="ru-RU" altLang="ru-RU" sz="2800" dirty="0">
                <a:solidFill>
                  <a:schemeClr val="tx1"/>
                </a:solidFill>
              </a:rPr>
              <a:t/>
            </a:r>
            <a:br>
              <a:rPr lang="ru-RU" altLang="ru-RU" sz="2800" dirty="0">
                <a:solidFill>
                  <a:schemeClr val="tx1"/>
                </a:solidFill>
              </a:rPr>
            </a:br>
            <a:endParaRPr lang="ru-RU" sz="2800" dirty="0"/>
          </a:p>
        </p:txBody>
      </p:sp>
    </p:spTree>
    <p:extLst>
      <p:ext uri="{BB962C8B-B14F-4D97-AF65-F5344CB8AC3E}">
        <p14:creationId xmlns:p14="http://schemas.microsoft.com/office/powerpoint/2010/main" val="1799149424"/>
      </p:ext>
    </p:extLst>
  </p:cSld>
  <p:clrMapOvr>
    <a:masterClrMapping/>
  </p:clrMapOvr>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929</TotalTime>
  <Words>809</Words>
  <Application>Microsoft Office PowerPoint</Application>
  <PresentationFormat>Широкоэкранный</PresentationFormat>
  <Paragraphs>81</Paragraphs>
  <Slides>14</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14</vt:i4>
      </vt:variant>
    </vt:vector>
  </HeadingPairs>
  <TitlesOfParts>
    <vt:vector size="24" baseType="lpstr">
      <vt:lpstr>MS PGothic</vt:lpstr>
      <vt:lpstr>Arial</vt:lpstr>
      <vt:lpstr>Calibri</vt:lpstr>
      <vt:lpstr>Cambria Math</vt:lpstr>
      <vt:lpstr>PANDA Baltic UZ Cyr</vt:lpstr>
      <vt:lpstr>Symbol</vt:lpstr>
      <vt:lpstr>Tahoma</vt:lpstr>
      <vt:lpstr>Times New Roman</vt:lpstr>
      <vt:lpstr>Wingdings</vt:lpstr>
      <vt:lpstr>Ьbergдnge</vt:lpstr>
      <vt:lpstr>Презентация PowerPoint</vt:lpstr>
      <vt:lpstr>Tormozlanish protsesisini tadqiq etish.</vt:lpstr>
      <vt:lpstr>Tormozlanish protsesisini tadqiq etish.</vt:lpstr>
      <vt:lpstr>Tormozlanish protsesisini tadqiq etish.</vt:lpstr>
      <vt:lpstr>Презентация PowerPoint</vt:lpstr>
      <vt:lpstr>Tormozlanish protsesisini tadqiq etish.</vt:lpstr>
      <vt:lpstr>Презентация PowerPoint</vt:lpstr>
      <vt:lpstr>Tormozlanish protsesisini tadqiq etish.</vt:lpstr>
      <vt:lpstr>Tormozlanish protsesisini tadqiq etish.</vt:lpstr>
      <vt:lpstr>Avtomobilni dvigatel transmissiyadan ajratilmagan xolda tormozlash.</vt:lpstr>
      <vt:lpstr>Avtomobilni dvigatel transmissiyadan ajratilmagan xolda tormozlash.</vt:lpstr>
      <vt:lpstr>Ekspluatsiya vaqtida uchraydigan faktorlarning tormozlanish dinamikasiga ta`siri. </vt:lpstr>
      <vt:lpstr>Ekspluatsiya vaqtida uchraydigan faktorlarning tormozlanish dinamikasiga ta`siri. </vt:lpstr>
      <vt:lpstr>Ekspluatsiya vaqtida uchraydigan faktorlarning tormozlanish dinamikasiga ta`siri. </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93</cp:revision>
  <dcterms:created xsi:type="dcterms:W3CDTF">2017-10-09T17:42:53Z</dcterms:created>
  <dcterms:modified xsi:type="dcterms:W3CDTF">2017-10-13T07:40:24Z</dcterms:modified>
</cp:coreProperties>
</file>