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86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C5FF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1500" y="5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2438401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1800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1800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1800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1800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1800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1800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180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4" name="Text Box 17"/>
          <p:cNvSpPr txBox="1">
            <a:spLocks noChangeArrowheads="1"/>
          </p:cNvSpPr>
          <p:nvPr userDrawn="1"/>
        </p:nvSpPr>
        <p:spPr bwMode="auto">
          <a:xfrm>
            <a:off x="2123017" y="227013"/>
            <a:ext cx="806661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altLang="ru-RU" sz="2400" smtClean="0">
                <a:solidFill>
                  <a:srgbClr val="FFFFFF"/>
                </a:solidFill>
                <a:latin typeface="Times New Roman" panose="02020603050405020304" pitchFamily="18" charset="0"/>
              </a:rPr>
              <a:t>Transport vositalarining tuzilishi va nazariyasi</a:t>
            </a:r>
            <a:endParaRPr lang="ru-RU" altLang="ru-RU" sz="2400" smtClean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Text Box 18"/>
          <p:cNvSpPr txBox="1">
            <a:spLocks noChangeArrowheads="1"/>
          </p:cNvSpPr>
          <p:nvPr userDrawn="1"/>
        </p:nvSpPr>
        <p:spPr bwMode="auto">
          <a:xfrm>
            <a:off x="239185" y="6308726"/>
            <a:ext cx="1171363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ru-RU" altLang="ru-RU" sz="180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6" name="Text Box 19"/>
          <p:cNvSpPr txBox="1">
            <a:spLocks noChangeArrowheads="1"/>
          </p:cNvSpPr>
          <p:nvPr userDrawn="1"/>
        </p:nvSpPr>
        <p:spPr bwMode="auto">
          <a:xfrm>
            <a:off x="431801" y="6237288"/>
            <a:ext cx="364701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ru-RU" altLang="ru-RU" sz="180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7" name="Picture 20" descr="Untitled-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17" y="0"/>
            <a:ext cx="1488016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16" name="Rectangle 12"/>
          <p:cNvSpPr>
            <a:spLocks noGrp="1" noChangeArrowheads="1"/>
          </p:cNvSpPr>
          <p:nvPr>
            <p:ph type="ctrTitle"/>
          </p:nvPr>
        </p:nvSpPr>
        <p:spPr bwMode="auto">
          <a:xfrm>
            <a:off x="1320800" y="1676400"/>
            <a:ext cx="10363200" cy="14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Titelmasterformat durch Klicken bearbeiten</a:t>
            </a:r>
          </a:p>
        </p:txBody>
      </p:sp>
      <p:sp>
        <p:nvSpPr>
          <p:cNvPr id="98317" name="Rectangle 1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828800" y="3886200"/>
            <a:ext cx="85344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Formatvorlage des Untertitelmasters durch Klicken bearbeiten</a:t>
            </a:r>
          </a:p>
        </p:txBody>
      </p:sp>
      <p:sp>
        <p:nvSpPr>
          <p:cNvPr id="18" name="Rectangle 1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3208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bg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1C1C1C"/>
              </a:solidFill>
            </a:endParaRPr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572000" y="6248400"/>
            <a:ext cx="38608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1C1C1C"/>
              </a:solidFill>
            </a:endParaRPr>
          </a:p>
        </p:txBody>
      </p:sp>
      <p:sp>
        <p:nvSpPr>
          <p:cNvPr id="20" name="Rectangle 1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1440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bg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E808C2-B719-43ED-85D0-5E4E932427A9}" type="slidenum">
              <a:rPr lang="ru-RU" altLang="ru-RU">
                <a:solidFill>
                  <a:srgbClr val="1C1C1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1C1C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313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075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82152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626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399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879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681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319646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902363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904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575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87351" y="107951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97467" y="107951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52452" y="530226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045633" y="530226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0" y="457201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846667" y="1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21218" y="7905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altLang="ru-RU" sz="2400" smtClean="0">
              <a:solidFill>
                <a:srgbClr val="000000"/>
              </a:solidFill>
            </a:endParaRPr>
          </a:p>
        </p:txBody>
      </p:sp>
      <p:pic>
        <p:nvPicPr>
          <p:cNvPr id="1033" name="Picture 17" descr="Untitled-3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3984" y="0"/>
            <a:ext cx="1488016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2357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429555" y="1303357"/>
            <a:ext cx="8315369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 TORMOZLANISH XUSUSIYATI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528035" y="3124632"/>
            <a:ext cx="11500833" cy="2631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5715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514350" indent="-514350">
              <a:spcBef>
                <a:spcPts val="1200"/>
              </a:spcBef>
              <a:spcAft>
                <a:spcPts val="300"/>
              </a:spcAft>
              <a:buFont typeface="+mj-lt"/>
              <a:buAutoNum type="arabicPeriod"/>
            </a:pPr>
            <a:r>
              <a:rPr lang="uz-Cyrl-UZ" sz="2800" b="1" kern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 tormozlanish xususiyatlari </a:t>
            </a:r>
            <a:r>
              <a:rPr lang="uz-Cyrl-UZ" sz="2800" b="1" kern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ko’rsatkichlari</a:t>
            </a:r>
          </a:p>
          <a:p>
            <a:pPr marL="514350" indent="-514350">
              <a:spcAft>
                <a:spcPts val="0"/>
              </a:spcAft>
              <a:buFont typeface="+mj-lt"/>
              <a:buAutoNum type="arabicPeriod"/>
            </a:pPr>
            <a:r>
              <a:rPr lang="es-E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Effektiv </a:t>
            </a: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 sharti</a:t>
            </a:r>
            <a:r>
              <a:rPr lang="es-E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s-ES" sz="2800" b="1" dirty="0">
                <a:latin typeface="Times New Roman" panose="02020603050405020304" pitchFamily="18" charset="0"/>
                <a:ea typeface="Calibri" panose="020F0502020204030204" pitchFamily="34" charset="0"/>
                <a:cs typeface="PANDA Baltic UZ Cyr"/>
              </a:rPr>
              <a:t> </a:t>
            </a:r>
            <a:endParaRPr lang="ru-RU" sz="2800" b="1" dirty="0" smtClean="0">
              <a:latin typeface="Times New Roman" panose="02020603050405020304" pitchFamily="18" charset="0"/>
              <a:ea typeface="Calibri" panose="020F0502020204030204" pitchFamily="34" charset="0"/>
              <a:cs typeface="PANDA Baltic UZ Cyr"/>
            </a:endParaRPr>
          </a:p>
          <a:p>
            <a:pPr marL="514350" indent="-514350">
              <a:spcAft>
                <a:spcPts val="0"/>
              </a:spcAft>
              <a:buFont typeface="+mj-lt"/>
              <a:buAutoNum type="arabicPeriod"/>
            </a:pPr>
            <a:r>
              <a:rPr lang="es-E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PANDA Baltic UZ Cyr"/>
              </a:rPr>
              <a:t>Tormozlovchi </a:t>
            </a:r>
            <a:r>
              <a:rPr lang="es-ES" sz="2800" b="1" dirty="0">
                <a:latin typeface="Times New Roman" panose="02020603050405020304" pitchFamily="18" charset="0"/>
                <a:ea typeface="Calibri" panose="020F0502020204030204" pitchFamily="34" charset="0"/>
                <a:cs typeface="PANDA Baltic UZ Cyr"/>
              </a:rPr>
              <a:t>kuchning o’qlar o’rtasida taxsimlanishi.</a:t>
            </a:r>
            <a:endParaRPr lang="ru-RU" sz="2800" dirty="0">
              <a:latin typeface="PANDA Baltic UZ Cyr"/>
              <a:ea typeface="Calibri" panose="020F0502020204030204" pitchFamily="34" charset="0"/>
              <a:cs typeface="PANDA Baltic UZ Cyr"/>
            </a:endParaRPr>
          </a:p>
          <a:p>
            <a:pPr indent="0">
              <a:spcBef>
                <a:spcPts val="1200"/>
              </a:spcBef>
              <a:spcAft>
                <a:spcPts val="300"/>
              </a:spcAft>
            </a:pP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ctr">
              <a:spcBef>
                <a:spcPts val="1200"/>
              </a:spcBef>
              <a:spcAft>
                <a:spcPts val="300"/>
              </a:spcAft>
            </a:pPr>
            <a:endParaRPr lang="ru-RU" sz="2800" b="1" kern="16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4460025" y="2387118"/>
            <a:ext cx="114165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ja-JP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rPr>
              <a:t>Reja</a:t>
            </a:r>
            <a:r>
              <a:rPr lang="de-DE" altLang="ja-JP" sz="3200" b="1" dirty="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rPr>
              <a:t>:</a:t>
            </a:r>
            <a:endParaRPr lang="ru-RU" altLang="ru-RU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91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03031"/>
            <a:ext cx="10515600" cy="643944"/>
          </a:xfrm>
        </p:spPr>
        <p:txBody>
          <a:bodyPr/>
          <a:lstStyle/>
          <a:p>
            <a:pPr marL="514350" lvl="0" indent="-514350" eaLnBrk="1" fontAlgn="auto" hangingPunct="1">
              <a:spcBef>
                <a:spcPts val="1200"/>
              </a:spcBef>
              <a:spcAft>
                <a:spcPts val="300"/>
              </a:spcAft>
              <a:buFont typeface="+mj-lt"/>
              <a:buAutoNum type="arabicPeriod"/>
            </a:pPr>
            <a:r>
              <a:rPr lang="uz-Cyrl-UZ" sz="2800" b="1" kern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Avtomobilning tormozlanish xususiyatlari ko’rsatkichlari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838618"/>
            <a:ext cx="1219200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Avtomobilning 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tormozlanishi vaqtida uni harakatlantiruvchi kuch </a:t>
            </a:r>
            <a:r>
              <a:rPr lang="es-E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issi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s-E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lik  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energiyasiga aylanib atmosferaga </a:t>
            </a:r>
            <a:r>
              <a:rPr lang="es-E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tarqaladi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shuning uchun ham bunda foydali ish bajarilmaydi.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Tormozlanish 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sistemasining effektivligi avtomobilni aniq  boshqarishni va harakat  xavfsizligini </a:t>
            </a:r>
            <a:r>
              <a:rPr lang="es-E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Tormozlanish  dinamikasi  tormozlanish vaqti va yo’li kabi  parametrlar bilan xavfsizligi bilan chambarchas bog’liq</a:t>
            </a:r>
            <a:r>
              <a:rPr lang="es-E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Avtomobilni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ekspluatatsiya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davrida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xaydovchi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tormozlanishning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usulidan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foydalanadi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1.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Transmissiyani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dvigateldan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ajratmasdan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tishlashish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muftasi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uzatmalar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qutisi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uzilmaydi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Xaydovchi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drosselg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’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pedalidan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oyogini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pedalini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bosadi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natijada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yetakchi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g’ildiraklar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transmissiya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dvigatelning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tirsakli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valini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majburiy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aylantiradi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tsilindr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xosil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ishqalanish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xosil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qilgan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xisobiga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tuxtaydi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2.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transmissiyadan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ajratilganda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tishlanish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muftasi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uzatmalar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qutisi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uzilgan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faqat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xosil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qilgan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xisobiga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tuxtaydi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de-DE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de-DE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</a:t>
            </a:r>
            <a:r>
              <a:rPr lang="de-DE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pedalini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bosish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pedalni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bosish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ta`sirida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har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qiymatdagi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sekinlanishga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de-DE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329200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986092"/>
            <a:ext cx="12192000" cy="5871907"/>
          </a:xfrm>
        </p:spPr>
        <p:txBody>
          <a:bodyPr/>
          <a:lstStyle/>
          <a:p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kinetik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energiyasi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ru-RU" sz="26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Е=</a:t>
            </a:r>
            <a:r>
              <a:rPr lang="en-US" sz="26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mv</a:t>
            </a:r>
            <a:r>
              <a:rPr lang="en-US" sz="2600" i="1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/2=Gv</a:t>
            </a:r>
            <a:r>
              <a:rPr lang="en-US" sz="2600" i="1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/2g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Harakatdagi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kinetik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energiyasini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tormozlanish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sistemasi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effektiv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Tortish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bilansidan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tenglik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ma`lum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en-US" sz="2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Rk</a:t>
            </a:r>
            <a:r>
              <a:rPr lang="en-US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.+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Rw+Rja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.+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Rw</a:t>
            </a:r>
            <a:endParaRPr lang="en-US" sz="2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Tormozlanish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Rk</a:t>
            </a:r>
            <a:r>
              <a:rPr lang="en-US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=0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Rja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Rf+Rw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Rw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kinetik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energiyasini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so’ndirib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to’xtatadi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tormozlanishi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tenglamaning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etuvchilari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qo’shiladi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ko’rinishda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ifodalanadi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Rja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=(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Rf+Rw+Rt+Rtd+R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xx);                  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tormozlanish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1237445" y="133306"/>
            <a:ext cx="10515600" cy="587911"/>
          </a:xfrm>
        </p:spPr>
        <p:txBody>
          <a:bodyPr/>
          <a:lstStyle/>
          <a:p>
            <a:pPr lvl="0" eaLnBrk="1" fontAlgn="auto" hangingPunct="1">
              <a:spcBef>
                <a:spcPts val="1200"/>
              </a:spcBef>
              <a:spcAft>
                <a:spcPts val="300"/>
              </a:spcAft>
            </a:pPr>
            <a:r>
              <a:rPr lang="en-US" sz="2800" b="1" kern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lang="en-US" sz="2800" b="1" kern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 </a:t>
            </a:r>
            <a:r>
              <a:rPr lang="uz-Cyrl-UZ" sz="2800" b="1" kern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Avtomobilning </a:t>
            </a:r>
            <a:r>
              <a:rPr lang="uz-Cyrl-UZ" sz="2800" b="1" kern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tormozlanish xususiyatlari ko’rsatkichlari</a:t>
            </a:r>
          </a:p>
        </p:txBody>
      </p:sp>
    </p:spTree>
    <p:extLst>
      <p:ext uri="{BB962C8B-B14F-4D97-AF65-F5344CB8AC3E}">
        <p14:creationId xmlns:p14="http://schemas.microsoft.com/office/powerpoint/2010/main" val="404275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27278"/>
            <a:ext cx="12192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spcAft>
                <a:spcPts val="0"/>
              </a:spcAft>
            </a:pP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Bu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tenglamada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Rja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inertsiya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ilgarilatishga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tomondagi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qarama-qarshi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yo’nalib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tuxtatishga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tormozlanish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mexanizmidan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tashkari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qarshilk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shamolining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karishiligi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Rw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dvigalteldagi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ishqalanish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Rtd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transmissiyani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nagruzkasiz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aylantirish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sarflangan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Rx.x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tuxtatishga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Tormozlanishlarning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deyarli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95%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ida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sekinlanish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=1,5. . . 4,5 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m/s</a:t>
            </a:r>
            <a:r>
              <a:rPr lang="de-DE" sz="2800" i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favqulodda</a:t>
            </a:r>
            <a:r>
              <a:rPr lang="de-DE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tormozlanishda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=7,5 . . . 9,0 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m/s</a:t>
            </a:r>
            <a:r>
              <a:rPr lang="de-DE" sz="2800" i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yetishi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de-DE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de-DE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de-DE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ekan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tormozlnpish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ko’rsatkichlar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baxolanadi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o’lchamlari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nima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degan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savol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turiladi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de-DE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de-DE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</a:t>
            </a:r>
            <a:r>
              <a:rPr lang="de-DE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dinamikasining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o`lchagichlari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masofasi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(m)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de-DE" sz="28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de-DE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sek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sekinlanish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m/s</a:t>
            </a:r>
            <a:r>
              <a:rPr lang="de-DE" sz="2800" i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lardan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237445" y="133306"/>
            <a:ext cx="10515600" cy="587911"/>
          </a:xfrm>
        </p:spPr>
        <p:txBody>
          <a:bodyPr/>
          <a:lstStyle/>
          <a:p>
            <a:pPr lvl="0" eaLnBrk="1" fontAlgn="auto" hangingPunct="1">
              <a:spcBef>
                <a:spcPts val="1200"/>
              </a:spcBef>
              <a:spcAft>
                <a:spcPts val="300"/>
              </a:spcAft>
            </a:pPr>
            <a:r>
              <a:rPr lang="en-US" sz="2800" b="1" kern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lang="en-US" sz="2800" b="1" kern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 </a:t>
            </a:r>
            <a:r>
              <a:rPr lang="uz-Cyrl-UZ" sz="2800" b="1" kern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Avtomobilning </a:t>
            </a:r>
            <a:r>
              <a:rPr lang="uz-Cyrl-UZ" sz="2800" b="1" kern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tormozlanish xususiyatlari ko’rsatkichlari</a:t>
            </a:r>
          </a:p>
        </p:txBody>
      </p:sp>
    </p:spTree>
    <p:extLst>
      <p:ext uri="{BB962C8B-B14F-4D97-AF65-F5344CB8AC3E}">
        <p14:creationId xmlns:p14="http://schemas.microsoft.com/office/powerpoint/2010/main" val="390804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838200" y="206062"/>
            <a:ext cx="10515600" cy="515155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9pPr>
          </a:lstStyle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E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Effektiv tormozlanish sharti.</a:t>
            </a:r>
            <a:r>
              <a:rPr lang="es-E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PANDA Baltic UZ Cyr"/>
              </a:rPr>
              <a:t> </a:t>
            </a:r>
            <a:endParaRPr lang="ru-RU" sz="28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PANDA Baltic UZ Cyr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968601"/>
            <a:ext cx="12192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spcAft>
                <a:spcPts val="0"/>
              </a:spcAft>
            </a:pP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 davrida avtomobilning oldingi</a:t>
            </a: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va ketingi g’ildiraklariga ta`sir qiluvchi urinma reaktsiyalarni aniqlash uchun unga ta`sir etuvchi kuchlarni ko’rib 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chiqamiz.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Avtomobilni tormozlash uni dvigateldan ajratgan xolda, yahni faqat tormoz 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sistemasi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yordamida amalga oshirilsa,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tr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=0, 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td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=0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bo’ladi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Tormozlanish davrida avtomobilning tezligi 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α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burchagi uncha katta 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bo’lmaganligi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uchun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=0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hamda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α=0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deb qabul qilamiz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s-ES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tormozlanayotgan vaqtda harakat tenglamasining umumiy ko’rinishi quyidagicha bo’ladi: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1590675" algn="l"/>
                <a:tab pos="3150235" algn="ctr"/>
              </a:tabLst>
            </a:pP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		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f1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f2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t1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t2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td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xx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ja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=0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s-ES" sz="2800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s-E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800" i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f1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f2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 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va 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t1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t2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s-ES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bo’lgani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uchun </a:t>
            </a:r>
            <a:endParaRPr lang="es-ES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es-ES" sz="2800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s-E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800" i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+R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td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xx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ja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=0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s-ES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64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2261" y="1314450"/>
            <a:ext cx="8756486" cy="486251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44864" y="5915353"/>
            <a:ext cx="8051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Tormozlanayotgan avtomobilga ta`sir qiluvchi kuchlar</a:t>
            </a:r>
            <a:endParaRPr lang="ru-RU" sz="2800" dirty="0"/>
          </a:p>
        </p:txBody>
      </p:sp>
      <p:sp>
        <p:nvSpPr>
          <p:cNvPr id="6" name="Заголовок 1"/>
          <p:cNvSpPr txBox="1">
            <a:spLocks noGrp="1"/>
          </p:cNvSpPr>
          <p:nvPr>
            <p:ph type="title"/>
          </p:nvPr>
        </p:nvSpPr>
        <p:spPr>
          <a:xfrm>
            <a:off x="1603279" y="155577"/>
            <a:ext cx="8934450" cy="530224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9pPr>
          </a:lstStyle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E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Effektiv tormozlanish sharti.</a:t>
            </a:r>
            <a:r>
              <a:rPr lang="es-E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PANDA Baltic UZ Cyr"/>
              </a:rPr>
              <a:t> </a:t>
            </a:r>
            <a:endParaRPr lang="ru-RU" sz="28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PANDA Baltic UZ Cyr"/>
            </a:endParaRPr>
          </a:p>
        </p:txBody>
      </p:sp>
    </p:spTree>
    <p:extLst>
      <p:ext uri="{BB962C8B-B14F-4D97-AF65-F5344CB8AC3E}">
        <p14:creationId xmlns:p14="http://schemas.microsoft.com/office/powerpoint/2010/main" val="22697657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52500"/>
            <a:ext cx="12192000" cy="5905500"/>
          </a:xfrm>
        </p:spPr>
        <p:txBody>
          <a:bodyPr/>
          <a:lstStyle/>
          <a:p>
            <a:pPr indent="342900" algn="just">
              <a:spcAft>
                <a:spcPts val="0"/>
              </a:spcAft>
            </a:pP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Tormozlovchi kuchning tormozlanish jarayonida ortishi natijasida o’rinma reaktsiyaning qiymati ham oshadi va uning maksimal qiymatga erishishi tishlashish kuchi 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ga tenglashguncha davom etadi, </a:t>
            </a:r>
            <a:r>
              <a:rPr lang="es-E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yahni            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es-E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</a:t>
            </a:r>
            <a:r>
              <a:rPr lang="es-ES" sz="26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 ≤ 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		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O’rinma reaktsiyaning asosiy qiymati tormozlovchi kuch 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dan iboratligi va 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&gt;&gt;R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f,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&gt;&gt;R</a:t>
            </a:r>
            <a:r>
              <a:rPr lang="es-E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ja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bo’lganligi </a:t>
            </a:r>
            <a:r>
              <a:rPr lang="es-E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uchun 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tengsizlikni quyidagicha yozish mumkin</a:t>
            </a:r>
            <a:r>
              <a:rPr lang="es-E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US" sz="2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es-E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r>
              <a:rPr lang="es-ES" sz="26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600" i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  </a:t>
            </a:r>
            <a:r>
              <a:rPr lang="es-ES" sz="26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≤  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	                                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 t</a:t>
            </a:r>
            <a:r>
              <a:rPr lang="es-E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engsizlik 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 effektiv tormozlanish shartidir. Agar  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&lt;R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bo’lsa, shina bilan yo’l o’rtasida tishlashish bo’yicha zapas bo’ladi, bunda avtomobilning tormozlanishi jarayonidagi harakati turgun g’ildiraklar blokirovka qilinmagan 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=R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bo’lsa, shina bilan yo’l o’rtasidagi tishlashish bo’yicha zapasdan tula foydalanilgan bo’ladi, bunda g’ildiraklar blokirovka   qilinish chegarasida, avtomobilning harakati esa noturgun 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s-E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&gt;R</a:t>
            </a:r>
            <a:r>
              <a:rPr lang="es-E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bo’lsa, g’ildiraklar blokirovka qilingan va faqat sirpanib harakat qiladi, avtomobilning harakati noturgun bo’la</a:t>
            </a:r>
            <a:endParaRPr lang="ru-RU" sz="26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838200" y="206062"/>
            <a:ext cx="10515600" cy="515155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anose="020B0604030504040204" pitchFamily="34" charset="0"/>
              </a:defRPr>
            </a:lvl9pPr>
          </a:lstStyle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s-E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Effektiv tormozlanish sharti.</a:t>
            </a:r>
            <a:r>
              <a:rPr lang="es-E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PANDA Baltic UZ Cyr"/>
              </a:rPr>
              <a:t> </a:t>
            </a:r>
            <a:endParaRPr lang="ru-RU" sz="28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PANDA Baltic UZ Cyr"/>
            </a:endParaRPr>
          </a:p>
        </p:txBody>
      </p:sp>
    </p:spTree>
    <p:extLst>
      <p:ext uri="{BB962C8B-B14F-4D97-AF65-F5344CB8AC3E}">
        <p14:creationId xmlns:p14="http://schemas.microsoft.com/office/powerpoint/2010/main" val="52830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0152"/>
            <a:ext cx="10515600" cy="682581"/>
          </a:xfrm>
        </p:spPr>
        <p:txBody>
          <a:bodyPr/>
          <a:lstStyle/>
          <a:p>
            <a:pPr marL="179705" indent="391795" algn="ctr">
              <a:spcAft>
                <a:spcPts val="0"/>
              </a:spcAft>
            </a:pPr>
            <a:r>
              <a:rPr lang="es-ES" sz="2800" b="1">
                <a:latin typeface="Times New Roman" panose="02020603050405020304" pitchFamily="18" charset="0"/>
                <a:ea typeface="Times New Roman" panose="02020603050405020304" pitchFamily="18" charset="0"/>
              </a:rPr>
              <a:t>Tormozlovchi kuchning o’qlar o’rtasida taxsimlanishi.</a:t>
            </a:r>
            <a:endParaRPr lang="ru-RU" sz="2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794" y="2439194"/>
            <a:ext cx="8837612" cy="389558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1007782"/>
            <a:ext cx="1219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spcAft>
                <a:spcPts val="0"/>
              </a:spcAft>
            </a:pP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Dvigateli traismissiyadan ajratilgan xolda harakatlanayotgan avtomobilga ta`sir qiluvchi kuchlar sxemasidan </a:t>
            </a:r>
            <a:r>
              <a:rPr lang="es-E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foydalanib,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tormozlovchi kuchning o’qlar o’rtasida taxsimlanishini ko’rib chiqamiz. 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24794" y="6334780"/>
            <a:ext cx="82573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Tormozlanayotgan   avtomobilga ta`sir qiluvchi</a:t>
            </a: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kuchlar.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9998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772732"/>
            <a:ext cx="12192000" cy="6085267"/>
          </a:xfrm>
        </p:spPr>
        <p:txBody>
          <a:bodyPr/>
          <a:lstStyle/>
          <a:p>
            <a:pPr indent="342900" algn="ctr">
              <a:spcAft>
                <a:spcPts val="0"/>
              </a:spcAft>
            </a:pP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Yo’l gorizontal, qarshilik kuchlari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f,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w,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xx</a:t>
            </a:r>
            <a:r>
              <a:rPr lang="es-ES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xisobga olmaslik darajada kichik, g’ildiraklarning inertsiya momentlari nolga teng, deb faraz qilamiz. Tormozlanish davrida tishlashish koeffitsienti tula ishlatiladi. SHartli ravishda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ja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deb qabul qilamiz, chunki tishlashish koeffitsienti tula ishlatilganda</a:t>
            </a: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+X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ja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yoki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t1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t2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ja</a:t>
            </a:r>
            <a:r>
              <a:rPr lang="es-ES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deyish mumkin. Ta`sir etuvchi kuch va reaktsiyalarning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nuqtaga nisbatan muvozanat tenglamasi quyidagicha yoziladi: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b+R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-Z</a:t>
            </a:r>
            <a:r>
              <a:rPr lang="es-ES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L=0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Bunda  </a:t>
            </a:r>
            <a:r>
              <a:rPr lang="de-DE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	  	 </a:t>
            </a:r>
            <a:r>
              <a:rPr lang="de-DE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de-DE" sz="2800" i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de-DE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de-DE" sz="2800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de-DE" sz="2800" i="1" baseline="-25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de-DE" sz="2800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b+R</a:t>
            </a:r>
            <a:r>
              <a:rPr lang="de-DE" sz="2800" i="1" baseline="-25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de-DE" sz="2800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de-DE" sz="2800" i="1" baseline="-25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de-DE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/L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		 </a:t>
            </a:r>
            <a:r>
              <a:rPr lang="de-DE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de-DE" sz="2800" i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de-DE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de-DE" sz="2800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de-DE" sz="2800" i="1" baseline="-25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de-DE" sz="2800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a-R</a:t>
            </a:r>
            <a:r>
              <a:rPr lang="de-DE" sz="2800" i="1" baseline="-25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de-DE" sz="2800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de-DE" sz="2800" i="1" baseline="-25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de-DE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/L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Ko’rinib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turibdiki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yo’lning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vertikal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reaktsiyalari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taqsimlanib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oldingi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o’qdagi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reaktsiya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ortadi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ketingisida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kamayadi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harakatsiz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turgan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o’qlardagi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kuchlari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15900" indent="0" algn="just">
              <a:spcAft>
                <a:spcPts val="0"/>
              </a:spcAft>
              <a:buNone/>
            </a:pPr>
            <a:r>
              <a:rPr lang="de-DE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harakatdagi</a:t>
            </a:r>
            <a:r>
              <a:rPr lang="de-DE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de-DE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	 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t1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= Z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R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t2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=Z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90152"/>
            <a:ext cx="10515600" cy="682581"/>
          </a:xfrm>
        </p:spPr>
        <p:txBody>
          <a:bodyPr/>
          <a:lstStyle/>
          <a:p>
            <a:pPr marL="179705" indent="391795" algn="ctr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Tormozlovchi kuchning o’qlar o’rtasida taxsimlanishi.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158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0" y="772734"/>
            <a:ext cx="12192000" cy="6085266"/>
          </a:xfrm>
        </p:spPr>
        <p:txBody>
          <a:bodyPr/>
          <a:lstStyle/>
          <a:p>
            <a:pPr indent="342900" algn="just">
              <a:spcAft>
                <a:spcPts val="0"/>
              </a:spcAft>
            </a:pP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tormozlanayotganida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,Z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reaktsiyalar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taqsimlanganligi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t1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, 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t2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tormozlovchi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kuchlar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qiymatini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o’zgartiradi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yahni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taqsimlanadi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tormozlash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kuchining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taxsimlanish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koeffitsientlari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β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β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de-DE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Ketingi</a:t>
            </a:r>
            <a:r>
              <a:rPr lang="de-DE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o’q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β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=R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t2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de-DE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de-DE" sz="28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de-DE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		</a:t>
            </a:r>
            <a:r>
              <a:rPr lang="de-DE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Oldnngi</a:t>
            </a:r>
            <a:r>
              <a:rPr lang="de-DE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o’q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β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=R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t1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de-DE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de-DE" sz="28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R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-R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t2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de-DE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de-DE" sz="28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de-DE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=1-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β</a:t>
            </a:r>
            <a:r>
              <a:rPr lang="de-DE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Tormozlash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kuchining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taqsimlanish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qiymatlari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konstruqtiv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parametrlariga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β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=R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t1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/R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=z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/z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=G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b+R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/G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β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=b+R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/G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/L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Solishtirma tormozlanish kuchi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γ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=R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/G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bo’lganligi uchun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β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=b+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γ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/L	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β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=a- </a:t>
            </a:r>
            <a:r>
              <a:rPr lang="es-E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γ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nl-NL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nl-NL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/L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838200" y="90152"/>
            <a:ext cx="10515600" cy="682581"/>
          </a:xfrm>
        </p:spPr>
        <p:txBody>
          <a:bodyPr/>
          <a:lstStyle/>
          <a:p>
            <a:pPr marL="179705" indent="391795" algn="ctr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Tormozlovchi kuchning o’qlar o’rtasida taxsimlanishi.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82024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772733"/>
            <a:ext cx="12192000" cy="5917842"/>
          </a:xfrm>
        </p:spPr>
        <p:txBody>
          <a:bodyPr/>
          <a:lstStyle/>
          <a:p>
            <a:pPr indent="342900" algn="just">
              <a:spcAft>
                <a:spcPts val="0"/>
              </a:spcAft>
            </a:pPr>
            <a:r>
              <a:rPr lang="nl-NL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SHina bilan yo’l o’rtasidagi tishlashish koeffitsienti tula ishlatilsa, yahni </a:t>
            </a:r>
            <a:r>
              <a:rPr lang="nl-NL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nl-NL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tmax</a:t>
            </a:r>
            <a:r>
              <a:rPr lang="nl-NL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=R</a:t>
            </a:r>
            <a:r>
              <a:rPr lang="ru-RU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nl-NL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=G</a:t>
            </a:r>
            <a:r>
              <a:rPr lang="nl-NL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nl-NL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nl-NL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nl-NL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bo’lsa, </a:t>
            </a:r>
            <a:r>
              <a:rPr lang="nl-NL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yuqoridagi formulalar quyidagicha </a:t>
            </a:r>
            <a:r>
              <a:rPr lang="nl-NL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yoziladi: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ctr">
              <a:spcAft>
                <a:spcPts val="0"/>
              </a:spcAft>
              <a:buNone/>
            </a:pPr>
            <a:r>
              <a:rPr lang="ru-RU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β</a:t>
            </a:r>
            <a:r>
              <a:rPr lang="en-US" sz="2600" i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=b+</a:t>
            </a:r>
            <a:r>
              <a:rPr lang="ru-RU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φ</a:t>
            </a:r>
            <a:r>
              <a:rPr lang="en-US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US" sz="2600" i="1" baseline="-25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US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/L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spcAft>
                <a:spcPts val="0"/>
              </a:spcAft>
              <a:buNone/>
            </a:pPr>
            <a:r>
              <a:rPr lang="ru-RU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β</a:t>
            </a:r>
            <a:r>
              <a:rPr lang="en-US" sz="2600" i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=a- </a:t>
            </a:r>
            <a:r>
              <a:rPr lang="ru-RU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φ</a:t>
            </a:r>
            <a:r>
              <a:rPr lang="en-US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US" sz="2600" i="1" baseline="-25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US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/L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Demak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maksival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bo’lganda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tishlashish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es-E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tula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foydalanilganda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solishtirma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tishlashish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kuchining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taqsimlanish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koeffitsientlari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konstruqtiv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a, b, L, </a:t>
            </a:r>
            <a:r>
              <a:rPr lang="en-US" sz="26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6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yo’lning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xolati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yo’l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sharoitiing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Rt,X,Z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o’rtasidagi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uzaro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munosabatni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uzartirib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protsessiga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ma`lum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ta`sir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ko`rsatadi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protsessi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blokirovkasiz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26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≤ R</a:t>
            </a:r>
            <a:r>
              <a:rPr lang="ru-RU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bajarilishi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Demak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tishlashish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ortishi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g’ildiraklarining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blokirovkasiz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tormozanish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ortadi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turgun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diapazoni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kupayadi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tormozlanish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koeffitsenti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ortadi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38200" y="90152"/>
            <a:ext cx="10515600" cy="682581"/>
          </a:xfrm>
        </p:spPr>
        <p:txBody>
          <a:bodyPr/>
          <a:lstStyle/>
          <a:p>
            <a:pPr marL="179705" indent="391795" algn="ctr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Tormozlovchi kuchning o’qlar o’rtasida taxsimlanishi.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8649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Ьbergдnge">
  <a:themeElements>
    <a:clrScheme name="Ьbergдnge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Ьbergдng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Ьbergдnge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Ьbergдnge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Ьbergдnge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Ьbergдnge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Ьbergдnge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Ьbergдnge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770</TotalTime>
  <Words>506</Words>
  <Application>Microsoft Office PowerPoint</Application>
  <PresentationFormat>Широкоэкранный</PresentationFormat>
  <Paragraphs>63</Paragraphs>
  <Slides>11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MS PGothic</vt:lpstr>
      <vt:lpstr>Arial</vt:lpstr>
      <vt:lpstr>Calibri</vt:lpstr>
      <vt:lpstr>PANDA Baltic UZ Cyr</vt:lpstr>
      <vt:lpstr>Tahoma</vt:lpstr>
      <vt:lpstr>Times New Roman</vt:lpstr>
      <vt:lpstr>Wingdings</vt:lpstr>
      <vt:lpstr>Ьbergдnge</vt:lpstr>
      <vt:lpstr>Microsoft Equation 3.0</vt:lpstr>
      <vt:lpstr>Презентация PowerPoint</vt:lpstr>
      <vt:lpstr>Avtomobilning tormozlanish xususiyatlari ko’rsatkichlari</vt:lpstr>
      <vt:lpstr>   Avtomobilning tormozlanish xususiyatlari ko’rsatkichlari</vt:lpstr>
      <vt:lpstr>   Avtomobilning tormozlanish xususiyatlari ko’rsatkichlari</vt:lpstr>
      <vt:lpstr>Презентация PowerPoint</vt:lpstr>
      <vt:lpstr>Effektiv tormozlanish sharti. </vt:lpstr>
      <vt:lpstr>Презентация PowerPoint</vt:lpstr>
      <vt:lpstr>Tormozlovchi kuchning o’qlar o’rtasida taxsimlanishi.</vt:lpstr>
      <vt:lpstr>Tormozlovchi kuchning o’qlar o’rtasida taxsimlanishi.</vt:lpstr>
      <vt:lpstr>Tormozlovchi kuchning o’qlar o’rtasida taxsimlanishi.</vt:lpstr>
      <vt:lpstr>Tormozlovchi kuchning o’qlar o’rtasida taxsimlanishi.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Муаттархон</dc:creator>
  <cp:lastModifiedBy>Муаттархон</cp:lastModifiedBy>
  <cp:revision>79</cp:revision>
  <dcterms:created xsi:type="dcterms:W3CDTF">2017-10-09T17:42:53Z</dcterms:created>
  <dcterms:modified xsi:type="dcterms:W3CDTF">2017-10-12T11:05:07Z</dcterms:modified>
</cp:coreProperties>
</file>