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3"/>
  </p:notesMasterIdLst>
  <p:sldIdLst>
    <p:sldId id="327" r:id="rId2"/>
    <p:sldId id="326" r:id="rId3"/>
    <p:sldId id="311" r:id="rId4"/>
    <p:sldId id="337" r:id="rId5"/>
    <p:sldId id="329" r:id="rId6"/>
    <p:sldId id="338" r:id="rId7"/>
    <p:sldId id="328" r:id="rId8"/>
    <p:sldId id="318" r:id="rId9"/>
    <p:sldId id="316" r:id="rId10"/>
    <p:sldId id="330" r:id="rId11"/>
    <p:sldId id="331" r:id="rId12"/>
  </p:sldIdLst>
  <p:sldSz cx="9144000" cy="6858000" type="screen4x3"/>
  <p:notesSz cx="9867900" cy="6759575"/>
  <p:defaultTextStyle>
    <a:defPPr>
      <a:defRPr lang="ru-RU"/>
    </a:defPPr>
    <a:lvl1pPr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757"/>
    <a:srgbClr val="F40CE3"/>
    <a:srgbClr val="990033"/>
    <a:srgbClr val="663300"/>
    <a:srgbClr val="00CC00"/>
    <a:srgbClr val="EBF010"/>
    <a:srgbClr val="EFF343"/>
    <a:srgbClr val="F8CE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3178" autoAdjust="0"/>
  </p:normalViewPr>
  <p:slideViewPr>
    <p:cSldViewPr>
      <p:cViewPr varScale="1">
        <p:scale>
          <a:sx n="74" d="100"/>
          <a:sy n="74" d="100"/>
        </p:scale>
        <p:origin x="126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978"/>
    </p:cViewPr>
  </p:sorterViewPr>
  <p:notesViewPr>
    <p:cSldViewPr>
      <p:cViewPr varScale="1">
        <p:scale>
          <a:sx n="76" d="100"/>
          <a:sy n="76" d="100"/>
        </p:scale>
        <p:origin x="1716"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4276725" cy="33813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5589588" y="0"/>
            <a:ext cx="4276725" cy="338138"/>
          </a:xfrm>
          <a:prstGeom prst="rect">
            <a:avLst/>
          </a:prstGeom>
        </p:spPr>
        <p:txBody>
          <a:bodyPr vert="horz" lIns="91440" tIns="45720" rIns="91440" bIns="45720" rtlCol="0"/>
          <a:lstStyle>
            <a:lvl1pPr algn="r">
              <a:defRPr sz="1200"/>
            </a:lvl1pPr>
          </a:lstStyle>
          <a:p>
            <a:fld id="{6226C67B-02F7-47B0-B4A6-27F1BC7A51C4}" type="datetimeFigureOut">
              <a:rPr lang="ru-RU" smtClean="0"/>
              <a:t>11.11.2017</a:t>
            </a:fld>
            <a:endParaRPr lang="ru-RU"/>
          </a:p>
        </p:txBody>
      </p:sp>
      <p:sp>
        <p:nvSpPr>
          <p:cNvPr id="4" name="Образ слайда 3"/>
          <p:cNvSpPr>
            <a:spLocks noGrp="1" noRot="1" noChangeAspect="1"/>
          </p:cNvSpPr>
          <p:nvPr>
            <p:ph type="sldImg" idx="2"/>
          </p:nvPr>
        </p:nvSpPr>
        <p:spPr>
          <a:xfrm>
            <a:off x="3413125" y="844550"/>
            <a:ext cx="3041650" cy="2281238"/>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987425" y="3252788"/>
            <a:ext cx="7893050" cy="2662237"/>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6421438"/>
            <a:ext cx="4276725" cy="33813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5589588" y="6421438"/>
            <a:ext cx="4276725" cy="338137"/>
          </a:xfrm>
          <a:prstGeom prst="rect">
            <a:avLst/>
          </a:prstGeom>
        </p:spPr>
        <p:txBody>
          <a:bodyPr vert="horz" lIns="91440" tIns="45720" rIns="91440" bIns="45720" rtlCol="0" anchor="b"/>
          <a:lstStyle>
            <a:lvl1pPr algn="r">
              <a:defRPr sz="1200"/>
            </a:lvl1pPr>
          </a:lstStyle>
          <a:p>
            <a:fld id="{C58DC077-C322-49E9-B87D-3497014F1520}" type="slidenum">
              <a:rPr lang="ru-RU" smtClean="0"/>
              <a:t>‹#›</a:t>
            </a:fld>
            <a:endParaRPr lang="ru-RU"/>
          </a:p>
        </p:txBody>
      </p:sp>
    </p:spTree>
    <p:extLst>
      <p:ext uri="{BB962C8B-B14F-4D97-AF65-F5344CB8AC3E}">
        <p14:creationId xmlns:p14="http://schemas.microsoft.com/office/powerpoint/2010/main" val="2711545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58DC077-C322-49E9-B87D-3497014F1520}" type="slidenum">
              <a:rPr lang="ru-RU" smtClean="0"/>
              <a:t>9</a:t>
            </a:fld>
            <a:endParaRPr lang="ru-RU"/>
          </a:p>
        </p:txBody>
      </p:sp>
    </p:spTree>
    <p:extLst>
      <p:ext uri="{BB962C8B-B14F-4D97-AF65-F5344CB8AC3E}">
        <p14:creationId xmlns:p14="http://schemas.microsoft.com/office/powerpoint/2010/main" val="19011823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58DC077-C322-49E9-B87D-3497014F1520}" type="slidenum">
              <a:rPr lang="ru-RU" smtClean="0"/>
              <a:t>10</a:t>
            </a:fld>
            <a:endParaRPr lang="ru-RU"/>
          </a:p>
        </p:txBody>
      </p:sp>
    </p:spTree>
    <p:extLst>
      <p:ext uri="{BB962C8B-B14F-4D97-AF65-F5344CB8AC3E}">
        <p14:creationId xmlns:p14="http://schemas.microsoft.com/office/powerpoint/2010/main" val="6343166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defRPr/>
              </a:pPr>
              <a:endParaRPr lang="ru-RU" altLang="ru-RU" smtClean="0"/>
            </a:p>
          </p:txBody>
        </p:sp>
      </p:grpSp>
      <p:sp>
        <p:nvSpPr>
          <p:cNvPr id="14" name="Text Box 17"/>
          <p:cNvSpPr txBox="1">
            <a:spLocks noChangeArrowheads="1"/>
          </p:cNvSpPr>
          <p:nvPr userDrawn="1"/>
        </p:nvSpPr>
        <p:spPr bwMode="auto">
          <a:xfrm>
            <a:off x="1592263" y="227013"/>
            <a:ext cx="60499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spcBef>
                <a:spcPct val="50000"/>
              </a:spcBef>
              <a:defRPr/>
            </a:pPr>
            <a:r>
              <a:rPr lang="de-DE" altLang="ru-RU" sz="2400" smtClean="0">
                <a:solidFill>
                  <a:schemeClr val="bg1"/>
                </a:solidFill>
                <a:latin typeface="Times New Roman" panose="02020603050405020304" pitchFamily="18" charset="0"/>
              </a:rPr>
              <a:t>Transport vositalarining tuzilishi va nazariyasi</a:t>
            </a:r>
            <a:endParaRPr lang="ru-RU" altLang="ru-RU" sz="2400" smtClean="0">
              <a:solidFill>
                <a:schemeClr val="bg1"/>
              </a:solidFill>
              <a:latin typeface="Times New Roman" panose="02020603050405020304" pitchFamily="18" charset="0"/>
            </a:endParaRPr>
          </a:p>
        </p:txBody>
      </p:sp>
      <p:sp>
        <p:nvSpPr>
          <p:cNvPr id="15" name="Text Box 18"/>
          <p:cNvSpPr txBox="1">
            <a:spLocks noChangeArrowheads="1"/>
          </p:cNvSpPr>
          <p:nvPr userDrawn="1"/>
        </p:nvSpPr>
        <p:spPr bwMode="auto">
          <a:xfrm>
            <a:off x="179388" y="6308725"/>
            <a:ext cx="8785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defRPr/>
            </a:pPr>
            <a:endParaRPr lang="ru-RU" altLang="ru-RU" smtClean="0">
              <a:latin typeface="Arial" panose="020B0604020202020204" pitchFamily="34" charset="0"/>
            </a:endParaRPr>
          </a:p>
        </p:txBody>
      </p:sp>
      <p:sp>
        <p:nvSpPr>
          <p:cNvPr id="16" name="Text Box 19"/>
          <p:cNvSpPr txBox="1">
            <a:spLocks noChangeArrowheads="1"/>
          </p:cNvSpPr>
          <p:nvPr userDrawn="1"/>
        </p:nvSpPr>
        <p:spPr bwMode="auto">
          <a:xfrm>
            <a:off x="323850" y="6237288"/>
            <a:ext cx="27352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defRPr/>
            </a:pPr>
            <a:endParaRPr lang="ru-RU" altLang="ru-RU" smtClean="0">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8263" y="0"/>
            <a:ext cx="1116012"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990600" y="1676400"/>
            <a:ext cx="77724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371600" y="3886200"/>
            <a:ext cx="64008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9906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a:defRPr/>
            </a:pPr>
            <a:endParaRPr lang="ru-RU" altLang="ru-RU"/>
          </a:p>
        </p:txBody>
      </p:sp>
      <p:sp>
        <p:nvSpPr>
          <p:cNvPr id="19" name="Rectangle 15"/>
          <p:cNvSpPr>
            <a:spLocks noGrp="1" noChangeArrowheads="1"/>
          </p:cNvSpPr>
          <p:nvPr>
            <p:ph type="ftr" sz="quarter" idx="11"/>
          </p:nvPr>
        </p:nvSpPr>
        <p:spPr bwMode="auto">
          <a:xfrm>
            <a:off x="3429000" y="6248400"/>
            <a:ext cx="28956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a:defRPr/>
            </a:pPr>
            <a:endParaRPr lang="ru-RU" altLang="ru-RU"/>
          </a:p>
        </p:txBody>
      </p:sp>
      <p:sp>
        <p:nvSpPr>
          <p:cNvPr id="20" name="Rectangle 16"/>
          <p:cNvSpPr>
            <a:spLocks noGrp="1" noChangeArrowheads="1"/>
          </p:cNvSpPr>
          <p:nvPr>
            <p:ph type="sldNum" sz="quarter" idx="12"/>
          </p:nvPr>
        </p:nvSpPr>
        <p:spPr bwMode="auto">
          <a:xfrm>
            <a:off x="68580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a:defRPr/>
            </a:pPr>
            <a:fld id="{EFE808C2-B719-43ED-85D0-5E4E932427A9}" type="slidenum">
              <a:rPr lang="ru-RU" altLang="ru-RU"/>
              <a:pPr>
                <a:defRPr/>
              </a:pPr>
              <a:t>‹#›</a:t>
            </a:fld>
            <a:endParaRPr lang="ru-RU" altLang="ru-RU"/>
          </a:p>
        </p:txBody>
      </p:sp>
    </p:spTree>
    <p:extLst>
      <p:ext uri="{BB962C8B-B14F-4D97-AF65-F5344CB8AC3E}">
        <p14:creationId xmlns:p14="http://schemas.microsoft.com/office/powerpoint/2010/main" val="2007881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628650" y="1825625"/>
            <a:ext cx="78867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417506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1490923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6715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825625"/>
            <a:ext cx="386715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8862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61125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2209341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107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004090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8344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5"/>
            <a:ext cx="78867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1825625"/>
            <a:ext cx="78867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833810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762625"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005021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290513" y="1079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27" name="Rectangle 3"/>
          <p:cNvSpPr>
            <a:spLocks noChangeArrowheads="1"/>
          </p:cNvSpPr>
          <p:nvPr/>
        </p:nvSpPr>
        <p:spPr bwMode="ltGray">
          <a:xfrm>
            <a:off x="673100" y="1079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28" name="Rectangle 4"/>
          <p:cNvSpPr>
            <a:spLocks noChangeArrowheads="1"/>
          </p:cNvSpPr>
          <p:nvPr/>
        </p:nvSpPr>
        <p:spPr bwMode="ltGray">
          <a:xfrm>
            <a:off x="414338" y="5302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29" name="Rectangle 5"/>
          <p:cNvSpPr>
            <a:spLocks noChangeArrowheads="1"/>
          </p:cNvSpPr>
          <p:nvPr/>
        </p:nvSpPr>
        <p:spPr bwMode="ltGray">
          <a:xfrm>
            <a:off x="784225" y="5302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30" name="Rectangle 6"/>
          <p:cNvSpPr>
            <a:spLocks noChangeArrowheads="1"/>
          </p:cNvSpPr>
          <p:nvPr/>
        </p:nvSpPr>
        <p:spPr bwMode="ltGray">
          <a:xfrm>
            <a:off x="0" y="4572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31" name="Rectangle 7"/>
          <p:cNvSpPr>
            <a:spLocks noChangeArrowheads="1"/>
          </p:cNvSpPr>
          <p:nvPr/>
        </p:nvSpPr>
        <p:spPr bwMode="gray">
          <a:xfrm>
            <a:off x="635000" y="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sp>
        <p:nvSpPr>
          <p:cNvPr id="1032" name="Rectangle 8"/>
          <p:cNvSpPr>
            <a:spLocks noChangeArrowheads="1"/>
          </p:cNvSpPr>
          <p:nvPr/>
        </p:nvSpPr>
        <p:spPr bwMode="gray">
          <a:xfrm>
            <a:off x="315913" y="7905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defRPr/>
            </a:pPr>
            <a:endParaRPr kumimoji="1" lang="ru-RU" altLang="ru-RU" sz="2400" smtClean="0"/>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8027988" y="0"/>
            <a:ext cx="1116012"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4.bin"/><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39750" y="1052513"/>
            <a:ext cx="78486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s-ES" sz="2800" b="1">
                <a:latin typeface="Times New Roman" panose="02020603050405020304" pitchFamily="18" charset="0"/>
                <a:cs typeface="Times New Roman" panose="02020603050405020304" pitchFamily="18" charset="0"/>
              </a:rPr>
              <a:t>AVTOMOBILNING YONILG’I TЕJAMKORLIK XUSUSIYATI </a:t>
            </a:r>
            <a:endParaRPr lang="ru-RU" sz="2800" dirty="0">
              <a:latin typeface="Times New Roman" panose="02020603050405020304" pitchFamily="18" charset="0"/>
              <a:cs typeface="Times New Roman" panose="02020603050405020304" pitchFamily="18" charset="0"/>
            </a:endParaRPr>
          </a:p>
        </p:txBody>
      </p:sp>
      <p:sp>
        <p:nvSpPr>
          <p:cNvPr id="3075" name="Rectangle 3"/>
          <p:cNvSpPr>
            <a:spLocks noChangeArrowheads="1"/>
          </p:cNvSpPr>
          <p:nvPr/>
        </p:nvSpPr>
        <p:spPr bwMode="auto">
          <a:xfrm>
            <a:off x="539750" y="3090313"/>
            <a:ext cx="8226425"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514350" lvl="0" indent="-514350">
              <a:buFont typeface="+mj-lt"/>
              <a:buAutoNum type="arabicPeriod"/>
            </a:pPr>
            <a:r>
              <a:rPr lang="es-ES" sz="2000" b="1" dirty="0">
                <a:latin typeface="Times New Roman" panose="02020603050405020304" pitchFamily="18" charset="0"/>
                <a:cs typeface="Times New Roman" panose="02020603050405020304" pitchFamily="18" charset="0"/>
              </a:rPr>
              <a:t>Avtomobilning  yonilgi tejamkorligi ko’rsatkichlari va </a:t>
            </a:r>
            <a:r>
              <a:rPr lang="es-ES" sz="2000" b="1" dirty="0" smtClean="0">
                <a:latin typeface="Times New Roman" panose="02020603050405020304" pitchFamily="18" charset="0"/>
                <a:cs typeface="Times New Roman" panose="02020603050405020304" pitchFamily="18" charset="0"/>
              </a:rPr>
              <a:t>o`lchagichlari.</a:t>
            </a:r>
            <a:endParaRPr lang="ru-RU" sz="2000"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000" b="1" dirty="0" smtClean="0">
                <a:latin typeface="Times New Roman" panose="02020603050405020304" pitchFamily="18" charset="0"/>
                <a:cs typeface="Times New Roman" panose="02020603050405020304" pitchFamily="18" charset="0"/>
              </a:rPr>
              <a:t>Yonilgi </a:t>
            </a:r>
            <a:r>
              <a:rPr lang="es-ES" sz="2000" b="1" dirty="0">
                <a:latin typeface="Times New Roman" panose="02020603050405020304" pitchFamily="18" charset="0"/>
                <a:cs typeface="Times New Roman" panose="02020603050405020304" pitchFamily="18" charset="0"/>
              </a:rPr>
              <a:t>tejamkorligi </a:t>
            </a:r>
            <a:r>
              <a:rPr lang="es-ES" sz="2000" b="1" dirty="0" smtClean="0">
                <a:latin typeface="Times New Roman" panose="02020603050405020304" pitchFamily="18" charset="0"/>
                <a:cs typeface="Times New Roman" panose="02020603050405020304" pitchFamily="18" charset="0"/>
              </a:rPr>
              <a:t>grafigi.</a:t>
            </a:r>
            <a:endParaRPr lang="ru-RU" sz="2000" b="1" dirty="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000" b="1" dirty="0" smtClean="0">
                <a:latin typeface="Times New Roman" panose="02020603050405020304" pitchFamily="18" charset="0"/>
                <a:cs typeface="Times New Roman" panose="02020603050405020304" pitchFamily="18" charset="0"/>
              </a:rPr>
              <a:t>Avtomobilda </a:t>
            </a:r>
            <a:r>
              <a:rPr lang="es-ES" sz="2000" b="1" dirty="0">
                <a:latin typeface="Times New Roman" panose="02020603050405020304" pitchFamily="18" charset="0"/>
                <a:cs typeface="Times New Roman" panose="02020603050405020304" pitchFamily="18" charset="0"/>
              </a:rPr>
              <a:t>yonilgi sarflash </a:t>
            </a:r>
            <a:r>
              <a:rPr lang="es-ES" sz="2000" b="1" dirty="0" smtClean="0">
                <a:latin typeface="Times New Roman" panose="02020603050405020304" pitchFamily="18" charset="0"/>
                <a:cs typeface="Times New Roman" panose="02020603050405020304" pitchFamily="18" charset="0"/>
              </a:rPr>
              <a:t>normalari.</a:t>
            </a:r>
            <a:endParaRPr lang="ru-RU" sz="2000" b="1" dirty="0" smtClean="0">
              <a:latin typeface="Times New Roman" panose="02020603050405020304" pitchFamily="18" charset="0"/>
              <a:cs typeface="Times New Roman" panose="02020603050405020304" pitchFamily="18" charset="0"/>
            </a:endParaRPr>
          </a:p>
          <a:p>
            <a:pPr marL="514350" lvl="0" indent="-514350">
              <a:buFont typeface="+mj-lt"/>
              <a:buAutoNum type="arabicPeriod"/>
            </a:pPr>
            <a:r>
              <a:rPr lang="es-ES" sz="2000" b="1" dirty="0" smtClean="0">
                <a:latin typeface="Times New Roman" panose="02020603050405020304" pitchFamily="18" charset="0"/>
                <a:cs typeface="Times New Roman" panose="02020603050405020304" pitchFamily="18" charset="0"/>
              </a:rPr>
              <a:t>Ekspluatatsiyada </a:t>
            </a:r>
            <a:r>
              <a:rPr lang="es-ES" sz="2000" b="1" dirty="0">
                <a:latin typeface="Times New Roman" panose="02020603050405020304" pitchFamily="18" charset="0"/>
                <a:cs typeface="Times New Roman" panose="02020603050405020304" pitchFamily="18" charset="0"/>
              </a:rPr>
              <a:t>uchraydigan omillarning yonilgi tejamkorkorligiga ta`siri.</a:t>
            </a:r>
            <a:endParaRPr lang="ru-RU" sz="2000" dirty="0">
              <a:latin typeface="Times New Roman" panose="02020603050405020304" pitchFamily="18" charset="0"/>
              <a:cs typeface="Times New Roman" panose="02020603050405020304" pitchFamily="18" charset="0"/>
            </a:endParaRPr>
          </a:p>
        </p:txBody>
      </p:sp>
      <p:sp>
        <p:nvSpPr>
          <p:cNvPr id="3076" name="Rectangle 4"/>
          <p:cNvSpPr>
            <a:spLocks noChangeArrowheads="1"/>
          </p:cNvSpPr>
          <p:nvPr/>
        </p:nvSpPr>
        <p:spPr bwMode="auto">
          <a:xfrm>
            <a:off x="4211638" y="2205038"/>
            <a:ext cx="895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de-DE" altLang="ja-JP" sz="2400" b="1" dirty="0" err="1">
                <a:latin typeface="Times New Roman" panose="02020603050405020304" pitchFamily="18" charset="0"/>
                <a:ea typeface="ＭＳ Ｐゴシック" panose="020B0600070205080204" pitchFamily="34" charset="-128"/>
              </a:rPr>
              <a:t>Reja</a:t>
            </a:r>
            <a:r>
              <a:rPr lang="de-DE" altLang="ja-JP" sz="2400" b="1" dirty="0">
                <a:latin typeface="Times New Roman" panose="02020603050405020304" pitchFamily="18" charset="0"/>
                <a:ea typeface="ＭＳ Ｐゴシック" panose="020B0600070205080204" pitchFamily="34" charset="-128"/>
              </a:rPr>
              <a:t>:</a:t>
            </a:r>
            <a:endParaRPr lang="ru-RU" altLang="ru-RU" sz="2400" b="1" dirty="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757"/>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098" name="Text Box 5"/>
          <p:cNvSpPr txBox="1">
            <a:spLocks noChangeArrowheads="1"/>
          </p:cNvSpPr>
          <p:nvPr/>
        </p:nvSpPr>
        <p:spPr bwMode="auto">
          <a:xfrm>
            <a:off x="184207" y="980728"/>
            <a:ext cx="8856984" cy="587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ru-RU" altLang="ru-RU" sz="2000" dirty="0" smtClean="0">
                <a:latin typeface="Times New Roman" panose="02020603050405020304" pitchFamily="18" charset="0"/>
                <a:cs typeface="Times New Roman" panose="02020603050405020304" pitchFamily="18" charset="0"/>
              </a:rPr>
              <a:t>	</a:t>
            </a:r>
            <a:r>
              <a:rPr lang="sv-FI" altLang="ru-RU" sz="2000" dirty="0" smtClean="0">
                <a:latin typeface="Times New Roman" panose="02020603050405020304" pitchFamily="18" charset="0"/>
                <a:cs typeface="Times New Roman" panose="02020603050405020304" pitchFamily="18" charset="0"/>
              </a:rPr>
              <a:t>Avtomobilni harakatlantirish uchun zarur bo’ladigan yonilgining qiymati yuk tashishdagi barcha harajatlarning 10. . . 15% ini  tashkil qiladi, shuning uchun yonilgidan unumli foydalanish va  isrofgarchilikka yo’l kuymaslik zarur. Yonilgi sarfi  avtomobilning  konstro’qtsiyasi va texnikaviy  xolatiga, yo’l va iklim sharoitiga,  xaydovchining  maxoratiga, yuk tashishni to’g’ri tashkil etishga bog’liq.</a:t>
            </a:r>
          </a:p>
          <a:p>
            <a:pPr algn="just"/>
            <a:r>
              <a:rPr lang="sv-FI" altLang="ru-RU" sz="2000" dirty="0" smtClean="0">
                <a:latin typeface="Times New Roman" panose="02020603050405020304" pitchFamily="18" charset="0"/>
                <a:cs typeface="Times New Roman" panose="02020603050405020304" pitchFamily="18" charset="0"/>
              </a:rPr>
              <a:t>	Yonilgi tejamkorligi ko’rsatkichlarining bir qismi  avtomobilning texnikaviy xolatiga, ikkinchi qismi esa yuk tashish protsessini  tashkil qilishga bog’liq. Yonilgi tejamkorligi ko’rsatkichlari  quyidagilardan iborat:</a:t>
            </a:r>
            <a:endParaRPr lang="ru-RU" altLang="ru-RU" sz="2000" dirty="0" smtClean="0">
              <a:latin typeface="Times New Roman" panose="02020603050405020304" pitchFamily="18" charset="0"/>
              <a:cs typeface="Times New Roman" panose="02020603050405020304" pitchFamily="18" charset="0"/>
            </a:endParaRPr>
          </a:p>
          <a:p>
            <a:pPr algn="just"/>
            <a:endParaRPr lang="sv-FI" altLang="ru-RU" sz="2000" dirty="0" smtClean="0">
              <a:latin typeface="Times New Roman" panose="02020603050405020304" pitchFamily="18" charset="0"/>
              <a:cs typeface="Times New Roman" panose="02020603050405020304" pitchFamily="18" charset="0"/>
            </a:endParaRPr>
          </a:p>
          <a:p>
            <a:pPr algn="just"/>
            <a:r>
              <a:rPr lang="sv-FI" altLang="ru-RU" sz="2000" dirty="0" smtClean="0">
                <a:latin typeface="Times New Roman" panose="02020603050405020304" pitchFamily="18" charset="0"/>
                <a:cs typeface="Times New Roman" panose="02020603050405020304" pitchFamily="18" charset="0"/>
              </a:rPr>
              <a:t>	1. Bir soatda sarflangan yonilgi:</a:t>
            </a:r>
            <a:r>
              <a:rPr lang="ru-RU" altLang="ru-RU" sz="2000" dirty="0" smtClean="0">
                <a:latin typeface="Times New Roman" panose="02020603050405020304" pitchFamily="18" charset="0"/>
                <a:cs typeface="Times New Roman" panose="02020603050405020304" pitchFamily="18" charset="0"/>
              </a:rPr>
              <a:t>			   </a:t>
            </a:r>
            <a:r>
              <a:rPr lang="sv-FI" altLang="ru-RU" sz="2000" i="1" dirty="0" smtClean="0">
                <a:latin typeface="Times New Roman" panose="02020603050405020304" pitchFamily="18" charset="0"/>
                <a:cs typeface="Times New Roman" panose="02020603050405020304" pitchFamily="18" charset="0"/>
              </a:rPr>
              <a:t>kg/soat;</a:t>
            </a:r>
            <a:r>
              <a:rPr lang="sv-FI" altLang="ru-RU" sz="2000" dirty="0" smtClean="0">
                <a:latin typeface="Times New Roman" panose="02020603050405020304" pitchFamily="18" charset="0"/>
                <a:cs typeface="Times New Roman" panose="02020603050405020304" pitchFamily="18" charset="0"/>
              </a:rPr>
              <a:t> 					      </a:t>
            </a:r>
          </a:p>
          <a:p>
            <a:pPr algn="just"/>
            <a:r>
              <a:rPr lang="sv-FI" altLang="ru-RU" sz="2000" dirty="0" smtClean="0">
                <a:latin typeface="Times New Roman" panose="02020603050405020304" pitchFamily="18" charset="0"/>
                <a:cs typeface="Times New Roman" panose="02020603050405020304" pitchFamily="18" charset="0"/>
              </a:rPr>
              <a:t>bu yerda :   </a:t>
            </a:r>
            <a:r>
              <a:rPr lang="sv-FI" altLang="ru-RU" sz="2000" i="1" dirty="0" smtClean="0">
                <a:latin typeface="Times New Roman" panose="02020603050405020304" pitchFamily="18" charset="0"/>
                <a:cs typeface="Times New Roman" panose="02020603050405020304" pitchFamily="18" charset="0"/>
              </a:rPr>
              <a:t>Q</a:t>
            </a:r>
            <a:r>
              <a:rPr lang="sv-FI" altLang="ru-RU" sz="1200" i="1" dirty="0" smtClean="0">
                <a:latin typeface="Times New Roman" panose="02020603050405020304" pitchFamily="18" charset="0"/>
                <a:cs typeface="Times New Roman" panose="02020603050405020304" pitchFamily="18" charset="0"/>
              </a:rPr>
              <a:t>ch</a:t>
            </a:r>
            <a:r>
              <a:rPr lang="sv-FI" altLang="ru-RU" sz="2000" dirty="0" smtClean="0">
                <a:latin typeface="Times New Roman" panose="02020603050405020304" pitchFamily="18" charset="0"/>
                <a:cs typeface="Times New Roman" panose="02020603050405020304" pitchFamily="18" charset="0"/>
              </a:rPr>
              <a:t> - soatiga sarflanadigan yonilgi			</a:t>
            </a:r>
          </a:p>
          <a:p>
            <a:pPr algn="just"/>
            <a:r>
              <a:rPr lang="sv-FI" altLang="ru-RU" sz="2000" i="1" dirty="0" smtClean="0">
                <a:latin typeface="Times New Roman" panose="02020603050405020304" pitchFamily="18" charset="0"/>
                <a:cs typeface="Times New Roman" panose="02020603050405020304" pitchFamily="18" charset="0"/>
              </a:rPr>
              <a:t>g</a:t>
            </a:r>
            <a:r>
              <a:rPr lang="sv-FI" altLang="ru-RU" sz="1400" i="1" dirty="0" smtClean="0">
                <a:latin typeface="Times New Roman" panose="02020603050405020304" pitchFamily="18" charset="0"/>
                <a:cs typeface="Times New Roman" panose="02020603050405020304" pitchFamily="18" charset="0"/>
              </a:rPr>
              <a:t>e</a:t>
            </a:r>
            <a:r>
              <a:rPr lang="sv-FI" altLang="ru-RU" sz="2000" dirty="0" smtClean="0">
                <a:latin typeface="Times New Roman" panose="02020603050405020304" pitchFamily="18" charset="0"/>
                <a:cs typeface="Times New Roman" panose="02020603050405020304" pitchFamily="18" charset="0"/>
              </a:rPr>
              <a:t> - yonilgining solishtirma sarfi,     </a:t>
            </a:r>
            <a:r>
              <a:rPr lang="sv-FI" altLang="ru-RU" sz="2000" i="1" dirty="0" smtClean="0">
                <a:latin typeface="Times New Roman" panose="02020603050405020304" pitchFamily="18" charset="0"/>
                <a:cs typeface="Times New Roman" panose="02020603050405020304" pitchFamily="18" charset="0"/>
              </a:rPr>
              <a:t>kg/soat</a:t>
            </a:r>
            <a:r>
              <a:rPr lang="sv-FI" altLang="ru-RU" sz="2000" dirty="0" smtClean="0">
                <a:latin typeface="Times New Roman" panose="02020603050405020304" pitchFamily="18" charset="0"/>
                <a:cs typeface="Times New Roman" panose="02020603050405020304" pitchFamily="18" charset="0"/>
              </a:rPr>
              <a:t>;    </a:t>
            </a:r>
          </a:p>
          <a:p>
            <a:pPr algn="just"/>
            <a:r>
              <a:rPr lang="sv-FI" altLang="ru-RU" sz="2000" dirty="0" smtClean="0">
                <a:latin typeface="Times New Roman" panose="02020603050405020304" pitchFamily="18" charset="0"/>
                <a:cs typeface="Times New Roman" panose="02020603050405020304" pitchFamily="18" charset="0"/>
              </a:rPr>
              <a:t>	</a:t>
            </a:r>
          </a:p>
          <a:p>
            <a:pPr algn="just"/>
            <a:r>
              <a:rPr lang="ru-RU" altLang="ru-RU" sz="2000" dirty="0" smtClean="0">
                <a:latin typeface="Times New Roman" panose="02020603050405020304" pitchFamily="18" charset="0"/>
                <a:cs typeface="Times New Roman" panose="02020603050405020304" pitchFamily="18" charset="0"/>
              </a:rPr>
              <a:t>	</a:t>
            </a:r>
            <a:r>
              <a:rPr lang="sv-FI" altLang="ru-RU" sz="2000" dirty="0" smtClean="0">
                <a:latin typeface="Times New Roman" panose="02020603050405020304" pitchFamily="18" charset="0"/>
                <a:cs typeface="Times New Roman" panose="02020603050405020304" pitchFamily="18" charset="0"/>
              </a:rPr>
              <a:t>2. 100 km yo’lni utishga sarflangan yonilgi:</a:t>
            </a:r>
          </a:p>
          <a:p>
            <a:pPr algn="just"/>
            <a:r>
              <a:rPr lang="sv-FI" altLang="ru-RU" sz="2000" dirty="0" smtClean="0">
                <a:latin typeface="Times New Roman" panose="02020603050405020304" pitchFamily="18" charset="0"/>
                <a:cs typeface="Times New Roman" panose="02020603050405020304" pitchFamily="18" charset="0"/>
              </a:rPr>
              <a:t> </a:t>
            </a:r>
          </a:p>
          <a:p>
            <a:pPr algn="just"/>
            <a:r>
              <a:rPr lang="sv-FI" altLang="ru-RU" sz="2000" dirty="0" smtClean="0">
                <a:latin typeface="Times New Roman" panose="02020603050405020304" pitchFamily="18" charset="0"/>
                <a:cs typeface="Times New Roman" panose="02020603050405020304" pitchFamily="18" charset="0"/>
              </a:rPr>
              <a:t>bu yerda  v - harakat sharoitidagi o’rtacha tezlik, km/soat.</a:t>
            </a:r>
          </a:p>
          <a:p>
            <a:pPr algn="just"/>
            <a:r>
              <a:rPr lang="sv-FI" altLang="ru-RU" sz="2000" dirty="0" smtClean="0">
                <a:latin typeface="Times New Roman" panose="02020603050405020304" pitchFamily="18" charset="0"/>
                <a:cs typeface="Times New Roman" panose="02020603050405020304" pitchFamily="18" charset="0"/>
              </a:rPr>
              <a:t>	</a:t>
            </a:r>
            <a:endParaRPr lang="sv-FI" altLang="ru-RU" sz="20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259632" y="0"/>
            <a:ext cx="7056784" cy="830997"/>
          </a:xfrm>
          <a:prstGeom prst="rect">
            <a:avLst/>
          </a:prstGeom>
        </p:spPr>
        <p:txBody>
          <a:bodyPr wrap="square">
            <a:spAutoFit/>
          </a:bodyPr>
          <a:lstStyle/>
          <a:p>
            <a:pPr lvl="0" algn="ctr"/>
            <a:r>
              <a:rPr lang="es-ES" sz="2400" b="1" dirty="0">
                <a:latin typeface="Times New Roman" panose="02020603050405020304" pitchFamily="18" charset="0"/>
                <a:cs typeface="Times New Roman" panose="02020603050405020304" pitchFamily="18" charset="0"/>
              </a:rPr>
              <a:t>Avtomobilning  yonilgi tejamkorligi ko’rsatkichlari va o`lchagichlari.</a:t>
            </a:r>
            <a:endParaRPr lang="ru-RU" sz="2400" dirty="0">
              <a:latin typeface="Times New Roman" panose="02020603050405020304" pitchFamily="18" charset="0"/>
              <a:cs typeface="Times New Roman" panose="02020603050405020304" pitchFamily="18" charset="0"/>
            </a:endParaRPr>
          </a:p>
        </p:txBody>
      </p:sp>
      <p:sp>
        <p:nvSpPr>
          <p:cNvPr id="4097" name="Rectangle 3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099" name="Объект 4098"/>
          <p:cNvGraphicFramePr>
            <a:graphicFrameLocks noChangeAspect="1"/>
          </p:cNvGraphicFramePr>
          <p:nvPr>
            <p:extLst>
              <p:ext uri="{D42A27DB-BD31-4B8C-83A1-F6EECF244321}">
                <p14:modId xmlns:p14="http://schemas.microsoft.com/office/powerpoint/2010/main" val="3309332001"/>
              </p:ext>
            </p:extLst>
          </p:nvPr>
        </p:nvGraphicFramePr>
        <p:xfrm>
          <a:off x="4779105" y="3573016"/>
          <a:ext cx="2055402" cy="627338"/>
        </p:xfrm>
        <a:graphic>
          <a:graphicData uri="http://schemas.openxmlformats.org/presentationml/2006/ole">
            <mc:AlternateContent xmlns:mc="http://schemas.openxmlformats.org/markup-compatibility/2006">
              <mc:Choice xmlns:v="urn:schemas-microsoft-com:vml" Requires="v">
                <p:oleObj spid="_x0000_s1067" name="Уравнение" r:id="rId3" imgW="901309" imgH="393529" progId="Equation.3">
                  <p:embed/>
                </p:oleObj>
              </mc:Choice>
              <mc:Fallback>
                <p:oleObj name="Уравнение" r:id="rId3" imgW="901309" imgH="393529" progId="Equation.3">
                  <p:embed/>
                  <p:pic>
                    <p:nvPicPr>
                      <p:cNvPr id="0"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9105" y="3573016"/>
                        <a:ext cx="2055402" cy="627338"/>
                      </a:xfrm>
                      <a:prstGeom prst="rect">
                        <a:avLst/>
                      </a:prstGeom>
                      <a:noFill/>
                    </p:spPr>
                  </p:pic>
                </p:oleObj>
              </mc:Fallback>
            </mc:AlternateContent>
          </a:graphicData>
        </a:graphic>
      </p:graphicFrame>
      <p:sp>
        <p:nvSpPr>
          <p:cNvPr id="4100" name="Rectangle 32"/>
          <p:cNvSpPr>
            <a:spLocks noChangeArrowheads="1"/>
          </p:cNvSpPr>
          <p:nvPr/>
        </p:nvSpPr>
        <p:spPr bwMode="auto">
          <a:xfrm>
            <a:off x="4695"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101" name="Объект 4100"/>
          <p:cNvGraphicFramePr>
            <a:graphicFrameLocks noChangeAspect="1"/>
          </p:cNvGraphicFramePr>
          <p:nvPr>
            <p:extLst>
              <p:ext uri="{D42A27DB-BD31-4B8C-83A1-F6EECF244321}">
                <p14:modId xmlns:p14="http://schemas.microsoft.com/office/powerpoint/2010/main" val="837762104"/>
              </p:ext>
            </p:extLst>
          </p:nvPr>
        </p:nvGraphicFramePr>
        <p:xfrm>
          <a:off x="6012160" y="4961369"/>
          <a:ext cx="2088232" cy="676046"/>
        </p:xfrm>
        <a:graphic>
          <a:graphicData uri="http://schemas.openxmlformats.org/presentationml/2006/ole">
            <mc:AlternateContent xmlns:mc="http://schemas.openxmlformats.org/markup-compatibility/2006">
              <mc:Choice xmlns:v="urn:schemas-microsoft-com:vml" Requires="v">
                <p:oleObj spid="_x0000_s1068" name="Уравнение" r:id="rId5" imgW="1320227" imgH="431613" progId="Equation.3">
                  <p:embed/>
                </p:oleObj>
              </mc:Choice>
              <mc:Fallback>
                <p:oleObj name="Уравнение" r:id="rId5" imgW="1320227" imgH="431613" progId="Equation.3">
                  <p:embed/>
                  <p:pic>
                    <p:nvPicPr>
                      <p:cNvPr id="0" name="Object 3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2160" y="4961369"/>
                        <a:ext cx="2088232" cy="676046"/>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757"/>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124" name="Text Box 8"/>
          <p:cNvSpPr txBox="1">
            <a:spLocks noChangeArrowheads="1"/>
          </p:cNvSpPr>
          <p:nvPr/>
        </p:nvSpPr>
        <p:spPr bwMode="auto">
          <a:xfrm>
            <a:off x="717639" y="1194368"/>
            <a:ext cx="8172400" cy="453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sz="2000" dirty="0" smtClean="0">
                <a:latin typeface="Times New Roman" panose="02020603050405020304" pitchFamily="18" charset="0"/>
                <a:cs typeface="Times New Roman" panose="02020603050405020304" pitchFamily="18" charset="0"/>
              </a:rPr>
              <a:t>3. </a:t>
            </a:r>
            <a:r>
              <a:rPr lang="en-US" sz="2000" dirty="0" err="1" smtClean="0">
                <a:latin typeface="Times New Roman" panose="02020603050405020304" pitchFamily="18" charset="0"/>
                <a:cs typeface="Times New Roman" panose="02020603050405020304" pitchFamily="18" charset="0"/>
              </a:rPr>
              <a:t>Yo’l</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birligiga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sarflangan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yonilgi</a:t>
            </a:r>
            <a:r>
              <a:rPr lang="ru-RU" sz="2000" dirty="0" smtClean="0">
                <a:latin typeface="Times New Roman" panose="02020603050405020304" pitchFamily="18" charset="0"/>
                <a:cs typeface="Times New Roman" panose="02020603050405020304" pitchFamily="18" charset="0"/>
              </a:rPr>
              <a:t>:</a:t>
            </a:r>
            <a:r>
              <a:rPr lang="en-US"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en-US" sz="2000" i="1" dirty="0" smtClean="0">
                <a:latin typeface="Times New Roman" panose="02020603050405020304" pitchFamily="18" charset="0"/>
                <a:cs typeface="Times New Roman" panose="02020603050405020304" pitchFamily="18" charset="0"/>
              </a:rPr>
              <a:t>Q</a:t>
            </a:r>
            <a:r>
              <a:rPr lang="ru-RU" sz="1400" i="1" dirty="0" smtClean="0">
                <a:latin typeface="Times New Roman" panose="02020603050405020304" pitchFamily="18" charset="0"/>
                <a:cs typeface="Times New Roman" panose="02020603050405020304" pitchFamily="18" charset="0"/>
              </a:rPr>
              <a:t>ч</a:t>
            </a:r>
            <a:r>
              <a:rPr lang="ru-RU" sz="2000" i="1" dirty="0" smtClean="0">
                <a:latin typeface="Times New Roman" panose="02020603050405020304" pitchFamily="18" charset="0"/>
                <a:cs typeface="Times New Roman" panose="02020603050405020304" pitchFamily="18" charset="0"/>
              </a:rPr>
              <a:t> = </a:t>
            </a:r>
          </a:p>
          <a:p>
            <a:endParaRPr lang="ru-RU" sz="2000" i="1"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4. </a:t>
            </a:r>
            <a:r>
              <a:rPr lang="en-US" sz="2000" dirty="0" err="1">
                <a:latin typeface="Times New Roman" panose="02020603050405020304" pitchFamily="18" charset="0"/>
                <a:cs typeface="Times New Roman" panose="02020603050405020304" pitchFamily="18" charset="0"/>
              </a:rPr>
              <a:t>Bajarilgan</a:t>
            </a:r>
            <a:r>
              <a:rPr lang="en-US" sz="2000" dirty="0">
                <a:latin typeface="Times New Roman" panose="02020603050405020304" pitchFamily="18" charset="0"/>
                <a:cs typeface="Times New Roman" panose="02020603050405020304" pitchFamily="18" charset="0"/>
              </a:rPr>
              <a:t> transport </a:t>
            </a:r>
            <a:r>
              <a:rPr lang="en-US" sz="2000" dirty="0" err="1">
                <a:latin typeface="Times New Roman" panose="02020603050405020304" pitchFamily="18" charset="0"/>
                <a:cs typeface="Times New Roman" panose="02020603050405020304" pitchFamily="18" charset="0"/>
              </a:rPr>
              <a:t>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yonilgi</a:t>
            </a:r>
            <a:r>
              <a:rPr lang="ru-RU" sz="2000" dirty="0" smtClean="0">
                <a:latin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i="1"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gt</a:t>
            </a:r>
            <a:r>
              <a:rPr lang="en-US" sz="2000" dirty="0">
                <a:latin typeface="Times New Roman" panose="02020603050405020304" pitchFamily="18" charset="0"/>
                <a:cs typeface="Times New Roman" panose="02020603050405020304" pitchFamily="18" charset="0"/>
              </a:rPr>
              <a:t> - transport </a:t>
            </a:r>
            <a:r>
              <a:rPr lang="en-US" sz="2000" dirty="0" err="1">
                <a:latin typeface="Times New Roman" panose="02020603050405020304" pitchFamily="18" charset="0"/>
                <a:cs typeface="Times New Roman" panose="02020603050405020304" pitchFamily="18" charset="0"/>
              </a:rPr>
              <a:t>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kg;</a:t>
            </a:r>
          </a:p>
          <a:p>
            <a:r>
              <a:rPr lang="en-US" sz="2000" dirty="0">
                <a:latin typeface="Times New Roman" panose="02020603050405020304" pitchFamily="18" charset="0"/>
                <a:cs typeface="Times New Roman" panose="02020603050405020304" pitchFamily="18" charset="0"/>
              </a:rPr>
              <a:t>A - </a:t>
            </a:r>
            <a:r>
              <a:rPr lang="en-US" sz="2000" dirty="0" err="1">
                <a:latin typeface="Times New Roman" panose="02020603050405020304" pitchFamily="18" charset="0"/>
                <a:cs typeface="Times New Roman" panose="02020603050405020304" pitchFamily="18" charset="0"/>
              </a:rPr>
              <a:t>bajarish</a:t>
            </a:r>
            <a:r>
              <a:rPr lang="en-US" sz="2000" dirty="0">
                <a:latin typeface="Times New Roman" panose="02020603050405020304" pitchFamily="18" charset="0"/>
                <a:cs typeface="Times New Roman" panose="02020603050405020304" pitchFamily="18" charset="0"/>
              </a:rPr>
              <a:t> transport </a:t>
            </a:r>
            <a:r>
              <a:rPr lang="en-US" sz="2000" dirty="0" err="1">
                <a:latin typeface="Times New Roman" panose="02020603050405020304" pitchFamily="18" charset="0"/>
                <a:cs typeface="Times New Roman" panose="02020603050405020304" pitchFamily="18" charset="0"/>
              </a:rPr>
              <a:t>ishi</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bajarilgan</a:t>
            </a:r>
            <a:r>
              <a:rPr lang="en-US" sz="2000" dirty="0">
                <a:latin typeface="Times New Roman" panose="02020603050405020304" pitchFamily="18" charset="0"/>
                <a:cs typeface="Times New Roman" panose="02020603050405020304" pitchFamily="18" charset="0"/>
              </a:rPr>
              <a:t> transport  </a:t>
            </a:r>
            <a:r>
              <a:rPr lang="en-US" sz="2000" dirty="0" err="1">
                <a:latin typeface="Times New Roman" panose="02020603050405020304" pitchFamily="18" charset="0"/>
                <a:cs typeface="Times New Roman" panose="02020603050405020304" pitchFamily="18" charset="0"/>
              </a:rPr>
              <a:t>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orqali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maksadga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muvofikdir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Amalda</a:t>
            </a:r>
            <a:r>
              <a:rPr lang="en-US" sz="2000" dirty="0">
                <a:latin typeface="Times New Roman" panose="02020603050405020304" pitchFamily="18" charset="0"/>
                <a:cs typeface="Times New Roman" panose="02020603050405020304" pitchFamily="18" charset="0"/>
              </a:rPr>
              <a:t> 100 km </a:t>
            </a:r>
            <a:r>
              <a:rPr lang="en-US" sz="2000" dirty="0" err="1">
                <a:latin typeface="Times New Roman" panose="02020603050405020304" pitchFamily="18" charset="0"/>
                <a:cs typeface="Times New Roman" panose="02020603050405020304" pitchFamily="18" charset="0"/>
              </a:rPr>
              <a:t>yo’lga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dvigatelini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foydalaniladi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Quvvatlar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balansi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tenglamasidan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ma`lum</a:t>
            </a:r>
            <a:r>
              <a:rPr lang="en-US" sz="2000" dirty="0">
                <a:latin typeface="Times New Roman" panose="02020603050405020304" pitchFamily="18" charset="0"/>
                <a:cs typeface="Times New Roman" panose="02020603050405020304" pitchFamily="18" charset="0"/>
              </a:rPr>
              <a:t>:</a:t>
            </a:r>
          </a:p>
          <a:p>
            <a:endParaRPr lang="ru-RU"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Ng=</a:t>
            </a:r>
            <a:r>
              <a:rPr lang="en-US" sz="2000" dirty="0" err="1" smtClean="0">
                <a:latin typeface="Times New Roman" panose="02020603050405020304" pitchFamily="18" charset="0"/>
                <a:cs typeface="Times New Roman" panose="02020603050405020304" pitchFamily="18" charset="0"/>
              </a:rPr>
              <a:t>Nk</a:t>
            </a: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ht</a:t>
            </a: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Ny+Nw+Nja</a:t>
            </a: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ht</a:t>
            </a:r>
            <a:r>
              <a:rPr lang="en-US" sz="2000" dirty="0" smtClean="0">
                <a:latin typeface="Times New Roman" panose="02020603050405020304" pitchFamily="18" charset="0"/>
                <a:cs typeface="Times New Roman" panose="02020603050405020304" pitchFamily="18" charset="0"/>
              </a:rPr>
              <a:t>=Ga </a:t>
            </a:r>
            <a:r>
              <a:rPr lang="en-US" sz="2000" dirty="0">
                <a:latin typeface="Times New Roman" panose="02020603050405020304" pitchFamily="18" charset="0"/>
                <a:cs typeface="Times New Roman" panose="02020603050405020304" pitchFamily="18" charset="0"/>
              </a:rPr>
              <a:t>y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/270+W va3/3500+Ga Ja </a:t>
            </a:r>
            <a:r>
              <a:rPr lang="en-US" sz="2000" dirty="0" err="1">
                <a:latin typeface="Times New Roman" panose="02020603050405020304" pitchFamily="18" charset="0"/>
                <a:cs typeface="Times New Roman" panose="02020603050405020304" pitchFamily="18" charset="0"/>
              </a:rPr>
              <a:t>dvr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/270 g/</a:t>
            </a:r>
            <a:r>
              <a:rPr lang="en-US" sz="2000" dirty="0" err="1">
                <a:latin typeface="Times New Roman" panose="02020603050405020304" pitchFamily="18" charset="0"/>
                <a:cs typeface="Times New Roman" panose="02020603050405020304" pitchFamily="18" charset="0"/>
              </a:rPr>
              <a:t>ht</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ru-RU" sz="2000"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259632" y="0"/>
            <a:ext cx="7056784" cy="830997"/>
          </a:xfrm>
          <a:prstGeom prst="rect">
            <a:avLst/>
          </a:prstGeom>
        </p:spPr>
        <p:txBody>
          <a:bodyPr wrap="square">
            <a:spAutoFit/>
          </a:bodyPr>
          <a:lstStyle/>
          <a:p>
            <a:pPr lvl="0" algn="ctr"/>
            <a:r>
              <a:rPr lang="es-ES" sz="2400" b="1" dirty="0">
                <a:latin typeface="Times New Roman" panose="02020603050405020304" pitchFamily="18" charset="0"/>
                <a:cs typeface="Times New Roman" panose="02020603050405020304" pitchFamily="18" charset="0"/>
              </a:rPr>
              <a:t>Avtomobilning  yonilgi tejamkorligi ko’rsatkichlari va o`lchagichlari.</a:t>
            </a:r>
            <a:endParaRPr lang="ru-RU" sz="2400" dirty="0">
              <a:latin typeface="Times New Roman" panose="02020603050405020304" pitchFamily="18" charset="0"/>
              <a:cs typeface="Times New Roman" panose="02020603050405020304" pitchFamily="18" charset="0"/>
            </a:endParaRPr>
          </a:p>
        </p:txBody>
      </p:sp>
      <p:sp>
        <p:nvSpPr>
          <p:cNvPr id="19" name="Rectangle 16"/>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0" name="Rectangle 18"/>
          <p:cNvSpPr>
            <a:spLocks noChangeArrowheads="1"/>
          </p:cNvSpPr>
          <p:nvPr/>
        </p:nvSpPr>
        <p:spPr bwMode="auto">
          <a:xfrm flipV="1">
            <a:off x="118163" y="188639"/>
            <a:ext cx="934936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754241105"/>
              </p:ext>
            </p:extLst>
          </p:nvPr>
        </p:nvGraphicFramePr>
        <p:xfrm>
          <a:off x="5148064" y="1019636"/>
          <a:ext cx="1071349" cy="735553"/>
        </p:xfrm>
        <a:graphic>
          <a:graphicData uri="http://schemas.openxmlformats.org/presentationml/2006/ole">
            <mc:AlternateContent xmlns:mc="http://schemas.openxmlformats.org/markup-compatibility/2006">
              <mc:Choice xmlns:v="urn:schemas-microsoft-com:vml" Requires="v">
                <p:oleObj spid="_x0000_s2079" name="Уравнение" r:id="rId3" imgW="647419" imgH="444307" progId="Equation.3">
                  <p:embed/>
                </p:oleObj>
              </mc:Choice>
              <mc:Fallback>
                <p:oleObj name="Уравнение" r:id="rId3" imgW="647419" imgH="444307" progId="Equation.3">
                  <p:embed/>
                  <p:pic>
                    <p:nvPicPr>
                      <p:cNvPr id="0"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1019636"/>
                        <a:ext cx="1071349" cy="735553"/>
                      </a:xfrm>
                      <a:prstGeom prst="rect">
                        <a:avLst/>
                      </a:prstGeom>
                      <a:noFill/>
                    </p:spPr>
                  </p:pic>
                </p:oleObj>
              </mc:Fallback>
            </mc:AlternateContent>
          </a:graphicData>
        </a:graphic>
      </p:graphicFrame>
      <p:sp>
        <p:nvSpPr>
          <p:cNvPr id="22" name="Rectangle 20"/>
          <p:cNvSpPr>
            <a:spLocks noChangeArrowheads="1"/>
          </p:cNvSpPr>
          <p:nvPr/>
        </p:nvSpPr>
        <p:spPr bwMode="auto">
          <a:xfrm>
            <a:off x="15815"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1027075857"/>
              </p:ext>
            </p:extLst>
          </p:nvPr>
        </p:nvGraphicFramePr>
        <p:xfrm>
          <a:off x="6012160" y="1726346"/>
          <a:ext cx="1785490" cy="640945"/>
        </p:xfrm>
        <a:graphic>
          <a:graphicData uri="http://schemas.openxmlformats.org/presentationml/2006/ole">
            <mc:AlternateContent xmlns:mc="http://schemas.openxmlformats.org/markup-compatibility/2006">
              <mc:Choice xmlns:v="urn:schemas-microsoft-com:vml" Requires="v">
                <p:oleObj spid="_x0000_s2080" name="Уравнение" r:id="rId5" imgW="1117115" imgH="406224" progId="Equation.3">
                  <p:embed/>
                </p:oleObj>
              </mc:Choice>
              <mc:Fallback>
                <p:oleObj name="Уравнение" r:id="rId5" imgW="1117115" imgH="406224" progId="Equation.3">
                  <p:embed/>
                  <p:pic>
                    <p:nvPicPr>
                      <p:cNvPr id="0" name="Object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2160" y="1726346"/>
                        <a:ext cx="1785490" cy="640945"/>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757"/>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1259632" y="0"/>
            <a:ext cx="7056784" cy="830997"/>
          </a:xfrm>
          <a:prstGeom prst="rect">
            <a:avLst/>
          </a:prstGeom>
        </p:spPr>
        <p:txBody>
          <a:bodyPr wrap="square">
            <a:spAutoFit/>
          </a:bodyPr>
          <a:lstStyle/>
          <a:p>
            <a:pPr lvl="0" algn="ctr"/>
            <a:r>
              <a:rPr lang="es-ES" sz="2400" b="1" dirty="0">
                <a:latin typeface="Times New Roman" panose="02020603050405020304" pitchFamily="18" charset="0"/>
                <a:cs typeface="Times New Roman" panose="02020603050405020304" pitchFamily="18" charset="0"/>
              </a:rPr>
              <a:t>Avtomobilning  yonilgi tejamkorligi ko’rsatkichlari va o`lchagichlari.</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1520" y="1196752"/>
            <a:ext cx="8640960" cy="2246769"/>
          </a:xfrm>
          <a:prstGeom prst="rect">
            <a:avLst/>
          </a:prstGeom>
        </p:spPr>
        <p:txBody>
          <a:bodyPr wrap="square">
            <a:spAutoFit/>
          </a:bodyPr>
          <a:lstStyle/>
          <a:p>
            <a:r>
              <a:rPr lang="en-US" sz="2000" dirty="0" err="1">
                <a:latin typeface="Times New Roman" panose="02020603050405020304" pitchFamily="18" charset="0"/>
                <a:cs typeface="Times New Roman" panose="02020603050405020304" pitchFamily="18" charset="0"/>
              </a:rPr>
              <a:t>Topilgan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qiymatni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tenglamaga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qo’yib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ifodani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olamiz</a:t>
            </a:r>
            <a:r>
              <a:rPr lang="en-US" sz="2000" dirty="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pPr algn="ctr"/>
            <a:r>
              <a:rPr lang="en-US" sz="2000" i="1" dirty="0" err="1">
                <a:latin typeface="Times New Roman" panose="02020603050405020304" pitchFamily="18" charset="0"/>
                <a:cs typeface="Times New Roman" panose="02020603050405020304" pitchFamily="18" charset="0"/>
              </a:rPr>
              <a:t>Q</a:t>
            </a:r>
            <a:r>
              <a:rPr lang="en-US" sz="1100" i="1" dirty="0" err="1">
                <a:latin typeface="Times New Roman" panose="02020603050405020304" pitchFamily="18" charset="0"/>
                <a:cs typeface="Times New Roman" panose="02020603050405020304" pitchFamily="18" charset="0"/>
              </a:rPr>
              <a:t>ch</a:t>
            </a:r>
            <a:r>
              <a:rPr lang="en-US" sz="2000" i="1" dirty="0">
                <a:latin typeface="Times New Roman" panose="02020603050405020304" pitchFamily="18" charset="0"/>
                <a:cs typeface="Times New Roman" panose="02020603050405020304" pitchFamily="18" charset="0"/>
              </a:rPr>
              <a:t>=</a:t>
            </a:r>
            <a:r>
              <a:rPr lang="en-US" sz="2000" i="1" dirty="0" err="1">
                <a:latin typeface="Times New Roman" panose="02020603050405020304" pitchFamily="18" charset="0"/>
                <a:cs typeface="Times New Roman" panose="02020603050405020304" pitchFamily="18" charset="0"/>
              </a:rPr>
              <a:t>g</a:t>
            </a:r>
            <a:r>
              <a:rPr lang="en-US" sz="1200" i="1" dirty="0" err="1">
                <a:latin typeface="Times New Roman" panose="02020603050405020304" pitchFamily="18" charset="0"/>
                <a:cs typeface="Times New Roman" panose="02020603050405020304" pitchFamily="18" charset="0"/>
              </a:rPr>
              <a:t>e</a:t>
            </a:r>
            <a:r>
              <a:rPr lang="en-US" sz="2000" i="1" dirty="0">
                <a:latin typeface="Times New Roman" panose="02020603050405020304" pitchFamily="18" charset="0"/>
                <a:cs typeface="Times New Roman" panose="02020603050405020304" pitchFamily="18" charset="0"/>
              </a:rPr>
              <a:t>(G</a:t>
            </a:r>
            <a:r>
              <a:rPr lang="en-US" sz="1200" i="1" dirty="0">
                <a:latin typeface="Times New Roman" panose="02020603050405020304" pitchFamily="18" charset="0"/>
                <a:cs typeface="Times New Roman" panose="02020603050405020304" pitchFamily="18" charset="0"/>
              </a:rPr>
              <a:t>a</a:t>
            </a:r>
            <a:r>
              <a:rPr lang="en-US" sz="2000" i="1" dirty="0">
                <a:latin typeface="Times New Roman" panose="02020603050405020304" pitchFamily="18" charset="0"/>
                <a:cs typeface="Times New Roman" panose="02020603050405020304" pitchFamily="18" charset="0"/>
              </a:rPr>
              <a:t> </a:t>
            </a:r>
            <a:r>
              <a:rPr lang="el-GR" sz="2000" i="1" dirty="0" smtClean="0">
                <a:latin typeface="Times New Roman" panose="02020603050405020304" pitchFamily="18" charset="0"/>
                <a:cs typeface="Times New Roman" panose="02020603050405020304" pitchFamily="18" charset="0"/>
              </a:rPr>
              <a:t>Ψ</a:t>
            </a:r>
            <a:r>
              <a:rPr lang="ru-RU"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v</a:t>
            </a:r>
            <a:r>
              <a:rPr lang="en-US" sz="1100" i="1" dirty="0" err="1" smtClean="0">
                <a:latin typeface="Times New Roman" panose="02020603050405020304" pitchFamily="18" charset="0"/>
                <a:cs typeface="Times New Roman" panose="02020603050405020304" pitchFamily="18" charset="0"/>
              </a:rPr>
              <a:t>a</a:t>
            </a:r>
            <a:r>
              <a:rPr lang="en-US" sz="2000" i="1" dirty="0" err="1" smtClean="0">
                <a:latin typeface="Times New Roman" panose="02020603050405020304" pitchFamily="18" charset="0"/>
                <a:cs typeface="Times New Roman" panose="02020603050405020304" pitchFamily="18" charset="0"/>
              </a:rPr>
              <a:t>+W</a:t>
            </a:r>
            <a:r>
              <a:rPr lang="en-US" sz="2000" i="1" dirty="0" smtClean="0">
                <a:latin typeface="Times New Roman" panose="02020603050405020304" pitchFamily="18" charset="0"/>
                <a:cs typeface="Times New Roman" panose="02020603050405020304" pitchFamily="18" charset="0"/>
              </a:rPr>
              <a:t> v</a:t>
            </a:r>
            <a:r>
              <a:rPr lang="en-US" sz="1200" i="1" dirty="0" smtClean="0">
                <a:latin typeface="Times New Roman" panose="02020603050405020304" pitchFamily="18" charset="0"/>
                <a:cs typeface="Times New Roman" panose="02020603050405020304" pitchFamily="18" charset="0"/>
              </a:rPr>
              <a:t>a3</a:t>
            </a:r>
            <a:r>
              <a:rPr lang="en-US" sz="2000" i="1" dirty="0" smtClean="0">
                <a:latin typeface="Times New Roman" panose="02020603050405020304" pitchFamily="18" charset="0"/>
                <a:cs typeface="Times New Roman" panose="02020603050405020304" pitchFamily="18" charset="0"/>
              </a:rPr>
              <a:t>/13+G</a:t>
            </a:r>
            <a:r>
              <a:rPr lang="en-US" sz="1400" i="1" dirty="0" smtClean="0">
                <a:latin typeface="Times New Roman" panose="02020603050405020304" pitchFamily="18" charset="0"/>
                <a:cs typeface="Times New Roman" panose="02020603050405020304" pitchFamily="18" charset="0"/>
              </a:rPr>
              <a:t>a</a:t>
            </a:r>
            <a:r>
              <a:rPr lang="en-US" sz="2000" i="1" dirty="0" smtClean="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j</a:t>
            </a:r>
            <a:r>
              <a:rPr lang="en-US" sz="1400" i="1" dirty="0">
                <a:latin typeface="Times New Roman" panose="02020603050405020304" pitchFamily="18" charset="0"/>
                <a:cs typeface="Times New Roman" panose="02020603050405020304" pitchFamily="18" charset="0"/>
              </a:rPr>
              <a:t>a</a:t>
            </a:r>
            <a:r>
              <a:rPr lang="en-US" sz="2000" i="1" dirty="0">
                <a:latin typeface="Times New Roman" panose="02020603050405020304" pitchFamily="18" charset="0"/>
                <a:cs typeface="Times New Roman" panose="02020603050405020304" pitchFamily="18" charset="0"/>
              </a:rPr>
              <a:t> </a:t>
            </a:r>
            <a:r>
              <a:rPr lang="el-GR" sz="2000" i="1" dirty="0" smtClean="0">
                <a:latin typeface="Times New Roman" panose="02020603050405020304" pitchFamily="18" charset="0"/>
                <a:cs typeface="Times New Roman" panose="02020603050405020304" pitchFamily="18" charset="0"/>
              </a:rPr>
              <a:t>δ</a:t>
            </a:r>
            <a:r>
              <a:rPr lang="en-US" sz="1400" i="1" dirty="0" err="1" smtClean="0">
                <a:latin typeface="Times New Roman" panose="02020603050405020304" pitchFamily="18" charset="0"/>
                <a:cs typeface="Times New Roman" panose="02020603050405020304" pitchFamily="18" charset="0"/>
              </a:rPr>
              <a:t>vr</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v</a:t>
            </a:r>
            <a:r>
              <a:rPr lang="en-US" sz="1400" i="1" dirty="0" err="1" smtClean="0">
                <a:latin typeface="Times New Roman" panose="02020603050405020304" pitchFamily="18" charset="0"/>
                <a:cs typeface="Times New Roman" panose="02020603050405020304" pitchFamily="18" charset="0"/>
              </a:rPr>
              <a:t>a</a:t>
            </a:r>
            <a:r>
              <a:rPr lang="en-US" sz="2000" i="1" dirty="0">
                <a:latin typeface="Times New Roman" panose="02020603050405020304" pitchFamily="18" charset="0"/>
                <a:cs typeface="Times New Roman" panose="02020603050405020304" pitchFamily="18" charset="0"/>
              </a:rPr>
              <a:t>/g</a:t>
            </a:r>
            <a:r>
              <a:rPr lang="en-US" sz="2000" i="1" dirty="0" smtClean="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270 </a:t>
            </a:r>
            <a:r>
              <a:rPr lang="el-GR" sz="2000" i="1" dirty="0" smtClean="0">
                <a:latin typeface="Times New Roman" panose="02020603050405020304" pitchFamily="18" charset="0"/>
                <a:cs typeface="Times New Roman" panose="02020603050405020304" pitchFamily="18" charset="0"/>
              </a:rPr>
              <a:t>ή</a:t>
            </a:r>
            <a:r>
              <a:rPr lang="en-US" sz="1400" i="1" dirty="0" smtClean="0">
                <a:latin typeface="Times New Roman" panose="02020603050405020304" pitchFamily="18" charset="0"/>
                <a:cs typeface="Times New Roman" panose="02020603050405020304" pitchFamily="18" charset="0"/>
              </a:rPr>
              <a:t>t</a:t>
            </a:r>
            <a:r>
              <a:rPr lang="en-US" sz="2000" i="1" dirty="0" smtClean="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1000</a:t>
            </a:r>
            <a:r>
              <a:rPr lang="en-US" sz="2000" dirty="0">
                <a:latin typeface="Times New Roman" panose="02020603050405020304" pitchFamily="18" charset="0"/>
                <a:cs typeface="Times New Roman" panose="02020603050405020304" pitchFamily="18" charset="0"/>
              </a:rPr>
              <a:t>  kg/</a:t>
            </a:r>
            <a:r>
              <a:rPr lang="en-US" sz="2000" dirty="0" err="1">
                <a:latin typeface="Times New Roman" panose="02020603050405020304" pitchFamily="18" charset="0"/>
                <a:cs typeface="Times New Roman" panose="02020603050405020304" pitchFamily="18" charset="0"/>
              </a:rPr>
              <a:t>soat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p>
          <a:p>
            <a:r>
              <a:rPr lang="en-US" sz="2000" dirty="0" err="1">
                <a:latin typeface="Times New Roman" panose="02020603050405020304" pitchFamily="18" charset="0"/>
                <a:cs typeface="Times New Roman" panose="02020603050405020304" pitchFamily="18" charset="0"/>
              </a:rPr>
              <a:t>tenglamaning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kamchiliklaridan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sho’qi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o’zgarmas</a:t>
            </a:r>
            <a:r>
              <a:rPr lang="en-US" sz="2000" dirty="0">
                <a:latin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Aslida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t>
            </a:r>
            <a:r>
              <a:rPr lang="en-US" sz="1400" dirty="0" err="1">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o’zgaruvchan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miqdor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tezligi</a:t>
            </a:r>
            <a:r>
              <a:rPr lang="en-US" sz="2000"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v</a:t>
            </a:r>
            <a:r>
              <a:rPr lang="en-US" sz="1400" i="1"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sababga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harakteristikasi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ishlatiladi</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0318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123" name="Rectangle 5"/>
          <p:cNvSpPr>
            <a:spLocks noChangeArrowheads="1"/>
          </p:cNvSpPr>
          <p:nvPr/>
        </p:nvSpPr>
        <p:spPr bwMode="auto">
          <a:xfrm>
            <a:off x="662073" y="3753619"/>
            <a:ext cx="80645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ru-RU" sz="2000" dirty="0" smtClean="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07704" y="188640"/>
            <a:ext cx="5328592" cy="461665"/>
          </a:xfrm>
          <a:prstGeom prst="rect">
            <a:avLst/>
          </a:prstGeom>
        </p:spPr>
        <p:txBody>
          <a:bodyPr wrap="square">
            <a:spAutoFit/>
          </a:bodyPr>
          <a:lstStyle/>
          <a:p>
            <a:pPr algn="ctr"/>
            <a:r>
              <a:rPr lang="es-ES" sz="2400" b="1" dirty="0" smtClean="0">
                <a:latin typeface="Times New Roman" panose="02020603050405020304" pitchFamily="18" charset="0"/>
                <a:cs typeface="Times New Roman" panose="02020603050405020304" pitchFamily="18" charset="0"/>
              </a:rPr>
              <a:t>2. </a:t>
            </a:r>
            <a:r>
              <a:rPr lang="ru-RU" sz="2400" b="1" dirty="0" err="1">
                <a:latin typeface="Times New Roman" panose="02020603050405020304" pitchFamily="18" charset="0"/>
                <a:cs typeface="Times New Roman" panose="02020603050405020304" pitchFamily="18" charset="0"/>
              </a:rPr>
              <a:t>Yonilgi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tejamkorligi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grafigi</a:t>
            </a:r>
            <a:r>
              <a:rPr lang="ru-RU"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23527" y="980728"/>
            <a:ext cx="8496945" cy="5324535"/>
          </a:xfrm>
          <a:prstGeom prst="rect">
            <a:avLst/>
          </a:prstGeom>
        </p:spPr>
        <p:txBody>
          <a:bodyPr wrap="square">
            <a:spAutoFit/>
          </a:bodyPr>
          <a:lstStyle/>
          <a:p>
            <a:pPr algn="just"/>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Turli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sharoitlarida</a:t>
            </a:r>
            <a:r>
              <a:rPr lang="en-US" sz="2000" dirty="0">
                <a:latin typeface="Times New Roman" panose="02020603050405020304" pitchFamily="18" charset="0"/>
                <a:cs typeface="Times New Roman" panose="02020603050405020304" pitchFamily="18" charset="0"/>
              </a:rPr>
              <a:t> (</a:t>
            </a:r>
            <a:r>
              <a:rPr lang="el-GR" sz="2000" dirty="0">
                <a:latin typeface="Times New Roman" panose="02020603050405020304" pitchFamily="18" charset="0"/>
                <a:cs typeface="Times New Roman" panose="02020603050405020304" pitchFamily="18" charset="0"/>
              </a:rPr>
              <a:t>ψ </a:t>
            </a:r>
            <a:r>
              <a:rPr lang="en-US" sz="2000" dirty="0" err="1">
                <a:latin typeface="Times New Roman" panose="02020603050405020304" pitchFamily="18" charset="0"/>
                <a:cs typeface="Times New Roman" panose="02020603050405020304" pitchFamily="18" charset="0"/>
              </a:rPr>
              <a:t>o’zgaruvchan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orasidagi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bog’lanish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grafigi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harakteristikasi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deyiladi</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grafigni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kakdemik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CHudakov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tavsiya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etgan.Yokilgi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grafigini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maxsus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priborlar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jixozlanadi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sinovdan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o’tkaziladi</a:t>
            </a:r>
            <a:r>
              <a:rPr lang="en-US" sz="2000" dirty="0" smtClean="0">
                <a:latin typeface="Times New Roman" panose="02020603050405020304" pitchFamily="18" charset="0"/>
                <a:cs typeface="Times New Roman" panose="02020603050405020304" pitchFamily="18" charset="0"/>
              </a:rPr>
              <a:t>.</a:t>
            </a:r>
          </a:p>
          <a:p>
            <a:pPr algn="just"/>
            <a:r>
              <a:rPr lang="en-US" sz="2000" dirty="0" smtClean="0">
                <a:latin typeface="Times New Roman" panose="02020603050405020304" pitchFamily="18" charset="0"/>
                <a:cs typeface="Times New Roman" panose="02020603050405020304" pitchFamily="18" charset="0"/>
              </a:rPr>
              <a:t>	GOST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sinash</a:t>
            </a:r>
            <a:r>
              <a:rPr lang="en-US" sz="2000" dirty="0">
                <a:latin typeface="Times New Roman" panose="02020603050405020304" pitchFamily="18" charset="0"/>
                <a:cs typeface="Times New Roman" panose="02020603050405020304" pitchFamily="18" charset="0"/>
              </a:rPr>
              <a:t> 1 km </a:t>
            </a:r>
            <a:r>
              <a:rPr lang="en-US" sz="2000" dirty="0" err="1">
                <a:latin typeface="Times New Roman" panose="02020603050405020304" pitchFamily="18" charset="0"/>
                <a:cs typeface="Times New Roman" panose="02020603050405020304" pitchFamily="18" charset="0"/>
              </a:rPr>
              <a:t>uzunligidagi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gorizontal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kattik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koplamali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tula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yuklangan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boshlanishga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kadar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uchastkasida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(20, 30, 40,…km/</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o`lchash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uchastkasini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kesib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paytida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o’tkazuvchilar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sekundometrni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yurgizib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jumrakni</a:t>
            </a:r>
            <a:r>
              <a:rPr lang="en-US" sz="2000" dirty="0">
                <a:latin typeface="Times New Roman" panose="02020603050405020304" pitchFamily="18" charset="0"/>
                <a:cs typeface="Times New Roman" panose="02020603050405020304" pitchFamily="18" charset="0"/>
              </a:rPr>
              <a:t> I </a:t>
            </a:r>
            <a:r>
              <a:rPr lang="en-US" sz="2000" dirty="0" err="1">
                <a:latin typeface="Times New Roman" panose="02020603050405020304" pitchFamily="18" charset="0"/>
                <a:cs typeface="Times New Roman" panose="02020603050405020304" pitchFamily="18" charset="0"/>
              </a:rPr>
              <a:t>xolatdan</a:t>
            </a:r>
            <a:r>
              <a:rPr lang="en-US" sz="2000" dirty="0">
                <a:latin typeface="Times New Roman" panose="02020603050405020304" pitchFamily="18" charset="0"/>
                <a:cs typeface="Times New Roman" panose="02020603050405020304" pitchFamily="18" charset="0"/>
              </a:rPr>
              <a:t> III </a:t>
            </a:r>
            <a:r>
              <a:rPr lang="en-US" sz="2000" dirty="0" err="1">
                <a:latin typeface="Times New Roman" panose="02020603050405020304" pitchFamily="18" charset="0"/>
                <a:cs typeface="Times New Roman" panose="02020603050405020304" pitchFamily="18" charset="0"/>
              </a:rPr>
              <a:t>xolatga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o’tkazadilar</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rasm</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karbyurator</a:t>
            </a:r>
            <a:r>
              <a:rPr lang="en-US" sz="2000" dirty="0">
                <a:latin typeface="Times New Roman" panose="02020603050405020304" pitchFamily="18" charset="0"/>
                <a:cs typeface="Times New Roman" panose="02020603050405020304" pitchFamily="18" charset="0"/>
              </a:rPr>
              <a:t> 3 </a:t>
            </a:r>
            <a:r>
              <a:rPr lang="en-US" sz="2000" dirty="0" err="1">
                <a:latin typeface="Times New Roman" panose="02020603050405020304" pitchFamily="18" charset="0"/>
                <a:cs typeface="Times New Roman" panose="02020603050405020304" pitchFamily="18" charset="0"/>
              </a:rPr>
              <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shkalali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menzurka</a:t>
            </a:r>
            <a:r>
              <a:rPr lang="en-US" sz="2000" dirty="0">
                <a:latin typeface="Times New Roman" panose="02020603050405020304" pitchFamily="18" charset="0"/>
                <a:cs typeface="Times New Roman" panose="02020603050405020304" pitchFamily="18" charset="0"/>
              </a:rPr>
              <a:t> 4 </a:t>
            </a:r>
            <a:r>
              <a:rPr lang="en-US" sz="2000" dirty="0" err="1">
                <a:latin typeface="Times New Roman" panose="02020603050405020304" pitchFamily="18" charset="0"/>
                <a:cs typeface="Times New Roman" panose="02020603050405020304" pitchFamily="18" charset="0"/>
              </a:rPr>
              <a:t>orqali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harakatlanayotgan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o`lchash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uchastkasining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oxirini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kesib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utganda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sekundomer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tuxtatiladi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Jumrak</a:t>
            </a:r>
            <a:r>
              <a:rPr lang="en-US" sz="2000" dirty="0">
                <a:latin typeface="Times New Roman" panose="02020603050405020304" pitchFamily="18" charset="0"/>
                <a:cs typeface="Times New Roman" panose="02020603050405020304" pitchFamily="18" charset="0"/>
              </a:rPr>
              <a:t> II </a:t>
            </a:r>
            <a:r>
              <a:rPr lang="en-US" sz="2000" dirty="0" err="1">
                <a:latin typeface="Times New Roman" panose="02020603050405020304" pitchFamily="18" charset="0"/>
                <a:cs typeface="Times New Roman" panose="02020603050405020304" pitchFamily="18" charset="0"/>
              </a:rPr>
              <a:t>xolatdan</a:t>
            </a:r>
            <a:r>
              <a:rPr lang="en-US" sz="2000" dirty="0">
                <a:latin typeface="Times New Roman" panose="02020603050405020304" pitchFamily="18" charset="0"/>
                <a:cs typeface="Times New Roman" panose="02020603050405020304" pitchFamily="18" charset="0"/>
              </a:rPr>
              <a:t> I </a:t>
            </a:r>
            <a:r>
              <a:rPr lang="en-US" sz="2000" dirty="0" err="1">
                <a:latin typeface="Times New Roman" panose="02020603050405020304" pitchFamily="18" charset="0"/>
                <a:cs typeface="Times New Roman" panose="02020603050405020304" pitchFamily="18" charset="0"/>
              </a:rPr>
              <a:t>xolatga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qaytariladi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Menzurkadagi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satxining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kamaygan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xajmi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1 km </a:t>
            </a:r>
            <a:r>
              <a:rPr lang="en-US" sz="2000" dirty="0" err="1">
                <a:latin typeface="Times New Roman" panose="02020603050405020304" pitchFamily="18" charset="0"/>
                <a:cs typeface="Times New Roman" panose="02020603050405020304" pitchFamily="18" charset="0"/>
              </a:rPr>
              <a:t>masofani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utishiga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tarzda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miqdorini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Qch</a:t>
            </a:r>
            <a:r>
              <a:rPr lang="en-US" sz="2000" dirty="0">
                <a:latin typeface="Times New Roman" panose="02020603050405020304" pitchFamily="18" charset="0"/>
                <a:cs typeface="Times New Roman" panose="02020603050405020304" pitchFamily="18" charset="0"/>
              </a:rPr>
              <a:t>=f(</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bog’lanishning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qarshiligiga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qiymatlari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rasm</a:t>
            </a:r>
            <a:r>
              <a:rPr lang="en-US" sz="2000" dirty="0">
                <a:latin typeface="Times New Roman" panose="02020603050405020304" pitchFamily="18" charset="0"/>
                <a:cs typeface="Times New Roman" panose="02020603050405020304" pitchFamily="18" charset="0"/>
              </a:rPr>
              <a:t>, b).</a:t>
            </a:r>
          </a:p>
        </p:txBody>
      </p:sp>
    </p:spTree>
    <p:extLst>
      <p:ext uri="{BB962C8B-B14F-4D97-AF65-F5344CB8AC3E}">
        <p14:creationId xmlns:p14="http://schemas.microsoft.com/office/powerpoint/2010/main" val="2821461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43708" y="116632"/>
            <a:ext cx="5328592" cy="830997"/>
          </a:xfrm>
          <a:prstGeom prst="rect">
            <a:avLst/>
          </a:prstGeom>
        </p:spPr>
        <p:txBody>
          <a:bodyPr wrap="square">
            <a:spAutoFit/>
          </a:bodyPr>
          <a:lstStyle/>
          <a:p>
            <a:pPr algn="ctr"/>
            <a:r>
              <a:rPr lang="es-ES" sz="2400" b="1" dirty="0">
                <a:latin typeface="Times New Roman" panose="02020603050405020304" pitchFamily="18" charset="0"/>
                <a:cs typeface="Times New Roman" panose="02020603050405020304" pitchFamily="18" charset="0"/>
              </a:rPr>
              <a:t>2. </a:t>
            </a:r>
            <a:r>
              <a:rPr lang="ru-RU" sz="2400" b="1" dirty="0" err="1">
                <a:latin typeface="Times New Roman" panose="02020603050405020304" pitchFamily="18" charset="0"/>
                <a:cs typeface="Times New Roman" panose="02020603050405020304" pitchFamily="18" charset="0"/>
              </a:rPr>
              <a:t>Yonilgi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tejamkorligi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grafigi</a:t>
            </a:r>
            <a:r>
              <a:rPr lang="ru-RU"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42486" y="1052736"/>
            <a:ext cx="8859030" cy="5328592"/>
          </a:xfrm>
          <a:prstGeom prst="rect">
            <a:avLst/>
          </a:prstGeom>
        </p:spPr>
      </p:pic>
      <p:sp>
        <p:nvSpPr>
          <p:cNvPr id="4" name="Прямоугольник 3"/>
          <p:cNvSpPr/>
          <p:nvPr/>
        </p:nvSpPr>
        <p:spPr>
          <a:xfrm>
            <a:off x="2102253" y="6381328"/>
            <a:ext cx="5011501" cy="400110"/>
          </a:xfrm>
          <a:prstGeom prst="rect">
            <a:avLst/>
          </a:prstGeom>
        </p:spPr>
        <p:txBody>
          <a:bodyPr wrap="none">
            <a:spAutoFit/>
          </a:bodyPr>
          <a:lstStyle/>
          <a:p>
            <a:pPr algn="ctr"/>
            <a:r>
              <a:rPr lang="en-US" sz="2000" dirty="0" err="1">
                <a:latin typeface="Times New Roman" panose="02020603050405020304" pitchFamily="18" charset="0"/>
                <a:cs typeface="Times New Roman" panose="02020603050405020304" pitchFamily="18" charset="0"/>
              </a:rPr>
              <a:t>Avtomobilning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tejamkorilgini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1999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Прямоугольник 5"/>
          <p:cNvSpPr/>
          <p:nvPr/>
        </p:nvSpPr>
        <p:spPr>
          <a:xfrm>
            <a:off x="1943708" y="116632"/>
            <a:ext cx="5328592" cy="830997"/>
          </a:xfrm>
          <a:prstGeom prst="rect">
            <a:avLst/>
          </a:prstGeom>
        </p:spPr>
        <p:txBody>
          <a:bodyPr wrap="square">
            <a:spAutoFit/>
          </a:bodyPr>
          <a:lstStyle/>
          <a:p>
            <a:pPr algn="ctr"/>
            <a:r>
              <a:rPr lang="es-ES" sz="2400" b="1" dirty="0">
                <a:latin typeface="Times New Roman" panose="02020603050405020304" pitchFamily="18" charset="0"/>
                <a:cs typeface="Times New Roman" panose="02020603050405020304" pitchFamily="18" charset="0"/>
              </a:rPr>
              <a:t>2. </a:t>
            </a:r>
            <a:r>
              <a:rPr lang="ru-RU" sz="2400" b="1" dirty="0" err="1">
                <a:latin typeface="Times New Roman" panose="02020603050405020304" pitchFamily="18" charset="0"/>
                <a:cs typeface="Times New Roman" panose="02020603050405020304" pitchFamily="18" charset="0"/>
              </a:rPr>
              <a:t>Yonilgi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tejamkorligi</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grafigi</a:t>
            </a:r>
            <a:r>
              <a:rPr lang="ru-RU"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83568" y="1340768"/>
            <a:ext cx="8275939" cy="3785652"/>
          </a:xfrm>
          <a:prstGeom prst="rect">
            <a:avLst/>
          </a:prstGeom>
        </p:spPr>
        <p:txBody>
          <a:bodyPr wrap="square">
            <a:spAutoFit/>
          </a:bodyPr>
          <a:lstStyle/>
          <a:p>
            <a:pPr algn="just"/>
            <a:r>
              <a:rPr lang="ru-RU"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Tajribalar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erishishi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maksimal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tezlikkacha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ettiriladi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yo’lining</a:t>
            </a:r>
            <a:r>
              <a:rPr lang="en-US" sz="2000" dirty="0">
                <a:latin typeface="Times New Roman" panose="02020603050405020304" pitchFamily="18" charset="0"/>
                <a:cs typeface="Times New Roman" panose="02020603050405020304" pitchFamily="18" charset="0"/>
              </a:rPr>
              <a:t> </a:t>
            </a:r>
            <a:r>
              <a:rPr lang="el-GR" sz="2000" dirty="0">
                <a:latin typeface="Times New Roman" panose="02020603050405020304" pitchFamily="18" charset="0"/>
                <a:cs typeface="Times New Roman" panose="02020603050405020304" pitchFamily="18" charset="0"/>
              </a:rPr>
              <a:t>ψ2, ψ3 </a:t>
            </a:r>
            <a:r>
              <a:rPr lang="en-US" sz="2000" dirty="0" err="1">
                <a:latin typeface="Times New Roman" panose="02020603050405020304" pitchFamily="18" charset="0"/>
                <a:cs typeface="Times New Roman" panose="02020603050405020304" pitchFamily="18" charset="0"/>
              </a:rPr>
              <a:t>qarshiliklarga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uchastkalarida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qaytarilsa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o’rtasidagi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bog’lanish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tejamkorligi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grafigi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quriladi</a:t>
            </a:r>
            <a:r>
              <a:rPr lang="en-US" sz="2000" dirty="0">
                <a:latin typeface="Times New Roman" panose="02020603050405020304" pitchFamily="18" charset="0"/>
                <a:cs typeface="Times New Roman" panose="02020603050405020304" pitchFamily="18" charset="0"/>
              </a:rPr>
              <a:t>. </a:t>
            </a:r>
          </a:p>
          <a:p>
            <a:pPr algn="just"/>
            <a:r>
              <a:rPr lang="ru-RU"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Bu </a:t>
            </a:r>
            <a:r>
              <a:rPr lang="en-US" sz="2000" dirty="0" err="1">
                <a:latin typeface="Times New Roman" panose="02020603050405020304" pitchFamily="18" charset="0"/>
                <a:cs typeface="Times New Roman" panose="02020603050405020304" pitchFamily="18" charset="0"/>
              </a:rPr>
              <a:t>grafik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foydalanish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uchraydigan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ko’pgina</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yechish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yonilgining</a:t>
            </a:r>
            <a:r>
              <a:rPr lang="en-US" sz="2000" dirty="0">
                <a:latin typeface="Times New Roman" panose="02020603050405020304" pitchFamily="18" charset="0"/>
                <a:cs typeface="Times New Roman" panose="02020603050405020304" pitchFamily="18" charset="0"/>
              </a:rPr>
              <a:t> minimal </a:t>
            </a:r>
            <a:r>
              <a:rPr lang="en-US" sz="2000" dirty="0" err="1">
                <a:latin typeface="Times New Roman" panose="02020603050405020304" pitchFamily="18" charset="0"/>
                <a:cs typeface="Times New Roman" panose="02020603050405020304" pitchFamily="18" charset="0"/>
              </a:rPr>
              <a:t>miqdori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Qchmin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va3x </a:t>
            </a:r>
            <a:r>
              <a:rPr lang="en-US" sz="2000" dirty="0" err="1">
                <a:latin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tejamli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qarshiligiga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ravishda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maksimal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ravishda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maksimal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vamax</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grafikni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dizelg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o’rnatilgan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qursak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o’zgarmaydi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Grafikning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tomonidagi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chiziqlar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avtomobil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maksimal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erishganda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karbyurator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ekonomayzeri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tushganini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bildiradi</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38296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907704" y="295105"/>
            <a:ext cx="5328592" cy="369332"/>
          </a:xfrm>
          <a:prstGeom prst="rect">
            <a:avLst/>
          </a:prstGeom>
        </p:spPr>
        <p:txBody>
          <a:bodyPr wrap="square">
            <a:spAutoFit/>
          </a:bodyPr>
          <a:lstStyle/>
          <a:p>
            <a:r>
              <a:rPr lang="es-ES" b="1" dirty="0">
                <a:latin typeface="Times New Roman" panose="02020603050405020304" pitchFamily="18" charset="0"/>
                <a:cs typeface="Times New Roman" panose="02020603050405020304" pitchFamily="18" charset="0"/>
              </a:rPr>
              <a:t>Avtomobilda yonilgi sarflash normalari.</a:t>
            </a: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27584" y="1196752"/>
            <a:ext cx="7776864" cy="3585597"/>
          </a:xfrm>
          <a:prstGeom prst="rect">
            <a:avLst/>
          </a:prstGeom>
        </p:spPr>
        <p:txBody>
          <a:bodyPr wrap="square">
            <a:spAutoFit/>
          </a:bodyPr>
          <a:lstStyle/>
          <a:p>
            <a:pPr indent="342900" algn="just">
              <a:spcAft>
                <a:spcPts val="0"/>
              </a:spcAft>
            </a:pPr>
            <a:r>
              <a:rPr lang="es-ES" dirty="0">
                <a:latin typeface="Times New Roman" panose="02020603050405020304" pitchFamily="18" charset="0"/>
                <a:ea typeface="Times New Roman" panose="02020603050405020304" pitchFamily="18" charset="0"/>
              </a:rPr>
              <a:t>Yonilgi sarflashning ikki</a:t>
            </a:r>
            <a:r>
              <a:rPr lang="es-ES" b="1" dirty="0">
                <a:latin typeface="Times New Roman" panose="02020603050405020304" pitchFamily="18" charset="0"/>
                <a:ea typeface="Times New Roman" panose="02020603050405020304" pitchFamily="18" charset="0"/>
              </a:rPr>
              <a:t> </a:t>
            </a:r>
            <a:r>
              <a:rPr lang="es-ES" dirty="0">
                <a:latin typeface="Times New Roman" panose="02020603050405020304" pitchFamily="18" charset="0"/>
                <a:ea typeface="Times New Roman" panose="02020603050405020304" pitchFamily="18" charset="0"/>
              </a:rPr>
              <a:t>xil normasi bor: chiziqli (l/100km; kg/km)  va solishtirma sarflash normasi (kg/t km; -kg/yo’lovchi km).</a:t>
            </a:r>
            <a:endParaRPr lang="ru-RU" sz="1100" dirty="0">
              <a:latin typeface="Times New Roman" panose="02020603050405020304" pitchFamily="18" charset="0"/>
              <a:ea typeface="Times New Roman" panose="02020603050405020304" pitchFamily="18" charset="0"/>
            </a:endParaRPr>
          </a:p>
          <a:p>
            <a:r>
              <a:rPr lang="es-ES" dirty="0">
                <a:latin typeface="Times New Roman" panose="02020603050405020304" pitchFamily="18" charset="0"/>
                <a:ea typeface="Times New Roman" panose="02020603050405020304" pitchFamily="18" charset="0"/>
              </a:rPr>
              <a:t>Yonilgi sarflashning chiziqli normasi, asosan, </a:t>
            </a:r>
            <a:r>
              <a:rPr lang="es-ES" dirty="0" smtClean="0">
                <a:latin typeface="Times New Roman" panose="02020603050405020304" pitchFamily="18" charset="0"/>
                <a:ea typeface="Times New Roman" panose="02020603050405020304" pitchFamily="18" charset="0"/>
              </a:rPr>
              <a:t>yo</a:t>
            </a:r>
            <a:r>
              <a:rPr lang="en-US" dirty="0" smtClean="0">
                <a:latin typeface="Times New Roman" panose="02020603050405020304" pitchFamily="18" charset="0"/>
                <a:ea typeface="Times New Roman" panose="02020603050405020304" pitchFamily="18" charset="0"/>
              </a:rPr>
              <a:t>’</a:t>
            </a:r>
            <a:r>
              <a:rPr lang="es-ES" dirty="0" smtClean="0">
                <a:latin typeface="Times New Roman" panose="02020603050405020304" pitchFamily="18" charset="0"/>
                <a:ea typeface="Times New Roman" panose="02020603050405020304" pitchFamily="18" charset="0"/>
              </a:rPr>
              <a:t>nilgi </a:t>
            </a:r>
            <a:r>
              <a:rPr lang="es-ES" dirty="0">
                <a:latin typeface="Times New Roman" panose="02020603050405020304" pitchFamily="18" charset="0"/>
                <a:ea typeface="Times New Roman" panose="02020603050405020304" pitchFamily="18" charset="0"/>
              </a:rPr>
              <a:t>priborlarining, dvigatel va umuman, avtomobilning texnikaviy </a:t>
            </a:r>
            <a:r>
              <a:rPr lang="es-ES" dirty="0" smtClean="0">
                <a:latin typeface="Times New Roman" panose="02020603050405020304" pitchFamily="18" charset="0"/>
                <a:ea typeface="Times New Roman" panose="02020603050405020304" pitchFamily="18" charset="0"/>
              </a:rPr>
              <a:t>xolatiga </a:t>
            </a:r>
            <a:r>
              <a:rPr lang="es-ES" dirty="0">
                <a:latin typeface="Times New Roman" panose="02020603050405020304" pitchFamily="18" charset="0"/>
                <a:ea typeface="Times New Roman" panose="02020603050405020304" pitchFamily="18" charset="0"/>
              </a:rPr>
              <a:t>bog’liq. Solishtirma norma esa transport ishini bajarishga sarflangan </a:t>
            </a:r>
            <a:r>
              <a:rPr lang="es-ES" dirty="0" smtClean="0">
                <a:latin typeface="Times New Roman" panose="02020603050405020304" pitchFamily="18" charset="0"/>
                <a:ea typeface="Times New Roman" panose="02020603050405020304" pitchFamily="18" charset="0"/>
              </a:rPr>
              <a:t>xiqiqiy </a:t>
            </a:r>
            <a:r>
              <a:rPr lang="es-ES" dirty="0">
                <a:latin typeface="Times New Roman" panose="02020603050405020304" pitchFamily="18" charset="0"/>
                <a:ea typeface="Times New Roman" panose="02020603050405020304" pitchFamily="18" charset="0"/>
              </a:rPr>
              <a:t>yonilgi miqdorini aks ettiradi</a:t>
            </a:r>
            <a:r>
              <a:rPr lang="es-ES"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de-DE" i="1" dirty="0">
                <a:latin typeface="Times New Roman" panose="02020603050405020304" pitchFamily="18" charset="0"/>
                <a:cs typeface="Times New Roman" panose="02020603050405020304" pitchFamily="18" charset="0"/>
              </a:rPr>
              <a:t> </a:t>
            </a:r>
            <a:endParaRPr lang="de-DE" i="1" dirty="0" smtClean="0">
              <a:latin typeface="Times New Roman" panose="02020603050405020304" pitchFamily="18" charset="0"/>
              <a:cs typeface="Times New Roman" panose="02020603050405020304" pitchFamily="18" charset="0"/>
            </a:endParaRPr>
          </a:p>
          <a:p>
            <a:pPr algn="ctr"/>
            <a:endParaRPr lang="de-DE" i="1" dirty="0">
              <a:latin typeface="Times New Roman" panose="02020603050405020304" pitchFamily="18" charset="0"/>
              <a:cs typeface="Times New Roman" panose="02020603050405020304" pitchFamily="18" charset="0"/>
            </a:endParaRPr>
          </a:p>
          <a:p>
            <a:pPr algn="ctr"/>
            <a:r>
              <a:rPr lang="de-DE" i="1" dirty="0" smtClean="0">
                <a:latin typeface="Times New Roman" panose="02020603050405020304" pitchFamily="18" charset="0"/>
                <a:cs typeface="Times New Roman" panose="02020603050405020304" pitchFamily="18" charset="0"/>
              </a:rPr>
              <a:t>Q</a:t>
            </a:r>
            <a:r>
              <a:rPr lang="de-DE" i="1" baseline="-25000" dirty="0" smtClean="0">
                <a:latin typeface="Times New Roman" panose="02020603050405020304" pitchFamily="18" charset="0"/>
                <a:cs typeface="Times New Roman" panose="02020603050405020304" pitchFamily="18" charset="0"/>
              </a:rPr>
              <a:t>100</a:t>
            </a:r>
            <a:r>
              <a:rPr lang="de-DE" i="1" dirty="0" smtClean="0">
                <a:latin typeface="Times New Roman" panose="02020603050405020304" pitchFamily="18" charset="0"/>
                <a:cs typeface="Times New Roman" panose="02020603050405020304" pitchFamily="18" charset="0"/>
              </a:rPr>
              <a:t>=</a:t>
            </a:r>
            <a:r>
              <a:rPr lang="de-DE" i="1" dirty="0" err="1" smtClean="0">
                <a:latin typeface="Times New Roman" panose="02020603050405020304" pitchFamily="18" charset="0"/>
                <a:cs typeface="Times New Roman" panose="02020603050405020304" pitchFamily="18" charset="0"/>
              </a:rPr>
              <a:t>A</a:t>
            </a:r>
            <a:r>
              <a:rPr lang="de-DE" i="1" baseline="-25000" dirty="0" err="1" smtClean="0">
                <a:latin typeface="Times New Roman" panose="02020603050405020304" pitchFamily="18" charset="0"/>
                <a:cs typeface="Times New Roman" panose="02020603050405020304" pitchFamily="18" charset="0"/>
              </a:rPr>
              <a:t>m</a:t>
            </a:r>
            <a:r>
              <a:rPr lang="de-DE" i="1" dirty="0" err="1" smtClean="0">
                <a:latin typeface="Times New Roman" panose="02020603050405020304" pitchFamily="18" charset="0"/>
                <a:cs typeface="Times New Roman" panose="02020603050405020304" pitchFamily="18" charset="0"/>
              </a:rPr>
              <a:t>+V</a:t>
            </a:r>
            <a:r>
              <a:rPr lang="de-DE" i="1" baseline="-25000" dirty="0" err="1" smtClean="0">
                <a:latin typeface="Times New Roman" panose="02020603050405020304" pitchFamily="18" charset="0"/>
                <a:cs typeface="Times New Roman" panose="02020603050405020304" pitchFamily="18" charset="0"/>
              </a:rPr>
              <a:t>m</a:t>
            </a:r>
            <a:r>
              <a:rPr lang="de-DE" i="1" dirty="0" smtClean="0">
                <a:latin typeface="Times New Roman" panose="02020603050405020304" pitchFamily="18" charset="0"/>
                <a:cs typeface="Times New Roman" panose="02020603050405020304" pitchFamily="18" charset="0"/>
              </a:rPr>
              <a:t>(R</a:t>
            </a:r>
            <a:r>
              <a:rPr lang="es-ES" i="1" baseline="-25000" dirty="0">
                <a:latin typeface="Times New Roman" panose="02020603050405020304" pitchFamily="18" charset="0"/>
                <a:cs typeface="Times New Roman" panose="02020603050405020304" pitchFamily="18" charset="0"/>
              </a:rPr>
              <a:t>ψ</a:t>
            </a:r>
            <a:r>
              <a:rPr lang="de-DE" i="1" dirty="0">
                <a:latin typeface="Times New Roman" panose="02020603050405020304" pitchFamily="18" charset="0"/>
                <a:cs typeface="Times New Roman" panose="02020603050405020304" pitchFamily="18" charset="0"/>
              </a:rPr>
              <a:t> +</a:t>
            </a:r>
            <a:r>
              <a:rPr lang="de-DE" i="1" dirty="0" err="1">
                <a:latin typeface="Times New Roman" panose="02020603050405020304" pitchFamily="18" charset="0"/>
                <a:cs typeface="Times New Roman" panose="02020603050405020304" pitchFamily="18" charset="0"/>
              </a:rPr>
              <a:t>R</a:t>
            </a:r>
            <a:r>
              <a:rPr lang="de-DE" i="1" baseline="-25000" dirty="0" err="1">
                <a:latin typeface="Times New Roman" panose="02020603050405020304" pitchFamily="18" charset="0"/>
                <a:cs typeface="Times New Roman" panose="02020603050405020304" pitchFamily="18" charset="0"/>
              </a:rPr>
              <a:t>w</a:t>
            </a:r>
            <a:r>
              <a:rPr lang="de-DE" i="1" dirty="0">
                <a:latin typeface="Times New Roman" panose="02020603050405020304" pitchFamily="18" charset="0"/>
                <a:cs typeface="Times New Roman" panose="02020603050405020304" pitchFamily="18" charset="0"/>
              </a:rPr>
              <a:t>) l/100 km</a:t>
            </a:r>
            <a:r>
              <a:rPr lang="de-DE"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de-DE"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de-DE" dirty="0" err="1">
                <a:latin typeface="Times New Roman" panose="02020603050405020304" pitchFamily="18" charset="0"/>
                <a:cs typeface="Times New Roman" panose="02020603050405020304" pitchFamily="18" charset="0"/>
              </a:rPr>
              <a:t>bu</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yerda</a:t>
            </a:r>
            <a:r>
              <a:rPr lang="de-DE" dirty="0">
                <a:latin typeface="Times New Roman" panose="02020603050405020304" pitchFamily="18" charset="0"/>
                <a:cs typeface="Times New Roman" panose="02020603050405020304" pitchFamily="18" charset="0"/>
              </a:rPr>
              <a:t> </a:t>
            </a:r>
            <a:r>
              <a:rPr lang="de-DE" i="1" dirty="0">
                <a:latin typeface="Times New Roman" panose="02020603050405020304" pitchFamily="18" charset="0"/>
                <a:cs typeface="Times New Roman" panose="02020603050405020304" pitchFamily="18" charset="0"/>
              </a:rPr>
              <a:t>A</a:t>
            </a:r>
            <a:r>
              <a:rPr lang="de-DE" i="1" baseline="-25000" dirty="0">
                <a:latin typeface="Times New Roman" panose="02020603050405020304" pitchFamily="18" charset="0"/>
                <a:cs typeface="Times New Roman" panose="02020603050405020304" pitchFamily="18" charset="0"/>
              </a:rPr>
              <a:t>m</a:t>
            </a:r>
            <a:r>
              <a:rPr lang="de-DE" dirty="0">
                <a:latin typeface="Times New Roman" panose="02020603050405020304" pitchFamily="18" charset="0"/>
                <a:cs typeface="Times New Roman" panose="02020603050405020304" pitchFamily="18" charset="0"/>
              </a:rPr>
              <a:t>, — </a:t>
            </a:r>
            <a:r>
              <a:rPr lang="de-DE" dirty="0" err="1">
                <a:latin typeface="Times New Roman" panose="02020603050405020304" pitchFamily="18" charset="0"/>
                <a:cs typeface="Times New Roman" panose="02020603050405020304" pitchFamily="18" charset="0"/>
              </a:rPr>
              <a:t>dvigatelda</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xosil</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qilingan</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energiyaning</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ichki</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qarshiliklarni</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yengish</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uchun</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sarflangan</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yonilgi</a:t>
            </a:r>
            <a:r>
              <a:rPr lang="de-DE" dirty="0">
                <a:latin typeface="Times New Roman" panose="02020603050405020304" pitchFamily="18" charset="0"/>
                <a:cs typeface="Times New Roman" panose="02020603050405020304" pitchFamily="18" charset="0"/>
              </a:rPr>
              <a:t>, </a:t>
            </a:r>
            <a:r>
              <a:rPr lang="de-DE" i="1" dirty="0">
                <a:latin typeface="Times New Roman" panose="02020603050405020304" pitchFamily="18" charset="0"/>
                <a:cs typeface="Times New Roman" panose="02020603050405020304" pitchFamily="18" charset="0"/>
              </a:rPr>
              <a:t>l/100 km</a:t>
            </a:r>
            <a:r>
              <a:rPr lang="de-DE"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de-DE" i="1" dirty="0" err="1">
                <a:latin typeface="Times New Roman" panose="02020603050405020304" pitchFamily="18" charset="0"/>
                <a:cs typeface="Times New Roman" panose="02020603050405020304" pitchFamily="18" charset="0"/>
              </a:rPr>
              <a:t>V</a:t>
            </a:r>
            <a:r>
              <a:rPr lang="de-DE" i="1" baseline="-25000" dirty="0" err="1">
                <a:latin typeface="Times New Roman" panose="02020603050405020304" pitchFamily="18" charset="0"/>
                <a:cs typeface="Times New Roman" panose="02020603050405020304" pitchFamily="18" charset="0"/>
              </a:rPr>
              <a:t>m</a:t>
            </a:r>
            <a:r>
              <a:rPr lang="de-DE" i="1" dirty="0">
                <a:latin typeface="Times New Roman" panose="02020603050405020304" pitchFamily="18" charset="0"/>
                <a:cs typeface="Times New Roman" panose="02020603050405020304" pitchFamily="18" charset="0"/>
              </a:rPr>
              <a:t>—</a:t>
            </a:r>
            <a:r>
              <a:rPr lang="de-DE" dirty="0">
                <a:latin typeface="Times New Roman" panose="02020603050405020304" pitchFamily="18" charset="0"/>
                <a:cs typeface="Times New Roman" panose="02020603050405020304" pitchFamily="18" charset="0"/>
              </a:rPr>
              <a:t>1 km </a:t>
            </a:r>
            <a:r>
              <a:rPr lang="de-DE" dirty="0" err="1">
                <a:latin typeface="Times New Roman" panose="02020603050405020304" pitchFamily="18" charset="0"/>
                <a:cs typeface="Times New Roman" panose="02020603050405020304" pitchFamily="18" charset="0"/>
              </a:rPr>
              <a:t>yo’lning</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umumiy</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qarshiligi</a:t>
            </a:r>
            <a:r>
              <a:rPr lang="de-DE" dirty="0">
                <a:latin typeface="Times New Roman" panose="02020603050405020304" pitchFamily="18" charset="0"/>
                <a:cs typeface="Times New Roman" panose="02020603050405020304" pitchFamily="18" charset="0"/>
              </a:rPr>
              <a:t> </a:t>
            </a:r>
            <a:r>
              <a:rPr lang="de-DE" i="1" dirty="0">
                <a:latin typeface="Times New Roman" panose="02020603050405020304" pitchFamily="18" charset="0"/>
                <a:cs typeface="Times New Roman" panose="02020603050405020304" pitchFamily="18" charset="0"/>
              </a:rPr>
              <a:t>R</a:t>
            </a:r>
            <a:r>
              <a:rPr lang="es-ES" i="1" baseline="-25000" dirty="0">
                <a:latin typeface="Times New Roman" panose="02020603050405020304" pitchFamily="18" charset="0"/>
                <a:cs typeface="Times New Roman" panose="02020603050405020304" pitchFamily="18" charset="0"/>
              </a:rPr>
              <a:t>ψ</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va</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xavo</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qarshiligi</a:t>
            </a:r>
            <a:r>
              <a:rPr lang="de-DE" dirty="0">
                <a:latin typeface="Times New Roman" panose="02020603050405020304" pitchFamily="18" charset="0"/>
                <a:cs typeface="Times New Roman" panose="02020603050405020304" pitchFamily="18" charset="0"/>
              </a:rPr>
              <a:t> </a:t>
            </a:r>
            <a:r>
              <a:rPr lang="de-DE" i="1" dirty="0" smtClean="0">
                <a:latin typeface="Times New Roman" panose="02020603050405020304" pitchFamily="18" charset="0"/>
                <a:cs typeface="Times New Roman" panose="02020603050405020304" pitchFamily="18" charset="0"/>
              </a:rPr>
              <a:t>R</a:t>
            </a:r>
            <a:r>
              <a:rPr lang="es-ES" i="1" baseline="-25000" dirty="0" smtClean="0">
                <a:latin typeface="Times New Roman" panose="02020603050405020304" pitchFamily="18" charset="0"/>
                <a:cs typeface="Times New Roman" panose="02020603050405020304" pitchFamily="18" charset="0"/>
              </a:rPr>
              <a:t>w </a:t>
            </a:r>
            <a:r>
              <a:rPr lang="de-DE" dirty="0" err="1" smtClean="0">
                <a:latin typeface="Times New Roman" panose="02020603050405020304" pitchFamily="18" charset="0"/>
                <a:cs typeface="Times New Roman" panose="02020603050405020304" pitchFamily="18" charset="0"/>
              </a:rPr>
              <a:t>yig’indisini</a:t>
            </a:r>
            <a:r>
              <a:rPr lang="de-DE" dirty="0" smtClean="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yengish</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uchun</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sarflangan</a:t>
            </a:r>
            <a:r>
              <a:rPr lang="de-DE" dirty="0">
                <a:latin typeface="Times New Roman" panose="02020603050405020304" pitchFamily="18" charset="0"/>
                <a:cs typeface="Times New Roman" panose="02020603050405020304" pitchFamily="18" charset="0"/>
              </a:rPr>
              <a:t> </a:t>
            </a:r>
            <a:r>
              <a:rPr lang="de-DE" dirty="0" err="1">
                <a:latin typeface="Times New Roman" panose="02020603050405020304" pitchFamily="18" charset="0"/>
                <a:cs typeface="Times New Roman" panose="02020603050405020304" pitchFamily="18" charset="0"/>
              </a:rPr>
              <a:t>yonilgi</a:t>
            </a:r>
            <a:r>
              <a:rPr lang="de-DE" dirty="0">
                <a:latin typeface="Times New Roman" panose="02020603050405020304" pitchFamily="18" charset="0"/>
                <a:cs typeface="Times New Roman" panose="02020603050405020304" pitchFamily="18" charset="0"/>
              </a:rPr>
              <a:t>, </a:t>
            </a:r>
            <a:r>
              <a:rPr lang="de-DE" i="1" dirty="0">
                <a:latin typeface="Times New Roman" panose="02020603050405020304" pitchFamily="18" charset="0"/>
                <a:cs typeface="Times New Roman" panose="02020603050405020304" pitchFamily="18" charset="0"/>
              </a:rPr>
              <a:t>l/100 </a:t>
            </a:r>
            <a:r>
              <a:rPr lang="de-DE" i="1" dirty="0" err="1">
                <a:latin typeface="Times New Roman" panose="02020603050405020304" pitchFamily="18" charset="0"/>
                <a:cs typeface="Times New Roman" panose="02020603050405020304" pitchFamily="18" charset="0"/>
              </a:rPr>
              <a:t>kgkm</a:t>
            </a:r>
            <a:r>
              <a:rPr lang="de-DE"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indent="342900" algn="just">
              <a:spcAft>
                <a:spcPts val="0"/>
              </a:spcAft>
            </a:pPr>
            <a:endParaRPr lang="ru-RU" sz="1100" dirty="0">
              <a:effectLst/>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0" name="Rectangle 54"/>
          <p:cNvSpPr>
            <a:spLocks noChangeArrowheads="1"/>
          </p:cNvSpPr>
          <p:nvPr/>
        </p:nvSpPr>
        <p:spPr bwMode="auto">
          <a:xfrm>
            <a:off x="0" y="3959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5715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ru-RU" altLang="ru-RU">
              <a:latin typeface="Arial" panose="020B0604020202020204" pitchFamily="34" charset="0"/>
            </a:endParaRPr>
          </a:p>
        </p:txBody>
      </p:sp>
      <p:sp>
        <p:nvSpPr>
          <p:cNvPr id="6" name="Прямоугольник 5"/>
          <p:cNvSpPr/>
          <p:nvPr/>
        </p:nvSpPr>
        <p:spPr>
          <a:xfrm>
            <a:off x="1907704" y="295105"/>
            <a:ext cx="5328592" cy="369332"/>
          </a:xfrm>
          <a:prstGeom prst="rect">
            <a:avLst/>
          </a:prstGeom>
        </p:spPr>
        <p:txBody>
          <a:bodyPr wrap="square">
            <a:spAutoFit/>
          </a:bodyPr>
          <a:lstStyle/>
          <a:p>
            <a:r>
              <a:rPr lang="es-ES" b="1" dirty="0">
                <a:latin typeface="Times New Roman" panose="02020603050405020304" pitchFamily="18" charset="0"/>
                <a:cs typeface="Times New Roman" panose="02020603050405020304" pitchFamily="18" charset="0"/>
              </a:rPr>
              <a:t>Avtomobilda yonilgi sarflash normalari.</a:t>
            </a:r>
            <a:endParaRPr lang="ru-RU"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1520" y="980728"/>
            <a:ext cx="8784976" cy="5632311"/>
          </a:xfrm>
          <a:prstGeom prst="rect">
            <a:avLst/>
          </a:prstGeom>
        </p:spPr>
        <p:txBody>
          <a:bodyPr wrap="square">
            <a:spAutoFit/>
          </a:bodyPr>
          <a:lstStyle/>
          <a:p>
            <a:r>
              <a:rPr lang="de-DE" dirty="0" smtClean="0">
                <a:latin typeface="Times New Roman" panose="02020603050405020304" pitchFamily="18" charset="0"/>
                <a:ea typeface="Times New Roman" panose="02020603050405020304" pitchFamily="18" charset="0"/>
              </a:rPr>
              <a:t>	</a:t>
            </a:r>
            <a:r>
              <a:rPr lang="de-DE" dirty="0" err="1" smtClean="0">
                <a:latin typeface="Times New Roman" panose="02020603050405020304" pitchFamily="18" charset="0"/>
                <a:ea typeface="Times New Roman" panose="02020603050405020304" pitchFamily="18" charset="0"/>
              </a:rPr>
              <a:t>Yonilgi</a:t>
            </a:r>
            <a:r>
              <a:rPr lang="de-DE" dirty="0" smtClean="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sarflashning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solishtirma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normasini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bir</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necha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yilgi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statistik</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rakamlar</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asrsida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qabul</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qilish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to’g’ri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emas</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Xozir</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yonilgi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sarflashning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solishtirma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normalari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xisoblash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usuli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bilan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aniqlanadi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Bu</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usul</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avtopark</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stro’qturasini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yuk</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tashish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xajmini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avtomobilning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umumiy</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yurgan</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yo’lini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yonilgi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sarflashning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chiziqli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normasi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yuk</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kutarish</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qobiliyati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koeffitsientini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xisobga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oladi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yonilri</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sarflashning</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solishtirma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normasi</a:t>
            </a:r>
            <a:r>
              <a:rPr lang="de-DE" dirty="0">
                <a:latin typeface="Times New Roman" panose="02020603050405020304" pitchFamily="18" charset="0"/>
                <a:ea typeface="Times New Roman" panose="02020603050405020304" pitchFamily="18" charset="0"/>
              </a:rPr>
              <a:t> N</a:t>
            </a:r>
            <a:r>
              <a:rPr lang="ru-RU" baseline="-25000" dirty="0">
                <a:latin typeface="Times New Roman" panose="02020603050405020304" pitchFamily="18" charset="0"/>
                <a:ea typeface="Times New Roman" panose="02020603050405020304" pitchFamily="18" charset="0"/>
              </a:rPr>
              <a:t>ω</a:t>
            </a:r>
            <a:r>
              <a:rPr lang="ru-RU"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qo’shimcha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sarflar</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xisobga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olinmaganda</a:t>
            </a:r>
            <a:r>
              <a:rPr lang="de-DE" dirty="0">
                <a:latin typeface="Times New Roman" panose="02020603050405020304" pitchFamily="18" charset="0"/>
                <a:ea typeface="Times New Roman" panose="02020603050405020304" pitchFamily="18" charset="0"/>
              </a:rPr>
              <a:t> </a:t>
            </a:r>
            <a:r>
              <a:rPr lang="de-DE" dirty="0" err="1">
                <a:latin typeface="Times New Roman" panose="02020603050405020304" pitchFamily="18" charset="0"/>
                <a:ea typeface="Times New Roman" panose="02020603050405020304" pitchFamily="18" charset="0"/>
              </a:rPr>
              <a:t>quyidagicha</a:t>
            </a:r>
            <a:r>
              <a:rPr lang="de-DE" dirty="0">
                <a:latin typeface="Times New Roman" panose="02020603050405020304" pitchFamily="18" charset="0"/>
                <a:ea typeface="Times New Roman" panose="02020603050405020304" pitchFamily="18" charset="0"/>
              </a:rPr>
              <a:t> </a:t>
            </a:r>
            <a:r>
              <a:rPr lang="de-DE" dirty="0" err="1" smtClean="0">
                <a:latin typeface="Times New Roman" panose="02020603050405020304" pitchFamily="18" charset="0"/>
                <a:ea typeface="Times New Roman" panose="02020603050405020304" pitchFamily="18" charset="0"/>
              </a:rPr>
              <a:t>aniqlanadi</a:t>
            </a:r>
            <a:r>
              <a:rPr lang="de-DE" dirty="0" smtClean="0">
                <a:latin typeface="Times New Roman" panose="02020603050405020304" pitchFamily="18" charset="0"/>
                <a:ea typeface="Times New Roman" panose="02020603050405020304" pitchFamily="18" charset="0"/>
              </a:rPr>
              <a:t>:</a:t>
            </a:r>
          </a:p>
          <a:p>
            <a:pPr algn="ctr"/>
            <a:r>
              <a:rPr lang="pt-PT" i="1" dirty="0" smtClean="0">
                <a:latin typeface="Times New Roman" panose="02020603050405020304" pitchFamily="18" charset="0"/>
                <a:cs typeface="Times New Roman" panose="02020603050405020304" pitchFamily="18" charset="0"/>
              </a:rPr>
              <a:t>H</a:t>
            </a:r>
            <a:r>
              <a:rPr lang="es-ES" i="1" baseline="-25000" dirty="0">
                <a:latin typeface="Times New Roman" panose="02020603050405020304" pitchFamily="18" charset="0"/>
                <a:cs typeface="Times New Roman" panose="02020603050405020304" pitchFamily="18" charset="0"/>
              </a:rPr>
              <a:t>ω</a:t>
            </a:r>
            <a:r>
              <a:rPr lang="pt-PT" i="1" dirty="0">
                <a:latin typeface="Times New Roman" panose="02020603050405020304" pitchFamily="18" charset="0"/>
                <a:cs typeface="Times New Roman" panose="02020603050405020304" pitchFamily="18" charset="0"/>
              </a:rPr>
              <a:t>=10 p (H</a:t>
            </a:r>
            <a:r>
              <a:rPr lang="pt-PT" i="1" baseline="-25000" dirty="0">
                <a:latin typeface="Times New Roman" panose="02020603050405020304" pitchFamily="18" charset="0"/>
                <a:cs typeface="Times New Roman" panose="02020603050405020304" pitchFamily="18" charset="0"/>
              </a:rPr>
              <a:t>s</a:t>
            </a:r>
            <a:r>
              <a:rPr lang="pt-PT" i="1" dirty="0">
                <a:latin typeface="Times New Roman" panose="02020603050405020304" pitchFamily="18" charset="0"/>
                <a:cs typeface="Times New Roman" panose="02020603050405020304" pitchFamily="18" charset="0"/>
              </a:rPr>
              <a:t>+b q(2z-1))/qz	</a:t>
            </a:r>
            <a:r>
              <a:rPr lang="pt-PT"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pt-PT"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r>
              <a:rPr lang="pt-PT" dirty="0" smtClean="0">
                <a:latin typeface="Times New Roman" panose="02020603050405020304" pitchFamily="18" charset="0"/>
                <a:cs typeface="Times New Roman" panose="02020603050405020304" pitchFamily="18" charset="0"/>
              </a:rPr>
              <a:t>	bu </a:t>
            </a:r>
            <a:r>
              <a:rPr lang="pt-PT" dirty="0">
                <a:latin typeface="Times New Roman" panose="02020603050405020304" pitchFamily="18" charset="0"/>
                <a:cs typeface="Times New Roman" panose="02020603050405020304" pitchFamily="18" charset="0"/>
              </a:rPr>
              <a:t>yerda </a:t>
            </a:r>
            <a:r>
              <a:rPr lang="pt-PT" i="1" dirty="0">
                <a:latin typeface="Times New Roman" panose="02020603050405020304" pitchFamily="18" charset="0"/>
                <a:cs typeface="Times New Roman" panose="02020603050405020304" pitchFamily="18" charset="0"/>
              </a:rPr>
              <a:t>W</a:t>
            </a:r>
            <a:r>
              <a:rPr lang="pt-PT" dirty="0">
                <a:latin typeface="Times New Roman" panose="02020603050405020304" pitchFamily="18" charset="0"/>
                <a:cs typeface="Times New Roman" panose="02020603050405020304" pitchFamily="18" charset="0"/>
              </a:rPr>
              <a:t>—yuk tashish oboroti, mln. t. km, pass. km;</a:t>
            </a:r>
            <a:endParaRPr lang="ru-RU" dirty="0">
              <a:latin typeface="Times New Roman" panose="02020603050405020304" pitchFamily="18" charset="0"/>
              <a:cs typeface="Times New Roman" panose="02020603050405020304" pitchFamily="18" charset="0"/>
            </a:endParaRPr>
          </a:p>
          <a:p>
            <a:pPr lvl="1"/>
            <a:r>
              <a:rPr lang="pt-PT" i="1" dirty="0">
                <a:latin typeface="Times New Roman" panose="02020603050405020304" pitchFamily="18" charset="0"/>
                <a:cs typeface="Times New Roman" panose="02020603050405020304" pitchFamily="18" charset="0"/>
              </a:rPr>
              <a:t>q</a:t>
            </a:r>
            <a:r>
              <a:rPr lang="pt-PT" dirty="0">
                <a:latin typeface="Times New Roman" panose="02020603050405020304" pitchFamily="18" charset="0"/>
                <a:cs typeface="Times New Roman" panose="02020603050405020304" pitchFamily="18" charset="0"/>
              </a:rPr>
              <a:t>—o’rtacha yuk kutarish qobiliyati, t;</a:t>
            </a:r>
            <a:endParaRPr lang="ru-RU" dirty="0">
              <a:latin typeface="Times New Roman" panose="02020603050405020304" pitchFamily="18" charset="0"/>
              <a:cs typeface="Times New Roman" panose="02020603050405020304" pitchFamily="18" charset="0"/>
            </a:endParaRPr>
          </a:p>
          <a:p>
            <a:pPr lvl="1"/>
            <a:r>
              <a:rPr lang="pt-PT" i="1" dirty="0">
                <a:latin typeface="Times New Roman" panose="02020603050405020304" pitchFamily="18" charset="0"/>
                <a:cs typeface="Times New Roman" panose="02020603050405020304" pitchFamily="18" charset="0"/>
              </a:rPr>
              <a:t>s</a:t>
            </a:r>
            <a:r>
              <a:rPr lang="pt-PT" dirty="0">
                <a:latin typeface="Times New Roman" panose="02020603050405020304" pitchFamily="18" charset="0"/>
                <a:cs typeface="Times New Roman" panose="02020603050405020304" pitchFamily="18" charset="0"/>
              </a:rPr>
              <a:t>—avtomobillar utgan umumiy masofa,mln.</a:t>
            </a:r>
            <a:r>
              <a:rPr lang="pt-PT" b="1" dirty="0">
                <a:latin typeface="Times New Roman" panose="02020603050405020304" pitchFamily="18" charset="0"/>
                <a:cs typeface="Times New Roman" panose="02020603050405020304" pitchFamily="18" charset="0"/>
              </a:rPr>
              <a:t> </a:t>
            </a:r>
            <a:r>
              <a:rPr lang="pt-PT" dirty="0">
                <a:latin typeface="Times New Roman" panose="02020603050405020304" pitchFamily="18" charset="0"/>
                <a:cs typeface="Times New Roman" panose="02020603050405020304" pitchFamily="18" charset="0"/>
              </a:rPr>
              <a:t>km;</a:t>
            </a:r>
            <a:endParaRPr lang="ru-RU" dirty="0">
              <a:latin typeface="Times New Roman" panose="02020603050405020304" pitchFamily="18" charset="0"/>
              <a:cs typeface="Times New Roman" panose="02020603050405020304" pitchFamily="18" charset="0"/>
            </a:endParaRPr>
          </a:p>
          <a:p>
            <a:pPr lvl="1"/>
            <a:r>
              <a:rPr lang="pt-PT" i="1" dirty="0">
                <a:latin typeface="Times New Roman" panose="02020603050405020304" pitchFamily="18" charset="0"/>
                <a:cs typeface="Times New Roman" panose="02020603050405020304" pitchFamily="18" charset="0"/>
              </a:rPr>
              <a:t>p</a:t>
            </a:r>
            <a:r>
              <a:rPr lang="pt-PT" dirty="0">
                <a:latin typeface="Times New Roman" panose="02020603050405020304" pitchFamily="18" charset="0"/>
                <a:cs typeface="Times New Roman" panose="02020603050405020304" pitchFamily="18" charset="0"/>
              </a:rPr>
              <a:t>—yonilgining zichligi;</a:t>
            </a:r>
            <a:endParaRPr lang="ru-RU" dirty="0">
              <a:latin typeface="Times New Roman" panose="02020603050405020304" pitchFamily="18" charset="0"/>
              <a:cs typeface="Times New Roman" panose="02020603050405020304" pitchFamily="18" charset="0"/>
            </a:endParaRPr>
          </a:p>
          <a:p>
            <a:pPr lvl="1"/>
            <a:r>
              <a:rPr lang="pt-PT" i="1" dirty="0">
                <a:latin typeface="Times New Roman" panose="02020603050405020304" pitchFamily="18" charset="0"/>
                <a:cs typeface="Times New Roman" panose="02020603050405020304" pitchFamily="18" charset="0"/>
              </a:rPr>
              <a:t>H</a:t>
            </a:r>
            <a:r>
              <a:rPr lang="es-ES" i="1" baseline="-25000" dirty="0">
                <a:latin typeface="Times New Roman" panose="02020603050405020304" pitchFamily="18" charset="0"/>
                <a:cs typeface="Times New Roman" panose="02020603050405020304" pitchFamily="18" charset="0"/>
              </a:rPr>
              <a:t>s</a:t>
            </a:r>
            <a:r>
              <a:rPr lang="pt-PT" i="1" dirty="0">
                <a:latin typeface="Times New Roman" panose="02020603050405020304" pitchFamily="18" charset="0"/>
                <a:cs typeface="Times New Roman" panose="02020603050405020304" pitchFamily="18" charset="0"/>
              </a:rPr>
              <a:t>—</a:t>
            </a:r>
            <a:r>
              <a:rPr lang="pt-PT" dirty="0">
                <a:latin typeface="Times New Roman" panose="02020603050405020304" pitchFamily="18" charset="0"/>
                <a:cs typeface="Times New Roman" panose="02020603050405020304" pitchFamily="18" charset="0"/>
              </a:rPr>
              <a:t>barcha avtomobil va avtopoezdlar uchun (ularning foydali ish koeffntsienti 50% bo’lganda) utilgan masofaga moc keladigan o’rtacha yonilgi sarflash normasi</a:t>
            </a:r>
            <a:r>
              <a:rPr lang="pt-PT" dirty="0" smtClean="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b—100 t. km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yonilgi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normasi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karbyuratorli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dvigatellar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b=2 l, </a:t>
            </a:r>
            <a:r>
              <a:rPr lang="en-US" dirty="0" err="1">
                <a:latin typeface="Times New Roman" panose="02020603050405020304" pitchFamily="18" charset="0"/>
                <a:cs typeface="Times New Roman" panose="02020603050405020304" pitchFamily="18" charset="0"/>
              </a:rPr>
              <a:t>dizellar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b= 1,3 l;</a:t>
            </a:r>
          </a:p>
          <a:p>
            <a:pPr lvl="1"/>
            <a:r>
              <a:rPr lang="en-US" dirty="0" err="1">
                <a:latin typeface="Times New Roman" panose="02020603050405020304" pitchFamily="18" charset="0"/>
                <a:cs typeface="Times New Roman" panose="02020603050405020304" pitchFamily="18" charset="0"/>
              </a:rPr>
              <a:t>Qf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yokilrining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xaqiqiy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miqdori</a:t>
            </a:r>
            <a:r>
              <a:rPr lang="en-US" dirty="0">
                <a:latin typeface="Times New Roman" panose="02020603050405020304" pitchFamily="18" charset="0"/>
                <a:cs typeface="Times New Roman" panose="02020603050405020304" pitchFamily="18" charset="0"/>
              </a:rPr>
              <a:t>, t;</a:t>
            </a:r>
          </a:p>
          <a:p>
            <a:pPr lvl="1"/>
            <a:r>
              <a:rPr lang="en-US" dirty="0">
                <a:latin typeface="Times New Roman" panose="02020603050405020304" pitchFamily="18" charset="0"/>
                <a:cs typeface="Times New Roman" panose="02020603050405020304" pitchFamily="18" charset="0"/>
              </a:rPr>
              <a:t>z — </a:t>
            </a:r>
            <a:r>
              <a:rPr lang="en-US" dirty="0" err="1">
                <a:latin typeface="Times New Roman" panose="02020603050405020304" pitchFamily="18" charset="0"/>
                <a:cs typeface="Times New Roman" panose="02020603050405020304" pitchFamily="18" charset="0"/>
              </a:rPr>
              <a:t>foydali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koeffitsnenti</a:t>
            </a:r>
            <a:r>
              <a:rPr lang="en-US" dirty="0">
                <a:latin typeface="Times New Roman" panose="02020603050405020304" pitchFamily="18" charset="0"/>
                <a:cs typeface="Times New Roman" panose="02020603050405020304" pitchFamily="18" charset="0"/>
              </a:rPr>
              <a:t>, z=</a:t>
            </a:r>
            <a:r>
              <a:rPr lang="el-GR" dirty="0">
                <a:latin typeface="Times New Roman" panose="02020603050405020304" pitchFamily="18" charset="0"/>
                <a:cs typeface="Times New Roman" panose="02020603050405020304" pitchFamily="18" charset="0"/>
              </a:rPr>
              <a:t>βγ</a:t>
            </a:r>
          </a:p>
          <a:p>
            <a:pPr lvl="1"/>
            <a:r>
              <a:rPr lang="el-GR" dirty="0">
                <a:latin typeface="Times New Roman" panose="02020603050405020304" pitchFamily="18" charset="0"/>
                <a:cs typeface="Times New Roman" panose="02020603050405020304" pitchFamily="18" charset="0"/>
              </a:rPr>
              <a:t>β—</a:t>
            </a:r>
            <a:r>
              <a:rPr lang="en-US" dirty="0" err="1">
                <a:latin typeface="Times New Roman" panose="02020603050405020304" pitchFamily="18" charset="0"/>
                <a:cs typeface="Times New Roman" panose="02020603050405020304" pitchFamily="18" charset="0"/>
              </a:rPr>
              <a:t>avtomobilning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a:t>
            </a:r>
            <a:r>
              <a:rPr lang="en-US" dirty="0">
                <a:latin typeface="Times New Roman" panose="02020603050405020304" pitchFamily="18" charset="0"/>
                <a:cs typeface="Times New Roman" panose="02020603050405020304" pitchFamily="18" charset="0"/>
              </a:rPr>
              <a:t>;</a:t>
            </a:r>
          </a:p>
          <a:p>
            <a:pPr lvl="1"/>
            <a:r>
              <a:rPr lang="el-GR" dirty="0">
                <a:latin typeface="Times New Roman" panose="02020603050405020304" pitchFamily="18" charset="0"/>
                <a:cs typeface="Times New Roman" panose="02020603050405020304" pitchFamily="18" charset="0"/>
              </a:rPr>
              <a:t>γ— </a:t>
            </a:r>
            <a:r>
              <a:rPr lang="en-US" dirty="0" err="1">
                <a:latin typeface="Times New Roman" panose="02020603050405020304" pitchFamily="18" charset="0"/>
                <a:cs typeface="Times New Roman" panose="02020603050405020304" pitchFamily="18" charset="0"/>
              </a:rPr>
              <a:t>avtomobilning</a:t>
            </a:r>
            <a:r>
              <a:rPr lang="en-US" dirty="0">
                <a:latin typeface="Times New Roman" panose="02020603050405020304" pitchFamily="18" charset="0"/>
                <a:cs typeface="Times New Roman" panose="02020603050405020304" pitchFamily="18" charset="0"/>
              </a:rPr>
              <a:t> yuk </a:t>
            </a:r>
            <a:r>
              <a:rPr lang="en-US" dirty="0" err="1">
                <a:latin typeface="Times New Roman" panose="02020603050405020304" pitchFamily="18" charset="0"/>
                <a:cs typeface="Times New Roman" panose="02020603050405020304" pitchFamily="18" charset="0"/>
              </a:rPr>
              <a:t>kutarish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qobiliyatidan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koeffitsienti</a:t>
            </a:r>
            <a:r>
              <a:rPr lang="en-US" dirty="0" smtClean="0">
                <a:latin typeface="Times New Roman" panose="02020603050405020304" pitchFamily="18" charset="0"/>
                <a:cs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ChangeArrowheads="1"/>
          </p:cNvSpPr>
          <p:nvPr/>
        </p:nvSpPr>
        <p:spPr bwMode="auto">
          <a:xfrm>
            <a:off x="107504" y="1052736"/>
            <a:ext cx="9036496"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pt-PT" sz="2000" dirty="0">
                <a:latin typeface="Times New Roman" panose="02020603050405020304" pitchFamily="18" charset="0"/>
                <a:cs typeface="Times New Roman" panose="02020603050405020304" pitchFamily="18" charset="0"/>
              </a:rPr>
              <a:t>Avtomobilning ekspluatatsiyasida uchraydigan kupgina omillar yokilgi tejamkorligiga ta`sir etadi. Avtomobilning  yo’ldagi harakati uzatmalar qutisidagi uzatmalarni almashtirish rejimi xaydovchining ish tajribasiga bog’liq. SHuning uchun har xil tajribaga ega bo’lgan xaydovchilar bir xil sharoitda ishlasa ham yonilgining sarfi o’rtacha mikdordan +- 10% ga fark qiladi. </a:t>
            </a:r>
            <a:endParaRPr lang="pt-PT" sz="2000" dirty="0" smtClean="0">
              <a:latin typeface="Times New Roman" panose="02020603050405020304" pitchFamily="18" charset="0"/>
              <a:cs typeface="Times New Roman" panose="02020603050405020304" pitchFamily="18" charset="0"/>
            </a:endParaRPr>
          </a:p>
          <a:p>
            <a:pPr algn="just"/>
            <a:r>
              <a:rPr lang="pt-PT" sz="2000" dirty="0" smtClean="0">
                <a:latin typeface="Times New Roman" panose="02020603050405020304" pitchFamily="18" charset="0"/>
                <a:cs typeface="Times New Roman" panose="02020603050405020304" pitchFamily="18" charset="0"/>
              </a:rPr>
              <a:t>Ayrim </a:t>
            </a:r>
            <a:r>
              <a:rPr lang="pt-PT" sz="2000" dirty="0">
                <a:latin typeface="Times New Roman" panose="02020603050405020304" pitchFamily="18" charset="0"/>
                <a:cs typeface="Times New Roman" panose="02020603050405020304" pitchFamily="18" charset="0"/>
              </a:rPr>
              <a:t>vaqtlarda xaydovchilar "Impulg’siv harakat" metodini ishlatadilar, yag’ni eng katta uzatmada avtomobil v</a:t>
            </a:r>
            <a:r>
              <a:rPr lang="pt-PT" sz="2000" baseline="-25000" dirty="0">
                <a:latin typeface="Times New Roman" panose="02020603050405020304" pitchFamily="18" charset="0"/>
                <a:cs typeface="Times New Roman" panose="02020603050405020304" pitchFamily="18" charset="0"/>
              </a:rPr>
              <a:t>a1 </a:t>
            </a:r>
            <a:r>
              <a:rPr lang="pt-PT" sz="2000" dirty="0">
                <a:latin typeface="Times New Roman" panose="02020603050405020304" pitchFamily="18" charset="0"/>
                <a:cs typeface="Times New Roman" panose="02020603050405020304" pitchFamily="18" charset="0"/>
              </a:rPr>
              <a:t>tezlikka erishib, keyingi neytral uatmada "nakat" bilan v</a:t>
            </a:r>
            <a:r>
              <a:rPr lang="pt-PT" sz="2000" baseline="-25000" dirty="0">
                <a:latin typeface="Times New Roman" panose="02020603050405020304" pitchFamily="18" charset="0"/>
                <a:cs typeface="Times New Roman" panose="02020603050405020304" pitchFamily="18" charset="0"/>
              </a:rPr>
              <a:t>a2</a:t>
            </a:r>
            <a:r>
              <a:rPr lang="pt-PT" sz="2000" dirty="0">
                <a:latin typeface="Times New Roman" panose="02020603050405020304" pitchFamily="18" charset="0"/>
                <a:cs typeface="Times New Roman" panose="02020603050405020304" pitchFamily="18" charset="0"/>
              </a:rPr>
              <a:t> tezligiga harakatlanadi. Avtomobilning bunday harakati davrida dvigatel quvvatidan tularok foydalaniladi, lekin yonilgining bir qismi avtobilning kinetin energiyasini ko’paytirishga sarflanadi. Avtomobilning keyinchalik nakat bilan harakatlanishi davirlarida yonilgi juda kam sarflanadi. Natijada yonilning umumiy sarfi avtomobilning tekkis harakatidagiga nisbatan bir oz kamrok bo’ladi. Impulg’siv harakat davrida dvigateg’ va transmissiya agrigatlarining yeyilishini jadallatadi, xaydovchining ishlash sharoiti yomonlashadi, shuning uchun bu usulda ortiqcha foydalanish tavsiya etilmaydi.</a:t>
            </a:r>
            <a:endParaRPr lang="ru-RU" sz="2000" dirty="0">
              <a:latin typeface="Times New Roman" panose="02020603050405020304" pitchFamily="18" charset="0"/>
              <a:cs typeface="Times New Roman" panose="02020603050405020304" pitchFamily="18" charset="0"/>
            </a:endParaRPr>
          </a:p>
          <a:p>
            <a:r>
              <a:rPr lang="pt-PT" sz="2000" dirty="0" smtClean="0">
                <a:latin typeface="Times New Roman" panose="02020603050405020304" pitchFamily="18" charset="0"/>
                <a:cs typeface="Times New Roman" panose="02020603050405020304" pitchFamily="18" charset="0"/>
              </a:rPr>
              <a:t>Avtomobilning </a:t>
            </a:r>
            <a:r>
              <a:rPr lang="pt-PT" sz="2000" dirty="0">
                <a:latin typeface="Times New Roman" panose="02020603050405020304" pitchFamily="18" charset="0"/>
                <a:cs typeface="Times New Roman" panose="02020603050405020304" pitchFamily="18" charset="0"/>
              </a:rPr>
              <a:t>umumiy bosib utgan yo’li ortishi bilan yonilgi sarfi ham ortib boradi, chunki uning ut oldirish va yonilgi bilan tahminlash sistemalarining ishlashi </a:t>
            </a:r>
            <a:r>
              <a:rPr lang="pt-PT" sz="2000" dirty="0" smtClean="0">
                <a:latin typeface="Times New Roman" panose="02020603050405020304" pitchFamily="18" charset="0"/>
                <a:cs typeface="Times New Roman" panose="02020603050405020304" pitchFamily="18" charset="0"/>
              </a:rPr>
              <a:t>yomonlashadi.</a:t>
            </a:r>
          </a:p>
        </p:txBody>
      </p:sp>
      <p:sp>
        <p:nvSpPr>
          <p:cNvPr id="10260" name="Rectangle 54"/>
          <p:cNvSpPr>
            <a:spLocks noChangeArrowheads="1"/>
          </p:cNvSpPr>
          <p:nvPr/>
        </p:nvSpPr>
        <p:spPr bwMode="auto">
          <a:xfrm>
            <a:off x="0" y="3959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5715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ru-RU" altLang="ru-RU">
              <a:latin typeface="Arial" panose="020B0604020202020204" pitchFamily="34" charset="0"/>
            </a:endParaRPr>
          </a:p>
        </p:txBody>
      </p:sp>
      <p:sp>
        <p:nvSpPr>
          <p:cNvPr id="2" name="Прямоугольник 1"/>
          <p:cNvSpPr/>
          <p:nvPr/>
        </p:nvSpPr>
        <p:spPr>
          <a:xfrm>
            <a:off x="1187624" y="96630"/>
            <a:ext cx="6624736" cy="646331"/>
          </a:xfrm>
          <a:prstGeom prst="rect">
            <a:avLst/>
          </a:prstGeom>
        </p:spPr>
        <p:txBody>
          <a:bodyPr wrap="square">
            <a:spAutoFit/>
          </a:bodyPr>
          <a:lstStyle/>
          <a:p>
            <a:pPr algn="ctr"/>
            <a:r>
              <a:rPr lang="pt-PT" b="1" dirty="0">
                <a:latin typeface="Times New Roman" panose="02020603050405020304" pitchFamily="18" charset="0"/>
                <a:ea typeface="Times New Roman" panose="02020603050405020304" pitchFamily="18" charset="0"/>
              </a:rPr>
              <a:t>Ekspluatatsiyada uchraydigan omillarning yonilgi tejamkorkorligiga ta`siri.</a:t>
            </a:r>
            <a:endParaRPr lang="ru-RU" dirty="0"/>
          </a:p>
        </p:txBody>
      </p:sp>
    </p:spTree>
    <p:extLst>
      <p:ext uri="{BB962C8B-B14F-4D97-AF65-F5344CB8AC3E}">
        <p14:creationId xmlns:p14="http://schemas.microsoft.com/office/powerpoint/2010/main" val="381747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fade">
                                      <p:cBhvr>
                                        <p:cTn id="7" dur="1000"/>
                                        <p:tgtEl>
                                          <p:spTgt spid="10242">
                                            <p:txEl>
                                              <p:pRg st="0" end="0"/>
                                            </p:txEl>
                                          </p:spTgt>
                                        </p:tgtEl>
                                      </p:cBhvr>
                                    </p:animEffect>
                                    <p:anim calcmode="lin" valueType="num">
                                      <p:cBhvr>
                                        <p:cTn id="8" dur="1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xEl>
                                              <p:pRg st="1" end="1"/>
                                            </p:txEl>
                                          </p:spTgt>
                                        </p:tgtEl>
                                        <p:attrNameLst>
                                          <p:attrName>style.visibility</p:attrName>
                                        </p:attrNameLst>
                                      </p:cBhvr>
                                      <p:to>
                                        <p:strVal val="visible"/>
                                      </p:to>
                                    </p:set>
                                    <p:animEffect transition="in" filter="fade">
                                      <p:cBhvr>
                                        <p:cTn id="14" dur="1000"/>
                                        <p:tgtEl>
                                          <p:spTgt spid="10242">
                                            <p:txEl>
                                              <p:pRg st="1" end="1"/>
                                            </p:txEl>
                                          </p:spTgt>
                                        </p:tgtEl>
                                      </p:cBhvr>
                                    </p:animEffect>
                                    <p:anim calcmode="lin" valueType="num">
                                      <p:cBhvr>
                                        <p:cTn id="15" dur="1000" fill="hold"/>
                                        <p:tgtEl>
                                          <p:spTgt spid="1024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24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42">
                                            <p:txEl>
                                              <p:pRg st="2" end="2"/>
                                            </p:txEl>
                                          </p:spTgt>
                                        </p:tgtEl>
                                        <p:attrNameLst>
                                          <p:attrName>style.visibility</p:attrName>
                                        </p:attrNameLst>
                                      </p:cBhvr>
                                      <p:to>
                                        <p:strVal val="visible"/>
                                      </p:to>
                                    </p:set>
                                    <p:animEffect transition="in" filter="fade">
                                      <p:cBhvr>
                                        <p:cTn id="21" dur="1000"/>
                                        <p:tgtEl>
                                          <p:spTgt spid="10242">
                                            <p:txEl>
                                              <p:pRg st="2" end="2"/>
                                            </p:txEl>
                                          </p:spTgt>
                                        </p:tgtEl>
                                      </p:cBhvr>
                                    </p:animEffect>
                                    <p:anim calcmode="lin" valueType="num">
                                      <p:cBhvr>
                                        <p:cTn id="22" dur="10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24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ChangeArrowheads="1"/>
          </p:cNvSpPr>
          <p:nvPr/>
        </p:nvSpPr>
        <p:spPr bwMode="auto">
          <a:xfrm>
            <a:off x="475076" y="1052736"/>
            <a:ext cx="8193847"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pt-PT" sz="2000" dirty="0">
                <a:latin typeface="Times New Roman" panose="02020603050405020304" pitchFamily="18" charset="0"/>
                <a:cs typeface="Times New Roman" panose="02020603050405020304" pitchFamily="18" charset="0"/>
              </a:rPr>
              <a:t>Dvigatelning isssikli rejimi ham yonilgi sarfiga ta`sir qiladi. Agar dvigatel juda sovub ketgan bo’lsa, yonilgi yetarli buglanmaydi. Sovitish sistemasidagi suvning t</a:t>
            </a:r>
            <a:r>
              <a:rPr lang="pt-PT" sz="2000" baseline="30000" dirty="0">
                <a:latin typeface="Times New Roman" panose="02020603050405020304" pitchFamily="18" charset="0"/>
                <a:cs typeface="Times New Roman" panose="02020603050405020304" pitchFamily="18" charset="0"/>
              </a:rPr>
              <a:t>o</a:t>
            </a:r>
            <a:r>
              <a:rPr lang="pt-PT" sz="2000" dirty="0">
                <a:latin typeface="Times New Roman" panose="02020603050405020304" pitchFamily="18" charset="0"/>
                <a:cs typeface="Times New Roman" panose="02020603050405020304" pitchFamily="18" charset="0"/>
              </a:rPr>
              <a:t> 95 S dan 75 S gacha tushsa yonilgi 3...5 % dan ortiq sarflanadi. </a:t>
            </a:r>
          </a:p>
          <a:p>
            <a:r>
              <a:rPr lang="pt-PT" sz="2000" dirty="0">
                <a:latin typeface="Times New Roman" panose="02020603050405020304" pitchFamily="18" charset="0"/>
                <a:cs typeface="Times New Roman" panose="02020603050405020304" pitchFamily="18" charset="0"/>
              </a:rPr>
              <a:t>Yonilgi   tejamkorligiga shassiy ogriagatlarining texnikaviy xolati ham ta`sir qiladi. Podshivniklarni , tormoz sistemasini noto’g’ri rostlash, shinalaridagi bosimning normadan kamayishi avtomobil harakatida ortiqcha qarshiliklarni tugdiradi va natijada yonilgi sarfini oshirib yuboradi.</a:t>
            </a:r>
            <a:endParaRPr lang="ru-RU" sz="2000" dirty="0">
              <a:latin typeface="Times New Roman" panose="02020603050405020304" pitchFamily="18" charset="0"/>
              <a:cs typeface="Times New Roman" panose="02020603050405020304" pitchFamily="18" charset="0"/>
            </a:endParaRPr>
          </a:p>
          <a:p>
            <a:pPr algn="just"/>
            <a:r>
              <a:rPr lang="pt-PT" sz="2000" dirty="0" smtClean="0">
                <a:latin typeface="Times New Roman" panose="02020603050405020304" pitchFamily="18" charset="0"/>
                <a:cs typeface="Times New Roman" panose="02020603050405020304" pitchFamily="18" charset="0"/>
              </a:rPr>
              <a:t>Avtomobilning </a:t>
            </a:r>
            <a:r>
              <a:rPr lang="pt-PT" sz="2000" dirty="0">
                <a:latin typeface="Times New Roman" panose="02020603050405020304" pitchFamily="18" charset="0"/>
                <a:cs typeface="Times New Roman" panose="02020603050405020304" pitchFamily="18" charset="0"/>
              </a:rPr>
              <a:t>yonilgi tejamkorligini yaxshilash uchun dvigatelning siqish darajasini oshirish, transmissiyada avtomatik uzatmalar qutisini o’rnatish, yuk tashishda avtopoezdlardan foydalanish kerak. Xo’jaliklarda avtotransportdan foydalanishni to’g’ri tashkil etish yaxshi samaralar beradi. Ekspluatatsiya sharoitlarining o’zgarishini va avtomobilning konstrurksiyasining yaxshilanishini xisobga olib yonilgi sarflash normalarini qayta ko’rib chiqish lozim. Pritsep va yarim pritseplar yordamida avtopoezlar tuzishni ko’paytiri va umuman, avtomobillarning hamma vaqt yuklangan xolda ishlashini tahminlash zarur. </a:t>
            </a:r>
            <a:endParaRPr lang="ru-RU" sz="2000" dirty="0">
              <a:solidFill>
                <a:srgbClr val="990033"/>
              </a:solidFill>
              <a:latin typeface="Times New Roman" panose="02020603050405020304" pitchFamily="18" charset="0"/>
              <a:cs typeface="Times New Roman" panose="02020603050405020304" pitchFamily="18" charset="0"/>
            </a:endParaRPr>
          </a:p>
        </p:txBody>
      </p:sp>
      <p:sp>
        <p:nvSpPr>
          <p:cNvPr id="10260" name="Rectangle 54"/>
          <p:cNvSpPr>
            <a:spLocks noChangeArrowheads="1"/>
          </p:cNvSpPr>
          <p:nvPr/>
        </p:nvSpPr>
        <p:spPr bwMode="auto">
          <a:xfrm>
            <a:off x="0" y="3959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5715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endParaRPr lang="ru-RU" altLang="ru-RU">
              <a:latin typeface="Arial" panose="020B0604020202020204" pitchFamily="34" charset="0"/>
            </a:endParaRPr>
          </a:p>
        </p:txBody>
      </p:sp>
      <p:sp>
        <p:nvSpPr>
          <p:cNvPr id="5" name="Прямоугольник 4"/>
          <p:cNvSpPr/>
          <p:nvPr/>
        </p:nvSpPr>
        <p:spPr>
          <a:xfrm>
            <a:off x="1907704" y="295105"/>
            <a:ext cx="5328592" cy="369332"/>
          </a:xfrm>
          <a:prstGeom prst="rect">
            <a:avLst/>
          </a:prstGeom>
        </p:spPr>
        <p:txBody>
          <a:bodyPr wrap="square">
            <a:spAutoFit/>
          </a:bodyPr>
          <a:lstStyle/>
          <a:p>
            <a:pPr algn="ctr"/>
            <a:r>
              <a:rPr lang="es-ES" b="1" dirty="0" smtClean="0">
                <a:latin typeface="Times New Roman" panose="02020603050405020304" pitchFamily="18" charset="0"/>
                <a:cs typeface="Times New Roman" panose="02020603050405020304" pitchFamily="18" charset="0"/>
              </a:rPr>
              <a:t>2. Avtomobilning ekspluatatsion xususiyatlari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855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fade">
                                      <p:cBhvr>
                                        <p:cTn id="7" dur="1000"/>
                                        <p:tgtEl>
                                          <p:spTgt spid="10242">
                                            <p:txEl>
                                              <p:pRg st="0" end="0"/>
                                            </p:txEl>
                                          </p:spTgt>
                                        </p:tgtEl>
                                      </p:cBhvr>
                                    </p:animEffect>
                                    <p:anim calcmode="lin" valueType="num">
                                      <p:cBhvr>
                                        <p:cTn id="8" dur="1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42">
                                            <p:txEl>
                                              <p:pRg st="1" end="1"/>
                                            </p:txEl>
                                          </p:spTgt>
                                        </p:tgtEl>
                                        <p:attrNameLst>
                                          <p:attrName>style.visibility</p:attrName>
                                        </p:attrNameLst>
                                      </p:cBhvr>
                                      <p:to>
                                        <p:strVal val="visible"/>
                                      </p:to>
                                    </p:set>
                                    <p:animEffect transition="in" filter="fade">
                                      <p:cBhvr>
                                        <p:cTn id="14" dur="1000"/>
                                        <p:tgtEl>
                                          <p:spTgt spid="10242">
                                            <p:txEl>
                                              <p:pRg st="1" end="1"/>
                                            </p:txEl>
                                          </p:spTgt>
                                        </p:tgtEl>
                                      </p:cBhvr>
                                    </p:animEffect>
                                    <p:anim calcmode="lin" valueType="num">
                                      <p:cBhvr>
                                        <p:cTn id="15" dur="1000" fill="hold"/>
                                        <p:tgtEl>
                                          <p:spTgt spid="1024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24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242">
                                            <p:txEl>
                                              <p:pRg st="2" end="2"/>
                                            </p:txEl>
                                          </p:spTgt>
                                        </p:tgtEl>
                                        <p:attrNameLst>
                                          <p:attrName>style.visibility</p:attrName>
                                        </p:attrNameLst>
                                      </p:cBhvr>
                                      <p:to>
                                        <p:strVal val="visible"/>
                                      </p:to>
                                    </p:set>
                                    <p:animEffect transition="in" filter="fade">
                                      <p:cBhvr>
                                        <p:cTn id="21" dur="1000"/>
                                        <p:tgtEl>
                                          <p:spTgt spid="10242">
                                            <p:txEl>
                                              <p:pRg st="2" end="2"/>
                                            </p:txEl>
                                          </p:spTgt>
                                        </p:tgtEl>
                                      </p:cBhvr>
                                    </p:animEffect>
                                    <p:anim calcmode="lin" valueType="num">
                                      <p:cBhvr>
                                        <p:cTn id="22" dur="10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24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1089</TotalTime>
  <Words>541</Words>
  <Application>Microsoft Office PowerPoint</Application>
  <PresentationFormat>Экран (4:3)</PresentationFormat>
  <Paragraphs>75</Paragraphs>
  <Slides>11</Slides>
  <Notes>2</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11</vt:i4>
      </vt:variant>
    </vt:vector>
  </HeadingPairs>
  <TitlesOfParts>
    <vt:vector size="19" baseType="lpstr">
      <vt:lpstr>MS PGothic</vt:lpstr>
      <vt:lpstr>Arial</vt:lpstr>
      <vt:lpstr>Calibri</vt:lpstr>
      <vt:lpstr>Tahoma</vt:lpstr>
      <vt:lpstr>Times New Roman</vt:lpstr>
      <vt:lpstr>Wingdings</vt:lpstr>
      <vt:lpstr>Ьbergдnge</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InWEnt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Sarvarbek</dc:creator>
  <cp:lastModifiedBy>Муаттархон</cp:lastModifiedBy>
  <cp:revision>142</cp:revision>
  <dcterms:created xsi:type="dcterms:W3CDTF">2009-04-27T14:57:21Z</dcterms:created>
  <dcterms:modified xsi:type="dcterms:W3CDTF">2017-11-11T08:03:08Z</dcterms:modified>
</cp:coreProperties>
</file>