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86" r:id="rId7"/>
    <p:sldId id="262" r:id="rId8"/>
    <p:sldId id="263" r:id="rId9"/>
    <p:sldId id="290" r:id="rId10"/>
    <p:sldId id="264" r:id="rId11"/>
    <p:sldId id="265" r:id="rId12"/>
    <p:sldId id="292" r:id="rId13"/>
    <p:sldId id="293" r:id="rId14"/>
    <p:sldId id="291" r:id="rId1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CCCC"/>
    <a:srgbClr val="C5FFFF"/>
    <a:srgbClr val="CC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4" d="100"/>
          <a:sy n="74" d="100"/>
        </p:scale>
        <p:origin x="57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grpSp>
        <p:nvGrpSpPr>
          <p:cNvPr id="4" name="Group 2"/>
          <p:cNvGrpSpPr>
            <a:grpSpLocks/>
          </p:cNvGrpSpPr>
          <p:nvPr/>
        </p:nvGrpSpPr>
        <p:grpSpPr bwMode="auto">
          <a:xfrm>
            <a:off x="1" y="2438401"/>
            <a:ext cx="12012084" cy="1052513"/>
            <a:chOff x="0" y="1536"/>
            <a:chExt cx="5675" cy="663"/>
          </a:xfrm>
        </p:grpSpPr>
        <p:grpSp>
          <p:nvGrpSpPr>
            <p:cNvPr id="5" name="Group 3"/>
            <p:cNvGrpSpPr>
              <a:grpSpLocks/>
            </p:cNvGrpSpPr>
            <p:nvPr/>
          </p:nvGrpSpPr>
          <p:grpSpPr bwMode="auto">
            <a:xfrm>
              <a:off x="183" y="1604"/>
              <a:ext cx="448" cy="299"/>
              <a:chOff x="720" y="336"/>
              <a:chExt cx="624" cy="432"/>
            </a:xfrm>
          </p:grpSpPr>
          <p:sp>
            <p:nvSpPr>
              <p:cNvPr id="12" name="Rectangle 4"/>
              <p:cNvSpPr>
                <a:spLocks noChangeArrowheads="1"/>
              </p:cNvSpPr>
              <p:nvPr/>
            </p:nvSpPr>
            <p:spPr bwMode="auto">
              <a:xfrm>
                <a:off x="720" y="336"/>
                <a:ext cx="384" cy="432"/>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13" name="Rectangle 5"/>
              <p:cNvSpPr>
                <a:spLocks noChangeArrowheads="1"/>
              </p:cNvSpPr>
              <p:nvPr/>
            </p:nvSpPr>
            <p:spPr bwMode="auto">
              <a:xfrm>
                <a:off x="1056" y="336"/>
                <a:ext cx="288" cy="432"/>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grpSp>
        <p:grpSp>
          <p:nvGrpSpPr>
            <p:cNvPr id="6" name="Group 6"/>
            <p:cNvGrpSpPr>
              <a:grpSpLocks/>
            </p:cNvGrpSpPr>
            <p:nvPr/>
          </p:nvGrpSpPr>
          <p:grpSpPr bwMode="auto">
            <a:xfrm>
              <a:off x="261" y="1870"/>
              <a:ext cx="465" cy="299"/>
              <a:chOff x="912" y="2640"/>
              <a:chExt cx="672" cy="432"/>
            </a:xfrm>
          </p:grpSpPr>
          <p:sp>
            <p:nvSpPr>
              <p:cNvPr id="10" name="Rectangle 7"/>
              <p:cNvSpPr>
                <a:spLocks noChangeArrowheads="1"/>
              </p:cNvSpPr>
              <p:nvPr/>
            </p:nvSpPr>
            <p:spPr bwMode="auto">
              <a:xfrm>
                <a:off x="912" y="2640"/>
                <a:ext cx="384" cy="432"/>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11" name="Rectangle 8"/>
              <p:cNvSpPr>
                <a:spLocks noChangeArrowheads="1"/>
              </p:cNvSpPr>
              <p:nvPr/>
            </p:nvSpPr>
            <p:spPr bwMode="auto">
              <a:xfrm>
                <a:off x="1249" y="2640"/>
                <a:ext cx="335" cy="432"/>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grpSp>
        <p:sp>
          <p:nvSpPr>
            <p:cNvPr id="7" name="Rectangle 9"/>
            <p:cNvSpPr>
              <a:spLocks noChangeArrowheads="1"/>
            </p:cNvSpPr>
            <p:nvPr/>
          </p:nvSpPr>
          <p:spPr bwMode="auto">
            <a:xfrm>
              <a:off x="0" y="1824"/>
              <a:ext cx="353" cy="266"/>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8" name="Rectangle 10"/>
            <p:cNvSpPr>
              <a:spLocks noChangeArrowheads="1"/>
            </p:cNvSpPr>
            <p:nvPr/>
          </p:nvSpPr>
          <p:spPr bwMode="auto">
            <a:xfrm>
              <a:off x="400" y="1536"/>
              <a:ext cx="20" cy="663"/>
            </a:xfrm>
            <a:prstGeom prst="rect">
              <a:avLst/>
            </a:prstGeom>
            <a:solidFill>
              <a:schemeClr val="bg2"/>
            </a:solidFill>
            <a:ln>
              <a:noFill/>
            </a:ln>
            <a:effectLst/>
            <a:extLst>
              <a:ext uri="{91240B29-F687-4F45-9708-019B960494DF}">
                <a14:hiddenLine xmlns:a14="http://schemas.microsoft.com/office/drawing/2010/main" w="9525">
                  <a:solidFill>
                    <a:schemeClr val="bg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sp>
          <p:nvSpPr>
            <p:cNvPr id="9" name="Rectangle 11"/>
            <p:cNvSpPr>
              <a:spLocks noChangeArrowheads="1"/>
            </p:cNvSpPr>
            <p:nvPr/>
          </p:nvSpPr>
          <p:spPr bwMode="auto">
            <a:xfrm flipV="1">
              <a:off x="199" y="2054"/>
              <a:ext cx="5476" cy="35"/>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defRPr/>
              </a:pPr>
              <a:endParaRPr lang="ru-RU" altLang="ru-RU" sz="1800" smtClean="0">
                <a:solidFill>
                  <a:srgbClr val="000000"/>
                </a:solidFill>
              </a:endParaRPr>
            </a:p>
          </p:txBody>
        </p:sp>
      </p:grpSp>
      <p:sp>
        <p:nvSpPr>
          <p:cNvPr id="14" name="Text Box 17"/>
          <p:cNvSpPr txBox="1">
            <a:spLocks noChangeArrowheads="1"/>
          </p:cNvSpPr>
          <p:nvPr userDrawn="1"/>
        </p:nvSpPr>
        <p:spPr bwMode="auto">
          <a:xfrm>
            <a:off x="2123017" y="227013"/>
            <a:ext cx="8066616"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50000"/>
              </a:spcBef>
              <a:spcAft>
                <a:spcPct val="0"/>
              </a:spcAft>
              <a:defRPr/>
            </a:pPr>
            <a:r>
              <a:rPr lang="de-DE" altLang="ru-RU" sz="2400" smtClean="0">
                <a:solidFill>
                  <a:srgbClr val="FFFFFF"/>
                </a:solidFill>
                <a:latin typeface="Times New Roman" panose="02020603050405020304" pitchFamily="18" charset="0"/>
              </a:rPr>
              <a:t>Transport vositalarining tuzilishi va nazariyasi</a:t>
            </a:r>
            <a:endParaRPr lang="ru-RU" altLang="ru-RU" sz="2400" smtClean="0">
              <a:solidFill>
                <a:srgbClr val="FFFFFF"/>
              </a:solidFill>
              <a:latin typeface="Times New Roman" panose="02020603050405020304" pitchFamily="18" charset="0"/>
            </a:endParaRPr>
          </a:p>
        </p:txBody>
      </p:sp>
      <p:sp>
        <p:nvSpPr>
          <p:cNvPr id="15" name="Text Box 18"/>
          <p:cNvSpPr txBox="1">
            <a:spLocks noChangeArrowheads="1"/>
          </p:cNvSpPr>
          <p:nvPr userDrawn="1"/>
        </p:nvSpPr>
        <p:spPr bwMode="auto">
          <a:xfrm>
            <a:off x="239185" y="6308726"/>
            <a:ext cx="1171363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50000"/>
              </a:spcBef>
              <a:spcAft>
                <a:spcPct val="0"/>
              </a:spcAft>
              <a:defRPr/>
            </a:pPr>
            <a:endParaRPr lang="ru-RU" altLang="ru-RU" sz="1800" smtClean="0">
              <a:solidFill>
                <a:srgbClr val="000000"/>
              </a:solidFill>
              <a:latin typeface="Arial" panose="020B0604020202020204" pitchFamily="34" charset="0"/>
            </a:endParaRPr>
          </a:p>
        </p:txBody>
      </p:sp>
      <p:sp>
        <p:nvSpPr>
          <p:cNvPr id="16" name="Text Box 19"/>
          <p:cNvSpPr txBox="1">
            <a:spLocks noChangeArrowheads="1"/>
          </p:cNvSpPr>
          <p:nvPr userDrawn="1"/>
        </p:nvSpPr>
        <p:spPr bwMode="auto">
          <a:xfrm>
            <a:off x="431801" y="6237288"/>
            <a:ext cx="3647017" cy="3667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50000"/>
              </a:spcBef>
              <a:spcAft>
                <a:spcPct val="0"/>
              </a:spcAft>
              <a:defRPr/>
            </a:pPr>
            <a:endParaRPr lang="ru-RU" altLang="ru-RU" sz="1800" smtClean="0">
              <a:solidFill>
                <a:srgbClr val="000000"/>
              </a:solidFill>
              <a:latin typeface="Arial" panose="020B0604020202020204" pitchFamily="34" charset="0"/>
            </a:endParaRPr>
          </a:p>
        </p:txBody>
      </p:sp>
      <p:pic>
        <p:nvPicPr>
          <p:cNvPr id="17" name="Picture 20" descr="Untitled-3"/>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91017" y="0"/>
            <a:ext cx="1488016" cy="99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8316" name="Rectangle 12"/>
          <p:cNvSpPr>
            <a:spLocks noGrp="1" noChangeArrowheads="1"/>
          </p:cNvSpPr>
          <p:nvPr>
            <p:ph type="ctrTitle"/>
          </p:nvPr>
        </p:nvSpPr>
        <p:spPr bwMode="auto">
          <a:xfrm>
            <a:off x="1320800" y="1676400"/>
            <a:ext cx="10363200" cy="1462088"/>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a:lvl1pPr>
          </a:lstStyle>
          <a:p>
            <a:pPr lvl="0"/>
            <a:r>
              <a:rPr lang="ru-RU" altLang="ru-RU" noProof="0" smtClean="0"/>
              <a:t>Titelmasterformat durch Klicken bearbeiten</a:t>
            </a:r>
          </a:p>
        </p:txBody>
      </p:sp>
      <p:sp>
        <p:nvSpPr>
          <p:cNvPr id="98317" name="Rectangle 13"/>
          <p:cNvSpPr>
            <a:spLocks noGrp="1" noChangeArrowheads="1"/>
          </p:cNvSpPr>
          <p:nvPr>
            <p:ph type="subTitle" idx="1"/>
          </p:nvPr>
        </p:nvSpPr>
        <p:spPr bwMode="auto">
          <a:xfrm>
            <a:off x="1828800" y="3886200"/>
            <a:ext cx="8534400" cy="175260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0" indent="0" algn="ctr">
              <a:buFont typeface="Wingdings" panose="05000000000000000000" pitchFamily="2" charset="2"/>
              <a:buNone/>
              <a:defRPr/>
            </a:lvl1pPr>
          </a:lstStyle>
          <a:p>
            <a:pPr lvl="0"/>
            <a:r>
              <a:rPr lang="ru-RU" altLang="ru-RU" noProof="0" smtClean="0"/>
              <a:t>Formatvorlage des Untertitelmasters durch Klicken bearbeiten</a:t>
            </a:r>
          </a:p>
        </p:txBody>
      </p:sp>
      <p:sp>
        <p:nvSpPr>
          <p:cNvPr id="18" name="Rectangle 14"/>
          <p:cNvSpPr>
            <a:spLocks noGrp="1" noChangeArrowheads="1"/>
          </p:cNvSpPr>
          <p:nvPr>
            <p:ph type="dt" sz="half" idx="10"/>
          </p:nvPr>
        </p:nvSpPr>
        <p:spPr bwMode="auto">
          <a:xfrm>
            <a:off x="1320800" y="6248400"/>
            <a:ext cx="25400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400">
                <a:solidFill>
                  <a:schemeClr val="bg2"/>
                </a:solidFill>
              </a:defRPr>
            </a:lvl1pPr>
          </a:lstStyle>
          <a:p>
            <a:pPr fontAlgn="base">
              <a:spcBef>
                <a:spcPct val="0"/>
              </a:spcBef>
              <a:spcAft>
                <a:spcPct val="0"/>
              </a:spcAft>
              <a:defRPr/>
            </a:pPr>
            <a:endParaRPr lang="ru-RU" altLang="ru-RU">
              <a:solidFill>
                <a:srgbClr val="1C1C1C"/>
              </a:solidFill>
            </a:endParaRPr>
          </a:p>
        </p:txBody>
      </p:sp>
      <p:sp>
        <p:nvSpPr>
          <p:cNvPr id="19" name="Rectangle 15"/>
          <p:cNvSpPr>
            <a:spLocks noGrp="1" noChangeArrowheads="1"/>
          </p:cNvSpPr>
          <p:nvPr>
            <p:ph type="ftr" sz="quarter" idx="11"/>
          </p:nvPr>
        </p:nvSpPr>
        <p:spPr bwMode="auto">
          <a:xfrm>
            <a:off x="4572000" y="6248400"/>
            <a:ext cx="38608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400">
                <a:solidFill>
                  <a:schemeClr val="bg2"/>
                </a:solidFill>
              </a:defRPr>
            </a:lvl1pPr>
          </a:lstStyle>
          <a:p>
            <a:pPr fontAlgn="base">
              <a:spcBef>
                <a:spcPct val="0"/>
              </a:spcBef>
              <a:spcAft>
                <a:spcPct val="0"/>
              </a:spcAft>
              <a:defRPr/>
            </a:pPr>
            <a:endParaRPr lang="ru-RU" altLang="ru-RU">
              <a:solidFill>
                <a:srgbClr val="1C1C1C"/>
              </a:solidFill>
            </a:endParaRPr>
          </a:p>
        </p:txBody>
      </p:sp>
      <p:sp>
        <p:nvSpPr>
          <p:cNvPr id="20" name="Rectangle 16"/>
          <p:cNvSpPr>
            <a:spLocks noGrp="1" noChangeArrowheads="1"/>
          </p:cNvSpPr>
          <p:nvPr>
            <p:ph type="sldNum" sz="quarter" idx="12"/>
          </p:nvPr>
        </p:nvSpPr>
        <p:spPr bwMode="auto">
          <a:xfrm>
            <a:off x="9144000" y="6248400"/>
            <a:ext cx="2540000" cy="457200"/>
          </a:xfrm>
          <a:prstGeom prst="rect">
            <a:avLst/>
          </a:prstGeom>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400">
                <a:solidFill>
                  <a:schemeClr val="bg2"/>
                </a:solidFill>
              </a:defRPr>
            </a:lvl1pPr>
          </a:lstStyle>
          <a:p>
            <a:pPr fontAlgn="base">
              <a:spcBef>
                <a:spcPct val="0"/>
              </a:spcBef>
              <a:spcAft>
                <a:spcPct val="0"/>
              </a:spcAft>
              <a:defRPr/>
            </a:pPr>
            <a:fld id="{EFE808C2-B719-43ED-85D0-5E4E932427A9}" type="slidenum">
              <a:rPr lang="ru-RU" altLang="ru-RU">
                <a:solidFill>
                  <a:srgbClr val="1C1C1C"/>
                </a:solidFill>
              </a:rPr>
              <a:pPr fontAlgn="base">
                <a:spcBef>
                  <a:spcPct val="0"/>
                </a:spcBef>
                <a:spcAft>
                  <a:spcPct val="0"/>
                </a:spcAft>
                <a:defRPr/>
              </a:pPr>
              <a:t>‹#›</a:t>
            </a:fld>
            <a:endParaRPr lang="ru-RU" altLang="ru-RU">
              <a:solidFill>
                <a:srgbClr val="1C1C1C"/>
              </a:solidFill>
            </a:endParaRPr>
          </a:p>
        </p:txBody>
      </p:sp>
    </p:spTree>
    <p:extLst>
      <p:ext uri="{BB962C8B-B14F-4D97-AF65-F5344CB8AC3E}">
        <p14:creationId xmlns:p14="http://schemas.microsoft.com/office/powerpoint/2010/main" val="12803136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
        <p:nvSpPr>
          <p:cNvPr id="3" name="Объект 2"/>
          <p:cNvSpPr>
            <a:spLocks noGrp="1"/>
          </p:cNvSpPr>
          <p:nvPr>
            <p:ph idx="1"/>
          </p:nvPr>
        </p:nvSpPr>
        <p:spPr>
          <a:xfrm>
            <a:off x="838200" y="1825625"/>
            <a:ext cx="10515600" cy="435133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34520755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1" y="1709739"/>
            <a:ext cx="10515600" cy="2852737"/>
          </a:xfrm>
          <a:prstGeom prst="rect">
            <a:avLst/>
          </a:prstGeo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1" y="4589464"/>
            <a:ext cx="10515600" cy="1500187"/>
          </a:xfrm>
          <a:prstGeom prst="rect">
            <a:avLst/>
          </a:prstGeo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ru-RU" smtClean="0"/>
              <a:t>Образец текста</a:t>
            </a:r>
          </a:p>
        </p:txBody>
      </p:sp>
    </p:spTree>
    <p:extLst>
      <p:ext uri="{BB962C8B-B14F-4D97-AF65-F5344CB8AC3E}">
        <p14:creationId xmlns:p14="http://schemas.microsoft.com/office/powerpoint/2010/main" val="21821529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56200" cy="435133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97600" y="1825625"/>
            <a:ext cx="5156200" cy="435133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29046269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40317" y="365126"/>
            <a:ext cx="10515600" cy="1325563"/>
          </a:xfrm>
          <a:prstGeom prst="rect">
            <a:avLst/>
          </a:prstGeom>
        </p:spPr>
        <p:txBody>
          <a:bodyPr/>
          <a:lstStyle/>
          <a:p>
            <a:r>
              <a:rPr lang="ru-RU" smtClean="0"/>
              <a:t>Образец заголовка</a:t>
            </a:r>
            <a:endParaRPr lang="ru-RU"/>
          </a:p>
        </p:txBody>
      </p:sp>
      <p:sp>
        <p:nvSpPr>
          <p:cNvPr id="3" name="Текст 2"/>
          <p:cNvSpPr>
            <a:spLocks noGrp="1"/>
          </p:cNvSpPr>
          <p:nvPr>
            <p:ph type="body" idx="1"/>
          </p:nvPr>
        </p:nvSpPr>
        <p:spPr>
          <a:xfrm>
            <a:off x="840318" y="1681163"/>
            <a:ext cx="5158316"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40318" y="2505075"/>
            <a:ext cx="5158316" cy="368458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71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717" cy="3684588"/>
          </a:xfrm>
          <a:prstGeom prst="rect">
            <a:avLst/>
          </a:prstGeo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35533997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Tree>
    <p:extLst>
      <p:ext uri="{BB962C8B-B14F-4D97-AF65-F5344CB8AC3E}">
        <p14:creationId xmlns:p14="http://schemas.microsoft.com/office/powerpoint/2010/main" val="6628793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6814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40318" y="457200"/>
            <a:ext cx="3932767" cy="1600200"/>
          </a:xfrm>
          <a:prstGeom prst="rect">
            <a:avLst/>
          </a:prstGeo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717" y="987426"/>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Tree>
    <p:extLst>
      <p:ext uri="{BB962C8B-B14F-4D97-AF65-F5344CB8AC3E}">
        <p14:creationId xmlns:p14="http://schemas.microsoft.com/office/powerpoint/2010/main" val="33196469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40318" y="457200"/>
            <a:ext cx="3932767" cy="1600200"/>
          </a:xfrm>
          <a:prstGeom prst="rect">
            <a:avLst/>
          </a:prstGeo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717" y="987426"/>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ru-RU" noProof="0" smtClean="0"/>
          </a:p>
        </p:txBody>
      </p:sp>
      <p:sp>
        <p:nvSpPr>
          <p:cNvPr id="4" name="Текст 3"/>
          <p:cNvSpPr>
            <a:spLocks noGrp="1"/>
          </p:cNvSpPr>
          <p:nvPr>
            <p:ph type="body" sz="half" idx="2"/>
          </p:nvPr>
        </p:nvSpPr>
        <p:spPr>
          <a:xfrm>
            <a:off x="840318" y="2057400"/>
            <a:ext cx="393276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Tree>
    <p:extLst>
      <p:ext uri="{BB962C8B-B14F-4D97-AF65-F5344CB8AC3E}">
        <p14:creationId xmlns:p14="http://schemas.microsoft.com/office/powerpoint/2010/main" val="190236330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6"/>
            <a:ext cx="10515600" cy="1325563"/>
          </a:xfrm>
          <a:prstGeom prst="rect">
            <a:avLst/>
          </a:prstGeom>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1825625"/>
            <a:ext cx="10515600" cy="4351338"/>
          </a:xfrm>
          <a:prstGeom prst="rect">
            <a:avLst/>
          </a:prstGeo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306290482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1" y="365125"/>
            <a:ext cx="2628900" cy="5811838"/>
          </a:xfrm>
          <a:prstGeom prst="rect">
            <a:avLst/>
          </a:prstGeo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1" y="365125"/>
            <a:ext cx="7683500" cy="5811838"/>
          </a:xfrm>
          <a:prstGeom prst="rect">
            <a:avLst/>
          </a:prstGeo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Tree>
    <p:extLst>
      <p:ext uri="{BB962C8B-B14F-4D97-AF65-F5344CB8AC3E}">
        <p14:creationId xmlns:p14="http://schemas.microsoft.com/office/powerpoint/2010/main" val="275457579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sp>
        <p:nvSpPr>
          <p:cNvPr id="1026" name="Rectangle 2"/>
          <p:cNvSpPr>
            <a:spLocks noChangeArrowheads="1"/>
          </p:cNvSpPr>
          <p:nvPr/>
        </p:nvSpPr>
        <p:spPr bwMode="ltGray">
          <a:xfrm>
            <a:off x="387351" y="107951"/>
            <a:ext cx="584200" cy="474663"/>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27" name="Rectangle 3"/>
          <p:cNvSpPr>
            <a:spLocks noChangeArrowheads="1"/>
          </p:cNvSpPr>
          <p:nvPr/>
        </p:nvSpPr>
        <p:spPr bwMode="ltGray">
          <a:xfrm>
            <a:off x="897467" y="107951"/>
            <a:ext cx="438151" cy="474663"/>
          </a:xfrm>
          <a:prstGeom prst="rect">
            <a:avLst/>
          </a:prstGeom>
          <a:gradFill rotWithShape="0">
            <a:gsLst>
              <a:gs pos="0">
                <a:schemeClr val="accent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28" name="Rectangle 4"/>
          <p:cNvSpPr>
            <a:spLocks noChangeArrowheads="1"/>
          </p:cNvSpPr>
          <p:nvPr/>
        </p:nvSpPr>
        <p:spPr bwMode="ltGray">
          <a:xfrm>
            <a:off x="552452" y="530226"/>
            <a:ext cx="563033" cy="474663"/>
          </a:xfrm>
          <a:prstGeom prst="rect">
            <a:avLst/>
          </a:prstGeom>
          <a:solidFill>
            <a:schemeClr val="folHlink"/>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29" name="Rectangle 5"/>
          <p:cNvSpPr>
            <a:spLocks noChangeArrowheads="1"/>
          </p:cNvSpPr>
          <p:nvPr/>
        </p:nvSpPr>
        <p:spPr bwMode="ltGray">
          <a:xfrm>
            <a:off x="1045633" y="530226"/>
            <a:ext cx="491067" cy="474663"/>
          </a:xfrm>
          <a:prstGeom prst="rect">
            <a:avLst/>
          </a:prstGeom>
          <a:gradFill rotWithShape="0">
            <a:gsLst>
              <a:gs pos="0">
                <a:schemeClr val="folHlink"/>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30" name="Rectangle 6"/>
          <p:cNvSpPr>
            <a:spLocks noChangeArrowheads="1"/>
          </p:cNvSpPr>
          <p:nvPr/>
        </p:nvSpPr>
        <p:spPr bwMode="ltGray">
          <a:xfrm>
            <a:off x="0" y="457201"/>
            <a:ext cx="747184" cy="422275"/>
          </a:xfrm>
          <a:prstGeom prst="rect">
            <a:avLst/>
          </a:prstGeom>
          <a:gradFill rotWithShape="0">
            <a:gsLst>
              <a:gs pos="0">
                <a:schemeClr val="bg1"/>
              </a:gs>
              <a:gs pos="100000">
                <a:schemeClr val="hlink"/>
              </a:gs>
            </a:gsLst>
            <a:lin ang="1890000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31" name="Rectangle 7"/>
          <p:cNvSpPr>
            <a:spLocks noChangeArrowheads="1"/>
          </p:cNvSpPr>
          <p:nvPr/>
        </p:nvSpPr>
        <p:spPr bwMode="gray">
          <a:xfrm>
            <a:off x="846667" y="1"/>
            <a:ext cx="42333" cy="1052513"/>
          </a:xfrm>
          <a:prstGeom prst="rect">
            <a:avLst/>
          </a:prstGeom>
          <a:solidFill>
            <a:schemeClr val="bg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sp>
        <p:nvSpPr>
          <p:cNvPr id="1032" name="Rectangle 8"/>
          <p:cNvSpPr>
            <a:spLocks noChangeArrowheads="1"/>
          </p:cNvSpPr>
          <p:nvPr/>
        </p:nvSpPr>
        <p:spPr bwMode="gray">
          <a:xfrm>
            <a:off x="421218" y="790575"/>
            <a:ext cx="10968567" cy="31750"/>
          </a:xfrm>
          <a:prstGeom prst="rect">
            <a:avLst/>
          </a:prstGeom>
          <a:gradFill rotWithShape="0">
            <a:gsLst>
              <a:gs pos="0">
                <a:schemeClr val="bg2"/>
              </a:gs>
              <a:gs pos="100000">
                <a:schemeClr val="bg1"/>
              </a:gs>
            </a:gsLst>
            <a:lin ang="0" scaled="1"/>
          </a:gra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fontAlgn="base">
              <a:spcBef>
                <a:spcPct val="0"/>
              </a:spcBef>
              <a:spcAft>
                <a:spcPct val="0"/>
              </a:spcAft>
              <a:defRPr/>
            </a:pPr>
            <a:endParaRPr kumimoji="1" lang="ru-RU" altLang="ru-RU" sz="2400" smtClean="0">
              <a:solidFill>
                <a:srgbClr val="000000"/>
              </a:solidFill>
            </a:endParaRPr>
          </a:p>
        </p:txBody>
      </p:sp>
      <p:pic>
        <p:nvPicPr>
          <p:cNvPr id="1033" name="Picture 17" descr="Untitled-3"/>
          <p:cNvPicPr>
            <a:picLocks noChangeAspect="1" noChangeArrowheads="1"/>
          </p:cNvPicPr>
          <p:nvPr userDrawn="1"/>
        </p:nvPicPr>
        <p:blipFill>
          <a:blip r:embed="rId14" cstate="print">
            <a:extLst>
              <a:ext uri="{28A0092B-C50C-407E-A947-70E740481C1C}">
                <a14:useLocalDpi xmlns:a14="http://schemas.microsoft.com/office/drawing/2010/main" val="0"/>
              </a:ext>
            </a:extLst>
          </a:blip>
          <a:srcRect/>
          <a:stretch>
            <a:fillRect/>
          </a:stretch>
        </p:blipFill>
        <p:spPr bwMode="auto">
          <a:xfrm>
            <a:off x="10703984" y="0"/>
            <a:ext cx="1488016" cy="998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652357355"/>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p:titleStyle>
    <p:bodyStyle>
      <a:lvl1pPr marL="342900" indent="-342900" algn="l" rtl="0" eaLnBrk="0" fontAlgn="base" hangingPunct="0">
        <a:spcBef>
          <a:spcPct val="20000"/>
        </a:spcBef>
        <a:spcAft>
          <a:spcPct val="0"/>
        </a:spcAft>
        <a:buClr>
          <a:schemeClr val="folHlink"/>
        </a:buClr>
        <a:buSzPct val="60000"/>
        <a:buFont typeface="Wingdings" panose="05000000000000000000" pitchFamily="2" charset="2"/>
        <a:buChar char="n"/>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lr>
          <a:schemeClr val="hlink"/>
        </a:buClr>
        <a:buSzPct val="55000"/>
        <a:buFont typeface="Wingdings" panose="05000000000000000000" pitchFamily="2" charset="2"/>
        <a:buChar char="n"/>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lr>
          <a:schemeClr val="folHlink"/>
        </a:buClr>
        <a:buSzPct val="50000"/>
        <a:buFont typeface="Wingdings" panose="05000000000000000000" pitchFamily="2" charset="2"/>
        <a:buChar char="n"/>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lr>
          <a:schemeClr val="accent2"/>
        </a:buClr>
        <a:buSzPct val="55000"/>
        <a:buFont typeface="Wingdings" panose="05000000000000000000" pitchFamily="2" charset="2"/>
        <a:buChar char="n"/>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lr>
          <a:schemeClr val="accent1"/>
        </a:buClr>
        <a:buSzPct val="50000"/>
        <a:buFont typeface="Wingdings" panose="05000000000000000000" pitchFamily="2" charset="2"/>
        <a:buChar char="n"/>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3074" name="Rectangle 2"/>
          <p:cNvSpPr>
            <a:spLocks noChangeArrowheads="1"/>
          </p:cNvSpPr>
          <p:nvPr/>
        </p:nvSpPr>
        <p:spPr bwMode="auto">
          <a:xfrm>
            <a:off x="1429555" y="1303357"/>
            <a:ext cx="8315369" cy="99161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algn="ctr">
              <a:lnSpc>
                <a:spcPct val="107000"/>
              </a:lnSpc>
              <a:spcBef>
                <a:spcPts val="1200"/>
              </a:spcBef>
              <a:spcAft>
                <a:spcPts val="300"/>
              </a:spcAft>
            </a:pPr>
            <a:r>
              <a:rPr lang="es-ES" sz="2800" b="1" dirty="0">
                <a:latin typeface="Times New Roman" panose="02020603050405020304" pitchFamily="18" charset="0"/>
                <a:ea typeface="Times New Roman" panose="02020603050405020304" pitchFamily="18" charset="0"/>
                <a:cs typeface="Times New Roman" panose="02020603050405020304" pitchFamily="18" charset="0"/>
              </a:rPr>
              <a:t>AVTOMOBILNING BOSHQARILUVCHANLIK XUSUSIYATI</a:t>
            </a:r>
            <a:endParaRPr lang="ru-RU" sz="2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075" name="Rectangle 3"/>
          <p:cNvSpPr>
            <a:spLocks noChangeArrowheads="1"/>
          </p:cNvSpPr>
          <p:nvPr/>
        </p:nvSpPr>
        <p:spPr bwMode="auto">
          <a:xfrm>
            <a:off x="991674" y="3268294"/>
            <a:ext cx="10097035" cy="1906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indent="571500">
              <a:defRPr>
                <a:solidFill>
                  <a:schemeClr val="tx1"/>
                </a:solidFill>
                <a:latin typeface="Tahoma" panose="020B0604030504040204" pitchFamily="34" charset="0"/>
              </a:defRPr>
            </a:lvl1pPr>
            <a:lvl2pPr marL="800100" indent="-342900">
              <a:defRPr>
                <a:solidFill>
                  <a:schemeClr val="tx1"/>
                </a:solidFill>
                <a:latin typeface="Tahoma" panose="020B0604030504040204" pitchFamily="34" charset="0"/>
              </a:defRPr>
            </a:lvl2pPr>
            <a:lvl3pPr marL="1257300" indent="-342900">
              <a:defRPr>
                <a:solidFill>
                  <a:schemeClr val="tx1"/>
                </a:solidFill>
                <a:latin typeface="Tahoma" panose="020B0604030504040204" pitchFamily="34" charset="0"/>
              </a:defRPr>
            </a:lvl3pPr>
            <a:lvl4pPr marL="1714500" indent="-342900">
              <a:defRPr>
                <a:solidFill>
                  <a:schemeClr val="tx1"/>
                </a:solidFill>
                <a:latin typeface="Tahoma" panose="020B0604030504040204" pitchFamily="34" charset="0"/>
              </a:defRPr>
            </a:lvl4pPr>
            <a:lvl5pPr marL="2171700" indent="-342900">
              <a:defRPr>
                <a:solidFill>
                  <a:schemeClr val="tx1"/>
                </a:solidFill>
                <a:latin typeface="Tahoma" panose="020B0604030504040204" pitchFamily="34" charset="0"/>
              </a:defRPr>
            </a:lvl5pPr>
            <a:lvl6pPr marL="2628900" indent="-342900" eaLnBrk="0" fontAlgn="base" hangingPunct="0">
              <a:spcBef>
                <a:spcPct val="0"/>
              </a:spcBef>
              <a:spcAft>
                <a:spcPct val="0"/>
              </a:spcAft>
              <a:defRPr>
                <a:solidFill>
                  <a:schemeClr val="tx1"/>
                </a:solidFill>
                <a:latin typeface="Tahoma" panose="020B0604030504040204" pitchFamily="34" charset="0"/>
              </a:defRPr>
            </a:lvl6pPr>
            <a:lvl7pPr marL="3086100" indent="-342900" eaLnBrk="0" fontAlgn="base" hangingPunct="0">
              <a:spcBef>
                <a:spcPct val="0"/>
              </a:spcBef>
              <a:spcAft>
                <a:spcPct val="0"/>
              </a:spcAft>
              <a:defRPr>
                <a:solidFill>
                  <a:schemeClr val="tx1"/>
                </a:solidFill>
                <a:latin typeface="Tahoma" panose="020B0604030504040204" pitchFamily="34" charset="0"/>
              </a:defRPr>
            </a:lvl7pPr>
            <a:lvl8pPr marL="3543300" indent="-342900" eaLnBrk="0" fontAlgn="base" hangingPunct="0">
              <a:spcBef>
                <a:spcPct val="0"/>
              </a:spcBef>
              <a:spcAft>
                <a:spcPct val="0"/>
              </a:spcAft>
              <a:defRPr>
                <a:solidFill>
                  <a:schemeClr val="tx1"/>
                </a:solidFill>
                <a:latin typeface="Tahoma" panose="020B0604030504040204" pitchFamily="34" charset="0"/>
              </a:defRPr>
            </a:lvl8pPr>
            <a:lvl9pPr marL="4000500" indent="-342900" eaLnBrk="0" fontAlgn="base" hangingPunct="0">
              <a:spcBef>
                <a:spcPct val="0"/>
              </a:spcBef>
              <a:spcAft>
                <a:spcPct val="0"/>
              </a:spcAft>
              <a:defRPr>
                <a:solidFill>
                  <a:schemeClr val="tx1"/>
                </a:solidFill>
                <a:latin typeface="Tahoma" panose="020B0604030504040204" pitchFamily="34" charset="0"/>
              </a:defRPr>
            </a:lvl9pPr>
          </a:lstStyle>
          <a:p>
            <a:pPr marL="342900" lvl="0" indent="-342900" algn="just">
              <a:lnSpc>
                <a:spcPct val="107000"/>
              </a:lnSpc>
              <a:spcAft>
                <a:spcPts val="0"/>
              </a:spcAft>
              <a:buFont typeface="+mj-lt"/>
              <a:buAutoNum type="arabicPeriod"/>
            </a:pPr>
            <a:r>
              <a:rPr lang="ru-RU" sz="2800" dirty="0" smtClean="0">
                <a:latin typeface="Times New Roman" panose="02020603050405020304" pitchFamily="18" charset="0"/>
                <a:ea typeface="Calibri" panose="020F0502020204030204" pitchFamily="34" charset="0"/>
                <a:cs typeface="PANDA Baltic UZ Cyr"/>
              </a:rPr>
              <a:t> </a:t>
            </a:r>
            <a:r>
              <a:rPr lang="uz-Cyrl-UZ" sz="2800" kern="1600" dirty="0">
                <a:latin typeface="Times New Roman" panose="02020603050405020304" pitchFamily="18" charset="0"/>
                <a:ea typeface="Times New Roman" panose="02020603050405020304" pitchFamily="18" charset="0"/>
                <a:cs typeface="Times New Roman" panose="02020603050405020304" pitchFamily="18" charset="0"/>
              </a:rPr>
              <a:t>Avtomobilning boshqaruvchanlik ko’rsatkichlari</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Font typeface="+mj-lt"/>
              <a:buAutoNum type="arabicPeriod"/>
            </a:pP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Boshqariluvchi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g’ildiraklarning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sirpanmasdan</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gildirash</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sharti</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Font typeface="+mj-lt"/>
              <a:buAutoNum type="arabicPeriod"/>
            </a:pP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SHinaning</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yonaki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sirpanishi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uvodi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gn="ctr">
              <a:spcAft>
                <a:spcPts val="0"/>
              </a:spcAft>
            </a:pPr>
            <a:endParaRPr lang="ru-RU" sz="2800" dirty="0">
              <a:effectLst/>
              <a:latin typeface="PANDA Baltic UZ Cyr"/>
              <a:ea typeface="Calibri" panose="020F0502020204030204" pitchFamily="34" charset="0"/>
              <a:cs typeface="PANDA Baltic UZ Cyr"/>
            </a:endParaRPr>
          </a:p>
        </p:txBody>
      </p:sp>
      <p:sp>
        <p:nvSpPr>
          <p:cNvPr id="3076" name="Rectangle 4"/>
          <p:cNvSpPr>
            <a:spLocks noChangeArrowheads="1"/>
          </p:cNvSpPr>
          <p:nvPr/>
        </p:nvSpPr>
        <p:spPr bwMode="auto">
          <a:xfrm>
            <a:off x="4460025" y="2387118"/>
            <a:ext cx="1141659"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Tahoma" panose="020B0604030504040204" pitchFamily="34" charset="0"/>
              </a:defRPr>
            </a:lvl1pPr>
            <a:lvl2pPr marL="742950" indent="-285750">
              <a:defRPr>
                <a:solidFill>
                  <a:schemeClr val="tx1"/>
                </a:solidFill>
                <a:latin typeface="Tahoma" panose="020B0604030504040204" pitchFamily="34" charset="0"/>
              </a:defRPr>
            </a:lvl2pPr>
            <a:lvl3pPr marL="1143000" indent="-228600">
              <a:defRPr>
                <a:solidFill>
                  <a:schemeClr val="tx1"/>
                </a:solidFill>
                <a:latin typeface="Tahoma" panose="020B0604030504040204" pitchFamily="34" charset="0"/>
              </a:defRPr>
            </a:lvl3pPr>
            <a:lvl4pPr marL="1600200" indent="-228600">
              <a:defRPr>
                <a:solidFill>
                  <a:schemeClr val="tx1"/>
                </a:solidFill>
                <a:latin typeface="Tahoma" panose="020B0604030504040204" pitchFamily="34" charset="0"/>
              </a:defRPr>
            </a:lvl4pPr>
            <a:lvl5pPr marL="2057400" indent="-228600">
              <a:defRPr>
                <a:solidFill>
                  <a:schemeClr val="tx1"/>
                </a:solidFill>
                <a:latin typeface="Tahoma" panose="020B0604030504040204" pitchFamily="34" charset="0"/>
              </a:defRPr>
            </a:lvl5pPr>
            <a:lvl6pPr marL="2514600" indent="-228600" eaLnBrk="0" fontAlgn="base" hangingPunct="0">
              <a:spcBef>
                <a:spcPct val="0"/>
              </a:spcBef>
              <a:spcAft>
                <a:spcPct val="0"/>
              </a:spcAft>
              <a:defRPr>
                <a:solidFill>
                  <a:schemeClr val="tx1"/>
                </a:solidFill>
                <a:latin typeface="Tahoma" panose="020B0604030504040204" pitchFamily="34" charset="0"/>
              </a:defRPr>
            </a:lvl6pPr>
            <a:lvl7pPr marL="2971800" indent="-228600" eaLnBrk="0" fontAlgn="base" hangingPunct="0">
              <a:spcBef>
                <a:spcPct val="0"/>
              </a:spcBef>
              <a:spcAft>
                <a:spcPct val="0"/>
              </a:spcAft>
              <a:defRPr>
                <a:solidFill>
                  <a:schemeClr val="tx1"/>
                </a:solidFill>
                <a:latin typeface="Tahoma" panose="020B0604030504040204" pitchFamily="34" charset="0"/>
              </a:defRPr>
            </a:lvl7pPr>
            <a:lvl8pPr marL="3429000" indent="-228600" eaLnBrk="0" fontAlgn="base" hangingPunct="0">
              <a:spcBef>
                <a:spcPct val="0"/>
              </a:spcBef>
              <a:spcAft>
                <a:spcPct val="0"/>
              </a:spcAft>
              <a:defRPr>
                <a:solidFill>
                  <a:schemeClr val="tx1"/>
                </a:solidFill>
                <a:latin typeface="Tahoma" panose="020B0604030504040204" pitchFamily="34" charset="0"/>
              </a:defRPr>
            </a:lvl8pPr>
            <a:lvl9pPr marL="3886200" indent="-228600" eaLnBrk="0" fontAlgn="base" hangingPunct="0">
              <a:spcBef>
                <a:spcPct val="0"/>
              </a:spcBef>
              <a:spcAft>
                <a:spcPct val="0"/>
              </a:spcAft>
              <a:defRPr>
                <a:solidFill>
                  <a:schemeClr val="tx1"/>
                </a:solidFill>
                <a:latin typeface="Tahoma" panose="020B0604030504040204" pitchFamily="34" charset="0"/>
              </a:defRPr>
            </a:lvl9pPr>
          </a:lstStyle>
          <a:p>
            <a:pPr fontAlgn="base">
              <a:spcBef>
                <a:spcPct val="0"/>
              </a:spcBef>
              <a:spcAft>
                <a:spcPct val="0"/>
              </a:spcAft>
            </a:pPr>
            <a:r>
              <a:rPr lang="de-DE" altLang="ja-JP" sz="3200" b="1" dirty="0" err="1">
                <a:solidFill>
                  <a:srgbClr val="000000"/>
                </a:solidFill>
                <a:latin typeface="Times New Roman" panose="02020603050405020304" pitchFamily="18" charset="0"/>
                <a:ea typeface="ＭＳ Ｐゴシック" panose="020B0600070205080204" pitchFamily="34" charset="-128"/>
              </a:rPr>
              <a:t>Reja</a:t>
            </a:r>
            <a:r>
              <a:rPr lang="de-DE" altLang="ja-JP" sz="3200" b="1" dirty="0">
                <a:solidFill>
                  <a:srgbClr val="000000"/>
                </a:solidFill>
                <a:latin typeface="Times New Roman" panose="02020603050405020304" pitchFamily="18" charset="0"/>
                <a:ea typeface="ＭＳ Ｐゴシック" panose="020B0600070205080204" pitchFamily="34" charset="-128"/>
              </a:rPr>
              <a:t>:</a:t>
            </a:r>
            <a:endParaRPr lang="ru-RU" altLang="ru-RU" sz="3200" b="1" dirty="0">
              <a:solidFill>
                <a:srgbClr val="000000"/>
              </a:solidFill>
              <a:latin typeface="Times New Roman" panose="02020603050405020304" pitchFamily="18" charset="0"/>
            </a:endParaRPr>
          </a:p>
        </p:txBody>
      </p:sp>
    </p:spTree>
    <p:extLst>
      <p:ext uri="{BB962C8B-B14F-4D97-AF65-F5344CB8AC3E}">
        <p14:creationId xmlns:p14="http://schemas.microsoft.com/office/powerpoint/2010/main" val="359391104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417749" y="84473"/>
            <a:ext cx="8962623" cy="643944"/>
          </a:xfrm>
        </p:spPr>
        <p:txBody>
          <a:bodyPr/>
          <a:lstStyle/>
          <a:p>
            <a:pPr lvl="0" algn="ctr" eaLnBrk="1" fontAlgn="auto" hangingPunct="1">
              <a:spcBef>
                <a:spcPts val="0"/>
              </a:spcBef>
              <a:spcAft>
                <a:spcPts val="0"/>
              </a:spcAft>
            </a:pPr>
            <a:r>
              <a:rPr lang="uz-Cyrl-UZ" sz="2800" b="1" kern="1600" dirty="0">
                <a:latin typeface="Times New Roman" panose="02020603050405020304" pitchFamily="18" charset="0"/>
                <a:ea typeface="Times New Roman" panose="02020603050405020304" pitchFamily="18" charset="0"/>
              </a:rPr>
              <a:t>Avtomobilning boshqaruvchanlik ko’rsatkichlari</a:t>
            </a:r>
            <a:endParaRPr lang="ru-RU" sz="2800" b="1" dirty="0">
              <a:solidFill>
                <a:srgbClr val="000000"/>
              </a:solidFill>
              <a:latin typeface="Times New Roman" panose="02020603050405020304" pitchFamily="18" charset="0"/>
              <a:ea typeface="Calibri" panose="020F0502020204030204" pitchFamily="34" charset="0"/>
              <a:cs typeface="PANDA Baltic UZ Cyr"/>
            </a:endParaRPr>
          </a:p>
        </p:txBody>
      </p:sp>
      <p:sp>
        <p:nvSpPr>
          <p:cNvPr id="5" name="Прямоугольник 4"/>
          <p:cNvSpPr/>
          <p:nvPr/>
        </p:nvSpPr>
        <p:spPr>
          <a:xfrm>
            <a:off x="656823" y="1120462"/>
            <a:ext cx="11256136" cy="4832092"/>
          </a:xfrm>
          <a:prstGeom prst="rect">
            <a:avLst/>
          </a:prstGeom>
        </p:spPr>
        <p:txBody>
          <a:bodyPr wrap="square">
            <a:spAutoFit/>
          </a:bodyPr>
          <a:lstStyle/>
          <a:p>
            <a:pPr algn="just"/>
            <a:r>
              <a:rPr lang="ru-RU" sz="2000" dirty="0" smtClean="0">
                <a:latin typeface="Times New Roman" panose="02020603050405020304" pitchFamily="18" charset="0"/>
                <a:cs typeface="Times New Roman" panose="02020603050405020304" pitchFamily="18" charset="0"/>
              </a:rPr>
              <a:t>	</a:t>
            </a:r>
            <a:r>
              <a:rPr lang="es-ES" sz="2800" dirty="0" smtClean="0">
                <a:latin typeface="Times New Roman" panose="02020603050405020304" pitchFamily="18" charset="0"/>
                <a:cs typeface="Times New Roman" panose="02020603050405020304" pitchFamily="18" charset="0"/>
              </a:rPr>
              <a:t>Avtomobilning </a:t>
            </a:r>
            <a:r>
              <a:rPr lang="es-ES" sz="2800" dirty="0">
                <a:latin typeface="Times New Roman" panose="02020603050405020304" pitchFamily="18" charset="0"/>
                <a:cs typeface="Times New Roman" panose="02020603050405020304" pitchFamily="18" charset="0"/>
              </a:rPr>
              <a:t>berilgan yo’nalishda turgun harakatlanish qobiliyati va harakat  traektoriyasining boshqarish organlari ta`sirida aniq o’zgarishi, uning  </a:t>
            </a:r>
            <a:r>
              <a:rPr lang="es-ES" sz="2800" b="1" dirty="0">
                <a:latin typeface="Times New Roman" panose="02020603050405020304" pitchFamily="18" charset="0"/>
                <a:cs typeface="Times New Roman" panose="02020603050405020304" pitchFamily="18" charset="0"/>
              </a:rPr>
              <a:t>boshqariluvchanligi</a:t>
            </a:r>
            <a:r>
              <a:rPr lang="es-ES" sz="2800" dirty="0">
                <a:latin typeface="Times New Roman" panose="02020603050405020304" pitchFamily="18" charset="0"/>
                <a:cs typeface="Times New Roman" panose="02020603050405020304" pitchFamily="18" charset="0"/>
              </a:rPr>
              <a:t> deb ataladi.</a:t>
            </a:r>
            <a:endParaRPr lang="ru-RU" sz="2800" dirty="0">
              <a:latin typeface="Times New Roman" panose="02020603050405020304" pitchFamily="18" charset="0"/>
              <a:cs typeface="Times New Roman" panose="02020603050405020304" pitchFamily="18" charset="0"/>
            </a:endParaRPr>
          </a:p>
          <a:p>
            <a:pPr algn="just"/>
            <a:r>
              <a:rPr lang="es-ES" sz="2800" dirty="0">
                <a:latin typeface="Times New Roman" panose="02020603050405020304" pitchFamily="18" charset="0"/>
                <a:cs typeface="Times New Roman" panose="02020603050405020304" pitchFamily="18" charset="0"/>
              </a:rPr>
              <a:t>	Avtomobillar tezligi va harakat intensivligining oshishi  xaydovchidan harakat xavfsizligini tahminlash uchun avtomobilning harakat  traektoriyasini o’zgartirishga doim tayyor bo’lishi  talab  etadi. Avtomobilning  boshqariluvchanligiga rul   boshqarmasi, osmalarining kinematik va konstruqtiv parametrlari, shinaning  konstro’qtsiyasi faol ta`sir qiladi. Avtomobilning boshqariluvchanligiga juda kup konstruqtiv va ekspluatatsion faktorlar ta`sir qilgani uchun uning bu ekspluatatsion  xususiyatini bir o’lcham bilan aniqlab bo’lmaydi. </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9200690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15" name="Заголовок 1"/>
          <p:cNvSpPr>
            <a:spLocks noGrp="1"/>
          </p:cNvSpPr>
          <p:nvPr>
            <p:ph type="title"/>
          </p:nvPr>
        </p:nvSpPr>
        <p:spPr>
          <a:xfrm>
            <a:off x="1237445" y="133306"/>
            <a:ext cx="10515600" cy="587911"/>
          </a:xfrm>
        </p:spPr>
        <p:txBody>
          <a:bodyPr/>
          <a:lstStyle/>
          <a:p>
            <a:pPr lvl="0" algn="ctr" eaLnBrk="1" fontAlgn="auto" hangingPunct="1">
              <a:spcBef>
                <a:spcPts val="0"/>
              </a:spcBef>
              <a:spcAft>
                <a:spcPts val="0"/>
              </a:spcAft>
            </a:pPr>
            <a:r>
              <a:rPr lang="uz-Cyrl-UZ" sz="2800" b="1" kern="1600" dirty="0">
                <a:latin typeface="Times New Roman" panose="02020603050405020304" pitchFamily="18" charset="0"/>
                <a:ea typeface="Times New Roman" panose="02020603050405020304" pitchFamily="18" charset="0"/>
              </a:rPr>
              <a:t>Avtomobilning boshqaruvchanlik ko’rsatkichlari</a:t>
            </a:r>
            <a:endParaRPr lang="ru-RU" sz="2800" b="1" dirty="0">
              <a:solidFill>
                <a:srgbClr val="000000"/>
              </a:solidFill>
              <a:latin typeface="Times New Roman" panose="02020603050405020304" pitchFamily="18" charset="0"/>
              <a:ea typeface="Calibri" panose="020F0502020204030204" pitchFamily="34" charset="0"/>
              <a:cs typeface="PANDA Baltic UZ Cyr"/>
            </a:endParaRPr>
          </a:p>
        </p:txBody>
      </p:sp>
      <p:sp>
        <p:nvSpPr>
          <p:cNvPr id="6" name="Прямоугольник 5"/>
          <p:cNvSpPr/>
          <p:nvPr/>
        </p:nvSpPr>
        <p:spPr>
          <a:xfrm>
            <a:off x="502276" y="1094704"/>
            <a:ext cx="11384924" cy="5262979"/>
          </a:xfrm>
          <a:prstGeom prst="rect">
            <a:avLst/>
          </a:prstGeom>
        </p:spPr>
        <p:txBody>
          <a:bodyPr wrap="square">
            <a:spAutoFit/>
          </a:bodyPr>
          <a:lstStyle/>
          <a:p>
            <a:r>
              <a:rPr lang="es-ES" sz="2800" dirty="0">
                <a:latin typeface="Times New Roman" panose="02020603050405020304" pitchFamily="18" charset="0"/>
                <a:cs typeface="Times New Roman" panose="02020603050405020304" pitchFamily="18" charset="0"/>
              </a:rPr>
              <a:t>Avtomobil yaxshi  boshqariluvchanlikka ega bo’lishi uchun quyidagi shartlar bajarilishi zarur:</a:t>
            </a:r>
            <a:endParaRPr lang="ru-RU" sz="2800" dirty="0">
              <a:latin typeface="Times New Roman" panose="02020603050405020304" pitchFamily="18" charset="0"/>
              <a:cs typeface="Times New Roman" panose="02020603050405020304" pitchFamily="18" charset="0"/>
            </a:endParaRPr>
          </a:p>
          <a:p>
            <a:r>
              <a:rPr lang="es-ES" sz="2800" dirty="0">
                <a:latin typeface="Times New Roman" panose="02020603050405020304" pitchFamily="18" charset="0"/>
                <a:cs typeface="Times New Roman" panose="02020603050405020304" pitchFamily="18" charset="0"/>
              </a:rPr>
              <a:t>	1) avtomobil burilayotganda  boshqariluvchi (oldingi)  g’ildiraklar yon tomonga sirpanmasdan harakatlanishi zarur;</a:t>
            </a:r>
            <a:endParaRPr lang="ru-RU" sz="2800" dirty="0">
              <a:latin typeface="Times New Roman" panose="02020603050405020304" pitchFamily="18" charset="0"/>
              <a:cs typeface="Times New Roman" panose="02020603050405020304" pitchFamily="18" charset="0"/>
            </a:endParaRPr>
          </a:p>
          <a:p>
            <a:r>
              <a:rPr lang="es-ES" sz="2800" dirty="0">
                <a:latin typeface="Times New Roman" panose="02020603050405020304" pitchFamily="18" charset="0"/>
                <a:cs typeface="Times New Roman" panose="02020603050405020304" pitchFamily="18" charset="0"/>
              </a:rPr>
              <a:t>	2) rul yuritmasi boshqariluvchi g’ildiraklarning  burilish burchaklari o’rtasida to’g’ri  nisbatni tahminlashi kerak;</a:t>
            </a:r>
            <a:endParaRPr lang="ru-RU" sz="2800" dirty="0">
              <a:latin typeface="Times New Roman" panose="02020603050405020304" pitchFamily="18" charset="0"/>
              <a:cs typeface="Times New Roman" panose="02020603050405020304" pitchFamily="18" charset="0"/>
            </a:endParaRPr>
          </a:p>
          <a:p>
            <a:r>
              <a:rPr lang="es-ES" sz="2800" dirty="0">
                <a:latin typeface="Times New Roman" panose="02020603050405020304" pitchFamily="18" charset="0"/>
                <a:cs typeface="Times New Roman" panose="02020603050405020304" pitchFamily="18" charset="0"/>
              </a:rPr>
              <a:t>	3) boshqariluvchi g’ildiraklar barkaror, ularning ihtiyoriy tabranishi minimal bo’lishi mumkin;</a:t>
            </a:r>
            <a:endParaRPr lang="ru-RU" sz="2800" dirty="0">
              <a:latin typeface="Times New Roman" panose="02020603050405020304" pitchFamily="18" charset="0"/>
              <a:cs typeface="Times New Roman" panose="02020603050405020304" pitchFamily="18" charset="0"/>
            </a:endParaRPr>
          </a:p>
          <a:p>
            <a:r>
              <a:rPr lang="es-ES" sz="2800" dirty="0">
                <a:latin typeface="Times New Roman" panose="02020603050405020304" pitchFamily="18" charset="0"/>
                <a:cs typeface="Times New Roman" panose="02020603050405020304" pitchFamily="18" charset="0"/>
              </a:rPr>
              <a:t>	4) rul  boshqarmasida teskari bog’lanish mavjud bo’lishi, yahni yo’ldan g’ildirakka ta`sir qiluvchi reaktiv kuchni teskari bog’lanish tufayli xaydovchi sezishi lozim.</a:t>
            </a:r>
            <a:endParaRPr lang="ru-RU" sz="2800" dirty="0">
              <a:latin typeface="Times New Roman" panose="02020603050405020304" pitchFamily="18" charset="0"/>
              <a:cs typeface="Times New Roman" panose="02020603050405020304" pitchFamily="18" charset="0"/>
            </a:endParaRPr>
          </a:p>
          <a:p>
            <a:pPr indent="342900" algn="just">
              <a:spcAft>
                <a:spcPts val="0"/>
              </a:spcAft>
            </a:pPr>
            <a:r>
              <a:rPr lang="en-US" sz="2800" dirty="0" smtClean="0">
                <a:latin typeface="Times New Roman" panose="02020603050405020304" pitchFamily="18" charset="0"/>
                <a:ea typeface="Times New Roman" panose="02020603050405020304" pitchFamily="18" charset="0"/>
              </a:rPr>
              <a:t> </a:t>
            </a:r>
            <a:endParaRPr lang="ru-RU" sz="2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404275029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mc:AlternateContent xmlns:mc="http://schemas.openxmlformats.org/markup-compatibility/2006">
        <mc:Choice xmlns:a14="http://schemas.microsoft.com/office/drawing/2010/main" Requires="a14">
          <p:sp>
            <p:nvSpPr>
              <p:cNvPr id="2" name="Прямоугольник 1"/>
              <p:cNvSpPr/>
              <p:nvPr/>
            </p:nvSpPr>
            <p:spPr>
              <a:xfrm>
                <a:off x="257577" y="850005"/>
                <a:ext cx="11872176" cy="6033447"/>
              </a:xfrm>
              <a:prstGeom prst="rect">
                <a:avLst/>
              </a:prstGeom>
            </p:spPr>
            <p:txBody>
              <a:bodyPr wrap="square">
                <a:spAutoFit/>
              </a:bodyPr>
              <a:lstStyle/>
              <a:p>
                <a:r>
                  <a:rPr lang="ru-RU" sz="2800" dirty="0" smtClean="0">
                    <a:latin typeface="Times New Roman" panose="02020603050405020304" pitchFamily="18" charset="0"/>
                    <a:cs typeface="Times New Roman" panose="02020603050405020304" pitchFamily="18" charset="0"/>
                  </a:rPr>
                  <a:t>	</a:t>
                </a:r>
                <a:r>
                  <a:rPr lang="es-ES" sz="2800" dirty="0" smtClean="0">
                    <a:latin typeface="Times New Roman" panose="02020603050405020304" pitchFamily="18" charset="0"/>
                    <a:cs typeface="Times New Roman" panose="02020603050405020304" pitchFamily="18" charset="0"/>
                  </a:rPr>
                  <a:t>Avtomobilning </a:t>
                </a:r>
                <a:r>
                  <a:rPr lang="es-ES" sz="2800" dirty="0">
                    <a:latin typeface="Times New Roman" panose="02020603050405020304" pitchFamily="18" charset="0"/>
                    <a:cs typeface="Times New Roman" panose="02020603050405020304" pitchFamily="18" charset="0"/>
                  </a:rPr>
                  <a:t>oldingi o’qidagi g’ildiraklari </a:t>
                </a:r>
                <a:r>
                  <a:rPr lang="ru-RU" sz="2800" dirty="0">
                    <a:latin typeface="Times New Roman" panose="02020603050405020304" pitchFamily="18" charset="0"/>
                    <a:cs typeface="Times New Roman" panose="02020603050405020304" pitchFamily="18" charset="0"/>
                  </a:rPr>
                  <a:t>θ</a:t>
                </a:r>
                <a:r>
                  <a:rPr lang="es-ES" sz="2800" dirty="0">
                    <a:latin typeface="Times New Roman" panose="02020603050405020304" pitchFamily="18" charset="0"/>
                    <a:cs typeface="Times New Roman" panose="02020603050405020304" pitchFamily="18" charset="0"/>
                  </a:rPr>
                  <a:t> burchakka burilganda ularga ta`sir qiluvchi kuchlarni analiz qilamiz.Yetakchi o’q ta`sirida boshqariluvchi g’ildiraklarga itaruvchi kuch </a:t>
                </a:r>
                <a:r>
                  <a:rPr lang="es-ES" sz="2800" i="1" dirty="0">
                    <a:latin typeface="Times New Roman" panose="02020603050405020304" pitchFamily="18" charset="0"/>
                    <a:cs typeface="Times New Roman" panose="02020603050405020304" pitchFamily="18" charset="0"/>
                  </a:rPr>
                  <a:t>R</a:t>
                </a:r>
                <a:r>
                  <a:rPr lang="es-ES" sz="2800" dirty="0">
                    <a:latin typeface="Times New Roman" panose="02020603050405020304" pitchFamily="18" charset="0"/>
                    <a:cs typeface="Times New Roman" panose="02020603050405020304" pitchFamily="18" charset="0"/>
                  </a:rPr>
                  <a:t> ta`sir qiladi. U ikkita tashkil etuvchi: g’ildirakning aylanish tekisligiga parallel </a:t>
                </a:r>
                <a:r>
                  <a:rPr lang="es-ES" sz="2800" i="1" dirty="0">
                    <a:latin typeface="Times New Roman" panose="02020603050405020304" pitchFamily="18" charset="0"/>
                    <a:cs typeface="Times New Roman" panose="02020603050405020304" pitchFamily="18" charset="0"/>
                  </a:rPr>
                  <a:t>R</a:t>
                </a:r>
                <a:r>
                  <a:rPr lang="ru-RU" sz="2800" i="1" baseline="-25000" dirty="0">
                    <a:latin typeface="Times New Roman" panose="02020603050405020304" pitchFamily="18" charset="0"/>
                    <a:cs typeface="Times New Roman" panose="02020603050405020304" pitchFamily="18" charset="0"/>
                  </a:rPr>
                  <a:t>τ</a:t>
                </a:r>
                <a:r>
                  <a:rPr lang="es-ES" sz="2800" dirty="0">
                    <a:latin typeface="Times New Roman" panose="02020603050405020304" pitchFamily="18" charset="0"/>
                    <a:cs typeface="Times New Roman" panose="02020603050405020304" pitchFamily="18" charset="0"/>
                  </a:rPr>
                  <a:t> va perpendikulyar </a:t>
                </a:r>
                <a:r>
                  <a:rPr lang="es-ES" sz="2800" i="1" dirty="0">
                    <a:latin typeface="Times New Roman" panose="02020603050405020304" pitchFamily="18" charset="0"/>
                    <a:cs typeface="Times New Roman" panose="02020603050405020304" pitchFamily="18" charset="0"/>
                  </a:rPr>
                  <a:t>R</a:t>
                </a:r>
                <a:r>
                  <a:rPr lang="es-ES" sz="2800" i="1" baseline="-25000" dirty="0">
                    <a:latin typeface="Times New Roman" panose="02020603050405020304" pitchFamily="18" charset="0"/>
                    <a:cs typeface="Times New Roman" panose="02020603050405020304" pitchFamily="18" charset="0"/>
                  </a:rPr>
                  <a:t>y</a:t>
                </a:r>
                <a:r>
                  <a:rPr lang="es-ES" sz="2800" i="1" dirty="0">
                    <a:latin typeface="Times New Roman" panose="02020603050405020304" pitchFamily="18" charset="0"/>
                    <a:cs typeface="Times New Roman" panose="02020603050405020304" pitchFamily="18" charset="0"/>
                  </a:rPr>
                  <a:t> </a:t>
                </a:r>
                <a:r>
                  <a:rPr lang="es-ES" sz="2800" dirty="0">
                    <a:latin typeface="Times New Roman" panose="02020603050405020304" pitchFamily="18" charset="0"/>
                    <a:cs typeface="Times New Roman" panose="02020603050405020304" pitchFamily="18" charset="0"/>
                  </a:rPr>
                  <a:t>kuchlariga ajraladi. </a:t>
                </a:r>
                <a:r>
                  <a:rPr lang="es-ES" sz="2800" i="1" dirty="0">
                    <a:latin typeface="Times New Roman" panose="02020603050405020304" pitchFamily="18" charset="0"/>
                    <a:cs typeface="Times New Roman" panose="02020603050405020304" pitchFamily="18" charset="0"/>
                  </a:rPr>
                  <a:t>R</a:t>
                </a:r>
                <a:r>
                  <a:rPr lang="ru-RU" sz="2800" i="1" baseline="-25000" dirty="0">
                    <a:latin typeface="Times New Roman" panose="02020603050405020304" pitchFamily="18" charset="0"/>
                    <a:cs typeface="Times New Roman" panose="02020603050405020304" pitchFamily="18" charset="0"/>
                  </a:rPr>
                  <a:t>τ</a:t>
                </a:r>
                <a:r>
                  <a:rPr lang="es-ES" sz="2800" dirty="0">
                    <a:latin typeface="Times New Roman" panose="02020603050405020304" pitchFamily="18" charset="0"/>
                    <a:cs typeface="Times New Roman" panose="02020603050405020304" pitchFamily="18" charset="0"/>
                  </a:rPr>
                  <a:t> kuch g’ildirakning gildirashiga qarshilik kuchi </a:t>
                </a:r>
                <a:r>
                  <a:rPr lang="es-ES" sz="2800" i="1" dirty="0">
                    <a:latin typeface="Times New Roman" panose="02020603050405020304" pitchFamily="18" charset="0"/>
                    <a:cs typeface="Times New Roman" panose="02020603050405020304" pitchFamily="18" charset="0"/>
                  </a:rPr>
                  <a:t>R</a:t>
                </a:r>
                <a:r>
                  <a:rPr lang="es-ES" sz="2800" i="1" baseline="-25000" dirty="0">
                    <a:latin typeface="Times New Roman" panose="02020603050405020304" pitchFamily="18" charset="0"/>
                    <a:cs typeface="Times New Roman" panose="02020603050405020304" pitchFamily="18" charset="0"/>
                  </a:rPr>
                  <a:t>f1</a:t>
                </a:r>
                <a:r>
                  <a:rPr lang="es-ES" sz="2800" dirty="0">
                    <a:latin typeface="Times New Roman" panose="02020603050405020304" pitchFamily="18" charset="0"/>
                    <a:cs typeface="Times New Roman" panose="02020603050405020304" pitchFamily="18" charset="0"/>
                  </a:rPr>
                  <a:t>, ni yengishga sarflanadi; yahni </a:t>
                </a:r>
                <a:r>
                  <a:rPr lang="es-ES" sz="2800" i="1" dirty="0">
                    <a:latin typeface="Times New Roman" panose="02020603050405020304" pitchFamily="18" charset="0"/>
                    <a:cs typeface="Times New Roman" panose="02020603050405020304" pitchFamily="18" charset="0"/>
                  </a:rPr>
                  <a:t>R</a:t>
                </a:r>
                <a:r>
                  <a:rPr lang="ru-RU" sz="2800" i="1" baseline="-25000" dirty="0">
                    <a:latin typeface="Times New Roman" panose="02020603050405020304" pitchFamily="18" charset="0"/>
                    <a:cs typeface="Times New Roman" panose="02020603050405020304" pitchFamily="18" charset="0"/>
                  </a:rPr>
                  <a:t>τ</a:t>
                </a:r>
                <a:r>
                  <a:rPr lang="es-ES" sz="2800" i="1" dirty="0">
                    <a:latin typeface="Times New Roman" panose="02020603050405020304" pitchFamily="18" charset="0"/>
                    <a:cs typeface="Times New Roman" panose="02020603050405020304" pitchFamily="18" charset="0"/>
                  </a:rPr>
                  <a:t>= R</a:t>
                </a:r>
                <a:r>
                  <a:rPr lang="es-ES" sz="2800" i="1" baseline="-25000" dirty="0">
                    <a:latin typeface="Times New Roman" panose="02020603050405020304" pitchFamily="18" charset="0"/>
                    <a:cs typeface="Times New Roman" panose="02020603050405020304" pitchFamily="18" charset="0"/>
                  </a:rPr>
                  <a:t>f1</a:t>
                </a:r>
                <a:r>
                  <a:rPr lang="es-ES" sz="2800" baseline="-25000" dirty="0">
                    <a:latin typeface="Times New Roman" panose="02020603050405020304" pitchFamily="18" charset="0"/>
                    <a:cs typeface="Times New Roman" panose="02020603050405020304" pitchFamily="18" charset="0"/>
                  </a:rPr>
                  <a:t>.</a:t>
                </a:r>
                <a:r>
                  <a:rPr lang="es-ES" sz="2800" dirty="0">
                    <a:latin typeface="Times New Roman" panose="02020603050405020304" pitchFamily="18" charset="0"/>
                    <a:cs typeface="Times New Roman" panose="02020603050405020304" pitchFamily="18" charset="0"/>
                  </a:rPr>
                  <a:t> Yonaki ta`sir etuvchi </a:t>
                </a:r>
                <a:r>
                  <a:rPr lang="es-ES" sz="2800" i="1" dirty="0">
                    <a:latin typeface="Times New Roman" panose="02020603050405020304" pitchFamily="18" charset="0"/>
                    <a:cs typeface="Times New Roman" panose="02020603050405020304" pitchFamily="18" charset="0"/>
                  </a:rPr>
                  <a:t>R</a:t>
                </a:r>
                <a:r>
                  <a:rPr lang="es-ES" sz="2800" i="1" baseline="-25000" dirty="0">
                    <a:latin typeface="Times New Roman" panose="02020603050405020304" pitchFamily="18" charset="0"/>
                    <a:cs typeface="Times New Roman" panose="02020603050405020304" pitchFamily="18" charset="0"/>
                  </a:rPr>
                  <a:t>y</a:t>
                </a:r>
                <a:r>
                  <a:rPr lang="es-ES" sz="2800" dirty="0">
                    <a:latin typeface="Times New Roman" panose="02020603050405020304" pitchFamily="18" charset="0"/>
                    <a:cs typeface="Times New Roman" panose="02020603050405020304" pitchFamily="18" charset="0"/>
                  </a:rPr>
                  <a:t> kuch esa oldingi o’qni yon tomonga siljishga majbur qiladi, unga g’ildirak bilan yo’l o’rtasidagi tishlashish kuchi </a:t>
                </a:r>
                <a:r>
                  <a:rPr lang="es-ES" sz="2800" i="1" dirty="0">
                    <a:latin typeface="Times New Roman" panose="02020603050405020304" pitchFamily="18" charset="0"/>
                    <a:cs typeface="Times New Roman" panose="02020603050405020304" pitchFamily="18" charset="0"/>
                  </a:rPr>
                  <a:t>R</a:t>
                </a:r>
                <a:r>
                  <a:rPr lang="ru-RU" sz="2800" i="1" baseline="-25000" dirty="0">
                    <a:latin typeface="Times New Roman" panose="02020603050405020304" pitchFamily="18" charset="0"/>
                    <a:cs typeface="Times New Roman" panose="02020603050405020304" pitchFamily="18" charset="0"/>
                  </a:rPr>
                  <a:t>φ</a:t>
                </a:r>
                <a:r>
                  <a:rPr lang="ru-RU" sz="2800" i="1" dirty="0">
                    <a:latin typeface="Times New Roman" panose="02020603050405020304" pitchFamily="18" charset="0"/>
                    <a:cs typeface="Times New Roman" panose="02020603050405020304" pitchFamily="18" charset="0"/>
                  </a:rPr>
                  <a:t> </a:t>
                </a:r>
                <a:r>
                  <a:rPr lang="es-ES" sz="2800" dirty="0">
                    <a:latin typeface="Times New Roman" panose="02020603050405020304" pitchFamily="18" charset="0"/>
                    <a:cs typeface="Times New Roman" panose="02020603050405020304" pitchFamily="18" charset="0"/>
                  </a:rPr>
                  <a:t>qarshilik ko’rsatadi. Bu xolda oldingi o’qning boshqarilish sharti quyidagicha ifodalanadi:</a:t>
                </a:r>
                <a:endParaRPr lang="ru-RU" sz="2800" dirty="0">
                  <a:latin typeface="Times New Roman" panose="02020603050405020304" pitchFamily="18" charset="0"/>
                  <a:cs typeface="Times New Roman" panose="02020603050405020304" pitchFamily="18" charset="0"/>
                </a:endParaRPr>
              </a:p>
              <a:p>
                <a:endParaRPr lang="ru-RU" sz="2800" i="1" dirty="0" smtClean="0">
                  <a:latin typeface="Times New Roman" panose="02020603050405020304" pitchFamily="18" charset="0"/>
                  <a:cs typeface="Times New Roman" panose="02020603050405020304" pitchFamily="18" charset="0"/>
                </a:endParaRPr>
              </a:p>
              <a:p>
                <a:r>
                  <a:rPr lang="es-ES" sz="2800" b="1" i="1" dirty="0" smtClean="0">
                    <a:latin typeface="Times New Roman" panose="02020603050405020304" pitchFamily="18" charset="0"/>
                    <a:cs typeface="Times New Roman" panose="02020603050405020304" pitchFamily="18" charset="0"/>
                  </a:rPr>
                  <a:t>							R</a:t>
                </a:r>
                <a:r>
                  <a:rPr lang="es-ES" sz="2800" b="1" i="1" baseline="-25000" dirty="0" smtClean="0">
                    <a:latin typeface="Times New Roman" panose="02020603050405020304" pitchFamily="18" charset="0"/>
                    <a:cs typeface="Times New Roman" panose="02020603050405020304" pitchFamily="18" charset="0"/>
                  </a:rPr>
                  <a:t>φ1</a:t>
                </a:r>
                <a:r>
                  <a:rPr lang="es-ES" sz="2800" b="1" i="1" dirty="0" smtClean="0">
                    <a:latin typeface="Times New Roman" panose="02020603050405020304" pitchFamily="18" charset="0"/>
                    <a:cs typeface="Times New Roman" panose="02020603050405020304" pitchFamily="18" charset="0"/>
                  </a:rPr>
                  <a:t> </a:t>
                </a:r>
                <a:r>
                  <a:rPr lang="es-ES" sz="2800" b="1" i="1" dirty="0">
                    <a:latin typeface="Times New Roman" panose="02020603050405020304" pitchFamily="18" charset="0"/>
                    <a:cs typeface="Times New Roman" panose="02020603050405020304" pitchFamily="18" charset="0"/>
                  </a:rPr>
                  <a:t>≥ R</a:t>
                </a:r>
                <a:r>
                  <a:rPr lang="es-ES" sz="2800" b="1" i="1" baseline="-25000" dirty="0">
                    <a:latin typeface="Times New Roman" panose="02020603050405020304" pitchFamily="18" charset="0"/>
                    <a:cs typeface="Times New Roman" panose="02020603050405020304" pitchFamily="18" charset="0"/>
                  </a:rPr>
                  <a:t>y</a:t>
                </a:r>
                <a:r>
                  <a:rPr lang="es-ES" sz="2800" b="1" i="1" dirty="0">
                    <a:latin typeface="Times New Roman" panose="02020603050405020304" pitchFamily="18" charset="0"/>
                    <a:cs typeface="Times New Roman" panose="02020603050405020304" pitchFamily="18" charset="0"/>
                  </a:rPr>
                  <a:t>+</a:t>
                </a:r>
                <a:r>
                  <a:rPr lang="es-ES" sz="2800" b="1" i="1" baseline="-25000" dirty="0">
                    <a:latin typeface="Times New Roman" panose="02020603050405020304" pitchFamily="18" charset="0"/>
                    <a:cs typeface="Times New Roman" panose="02020603050405020304" pitchFamily="18" charset="0"/>
                  </a:rPr>
                  <a:t> </a:t>
                </a:r>
                <a:r>
                  <a:rPr lang="es-ES" sz="2800" b="1" i="1" dirty="0">
                    <a:latin typeface="Times New Roman" panose="02020603050405020304" pitchFamily="18" charset="0"/>
                    <a:cs typeface="Times New Roman" panose="02020603050405020304" pitchFamily="18" charset="0"/>
                  </a:rPr>
                  <a:t>R</a:t>
                </a:r>
                <a:r>
                  <a:rPr lang="es-ES" sz="2800" b="1" i="1" baseline="-25000" dirty="0">
                    <a:latin typeface="Times New Roman" panose="02020603050405020304" pitchFamily="18" charset="0"/>
                    <a:cs typeface="Times New Roman" panose="02020603050405020304" pitchFamily="18" charset="0"/>
                  </a:rPr>
                  <a:t>τ	</a:t>
                </a:r>
                <a:r>
                  <a:rPr lang="ru-RU" sz="2800" b="1" i="1" baseline="-25000" dirty="0" smtClean="0">
                    <a:latin typeface="Times New Roman" panose="02020603050405020304" pitchFamily="18" charset="0"/>
                    <a:cs typeface="Times New Roman" panose="02020603050405020304" pitchFamily="18" charset="0"/>
                  </a:rPr>
                  <a:t>  </a:t>
                </a:r>
                <a:r>
                  <a:rPr lang="ru-RU" sz="2800" i="1" baseline="-25000" dirty="0" smtClean="0">
                    <a:latin typeface="Times New Roman" panose="02020603050405020304" pitchFamily="18" charset="0"/>
                    <a:cs typeface="Times New Roman" panose="02020603050405020304" pitchFamily="18" charset="0"/>
                  </a:rPr>
                  <a:t>   </a:t>
                </a:r>
                <a:r>
                  <a:rPr lang="es-ES" sz="2800" baseline="-25000" dirty="0">
                    <a:latin typeface="Times New Roman" panose="02020603050405020304" pitchFamily="18" charset="0"/>
                    <a:cs typeface="Times New Roman" panose="02020603050405020304" pitchFamily="18" charset="0"/>
                  </a:rPr>
                  <a:t>	</a:t>
                </a:r>
                <a:endParaRPr lang="ru-RU" sz="2800" dirty="0" smtClean="0">
                  <a:latin typeface="Times New Roman" panose="02020603050405020304" pitchFamily="18" charset="0"/>
                  <a:cs typeface="Times New Roman" panose="02020603050405020304" pitchFamily="18" charset="0"/>
                </a:endParaRPr>
              </a:p>
              <a:p>
                <a:r>
                  <a:rPr lang="es-ES" sz="2800" dirty="0" smtClean="0">
                    <a:latin typeface="Times New Roman" panose="02020603050405020304" pitchFamily="18" charset="0"/>
                    <a:cs typeface="Times New Roman" panose="02020603050405020304" pitchFamily="18" charset="0"/>
                  </a:rPr>
                  <a:t>yoki </a:t>
                </a:r>
                <a:r>
                  <a:rPr lang="es-ES" sz="2800" dirty="0">
                    <a:latin typeface="Times New Roman" panose="02020603050405020304" pitchFamily="18" charset="0"/>
                    <a:cs typeface="Times New Roman" panose="02020603050405020304" pitchFamily="18" charset="0"/>
                  </a:rPr>
                  <a:t>qiymatlari o’rniga qo’yilgandan </a:t>
                </a:r>
                <a:r>
                  <a:rPr lang="es-ES" sz="2800" dirty="0" smtClean="0">
                    <a:latin typeface="Times New Roman" panose="02020603050405020304" pitchFamily="18" charset="0"/>
                    <a:cs typeface="Times New Roman" panose="02020603050405020304" pitchFamily="18" charset="0"/>
                  </a:rPr>
                  <a:t>s</a:t>
                </a:r>
                <a:r>
                  <a:rPr lang="en-US" sz="2800" dirty="0" smtClean="0">
                    <a:latin typeface="Times New Roman" panose="02020603050405020304" pitchFamily="18" charset="0"/>
                    <a:cs typeface="Times New Roman" panose="02020603050405020304" pitchFamily="18" charset="0"/>
                  </a:rPr>
                  <a:t>o’</a:t>
                </a:r>
                <a:r>
                  <a:rPr lang="es-ES" sz="2800" dirty="0" smtClean="0">
                    <a:latin typeface="Times New Roman" panose="02020603050405020304" pitchFamily="18" charset="0"/>
                    <a:cs typeface="Times New Roman" panose="02020603050405020304" pitchFamily="18" charset="0"/>
                  </a:rPr>
                  <a:t>ng</a:t>
                </a:r>
                <a:endParaRPr lang="ru-RU" sz="2800" dirty="0">
                  <a:latin typeface="Times New Roman" panose="02020603050405020304" pitchFamily="18" charset="0"/>
                  <a:cs typeface="Times New Roman" panose="02020603050405020304" pitchFamily="18" charset="0"/>
                </a:endParaRPr>
              </a:p>
              <a:p>
                <a:r>
                  <a:rPr lang="es-ES" sz="2800" dirty="0" smtClean="0">
                    <a:latin typeface="Times New Roman" panose="02020603050405020304" pitchFamily="18" charset="0"/>
                    <a:cs typeface="Times New Roman" panose="02020603050405020304" pitchFamily="18" charset="0"/>
                  </a:rPr>
                  <a:t>	</a:t>
                </a:r>
                <a:r>
                  <a:rPr lang="es-ES" sz="2800" dirty="0">
                    <a:latin typeface="Times New Roman" panose="02020603050405020304" pitchFamily="18" charset="0"/>
                    <a:cs typeface="Times New Roman" panose="02020603050405020304" pitchFamily="18" charset="0"/>
                  </a:rPr>
                  <a:t> </a:t>
                </a:r>
                <a:r>
                  <a:rPr lang="es-ES" sz="2800" dirty="0" smtClean="0">
                    <a:latin typeface="Times New Roman" panose="02020603050405020304" pitchFamily="18" charset="0"/>
                    <a:cs typeface="Times New Roman" panose="02020603050405020304" pitchFamily="18" charset="0"/>
                  </a:rPr>
                  <a:t>						</a:t>
                </a:r>
                <a:r>
                  <a:rPr lang="es-ES" sz="2800" b="1" i="1" dirty="0" smtClean="0">
                    <a:latin typeface="Times New Roman" panose="02020603050405020304" pitchFamily="18" charset="0"/>
                    <a:cs typeface="Times New Roman" panose="02020603050405020304" pitchFamily="18" charset="0"/>
                  </a:rPr>
                  <a:t>tgθ </a:t>
                </a:r>
                <a:r>
                  <a:rPr lang="es-ES" sz="2800" b="1" i="1" dirty="0">
                    <a:latin typeface="Times New Roman" panose="02020603050405020304" pitchFamily="18" charset="0"/>
                    <a:cs typeface="Times New Roman" panose="02020603050405020304" pitchFamily="18" charset="0"/>
                  </a:rPr>
                  <a:t>≤ </a:t>
                </a:r>
                <a14:m>
                  <m:oMath xmlns:m="http://schemas.openxmlformats.org/officeDocument/2006/math">
                    <m:f>
                      <m:fPr>
                        <m:ctrlPr>
                          <a:rPr lang="ru-RU" sz="2800" b="1" i="1"/>
                        </m:ctrlPr>
                      </m:fPr>
                      <m:num>
                        <m:rad>
                          <m:radPr>
                            <m:degHide m:val="on"/>
                            <m:ctrlPr>
                              <a:rPr lang="ru-RU" sz="2800" b="1" i="1"/>
                            </m:ctrlPr>
                          </m:radPr>
                          <m:deg/>
                          <m:e>
                            <m:r>
                              <a:rPr lang="en-US" sz="2800" b="1" i="1"/>
                              <m:t>𝝋</m:t>
                            </m:r>
                            <m:r>
                              <a:rPr lang="es-ES" sz="2800" b="1" i="1" baseline="-25000"/>
                              <m:t>𝟐</m:t>
                            </m:r>
                            <m:r>
                              <a:rPr lang="es-ES" sz="2800" b="1" i="1"/>
                              <m:t>−</m:t>
                            </m:r>
                            <m:r>
                              <a:rPr lang="es-ES" sz="2800" b="1" i="1"/>
                              <m:t>𝒇</m:t>
                            </m:r>
                            <m:r>
                              <a:rPr lang="es-ES" sz="2800" b="1" i="1" baseline="-25000"/>
                              <m:t>𝟐</m:t>
                            </m:r>
                          </m:e>
                        </m:rad>
                      </m:num>
                      <m:den>
                        <m:r>
                          <a:rPr lang="es-ES" sz="2800" b="1" i="1"/>
                          <m:t>𝒇</m:t>
                        </m:r>
                      </m:den>
                    </m:f>
                  </m:oMath>
                </a14:m>
                <a:endParaRPr lang="en-US" sz="1600" b="1" dirty="0" smtClean="0">
                  <a:effectLst/>
                  <a:latin typeface="Times New Roman" panose="02020603050405020304" pitchFamily="18" charset="0"/>
                  <a:ea typeface="Times New Roman" panose="02020603050405020304" pitchFamily="18" charset="0"/>
                  <a:cs typeface="Times New Roman" panose="02020603050405020304" pitchFamily="18" charset="0"/>
                </a:endParaRPr>
              </a:p>
              <a:p>
                <a:r>
                  <a:rPr lang="en-US" sz="2800" dirty="0" err="1">
                    <a:latin typeface="Times New Roman" panose="02020603050405020304" pitchFamily="18" charset="0"/>
                    <a:cs typeface="Times New Roman" panose="02020603050405020304" pitchFamily="18" charset="0"/>
                  </a:rPr>
                  <a:t>bu</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yerda</a:t>
                </a:r>
                <a:r>
                  <a:rPr lang="en-US" sz="2800" dirty="0">
                    <a:latin typeface="Times New Roman" panose="02020603050405020304" pitchFamily="18" charset="0"/>
                    <a:cs typeface="Times New Roman" panose="02020603050405020304" pitchFamily="18" charset="0"/>
                  </a:rPr>
                  <a:t> </a:t>
                </a:r>
                <a:r>
                  <a:rPr lang="es-ES" sz="2800" i="1" dirty="0">
                    <a:latin typeface="Times New Roman" panose="02020603050405020304" pitchFamily="18" charset="0"/>
                    <a:cs typeface="Times New Roman" panose="02020603050405020304" pitchFamily="18" charset="0"/>
                  </a:rPr>
                  <a:t>θ</a:t>
                </a:r>
                <a:r>
                  <a:rPr lang="en-US" sz="2800" dirty="0">
                    <a:latin typeface="Times New Roman" panose="02020603050405020304" pitchFamily="18" charset="0"/>
                    <a:cs typeface="Times New Roman" panose="02020603050405020304" pitchFamily="18" charset="0"/>
                  </a:rPr>
                  <a:t> — </a:t>
                </a:r>
                <a:r>
                  <a:rPr lang="en-US" sz="2800" dirty="0" err="1">
                    <a:latin typeface="Times New Roman" panose="02020603050405020304" pitchFamily="18" charset="0"/>
                    <a:cs typeface="Times New Roman" panose="02020603050405020304" pitchFamily="18" charset="0"/>
                  </a:rPr>
                  <a:t>oldingi</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o’q</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g’ildiraklarining</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burilish</a:t>
                </a:r>
                <a:r>
                  <a:rPr lang="en-US" sz="2800" dirty="0">
                    <a:latin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cs typeface="Times New Roman" panose="02020603050405020304" pitchFamily="18" charset="0"/>
                  </a:rPr>
                  <a:t>burchagi</a:t>
                </a:r>
                <a:r>
                  <a:rPr lang="en-US" sz="2800" dirty="0">
                    <a:latin typeface="Times New Roman" panose="02020603050405020304" pitchFamily="18" charset="0"/>
                    <a:cs typeface="Times New Roman" panose="02020603050405020304" pitchFamily="18" charset="0"/>
                  </a:rPr>
                  <a:t>. </a:t>
                </a:r>
                <a:endParaRPr lang="ru-RU" sz="2800" b="1" dirty="0">
                  <a:effectLst/>
                  <a:latin typeface="Times New Roman" panose="02020603050405020304" pitchFamily="18" charset="0"/>
                  <a:ea typeface="Times New Roman" panose="02020603050405020304" pitchFamily="18" charset="0"/>
                  <a:cs typeface="Times New Roman" panose="02020603050405020304" pitchFamily="18" charset="0"/>
                </a:endParaRPr>
              </a:p>
            </p:txBody>
          </p:sp>
        </mc:Choice>
        <mc:Fallback>
          <p:sp>
            <p:nvSpPr>
              <p:cNvPr id="2" name="Прямоугольник 1"/>
              <p:cNvSpPr>
                <a:spLocks noRot="1" noChangeAspect="1" noMove="1" noResize="1" noEditPoints="1" noAdjustHandles="1" noChangeArrowheads="1" noChangeShapeType="1" noTextEdit="1"/>
              </p:cNvSpPr>
              <p:nvPr/>
            </p:nvSpPr>
            <p:spPr>
              <a:xfrm>
                <a:off x="257577" y="850005"/>
                <a:ext cx="11872176" cy="6033447"/>
              </a:xfrm>
              <a:prstGeom prst="rect">
                <a:avLst/>
              </a:prstGeom>
              <a:blipFill rotWithShape="0">
                <a:blip r:embed="rId2"/>
                <a:stretch>
                  <a:fillRect l="-1027" t="-1010" r="-1232" b="-1919"/>
                </a:stretch>
              </a:blipFill>
            </p:spPr>
            <p:txBody>
              <a:bodyPr/>
              <a:lstStyle/>
              <a:p>
                <a:r>
                  <a:rPr lang="ru-RU">
                    <a:noFill/>
                  </a:rPr>
                  <a:t> </a:t>
                </a:r>
              </a:p>
            </p:txBody>
          </p:sp>
        </mc:Fallback>
      </mc:AlternateContent>
      <p:sp>
        <p:nvSpPr>
          <p:cNvPr id="5" name="Заголовок 1"/>
          <p:cNvSpPr>
            <a:spLocks noGrp="1"/>
          </p:cNvSpPr>
          <p:nvPr>
            <p:ph type="title"/>
          </p:nvPr>
        </p:nvSpPr>
        <p:spPr>
          <a:xfrm>
            <a:off x="1120463" y="133306"/>
            <a:ext cx="9826580" cy="587911"/>
          </a:xfrm>
        </p:spPr>
        <p:txBody>
          <a:bodyPr/>
          <a:lstStyle/>
          <a:p>
            <a:r>
              <a:rPr lang="es-ES" sz="2800" b="1" dirty="0">
                <a:latin typeface="Times New Roman" panose="02020603050405020304" pitchFamily="18" charset="0"/>
                <a:cs typeface="Times New Roman" panose="02020603050405020304" pitchFamily="18" charset="0"/>
              </a:rPr>
              <a:t>Boshqariluvchi g’ildiraklarning sirpanmasdan </a:t>
            </a:r>
            <a:r>
              <a:rPr lang="es-ES" sz="2800" b="1" dirty="0" smtClean="0">
                <a:latin typeface="Times New Roman" panose="02020603050405020304" pitchFamily="18" charset="0"/>
                <a:cs typeface="Times New Roman" panose="02020603050405020304" pitchFamily="18" charset="0"/>
              </a:rPr>
              <a:t>gildirash </a:t>
            </a:r>
            <a:r>
              <a:rPr lang="es-ES" sz="2800" b="1" dirty="0">
                <a:latin typeface="Times New Roman" panose="02020603050405020304" pitchFamily="18" charset="0"/>
                <a:cs typeface="Times New Roman" panose="02020603050405020304" pitchFamily="18" charset="0"/>
              </a:rPr>
              <a:t>sharti</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8049015"/>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4" name="Заголовок 1"/>
          <p:cNvSpPr>
            <a:spLocks noGrp="1"/>
          </p:cNvSpPr>
          <p:nvPr>
            <p:ph type="title"/>
          </p:nvPr>
        </p:nvSpPr>
        <p:spPr>
          <a:xfrm>
            <a:off x="1120463" y="133306"/>
            <a:ext cx="9826580" cy="587911"/>
          </a:xfrm>
        </p:spPr>
        <p:txBody>
          <a:bodyPr/>
          <a:lstStyle/>
          <a:p>
            <a:r>
              <a:rPr lang="es-ES" sz="2800" b="1" dirty="0">
                <a:latin typeface="Times New Roman" panose="02020603050405020304" pitchFamily="18" charset="0"/>
                <a:cs typeface="Times New Roman" panose="02020603050405020304" pitchFamily="18" charset="0"/>
              </a:rPr>
              <a:t>Boshqariluvchi g’ildiraklarning sirpanmasdan </a:t>
            </a:r>
            <a:r>
              <a:rPr lang="es-ES" sz="2800" b="1" dirty="0" smtClean="0">
                <a:latin typeface="Times New Roman" panose="02020603050405020304" pitchFamily="18" charset="0"/>
                <a:cs typeface="Times New Roman" panose="02020603050405020304" pitchFamily="18" charset="0"/>
              </a:rPr>
              <a:t>gildirash </a:t>
            </a:r>
            <a:r>
              <a:rPr lang="es-ES" sz="2800" b="1" dirty="0">
                <a:latin typeface="Times New Roman" panose="02020603050405020304" pitchFamily="18" charset="0"/>
                <a:cs typeface="Times New Roman" panose="02020603050405020304" pitchFamily="18" charset="0"/>
              </a:rPr>
              <a:t>sharti</a:t>
            </a:r>
            <a:endParaRPr lang="ru-RU" sz="2800" dirty="0">
              <a:latin typeface="Times New Roman" panose="02020603050405020304" pitchFamily="18" charset="0"/>
              <a:cs typeface="Times New Roman" panose="02020603050405020304" pitchFamily="18" charset="0"/>
            </a:endParaRPr>
          </a:p>
        </p:txBody>
      </p:sp>
      <mc:AlternateContent xmlns:mc="http://schemas.openxmlformats.org/markup-compatibility/2006">
        <mc:Choice xmlns:a14="http://schemas.microsoft.com/office/drawing/2010/main" Requires="a14">
          <p:sp>
            <p:nvSpPr>
              <p:cNvPr id="2" name="Прямоугольник 1"/>
              <p:cNvSpPr/>
              <p:nvPr/>
            </p:nvSpPr>
            <p:spPr>
              <a:xfrm>
                <a:off x="0" y="1109740"/>
                <a:ext cx="12192000" cy="5535233"/>
              </a:xfrm>
              <a:prstGeom prst="rect">
                <a:avLst/>
              </a:prstGeom>
            </p:spPr>
            <p:txBody>
              <a:bodyPr wrap="square">
                <a:spAutoFit/>
              </a:bodyPr>
              <a:lstStyle/>
              <a:p>
                <a:pPr algn="ctr">
                  <a:lnSpc>
                    <a:spcPct val="107000"/>
                  </a:lnSpc>
                  <a:spcAft>
                    <a:spcPts val="0"/>
                  </a:spcAft>
                </a:pPr>
                <a:r>
                  <a:rPr lang="en-US" sz="2400" dirty="0">
                    <a:latin typeface="Times New Roman" panose="02020603050405020304" pitchFamily="18" charset="0"/>
                    <a:ea typeface="Times New Roman" panose="02020603050405020304" pitchFamily="18" charset="0"/>
                    <a:cs typeface="Times New Roman" panose="02020603050405020304" pitchFamily="18" charset="0"/>
                  </a:rPr>
                  <a:t>Bu formula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avtomobilning</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boshqariluvchanligini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aniqlovchi</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shartdir</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ea typeface="Times New Roman" panose="02020603050405020304" pitchFamily="18" charset="0"/>
                    <a:cs typeface="Times New Roman" panose="02020603050405020304" pitchFamily="18" charset="0"/>
                  </a:rPr>
                  <a:t>Formulada</a:t>
                </a:r>
                <a:r>
                  <a:rPr lang="en-US" sz="2400" dirty="0">
                    <a:latin typeface="Times New Roman" panose="02020603050405020304" pitchFamily="18" charset="0"/>
                    <a:ea typeface="Times New Roman" panose="02020603050405020304" pitchFamily="18" charset="0"/>
                    <a:cs typeface="Times New Roman" panose="02020603050405020304" pitchFamily="18" charset="0"/>
                  </a:rPr>
                  <a:t>   </a:t>
                </a:r>
                <a14:m>
                  <m:oMath xmlns:m="http://schemas.openxmlformats.org/officeDocument/2006/math">
                    <m:f>
                      <m:fPr>
                        <m:ctrlPr>
                          <a:rPr lang="ru-RU" sz="2400" i="1">
                            <a:effectLst/>
                            <a:latin typeface="Cambria Math" panose="02040503050406030204" pitchFamily="18" charset="0"/>
                            <a:ea typeface="Times New Roman" panose="02020603050405020304" pitchFamily="18" charset="0"/>
                            <a:cs typeface="Times New Roman" panose="02020603050405020304" pitchFamily="18" charset="0"/>
                          </a:rPr>
                        </m:ctrlPr>
                      </m:fPr>
                      <m:num>
                        <m:rad>
                          <m:radPr>
                            <m:degHide m:val="on"/>
                            <m:ctrlPr>
                              <a:rPr lang="ru-RU" sz="2400" i="1">
                                <a:effectLst/>
                                <a:latin typeface="Cambria Math" panose="02040503050406030204" pitchFamily="18" charset="0"/>
                                <a:ea typeface="Times New Roman" panose="02020603050405020304" pitchFamily="18" charset="0"/>
                                <a:cs typeface="Times New Roman" panose="02020603050405020304" pitchFamily="18" charset="0"/>
                              </a:rPr>
                            </m:ctrlPr>
                          </m:radPr>
                          <m:deg/>
                          <m:e>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𝜑</m:t>
                            </m:r>
                            <m:r>
                              <a:rPr lang="es-ES" sz="2400" i="1" baseline="-25000">
                                <a:effectLst/>
                                <a:latin typeface="Cambria Math" panose="02040503050406030204" pitchFamily="18" charset="0"/>
                                <a:ea typeface="Times New Roman" panose="02020603050405020304" pitchFamily="18" charset="0"/>
                                <a:cs typeface="Times New Roman" panose="02020603050405020304" pitchFamily="18" charset="0"/>
                              </a:rPr>
                              <m:t>2</m:t>
                            </m:r>
                            <m:r>
                              <a:rPr lang="es-ES" sz="2400" i="1">
                                <a:effectLst/>
                                <a:latin typeface="Cambria Math" panose="02040503050406030204" pitchFamily="18" charset="0"/>
                                <a:ea typeface="Times New Roman" panose="02020603050405020304" pitchFamily="18" charset="0"/>
                                <a:cs typeface="Times New Roman" panose="02020603050405020304" pitchFamily="18" charset="0"/>
                              </a:rPr>
                              <m:t>−</m:t>
                            </m:r>
                            <m:r>
                              <a:rPr lang="es-ES" sz="2400" i="1">
                                <a:effectLst/>
                                <a:latin typeface="Cambria Math" panose="02040503050406030204" pitchFamily="18" charset="0"/>
                                <a:ea typeface="Times New Roman" panose="02020603050405020304" pitchFamily="18" charset="0"/>
                                <a:cs typeface="Times New Roman" panose="02020603050405020304" pitchFamily="18" charset="0"/>
                              </a:rPr>
                              <m:t>𝑓</m:t>
                            </m:r>
                            <m:r>
                              <a:rPr lang="es-ES" sz="2400" i="1" baseline="-25000">
                                <a:effectLst/>
                                <a:latin typeface="Cambria Math" panose="02040503050406030204" pitchFamily="18" charset="0"/>
                                <a:ea typeface="Times New Roman" panose="02020603050405020304" pitchFamily="18" charset="0"/>
                                <a:cs typeface="Times New Roman" panose="02020603050405020304" pitchFamily="18" charset="0"/>
                              </a:rPr>
                              <m:t>2</m:t>
                            </m:r>
                          </m:e>
                        </m:rad>
                      </m:num>
                      <m:den>
                        <m:r>
                          <a:rPr lang="es-ES" sz="2400" i="1">
                            <a:effectLst/>
                            <a:latin typeface="Cambria Math" panose="02040503050406030204" pitchFamily="18" charset="0"/>
                            <a:ea typeface="Times New Roman" panose="02020603050405020304" pitchFamily="18" charset="0"/>
                            <a:cs typeface="Times New Roman" panose="02020603050405020304" pitchFamily="18" charset="0"/>
                          </a:rPr>
                          <m:t>𝑓</m:t>
                        </m:r>
                      </m:den>
                    </m:f>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m:t>
                    </m:r>
                    <m:r>
                      <a:rPr lang="en-US" sz="2400" i="1">
                        <a:effectLst/>
                        <a:latin typeface="Cambria Math" panose="02040503050406030204" pitchFamily="18" charset="0"/>
                        <a:ea typeface="Times New Roman" panose="02020603050405020304" pitchFamily="18" charset="0"/>
                        <a:cs typeface="Times New Roman" panose="02020603050405020304" pitchFamily="18" charset="0"/>
                      </a:rPr>
                      <m:t>𝐴</m:t>
                    </m:r>
                  </m:oMath>
                </a14:m>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deb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belgilaymiz</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Agar </a:t>
                </a:r>
                <a:r>
                  <a:rPr lang="en-US" sz="2400" i="1" dirty="0" err="1">
                    <a:effectLst/>
                    <a:latin typeface="Times New Roman" panose="02020603050405020304" pitchFamily="18" charset="0"/>
                    <a:ea typeface="Times New Roman" panose="02020603050405020304" pitchFamily="18" charset="0"/>
                    <a:cs typeface="Times New Roman" panose="02020603050405020304" pitchFamily="18" charset="0"/>
                  </a:rPr>
                  <a:t>tg</a:t>
                </a:r>
                <a:r>
                  <a:rPr lang="es-ES" sz="2400" i="1" dirty="0">
                    <a:effectLst/>
                    <a:latin typeface="Times New Roman" panose="02020603050405020304" pitchFamily="18" charset="0"/>
                    <a:ea typeface="Times New Roman" panose="02020603050405020304" pitchFamily="18" charset="0"/>
                    <a:cs typeface="Times New Roman" panose="02020603050405020304" pitchFamily="18" charset="0"/>
                  </a:rPr>
                  <a:t>θ</a:t>
                </a:r>
                <a:r>
                  <a:rPr lang="en-US" sz="2400" i="1" dirty="0">
                    <a:effectLst/>
                    <a:latin typeface="Times New Roman" panose="02020603050405020304" pitchFamily="18" charset="0"/>
                    <a:ea typeface="Times New Roman" panose="02020603050405020304" pitchFamily="18" charset="0"/>
                    <a:cs typeface="Times New Roman" panose="02020603050405020304" pitchFamily="18" charset="0"/>
                  </a:rPr>
                  <a:t> &lt; 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bo’lsa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avtomobil</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boshqariluvchan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bo’lsa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avtomobil</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boshqarilmaydigan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yahni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sirpanib</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harakatlanadigan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a:effectLst/>
                    <a:latin typeface="Times New Roman" panose="02020603050405020304" pitchFamily="18" charset="0"/>
                    <a:ea typeface="Times New Roman" panose="02020603050405020304" pitchFamily="18" charset="0"/>
                    <a:cs typeface="Times New Roman" panose="02020603050405020304" pitchFamily="18" charset="0"/>
                  </a:rPr>
                  <a:t>tg</a:t>
                </a:r>
                <a:r>
                  <a:rPr lang="es-ES" sz="2400" i="1" dirty="0">
                    <a:effectLst/>
                    <a:latin typeface="Times New Roman" panose="02020603050405020304" pitchFamily="18" charset="0"/>
                    <a:ea typeface="Times New Roman" panose="02020603050405020304" pitchFamily="18" charset="0"/>
                    <a:cs typeface="Times New Roman" panose="02020603050405020304" pitchFamily="18" charset="0"/>
                  </a:rPr>
                  <a:t>θ</a:t>
                </a:r>
                <a:r>
                  <a:rPr lang="en-US" sz="2400" i="1" dirty="0">
                    <a:effectLst/>
                    <a:latin typeface="Times New Roman" panose="02020603050405020304" pitchFamily="18" charset="0"/>
                    <a:ea typeface="Times New Roman" panose="02020603050405020304" pitchFamily="18" charset="0"/>
                    <a:cs typeface="Times New Roman" panose="02020603050405020304" pitchFamily="18" charset="0"/>
                  </a:rPr>
                  <a:t> = 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bo’lsa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avtomobil</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noturgun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muvozanatda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bo’ladi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07000"/>
                  </a:lnSpc>
                  <a:spcAft>
                    <a:spcPts val="0"/>
                  </a:spcAf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Avtomobil</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egri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traektoriya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bo’ylab</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harakatlanganda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unga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markazdan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kochirma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kuch</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a:effectLst/>
                    <a:latin typeface="Times New Roman" panose="02020603050405020304" pitchFamily="18" charset="0"/>
                    <a:ea typeface="Times New Roman" panose="02020603050405020304" pitchFamily="18" charset="0"/>
                    <a:cs typeface="Times New Roman" panose="02020603050405020304" pitchFamily="18" charset="0"/>
                  </a:rPr>
                  <a:t>R</a:t>
                </a:r>
                <a:r>
                  <a:rPr lang="en-US" sz="2400" i="1" baseline="-25000" dirty="0">
                    <a:effectLst/>
                    <a:latin typeface="Times New Roman" panose="02020603050405020304" pitchFamily="18" charset="0"/>
                    <a:ea typeface="Times New Roman" panose="02020603050405020304" pitchFamily="18" charset="0"/>
                    <a:cs typeface="Times New Roman" panose="02020603050405020304" pitchFamily="18" charset="0"/>
                  </a:rPr>
                  <a:t>ts1</a:t>
                </a:r>
                <a:r>
                  <a:rPr lang="en-US" sz="2400" i="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ta`sir</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etadi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va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u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tezlikning</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kvadratiga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borlikdir</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G’ildiraklarning</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yonaki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sirpanishi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katta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tezliklarda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ham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sodir</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bo’ladi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shuning</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uchun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boshqariluvchanlik</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bo’yicha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kritik</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tezlik</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v</a:t>
                </a:r>
                <a:r>
                  <a:rPr lang="en-US" sz="2400" baseline="-25000" dirty="0" err="1">
                    <a:effectLst/>
                    <a:latin typeface="Times New Roman" panose="02020603050405020304" pitchFamily="18" charset="0"/>
                    <a:ea typeface="Times New Roman" panose="02020603050405020304" pitchFamily="18" charset="0"/>
                    <a:cs typeface="Times New Roman" panose="02020603050405020304" pitchFamily="18" charset="0"/>
                  </a:rPr>
                  <a:t>akr</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ni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aniqlash</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zarur</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ctr">
                  <a:lnSpc>
                    <a:spcPct val="107000"/>
                  </a:lnSpc>
                  <a:spcAft>
                    <a:spcPts val="0"/>
                  </a:spcAft>
                  <a:tabLst>
                    <a:tab pos="6057900" algn="l"/>
                  </a:tabLs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err="1" smtClean="0">
                    <a:effectLst/>
                    <a:latin typeface="Times New Roman" panose="02020603050405020304" pitchFamily="18" charset="0"/>
                    <a:ea typeface="Times New Roman" panose="02020603050405020304" pitchFamily="18" charset="0"/>
                    <a:cs typeface="Times New Roman" panose="02020603050405020304" pitchFamily="18" charset="0"/>
                  </a:rPr>
                  <a:t>v</a:t>
                </a:r>
                <a:r>
                  <a:rPr lang="en-US" sz="2400" i="1" baseline="-250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akr</a:t>
                </a:r>
                <a:r>
                  <a:rPr lang="en-US" sz="2400" i="1" baseline="-250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smtClean="0">
                    <a:effectLst/>
                    <a:latin typeface="Times New Roman" panose="02020603050405020304" pitchFamily="18" charset="0"/>
                    <a:ea typeface="Times New Roman" panose="02020603050405020304" pitchFamily="18" charset="0"/>
                    <a:cs typeface="Times New Roman" panose="02020603050405020304" pitchFamily="18" charset="0"/>
                  </a:rPr>
                  <a:t>≤ 3,6 √(</a:t>
                </a:r>
                <a:r>
                  <a:rPr lang="es-ES" sz="2400" i="1" dirty="0" smtClean="0">
                    <a:effectLst/>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n-US" sz="2400" i="1" baseline="30000" dirty="0" smtClean="0">
                    <a:effectLst/>
                    <a:latin typeface="Times New Roman" panose="02020603050405020304" pitchFamily="18" charset="0"/>
                    <a:ea typeface="Times New Roman" panose="02020603050405020304" pitchFamily="18" charset="0"/>
                    <a:cs typeface="Times New Roman" panose="02020603050405020304" pitchFamily="18" charset="0"/>
                  </a:rPr>
                  <a:t>2</a:t>
                </a:r>
                <a:r>
                  <a:rPr lang="en-US" sz="2400" i="1" dirty="0" smtClean="0">
                    <a:effectLst/>
                    <a:latin typeface="Times New Roman" panose="02020603050405020304" pitchFamily="18" charset="0"/>
                    <a:ea typeface="Times New Roman" panose="02020603050405020304" pitchFamily="18" charset="0"/>
                    <a:cs typeface="Times New Roman" panose="02020603050405020304" pitchFamily="18" charset="0"/>
                  </a:rPr>
                  <a:t>-f</a:t>
                </a:r>
                <a:r>
                  <a:rPr lang="en-US" sz="2400" i="1" baseline="30000" dirty="0" smtClean="0">
                    <a:effectLst/>
                    <a:latin typeface="Times New Roman" panose="02020603050405020304" pitchFamily="18" charset="0"/>
                    <a:ea typeface="Times New Roman" panose="02020603050405020304" pitchFamily="18" charset="0"/>
                    <a:cs typeface="Times New Roman" panose="02020603050405020304" pitchFamily="18" charset="0"/>
                  </a:rPr>
                  <a:t>2</a:t>
                </a:r>
                <a:r>
                  <a:rPr lang="en-US" sz="2400" i="1"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r>
                  <a:rPr lang="en-US" sz="2400" i="1" dirty="0" err="1" smtClean="0">
                    <a:effectLst/>
                    <a:latin typeface="Times New Roman" panose="02020603050405020304" pitchFamily="18" charset="0"/>
                    <a:ea typeface="Times New Roman" panose="02020603050405020304" pitchFamily="18" charset="0"/>
                    <a:cs typeface="Times New Roman" panose="02020603050405020304" pitchFamily="18" charset="0"/>
                  </a:rPr>
                  <a:t>tg</a:t>
                </a:r>
                <a:r>
                  <a:rPr lang="es-ES" sz="2400" i="1" dirty="0" smtClean="0">
                    <a:effectLst/>
                    <a:latin typeface="Times New Roman" panose="02020603050405020304" pitchFamily="18" charset="0"/>
                    <a:ea typeface="Times New Roman" panose="02020603050405020304" pitchFamily="18" charset="0"/>
                    <a:cs typeface="Times New Roman" panose="02020603050405020304" pitchFamily="18" charset="0"/>
                  </a:rPr>
                  <a:t>θ</a:t>
                </a:r>
                <a:r>
                  <a:rPr lang="en-US" sz="2400" i="1" dirty="0" smtClean="0">
                    <a:effectLst/>
                    <a:latin typeface="Times New Roman" panose="02020603050405020304" pitchFamily="18" charset="0"/>
                    <a:ea typeface="Times New Roman" panose="02020603050405020304" pitchFamily="18" charset="0"/>
                    <a:cs typeface="Times New Roman" panose="02020603050405020304" pitchFamily="18" charset="0"/>
                  </a:rPr>
                  <a:t> –f) g L cos</a:t>
                </a:r>
                <a:r>
                  <a:rPr lang="es-ES" sz="2400" i="1" dirty="0" smtClean="0">
                    <a:effectLst/>
                    <a:latin typeface="Times New Roman" panose="02020603050405020304" pitchFamily="18" charset="0"/>
                    <a:ea typeface="Times New Roman" panose="02020603050405020304" pitchFamily="18" charset="0"/>
                    <a:cs typeface="Times New Roman" panose="02020603050405020304" pitchFamily="18" charset="0"/>
                  </a:rPr>
                  <a:t>θ </a:t>
                </a:r>
                <a:r>
                  <a:rPr lang="en-US" sz="24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smtClean="0">
                    <a:effectLst/>
                    <a:latin typeface="Times New Roman" panose="02020603050405020304" pitchFamily="18" charset="0"/>
                    <a:ea typeface="Times New Roman" panose="02020603050405020304" pitchFamily="18" charset="0"/>
                    <a:cs typeface="Times New Roman" panose="02020603050405020304" pitchFamily="18" charset="0"/>
                  </a:rPr>
                  <a:t>km/</a:t>
                </a:r>
                <a:r>
                  <a:rPr lang="en-US" sz="2400" i="1" dirty="0" err="1" smtClean="0">
                    <a:effectLst/>
                    <a:latin typeface="Times New Roman" panose="02020603050405020304" pitchFamily="18" charset="0"/>
                    <a:ea typeface="Times New Roman" panose="02020603050405020304" pitchFamily="18" charset="0"/>
                    <a:cs typeface="Times New Roman" panose="02020603050405020304" pitchFamily="18" charset="0"/>
                  </a:rPr>
                  <a:t>soat</a:t>
                </a:r>
                <a:r>
                  <a:rPr lang="en-US" sz="24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400" dirty="0" smtClean="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0"/>
                  </a:spcAft>
                  <a:tabLst>
                    <a:tab pos="6057900" algn="l"/>
                  </a:tabLst>
                </a:pP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smtClean="0">
                    <a:effectLst/>
                    <a:latin typeface="Times New Roman" panose="02020603050405020304" pitchFamily="18" charset="0"/>
                    <a:ea typeface="Times New Roman" panose="02020603050405020304" pitchFamily="18" charset="0"/>
                    <a:cs typeface="Times New Roman" panose="02020603050405020304" pitchFamily="18" charset="0"/>
                  </a:rPr>
                  <a:t>bu</a:t>
                </a:r>
                <a:r>
                  <a:rPr lang="en-US" sz="2400" dirty="0" smtClean="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yerda</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a:effectLst/>
                    <a:latin typeface="Times New Roman" panose="02020603050405020304" pitchFamily="18" charset="0"/>
                    <a:ea typeface="Times New Roman" panose="02020603050405020304" pitchFamily="18" charset="0"/>
                    <a:cs typeface="Times New Roman" panose="02020603050405020304" pitchFamily="18" charset="0"/>
                  </a:rPr>
                  <a:t>L -</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avtomobil</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bazasi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07000"/>
                  </a:lnSpc>
                  <a:spcAft>
                    <a:spcPts val="0"/>
                  </a:spcAft>
                </a:pPr>
                <a:r>
                  <a:rPr lang="en-US" sz="2400" i="1" dirty="0">
                    <a:effectLst/>
                    <a:latin typeface="Times New Roman" panose="02020603050405020304" pitchFamily="18" charset="0"/>
                    <a:ea typeface="Times New Roman" panose="02020603050405020304" pitchFamily="18" charset="0"/>
                    <a:cs typeface="Times New Roman" panose="02020603050405020304" pitchFamily="18" charset="0"/>
                  </a:rPr>
                  <a:t>g -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jismning</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erkin</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tushish</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dirty="0" err="1">
                    <a:effectLst/>
                    <a:latin typeface="Times New Roman" panose="02020603050405020304" pitchFamily="18" charset="0"/>
                    <a:ea typeface="Times New Roman" panose="02020603050405020304" pitchFamily="18" charset="0"/>
                    <a:cs typeface="Times New Roman" panose="02020603050405020304" pitchFamily="18" charset="0"/>
                  </a:rPr>
                  <a:t>tezlanishi</a:t>
                </a:r>
                <a:r>
                  <a:rPr lang="en-US" sz="2400"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a:effectLst/>
                    <a:latin typeface="Times New Roman" panose="02020603050405020304" pitchFamily="18" charset="0"/>
                    <a:ea typeface="Times New Roman" panose="02020603050405020304" pitchFamily="18" charset="0"/>
                    <a:cs typeface="Times New Roman" panose="02020603050405020304" pitchFamily="18" charset="0"/>
                  </a:rPr>
                  <a:t>g = 9,8 </a:t>
                </a:r>
                <a:r>
                  <a:rPr lang="en-US" sz="2400" i="1" dirty="0" smtClean="0">
                    <a:effectLst/>
                    <a:latin typeface="Times New Roman" panose="02020603050405020304" pitchFamily="18" charset="0"/>
                    <a:ea typeface="Times New Roman" panose="02020603050405020304" pitchFamily="18" charset="0"/>
                    <a:cs typeface="Times New Roman" panose="02020603050405020304" pitchFamily="18" charset="0"/>
                  </a:rPr>
                  <a:t>m/s</a:t>
                </a:r>
                <a:r>
                  <a:rPr lang="en-US" sz="2400" i="1" baseline="30000" dirty="0" smtClean="0">
                    <a:effectLst/>
                    <a:latin typeface="Times New Roman" panose="02020603050405020304" pitchFamily="18" charset="0"/>
                    <a:ea typeface="Times New Roman" panose="02020603050405020304" pitchFamily="18" charset="0"/>
                    <a:cs typeface="Times New Roman" panose="02020603050405020304" pitchFamily="18" charset="0"/>
                  </a:rPr>
                  <a:t>2</a:t>
                </a:r>
                <a:r>
                  <a:rPr lang="en-US" sz="2400" dirty="0" smtClean="0">
                    <a:effectLst/>
                    <a:latin typeface="Times New Roman" panose="02020603050405020304" pitchFamily="18" charset="0"/>
                    <a:ea typeface="Times New Roman" panose="02020603050405020304" pitchFamily="18" charset="0"/>
                    <a:cs typeface="Times New Roman" panose="02020603050405020304" pitchFamily="18" charset="0"/>
                  </a:rPr>
                  <a:t>.</a:t>
                </a:r>
              </a:p>
              <a:p>
                <a:pPr algn="just">
                  <a:lnSpc>
                    <a:spcPct val="107000"/>
                  </a:lnSpc>
                  <a:spcAft>
                    <a:spcPts val="0"/>
                  </a:spcAft>
                </a:pPr>
                <a:r>
                  <a:rPr lang="en-US" sz="2400" dirty="0">
                    <a:latin typeface="Times New Roman" panose="02020603050405020304" pitchFamily="18" charset="0"/>
                    <a:cs typeface="Times New Roman" panose="02020603050405020304" pitchFamily="18" charset="0"/>
                  </a:rPr>
                  <a:t>	</a:t>
                </a:r>
                <a:r>
                  <a:rPr lang="en-US" sz="2400" dirty="0" smtClean="0">
                    <a:latin typeface="Times New Roman" panose="02020603050405020304" pitchFamily="18" charset="0"/>
                    <a:cs typeface="Times New Roman" panose="02020603050405020304" pitchFamily="18" charset="0"/>
                  </a:rPr>
                  <a:t>Agar </a:t>
                </a:r>
                <a:r>
                  <a:rPr lang="en-US" sz="2400" i="1" dirty="0" err="1">
                    <a:latin typeface="Times New Roman" panose="02020603050405020304" pitchFamily="18" charset="0"/>
                    <a:cs typeface="Times New Roman" panose="02020603050405020304" pitchFamily="18" charset="0"/>
                  </a:rPr>
                  <a:t>v</a:t>
                </a:r>
                <a:r>
                  <a:rPr lang="en-US" sz="2400" i="1" baseline="-25000" dirty="0" err="1">
                    <a:latin typeface="Times New Roman" panose="02020603050405020304" pitchFamily="18" charset="0"/>
                    <a:cs typeface="Times New Roman" panose="02020603050405020304" pitchFamily="18" charset="0"/>
                  </a:rPr>
                  <a:t>akr</a:t>
                </a:r>
                <a:r>
                  <a:rPr lang="en-US" sz="2400" i="1" dirty="0">
                    <a:latin typeface="Times New Roman" panose="02020603050405020304" pitchFamily="18" charset="0"/>
                    <a:cs typeface="Times New Roman" panose="02020603050405020304" pitchFamily="18" charset="0"/>
                  </a:rPr>
                  <a:t>&lt;</a:t>
                </a:r>
                <a:r>
                  <a:rPr lang="en-US" sz="2400" i="1" dirty="0" err="1">
                    <a:latin typeface="Times New Roman" panose="02020603050405020304" pitchFamily="18" charset="0"/>
                    <a:cs typeface="Times New Roman" panose="02020603050405020304" pitchFamily="18" charset="0"/>
                  </a:rPr>
                  <a:t>v</a:t>
                </a:r>
                <a:r>
                  <a:rPr lang="en-US" sz="2400" i="1" baseline="-25000" dirty="0" err="1">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avtomobil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oldingi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g’ildiraklari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yonaki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sirpanmasdan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boshqariladi</a:t>
                </a:r>
                <a:r>
                  <a:rPr lang="en-US" sz="2400" dirty="0">
                    <a:latin typeface="Times New Roman" panose="02020603050405020304" pitchFamily="18" charset="0"/>
                    <a:cs typeface="Times New Roman" panose="02020603050405020304" pitchFamily="18" charset="0"/>
                  </a:rPr>
                  <a:t>; U </a:t>
                </a:r>
                <a:r>
                  <a:rPr lang="en-US" sz="2400" i="1" dirty="0" err="1">
                    <a:latin typeface="Times New Roman" panose="02020603050405020304" pitchFamily="18" charset="0"/>
                    <a:cs typeface="Times New Roman" panose="02020603050405020304" pitchFamily="18" charset="0"/>
                  </a:rPr>
                  <a:t>v</a:t>
                </a:r>
                <a:r>
                  <a:rPr lang="en-US" sz="2400" i="1" baseline="-25000" dirty="0" err="1">
                    <a:latin typeface="Times New Roman" panose="02020603050405020304" pitchFamily="18" charset="0"/>
                    <a:cs typeface="Times New Roman" panose="02020603050405020304" pitchFamily="18" charset="0"/>
                  </a:rPr>
                  <a:t>akr</a:t>
                </a:r>
                <a:r>
                  <a:rPr lang="en-US" sz="2400" i="1" dirty="0">
                    <a:latin typeface="Times New Roman" panose="02020603050405020304" pitchFamily="18" charset="0"/>
                    <a:cs typeface="Times New Roman" panose="02020603050405020304" pitchFamily="18" charset="0"/>
                  </a:rPr>
                  <a:t>&gt;</a:t>
                </a:r>
                <a:r>
                  <a:rPr lang="en-US" sz="2400" i="1" dirty="0" err="1">
                    <a:latin typeface="Times New Roman" panose="02020603050405020304" pitchFamily="18" charset="0"/>
                    <a:cs typeface="Times New Roman" panose="02020603050405020304" pitchFamily="18" charset="0"/>
                  </a:rPr>
                  <a:t>v</a:t>
                </a:r>
                <a:r>
                  <a:rPr lang="en-US" sz="2400" i="1" baseline="-25000" dirty="0" err="1">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bo’lsa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avtomobil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boshqarilmaydi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chunki</a:t>
                </a:r>
                <a:r>
                  <a:rPr lang="en-US" sz="2400" dirty="0">
                    <a:latin typeface="Times New Roman" panose="02020603050405020304" pitchFamily="18" charset="0"/>
                    <a:cs typeface="Times New Roman" panose="02020603050405020304" pitchFamily="18" charset="0"/>
                  </a:rPr>
                  <a:t> 0 </a:t>
                </a:r>
                <a:r>
                  <a:rPr lang="en-US" sz="2400" dirty="0" err="1">
                    <a:latin typeface="Times New Roman" panose="02020603050405020304" pitchFamily="18" charset="0"/>
                    <a:cs typeface="Times New Roman" panose="02020603050405020304" pitchFamily="18" charset="0"/>
                  </a:rPr>
                  <a:t>burchakning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o’zgarishi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bilan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harakat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yo’nalishini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o’zgartirib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bo’lmaydi</a:t>
                </a:r>
                <a:r>
                  <a:rPr lang="en-US" sz="2400" dirty="0">
                    <a:latin typeface="Times New Roman" panose="02020603050405020304" pitchFamily="18" charset="0"/>
                    <a:cs typeface="Times New Roman" panose="02020603050405020304" pitchFamily="18" charset="0"/>
                  </a:rPr>
                  <a:t>; </a:t>
                </a:r>
                <a:r>
                  <a:rPr lang="en-US" sz="2400" i="1" dirty="0" err="1">
                    <a:latin typeface="Times New Roman" panose="02020603050405020304" pitchFamily="18" charset="0"/>
                    <a:cs typeface="Times New Roman" panose="02020603050405020304" pitchFamily="18" charset="0"/>
                  </a:rPr>
                  <a:t>v</a:t>
                </a:r>
                <a:r>
                  <a:rPr lang="en-US" sz="2400" i="1" baseline="-25000" dirty="0" err="1">
                    <a:latin typeface="Times New Roman" panose="02020603050405020304" pitchFamily="18" charset="0"/>
                    <a:cs typeface="Times New Roman" panose="02020603050405020304" pitchFamily="18" charset="0"/>
                  </a:rPr>
                  <a:t>akr</a:t>
                </a:r>
                <a:r>
                  <a:rPr lang="en-US" sz="2400" i="1" dirty="0">
                    <a:latin typeface="Times New Roman" panose="02020603050405020304" pitchFamily="18" charset="0"/>
                    <a:cs typeface="Times New Roman" panose="02020603050405020304" pitchFamily="18" charset="0"/>
                  </a:rPr>
                  <a:t>=</a:t>
                </a:r>
                <a:r>
                  <a:rPr lang="en-US" sz="2400" i="1" dirty="0" err="1">
                    <a:latin typeface="Times New Roman" panose="02020603050405020304" pitchFamily="18" charset="0"/>
                    <a:cs typeface="Times New Roman" panose="02020603050405020304" pitchFamily="18" charset="0"/>
                  </a:rPr>
                  <a:t>v</a:t>
                </a:r>
                <a:r>
                  <a:rPr lang="en-US" sz="2400" i="1" baseline="-25000" dirty="0" err="1">
                    <a:latin typeface="Times New Roman" panose="02020603050405020304" pitchFamily="18" charset="0"/>
                    <a:cs typeface="Times New Roman" panose="02020603050405020304" pitchFamily="18" charset="0"/>
                  </a:rPr>
                  <a:t>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bo’lsa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avtomobil</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noturgun</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muvozanatda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bo’ladi</a:t>
                </a:r>
                <a:r>
                  <a:rPr lang="en-US" sz="2400" dirty="0" smtClean="0">
                    <a:latin typeface="Times New Roman" panose="02020603050405020304" pitchFamily="18" charset="0"/>
                    <a:cs typeface="Times New Roman" panose="02020603050405020304" pitchFamily="18" charset="0"/>
                  </a:rPr>
                  <a:t>.</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mc:Choice>
        <mc:Fallback>
          <p:sp>
            <p:nvSpPr>
              <p:cNvPr id="2" name="Прямоугольник 1"/>
              <p:cNvSpPr>
                <a:spLocks noRot="1" noChangeAspect="1" noMove="1" noResize="1" noEditPoints="1" noAdjustHandles="1" noChangeArrowheads="1" noChangeShapeType="1" noTextEdit="1"/>
              </p:cNvSpPr>
              <p:nvPr/>
            </p:nvSpPr>
            <p:spPr>
              <a:xfrm>
                <a:off x="0" y="1109740"/>
                <a:ext cx="12192000" cy="5535233"/>
              </a:xfrm>
              <a:prstGeom prst="rect">
                <a:avLst/>
              </a:prstGeom>
              <a:blipFill rotWithShape="0">
                <a:blip r:embed="rId2"/>
                <a:stretch>
                  <a:fillRect l="-750" r="-750" b="-1101"/>
                </a:stretch>
              </a:blipFill>
            </p:spPr>
            <p:txBody>
              <a:bodyPr/>
              <a:lstStyle/>
              <a:p>
                <a:r>
                  <a:rPr lang="ru-RU">
                    <a:noFill/>
                  </a:rPr>
                  <a:t> </a:t>
                </a:r>
              </a:p>
            </p:txBody>
          </p:sp>
        </mc:Fallback>
      </mc:AlternateContent>
    </p:spTree>
    <p:extLst>
      <p:ext uri="{BB962C8B-B14F-4D97-AF65-F5344CB8AC3E}">
        <p14:creationId xmlns:p14="http://schemas.microsoft.com/office/powerpoint/2010/main" val="3745641212"/>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6" name="Заголовок 1"/>
          <p:cNvSpPr txBox="1">
            <a:spLocks noGrp="1"/>
          </p:cNvSpPr>
          <p:nvPr>
            <p:ph type="title"/>
          </p:nvPr>
        </p:nvSpPr>
        <p:spPr>
          <a:xfrm>
            <a:off x="1313645" y="155577"/>
            <a:ext cx="10753859" cy="530224"/>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r>
              <a:rPr lang="en-US" sz="2800" b="1" dirty="0" err="1">
                <a:latin typeface="Times New Roman" panose="02020603050405020304" pitchFamily="18" charset="0"/>
                <a:cs typeface="Times New Roman" panose="02020603050405020304" pitchFamily="18" charset="0"/>
              </a:rPr>
              <a:t>SHinaning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yonaki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sirpanishi</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va</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avtomobilning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buriluvchanligi</a:t>
            </a:r>
            <a:r>
              <a:rPr lang="en-US" sz="2800" b="1"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
        <p:nvSpPr>
          <p:cNvPr id="2" name="Объект 1"/>
          <p:cNvSpPr>
            <a:spLocks noGrp="1"/>
          </p:cNvSpPr>
          <p:nvPr>
            <p:ph idx="1"/>
          </p:nvPr>
        </p:nvSpPr>
        <p:spPr>
          <a:xfrm>
            <a:off x="0" y="821609"/>
            <a:ext cx="12192000" cy="4351338"/>
          </a:xfrm>
        </p:spPr>
        <p:txBody>
          <a:bodyPr/>
          <a:lstStyle/>
          <a:p>
            <a:pPr marL="0" indent="0">
              <a:spcAft>
                <a:spcPts val="0"/>
              </a:spcAft>
              <a:buNone/>
            </a:pPr>
            <a:r>
              <a:rPr lang="en-US" sz="28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Elastik</a:t>
            </a:r>
            <a:r>
              <a:rPr lang="en-US" sz="2400" dirty="0" smtClean="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shinaga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yonaki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kuch</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ta`sir</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etganda</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avtomobilning</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harakat</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yo’nalishini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o’zgartirib</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yuborishi</a:t>
            </a:r>
            <a:r>
              <a:rPr lang="en-US" sz="2400" dirty="0">
                <a:latin typeface="Times New Roman" panose="02020603050405020304" pitchFamily="18" charset="0"/>
                <a:cs typeface="Times New Roman" panose="02020603050405020304" pitchFamily="18" charset="0"/>
              </a:rPr>
              <a:t> </a:t>
            </a:r>
            <a:r>
              <a:rPr lang="en-US" sz="2400" dirty="0" err="1">
                <a:latin typeface="Times New Roman" panose="02020603050405020304" pitchFamily="18" charset="0"/>
                <a:cs typeface="Times New Roman" panose="02020603050405020304" pitchFamily="18" charset="0"/>
              </a:rPr>
              <a:t>mumkin</a:t>
            </a:r>
            <a:r>
              <a:rPr lang="en-US" sz="2400" dirty="0">
                <a:latin typeface="Times New Roman" panose="02020603050405020304" pitchFamily="18" charset="0"/>
                <a:cs typeface="Times New Roman" panose="02020603050405020304" pitchFamily="18" charset="0"/>
              </a:rPr>
              <a:t>. </a:t>
            </a:r>
            <a:r>
              <a:rPr lang="es-ES" sz="2400" dirty="0">
                <a:latin typeface="Times New Roman" panose="02020603050405020304" pitchFamily="18" charset="0"/>
                <a:cs typeface="Times New Roman" panose="02020603050405020304" pitchFamily="18" charset="0"/>
              </a:rPr>
              <a:t>Elastik shinaning yonaki sirpanish sxemasini ko’rib chiqamiz</a:t>
            </a:r>
            <a:r>
              <a:rPr lang="es-ES" sz="2400" dirty="0" smtClean="0">
                <a:latin typeface="Times New Roman" panose="02020603050405020304" pitchFamily="18" charset="0"/>
                <a:cs typeface="Times New Roman" panose="02020603050405020304" pitchFamily="18" charset="0"/>
              </a:rPr>
              <a:t>.</a:t>
            </a:r>
          </a:p>
          <a:p>
            <a:pPr marL="0" indent="0">
              <a:spcAft>
                <a:spcPts val="0"/>
              </a:spcAft>
              <a:buNone/>
            </a:pPr>
            <a:endParaRPr lang="es-ES" sz="2400" dirty="0">
              <a:latin typeface="Times New Roman" panose="02020603050405020304" pitchFamily="18" charset="0"/>
              <a:cs typeface="Times New Roman" panose="02020603050405020304" pitchFamily="18" charset="0"/>
            </a:endParaRPr>
          </a:p>
          <a:p>
            <a:pPr marL="0" indent="0">
              <a:spcAft>
                <a:spcPts val="0"/>
              </a:spcAft>
              <a:buNone/>
            </a:pPr>
            <a:endParaRPr lang="es-ES" sz="2400" dirty="0" smtClean="0">
              <a:latin typeface="Times New Roman" panose="02020603050405020304" pitchFamily="18" charset="0"/>
              <a:cs typeface="Times New Roman" panose="02020603050405020304" pitchFamily="18" charset="0"/>
            </a:endParaRPr>
          </a:p>
          <a:p>
            <a:pPr marL="0" indent="0">
              <a:spcAft>
                <a:spcPts val="0"/>
              </a:spcAft>
              <a:buNone/>
            </a:pPr>
            <a:endParaRPr lang="es-ES" sz="2400" dirty="0">
              <a:latin typeface="Times New Roman" panose="02020603050405020304" pitchFamily="18" charset="0"/>
              <a:cs typeface="Times New Roman" panose="02020603050405020304" pitchFamily="18" charset="0"/>
            </a:endParaRPr>
          </a:p>
          <a:p>
            <a:pPr marL="0" indent="0">
              <a:spcAft>
                <a:spcPts val="0"/>
              </a:spcAft>
              <a:buNone/>
            </a:pPr>
            <a:endParaRPr lang="es-ES" sz="2400" dirty="0" smtClean="0">
              <a:latin typeface="Times New Roman" panose="02020603050405020304" pitchFamily="18" charset="0"/>
              <a:cs typeface="Times New Roman" panose="02020603050405020304" pitchFamily="18" charset="0"/>
            </a:endParaRPr>
          </a:p>
          <a:p>
            <a:pPr marL="0" indent="0">
              <a:spcAft>
                <a:spcPts val="0"/>
              </a:spcAft>
              <a:buNone/>
            </a:pPr>
            <a:endParaRPr lang="es-ES" sz="2400" dirty="0" smtClean="0">
              <a:latin typeface="Times New Roman" panose="02020603050405020304" pitchFamily="18" charset="0"/>
              <a:cs typeface="Times New Roman" panose="02020603050405020304" pitchFamily="18" charset="0"/>
            </a:endParaRPr>
          </a:p>
          <a:p>
            <a:pPr marL="0" indent="0">
              <a:spcAft>
                <a:spcPts val="0"/>
              </a:spcAft>
              <a:buNone/>
            </a:pPr>
            <a:endParaRPr lang="es-ES" sz="2400" dirty="0" smtClean="0">
              <a:latin typeface="Times New Roman" panose="02020603050405020304" pitchFamily="18" charset="0"/>
              <a:cs typeface="Times New Roman" panose="02020603050405020304" pitchFamily="18" charset="0"/>
            </a:endParaRPr>
          </a:p>
          <a:p>
            <a:pPr marL="0" indent="0">
              <a:spcAft>
                <a:spcPts val="0"/>
              </a:spcAft>
              <a:buNone/>
            </a:pPr>
            <a:endParaRPr lang="es-ES" sz="2400" dirty="0" smtClean="0">
              <a:latin typeface="Times New Roman" panose="02020603050405020304" pitchFamily="18" charset="0"/>
              <a:cs typeface="Times New Roman" panose="02020603050405020304" pitchFamily="18" charset="0"/>
            </a:endParaRPr>
          </a:p>
          <a:p>
            <a:pPr marL="0" indent="0">
              <a:spcAft>
                <a:spcPts val="0"/>
              </a:spcAft>
              <a:buNone/>
            </a:pPr>
            <a:endParaRPr lang="es-ES" sz="2400" dirty="0">
              <a:latin typeface="Times New Roman" panose="02020603050405020304" pitchFamily="18" charset="0"/>
              <a:cs typeface="Times New Roman" panose="02020603050405020304" pitchFamily="18" charset="0"/>
            </a:endParaRPr>
          </a:p>
          <a:p>
            <a:pPr marL="0" indent="0">
              <a:spcAft>
                <a:spcPts val="0"/>
              </a:spcAft>
              <a:buNone/>
            </a:pPr>
            <a:r>
              <a:rPr lang="es-ES" sz="2400" dirty="0" smtClean="0">
                <a:latin typeface="Times New Roman" panose="02020603050405020304" pitchFamily="18" charset="0"/>
                <a:cs typeface="Times New Roman" panose="02020603050405020304" pitchFamily="18" charset="0"/>
              </a:rPr>
              <a:t>G’ildirakning </a:t>
            </a:r>
            <a:r>
              <a:rPr lang="es-ES" sz="2400" dirty="0">
                <a:latin typeface="Times New Roman" panose="02020603050405020304" pitchFamily="18" charset="0"/>
                <a:cs typeface="Times New Roman" panose="02020603050405020304" pitchFamily="18" charset="0"/>
              </a:rPr>
              <a:t>yonaki sirpanmasdan (uvodsiz) (a) va sirpanib (uvodli) (b) gildirashi</a:t>
            </a:r>
            <a:r>
              <a:rPr lang="es-ES" sz="2400" dirty="0" smtClean="0">
                <a:latin typeface="Times New Roman" panose="02020603050405020304" pitchFamily="18" charset="0"/>
                <a:cs typeface="Times New Roman" panose="02020603050405020304" pitchFamily="18" charset="0"/>
              </a:rPr>
              <a:t>.</a:t>
            </a:r>
            <a:r>
              <a:rPr lang="es-ES" sz="2400" dirty="0"/>
              <a:t> </a:t>
            </a:r>
            <a:r>
              <a:rPr lang="es-ES" sz="2400" dirty="0">
                <a:latin typeface="Times New Roman" panose="02020603050405020304" pitchFamily="18" charset="0"/>
                <a:cs typeface="Times New Roman" panose="02020603050405020304" pitchFamily="18" charset="0"/>
              </a:rPr>
              <a:t>G’ildirakka faqat og’irlik kuchi </a:t>
            </a:r>
            <a:r>
              <a:rPr lang="es-ES" sz="2400" i="1" dirty="0">
                <a:latin typeface="Times New Roman" panose="02020603050405020304" pitchFamily="18" charset="0"/>
                <a:cs typeface="Times New Roman" panose="02020603050405020304" pitchFamily="18" charset="0"/>
              </a:rPr>
              <a:t>G</a:t>
            </a:r>
            <a:r>
              <a:rPr lang="es-ES" sz="2400" i="1" baseline="-25000" dirty="0">
                <a:latin typeface="Times New Roman" panose="02020603050405020304" pitchFamily="18" charset="0"/>
                <a:cs typeface="Times New Roman" panose="02020603050405020304" pitchFamily="18" charset="0"/>
              </a:rPr>
              <a:t>1</a:t>
            </a:r>
            <a:r>
              <a:rPr lang="es-ES" sz="2400" i="1" dirty="0">
                <a:latin typeface="Times New Roman" panose="02020603050405020304" pitchFamily="18" charset="0"/>
                <a:cs typeface="Times New Roman" panose="02020603050405020304" pitchFamily="18" charset="0"/>
              </a:rPr>
              <a:t> </a:t>
            </a:r>
            <a:r>
              <a:rPr lang="es-ES" sz="2400" dirty="0">
                <a:latin typeface="Times New Roman" panose="02020603050405020304" pitchFamily="18" charset="0"/>
                <a:cs typeface="Times New Roman" panose="02020603050405020304" pitchFamily="18" charset="0"/>
              </a:rPr>
              <a:t>ta`sir qilsin, shinaning perimetri bo’yicha A, B, C, D, E nuqtalarni </a:t>
            </a:r>
            <a:r>
              <a:rPr lang="es-ES" sz="2400" dirty="0" smtClean="0">
                <a:latin typeface="Times New Roman" panose="02020603050405020304" pitchFamily="18" charset="0"/>
                <a:cs typeface="Times New Roman" panose="02020603050405020304" pitchFamily="18" charset="0"/>
              </a:rPr>
              <a:t>belgi-lab</a:t>
            </a:r>
            <a:r>
              <a:rPr lang="es-ES" sz="2400" dirty="0">
                <a:latin typeface="Times New Roman" panose="02020603050405020304" pitchFamily="18" charset="0"/>
                <a:cs typeface="Times New Roman" panose="02020603050405020304" pitchFamily="18" charset="0"/>
              </a:rPr>
              <a:t>, g’ildirakni aylantiramiz. Agar g’ildirakka kushimcha ravishda yonaki kuch R</a:t>
            </a:r>
            <a:r>
              <a:rPr lang="es-ES" sz="2400" baseline="-25000" dirty="0">
                <a:latin typeface="Times New Roman" panose="02020603050405020304" pitchFamily="18" charset="0"/>
                <a:cs typeface="Times New Roman" panose="02020603050405020304" pitchFamily="18" charset="0"/>
              </a:rPr>
              <a:t>u</a:t>
            </a:r>
            <a:r>
              <a:rPr lang="es-ES" sz="2400" dirty="0">
                <a:latin typeface="Times New Roman" panose="02020603050405020304" pitchFamily="18" charset="0"/>
                <a:cs typeface="Times New Roman" panose="02020603050405020304" pitchFamily="18" charset="0"/>
              </a:rPr>
              <a:t> ta`sir kilsa, uning harakat traektoriyasi o’zgaradi. A,</a:t>
            </a:r>
            <a:r>
              <a:rPr lang="es-ES" sz="2400" i="1" dirty="0">
                <a:latin typeface="Times New Roman" panose="02020603050405020304" pitchFamily="18" charset="0"/>
                <a:cs typeface="Times New Roman" panose="02020603050405020304" pitchFamily="18" charset="0"/>
              </a:rPr>
              <a:t> </a:t>
            </a:r>
            <a:r>
              <a:rPr lang="es-ES" sz="2400" dirty="0">
                <a:latin typeface="Times New Roman" panose="02020603050405020304" pitchFamily="18" charset="0"/>
                <a:cs typeface="Times New Roman" panose="02020603050405020304" pitchFamily="18" charset="0"/>
              </a:rPr>
              <a:t>B, C, D, E nuqtalar A', B', C', D', E' xolatini  egallaydi.</a:t>
            </a:r>
            <a:endParaRPr lang="ru-RU" sz="2400" dirty="0">
              <a:latin typeface="Times New Roman" panose="02020603050405020304" pitchFamily="18" charset="0"/>
              <a:cs typeface="Times New Roman" panose="02020603050405020304" pitchFamily="18" charset="0"/>
            </a:endParaRPr>
          </a:p>
          <a:p>
            <a:pPr marL="0" indent="0">
              <a:spcAft>
                <a:spcPts val="0"/>
              </a:spcAft>
              <a:buNone/>
            </a:pPr>
            <a:endParaRPr lang="ru-RU" sz="1800" dirty="0" smtClean="0">
              <a:latin typeface="Times New Roman" panose="02020603050405020304" pitchFamily="18" charset="0"/>
              <a:ea typeface="Times New Roman" panose="02020603050405020304" pitchFamily="18" charset="0"/>
            </a:endParaRPr>
          </a:p>
        </p:txBody>
      </p:sp>
      <p:pic>
        <p:nvPicPr>
          <p:cNvPr id="4" name="Рисунок 3"/>
          <p:cNvPicPr/>
          <p:nvPr/>
        </p:nvPicPr>
        <p:blipFill>
          <a:blip r:embed="rId2">
            <a:extLst>
              <a:ext uri="{28A0092B-C50C-407E-A947-70E740481C1C}">
                <a14:useLocalDpi xmlns:a14="http://schemas.microsoft.com/office/drawing/2010/main" val="0"/>
              </a:ext>
            </a:extLst>
          </a:blip>
          <a:srcRect/>
          <a:stretch>
            <a:fillRect/>
          </a:stretch>
        </p:blipFill>
        <p:spPr bwMode="auto">
          <a:xfrm>
            <a:off x="2202288" y="1856927"/>
            <a:ext cx="4961756" cy="3554860"/>
          </a:xfrm>
          <a:prstGeom prst="rect">
            <a:avLst/>
          </a:prstGeom>
          <a:noFill/>
          <a:ln>
            <a:noFill/>
          </a:ln>
        </p:spPr>
      </p:pic>
    </p:spTree>
    <p:extLst>
      <p:ext uri="{BB962C8B-B14F-4D97-AF65-F5344CB8AC3E}">
        <p14:creationId xmlns:p14="http://schemas.microsoft.com/office/powerpoint/2010/main" val="226976573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6" name="Заголовок 1"/>
          <p:cNvSpPr txBox="1">
            <a:spLocks noGrp="1"/>
          </p:cNvSpPr>
          <p:nvPr>
            <p:ph type="title"/>
          </p:nvPr>
        </p:nvSpPr>
        <p:spPr>
          <a:xfrm>
            <a:off x="1197735" y="216773"/>
            <a:ext cx="10753859" cy="530224"/>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r>
              <a:rPr lang="en-US" sz="2800" b="1" dirty="0" err="1">
                <a:latin typeface="Times New Roman" panose="02020603050405020304" pitchFamily="18" charset="0"/>
                <a:cs typeface="Times New Roman" panose="02020603050405020304" pitchFamily="18" charset="0"/>
              </a:rPr>
              <a:t>SHinaning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yonaki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sirpanishi</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va</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avtomobilning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buriluvchanligi</a:t>
            </a:r>
            <a:r>
              <a:rPr lang="en-US" sz="2800" b="1"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180304" y="888644"/>
            <a:ext cx="11887200" cy="3757760"/>
          </a:xfrm>
          <a:prstGeom prst="rect">
            <a:avLst/>
          </a:prstGeom>
        </p:spPr>
        <p:txBody>
          <a:bodyPr wrap="square">
            <a:spAutoFit/>
          </a:bodyPr>
          <a:lstStyle/>
          <a:p>
            <a:pPr algn="just">
              <a:lnSpc>
                <a:spcPct val="107000"/>
              </a:lnSpc>
              <a:spcAft>
                <a:spcPts val="0"/>
              </a:spcAft>
            </a:pPr>
            <a:r>
              <a:rPr lang="es-ES" sz="2800" dirty="0">
                <a:latin typeface="Times New Roman" panose="02020603050405020304" pitchFamily="18" charset="0"/>
                <a:ea typeface="Times New Roman" panose="02020603050405020304" pitchFamily="18" charset="0"/>
                <a:cs typeface="Times New Roman" panose="02020603050405020304" pitchFamily="18" charset="0"/>
              </a:rPr>
              <a:t>SHina esa oldingi  yo’nalishga </a:t>
            </a:r>
            <a:r>
              <a:rPr lang="es-ES" sz="2800" i="1" dirty="0">
                <a:latin typeface="Times New Roman" panose="02020603050405020304" pitchFamily="18" charset="0"/>
                <a:ea typeface="Times New Roman" panose="02020603050405020304" pitchFamily="18" charset="0"/>
                <a:cs typeface="Times New Roman" panose="02020603050405020304" pitchFamily="18" charset="0"/>
              </a:rPr>
              <a:t>δ</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 burchak ostida harakat qiladi. Xosil bo’lgan </a:t>
            </a:r>
            <a:r>
              <a:rPr lang="es-ES" sz="2800" i="1" dirty="0">
                <a:latin typeface="Times New Roman" panose="02020603050405020304" pitchFamily="18" charset="0"/>
                <a:ea typeface="Times New Roman" panose="02020603050405020304" pitchFamily="18" charset="0"/>
                <a:cs typeface="Times New Roman" panose="02020603050405020304" pitchFamily="18" charset="0"/>
              </a:rPr>
              <a:t>δ</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 burchak, yahni g’ildirakning yo’nalish o’qi bilan xaqiqiy traektoriyasi  orasidagi burchak bo`lib g’ildirakning yonaki sirpanish burchagi deynladi. Yonaki sirpanish  burchagi </a:t>
            </a:r>
            <a:r>
              <a:rPr lang="es-ES" sz="2800" i="1" dirty="0">
                <a:latin typeface="Times New Roman" panose="02020603050405020304" pitchFamily="18" charset="0"/>
                <a:ea typeface="Times New Roman" panose="02020603050405020304" pitchFamily="18" charset="0"/>
                <a:cs typeface="Times New Roman" panose="02020603050405020304" pitchFamily="18" charset="0"/>
              </a:rPr>
              <a:t>δ</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 bilan yonaki ta`sir etuvchi kuch </a:t>
            </a:r>
            <a:r>
              <a:rPr lang="es-ES" sz="2800" i="1" dirty="0">
                <a:latin typeface="Times New Roman" panose="02020603050405020304" pitchFamily="18" charset="0"/>
                <a:ea typeface="Times New Roman" panose="02020603050405020304" pitchFamily="18" charset="0"/>
                <a:cs typeface="Times New Roman" panose="02020603050405020304" pitchFamily="18" charset="0"/>
              </a:rPr>
              <a:t>R</a:t>
            </a:r>
            <a:r>
              <a:rPr lang="es-ES" sz="2800" i="1" baseline="-25000" dirty="0">
                <a:latin typeface="Times New Roman" panose="02020603050405020304" pitchFamily="18" charset="0"/>
                <a:ea typeface="Times New Roman" panose="02020603050405020304" pitchFamily="18" charset="0"/>
                <a:cs typeface="Times New Roman" panose="02020603050405020304" pitchFamily="18" charset="0"/>
              </a:rPr>
              <a:t>y</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 o’rtasida OA uchastkada to’g’ri proportsional bog’lanish mavjud (rasm). AB uchastkada R</a:t>
            </a:r>
            <a:r>
              <a:rPr lang="es-ES" sz="2800" baseline="-25000" dirty="0">
                <a:latin typeface="Times New Roman" panose="02020603050405020304" pitchFamily="18" charset="0"/>
                <a:ea typeface="Times New Roman" panose="02020603050405020304" pitchFamily="18" charset="0"/>
                <a:cs typeface="Times New Roman" panose="02020603050405020304" pitchFamily="18" charset="0"/>
              </a:rPr>
              <a:t>y</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 ning o`sishi shinaning qisman sirpanishiga sabab bo’ladi va proportsional bog’lanish yo’qoladi. </a:t>
            </a:r>
            <a:r>
              <a:rPr lang="en-US" sz="2800" i="1" dirty="0">
                <a:latin typeface="Times New Roman" panose="02020603050405020304" pitchFamily="18" charset="0"/>
                <a:ea typeface="Times New Roman" panose="02020603050405020304" pitchFamily="18" charset="0"/>
                <a:cs typeface="Times New Roman" panose="02020603050405020304" pitchFamily="18" charset="0"/>
              </a:rPr>
              <a:t>R</a:t>
            </a:r>
            <a:r>
              <a:rPr lang="es-ES" sz="2800" i="1" baseline="-25000" dirty="0">
                <a:latin typeface="Times New Roman" panose="02020603050405020304" pitchFamily="18" charset="0"/>
                <a:ea typeface="Times New Roman" panose="02020603050405020304" pitchFamily="18" charset="0"/>
                <a:cs typeface="Times New Roman" panose="02020603050405020304" pitchFamily="18" charset="0"/>
              </a:rPr>
              <a:t>φ</a:t>
            </a:r>
            <a:r>
              <a:rPr lang="es-ES" sz="2800" i="1" dirty="0">
                <a:latin typeface="Times New Roman" panose="02020603050405020304" pitchFamily="18" charset="0"/>
                <a:ea typeface="Times New Roman" panose="02020603050405020304" pitchFamily="18" charset="0"/>
                <a:cs typeface="Times New Roman" panose="02020603050405020304" pitchFamily="18" charset="0"/>
              </a:rPr>
              <a:t>=</a:t>
            </a:r>
            <a:r>
              <a:rPr lang="en-US" sz="2800" i="1" dirty="0">
                <a:latin typeface="Times New Roman" panose="02020603050405020304" pitchFamily="18" charset="0"/>
                <a:ea typeface="Times New Roman" panose="02020603050405020304" pitchFamily="18" charset="0"/>
                <a:cs typeface="Times New Roman" panose="02020603050405020304" pitchFamily="18" charset="0"/>
              </a:rPr>
              <a:t>R</a:t>
            </a:r>
            <a:r>
              <a:rPr lang="en-US" sz="2800" i="1" baseline="-25000" dirty="0">
                <a:latin typeface="Times New Roman" panose="02020603050405020304" pitchFamily="18" charset="0"/>
                <a:ea typeface="Times New Roman" panose="02020603050405020304" pitchFamily="18" charset="0"/>
                <a:cs typeface="Times New Roman" panose="02020603050405020304" pitchFamily="18" charset="0"/>
              </a:rPr>
              <a:t>y</a:t>
            </a:r>
            <a:r>
              <a:rPr lang="en-US" sz="2800" baseline="-250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bo</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lganda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shina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tuda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sirpanadi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va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i="1" dirty="0">
                <a:latin typeface="Times New Roman" panose="02020603050405020304" pitchFamily="18" charset="0"/>
                <a:ea typeface="Times New Roman" panose="02020603050405020304" pitchFamily="18" charset="0"/>
                <a:cs typeface="Times New Roman" panose="02020603050405020304" pitchFamily="18" charset="0"/>
              </a:rPr>
              <a:t>R</a:t>
            </a:r>
            <a:r>
              <a:rPr lang="en-US" sz="2800" i="1" baseline="-25000" dirty="0">
                <a:latin typeface="Times New Roman" panose="02020603050405020304" pitchFamily="18" charset="0"/>
                <a:ea typeface="Times New Roman" panose="02020603050405020304" pitchFamily="18" charset="0"/>
                <a:cs typeface="Times New Roman" panose="02020603050405020304" pitchFamily="18" charset="0"/>
              </a:rPr>
              <a:t>y</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o</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zgarmasa</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ham </a:t>
            </a:r>
            <a:r>
              <a:rPr lang="es-ES" sz="2800" i="1" dirty="0">
                <a:latin typeface="Times New Roman" panose="02020603050405020304" pitchFamily="18" charset="0"/>
                <a:ea typeface="Times New Roman" panose="02020603050405020304" pitchFamily="18" charset="0"/>
                <a:cs typeface="Times New Roman" panose="02020603050405020304" pitchFamily="18" charset="0"/>
              </a:rPr>
              <a:t>δ</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burchagi</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cheksiz</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ortib</a:t>
            </a:r>
            <a:r>
              <a:rPr lang="en-U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n-US" sz="2800" dirty="0" err="1">
                <a:latin typeface="Times New Roman" panose="02020603050405020304" pitchFamily="18" charset="0"/>
                <a:ea typeface="Times New Roman" panose="02020603050405020304" pitchFamily="18" charset="0"/>
                <a:cs typeface="Times New Roman" panose="02020603050405020304" pitchFamily="18" charset="0"/>
              </a:rPr>
              <a:t>boradi</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a:t>
            </a:r>
            <a:endParaRPr lang="ru-RU" sz="28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Рисунок 7"/>
          <p:cNvPicPr/>
          <p:nvPr/>
        </p:nvPicPr>
        <p:blipFill>
          <a:blip r:embed="rId2">
            <a:extLst>
              <a:ext uri="{28A0092B-C50C-407E-A947-70E740481C1C}">
                <a14:useLocalDpi xmlns:a14="http://schemas.microsoft.com/office/drawing/2010/main" val="0"/>
              </a:ext>
            </a:extLst>
          </a:blip>
          <a:srcRect/>
          <a:stretch>
            <a:fillRect/>
          </a:stretch>
        </p:blipFill>
        <p:spPr bwMode="auto">
          <a:xfrm>
            <a:off x="1506828" y="4454427"/>
            <a:ext cx="4365938" cy="2403573"/>
          </a:xfrm>
          <a:prstGeom prst="rect">
            <a:avLst/>
          </a:prstGeom>
          <a:noFill/>
          <a:ln>
            <a:noFill/>
          </a:ln>
        </p:spPr>
      </p:pic>
      <p:sp>
        <p:nvSpPr>
          <p:cNvPr id="9" name="Прямоугольник 8"/>
          <p:cNvSpPr/>
          <p:nvPr/>
        </p:nvSpPr>
        <p:spPr>
          <a:xfrm>
            <a:off x="7637172" y="5293217"/>
            <a:ext cx="3953814" cy="920650"/>
          </a:xfrm>
          <a:prstGeom prst="rect">
            <a:avLst/>
          </a:prstGeom>
        </p:spPr>
        <p:txBody>
          <a:bodyPr wrap="square">
            <a:spAutoFit/>
          </a:bodyPr>
          <a:lstStyle/>
          <a:p>
            <a:r>
              <a:rPr lang="en-US" dirty="0" err="1">
                <a:latin typeface="Times New Roman" panose="02020603050405020304" pitchFamily="18" charset="0"/>
                <a:cs typeface="Times New Roman" panose="02020603050405020304" pitchFamily="18" charset="0"/>
              </a:rPr>
              <a:t>Har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tishlashish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koeffitsentlarida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kundalang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yonaki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sirpanish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burchagi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o’rtasidagi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bog’lanish</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528308266"/>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6" name="Прямоугольник 5"/>
          <p:cNvSpPr/>
          <p:nvPr/>
        </p:nvSpPr>
        <p:spPr>
          <a:xfrm>
            <a:off x="206061" y="1120462"/>
            <a:ext cx="11745533" cy="5624617"/>
          </a:xfrm>
          <a:prstGeom prst="rect">
            <a:avLst/>
          </a:prstGeom>
        </p:spPr>
        <p:txBody>
          <a:bodyPr wrap="square">
            <a:spAutoFit/>
          </a:bodyPr>
          <a:lstStyle/>
          <a:p>
            <a:pPr algn="just">
              <a:lnSpc>
                <a:spcPct val="107000"/>
              </a:lnSpc>
              <a:spcAft>
                <a:spcPts val="0"/>
              </a:spcAft>
            </a:pPr>
            <a:r>
              <a:rPr lang="es-ES" sz="2800" i="1" dirty="0" smtClean="0">
                <a:latin typeface="Times New Roman" panose="02020603050405020304" pitchFamily="18" charset="0"/>
                <a:ea typeface="Times New Roman" panose="02020603050405020304" pitchFamily="18" charset="0"/>
                <a:cs typeface="Times New Roman" panose="02020603050405020304" pitchFamily="18" charset="0"/>
              </a:rPr>
              <a:t>	OABC</a:t>
            </a:r>
            <a:r>
              <a:rPr lang="es-ES" sz="28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chiziri tishlashish koeffitsienti φ</a:t>
            </a:r>
            <a:r>
              <a:rPr lang="es-ES" sz="2800" baseline="-25000" dirty="0">
                <a:latin typeface="Times New Roman" panose="02020603050405020304" pitchFamily="18" charset="0"/>
                <a:ea typeface="Times New Roman" panose="02020603050405020304" pitchFamily="18" charset="0"/>
                <a:cs typeface="Times New Roman" panose="02020603050405020304" pitchFamily="18" charset="0"/>
              </a:rPr>
              <a:t>1</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 uchun kurilgan bulsin. Agar. φ</a:t>
            </a:r>
            <a:r>
              <a:rPr lang="es-ES" sz="2800" baseline="-25000" dirty="0">
                <a:latin typeface="Times New Roman" panose="02020603050405020304" pitchFamily="18" charset="0"/>
                <a:ea typeface="Times New Roman" panose="02020603050405020304" pitchFamily="18" charset="0"/>
                <a:cs typeface="Times New Roman" panose="02020603050405020304" pitchFamily="18" charset="0"/>
              </a:rPr>
              <a:t>3</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&gt; φ</a:t>
            </a:r>
            <a:r>
              <a:rPr lang="es-ES" sz="28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&gt; φ</a:t>
            </a:r>
            <a:r>
              <a:rPr lang="es-ES" sz="2800" baseline="-25000" dirty="0">
                <a:latin typeface="Times New Roman" panose="02020603050405020304" pitchFamily="18" charset="0"/>
                <a:ea typeface="Times New Roman" panose="02020603050405020304" pitchFamily="18" charset="0"/>
                <a:cs typeface="Times New Roman" panose="02020603050405020304" pitchFamily="18" charset="0"/>
              </a:rPr>
              <a:t>1 </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uchun  OA</a:t>
            </a:r>
            <a:r>
              <a:rPr lang="es-ES" sz="28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B</a:t>
            </a:r>
            <a:r>
              <a:rPr lang="es-ES" sz="28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C</a:t>
            </a:r>
            <a:r>
              <a:rPr lang="es-ES" sz="28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  OA</a:t>
            </a:r>
            <a:r>
              <a:rPr lang="es-ES" sz="2800" baseline="-25000" dirty="0">
                <a:latin typeface="Times New Roman" panose="02020603050405020304" pitchFamily="18" charset="0"/>
                <a:ea typeface="Times New Roman" panose="02020603050405020304" pitchFamily="18" charset="0"/>
                <a:cs typeface="Times New Roman" panose="02020603050405020304" pitchFamily="18" charset="0"/>
              </a:rPr>
              <a:t>1</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B</a:t>
            </a:r>
            <a:r>
              <a:rPr lang="es-ES" sz="2800" baseline="-25000" dirty="0">
                <a:latin typeface="Times New Roman" panose="02020603050405020304" pitchFamily="18" charset="0"/>
                <a:ea typeface="Times New Roman" panose="02020603050405020304" pitchFamily="18" charset="0"/>
                <a:cs typeface="Times New Roman" panose="02020603050405020304" pitchFamily="18" charset="0"/>
              </a:rPr>
              <a:t>1</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C</a:t>
            </a:r>
            <a:r>
              <a:rPr lang="es-ES" sz="2800" baseline="-25000" dirty="0">
                <a:latin typeface="Times New Roman" panose="02020603050405020304" pitchFamily="18" charset="0"/>
                <a:ea typeface="Times New Roman" panose="02020603050405020304" pitchFamily="18" charset="0"/>
                <a:cs typeface="Times New Roman" panose="02020603050405020304" pitchFamily="18" charset="0"/>
              </a:rPr>
              <a:t>1</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 OABC    egri   chiziqlar to’g’ri kelsa, tishlashish koeffitsientining ortib borishi bilan g’ildirakning yonaki sirpanishiga qarshilik ham oshadi. Yonaki ta`sir etuvchi kuch bilan sirpanish burchagi o’rtasidagi borlanish grafigining to’g’ri chiziqli qismi uchun quyidagi tenglikni yozish mumkin: </a:t>
            </a:r>
            <a:endParaRPr lang="ru-RU" sz="2000" dirty="0">
              <a:latin typeface="Calibri" panose="020F0502020204030204" pitchFamily="34" charset="0"/>
              <a:ea typeface="Calibri" panose="020F0502020204030204" pitchFamily="34" charset="0"/>
              <a:cs typeface="Times New Roman" panose="02020603050405020304" pitchFamily="18" charset="0"/>
            </a:endParaRPr>
          </a:p>
          <a:p>
            <a:pPr algn="ctr">
              <a:lnSpc>
                <a:spcPct val="107000"/>
              </a:lnSpc>
              <a:spcAft>
                <a:spcPts val="0"/>
              </a:spcAft>
            </a:pPr>
            <a:r>
              <a:rPr lang="es-ES" sz="2800" i="1" dirty="0" smtClean="0">
                <a:latin typeface="Times New Roman" panose="02020603050405020304" pitchFamily="18" charset="0"/>
                <a:ea typeface="Times New Roman" panose="02020603050405020304" pitchFamily="18" charset="0"/>
                <a:cs typeface="Times New Roman" panose="02020603050405020304" pitchFamily="18" charset="0"/>
              </a:rPr>
              <a:t>R</a:t>
            </a:r>
            <a:r>
              <a:rPr lang="es-ES" sz="2800" i="1" baseline="-25000" dirty="0" smtClean="0">
                <a:latin typeface="Times New Roman" panose="02020603050405020304" pitchFamily="18" charset="0"/>
                <a:ea typeface="Times New Roman" panose="02020603050405020304" pitchFamily="18" charset="0"/>
                <a:cs typeface="Times New Roman" panose="02020603050405020304" pitchFamily="18" charset="0"/>
              </a:rPr>
              <a:t>y</a:t>
            </a:r>
            <a:r>
              <a:rPr lang="es-ES" sz="2800" i="1" dirty="0" smtClean="0">
                <a:latin typeface="Times New Roman" panose="02020603050405020304" pitchFamily="18" charset="0"/>
                <a:ea typeface="Times New Roman" panose="02020603050405020304" pitchFamily="18" charset="0"/>
                <a:cs typeface="Times New Roman" panose="02020603050405020304" pitchFamily="18" charset="0"/>
              </a:rPr>
              <a:t>=K</a:t>
            </a:r>
            <a:r>
              <a:rPr lang="es-ES" sz="2800" i="1" baseline="-25000" dirty="0" smtClean="0">
                <a:latin typeface="Times New Roman" panose="02020603050405020304" pitchFamily="18" charset="0"/>
                <a:ea typeface="Times New Roman" panose="02020603050405020304" pitchFamily="18" charset="0"/>
                <a:cs typeface="Times New Roman" panose="02020603050405020304" pitchFamily="18" charset="0"/>
              </a:rPr>
              <a:t>uv</a:t>
            </a:r>
            <a:r>
              <a:rPr lang="es-ES" sz="2800"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s-ES" sz="2800" i="1" dirty="0">
                <a:latin typeface="Times New Roman" panose="02020603050405020304" pitchFamily="18" charset="0"/>
                <a:ea typeface="Times New Roman" panose="02020603050405020304" pitchFamily="18" charset="0"/>
                <a:cs typeface="Times New Roman" panose="02020603050405020304" pitchFamily="18" charset="0"/>
                <a:sym typeface="Symbol" panose="05050102010706020507" pitchFamily="18" charset="2"/>
              </a:rPr>
              <a:t></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 </a:t>
            </a:r>
            <a:endParaRPr lang="es-ES" sz="28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ctr">
              <a:lnSpc>
                <a:spcPct val="107000"/>
              </a:lnSpc>
              <a:spcAft>
                <a:spcPts val="0"/>
              </a:spcAft>
            </a:pPr>
            <a:r>
              <a:rPr lang="es-ES"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0"/>
              </a:spcAft>
            </a:pPr>
            <a:r>
              <a:rPr lang="es-E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s-ES" sz="2800" dirty="0" smtClean="0">
                <a:latin typeface="Times New Roman" panose="02020603050405020304" pitchFamily="18" charset="0"/>
                <a:ea typeface="Times New Roman" panose="02020603050405020304" pitchFamily="18" charset="0"/>
                <a:cs typeface="Times New Roman" panose="02020603050405020304" pitchFamily="18" charset="0"/>
              </a:rPr>
              <a:t>bu </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yerda </a:t>
            </a:r>
            <a:r>
              <a:rPr lang="es-ES" sz="2800" i="1" dirty="0">
                <a:latin typeface="Times New Roman" panose="02020603050405020304" pitchFamily="18" charset="0"/>
                <a:ea typeface="Times New Roman" panose="02020603050405020304" pitchFamily="18" charset="0"/>
                <a:cs typeface="Times New Roman" panose="02020603050405020304" pitchFamily="18" charset="0"/>
              </a:rPr>
              <a:t>K</a:t>
            </a:r>
            <a:r>
              <a:rPr lang="es-ES" sz="2800" i="1" baseline="-25000" dirty="0">
                <a:latin typeface="Times New Roman" panose="02020603050405020304" pitchFamily="18" charset="0"/>
                <a:ea typeface="Times New Roman" panose="02020603050405020304" pitchFamily="18" charset="0"/>
                <a:cs typeface="Times New Roman" panose="02020603050405020304" pitchFamily="18" charset="0"/>
              </a:rPr>
              <a:t>uv</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—yonaki sirpanishga qarshilik koeffitsienti bo’lib, bir radian yonaki sirpanish burchagini olish uchun qancha yonaki kuch ta`sir etishi zarurligini bildiradi. Yengil avtomobil shinalari uchun </a:t>
            </a:r>
            <a:r>
              <a:rPr lang="es-ES" sz="2800" i="1" dirty="0">
                <a:latin typeface="Times New Roman" panose="02020603050405020304" pitchFamily="18" charset="0"/>
                <a:ea typeface="Times New Roman" panose="02020603050405020304" pitchFamily="18" charset="0"/>
                <a:cs typeface="Times New Roman" panose="02020603050405020304" pitchFamily="18" charset="0"/>
              </a:rPr>
              <a:t>K</a:t>
            </a:r>
            <a:r>
              <a:rPr lang="es-ES" sz="2800" i="1" baseline="-25000" dirty="0">
                <a:latin typeface="Times New Roman" panose="02020603050405020304" pitchFamily="18" charset="0"/>
                <a:ea typeface="Times New Roman" panose="02020603050405020304" pitchFamily="18" charset="0"/>
                <a:cs typeface="Times New Roman" panose="02020603050405020304" pitchFamily="18" charset="0"/>
              </a:rPr>
              <a:t>uv</a:t>
            </a:r>
            <a:r>
              <a:rPr lang="es-ES" sz="2800" i="1" dirty="0">
                <a:latin typeface="Times New Roman" panose="02020603050405020304" pitchFamily="18" charset="0"/>
                <a:ea typeface="Times New Roman" panose="02020603050405020304" pitchFamily="18" charset="0"/>
                <a:cs typeface="Times New Roman" panose="02020603050405020304" pitchFamily="18" charset="0"/>
              </a:rPr>
              <a:t>= 15 . . . 40</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 </a:t>
            </a:r>
            <a:r>
              <a:rPr lang="es-ES" sz="2800" i="1" dirty="0">
                <a:latin typeface="Times New Roman" panose="02020603050405020304" pitchFamily="18" charset="0"/>
                <a:ea typeface="Times New Roman" panose="02020603050405020304" pitchFamily="18" charset="0"/>
                <a:cs typeface="Times New Roman" panose="02020603050405020304" pitchFamily="18" charset="0"/>
              </a:rPr>
              <a:t>kN/rad</a:t>
            </a:r>
            <a:r>
              <a:rPr lang="es-ES" sz="2800" dirty="0">
                <a:latin typeface="Times New Roman" panose="02020603050405020304" pitchFamily="18" charset="0"/>
                <a:ea typeface="Times New Roman" panose="02020603050405020304" pitchFamily="18" charset="0"/>
                <a:cs typeface="Times New Roman" panose="02020603050405020304" pitchFamily="18" charset="0"/>
              </a:rPr>
              <a:t> yuk avtomobillari uchun esa </a:t>
            </a:r>
            <a:r>
              <a:rPr lang="es-ES" sz="2800" i="1" dirty="0">
                <a:latin typeface="Times New Roman" panose="02020603050405020304" pitchFamily="18" charset="0"/>
                <a:ea typeface="Times New Roman" panose="02020603050405020304" pitchFamily="18" charset="0"/>
                <a:cs typeface="Times New Roman" panose="02020603050405020304" pitchFamily="18" charset="0"/>
              </a:rPr>
              <a:t>60 ... 150 kN/rad</a:t>
            </a:r>
            <a:r>
              <a:rPr lang="es-ES" sz="28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ru-RU" sz="2000" dirty="0">
              <a:latin typeface="Calibri" panose="020F0502020204030204" pitchFamily="34" charset="0"/>
              <a:ea typeface="Calibri" panose="020F0502020204030204" pitchFamily="34" charset="0"/>
              <a:cs typeface="Times New Roman" panose="02020603050405020304" pitchFamily="18" charset="0"/>
            </a:endParaRPr>
          </a:p>
        </p:txBody>
      </p:sp>
      <p:sp>
        <p:nvSpPr>
          <p:cNvPr id="5" name="Заголовок 1"/>
          <p:cNvSpPr txBox="1">
            <a:spLocks noGrp="1"/>
          </p:cNvSpPr>
          <p:nvPr>
            <p:ph type="title"/>
          </p:nvPr>
        </p:nvSpPr>
        <p:spPr>
          <a:xfrm>
            <a:off x="1197735" y="216773"/>
            <a:ext cx="10753859" cy="530224"/>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r>
              <a:rPr lang="en-US" sz="2800" b="1" dirty="0" err="1">
                <a:latin typeface="Times New Roman" panose="02020603050405020304" pitchFamily="18" charset="0"/>
                <a:cs typeface="Times New Roman" panose="02020603050405020304" pitchFamily="18" charset="0"/>
              </a:rPr>
              <a:t>SHinaning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yonaki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sirpanishi</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va</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avtomobilning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buriluvchanligi</a:t>
            </a:r>
            <a:r>
              <a:rPr lang="en-US" sz="2800" b="1"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9998546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6" name="Прямоугольник 5"/>
          <p:cNvSpPr/>
          <p:nvPr/>
        </p:nvSpPr>
        <p:spPr>
          <a:xfrm>
            <a:off x="206061" y="1120462"/>
            <a:ext cx="11745533" cy="530594"/>
          </a:xfrm>
          <a:prstGeom prst="rect">
            <a:avLst/>
          </a:prstGeom>
        </p:spPr>
        <p:txBody>
          <a:bodyPr wrap="square">
            <a:spAutoFit/>
          </a:bodyPr>
          <a:lstStyle/>
          <a:p>
            <a:pPr algn="just">
              <a:lnSpc>
                <a:spcPct val="107000"/>
              </a:lnSpc>
              <a:spcAft>
                <a:spcPts val="0"/>
              </a:spcAft>
            </a:pPr>
            <a:r>
              <a:rPr lang="es-ES" sz="2800" i="1"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dirty="0">
              <a:latin typeface="Calibri" panose="020F0502020204030204" pitchFamily="34" charset="0"/>
              <a:ea typeface="Calibri" panose="020F0502020204030204" pitchFamily="34" charset="0"/>
              <a:cs typeface="Times New Roman" panose="02020603050405020304" pitchFamily="18" charset="0"/>
            </a:endParaRPr>
          </a:p>
        </p:txBody>
      </p:sp>
      <p:sp>
        <p:nvSpPr>
          <p:cNvPr id="5" name="Заголовок 1"/>
          <p:cNvSpPr txBox="1">
            <a:spLocks noGrp="1"/>
          </p:cNvSpPr>
          <p:nvPr>
            <p:ph type="title"/>
          </p:nvPr>
        </p:nvSpPr>
        <p:spPr>
          <a:xfrm>
            <a:off x="1197735" y="216773"/>
            <a:ext cx="10753859" cy="530224"/>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r>
              <a:rPr lang="en-US" sz="2800" b="1" dirty="0" err="1">
                <a:latin typeface="Times New Roman" panose="02020603050405020304" pitchFamily="18" charset="0"/>
                <a:cs typeface="Times New Roman" panose="02020603050405020304" pitchFamily="18" charset="0"/>
              </a:rPr>
              <a:t>SHinaning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yonaki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sirpanishi</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va</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avtomobilning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buriluvchanligi</a:t>
            </a:r>
            <a:r>
              <a:rPr lang="en-US" sz="2800" b="1"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pic>
        <p:nvPicPr>
          <p:cNvPr id="12" name="Рисунок 11"/>
          <p:cNvPicPr>
            <a:picLocks noChangeAspect="1"/>
          </p:cNvPicPr>
          <p:nvPr/>
        </p:nvPicPr>
        <p:blipFill>
          <a:blip r:embed="rId2">
            <a:clrChange>
              <a:clrFrom>
                <a:srgbClr val="FFFFFF"/>
              </a:clrFrom>
              <a:clrTo>
                <a:srgbClr val="FFFFFF">
                  <a:alpha val="0"/>
                </a:srgbClr>
              </a:clrTo>
            </a:clrChange>
          </a:blip>
          <a:stretch>
            <a:fillRect/>
          </a:stretch>
        </p:blipFill>
        <p:spPr>
          <a:xfrm>
            <a:off x="1444487" y="983027"/>
            <a:ext cx="7527235" cy="5165981"/>
          </a:xfrm>
          <a:prstGeom prst="rect">
            <a:avLst/>
          </a:prstGeom>
          <a:noFill/>
          <a:ln>
            <a:noFill/>
          </a:ln>
        </p:spPr>
      </p:pic>
      <p:sp>
        <p:nvSpPr>
          <p:cNvPr id="13" name="Прямоугольник 12"/>
          <p:cNvSpPr/>
          <p:nvPr/>
        </p:nvSpPr>
        <p:spPr>
          <a:xfrm>
            <a:off x="1846680" y="6286443"/>
            <a:ext cx="7124066" cy="461665"/>
          </a:xfrm>
          <a:prstGeom prst="rect">
            <a:avLst/>
          </a:prstGeom>
        </p:spPr>
        <p:txBody>
          <a:bodyPr wrap="none">
            <a:spAutoFit/>
          </a:bodyPr>
          <a:lstStyle/>
          <a:p>
            <a:r>
              <a:rPr lang="ru-RU" sz="2400" dirty="0" err="1">
                <a:latin typeface="Times New Roman" panose="02020603050405020304" pitchFamily="18" charset="0"/>
                <a:ea typeface="Times New Roman" panose="02020603050405020304" pitchFamily="18" charset="0"/>
              </a:rPr>
              <a:t>Qattiq</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va</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elastik</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shinali</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avtomobilning</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burilish</a:t>
            </a:r>
            <a:r>
              <a:rPr lang="ru-RU" sz="2400" dirty="0">
                <a:latin typeface="Times New Roman" panose="02020603050405020304" pitchFamily="18" charset="0"/>
                <a:ea typeface="Times New Roman" panose="02020603050405020304" pitchFamily="18" charset="0"/>
              </a:rPr>
              <a:t> </a:t>
            </a:r>
            <a:r>
              <a:rPr lang="ru-RU" sz="2400" dirty="0" err="1">
                <a:latin typeface="Times New Roman" panose="02020603050405020304" pitchFamily="18" charset="0"/>
                <a:ea typeface="Times New Roman" panose="02020603050405020304" pitchFamily="18" charset="0"/>
              </a:rPr>
              <a:t>sxemasi</a:t>
            </a:r>
            <a:r>
              <a:rPr lang="ru-RU" sz="2400" dirty="0">
                <a:latin typeface="Times New Roman" panose="02020603050405020304" pitchFamily="18" charset="0"/>
                <a:ea typeface="Times New Roman" panose="02020603050405020304" pitchFamily="18" charset="0"/>
              </a:rPr>
              <a:t>.</a:t>
            </a:r>
            <a:endParaRPr lang="ru-RU" sz="2400" dirty="0"/>
          </a:p>
        </p:txBody>
      </p:sp>
    </p:spTree>
    <p:extLst>
      <p:ext uri="{BB962C8B-B14F-4D97-AF65-F5344CB8AC3E}">
        <p14:creationId xmlns:p14="http://schemas.microsoft.com/office/powerpoint/2010/main" val="365857437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Объект 1"/>
          <p:cNvSpPr>
            <a:spLocks noGrp="1"/>
          </p:cNvSpPr>
          <p:nvPr>
            <p:ph idx="1"/>
          </p:nvPr>
        </p:nvSpPr>
        <p:spPr>
          <a:xfrm>
            <a:off x="103031" y="1184856"/>
            <a:ext cx="11990231" cy="5673143"/>
          </a:xfrm>
        </p:spPr>
        <p:txBody>
          <a:bodyPr/>
          <a:lstStyle/>
          <a:p>
            <a:pPr marL="0" indent="0">
              <a:buNone/>
            </a:pPr>
            <a:r>
              <a:rPr lang="es-ES" sz="2400" dirty="0">
                <a:latin typeface="Times New Roman" panose="02020603050405020304" pitchFamily="18" charset="0"/>
                <a:cs typeface="Times New Roman" panose="02020603050405020304" pitchFamily="18" charset="0"/>
              </a:rPr>
              <a:t>Avtomobil egri chiziq bo’ylab harakatlanayotganda  uning o’qlaridagi b burchaklari MADI (Moskva avtomobil va yo’llar instituti) usulida aniqlanadi. Avtomobil saloniga bakcha o’rnatilib, uning oldingi va ketingi o’qlari o’rtasiga yerga karatib forsunkalar maxkamlanadi. Forsunkalarga truba orqali bakchadan rangli suv 0,2 . . . 0,3 MPa bosim ostida beriladi. Sinash boshida avtomobil gorizontal maydonda 3 ... 5 km/soat tezlikda harakatlanadi. Tezlik o’zgarmas qiymatga ega bo’lganda bakchaning jumragi </a:t>
            </a:r>
            <a:r>
              <a:rPr lang="ru-RU" sz="2400" dirty="0" err="1">
                <a:latin typeface="Times New Roman" panose="02020603050405020304" pitchFamily="18" charset="0"/>
                <a:cs typeface="Times New Roman" panose="02020603050405020304" pitchFamily="18" charset="0"/>
              </a:rPr>
              <a:t>ochilib</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forsunkalardan</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asfalg’tga</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suv</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purkaladi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va</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yo’lda</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xosil</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bo’lgan</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izlarning</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diametri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o`lchanadi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Katta</a:t>
            </a:r>
            <a:r>
              <a:rPr lang="ru-RU" sz="2400" dirty="0">
                <a:latin typeface="Times New Roman" panose="02020603050405020304" pitchFamily="18" charset="0"/>
                <a:cs typeface="Times New Roman" panose="02020603050405020304" pitchFamily="18" charset="0"/>
              </a:rPr>
              <a:t>  </a:t>
            </a:r>
            <a:r>
              <a:rPr lang="ru-RU" sz="2400" i="1" dirty="0">
                <a:latin typeface="Times New Roman" panose="02020603050405020304" pitchFamily="18" charset="0"/>
                <a:cs typeface="Times New Roman" panose="02020603050405020304" pitchFamily="18" charset="0"/>
              </a:rPr>
              <a:t>R</a:t>
            </a:r>
            <a:r>
              <a:rPr lang="ru-RU" sz="2400" i="1" baseline="-25000" dirty="0">
                <a:latin typeface="Times New Roman" panose="02020603050405020304" pitchFamily="18" charset="0"/>
                <a:cs typeface="Times New Roman" panose="02020603050405020304" pitchFamily="18" charset="0"/>
              </a:rPr>
              <a:t>1</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radiusli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aylana</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oldingi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o’q</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o’rtasining</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traektoriyasini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kichik</a:t>
            </a:r>
            <a:r>
              <a:rPr lang="ru-RU" sz="2400" dirty="0">
                <a:latin typeface="Times New Roman" panose="02020603050405020304" pitchFamily="18" charset="0"/>
                <a:cs typeface="Times New Roman" panose="02020603050405020304" pitchFamily="18" charset="0"/>
              </a:rPr>
              <a:t> </a:t>
            </a:r>
            <a:r>
              <a:rPr lang="ru-RU" sz="2400" i="1" dirty="0">
                <a:latin typeface="Times New Roman" panose="02020603050405020304" pitchFamily="18" charset="0"/>
                <a:cs typeface="Times New Roman" panose="02020603050405020304" pitchFamily="18" charset="0"/>
              </a:rPr>
              <a:t>R</a:t>
            </a:r>
            <a:r>
              <a:rPr lang="ru-RU" sz="2400" i="1" baseline="-25000" dirty="0">
                <a:latin typeface="Times New Roman" panose="02020603050405020304" pitchFamily="18" charset="0"/>
                <a:cs typeface="Times New Roman" panose="02020603050405020304" pitchFamily="18" charset="0"/>
              </a:rPr>
              <a:t>2</a:t>
            </a:r>
            <a:r>
              <a:rPr lang="ru-RU" sz="2400" i="1"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radiusli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aylana</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ketingi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o’q</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o’rtasining</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traektoriyalarini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ko’rsatadi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Aylanma</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harakat</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tezligi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juda</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kichik</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bo’lgani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uchun</a:t>
            </a:r>
            <a:r>
              <a:rPr lang="ru-RU" sz="2400" dirty="0">
                <a:latin typeface="Times New Roman" panose="02020603050405020304" pitchFamily="18" charset="0"/>
                <a:cs typeface="Times New Roman" panose="02020603050405020304" pitchFamily="18" charset="0"/>
              </a:rPr>
              <a:t> </a:t>
            </a:r>
            <a:r>
              <a:rPr lang="ru-RU" sz="2400" i="1" dirty="0" err="1">
                <a:latin typeface="Times New Roman" panose="02020603050405020304" pitchFamily="18" charset="0"/>
                <a:cs typeface="Times New Roman" panose="02020603050405020304" pitchFamily="18" charset="0"/>
              </a:rPr>
              <a:t>v</a:t>
            </a:r>
            <a:r>
              <a:rPr lang="ru-RU" sz="2400" i="1" baseline="-25000" dirty="0" err="1">
                <a:latin typeface="Times New Roman" panose="02020603050405020304" pitchFamily="18" charset="0"/>
                <a:cs typeface="Times New Roman" panose="02020603050405020304" pitchFamily="18" charset="0"/>
              </a:rPr>
              <a:t>a</a:t>
            </a:r>
            <a:r>
              <a:rPr lang="ru-RU" sz="2400" i="1" dirty="0">
                <a:latin typeface="Times New Roman" panose="02020603050405020304" pitchFamily="18" charset="0"/>
                <a:cs typeface="Times New Roman" panose="02020603050405020304" pitchFamily="18" charset="0"/>
              </a:rPr>
              <a:t>= 0</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deb</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faraz</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qilinadi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SHunda</a:t>
            </a:r>
            <a:r>
              <a:rPr lang="ru-RU"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Δ</a:t>
            </a:r>
            <a:r>
              <a:rPr lang="ru-RU" sz="2400" i="1" dirty="0">
                <a:latin typeface="Times New Roman" panose="02020603050405020304" pitchFamily="18" charset="0"/>
                <a:cs typeface="Times New Roman" panose="02020603050405020304" pitchFamily="18" charset="0"/>
              </a:rPr>
              <a:t>OAB</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dan</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oldingi</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g’ildiraklarning</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surilish</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burchagi</a:t>
            </a:r>
            <a:r>
              <a:rPr lang="ru-RU" sz="2400" dirty="0">
                <a:latin typeface="Times New Roman" panose="02020603050405020304" pitchFamily="18" charset="0"/>
                <a:cs typeface="Times New Roman" panose="02020603050405020304" pitchFamily="18" charset="0"/>
              </a:rPr>
              <a:t>:</a:t>
            </a:r>
          </a:p>
          <a:p>
            <a:pPr marL="0" indent="0">
              <a:buNone/>
            </a:pPr>
            <a:r>
              <a:rPr lang="ru-RU" sz="2400" i="1"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pPr marL="0" indent="0" algn="ctr">
              <a:buNone/>
            </a:pPr>
            <a:r>
              <a:rPr lang="ru-RU" sz="2400" i="1" dirty="0" err="1">
                <a:latin typeface="Times New Roman" panose="02020603050405020304" pitchFamily="18" charset="0"/>
                <a:cs typeface="Times New Roman" panose="02020603050405020304" pitchFamily="18" charset="0"/>
              </a:rPr>
              <a:t>sin</a:t>
            </a:r>
            <a:r>
              <a:rPr lang="en-US" sz="2400" i="1" dirty="0">
                <a:latin typeface="Times New Roman" panose="02020603050405020304" pitchFamily="18" charset="0"/>
                <a:cs typeface="Times New Roman" panose="02020603050405020304" pitchFamily="18" charset="0"/>
              </a:rPr>
              <a:t>θ</a:t>
            </a:r>
            <a:r>
              <a:rPr lang="ru-RU" sz="2400" i="1" dirty="0">
                <a:latin typeface="Times New Roman" panose="02020603050405020304" pitchFamily="18" charset="0"/>
                <a:cs typeface="Times New Roman" panose="02020603050405020304" pitchFamily="18" charset="0"/>
              </a:rPr>
              <a:t>=L/R</a:t>
            </a:r>
            <a:r>
              <a:rPr lang="ru-RU" sz="2400" i="1" baseline="-25000" dirty="0">
                <a:latin typeface="Times New Roman" panose="02020603050405020304" pitchFamily="18" charset="0"/>
                <a:cs typeface="Times New Roman" panose="02020603050405020304" pitchFamily="18" charset="0"/>
              </a:rPr>
              <a:t>1</a:t>
            </a:r>
            <a:r>
              <a:rPr lang="ru-RU" sz="2400" i="1" dirty="0">
                <a:latin typeface="Times New Roman" panose="02020603050405020304" pitchFamily="18" charset="0"/>
                <a:cs typeface="Times New Roman" panose="02020603050405020304" pitchFamily="18" charset="0"/>
              </a:rPr>
              <a:t>=√(R</a:t>
            </a:r>
            <a:r>
              <a:rPr lang="ru-RU" sz="2400" i="1" baseline="-25000" dirty="0">
                <a:latin typeface="Times New Roman" panose="02020603050405020304" pitchFamily="18" charset="0"/>
                <a:cs typeface="Times New Roman" panose="02020603050405020304" pitchFamily="18" charset="0"/>
              </a:rPr>
              <a:t>1</a:t>
            </a:r>
            <a:r>
              <a:rPr lang="ru-RU" sz="2400" i="1" baseline="30000" dirty="0">
                <a:latin typeface="Times New Roman" panose="02020603050405020304" pitchFamily="18" charset="0"/>
                <a:cs typeface="Times New Roman" panose="02020603050405020304" pitchFamily="18" charset="0"/>
              </a:rPr>
              <a:t>2</a:t>
            </a:r>
            <a:r>
              <a:rPr lang="ru-RU" sz="2400" i="1" dirty="0">
                <a:latin typeface="Times New Roman" panose="02020603050405020304" pitchFamily="18" charset="0"/>
                <a:cs typeface="Times New Roman" panose="02020603050405020304" pitchFamily="18" charset="0"/>
              </a:rPr>
              <a:t>-R</a:t>
            </a:r>
            <a:r>
              <a:rPr lang="ru-RU" sz="2400" i="1" baseline="-25000" dirty="0">
                <a:latin typeface="Times New Roman" panose="02020603050405020304" pitchFamily="18" charset="0"/>
                <a:cs typeface="Times New Roman" panose="02020603050405020304" pitchFamily="18" charset="0"/>
              </a:rPr>
              <a:t>2</a:t>
            </a:r>
            <a:r>
              <a:rPr lang="ru-RU" sz="2400" i="1" baseline="30000" dirty="0">
                <a:latin typeface="Times New Roman" panose="02020603050405020304" pitchFamily="18" charset="0"/>
                <a:cs typeface="Times New Roman" panose="02020603050405020304" pitchFamily="18" charset="0"/>
              </a:rPr>
              <a:t>2</a:t>
            </a:r>
            <a:r>
              <a:rPr lang="ru-RU" sz="2400" i="1" dirty="0">
                <a:latin typeface="Times New Roman" panose="02020603050405020304" pitchFamily="18" charset="0"/>
                <a:cs typeface="Times New Roman" panose="02020603050405020304" pitchFamily="18" charset="0"/>
              </a:rPr>
              <a:t>)/R</a:t>
            </a:r>
            <a:r>
              <a:rPr lang="ru-RU" sz="2400" i="1" baseline="-25000" dirty="0">
                <a:latin typeface="Times New Roman" panose="02020603050405020304" pitchFamily="18" charset="0"/>
                <a:cs typeface="Times New Roman" panose="02020603050405020304" pitchFamily="18" charset="0"/>
              </a:rPr>
              <a:t>1	</a:t>
            </a:r>
            <a:r>
              <a:rPr lang="ru-RU" sz="2400" baseline="-250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pPr marL="0" indent="0">
              <a:buNone/>
            </a:pPr>
            <a:r>
              <a:rPr lang="ru-RU" sz="2400" dirty="0" err="1">
                <a:latin typeface="Times New Roman" panose="02020603050405020304" pitchFamily="18" charset="0"/>
                <a:cs typeface="Times New Roman" panose="02020603050405020304" pitchFamily="18" charset="0"/>
              </a:rPr>
              <a:t>bo’ladi</a:t>
            </a:r>
            <a:r>
              <a:rPr lang="ru-RU" sz="2400" dirty="0">
                <a:latin typeface="Times New Roman" panose="02020603050405020304" pitchFamily="18" charset="0"/>
                <a:cs typeface="Times New Roman" panose="02020603050405020304" pitchFamily="18" charset="0"/>
              </a:rPr>
              <a:t>. </a:t>
            </a:r>
          </a:p>
          <a:p>
            <a:pPr marL="0" indent="0">
              <a:buNone/>
            </a:pPr>
            <a:endParaRPr lang="ru-RU" sz="2400" dirty="0">
              <a:latin typeface="Times New Roman" panose="02020603050405020304" pitchFamily="18" charset="0"/>
              <a:cs typeface="Times New Roman" panose="02020603050405020304" pitchFamily="18" charset="0"/>
            </a:endParaRPr>
          </a:p>
        </p:txBody>
      </p:sp>
      <p:sp>
        <p:nvSpPr>
          <p:cNvPr id="6" name="Заголовок 1"/>
          <p:cNvSpPr txBox="1">
            <a:spLocks noGrp="1"/>
          </p:cNvSpPr>
          <p:nvPr>
            <p:ph type="title"/>
          </p:nvPr>
        </p:nvSpPr>
        <p:spPr>
          <a:xfrm>
            <a:off x="1197735" y="216773"/>
            <a:ext cx="10753859" cy="530224"/>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r>
              <a:rPr lang="en-US" sz="2800" b="1" dirty="0" err="1">
                <a:latin typeface="Times New Roman" panose="02020603050405020304" pitchFamily="18" charset="0"/>
                <a:cs typeface="Times New Roman" panose="02020603050405020304" pitchFamily="18" charset="0"/>
              </a:rPr>
              <a:t>SHinaning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yonaki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sirpanishi</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va</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avtomobilning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buriluvchanligi</a:t>
            </a:r>
            <a:r>
              <a:rPr lang="en-US" sz="2800" b="1"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158431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4" name="Прямоугольник 3"/>
          <p:cNvSpPr/>
          <p:nvPr/>
        </p:nvSpPr>
        <p:spPr>
          <a:xfrm>
            <a:off x="553792" y="959667"/>
            <a:ext cx="11307650" cy="5657767"/>
          </a:xfrm>
          <a:prstGeom prst="rect">
            <a:avLst/>
          </a:prstGeom>
        </p:spPr>
        <p:txBody>
          <a:bodyPr wrap="square">
            <a:spAutoFit/>
          </a:bodyPr>
          <a:lstStyle/>
          <a:p>
            <a:pPr indent="270510" algn="just">
              <a:lnSpc>
                <a:spcPct val="107000"/>
              </a:lnSpc>
              <a:spcAft>
                <a:spcPts val="0"/>
              </a:spcAft>
              <a:tabLst>
                <a:tab pos="6629400" algn="l"/>
              </a:tabLst>
            </a:pP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SHu</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eksperimentni</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n-US" sz="2400" i="1" dirty="0" smtClean="0">
                <a:latin typeface="Times New Roman" panose="02020603050405020304" pitchFamily="18" charset="0"/>
                <a:ea typeface="Times New Roman" panose="02020603050405020304" pitchFamily="18" charset="0"/>
                <a:cs typeface="Times New Roman" panose="02020603050405020304" pitchFamily="18" charset="0"/>
              </a:rPr>
              <a:t>θ</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burchak</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o’zgarmaganda</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lekin</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nezlik</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20 . . .25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km</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soat</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bo’lganda</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qaytariladi</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SHinalar</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elastik</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bo’lgani</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uchun</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yonaki</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sirpanish</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ta`sirida</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aylanishlar</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radiusi</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i="1" dirty="0" smtClean="0">
                <a:latin typeface="Times New Roman" panose="02020603050405020304" pitchFamily="18" charset="0"/>
                <a:ea typeface="Times New Roman" panose="02020603050405020304" pitchFamily="18" charset="0"/>
                <a:cs typeface="Times New Roman" panose="02020603050405020304" pitchFamily="18" charset="0"/>
              </a:rPr>
              <a:t>R</a:t>
            </a:r>
            <a:r>
              <a:rPr lang="ru-RU" sz="2400" i="1" baseline="-25000" dirty="0" smtClean="0">
                <a:latin typeface="Times New Roman" panose="02020603050405020304" pitchFamily="18" charset="0"/>
                <a:ea typeface="Times New Roman" panose="02020603050405020304" pitchFamily="18" charset="0"/>
                <a:cs typeface="Times New Roman" panose="02020603050405020304" pitchFamily="18" charset="0"/>
              </a:rPr>
              <a:t>1e</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va</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i="1" dirty="0" smtClean="0">
                <a:latin typeface="Times New Roman" panose="02020603050405020304" pitchFamily="18" charset="0"/>
                <a:ea typeface="Times New Roman" panose="02020603050405020304" pitchFamily="18" charset="0"/>
                <a:cs typeface="Times New Roman" panose="02020603050405020304" pitchFamily="18" charset="0"/>
              </a:rPr>
              <a:t>R</a:t>
            </a:r>
            <a:r>
              <a:rPr lang="ru-RU" sz="2400" i="1" baseline="-25000" dirty="0" smtClean="0">
                <a:latin typeface="Times New Roman" panose="02020603050405020304" pitchFamily="18" charset="0"/>
                <a:ea typeface="Times New Roman" panose="02020603050405020304" pitchFamily="18" charset="0"/>
                <a:cs typeface="Times New Roman" panose="02020603050405020304" pitchFamily="18" charset="0"/>
              </a:rPr>
              <a:t>2e</a:t>
            </a:r>
            <a:r>
              <a:rPr lang="ru-RU" sz="2400" baseline="-250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bo’ladi</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rasm</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va</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aylanish</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markazi</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i="1" dirty="0" smtClean="0">
                <a:latin typeface="Times New Roman" panose="02020603050405020304" pitchFamily="18" charset="0"/>
                <a:ea typeface="Times New Roman" panose="02020603050405020304" pitchFamily="18" charset="0"/>
                <a:cs typeface="Times New Roman" panose="02020603050405020304" pitchFamily="18" charset="0"/>
              </a:rPr>
              <a:t>O</a:t>
            </a:r>
            <a:r>
              <a:rPr lang="ru-RU" sz="2400" i="1" baseline="-25000" dirty="0" smtClean="0">
                <a:latin typeface="Times New Roman" panose="02020603050405020304" pitchFamily="18" charset="0"/>
                <a:ea typeface="Times New Roman" panose="02020603050405020304" pitchFamily="18" charset="0"/>
                <a:cs typeface="Times New Roman" panose="02020603050405020304" pitchFamily="18" charset="0"/>
              </a:rPr>
              <a:t>1</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nuqtaga</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kuchadi</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s-ES" sz="2400" dirty="0" smtClean="0">
                <a:latin typeface="Times New Roman" panose="02020603050405020304" pitchFamily="18" charset="0"/>
                <a:ea typeface="Times New Roman" panose="02020603050405020304" pitchFamily="18" charset="0"/>
                <a:cs typeface="Times New Roman" panose="02020603050405020304" pitchFamily="18" charset="0"/>
              </a:rPr>
              <a:t>Δ</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O</a:t>
            </a:r>
            <a:r>
              <a:rPr lang="ru-RU" sz="2400" baseline="-25000" dirty="0" smtClean="0">
                <a:latin typeface="Times New Roman" panose="02020603050405020304" pitchFamily="18" charset="0"/>
                <a:ea typeface="Times New Roman" panose="02020603050405020304" pitchFamily="18" charset="0"/>
                <a:cs typeface="Times New Roman" panose="02020603050405020304" pitchFamily="18" charset="0"/>
              </a:rPr>
              <a:t>1</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AC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va</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es-ES" sz="2400" dirty="0" smtClean="0">
                <a:latin typeface="Times New Roman" panose="02020603050405020304" pitchFamily="18" charset="0"/>
                <a:ea typeface="Times New Roman" panose="02020603050405020304" pitchFamily="18" charset="0"/>
                <a:cs typeface="Times New Roman" panose="02020603050405020304" pitchFamily="18" charset="0"/>
              </a:rPr>
              <a:t>Δ</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O</a:t>
            </a:r>
            <a:r>
              <a:rPr lang="ru-RU" sz="2400" baseline="-25000" dirty="0" smtClean="0">
                <a:latin typeface="Times New Roman" panose="02020603050405020304" pitchFamily="18" charset="0"/>
                <a:ea typeface="Times New Roman" panose="02020603050405020304" pitchFamily="18" charset="0"/>
                <a:cs typeface="Times New Roman" panose="02020603050405020304" pitchFamily="18" charset="0"/>
              </a:rPr>
              <a:t>1</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CB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dan</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ru-RU" sz="2400" dirty="0" smtClean="0">
              <a:latin typeface="Calibri" panose="020F0502020204030204" pitchFamily="34" charset="0"/>
              <a:ea typeface="Calibri" panose="020F0502020204030204" pitchFamily="34" charset="0"/>
              <a:cs typeface="Times New Roman" panose="02020603050405020304" pitchFamily="18" charset="0"/>
            </a:endParaRPr>
          </a:p>
          <a:p>
            <a:pPr indent="342900" algn="ctr">
              <a:lnSpc>
                <a:spcPct val="107000"/>
              </a:lnSpc>
              <a:spcAft>
                <a:spcPts val="0"/>
              </a:spcAft>
              <a:tabLst>
                <a:tab pos="6629400" algn="l"/>
              </a:tabLst>
            </a:pPr>
            <a:r>
              <a:rPr lang="en-US" sz="12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1200"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en-US" sz="12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342900" algn="ctr">
              <a:lnSpc>
                <a:spcPct val="107000"/>
              </a:lnSpc>
              <a:spcAft>
                <a:spcPts val="0"/>
              </a:spcAft>
              <a:tabLst>
                <a:tab pos="6629400" algn="l"/>
              </a:tabLst>
            </a:pPr>
            <a:r>
              <a:rPr lang="ru-RU" sz="2400" i="1" dirty="0" smtClean="0">
                <a:latin typeface="Times New Roman" panose="02020603050405020304" pitchFamily="18" charset="0"/>
                <a:ea typeface="Times New Roman" panose="02020603050405020304" pitchFamily="18" charset="0"/>
                <a:cs typeface="Times New Roman" panose="02020603050405020304" pitchFamily="18" charset="0"/>
              </a:rPr>
              <a:t>R</a:t>
            </a:r>
            <a:r>
              <a:rPr lang="ru-RU" sz="2400" i="1" baseline="-25000" dirty="0" smtClean="0">
                <a:latin typeface="Times New Roman" panose="02020603050405020304" pitchFamily="18" charset="0"/>
                <a:ea typeface="Times New Roman" panose="02020603050405020304" pitchFamily="18" charset="0"/>
                <a:cs typeface="Times New Roman" panose="02020603050405020304" pitchFamily="18" charset="0"/>
              </a:rPr>
              <a:t>1e</a:t>
            </a:r>
            <a:r>
              <a:rPr lang="ru-RU" sz="2400" i="1" dirty="0" smtClean="0">
                <a:latin typeface="Times New Roman" panose="02020603050405020304" pitchFamily="18" charset="0"/>
                <a:ea typeface="Times New Roman" panose="02020603050405020304" pitchFamily="18" charset="0"/>
                <a:cs typeface="Times New Roman" panose="02020603050405020304" pitchFamily="18" charset="0"/>
              </a:rPr>
              <a:t>cos(</a:t>
            </a:r>
            <a:r>
              <a:rPr lang="en-US" sz="2400" i="1" dirty="0" smtClean="0">
                <a:latin typeface="Times New Roman" panose="02020603050405020304" pitchFamily="18" charset="0"/>
                <a:ea typeface="Times New Roman" panose="02020603050405020304" pitchFamily="18" charset="0"/>
                <a:cs typeface="Times New Roman" panose="02020603050405020304" pitchFamily="18" charset="0"/>
              </a:rPr>
              <a:t>θ</a:t>
            </a:r>
            <a:r>
              <a:rPr lang="ru-RU" sz="2400" i="1"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sz="2400" i="1" dirty="0" smtClean="0">
                <a:latin typeface="Times New Roman" panose="02020603050405020304" pitchFamily="18" charset="0"/>
                <a:ea typeface="Times New Roman" panose="02020603050405020304" pitchFamily="18" charset="0"/>
                <a:cs typeface="Times New Roman" panose="02020603050405020304" pitchFamily="18" charset="0"/>
              </a:rPr>
              <a:t>δ</a:t>
            </a:r>
            <a:r>
              <a:rPr lang="ru-RU" sz="2400" i="1" baseline="-25000" dirty="0" smtClean="0">
                <a:latin typeface="Times New Roman" panose="02020603050405020304" pitchFamily="18" charset="0"/>
                <a:ea typeface="Times New Roman" panose="02020603050405020304" pitchFamily="18" charset="0"/>
                <a:cs typeface="Times New Roman" panose="02020603050405020304" pitchFamily="18" charset="0"/>
              </a:rPr>
              <a:t>1</a:t>
            </a:r>
            <a:r>
              <a:rPr lang="ru-RU" sz="2400" i="1" dirty="0" smtClean="0">
                <a:latin typeface="Times New Roman" panose="02020603050405020304" pitchFamily="18" charset="0"/>
                <a:ea typeface="Times New Roman" panose="02020603050405020304" pitchFamily="18" charset="0"/>
                <a:cs typeface="Times New Roman" panose="02020603050405020304" pitchFamily="18" charset="0"/>
              </a:rPr>
              <a:t>)= R</a:t>
            </a:r>
            <a:r>
              <a:rPr lang="ru-RU" sz="2400" i="1" baseline="-25000" dirty="0" smtClean="0">
                <a:latin typeface="Times New Roman" panose="02020603050405020304" pitchFamily="18" charset="0"/>
                <a:ea typeface="Times New Roman" panose="02020603050405020304" pitchFamily="18" charset="0"/>
                <a:cs typeface="Times New Roman" panose="02020603050405020304" pitchFamily="18" charset="0"/>
              </a:rPr>
              <a:t>2e </a:t>
            </a:r>
            <a:r>
              <a:rPr lang="ru-RU" sz="2400" i="1" dirty="0" err="1" smtClean="0">
                <a:latin typeface="Times New Roman" panose="02020603050405020304" pitchFamily="18" charset="0"/>
                <a:ea typeface="Times New Roman" panose="02020603050405020304" pitchFamily="18" charset="0"/>
                <a:cs typeface="Times New Roman" panose="02020603050405020304" pitchFamily="18" charset="0"/>
              </a:rPr>
              <a:t>cos</a:t>
            </a:r>
            <a:r>
              <a:rPr lang="en-US" sz="2400" i="1" dirty="0" smtClean="0">
                <a:latin typeface="Times New Roman" panose="02020603050405020304" pitchFamily="18" charset="0"/>
                <a:ea typeface="Times New Roman" panose="02020603050405020304" pitchFamily="18" charset="0"/>
                <a:cs typeface="Times New Roman" panose="02020603050405020304" pitchFamily="18" charset="0"/>
              </a:rPr>
              <a:t>δ</a:t>
            </a:r>
            <a:r>
              <a:rPr lang="ru-RU" sz="2400" i="1" baseline="-25000" dirty="0" smtClean="0">
                <a:latin typeface="Times New Roman" panose="02020603050405020304" pitchFamily="18" charset="0"/>
                <a:ea typeface="Times New Roman" panose="02020603050405020304" pitchFamily="18" charset="0"/>
                <a:cs typeface="Times New Roman" panose="02020603050405020304" pitchFamily="18" charset="0"/>
              </a:rPr>
              <a:t>2        </a:t>
            </a:r>
            <a:endParaRPr lang="en-US" sz="2400" i="1" baseline="-250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342900" algn="ctr">
              <a:lnSpc>
                <a:spcPct val="107000"/>
              </a:lnSpc>
              <a:spcAft>
                <a:spcPts val="0"/>
              </a:spcAft>
              <a:tabLst>
                <a:tab pos="6629400" algn="l"/>
              </a:tabLst>
            </a:pPr>
            <a:r>
              <a:rPr lang="ru-RU" sz="1200" i="1" baseline="-25000"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ru-RU" sz="1200" dirty="0" smtClean="0">
              <a:latin typeface="Calibri" panose="020F0502020204030204" pitchFamily="34" charset="0"/>
              <a:ea typeface="Calibri" panose="020F0502020204030204" pitchFamily="34" charset="0"/>
              <a:cs typeface="Times New Roman" panose="02020603050405020304" pitchFamily="18" charset="0"/>
            </a:endParaRPr>
          </a:p>
          <a:p>
            <a:pPr indent="342900" algn="just">
              <a:lnSpc>
                <a:spcPct val="107000"/>
              </a:lnSpc>
              <a:spcAft>
                <a:spcPts val="0"/>
              </a:spcAft>
            </a:pP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Tenglikka</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o`zganrtirish</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kiritilgandan</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ru-RU" sz="2400" dirty="0" err="1" smtClean="0">
                <a:latin typeface="Times New Roman" panose="02020603050405020304" pitchFamily="18" charset="0"/>
                <a:ea typeface="Times New Roman" panose="02020603050405020304" pitchFamily="18" charset="0"/>
                <a:cs typeface="Times New Roman" panose="02020603050405020304" pitchFamily="18" charset="0"/>
              </a:rPr>
              <a:t>so`ng</a:t>
            </a: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a:t>
            </a:r>
            <a:endParaRPr lang="en-US" sz="24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342900" algn="just">
              <a:lnSpc>
                <a:spcPct val="107000"/>
              </a:lnSpc>
              <a:spcAft>
                <a:spcPts val="0"/>
              </a:spcAft>
            </a:pPr>
            <a:endParaRPr lang="ru-RU" sz="1400" dirty="0" smtClean="0">
              <a:latin typeface="Calibri" panose="020F0502020204030204" pitchFamily="34" charset="0"/>
              <a:ea typeface="Calibri" panose="020F0502020204030204" pitchFamily="34" charset="0"/>
              <a:cs typeface="Times New Roman" panose="02020603050405020304" pitchFamily="18" charset="0"/>
            </a:endParaRPr>
          </a:p>
          <a:p>
            <a:pPr indent="342900" algn="ctr">
              <a:lnSpc>
                <a:spcPct val="107000"/>
              </a:lnSpc>
              <a:spcAft>
                <a:spcPts val="0"/>
              </a:spcAft>
            </a:pPr>
            <a:r>
              <a:rPr lang="ru-RU"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pt-PT" sz="2400" i="1" dirty="0" smtClean="0">
                <a:latin typeface="Times New Roman" panose="02020603050405020304" pitchFamily="18" charset="0"/>
                <a:ea typeface="Times New Roman" panose="02020603050405020304" pitchFamily="18" charset="0"/>
                <a:cs typeface="Times New Roman" panose="02020603050405020304" pitchFamily="18" charset="0"/>
              </a:rPr>
              <a:t>R</a:t>
            </a:r>
            <a:r>
              <a:rPr lang="pt-PT" sz="2400" i="1" baseline="-25000" dirty="0" smtClean="0">
                <a:latin typeface="Times New Roman" panose="02020603050405020304" pitchFamily="18" charset="0"/>
                <a:ea typeface="Times New Roman" panose="02020603050405020304" pitchFamily="18" charset="0"/>
                <a:cs typeface="Times New Roman" panose="02020603050405020304" pitchFamily="18" charset="0"/>
              </a:rPr>
              <a:t>1e</a:t>
            </a:r>
            <a:r>
              <a:rPr lang="pt-PT" sz="2400" i="1" baseline="30000" dirty="0" smtClean="0">
                <a:latin typeface="Times New Roman" panose="02020603050405020304" pitchFamily="18" charset="0"/>
                <a:ea typeface="Times New Roman" panose="02020603050405020304" pitchFamily="18" charset="0"/>
                <a:cs typeface="Times New Roman" panose="02020603050405020304" pitchFamily="18" charset="0"/>
              </a:rPr>
              <a:t>2</a:t>
            </a:r>
            <a:r>
              <a:rPr lang="pt-PT" sz="2400" i="1" dirty="0" smtClean="0">
                <a:latin typeface="Times New Roman" panose="02020603050405020304" pitchFamily="18" charset="0"/>
                <a:ea typeface="Times New Roman" panose="02020603050405020304" pitchFamily="18" charset="0"/>
                <a:cs typeface="Times New Roman" panose="02020603050405020304" pitchFamily="18" charset="0"/>
              </a:rPr>
              <a:t>[1-sin</a:t>
            </a:r>
            <a:r>
              <a:rPr lang="pt-PT" sz="2400" i="1" baseline="30000" dirty="0" smtClean="0">
                <a:latin typeface="Times New Roman" panose="02020603050405020304" pitchFamily="18" charset="0"/>
                <a:ea typeface="Times New Roman" panose="02020603050405020304" pitchFamily="18" charset="0"/>
                <a:cs typeface="Times New Roman" panose="02020603050405020304" pitchFamily="18" charset="0"/>
              </a:rPr>
              <a:t>2</a:t>
            </a:r>
            <a:r>
              <a:rPr lang="pt-PT" sz="2400" i="1"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sz="2400" i="1" dirty="0" smtClean="0">
                <a:latin typeface="Times New Roman" panose="02020603050405020304" pitchFamily="18" charset="0"/>
                <a:ea typeface="Times New Roman" panose="02020603050405020304" pitchFamily="18" charset="0"/>
                <a:cs typeface="Times New Roman" panose="02020603050405020304" pitchFamily="18" charset="0"/>
              </a:rPr>
              <a:t>θ</a:t>
            </a:r>
            <a:r>
              <a:rPr lang="pt-PT" sz="2400" i="1"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sz="2400" i="1" dirty="0" smtClean="0">
                <a:latin typeface="Times New Roman" panose="02020603050405020304" pitchFamily="18" charset="0"/>
                <a:ea typeface="Times New Roman" panose="02020603050405020304" pitchFamily="18" charset="0"/>
                <a:cs typeface="Times New Roman" panose="02020603050405020304" pitchFamily="18" charset="0"/>
              </a:rPr>
              <a:t> δ</a:t>
            </a:r>
            <a:r>
              <a:rPr lang="pt-PT" sz="2400" i="1" baseline="-25000" dirty="0" smtClean="0">
                <a:latin typeface="Times New Roman" panose="02020603050405020304" pitchFamily="18" charset="0"/>
                <a:ea typeface="Times New Roman" panose="02020603050405020304" pitchFamily="18" charset="0"/>
                <a:cs typeface="Times New Roman" panose="02020603050405020304" pitchFamily="18" charset="0"/>
              </a:rPr>
              <a:t>1</a:t>
            </a:r>
            <a:r>
              <a:rPr lang="pt-PT" sz="2400" i="1" dirty="0" smtClean="0">
                <a:latin typeface="Times New Roman" panose="02020603050405020304" pitchFamily="18" charset="0"/>
                <a:ea typeface="Times New Roman" panose="02020603050405020304" pitchFamily="18" charset="0"/>
                <a:cs typeface="Times New Roman" panose="02020603050405020304" pitchFamily="18" charset="0"/>
              </a:rPr>
              <a:t>)]= R</a:t>
            </a:r>
            <a:r>
              <a:rPr lang="pt-PT" sz="2400" i="1" baseline="-25000" dirty="0" smtClean="0">
                <a:latin typeface="Times New Roman" panose="02020603050405020304" pitchFamily="18" charset="0"/>
                <a:ea typeface="Times New Roman" panose="02020603050405020304" pitchFamily="18" charset="0"/>
                <a:cs typeface="Times New Roman" panose="02020603050405020304" pitchFamily="18" charset="0"/>
              </a:rPr>
              <a:t>2e</a:t>
            </a:r>
            <a:r>
              <a:rPr lang="pt-PT" sz="2400" i="1" baseline="30000" dirty="0" smtClean="0">
                <a:latin typeface="Times New Roman" panose="02020603050405020304" pitchFamily="18" charset="0"/>
                <a:ea typeface="Times New Roman" panose="02020603050405020304" pitchFamily="18" charset="0"/>
                <a:cs typeface="Times New Roman" panose="02020603050405020304" pitchFamily="18" charset="0"/>
              </a:rPr>
              <a:t>2 </a:t>
            </a:r>
            <a:r>
              <a:rPr lang="pt-PT" sz="2400" i="1" dirty="0" smtClean="0">
                <a:latin typeface="Times New Roman" panose="02020603050405020304" pitchFamily="18" charset="0"/>
                <a:ea typeface="Times New Roman" panose="02020603050405020304" pitchFamily="18" charset="0"/>
                <a:cs typeface="Times New Roman" panose="02020603050405020304" pitchFamily="18" charset="0"/>
              </a:rPr>
              <a:t>(1-sin</a:t>
            </a:r>
            <a:r>
              <a:rPr lang="pt-PT" sz="2400" i="1" baseline="30000" dirty="0" smtClean="0">
                <a:latin typeface="Times New Roman" panose="02020603050405020304" pitchFamily="18" charset="0"/>
                <a:ea typeface="Times New Roman" panose="02020603050405020304" pitchFamily="18" charset="0"/>
                <a:cs typeface="Times New Roman" panose="02020603050405020304" pitchFamily="18" charset="0"/>
              </a:rPr>
              <a:t>2</a:t>
            </a:r>
            <a:r>
              <a:rPr lang="en-US" sz="2400" i="1" dirty="0" smtClean="0">
                <a:latin typeface="Times New Roman" panose="02020603050405020304" pitchFamily="18" charset="0"/>
                <a:ea typeface="Times New Roman" panose="02020603050405020304" pitchFamily="18" charset="0"/>
                <a:cs typeface="Times New Roman" panose="02020603050405020304" pitchFamily="18" charset="0"/>
              </a:rPr>
              <a:t>δ</a:t>
            </a:r>
            <a:r>
              <a:rPr lang="pt-PT" sz="2400" i="1" baseline="-25000" dirty="0" smtClean="0">
                <a:latin typeface="Times New Roman" panose="02020603050405020304" pitchFamily="18" charset="0"/>
                <a:ea typeface="Times New Roman" panose="02020603050405020304" pitchFamily="18" charset="0"/>
                <a:cs typeface="Times New Roman" panose="02020603050405020304" pitchFamily="18" charset="0"/>
              </a:rPr>
              <a:t>2</a:t>
            </a:r>
            <a:r>
              <a:rPr lang="pt-PT" sz="2400" i="1" dirty="0" smtClean="0">
                <a:latin typeface="Times New Roman" panose="02020603050405020304" pitchFamily="18" charset="0"/>
                <a:ea typeface="Times New Roman" panose="02020603050405020304" pitchFamily="18" charset="0"/>
                <a:cs typeface="Times New Roman" panose="02020603050405020304" pitchFamily="18" charset="0"/>
              </a:rPr>
              <a:t>)</a:t>
            </a:r>
          </a:p>
          <a:p>
            <a:pPr indent="342900" algn="ctr">
              <a:lnSpc>
                <a:spcPct val="107000"/>
              </a:lnSpc>
              <a:spcAft>
                <a:spcPts val="0"/>
              </a:spcAft>
            </a:pPr>
            <a:r>
              <a:rPr lang="pt-PT" sz="1200"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ru-RU" sz="1200" dirty="0" smtClean="0">
              <a:latin typeface="Calibri" panose="020F0502020204030204" pitchFamily="34" charset="0"/>
              <a:ea typeface="Calibri" panose="020F0502020204030204" pitchFamily="34" charset="0"/>
              <a:cs typeface="Times New Roman" panose="02020603050405020304" pitchFamily="18" charset="0"/>
            </a:endParaRPr>
          </a:p>
          <a:p>
            <a:pPr indent="342900" algn="just">
              <a:lnSpc>
                <a:spcPct val="107000"/>
              </a:lnSpc>
              <a:spcAft>
                <a:spcPts val="0"/>
              </a:spcAft>
            </a:pPr>
            <a:r>
              <a:rPr lang="pt-PT" sz="2400" dirty="0" smtClean="0">
                <a:latin typeface="Times New Roman" panose="02020603050405020304" pitchFamily="18" charset="0"/>
                <a:ea typeface="Times New Roman" panose="02020603050405020304" pitchFamily="18" charset="0"/>
                <a:cs typeface="Times New Roman" panose="02020603050405020304" pitchFamily="18" charset="0"/>
              </a:rPr>
              <a:t> rasmdan quyidagini yozish mumkin.</a:t>
            </a:r>
          </a:p>
          <a:p>
            <a:pPr indent="342900" algn="just">
              <a:lnSpc>
                <a:spcPct val="107000"/>
              </a:lnSpc>
              <a:spcAft>
                <a:spcPts val="0"/>
              </a:spcAft>
            </a:pPr>
            <a:endParaRPr lang="ru-RU" sz="2400" dirty="0" smtClean="0">
              <a:latin typeface="Calibri" panose="020F0502020204030204" pitchFamily="34" charset="0"/>
              <a:ea typeface="Calibri" panose="020F0502020204030204" pitchFamily="34" charset="0"/>
              <a:cs typeface="Times New Roman" panose="02020603050405020304" pitchFamily="18" charset="0"/>
            </a:endParaRPr>
          </a:p>
          <a:p>
            <a:pPr indent="342900" algn="ctr">
              <a:lnSpc>
                <a:spcPct val="107000"/>
              </a:lnSpc>
              <a:spcAft>
                <a:spcPts val="0"/>
              </a:spcAft>
            </a:pPr>
            <a:r>
              <a:rPr lang="pt-PT" sz="2400" i="1" dirty="0" smtClean="0">
                <a:latin typeface="Times New Roman" panose="02020603050405020304" pitchFamily="18" charset="0"/>
                <a:ea typeface="Times New Roman" panose="02020603050405020304" pitchFamily="18" charset="0"/>
                <a:cs typeface="Times New Roman" panose="02020603050405020304" pitchFamily="18" charset="0"/>
              </a:rPr>
              <a:t>X=L-d</a:t>
            </a:r>
            <a:endParaRPr lang="ru-RU" sz="2400" dirty="0" smtClean="0">
              <a:latin typeface="Calibri" panose="020F0502020204030204" pitchFamily="34" charset="0"/>
              <a:ea typeface="Calibri" panose="020F0502020204030204" pitchFamily="34" charset="0"/>
              <a:cs typeface="Times New Roman" panose="02020603050405020304" pitchFamily="18" charset="0"/>
            </a:endParaRPr>
          </a:p>
          <a:p>
            <a:pPr indent="342900" algn="just">
              <a:lnSpc>
                <a:spcPct val="107000"/>
              </a:lnSpc>
              <a:spcAft>
                <a:spcPts val="0"/>
              </a:spcAft>
            </a:pPr>
            <a:r>
              <a:rPr lang="pt-PT" sz="2400" dirty="0" smtClean="0">
                <a:latin typeface="Times New Roman" panose="02020603050405020304" pitchFamily="18" charset="0"/>
                <a:ea typeface="Times New Roman" panose="02020603050405020304" pitchFamily="18" charset="0"/>
                <a:cs typeface="Times New Roman" panose="02020603050405020304" pitchFamily="18" charset="0"/>
              </a:rPr>
              <a:t> Qiymatlarni o’rniga qo’ysak:</a:t>
            </a:r>
          </a:p>
          <a:p>
            <a:pPr indent="342900" algn="just">
              <a:lnSpc>
                <a:spcPct val="107000"/>
              </a:lnSpc>
              <a:spcAft>
                <a:spcPts val="0"/>
              </a:spcAft>
            </a:pPr>
            <a:endParaRPr lang="ru-RU" sz="2400" dirty="0" smtClean="0">
              <a:latin typeface="Calibri" panose="020F0502020204030204" pitchFamily="34" charset="0"/>
              <a:ea typeface="Calibri" panose="020F0502020204030204" pitchFamily="34" charset="0"/>
              <a:cs typeface="Times New Roman" panose="02020603050405020304" pitchFamily="18" charset="0"/>
            </a:endParaRPr>
          </a:p>
          <a:p>
            <a:pPr indent="342900" algn="ctr">
              <a:lnSpc>
                <a:spcPct val="107000"/>
              </a:lnSpc>
              <a:spcAft>
                <a:spcPts val="0"/>
              </a:spcAft>
            </a:pPr>
            <a:r>
              <a:rPr lang="pt-PT" sz="2400"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pt-PT" sz="2400" i="1" dirty="0" smtClean="0">
                <a:latin typeface="Times New Roman" panose="02020603050405020304" pitchFamily="18" charset="0"/>
                <a:ea typeface="Times New Roman" panose="02020603050405020304" pitchFamily="18" charset="0"/>
                <a:cs typeface="Times New Roman" panose="02020603050405020304" pitchFamily="18" charset="0"/>
              </a:rPr>
              <a:t>R</a:t>
            </a:r>
            <a:r>
              <a:rPr lang="pt-PT" sz="2400" i="1" baseline="-25000" dirty="0" smtClean="0">
                <a:latin typeface="Times New Roman" panose="02020603050405020304" pitchFamily="18" charset="0"/>
                <a:ea typeface="Times New Roman" panose="02020603050405020304" pitchFamily="18" charset="0"/>
                <a:cs typeface="Times New Roman" panose="02020603050405020304" pitchFamily="18" charset="0"/>
              </a:rPr>
              <a:t>2e  </a:t>
            </a:r>
            <a:r>
              <a:rPr lang="pt-PT" sz="2400" i="1" dirty="0" smtClean="0">
                <a:latin typeface="Times New Roman" panose="02020603050405020304" pitchFamily="18" charset="0"/>
                <a:ea typeface="Times New Roman" panose="02020603050405020304" pitchFamily="18" charset="0"/>
                <a:cs typeface="Times New Roman" panose="02020603050405020304" pitchFamily="18" charset="0"/>
              </a:rPr>
              <a:t>sin </a:t>
            </a:r>
            <a:r>
              <a:rPr lang="en-US" sz="2400" i="1" dirty="0" smtClean="0">
                <a:latin typeface="Times New Roman" panose="02020603050405020304" pitchFamily="18" charset="0"/>
                <a:ea typeface="Times New Roman" panose="02020603050405020304" pitchFamily="18" charset="0"/>
                <a:cs typeface="Times New Roman" panose="02020603050405020304" pitchFamily="18" charset="0"/>
              </a:rPr>
              <a:t>δ</a:t>
            </a:r>
            <a:r>
              <a:rPr lang="pt-PT" sz="2400" i="1" baseline="-25000" dirty="0" smtClean="0">
                <a:latin typeface="Times New Roman" panose="02020603050405020304" pitchFamily="18" charset="0"/>
                <a:ea typeface="Times New Roman" panose="02020603050405020304" pitchFamily="18" charset="0"/>
                <a:cs typeface="Times New Roman" panose="02020603050405020304" pitchFamily="18" charset="0"/>
              </a:rPr>
              <a:t>2</a:t>
            </a:r>
            <a:r>
              <a:rPr lang="pt-PT" sz="2400" i="1" dirty="0" smtClean="0">
                <a:latin typeface="Times New Roman" panose="02020603050405020304" pitchFamily="18" charset="0"/>
                <a:ea typeface="Times New Roman" panose="02020603050405020304" pitchFamily="18" charset="0"/>
                <a:cs typeface="Times New Roman" panose="02020603050405020304" pitchFamily="18" charset="0"/>
              </a:rPr>
              <a:t>=L- R</a:t>
            </a:r>
            <a:r>
              <a:rPr lang="pt-PT" sz="2400" i="1" baseline="-25000" dirty="0" smtClean="0">
                <a:latin typeface="Times New Roman" panose="02020603050405020304" pitchFamily="18" charset="0"/>
                <a:ea typeface="Times New Roman" panose="02020603050405020304" pitchFamily="18" charset="0"/>
                <a:cs typeface="Times New Roman" panose="02020603050405020304" pitchFamily="18" charset="0"/>
              </a:rPr>
              <a:t>1e</a:t>
            </a:r>
            <a:r>
              <a:rPr lang="pt-PT" sz="2400" i="1" dirty="0" smtClean="0">
                <a:latin typeface="Times New Roman" panose="02020603050405020304" pitchFamily="18" charset="0"/>
                <a:ea typeface="Times New Roman" panose="02020603050405020304" pitchFamily="18" charset="0"/>
                <a:cs typeface="Times New Roman" panose="02020603050405020304" pitchFamily="18" charset="0"/>
              </a:rPr>
              <a:t>sin(</a:t>
            </a:r>
            <a:r>
              <a:rPr lang="en-US" sz="2400" i="1" dirty="0" smtClean="0">
                <a:latin typeface="Times New Roman" panose="02020603050405020304" pitchFamily="18" charset="0"/>
                <a:ea typeface="Times New Roman" panose="02020603050405020304" pitchFamily="18" charset="0"/>
                <a:cs typeface="Times New Roman" panose="02020603050405020304" pitchFamily="18" charset="0"/>
              </a:rPr>
              <a:t>θ</a:t>
            </a:r>
            <a:r>
              <a:rPr lang="ru-RU" sz="2400" i="1" dirty="0" smtClean="0">
                <a:latin typeface="Times New Roman" panose="02020603050405020304" pitchFamily="18" charset="0"/>
                <a:ea typeface="Times New Roman" panose="02020603050405020304" pitchFamily="18" charset="0"/>
                <a:cs typeface="Times New Roman" panose="02020603050405020304" pitchFamily="18" charset="0"/>
              </a:rPr>
              <a:t>-</a:t>
            </a:r>
            <a:r>
              <a:rPr lang="en-US" sz="2400" i="1" dirty="0" smtClean="0">
                <a:latin typeface="Times New Roman" panose="02020603050405020304" pitchFamily="18" charset="0"/>
                <a:ea typeface="Times New Roman" panose="02020603050405020304" pitchFamily="18" charset="0"/>
                <a:cs typeface="Times New Roman" panose="02020603050405020304" pitchFamily="18" charset="0"/>
              </a:rPr>
              <a:t>δ</a:t>
            </a:r>
            <a:r>
              <a:rPr lang="ru-RU" sz="2400" i="1" baseline="-25000" dirty="0" smtClean="0">
                <a:latin typeface="Times New Roman" panose="02020603050405020304" pitchFamily="18" charset="0"/>
                <a:ea typeface="Times New Roman" panose="02020603050405020304" pitchFamily="18" charset="0"/>
                <a:cs typeface="Times New Roman" panose="02020603050405020304" pitchFamily="18" charset="0"/>
              </a:rPr>
              <a:t>1</a:t>
            </a:r>
            <a:r>
              <a:rPr lang="pt-PT" sz="2400" i="1" dirty="0" smtClean="0">
                <a:latin typeface="Times New Roman" panose="02020603050405020304" pitchFamily="18" charset="0"/>
                <a:ea typeface="Times New Roman" panose="02020603050405020304" pitchFamily="18" charset="0"/>
                <a:cs typeface="Times New Roman" panose="02020603050405020304" pitchFamily="18" charset="0"/>
              </a:rPr>
              <a:t>)	</a:t>
            </a:r>
            <a:r>
              <a:rPr lang="pt-PT" sz="24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8" name="Заголовок 1"/>
          <p:cNvSpPr txBox="1">
            <a:spLocks noGrp="1"/>
          </p:cNvSpPr>
          <p:nvPr>
            <p:ph type="title"/>
          </p:nvPr>
        </p:nvSpPr>
        <p:spPr>
          <a:xfrm>
            <a:off x="1197735" y="216773"/>
            <a:ext cx="10753859" cy="530224"/>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r>
              <a:rPr lang="en-US" sz="2800" b="1" dirty="0" err="1">
                <a:latin typeface="Times New Roman" panose="02020603050405020304" pitchFamily="18" charset="0"/>
                <a:cs typeface="Times New Roman" panose="02020603050405020304" pitchFamily="18" charset="0"/>
              </a:rPr>
              <a:t>SHinaning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yonaki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sirpanishi</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va</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avtomobilning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buriluvchanligi</a:t>
            </a:r>
            <a:r>
              <a:rPr lang="en-US" sz="2800" b="1"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82024400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4" name="Прямоугольник 3"/>
          <p:cNvSpPr/>
          <p:nvPr/>
        </p:nvSpPr>
        <p:spPr>
          <a:xfrm>
            <a:off x="437882" y="1062698"/>
            <a:ext cx="11307650" cy="5761514"/>
          </a:xfrm>
          <a:prstGeom prst="rect">
            <a:avLst/>
          </a:prstGeom>
        </p:spPr>
        <p:txBody>
          <a:bodyPr wrap="square">
            <a:spAutoFit/>
          </a:bodyPr>
          <a:lstStyle/>
          <a:p>
            <a:pPr indent="342900" algn="just">
              <a:lnSpc>
                <a:spcPct val="107000"/>
              </a:lnSpc>
              <a:spcAft>
                <a:spcPts val="0"/>
              </a:spcAft>
            </a:pPr>
            <a:r>
              <a:rPr lang="pt-PT" sz="2400" dirty="0">
                <a:latin typeface="Times New Roman" panose="02020603050405020304" pitchFamily="18" charset="0"/>
                <a:ea typeface="Times New Roman" panose="02020603050405020304" pitchFamily="18" charset="0"/>
                <a:cs typeface="Times New Roman" panose="02020603050405020304" pitchFamily="18" charset="0"/>
              </a:rPr>
              <a:t> </a:t>
            </a:r>
            <a:r>
              <a:rPr lang="pt-PT" sz="2400" dirty="0" smtClean="0">
                <a:latin typeface="Times New Roman" panose="02020603050405020304" pitchFamily="18" charset="0"/>
                <a:ea typeface="Times New Roman" panose="02020603050405020304" pitchFamily="18" charset="0"/>
                <a:cs typeface="Times New Roman" panose="02020603050405020304" pitchFamily="18" charset="0"/>
              </a:rPr>
              <a:t>tenglamani </a:t>
            </a:r>
            <a:r>
              <a:rPr lang="pt-PT" sz="2400" dirty="0">
                <a:latin typeface="Times New Roman" panose="02020603050405020304" pitchFamily="18" charset="0"/>
                <a:ea typeface="Times New Roman" panose="02020603050405020304" pitchFamily="18" charset="0"/>
                <a:cs typeface="Times New Roman" panose="02020603050405020304" pitchFamily="18" charset="0"/>
              </a:rPr>
              <a:t>kvadratga kutarib yuqoridagi tenglama bilan birga yechsak quyidagicha </a:t>
            </a:r>
            <a:r>
              <a:rPr lang="pt-PT" sz="2400" dirty="0" smtClean="0">
                <a:latin typeface="Times New Roman" panose="02020603050405020304" pitchFamily="18" charset="0"/>
                <a:ea typeface="Times New Roman" panose="02020603050405020304" pitchFamily="18" charset="0"/>
                <a:cs typeface="Times New Roman" panose="02020603050405020304" pitchFamily="18" charset="0"/>
              </a:rPr>
              <a:t>bo’ladi:			</a:t>
            </a:r>
          </a:p>
          <a:p>
            <a:pPr indent="342900" algn="ctr">
              <a:lnSpc>
                <a:spcPct val="107000"/>
              </a:lnSpc>
              <a:spcAft>
                <a:spcPts val="0"/>
              </a:spcAft>
            </a:pPr>
            <a:r>
              <a:rPr lang="pt-PT" sz="2400" i="1" dirty="0" smtClean="0">
                <a:latin typeface="Times New Roman" panose="02020603050405020304" pitchFamily="18" charset="0"/>
                <a:ea typeface="Times New Roman" panose="02020603050405020304" pitchFamily="18" charset="0"/>
                <a:cs typeface="Times New Roman" panose="02020603050405020304" pitchFamily="18" charset="0"/>
              </a:rPr>
              <a:t>sin(</a:t>
            </a:r>
            <a:r>
              <a:rPr lang="en-US" sz="2400" i="1" dirty="0">
                <a:latin typeface="Times New Roman" panose="02020603050405020304" pitchFamily="18" charset="0"/>
                <a:ea typeface="Times New Roman" panose="02020603050405020304" pitchFamily="18" charset="0"/>
                <a:cs typeface="Times New Roman" panose="02020603050405020304" pitchFamily="18" charset="0"/>
              </a:rPr>
              <a:t>θ</a:t>
            </a:r>
            <a:r>
              <a:rPr lang="ru-RU" sz="2400" i="1" dirty="0">
                <a:latin typeface="Times New Roman" panose="02020603050405020304" pitchFamily="18" charset="0"/>
                <a:ea typeface="Times New Roman" panose="02020603050405020304" pitchFamily="18" charset="0"/>
                <a:cs typeface="Times New Roman" panose="02020603050405020304" pitchFamily="18" charset="0"/>
              </a:rPr>
              <a:t>-</a:t>
            </a:r>
            <a:r>
              <a:rPr lang="en-US" sz="2400" i="1" dirty="0">
                <a:latin typeface="Times New Roman" panose="02020603050405020304" pitchFamily="18" charset="0"/>
                <a:ea typeface="Times New Roman" panose="02020603050405020304" pitchFamily="18" charset="0"/>
                <a:cs typeface="Times New Roman" panose="02020603050405020304" pitchFamily="18" charset="0"/>
              </a:rPr>
              <a:t>δ</a:t>
            </a:r>
            <a:r>
              <a:rPr lang="ru-RU" sz="2400" i="1" baseline="-25000" dirty="0">
                <a:latin typeface="Times New Roman" panose="02020603050405020304" pitchFamily="18" charset="0"/>
                <a:ea typeface="Times New Roman" panose="02020603050405020304" pitchFamily="18" charset="0"/>
                <a:cs typeface="Times New Roman" panose="02020603050405020304" pitchFamily="18" charset="0"/>
              </a:rPr>
              <a:t>1</a:t>
            </a:r>
            <a:r>
              <a:rPr lang="pt-PT" sz="2400" i="1" dirty="0">
                <a:latin typeface="Times New Roman" panose="02020603050405020304" pitchFamily="18" charset="0"/>
                <a:ea typeface="Times New Roman" panose="02020603050405020304" pitchFamily="18" charset="0"/>
                <a:cs typeface="Times New Roman" panose="02020603050405020304" pitchFamily="18" charset="0"/>
              </a:rPr>
              <a:t>)=L</a:t>
            </a:r>
            <a:r>
              <a:rPr lang="pt-PT" sz="2400" i="1" baseline="30000" dirty="0">
                <a:latin typeface="Times New Roman" panose="02020603050405020304" pitchFamily="18" charset="0"/>
                <a:ea typeface="Times New Roman" panose="02020603050405020304" pitchFamily="18" charset="0"/>
                <a:cs typeface="Times New Roman" panose="02020603050405020304" pitchFamily="18" charset="0"/>
              </a:rPr>
              <a:t>2</a:t>
            </a:r>
            <a:r>
              <a:rPr lang="pt-PT" sz="2400" i="1" dirty="0">
                <a:latin typeface="Times New Roman" panose="02020603050405020304" pitchFamily="18" charset="0"/>
                <a:ea typeface="Times New Roman" panose="02020603050405020304" pitchFamily="18" charset="0"/>
                <a:cs typeface="Times New Roman" panose="02020603050405020304" pitchFamily="18" charset="0"/>
              </a:rPr>
              <a:t>+R</a:t>
            </a:r>
            <a:r>
              <a:rPr lang="pt-PT" sz="2400" i="1" baseline="-25000" dirty="0">
                <a:latin typeface="Times New Roman" panose="02020603050405020304" pitchFamily="18" charset="0"/>
                <a:ea typeface="Times New Roman" panose="02020603050405020304" pitchFamily="18" charset="0"/>
                <a:cs typeface="Times New Roman" panose="02020603050405020304" pitchFamily="18" charset="0"/>
              </a:rPr>
              <a:t>1e</a:t>
            </a:r>
            <a:r>
              <a:rPr lang="pt-PT" sz="2400" i="1" baseline="30000" dirty="0">
                <a:latin typeface="Times New Roman" panose="02020603050405020304" pitchFamily="18" charset="0"/>
                <a:ea typeface="Times New Roman" panose="02020603050405020304" pitchFamily="18" charset="0"/>
                <a:cs typeface="Times New Roman" panose="02020603050405020304" pitchFamily="18" charset="0"/>
              </a:rPr>
              <a:t>2</a:t>
            </a:r>
            <a:r>
              <a:rPr lang="pt-PT" sz="2400" i="1" dirty="0">
                <a:latin typeface="Times New Roman" panose="02020603050405020304" pitchFamily="18" charset="0"/>
                <a:ea typeface="Times New Roman" panose="02020603050405020304" pitchFamily="18" charset="0"/>
                <a:cs typeface="Times New Roman" panose="02020603050405020304" pitchFamily="18" charset="0"/>
              </a:rPr>
              <a:t> –R</a:t>
            </a:r>
            <a:r>
              <a:rPr lang="pt-PT" sz="2400" i="1" baseline="-25000" dirty="0">
                <a:latin typeface="Times New Roman" panose="02020603050405020304" pitchFamily="18" charset="0"/>
                <a:ea typeface="Times New Roman" panose="02020603050405020304" pitchFamily="18" charset="0"/>
                <a:cs typeface="Times New Roman" panose="02020603050405020304" pitchFamily="18" charset="0"/>
              </a:rPr>
              <a:t>1e</a:t>
            </a:r>
            <a:r>
              <a:rPr lang="pt-PT" sz="2400" i="1" baseline="30000" dirty="0">
                <a:latin typeface="Times New Roman" panose="02020603050405020304" pitchFamily="18" charset="0"/>
                <a:ea typeface="Times New Roman" panose="02020603050405020304" pitchFamily="18" charset="0"/>
                <a:cs typeface="Times New Roman" panose="02020603050405020304" pitchFamily="18" charset="0"/>
              </a:rPr>
              <a:t>2</a:t>
            </a:r>
            <a:r>
              <a:rPr lang="pt-PT" sz="2400" i="1" dirty="0">
                <a:latin typeface="Times New Roman" panose="02020603050405020304" pitchFamily="18" charset="0"/>
                <a:ea typeface="Times New Roman" panose="02020603050405020304" pitchFamily="18" charset="0"/>
                <a:cs typeface="Times New Roman" panose="02020603050405020304" pitchFamily="18" charset="0"/>
              </a:rPr>
              <a:t>/2LR</a:t>
            </a:r>
            <a:r>
              <a:rPr lang="pt-PT" sz="2400" i="1" baseline="-25000" dirty="0">
                <a:latin typeface="Times New Roman" panose="02020603050405020304" pitchFamily="18" charset="0"/>
                <a:ea typeface="Times New Roman" panose="02020603050405020304" pitchFamily="18" charset="0"/>
                <a:cs typeface="Times New Roman" panose="02020603050405020304" pitchFamily="18" charset="0"/>
              </a:rPr>
              <a:t>2e</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indent="342900" algn="ctr">
              <a:lnSpc>
                <a:spcPct val="107000"/>
              </a:lnSpc>
              <a:spcAft>
                <a:spcPts val="0"/>
              </a:spcAft>
            </a:pPr>
            <a:endParaRPr lang="pt-PT" sz="2400" i="1" dirty="0" smtClean="0">
              <a:latin typeface="Times New Roman" panose="02020603050405020304" pitchFamily="18" charset="0"/>
              <a:ea typeface="Times New Roman" panose="02020603050405020304" pitchFamily="18" charset="0"/>
              <a:cs typeface="Times New Roman" panose="02020603050405020304" pitchFamily="18" charset="0"/>
            </a:endParaRPr>
          </a:p>
          <a:p>
            <a:pPr indent="342900" algn="ctr">
              <a:lnSpc>
                <a:spcPct val="107000"/>
              </a:lnSpc>
              <a:spcAft>
                <a:spcPts val="0"/>
              </a:spcAft>
            </a:pPr>
            <a:r>
              <a:rPr lang="pt-PT" sz="2400" i="1" dirty="0" smtClean="0">
                <a:latin typeface="Times New Roman" panose="02020603050405020304" pitchFamily="18" charset="0"/>
                <a:ea typeface="Times New Roman" panose="02020603050405020304" pitchFamily="18" charset="0"/>
                <a:cs typeface="Times New Roman" panose="02020603050405020304" pitchFamily="18" charset="0"/>
              </a:rPr>
              <a:t>sin</a:t>
            </a:r>
            <a:r>
              <a:rPr lang="en-US" sz="2400" i="1" dirty="0">
                <a:latin typeface="Times New Roman" panose="02020603050405020304" pitchFamily="18" charset="0"/>
                <a:ea typeface="Times New Roman" panose="02020603050405020304" pitchFamily="18" charset="0"/>
                <a:cs typeface="Times New Roman" panose="02020603050405020304" pitchFamily="18" charset="0"/>
              </a:rPr>
              <a:t>δ</a:t>
            </a:r>
            <a:r>
              <a:rPr lang="pt-PT" sz="2400" i="1"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pt-PT" sz="2400" i="1" dirty="0">
                <a:latin typeface="Times New Roman" panose="02020603050405020304" pitchFamily="18" charset="0"/>
                <a:ea typeface="Times New Roman" panose="02020603050405020304" pitchFamily="18" charset="0"/>
                <a:cs typeface="Times New Roman" panose="02020603050405020304" pitchFamily="18" charset="0"/>
              </a:rPr>
              <a:t>=L</a:t>
            </a:r>
            <a:r>
              <a:rPr lang="pt-PT" sz="2400" i="1" baseline="30000" dirty="0">
                <a:latin typeface="Times New Roman" panose="02020603050405020304" pitchFamily="18" charset="0"/>
                <a:ea typeface="Times New Roman" panose="02020603050405020304" pitchFamily="18" charset="0"/>
                <a:cs typeface="Times New Roman" panose="02020603050405020304" pitchFamily="18" charset="0"/>
              </a:rPr>
              <a:t>2</a:t>
            </a:r>
            <a:r>
              <a:rPr lang="pt-PT" sz="2400" i="1" dirty="0">
                <a:latin typeface="Times New Roman" panose="02020603050405020304" pitchFamily="18" charset="0"/>
                <a:ea typeface="Times New Roman" panose="02020603050405020304" pitchFamily="18" charset="0"/>
                <a:cs typeface="Times New Roman" panose="02020603050405020304" pitchFamily="18" charset="0"/>
              </a:rPr>
              <a:t>+R</a:t>
            </a:r>
            <a:r>
              <a:rPr lang="pt-PT" sz="2400" i="1" baseline="-25000" dirty="0">
                <a:latin typeface="Times New Roman" panose="02020603050405020304" pitchFamily="18" charset="0"/>
                <a:ea typeface="Times New Roman" panose="02020603050405020304" pitchFamily="18" charset="0"/>
                <a:cs typeface="Times New Roman" panose="02020603050405020304" pitchFamily="18" charset="0"/>
              </a:rPr>
              <a:t>2e</a:t>
            </a:r>
            <a:r>
              <a:rPr lang="pt-PT" sz="2400" i="1" baseline="30000" dirty="0">
                <a:latin typeface="Times New Roman" panose="02020603050405020304" pitchFamily="18" charset="0"/>
                <a:ea typeface="Times New Roman" panose="02020603050405020304" pitchFamily="18" charset="0"/>
                <a:cs typeface="Times New Roman" panose="02020603050405020304" pitchFamily="18" charset="0"/>
              </a:rPr>
              <a:t>2</a:t>
            </a:r>
            <a:r>
              <a:rPr lang="pt-PT" sz="2400" i="1" dirty="0">
                <a:latin typeface="Times New Roman" panose="02020603050405020304" pitchFamily="18" charset="0"/>
                <a:ea typeface="Times New Roman" panose="02020603050405020304" pitchFamily="18" charset="0"/>
                <a:cs typeface="Times New Roman" panose="02020603050405020304" pitchFamily="18" charset="0"/>
              </a:rPr>
              <a:t> –R</a:t>
            </a:r>
            <a:r>
              <a:rPr lang="pt-PT" sz="2400" i="1" baseline="-25000" dirty="0">
                <a:latin typeface="Times New Roman" panose="02020603050405020304" pitchFamily="18" charset="0"/>
                <a:ea typeface="Times New Roman" panose="02020603050405020304" pitchFamily="18" charset="0"/>
                <a:cs typeface="Times New Roman" panose="02020603050405020304" pitchFamily="18" charset="0"/>
              </a:rPr>
              <a:t>2e</a:t>
            </a:r>
            <a:r>
              <a:rPr lang="pt-PT" sz="2400" i="1" baseline="30000" dirty="0">
                <a:latin typeface="Times New Roman" panose="02020603050405020304" pitchFamily="18" charset="0"/>
                <a:ea typeface="Times New Roman" panose="02020603050405020304" pitchFamily="18" charset="0"/>
                <a:cs typeface="Times New Roman" panose="02020603050405020304" pitchFamily="18" charset="0"/>
              </a:rPr>
              <a:t>2</a:t>
            </a:r>
            <a:r>
              <a:rPr lang="pt-PT" sz="2400" i="1" dirty="0">
                <a:latin typeface="Times New Roman" panose="02020603050405020304" pitchFamily="18" charset="0"/>
                <a:ea typeface="Times New Roman" panose="02020603050405020304" pitchFamily="18" charset="0"/>
                <a:cs typeface="Times New Roman" panose="02020603050405020304" pitchFamily="18" charset="0"/>
              </a:rPr>
              <a:t>/2LR</a:t>
            </a:r>
            <a:r>
              <a:rPr lang="pt-PT" sz="2400" i="1" baseline="-25000" dirty="0">
                <a:latin typeface="Times New Roman" panose="02020603050405020304" pitchFamily="18" charset="0"/>
                <a:ea typeface="Times New Roman" panose="02020603050405020304" pitchFamily="18" charset="0"/>
                <a:cs typeface="Times New Roman" panose="02020603050405020304" pitchFamily="18" charset="0"/>
              </a:rPr>
              <a:t>2e</a:t>
            </a:r>
            <a:r>
              <a:rPr lang="pt-PT" sz="2400" baseline="-25000" dirty="0">
                <a:latin typeface="Times New Roman" panose="02020603050405020304" pitchFamily="18" charset="0"/>
                <a:ea typeface="Times New Roman" panose="02020603050405020304" pitchFamily="18" charset="0"/>
                <a:cs typeface="Times New Roman" panose="02020603050405020304" pitchFamily="18" charset="0"/>
              </a:rPr>
              <a:t>	      </a:t>
            </a:r>
            <a:endParaRPr lang="pt-PT" sz="2400" baseline="-25000" dirty="0" smtClean="0">
              <a:latin typeface="Times New Roman" panose="02020603050405020304" pitchFamily="18" charset="0"/>
              <a:ea typeface="Times New Roman" panose="02020603050405020304" pitchFamily="18" charset="0"/>
              <a:cs typeface="Times New Roman" panose="02020603050405020304" pitchFamily="18" charset="0"/>
            </a:endParaRPr>
          </a:p>
          <a:p>
            <a:pPr algn="just"/>
            <a:r>
              <a:rPr lang="pt-PT" sz="2400" dirty="0">
                <a:latin typeface="Times New Roman" panose="02020603050405020304" pitchFamily="18" charset="0"/>
                <a:cs typeface="Times New Roman" panose="02020603050405020304" pitchFamily="18" charset="0"/>
              </a:rPr>
              <a:t> </a:t>
            </a:r>
            <a:r>
              <a:rPr lang="pt-PT" sz="2400" dirty="0" smtClean="0">
                <a:latin typeface="Times New Roman" panose="02020603050405020304" pitchFamily="18" charset="0"/>
                <a:cs typeface="Times New Roman" panose="02020603050405020304" pitchFamily="18" charset="0"/>
              </a:rPr>
              <a:t>    bu </a:t>
            </a:r>
            <a:r>
              <a:rPr lang="pt-PT" sz="2400" dirty="0">
                <a:latin typeface="Times New Roman" panose="02020603050405020304" pitchFamily="18" charset="0"/>
                <a:cs typeface="Times New Roman" panose="02020603050405020304" pitchFamily="18" charset="0"/>
              </a:rPr>
              <a:t>yerda </a:t>
            </a:r>
            <a:r>
              <a:rPr lang="en-US" sz="2400" i="1" dirty="0">
                <a:latin typeface="Times New Roman" panose="02020603050405020304" pitchFamily="18" charset="0"/>
                <a:cs typeface="Times New Roman" panose="02020603050405020304" pitchFamily="18" charset="0"/>
              </a:rPr>
              <a:t>δ</a:t>
            </a:r>
            <a:r>
              <a:rPr lang="pt-PT" sz="2400" baseline="-25000" dirty="0">
                <a:latin typeface="Times New Roman" panose="02020603050405020304" pitchFamily="18" charset="0"/>
                <a:cs typeface="Times New Roman" panose="02020603050405020304" pitchFamily="18" charset="0"/>
              </a:rPr>
              <a:t> 1</a:t>
            </a:r>
            <a:r>
              <a:rPr lang="pt-PT"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δ</a:t>
            </a:r>
            <a:r>
              <a:rPr lang="pt-PT" sz="2400" baseline="-25000" dirty="0">
                <a:latin typeface="Times New Roman" panose="02020603050405020304" pitchFamily="18" charset="0"/>
                <a:cs typeface="Times New Roman" panose="02020603050405020304" pitchFamily="18" charset="0"/>
              </a:rPr>
              <a:t> 2 </a:t>
            </a:r>
            <a:r>
              <a:rPr lang="pt-PT" sz="2400" dirty="0">
                <a:latin typeface="Times New Roman" panose="02020603050405020304" pitchFamily="18" charset="0"/>
                <a:cs typeface="Times New Roman" panose="02020603050405020304" pitchFamily="18" charset="0"/>
              </a:rPr>
              <a:t>– oldingi va ketingi o’qlarning yonaki sirpanish burchaklari.</a:t>
            </a:r>
            <a:endParaRPr lang="ru-RU" sz="2400" dirty="0">
              <a:latin typeface="Times New Roman" panose="02020603050405020304" pitchFamily="18" charset="0"/>
              <a:cs typeface="Times New Roman" panose="02020603050405020304" pitchFamily="18" charset="0"/>
            </a:endParaRPr>
          </a:p>
          <a:p>
            <a:r>
              <a:rPr lang="pt-PT" sz="2400" dirty="0">
                <a:latin typeface="Times New Roman" panose="02020603050405020304" pitchFamily="18" charset="0"/>
                <a:cs typeface="Times New Roman" panose="02020603050405020304" pitchFamily="18" charset="0"/>
              </a:rPr>
              <a:t>Tenglamadan </a:t>
            </a:r>
            <a:r>
              <a:rPr lang="en-US" sz="2400" i="1" dirty="0">
                <a:latin typeface="Times New Roman" panose="02020603050405020304" pitchFamily="18" charset="0"/>
                <a:cs typeface="Times New Roman" panose="02020603050405020304" pitchFamily="18" charset="0"/>
              </a:rPr>
              <a:t>θ</a:t>
            </a:r>
            <a:r>
              <a:rPr lang="pt-PT" sz="2400" dirty="0">
                <a:latin typeface="Times New Roman" panose="02020603050405020304" pitchFamily="18" charset="0"/>
                <a:cs typeface="Times New Roman" panose="02020603050405020304" pitchFamily="18" charset="0"/>
              </a:rPr>
              <a:t> ning qiymati aniq bo’lsa  </a:t>
            </a:r>
            <a:r>
              <a:rPr lang="en-US" sz="2400" i="1" dirty="0">
                <a:latin typeface="Times New Roman" panose="02020603050405020304" pitchFamily="18" charset="0"/>
                <a:cs typeface="Times New Roman" panose="02020603050405020304" pitchFamily="18" charset="0"/>
              </a:rPr>
              <a:t>δ</a:t>
            </a:r>
            <a:r>
              <a:rPr lang="pt-PT" sz="2400" baseline="-25000" dirty="0">
                <a:latin typeface="Times New Roman" panose="02020603050405020304" pitchFamily="18" charset="0"/>
                <a:cs typeface="Times New Roman" panose="02020603050405020304" pitchFamily="18" charset="0"/>
              </a:rPr>
              <a:t> 1</a:t>
            </a:r>
            <a:r>
              <a:rPr lang="pt-PT"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δ</a:t>
            </a:r>
            <a:r>
              <a:rPr lang="pt-PT" sz="2400" baseline="-25000" dirty="0">
                <a:latin typeface="Times New Roman" panose="02020603050405020304" pitchFamily="18" charset="0"/>
                <a:cs typeface="Times New Roman" panose="02020603050405020304" pitchFamily="18" charset="0"/>
              </a:rPr>
              <a:t> 2</a:t>
            </a:r>
            <a:r>
              <a:rPr lang="pt-PT" sz="2400" dirty="0">
                <a:latin typeface="Times New Roman" panose="02020603050405020304" pitchFamily="18" charset="0"/>
                <a:cs typeface="Times New Roman" panose="02020603050405020304" pitchFamily="18" charset="0"/>
              </a:rPr>
              <a:t>, burchaklarini aniqlash mumkin. Formuladan ko’rinib turibdiki, </a:t>
            </a:r>
            <a:r>
              <a:rPr lang="en-US" sz="2400" i="1" dirty="0">
                <a:latin typeface="Times New Roman" panose="02020603050405020304" pitchFamily="18" charset="0"/>
                <a:cs typeface="Times New Roman" panose="02020603050405020304" pitchFamily="18" charset="0"/>
              </a:rPr>
              <a:t>δ</a:t>
            </a:r>
            <a:r>
              <a:rPr lang="pt-PT" sz="2400" baseline="-25000" dirty="0">
                <a:latin typeface="Times New Roman" panose="02020603050405020304" pitchFamily="18" charset="0"/>
                <a:cs typeface="Times New Roman" panose="02020603050405020304" pitchFamily="18" charset="0"/>
              </a:rPr>
              <a:t> 1</a:t>
            </a:r>
            <a:r>
              <a:rPr lang="pt-PT"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δ</a:t>
            </a:r>
            <a:r>
              <a:rPr lang="pt-PT" sz="2400" baseline="-25000" dirty="0">
                <a:latin typeface="Times New Roman" panose="02020603050405020304" pitchFamily="18" charset="0"/>
                <a:cs typeface="Times New Roman" panose="02020603050405020304" pitchFamily="18" charset="0"/>
              </a:rPr>
              <a:t> 2</a:t>
            </a:r>
            <a:r>
              <a:rPr lang="pt-PT" sz="2400" dirty="0">
                <a:latin typeface="Times New Roman" panose="02020603050405020304" pitchFamily="18" charset="0"/>
                <a:cs typeface="Times New Roman" panose="02020603050405020304" pitchFamily="18" charset="0"/>
              </a:rPr>
              <a:t> burchaklarning qiymatlari baza </a:t>
            </a:r>
            <a:r>
              <a:rPr lang="pt-PT" sz="2400" i="1" dirty="0">
                <a:latin typeface="Times New Roman" panose="02020603050405020304" pitchFamily="18" charset="0"/>
                <a:cs typeface="Times New Roman" panose="02020603050405020304" pitchFamily="18" charset="0"/>
              </a:rPr>
              <a:t>L</a:t>
            </a:r>
            <a:r>
              <a:rPr lang="pt-PT" sz="2400" dirty="0">
                <a:latin typeface="Times New Roman" panose="02020603050405020304" pitchFamily="18" charset="0"/>
                <a:cs typeface="Times New Roman" panose="02020603050405020304" pitchFamily="18" charset="0"/>
              </a:rPr>
              <a:t> – avtomobil shinasining harakteristikasi, osma, rul trapetsiyasi va boshqalar ta`sirida o’zgarishi mumkin. SHunday kilib, yonaki kuchlar ta`sirida g’ildiraklarning sirpanishi avtomobilning harakat tezligi, tezlanishi va traektoriyasini o’zgartirishi mumkin. Misol tariqasida avtomobilning yonaki sirpanishi natijasida aylanish radiuslarining o’zgarish sxemasini ko’rib chiqamiz:</a:t>
            </a:r>
            <a:endParaRPr lang="ru-RU" sz="2400" dirty="0">
              <a:latin typeface="Times New Roman" panose="02020603050405020304" pitchFamily="18" charset="0"/>
              <a:cs typeface="Times New Roman" panose="02020603050405020304" pitchFamily="18" charset="0"/>
            </a:endParaRPr>
          </a:p>
          <a:p>
            <a:pPr algn="ctr"/>
            <a:r>
              <a:rPr lang="pt-PT" sz="2400" i="1" dirty="0" smtClean="0">
                <a:latin typeface="Times New Roman" panose="02020603050405020304" pitchFamily="18" charset="0"/>
                <a:cs typeface="Times New Roman" panose="02020603050405020304" pitchFamily="18" charset="0"/>
              </a:rPr>
              <a:t>L=d+X</a:t>
            </a:r>
            <a:endParaRPr lang="ru-RU" sz="2400" dirty="0" smtClean="0">
              <a:latin typeface="Times New Roman" panose="02020603050405020304" pitchFamily="18" charset="0"/>
              <a:cs typeface="Times New Roman" panose="02020603050405020304" pitchFamily="18" charset="0"/>
            </a:endParaRPr>
          </a:p>
          <a:p>
            <a:pPr algn="just"/>
            <a:r>
              <a:rPr lang="pt-PT" sz="2400" baseline="-25000" dirty="0" smtClean="0">
                <a:latin typeface="Times New Roman" panose="02020603050405020304" pitchFamily="18" charset="0"/>
                <a:ea typeface="Times New Roman" panose="02020603050405020304" pitchFamily="18" charset="0"/>
                <a:cs typeface="Times New Roman" panose="02020603050405020304" pitchFamily="18" charset="0"/>
              </a:rPr>
              <a:t>	</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Заголовок 1"/>
          <p:cNvSpPr txBox="1">
            <a:spLocks noGrp="1"/>
          </p:cNvSpPr>
          <p:nvPr>
            <p:ph type="title"/>
          </p:nvPr>
        </p:nvSpPr>
        <p:spPr>
          <a:xfrm>
            <a:off x="1197735" y="216773"/>
            <a:ext cx="10753859" cy="530224"/>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r>
              <a:rPr lang="en-US" sz="2800" b="1" dirty="0" err="1">
                <a:latin typeface="Times New Roman" panose="02020603050405020304" pitchFamily="18" charset="0"/>
                <a:cs typeface="Times New Roman" panose="02020603050405020304" pitchFamily="18" charset="0"/>
              </a:rPr>
              <a:t>SHinaning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yonaki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sirpanishi</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va</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avtomobilning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buriluvchanligi</a:t>
            </a:r>
            <a:r>
              <a:rPr lang="en-US" sz="2800" b="1"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8130683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4" name="Прямоугольник 3"/>
          <p:cNvSpPr/>
          <p:nvPr/>
        </p:nvSpPr>
        <p:spPr>
          <a:xfrm>
            <a:off x="231820" y="1109718"/>
            <a:ext cx="11307650" cy="5658152"/>
          </a:xfrm>
          <a:prstGeom prst="rect">
            <a:avLst/>
          </a:prstGeom>
        </p:spPr>
        <p:txBody>
          <a:bodyPr wrap="square">
            <a:spAutoFit/>
          </a:bodyPr>
          <a:lstStyle/>
          <a:p>
            <a:pPr indent="342900" algn="just">
              <a:lnSpc>
                <a:spcPct val="107000"/>
              </a:lnSpc>
              <a:spcAft>
                <a:spcPts val="0"/>
              </a:spcAft>
            </a:pPr>
            <a:r>
              <a:rPr lang="pt-PT" sz="2400" dirty="0">
                <a:latin typeface="Times New Roman" panose="02020603050405020304" pitchFamily="18" charset="0"/>
                <a:ea typeface="Times New Roman" panose="02020603050405020304" pitchFamily="18" charset="0"/>
                <a:cs typeface="Times New Roman" panose="02020603050405020304" pitchFamily="18" charset="0"/>
              </a:rPr>
              <a:t> </a:t>
            </a:r>
            <a:r>
              <a:rPr lang="pt-PT" sz="2400" dirty="0" smtClean="0">
                <a:latin typeface="Times New Roman" panose="02020603050405020304" pitchFamily="18" charset="0"/>
                <a:cs typeface="Times New Roman" panose="02020603050405020304" pitchFamily="18" charset="0"/>
              </a:rPr>
              <a:t>Yoki</a:t>
            </a:r>
            <a:endParaRPr lang="ru-RU" sz="2400" dirty="0">
              <a:latin typeface="Times New Roman" panose="02020603050405020304" pitchFamily="18" charset="0"/>
              <a:cs typeface="Times New Roman" panose="02020603050405020304" pitchFamily="18" charset="0"/>
            </a:endParaRPr>
          </a:p>
          <a:p>
            <a:pPr algn="ctr"/>
            <a:r>
              <a:rPr lang="pt-PT" sz="2400" i="1" dirty="0">
                <a:latin typeface="Times New Roman" panose="02020603050405020304" pitchFamily="18" charset="0"/>
                <a:cs typeface="Times New Roman" panose="02020603050405020304" pitchFamily="18" charset="0"/>
              </a:rPr>
              <a:t>L= R</a:t>
            </a:r>
            <a:r>
              <a:rPr lang="pt-PT" sz="2400" i="1" baseline="-25000" dirty="0">
                <a:latin typeface="Times New Roman" panose="02020603050405020304" pitchFamily="18" charset="0"/>
                <a:cs typeface="Times New Roman" panose="02020603050405020304" pitchFamily="18" charset="0"/>
              </a:rPr>
              <a:t>e</a:t>
            </a:r>
            <a:r>
              <a:rPr lang="pt-PT" sz="2400" i="1" dirty="0">
                <a:latin typeface="Times New Roman" panose="02020603050405020304" pitchFamily="18" charset="0"/>
                <a:cs typeface="Times New Roman" panose="02020603050405020304" pitchFamily="18" charset="0"/>
              </a:rPr>
              <a:t>tg(</a:t>
            </a:r>
            <a:r>
              <a:rPr lang="en-US" sz="2400" i="1" dirty="0">
                <a:latin typeface="Times New Roman" panose="02020603050405020304" pitchFamily="18" charset="0"/>
                <a:cs typeface="Times New Roman" panose="02020603050405020304" pitchFamily="18" charset="0"/>
              </a:rPr>
              <a:t>θ</a:t>
            </a:r>
            <a:r>
              <a:rPr lang="ru-RU" sz="2400" i="1" dirty="0">
                <a:latin typeface="Times New Roman" panose="02020603050405020304" pitchFamily="18" charset="0"/>
                <a:cs typeface="Times New Roman" panose="02020603050405020304" pitchFamily="18" charset="0"/>
              </a:rPr>
              <a:t>-</a:t>
            </a:r>
            <a:r>
              <a:rPr lang="en-US" sz="2400" i="1" dirty="0">
                <a:latin typeface="Times New Roman" panose="02020603050405020304" pitchFamily="18" charset="0"/>
                <a:cs typeface="Times New Roman" panose="02020603050405020304" pitchFamily="18" charset="0"/>
              </a:rPr>
              <a:t>δ</a:t>
            </a:r>
            <a:r>
              <a:rPr lang="ru-RU" sz="2400" i="1" baseline="-25000" dirty="0">
                <a:latin typeface="Times New Roman" panose="02020603050405020304" pitchFamily="18" charset="0"/>
                <a:cs typeface="Times New Roman" panose="02020603050405020304" pitchFamily="18" charset="0"/>
              </a:rPr>
              <a:t>1</a:t>
            </a:r>
            <a:r>
              <a:rPr lang="pt-PT" sz="2400" i="1" dirty="0">
                <a:latin typeface="Times New Roman" panose="02020603050405020304" pitchFamily="18" charset="0"/>
                <a:cs typeface="Times New Roman" panose="02020603050405020304" pitchFamily="18" charset="0"/>
              </a:rPr>
              <a:t>)+ R</a:t>
            </a:r>
            <a:r>
              <a:rPr lang="pt-PT" sz="2400" i="1" baseline="-25000" dirty="0">
                <a:latin typeface="Times New Roman" panose="02020603050405020304" pitchFamily="18" charset="0"/>
                <a:cs typeface="Times New Roman" panose="02020603050405020304" pitchFamily="18" charset="0"/>
              </a:rPr>
              <a:t>e</a:t>
            </a:r>
            <a:r>
              <a:rPr lang="pt-PT" sz="2400" i="1" dirty="0">
                <a:latin typeface="Times New Roman" panose="02020603050405020304" pitchFamily="18" charset="0"/>
                <a:cs typeface="Times New Roman" panose="02020603050405020304" pitchFamily="18" charset="0"/>
              </a:rPr>
              <a:t>tg</a:t>
            </a:r>
            <a:r>
              <a:rPr lang="en-US" sz="2400" i="1" dirty="0">
                <a:latin typeface="Times New Roman" panose="02020603050405020304" pitchFamily="18" charset="0"/>
                <a:cs typeface="Times New Roman" panose="02020603050405020304" pitchFamily="18" charset="0"/>
              </a:rPr>
              <a:t> δ</a:t>
            </a:r>
            <a:r>
              <a:rPr lang="pt-PT" sz="2400" i="1" baseline="-25000" dirty="0">
                <a:latin typeface="Times New Roman" panose="02020603050405020304" pitchFamily="18" charset="0"/>
                <a:cs typeface="Times New Roman" panose="02020603050405020304" pitchFamily="18" charset="0"/>
              </a:rPr>
              <a:t>2</a:t>
            </a:r>
            <a:endParaRPr lang="ru-RU" sz="2400" dirty="0">
              <a:latin typeface="Times New Roman" panose="02020603050405020304" pitchFamily="18" charset="0"/>
              <a:cs typeface="Times New Roman" panose="02020603050405020304" pitchFamily="18" charset="0"/>
            </a:endParaRPr>
          </a:p>
          <a:p>
            <a:r>
              <a:rPr lang="pt-PT" sz="2400" dirty="0">
                <a:latin typeface="Times New Roman" panose="02020603050405020304" pitchFamily="18" charset="0"/>
                <a:cs typeface="Times New Roman" panose="02020603050405020304" pitchFamily="18" charset="0"/>
              </a:rPr>
              <a:t>Bundan</a:t>
            </a:r>
            <a:endParaRPr lang="ru-RU" sz="2400" dirty="0">
              <a:latin typeface="Times New Roman" panose="02020603050405020304" pitchFamily="18" charset="0"/>
              <a:cs typeface="Times New Roman" panose="02020603050405020304" pitchFamily="18" charset="0"/>
            </a:endParaRPr>
          </a:p>
          <a:p>
            <a:pPr algn="ctr"/>
            <a:r>
              <a:rPr lang="pt-PT" sz="2400" i="1" dirty="0">
                <a:latin typeface="Times New Roman" panose="02020603050405020304" pitchFamily="18" charset="0"/>
                <a:cs typeface="Times New Roman" panose="02020603050405020304" pitchFamily="18" charset="0"/>
              </a:rPr>
              <a:t>R</a:t>
            </a:r>
            <a:r>
              <a:rPr lang="pt-PT" sz="2400" i="1" baseline="-25000" dirty="0">
                <a:latin typeface="Times New Roman" panose="02020603050405020304" pitchFamily="18" charset="0"/>
                <a:cs typeface="Times New Roman" panose="02020603050405020304" pitchFamily="18" charset="0"/>
              </a:rPr>
              <a:t>e</a:t>
            </a:r>
            <a:r>
              <a:rPr lang="pt-PT" sz="2400" i="1" dirty="0">
                <a:latin typeface="Times New Roman" panose="02020603050405020304" pitchFamily="18" charset="0"/>
                <a:cs typeface="Times New Roman" panose="02020603050405020304" pitchFamily="18" charset="0"/>
              </a:rPr>
              <a:t>=L/tg(</a:t>
            </a:r>
            <a:r>
              <a:rPr lang="en-US" sz="2400" i="1" dirty="0">
                <a:latin typeface="Times New Roman" panose="02020603050405020304" pitchFamily="18" charset="0"/>
                <a:cs typeface="Times New Roman" panose="02020603050405020304" pitchFamily="18" charset="0"/>
              </a:rPr>
              <a:t>θ</a:t>
            </a:r>
            <a:r>
              <a:rPr lang="ru-RU" sz="2400" i="1" dirty="0">
                <a:latin typeface="Times New Roman" panose="02020603050405020304" pitchFamily="18" charset="0"/>
                <a:cs typeface="Times New Roman" panose="02020603050405020304" pitchFamily="18" charset="0"/>
              </a:rPr>
              <a:t>-</a:t>
            </a:r>
            <a:r>
              <a:rPr lang="en-US" sz="2400" i="1" dirty="0">
                <a:latin typeface="Times New Roman" panose="02020603050405020304" pitchFamily="18" charset="0"/>
                <a:cs typeface="Times New Roman" panose="02020603050405020304" pitchFamily="18" charset="0"/>
              </a:rPr>
              <a:t>δ</a:t>
            </a:r>
            <a:r>
              <a:rPr lang="ru-RU" sz="2400" i="1" baseline="-25000" dirty="0">
                <a:latin typeface="Times New Roman" panose="02020603050405020304" pitchFamily="18" charset="0"/>
                <a:cs typeface="Times New Roman" panose="02020603050405020304" pitchFamily="18" charset="0"/>
              </a:rPr>
              <a:t>1</a:t>
            </a:r>
            <a:r>
              <a:rPr lang="pt-PT" sz="2400" i="1" dirty="0">
                <a:latin typeface="Times New Roman" panose="02020603050405020304" pitchFamily="18" charset="0"/>
                <a:cs typeface="Times New Roman" panose="02020603050405020304" pitchFamily="18" charset="0"/>
              </a:rPr>
              <a:t>)+tg</a:t>
            </a:r>
            <a:r>
              <a:rPr lang="en-US" sz="2400" i="1" dirty="0">
                <a:latin typeface="Times New Roman" panose="02020603050405020304" pitchFamily="18" charset="0"/>
                <a:cs typeface="Times New Roman" panose="02020603050405020304" pitchFamily="18" charset="0"/>
              </a:rPr>
              <a:t> δ</a:t>
            </a:r>
            <a:r>
              <a:rPr lang="pt-PT" sz="2400" i="1" baseline="-25000" dirty="0">
                <a:latin typeface="Times New Roman" panose="02020603050405020304" pitchFamily="18" charset="0"/>
                <a:cs typeface="Times New Roman" panose="02020603050405020304" pitchFamily="18" charset="0"/>
              </a:rPr>
              <a:t>2	</a:t>
            </a:r>
            <a:endParaRPr lang="pt-PT" sz="2400" i="1" baseline="-25000" dirty="0" smtClean="0">
              <a:latin typeface="Times New Roman" panose="02020603050405020304" pitchFamily="18" charset="0"/>
              <a:cs typeface="Times New Roman" panose="02020603050405020304" pitchFamily="18" charset="0"/>
            </a:endParaRPr>
          </a:p>
          <a:p>
            <a:r>
              <a:rPr lang="pt-PT" sz="2400" dirty="0">
                <a:latin typeface="Times New Roman" panose="02020603050405020304" pitchFamily="18" charset="0"/>
                <a:cs typeface="Times New Roman" panose="02020603050405020304" pitchFamily="18" charset="0"/>
              </a:rPr>
              <a:t>Agar </a:t>
            </a:r>
            <a:r>
              <a:rPr lang="en-US" sz="2400" i="1" dirty="0">
                <a:latin typeface="Times New Roman" panose="02020603050405020304" pitchFamily="18" charset="0"/>
                <a:cs typeface="Times New Roman" panose="02020603050405020304" pitchFamily="18" charset="0"/>
              </a:rPr>
              <a:t>δ</a:t>
            </a:r>
            <a:r>
              <a:rPr lang="pt-PT" sz="2400" baseline="-25000" dirty="0">
                <a:latin typeface="Times New Roman" panose="02020603050405020304" pitchFamily="18" charset="0"/>
                <a:cs typeface="Times New Roman" panose="02020603050405020304" pitchFamily="18" charset="0"/>
              </a:rPr>
              <a:t> 1</a:t>
            </a:r>
            <a:r>
              <a:rPr lang="pt-PT"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δ</a:t>
            </a:r>
            <a:r>
              <a:rPr lang="pt-PT" sz="2400" baseline="-25000" dirty="0">
                <a:latin typeface="Times New Roman" panose="02020603050405020304" pitchFamily="18" charset="0"/>
                <a:cs typeface="Times New Roman" panose="02020603050405020304" pitchFamily="18" charset="0"/>
              </a:rPr>
              <a:t> 2 </a:t>
            </a:r>
            <a:r>
              <a:rPr lang="pt-PT" sz="2400" dirty="0">
                <a:latin typeface="Times New Roman" panose="02020603050405020304" pitchFamily="18" charset="0"/>
                <a:cs typeface="Times New Roman" panose="02020603050405020304" pitchFamily="18" charset="0"/>
              </a:rPr>
              <a:t>burchaklar uncha katta emasligini xisobga olsak, tg(</a:t>
            </a:r>
            <a:r>
              <a:rPr lang="en-US" sz="2400" i="1" dirty="0">
                <a:latin typeface="Times New Roman" panose="02020603050405020304" pitchFamily="18" charset="0"/>
                <a:cs typeface="Times New Roman" panose="02020603050405020304" pitchFamily="18" charset="0"/>
              </a:rPr>
              <a:t>θ</a:t>
            </a:r>
            <a:r>
              <a:rPr lang="ru-RU" sz="2400" i="1" dirty="0">
                <a:latin typeface="Times New Roman" panose="02020603050405020304" pitchFamily="18" charset="0"/>
                <a:cs typeface="Times New Roman" panose="02020603050405020304" pitchFamily="18" charset="0"/>
              </a:rPr>
              <a:t>-</a:t>
            </a:r>
            <a:r>
              <a:rPr lang="en-US" sz="2400" i="1" dirty="0">
                <a:latin typeface="Times New Roman" panose="02020603050405020304" pitchFamily="18" charset="0"/>
                <a:cs typeface="Times New Roman" panose="02020603050405020304" pitchFamily="18" charset="0"/>
              </a:rPr>
              <a:t>δ</a:t>
            </a:r>
            <a:r>
              <a:rPr lang="ru-RU" sz="2400" i="1" baseline="-25000" dirty="0">
                <a:latin typeface="Times New Roman" panose="02020603050405020304" pitchFamily="18" charset="0"/>
                <a:cs typeface="Times New Roman" panose="02020603050405020304" pitchFamily="18" charset="0"/>
              </a:rPr>
              <a:t>1</a:t>
            </a:r>
            <a:r>
              <a:rPr lang="pt-PT" sz="2400"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θ</a:t>
            </a:r>
            <a:r>
              <a:rPr lang="ru-RU" sz="2400" i="1" dirty="0">
                <a:latin typeface="Times New Roman" panose="02020603050405020304" pitchFamily="18" charset="0"/>
                <a:cs typeface="Times New Roman" panose="02020603050405020304" pitchFamily="18" charset="0"/>
              </a:rPr>
              <a:t>-</a:t>
            </a:r>
            <a:r>
              <a:rPr lang="en-US" sz="2400" i="1" dirty="0">
                <a:latin typeface="Times New Roman" panose="02020603050405020304" pitchFamily="18" charset="0"/>
                <a:cs typeface="Times New Roman" panose="02020603050405020304" pitchFamily="18" charset="0"/>
              </a:rPr>
              <a:t>δ</a:t>
            </a:r>
            <a:r>
              <a:rPr lang="ru-RU" sz="2400" i="1" baseline="-25000" dirty="0">
                <a:latin typeface="Times New Roman" panose="02020603050405020304" pitchFamily="18" charset="0"/>
                <a:cs typeface="Times New Roman" panose="02020603050405020304" pitchFamily="18" charset="0"/>
              </a:rPr>
              <a:t>1</a:t>
            </a:r>
            <a:r>
              <a:rPr lang="pt-PT" sz="2400" dirty="0">
                <a:latin typeface="Times New Roman" panose="02020603050405020304" pitchFamily="18" charset="0"/>
                <a:cs typeface="Times New Roman" panose="02020603050405020304" pitchFamily="18" charset="0"/>
              </a:rPr>
              <a:t> bo’ladi. Bu xolda tenglama quyidagicha yoziladi:</a:t>
            </a:r>
            <a:endParaRPr lang="ru-RU" sz="2400" dirty="0">
              <a:latin typeface="Times New Roman" panose="02020603050405020304" pitchFamily="18" charset="0"/>
              <a:cs typeface="Times New Roman" panose="02020603050405020304" pitchFamily="18" charset="0"/>
            </a:endParaRPr>
          </a:p>
          <a:p>
            <a:r>
              <a:rPr lang="pt-PT"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pPr algn="ctr"/>
            <a:r>
              <a:rPr lang="pt-PT" sz="2400" i="1" dirty="0">
                <a:latin typeface="Times New Roman" panose="02020603050405020304" pitchFamily="18" charset="0"/>
                <a:cs typeface="Times New Roman" panose="02020603050405020304" pitchFamily="18" charset="0"/>
              </a:rPr>
              <a:t>R</a:t>
            </a:r>
            <a:r>
              <a:rPr lang="pt-PT" sz="2400" i="1" baseline="-25000" dirty="0">
                <a:latin typeface="Times New Roman" panose="02020603050405020304" pitchFamily="18" charset="0"/>
                <a:cs typeface="Times New Roman" panose="02020603050405020304" pitchFamily="18" charset="0"/>
              </a:rPr>
              <a:t>e</a:t>
            </a:r>
            <a:r>
              <a:rPr lang="pt-PT" sz="2400" i="1" dirty="0">
                <a:latin typeface="Times New Roman" panose="02020603050405020304" pitchFamily="18" charset="0"/>
                <a:cs typeface="Times New Roman" panose="02020603050405020304" pitchFamily="18" charset="0"/>
              </a:rPr>
              <a:t>=L/(</a:t>
            </a:r>
            <a:r>
              <a:rPr lang="en-US" sz="2400" i="1" dirty="0">
                <a:latin typeface="Times New Roman" panose="02020603050405020304" pitchFamily="18" charset="0"/>
                <a:cs typeface="Times New Roman" panose="02020603050405020304" pitchFamily="18" charset="0"/>
              </a:rPr>
              <a:t>θ</a:t>
            </a:r>
            <a:r>
              <a:rPr lang="ru-RU" sz="2400" i="1" dirty="0">
                <a:latin typeface="Times New Roman" panose="02020603050405020304" pitchFamily="18" charset="0"/>
                <a:cs typeface="Times New Roman" panose="02020603050405020304" pitchFamily="18" charset="0"/>
              </a:rPr>
              <a:t>-</a:t>
            </a:r>
            <a:r>
              <a:rPr lang="en-US" sz="2400" i="1" dirty="0">
                <a:latin typeface="Times New Roman" panose="02020603050405020304" pitchFamily="18" charset="0"/>
                <a:cs typeface="Times New Roman" panose="02020603050405020304" pitchFamily="18" charset="0"/>
              </a:rPr>
              <a:t>δ</a:t>
            </a:r>
            <a:r>
              <a:rPr lang="ru-RU" sz="2400" i="1" baseline="-25000" dirty="0">
                <a:latin typeface="Times New Roman" panose="02020603050405020304" pitchFamily="18" charset="0"/>
                <a:cs typeface="Times New Roman" panose="02020603050405020304" pitchFamily="18" charset="0"/>
              </a:rPr>
              <a:t>1</a:t>
            </a:r>
            <a:r>
              <a:rPr lang="pt-PT" sz="2400" i="1" dirty="0">
                <a:latin typeface="Times New Roman" panose="02020603050405020304" pitchFamily="18" charset="0"/>
                <a:cs typeface="Times New Roman" panose="02020603050405020304" pitchFamily="18" charset="0"/>
              </a:rPr>
              <a:t>+</a:t>
            </a:r>
            <a:r>
              <a:rPr lang="en-US" sz="2400" i="1" dirty="0">
                <a:latin typeface="Times New Roman" panose="02020603050405020304" pitchFamily="18" charset="0"/>
                <a:cs typeface="Times New Roman" panose="02020603050405020304" pitchFamily="18" charset="0"/>
              </a:rPr>
              <a:t>δ</a:t>
            </a:r>
            <a:r>
              <a:rPr lang="pt-PT" sz="2400" i="1" baseline="-25000" dirty="0">
                <a:latin typeface="Times New Roman" panose="02020603050405020304" pitchFamily="18" charset="0"/>
                <a:cs typeface="Times New Roman" panose="02020603050405020304" pitchFamily="18" charset="0"/>
              </a:rPr>
              <a:t>2</a:t>
            </a:r>
            <a:r>
              <a:rPr lang="pt-PT" sz="2400" i="1" dirty="0">
                <a:latin typeface="Times New Roman" panose="02020603050405020304" pitchFamily="18" charset="0"/>
                <a:cs typeface="Times New Roman" panose="02020603050405020304" pitchFamily="18" charset="0"/>
              </a:rPr>
              <a:t>)</a:t>
            </a:r>
            <a:r>
              <a:rPr lang="pt-PT" sz="2400" baseline="-250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r>
              <a:rPr lang="pt-PT" sz="24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r>
              <a:rPr lang="pt-PT" sz="2400" dirty="0">
                <a:latin typeface="Times New Roman" panose="02020603050405020304" pitchFamily="18" charset="0"/>
                <a:cs typeface="Times New Roman" panose="02020603050405020304" pitchFamily="18" charset="0"/>
              </a:rPr>
              <a:t>Bu tenglikdan quyidagi xulosalarni qilish mumkin:</a:t>
            </a:r>
            <a:endParaRPr lang="ru-RU" sz="2400" dirty="0">
              <a:latin typeface="Times New Roman" panose="02020603050405020304" pitchFamily="18" charset="0"/>
              <a:cs typeface="Times New Roman" panose="02020603050405020304" pitchFamily="18" charset="0"/>
            </a:endParaRPr>
          </a:p>
          <a:p>
            <a:r>
              <a:rPr lang="pt-PT" sz="2400" dirty="0">
                <a:latin typeface="Times New Roman" panose="02020603050405020304" pitchFamily="18" charset="0"/>
                <a:cs typeface="Times New Roman" panose="02020603050405020304" pitchFamily="18" charset="0"/>
              </a:rPr>
              <a:t>a) Avtomobil yonaki sirpanganda uning traektoriyasi </a:t>
            </a:r>
            <a:r>
              <a:rPr lang="en-US" sz="2400" i="1" dirty="0">
                <a:latin typeface="Times New Roman" panose="02020603050405020304" pitchFamily="18" charset="0"/>
                <a:cs typeface="Times New Roman" panose="02020603050405020304" pitchFamily="18" charset="0"/>
              </a:rPr>
              <a:t>θ</a:t>
            </a:r>
            <a:r>
              <a:rPr lang="pt-PT" sz="2400" dirty="0">
                <a:latin typeface="Times New Roman" panose="02020603050405020304" pitchFamily="18" charset="0"/>
                <a:cs typeface="Times New Roman" panose="02020603050405020304" pitchFamily="18" charset="0"/>
              </a:rPr>
              <a:t>,</a:t>
            </a:r>
            <a:r>
              <a:rPr lang="pt-PT" sz="2400" i="1"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δ</a:t>
            </a:r>
            <a:r>
              <a:rPr lang="pt-PT" sz="2400" baseline="-25000" dirty="0">
                <a:latin typeface="Times New Roman" panose="02020603050405020304" pitchFamily="18" charset="0"/>
                <a:cs typeface="Times New Roman" panose="02020603050405020304" pitchFamily="18" charset="0"/>
              </a:rPr>
              <a:t>1</a:t>
            </a:r>
            <a:r>
              <a:rPr lang="pt-PT" sz="2400" dirty="0">
                <a:latin typeface="Times New Roman" panose="02020603050405020304" pitchFamily="18" charset="0"/>
                <a:cs typeface="Times New Roman" panose="02020603050405020304" pitchFamily="18" charset="0"/>
              </a:rPr>
              <a:t>,</a:t>
            </a:r>
            <a:r>
              <a:rPr lang="pt-PT" sz="2400" i="1" dirty="0">
                <a:latin typeface="Times New Roman" panose="02020603050405020304" pitchFamily="18" charset="0"/>
                <a:cs typeface="Times New Roman" panose="02020603050405020304" pitchFamily="18" charset="0"/>
              </a:rPr>
              <a:t> </a:t>
            </a:r>
            <a:r>
              <a:rPr lang="en-US" sz="2400" i="1" dirty="0">
                <a:latin typeface="Times New Roman" panose="02020603050405020304" pitchFamily="18" charset="0"/>
                <a:cs typeface="Times New Roman" panose="02020603050405020304" pitchFamily="18" charset="0"/>
              </a:rPr>
              <a:t>δ</a:t>
            </a:r>
            <a:r>
              <a:rPr lang="pt-PT" sz="2400" baseline="-25000" dirty="0">
                <a:latin typeface="Times New Roman" panose="02020603050405020304" pitchFamily="18" charset="0"/>
                <a:cs typeface="Times New Roman" panose="02020603050405020304" pitchFamily="18" charset="0"/>
              </a:rPr>
              <a:t>2 </a:t>
            </a:r>
            <a:r>
              <a:rPr lang="pt-PT" sz="2400" dirty="0">
                <a:latin typeface="Times New Roman" panose="02020603050405020304" pitchFamily="18" charset="0"/>
                <a:cs typeface="Times New Roman" panose="02020603050405020304" pitchFamily="18" charset="0"/>
              </a:rPr>
              <a:t>burchaklarga bog’liq bo’ladi;</a:t>
            </a:r>
            <a:endParaRPr lang="ru-RU" sz="2400" dirty="0">
              <a:latin typeface="Times New Roman" panose="02020603050405020304" pitchFamily="18" charset="0"/>
              <a:cs typeface="Times New Roman" panose="02020603050405020304" pitchFamily="18" charset="0"/>
            </a:endParaRPr>
          </a:p>
          <a:p>
            <a:r>
              <a:rPr lang="pt-PT" sz="2400" dirty="0">
                <a:latin typeface="Times New Roman" panose="02020603050405020304" pitchFamily="18" charset="0"/>
                <a:cs typeface="Times New Roman" panose="02020603050405020304" pitchFamily="18" charset="0"/>
              </a:rPr>
              <a:t>b) agar boshqariluvchi g’ildiraklar burilmagan (</a:t>
            </a:r>
            <a:r>
              <a:rPr lang="en-US" sz="2400" i="1" dirty="0">
                <a:latin typeface="Times New Roman" panose="02020603050405020304" pitchFamily="18" charset="0"/>
                <a:cs typeface="Times New Roman" panose="02020603050405020304" pitchFamily="18" charset="0"/>
              </a:rPr>
              <a:t>θ</a:t>
            </a:r>
            <a:r>
              <a:rPr lang="pt-PT" sz="2400" dirty="0">
                <a:latin typeface="Times New Roman" panose="02020603050405020304" pitchFamily="18" charset="0"/>
                <a:cs typeface="Times New Roman" panose="02020603050405020304" pitchFamily="18" charset="0"/>
              </a:rPr>
              <a:t>=0) va g’ildiraklar yonaki sirpanish burchagiga ega bo’lsa, avtomobil egri chiziqli traektoriya bo’ylab harakatlanadi.</a:t>
            </a:r>
            <a:endParaRPr lang="ru-RU" sz="2400" dirty="0">
              <a:latin typeface="Times New Roman" panose="02020603050405020304" pitchFamily="18" charset="0"/>
              <a:cs typeface="Times New Roman" panose="02020603050405020304" pitchFamily="18" charset="0"/>
            </a:endParaRPr>
          </a:p>
          <a:p>
            <a:r>
              <a:rPr lang="pt-PT" sz="2400" baseline="-25000" dirty="0">
                <a:latin typeface="Times New Roman" panose="02020603050405020304" pitchFamily="18" charset="0"/>
                <a:cs typeface="Times New Roman" panose="02020603050405020304" pitchFamily="18" charset="0"/>
              </a:rPr>
              <a:t>	</a:t>
            </a:r>
            <a:endParaRPr lang="ru-RU" sz="2400" dirty="0">
              <a:latin typeface="Times New Roman" panose="02020603050405020304" pitchFamily="18" charset="0"/>
              <a:cs typeface="Times New Roman" panose="02020603050405020304" pitchFamily="18" charset="0"/>
            </a:endParaRPr>
          </a:p>
          <a:p>
            <a:pPr algn="just"/>
            <a:r>
              <a:rPr lang="pt-PT" sz="2400" baseline="-250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24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8" name="Заголовок 1"/>
          <p:cNvSpPr txBox="1">
            <a:spLocks noGrp="1"/>
          </p:cNvSpPr>
          <p:nvPr>
            <p:ph type="title"/>
          </p:nvPr>
        </p:nvSpPr>
        <p:spPr>
          <a:xfrm>
            <a:off x="1197735" y="216773"/>
            <a:ext cx="10753859" cy="530224"/>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r>
              <a:rPr lang="en-US" sz="2800" b="1" dirty="0" err="1">
                <a:latin typeface="Times New Roman" panose="02020603050405020304" pitchFamily="18" charset="0"/>
                <a:cs typeface="Times New Roman" panose="02020603050405020304" pitchFamily="18" charset="0"/>
              </a:rPr>
              <a:t>SHinaning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yonaki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sirpanishi</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va</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avtomobilning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buriluvchanligi</a:t>
            </a:r>
            <a:r>
              <a:rPr lang="en-US" sz="2800" b="1"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484027059"/>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pattFill prst="pct5">
          <a:fgClr>
            <a:schemeClr val="accent1"/>
          </a:fgClr>
          <a:bgClr>
            <a:schemeClr val="bg1"/>
          </a:bgClr>
        </a:pattFill>
        <a:effectLst/>
      </p:bgPr>
    </p:bg>
    <p:spTree>
      <p:nvGrpSpPr>
        <p:cNvPr id="1" name=""/>
        <p:cNvGrpSpPr/>
        <p:nvPr/>
      </p:nvGrpSpPr>
      <p:grpSpPr>
        <a:xfrm>
          <a:off x="0" y="0"/>
          <a:ext cx="0" cy="0"/>
          <a:chOff x="0" y="0"/>
          <a:chExt cx="0" cy="0"/>
        </a:xfrm>
      </p:grpSpPr>
      <p:sp>
        <p:nvSpPr>
          <p:cNvPr id="2" name="Прямоугольник 1"/>
          <p:cNvSpPr/>
          <p:nvPr/>
        </p:nvSpPr>
        <p:spPr>
          <a:xfrm>
            <a:off x="373487" y="1752985"/>
            <a:ext cx="11668259" cy="3253711"/>
          </a:xfrm>
          <a:prstGeom prst="rect">
            <a:avLst/>
          </a:prstGeom>
        </p:spPr>
        <p:txBody>
          <a:bodyPr wrap="square">
            <a:spAutoFit/>
          </a:bodyPr>
          <a:lstStyle/>
          <a:p>
            <a:pPr indent="406400" algn="just">
              <a:lnSpc>
                <a:spcPct val="107000"/>
              </a:lnSpc>
              <a:spcAft>
                <a:spcPts val="0"/>
              </a:spcAft>
            </a:pPr>
            <a:r>
              <a:rPr lang="pt-PT" sz="2400" dirty="0">
                <a:latin typeface="Times New Roman" panose="02020603050405020304" pitchFamily="18" charset="0"/>
                <a:ea typeface="Times New Roman" panose="02020603050405020304" pitchFamily="18" charset="0"/>
                <a:cs typeface="Times New Roman" panose="02020603050405020304" pitchFamily="18" charset="0"/>
              </a:rPr>
              <a:t>Agar avtomobil g’ildiraklari elastikmas, yahni </a:t>
            </a:r>
            <a:r>
              <a:rPr lang="en-US" sz="2400" i="1" dirty="0">
                <a:latin typeface="Times New Roman" panose="02020603050405020304" pitchFamily="18" charset="0"/>
                <a:ea typeface="Times New Roman" panose="02020603050405020304" pitchFamily="18" charset="0"/>
                <a:cs typeface="Times New Roman" panose="02020603050405020304" pitchFamily="18" charset="0"/>
              </a:rPr>
              <a:t>δ</a:t>
            </a:r>
            <a:r>
              <a:rPr lang="pt-PT" sz="24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pt-PT" sz="2400" dirty="0">
                <a:latin typeface="Times New Roman" panose="02020603050405020304" pitchFamily="18" charset="0"/>
                <a:ea typeface="Times New Roman" panose="02020603050405020304" pitchFamily="18" charset="0"/>
                <a:cs typeface="Times New Roman" panose="02020603050405020304" pitchFamily="18" charset="0"/>
              </a:rPr>
              <a:t>=</a:t>
            </a:r>
            <a:r>
              <a:rPr lang="en-US" sz="2400" i="1" dirty="0">
                <a:latin typeface="Times New Roman" panose="02020603050405020304" pitchFamily="18" charset="0"/>
                <a:ea typeface="Times New Roman" panose="02020603050405020304" pitchFamily="18" charset="0"/>
                <a:cs typeface="Times New Roman" panose="02020603050405020304" pitchFamily="18" charset="0"/>
              </a:rPr>
              <a:t>δ</a:t>
            </a:r>
            <a:r>
              <a:rPr lang="pt-PT" sz="2400" baseline="-25000" dirty="0">
                <a:latin typeface="Times New Roman" panose="02020603050405020304" pitchFamily="18" charset="0"/>
                <a:ea typeface="Times New Roman" panose="02020603050405020304" pitchFamily="18" charset="0"/>
                <a:cs typeface="Times New Roman" panose="02020603050405020304" pitchFamily="18" charset="0"/>
              </a:rPr>
              <a:t>1</a:t>
            </a:r>
            <a:r>
              <a:rPr lang="pt-PT" sz="2400" dirty="0">
                <a:latin typeface="Times New Roman" panose="02020603050405020304" pitchFamily="18" charset="0"/>
                <a:ea typeface="Times New Roman" panose="02020603050405020304" pitchFamily="18" charset="0"/>
                <a:cs typeface="Times New Roman" panose="02020603050405020304" pitchFamily="18" charset="0"/>
              </a:rPr>
              <a:t>=0 bo’lsa, u vaqtda tenglik quyidagi shaklni oladi:</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indent="406400" algn="just">
              <a:lnSpc>
                <a:spcPct val="107000"/>
              </a:lnSpc>
              <a:spcAft>
                <a:spcPts val="0"/>
              </a:spcAft>
            </a:pPr>
            <a:r>
              <a:rPr lang="pt-PT" sz="24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indent="406400" algn="ctr">
              <a:lnSpc>
                <a:spcPct val="107000"/>
              </a:lnSpc>
              <a:spcAft>
                <a:spcPts val="0"/>
              </a:spcAft>
            </a:pPr>
            <a:r>
              <a:rPr lang="pt-PT" sz="2400" i="1" dirty="0">
                <a:latin typeface="Times New Roman" panose="02020603050405020304" pitchFamily="18" charset="0"/>
                <a:ea typeface="Times New Roman" panose="02020603050405020304" pitchFamily="18" charset="0"/>
                <a:cs typeface="Times New Roman" panose="02020603050405020304" pitchFamily="18" charset="0"/>
              </a:rPr>
              <a:t>R=L/ tg</a:t>
            </a:r>
            <a:r>
              <a:rPr lang="en-US" sz="2400" i="1" dirty="0">
                <a:latin typeface="Times New Roman" panose="02020603050405020304" pitchFamily="18" charset="0"/>
                <a:ea typeface="Times New Roman" panose="02020603050405020304" pitchFamily="18" charset="0"/>
                <a:cs typeface="Times New Roman" panose="02020603050405020304" pitchFamily="18" charset="0"/>
              </a:rPr>
              <a:t>θ</a:t>
            </a:r>
            <a:r>
              <a:rPr lang="pt-PT" sz="2400" i="1" dirty="0">
                <a:latin typeface="Times New Roman" panose="02020603050405020304" pitchFamily="18" charset="0"/>
                <a:ea typeface="Times New Roman" panose="02020603050405020304" pitchFamily="18" charset="0"/>
                <a:cs typeface="Times New Roman" panose="02020603050405020304" pitchFamily="18" charset="0"/>
              </a:rPr>
              <a:t> ≈L/</a:t>
            </a:r>
            <a:r>
              <a:rPr lang="en-US" sz="2400" i="1" dirty="0">
                <a:latin typeface="Times New Roman" panose="02020603050405020304" pitchFamily="18" charset="0"/>
                <a:ea typeface="Times New Roman" panose="02020603050405020304" pitchFamily="18" charset="0"/>
                <a:cs typeface="Times New Roman" panose="02020603050405020304" pitchFamily="18" charset="0"/>
              </a:rPr>
              <a:t>θ</a:t>
            </a:r>
            <a:r>
              <a:rPr lang="pt-PT" sz="24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indent="406400" algn="just">
              <a:lnSpc>
                <a:spcPct val="107000"/>
              </a:lnSpc>
              <a:spcAft>
                <a:spcPts val="0"/>
              </a:spcAft>
            </a:pPr>
            <a:r>
              <a:rPr lang="pt-PT" sz="2400" dirty="0">
                <a:latin typeface="Times New Roman" panose="02020603050405020304" pitchFamily="18" charset="0"/>
                <a:ea typeface="Times New Roman" panose="02020603050405020304" pitchFamily="18" charset="0"/>
                <a:cs typeface="Times New Roman" panose="02020603050405020304" pitchFamily="18" charset="0"/>
              </a:rPr>
              <a:t> </a:t>
            </a:r>
            <a:endParaRPr lang="ru-RU" sz="2400" dirty="0">
              <a:latin typeface="Calibri" panose="020F0502020204030204" pitchFamily="34" charset="0"/>
              <a:ea typeface="Calibri" panose="020F0502020204030204" pitchFamily="34" charset="0"/>
              <a:cs typeface="Times New Roman" panose="02020603050405020304" pitchFamily="18" charset="0"/>
            </a:endParaRPr>
          </a:p>
          <a:p>
            <a:pPr indent="406400" algn="just">
              <a:lnSpc>
                <a:spcPct val="107000"/>
              </a:lnSpc>
              <a:spcAft>
                <a:spcPts val="0"/>
              </a:spcAft>
            </a:pPr>
            <a:r>
              <a:rPr lang="en-US" sz="2400" i="1" dirty="0">
                <a:latin typeface="Times New Roman" panose="02020603050405020304" pitchFamily="18" charset="0"/>
                <a:ea typeface="Times New Roman" panose="02020603050405020304" pitchFamily="18" charset="0"/>
                <a:cs typeface="Times New Roman" panose="02020603050405020304" pitchFamily="18" charset="0"/>
              </a:rPr>
              <a:t>δ</a:t>
            </a:r>
            <a:r>
              <a:rPr lang="pt-PT" sz="2400" baseline="-25000" dirty="0">
                <a:latin typeface="Times New Roman" panose="02020603050405020304" pitchFamily="18" charset="0"/>
                <a:ea typeface="Times New Roman" panose="02020603050405020304" pitchFamily="18" charset="0"/>
                <a:cs typeface="Times New Roman" panose="02020603050405020304" pitchFamily="18" charset="0"/>
              </a:rPr>
              <a:t>1,</a:t>
            </a:r>
            <a:r>
              <a:rPr lang="en-US" sz="2400" i="1" dirty="0">
                <a:latin typeface="Times New Roman" panose="02020603050405020304" pitchFamily="18" charset="0"/>
                <a:ea typeface="Times New Roman" panose="02020603050405020304" pitchFamily="18" charset="0"/>
                <a:cs typeface="Times New Roman" panose="02020603050405020304" pitchFamily="18" charset="0"/>
              </a:rPr>
              <a:t> δ</a:t>
            </a:r>
            <a:r>
              <a:rPr lang="pt-PT" sz="2400" baseline="-25000" dirty="0">
                <a:latin typeface="Times New Roman" panose="02020603050405020304" pitchFamily="18" charset="0"/>
                <a:ea typeface="Times New Roman" panose="02020603050405020304" pitchFamily="18" charset="0"/>
                <a:cs typeface="Times New Roman" panose="02020603050405020304" pitchFamily="18" charset="0"/>
              </a:rPr>
              <a:t>2</a:t>
            </a:r>
            <a:r>
              <a:rPr lang="pt-PT" sz="2400" dirty="0">
                <a:latin typeface="Times New Roman" panose="02020603050405020304" pitchFamily="18" charset="0"/>
                <a:ea typeface="Times New Roman" panose="02020603050405020304" pitchFamily="18" charset="0"/>
                <a:cs typeface="Times New Roman" panose="02020603050405020304" pitchFamily="18" charset="0"/>
              </a:rPr>
              <a:t> burchaklar bir-biri bilan qanday bog’lanishda va ular avtomobilning harakatiga qanday ta`sir etishi mumkin? Burchaklar o’rtasidagi munosabat avtomobilning buriluvchanligini belgilaydi.</a:t>
            </a:r>
            <a:endParaRPr lang="ru-RU" sz="24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Заголовок 1"/>
          <p:cNvSpPr txBox="1">
            <a:spLocks noGrp="1"/>
          </p:cNvSpPr>
          <p:nvPr>
            <p:ph type="title"/>
          </p:nvPr>
        </p:nvSpPr>
        <p:spPr>
          <a:xfrm>
            <a:off x="1197735" y="216773"/>
            <a:ext cx="10753859" cy="530224"/>
          </a:xfrm>
          <a:prstGeom prst="rect">
            <a:avLst/>
          </a:prstGeom>
        </p:spPr>
        <p:txBody>
          <a:bodyPr/>
          <a:lstStyle>
            <a:lvl1pPr algn="l" rtl="0" eaLnBrk="0" fontAlgn="base" hangingPunct="0">
              <a:spcBef>
                <a:spcPct val="0"/>
              </a:spcBef>
              <a:spcAft>
                <a:spcPct val="0"/>
              </a:spcAft>
              <a:defRPr sz="4400" kern="1200">
                <a:solidFill>
                  <a:schemeClr val="tx2"/>
                </a:solidFill>
                <a:latin typeface="+mj-lt"/>
                <a:ea typeface="+mj-ea"/>
                <a:cs typeface="+mj-cs"/>
              </a:defRPr>
            </a:lvl1pPr>
            <a:lvl2pPr algn="l" rtl="0" eaLnBrk="0" fontAlgn="base" hangingPunct="0">
              <a:spcBef>
                <a:spcPct val="0"/>
              </a:spcBef>
              <a:spcAft>
                <a:spcPct val="0"/>
              </a:spcAft>
              <a:defRPr sz="4400">
                <a:solidFill>
                  <a:schemeClr val="tx2"/>
                </a:solidFill>
                <a:latin typeface="Tahoma" panose="020B0604030504040204" pitchFamily="34" charset="0"/>
              </a:defRPr>
            </a:lvl2pPr>
            <a:lvl3pPr algn="l" rtl="0" eaLnBrk="0" fontAlgn="base" hangingPunct="0">
              <a:spcBef>
                <a:spcPct val="0"/>
              </a:spcBef>
              <a:spcAft>
                <a:spcPct val="0"/>
              </a:spcAft>
              <a:defRPr sz="4400">
                <a:solidFill>
                  <a:schemeClr val="tx2"/>
                </a:solidFill>
                <a:latin typeface="Tahoma" panose="020B0604030504040204" pitchFamily="34" charset="0"/>
              </a:defRPr>
            </a:lvl3pPr>
            <a:lvl4pPr algn="l" rtl="0" eaLnBrk="0" fontAlgn="base" hangingPunct="0">
              <a:spcBef>
                <a:spcPct val="0"/>
              </a:spcBef>
              <a:spcAft>
                <a:spcPct val="0"/>
              </a:spcAft>
              <a:defRPr sz="4400">
                <a:solidFill>
                  <a:schemeClr val="tx2"/>
                </a:solidFill>
                <a:latin typeface="Tahoma" panose="020B0604030504040204" pitchFamily="34" charset="0"/>
              </a:defRPr>
            </a:lvl4pPr>
            <a:lvl5pPr algn="l" rtl="0" eaLnBrk="0" fontAlgn="base" hangingPunct="0">
              <a:spcBef>
                <a:spcPct val="0"/>
              </a:spcBef>
              <a:spcAft>
                <a:spcPct val="0"/>
              </a:spcAft>
              <a:defRPr sz="4400">
                <a:solidFill>
                  <a:schemeClr val="tx2"/>
                </a:solidFill>
                <a:latin typeface="Tahoma" panose="020B0604030504040204" pitchFamily="34" charset="0"/>
              </a:defRPr>
            </a:lvl5pPr>
            <a:lvl6pPr marL="457200" algn="l" rtl="0" fontAlgn="base">
              <a:spcBef>
                <a:spcPct val="0"/>
              </a:spcBef>
              <a:spcAft>
                <a:spcPct val="0"/>
              </a:spcAft>
              <a:defRPr sz="4400">
                <a:solidFill>
                  <a:schemeClr val="tx2"/>
                </a:solidFill>
                <a:latin typeface="Tahoma" panose="020B0604030504040204" pitchFamily="34" charset="0"/>
              </a:defRPr>
            </a:lvl6pPr>
            <a:lvl7pPr marL="914400" algn="l" rtl="0" fontAlgn="base">
              <a:spcBef>
                <a:spcPct val="0"/>
              </a:spcBef>
              <a:spcAft>
                <a:spcPct val="0"/>
              </a:spcAft>
              <a:defRPr sz="4400">
                <a:solidFill>
                  <a:schemeClr val="tx2"/>
                </a:solidFill>
                <a:latin typeface="Tahoma" panose="020B0604030504040204" pitchFamily="34" charset="0"/>
              </a:defRPr>
            </a:lvl7pPr>
            <a:lvl8pPr marL="1371600" algn="l" rtl="0" fontAlgn="base">
              <a:spcBef>
                <a:spcPct val="0"/>
              </a:spcBef>
              <a:spcAft>
                <a:spcPct val="0"/>
              </a:spcAft>
              <a:defRPr sz="4400">
                <a:solidFill>
                  <a:schemeClr val="tx2"/>
                </a:solidFill>
                <a:latin typeface="Tahoma" panose="020B0604030504040204" pitchFamily="34" charset="0"/>
              </a:defRPr>
            </a:lvl8pPr>
            <a:lvl9pPr marL="1828800" algn="l" rtl="0" fontAlgn="base">
              <a:spcBef>
                <a:spcPct val="0"/>
              </a:spcBef>
              <a:spcAft>
                <a:spcPct val="0"/>
              </a:spcAft>
              <a:defRPr sz="4400">
                <a:solidFill>
                  <a:schemeClr val="tx2"/>
                </a:solidFill>
                <a:latin typeface="Tahoma" panose="020B0604030504040204" pitchFamily="34" charset="0"/>
              </a:defRPr>
            </a:lvl9pPr>
          </a:lstStyle>
          <a:p>
            <a:r>
              <a:rPr lang="en-US" sz="2800" b="1" dirty="0" err="1">
                <a:latin typeface="Times New Roman" panose="02020603050405020304" pitchFamily="18" charset="0"/>
                <a:cs typeface="Times New Roman" panose="02020603050405020304" pitchFamily="18" charset="0"/>
              </a:rPr>
              <a:t>SHinaning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yonaki</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sirpanishi</a:t>
            </a:r>
            <a:r>
              <a:rPr lang="en-US" sz="2800" b="1" dirty="0">
                <a:latin typeface="Times New Roman" panose="02020603050405020304" pitchFamily="18" charset="0"/>
                <a:cs typeface="Times New Roman" panose="02020603050405020304" pitchFamily="18" charset="0"/>
              </a:rPr>
              <a:t> </a:t>
            </a:r>
            <a:r>
              <a:rPr lang="en-US" sz="2800" b="1" dirty="0" err="1" smtClean="0">
                <a:latin typeface="Times New Roman" panose="02020603050405020304" pitchFamily="18" charset="0"/>
                <a:cs typeface="Times New Roman" panose="02020603050405020304" pitchFamily="18" charset="0"/>
              </a:rPr>
              <a:t>va</a:t>
            </a:r>
            <a:r>
              <a:rPr lang="en-US" sz="2800" b="1" dirty="0" smtClean="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avtomobilning</a:t>
            </a:r>
            <a:r>
              <a:rPr lang="en-US" sz="2800" b="1" dirty="0">
                <a:latin typeface="Times New Roman" panose="02020603050405020304" pitchFamily="18" charset="0"/>
                <a:cs typeface="Times New Roman" panose="02020603050405020304" pitchFamily="18" charset="0"/>
              </a:rPr>
              <a:t> </a:t>
            </a:r>
            <a:r>
              <a:rPr lang="en-US" sz="2800" b="1" dirty="0" err="1">
                <a:latin typeface="Times New Roman" panose="02020603050405020304" pitchFamily="18" charset="0"/>
                <a:cs typeface="Times New Roman" panose="02020603050405020304" pitchFamily="18" charset="0"/>
              </a:rPr>
              <a:t>buriluvchanligi</a:t>
            </a:r>
            <a:r>
              <a:rPr lang="en-US" sz="2800" b="1" dirty="0">
                <a:latin typeface="Times New Roman" panose="02020603050405020304" pitchFamily="18" charset="0"/>
                <a:cs typeface="Times New Roman" panose="02020603050405020304" pitchFamily="18" charset="0"/>
              </a:rPr>
              <a:t>.</a:t>
            </a:r>
            <a:endParaRPr lang="ru-RU"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55909486"/>
      </p:ext>
    </p:extLst>
  </p:cSld>
  <p:clrMapOvr>
    <a:masterClrMapping/>
  </p:clrMapOvr>
  <p:timing>
    <p:tnLst>
      <p:par>
        <p:cTn id="1" dur="indefinite" restart="never" nodeType="tmRoot"/>
      </p:par>
    </p:tnLst>
  </p:timing>
</p:sld>
</file>

<file path=ppt/theme/theme1.xml><?xml version="1.0" encoding="utf-8"?>
<a:theme xmlns:a="http://schemas.openxmlformats.org/drawingml/2006/main" name="Ьbergдnge">
  <a:themeElements>
    <a:clrScheme name="Ьbergдnge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fontScheme name="Ьbergдnge">
      <a:majorFont>
        <a:latin typeface="Tahoma"/>
        <a:ea typeface=""/>
        <a:cs typeface=""/>
      </a:majorFont>
      <a:minorFont>
        <a:latin typeface="Tahoma"/>
        <a:ea typeface=""/>
        <a:cs typeface=""/>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Ьbergдnge 1">
        <a:dk1>
          <a:srgbClr val="969696"/>
        </a:dk1>
        <a:lt1>
          <a:srgbClr val="FFFFFF"/>
        </a:lt1>
        <a:dk2>
          <a:srgbClr val="000000"/>
        </a:dk2>
        <a:lt2>
          <a:srgbClr val="DDDDDD"/>
        </a:lt2>
        <a:accent1>
          <a:srgbClr val="00E4A8"/>
        </a:accent1>
        <a:accent2>
          <a:srgbClr val="3333CC"/>
        </a:accent2>
        <a:accent3>
          <a:srgbClr val="AAAAAA"/>
        </a:accent3>
        <a:accent4>
          <a:srgbClr val="DADADA"/>
        </a:accent4>
        <a:accent5>
          <a:srgbClr val="AAEFD1"/>
        </a:accent5>
        <a:accent6>
          <a:srgbClr val="2D2DB9"/>
        </a:accent6>
        <a:hlink>
          <a:srgbClr val="FF5050"/>
        </a:hlink>
        <a:folHlink>
          <a:srgbClr val="FFCF01"/>
        </a:folHlink>
      </a:clrScheme>
      <a:clrMap bg1="dk2" tx1="lt1" bg2="dk1" tx2="lt2" accent1="accent1" accent2="accent2" accent3="accent3" accent4="accent4" accent5="accent5" accent6="accent6" hlink="hlink" folHlink="folHlink"/>
    </a:extraClrScheme>
    <a:extraClrScheme>
      <a:clrScheme name="Ьbergдnge 2">
        <a:dk1>
          <a:srgbClr val="000094"/>
        </a:dk1>
        <a:lt1>
          <a:srgbClr val="FFFFFF"/>
        </a:lt1>
        <a:dk2>
          <a:srgbClr val="0000CC"/>
        </a:dk2>
        <a:lt2>
          <a:srgbClr val="FFFFCC"/>
        </a:lt2>
        <a:accent1>
          <a:srgbClr val="3193FF"/>
        </a:accent1>
        <a:accent2>
          <a:srgbClr val="9900FF"/>
        </a:accent2>
        <a:accent3>
          <a:srgbClr val="AAAAE2"/>
        </a:accent3>
        <a:accent4>
          <a:srgbClr val="DADADA"/>
        </a:accent4>
        <a:accent5>
          <a:srgbClr val="ADC8FF"/>
        </a:accent5>
        <a:accent6>
          <a:srgbClr val="8A00E7"/>
        </a:accent6>
        <a:hlink>
          <a:srgbClr val="FF3399"/>
        </a:hlink>
        <a:folHlink>
          <a:srgbClr val="FFCC00"/>
        </a:folHlink>
      </a:clrScheme>
      <a:clrMap bg1="dk2" tx1="lt1" bg2="dk1" tx2="lt2" accent1="accent1" accent2="accent2" accent3="accent3" accent4="accent4" accent5="accent5" accent6="accent6" hlink="hlink" folHlink="folHlink"/>
    </a:extraClrScheme>
    <a:extraClrScheme>
      <a:clrScheme name="Ьbergдnge 3">
        <a:dk1>
          <a:srgbClr val="000000"/>
        </a:dk1>
        <a:lt1>
          <a:srgbClr val="FFFFFF"/>
        </a:lt1>
        <a:dk2>
          <a:srgbClr val="333399"/>
        </a:dk2>
        <a:lt2>
          <a:srgbClr val="1C1C1C"/>
        </a:lt2>
        <a:accent1>
          <a:srgbClr val="00E4A8"/>
        </a:accent1>
        <a:accent2>
          <a:srgbClr val="FFCF01"/>
        </a:accent2>
        <a:accent3>
          <a:srgbClr val="FFFFFF"/>
        </a:accent3>
        <a:accent4>
          <a:srgbClr val="000000"/>
        </a:accent4>
        <a:accent5>
          <a:srgbClr val="AAEFD1"/>
        </a:accent5>
        <a:accent6>
          <a:srgbClr val="E7BB01"/>
        </a:accent6>
        <a:hlink>
          <a:srgbClr val="FF0000"/>
        </a:hlink>
        <a:folHlink>
          <a:srgbClr val="3333CC"/>
        </a:folHlink>
      </a:clrScheme>
      <a:clrMap bg1="lt1" tx1="dk1" bg2="lt2" tx2="dk2" accent1="accent1" accent2="accent2" accent3="accent3" accent4="accent4" accent5="accent5" accent6="accent6" hlink="hlink" folHlink="folHlink"/>
    </a:extraClrScheme>
    <a:extraClrScheme>
      <a:clrScheme name="Ьbergдnge 4">
        <a:dk1>
          <a:srgbClr val="000000"/>
        </a:dk1>
        <a:lt1>
          <a:srgbClr val="FFFFFF"/>
        </a:lt1>
        <a:dk2>
          <a:srgbClr val="515F7B"/>
        </a:dk2>
        <a:lt2>
          <a:srgbClr val="808080"/>
        </a:lt2>
        <a:accent1>
          <a:srgbClr val="9FCAD3"/>
        </a:accent1>
        <a:accent2>
          <a:srgbClr val="C0C0C0"/>
        </a:accent2>
        <a:accent3>
          <a:srgbClr val="FFFFFF"/>
        </a:accent3>
        <a:accent4>
          <a:srgbClr val="000000"/>
        </a:accent4>
        <a:accent5>
          <a:srgbClr val="CDE1E6"/>
        </a:accent5>
        <a:accent6>
          <a:srgbClr val="AEAEAE"/>
        </a:accent6>
        <a:hlink>
          <a:srgbClr val="91AFBF"/>
        </a:hlink>
        <a:folHlink>
          <a:srgbClr val="ECEAAC"/>
        </a:folHlink>
      </a:clrScheme>
      <a:clrMap bg1="lt1" tx1="dk1" bg2="lt2" tx2="dk2" accent1="accent1" accent2="accent2" accent3="accent3" accent4="accent4" accent5="accent5" accent6="accent6" hlink="hlink" folHlink="folHlink"/>
    </a:extraClrScheme>
    <a:extraClrScheme>
      <a:clrScheme name="Ьbergдnge 5">
        <a:dk1>
          <a:srgbClr val="000000"/>
        </a:dk1>
        <a:lt1>
          <a:srgbClr val="FFFFFF"/>
        </a:lt1>
        <a:dk2>
          <a:srgbClr val="000066"/>
        </a:dk2>
        <a:lt2>
          <a:srgbClr val="333333"/>
        </a:lt2>
        <a:accent1>
          <a:srgbClr val="C4709A"/>
        </a:accent1>
        <a:accent2>
          <a:srgbClr val="4B4EB5"/>
        </a:accent2>
        <a:accent3>
          <a:srgbClr val="FFFFFF"/>
        </a:accent3>
        <a:accent4>
          <a:srgbClr val="000000"/>
        </a:accent4>
        <a:accent5>
          <a:srgbClr val="DEBBCA"/>
        </a:accent5>
        <a:accent6>
          <a:srgbClr val="4346A4"/>
        </a:accent6>
        <a:hlink>
          <a:srgbClr val="C481CF"/>
        </a:hlink>
        <a:folHlink>
          <a:srgbClr val="76B749"/>
        </a:folHlink>
      </a:clrScheme>
      <a:clrMap bg1="lt1" tx1="dk1" bg2="lt2" tx2="dk2" accent1="accent1" accent2="accent2" accent3="accent3" accent4="accent4" accent5="accent5" accent6="accent6" hlink="hlink" folHlink="folHlink"/>
    </a:extraClrScheme>
    <a:extraClrScheme>
      <a:clrScheme name="Ьbergдnge 6">
        <a:dk1>
          <a:srgbClr val="000000"/>
        </a:dk1>
        <a:lt1>
          <a:srgbClr val="FFFFFF"/>
        </a:lt1>
        <a:dk2>
          <a:srgbClr val="6A4076"/>
        </a:dk2>
        <a:lt2>
          <a:srgbClr val="969696"/>
        </a:lt2>
        <a:accent1>
          <a:srgbClr val="DBA9C2"/>
        </a:accent1>
        <a:accent2>
          <a:srgbClr val="E1BF91"/>
        </a:accent2>
        <a:accent3>
          <a:srgbClr val="FFFFFF"/>
        </a:accent3>
        <a:accent4>
          <a:srgbClr val="000000"/>
        </a:accent4>
        <a:accent5>
          <a:srgbClr val="EAD1DD"/>
        </a:accent5>
        <a:accent6>
          <a:srgbClr val="CCAD83"/>
        </a:accent6>
        <a:hlink>
          <a:srgbClr val="B3CE82"/>
        </a:hlink>
        <a:folHlink>
          <a:srgbClr val="B8AD48"/>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1043</TotalTime>
  <Words>420</Words>
  <Application>Microsoft Office PowerPoint</Application>
  <PresentationFormat>Широкоэкранный</PresentationFormat>
  <Paragraphs>101</Paragraphs>
  <Slides>14</Slides>
  <Notes>0</Notes>
  <HiddenSlides>0</HiddenSlides>
  <MMClips>0</MMClips>
  <ScaleCrop>false</ScaleCrop>
  <HeadingPairs>
    <vt:vector size="8" baseType="variant">
      <vt:variant>
        <vt:lpstr>Использованные шрифты</vt:lpstr>
      </vt:variant>
      <vt:variant>
        <vt:i4>9</vt:i4>
      </vt:variant>
      <vt:variant>
        <vt:lpstr>Тема</vt:lpstr>
      </vt:variant>
      <vt:variant>
        <vt:i4>1</vt:i4>
      </vt:variant>
      <vt:variant>
        <vt:lpstr>Внедренные серверы OLE</vt:lpstr>
      </vt:variant>
      <vt:variant>
        <vt:i4>1</vt:i4>
      </vt:variant>
      <vt:variant>
        <vt:lpstr>Заголовки слайдов</vt:lpstr>
      </vt:variant>
      <vt:variant>
        <vt:i4>14</vt:i4>
      </vt:variant>
    </vt:vector>
  </HeadingPairs>
  <TitlesOfParts>
    <vt:vector size="25" baseType="lpstr">
      <vt:lpstr>MS PGothic</vt:lpstr>
      <vt:lpstr>Arial</vt:lpstr>
      <vt:lpstr>Calibri</vt:lpstr>
      <vt:lpstr>Cambria Math</vt:lpstr>
      <vt:lpstr>PANDA Baltic UZ Cyr</vt:lpstr>
      <vt:lpstr>Symbol</vt:lpstr>
      <vt:lpstr>Tahoma</vt:lpstr>
      <vt:lpstr>Times New Roman</vt:lpstr>
      <vt:lpstr>Wingdings</vt:lpstr>
      <vt:lpstr>Ьbergдnge</vt:lpstr>
      <vt:lpstr>Unknown</vt:lpstr>
      <vt:lpstr>Презентация PowerPoint</vt:lpstr>
      <vt:lpstr>Avtomobilning boshqaruvchanlik ko’rsatkichlari</vt:lpstr>
      <vt:lpstr>Avtomobilning boshqaruvchanlik ko’rsatkichlari</vt:lpstr>
      <vt:lpstr>Boshqariluvchi g’ildiraklarning sirpanmasdan gildirash sharti</vt:lpstr>
      <vt:lpstr>Boshqariluvchi g’ildiraklarning sirpanmasdan gildirash sharti</vt:lpstr>
      <vt:lpstr>SHinaning yonaki sirpanishi va avtomobilning buriluvchanligi.</vt:lpstr>
      <vt:lpstr>SHinaning yonaki sirpanishi va avtomobilning buriluvchanligi.</vt:lpstr>
      <vt:lpstr>SHinaning yonaki sirpanishi va avtomobilning buriluvchanligi.</vt:lpstr>
      <vt:lpstr>SHinaning yonaki sirpanishi va avtomobilning buriluvchanligi.</vt:lpstr>
      <vt:lpstr>SHinaning yonaki sirpanishi va avtomobilning buriluvchanligi.</vt:lpstr>
      <vt:lpstr>SHinaning yonaki sirpanishi va avtomobilning buriluvchanligi.</vt:lpstr>
      <vt:lpstr>SHinaning yonaki sirpanishi va avtomobilning buriluvchanligi.</vt:lpstr>
      <vt:lpstr>SHinaning yonaki sirpanishi va avtomobilning buriluvchanligi.</vt:lpstr>
      <vt:lpstr>SHinaning yonaki sirpanishi va avtomobilning buriluvchanligi.</vt:lpstr>
    </vt:vector>
  </TitlesOfParts>
  <Company>Reanimator Extreme Edition</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Муаттархон</dc:creator>
  <cp:lastModifiedBy>Муаттархон</cp:lastModifiedBy>
  <cp:revision>102</cp:revision>
  <dcterms:created xsi:type="dcterms:W3CDTF">2017-10-09T17:42:53Z</dcterms:created>
  <dcterms:modified xsi:type="dcterms:W3CDTF">2017-11-11T09:58:04Z</dcterms:modified>
</cp:coreProperties>
</file>