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86" r:id="rId7"/>
    <p:sldId id="262" r:id="rId8"/>
    <p:sldId id="263" r:id="rId9"/>
    <p:sldId id="290" r:id="rId10"/>
    <p:sldId id="264" r:id="rId11"/>
    <p:sldId id="265" r:id="rId12"/>
    <p:sldId id="292" r:id="rId1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C5FF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1" y="2438401"/>
            <a:ext cx="12012084"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14" name="Text Box 17"/>
          <p:cNvSpPr txBox="1">
            <a:spLocks noChangeArrowheads="1"/>
          </p:cNvSpPr>
          <p:nvPr userDrawn="1"/>
        </p:nvSpPr>
        <p:spPr bwMode="auto">
          <a:xfrm>
            <a:off x="2123017" y="227013"/>
            <a:ext cx="8066616"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50000"/>
              </a:spcBef>
              <a:spcAft>
                <a:spcPct val="0"/>
              </a:spcAft>
              <a:defRPr/>
            </a:pPr>
            <a:r>
              <a:rPr lang="de-DE" altLang="ru-RU" sz="2400" smtClean="0">
                <a:solidFill>
                  <a:srgbClr val="FFFFFF"/>
                </a:solidFill>
                <a:latin typeface="Times New Roman" panose="02020603050405020304" pitchFamily="18" charset="0"/>
              </a:rPr>
              <a:t>Transport vositalarining tuzilishi va nazariyasi</a:t>
            </a:r>
            <a:endParaRPr lang="ru-RU" altLang="ru-RU" sz="2400" smtClean="0">
              <a:solidFill>
                <a:srgbClr val="FFFFFF"/>
              </a:solidFill>
              <a:latin typeface="Times New Roman" panose="02020603050405020304" pitchFamily="18" charset="0"/>
            </a:endParaRPr>
          </a:p>
        </p:txBody>
      </p:sp>
      <p:sp>
        <p:nvSpPr>
          <p:cNvPr id="15" name="Text Box 18"/>
          <p:cNvSpPr txBox="1">
            <a:spLocks noChangeArrowheads="1"/>
          </p:cNvSpPr>
          <p:nvPr userDrawn="1"/>
        </p:nvSpPr>
        <p:spPr bwMode="auto">
          <a:xfrm>
            <a:off x="239185" y="6308726"/>
            <a:ext cx="1171363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sp>
        <p:nvSpPr>
          <p:cNvPr id="16" name="Text Box 19"/>
          <p:cNvSpPr txBox="1">
            <a:spLocks noChangeArrowheads="1"/>
          </p:cNvSpPr>
          <p:nvPr userDrawn="1"/>
        </p:nvSpPr>
        <p:spPr bwMode="auto">
          <a:xfrm>
            <a:off x="431801" y="6237288"/>
            <a:ext cx="364701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pic>
        <p:nvPicPr>
          <p:cNvPr id="17" name="Picture 20" descr="Untitled-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1017"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16" name="Rectangle 12"/>
          <p:cNvSpPr>
            <a:spLocks noGrp="1" noChangeArrowheads="1"/>
          </p:cNvSpPr>
          <p:nvPr>
            <p:ph type="ctrTitle"/>
          </p:nvPr>
        </p:nvSpPr>
        <p:spPr bwMode="auto">
          <a:xfrm>
            <a:off x="1320800" y="1676400"/>
            <a:ext cx="10363200" cy="146208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lvl1pPr>
          </a:lstStyle>
          <a:p>
            <a:pPr lvl="0"/>
            <a:r>
              <a:rPr lang="ru-RU" altLang="ru-RU" noProof="0" smtClean="0"/>
              <a:t>Titelmasterformat durch Klicken bearbeiten</a:t>
            </a:r>
          </a:p>
        </p:txBody>
      </p:sp>
      <p:sp>
        <p:nvSpPr>
          <p:cNvPr id="98317" name="Rectangle 13"/>
          <p:cNvSpPr>
            <a:spLocks noGrp="1" noChangeArrowheads="1"/>
          </p:cNvSpPr>
          <p:nvPr>
            <p:ph type="subTitle" idx="1"/>
          </p:nvPr>
        </p:nvSpPr>
        <p:spPr bwMode="auto">
          <a:xfrm>
            <a:off x="1828800" y="3886200"/>
            <a:ext cx="8534400" cy="17526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a:buFont typeface="Wingdings" panose="05000000000000000000" pitchFamily="2" charset="2"/>
              <a:buNone/>
              <a:defRPr/>
            </a:lvl1pPr>
          </a:lstStyle>
          <a:p>
            <a:pPr lvl="0"/>
            <a:r>
              <a:rPr lang="ru-RU" altLang="ru-RU" noProof="0" smtClean="0"/>
              <a:t>Formatvorlage des Untertitelmasters durch Klicken bearbeiten</a:t>
            </a:r>
          </a:p>
        </p:txBody>
      </p:sp>
      <p:sp>
        <p:nvSpPr>
          <p:cNvPr id="18" name="Rectangle 14"/>
          <p:cNvSpPr>
            <a:spLocks noGrp="1" noChangeArrowheads="1"/>
          </p:cNvSpPr>
          <p:nvPr>
            <p:ph type="dt" sz="half" idx="10"/>
          </p:nvPr>
        </p:nvSpPr>
        <p:spPr bwMode="auto">
          <a:xfrm>
            <a:off x="13208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19" name="Rectangle 15"/>
          <p:cNvSpPr>
            <a:spLocks noGrp="1" noChangeArrowheads="1"/>
          </p:cNvSpPr>
          <p:nvPr>
            <p:ph type="ftr" sz="quarter" idx="11"/>
          </p:nvPr>
        </p:nvSpPr>
        <p:spPr bwMode="auto">
          <a:xfrm>
            <a:off x="4572000" y="6248400"/>
            <a:ext cx="38608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20" name="Rectangle 16"/>
          <p:cNvSpPr>
            <a:spLocks noGrp="1" noChangeArrowheads="1"/>
          </p:cNvSpPr>
          <p:nvPr>
            <p:ph type="sldNum" sz="quarter" idx="12"/>
          </p:nvPr>
        </p:nvSpPr>
        <p:spPr bwMode="auto">
          <a:xfrm>
            <a:off x="91440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solidFill>
                  <a:schemeClr val="bg2"/>
                </a:solidFill>
              </a:defRPr>
            </a:lvl1pPr>
          </a:lstStyle>
          <a:p>
            <a:pPr fontAlgn="base">
              <a:spcBef>
                <a:spcPct val="0"/>
              </a:spcBef>
              <a:spcAft>
                <a:spcPct val="0"/>
              </a:spcAft>
              <a:defRPr/>
            </a:pPr>
            <a:fld id="{EFE808C2-B719-43ED-85D0-5E4E932427A9}" type="slidenum">
              <a:rPr lang="ru-RU" altLang="ru-RU">
                <a:solidFill>
                  <a:srgbClr val="1C1C1C"/>
                </a:solidFill>
              </a:rPr>
              <a:pPr fontAlgn="base">
                <a:spcBef>
                  <a:spcPct val="0"/>
                </a:spcBef>
                <a:spcAft>
                  <a:spcPct val="0"/>
                </a:spcAft>
                <a:defRPr/>
              </a:pPr>
              <a:t>‹#›</a:t>
            </a:fld>
            <a:endParaRPr lang="ru-RU" altLang="ru-RU">
              <a:solidFill>
                <a:srgbClr val="1C1C1C"/>
              </a:solidFill>
            </a:endParaRPr>
          </a:p>
        </p:txBody>
      </p:sp>
    </p:spTree>
    <p:extLst>
      <p:ext uri="{BB962C8B-B14F-4D97-AF65-F5344CB8AC3E}">
        <p14:creationId xmlns:p14="http://schemas.microsoft.com/office/powerpoint/2010/main" val="1280313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idx="1"/>
          </p:nvPr>
        </p:nvSpPr>
        <p:spPr>
          <a:xfrm>
            <a:off x="838200" y="1825625"/>
            <a:ext cx="105156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452075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1" y="1709739"/>
            <a:ext cx="10515600" cy="2852737"/>
          </a:xfrm>
          <a:prstGeom prst="rect">
            <a:avLst/>
          </a:prstGeo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Tree>
    <p:extLst>
      <p:ext uri="{BB962C8B-B14F-4D97-AF65-F5344CB8AC3E}">
        <p14:creationId xmlns:p14="http://schemas.microsoft.com/office/powerpoint/2010/main" val="2182152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976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904626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7" y="365126"/>
            <a:ext cx="10515600" cy="1325563"/>
          </a:xfrm>
          <a:prstGeom prst="rect">
            <a:avLst/>
          </a:prstGeom>
        </p:spPr>
        <p:txBody>
          <a:bodyPr/>
          <a:lstStyle/>
          <a:p>
            <a:r>
              <a:rPr lang="ru-RU" smtClean="0"/>
              <a:t>Образец заголовка</a:t>
            </a:r>
            <a:endParaRPr lang="ru-RU"/>
          </a:p>
        </p:txBody>
      </p:sp>
      <p:sp>
        <p:nvSpPr>
          <p:cNvPr id="3" name="Текст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40318" y="2505075"/>
            <a:ext cx="5158316"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717"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553399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Tree>
    <p:extLst>
      <p:ext uri="{BB962C8B-B14F-4D97-AF65-F5344CB8AC3E}">
        <p14:creationId xmlns:p14="http://schemas.microsoft.com/office/powerpoint/2010/main" val="662879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681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3319646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1902363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1825625"/>
            <a:ext cx="10515600" cy="43513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062904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1" y="365125"/>
            <a:ext cx="2628900" cy="5811838"/>
          </a:xfrm>
          <a:prstGeom prst="rect">
            <a:avLst/>
          </a:prstGeo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1" y="365125"/>
            <a:ext cx="7683500" cy="58118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754575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387351" y="107951"/>
            <a:ext cx="58420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7" name="Rectangle 3"/>
          <p:cNvSpPr>
            <a:spLocks noChangeArrowheads="1"/>
          </p:cNvSpPr>
          <p:nvPr/>
        </p:nvSpPr>
        <p:spPr bwMode="ltGray">
          <a:xfrm>
            <a:off x="897467" y="107951"/>
            <a:ext cx="438151"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8" name="Rectangle 4"/>
          <p:cNvSpPr>
            <a:spLocks noChangeArrowheads="1"/>
          </p:cNvSpPr>
          <p:nvPr/>
        </p:nvSpPr>
        <p:spPr bwMode="ltGray">
          <a:xfrm>
            <a:off x="552452" y="530226"/>
            <a:ext cx="563033"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9" name="Rectangle 5"/>
          <p:cNvSpPr>
            <a:spLocks noChangeArrowheads="1"/>
          </p:cNvSpPr>
          <p:nvPr/>
        </p:nvSpPr>
        <p:spPr bwMode="ltGray">
          <a:xfrm>
            <a:off x="1045633" y="530226"/>
            <a:ext cx="491067"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0" name="Rectangle 6"/>
          <p:cNvSpPr>
            <a:spLocks noChangeArrowheads="1"/>
          </p:cNvSpPr>
          <p:nvPr/>
        </p:nvSpPr>
        <p:spPr bwMode="ltGray">
          <a:xfrm>
            <a:off x="0" y="457201"/>
            <a:ext cx="747184"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1" name="Rectangle 7"/>
          <p:cNvSpPr>
            <a:spLocks noChangeArrowheads="1"/>
          </p:cNvSpPr>
          <p:nvPr/>
        </p:nvSpPr>
        <p:spPr bwMode="gray">
          <a:xfrm>
            <a:off x="846667" y="1"/>
            <a:ext cx="42333"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2" name="Rectangle 8"/>
          <p:cNvSpPr>
            <a:spLocks noChangeArrowheads="1"/>
          </p:cNvSpPr>
          <p:nvPr/>
        </p:nvSpPr>
        <p:spPr bwMode="gray">
          <a:xfrm>
            <a:off x="421218" y="790575"/>
            <a:ext cx="10968567"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pic>
        <p:nvPicPr>
          <p:cNvPr id="1033" name="Picture 17" descr="Untitled-3"/>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10703984"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23573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1429555" y="1303357"/>
            <a:ext cx="8315369"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s-ES" sz="2800" b="1">
                <a:latin typeface="Times New Roman" panose="02020603050405020304" pitchFamily="18" charset="0"/>
                <a:cs typeface="Times New Roman" panose="02020603050405020304" pitchFamily="18" charset="0"/>
              </a:rPr>
              <a:t>AVTOMOBILNING </a:t>
            </a:r>
            <a:r>
              <a:rPr lang="en-US" sz="2800" b="1">
                <a:latin typeface="Times New Roman" panose="02020603050405020304" pitchFamily="18" charset="0"/>
                <a:cs typeface="Times New Roman" panose="02020603050405020304" pitchFamily="18" charset="0"/>
              </a:rPr>
              <a:t>BURILUVCHANLIK </a:t>
            </a:r>
            <a:r>
              <a:rPr lang="es-ES" sz="2800" b="1">
                <a:latin typeface="Times New Roman" panose="02020603050405020304" pitchFamily="18" charset="0"/>
                <a:cs typeface="Times New Roman" panose="02020603050405020304" pitchFamily="18" charset="0"/>
              </a:rPr>
              <a:t>XUSUSIYATI</a:t>
            </a:r>
            <a:endParaRPr lang="ru-RU" sz="2800">
              <a:latin typeface="Times New Roman" panose="02020603050405020304" pitchFamily="18" charset="0"/>
              <a:cs typeface="Times New Roman" panose="02020603050405020304" pitchFamily="18" charset="0"/>
            </a:endParaRPr>
          </a:p>
        </p:txBody>
      </p:sp>
      <p:sp>
        <p:nvSpPr>
          <p:cNvPr id="3075" name="Rectangle 3"/>
          <p:cNvSpPr>
            <a:spLocks noChangeArrowheads="1"/>
          </p:cNvSpPr>
          <p:nvPr/>
        </p:nvSpPr>
        <p:spPr bwMode="auto">
          <a:xfrm>
            <a:off x="991674" y="3313498"/>
            <a:ext cx="10097035"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571500">
              <a:defRPr>
                <a:solidFill>
                  <a:schemeClr val="tx1"/>
                </a:solidFill>
                <a:latin typeface="Tahoma" panose="020B0604030504040204" pitchFamily="34" charset="0"/>
              </a:defRPr>
            </a:lvl1pPr>
            <a:lvl2pPr marL="800100" indent="-342900">
              <a:defRPr>
                <a:solidFill>
                  <a:schemeClr val="tx1"/>
                </a:solidFill>
                <a:latin typeface="Tahoma" panose="020B0604030504040204" pitchFamily="34" charset="0"/>
              </a:defRPr>
            </a:lvl2pPr>
            <a:lvl3pPr marL="1257300" indent="-342900">
              <a:defRPr>
                <a:solidFill>
                  <a:schemeClr val="tx1"/>
                </a:solidFill>
                <a:latin typeface="Tahoma" panose="020B0604030504040204" pitchFamily="34" charset="0"/>
              </a:defRPr>
            </a:lvl3pPr>
            <a:lvl4pPr marL="1714500" indent="-342900">
              <a:defRPr>
                <a:solidFill>
                  <a:schemeClr val="tx1"/>
                </a:solidFill>
                <a:latin typeface="Tahoma" panose="020B0604030504040204" pitchFamily="34" charset="0"/>
              </a:defRPr>
            </a:lvl4pPr>
            <a:lvl5pPr marL="2171700" indent="-342900">
              <a:defRPr>
                <a:solidFill>
                  <a:schemeClr val="tx1"/>
                </a:solidFill>
                <a:latin typeface="Tahoma" panose="020B0604030504040204" pitchFamily="34" charset="0"/>
              </a:defRPr>
            </a:lvl5pPr>
            <a:lvl6pPr marL="2628900" indent="-342900" eaLnBrk="0" fontAlgn="base" hangingPunct="0">
              <a:spcBef>
                <a:spcPct val="0"/>
              </a:spcBef>
              <a:spcAft>
                <a:spcPct val="0"/>
              </a:spcAft>
              <a:defRPr>
                <a:solidFill>
                  <a:schemeClr val="tx1"/>
                </a:solidFill>
                <a:latin typeface="Tahoma" panose="020B0604030504040204" pitchFamily="34" charset="0"/>
              </a:defRPr>
            </a:lvl6pPr>
            <a:lvl7pPr marL="3086100" indent="-342900" eaLnBrk="0" fontAlgn="base" hangingPunct="0">
              <a:spcBef>
                <a:spcPct val="0"/>
              </a:spcBef>
              <a:spcAft>
                <a:spcPct val="0"/>
              </a:spcAft>
              <a:defRPr>
                <a:solidFill>
                  <a:schemeClr val="tx1"/>
                </a:solidFill>
                <a:latin typeface="Tahoma" panose="020B0604030504040204" pitchFamily="34" charset="0"/>
              </a:defRPr>
            </a:lvl7pPr>
            <a:lvl8pPr marL="3543300" indent="-342900" eaLnBrk="0" fontAlgn="base" hangingPunct="0">
              <a:spcBef>
                <a:spcPct val="0"/>
              </a:spcBef>
              <a:spcAft>
                <a:spcPct val="0"/>
              </a:spcAft>
              <a:defRPr>
                <a:solidFill>
                  <a:schemeClr val="tx1"/>
                </a:solidFill>
                <a:latin typeface="Tahoma" panose="020B0604030504040204" pitchFamily="34" charset="0"/>
              </a:defRPr>
            </a:lvl8pPr>
            <a:lvl9pPr marL="4000500" indent="-342900" eaLnBrk="0" fontAlgn="base" hangingPunct="0">
              <a:spcBef>
                <a:spcPct val="0"/>
              </a:spcBef>
              <a:spcAft>
                <a:spcPct val="0"/>
              </a:spcAft>
              <a:defRPr>
                <a:solidFill>
                  <a:schemeClr val="tx1"/>
                </a:solidFill>
                <a:latin typeface="Tahoma" panose="020B0604030504040204" pitchFamily="34" charset="0"/>
              </a:defRPr>
            </a:lvl9pPr>
          </a:lstStyle>
          <a:p>
            <a:pPr marL="514350" lvl="0" indent="-514350">
              <a:buFont typeface="+mj-lt"/>
              <a:buAutoNum type="arabicPeriod"/>
            </a:pPr>
            <a:r>
              <a:rPr lang="en-US" sz="2800">
                <a:latin typeface="Times New Roman" panose="02020603050405020304" pitchFamily="18" charset="0"/>
                <a:cs typeface="Times New Roman" panose="02020603050405020304" pitchFamily="18" charset="0"/>
              </a:rPr>
              <a:t>Avtomobilning buriluvchanligi.</a:t>
            </a:r>
            <a:endParaRPr lang="ru-RU" sz="2800">
              <a:latin typeface="Times New Roman" panose="02020603050405020304" pitchFamily="18" charset="0"/>
              <a:cs typeface="Times New Roman" panose="02020603050405020304" pitchFamily="18" charset="0"/>
            </a:endParaRPr>
          </a:p>
          <a:p>
            <a:pPr marL="514350" lvl="0" indent="-514350">
              <a:buFont typeface="+mj-lt"/>
              <a:buAutoNum type="arabicPeriod"/>
            </a:pPr>
            <a:r>
              <a:rPr lang="es-ES" sz="2800">
                <a:latin typeface="Times New Roman" panose="02020603050405020304" pitchFamily="18" charset="0"/>
                <a:cs typeface="Times New Roman" panose="02020603050405020304" pitchFamily="18" charset="0"/>
              </a:rPr>
              <a:t>Kuzovning kundalang ogishi.</a:t>
            </a:r>
            <a:endParaRPr lang="ru-RU" sz="2800">
              <a:latin typeface="Times New Roman" panose="02020603050405020304" pitchFamily="18" charset="0"/>
              <a:cs typeface="Times New Roman" panose="02020603050405020304" pitchFamily="18" charset="0"/>
            </a:endParaRPr>
          </a:p>
          <a:p>
            <a:pPr marL="514350" lvl="0" indent="-514350">
              <a:buFont typeface="+mj-lt"/>
              <a:buAutoNum type="arabicPeriod"/>
            </a:pPr>
            <a:r>
              <a:rPr lang="es-ES" sz="2800">
                <a:latin typeface="Times New Roman" panose="02020603050405020304" pitchFamily="18" charset="0"/>
                <a:cs typeface="Times New Roman" panose="02020603050405020304" pitchFamily="18" charset="0"/>
              </a:rPr>
              <a:t>Boshqariluvchi g’ildiraklarning burilish burchaklari o’rtasidagi bog’lanish.</a:t>
            </a:r>
            <a:endParaRPr lang="ru-RU" sz="2800">
              <a:effectLst/>
              <a:latin typeface="Times New Roman" panose="02020603050405020304" pitchFamily="18" charset="0"/>
              <a:cs typeface="Times New Roman" panose="02020603050405020304" pitchFamily="18" charset="0"/>
            </a:endParaRPr>
          </a:p>
        </p:txBody>
      </p:sp>
      <p:sp>
        <p:nvSpPr>
          <p:cNvPr id="3076" name="Rectangle 4"/>
          <p:cNvSpPr>
            <a:spLocks noChangeArrowheads="1"/>
          </p:cNvSpPr>
          <p:nvPr/>
        </p:nvSpPr>
        <p:spPr bwMode="auto">
          <a:xfrm>
            <a:off x="4460025" y="2387118"/>
            <a:ext cx="114165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pPr>
            <a:r>
              <a:rPr lang="de-DE" altLang="ja-JP" sz="3200" b="1" dirty="0" err="1">
                <a:solidFill>
                  <a:srgbClr val="000000"/>
                </a:solidFill>
                <a:latin typeface="Times New Roman" panose="02020603050405020304" pitchFamily="18" charset="0"/>
                <a:ea typeface="ＭＳ Ｐゴシック" panose="020B0600070205080204" pitchFamily="34" charset="-128"/>
              </a:rPr>
              <a:t>Reja</a:t>
            </a:r>
            <a:r>
              <a:rPr lang="de-DE" altLang="ja-JP" sz="3200" b="1" dirty="0">
                <a:solidFill>
                  <a:srgbClr val="000000"/>
                </a:solidFill>
                <a:latin typeface="Times New Roman" panose="02020603050405020304" pitchFamily="18" charset="0"/>
                <a:ea typeface="ＭＳ Ｐゴシック" panose="020B0600070205080204" pitchFamily="34" charset="-128"/>
              </a:rPr>
              <a:t>:</a:t>
            </a:r>
            <a:endParaRPr lang="ru-RU" altLang="ru-RU" sz="32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593911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17749" y="84473"/>
            <a:ext cx="8962623" cy="643944"/>
          </a:xfrm>
        </p:spPr>
        <p:txBody>
          <a:bodyPr/>
          <a:lstStyle/>
          <a:p>
            <a:pPr lvl="0" algn="ctr"/>
            <a:r>
              <a:rPr lang="en-US" sz="2800" b="1">
                <a:latin typeface="Times New Roman" panose="02020603050405020304" pitchFamily="18" charset="0"/>
                <a:cs typeface="Times New Roman" panose="02020603050405020304" pitchFamily="18" charset="0"/>
              </a:rPr>
              <a:t>Avtomobilning buriluvchanligi.</a:t>
            </a:r>
            <a:endParaRPr lang="ru-RU" sz="2800" b="1">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206062" y="1120462"/>
            <a:ext cx="11822806" cy="5693866"/>
          </a:xfrm>
          <a:prstGeom prst="rect">
            <a:avLst/>
          </a:prstGeom>
        </p:spPr>
        <p:txBody>
          <a:bodyPr wrap="square">
            <a:spAutoFit/>
          </a:bodyPr>
          <a:lstStyle/>
          <a:p>
            <a:pPr algn="just"/>
            <a:r>
              <a:rPr lang="ru-RU" sz="2800" b="1" dirty="0" smtClean="0">
                <a:latin typeface="Times New Roman" panose="02020603050405020304" pitchFamily="18" charset="0"/>
                <a:cs typeface="Times New Roman" panose="02020603050405020304" pitchFamily="18" charset="0"/>
              </a:rPr>
              <a:t>	</a:t>
            </a:r>
            <a:r>
              <a:rPr lang="pt-PT" sz="2800" b="1" dirty="0" smtClean="0">
                <a:latin typeface="Times New Roman" panose="02020603050405020304" pitchFamily="18" charset="0"/>
                <a:cs typeface="Times New Roman" panose="02020603050405020304" pitchFamily="18" charset="0"/>
              </a:rPr>
              <a:t>Buriluvchanlik</a:t>
            </a:r>
            <a:r>
              <a:rPr lang="pt-PT" sz="2800" dirty="0" smtClean="0">
                <a:latin typeface="Times New Roman" panose="02020603050405020304" pitchFamily="18" charset="0"/>
                <a:cs typeface="Times New Roman" panose="02020603050405020304" pitchFamily="18" charset="0"/>
              </a:rPr>
              <a:t> </a:t>
            </a:r>
            <a:r>
              <a:rPr lang="pt-PT" sz="2800" dirty="0">
                <a:latin typeface="Times New Roman" panose="02020603050405020304" pitchFamily="18" charset="0"/>
                <a:cs typeface="Times New Roman" panose="02020603050405020304" pitchFamily="18" charset="0"/>
              </a:rPr>
              <a:t>deyilganda, elastik shinali avtomobilning yonaki sirpanishi natijasida boshqariluvchi g’ildiraklarning vaziyatiga bog’liq bo’lgan harakat yo’nalishidan chetlashish xususiyati tushuniladi. Buriluvchanlik oldingi va ketingi unlar yonaki sirpanish burchaklarining ayirmasi bilan ifodalanadi:</a:t>
            </a:r>
            <a:endParaRPr lang="ru-RU" sz="2800" dirty="0">
              <a:latin typeface="Times New Roman" panose="02020603050405020304" pitchFamily="18" charset="0"/>
              <a:cs typeface="Times New Roman" panose="02020603050405020304" pitchFamily="18" charset="0"/>
            </a:endParaRPr>
          </a:p>
          <a:p>
            <a:pPr algn="ctr"/>
            <a:r>
              <a:rPr lang="pt-PT" sz="2800" b="1" dirty="0" smtClean="0">
                <a:latin typeface="Times New Roman" panose="02020603050405020304" pitchFamily="18" charset="0"/>
                <a:cs typeface="Times New Roman" panose="02020603050405020304" pitchFamily="18" charset="0"/>
              </a:rPr>
              <a:t>∆</a:t>
            </a:r>
            <a:r>
              <a:rPr lang="en-US" sz="2800" b="1" i="1" dirty="0">
                <a:latin typeface="Times New Roman" panose="02020603050405020304" pitchFamily="18" charset="0"/>
                <a:cs typeface="Times New Roman" panose="02020603050405020304" pitchFamily="18" charset="0"/>
              </a:rPr>
              <a:t>δ</a:t>
            </a:r>
            <a:r>
              <a:rPr lang="pt-PT" sz="2800" b="1" dirty="0">
                <a:latin typeface="Times New Roman" panose="02020603050405020304" pitchFamily="18" charset="0"/>
                <a:cs typeface="Times New Roman" panose="02020603050405020304" pitchFamily="18" charset="0"/>
              </a:rPr>
              <a:t> = </a:t>
            </a:r>
            <a:r>
              <a:rPr lang="en-US" sz="2800" b="1" i="1" dirty="0">
                <a:latin typeface="Times New Roman" panose="02020603050405020304" pitchFamily="18" charset="0"/>
                <a:cs typeface="Times New Roman" panose="02020603050405020304" pitchFamily="18" charset="0"/>
              </a:rPr>
              <a:t>δ</a:t>
            </a:r>
            <a:r>
              <a:rPr lang="pt-PT" sz="2800" b="1" baseline="-25000" dirty="0">
                <a:latin typeface="Times New Roman" panose="02020603050405020304" pitchFamily="18" charset="0"/>
                <a:cs typeface="Times New Roman" panose="02020603050405020304" pitchFamily="18" charset="0"/>
              </a:rPr>
              <a:t>1</a:t>
            </a:r>
            <a:r>
              <a:rPr lang="pt-PT" sz="2800" b="1" dirty="0">
                <a:latin typeface="Times New Roman" panose="02020603050405020304" pitchFamily="18" charset="0"/>
                <a:cs typeface="Times New Roman" panose="02020603050405020304" pitchFamily="18" charset="0"/>
              </a:rPr>
              <a:t>-</a:t>
            </a:r>
            <a:r>
              <a:rPr lang="pt-PT" sz="2800" b="1" i="1" dirty="0">
                <a:latin typeface="Times New Roman" panose="02020603050405020304" pitchFamily="18" charset="0"/>
                <a:cs typeface="Times New Roman" panose="02020603050405020304" pitchFamily="18" charset="0"/>
              </a:rPr>
              <a:t> </a:t>
            </a:r>
            <a:r>
              <a:rPr lang="en-US" sz="2800" b="1" i="1" dirty="0">
                <a:latin typeface="Times New Roman" panose="02020603050405020304" pitchFamily="18" charset="0"/>
                <a:cs typeface="Times New Roman" panose="02020603050405020304" pitchFamily="18" charset="0"/>
              </a:rPr>
              <a:t>δ</a:t>
            </a:r>
            <a:r>
              <a:rPr lang="pt-PT" sz="2800" b="1" baseline="-25000" dirty="0">
                <a:latin typeface="Times New Roman" panose="02020603050405020304" pitchFamily="18" charset="0"/>
                <a:cs typeface="Times New Roman" panose="02020603050405020304" pitchFamily="18" charset="0"/>
              </a:rPr>
              <a:t>2</a:t>
            </a:r>
            <a:endParaRPr lang="ru-RU" sz="2800" b="1" dirty="0">
              <a:latin typeface="Times New Roman" panose="02020603050405020304" pitchFamily="18" charset="0"/>
              <a:cs typeface="Times New Roman" panose="02020603050405020304" pitchFamily="18" charset="0"/>
            </a:endParaRPr>
          </a:p>
          <a:p>
            <a:pPr algn="just"/>
            <a:r>
              <a:rPr lang="ru-RU" sz="2800" dirty="0" smtClean="0">
                <a:latin typeface="Times New Roman" panose="02020603050405020304" pitchFamily="18" charset="0"/>
                <a:cs typeface="Times New Roman" panose="02020603050405020304" pitchFamily="18" charset="0"/>
              </a:rPr>
              <a:t>	</a:t>
            </a:r>
            <a:r>
              <a:rPr lang="pt-PT" sz="2800" dirty="0" smtClean="0">
                <a:latin typeface="Times New Roman" panose="02020603050405020304" pitchFamily="18" charset="0"/>
                <a:cs typeface="Times New Roman" panose="02020603050405020304" pitchFamily="18" charset="0"/>
              </a:rPr>
              <a:t>∆</a:t>
            </a:r>
            <a:r>
              <a:rPr lang="en-US" sz="2800" i="1" dirty="0">
                <a:latin typeface="Times New Roman" panose="02020603050405020304" pitchFamily="18" charset="0"/>
                <a:cs typeface="Times New Roman" panose="02020603050405020304" pitchFamily="18" charset="0"/>
              </a:rPr>
              <a:t>δ</a:t>
            </a:r>
            <a:r>
              <a:rPr lang="pt-PT" sz="2800" dirty="0">
                <a:latin typeface="Times New Roman" panose="02020603050405020304" pitchFamily="18" charset="0"/>
                <a:cs typeface="Times New Roman" panose="02020603050405020304" pitchFamily="18" charset="0"/>
              </a:rPr>
              <a:t>  ning qiymati yonaki kuch ta`sirida o’zgarib, </a:t>
            </a:r>
            <a:r>
              <a:rPr lang="pt-PT" sz="2800" i="1" dirty="0">
                <a:latin typeface="Times New Roman" panose="02020603050405020304" pitchFamily="18" charset="0"/>
                <a:cs typeface="Times New Roman" panose="02020603050405020304" pitchFamily="18" charset="0"/>
              </a:rPr>
              <a:t>R</a:t>
            </a:r>
            <a:r>
              <a:rPr lang="pt-PT" sz="2800" i="1" baseline="-25000" dirty="0">
                <a:latin typeface="Times New Roman" panose="02020603050405020304" pitchFamily="18" charset="0"/>
                <a:cs typeface="Times New Roman" panose="02020603050405020304" pitchFamily="18" charset="0"/>
              </a:rPr>
              <a:t>y</a:t>
            </a:r>
            <a:r>
              <a:rPr lang="pt-PT" sz="2800" i="1" dirty="0">
                <a:latin typeface="Times New Roman" panose="02020603050405020304" pitchFamily="18" charset="0"/>
                <a:cs typeface="Times New Roman" panose="02020603050405020304" pitchFamily="18" charset="0"/>
              </a:rPr>
              <a:t>=(0,3 . . . O,4) G</a:t>
            </a:r>
            <a:r>
              <a:rPr lang="pt-PT" sz="2800" i="1" baseline="-25000" dirty="0">
                <a:latin typeface="Times New Roman" panose="02020603050405020304" pitchFamily="18" charset="0"/>
                <a:cs typeface="Times New Roman" panose="02020603050405020304" pitchFamily="18" charset="0"/>
              </a:rPr>
              <a:t>a</a:t>
            </a:r>
            <a:r>
              <a:rPr lang="pt-PT" sz="2800" dirty="0">
                <a:latin typeface="Times New Roman" panose="02020603050405020304" pitchFamily="18" charset="0"/>
                <a:cs typeface="Times New Roman" panose="02020603050405020304" pitchFamily="18" charset="0"/>
              </a:rPr>
              <a:t> bo’lganda optimal qiymati</a:t>
            </a:r>
            <a:r>
              <a:rPr lang="pt-PT" sz="2800" b="1" dirty="0">
                <a:latin typeface="Times New Roman" panose="02020603050405020304" pitchFamily="18" charset="0"/>
                <a:cs typeface="Times New Roman" panose="02020603050405020304" pitchFamily="18" charset="0"/>
              </a:rPr>
              <a:t> </a:t>
            </a:r>
            <a:r>
              <a:rPr lang="pt-PT" sz="2800" dirty="0">
                <a:latin typeface="Times New Roman" panose="02020603050405020304" pitchFamily="18" charset="0"/>
                <a:cs typeface="Times New Roman" panose="02020603050405020304" pitchFamily="18" charset="0"/>
              </a:rPr>
              <a:t>∆</a:t>
            </a:r>
            <a:r>
              <a:rPr lang="en-US" sz="2800" i="1" dirty="0">
                <a:latin typeface="Times New Roman" panose="02020603050405020304" pitchFamily="18" charset="0"/>
                <a:cs typeface="Times New Roman" panose="02020603050405020304" pitchFamily="18" charset="0"/>
              </a:rPr>
              <a:t>δ</a:t>
            </a:r>
            <a:r>
              <a:rPr lang="pt-PT" sz="2800" dirty="0">
                <a:latin typeface="Times New Roman" panose="02020603050405020304" pitchFamily="18" charset="0"/>
                <a:cs typeface="Times New Roman" panose="02020603050405020304" pitchFamily="18" charset="0"/>
              </a:rPr>
              <a:t> =2 .. .3° bo’lishi kerak. Avtomobilda uch turli: neytral, chala va ortiqcha buriluvchanlik bo’ladi. </a:t>
            </a:r>
            <a:endParaRPr lang="ru-RU" sz="2800" dirty="0" smtClean="0">
              <a:latin typeface="Times New Roman" panose="02020603050405020304" pitchFamily="18" charset="0"/>
              <a:cs typeface="Times New Roman" panose="02020603050405020304" pitchFamily="18" charset="0"/>
            </a:endParaRPr>
          </a:p>
          <a:p>
            <a:pPr algn="just"/>
            <a:r>
              <a:rPr lang="pt-PT" sz="2800" dirty="0">
                <a:latin typeface="Times New Roman" panose="02020603050405020304" pitchFamily="18" charset="0"/>
                <a:cs typeface="Times New Roman" panose="02020603050405020304" pitchFamily="18" charset="0"/>
              </a:rPr>
              <a:t>Agar oldingi va ketingi o’qlarning yonaki sirpanish burchaklari uzaro teng (</a:t>
            </a:r>
            <a:r>
              <a:rPr lang="en-US" sz="2800" i="1" dirty="0">
                <a:latin typeface="Times New Roman" panose="02020603050405020304" pitchFamily="18" charset="0"/>
                <a:cs typeface="Times New Roman" panose="02020603050405020304" pitchFamily="18" charset="0"/>
              </a:rPr>
              <a:t>δ</a:t>
            </a:r>
            <a:r>
              <a:rPr lang="pt-PT" sz="2800" baseline="-25000" dirty="0">
                <a:latin typeface="Times New Roman" panose="02020603050405020304" pitchFamily="18" charset="0"/>
                <a:cs typeface="Times New Roman" panose="02020603050405020304" pitchFamily="18" charset="0"/>
              </a:rPr>
              <a:t>1</a:t>
            </a:r>
            <a:r>
              <a:rPr lang="pt-PT" sz="2800" dirty="0">
                <a:latin typeface="Times New Roman" panose="02020603050405020304" pitchFamily="18" charset="0"/>
                <a:cs typeface="Times New Roman" panose="02020603050405020304" pitchFamily="18" charset="0"/>
              </a:rPr>
              <a:t>=</a:t>
            </a:r>
            <a:r>
              <a:rPr lang="en-US" sz="2800" i="1" dirty="0">
                <a:latin typeface="Times New Roman" panose="02020603050405020304" pitchFamily="18" charset="0"/>
                <a:cs typeface="Times New Roman" panose="02020603050405020304" pitchFamily="18" charset="0"/>
              </a:rPr>
              <a:t>δ</a:t>
            </a:r>
            <a:r>
              <a:rPr lang="pt-PT" sz="2800" baseline="-25000" dirty="0">
                <a:latin typeface="Times New Roman" panose="02020603050405020304" pitchFamily="18" charset="0"/>
                <a:cs typeface="Times New Roman" panose="02020603050405020304" pitchFamily="18" charset="0"/>
              </a:rPr>
              <a:t>2</a:t>
            </a:r>
            <a:r>
              <a:rPr lang="pt-PT" sz="2800" dirty="0">
                <a:latin typeface="Times New Roman" panose="02020603050405020304" pitchFamily="18" charset="0"/>
                <a:cs typeface="Times New Roman" panose="02020603050405020304" pitchFamily="18" charset="0"/>
              </a:rPr>
              <a:t>) bo’lsa,  </a:t>
            </a:r>
            <a:r>
              <a:rPr lang="pt-PT" sz="2800" i="1" dirty="0">
                <a:latin typeface="Times New Roman" panose="02020603050405020304" pitchFamily="18" charset="0"/>
                <a:cs typeface="Times New Roman" panose="02020603050405020304" pitchFamily="18" charset="0"/>
              </a:rPr>
              <a:t>R</a:t>
            </a:r>
            <a:r>
              <a:rPr lang="pt-PT" sz="2800" i="1" baseline="-25000" dirty="0">
                <a:latin typeface="Times New Roman" panose="02020603050405020304" pitchFamily="18" charset="0"/>
                <a:cs typeface="Times New Roman" panose="02020603050405020304" pitchFamily="18" charset="0"/>
              </a:rPr>
              <a:t>e</a:t>
            </a:r>
            <a:r>
              <a:rPr lang="pt-PT" sz="2800" i="1" dirty="0">
                <a:latin typeface="Times New Roman" panose="02020603050405020304" pitchFamily="18" charset="0"/>
                <a:cs typeface="Times New Roman" panose="02020603050405020304" pitchFamily="18" charset="0"/>
              </a:rPr>
              <a:t>=R</a:t>
            </a:r>
            <a:r>
              <a:rPr lang="pt-PT" sz="2800" dirty="0">
                <a:latin typeface="Times New Roman" panose="02020603050405020304" pitchFamily="18" charset="0"/>
                <a:cs typeface="Times New Roman" panose="02020603050405020304" pitchFamily="18" charset="0"/>
              </a:rPr>
              <a:t> bo’ladi va avtomobil neytral buriluvchanlikka ega deyiladi. Lekin bu vaqtda bikr shinali avtomobil traektoriyasi neytral buriluvchanlikka ega bo’lgan avtomobil traektoriyasidan farqlanadi, chunki aylanish markazlari O</a:t>
            </a:r>
            <a:r>
              <a:rPr lang="pt-PT" sz="2800" baseline="-25000" dirty="0">
                <a:latin typeface="Times New Roman" panose="02020603050405020304" pitchFamily="18" charset="0"/>
                <a:cs typeface="Times New Roman" panose="02020603050405020304" pitchFamily="18" charset="0"/>
              </a:rPr>
              <a:t>1</a:t>
            </a:r>
            <a:r>
              <a:rPr lang="pt-PT" sz="2800" dirty="0">
                <a:latin typeface="Times New Roman" panose="02020603050405020304" pitchFamily="18" charset="0"/>
                <a:cs typeface="Times New Roman" panose="02020603050405020304" pitchFamily="18" charset="0"/>
              </a:rPr>
              <a:t> va O ikkala xolda turli vaziyatni egallaydi.</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20069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6" name="Прямоугольник 5"/>
          <p:cNvSpPr/>
          <p:nvPr/>
        </p:nvSpPr>
        <p:spPr>
          <a:xfrm>
            <a:off x="502276" y="1094704"/>
            <a:ext cx="11384924" cy="4401205"/>
          </a:xfrm>
          <a:prstGeom prst="rect">
            <a:avLst/>
          </a:prstGeom>
        </p:spPr>
        <p:txBody>
          <a:bodyPr wrap="square">
            <a:spAutoFit/>
          </a:bodyPr>
          <a:lstStyle/>
          <a:p>
            <a:r>
              <a:rPr lang="pt-PT" sz="2800" dirty="0">
                <a:latin typeface="Times New Roman" panose="02020603050405020304" pitchFamily="18" charset="0"/>
                <a:cs typeface="Times New Roman" panose="02020603050405020304" pitchFamily="18" charset="0"/>
              </a:rPr>
              <a:t>Ko’rinib turibdiki, bikr shinali avtomobil og’irlik markazining karakatlanish traektoriyasi (shtrixli chiziq) elastik shinali avtomobilnikidan (shtrix punktirli chiziq) fark qiladi. Ikkala xol uchun to’g’ri chiziqli harakat traektoriyalari ham har xil bo’ladi. Agar bikr shinali avtomobil to’g’ri chiziqli harakatda bo’lsa, u yonaki kuch ta`sirida sirpanish boshlanguncha turri chiziqli harakatda bo’ladi. Agar avtomobil neytral buriluvchanlikka ega bo’lsa, yonaki sirpanish ta`sirida oldingi traektoriyada </a:t>
            </a:r>
            <a:r>
              <a:rPr lang="el-GR" sz="2800" i="1" dirty="0" smtClean="0">
                <a:latin typeface="Times New Roman" panose="02020603050405020304" pitchFamily="18" charset="0"/>
                <a:cs typeface="Times New Roman" panose="02020603050405020304" pitchFamily="18" charset="0"/>
              </a:rPr>
              <a:t>δ</a:t>
            </a:r>
            <a:r>
              <a:rPr lang="pt-PT" sz="2800" dirty="0" smtClean="0">
                <a:latin typeface="Times New Roman" panose="02020603050405020304" pitchFamily="18" charset="0"/>
                <a:cs typeface="Times New Roman" panose="02020603050405020304" pitchFamily="18" charset="0"/>
              </a:rPr>
              <a:t> </a:t>
            </a:r>
            <a:r>
              <a:rPr lang="pt-PT" sz="2800" dirty="0">
                <a:latin typeface="Times New Roman" panose="02020603050405020304" pitchFamily="18" charset="0"/>
                <a:cs typeface="Times New Roman" panose="02020603050405020304" pitchFamily="18" charset="0"/>
              </a:rPr>
              <a:t>burchak ostida BB chizig’i bo’ylab to’g’ri chiziqli harakat qilaveradi, harakatni berilgan AA yo’nalish bo’yicha davom ettirish uchun xaydovchi avtomobilni teskari tomonga, bo`ylama o’q AA bilan </a:t>
            </a:r>
            <a:r>
              <a:rPr lang="el-GR" sz="2800" i="1" dirty="0">
                <a:latin typeface="Times New Roman" panose="02020603050405020304" pitchFamily="18" charset="0"/>
                <a:cs typeface="Times New Roman" panose="02020603050405020304" pitchFamily="18" charset="0"/>
              </a:rPr>
              <a:t>δ</a:t>
            </a:r>
            <a:r>
              <a:rPr lang="pt-PT" sz="2800" dirty="0" smtClean="0">
                <a:latin typeface="Times New Roman" panose="02020603050405020304" pitchFamily="18" charset="0"/>
                <a:cs typeface="Times New Roman" panose="02020603050405020304" pitchFamily="18" charset="0"/>
              </a:rPr>
              <a:t> </a:t>
            </a:r>
            <a:r>
              <a:rPr lang="pt-PT" sz="2800" dirty="0">
                <a:latin typeface="Times New Roman" panose="02020603050405020304" pitchFamily="18" charset="0"/>
                <a:cs typeface="Times New Roman" panose="02020603050405020304" pitchFamily="18" charset="0"/>
              </a:rPr>
              <a:t>burchak xosil qilguncha buradi.</a:t>
            </a:r>
            <a:endParaRPr lang="ru-RU" sz="2800" dirty="0">
              <a:latin typeface="Times New Roman" panose="02020603050405020304" pitchFamily="18" charset="0"/>
              <a:cs typeface="Times New Roman" panose="02020603050405020304" pitchFamily="18" charset="0"/>
            </a:endParaRPr>
          </a:p>
        </p:txBody>
      </p:sp>
      <p:sp>
        <p:nvSpPr>
          <p:cNvPr id="4" name="Заголовок 1"/>
          <p:cNvSpPr txBox="1">
            <a:spLocks/>
          </p:cNvSpPr>
          <p:nvPr/>
        </p:nvSpPr>
        <p:spPr>
          <a:xfrm>
            <a:off x="1417749" y="84473"/>
            <a:ext cx="8962623" cy="64394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algn="ctr"/>
            <a:r>
              <a:rPr lang="en-US" sz="2800" b="1" dirty="0" err="1" smtClean="0">
                <a:latin typeface="Times New Roman" panose="02020603050405020304" pitchFamily="18" charset="0"/>
                <a:cs typeface="Times New Roman" panose="02020603050405020304" pitchFamily="18" charset="0"/>
              </a:rPr>
              <a:t>Avtomobilning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buriluvchanligi</a:t>
            </a:r>
            <a:r>
              <a:rPr lang="en-US" sz="2800" b="1" dirty="0" smtClean="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27502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2594456" y="1021397"/>
            <a:ext cx="6878594" cy="4291035"/>
          </a:xfrm>
          <a:prstGeom prst="rect">
            <a:avLst/>
          </a:prstGeom>
          <a:noFill/>
          <a:ln>
            <a:noFill/>
          </a:ln>
        </p:spPr>
      </p:pic>
      <p:sp>
        <p:nvSpPr>
          <p:cNvPr id="7" name="Прямоугольник 6"/>
          <p:cNvSpPr/>
          <p:nvPr/>
        </p:nvSpPr>
        <p:spPr>
          <a:xfrm>
            <a:off x="2034861" y="5612613"/>
            <a:ext cx="7753715" cy="1083374"/>
          </a:xfrm>
          <a:prstGeom prst="rect">
            <a:avLst/>
          </a:prstGeom>
        </p:spPr>
        <p:txBody>
          <a:bodyPr wrap="square">
            <a:spAutoFit/>
          </a:bodyPr>
          <a:lstStyle/>
          <a:p>
            <a:pPr algn="ctr">
              <a:lnSpc>
                <a:spcPct val="115000"/>
              </a:lnSpc>
              <a:spcAft>
                <a:spcPts val="0"/>
              </a:spcAf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Neytral</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buriluvchanlikka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ega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avtomobilning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harakat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sxemasi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Заголовок 1"/>
          <p:cNvSpPr txBox="1">
            <a:spLocks/>
          </p:cNvSpPr>
          <p:nvPr/>
        </p:nvSpPr>
        <p:spPr>
          <a:xfrm>
            <a:off x="1417749" y="84473"/>
            <a:ext cx="8962623" cy="64394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algn="ctr"/>
            <a:r>
              <a:rPr lang="en-US" sz="2800" b="1" dirty="0" err="1" smtClean="0">
                <a:latin typeface="Times New Roman" panose="02020603050405020304" pitchFamily="18" charset="0"/>
                <a:cs typeface="Times New Roman" panose="02020603050405020304" pitchFamily="18" charset="0"/>
              </a:rPr>
              <a:t>Avtomobilning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buriluvchanligi</a:t>
            </a:r>
            <a:r>
              <a:rPr lang="en-US" sz="2800" b="1" dirty="0" smtClean="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80490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1120463" y="133306"/>
            <a:ext cx="9826580" cy="587911"/>
          </a:xfrm>
        </p:spPr>
        <p:txBody>
          <a:bodyPr/>
          <a:lstStyle/>
          <a:p>
            <a:r>
              <a:rPr lang="es-ES" sz="2800" b="1" dirty="0">
                <a:latin typeface="Times New Roman" panose="02020603050405020304" pitchFamily="18" charset="0"/>
                <a:cs typeface="Times New Roman" panose="02020603050405020304" pitchFamily="18" charset="0"/>
              </a:rPr>
              <a:t>Boshqariluvchi g’ildiraklarning sirpanmasdan </a:t>
            </a:r>
            <a:r>
              <a:rPr lang="es-ES" sz="2800" b="1" dirty="0" smtClean="0">
                <a:latin typeface="Times New Roman" panose="02020603050405020304" pitchFamily="18" charset="0"/>
                <a:cs typeface="Times New Roman" panose="02020603050405020304" pitchFamily="18" charset="0"/>
              </a:rPr>
              <a:t>gildirash </a:t>
            </a:r>
            <a:r>
              <a:rPr lang="es-ES" sz="2800" b="1" dirty="0">
                <a:latin typeface="Times New Roman" panose="02020603050405020304" pitchFamily="18" charset="0"/>
                <a:cs typeface="Times New Roman" panose="02020603050405020304" pitchFamily="18" charset="0"/>
              </a:rPr>
              <a:t>sharti</a:t>
            </a:r>
            <a:endParaRPr lang="ru-RU" sz="28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89744" y="1109740"/>
            <a:ext cx="11512446" cy="4401205"/>
          </a:xfrm>
          <a:prstGeom prst="rect">
            <a:avLst/>
          </a:prstGeom>
        </p:spPr>
        <p:txBody>
          <a:bodyPr wrap="square">
            <a:spAutoFit/>
          </a:bodyPr>
          <a:lstStyle/>
          <a:p>
            <a:pPr algn="just"/>
            <a:r>
              <a:rPr lang="ru-RU"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Agar </a:t>
            </a:r>
            <a:r>
              <a:rPr lang="en-US" sz="2800" i="1" dirty="0">
                <a:latin typeface="Times New Roman" panose="02020603050405020304" pitchFamily="18" charset="0"/>
                <a:cs typeface="Times New Roman" panose="02020603050405020304" pitchFamily="18" charset="0"/>
              </a:rPr>
              <a:t>δ</a:t>
            </a:r>
            <a:r>
              <a:rPr lang="en-US" sz="2800" baseline="-25000" dirty="0">
                <a:latin typeface="Times New Roman" panose="02020603050405020304" pitchFamily="18" charset="0"/>
                <a:cs typeface="Times New Roman" panose="02020603050405020304" pitchFamily="18" charset="0"/>
              </a:rPr>
              <a:t> 1</a:t>
            </a:r>
            <a:r>
              <a:rPr lang="en-US" sz="2800" dirty="0">
                <a:latin typeface="Times New Roman" panose="02020603050405020304" pitchFamily="18" charset="0"/>
                <a:cs typeface="Times New Roman" panose="02020603050405020304" pitchFamily="18" charset="0"/>
              </a:rPr>
              <a:t>&gt;</a:t>
            </a:r>
            <a:r>
              <a:rPr lang="en-US" sz="2800" i="1" dirty="0">
                <a:latin typeface="Times New Roman" panose="02020603050405020304" pitchFamily="18" charset="0"/>
                <a:cs typeface="Times New Roman" panose="02020603050405020304" pitchFamily="18" charset="0"/>
              </a:rPr>
              <a:t> δ</a:t>
            </a:r>
            <a:r>
              <a:rPr lang="en-US" sz="2800" baseline="-25000" dirty="0">
                <a:latin typeface="Times New Roman" panose="02020603050405020304" pitchFamily="18" charset="0"/>
                <a:cs typeface="Times New Roman" panose="02020603050405020304" pitchFamily="18" charset="0"/>
              </a:rPr>
              <a:t> 2 </a:t>
            </a:r>
            <a:r>
              <a:rPr lang="en-US" sz="2800" dirty="0" err="1">
                <a:latin typeface="Times New Roman" panose="02020603050405020304" pitchFamily="18" charset="0"/>
                <a:cs typeface="Times New Roman" panose="02020603050405020304" pitchFamily="18" charset="0"/>
              </a:rPr>
              <a:t>bo’lsa</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R</a:t>
            </a:r>
            <a:r>
              <a:rPr lang="en-US" sz="2800" i="1" baseline="-25000" dirty="0">
                <a:latin typeface="Times New Roman" panose="02020603050405020304" pitchFamily="18" charset="0"/>
                <a:cs typeface="Times New Roman" panose="02020603050405020304" pitchFamily="18" charset="0"/>
              </a:rPr>
              <a:t>e</a:t>
            </a:r>
            <a:r>
              <a:rPr lang="en-US" sz="2800" i="1" dirty="0">
                <a:latin typeface="Times New Roman" panose="02020603050405020304" pitchFamily="18" charset="0"/>
                <a:cs typeface="Times New Roman" panose="02020603050405020304" pitchFamily="18" charset="0"/>
              </a:rPr>
              <a:t>&gt;R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avtomobil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chala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buriluvchanlikka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Elastik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shinali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avtomobilning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bikr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shinali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avtomobil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traektoriyasi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bo’ylab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yurishi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oldingi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g’ildiraklarini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katta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burchakka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zarur</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algn="just"/>
            <a:r>
              <a:rPr lang="ru-RU"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Agar </a:t>
            </a:r>
            <a:r>
              <a:rPr lang="en-US" sz="2800" i="1" dirty="0">
                <a:latin typeface="Times New Roman" panose="02020603050405020304" pitchFamily="18" charset="0"/>
                <a:cs typeface="Times New Roman" panose="02020603050405020304" pitchFamily="18" charset="0"/>
              </a:rPr>
              <a:t>δ</a:t>
            </a:r>
            <a:r>
              <a:rPr lang="en-US" sz="2800" baseline="-25000" dirty="0">
                <a:latin typeface="Times New Roman" panose="02020603050405020304" pitchFamily="18" charset="0"/>
                <a:cs typeface="Times New Roman" panose="02020603050405020304" pitchFamily="18" charset="0"/>
              </a:rPr>
              <a:t> 1</a:t>
            </a:r>
            <a:r>
              <a:rPr lang="en-US" sz="2800" dirty="0">
                <a:latin typeface="Times New Roman" panose="02020603050405020304" pitchFamily="18" charset="0"/>
                <a:cs typeface="Times New Roman" panose="02020603050405020304" pitchFamily="18" charset="0"/>
              </a:rPr>
              <a:t>&lt;</a:t>
            </a:r>
            <a:r>
              <a:rPr lang="en-US" sz="2800" i="1" dirty="0">
                <a:latin typeface="Times New Roman" panose="02020603050405020304" pitchFamily="18" charset="0"/>
                <a:cs typeface="Times New Roman" panose="02020603050405020304" pitchFamily="18" charset="0"/>
              </a:rPr>
              <a:t> δ</a:t>
            </a:r>
            <a:r>
              <a:rPr lang="en-US" sz="2800" baseline="-25000" dirty="0">
                <a:latin typeface="Times New Roman" panose="02020603050405020304" pitchFamily="18" charset="0"/>
                <a:cs typeface="Times New Roman" panose="02020603050405020304" pitchFamily="18" charset="0"/>
              </a:rPr>
              <a:t> 2</a:t>
            </a:r>
            <a:r>
              <a:rPr lang="en-US" sz="2800" dirty="0">
                <a:latin typeface="Times New Roman" panose="02020603050405020304" pitchFamily="18" charset="0"/>
                <a:cs typeface="Times New Roman" panose="02020603050405020304" pitchFamily="18" charset="0"/>
              </a:rPr>
              <a:t>bo’lsa. </a:t>
            </a:r>
            <a:r>
              <a:rPr lang="en-US" sz="2800" i="1" dirty="0">
                <a:latin typeface="Times New Roman" panose="02020603050405020304" pitchFamily="18" charset="0"/>
                <a:cs typeface="Times New Roman" panose="02020603050405020304" pitchFamily="18" charset="0"/>
              </a:rPr>
              <a:t>R</a:t>
            </a:r>
            <a:r>
              <a:rPr lang="en-US" sz="2800" i="1" baseline="-25000" dirty="0">
                <a:latin typeface="Times New Roman" panose="02020603050405020304" pitchFamily="18" charset="0"/>
                <a:cs typeface="Times New Roman" panose="02020603050405020304" pitchFamily="18" charset="0"/>
              </a:rPr>
              <a:t>e</a:t>
            </a:r>
            <a:r>
              <a:rPr lang="en-US" sz="2800" i="1" dirty="0">
                <a:latin typeface="Times New Roman" panose="02020603050405020304" pitchFamily="18" charset="0"/>
                <a:cs typeface="Times New Roman" panose="02020603050405020304" pitchFamily="18" charset="0"/>
              </a:rPr>
              <a:t>&lt;R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avtomobil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ortiqcha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buriluvchan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deyiladi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Elastik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shinali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avtomobilning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bikr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shinali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avtomobil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traektoriyasi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bo’ylab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yurishi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oldingi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g’ildiraklarini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bikr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shinali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g’ildiraklarnikidan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kichikrok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burchakka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kerak</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algn="just"/>
            <a:r>
              <a:rPr lang="ru-RU"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Demak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chala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buriluvchan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avtomobil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ortiqcha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buriluvchan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avtomobilga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karaganda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harakat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yo’nalishini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yaxshirok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saklaydi</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56412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6" name="Заголовок 1"/>
          <p:cNvSpPr txBox="1">
            <a:spLocks noGrp="1"/>
          </p:cNvSpPr>
          <p:nvPr>
            <p:ph type="title"/>
          </p:nvPr>
        </p:nvSpPr>
        <p:spPr>
          <a:xfrm>
            <a:off x="1313645" y="155577"/>
            <a:ext cx="10753859" cy="53022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algn="ctr"/>
            <a:r>
              <a:rPr lang="en-US" sz="2800" b="1" dirty="0" err="1">
                <a:latin typeface="Times New Roman" panose="02020603050405020304" pitchFamily="18" charset="0"/>
                <a:cs typeface="Times New Roman" panose="02020603050405020304" pitchFamily="18" charset="0"/>
              </a:rPr>
              <a:t>Kuzovning</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ko’ndalang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og’ishi</a:t>
            </a:r>
            <a:r>
              <a:rPr lang="en-US"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
        <p:nvSpPr>
          <p:cNvPr id="2" name="Объект 1"/>
          <p:cNvSpPr>
            <a:spLocks noGrp="1"/>
          </p:cNvSpPr>
          <p:nvPr>
            <p:ph idx="1"/>
          </p:nvPr>
        </p:nvSpPr>
        <p:spPr>
          <a:xfrm>
            <a:off x="167424" y="1040549"/>
            <a:ext cx="11900080" cy="5617827"/>
          </a:xfrm>
        </p:spPr>
        <p:txBody>
          <a:bodyPr/>
          <a:lstStyle/>
          <a:p>
            <a:pPr marL="0" indent="0" algn="just">
              <a:buNone/>
            </a:pP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Avtomobilning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boshqariluvchanligiga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kuzovning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ko’ndalang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og’ishi</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ham </a:t>
            </a:r>
            <a:r>
              <a:rPr lang="en-US" sz="2800" dirty="0" err="1">
                <a:latin typeface="Times New Roman" panose="02020603050405020304" pitchFamily="18" charset="0"/>
                <a:cs typeface="Times New Roman" panose="02020603050405020304" pitchFamily="18" charset="0"/>
              </a:rPr>
              <a:t>ta`sir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Avtomobil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massalari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o`zaro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qattiq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sharnirli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elastik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elementlar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prujina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ressora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vositasida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bog’langan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bir-biriga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nisbatan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harakatda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Avtomobil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massalarini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elastik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biriktirilgan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ressoralangan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massa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kuzov</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elastik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biriktirilmagan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ressoralanmagan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massa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g’ildiraklar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larga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ajratish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mumkin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Avtomobilning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chap </a:t>
            </a:r>
            <a:r>
              <a:rPr lang="en-US" sz="2800" dirty="0" err="1">
                <a:latin typeface="Times New Roman" panose="02020603050405020304" pitchFamily="18" charset="0"/>
                <a:cs typeface="Times New Roman" panose="02020603050405020304" pitchFamily="18" charset="0"/>
              </a:rPr>
              <a:t>g’ildiraklariga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tushadigan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orirlik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yonaki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kuchlar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ta`sirida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qayta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taxsimlanib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kuzov</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kundalang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og’ish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atrofida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buraladi</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marL="0" indent="0" algn="just">
              <a:buNone/>
            </a:pP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Oldingi</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ketingi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o’qlarnint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og’ish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markazlarini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birlashtiruvchi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chiziq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og’ish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o’qi</a:t>
            </a:r>
            <a:r>
              <a:rPr lang="en-US" sz="2800" dirty="0">
                <a:latin typeface="Times New Roman" panose="02020603050405020304" pitchFamily="18" charset="0"/>
                <a:cs typeface="Times New Roman" panose="02020603050405020304" pitchFamily="18" charset="0"/>
              </a:rPr>
              <a:t> deb </a:t>
            </a:r>
            <a:r>
              <a:rPr lang="en-US" sz="2800" dirty="0" err="1">
                <a:latin typeface="Times New Roman" panose="02020603050405020304" pitchFamily="18" charset="0"/>
                <a:cs typeface="Times New Roman" panose="02020603050405020304" pitchFamily="18" charset="0"/>
              </a:rPr>
              <a:t>ataladi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Kuzovning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ko’ndalang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og’ish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paytida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uning</a:t>
            </a:r>
            <a:r>
              <a:rPr lang="en-US" sz="2800" dirty="0">
                <a:latin typeface="Times New Roman" panose="02020603050405020304" pitchFamily="18" charset="0"/>
                <a:cs typeface="Times New Roman" panose="02020603050405020304" pitchFamily="18" charset="0"/>
              </a:rPr>
              <a:t> old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ketingi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qismi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buraladigan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nuqtasi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og’ish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markazi</a:t>
            </a:r>
            <a:r>
              <a:rPr lang="en-US" sz="2800" dirty="0">
                <a:latin typeface="Times New Roman" panose="02020603050405020304" pitchFamily="18" charset="0"/>
                <a:cs typeface="Times New Roman" panose="02020603050405020304" pitchFamily="18" charset="0"/>
              </a:rPr>
              <a:t> deb </a:t>
            </a:r>
            <a:r>
              <a:rPr lang="en-US" sz="2800" dirty="0" err="1">
                <a:latin typeface="Times New Roman" panose="02020603050405020304" pitchFamily="18" charset="0"/>
                <a:cs typeface="Times New Roman" panose="02020603050405020304" pitchFamily="18" charset="0"/>
              </a:rPr>
              <a:t>ataladi</a:t>
            </a:r>
            <a:r>
              <a:rPr lang="en-US" sz="2800" dirty="0" smtClean="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Og’ish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markazining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vaziyati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osmalarning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kinematik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sxemalariga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bog’liq</a:t>
            </a:r>
            <a:r>
              <a:rPr lang="en-US" sz="2800" dirty="0">
                <a:latin typeface="Times New Roman" panose="02020603050405020304" pitchFamily="18" charset="0"/>
                <a:cs typeface="Times New Roman" panose="02020603050405020304" pitchFamily="18" charset="0"/>
              </a:rPr>
              <a:t>.</a:t>
            </a:r>
            <a:endParaRPr lang="ru-RU" sz="2800" dirty="0" smtClean="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97657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7" name="Прямоугольник 6"/>
              <p:cNvSpPr/>
              <p:nvPr/>
            </p:nvSpPr>
            <p:spPr>
              <a:xfrm>
                <a:off x="180304" y="888644"/>
                <a:ext cx="11887200" cy="5971058"/>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Kuzovning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og’ish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burchagi</a:t>
                </a:r>
                <a:r>
                  <a:rPr lang="en-US"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ψ</a:t>
                </a:r>
                <a:r>
                  <a:rPr lang="en-US" sz="2800" i="1" baseline="-25000" dirty="0">
                    <a:latin typeface="Times New Roman" panose="02020603050405020304" pitchFamily="18" charset="0"/>
                    <a:cs typeface="Times New Roman" panose="02020603050405020304" pitchFamily="18" charset="0"/>
                  </a:rPr>
                  <a:t>k</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quydagicha</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aniqlanadi</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algn="ctr"/>
                <a:endParaRPr lang="en-US" sz="2800" i="1" dirty="0" smtClean="0">
                  <a:latin typeface="Times New Roman" panose="02020603050405020304" pitchFamily="18" charset="0"/>
                  <a:cs typeface="Times New Roman" panose="02020603050405020304" pitchFamily="18" charset="0"/>
                </a:endParaRPr>
              </a:p>
              <a:p>
                <a:pPr algn="ctr"/>
                <a:r>
                  <a:rPr lang="ru-RU" sz="2800" b="1" i="1" dirty="0" smtClean="0">
                    <a:latin typeface="Times New Roman" panose="02020603050405020304" pitchFamily="18" charset="0"/>
                    <a:cs typeface="Times New Roman" panose="02020603050405020304" pitchFamily="18" charset="0"/>
                  </a:rPr>
                  <a:t>ψ</a:t>
                </a:r>
                <a:r>
                  <a:rPr lang="de-DE" sz="2800" b="1" i="1" baseline="-25000" dirty="0">
                    <a:latin typeface="Times New Roman" panose="02020603050405020304" pitchFamily="18" charset="0"/>
                    <a:cs typeface="Times New Roman" panose="02020603050405020304" pitchFamily="18" charset="0"/>
                  </a:rPr>
                  <a:t>k</a:t>
                </a:r>
                <a:r>
                  <a:rPr lang="de-DE" sz="2800" b="1" i="1" dirty="0">
                    <a:latin typeface="Times New Roman" panose="02020603050405020304" pitchFamily="18" charset="0"/>
                    <a:cs typeface="Times New Roman" panose="02020603050405020304" pitchFamily="18" charset="0"/>
                  </a:rPr>
                  <a:t>=</a:t>
                </a:r>
                <a14:m>
                  <m:oMath xmlns:m="http://schemas.openxmlformats.org/officeDocument/2006/math">
                    <m:f>
                      <m:fPr>
                        <m:ctrlPr>
                          <a:rPr lang="ru-RU" sz="2800" b="1" i="1"/>
                        </m:ctrlPr>
                      </m:fPr>
                      <m:num>
                        <m:sSub>
                          <m:sSubPr>
                            <m:ctrlPr>
                              <a:rPr lang="ru-RU" sz="2800" b="1" i="1"/>
                            </m:ctrlPr>
                          </m:sSubPr>
                          <m:e>
                            <m:r>
                              <a:rPr lang="de-DE" sz="2800" b="1" i="1"/>
                              <m:t>𝑹</m:t>
                            </m:r>
                          </m:e>
                          <m:sub>
                            <m:r>
                              <a:rPr lang="de-DE" sz="2800" b="1" i="1"/>
                              <m:t>𝒚</m:t>
                            </m:r>
                          </m:sub>
                        </m:sSub>
                        <m:sSub>
                          <m:sSubPr>
                            <m:ctrlPr>
                              <a:rPr lang="ru-RU" sz="2800" b="1" i="1"/>
                            </m:ctrlPr>
                          </m:sSubPr>
                          <m:e>
                            <m:r>
                              <a:rPr lang="de-DE" sz="2800" b="1" i="1"/>
                              <m:t>𝒉</m:t>
                            </m:r>
                          </m:e>
                          <m:sub>
                            <m:r>
                              <a:rPr lang="de-DE" sz="2800" b="1" i="1" baseline="-25000"/>
                              <m:t>𝒌𝒓</m:t>
                            </m:r>
                          </m:sub>
                        </m:sSub>
                      </m:num>
                      <m:den>
                        <m:r>
                          <a:rPr lang="de-DE" sz="2800" b="1" i="1"/>
                          <m:t>𝑪</m:t>
                        </m:r>
                        <m:r>
                          <a:rPr lang="en-US" sz="2800" b="1" i="1" baseline="-25000"/>
                          <m:t>𝜶</m:t>
                        </m:r>
                        <m:r>
                          <a:rPr lang="de-DE" sz="2800" b="1" i="1"/>
                          <m:t>−</m:t>
                        </m:r>
                        <m:sSub>
                          <m:sSubPr>
                            <m:ctrlPr>
                              <a:rPr lang="ru-RU" sz="2800" b="1" i="1"/>
                            </m:ctrlPr>
                          </m:sSubPr>
                          <m:e>
                            <m:r>
                              <a:rPr lang="de-DE" sz="2800" b="1" i="1"/>
                              <m:t>𝑮</m:t>
                            </m:r>
                          </m:e>
                          <m:sub>
                            <m:r>
                              <a:rPr lang="de-DE" sz="2800" b="1" i="1"/>
                              <m:t>𝒌</m:t>
                            </m:r>
                            <m:r>
                              <a:rPr lang="de-DE" sz="2800" b="1" i="1"/>
                              <m:t> </m:t>
                            </m:r>
                          </m:sub>
                        </m:sSub>
                        <m:sSub>
                          <m:sSubPr>
                            <m:ctrlPr>
                              <a:rPr lang="ru-RU" sz="2800" b="1" i="1" baseline="-25000"/>
                            </m:ctrlPr>
                          </m:sSubPr>
                          <m:e>
                            <m:r>
                              <a:rPr lang="de-DE" sz="2800" b="1" i="1" baseline="-25000"/>
                              <m:t>𝒉</m:t>
                            </m:r>
                          </m:e>
                          <m:sub>
                            <m:r>
                              <a:rPr lang="de-DE" sz="2800" b="1" i="1" baseline="-25000"/>
                              <m:t>𝒌𝒓</m:t>
                            </m:r>
                          </m:sub>
                        </m:sSub>
                        <m:r>
                          <a:rPr lang="de-DE" sz="2800" b="1" i="1"/>
                          <m:t> </m:t>
                        </m:r>
                      </m:den>
                    </m:f>
                  </m:oMath>
                </a14:m>
                <a:endParaRPr lang="ru-RU" sz="2800" b="1" dirty="0">
                  <a:latin typeface="Times New Roman" panose="02020603050405020304" pitchFamily="18" charset="0"/>
                  <a:cs typeface="Times New Roman" panose="02020603050405020304" pitchFamily="18" charset="0"/>
                </a:endParaRPr>
              </a:p>
              <a:p>
                <a:r>
                  <a:rPr lang="de-DE" sz="2800" b="1" i="1"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lvl="1"/>
                <a:r>
                  <a:rPr lang="de-DE" sz="2800" dirty="0" err="1">
                    <a:latin typeface="Times New Roman" panose="02020603050405020304" pitchFamily="18" charset="0"/>
                    <a:cs typeface="Times New Roman" panose="02020603050405020304" pitchFamily="18" charset="0"/>
                  </a:rPr>
                  <a:t>buerda</a:t>
                </a:r>
                <a:r>
                  <a:rPr lang="de-DE" sz="2800" dirty="0">
                    <a:latin typeface="Times New Roman" panose="02020603050405020304" pitchFamily="18" charset="0"/>
                    <a:cs typeface="Times New Roman" panose="02020603050405020304" pitchFamily="18" charset="0"/>
                  </a:rPr>
                  <a:t>:</a:t>
                </a:r>
                <a:r>
                  <a:rPr lang="de-DE" sz="2800" i="1" dirty="0">
                    <a:latin typeface="Times New Roman" panose="02020603050405020304" pitchFamily="18" charset="0"/>
                    <a:cs typeface="Times New Roman" panose="02020603050405020304" pitchFamily="18" charset="0"/>
                  </a:rPr>
                  <a:t> </a:t>
                </a:r>
                <a:r>
                  <a:rPr lang="de-DE" sz="2800" i="1" dirty="0" err="1">
                    <a:latin typeface="Times New Roman" panose="02020603050405020304" pitchFamily="18" charset="0"/>
                    <a:cs typeface="Times New Roman" panose="02020603050405020304" pitchFamily="18" charset="0"/>
                  </a:rPr>
                  <a:t>G</a:t>
                </a:r>
                <a:r>
                  <a:rPr lang="de-DE" sz="2800" i="1" baseline="-25000" dirty="0" err="1">
                    <a:latin typeface="Times New Roman" panose="02020603050405020304" pitchFamily="18" charset="0"/>
                    <a:cs typeface="Times New Roman" panose="02020603050405020304" pitchFamily="18" charset="0"/>
                  </a:rPr>
                  <a:t>k</a:t>
                </a:r>
                <a:r>
                  <a:rPr lang="de-DE" sz="2800" i="1" dirty="0">
                    <a:latin typeface="Times New Roman" panose="02020603050405020304" pitchFamily="18" charset="0"/>
                    <a:cs typeface="Times New Roman" panose="02020603050405020304" pitchFamily="18" charset="0"/>
                  </a:rPr>
                  <a:t>—</a:t>
                </a:r>
                <a:r>
                  <a:rPr lang="de-DE" sz="2800" i="1" dirty="0" err="1">
                    <a:latin typeface="Times New Roman" panose="02020603050405020304" pitchFamily="18" charset="0"/>
                    <a:cs typeface="Times New Roman" panose="02020603050405020304" pitchFamily="18" charset="0"/>
                  </a:rPr>
                  <a:t>kuzov</a:t>
                </a:r>
                <a:r>
                  <a:rPr lang="de-DE" sz="2800" i="1" dirty="0">
                    <a:latin typeface="Times New Roman" panose="02020603050405020304" pitchFamily="18" charset="0"/>
                    <a:cs typeface="Times New Roman" panose="02020603050405020304" pitchFamily="18" charset="0"/>
                  </a:rPr>
                  <a:t> </a:t>
                </a:r>
                <a:r>
                  <a:rPr lang="de-DE" sz="2800" i="1" dirty="0" err="1">
                    <a:latin typeface="Times New Roman" panose="02020603050405020304" pitchFamily="18" charset="0"/>
                    <a:cs typeface="Times New Roman" panose="02020603050405020304" pitchFamily="18" charset="0"/>
                  </a:rPr>
                  <a:t>og’irligi</a:t>
                </a:r>
                <a:r>
                  <a:rPr lang="de-DE" sz="2800" i="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lvl="1"/>
                <a:r>
                  <a:rPr lang="de-DE" sz="2800" i="1" dirty="0" err="1">
                    <a:latin typeface="Times New Roman" panose="02020603050405020304" pitchFamily="18" charset="0"/>
                    <a:cs typeface="Times New Roman" panose="02020603050405020304" pitchFamily="18" charset="0"/>
                  </a:rPr>
                  <a:t>h</a:t>
                </a:r>
                <a:r>
                  <a:rPr lang="de-DE" sz="2800" i="1" baseline="-25000" dirty="0" err="1">
                    <a:latin typeface="Times New Roman" panose="02020603050405020304" pitchFamily="18" charset="0"/>
                    <a:cs typeface="Times New Roman" panose="02020603050405020304" pitchFamily="18" charset="0"/>
                  </a:rPr>
                  <a:t>kr</a:t>
                </a:r>
                <a:r>
                  <a:rPr lang="de-DE" sz="2800" i="1" dirty="0">
                    <a:latin typeface="Times New Roman" panose="02020603050405020304" pitchFamily="18" charset="0"/>
                    <a:cs typeface="Times New Roman" panose="02020603050405020304" pitchFamily="18" charset="0"/>
                  </a:rPr>
                  <a:t>—</a:t>
                </a:r>
                <a:r>
                  <a:rPr lang="de-DE" sz="2800" i="1" dirty="0" err="1">
                    <a:latin typeface="Times New Roman" panose="02020603050405020304" pitchFamily="18" charset="0"/>
                    <a:cs typeface="Times New Roman" panose="02020603050405020304" pitchFamily="18" charset="0"/>
                  </a:rPr>
                  <a:t>og’ish</a:t>
                </a:r>
                <a:r>
                  <a:rPr lang="de-DE" sz="2800" i="1" dirty="0">
                    <a:latin typeface="Times New Roman" panose="02020603050405020304" pitchFamily="18" charset="0"/>
                    <a:cs typeface="Times New Roman" panose="02020603050405020304" pitchFamily="18" charset="0"/>
                  </a:rPr>
                  <a:t> </a:t>
                </a:r>
                <a:r>
                  <a:rPr lang="de-DE" sz="2800" i="1" dirty="0" err="1">
                    <a:latin typeface="Times New Roman" panose="02020603050405020304" pitchFamily="18" charset="0"/>
                    <a:cs typeface="Times New Roman" panose="02020603050405020304" pitchFamily="18" charset="0"/>
                  </a:rPr>
                  <a:t>yelkasi</a:t>
                </a:r>
                <a:r>
                  <a:rPr lang="de-DE" sz="2800" i="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lvl="1"/>
                <a:r>
                  <a:rPr lang="de-DE" sz="2800" i="1" dirty="0">
                    <a:latin typeface="Times New Roman" panose="02020603050405020304" pitchFamily="18" charset="0"/>
                    <a:cs typeface="Times New Roman" panose="02020603050405020304" pitchFamily="18" charset="0"/>
                  </a:rPr>
                  <a:t>C</a:t>
                </a:r>
                <a:r>
                  <a:rPr lang="en-US" sz="2800" i="1" baseline="-25000" dirty="0">
                    <a:latin typeface="Times New Roman" panose="02020603050405020304" pitchFamily="18" charset="0"/>
                    <a:cs typeface="Times New Roman" panose="02020603050405020304" pitchFamily="18" charset="0"/>
                  </a:rPr>
                  <a:t>α</a:t>
                </a:r>
                <a:r>
                  <a:rPr lang="de-DE" sz="2800" i="1" dirty="0">
                    <a:latin typeface="Times New Roman" panose="02020603050405020304" pitchFamily="18" charset="0"/>
                    <a:cs typeface="Times New Roman" panose="02020603050405020304" pitchFamily="18" charset="0"/>
                  </a:rPr>
                  <a:t> — </a:t>
                </a:r>
                <a:r>
                  <a:rPr lang="de-DE" sz="2800" i="1" dirty="0" err="1">
                    <a:latin typeface="Times New Roman" panose="02020603050405020304" pitchFamily="18" charset="0"/>
                    <a:cs typeface="Times New Roman" panose="02020603050405020304" pitchFamily="18" charset="0"/>
                  </a:rPr>
                  <a:t>osmaning</a:t>
                </a:r>
                <a:r>
                  <a:rPr lang="de-DE" sz="2800" i="1" dirty="0">
                    <a:latin typeface="Times New Roman" panose="02020603050405020304" pitchFamily="18" charset="0"/>
                    <a:cs typeface="Times New Roman" panose="02020603050405020304" pitchFamily="18" charset="0"/>
                  </a:rPr>
                  <a:t> </a:t>
                </a:r>
                <a:r>
                  <a:rPr lang="de-DE" sz="2800" i="1" dirty="0" err="1">
                    <a:latin typeface="Times New Roman" panose="02020603050405020304" pitchFamily="18" charset="0"/>
                    <a:cs typeface="Times New Roman" panose="02020603050405020304" pitchFamily="18" charset="0"/>
                  </a:rPr>
                  <a:t>burchak</a:t>
                </a:r>
                <a:r>
                  <a:rPr lang="de-DE" sz="2800" i="1" dirty="0">
                    <a:latin typeface="Times New Roman" panose="02020603050405020304" pitchFamily="18" charset="0"/>
                    <a:cs typeface="Times New Roman" panose="02020603050405020304" pitchFamily="18" charset="0"/>
                  </a:rPr>
                  <a:t> </a:t>
                </a:r>
                <a:r>
                  <a:rPr lang="de-DE" sz="2800" i="1" dirty="0" err="1">
                    <a:latin typeface="Times New Roman" panose="02020603050405020304" pitchFamily="18" charset="0"/>
                    <a:cs typeface="Times New Roman" panose="02020603050405020304" pitchFamily="18" charset="0"/>
                  </a:rPr>
                  <a:t>bikrligi</a:t>
                </a:r>
                <a:r>
                  <a:rPr lang="de-DE" sz="2800" i="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r>
                  <a:rPr lang="de-DE" sz="2800" dirty="0" smtClean="0">
                    <a:latin typeface="Times New Roman" panose="02020603050405020304" pitchFamily="18" charset="0"/>
                    <a:cs typeface="Times New Roman" panose="02020603050405020304" pitchFamily="18" charset="0"/>
                  </a:rPr>
                  <a:t>	</a:t>
                </a:r>
                <a:r>
                  <a:rPr lang="de-DE" sz="2800" dirty="0" err="1" smtClean="0">
                    <a:latin typeface="Times New Roman" panose="02020603050405020304" pitchFamily="18" charset="0"/>
                    <a:cs typeface="Times New Roman" panose="02020603050405020304" pitchFamily="18" charset="0"/>
                  </a:rPr>
                  <a:t>Osmalar</a:t>
                </a:r>
                <a:r>
                  <a:rPr lang="de-DE" sz="2800" dirty="0" smtClean="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kinematikasi</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avtomobilning</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boshqariluvchanligiga</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katta</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ta`sir</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ko’rsatadi</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chunki</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kuzovning</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kundalang</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ogishi</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ketingi</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o’qni</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gorizontal</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tekislikda</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buradi</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yoki</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oldingi</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va</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ketingi</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g’ildiraklarning</a:t>
                </a:r>
                <a:r>
                  <a:rPr lang="de-DE" sz="2800" dirty="0">
                    <a:latin typeface="Times New Roman" panose="02020603050405020304" pitchFamily="18" charset="0"/>
                    <a:cs typeface="Times New Roman" panose="02020603050405020304" pitchFamily="18" charset="0"/>
                  </a:rPr>
                  <a:t> vertikal </a:t>
                </a:r>
                <a:r>
                  <a:rPr lang="de-DE" sz="2800" dirty="0" err="1">
                    <a:latin typeface="Times New Roman" panose="02020603050405020304" pitchFamily="18" charset="0"/>
                    <a:cs typeface="Times New Roman" panose="02020603050405020304" pitchFamily="18" charset="0"/>
                  </a:rPr>
                  <a:t>tekislikka</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nisbatan</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ogishini</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tahminlaydi</a:t>
                </a:r>
                <a:r>
                  <a:rPr lang="de-DE"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r>
                  <a:rPr lang="de-DE" sz="2800" dirty="0" err="1">
                    <a:latin typeface="Times New Roman" panose="02020603050405020304" pitchFamily="18" charset="0"/>
                    <a:cs typeface="Times New Roman" panose="02020603050405020304" pitchFamily="18" charset="0"/>
                  </a:rPr>
                  <a:t>Avtomobil</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ketingi</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ressorasining</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oldingn</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qismi</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kuzovga</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oddiy</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sharnir</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ketingi</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qismi</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esa</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ilgakli</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sharnir</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bilan</a:t>
                </a:r>
                <a:r>
                  <a:rPr lang="de-DE" sz="2800" dirty="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maxkamlangan</a:t>
                </a:r>
                <a:r>
                  <a:rPr lang="de-DE"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mc:Choice>
        <mc:Fallback>
          <p:sp>
            <p:nvSpPr>
              <p:cNvPr id="7" name="Прямоугольник 6"/>
              <p:cNvSpPr>
                <a:spLocks noRot="1" noChangeAspect="1" noMove="1" noResize="1" noEditPoints="1" noAdjustHandles="1" noChangeArrowheads="1" noChangeShapeType="1" noTextEdit="1"/>
              </p:cNvSpPr>
              <p:nvPr/>
            </p:nvSpPr>
            <p:spPr>
              <a:xfrm>
                <a:off x="180304" y="888644"/>
                <a:ext cx="11887200" cy="5971058"/>
              </a:xfrm>
              <a:prstGeom prst="rect">
                <a:avLst/>
              </a:prstGeom>
              <a:blipFill rotWithShape="0">
                <a:blip r:embed="rId2"/>
                <a:stretch>
                  <a:fillRect l="-1077" t="-1124" r="-615" b="-1941"/>
                </a:stretch>
              </a:blipFill>
            </p:spPr>
            <p:txBody>
              <a:bodyPr/>
              <a:lstStyle/>
              <a:p>
                <a:r>
                  <a:rPr lang="ru-RU">
                    <a:noFill/>
                  </a:rPr>
                  <a:t> </a:t>
                </a:r>
              </a:p>
            </p:txBody>
          </p:sp>
        </mc:Fallback>
      </mc:AlternateContent>
      <p:sp>
        <p:nvSpPr>
          <p:cNvPr id="10" name="Заголовок 1"/>
          <p:cNvSpPr txBox="1">
            <a:spLocks/>
          </p:cNvSpPr>
          <p:nvPr/>
        </p:nvSpPr>
        <p:spPr>
          <a:xfrm>
            <a:off x="1313645" y="155577"/>
            <a:ext cx="10753859" cy="53022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algn="ctr"/>
            <a:r>
              <a:rPr lang="en-US" sz="2800" b="1" dirty="0" err="1" smtClean="0">
                <a:latin typeface="Times New Roman" panose="02020603050405020304" pitchFamily="18" charset="0"/>
                <a:cs typeface="Times New Roman" panose="02020603050405020304" pitchFamily="18" charset="0"/>
              </a:rPr>
              <a:t>Kuzovning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ko’ndalang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og’ishi</a:t>
            </a:r>
            <a:r>
              <a:rPr lang="en-US" sz="2800" b="1"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83082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2009103" y="1171977"/>
            <a:ext cx="7379595" cy="4790941"/>
          </a:xfrm>
          <a:prstGeom prst="rect">
            <a:avLst/>
          </a:prstGeom>
          <a:noFill/>
          <a:ln>
            <a:noFill/>
          </a:ln>
        </p:spPr>
      </p:pic>
      <p:sp>
        <p:nvSpPr>
          <p:cNvPr id="2" name="Прямоугольник 1"/>
          <p:cNvSpPr/>
          <p:nvPr/>
        </p:nvSpPr>
        <p:spPr>
          <a:xfrm>
            <a:off x="2238776" y="5774626"/>
            <a:ext cx="8671775" cy="1083374"/>
          </a:xfrm>
          <a:prstGeom prst="rect">
            <a:avLst/>
          </a:prstGeom>
        </p:spPr>
        <p:txBody>
          <a:bodyPr wrap="square">
            <a:spAutoFit/>
          </a:bodyPr>
          <a:lstStyle/>
          <a:p>
            <a:pPr marR="31750" algn="ctr">
              <a:lnSpc>
                <a:spcPct val="115000"/>
              </a:lnSpc>
              <a:spcAft>
                <a:spcPts val="0"/>
              </a:spcAft>
            </a:pPr>
            <a:r>
              <a:rPr lang="es-ES" sz="2800" dirty="0">
                <a:latin typeface="Times New Roman" panose="02020603050405020304" pitchFamily="18" charset="0"/>
                <a:ea typeface="Times New Roman" panose="02020603050405020304" pitchFamily="18" charset="0"/>
                <a:cs typeface="Times New Roman" panose="02020603050405020304" pitchFamily="18" charset="0"/>
              </a:rPr>
              <a:t>Kuzov </a:t>
            </a:r>
            <a:r>
              <a:rPr lang="es-ES" sz="2800" dirty="0" smtClean="0">
                <a:latin typeface="Times New Roman" panose="02020603050405020304" pitchFamily="18" charset="0"/>
                <a:ea typeface="Times New Roman" panose="02020603050405020304" pitchFamily="18" charset="0"/>
                <a:cs typeface="Times New Roman" panose="02020603050405020304" pitchFamily="18" charset="0"/>
              </a:rPr>
              <a:t>ko’ndalang </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ogishini orqa o’qning gorizontal tekislikda burilishiga ta`siri.</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Заголовок 1"/>
          <p:cNvSpPr txBox="1">
            <a:spLocks/>
          </p:cNvSpPr>
          <p:nvPr/>
        </p:nvSpPr>
        <p:spPr>
          <a:xfrm>
            <a:off x="1313645" y="155577"/>
            <a:ext cx="10753859" cy="53022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algn="ctr"/>
            <a:r>
              <a:rPr lang="en-US" sz="2800" b="1" dirty="0" err="1" smtClean="0">
                <a:latin typeface="Times New Roman" panose="02020603050405020304" pitchFamily="18" charset="0"/>
                <a:cs typeface="Times New Roman" panose="02020603050405020304" pitchFamily="18" charset="0"/>
              </a:rPr>
              <a:t>Kuzovning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ko’ndalang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og’ishi</a:t>
            </a:r>
            <a:r>
              <a:rPr lang="en-US" sz="2800" b="1"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854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6" name="Прямоугольник 5"/>
          <p:cNvSpPr/>
          <p:nvPr/>
        </p:nvSpPr>
        <p:spPr>
          <a:xfrm>
            <a:off x="206061" y="1120462"/>
            <a:ext cx="11745533" cy="3539430"/>
          </a:xfrm>
          <a:prstGeom prst="rect">
            <a:avLst/>
          </a:prstGeom>
        </p:spPr>
        <p:txBody>
          <a:bodyPr wrap="square">
            <a:spAutoFit/>
          </a:bodyPr>
          <a:lstStyle/>
          <a:p>
            <a:r>
              <a:rPr lang="es-ES" sz="2800" dirty="0" smtClean="0">
                <a:latin typeface="Times New Roman" panose="02020603050405020304" pitchFamily="18" charset="0"/>
                <a:cs typeface="Times New Roman" panose="02020603050405020304" pitchFamily="18" charset="0"/>
              </a:rPr>
              <a:t>	Ressora </a:t>
            </a:r>
            <a:r>
              <a:rPr lang="es-ES" sz="2800" dirty="0">
                <a:latin typeface="Times New Roman" panose="02020603050405020304" pitchFamily="18" charset="0"/>
                <a:cs typeface="Times New Roman" panose="02020603050405020304" pitchFamily="18" charset="0"/>
              </a:rPr>
              <a:t>kuzovning ogishi natijasida egilganda ketingi o’q g’ildiraklarining markazi MM yoyi bo’ylab siljiydi. </a:t>
            </a:r>
            <a:r>
              <a:rPr lang="it-IT" sz="2800" dirty="0">
                <a:latin typeface="Times New Roman" panose="02020603050405020304" pitchFamily="18" charset="0"/>
                <a:cs typeface="Times New Roman" panose="02020603050405020304" pitchFamily="18" charset="0"/>
              </a:rPr>
              <a:t>Kuzov bir tomonga ogganda shu tomondagi ressorasi sikadi, teskari tomondagisini esa chuzadi. SHunda chap va ung g’ildirak markazlari o’qning neytral xrlatidan har xil tomonga o’tib koladi, natijada ketingi o’q burchak siljishiga ega bo’ladi. Bu vaqtda avtomobil ortiqcha</a:t>
            </a:r>
            <a:endParaRPr lang="ru-RU" sz="2800" dirty="0">
              <a:latin typeface="Times New Roman" panose="02020603050405020304" pitchFamily="18" charset="0"/>
              <a:cs typeface="Times New Roman" panose="02020603050405020304" pitchFamily="18" charset="0"/>
            </a:endParaRPr>
          </a:p>
          <a:p>
            <a:r>
              <a:rPr lang="it-IT" sz="2800" dirty="0">
                <a:latin typeface="Times New Roman" panose="02020603050405020304" pitchFamily="18" charset="0"/>
                <a:cs typeface="Times New Roman" panose="02020603050405020304" pitchFamily="18" charset="0"/>
              </a:rPr>
              <a:t>buriluvchan bo’ladi. Agar ressoraning oldingi qismi ilgakli, ketingi qismi esa oddiy sharnir bilan maxkamlansa, ketingi  teskari tomonga burilib, avtomobilda chala buriluvchanlik  xususiyati paydo bo’lishi mumkin.   </a:t>
            </a:r>
            <a:endParaRPr lang="ru-RU" sz="2800" dirty="0">
              <a:latin typeface="Times New Roman" panose="02020603050405020304" pitchFamily="18" charset="0"/>
              <a:cs typeface="Times New Roman" panose="02020603050405020304" pitchFamily="18" charset="0"/>
            </a:endParaRPr>
          </a:p>
        </p:txBody>
      </p:sp>
      <p:sp>
        <p:nvSpPr>
          <p:cNvPr id="7" name="Заголовок 1"/>
          <p:cNvSpPr txBox="1">
            <a:spLocks/>
          </p:cNvSpPr>
          <p:nvPr/>
        </p:nvSpPr>
        <p:spPr>
          <a:xfrm>
            <a:off x="1313645" y="155577"/>
            <a:ext cx="10753859" cy="53022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algn="ctr"/>
            <a:r>
              <a:rPr lang="en-US" sz="2800" b="1" dirty="0" err="1" smtClean="0">
                <a:latin typeface="Times New Roman" panose="02020603050405020304" pitchFamily="18" charset="0"/>
                <a:cs typeface="Times New Roman" panose="02020603050405020304" pitchFamily="18" charset="0"/>
              </a:rPr>
              <a:t>Kuzovning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ko’ndalang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og’ishi</a:t>
            </a:r>
            <a:r>
              <a:rPr lang="en-US" sz="2800" b="1"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85743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Объект 1"/>
          <p:cNvSpPr>
            <a:spLocks noGrp="1"/>
          </p:cNvSpPr>
          <p:nvPr>
            <p:ph idx="1"/>
          </p:nvPr>
        </p:nvSpPr>
        <p:spPr>
          <a:xfrm>
            <a:off x="103031" y="914400"/>
            <a:ext cx="11990231" cy="5943599"/>
          </a:xfrm>
        </p:spPr>
        <p:txBody>
          <a:bodyPr/>
          <a:lstStyle/>
          <a:p>
            <a:pPr marL="0" indent="0" algn="just">
              <a:buNone/>
            </a:pPr>
            <a:r>
              <a:rPr lang="it-IT" sz="2800" dirty="0" smtClean="0">
                <a:latin typeface="Times New Roman" panose="02020603050405020304" pitchFamily="18" charset="0"/>
                <a:cs typeface="Times New Roman" panose="02020603050405020304" pitchFamily="18" charset="0"/>
              </a:rPr>
              <a:t>	Ma`lumki</a:t>
            </a:r>
            <a:r>
              <a:rPr lang="it-IT" sz="2800" dirty="0">
                <a:latin typeface="Times New Roman" panose="02020603050405020304" pitchFamily="18" charset="0"/>
                <a:cs typeface="Times New Roman" panose="02020603050405020304" pitchFamily="18" charset="0"/>
              </a:rPr>
              <a:t>, avtomobil aylana bo’ylab harakatlanganda ichki va tashki g’ildiraklar har xil yo’lni bosib utadi. G’ildiraklar yonga sirpanmasdan gildirashi uchun ichki gshildiragining burilish burchagi tashkisinikidan katta bo’lishi kerak. Bu vazifani rul trapetsiyasi bajaradi. CHap va ung g’ildiraklar burilish burchaklari o’rtasidagi bog’lanish harakterini aniqlash uchun bikr inali avtomobilning aylana bo’ylab harakatini ko’rib chiqamiz.    </a:t>
            </a:r>
            <a:r>
              <a:rPr lang="it-IT" sz="2800" i="1" dirty="0">
                <a:latin typeface="Times New Roman" panose="02020603050405020304" pitchFamily="18" charset="0"/>
                <a:cs typeface="Times New Roman" panose="02020603050405020304" pitchFamily="18" charset="0"/>
              </a:rPr>
              <a:t>OAB </a:t>
            </a:r>
            <a:r>
              <a:rPr lang="it-IT" sz="2800" dirty="0">
                <a:latin typeface="Times New Roman" panose="02020603050405020304" pitchFamily="18" charset="0"/>
                <a:cs typeface="Times New Roman" panose="02020603050405020304" pitchFamily="18" charset="0"/>
              </a:rPr>
              <a:t>va ^OCD.dan</a:t>
            </a:r>
            <a:r>
              <a:rPr lang="it-IT"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marL="0" indent="0" algn="ctr">
              <a:buNone/>
            </a:pPr>
            <a:r>
              <a:rPr lang="it-IT" sz="2800" b="1" i="1" dirty="0" smtClean="0">
                <a:latin typeface="Times New Roman" panose="02020603050405020304" pitchFamily="18" charset="0"/>
                <a:cs typeface="Times New Roman" panose="02020603050405020304" pitchFamily="18" charset="0"/>
              </a:rPr>
              <a:t>ctgθ</a:t>
            </a:r>
            <a:r>
              <a:rPr lang="it-IT" sz="2800" b="1" i="1" baseline="-25000" dirty="0" smtClean="0">
                <a:latin typeface="Times New Roman" panose="02020603050405020304" pitchFamily="18" charset="0"/>
                <a:cs typeface="Times New Roman" panose="02020603050405020304" pitchFamily="18" charset="0"/>
              </a:rPr>
              <a:t>v</a:t>
            </a:r>
            <a:r>
              <a:rPr lang="it-IT" sz="2800" b="1" i="1" dirty="0" smtClean="0">
                <a:latin typeface="Times New Roman" panose="02020603050405020304" pitchFamily="18" charset="0"/>
                <a:cs typeface="Times New Roman" panose="02020603050405020304" pitchFamily="18" charset="0"/>
              </a:rPr>
              <a:t> </a:t>
            </a:r>
            <a:r>
              <a:rPr lang="it-IT" sz="2800" b="1" i="1" dirty="0">
                <a:latin typeface="Times New Roman" panose="02020603050405020304" pitchFamily="18" charset="0"/>
                <a:cs typeface="Times New Roman" panose="02020603050405020304" pitchFamily="18" charset="0"/>
              </a:rPr>
              <a:t>= OA/L; </a:t>
            </a:r>
            <a:r>
              <a:rPr lang="it-IT" sz="2800" b="1" i="1" dirty="0" smtClean="0">
                <a:latin typeface="Times New Roman" panose="02020603050405020304" pitchFamily="18" charset="0"/>
                <a:cs typeface="Times New Roman" panose="02020603050405020304" pitchFamily="18" charset="0"/>
              </a:rPr>
              <a:t>ctgθ</a:t>
            </a:r>
            <a:r>
              <a:rPr lang="it-IT" sz="2800" b="1" i="1" baseline="-25000" dirty="0" smtClean="0">
                <a:latin typeface="Times New Roman" panose="02020603050405020304" pitchFamily="18" charset="0"/>
                <a:cs typeface="Times New Roman" panose="02020603050405020304" pitchFamily="18" charset="0"/>
              </a:rPr>
              <a:t>H</a:t>
            </a:r>
            <a:r>
              <a:rPr lang="it-IT" sz="2800" b="1" i="1" dirty="0" smtClean="0">
                <a:latin typeface="Times New Roman" panose="02020603050405020304" pitchFamily="18" charset="0"/>
                <a:cs typeface="Times New Roman" panose="02020603050405020304" pitchFamily="18" charset="0"/>
              </a:rPr>
              <a:t>=OC/L</a:t>
            </a:r>
            <a:endParaRPr lang="ru-RU" sz="2800" b="1" dirty="0">
              <a:latin typeface="Times New Roman" panose="02020603050405020304" pitchFamily="18" charset="0"/>
              <a:cs typeface="Times New Roman" panose="02020603050405020304" pitchFamily="18" charset="0"/>
            </a:endParaRPr>
          </a:p>
          <a:p>
            <a:pPr marL="0" indent="0" algn="just">
              <a:buNone/>
            </a:pPr>
            <a:r>
              <a:rPr lang="it-IT" sz="2800" dirty="0">
                <a:latin typeface="Times New Roman" panose="02020603050405020304" pitchFamily="18" charset="0"/>
                <a:cs typeface="Times New Roman" panose="02020603050405020304" pitchFamily="18" charset="0"/>
              </a:rPr>
              <a:t>Ikkinchi tenglikdan birinchisini ayriymiz</a:t>
            </a:r>
            <a:r>
              <a:rPr lang="it-IT"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marL="0" indent="0" algn="ctr">
              <a:buNone/>
            </a:pPr>
            <a:r>
              <a:rPr lang="it-IT" sz="2800" b="1" i="1" dirty="0" smtClean="0">
                <a:latin typeface="Times New Roman" panose="02020603050405020304" pitchFamily="18" charset="0"/>
                <a:cs typeface="Times New Roman" panose="02020603050405020304" pitchFamily="18" charset="0"/>
              </a:rPr>
              <a:t>ctgθ</a:t>
            </a:r>
            <a:r>
              <a:rPr lang="pt-PT" sz="2800" b="1" i="1" baseline="-25000" dirty="0">
                <a:latin typeface="Times New Roman" panose="02020603050405020304" pitchFamily="18" charset="0"/>
                <a:cs typeface="Times New Roman" panose="02020603050405020304" pitchFamily="18" charset="0"/>
              </a:rPr>
              <a:t>H</a:t>
            </a:r>
            <a:r>
              <a:rPr lang="pt-PT" sz="2800" b="1" i="1" dirty="0">
                <a:latin typeface="Times New Roman" panose="02020603050405020304" pitchFamily="18" charset="0"/>
                <a:cs typeface="Times New Roman" panose="02020603050405020304" pitchFamily="18" charset="0"/>
              </a:rPr>
              <a:t>- </a:t>
            </a:r>
            <a:r>
              <a:rPr lang="it-IT" sz="2800" b="1" i="1" dirty="0">
                <a:latin typeface="Times New Roman" panose="02020603050405020304" pitchFamily="18" charset="0"/>
                <a:cs typeface="Times New Roman" panose="02020603050405020304" pitchFamily="18" charset="0"/>
              </a:rPr>
              <a:t>ctgθ</a:t>
            </a:r>
            <a:r>
              <a:rPr lang="pt-PT" sz="2800" b="1" i="1" baseline="-25000" dirty="0">
                <a:latin typeface="Times New Roman" panose="02020603050405020304" pitchFamily="18" charset="0"/>
                <a:cs typeface="Times New Roman" panose="02020603050405020304" pitchFamily="18" charset="0"/>
              </a:rPr>
              <a:t>v</a:t>
            </a:r>
            <a:r>
              <a:rPr lang="pt-PT" sz="2800" b="1" i="1" dirty="0">
                <a:latin typeface="Times New Roman" panose="02020603050405020304" pitchFamily="18" charset="0"/>
                <a:cs typeface="Times New Roman" panose="02020603050405020304" pitchFamily="18" charset="0"/>
              </a:rPr>
              <a:t>=OC-OA/L=L</a:t>
            </a:r>
            <a:r>
              <a:rPr lang="pt-PT" sz="2800" b="1" i="1" baseline="-25000" dirty="0">
                <a:latin typeface="Times New Roman" panose="02020603050405020304" pitchFamily="18" charset="0"/>
                <a:cs typeface="Times New Roman" panose="02020603050405020304" pitchFamily="18" charset="0"/>
              </a:rPr>
              <a:t>shk</a:t>
            </a:r>
            <a:r>
              <a:rPr lang="pt-PT" sz="2800" b="1" i="1" dirty="0">
                <a:latin typeface="Times New Roman" panose="02020603050405020304" pitchFamily="18" charset="0"/>
                <a:cs typeface="Times New Roman" panose="02020603050405020304" pitchFamily="18" charset="0"/>
              </a:rPr>
              <a:t>/L</a:t>
            </a:r>
            <a:r>
              <a:rPr lang="pt-PT"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pPr marL="0" indent="0" algn="just">
              <a:buNone/>
            </a:pPr>
            <a:r>
              <a:rPr lang="pt-PT" sz="2800" dirty="0">
                <a:latin typeface="Times New Roman" panose="02020603050405020304" pitchFamily="18" charset="0"/>
                <a:cs typeface="Times New Roman" panose="02020603050405020304" pitchFamily="18" charset="0"/>
              </a:rPr>
              <a:t>bu yerda </a:t>
            </a:r>
            <a:r>
              <a:rPr lang="pt-PT" sz="2800" i="1" dirty="0">
                <a:latin typeface="Times New Roman" panose="02020603050405020304" pitchFamily="18" charset="0"/>
                <a:cs typeface="Times New Roman" panose="02020603050405020304" pitchFamily="18" charset="0"/>
              </a:rPr>
              <a:t>θ</a:t>
            </a:r>
            <a:r>
              <a:rPr lang="pt-PT" sz="2800" i="1" baseline="-25000" dirty="0">
                <a:latin typeface="Times New Roman" panose="02020603050405020304" pitchFamily="18" charset="0"/>
                <a:cs typeface="Times New Roman" panose="02020603050405020304" pitchFamily="18" charset="0"/>
              </a:rPr>
              <a:t>n</a:t>
            </a:r>
            <a:r>
              <a:rPr lang="pt-PT" sz="2800" i="1" dirty="0">
                <a:latin typeface="Times New Roman" panose="02020603050405020304" pitchFamily="18" charset="0"/>
                <a:cs typeface="Times New Roman" panose="02020603050405020304" pitchFamily="18" charset="0"/>
              </a:rPr>
              <a:t>, θ</a:t>
            </a:r>
            <a:r>
              <a:rPr lang="pt-PT" sz="2800" i="1" baseline="-25000" dirty="0">
                <a:latin typeface="Times New Roman" panose="02020603050405020304" pitchFamily="18" charset="0"/>
                <a:cs typeface="Times New Roman" panose="02020603050405020304" pitchFamily="18" charset="0"/>
              </a:rPr>
              <a:t>v</a:t>
            </a:r>
            <a:r>
              <a:rPr lang="pt-PT" sz="2800" dirty="0">
                <a:latin typeface="Times New Roman" panose="02020603050405020304" pitchFamily="18" charset="0"/>
                <a:cs typeface="Times New Roman" panose="02020603050405020304" pitchFamily="18" charset="0"/>
              </a:rPr>
              <a:t>-tashki va ichki g’ildiraklar burilish burchaklari;  </a:t>
            </a:r>
            <a:endParaRPr lang="ru-RU" sz="2800" dirty="0">
              <a:latin typeface="Times New Roman" panose="02020603050405020304" pitchFamily="18" charset="0"/>
              <a:cs typeface="Times New Roman" panose="02020603050405020304" pitchFamily="18" charset="0"/>
            </a:endParaRPr>
          </a:p>
          <a:p>
            <a:pPr marL="0" indent="0" algn="just">
              <a:buNone/>
            </a:pPr>
            <a:r>
              <a:rPr lang="pt-PT" sz="2800" i="1" dirty="0">
                <a:latin typeface="Times New Roman" panose="02020603050405020304" pitchFamily="18" charset="0"/>
                <a:cs typeface="Times New Roman" panose="02020603050405020304" pitchFamily="18" charset="0"/>
              </a:rPr>
              <a:t>L</a:t>
            </a:r>
            <a:r>
              <a:rPr lang="pt-PT" sz="2800" i="1" baseline="-25000" dirty="0">
                <a:latin typeface="Times New Roman" panose="02020603050405020304" pitchFamily="18" charset="0"/>
                <a:cs typeface="Times New Roman" panose="02020603050405020304" pitchFamily="18" charset="0"/>
              </a:rPr>
              <a:t>shk</a:t>
            </a:r>
            <a:r>
              <a:rPr lang="pt-PT" sz="2800" dirty="0">
                <a:latin typeface="Times New Roman" panose="02020603050405020304" pitchFamily="18" charset="0"/>
                <a:cs typeface="Times New Roman" panose="02020603050405020304" pitchFamily="18" charset="0"/>
              </a:rPr>
              <a:t>-shkvoreng’ markazlari orasidagi masofa.</a:t>
            </a:r>
            <a:endParaRPr lang="ru-RU" sz="2800" dirty="0">
              <a:latin typeface="Times New Roman" panose="02020603050405020304" pitchFamily="18" charset="0"/>
              <a:cs typeface="Times New Roman" panose="02020603050405020304" pitchFamily="18" charset="0"/>
            </a:endParaRPr>
          </a:p>
        </p:txBody>
      </p:sp>
      <p:sp>
        <p:nvSpPr>
          <p:cNvPr id="6" name="Заголовок 1"/>
          <p:cNvSpPr txBox="1">
            <a:spLocks noGrp="1"/>
          </p:cNvSpPr>
          <p:nvPr>
            <p:ph type="title"/>
          </p:nvPr>
        </p:nvSpPr>
        <p:spPr>
          <a:xfrm>
            <a:off x="1056068" y="-90152"/>
            <a:ext cx="10753859" cy="75985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algn="ctr"/>
            <a:r>
              <a:rPr lang="it-IT" sz="2800" b="1" dirty="0">
                <a:latin typeface="Times New Roman" panose="02020603050405020304" pitchFamily="18" charset="0"/>
                <a:cs typeface="Times New Roman" panose="02020603050405020304" pitchFamily="18" charset="0"/>
              </a:rPr>
              <a:t>Boshqariluvchi g’ildiraklarning burilish burchaklari </a:t>
            </a:r>
            <a:r>
              <a:rPr lang="it-IT" sz="2800" b="1" dirty="0" smtClean="0">
                <a:latin typeface="Times New Roman" panose="02020603050405020304" pitchFamily="18" charset="0"/>
                <a:cs typeface="Times New Roman" panose="02020603050405020304" pitchFamily="18" charset="0"/>
              </a:rPr>
              <a:t/>
            </a:r>
            <a:br>
              <a:rPr lang="it-IT" sz="2800" b="1" dirty="0" smtClean="0">
                <a:latin typeface="Times New Roman" panose="02020603050405020304" pitchFamily="18" charset="0"/>
                <a:cs typeface="Times New Roman" panose="02020603050405020304" pitchFamily="18" charset="0"/>
              </a:rPr>
            </a:br>
            <a:r>
              <a:rPr lang="it-IT" sz="2800" b="1" dirty="0" smtClean="0">
                <a:latin typeface="Times New Roman" panose="02020603050405020304" pitchFamily="18" charset="0"/>
                <a:cs typeface="Times New Roman" panose="02020603050405020304" pitchFamily="18" charset="0"/>
              </a:rPr>
              <a:t>o’rtasidagi </a:t>
            </a:r>
            <a:r>
              <a:rPr lang="it-IT" sz="2800" b="1" dirty="0">
                <a:latin typeface="Times New Roman" panose="02020603050405020304" pitchFamily="18" charset="0"/>
                <a:cs typeface="Times New Roman" panose="02020603050405020304" pitchFamily="18" charset="0"/>
              </a:rPr>
              <a:t>bog’lanish.</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5843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2833352" y="1339403"/>
            <a:ext cx="5074276" cy="4687909"/>
          </a:xfrm>
          <a:prstGeom prst="rect">
            <a:avLst/>
          </a:prstGeom>
          <a:noFill/>
          <a:ln>
            <a:noFill/>
          </a:ln>
        </p:spPr>
      </p:pic>
      <p:sp>
        <p:nvSpPr>
          <p:cNvPr id="2" name="Прямоугольник 1"/>
          <p:cNvSpPr/>
          <p:nvPr/>
        </p:nvSpPr>
        <p:spPr>
          <a:xfrm>
            <a:off x="2952154" y="6027312"/>
            <a:ext cx="4072525" cy="556434"/>
          </a:xfrm>
          <a:prstGeom prst="rect">
            <a:avLst/>
          </a:prstGeom>
        </p:spPr>
        <p:txBody>
          <a:bodyPr wrap="none">
            <a:spAutoFit/>
          </a:bodyPr>
          <a:lstStyle/>
          <a:p>
            <a:pPr indent="342900" algn="ctr">
              <a:lnSpc>
                <a:spcPct val="115000"/>
              </a:lnSpc>
              <a:spcAft>
                <a:spcPts val="0"/>
              </a:spcAf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Avtomobilning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burilishi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Заголовок 1"/>
          <p:cNvSpPr txBox="1">
            <a:spLocks noGrp="1"/>
          </p:cNvSpPr>
          <p:nvPr>
            <p:ph type="title"/>
          </p:nvPr>
        </p:nvSpPr>
        <p:spPr>
          <a:xfrm>
            <a:off x="1056068" y="-90152"/>
            <a:ext cx="10753859" cy="75985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algn="ctr"/>
            <a:r>
              <a:rPr lang="it-IT" sz="2800" b="1" dirty="0">
                <a:latin typeface="Times New Roman" panose="02020603050405020304" pitchFamily="18" charset="0"/>
                <a:cs typeface="Times New Roman" panose="02020603050405020304" pitchFamily="18" charset="0"/>
              </a:rPr>
              <a:t>Boshqariluvchi g’ildiraklarning burilish burchaklari </a:t>
            </a:r>
            <a:r>
              <a:rPr lang="it-IT" sz="2800" b="1" dirty="0" smtClean="0">
                <a:latin typeface="Times New Roman" panose="02020603050405020304" pitchFamily="18" charset="0"/>
                <a:cs typeface="Times New Roman" panose="02020603050405020304" pitchFamily="18" charset="0"/>
              </a:rPr>
              <a:t/>
            </a:r>
            <a:br>
              <a:rPr lang="it-IT" sz="2800" b="1" dirty="0" smtClean="0">
                <a:latin typeface="Times New Roman" panose="02020603050405020304" pitchFamily="18" charset="0"/>
                <a:cs typeface="Times New Roman" panose="02020603050405020304" pitchFamily="18" charset="0"/>
              </a:rPr>
            </a:br>
            <a:r>
              <a:rPr lang="it-IT" sz="2800" b="1" dirty="0" smtClean="0">
                <a:latin typeface="Times New Roman" panose="02020603050405020304" pitchFamily="18" charset="0"/>
                <a:cs typeface="Times New Roman" panose="02020603050405020304" pitchFamily="18" charset="0"/>
              </a:rPr>
              <a:t>o’rtasidagi </a:t>
            </a:r>
            <a:r>
              <a:rPr lang="it-IT" sz="2800" b="1" dirty="0">
                <a:latin typeface="Times New Roman" panose="02020603050405020304" pitchFamily="18" charset="0"/>
                <a:cs typeface="Times New Roman" panose="02020603050405020304" pitchFamily="18" charset="0"/>
              </a:rPr>
              <a:t>bog’lanish.</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02440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Прямоугольник 3"/>
          <p:cNvSpPr/>
          <p:nvPr/>
        </p:nvSpPr>
        <p:spPr>
          <a:xfrm>
            <a:off x="437882" y="1062698"/>
            <a:ext cx="11307650" cy="5632311"/>
          </a:xfrm>
          <a:prstGeom prst="rect">
            <a:avLst/>
          </a:prstGeom>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	Professor </a:t>
            </a:r>
            <a:r>
              <a:rPr lang="en-US" sz="2400" dirty="0" err="1">
                <a:latin typeface="Times New Roman" panose="02020603050405020304" pitchFamily="18" charset="0"/>
                <a:cs typeface="Times New Roman" panose="02020603050405020304" pitchFamily="18" charset="0"/>
              </a:rPr>
              <a:t>B.K.Mlodzievskiyning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aniqlashicha</a:t>
            </a:r>
            <a:r>
              <a:rPr lang="en-US" sz="2400" dirty="0">
                <a:latin typeface="Times New Roman" panose="02020603050405020304" pitchFamily="18" charset="0"/>
                <a:cs typeface="Times New Roman" panose="02020603050405020304" pitchFamily="18" charset="0"/>
              </a:rPr>
              <a:t> formula </a:t>
            </a:r>
            <a:r>
              <a:rPr lang="en-US" sz="2400" dirty="0" err="1">
                <a:latin typeface="Times New Roman" panose="02020603050405020304" pitchFamily="18" charset="0"/>
                <a:cs typeface="Times New Roman" panose="02020603050405020304" pitchFamily="18" charset="0"/>
              </a:rPr>
              <a:t>shartini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rul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trapetsiyalarini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tula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kanoatlantirmaydi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SHuning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rul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trapetsiyasi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ekpluatatsiyada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kuprok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uchraydigan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g’ildirak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kichik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burchaklari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burilganda</a:t>
            </a:r>
            <a:r>
              <a:rPr lang="en-US" sz="2400" dirty="0">
                <a:latin typeface="Times New Roman" panose="02020603050405020304" pitchFamily="18" charset="0"/>
                <a:cs typeface="Times New Roman" panose="02020603050405020304" pitchFamily="18" charset="0"/>
              </a:rPr>
              <a:t> formula </a:t>
            </a:r>
            <a:r>
              <a:rPr lang="en-US" sz="2400" dirty="0" err="1">
                <a:latin typeface="Times New Roman" panose="02020603050405020304" pitchFamily="18" charset="0"/>
                <a:cs typeface="Times New Roman" panose="02020603050405020304" pitchFamily="18" charset="0"/>
              </a:rPr>
              <a:t>sharti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bajariladigan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loyixalanadi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G’ildirakning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burilish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burchagi</a:t>
            </a:r>
            <a:r>
              <a:rPr lang="en-US" sz="2400" dirty="0">
                <a:latin typeface="Times New Roman" panose="02020603050405020304" pitchFamily="18" charset="0"/>
                <a:cs typeface="Times New Roman" panose="02020603050405020304" pitchFamily="18" charset="0"/>
              </a:rPr>
              <a:t> 12</a:t>
            </a:r>
            <a:r>
              <a:rPr lang="en-US" sz="2400" baseline="30000" dirty="0">
                <a:latin typeface="Times New Roman" panose="02020603050405020304" pitchFamily="18" charset="0"/>
                <a:cs typeface="Times New Roman" panose="02020603050405020304" pitchFamily="18" charset="0"/>
              </a:rPr>
              <a:t>0</a:t>
            </a:r>
            <a:r>
              <a:rPr lang="en-US" sz="2400" dirty="0">
                <a:latin typeface="Times New Roman" panose="02020603050405020304" pitchFamily="18" charset="0"/>
                <a:cs typeface="Times New Roman" panose="02020603050405020304" pitchFamily="18" charset="0"/>
              </a:rPr>
              <a:t>…15</a:t>
            </a:r>
            <a:r>
              <a:rPr lang="en-US" sz="2400" baseline="30000" dirty="0">
                <a:latin typeface="Times New Roman" panose="02020603050405020304" pitchFamily="18" charset="0"/>
                <a:cs typeface="Times New Roman" panose="02020603050405020304" pitchFamily="18" charset="0"/>
              </a:rPr>
              <a:t>0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katta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bulmasa</a:t>
            </a:r>
            <a:r>
              <a:rPr lang="en-US" sz="2400" dirty="0">
                <a:latin typeface="Times New Roman" panose="02020603050405020304" pitchFamily="18" charset="0"/>
                <a:cs typeface="Times New Roman" panose="02020603050405020304" pitchFamily="18" charset="0"/>
              </a:rPr>
              <a:t>, </a:t>
            </a:r>
            <a:r>
              <a:rPr lang="it-IT" sz="2400" i="1" dirty="0">
                <a:latin typeface="Times New Roman" panose="02020603050405020304" pitchFamily="18" charset="0"/>
                <a:cs typeface="Times New Roman" panose="02020603050405020304" pitchFamily="18" charset="0"/>
              </a:rPr>
              <a:t>θ</a:t>
            </a:r>
            <a:r>
              <a:rPr lang="en-US" sz="2400" i="1" baseline="-25000" dirty="0">
                <a:latin typeface="Times New Roman" panose="02020603050405020304" pitchFamily="18" charset="0"/>
                <a:cs typeface="Times New Roman" panose="02020603050405020304" pitchFamily="18" charset="0"/>
              </a:rPr>
              <a:t>n</a:t>
            </a:r>
            <a:r>
              <a:rPr lang="en-US" sz="2400" i="1" dirty="0">
                <a:latin typeface="Times New Roman" panose="02020603050405020304" pitchFamily="18" charset="0"/>
                <a:cs typeface="Times New Roman" panose="02020603050405020304" pitchFamily="18" charset="0"/>
              </a:rPr>
              <a:t>≈</a:t>
            </a:r>
            <a:r>
              <a:rPr lang="it-IT" sz="2400" i="1" dirty="0">
                <a:latin typeface="Times New Roman" panose="02020603050405020304" pitchFamily="18" charset="0"/>
                <a:cs typeface="Times New Roman" panose="02020603050405020304" pitchFamily="18" charset="0"/>
              </a:rPr>
              <a:t>θ</a:t>
            </a:r>
            <a:r>
              <a:rPr lang="en-US" sz="2400" i="1" baseline="-25000" dirty="0">
                <a:latin typeface="Times New Roman" panose="02020603050405020304" pitchFamily="18" charset="0"/>
                <a:cs typeface="Times New Roman" panose="02020603050405020304" pitchFamily="18" charset="0"/>
              </a:rPr>
              <a:t>v</a:t>
            </a:r>
            <a:r>
              <a:rPr lang="en-US" sz="2400" i="1" dirty="0">
                <a:latin typeface="Times New Roman" panose="02020603050405020304" pitchFamily="18" charset="0"/>
                <a:cs typeface="Times New Roman" panose="02020603050405020304" pitchFamily="18" charset="0"/>
              </a:rPr>
              <a:t>≈</a:t>
            </a:r>
            <a:r>
              <a:rPr lang="it-IT" sz="2400" i="1" dirty="0">
                <a:latin typeface="Times New Roman" panose="02020603050405020304" pitchFamily="18" charset="0"/>
                <a:cs typeface="Times New Roman" panose="02020603050405020304" pitchFamily="18" charset="0"/>
              </a:rPr>
              <a:t>θ</a:t>
            </a:r>
            <a:r>
              <a:rPr lang="en-US" sz="2400" i="1" baseline="-25000" dirty="0">
                <a:latin typeface="Times New Roman" panose="02020603050405020304" pitchFamily="18" charset="0"/>
                <a:cs typeface="Times New Roman" panose="02020603050405020304" pitchFamily="18" charset="0"/>
              </a:rPr>
              <a:t>ur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deyish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 Agar </a:t>
            </a:r>
            <a:r>
              <a:rPr lang="en-US" sz="2400" dirty="0" err="1">
                <a:latin typeface="Times New Roman" panose="02020603050405020304" pitchFamily="18" charset="0"/>
                <a:cs typeface="Times New Roman" panose="02020603050405020304" pitchFamily="18" charset="0"/>
              </a:rPr>
              <a:t>avtomobil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g’ildiraklari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elastik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yonaki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sirpanib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harakatlanayotgan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bo’lsa</a:t>
            </a:r>
            <a:r>
              <a:rPr lang="en-US" sz="2400" dirty="0">
                <a:latin typeface="Times New Roman" panose="02020603050405020304" pitchFamily="18" charset="0"/>
                <a:cs typeface="Times New Roman" panose="02020603050405020304" pitchFamily="18" charset="0"/>
              </a:rPr>
              <a:t>, </a:t>
            </a:r>
            <a:r>
              <a:rPr lang="it-IT" sz="2400" i="1" dirty="0">
                <a:latin typeface="Times New Roman" panose="02020603050405020304" pitchFamily="18" charset="0"/>
                <a:cs typeface="Times New Roman" panose="02020603050405020304" pitchFamily="18" charset="0"/>
              </a:rPr>
              <a:t>θ</a:t>
            </a:r>
            <a:r>
              <a:rPr lang="en-US" sz="2400" i="1" baseline="-25000" dirty="0">
                <a:latin typeface="Times New Roman" panose="02020603050405020304" pitchFamily="18" charset="0"/>
                <a:cs typeface="Times New Roman" panose="02020603050405020304" pitchFamily="18" charset="0"/>
              </a:rPr>
              <a:t>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it-IT" sz="2400" i="1" dirty="0">
                <a:latin typeface="Times New Roman" panose="02020603050405020304" pitchFamily="18" charset="0"/>
                <a:cs typeface="Times New Roman" panose="02020603050405020304" pitchFamily="18" charset="0"/>
              </a:rPr>
              <a:t>θ</a:t>
            </a:r>
            <a:r>
              <a:rPr lang="en-US" sz="2400" i="1" baseline="-25000" dirty="0">
                <a:latin typeface="Times New Roman" panose="02020603050405020304" pitchFamily="18" charset="0"/>
                <a:cs typeface="Times New Roman" panose="02020603050405020304" pitchFamily="18" charset="0"/>
              </a:rPr>
              <a:t>v</a:t>
            </a:r>
            <a:r>
              <a:rPr lang="en-US" sz="2400" dirty="0">
                <a:latin typeface="Times New Roman" panose="02020603050405020304" pitchFamily="18" charset="0"/>
                <a:cs typeface="Times New Roman" panose="02020603050405020304" pitchFamily="18" charset="0"/>
              </a:rPr>
              <a:t> lar </a:t>
            </a:r>
            <a:r>
              <a:rPr lang="en-US" sz="2400" dirty="0" err="1">
                <a:latin typeface="Times New Roman" panose="02020603050405020304" pitchFamily="18" charset="0"/>
                <a:cs typeface="Times New Roman" panose="02020603050405020304" pitchFamily="18" charset="0"/>
              </a:rPr>
              <a:t>o’rtasidagi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bog’lanish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quyidagicha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bo’ladi</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algn="ctr"/>
            <a:r>
              <a:rPr lang="it-IT" sz="2400" b="1" i="1" dirty="0">
                <a:latin typeface="Times New Roman" panose="02020603050405020304" pitchFamily="18" charset="0"/>
                <a:cs typeface="Times New Roman" panose="02020603050405020304" pitchFamily="18" charset="0"/>
              </a:rPr>
              <a:t>ctgθ</a:t>
            </a:r>
            <a:r>
              <a:rPr lang="pt-PT" sz="2400" b="1" i="1" baseline="-25000" dirty="0">
                <a:latin typeface="Times New Roman" panose="02020603050405020304" pitchFamily="18" charset="0"/>
                <a:cs typeface="Times New Roman" panose="02020603050405020304" pitchFamily="18" charset="0"/>
              </a:rPr>
              <a:t>H</a:t>
            </a:r>
            <a:r>
              <a:rPr lang="pt-PT" sz="2400" b="1" i="1" dirty="0">
                <a:latin typeface="Times New Roman" panose="02020603050405020304" pitchFamily="18" charset="0"/>
                <a:cs typeface="Times New Roman" panose="02020603050405020304" pitchFamily="18" charset="0"/>
              </a:rPr>
              <a:t>- </a:t>
            </a:r>
            <a:r>
              <a:rPr lang="it-IT" sz="2400" b="1" i="1" dirty="0">
                <a:latin typeface="Times New Roman" panose="02020603050405020304" pitchFamily="18" charset="0"/>
                <a:cs typeface="Times New Roman" panose="02020603050405020304" pitchFamily="18" charset="0"/>
              </a:rPr>
              <a:t>ctgθ</a:t>
            </a:r>
            <a:r>
              <a:rPr lang="pt-PT" sz="2400" b="1" i="1" baseline="-25000" dirty="0">
                <a:latin typeface="Times New Roman" panose="02020603050405020304" pitchFamily="18" charset="0"/>
                <a:cs typeface="Times New Roman" panose="02020603050405020304" pitchFamily="18" charset="0"/>
              </a:rPr>
              <a:t>v</a:t>
            </a:r>
            <a:r>
              <a:rPr lang="it-IT" sz="2400" b="1" i="1" dirty="0">
                <a:latin typeface="Times New Roman" panose="02020603050405020304" pitchFamily="18" charset="0"/>
                <a:cs typeface="Times New Roman" panose="02020603050405020304" pitchFamily="18" charset="0"/>
              </a:rPr>
              <a:t>= L</a:t>
            </a:r>
            <a:r>
              <a:rPr lang="it-IT" sz="2400" b="1" i="1" baseline="-25000" dirty="0">
                <a:latin typeface="Times New Roman" panose="02020603050405020304" pitchFamily="18" charset="0"/>
                <a:cs typeface="Times New Roman" panose="02020603050405020304" pitchFamily="18" charset="0"/>
              </a:rPr>
              <a:t>shk</a:t>
            </a:r>
            <a:r>
              <a:rPr lang="it-IT" sz="2400" b="1" i="1" dirty="0">
                <a:latin typeface="Times New Roman" panose="02020603050405020304" pitchFamily="18" charset="0"/>
                <a:cs typeface="Times New Roman" panose="02020603050405020304" pitchFamily="18" charset="0"/>
              </a:rPr>
              <a:t>(127L-G</a:t>
            </a:r>
            <a:r>
              <a:rPr lang="it-IT" sz="2400" b="1" i="1" baseline="-25000" dirty="0">
                <a:latin typeface="Times New Roman" panose="02020603050405020304" pitchFamily="18" charset="0"/>
                <a:cs typeface="Times New Roman" panose="02020603050405020304" pitchFamily="18" charset="0"/>
              </a:rPr>
              <a:t>2</a:t>
            </a:r>
            <a:r>
              <a:rPr lang="it-IT" sz="2400" b="1" i="1" dirty="0">
                <a:latin typeface="Times New Roman" panose="02020603050405020304" pitchFamily="18" charset="0"/>
                <a:cs typeface="Times New Roman" panose="02020603050405020304" pitchFamily="18" charset="0"/>
              </a:rPr>
              <a:t>/K</a:t>
            </a:r>
            <a:r>
              <a:rPr lang="it-IT" sz="2400" b="1" i="1" baseline="-25000" dirty="0">
                <a:latin typeface="Times New Roman" panose="02020603050405020304" pitchFamily="18" charset="0"/>
                <a:cs typeface="Times New Roman" panose="02020603050405020304" pitchFamily="18" charset="0"/>
              </a:rPr>
              <a:t>uv2</a:t>
            </a:r>
            <a:r>
              <a:rPr lang="it-IT" sz="2400" b="1" i="1" dirty="0">
                <a:latin typeface="Times New Roman" panose="02020603050405020304" pitchFamily="18" charset="0"/>
                <a:cs typeface="Times New Roman" panose="02020603050405020304" pitchFamily="18" charset="0"/>
              </a:rPr>
              <a:t>  v</a:t>
            </a:r>
            <a:r>
              <a:rPr lang="it-IT" sz="2400" b="1" i="1" baseline="-25000" dirty="0">
                <a:latin typeface="Times New Roman" panose="02020603050405020304" pitchFamily="18" charset="0"/>
                <a:cs typeface="Times New Roman" panose="02020603050405020304" pitchFamily="18" charset="0"/>
              </a:rPr>
              <a:t>a</a:t>
            </a:r>
            <a:r>
              <a:rPr lang="it-IT" sz="2400" b="1" i="1" baseline="30000" dirty="0">
                <a:latin typeface="Times New Roman" panose="02020603050405020304" pitchFamily="18" charset="0"/>
                <a:cs typeface="Times New Roman" panose="02020603050405020304" pitchFamily="18" charset="0"/>
              </a:rPr>
              <a:t>2</a:t>
            </a:r>
            <a:r>
              <a:rPr lang="it-IT" sz="2400" b="1" i="1" dirty="0">
                <a:latin typeface="Times New Roman" panose="02020603050405020304" pitchFamily="18" charset="0"/>
                <a:cs typeface="Times New Roman" panose="02020603050405020304" pitchFamily="18" charset="0"/>
              </a:rPr>
              <a:t>)/(127L-G</a:t>
            </a:r>
            <a:r>
              <a:rPr lang="it-IT" sz="2400" b="1" i="1" baseline="-25000" dirty="0">
                <a:latin typeface="Times New Roman" panose="02020603050405020304" pitchFamily="18" charset="0"/>
                <a:cs typeface="Times New Roman" panose="02020603050405020304" pitchFamily="18" charset="0"/>
              </a:rPr>
              <a:t>2</a:t>
            </a:r>
            <a:r>
              <a:rPr lang="it-IT" sz="2400" b="1" i="1" dirty="0">
                <a:latin typeface="Times New Roman" panose="02020603050405020304" pitchFamily="18" charset="0"/>
                <a:cs typeface="Times New Roman" panose="02020603050405020304" pitchFamily="18" charset="0"/>
              </a:rPr>
              <a:t>/K</a:t>
            </a:r>
            <a:r>
              <a:rPr lang="it-IT" sz="2400" b="1" i="1" baseline="-25000" dirty="0">
                <a:latin typeface="Times New Roman" panose="02020603050405020304" pitchFamily="18" charset="0"/>
                <a:cs typeface="Times New Roman" panose="02020603050405020304" pitchFamily="18" charset="0"/>
              </a:rPr>
              <a:t>uv2</a:t>
            </a:r>
            <a:r>
              <a:rPr lang="it-IT" sz="2400" b="1" i="1" dirty="0">
                <a:latin typeface="Times New Roman" panose="02020603050405020304" pitchFamily="18" charset="0"/>
                <a:cs typeface="Times New Roman" panose="02020603050405020304" pitchFamily="18" charset="0"/>
              </a:rPr>
              <a:t>  v</a:t>
            </a:r>
            <a:r>
              <a:rPr lang="it-IT" sz="2400" b="1" i="1" baseline="-25000" dirty="0">
                <a:latin typeface="Times New Roman" panose="02020603050405020304" pitchFamily="18" charset="0"/>
                <a:cs typeface="Times New Roman" panose="02020603050405020304" pitchFamily="18" charset="0"/>
              </a:rPr>
              <a:t>a</a:t>
            </a:r>
            <a:r>
              <a:rPr lang="it-IT" sz="2400" b="1" i="1" baseline="30000" dirty="0">
                <a:latin typeface="Times New Roman" panose="02020603050405020304" pitchFamily="18" charset="0"/>
                <a:cs typeface="Times New Roman" panose="02020603050405020304" pitchFamily="18" charset="0"/>
              </a:rPr>
              <a:t>2</a:t>
            </a:r>
            <a:r>
              <a:rPr lang="it-IT" sz="2400" b="1" i="1" dirty="0">
                <a:latin typeface="Times New Roman" panose="02020603050405020304" pitchFamily="18" charset="0"/>
                <a:cs typeface="Times New Roman" panose="02020603050405020304" pitchFamily="18" charset="0"/>
              </a:rPr>
              <a:t>+G</a:t>
            </a:r>
            <a:r>
              <a:rPr lang="it-IT" sz="2400" b="1" i="1" baseline="-25000" dirty="0">
                <a:latin typeface="Times New Roman" panose="02020603050405020304" pitchFamily="18" charset="0"/>
                <a:cs typeface="Times New Roman" panose="02020603050405020304" pitchFamily="18" charset="0"/>
              </a:rPr>
              <a:t>1</a:t>
            </a:r>
            <a:r>
              <a:rPr lang="it-IT" sz="2400" b="1" i="1" dirty="0">
                <a:latin typeface="Times New Roman" panose="02020603050405020304" pitchFamily="18" charset="0"/>
                <a:cs typeface="Times New Roman" panose="02020603050405020304" pitchFamily="18" charset="0"/>
              </a:rPr>
              <a:t>/K</a:t>
            </a:r>
            <a:r>
              <a:rPr lang="it-IT" sz="2400" b="1" i="1" baseline="-25000" dirty="0">
                <a:latin typeface="Times New Roman" panose="02020603050405020304" pitchFamily="18" charset="0"/>
                <a:cs typeface="Times New Roman" panose="02020603050405020304" pitchFamily="18" charset="0"/>
              </a:rPr>
              <a:t>uv1</a:t>
            </a:r>
            <a:r>
              <a:rPr lang="it-IT" sz="2400" b="1" i="1" dirty="0">
                <a:latin typeface="Times New Roman" panose="02020603050405020304" pitchFamily="18" charset="0"/>
                <a:cs typeface="Times New Roman" panose="02020603050405020304" pitchFamily="18" charset="0"/>
              </a:rPr>
              <a:t>  v</a:t>
            </a:r>
            <a:r>
              <a:rPr lang="it-IT" sz="2400" b="1" i="1" baseline="-25000" dirty="0">
                <a:latin typeface="Times New Roman" panose="02020603050405020304" pitchFamily="18" charset="0"/>
                <a:cs typeface="Times New Roman" panose="02020603050405020304" pitchFamily="18" charset="0"/>
              </a:rPr>
              <a:t>a</a:t>
            </a:r>
            <a:r>
              <a:rPr lang="it-IT" sz="2400" b="1" i="1" baseline="30000" dirty="0">
                <a:latin typeface="Times New Roman" panose="02020603050405020304" pitchFamily="18" charset="0"/>
                <a:cs typeface="Times New Roman" panose="02020603050405020304" pitchFamily="18" charset="0"/>
              </a:rPr>
              <a:t>2</a:t>
            </a:r>
            <a:r>
              <a:rPr lang="it-IT" sz="2400" b="1" i="1" dirty="0">
                <a:latin typeface="Times New Roman" panose="02020603050405020304" pitchFamily="18" charset="0"/>
                <a:cs typeface="Times New Roman" panose="02020603050405020304" pitchFamily="18" charset="0"/>
              </a:rPr>
              <a:t>)</a:t>
            </a:r>
            <a:r>
              <a:rPr lang="it-IT" sz="2400" b="1" i="1" baseline="30000" dirty="0">
                <a:latin typeface="Times New Roman" panose="02020603050405020304" pitchFamily="18" charset="0"/>
                <a:cs typeface="Times New Roman" panose="02020603050405020304" pitchFamily="18" charset="0"/>
              </a:rPr>
              <a:t>2</a:t>
            </a:r>
            <a:endParaRPr lang="ru-RU" sz="2400" b="1" dirty="0">
              <a:latin typeface="Times New Roman" panose="02020603050405020304" pitchFamily="18" charset="0"/>
              <a:cs typeface="Times New Roman" panose="02020603050405020304" pitchFamily="18" charset="0"/>
            </a:endParaRPr>
          </a:p>
          <a:p>
            <a:pPr algn="just"/>
            <a:r>
              <a:rPr lang="it-IT"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algn="just"/>
            <a:r>
              <a:rPr lang="it-IT" sz="2400" dirty="0" smtClean="0">
                <a:latin typeface="Times New Roman" panose="02020603050405020304" pitchFamily="18" charset="0"/>
                <a:cs typeface="Times New Roman" panose="02020603050405020304" pitchFamily="18" charset="0"/>
              </a:rPr>
              <a:t> </a:t>
            </a:r>
            <a:r>
              <a:rPr lang="it-IT" sz="2400" i="1" dirty="0">
                <a:latin typeface="Times New Roman" panose="02020603050405020304" pitchFamily="18" charset="0"/>
                <a:cs typeface="Times New Roman" panose="02020603050405020304" pitchFamily="18" charset="0"/>
              </a:rPr>
              <a:t>K</a:t>
            </a:r>
            <a:r>
              <a:rPr lang="it-IT" sz="2400" i="1" baseline="-25000" dirty="0">
                <a:latin typeface="Times New Roman" panose="02020603050405020304" pitchFamily="18" charset="0"/>
                <a:cs typeface="Times New Roman" panose="02020603050405020304" pitchFamily="18" charset="0"/>
              </a:rPr>
              <a:t>uv1</a:t>
            </a:r>
            <a:r>
              <a:rPr lang="it-IT" sz="2400" i="1" dirty="0">
                <a:latin typeface="Times New Roman" panose="02020603050405020304" pitchFamily="18" charset="0"/>
                <a:cs typeface="Times New Roman" panose="02020603050405020304" pitchFamily="18" charset="0"/>
              </a:rPr>
              <a:t>, K</a:t>
            </a:r>
            <a:r>
              <a:rPr lang="it-IT" sz="2400" i="1" baseline="-25000" dirty="0">
                <a:latin typeface="Times New Roman" panose="02020603050405020304" pitchFamily="18" charset="0"/>
                <a:cs typeface="Times New Roman" panose="02020603050405020304" pitchFamily="18" charset="0"/>
              </a:rPr>
              <a:t>uv2</a:t>
            </a:r>
            <a:r>
              <a:rPr lang="it-IT" sz="2400" dirty="0">
                <a:latin typeface="Times New Roman" panose="02020603050405020304" pitchFamily="18" charset="0"/>
                <a:cs typeface="Times New Roman" panose="02020603050405020304" pitchFamily="18" charset="0"/>
              </a:rPr>
              <a:t>-oldingi va ketingi o’qlarning yonaki sirpanishiga qarshilik koeffitsentlari.</a:t>
            </a:r>
            <a:endParaRPr lang="ru-RU" sz="2400" dirty="0">
              <a:latin typeface="Times New Roman" panose="02020603050405020304" pitchFamily="18" charset="0"/>
              <a:cs typeface="Times New Roman" panose="02020603050405020304" pitchFamily="18" charset="0"/>
            </a:endParaRPr>
          </a:p>
          <a:p>
            <a:pPr algn="just"/>
            <a:r>
              <a:rPr lang="it-IT" sz="2400" dirty="0" smtClean="0">
                <a:latin typeface="Times New Roman" panose="02020603050405020304" pitchFamily="18" charset="0"/>
                <a:cs typeface="Times New Roman" panose="02020603050405020304" pitchFamily="18" charset="0"/>
              </a:rPr>
              <a:t>	Yuqridagi </a:t>
            </a:r>
            <a:r>
              <a:rPr lang="it-IT" sz="2400" dirty="0">
                <a:latin typeface="Times New Roman" panose="02020603050405020304" pitchFamily="18" charset="0"/>
                <a:cs typeface="Times New Roman" panose="02020603050405020304" pitchFamily="18" charset="0"/>
              </a:rPr>
              <a:t>formulalardan ko’rinib turibdiki, elastik shinali avtomobil yonaki sirpanib harakatlansa, uning harakati o’zgaradi, demak, </a:t>
            </a:r>
            <a:r>
              <a:rPr lang="it-IT" sz="2400" i="1" dirty="0">
                <a:latin typeface="Times New Roman" panose="02020603050405020304" pitchFamily="18" charset="0"/>
                <a:cs typeface="Times New Roman" panose="02020603050405020304" pitchFamily="18" charset="0"/>
              </a:rPr>
              <a:t>θ</a:t>
            </a:r>
            <a:r>
              <a:rPr lang="it-IT" sz="2400" i="1" baseline="-25000" dirty="0">
                <a:latin typeface="Times New Roman" panose="02020603050405020304" pitchFamily="18" charset="0"/>
                <a:cs typeface="Times New Roman" panose="02020603050405020304" pitchFamily="18" charset="0"/>
              </a:rPr>
              <a:t>n</a:t>
            </a:r>
            <a:r>
              <a:rPr lang="it-IT" sz="2400" i="1" dirty="0">
                <a:latin typeface="Times New Roman" panose="02020603050405020304" pitchFamily="18" charset="0"/>
                <a:cs typeface="Times New Roman" panose="02020603050405020304" pitchFamily="18" charset="0"/>
              </a:rPr>
              <a:t>, θ</a:t>
            </a:r>
            <a:r>
              <a:rPr lang="it-IT" sz="2400" i="1" baseline="-25000" dirty="0">
                <a:latin typeface="Times New Roman" panose="02020603050405020304" pitchFamily="18" charset="0"/>
                <a:cs typeface="Times New Roman" panose="02020603050405020304" pitchFamily="18" charset="0"/>
              </a:rPr>
              <a:t>v</a:t>
            </a:r>
            <a:r>
              <a:rPr lang="it-IT" sz="2400" dirty="0">
                <a:latin typeface="Times New Roman" panose="02020603050405020304" pitchFamily="18" charset="0"/>
                <a:cs typeface="Times New Roman" panose="02020603050405020304" pitchFamily="18" charset="0"/>
              </a:rPr>
              <a:t> burchaklarning uzaro bog’lanishi ham o’zgaradi. SHuning uchun rul trapetsiyasi avtomobil uchun harakterli rejimlarida g’ildiraklarning xaqiqiy burilish burchagi uning nazariy aniqlangan qiymatidan kam </a:t>
            </a:r>
            <a:r>
              <a:rPr lang="it-IT" sz="2400" dirty="0" smtClean="0">
                <a:latin typeface="Times New Roman" panose="02020603050405020304" pitchFamily="18" charset="0"/>
                <a:cs typeface="Times New Roman" panose="02020603050405020304" pitchFamily="18" charset="0"/>
              </a:rPr>
              <a:t>farq </a:t>
            </a:r>
            <a:r>
              <a:rPr lang="it-IT" sz="2400" dirty="0">
                <a:latin typeface="Times New Roman" panose="02020603050405020304" pitchFamily="18" charset="0"/>
                <a:cs typeface="Times New Roman" panose="02020603050405020304" pitchFamily="18" charset="0"/>
              </a:rPr>
              <a:t>qiladigan </a:t>
            </a:r>
            <a:r>
              <a:rPr lang="it-IT" sz="2400" dirty="0" smtClean="0">
                <a:latin typeface="Times New Roman" panose="02020603050405020304" pitchFamily="18" charset="0"/>
                <a:cs typeface="Times New Roman" panose="02020603050405020304" pitchFamily="18" charset="0"/>
              </a:rPr>
              <a:t>qilib </a:t>
            </a:r>
            <a:r>
              <a:rPr lang="it-IT" sz="2400" dirty="0">
                <a:latin typeface="Times New Roman" panose="02020603050405020304" pitchFamily="18" charset="0"/>
                <a:cs typeface="Times New Roman" panose="02020603050405020304" pitchFamily="18" charset="0"/>
              </a:rPr>
              <a:t>yasaladi</a:t>
            </a:r>
            <a:r>
              <a:rPr lang="it-IT" sz="2400" b="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5" name="Заголовок 1"/>
          <p:cNvSpPr txBox="1">
            <a:spLocks noGrp="1"/>
          </p:cNvSpPr>
          <p:nvPr>
            <p:ph type="title"/>
          </p:nvPr>
        </p:nvSpPr>
        <p:spPr>
          <a:xfrm>
            <a:off x="1056068" y="-90152"/>
            <a:ext cx="10753859" cy="75985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algn="ctr"/>
            <a:r>
              <a:rPr lang="it-IT" sz="2800" b="1" dirty="0">
                <a:latin typeface="Times New Roman" panose="02020603050405020304" pitchFamily="18" charset="0"/>
                <a:cs typeface="Times New Roman" panose="02020603050405020304" pitchFamily="18" charset="0"/>
              </a:rPr>
              <a:t>Boshqariluvchi g’ildiraklarning burilish burchaklari </a:t>
            </a:r>
            <a:r>
              <a:rPr lang="it-IT" sz="2800" b="1" dirty="0" smtClean="0">
                <a:latin typeface="Times New Roman" panose="02020603050405020304" pitchFamily="18" charset="0"/>
                <a:cs typeface="Times New Roman" panose="02020603050405020304" pitchFamily="18" charset="0"/>
              </a:rPr>
              <a:t/>
            </a:r>
            <a:br>
              <a:rPr lang="it-IT" sz="2800" b="1" dirty="0" smtClean="0">
                <a:latin typeface="Times New Roman" panose="02020603050405020304" pitchFamily="18" charset="0"/>
                <a:cs typeface="Times New Roman" panose="02020603050405020304" pitchFamily="18" charset="0"/>
              </a:rPr>
            </a:br>
            <a:r>
              <a:rPr lang="it-IT" sz="2800" b="1" dirty="0" smtClean="0">
                <a:latin typeface="Times New Roman" panose="02020603050405020304" pitchFamily="18" charset="0"/>
                <a:cs typeface="Times New Roman" panose="02020603050405020304" pitchFamily="18" charset="0"/>
              </a:rPr>
              <a:t>o’rtasidagi </a:t>
            </a:r>
            <a:r>
              <a:rPr lang="it-IT" sz="2800" b="1" dirty="0">
                <a:latin typeface="Times New Roman" panose="02020603050405020304" pitchFamily="18" charset="0"/>
                <a:cs typeface="Times New Roman" panose="02020603050405020304" pitchFamily="18" charset="0"/>
              </a:rPr>
              <a:t>bog’lanish.</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1306836"/>
      </p:ext>
    </p:extLst>
  </p:cSld>
  <p:clrMapOvr>
    <a:masterClrMapping/>
  </p:clrMapOvr>
  <p:timing>
    <p:tnLst>
      <p:par>
        <p:cTn id="1" dur="indefinite" restart="never" nodeType="tmRoot"/>
      </p:par>
    </p:tnLst>
  </p:timing>
</p:sld>
</file>

<file path=ppt/theme/theme1.xml><?xml version="1.0" encoding="utf-8"?>
<a:theme xmlns:a="http://schemas.openxmlformats.org/drawingml/2006/main" name="Ьbergдnge">
  <a:themeElements>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Ьbergдnge">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Ьbergдnge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Ьbergдnge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Ьbergдnge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Ьbergдnge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Ьbergдnge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1082</TotalTime>
  <Words>185</Words>
  <Application>Microsoft Office PowerPoint</Application>
  <PresentationFormat>Широкоэкранный</PresentationFormat>
  <Paragraphs>52</Paragraphs>
  <Slides>12</Slides>
  <Notes>0</Notes>
  <HiddenSlides>0</HiddenSlides>
  <MMClips>0</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1</vt:i4>
      </vt:variant>
      <vt:variant>
        <vt:lpstr>Заголовки слайдов</vt:lpstr>
      </vt:variant>
      <vt:variant>
        <vt:i4>12</vt:i4>
      </vt:variant>
    </vt:vector>
  </HeadingPairs>
  <TitlesOfParts>
    <vt:vector size="20" baseType="lpstr">
      <vt:lpstr>MS PGothic</vt:lpstr>
      <vt:lpstr>Arial</vt:lpstr>
      <vt:lpstr>Calibri</vt:lpstr>
      <vt:lpstr>Tahoma</vt:lpstr>
      <vt:lpstr>Times New Roman</vt:lpstr>
      <vt:lpstr>Wingdings</vt:lpstr>
      <vt:lpstr>Ьbergдnge</vt:lpstr>
      <vt:lpstr>Unknown</vt:lpstr>
      <vt:lpstr>Презентация PowerPoint</vt:lpstr>
      <vt:lpstr>Avtomobilning buriluvchanligi.</vt:lpstr>
      <vt:lpstr>Презентация PowerPoint</vt:lpstr>
      <vt:lpstr>Презентация PowerPoint</vt:lpstr>
      <vt:lpstr>Boshqariluvchi g’ildiraklarning sirpanmasdan gildirash sharti</vt:lpstr>
      <vt:lpstr>Kuzovning ko’ndalang og’ishi.</vt:lpstr>
      <vt:lpstr>Презентация PowerPoint</vt:lpstr>
      <vt:lpstr>Презентация PowerPoint</vt:lpstr>
      <vt:lpstr>Презентация PowerPoint</vt:lpstr>
      <vt:lpstr>Boshqariluvchi g’ildiraklarning burilish burchaklari  o’rtasidagi bog’lanish.</vt:lpstr>
      <vt:lpstr>Boshqariluvchi g’ildiraklarning burilish burchaklari  o’rtasidagi bog’lanish.</vt:lpstr>
      <vt:lpstr>Boshqariluvchi g’ildiraklarning burilish burchaklari  o’rtasidagi bog’lanish.</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Муаттархон</dc:creator>
  <cp:lastModifiedBy>Муаттархон</cp:lastModifiedBy>
  <cp:revision>111</cp:revision>
  <dcterms:created xsi:type="dcterms:W3CDTF">2017-10-09T17:42:53Z</dcterms:created>
  <dcterms:modified xsi:type="dcterms:W3CDTF">2017-11-12T07:05:20Z</dcterms:modified>
</cp:coreProperties>
</file>