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0" r:id="rId4"/>
    <p:sldId id="261" r:id="rId5"/>
    <p:sldId id="286" r:id="rId6"/>
    <p:sldId id="288" r:id="rId7"/>
    <p:sldId id="262" r:id="rId8"/>
    <p:sldId id="289" r:id="rId9"/>
    <p:sldId id="290" r:id="rId10"/>
    <p:sldId id="291" r:id="rId11"/>
    <p:sldId id="292" r:id="rId12"/>
    <p:sldId id="293" r:id="rId1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C5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 y="2438401"/>
            <a:ext cx="12012084"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14" name="Text Box 17"/>
          <p:cNvSpPr txBox="1">
            <a:spLocks noChangeArrowheads="1"/>
          </p:cNvSpPr>
          <p:nvPr userDrawn="1"/>
        </p:nvSpPr>
        <p:spPr bwMode="auto">
          <a:xfrm>
            <a:off x="2123017" y="227013"/>
            <a:ext cx="80666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50000"/>
              </a:spcBef>
              <a:spcAft>
                <a:spcPct val="0"/>
              </a:spcAft>
              <a:defRPr/>
            </a:pPr>
            <a:r>
              <a:rPr lang="de-DE" altLang="ru-RU" sz="2400" smtClean="0">
                <a:solidFill>
                  <a:srgbClr val="FFFFFF"/>
                </a:solidFill>
                <a:latin typeface="Times New Roman" panose="02020603050405020304" pitchFamily="18" charset="0"/>
              </a:rPr>
              <a:t>Transport vositalarining tuzilishi va nazariyasi</a:t>
            </a:r>
            <a:endParaRPr lang="ru-RU" altLang="ru-RU" sz="2400" smtClean="0">
              <a:solidFill>
                <a:srgbClr val="FFFFFF"/>
              </a:solidFill>
              <a:latin typeface="Times New Roman" panose="02020603050405020304" pitchFamily="18" charset="0"/>
            </a:endParaRPr>
          </a:p>
        </p:txBody>
      </p:sp>
      <p:sp>
        <p:nvSpPr>
          <p:cNvPr id="15" name="Text Box 18"/>
          <p:cNvSpPr txBox="1">
            <a:spLocks noChangeArrowheads="1"/>
          </p:cNvSpPr>
          <p:nvPr userDrawn="1"/>
        </p:nvSpPr>
        <p:spPr bwMode="auto">
          <a:xfrm>
            <a:off x="239185" y="6308726"/>
            <a:ext cx="1171363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sp>
        <p:nvSpPr>
          <p:cNvPr id="16" name="Text Box 19"/>
          <p:cNvSpPr txBox="1">
            <a:spLocks noChangeArrowheads="1"/>
          </p:cNvSpPr>
          <p:nvPr userDrawn="1"/>
        </p:nvSpPr>
        <p:spPr bwMode="auto">
          <a:xfrm>
            <a:off x="431801" y="6237288"/>
            <a:ext cx="364701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pic>
        <p:nvPicPr>
          <p:cNvPr id="17"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1017"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6" name="Rectangle 12"/>
          <p:cNvSpPr>
            <a:spLocks noGrp="1" noChangeArrowheads="1"/>
          </p:cNvSpPr>
          <p:nvPr>
            <p:ph type="ctrTitle"/>
          </p:nvPr>
        </p:nvSpPr>
        <p:spPr bwMode="auto">
          <a:xfrm>
            <a:off x="1320800" y="1676400"/>
            <a:ext cx="103632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ru-RU" altLang="ru-RU" noProof="0" smtClean="0"/>
              <a:t>Titelmasterformat durch Klicken bearbeiten</a:t>
            </a:r>
          </a:p>
        </p:txBody>
      </p:sp>
      <p:sp>
        <p:nvSpPr>
          <p:cNvPr id="98317" name="Rectangle 13"/>
          <p:cNvSpPr>
            <a:spLocks noGrp="1" noChangeArrowheads="1"/>
          </p:cNvSpPr>
          <p:nvPr>
            <p:ph type="subTitle" idx="1"/>
          </p:nvPr>
        </p:nvSpPr>
        <p:spPr bwMode="auto">
          <a:xfrm>
            <a:off x="1828800" y="3886200"/>
            <a:ext cx="85344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ru-RU" altLang="ru-RU" noProof="0" smtClean="0"/>
              <a:t>Formatvorlage des Untertitelmasters durch Klicken bearbeiten</a:t>
            </a:r>
          </a:p>
        </p:txBody>
      </p:sp>
      <p:sp>
        <p:nvSpPr>
          <p:cNvPr id="18" name="Rectangle 14"/>
          <p:cNvSpPr>
            <a:spLocks noGrp="1" noChangeArrowheads="1"/>
          </p:cNvSpPr>
          <p:nvPr>
            <p:ph type="dt" sz="half" idx="10"/>
          </p:nvPr>
        </p:nvSpPr>
        <p:spPr bwMode="auto">
          <a:xfrm>
            <a:off x="13208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19" name="Rectangle 15"/>
          <p:cNvSpPr>
            <a:spLocks noGrp="1" noChangeArrowheads="1"/>
          </p:cNvSpPr>
          <p:nvPr>
            <p:ph type="ftr" sz="quarter" idx="11"/>
          </p:nvPr>
        </p:nvSpPr>
        <p:spPr bwMode="auto">
          <a:xfrm>
            <a:off x="4572000" y="6248400"/>
            <a:ext cx="38608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20" name="Rectangle 16"/>
          <p:cNvSpPr>
            <a:spLocks noGrp="1" noChangeArrowheads="1"/>
          </p:cNvSpPr>
          <p:nvPr>
            <p:ph type="sldNum" sz="quarter" idx="12"/>
          </p:nvPr>
        </p:nvSpPr>
        <p:spPr bwMode="auto">
          <a:xfrm>
            <a:off x="91440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chemeClr val="bg2"/>
                </a:solidFill>
              </a:defRPr>
            </a:lvl1pPr>
          </a:lstStyle>
          <a:p>
            <a:pPr fontAlgn="base">
              <a:spcBef>
                <a:spcPct val="0"/>
              </a:spcBef>
              <a:spcAft>
                <a:spcPct val="0"/>
              </a:spcAft>
              <a:defRPr/>
            </a:pPr>
            <a:fld id="{EFE808C2-B719-43ED-85D0-5E4E932427A9}" type="slidenum">
              <a:rPr lang="ru-RU" altLang="ru-RU">
                <a:solidFill>
                  <a:srgbClr val="1C1C1C"/>
                </a:solidFill>
              </a:rPr>
              <a:pPr fontAlgn="base">
                <a:spcBef>
                  <a:spcPct val="0"/>
                </a:spcBef>
                <a:spcAft>
                  <a:spcPct val="0"/>
                </a:spcAft>
                <a:defRPr/>
              </a:pPr>
              <a:t>‹#›</a:t>
            </a:fld>
            <a:endParaRPr lang="ru-RU" altLang="ru-RU">
              <a:solidFill>
                <a:srgbClr val="1C1C1C"/>
              </a:solidFill>
            </a:endParaRPr>
          </a:p>
        </p:txBody>
      </p:sp>
    </p:spTree>
    <p:extLst>
      <p:ext uri="{BB962C8B-B14F-4D97-AF65-F5344CB8AC3E}">
        <p14:creationId xmlns:p14="http://schemas.microsoft.com/office/powerpoint/2010/main" val="1280313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idx="1"/>
          </p:nvPr>
        </p:nvSpPr>
        <p:spPr>
          <a:xfrm>
            <a:off x="838200" y="1825625"/>
            <a:ext cx="10515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45207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39"/>
            <a:ext cx="10515600" cy="2852737"/>
          </a:xfrm>
          <a:prstGeom prst="rect">
            <a:avLst/>
          </a:prstGeo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Tree>
    <p:extLst>
      <p:ext uri="{BB962C8B-B14F-4D97-AF65-F5344CB8AC3E}">
        <p14:creationId xmlns:p14="http://schemas.microsoft.com/office/powerpoint/2010/main" val="2182152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904626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7" y="365126"/>
            <a:ext cx="10515600" cy="1325563"/>
          </a:xfrm>
          <a:prstGeom prst="rect">
            <a:avLst/>
          </a:prstGeom>
        </p:spPr>
        <p:txBody>
          <a:bodyPr/>
          <a:lstStyle/>
          <a:p>
            <a:r>
              <a:rPr lang="ru-RU" smtClean="0"/>
              <a:t>Образец заголовка</a:t>
            </a:r>
            <a:endParaRPr lang="ru-RU"/>
          </a:p>
        </p:txBody>
      </p:sp>
      <p:sp>
        <p:nvSpPr>
          <p:cNvPr id="3" name="Текст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40318" y="2505075"/>
            <a:ext cx="5158316"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717"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553399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Tree>
    <p:extLst>
      <p:ext uri="{BB962C8B-B14F-4D97-AF65-F5344CB8AC3E}">
        <p14:creationId xmlns:p14="http://schemas.microsoft.com/office/powerpoint/2010/main" val="662879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81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33196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02363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1825625"/>
            <a:ext cx="10515600" cy="43513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062904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1" y="365125"/>
            <a:ext cx="2628900" cy="581183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1" y="365125"/>
            <a:ext cx="7683500" cy="58118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754575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387351" y="107951"/>
            <a:ext cx="58420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7" name="Rectangle 3"/>
          <p:cNvSpPr>
            <a:spLocks noChangeArrowheads="1"/>
          </p:cNvSpPr>
          <p:nvPr/>
        </p:nvSpPr>
        <p:spPr bwMode="ltGray">
          <a:xfrm>
            <a:off x="897467" y="107951"/>
            <a:ext cx="438151"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8" name="Rectangle 4"/>
          <p:cNvSpPr>
            <a:spLocks noChangeArrowheads="1"/>
          </p:cNvSpPr>
          <p:nvPr/>
        </p:nvSpPr>
        <p:spPr bwMode="ltGray">
          <a:xfrm>
            <a:off x="552452" y="530226"/>
            <a:ext cx="563033"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9" name="Rectangle 5"/>
          <p:cNvSpPr>
            <a:spLocks noChangeArrowheads="1"/>
          </p:cNvSpPr>
          <p:nvPr/>
        </p:nvSpPr>
        <p:spPr bwMode="ltGray">
          <a:xfrm>
            <a:off x="1045633" y="530226"/>
            <a:ext cx="491067"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0" name="Rectangle 6"/>
          <p:cNvSpPr>
            <a:spLocks noChangeArrowheads="1"/>
          </p:cNvSpPr>
          <p:nvPr/>
        </p:nvSpPr>
        <p:spPr bwMode="ltGray">
          <a:xfrm>
            <a:off x="0" y="457201"/>
            <a:ext cx="747184"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1" name="Rectangle 7"/>
          <p:cNvSpPr>
            <a:spLocks noChangeArrowheads="1"/>
          </p:cNvSpPr>
          <p:nvPr/>
        </p:nvSpPr>
        <p:spPr bwMode="gray">
          <a:xfrm>
            <a:off x="846667" y="1"/>
            <a:ext cx="42333"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2" name="Rectangle 8"/>
          <p:cNvSpPr>
            <a:spLocks noChangeArrowheads="1"/>
          </p:cNvSpPr>
          <p:nvPr/>
        </p:nvSpPr>
        <p:spPr bwMode="gray">
          <a:xfrm>
            <a:off x="421218" y="790575"/>
            <a:ext cx="10968567"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pic>
        <p:nvPicPr>
          <p:cNvPr id="1033" name="Picture 17" descr="Untitled-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703984"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357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1" y="1303357"/>
            <a:ext cx="12192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spcAft>
                <a:spcPts val="0"/>
              </a:spcAft>
            </a:pPr>
            <a:r>
              <a:rPr lang="es-ES" sz="2800" b="1">
                <a:latin typeface="Times New Roman" panose="02020603050405020304" pitchFamily="18" charset="0"/>
                <a:ea typeface="Times New Roman" panose="02020603050405020304" pitchFamily="18" charset="0"/>
              </a:rPr>
              <a:t>AVTOMOBILNING YURISH RAVONLIGI XUSUSIYATI</a:t>
            </a:r>
            <a:endParaRPr lang="ru-RU" sz="1600">
              <a:effectLst/>
              <a:latin typeface="Times New Roman" panose="02020603050405020304" pitchFamily="18" charset="0"/>
              <a:ea typeface="Times New Roman" panose="02020603050405020304" pitchFamily="18" charset="0"/>
            </a:endParaRPr>
          </a:p>
        </p:txBody>
      </p:sp>
      <p:sp>
        <p:nvSpPr>
          <p:cNvPr id="3075" name="Rectangle 3"/>
          <p:cNvSpPr>
            <a:spLocks noChangeArrowheads="1"/>
          </p:cNvSpPr>
          <p:nvPr/>
        </p:nvSpPr>
        <p:spPr bwMode="auto">
          <a:xfrm>
            <a:off x="1139154" y="2963128"/>
            <a:ext cx="9105363"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571500">
              <a:defRPr>
                <a:solidFill>
                  <a:schemeClr val="tx1"/>
                </a:solidFill>
                <a:latin typeface="Tahoma" panose="020B0604030504040204" pitchFamily="34" charset="0"/>
              </a:defRPr>
            </a:lvl1pPr>
            <a:lvl2pPr marL="800100" indent="-342900">
              <a:defRPr>
                <a:solidFill>
                  <a:schemeClr val="tx1"/>
                </a:solidFill>
                <a:latin typeface="Tahoma" panose="020B0604030504040204" pitchFamily="34" charset="0"/>
              </a:defRPr>
            </a:lvl2pPr>
            <a:lvl3pPr marL="1257300" indent="-342900">
              <a:defRPr>
                <a:solidFill>
                  <a:schemeClr val="tx1"/>
                </a:solidFill>
                <a:latin typeface="Tahoma" panose="020B0604030504040204" pitchFamily="34" charset="0"/>
              </a:defRPr>
            </a:lvl3pPr>
            <a:lvl4pPr marL="1714500" indent="-342900">
              <a:defRPr>
                <a:solidFill>
                  <a:schemeClr val="tx1"/>
                </a:solidFill>
                <a:latin typeface="Tahoma" panose="020B0604030504040204" pitchFamily="34" charset="0"/>
              </a:defRPr>
            </a:lvl4pPr>
            <a:lvl5pPr marL="2171700" indent="-342900">
              <a:defRPr>
                <a:solidFill>
                  <a:schemeClr val="tx1"/>
                </a:solidFill>
                <a:latin typeface="Tahoma" panose="020B0604030504040204" pitchFamily="34" charset="0"/>
              </a:defRPr>
            </a:lvl5pPr>
            <a:lvl6pPr marL="2628900" indent="-342900" eaLnBrk="0" fontAlgn="base" hangingPunct="0">
              <a:spcBef>
                <a:spcPct val="0"/>
              </a:spcBef>
              <a:spcAft>
                <a:spcPct val="0"/>
              </a:spcAft>
              <a:defRPr>
                <a:solidFill>
                  <a:schemeClr val="tx1"/>
                </a:solidFill>
                <a:latin typeface="Tahoma" panose="020B0604030504040204" pitchFamily="34" charset="0"/>
              </a:defRPr>
            </a:lvl6pPr>
            <a:lvl7pPr marL="3086100" indent="-342900" eaLnBrk="0" fontAlgn="base" hangingPunct="0">
              <a:spcBef>
                <a:spcPct val="0"/>
              </a:spcBef>
              <a:spcAft>
                <a:spcPct val="0"/>
              </a:spcAft>
              <a:defRPr>
                <a:solidFill>
                  <a:schemeClr val="tx1"/>
                </a:solidFill>
                <a:latin typeface="Tahoma" panose="020B0604030504040204" pitchFamily="34" charset="0"/>
              </a:defRPr>
            </a:lvl7pPr>
            <a:lvl8pPr marL="3543300" indent="-342900" eaLnBrk="0" fontAlgn="base" hangingPunct="0">
              <a:spcBef>
                <a:spcPct val="0"/>
              </a:spcBef>
              <a:spcAft>
                <a:spcPct val="0"/>
              </a:spcAft>
              <a:defRPr>
                <a:solidFill>
                  <a:schemeClr val="tx1"/>
                </a:solidFill>
                <a:latin typeface="Tahoma" panose="020B0604030504040204" pitchFamily="34" charset="0"/>
              </a:defRPr>
            </a:lvl8pPr>
            <a:lvl9pPr marL="4000500" indent="-342900" eaLnBrk="0" fontAlgn="base" hangingPunct="0">
              <a:spcBef>
                <a:spcPct val="0"/>
              </a:spcBef>
              <a:spcAft>
                <a:spcPct val="0"/>
              </a:spcAft>
              <a:defRPr>
                <a:solidFill>
                  <a:schemeClr val="tx1"/>
                </a:solidFill>
                <a:latin typeface="Tahoma" panose="020B0604030504040204" pitchFamily="34" charset="0"/>
              </a:defRPr>
            </a:lvl9pPr>
          </a:lstStyle>
          <a:p>
            <a:pPr marL="342900" lvl="0" indent="-342900" algn="just">
              <a:spcAft>
                <a:spcPts val="0"/>
              </a:spcAft>
              <a:buFont typeface="+mj-lt"/>
              <a:buAutoNum type="arabicPeriod"/>
            </a:pPr>
            <a:r>
              <a:rPr lang="es-ES" sz="2800" dirty="0">
                <a:latin typeface="Times New Roman" panose="02020603050405020304" pitchFamily="18" charset="0"/>
                <a:ea typeface="Times New Roman" panose="02020603050405020304" pitchFamily="18" charset="0"/>
                <a:cs typeface="Times New Roman" panose="02020603050405020304" pitchFamily="18" charset="0"/>
              </a:rPr>
              <a:t>Avtomobilning yurish ravonligi ko’rsatkichlari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pPr>
            <a:r>
              <a:rPr lang="es-ES" sz="2800" dirty="0">
                <a:latin typeface="Times New Roman" panose="02020603050405020304" pitchFamily="18" charset="0"/>
                <a:ea typeface="Times New Roman" panose="02020603050405020304" pitchFamily="18" charset="0"/>
                <a:cs typeface="Times New Roman" panose="02020603050405020304" pitchFamily="18" charset="0"/>
              </a:rPr>
              <a:t>Avtomobilning tebranishi.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pPr>
            <a:r>
              <a:rPr lang="es-ES" sz="2800" dirty="0">
                <a:latin typeface="Times New Roman" panose="02020603050405020304" pitchFamily="18" charset="0"/>
                <a:ea typeface="Calibri" panose="020F0502020204030204" pitchFamily="34" charset="0"/>
                <a:cs typeface="PANDA Baltic UZ Cyr"/>
              </a:rPr>
              <a:t>Ekspluatatsiyada uchraydigan faktorlaning avtomobilning </a:t>
            </a:r>
            <a:endParaRPr lang="es-ES" sz="2800" dirty="0" smtClean="0">
              <a:latin typeface="Times New Roman" panose="02020603050405020304" pitchFamily="18" charset="0"/>
              <a:ea typeface="Calibri" panose="020F0502020204030204" pitchFamily="34" charset="0"/>
              <a:cs typeface="PANDA Baltic UZ Cyr"/>
            </a:endParaRPr>
          </a:p>
          <a:p>
            <a:pPr lvl="0" indent="0" algn="just">
              <a:spcAft>
                <a:spcPts val="0"/>
              </a:spcAft>
            </a:pPr>
            <a:r>
              <a:rPr lang="es-ES" sz="2800" dirty="0" smtClean="0">
                <a:latin typeface="Times New Roman" panose="02020603050405020304" pitchFamily="18" charset="0"/>
                <a:ea typeface="Calibri" panose="020F0502020204030204" pitchFamily="34" charset="0"/>
                <a:cs typeface="PANDA Baltic UZ Cyr"/>
              </a:rPr>
              <a:t>yurish </a:t>
            </a:r>
            <a:r>
              <a:rPr lang="es-ES" sz="2800" dirty="0">
                <a:latin typeface="Times New Roman" panose="02020603050405020304" pitchFamily="18" charset="0"/>
                <a:ea typeface="Calibri" panose="020F0502020204030204" pitchFamily="34" charset="0"/>
                <a:cs typeface="PANDA Baltic UZ Cyr"/>
              </a:rPr>
              <a:t>ravonligiga ta`siri.</a:t>
            </a:r>
            <a:endParaRPr lang="ru-RU" sz="2000" dirty="0">
              <a:effectLst/>
              <a:latin typeface="PANDA Baltic UZ Cyr"/>
              <a:ea typeface="Calibri" panose="020F0502020204030204" pitchFamily="34" charset="0"/>
              <a:cs typeface="PANDA Baltic UZ Cyr"/>
            </a:endParaRPr>
          </a:p>
        </p:txBody>
      </p:sp>
      <p:sp>
        <p:nvSpPr>
          <p:cNvPr id="3076" name="Rectangle 4"/>
          <p:cNvSpPr>
            <a:spLocks noChangeArrowheads="1"/>
          </p:cNvSpPr>
          <p:nvPr/>
        </p:nvSpPr>
        <p:spPr bwMode="auto">
          <a:xfrm>
            <a:off x="4550177" y="2102465"/>
            <a:ext cx="114165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pPr>
            <a:r>
              <a:rPr lang="de-DE" altLang="ja-JP" sz="3200" b="1" dirty="0" err="1">
                <a:solidFill>
                  <a:srgbClr val="000000"/>
                </a:solidFill>
                <a:latin typeface="Times New Roman" panose="02020603050405020304" pitchFamily="18" charset="0"/>
                <a:ea typeface="ＭＳ Ｐゴシック" panose="020B0600070205080204" pitchFamily="34" charset="-128"/>
              </a:rPr>
              <a:t>Reja</a:t>
            </a:r>
            <a:r>
              <a:rPr lang="de-DE" altLang="ja-JP" sz="3200" b="1" dirty="0">
                <a:solidFill>
                  <a:srgbClr val="000000"/>
                </a:solidFill>
                <a:latin typeface="Times New Roman" panose="02020603050405020304" pitchFamily="18" charset="0"/>
                <a:ea typeface="ＭＳ Ｐゴシック" panose="020B0600070205080204" pitchFamily="34" charset="-128"/>
              </a:rPr>
              <a:t>:</a:t>
            </a:r>
            <a:endParaRPr lang="ru-RU" altLang="ru-RU" sz="32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93911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2" name="Прямоугольник 11"/>
          <p:cNvSpPr/>
          <p:nvPr/>
        </p:nvSpPr>
        <p:spPr>
          <a:xfrm>
            <a:off x="2307216" y="145546"/>
            <a:ext cx="7371506" cy="523220"/>
          </a:xfrm>
          <a:prstGeom prst="rect">
            <a:avLst/>
          </a:prstGeom>
        </p:spPr>
        <p:txBody>
          <a:bodyPr wrap="none">
            <a:spAutoFit/>
          </a:bodyPr>
          <a:lstStyle/>
          <a:p>
            <a:pPr algn="ctr">
              <a:spcAft>
                <a:spcPts val="0"/>
              </a:spcAft>
            </a:pPr>
            <a:r>
              <a:rPr lang="es-ES" sz="2800" b="1" dirty="0">
                <a:solidFill>
                  <a:schemeClr val="tx2"/>
                </a:solidFill>
                <a:latin typeface="Times New Roman" panose="02020603050405020304" pitchFamily="18" charset="0"/>
                <a:ea typeface="Times New Roman" panose="02020603050405020304" pitchFamily="18" charset="0"/>
              </a:rPr>
              <a:t>Avtomobilning yurish ravonligi ko’rsatkichlari</a:t>
            </a:r>
            <a:endParaRPr lang="ru-RU" sz="2800" dirty="0">
              <a:solidFill>
                <a:schemeClr val="tx2"/>
              </a:solidFill>
              <a:effectLst/>
              <a:latin typeface="Times New Roman" panose="02020603050405020304" pitchFamily="18" charset="0"/>
              <a:ea typeface="Times New Roman" panose="02020603050405020304" pitchFamily="18" charset="0"/>
            </a:endParaRPr>
          </a:p>
        </p:txBody>
      </p:sp>
      <p:sp>
        <p:nvSpPr>
          <p:cNvPr id="13" name="Прямоугольник 12"/>
          <p:cNvSpPr/>
          <p:nvPr/>
        </p:nvSpPr>
        <p:spPr>
          <a:xfrm>
            <a:off x="167426" y="824246"/>
            <a:ext cx="11925836" cy="6124754"/>
          </a:xfrm>
          <a:prstGeom prst="rect">
            <a:avLst/>
          </a:prstGeom>
        </p:spPr>
        <p:txBody>
          <a:bodyPr wrap="square">
            <a:spAutoFit/>
          </a:bodyPr>
          <a:lstStyle/>
          <a:p>
            <a:pPr indent="342900" algn="just">
              <a:spcAft>
                <a:spcPts val="0"/>
              </a:spcAft>
            </a:pPr>
            <a:r>
              <a:rPr lang="es-ES" sz="2800" dirty="0">
                <a:latin typeface="Times New Roman" panose="02020603050405020304" pitchFamily="18" charset="0"/>
                <a:ea typeface="Times New Roman" panose="02020603050405020304" pitchFamily="18" charset="0"/>
              </a:rPr>
              <a:t>Avtomobil agregatlari bir-biri bilan sharnirli yoki elastik biriktnrilgani sababli harakat vaqtida vertikal yo’nalishda tebranadi</a:t>
            </a:r>
            <a:r>
              <a:rPr lang="es-ES" sz="2800" b="1" dirty="0">
                <a:latin typeface="Times New Roman" panose="02020603050405020304" pitchFamily="18" charset="0"/>
                <a:ea typeface="Times New Roman" panose="02020603050405020304" pitchFamily="18" charset="0"/>
              </a:rPr>
              <a:t>.</a:t>
            </a:r>
            <a:r>
              <a:rPr lang="es-ES" sz="2800" dirty="0">
                <a:latin typeface="Times New Roman" panose="02020603050405020304" pitchFamily="18" charset="0"/>
                <a:ea typeface="Times New Roman" panose="02020603050405020304" pitchFamily="18" charset="0"/>
              </a:rPr>
              <a:t> Tebranish sabablaridan biri qiymati va yo’nalishi o’zgaruvchi kuchlar ta`siridir. Tebranish, bir tomondan passajirlar va xaydovchida yomon tuyg’u xosil qilsa, ikkinchi tomondan detallarning yeyilishini kuchaytiradi. Tebranish vaqtida avtomobilning harakatiga qarshilik ortgani sababli uning yonilgi sarfi ko’payadi. xaydovchi notekis yo’llarda tezlikni kamaytirishga majbur bo’ladi, shunda avtomobilning ish bajarish qobiliyati ham pasayadi. </a:t>
            </a:r>
            <a:endParaRPr lang="ru-RU" sz="2800" dirty="0">
              <a:latin typeface="Times New Roman" panose="02020603050405020304" pitchFamily="18" charset="0"/>
              <a:ea typeface="Times New Roman" panose="02020603050405020304" pitchFamily="18" charset="0"/>
            </a:endParaRPr>
          </a:p>
          <a:p>
            <a:pPr indent="342900" algn="just">
              <a:spcAft>
                <a:spcPts val="0"/>
              </a:spcAft>
            </a:pPr>
            <a:r>
              <a:rPr lang="es-ES" sz="2800" dirty="0">
                <a:latin typeface="Times New Roman" panose="02020603050405020304" pitchFamily="18" charset="0"/>
                <a:ea typeface="Times New Roman" panose="02020603050405020304" pitchFamily="18" charset="0"/>
              </a:rPr>
              <a:t>Avtomobilning tebranishi tebranish amplitudasining chastotasi, tezlanishi va tebranish tezlanishining vaqt birligida o’zgarishi bilan harakterlanadi. Bu ko’rsatkichlar laboratoriya va yo’l sharoitida tajriba o’tkazib aniqlanadi.</a:t>
            </a:r>
            <a:endParaRPr lang="ru-RU" sz="2800" dirty="0">
              <a:latin typeface="Times New Roman" panose="02020603050405020304" pitchFamily="18" charset="0"/>
              <a:ea typeface="Times New Roman" panose="02020603050405020304" pitchFamily="18" charset="0"/>
            </a:endParaRPr>
          </a:p>
          <a:p>
            <a:pPr algn="just"/>
            <a:r>
              <a:rPr lang="es-ES" sz="2800" dirty="0">
                <a:latin typeface="Times New Roman" panose="02020603050405020304" pitchFamily="18" charset="0"/>
                <a:ea typeface="Times New Roman" panose="02020603050405020304" pitchFamily="18" charset="0"/>
              </a:rPr>
              <a:t>       Yurish ravonligi ko’rsatkichlarining qiymatini aniqlash uchun ravonlikka ta`sir etuvchi hamma faktorlarni va tebranishning inson organizmiga ta`sirini xisobga olnsh zarur. Avtomobil osmasining sifati kuzovnnng xususiy tebranish chastotasi bilan </a:t>
            </a:r>
            <a:r>
              <a:rPr lang="es-ES" sz="2800" dirty="0" smtClean="0">
                <a:latin typeface="Times New Roman" panose="02020603050405020304" pitchFamily="18" charset="0"/>
                <a:ea typeface="Times New Roman" panose="02020603050405020304" pitchFamily="18" charset="0"/>
              </a:rPr>
              <a:t>harakterlanadi. </a:t>
            </a:r>
            <a:endParaRPr lang="ru-RU" sz="2800" dirty="0"/>
          </a:p>
        </p:txBody>
      </p:sp>
    </p:spTree>
    <p:extLst>
      <p:ext uri="{BB962C8B-B14F-4D97-AF65-F5344CB8AC3E}">
        <p14:creationId xmlns:p14="http://schemas.microsoft.com/office/powerpoint/2010/main" val="40427502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1" name="Прямоугольник 10"/>
          <p:cNvSpPr/>
          <p:nvPr/>
        </p:nvSpPr>
        <p:spPr>
          <a:xfrm>
            <a:off x="2307216" y="145546"/>
            <a:ext cx="7371506" cy="523220"/>
          </a:xfrm>
          <a:prstGeom prst="rect">
            <a:avLst/>
          </a:prstGeom>
        </p:spPr>
        <p:txBody>
          <a:bodyPr wrap="none">
            <a:spAutoFit/>
          </a:bodyPr>
          <a:lstStyle/>
          <a:p>
            <a:pPr algn="ctr">
              <a:spcAft>
                <a:spcPts val="0"/>
              </a:spcAft>
            </a:pPr>
            <a:r>
              <a:rPr lang="es-ES" sz="2800" b="1" dirty="0">
                <a:solidFill>
                  <a:schemeClr val="tx2"/>
                </a:solidFill>
                <a:latin typeface="Times New Roman" panose="02020603050405020304" pitchFamily="18" charset="0"/>
                <a:ea typeface="Times New Roman" panose="02020603050405020304" pitchFamily="18" charset="0"/>
              </a:rPr>
              <a:t>Avtomobilning yurish ravonligi ko’rsatkichlari</a:t>
            </a:r>
            <a:endParaRPr lang="ru-RU" sz="2800" dirty="0">
              <a:solidFill>
                <a:schemeClr val="tx2"/>
              </a:solidFill>
              <a:effectLst/>
              <a:latin typeface="Times New Roman" panose="02020603050405020304" pitchFamily="18" charset="0"/>
              <a:ea typeface="Times New Roman" panose="02020603050405020304" pitchFamily="18" charset="0"/>
            </a:endParaRPr>
          </a:p>
        </p:txBody>
      </p:sp>
      <p:sp>
        <p:nvSpPr>
          <p:cNvPr id="12" name="Прямоугольник 11"/>
          <p:cNvSpPr/>
          <p:nvPr/>
        </p:nvSpPr>
        <p:spPr>
          <a:xfrm>
            <a:off x="0" y="839153"/>
            <a:ext cx="12192000" cy="6093976"/>
          </a:xfrm>
          <a:prstGeom prst="rect">
            <a:avLst/>
          </a:prstGeom>
        </p:spPr>
        <p:txBody>
          <a:bodyPr wrap="square">
            <a:spAutoFit/>
          </a:bodyPr>
          <a:lstStyle/>
          <a:p>
            <a:r>
              <a:rPr lang="es-ES" sz="2600" dirty="0">
                <a:latin typeface="Times New Roman" panose="02020603050405020304" pitchFamily="18" charset="0"/>
                <a:ea typeface="Times New Roman" panose="02020603050405020304" pitchFamily="18" charset="0"/>
              </a:rPr>
              <a:t>Ma`lumki, inson organizmi yurish paytidagi oyoq turtkisiga va o’rtacha yurish tezligiga moslangan. Agar qadam uzunligi 0,75 m, tezligi 3 km/soat desak, minutiga 67 ta vertikal turtki bo’lishi mumkin. Yengil avtomobillarning xususiy tebranish chastotasi 60.-.80 tebranish/minut; bu esa yuqorida xisoblangan raqamga yaqin. Tebranish chastotasi kichik bo’lsa, passajirda «dengiz kasalligi» alomatlari paydo bo’ladi (bosh aylanish, ko’ngil aynish),tebranish chastotasi kattalashganda odam tez charchaydi. Avtomobilning yurish ravonligini laboratornyada va yo’l sharoitida aniqlash mumkin, Laboratoriyada avtomobilni maxsus moslama yordamida ko’tarib, tezda tashlab yuborish bilan yoki avtomobil g’ildiraklarini maxsus chiqiqli baraban ustida harakatlantirish bilan aniqlanadi. Tajriba ma`lumotlaridan ressoralangan va ressoralanmagan massalarning tebranish chastotasi, amplitudasi, tezligi va tezlanishi aniqlanadi. Ravonlikni avtomobil yurayotgan vaqtda aniqlash uchun izlanayotgan parametrlarning o’zgarishi lentaga yoziladi. Yo’lning notekislik bo’ylama kesimi sinusoida shaklida deb olinadi. harakat tezligini 5 km/soatdan boshlab zarur tezlikkacha oshirib boriladi. Lentalardagi yozuvlardan avtomobilning yurish ravonligini harakterlovchi parametrlar aniqlanadi.</a:t>
            </a:r>
            <a:endParaRPr lang="ru-RU" sz="2600" dirty="0"/>
          </a:p>
        </p:txBody>
      </p:sp>
    </p:spTree>
    <p:extLst>
      <p:ext uri="{BB962C8B-B14F-4D97-AF65-F5344CB8AC3E}">
        <p14:creationId xmlns:p14="http://schemas.microsoft.com/office/powerpoint/2010/main" val="39080490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2" name="Прямоугольник 11"/>
          <p:cNvSpPr/>
          <p:nvPr/>
        </p:nvSpPr>
        <p:spPr>
          <a:xfrm>
            <a:off x="3897395" y="145546"/>
            <a:ext cx="4191147" cy="523220"/>
          </a:xfrm>
          <a:prstGeom prst="rect">
            <a:avLst/>
          </a:prstGeom>
        </p:spPr>
        <p:txBody>
          <a:bodyPr wrap="none">
            <a:spAutoFit/>
          </a:bodyPr>
          <a:lstStyle/>
          <a:p>
            <a:pPr lvl="0" algn="just">
              <a:spcAft>
                <a:spcPts val="0"/>
              </a:spcAft>
            </a:pPr>
            <a:r>
              <a:rPr lang="es-ES" sz="28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Avtomobilning tebranishi.</a:t>
            </a:r>
            <a:endParaRPr lang="ru-RU" sz="1600" b="1"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13" name="Прямоугольник 12"/>
          <p:cNvSpPr/>
          <p:nvPr/>
        </p:nvSpPr>
        <p:spPr>
          <a:xfrm>
            <a:off x="0" y="848135"/>
            <a:ext cx="12191999" cy="1292662"/>
          </a:xfrm>
          <a:prstGeom prst="rect">
            <a:avLst/>
          </a:prstGeom>
        </p:spPr>
        <p:txBody>
          <a:bodyPr wrap="square">
            <a:spAutoFit/>
          </a:bodyPr>
          <a:lstStyle/>
          <a:p>
            <a:pPr indent="342900" algn="just">
              <a:spcAft>
                <a:spcPts val="0"/>
              </a:spcAft>
            </a:pPr>
            <a:r>
              <a:rPr lang="es-ES" sz="2600" dirty="0">
                <a:latin typeface="Times New Roman" panose="02020603050405020304" pitchFamily="18" charset="0"/>
                <a:ea typeface="Times New Roman" panose="02020603050405020304" pitchFamily="18" charset="0"/>
              </a:rPr>
              <a:t>Tebranishga har xil faktorlarning ta`sirini o’rganish uchun bitta erkinlik darajasiga ega bo’lgan jism tebranishini tekshiramiz, </a:t>
            </a:r>
            <a:r>
              <a:rPr lang="es-ES" sz="2600" i="1" dirty="0">
                <a:latin typeface="Times New Roman" panose="02020603050405020304" pitchFamily="18" charset="0"/>
                <a:ea typeface="Times New Roman" panose="02020603050405020304" pitchFamily="18" charset="0"/>
              </a:rPr>
              <a:t>t</a:t>
            </a:r>
            <a:r>
              <a:rPr lang="es-ES" sz="2600" dirty="0">
                <a:latin typeface="Times New Roman" panose="02020603050405020304" pitchFamily="18" charset="0"/>
                <a:ea typeface="Times New Roman" panose="02020603050405020304" pitchFamily="18" charset="0"/>
              </a:rPr>
              <a:t> massali jism </a:t>
            </a:r>
            <a:r>
              <a:rPr lang="es-ES" sz="2600" i="1" dirty="0">
                <a:latin typeface="Times New Roman" panose="02020603050405020304" pitchFamily="18" charset="0"/>
                <a:ea typeface="Times New Roman" panose="02020603050405020304" pitchFamily="18" charset="0"/>
              </a:rPr>
              <a:t>S</a:t>
            </a:r>
            <a:r>
              <a:rPr lang="es-ES" sz="2600" i="1" baseline="-25000" dirty="0">
                <a:latin typeface="Times New Roman" panose="02020603050405020304" pitchFamily="18" charset="0"/>
                <a:ea typeface="Times New Roman" panose="02020603050405020304" pitchFamily="18" charset="0"/>
              </a:rPr>
              <a:t>r</a:t>
            </a:r>
            <a:r>
              <a:rPr lang="es-ES" sz="2600" dirty="0">
                <a:latin typeface="Times New Roman" panose="02020603050405020304" pitchFamily="18" charset="0"/>
                <a:ea typeface="Times New Roman" panose="02020603050405020304" pitchFamily="18" charset="0"/>
              </a:rPr>
              <a:t> bikrlikka ega prujinaga maxkamlangan bo’lsin. Prujinaga yuk qo’yilmasdan oldin jism 1 xolatda bo’ladi.</a:t>
            </a:r>
            <a:endParaRPr lang="ru-RU" sz="2600" dirty="0">
              <a:effectLst/>
              <a:latin typeface="Times New Roman" panose="02020603050405020304" pitchFamily="18" charset="0"/>
              <a:ea typeface="Times New Roman" panose="02020603050405020304" pitchFamily="18" charset="0"/>
            </a:endParaRPr>
          </a:p>
        </p:txBody>
      </p:sp>
      <p:pic>
        <p:nvPicPr>
          <p:cNvPr id="16" name="Рисунок 15"/>
          <p:cNvPicPr>
            <a:picLocks noChangeAspect="1"/>
          </p:cNvPicPr>
          <p:nvPr/>
        </p:nvPicPr>
        <p:blipFill>
          <a:blip r:embed="rId2"/>
          <a:stretch>
            <a:fillRect/>
          </a:stretch>
        </p:blipFill>
        <p:spPr>
          <a:xfrm>
            <a:off x="2342358" y="2140797"/>
            <a:ext cx="4917712" cy="3804268"/>
          </a:xfrm>
          <a:prstGeom prst="rect">
            <a:avLst/>
          </a:prstGeom>
        </p:spPr>
      </p:pic>
      <p:sp>
        <p:nvSpPr>
          <p:cNvPr id="17" name="Прямоугольник 16"/>
          <p:cNvSpPr/>
          <p:nvPr/>
        </p:nvSpPr>
        <p:spPr>
          <a:xfrm>
            <a:off x="1820713" y="6149914"/>
            <a:ext cx="5202065" cy="523220"/>
          </a:xfrm>
          <a:prstGeom prst="rect">
            <a:avLst/>
          </a:prstGeom>
        </p:spPr>
        <p:txBody>
          <a:bodyPr wrap="none">
            <a:spAutoFit/>
          </a:bodyPr>
          <a:lstStyle/>
          <a:p>
            <a:pPr algn="ctr">
              <a:spcAft>
                <a:spcPts val="0"/>
              </a:spcAft>
            </a:pPr>
            <a:r>
              <a:rPr lang="en-US" sz="2800" dirty="0" err="1">
                <a:latin typeface="Times New Roman" panose="02020603050405020304" pitchFamily="18" charset="0"/>
                <a:ea typeface="Times New Roman" panose="02020603050405020304" pitchFamily="18" charset="0"/>
              </a:rPr>
              <a:t>Bir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massali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sistemaning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tebranishi</a:t>
            </a:r>
            <a:r>
              <a:rPr lang="en-US" sz="2800" dirty="0">
                <a:latin typeface="Times New Roman" panose="02020603050405020304" pitchFamily="18" charset="0"/>
                <a:ea typeface="Times New Roman" panose="02020603050405020304" pitchFamily="18" charset="0"/>
              </a:rPr>
              <a:t>.</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456412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4" name="Прямоугольник 13"/>
          <p:cNvSpPr/>
          <p:nvPr/>
        </p:nvSpPr>
        <p:spPr>
          <a:xfrm>
            <a:off x="3897395" y="145546"/>
            <a:ext cx="4191147" cy="523220"/>
          </a:xfrm>
          <a:prstGeom prst="rect">
            <a:avLst/>
          </a:prstGeom>
        </p:spPr>
        <p:txBody>
          <a:bodyPr wrap="none">
            <a:spAutoFit/>
          </a:bodyPr>
          <a:lstStyle/>
          <a:p>
            <a:pPr lvl="0" algn="just">
              <a:spcAft>
                <a:spcPts val="0"/>
              </a:spcAft>
            </a:pPr>
            <a:r>
              <a:rPr lang="es-ES" sz="28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Avtomobilning tebranishi.</a:t>
            </a:r>
            <a:endParaRPr lang="ru-RU" sz="1600" b="1"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5" name="Рисунок 14"/>
          <p:cNvPicPr>
            <a:picLocks noChangeAspect="1"/>
          </p:cNvPicPr>
          <p:nvPr/>
        </p:nvPicPr>
        <p:blipFill>
          <a:blip r:embed="rId2"/>
          <a:stretch>
            <a:fillRect/>
          </a:stretch>
        </p:blipFill>
        <p:spPr>
          <a:xfrm>
            <a:off x="659941" y="860652"/>
            <a:ext cx="10666053" cy="5997348"/>
          </a:xfrm>
          <a:prstGeom prst="rect">
            <a:avLst/>
          </a:prstGeom>
        </p:spPr>
      </p:pic>
    </p:spTree>
    <p:extLst>
      <p:ext uri="{BB962C8B-B14F-4D97-AF65-F5344CB8AC3E}">
        <p14:creationId xmlns:p14="http://schemas.microsoft.com/office/powerpoint/2010/main" val="22697657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a:stretch>
            <a:fillRect/>
          </a:stretch>
        </p:blipFill>
        <p:spPr>
          <a:xfrm>
            <a:off x="147930" y="1125910"/>
            <a:ext cx="12044070" cy="5848000"/>
          </a:xfrm>
          <a:prstGeom prst="rect">
            <a:avLst/>
          </a:prstGeom>
        </p:spPr>
      </p:pic>
      <p:sp>
        <p:nvSpPr>
          <p:cNvPr id="8" name="Прямоугольник 7"/>
          <p:cNvSpPr/>
          <p:nvPr/>
        </p:nvSpPr>
        <p:spPr>
          <a:xfrm>
            <a:off x="3897395" y="145546"/>
            <a:ext cx="4191147" cy="523220"/>
          </a:xfrm>
          <a:prstGeom prst="rect">
            <a:avLst/>
          </a:prstGeom>
        </p:spPr>
        <p:txBody>
          <a:bodyPr wrap="none">
            <a:spAutoFit/>
          </a:bodyPr>
          <a:lstStyle/>
          <a:p>
            <a:pPr lvl="0" algn="just">
              <a:spcAft>
                <a:spcPts val="0"/>
              </a:spcAft>
            </a:pPr>
            <a:r>
              <a:rPr lang="es-ES" sz="28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Avtomobilning tebranishi.</a:t>
            </a:r>
            <a:endParaRPr lang="ru-RU" sz="1600" b="1"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9110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7" name="Прямоугольник 16"/>
          <p:cNvSpPr/>
          <p:nvPr/>
        </p:nvSpPr>
        <p:spPr>
          <a:xfrm>
            <a:off x="3897395" y="145546"/>
            <a:ext cx="4191147" cy="523220"/>
          </a:xfrm>
          <a:prstGeom prst="rect">
            <a:avLst/>
          </a:prstGeom>
        </p:spPr>
        <p:txBody>
          <a:bodyPr wrap="none">
            <a:spAutoFit/>
          </a:bodyPr>
          <a:lstStyle/>
          <a:p>
            <a:pPr lvl="0" algn="just">
              <a:spcAft>
                <a:spcPts val="0"/>
              </a:spcAft>
            </a:pPr>
            <a:r>
              <a:rPr lang="es-ES" sz="28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Avtomobilning tebranishi.</a:t>
            </a:r>
            <a:endParaRPr lang="ru-RU" sz="1600" b="1"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18" name="Прямоугольник 17"/>
              <p:cNvSpPr/>
              <p:nvPr/>
            </p:nvSpPr>
            <p:spPr>
              <a:xfrm>
                <a:off x="0" y="806152"/>
                <a:ext cx="12192000" cy="5949899"/>
              </a:xfrm>
              <a:prstGeom prst="rect">
                <a:avLst/>
              </a:prstGeom>
            </p:spPr>
            <p:txBody>
              <a:bodyPr wrap="square">
                <a:spAutoFit/>
              </a:bodyPr>
              <a:lstStyle/>
              <a:p>
                <a:pPr marL="50800" algn="just">
                  <a:spcAft>
                    <a:spcPts val="0"/>
                  </a:spcAft>
                </a:pPr>
                <a:r>
                  <a:rPr lang="pt-PT" sz="2800" dirty="0">
                    <a:latin typeface="Times New Roman" panose="02020603050405020304" pitchFamily="18" charset="0"/>
                    <a:ea typeface="Times New Roman" panose="02020603050405020304" pitchFamily="18" charset="0"/>
                  </a:rPr>
                  <a:t>tebranishning o’sish tezligi:</a:t>
                </a:r>
                <a:endParaRPr lang="ru-RU" sz="2800" dirty="0">
                  <a:effectLst/>
                  <a:latin typeface="Times New Roman" panose="02020603050405020304" pitchFamily="18" charset="0"/>
                  <a:ea typeface="Times New Roman" panose="02020603050405020304" pitchFamily="18" charset="0"/>
                </a:endParaRPr>
              </a:p>
              <a:p>
                <a:pPr marL="50800" algn="just">
                  <a:spcAft>
                    <a:spcPts val="0"/>
                  </a:spcAft>
                </a:pPr>
                <a:r>
                  <a:rPr lang="pt-PT" sz="2800" dirty="0">
                    <a:effectLst/>
                    <a:latin typeface="Times New Roman" panose="02020603050405020304" pitchFamily="18" charset="0"/>
                    <a:ea typeface="Times New Roman" panose="02020603050405020304" pitchFamily="18" charset="0"/>
                  </a:rPr>
                  <a:t> </a:t>
                </a:r>
                <a:endParaRPr lang="ru-RU" sz="2800" dirty="0">
                  <a:effectLst/>
                  <a:latin typeface="Times New Roman" panose="02020603050405020304" pitchFamily="18" charset="0"/>
                  <a:ea typeface="Times New Roman" panose="02020603050405020304" pitchFamily="18" charset="0"/>
                </a:endParaRPr>
              </a:p>
              <a:p>
                <a:pPr marL="50800" algn="ctr">
                  <a:spcAft>
                    <a:spcPts val="0"/>
                  </a:spcAft>
                </a:pPr>
                <a14:m>
                  <m:oMath xmlns:m="http://schemas.openxmlformats.org/officeDocument/2006/math">
                    <m:sSub>
                      <m:sSubPr>
                        <m:ctrlPr>
                          <a:rPr lang="ru-RU" sz="2800" i="1">
                            <a:effectLst/>
                            <a:latin typeface="Cambria Math" panose="02040503050406030204" pitchFamily="18" charset="0"/>
                            <a:ea typeface="Times New Roman" panose="02020603050405020304" pitchFamily="18" charset="0"/>
                          </a:rPr>
                        </m:ctrlPr>
                      </m:sSubPr>
                      <m:e>
                        <m:r>
                          <a:rPr lang="pt-PT" sz="2800" i="1">
                            <a:effectLst/>
                            <a:latin typeface="Cambria Math" panose="02040503050406030204" pitchFamily="18" charset="0"/>
                            <a:ea typeface="Times New Roman" panose="02020603050405020304" pitchFamily="18" charset="0"/>
                          </a:rPr>
                          <m:t>𝑗</m:t>
                        </m:r>
                        <m:r>
                          <a:rPr lang="pt-PT" sz="2800" i="1">
                            <a:effectLst/>
                            <a:latin typeface="Cambria Math" panose="02040503050406030204" pitchFamily="18" charset="0"/>
                            <a:ea typeface="Times New Roman" panose="02020603050405020304" pitchFamily="18" charset="0"/>
                          </a:rPr>
                          <m:t>′</m:t>
                        </m:r>
                      </m:e>
                      <m:sub>
                        <m:r>
                          <a:rPr lang="pt-PT" sz="2800" i="1">
                            <a:effectLst/>
                            <a:latin typeface="Cambria Math" panose="02040503050406030204" pitchFamily="18" charset="0"/>
                            <a:ea typeface="Times New Roman" panose="02020603050405020304" pitchFamily="18" charset="0"/>
                          </a:rPr>
                          <m:t>𝑎</m:t>
                        </m:r>
                      </m:sub>
                    </m:sSub>
                    <m:r>
                      <a:rPr lang="pt-PT" sz="2800" i="1">
                        <a:effectLst/>
                        <a:latin typeface="Cambria Math" panose="02040503050406030204" pitchFamily="18" charset="0"/>
                        <a:ea typeface="Times New Roman" panose="02020603050405020304" pitchFamily="18" charset="0"/>
                      </a:rPr>
                      <m:t>=</m:t>
                    </m:r>
                    <m:f>
                      <m:fPr>
                        <m:ctrlPr>
                          <a:rPr lang="ru-RU" sz="2800" i="1">
                            <a:effectLst/>
                            <a:latin typeface="Cambria Math" panose="02040503050406030204" pitchFamily="18" charset="0"/>
                            <a:ea typeface="Times New Roman" panose="02020603050405020304" pitchFamily="18" charset="0"/>
                          </a:rPr>
                        </m:ctrlPr>
                      </m:fPr>
                      <m:num>
                        <m:sSup>
                          <m:sSupPr>
                            <m:ctrlPr>
                              <a:rPr lang="ru-RU" sz="2800" i="1">
                                <a:effectLst/>
                                <a:latin typeface="Cambria Math" panose="02040503050406030204" pitchFamily="18" charset="0"/>
                                <a:ea typeface="Times New Roman" panose="02020603050405020304" pitchFamily="18" charset="0"/>
                              </a:rPr>
                            </m:ctrlPr>
                          </m:sSupPr>
                          <m:e>
                            <m:r>
                              <a:rPr lang="pt-PT" sz="2800" i="1">
                                <a:effectLst/>
                                <a:latin typeface="Cambria Math" panose="02040503050406030204" pitchFamily="18" charset="0"/>
                                <a:ea typeface="Times New Roman" panose="02020603050405020304" pitchFamily="18" charset="0"/>
                              </a:rPr>
                              <m:t>𝑑</m:t>
                            </m:r>
                          </m:e>
                          <m:sup>
                            <m:r>
                              <a:rPr lang="pt-PT" sz="2800" i="1">
                                <a:effectLst/>
                                <a:latin typeface="Cambria Math" panose="02040503050406030204" pitchFamily="18" charset="0"/>
                                <a:ea typeface="Times New Roman" panose="02020603050405020304" pitchFamily="18" charset="0"/>
                              </a:rPr>
                              <m:t>3</m:t>
                            </m:r>
                          </m:sup>
                        </m:sSup>
                        <m:r>
                          <a:rPr lang="pt-PT" sz="2800" i="1">
                            <a:effectLst/>
                            <a:latin typeface="Cambria Math" panose="02040503050406030204" pitchFamily="18" charset="0"/>
                            <a:ea typeface="Times New Roman" panose="02020603050405020304" pitchFamily="18" charset="0"/>
                          </a:rPr>
                          <m:t>𝑧</m:t>
                        </m:r>
                      </m:num>
                      <m:den>
                        <m:sSup>
                          <m:sSupPr>
                            <m:ctrlPr>
                              <a:rPr lang="ru-RU" sz="2800" i="1">
                                <a:effectLst/>
                                <a:latin typeface="Cambria Math" panose="02040503050406030204" pitchFamily="18" charset="0"/>
                                <a:ea typeface="Times New Roman" panose="02020603050405020304" pitchFamily="18" charset="0"/>
                              </a:rPr>
                            </m:ctrlPr>
                          </m:sSupPr>
                          <m:e>
                            <m:r>
                              <a:rPr lang="pt-PT" sz="2800" i="1">
                                <a:effectLst/>
                                <a:latin typeface="Cambria Math" panose="02040503050406030204" pitchFamily="18" charset="0"/>
                                <a:ea typeface="Times New Roman" panose="02020603050405020304" pitchFamily="18" charset="0"/>
                              </a:rPr>
                              <m:t>𝑑𝑡</m:t>
                            </m:r>
                          </m:e>
                          <m:sup>
                            <m:r>
                              <a:rPr lang="pt-PT" sz="2800" i="1">
                                <a:effectLst/>
                                <a:latin typeface="Cambria Math" panose="02040503050406030204" pitchFamily="18" charset="0"/>
                                <a:ea typeface="Times New Roman" panose="02020603050405020304" pitchFamily="18" charset="0"/>
                              </a:rPr>
                              <m:t>3</m:t>
                            </m:r>
                          </m:sup>
                        </m:sSup>
                      </m:den>
                    </m:f>
                    <m:r>
                      <a:rPr lang="pt-PT" sz="2800" i="1">
                        <a:effectLst/>
                        <a:latin typeface="Cambria Math" panose="02040503050406030204" pitchFamily="18" charset="0"/>
                        <a:ea typeface="Times New Roman" panose="02020603050405020304" pitchFamily="18" charset="0"/>
                      </a:rPr>
                      <m:t>=−</m:t>
                    </m:r>
                    <m:sSub>
                      <m:sSubPr>
                        <m:ctrlPr>
                          <a:rPr lang="ru-RU" sz="2800" i="1">
                            <a:effectLst/>
                            <a:latin typeface="Cambria Math" panose="02040503050406030204" pitchFamily="18" charset="0"/>
                            <a:ea typeface="Times New Roman" panose="02020603050405020304" pitchFamily="18" charset="0"/>
                          </a:rPr>
                        </m:ctrlPr>
                      </m:sSubPr>
                      <m:e>
                        <m:r>
                          <a:rPr lang="de-DE" sz="2800" i="1">
                            <a:effectLst/>
                            <a:latin typeface="Cambria Math" panose="02040503050406030204" pitchFamily="18" charset="0"/>
                            <a:ea typeface="Times New Roman" panose="02020603050405020304" pitchFamily="18" charset="0"/>
                          </a:rPr>
                          <m:t>𝑧</m:t>
                        </m:r>
                      </m:e>
                      <m:sub>
                        <m:r>
                          <a:rPr lang="de-DE" sz="2800" i="1">
                            <a:effectLst/>
                            <a:latin typeface="Cambria Math" panose="02040503050406030204" pitchFamily="18" charset="0"/>
                            <a:ea typeface="Times New Roman" panose="02020603050405020304" pitchFamily="18" charset="0"/>
                          </a:rPr>
                          <m:t>𝑚𝑎𝑥</m:t>
                        </m:r>
                      </m:sub>
                    </m:sSub>
                    <m:r>
                      <a:rPr lang="de-DE" sz="2800" i="1">
                        <a:effectLst/>
                        <a:latin typeface="Cambria Math" panose="02040503050406030204" pitchFamily="18" charset="0"/>
                        <a:ea typeface="Times New Roman" panose="02020603050405020304" pitchFamily="18" charset="0"/>
                      </a:rPr>
                      <m:t>∙</m:t>
                    </m:r>
                    <m:sSup>
                      <m:sSupPr>
                        <m:ctrlPr>
                          <a:rPr lang="ru-RU" sz="2800" i="1">
                            <a:effectLst/>
                            <a:latin typeface="Cambria Math" panose="02040503050406030204" pitchFamily="18" charset="0"/>
                            <a:ea typeface="Times New Roman" panose="02020603050405020304" pitchFamily="18" charset="0"/>
                          </a:rPr>
                        </m:ctrlPr>
                      </m:sSupPr>
                      <m:e>
                        <m:r>
                          <a:rPr lang="de-DE" sz="2800" i="1">
                            <a:effectLst/>
                            <a:latin typeface="Cambria Math" panose="02040503050406030204" pitchFamily="18" charset="0"/>
                            <a:ea typeface="Times New Roman" panose="02020603050405020304" pitchFamily="18" charset="0"/>
                          </a:rPr>
                          <m:t>𝜔</m:t>
                        </m:r>
                      </m:e>
                      <m:sup>
                        <m:r>
                          <a:rPr lang="de-DE" sz="2800" i="1">
                            <a:effectLst/>
                            <a:latin typeface="Cambria Math" panose="02040503050406030204" pitchFamily="18" charset="0"/>
                            <a:ea typeface="Times New Roman" panose="02020603050405020304" pitchFamily="18" charset="0"/>
                          </a:rPr>
                          <m:t>3</m:t>
                        </m:r>
                      </m:sup>
                    </m:sSup>
                    <m:r>
                      <a:rPr lang="de-DE" sz="2800" i="1">
                        <a:effectLst/>
                        <a:latin typeface="Cambria Math" panose="02040503050406030204" pitchFamily="18" charset="0"/>
                        <a:ea typeface="Times New Roman" panose="02020603050405020304" pitchFamily="18" charset="0"/>
                      </a:rPr>
                      <m:t>∙</m:t>
                    </m:r>
                    <m:func>
                      <m:funcPr>
                        <m:ctrlPr>
                          <a:rPr lang="ru-RU" sz="2800" i="1">
                            <a:effectLst/>
                            <a:latin typeface="Cambria Math" panose="02040503050406030204" pitchFamily="18" charset="0"/>
                            <a:ea typeface="Times New Roman" panose="02020603050405020304" pitchFamily="18" charset="0"/>
                          </a:rPr>
                        </m:ctrlPr>
                      </m:funcPr>
                      <m:fName>
                        <m:r>
                          <m:rPr>
                            <m:sty m:val="p"/>
                          </m:rPr>
                          <a:rPr lang="de-DE" sz="2800">
                            <a:effectLst/>
                            <a:latin typeface="Cambria Math" panose="02040503050406030204" pitchFamily="18" charset="0"/>
                            <a:ea typeface="Times New Roman" panose="02020603050405020304" pitchFamily="18" charset="0"/>
                          </a:rPr>
                          <m:t>cos</m:t>
                        </m:r>
                      </m:fName>
                      <m:e>
                        <m:r>
                          <a:rPr lang="de-DE" sz="2800" i="1">
                            <a:effectLst/>
                            <a:latin typeface="Cambria Math" panose="02040503050406030204" pitchFamily="18" charset="0"/>
                            <a:ea typeface="Times New Roman" panose="02020603050405020304" pitchFamily="18" charset="0"/>
                          </a:rPr>
                          <m:t>𝜔</m:t>
                        </m:r>
                      </m:e>
                    </m:func>
                    <m:r>
                      <a:rPr lang="de-DE" sz="2800" i="1">
                        <a:effectLst/>
                        <a:latin typeface="Cambria Math" panose="02040503050406030204" pitchFamily="18" charset="0"/>
                        <a:ea typeface="Times New Roman" panose="02020603050405020304" pitchFamily="18" charset="0"/>
                      </a:rPr>
                      <m:t>∙</m:t>
                    </m:r>
                    <m:r>
                      <a:rPr lang="de-DE" sz="2800" i="1">
                        <a:effectLst/>
                        <a:latin typeface="Cambria Math" panose="02040503050406030204" pitchFamily="18" charset="0"/>
                        <a:ea typeface="Times New Roman" panose="02020603050405020304" pitchFamily="18" charset="0"/>
                      </a:rPr>
                      <m:t>𝑡</m:t>
                    </m:r>
                  </m:oMath>
                </a14:m>
                <a:r>
                  <a:rPr lang="pt-PT" sz="2800" dirty="0">
                    <a:effectLst/>
                    <a:latin typeface="Times New Roman" panose="02020603050405020304" pitchFamily="18" charset="0"/>
                    <a:ea typeface="Times New Roman" panose="02020603050405020304" pitchFamily="18" charset="0"/>
                  </a:rPr>
                  <a:t>, cm/c</a:t>
                </a:r>
                <a:r>
                  <a:rPr lang="pt-PT" sz="2800" baseline="30000" dirty="0">
                    <a:effectLst/>
                    <a:latin typeface="Times New Roman" panose="02020603050405020304" pitchFamily="18" charset="0"/>
                    <a:ea typeface="Times New Roman" panose="02020603050405020304" pitchFamily="18" charset="0"/>
                  </a:rPr>
                  <a:t>3</a:t>
                </a:r>
                <a:endParaRPr lang="ru-RU" sz="2800" dirty="0">
                  <a:effectLst/>
                  <a:latin typeface="Times New Roman" panose="02020603050405020304" pitchFamily="18" charset="0"/>
                  <a:ea typeface="Times New Roman" panose="02020603050405020304" pitchFamily="18" charset="0"/>
                </a:endParaRPr>
              </a:p>
              <a:p>
                <a:pPr marL="50800" algn="just">
                  <a:spcAft>
                    <a:spcPts val="0"/>
                  </a:spcAft>
                </a:pPr>
                <a:r>
                  <a:rPr lang="pt-PT" sz="2800" dirty="0">
                    <a:effectLst/>
                    <a:latin typeface="Times New Roman" panose="02020603050405020304" pitchFamily="18" charset="0"/>
                    <a:ea typeface="Times New Roman" panose="02020603050405020304" pitchFamily="18" charset="0"/>
                  </a:rPr>
                  <a:t> </a:t>
                </a:r>
                <a:endParaRPr lang="ru-RU" sz="2800" dirty="0">
                  <a:effectLst/>
                  <a:latin typeface="Times New Roman" panose="02020603050405020304" pitchFamily="18" charset="0"/>
                  <a:ea typeface="Times New Roman" panose="02020603050405020304" pitchFamily="18" charset="0"/>
                </a:endParaRPr>
              </a:p>
              <a:p>
                <a:pPr marL="50800" algn="just">
                  <a:spcAft>
                    <a:spcPts val="0"/>
                  </a:spcAft>
                </a:pPr>
                <a:r>
                  <a:rPr lang="pt-PT" sz="2800" dirty="0">
                    <a:effectLst/>
                    <a:latin typeface="Times New Roman" panose="02020603050405020304" pitchFamily="18" charset="0"/>
                    <a:ea typeface="Times New Roman" panose="02020603050405020304" pitchFamily="18" charset="0"/>
                  </a:rPr>
                  <a:t>tebranish chastotasi:</a:t>
                </a:r>
                <a:endParaRPr lang="ru-RU" sz="2800" dirty="0">
                  <a:effectLst/>
                  <a:latin typeface="Times New Roman" panose="02020603050405020304" pitchFamily="18" charset="0"/>
                  <a:ea typeface="Times New Roman" panose="02020603050405020304" pitchFamily="18" charset="0"/>
                </a:endParaRPr>
              </a:p>
              <a:p>
                <a:pPr marL="50800" algn="just">
                  <a:spcAft>
                    <a:spcPts val="0"/>
                  </a:spcAft>
                </a:pPr>
                <a:r>
                  <a:rPr lang="pt-PT" sz="2800" dirty="0">
                    <a:effectLst/>
                    <a:latin typeface="Times New Roman" panose="02020603050405020304" pitchFamily="18" charset="0"/>
                    <a:ea typeface="Times New Roman" panose="02020603050405020304" pitchFamily="18" charset="0"/>
                  </a:rPr>
                  <a:t> </a:t>
                </a:r>
                <a:endParaRPr lang="ru-RU" sz="2800" dirty="0">
                  <a:effectLst/>
                  <a:latin typeface="Times New Roman" panose="02020603050405020304" pitchFamily="18" charset="0"/>
                  <a:ea typeface="Times New Roman" panose="02020603050405020304" pitchFamily="18" charset="0"/>
                </a:endParaRPr>
              </a:p>
              <a:p>
                <a:pPr marL="50800" algn="ctr">
                  <a:spcAft>
                    <a:spcPts val="0"/>
                  </a:spcAft>
                </a:pPr>
                <a14:m>
                  <m:oMath xmlns:m="http://schemas.openxmlformats.org/officeDocument/2006/math">
                    <m:r>
                      <a:rPr lang="pt-PT" sz="2800" i="1">
                        <a:effectLst/>
                        <a:latin typeface="Cambria Math" panose="02040503050406030204" pitchFamily="18" charset="0"/>
                        <a:ea typeface="Times New Roman" panose="02020603050405020304" pitchFamily="18" charset="0"/>
                      </a:rPr>
                      <m:t>𝑛</m:t>
                    </m:r>
                    <m:r>
                      <a:rPr lang="pt-PT" sz="2800" i="1">
                        <a:effectLst/>
                        <a:latin typeface="Cambria Math" panose="02040503050406030204" pitchFamily="18" charset="0"/>
                        <a:ea typeface="Times New Roman" panose="02020603050405020304" pitchFamily="18" charset="0"/>
                      </a:rPr>
                      <m:t>=</m:t>
                    </m:r>
                    <m:f>
                      <m:fPr>
                        <m:ctrlPr>
                          <a:rPr lang="ru-RU" sz="2800" i="1">
                            <a:effectLst/>
                            <a:latin typeface="Cambria Math" panose="02040503050406030204" pitchFamily="18" charset="0"/>
                            <a:ea typeface="Times New Roman" panose="02020603050405020304" pitchFamily="18" charset="0"/>
                          </a:rPr>
                        </m:ctrlPr>
                      </m:fPr>
                      <m:num>
                        <m:r>
                          <a:rPr lang="pt-PT" sz="2800" i="1">
                            <a:effectLst/>
                            <a:latin typeface="Cambria Math" panose="02040503050406030204" pitchFamily="18" charset="0"/>
                            <a:ea typeface="Times New Roman" panose="02020603050405020304" pitchFamily="18" charset="0"/>
                          </a:rPr>
                          <m:t>30</m:t>
                        </m:r>
                      </m:num>
                      <m:den>
                        <m:r>
                          <a:rPr lang="pt-PT" sz="2800" i="1">
                            <a:effectLst/>
                            <a:latin typeface="Cambria Math" panose="02040503050406030204" pitchFamily="18" charset="0"/>
                            <a:ea typeface="Times New Roman" panose="02020603050405020304" pitchFamily="18" charset="0"/>
                          </a:rPr>
                          <m:t>𝜋</m:t>
                        </m:r>
                      </m:den>
                    </m:f>
                    <m:rad>
                      <m:radPr>
                        <m:degHide m:val="on"/>
                        <m:ctrlPr>
                          <a:rPr lang="ru-RU" sz="2800" i="1">
                            <a:effectLst/>
                            <a:latin typeface="Cambria Math" panose="02040503050406030204" pitchFamily="18" charset="0"/>
                            <a:ea typeface="Times New Roman" panose="02020603050405020304" pitchFamily="18" charset="0"/>
                          </a:rPr>
                        </m:ctrlPr>
                      </m:radPr>
                      <m:deg/>
                      <m:e>
                        <m:f>
                          <m:fPr>
                            <m:ctrlPr>
                              <a:rPr lang="ru-RU" sz="2800" i="1">
                                <a:effectLst/>
                                <a:latin typeface="Cambria Math" panose="02040503050406030204" pitchFamily="18" charset="0"/>
                                <a:ea typeface="Times New Roman" panose="02020603050405020304" pitchFamily="18" charset="0"/>
                              </a:rPr>
                            </m:ctrlPr>
                          </m:fPr>
                          <m:num>
                            <m:r>
                              <a:rPr lang="pt-PT" sz="2800" i="1">
                                <a:effectLst/>
                                <a:latin typeface="Cambria Math" panose="02040503050406030204" pitchFamily="18" charset="0"/>
                                <a:ea typeface="Times New Roman" panose="02020603050405020304" pitchFamily="18" charset="0"/>
                              </a:rPr>
                              <m:t>𝑔</m:t>
                            </m:r>
                          </m:num>
                          <m:den>
                            <m:r>
                              <a:rPr lang="pt-PT" sz="2800" i="1">
                                <a:effectLst/>
                                <a:latin typeface="Cambria Math" panose="02040503050406030204" pitchFamily="18" charset="0"/>
                                <a:ea typeface="Times New Roman" panose="02020603050405020304" pitchFamily="18" charset="0"/>
                              </a:rPr>
                              <m:t>𝑓</m:t>
                            </m:r>
                          </m:den>
                        </m:f>
                        <m:r>
                          <a:rPr lang="pt-PT" sz="2800" i="1">
                            <a:effectLst/>
                            <a:latin typeface="Cambria Math" panose="02040503050406030204" pitchFamily="18" charset="0"/>
                            <a:ea typeface="Times New Roman" panose="02020603050405020304" pitchFamily="18" charset="0"/>
                          </a:rPr>
                          <m:t> </m:t>
                        </m:r>
                      </m:e>
                    </m:rad>
                    <m:r>
                      <a:rPr lang="pt-PT" sz="2800" i="1">
                        <a:effectLst/>
                        <a:latin typeface="Cambria Math" panose="02040503050406030204" pitchFamily="18" charset="0"/>
                        <a:ea typeface="Times New Roman" panose="02020603050405020304" pitchFamily="18" charset="0"/>
                      </a:rPr>
                      <m:t>≈</m:t>
                    </m:r>
                    <m:f>
                      <m:fPr>
                        <m:ctrlPr>
                          <a:rPr lang="ru-RU" sz="2800" i="1">
                            <a:effectLst/>
                            <a:latin typeface="Cambria Math" panose="02040503050406030204" pitchFamily="18" charset="0"/>
                            <a:ea typeface="Times New Roman" panose="02020603050405020304" pitchFamily="18" charset="0"/>
                          </a:rPr>
                        </m:ctrlPr>
                      </m:fPr>
                      <m:num>
                        <m:r>
                          <a:rPr lang="pt-PT" sz="2800" i="1">
                            <a:effectLst/>
                            <a:latin typeface="Cambria Math" panose="02040503050406030204" pitchFamily="18" charset="0"/>
                            <a:ea typeface="Times New Roman" panose="02020603050405020304" pitchFamily="18" charset="0"/>
                          </a:rPr>
                          <m:t>300</m:t>
                        </m:r>
                      </m:num>
                      <m:den>
                        <m:sSub>
                          <m:sSubPr>
                            <m:ctrlPr>
                              <a:rPr lang="ru-RU" sz="2800" i="1">
                                <a:effectLst/>
                                <a:latin typeface="Cambria Math" panose="02040503050406030204" pitchFamily="18" charset="0"/>
                                <a:ea typeface="Times New Roman" panose="02020603050405020304" pitchFamily="18" charset="0"/>
                              </a:rPr>
                            </m:ctrlPr>
                          </m:sSubPr>
                          <m:e>
                            <m:r>
                              <a:rPr lang="pt-PT" sz="2800" i="1">
                                <a:effectLst/>
                                <a:latin typeface="Cambria Math" panose="02040503050406030204" pitchFamily="18" charset="0"/>
                                <a:ea typeface="Times New Roman" panose="02020603050405020304" pitchFamily="18" charset="0"/>
                              </a:rPr>
                              <m:t>𝑓</m:t>
                            </m:r>
                          </m:e>
                          <m:sub>
                            <m:r>
                              <a:rPr lang="pt-PT" sz="2800" i="1">
                                <a:effectLst/>
                                <a:latin typeface="Cambria Math" panose="02040503050406030204" pitchFamily="18" charset="0"/>
                                <a:ea typeface="Times New Roman" panose="02020603050405020304" pitchFamily="18" charset="0"/>
                              </a:rPr>
                              <m:t>𝑐𝑡</m:t>
                            </m:r>
                          </m:sub>
                        </m:sSub>
                      </m:den>
                    </m:f>
                  </m:oMath>
                </a14:m>
                <a:r>
                  <a:rPr lang="pt-PT" sz="2800" dirty="0">
                    <a:effectLst/>
                    <a:latin typeface="Times New Roman" panose="02020603050405020304" pitchFamily="18" charset="0"/>
                    <a:ea typeface="Times New Roman" panose="02020603050405020304" pitchFamily="18" charset="0"/>
                  </a:rPr>
                  <a:t> ,      </a:t>
                </a:r>
                <a:r>
                  <a:rPr lang="pt-PT" sz="2800" i="1" dirty="0">
                    <a:effectLst/>
                    <a:latin typeface="Times New Roman" panose="02020603050405020304" pitchFamily="18" charset="0"/>
                    <a:ea typeface="Times New Roman" panose="02020603050405020304" pitchFamily="18" charset="0"/>
                  </a:rPr>
                  <a:t>tebranish/min</a:t>
                </a:r>
                <a:endParaRPr lang="ru-RU" sz="2800" dirty="0">
                  <a:effectLst/>
                  <a:latin typeface="Times New Roman" panose="02020603050405020304" pitchFamily="18" charset="0"/>
                  <a:ea typeface="Times New Roman" panose="02020603050405020304" pitchFamily="18" charset="0"/>
                </a:endParaRPr>
              </a:p>
              <a:p>
                <a:pPr indent="342900" algn="just">
                  <a:spcAft>
                    <a:spcPts val="0"/>
                  </a:spcAft>
                </a:pPr>
                <a:r>
                  <a:rPr lang="pt-PT" sz="2800" dirty="0">
                    <a:effectLst/>
                    <a:latin typeface="Times New Roman" panose="02020603050405020304" pitchFamily="18" charset="0"/>
                    <a:ea typeface="Times New Roman" panose="02020603050405020304" pitchFamily="18" charset="0"/>
                  </a:rPr>
                  <a:t>Oxirgi formulaga ko’ra osmaning statik defformatsiyasi </a:t>
                </a:r>
                <a14:m>
                  <m:oMath xmlns:m="http://schemas.openxmlformats.org/officeDocument/2006/math">
                    <m:sSub>
                      <m:sSubPr>
                        <m:ctrlPr>
                          <a:rPr lang="ru-RU" sz="2800" i="1">
                            <a:effectLst/>
                            <a:latin typeface="Cambria Math" panose="02040503050406030204" pitchFamily="18" charset="0"/>
                            <a:ea typeface="Times New Roman" panose="02020603050405020304" pitchFamily="18" charset="0"/>
                          </a:rPr>
                        </m:ctrlPr>
                      </m:sSubPr>
                      <m:e>
                        <m:r>
                          <a:rPr lang="pt-PT" sz="2800" i="1">
                            <a:effectLst/>
                            <a:latin typeface="Cambria Math" panose="02040503050406030204" pitchFamily="18" charset="0"/>
                            <a:ea typeface="Times New Roman" panose="02020603050405020304" pitchFamily="18" charset="0"/>
                          </a:rPr>
                          <m:t>𝑓</m:t>
                        </m:r>
                      </m:e>
                      <m:sub>
                        <m:r>
                          <a:rPr lang="pt-PT" sz="2800" i="1">
                            <a:effectLst/>
                            <a:latin typeface="Cambria Math" panose="02040503050406030204" pitchFamily="18" charset="0"/>
                            <a:ea typeface="Times New Roman" panose="02020603050405020304" pitchFamily="18" charset="0"/>
                          </a:rPr>
                          <m:t>𝑐𝑡</m:t>
                        </m:r>
                      </m:sub>
                    </m:sSub>
                  </m:oMath>
                </a14:m>
                <a:r>
                  <a:rPr lang="pt-PT" sz="2800" dirty="0">
                    <a:effectLst/>
                    <a:latin typeface="Times New Roman" panose="02020603050405020304" pitchFamily="18" charset="0"/>
                    <a:ea typeface="Times New Roman" panose="02020603050405020304" pitchFamily="18" charset="0"/>
                  </a:rPr>
                  <a:t> qanchalik katta bo’lsa, osma shunchalik yumshok bo’ladi, avtomobilning komfortabelligi esa ortadi.</a:t>
                </a:r>
                <a:endParaRPr lang="ru-RU" sz="2800" dirty="0">
                  <a:effectLst/>
                  <a:latin typeface="Times New Roman" panose="02020603050405020304" pitchFamily="18" charset="0"/>
                  <a:ea typeface="Times New Roman" panose="02020603050405020304" pitchFamily="18" charset="0"/>
                </a:endParaRPr>
              </a:p>
              <a:p>
                <a:pPr indent="342900" algn="just">
                  <a:spcAft>
                    <a:spcPts val="0"/>
                  </a:spcAft>
                </a:pPr>
                <a:r>
                  <a:rPr lang="nb-NO" sz="2800" dirty="0">
                    <a:effectLst/>
                    <a:latin typeface="Times New Roman" panose="02020603050405020304" pitchFamily="18" charset="0"/>
                    <a:ea typeface="Times New Roman" panose="02020603050405020304" pitchFamily="18" charset="0"/>
                  </a:rPr>
                  <a:t>Engil avtomobillar uchun             </a:t>
                </a:r>
                <a14:m>
                  <m:oMath xmlns:m="http://schemas.openxmlformats.org/officeDocument/2006/math">
                    <m:sSub>
                      <m:sSubPr>
                        <m:ctrlPr>
                          <a:rPr lang="ru-RU" sz="2800" i="1">
                            <a:effectLst/>
                            <a:latin typeface="Cambria Math" panose="02040503050406030204" pitchFamily="18" charset="0"/>
                            <a:ea typeface="Times New Roman" panose="02020603050405020304" pitchFamily="18" charset="0"/>
                          </a:rPr>
                        </m:ctrlPr>
                      </m:sSubPr>
                      <m:e>
                        <m:r>
                          <a:rPr lang="pt-PT" sz="2800" i="1">
                            <a:effectLst/>
                            <a:latin typeface="Cambria Math" panose="02040503050406030204" pitchFamily="18" charset="0"/>
                            <a:ea typeface="Times New Roman" panose="02020603050405020304" pitchFamily="18" charset="0"/>
                          </a:rPr>
                          <m:t>𝑓</m:t>
                        </m:r>
                      </m:e>
                      <m:sub>
                        <m:r>
                          <a:rPr lang="pt-PT" sz="2800" i="1">
                            <a:effectLst/>
                            <a:latin typeface="Cambria Math" panose="02040503050406030204" pitchFamily="18" charset="0"/>
                            <a:ea typeface="Times New Roman" panose="02020603050405020304" pitchFamily="18" charset="0"/>
                          </a:rPr>
                          <m:t>𝑐𝑡</m:t>
                        </m:r>
                      </m:sub>
                    </m:sSub>
                  </m:oMath>
                </a14:m>
                <a:r>
                  <a:rPr lang="nb-NO" sz="2800" dirty="0">
                    <a:effectLst/>
                    <a:latin typeface="Times New Roman" panose="02020603050405020304" pitchFamily="18" charset="0"/>
                    <a:ea typeface="Times New Roman" panose="02020603050405020304" pitchFamily="18" charset="0"/>
                  </a:rPr>
                  <a:t>=100…250 mm.</a:t>
                </a:r>
                <a:endParaRPr lang="ru-RU" sz="2800" dirty="0">
                  <a:effectLst/>
                  <a:latin typeface="Times New Roman" panose="02020603050405020304" pitchFamily="18" charset="0"/>
                  <a:ea typeface="Times New Roman" panose="02020603050405020304" pitchFamily="18" charset="0"/>
                </a:endParaRPr>
              </a:p>
              <a:p>
                <a:pPr indent="342900" algn="just">
                  <a:spcAft>
                    <a:spcPts val="0"/>
                  </a:spcAft>
                </a:pPr>
                <a:r>
                  <a:rPr lang="nb-NO" sz="2800" dirty="0">
                    <a:effectLst/>
                    <a:latin typeface="Times New Roman" panose="02020603050405020304" pitchFamily="18" charset="0"/>
                    <a:ea typeface="Times New Roman" panose="02020603050405020304" pitchFamily="18" charset="0"/>
                  </a:rPr>
                  <a:t>Yuk avtomobillari uchun               </a:t>
                </a:r>
                <a14:m>
                  <m:oMath xmlns:m="http://schemas.openxmlformats.org/officeDocument/2006/math">
                    <m:sSub>
                      <m:sSubPr>
                        <m:ctrlPr>
                          <a:rPr lang="ru-RU" sz="2800" i="1">
                            <a:effectLst/>
                            <a:latin typeface="Cambria Math" panose="02040503050406030204" pitchFamily="18" charset="0"/>
                            <a:ea typeface="Times New Roman" panose="02020603050405020304" pitchFamily="18" charset="0"/>
                          </a:rPr>
                        </m:ctrlPr>
                      </m:sSubPr>
                      <m:e>
                        <m:r>
                          <a:rPr lang="pt-PT" sz="2800" i="1">
                            <a:effectLst/>
                            <a:latin typeface="Cambria Math" panose="02040503050406030204" pitchFamily="18" charset="0"/>
                            <a:ea typeface="Times New Roman" panose="02020603050405020304" pitchFamily="18" charset="0"/>
                          </a:rPr>
                          <m:t>𝑓</m:t>
                        </m:r>
                      </m:e>
                      <m:sub>
                        <m:r>
                          <a:rPr lang="pt-PT" sz="2800" i="1">
                            <a:effectLst/>
                            <a:latin typeface="Cambria Math" panose="02040503050406030204" pitchFamily="18" charset="0"/>
                            <a:ea typeface="Times New Roman" panose="02020603050405020304" pitchFamily="18" charset="0"/>
                          </a:rPr>
                          <m:t>𝑐𝑡</m:t>
                        </m:r>
                      </m:sub>
                    </m:sSub>
                  </m:oMath>
                </a14:m>
                <a:r>
                  <a:rPr lang="nb-NO" sz="2800" dirty="0">
                    <a:effectLst/>
                    <a:latin typeface="Times New Roman" panose="02020603050405020304" pitchFamily="18" charset="0"/>
                    <a:ea typeface="Times New Roman" panose="02020603050405020304" pitchFamily="18" charset="0"/>
                  </a:rPr>
                  <a:t>=60…120  mm.</a:t>
                </a:r>
                <a:endParaRPr lang="ru-RU" sz="2800" dirty="0">
                  <a:effectLst/>
                  <a:latin typeface="Times New Roman" panose="02020603050405020304" pitchFamily="18" charset="0"/>
                  <a:ea typeface="Times New Roman" panose="02020603050405020304" pitchFamily="18" charset="0"/>
                </a:endParaRPr>
              </a:p>
              <a:p>
                <a:pPr indent="342900" algn="just">
                  <a:spcAft>
                    <a:spcPts val="0"/>
                  </a:spcAft>
                </a:pPr>
                <a:r>
                  <a:rPr lang="nb-NO" sz="2800" dirty="0">
                    <a:effectLst/>
                    <a:latin typeface="Times New Roman" panose="02020603050405020304" pitchFamily="18" charset="0"/>
                    <a:ea typeface="Times New Roman" panose="02020603050405020304" pitchFamily="18" charset="0"/>
                  </a:rPr>
                  <a:t>Avtobuslar uchun			    </a:t>
                </a:r>
                <a14:m>
                  <m:oMath xmlns:m="http://schemas.openxmlformats.org/officeDocument/2006/math">
                    <m:sSub>
                      <m:sSubPr>
                        <m:ctrlPr>
                          <a:rPr lang="ru-RU" sz="2800" i="1">
                            <a:effectLst/>
                            <a:latin typeface="Cambria Math" panose="02040503050406030204" pitchFamily="18" charset="0"/>
                            <a:ea typeface="Times New Roman" panose="02020603050405020304" pitchFamily="18" charset="0"/>
                          </a:rPr>
                        </m:ctrlPr>
                      </m:sSubPr>
                      <m:e>
                        <m:r>
                          <a:rPr lang="pt-PT" sz="2800" i="1">
                            <a:effectLst/>
                            <a:latin typeface="Cambria Math" panose="02040503050406030204" pitchFamily="18" charset="0"/>
                            <a:ea typeface="Times New Roman" panose="02020603050405020304" pitchFamily="18" charset="0"/>
                          </a:rPr>
                          <m:t>𝑓</m:t>
                        </m:r>
                      </m:e>
                      <m:sub>
                        <m:r>
                          <a:rPr lang="pt-PT" sz="2800" i="1">
                            <a:effectLst/>
                            <a:latin typeface="Cambria Math" panose="02040503050406030204" pitchFamily="18" charset="0"/>
                            <a:ea typeface="Times New Roman" panose="02020603050405020304" pitchFamily="18" charset="0"/>
                          </a:rPr>
                          <m:t>𝑐𝑡</m:t>
                        </m:r>
                      </m:sub>
                    </m:sSub>
                  </m:oMath>
                </a14:m>
                <a:r>
                  <a:rPr lang="nb-NO" sz="2800" dirty="0">
                    <a:effectLst/>
                    <a:latin typeface="Times New Roman" panose="02020603050405020304" pitchFamily="18" charset="0"/>
                    <a:ea typeface="Times New Roman" panose="02020603050405020304" pitchFamily="18" charset="0"/>
                  </a:rPr>
                  <a:t>=100…200 mm.</a:t>
                </a:r>
                <a:endParaRPr lang="ru-RU" sz="2800" dirty="0">
                  <a:effectLst/>
                  <a:latin typeface="Times New Roman" panose="02020603050405020304" pitchFamily="18" charset="0"/>
                  <a:ea typeface="Times New Roman" panose="02020603050405020304" pitchFamily="18" charset="0"/>
                </a:endParaRPr>
              </a:p>
            </p:txBody>
          </p:sp>
        </mc:Choice>
        <mc:Fallback>
          <p:sp>
            <p:nvSpPr>
              <p:cNvPr id="18" name="Прямоугольник 17"/>
              <p:cNvSpPr>
                <a:spLocks noRot="1" noChangeAspect="1" noMove="1" noResize="1" noEditPoints="1" noAdjustHandles="1" noChangeArrowheads="1" noChangeShapeType="1" noTextEdit="1"/>
              </p:cNvSpPr>
              <p:nvPr/>
            </p:nvSpPr>
            <p:spPr>
              <a:xfrm>
                <a:off x="0" y="806152"/>
                <a:ext cx="12192000" cy="5949899"/>
              </a:xfrm>
              <a:prstGeom prst="rect">
                <a:avLst/>
              </a:prstGeom>
              <a:blipFill rotWithShape="0">
                <a:blip r:embed="rId2"/>
                <a:stretch>
                  <a:fillRect l="-1000" t="-1025" r="-1000" b="-1947"/>
                </a:stretch>
              </a:blipFill>
            </p:spPr>
            <p:txBody>
              <a:bodyPr/>
              <a:lstStyle/>
              <a:p>
                <a:r>
                  <a:rPr lang="ru-RU">
                    <a:noFill/>
                  </a:rPr>
                  <a:t> </a:t>
                </a:r>
              </a:p>
            </p:txBody>
          </p:sp>
        </mc:Fallback>
      </mc:AlternateContent>
    </p:spTree>
    <p:extLst>
      <p:ext uri="{BB962C8B-B14F-4D97-AF65-F5344CB8AC3E}">
        <p14:creationId xmlns:p14="http://schemas.microsoft.com/office/powerpoint/2010/main" val="5283082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3897395" y="145546"/>
            <a:ext cx="4191147" cy="523220"/>
          </a:xfrm>
          <a:prstGeom prst="rect">
            <a:avLst/>
          </a:prstGeom>
        </p:spPr>
        <p:txBody>
          <a:bodyPr wrap="none">
            <a:spAutoFit/>
          </a:bodyPr>
          <a:lstStyle/>
          <a:p>
            <a:pPr lvl="0" algn="just">
              <a:spcAft>
                <a:spcPts val="0"/>
              </a:spcAft>
            </a:pPr>
            <a:r>
              <a:rPr lang="es-ES" sz="28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Avtomobilning tebranishi.</a:t>
            </a:r>
            <a:endParaRPr lang="ru-RU" sz="1600" b="1"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Прямоугольник 4"/>
          <p:cNvSpPr/>
          <p:nvPr/>
        </p:nvSpPr>
        <p:spPr>
          <a:xfrm>
            <a:off x="12878" y="965915"/>
            <a:ext cx="11960180" cy="5693866"/>
          </a:xfrm>
          <a:prstGeom prst="rect">
            <a:avLst/>
          </a:prstGeom>
        </p:spPr>
        <p:txBody>
          <a:bodyPr wrap="square">
            <a:spAutoFit/>
          </a:bodyPr>
          <a:lstStyle/>
          <a:p>
            <a:pPr indent="342900" algn="just">
              <a:spcAft>
                <a:spcPts val="0"/>
              </a:spcAft>
            </a:pPr>
            <a:r>
              <a:rPr lang="nb-NO" sz="2600" dirty="0">
                <a:latin typeface="Times New Roman" panose="02020603050405020304" pitchFamily="18" charset="0"/>
                <a:ea typeface="Times New Roman" panose="02020603050405020304" pitchFamily="18" charset="0"/>
              </a:rPr>
              <a:t>Avtomobil kup massali sistema bo’lgani uchun uning tebranishi juda murakabdir. Qabul qilingan ekvivalent tebranish sistemasi ressoralangan massa </a:t>
            </a:r>
            <a:r>
              <a:rPr lang="nb-NO" sz="2600" i="1" dirty="0">
                <a:latin typeface="Times New Roman" panose="02020603050405020304" pitchFamily="18" charset="0"/>
                <a:ea typeface="Times New Roman" panose="02020603050405020304" pitchFamily="18" charset="0"/>
              </a:rPr>
              <a:t>m,</a:t>
            </a:r>
            <a:r>
              <a:rPr lang="nb-NO" sz="2600" dirty="0">
                <a:latin typeface="Times New Roman" panose="02020603050405020304" pitchFamily="18" charset="0"/>
                <a:ea typeface="Times New Roman" panose="02020603050405020304" pitchFamily="18" charset="0"/>
              </a:rPr>
              <a:t> ressoralanmagan </a:t>
            </a:r>
            <a:r>
              <a:rPr lang="nb-NO" sz="2600" i="1" dirty="0">
                <a:latin typeface="Times New Roman" panose="02020603050405020304" pitchFamily="18" charset="0"/>
                <a:ea typeface="Times New Roman" panose="02020603050405020304" pitchFamily="18" charset="0"/>
              </a:rPr>
              <a:t>m</a:t>
            </a:r>
            <a:r>
              <a:rPr lang="nb-NO" sz="2600" i="1" baseline="-25000" dirty="0">
                <a:latin typeface="Times New Roman" panose="02020603050405020304" pitchFamily="18" charset="0"/>
                <a:ea typeface="Times New Roman" panose="02020603050405020304" pitchFamily="18" charset="0"/>
              </a:rPr>
              <a:t>1</a:t>
            </a:r>
            <a:r>
              <a:rPr lang="nb-NO" sz="2600" i="1" dirty="0">
                <a:latin typeface="Times New Roman" panose="02020603050405020304" pitchFamily="18" charset="0"/>
                <a:ea typeface="Times New Roman" panose="02020603050405020304" pitchFamily="18" charset="0"/>
              </a:rPr>
              <a:t>, m</a:t>
            </a:r>
            <a:r>
              <a:rPr lang="nb-NO" sz="2600" i="1" baseline="-25000" dirty="0">
                <a:latin typeface="Times New Roman" panose="02020603050405020304" pitchFamily="18" charset="0"/>
                <a:ea typeface="Times New Roman" panose="02020603050405020304" pitchFamily="18" charset="0"/>
              </a:rPr>
              <a:t>2</a:t>
            </a:r>
            <a:r>
              <a:rPr lang="nb-NO" sz="2600" dirty="0">
                <a:latin typeface="Times New Roman" panose="02020603050405020304" pitchFamily="18" charset="0"/>
                <a:ea typeface="Times New Roman" panose="02020603050405020304" pitchFamily="18" charset="0"/>
              </a:rPr>
              <a:t> massalar va </a:t>
            </a:r>
            <a:r>
              <a:rPr lang="nb-NO" sz="2600" i="1" dirty="0">
                <a:latin typeface="Times New Roman" panose="02020603050405020304" pitchFamily="18" charset="0"/>
                <a:ea typeface="Times New Roman" panose="02020603050405020304" pitchFamily="18" charset="0"/>
              </a:rPr>
              <a:t>C</a:t>
            </a:r>
            <a:r>
              <a:rPr lang="nb-NO" sz="2600" i="1" baseline="-25000" dirty="0">
                <a:latin typeface="Times New Roman" panose="02020603050405020304" pitchFamily="18" charset="0"/>
                <a:ea typeface="Times New Roman" panose="02020603050405020304" pitchFamily="18" charset="0"/>
              </a:rPr>
              <a:t>r1</a:t>
            </a:r>
            <a:r>
              <a:rPr lang="nb-NO" sz="2600" i="1" dirty="0">
                <a:latin typeface="Times New Roman" panose="02020603050405020304" pitchFamily="18" charset="0"/>
                <a:ea typeface="Times New Roman" panose="02020603050405020304" pitchFamily="18" charset="0"/>
              </a:rPr>
              <a:t>, C</a:t>
            </a:r>
            <a:r>
              <a:rPr lang="nb-NO" sz="2600" i="1" baseline="-25000" dirty="0">
                <a:latin typeface="Times New Roman" panose="02020603050405020304" pitchFamily="18" charset="0"/>
                <a:ea typeface="Times New Roman" panose="02020603050405020304" pitchFamily="18" charset="0"/>
              </a:rPr>
              <a:t>r2</a:t>
            </a:r>
            <a:r>
              <a:rPr lang="nb-NO" sz="2600" dirty="0">
                <a:latin typeface="Times New Roman" panose="02020603050405020304" pitchFamily="18" charset="0"/>
                <a:ea typeface="Times New Roman" panose="02020603050405020304" pitchFamily="18" charset="0"/>
              </a:rPr>
              <a:t> bikrlikka ega bo’lgan osmalardan, </a:t>
            </a:r>
            <a:r>
              <a:rPr lang="nb-NO" sz="2600" i="1" dirty="0">
                <a:latin typeface="Times New Roman" panose="02020603050405020304" pitchFamily="18" charset="0"/>
                <a:ea typeface="Times New Roman" panose="02020603050405020304" pitchFamily="18" charset="0"/>
              </a:rPr>
              <a:t>C</a:t>
            </a:r>
            <a:r>
              <a:rPr lang="nb-NO" sz="2600" i="1" baseline="-25000" dirty="0">
                <a:latin typeface="Times New Roman" panose="02020603050405020304" pitchFamily="18" charset="0"/>
                <a:ea typeface="Times New Roman" panose="02020603050405020304" pitchFamily="18" charset="0"/>
              </a:rPr>
              <a:t>sh1</a:t>
            </a:r>
            <a:r>
              <a:rPr lang="nb-NO" sz="2600" dirty="0">
                <a:latin typeface="Times New Roman" panose="02020603050405020304" pitchFamily="18" charset="0"/>
                <a:ea typeface="Times New Roman" panose="02020603050405020304" pitchFamily="18" charset="0"/>
              </a:rPr>
              <a:t>, </a:t>
            </a:r>
            <a:r>
              <a:rPr lang="nb-NO" sz="2600" i="1" dirty="0">
                <a:latin typeface="Times New Roman" panose="02020603050405020304" pitchFamily="18" charset="0"/>
                <a:ea typeface="Times New Roman" panose="02020603050405020304" pitchFamily="18" charset="0"/>
              </a:rPr>
              <a:t>C</a:t>
            </a:r>
            <a:r>
              <a:rPr lang="nb-NO" sz="2600" i="1" baseline="-25000" dirty="0">
                <a:latin typeface="Times New Roman" panose="02020603050405020304" pitchFamily="18" charset="0"/>
                <a:ea typeface="Times New Roman" panose="02020603050405020304" pitchFamily="18" charset="0"/>
              </a:rPr>
              <a:t>sh2</a:t>
            </a:r>
            <a:r>
              <a:rPr lang="nb-NO" sz="2600" dirty="0">
                <a:latin typeface="Times New Roman" panose="02020603050405020304" pitchFamily="18" charset="0"/>
                <a:ea typeface="Times New Roman" panose="02020603050405020304" pitchFamily="18" charset="0"/>
              </a:rPr>
              <a:t> bikrlikka ega bo’lgan shinalardan hamda </a:t>
            </a:r>
            <a:r>
              <a:rPr lang="nb-NO" sz="2600" i="1" dirty="0">
                <a:latin typeface="Times New Roman" panose="02020603050405020304" pitchFamily="18" charset="0"/>
                <a:ea typeface="Times New Roman" panose="02020603050405020304" pitchFamily="18" charset="0"/>
              </a:rPr>
              <a:t>K</a:t>
            </a:r>
            <a:r>
              <a:rPr lang="nb-NO" sz="2600" baseline="-25000" dirty="0">
                <a:latin typeface="Times New Roman" panose="02020603050405020304" pitchFamily="18" charset="0"/>
                <a:ea typeface="Times New Roman" panose="02020603050405020304" pitchFamily="18" charset="0"/>
              </a:rPr>
              <a:t>a1</a:t>
            </a:r>
            <a:r>
              <a:rPr lang="nb-NO" sz="2600" dirty="0">
                <a:latin typeface="Times New Roman" panose="02020603050405020304" pitchFamily="18" charset="0"/>
                <a:ea typeface="Times New Roman" panose="02020603050405020304" pitchFamily="18" charset="0"/>
              </a:rPr>
              <a:t>, </a:t>
            </a:r>
            <a:r>
              <a:rPr lang="nb-NO" sz="2600" i="1" dirty="0">
                <a:latin typeface="Times New Roman" panose="02020603050405020304" pitchFamily="18" charset="0"/>
                <a:ea typeface="Times New Roman" panose="02020603050405020304" pitchFamily="18" charset="0"/>
              </a:rPr>
              <a:t>K</a:t>
            </a:r>
            <a:r>
              <a:rPr lang="nb-NO" sz="2600" baseline="-25000" dirty="0">
                <a:latin typeface="Times New Roman" panose="02020603050405020304" pitchFamily="18" charset="0"/>
                <a:ea typeface="Times New Roman" panose="02020603050405020304" pitchFamily="18" charset="0"/>
              </a:rPr>
              <a:t>a2</a:t>
            </a:r>
            <a:r>
              <a:rPr lang="nb-NO" sz="2600" dirty="0">
                <a:latin typeface="Times New Roman" panose="02020603050405020304" pitchFamily="18" charset="0"/>
                <a:ea typeface="Times New Roman" panose="02020603050405020304" pitchFamily="18" charset="0"/>
              </a:rPr>
              <a:t> qarshilikli amortizatorlardan iborat; osma sharnirlari va ressora listlari o’rtasida kuro’q yoki yarim kuro’q, shinalarda esa molekulalararo ishqalanish mavjud. Kuzov va o’qlar oltita erkinlik darajasiga ega (uchta chiziqli va uchta burchakli). Tebranishga ta`sir etuvchi faktorlarnnng kupligi uni analitik usulda tekshirishni juda qiyinlashtiradi, shuning uchun avtomobilning konstruqtiv faktorlari soddalashtiriladi. Avtomobilning ressoralanmagan massalar miqdori ressoralangan massalar miqdorinipg 15...20% ni tashkil qiladi, ressoralar qattiqligi esa shinaniqidan 3...7 marta kam. Demak, ressoralanmagan massalarning erkin- tebranish chastotasi ressoralangan massalarnikidan katta bo’ladi. SHuning uchun ressoralanmagan massalarning kuzov tebranishiga ta`siri xisobga olinmaydi, osmaning elastik elementlari va shina bikrligi esa keltirilgan bikrlik bilan almashtiriladi.</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51386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4" name="Прямоугольник 3"/>
              <p:cNvSpPr/>
              <p:nvPr/>
            </p:nvSpPr>
            <p:spPr>
              <a:xfrm>
                <a:off x="283334" y="1080521"/>
                <a:ext cx="11590985" cy="5283434"/>
              </a:xfrm>
              <a:prstGeom prst="rect">
                <a:avLst/>
              </a:prstGeom>
            </p:spPr>
            <p:txBody>
              <a:bodyPr wrap="square">
                <a:spAutoFit/>
              </a:bodyPr>
              <a:lstStyle/>
              <a:p>
                <a:pPr indent="342900" algn="just">
                  <a:spcAft>
                    <a:spcPts val="0"/>
                  </a:spcAft>
                </a:pPr>
                <a:r>
                  <a:rPr lang="nb-NO" sz="2800" dirty="0">
                    <a:latin typeface="Times New Roman" panose="02020603050405020304" pitchFamily="18" charset="0"/>
                    <a:ea typeface="Times New Roman" panose="02020603050405020304" pitchFamily="18" charset="0"/>
                  </a:rPr>
                  <a:t>Osmaning keltirilgan bikrligi </a:t>
                </a:r>
                <a:r>
                  <a:rPr lang="nb-NO" sz="2800" i="1" dirty="0">
                    <a:effectLst/>
                    <a:latin typeface="Times New Roman" panose="02020603050405020304" pitchFamily="18" charset="0"/>
                    <a:ea typeface="Times New Roman" panose="02020603050405020304" pitchFamily="18" charset="0"/>
                  </a:rPr>
                  <a:t>C</a:t>
                </a:r>
                <a:r>
                  <a:rPr lang="nb-NO" sz="2800" i="1" baseline="-25000" dirty="0">
                    <a:effectLst/>
                    <a:latin typeface="Times New Roman" panose="02020603050405020304" pitchFamily="18" charset="0"/>
                    <a:ea typeface="Times New Roman" panose="02020603050405020304" pitchFamily="18" charset="0"/>
                  </a:rPr>
                  <a:t>pr</a:t>
                </a:r>
                <a:r>
                  <a:rPr lang="nb-NO" sz="2800" dirty="0">
                    <a:effectLst/>
                    <a:latin typeface="Times New Roman" panose="02020603050405020304" pitchFamily="18" charset="0"/>
                    <a:ea typeface="Times New Roman" panose="02020603050405020304" pitchFamily="18" charset="0"/>
                  </a:rPr>
                  <a:t> deb, berilgan yuk  ta`sirida xaqiqiy osma kabi deformatsiyaga ega bo’lgan soxta elastik element bikrligiga aytiladi. Keltirilgan bikrlik quyidagicha aniqlanadi:</a:t>
                </a:r>
                <a:endParaRPr lang="ru-RU" sz="2800" dirty="0">
                  <a:effectLst/>
                  <a:latin typeface="Times New Roman" panose="02020603050405020304" pitchFamily="18" charset="0"/>
                  <a:ea typeface="Times New Roman" panose="02020603050405020304" pitchFamily="18" charset="0"/>
                </a:endParaRPr>
              </a:p>
              <a:p>
                <a:pPr marL="25400" algn="just">
                  <a:spcAft>
                    <a:spcPts val="0"/>
                  </a:spcAft>
                </a:pPr>
                <a:r>
                  <a:rPr lang="nb-NO" sz="2800" dirty="0">
                    <a:effectLst/>
                    <a:latin typeface="Times New Roman" panose="02020603050405020304" pitchFamily="18" charset="0"/>
                    <a:ea typeface="Times New Roman" panose="02020603050405020304" pitchFamily="18" charset="0"/>
                  </a:rPr>
                  <a:t> </a:t>
                </a:r>
                <a:endParaRPr lang="ru-RU" sz="2800" dirty="0">
                  <a:effectLst/>
                  <a:latin typeface="Times New Roman" panose="02020603050405020304" pitchFamily="18" charset="0"/>
                  <a:ea typeface="Times New Roman" panose="02020603050405020304" pitchFamily="18" charset="0"/>
                </a:endParaRPr>
              </a:p>
              <a:p>
                <a:pPr marL="25400" algn="ctr">
                  <a:spcAft>
                    <a:spcPts val="0"/>
                  </a:spcAft>
                </a:pPr>
                <a14:m>
                  <m:oMathPara xmlns:m="http://schemas.openxmlformats.org/officeDocument/2006/math">
                    <m:oMathParaPr>
                      <m:jc m:val="centerGroup"/>
                    </m:oMathParaPr>
                    <m:oMath xmlns:m="http://schemas.openxmlformats.org/officeDocument/2006/math">
                      <m:sSub>
                        <m:sSubPr>
                          <m:ctrlPr>
                            <a:rPr lang="ru-RU" sz="2800" i="1">
                              <a:effectLst/>
                              <a:latin typeface="Cambria Math" panose="02040503050406030204" pitchFamily="18" charset="0"/>
                              <a:ea typeface="Times New Roman" panose="02020603050405020304" pitchFamily="18" charset="0"/>
                            </a:rPr>
                          </m:ctrlPr>
                        </m:sSubPr>
                        <m:e>
                          <m:r>
                            <a:rPr lang="pt-PT" sz="2800" i="1">
                              <a:effectLst/>
                              <a:latin typeface="Cambria Math" panose="02040503050406030204" pitchFamily="18" charset="0"/>
                              <a:ea typeface="Times New Roman" panose="02020603050405020304" pitchFamily="18" charset="0"/>
                            </a:rPr>
                            <m:t>𝐶</m:t>
                          </m:r>
                        </m:e>
                        <m:sub>
                          <m:r>
                            <a:rPr lang="pt-PT" sz="2800" i="1">
                              <a:effectLst/>
                              <a:latin typeface="Cambria Math" panose="02040503050406030204" pitchFamily="18" charset="0"/>
                              <a:ea typeface="Times New Roman" panose="02020603050405020304" pitchFamily="18" charset="0"/>
                            </a:rPr>
                            <m:t>𝑝𝑟</m:t>
                          </m:r>
                        </m:sub>
                      </m:sSub>
                      <m:r>
                        <a:rPr lang="pt-PT" sz="2800" i="1">
                          <a:effectLst/>
                          <a:latin typeface="Cambria Math" panose="02040503050406030204" pitchFamily="18" charset="0"/>
                          <a:ea typeface="Times New Roman" panose="02020603050405020304" pitchFamily="18" charset="0"/>
                        </a:rPr>
                        <m:t>=</m:t>
                      </m:r>
                      <m:f>
                        <m:fPr>
                          <m:ctrlPr>
                            <a:rPr lang="ru-RU" sz="2800" i="1">
                              <a:effectLst/>
                              <a:latin typeface="Cambria Math" panose="02040503050406030204" pitchFamily="18" charset="0"/>
                              <a:ea typeface="Times New Roman" panose="02020603050405020304" pitchFamily="18" charset="0"/>
                            </a:rPr>
                          </m:ctrlPr>
                        </m:fPr>
                        <m:num>
                          <m:sSub>
                            <m:sSubPr>
                              <m:ctrlPr>
                                <a:rPr lang="ru-RU" sz="2800" i="1">
                                  <a:effectLst/>
                                  <a:latin typeface="Cambria Math" panose="02040503050406030204" pitchFamily="18" charset="0"/>
                                  <a:ea typeface="Times New Roman" panose="02020603050405020304" pitchFamily="18" charset="0"/>
                                </a:rPr>
                              </m:ctrlPr>
                            </m:sSubPr>
                            <m:e>
                              <m:r>
                                <a:rPr lang="pt-PT" sz="2800" i="1">
                                  <a:effectLst/>
                                  <a:latin typeface="Cambria Math" panose="02040503050406030204" pitchFamily="18" charset="0"/>
                                  <a:ea typeface="Times New Roman" panose="02020603050405020304" pitchFamily="18" charset="0"/>
                                </a:rPr>
                                <m:t>𝐶</m:t>
                              </m:r>
                            </m:e>
                            <m:sub>
                              <m:r>
                                <a:rPr lang="pt-PT" sz="2800" i="1">
                                  <a:effectLst/>
                                  <a:latin typeface="Cambria Math" panose="02040503050406030204" pitchFamily="18" charset="0"/>
                                  <a:ea typeface="Times New Roman" panose="02020603050405020304" pitchFamily="18" charset="0"/>
                                </a:rPr>
                                <m:t>𝑟</m:t>
                              </m:r>
                            </m:sub>
                          </m:sSub>
                          <m:r>
                            <a:rPr lang="pt-PT" sz="2800" i="1">
                              <a:effectLst/>
                              <a:latin typeface="Cambria Math" panose="02040503050406030204" pitchFamily="18" charset="0"/>
                              <a:ea typeface="Times New Roman" panose="02020603050405020304" pitchFamily="18" charset="0"/>
                            </a:rPr>
                            <m:t>∙</m:t>
                          </m:r>
                          <m:sSub>
                            <m:sSubPr>
                              <m:ctrlPr>
                                <a:rPr lang="ru-RU" sz="2800" i="1">
                                  <a:effectLst/>
                                  <a:latin typeface="Cambria Math" panose="02040503050406030204" pitchFamily="18" charset="0"/>
                                  <a:ea typeface="Times New Roman" panose="02020603050405020304" pitchFamily="18" charset="0"/>
                                </a:rPr>
                              </m:ctrlPr>
                            </m:sSubPr>
                            <m:e>
                              <m:r>
                                <a:rPr lang="pt-PT" sz="2800" i="1">
                                  <a:effectLst/>
                                  <a:latin typeface="Cambria Math" panose="02040503050406030204" pitchFamily="18" charset="0"/>
                                  <a:ea typeface="Times New Roman" panose="02020603050405020304" pitchFamily="18" charset="0"/>
                                </a:rPr>
                                <m:t>𝐶</m:t>
                              </m:r>
                            </m:e>
                            <m:sub>
                              <m:r>
                                <a:rPr lang="pt-PT" sz="2800" i="1">
                                  <a:effectLst/>
                                  <a:latin typeface="Cambria Math" panose="02040503050406030204" pitchFamily="18" charset="0"/>
                                  <a:ea typeface="Times New Roman" panose="02020603050405020304" pitchFamily="18" charset="0"/>
                                </a:rPr>
                                <m:t>𝑠h</m:t>
                              </m:r>
                            </m:sub>
                          </m:sSub>
                        </m:num>
                        <m:den>
                          <m:sSub>
                            <m:sSubPr>
                              <m:ctrlPr>
                                <a:rPr lang="ru-RU" sz="2800" i="1">
                                  <a:effectLst/>
                                  <a:latin typeface="Cambria Math" panose="02040503050406030204" pitchFamily="18" charset="0"/>
                                  <a:ea typeface="Times New Roman" panose="02020603050405020304" pitchFamily="18" charset="0"/>
                                </a:rPr>
                              </m:ctrlPr>
                            </m:sSubPr>
                            <m:e>
                              <m:r>
                                <a:rPr lang="pt-PT" sz="2800" i="1">
                                  <a:effectLst/>
                                  <a:latin typeface="Cambria Math" panose="02040503050406030204" pitchFamily="18" charset="0"/>
                                  <a:ea typeface="Times New Roman" panose="02020603050405020304" pitchFamily="18" charset="0"/>
                                </a:rPr>
                                <m:t>𝐶</m:t>
                              </m:r>
                            </m:e>
                            <m:sub>
                              <m:r>
                                <a:rPr lang="pt-PT" sz="2800" i="1">
                                  <a:effectLst/>
                                  <a:latin typeface="Cambria Math" panose="02040503050406030204" pitchFamily="18" charset="0"/>
                                  <a:ea typeface="Times New Roman" panose="02020603050405020304" pitchFamily="18" charset="0"/>
                                </a:rPr>
                                <m:t>𝑟</m:t>
                              </m:r>
                            </m:sub>
                          </m:sSub>
                          <m:r>
                            <a:rPr lang="pt-PT" sz="2800" i="1">
                              <a:effectLst/>
                              <a:latin typeface="Cambria Math" panose="02040503050406030204" pitchFamily="18" charset="0"/>
                              <a:ea typeface="Times New Roman" panose="02020603050405020304" pitchFamily="18" charset="0"/>
                            </a:rPr>
                            <m:t>+</m:t>
                          </m:r>
                          <m:sSub>
                            <m:sSubPr>
                              <m:ctrlPr>
                                <a:rPr lang="ru-RU" sz="2800" i="1">
                                  <a:effectLst/>
                                  <a:latin typeface="Cambria Math" panose="02040503050406030204" pitchFamily="18" charset="0"/>
                                  <a:ea typeface="Times New Roman" panose="02020603050405020304" pitchFamily="18" charset="0"/>
                                </a:rPr>
                              </m:ctrlPr>
                            </m:sSubPr>
                            <m:e>
                              <m:r>
                                <a:rPr lang="pt-PT" sz="2800" i="1">
                                  <a:effectLst/>
                                  <a:latin typeface="Cambria Math" panose="02040503050406030204" pitchFamily="18" charset="0"/>
                                  <a:ea typeface="Times New Roman" panose="02020603050405020304" pitchFamily="18" charset="0"/>
                                </a:rPr>
                                <m:t>𝐶</m:t>
                              </m:r>
                            </m:e>
                            <m:sub>
                              <m:r>
                                <a:rPr lang="pt-PT" sz="2800" i="1">
                                  <a:effectLst/>
                                  <a:latin typeface="Cambria Math" panose="02040503050406030204" pitchFamily="18" charset="0"/>
                                  <a:ea typeface="Times New Roman" panose="02020603050405020304" pitchFamily="18" charset="0"/>
                                </a:rPr>
                                <m:t>𝑠h</m:t>
                              </m:r>
                            </m:sub>
                          </m:sSub>
                        </m:den>
                      </m:f>
                    </m:oMath>
                  </m:oMathPara>
                </a14:m>
                <a:endParaRPr lang="ru-RU" sz="2800" dirty="0">
                  <a:effectLst/>
                  <a:latin typeface="Times New Roman" panose="02020603050405020304" pitchFamily="18" charset="0"/>
                  <a:ea typeface="Times New Roman" panose="02020603050405020304" pitchFamily="18" charset="0"/>
                </a:endParaRPr>
              </a:p>
              <a:p>
                <a:pPr marL="25400" algn="just">
                  <a:spcAft>
                    <a:spcPts val="0"/>
                  </a:spcAft>
                </a:pPr>
                <a:r>
                  <a:rPr lang="nb-NO" sz="2800" dirty="0">
                    <a:effectLst/>
                    <a:latin typeface="Times New Roman" panose="02020603050405020304" pitchFamily="18" charset="0"/>
                    <a:ea typeface="Times New Roman" panose="02020603050405020304" pitchFamily="18" charset="0"/>
                  </a:rPr>
                  <a:t> </a:t>
                </a:r>
                <a:endParaRPr lang="ru-RU" sz="2800" dirty="0">
                  <a:effectLst/>
                  <a:latin typeface="Times New Roman" panose="02020603050405020304" pitchFamily="18" charset="0"/>
                  <a:ea typeface="Times New Roman" panose="02020603050405020304" pitchFamily="18" charset="0"/>
                </a:endParaRPr>
              </a:p>
              <a:p>
                <a:pPr marL="25400" algn="just">
                  <a:spcAft>
                    <a:spcPts val="0"/>
                  </a:spcAft>
                </a:pPr>
                <a:r>
                  <a:rPr lang="nb-NO" sz="2800" i="1" dirty="0">
                    <a:effectLst/>
                    <a:latin typeface="Times New Roman" panose="02020603050405020304" pitchFamily="18" charset="0"/>
                    <a:ea typeface="Times New Roman" panose="02020603050405020304" pitchFamily="18" charset="0"/>
                  </a:rPr>
                  <a:t>C</a:t>
                </a:r>
                <a:r>
                  <a:rPr lang="nb-NO" sz="2800" i="1" baseline="-25000" dirty="0">
                    <a:effectLst/>
                    <a:latin typeface="Times New Roman" panose="02020603050405020304" pitchFamily="18" charset="0"/>
                    <a:ea typeface="Times New Roman" panose="02020603050405020304" pitchFamily="18" charset="0"/>
                  </a:rPr>
                  <a:t>r, </a:t>
                </a:r>
                <a:r>
                  <a:rPr lang="nb-NO" sz="2800" i="1" dirty="0">
                    <a:effectLst/>
                    <a:latin typeface="Times New Roman" panose="02020603050405020304" pitchFamily="18" charset="0"/>
                    <a:ea typeface="Times New Roman" panose="02020603050405020304" pitchFamily="18" charset="0"/>
                  </a:rPr>
                  <a:t>C</a:t>
                </a:r>
                <a:r>
                  <a:rPr lang="nb-NO" sz="2800" i="1" baseline="-25000" dirty="0">
                    <a:effectLst/>
                    <a:latin typeface="Times New Roman" panose="02020603050405020304" pitchFamily="18" charset="0"/>
                    <a:ea typeface="Times New Roman" panose="02020603050405020304" pitchFamily="18" charset="0"/>
                  </a:rPr>
                  <a:t>sh</a:t>
                </a:r>
                <a:r>
                  <a:rPr lang="nb-NO" sz="2800" dirty="0">
                    <a:effectLst/>
                    <a:latin typeface="Times New Roman" panose="02020603050405020304" pitchFamily="18" charset="0"/>
                    <a:ea typeface="Times New Roman" panose="02020603050405020304" pitchFamily="18" charset="0"/>
                  </a:rPr>
                  <a:t> — ressora va shinaning vertikal bikrligi.</a:t>
                </a:r>
                <a:endParaRPr lang="ru-RU" sz="2800" dirty="0">
                  <a:effectLst/>
                  <a:latin typeface="Times New Roman" panose="02020603050405020304" pitchFamily="18" charset="0"/>
                  <a:ea typeface="Times New Roman" panose="02020603050405020304" pitchFamily="18" charset="0"/>
                </a:endParaRPr>
              </a:p>
              <a:p>
                <a:pPr indent="342900" algn="just">
                  <a:spcAft>
                    <a:spcPts val="0"/>
                  </a:spcAft>
                </a:pPr>
                <a:r>
                  <a:rPr lang="nb-NO" sz="2800" dirty="0">
                    <a:effectLst/>
                    <a:latin typeface="Times New Roman" panose="02020603050405020304" pitchFamily="18" charset="0"/>
                    <a:ea typeface="Times New Roman" panose="02020603050405020304" pitchFamily="18" charset="0"/>
                  </a:rPr>
                  <a:t>Ressoraning bikrligi shinaniqidan bir necha marta kichik bo’lgani uchun osmaning keltirilgan bikrligi ressoraniqidan 15,,.20 % kam bo’ladi, Avtomobillar oldingi va ketingi osmalarinnng bikrligi 200,-600 </a:t>
                </a:r>
                <a:r>
                  <a:rPr lang="nb-NO" sz="2800" i="1" dirty="0">
                    <a:effectLst/>
                    <a:latin typeface="Times New Roman" panose="02020603050405020304" pitchFamily="18" charset="0"/>
                    <a:ea typeface="Times New Roman" panose="02020603050405020304" pitchFamily="18" charset="0"/>
                  </a:rPr>
                  <a:t>N/sm</a:t>
                </a:r>
                <a:r>
                  <a:rPr lang="nb-NO" sz="2800" dirty="0">
                    <a:effectLst/>
                    <a:latin typeface="Times New Roman" panose="02020603050405020304" pitchFamily="18" charset="0"/>
                    <a:ea typeface="Times New Roman" panose="02020603050405020304" pitchFamily="18" charset="0"/>
                  </a:rPr>
                  <a:t>, shinasining bikrligi 2000...4500 </a:t>
                </a:r>
                <a:r>
                  <a:rPr lang="nb-NO" sz="2800" i="1" dirty="0">
                    <a:effectLst/>
                    <a:latin typeface="Times New Roman" panose="02020603050405020304" pitchFamily="18" charset="0"/>
                    <a:ea typeface="Times New Roman" panose="02020603050405020304" pitchFamily="18" charset="0"/>
                  </a:rPr>
                  <a:t>N/sm</a:t>
                </a:r>
                <a:r>
                  <a:rPr lang="nb-NO" sz="2800" dirty="0">
                    <a:effectLst/>
                    <a:latin typeface="Times New Roman" panose="02020603050405020304" pitchFamily="18" charset="0"/>
                    <a:ea typeface="Times New Roman" panose="02020603050405020304" pitchFamily="18" charset="0"/>
                  </a:rPr>
                  <a:t> bo’ladi.</a:t>
                </a:r>
                <a:endParaRPr lang="ru-RU" sz="2800" dirty="0">
                  <a:effectLst/>
                  <a:latin typeface="Times New Roman" panose="02020603050405020304" pitchFamily="18" charset="0"/>
                  <a:ea typeface="Times New Roman" panose="02020603050405020304" pitchFamily="18" charset="0"/>
                </a:endParaRPr>
              </a:p>
            </p:txBody>
          </p:sp>
        </mc:Choice>
        <mc:Fallback>
          <p:sp>
            <p:nvSpPr>
              <p:cNvPr id="4" name="Прямоугольник 3"/>
              <p:cNvSpPr>
                <a:spLocks noRot="1" noChangeAspect="1" noMove="1" noResize="1" noEditPoints="1" noAdjustHandles="1" noChangeArrowheads="1" noChangeShapeType="1" noTextEdit="1"/>
              </p:cNvSpPr>
              <p:nvPr/>
            </p:nvSpPr>
            <p:spPr>
              <a:xfrm>
                <a:off x="283334" y="1080521"/>
                <a:ext cx="11590985" cy="5283434"/>
              </a:xfrm>
              <a:prstGeom prst="rect">
                <a:avLst/>
              </a:prstGeom>
              <a:blipFill rotWithShape="0">
                <a:blip r:embed="rId2"/>
                <a:stretch>
                  <a:fillRect l="-1052" t="-1153" r="-1052" b="-2307"/>
                </a:stretch>
              </a:blipFill>
            </p:spPr>
            <p:txBody>
              <a:bodyPr/>
              <a:lstStyle/>
              <a:p>
                <a:r>
                  <a:rPr lang="ru-RU">
                    <a:noFill/>
                  </a:rPr>
                  <a:t> </a:t>
                </a:r>
              </a:p>
            </p:txBody>
          </p:sp>
        </mc:Fallback>
      </mc:AlternateContent>
      <p:sp>
        <p:nvSpPr>
          <p:cNvPr id="5" name="Прямоугольник 4"/>
          <p:cNvSpPr/>
          <p:nvPr/>
        </p:nvSpPr>
        <p:spPr>
          <a:xfrm>
            <a:off x="3897395" y="145546"/>
            <a:ext cx="4191147" cy="523220"/>
          </a:xfrm>
          <a:prstGeom prst="rect">
            <a:avLst/>
          </a:prstGeom>
        </p:spPr>
        <p:txBody>
          <a:bodyPr wrap="none">
            <a:spAutoFit/>
          </a:bodyPr>
          <a:lstStyle/>
          <a:p>
            <a:pPr lvl="0" algn="just">
              <a:spcAft>
                <a:spcPts val="0"/>
              </a:spcAft>
            </a:pPr>
            <a:r>
              <a:rPr lang="es-ES" sz="28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Avtomobilning tebranishi.</a:t>
            </a:r>
            <a:endParaRPr lang="ru-RU" sz="1600" b="1"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1930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360609" y="962715"/>
            <a:ext cx="11732653" cy="3970318"/>
          </a:xfrm>
          <a:prstGeom prst="rect">
            <a:avLst/>
          </a:prstGeom>
        </p:spPr>
        <p:txBody>
          <a:bodyPr wrap="square">
            <a:spAutoFit/>
          </a:bodyPr>
          <a:lstStyle/>
          <a:p>
            <a:pPr indent="342900" algn="just">
              <a:spcAft>
                <a:spcPts val="0"/>
              </a:spcAft>
            </a:pPr>
            <a:r>
              <a:rPr lang="nb-NO" sz="2800" dirty="0">
                <a:latin typeface="Times New Roman" panose="02020603050405020304" pitchFamily="18" charset="0"/>
                <a:ea typeface="Times New Roman" panose="02020603050405020304" pitchFamily="18" charset="0"/>
              </a:rPr>
              <a:t>Avtomobilning yurish ravonligini tekshirishni osonlashtnrish uchun uni ikkita erkinlik darajasiga ega sistema deb qabul qilish zarur: birinchisi—vertikal yo’nalishdagi tebranish; ikkinchisi—ko’ndalang </a:t>
            </a:r>
            <a:r>
              <a:rPr lang="nb-NO" sz="2800" i="1" dirty="0">
                <a:latin typeface="Times New Roman" panose="02020603050405020304" pitchFamily="18" charset="0"/>
                <a:ea typeface="Times New Roman" panose="02020603050405020304" pitchFamily="18" charset="0"/>
              </a:rPr>
              <a:t>Y</a:t>
            </a:r>
            <a:r>
              <a:rPr lang="nb-NO" sz="2800" dirty="0">
                <a:latin typeface="Times New Roman" panose="02020603050405020304" pitchFamily="18" charset="0"/>
                <a:ea typeface="Times New Roman" panose="02020603050405020304" pitchFamily="18" charset="0"/>
              </a:rPr>
              <a:t> o’q atrofida vertikal tebranish. Ikkala xil tebranishlar birgalikda avtomobilning kishi organizmiga ta`sir etuvchi komfortli vaziyatni vujudga keltiradi. Avtomobilning vertikal tebranishi yumshoq osma va amortizator bilan kamaytiriladi. Avtomobilning burchakli tebranishini esa osma konstruktsiyasini mukammallashtirish, avtomobil massalarini bo’ylama o’q, bo’yicha to’g’ri taqsimlash xisobiga kamaytirish mumkin. </a:t>
            </a:r>
            <a:endParaRPr lang="ru-RU" sz="2800"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3897395" y="145546"/>
            <a:ext cx="4191147" cy="523220"/>
          </a:xfrm>
          <a:prstGeom prst="rect">
            <a:avLst/>
          </a:prstGeom>
        </p:spPr>
        <p:txBody>
          <a:bodyPr wrap="none">
            <a:spAutoFit/>
          </a:bodyPr>
          <a:lstStyle/>
          <a:p>
            <a:pPr lvl="0" algn="just">
              <a:spcAft>
                <a:spcPts val="0"/>
              </a:spcAft>
            </a:pPr>
            <a:r>
              <a:rPr lang="es-ES" sz="2800" b="1" dirty="0">
                <a:solidFill>
                  <a:schemeClr val="tx2"/>
                </a:solidFill>
                <a:latin typeface="Times New Roman" panose="02020603050405020304" pitchFamily="18" charset="0"/>
                <a:ea typeface="Times New Roman" panose="02020603050405020304" pitchFamily="18" charset="0"/>
                <a:cs typeface="Times New Roman" panose="02020603050405020304" pitchFamily="18" charset="0"/>
              </a:rPr>
              <a:t>Avtomobilning tebranishi.</a:t>
            </a:r>
            <a:endParaRPr lang="ru-RU" sz="1600" b="1"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1275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1440286" y="-90153"/>
            <a:ext cx="9311426" cy="954107"/>
          </a:xfrm>
          <a:prstGeom prst="rect">
            <a:avLst/>
          </a:prstGeom>
        </p:spPr>
        <p:txBody>
          <a:bodyPr wrap="square">
            <a:spAutoFit/>
          </a:bodyPr>
          <a:lstStyle/>
          <a:p>
            <a:pPr algn="ctr">
              <a:spcAft>
                <a:spcPts val="0"/>
              </a:spcAft>
            </a:pPr>
            <a:r>
              <a:rPr lang="nb-NO" sz="2800" b="1" dirty="0">
                <a:solidFill>
                  <a:schemeClr val="tx2"/>
                </a:solidFill>
                <a:latin typeface="Times New Roman" panose="02020603050405020304" pitchFamily="18" charset="0"/>
                <a:ea typeface="Calibri" panose="020F0502020204030204" pitchFamily="34" charset="0"/>
                <a:cs typeface="PANDA Baltic UZ Cyr"/>
              </a:rPr>
              <a:t>Ekspluatatsiyada uchraydigan faktorlaning avtomobilning yurish ravonligiga ta`siri.</a:t>
            </a:r>
            <a:endParaRPr lang="ru-RU" sz="2800" dirty="0">
              <a:solidFill>
                <a:schemeClr val="tx2"/>
              </a:solidFill>
              <a:effectLst/>
              <a:latin typeface="PANDA Baltic UZ Cyr"/>
              <a:ea typeface="Calibri" panose="020F0502020204030204" pitchFamily="34" charset="0"/>
              <a:cs typeface="PANDA Baltic UZ Cyr"/>
            </a:endParaRPr>
          </a:p>
        </p:txBody>
      </p:sp>
      <p:sp>
        <p:nvSpPr>
          <p:cNvPr id="5" name="Прямоугольник 4"/>
          <p:cNvSpPr/>
          <p:nvPr/>
        </p:nvSpPr>
        <p:spPr>
          <a:xfrm>
            <a:off x="141666" y="954106"/>
            <a:ext cx="11908666" cy="5693866"/>
          </a:xfrm>
          <a:prstGeom prst="rect">
            <a:avLst/>
          </a:prstGeom>
        </p:spPr>
        <p:txBody>
          <a:bodyPr wrap="square">
            <a:spAutoFit/>
          </a:bodyPr>
          <a:lstStyle/>
          <a:p>
            <a:pPr indent="449580" algn="just">
              <a:spcAft>
                <a:spcPts val="0"/>
              </a:spcAft>
            </a:pPr>
            <a:r>
              <a:rPr lang="nb-NO" sz="2600" dirty="0" smtClean="0">
                <a:latin typeface="Times New Roman" panose="02020603050405020304" pitchFamily="18" charset="0"/>
                <a:ea typeface="Times New Roman" panose="02020603050405020304" pitchFamily="18" charset="0"/>
              </a:rPr>
              <a:t>	Avtomobil </a:t>
            </a:r>
            <a:r>
              <a:rPr lang="nb-NO" sz="2600" dirty="0">
                <a:latin typeface="Times New Roman" panose="02020603050405020304" pitchFamily="18" charset="0"/>
                <a:ea typeface="Times New Roman" panose="02020603050405020304" pitchFamily="18" charset="0"/>
              </a:rPr>
              <a:t>tebranishiga yo’lning notekisligi katta ta`sir ko’rsatadi. Asfalg’t-beton va tsement-beton yo’llarda balandligi 3...5 mm, uzunligi 8...10 m; balandligi 10...12 mm va uzunligi 5...8 m to’lqinlar bor. Yo’llar harakat intensivligi katta bo’lganda shunday to’lqinsimon xolatga keladi</a:t>
            </a:r>
            <a:r>
              <a:rPr lang="nb-NO" sz="2600" b="1" dirty="0">
                <a:latin typeface="Times New Roman" panose="02020603050405020304" pitchFamily="18" charset="0"/>
                <a:ea typeface="Times New Roman" panose="02020603050405020304" pitchFamily="18" charset="0"/>
              </a:rPr>
              <a:t> </a:t>
            </a:r>
            <a:r>
              <a:rPr lang="nb-NO" sz="2600" dirty="0">
                <a:latin typeface="Times New Roman" panose="02020603050405020304" pitchFamily="18" charset="0"/>
                <a:ea typeface="Times New Roman" panose="02020603050405020304" pitchFamily="18" charset="0"/>
              </a:rPr>
              <a:t>va avtomobilning yurish ravonligini yomonlashtiradi.</a:t>
            </a:r>
            <a:endParaRPr lang="ru-RU" sz="2600" dirty="0">
              <a:latin typeface="Times New Roman" panose="02020603050405020304" pitchFamily="18" charset="0"/>
              <a:ea typeface="Times New Roman" panose="02020603050405020304" pitchFamily="18" charset="0"/>
            </a:endParaRPr>
          </a:p>
          <a:p>
            <a:pPr algn="just">
              <a:spcAft>
                <a:spcPts val="0"/>
              </a:spcAft>
            </a:pPr>
            <a:r>
              <a:rPr lang="nb-NO" sz="2600" dirty="0" smtClean="0">
                <a:latin typeface="Times New Roman" panose="02020603050405020304" pitchFamily="18" charset="0"/>
                <a:ea typeface="Times New Roman" panose="02020603050405020304" pitchFamily="18" charset="0"/>
              </a:rPr>
              <a:t>	Avtomobil </a:t>
            </a:r>
            <a:r>
              <a:rPr lang="nb-NO" sz="2600" dirty="0">
                <a:latin typeface="Times New Roman" panose="02020603050405020304" pitchFamily="18" charset="0"/>
                <a:ea typeface="Times New Roman" panose="02020603050405020304" pitchFamily="18" charset="0"/>
              </a:rPr>
              <a:t>yurish qismining texnikaviy xolati yomonligi uning yurish ravonligiga ta`sir etadi. Agar ressora listlari orasida moy kam bo’lsa, ishqalanish kuchayib. tebranish chastotasi oshadi. Ishqalanish kuchayganda kuzov qattiq turtkilarni ham qabul qilib, uning tebranishi zo’rayadi. Agar amortizator sal’nigi yomon bo’lsa, uning moyi sizadi va tebranishni so’ndirish xususiyati yo’qoladi. Bunday amortnzatorli avtomobil notekis yo’ldan o’tgandan keyin ham ancha va o’q tebranishda davom etadi. Agar yo’ldagi notekisliklar takrorlansa va uning chastotasi erkin tebranish chastotasiga teng bo’lib qolsa</a:t>
            </a:r>
            <a:r>
              <a:rPr lang="nb-NO" sz="2600" b="1" dirty="0">
                <a:latin typeface="Times New Roman" panose="02020603050405020304" pitchFamily="18" charset="0"/>
                <a:ea typeface="Times New Roman" panose="02020603050405020304" pitchFamily="18" charset="0"/>
              </a:rPr>
              <a:t>,</a:t>
            </a:r>
            <a:r>
              <a:rPr lang="nb-NO" sz="2600" dirty="0">
                <a:latin typeface="Times New Roman" panose="02020603050405020304" pitchFamily="18" charset="0"/>
                <a:ea typeface="Times New Roman" panose="02020603050405020304" pitchFamily="18" charset="0"/>
              </a:rPr>
              <a:t> rezonans xodisasi ro’y berishi mumkin. Natijada g’ildirak yo’l bilan kontaktini yo’qotib, yurish ravonligi, avtomobilning turg’unligi va boshqariluvchanligi yomonlashadi.</a:t>
            </a:r>
            <a:endParaRPr lang="ru-RU" sz="2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1503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5" name="Прямоугольник 4"/>
          <p:cNvSpPr/>
          <p:nvPr/>
        </p:nvSpPr>
        <p:spPr>
          <a:xfrm>
            <a:off x="1350134" y="-103030"/>
            <a:ext cx="9311426" cy="954107"/>
          </a:xfrm>
          <a:prstGeom prst="rect">
            <a:avLst/>
          </a:prstGeom>
        </p:spPr>
        <p:txBody>
          <a:bodyPr wrap="square">
            <a:spAutoFit/>
          </a:bodyPr>
          <a:lstStyle/>
          <a:p>
            <a:pPr algn="ctr">
              <a:spcAft>
                <a:spcPts val="0"/>
              </a:spcAft>
            </a:pPr>
            <a:r>
              <a:rPr lang="nb-NO" sz="2800" b="1" dirty="0">
                <a:solidFill>
                  <a:schemeClr val="tx2"/>
                </a:solidFill>
                <a:latin typeface="Times New Roman" panose="02020603050405020304" pitchFamily="18" charset="0"/>
                <a:ea typeface="Calibri" panose="020F0502020204030204" pitchFamily="34" charset="0"/>
                <a:cs typeface="PANDA Baltic UZ Cyr"/>
              </a:rPr>
              <a:t>Ekspluatatsiyada uchraydigan faktorlaning avtomobilning yurish ravonligiga ta`siri.</a:t>
            </a:r>
            <a:endParaRPr lang="ru-RU" sz="2800" dirty="0">
              <a:solidFill>
                <a:schemeClr val="tx2"/>
              </a:solidFill>
              <a:effectLst/>
              <a:latin typeface="PANDA Baltic UZ Cyr"/>
              <a:ea typeface="Calibri" panose="020F0502020204030204" pitchFamily="34" charset="0"/>
              <a:cs typeface="PANDA Baltic UZ Cyr"/>
            </a:endParaRPr>
          </a:p>
        </p:txBody>
      </p:sp>
      <p:sp>
        <p:nvSpPr>
          <p:cNvPr id="6" name="Прямоугольник 5"/>
          <p:cNvSpPr/>
          <p:nvPr/>
        </p:nvSpPr>
        <p:spPr>
          <a:xfrm>
            <a:off x="373487" y="954107"/>
            <a:ext cx="11642502" cy="3970318"/>
          </a:xfrm>
          <a:prstGeom prst="rect">
            <a:avLst/>
          </a:prstGeom>
        </p:spPr>
        <p:txBody>
          <a:bodyPr wrap="square">
            <a:spAutoFit/>
          </a:bodyPr>
          <a:lstStyle/>
          <a:p>
            <a:pPr indent="449580" algn="just">
              <a:spcAft>
                <a:spcPts val="0"/>
              </a:spcAft>
            </a:pPr>
            <a:r>
              <a:rPr lang="nb-NO" sz="2800" dirty="0">
                <a:latin typeface="Times New Roman" panose="02020603050405020304" pitchFamily="18" charset="0"/>
                <a:ea typeface="Times New Roman" panose="02020603050405020304" pitchFamily="18" charset="0"/>
              </a:rPr>
              <a:t>Avtomobilning yurish ravonligi unnng ustidagi yukka ham bog’liq. Yuk miqdori o’zgarishi bilan ressoralangan massa oshadi, avtomobilning og’irlik markazi pasayadi, osmaning elastik elementlari deformatsiyasi esa oshadi, Bu ayniqsa yuk avtomobillarida yaqqol ko’zga tashlanadi.</a:t>
            </a:r>
            <a:endParaRPr lang="ru-RU" sz="2800" dirty="0">
              <a:latin typeface="Times New Roman" panose="02020603050405020304" pitchFamily="18" charset="0"/>
              <a:ea typeface="Times New Roman" panose="02020603050405020304" pitchFamily="18" charset="0"/>
            </a:endParaRPr>
          </a:p>
          <a:p>
            <a:pPr algn="just">
              <a:spcAft>
                <a:spcPts val="0"/>
              </a:spcAft>
            </a:pPr>
            <a:r>
              <a:rPr lang="nb-NO" sz="2800" dirty="0">
                <a:latin typeface="Times New Roman" panose="02020603050405020304" pitchFamily="18" charset="0"/>
                <a:ea typeface="Times New Roman" panose="02020603050405020304" pitchFamily="18" charset="0"/>
              </a:rPr>
              <a:t>	SHinaning elastikligi qanchalik yaxshi bo’lsa, u turtkilarni shunchalik yaxshi so’ndiradi. SHina elastikligi uning ichki bosimini kamaytirish xisobiga oshirilishi mumkin, lekin ichki bosim kamayganda shinaning yuk ko’tarish kuchi kamayadi, G’ildirashga qarshiligi esa kattalashadi. SHuning uchun shinalardagi bosim instruktsiyaga mos bo’lishi kerak.</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7712808"/>
      </p:ext>
    </p:extLst>
  </p:cSld>
  <p:clrMapOvr>
    <a:masterClrMapping/>
  </p:clrMapOvr>
</p:sld>
</file>

<file path=ppt/theme/theme1.xml><?xml version="1.0" encoding="utf-8"?>
<a:theme xmlns:a="http://schemas.openxmlformats.org/drawingml/2006/main" name="Ьbergдnge">
  <a:themeElements>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Ьbergд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Ьbergдnge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Ьbergдnge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Ьbergдnge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Ьbergдnge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Ьbergдnge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1250</TotalTime>
  <Words>696</Words>
  <Application>Microsoft Office PowerPoint</Application>
  <PresentationFormat>Широкоэкранный</PresentationFormat>
  <Paragraphs>46</Paragraphs>
  <Slides>12</Slides>
  <Notes>0</Notes>
  <HiddenSlides>0</HiddenSlides>
  <MMClips>0</MMClips>
  <ScaleCrop>false</ScaleCrop>
  <HeadingPairs>
    <vt:vector size="8" baseType="variant">
      <vt:variant>
        <vt:lpstr>Использованные шрифты</vt:lpstr>
      </vt:variant>
      <vt:variant>
        <vt:i4>8</vt:i4>
      </vt:variant>
      <vt:variant>
        <vt:lpstr>Тема</vt:lpstr>
      </vt:variant>
      <vt:variant>
        <vt:i4>1</vt:i4>
      </vt:variant>
      <vt:variant>
        <vt:lpstr>Внедренные серверы OLE</vt:lpstr>
      </vt:variant>
      <vt:variant>
        <vt:i4>2</vt:i4>
      </vt:variant>
      <vt:variant>
        <vt:lpstr>Заголовки слайдов</vt:lpstr>
      </vt:variant>
      <vt:variant>
        <vt:i4>12</vt:i4>
      </vt:variant>
    </vt:vector>
  </HeadingPairs>
  <TitlesOfParts>
    <vt:vector size="23" baseType="lpstr">
      <vt:lpstr>MS PGothic</vt:lpstr>
      <vt:lpstr>Arial</vt:lpstr>
      <vt:lpstr>Calibri</vt:lpstr>
      <vt:lpstr>Cambria Math</vt:lpstr>
      <vt:lpstr>PANDA Baltic UZ Cyr</vt:lpstr>
      <vt:lpstr>Tahoma</vt:lpstr>
      <vt:lpstr>Times New Roman</vt:lpstr>
      <vt:lpstr>Wingdings</vt:lpstr>
      <vt:lpstr>Ьbergдnge</vt:lpstr>
      <vt:lpstr>Microsoft Equation 3.0</vt:lpstr>
      <vt:lpstr>Unknown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Муаттархон</dc:creator>
  <cp:lastModifiedBy>Муаттархон</cp:lastModifiedBy>
  <cp:revision>130</cp:revision>
  <dcterms:created xsi:type="dcterms:W3CDTF">2017-10-09T17:42:53Z</dcterms:created>
  <dcterms:modified xsi:type="dcterms:W3CDTF">2017-11-17T07:17:43Z</dcterms:modified>
</cp:coreProperties>
</file>