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86" r:id="rId7"/>
    <p:sldId id="288" r:id="rId8"/>
    <p:sldId id="262"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 y="1303357"/>
            <a:ext cx="12192000" cy="1051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lnSpc>
                <a:spcPct val="115000"/>
              </a:lnSpc>
              <a:spcAft>
                <a:spcPts val="0"/>
              </a:spcAft>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O`TUVCHANLIKNING </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TAYANCH-TISHLASHISH</a:t>
            </a:r>
            <a:endParaRPr lang="ru-RU"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15000"/>
              </a:lnSpc>
              <a:spcAft>
                <a:spcPts val="0"/>
              </a:spcAf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KO’RSATKICHLARI.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75" name="Rectangle 3"/>
          <p:cNvSpPr>
            <a:spLocks noChangeArrowheads="1"/>
          </p:cNvSpPr>
          <p:nvPr/>
        </p:nvSpPr>
        <p:spPr bwMode="auto">
          <a:xfrm>
            <a:off x="463639" y="3547904"/>
            <a:ext cx="11586693" cy="1578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342900" lvl="0" indent="-342900">
              <a:lnSpc>
                <a:spcPct val="115000"/>
              </a:lnSpc>
              <a:spcAft>
                <a:spcPts val="0"/>
              </a:spcAft>
              <a:buFont typeface="+mj-lt"/>
              <a:buAutoNum type="arabicPeriod"/>
            </a:pPr>
            <a:r>
              <a:rPr lang="es-ES" sz="2800" dirty="0">
                <a:latin typeface="Times New Roman" panose="02020603050405020304" pitchFamily="18" charset="0"/>
                <a:ea typeface="Times New Roman" panose="02020603050405020304" pitchFamily="18" charset="0"/>
              </a:rPr>
              <a:t>O`tuvchanlikning tayanch-tishlashish ko’rsatkichlari.</a:t>
            </a:r>
            <a:endParaRPr lang="ru-RU" sz="2400" dirty="0">
              <a:latin typeface="Times New Roman" panose="02020603050405020304" pitchFamily="18" charset="0"/>
              <a:ea typeface="Times New Roman" panose="02020603050405020304" pitchFamily="18" charset="0"/>
            </a:endParaRPr>
          </a:p>
          <a:p>
            <a:pPr marL="342900" lvl="0" indent="-342900">
              <a:lnSpc>
                <a:spcPct val="115000"/>
              </a:lnSpc>
              <a:spcAft>
                <a:spcPts val="0"/>
              </a:spcAft>
              <a:buFont typeface="+mj-lt"/>
              <a:buAutoNum type="arabicPeriod"/>
            </a:pPr>
            <a:r>
              <a:rPr lang="ru-RU" sz="2800" dirty="0" err="1">
                <a:latin typeface="Times New Roman" panose="02020603050405020304" pitchFamily="18" charset="0"/>
                <a:ea typeface="Calibri" panose="020F0502020204030204" pitchFamily="34" charset="0"/>
                <a:cs typeface="PANDA Baltic UZ Cyr"/>
              </a:rPr>
              <a:t>Ekspluatatsiyada</a:t>
            </a:r>
            <a:r>
              <a:rPr lang="ru-RU" sz="2800" dirty="0">
                <a:latin typeface="Times New Roman" panose="02020603050405020304" pitchFamily="18" charset="0"/>
                <a:ea typeface="Calibri" panose="020F0502020204030204" pitchFamily="34" charset="0"/>
                <a:cs typeface="PANDA Baltic UZ Cyr"/>
              </a:rPr>
              <a:t> </a:t>
            </a:r>
            <a:r>
              <a:rPr lang="ru-RU" sz="2800" dirty="0" err="1">
                <a:latin typeface="Times New Roman" panose="02020603050405020304" pitchFamily="18" charset="0"/>
                <a:ea typeface="Calibri" panose="020F0502020204030204" pitchFamily="34" charset="0"/>
                <a:cs typeface="PANDA Baltic UZ Cyr"/>
              </a:rPr>
              <a:t>uchraydigan</a:t>
            </a:r>
            <a:r>
              <a:rPr lang="ru-RU" sz="2800" dirty="0">
                <a:latin typeface="Times New Roman" panose="02020603050405020304" pitchFamily="18" charset="0"/>
                <a:ea typeface="Calibri" panose="020F0502020204030204" pitchFamily="34" charset="0"/>
                <a:cs typeface="PANDA Baltic UZ Cyr"/>
              </a:rPr>
              <a:t> </a:t>
            </a:r>
            <a:r>
              <a:rPr lang="ru-RU" sz="2800" dirty="0" err="1">
                <a:latin typeface="Times New Roman" panose="02020603050405020304" pitchFamily="18" charset="0"/>
                <a:ea typeface="Calibri" panose="020F0502020204030204" pitchFamily="34" charset="0"/>
                <a:cs typeface="PANDA Baltic UZ Cyr"/>
              </a:rPr>
              <a:t>faktorlarning</a:t>
            </a:r>
            <a:r>
              <a:rPr lang="ru-RU" sz="2800" dirty="0">
                <a:latin typeface="Times New Roman" panose="02020603050405020304" pitchFamily="18" charset="0"/>
                <a:ea typeface="Calibri" panose="020F0502020204030204" pitchFamily="34" charset="0"/>
                <a:cs typeface="PANDA Baltic UZ Cyr"/>
              </a:rPr>
              <a:t> </a:t>
            </a:r>
            <a:r>
              <a:rPr lang="ru-RU" sz="2800" dirty="0" err="1">
                <a:latin typeface="Times New Roman" panose="02020603050405020304" pitchFamily="18" charset="0"/>
                <a:ea typeface="Calibri" panose="020F0502020204030204" pitchFamily="34" charset="0"/>
                <a:cs typeface="PANDA Baltic UZ Cyr"/>
              </a:rPr>
              <a:t>avtomobilning</a:t>
            </a:r>
            <a:r>
              <a:rPr lang="ru-RU" sz="2800" dirty="0">
                <a:latin typeface="Times New Roman" panose="02020603050405020304" pitchFamily="18" charset="0"/>
                <a:ea typeface="Calibri" panose="020F0502020204030204" pitchFamily="34" charset="0"/>
                <a:cs typeface="PANDA Baltic UZ Cyr"/>
              </a:rPr>
              <a:t> </a:t>
            </a:r>
            <a:r>
              <a:rPr lang="ru-RU" sz="2800" dirty="0" err="1">
                <a:latin typeface="Times New Roman" panose="02020603050405020304" pitchFamily="18" charset="0"/>
                <a:ea typeface="Calibri" panose="020F0502020204030204" pitchFamily="34" charset="0"/>
                <a:cs typeface="PANDA Baltic UZ Cyr"/>
              </a:rPr>
              <a:t>o`tuvchanligiga</a:t>
            </a:r>
            <a:r>
              <a:rPr lang="ru-RU" sz="2800" dirty="0">
                <a:latin typeface="Times New Roman" panose="02020603050405020304" pitchFamily="18" charset="0"/>
                <a:ea typeface="Calibri" panose="020F0502020204030204" pitchFamily="34" charset="0"/>
                <a:cs typeface="PANDA Baltic UZ Cyr"/>
              </a:rPr>
              <a:t> </a:t>
            </a:r>
            <a:r>
              <a:rPr lang="ru-RU" sz="2800" dirty="0" err="1">
                <a:latin typeface="Times New Roman" panose="02020603050405020304" pitchFamily="18" charset="0"/>
                <a:ea typeface="Calibri" panose="020F0502020204030204" pitchFamily="34" charset="0"/>
                <a:cs typeface="PANDA Baltic UZ Cyr"/>
              </a:rPr>
              <a:t>ta`siri</a:t>
            </a:r>
            <a:r>
              <a:rPr lang="ru-RU" sz="2800" dirty="0">
                <a:latin typeface="Times New Roman" panose="02020603050405020304" pitchFamily="18" charset="0"/>
                <a:ea typeface="Calibri" panose="020F0502020204030204" pitchFamily="34" charset="0"/>
                <a:cs typeface="PANDA Baltic UZ Cyr"/>
              </a:rPr>
              <a:t>.</a:t>
            </a:r>
            <a:endParaRPr lang="ru-RU" sz="2000" dirty="0">
              <a:effectLst/>
              <a:latin typeface="PANDA Baltic UZ Cyr"/>
              <a:ea typeface="Calibri" panose="020F0502020204030204" pitchFamily="34" charset="0"/>
              <a:cs typeface="PANDA Baltic UZ Cyr"/>
            </a:endParaRPr>
          </a:p>
        </p:txBody>
      </p:sp>
      <p:sp>
        <p:nvSpPr>
          <p:cNvPr id="3076" name="Rectangle 4"/>
          <p:cNvSpPr>
            <a:spLocks noChangeArrowheads="1"/>
          </p:cNvSpPr>
          <p:nvPr/>
        </p:nvSpPr>
        <p:spPr bwMode="auto">
          <a:xfrm>
            <a:off x="4575935" y="2708703"/>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16994" y="38637"/>
            <a:ext cx="8962623" cy="643944"/>
          </a:xfrm>
        </p:spPr>
        <p:txBody>
          <a:bodyPr/>
          <a:lstStyle/>
          <a:p>
            <a:pPr lvl="0">
              <a:lnSpc>
                <a:spcPct val="115000"/>
              </a:lnSpc>
              <a:spcAft>
                <a:spcPts val="0"/>
              </a:spcAft>
            </a:pPr>
            <a:r>
              <a:rPr lang="es-ES" sz="2800" b="1" dirty="0">
                <a:latin typeface="Times New Roman" panose="02020603050405020304" pitchFamily="18" charset="0"/>
                <a:ea typeface="Times New Roman" panose="02020603050405020304" pitchFamily="18" charset="0"/>
              </a:rPr>
              <a:t>O`tuvchanlikning tayanch-tishlashish ko’rsatkichlari.</a:t>
            </a:r>
            <a:endParaRPr lang="ru-RU" sz="2400" b="1" dirty="0">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154546" y="914399"/>
            <a:ext cx="11874322" cy="6073970"/>
          </a:xfrm>
          <a:prstGeom prst="rect">
            <a:avLst/>
          </a:prstGeom>
        </p:spPr>
        <p:txBody>
          <a:bodyPr wrap="square">
            <a:spAutoFit/>
          </a:bodyPr>
          <a:lstStyle/>
          <a:p>
            <a:pPr indent="342900" algn="just">
              <a:lnSpc>
                <a:spcPct val="115000"/>
              </a:lnSpc>
              <a:spcAft>
                <a:spcPts val="0"/>
              </a:spcAft>
            </a:pP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O`tuvchanlikning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tayanch-tilashish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ko’rsatkichlariga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tortish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tishlashish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shartlari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maksimal</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dinamik</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faktorlar</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600" i="1" baseline="-25000" dirty="0" err="1">
                <a:latin typeface="Times New Roman" panose="02020603050405020304" pitchFamily="18" charset="0"/>
                <a:ea typeface="Times New Roman" panose="02020603050405020304" pitchFamily="18" charset="0"/>
                <a:cs typeface="Times New Roman" panose="02020603050405020304" pitchFamily="18" charset="0"/>
              </a:rPr>
              <a:t>amax</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a:latin typeface="Times New Roman" panose="02020603050405020304" pitchFamily="18" charset="0"/>
                <a:ea typeface="Times New Roman" panose="02020603050405020304" pitchFamily="18" charset="0"/>
                <a:cs typeface="Times New Roman" panose="02020603050405020304" pitchFamily="18" charset="0"/>
              </a:rPr>
              <a:t>D</a:t>
            </a:r>
            <a:r>
              <a:rPr lang="es-ES" sz="2600" i="1" baseline="-25000" dirty="0">
                <a:latin typeface="Times New Roman" panose="02020603050405020304" pitchFamily="18" charset="0"/>
                <a:ea typeface="Times New Roman" panose="02020603050405020304" pitchFamily="18" charset="0"/>
                <a:cs typeface="Times New Roman" panose="02020603050405020304" pitchFamily="18" charset="0"/>
              </a:rPr>
              <a:t>φ</a:t>
            </a:r>
            <a:r>
              <a:rPr lang="en-US" sz="2600" i="1" baseline="-25000" dirty="0">
                <a:latin typeface="Times New Roman" panose="02020603050405020304" pitchFamily="18" charset="0"/>
                <a:ea typeface="Times New Roman" panose="02020603050405020304" pitchFamily="18" charset="0"/>
                <a:cs typeface="Times New Roman" panose="02020603050405020304" pitchFamily="18" charset="0"/>
              </a:rPr>
              <a:t>max</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orqa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ilmog’idagi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tortish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err="1">
                <a:latin typeface="Times New Roman" panose="02020603050405020304" pitchFamily="18" charset="0"/>
                <a:ea typeface="Times New Roman" panose="02020603050405020304" pitchFamily="18" charset="0"/>
                <a:cs typeface="Times New Roman" panose="02020603050405020304" pitchFamily="18" charset="0"/>
              </a:rPr>
              <a:t>R</a:t>
            </a:r>
            <a:r>
              <a:rPr lang="en-US" sz="2600" i="1" baseline="-25000" dirty="0" err="1">
                <a:latin typeface="Times New Roman" panose="02020603050405020304" pitchFamily="18" charset="0"/>
                <a:ea typeface="Times New Roman" panose="02020603050405020304" pitchFamily="18" charset="0"/>
                <a:cs typeface="Times New Roman" panose="02020603050405020304" pitchFamily="18" charset="0"/>
              </a:rPr>
              <a:t>kr</a:t>
            </a:r>
            <a:r>
              <a:rPr lang="en-US" sz="26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oldingi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ketingi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g’ildiraklar</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izining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mos</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kelish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koeffitsienti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s-ES" sz="2600" i="1" dirty="0">
                <a:latin typeface="Times New Roman" panose="02020603050405020304" pitchFamily="18" charset="0"/>
                <a:ea typeface="Times New Roman" panose="02020603050405020304" pitchFamily="18" charset="0"/>
                <a:cs typeface="Times New Roman" panose="02020603050405020304" pitchFamily="18" charset="0"/>
              </a:rPr>
              <a:t>η</a:t>
            </a:r>
            <a:r>
              <a:rPr lang="en-US" sz="2600" i="1" baseline="-25000" dirty="0">
                <a:latin typeface="Times New Roman" panose="02020603050405020304" pitchFamily="18" charset="0"/>
                <a:ea typeface="Times New Roman" panose="02020603050405020304" pitchFamily="18" charset="0"/>
                <a:cs typeface="Times New Roman" panose="02020603050405020304" pitchFamily="18" charset="0"/>
              </a:rPr>
              <a:t>s</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15000"/>
              </a:lnSpc>
              <a:spcAft>
                <a:spcPts val="0"/>
              </a:spcAft>
            </a:pP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Tortish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sharti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maksimal</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dinamik</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faktori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600" i="1" baseline="-25000" dirty="0" err="1">
                <a:latin typeface="Times New Roman" panose="02020603050405020304" pitchFamily="18" charset="0"/>
                <a:ea typeface="Times New Roman" panose="02020603050405020304" pitchFamily="18" charset="0"/>
                <a:cs typeface="Times New Roman" panose="02020603050405020304" pitchFamily="18" charset="0"/>
              </a:rPr>
              <a:t>max</a:t>
            </a:r>
            <a:r>
              <a:rPr lang="en-US" sz="26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tuxtamasdan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harakatlanish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qobiliyatini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ko’rsatadi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qiymatini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kattalashtirish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tortish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kuchini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oshirish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og’irligini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kamaytirish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15000"/>
              </a:lnSpc>
              <a:spcAft>
                <a:spcPts val="0"/>
              </a:spcAft>
            </a:pP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Gildnrakning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yo’l</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tishlashnsh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sharti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maksimal</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dinamik</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faktor</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a:latin typeface="Times New Roman" panose="02020603050405020304" pitchFamily="18" charset="0"/>
                <a:ea typeface="Times New Roman" panose="02020603050405020304" pitchFamily="18" charset="0"/>
                <a:cs typeface="Times New Roman" panose="02020603050405020304" pitchFamily="18" charset="0"/>
              </a:rPr>
              <a:t>D</a:t>
            </a:r>
            <a:r>
              <a:rPr lang="es-ES" sz="2600" i="1" baseline="-25000" dirty="0">
                <a:latin typeface="Times New Roman" panose="02020603050405020304" pitchFamily="18" charset="0"/>
                <a:ea typeface="Times New Roman" panose="02020603050405020304" pitchFamily="18" charset="0"/>
                <a:cs typeface="Times New Roman" panose="02020603050405020304" pitchFamily="18" charset="0"/>
              </a:rPr>
              <a:t>φ</a:t>
            </a:r>
            <a:r>
              <a:rPr lang="en-US" sz="2600" i="1" baseline="-25000" dirty="0">
                <a:latin typeface="Times New Roman" panose="02020603050405020304" pitchFamily="18" charset="0"/>
                <a:ea typeface="Times New Roman" panose="02020603050405020304" pitchFamily="18" charset="0"/>
                <a:cs typeface="Times New Roman" panose="02020603050405020304" pitchFamily="18" charset="0"/>
              </a:rPr>
              <a:t>max</a:t>
            </a:r>
            <a:r>
              <a:rPr lang="en-US" sz="26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yetakchi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g’ildiraklar</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shataksiramagan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xolda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harakatlachishini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tahmnnlaydi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Bu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faktor</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yetakchn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g’ildirakka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kelgan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massani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oshirish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g’ildirakniig</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yo’l</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tishlashishini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yaxshilash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xisobiga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oshadi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Ularga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navbatida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shina</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konstruksiyasnni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mukamuallashtirish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yetakchi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o’qlar</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sonini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oshirish</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xokazolar</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cs typeface="Times New Roman" panose="02020603050405020304" pitchFamily="18" charset="0"/>
              </a:rPr>
              <a:t>ko’rsatadi</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2006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7" name="Прямоугольник 6"/>
          <p:cNvSpPr/>
          <p:nvPr/>
        </p:nvSpPr>
        <p:spPr>
          <a:xfrm>
            <a:off x="193181" y="921080"/>
            <a:ext cx="11998817" cy="5844677"/>
          </a:xfrm>
          <a:prstGeom prst="rect">
            <a:avLst/>
          </a:prstGeom>
        </p:spPr>
        <p:txBody>
          <a:bodyPr wrap="square">
            <a:spAutoFit/>
          </a:bodyPr>
          <a:lstStyle/>
          <a:p>
            <a:pPr indent="342900" algn="just">
              <a:lnSpc>
                <a:spcPct val="115000"/>
              </a:lnSpc>
              <a:spcAft>
                <a:spcPts val="0"/>
              </a:spcAft>
            </a:pP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orqa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ilmoridagi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solishtirma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tortish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ea typeface="Times New Roman" panose="02020603050405020304" pitchFamily="18" charset="0"/>
                <a:cs typeface="Times New Roman" panose="02020603050405020304" pitchFamily="18" charset="0"/>
              </a:rPr>
              <a:t>q</a:t>
            </a:r>
            <a:r>
              <a:rPr lang="en-US" sz="2800" i="1" baseline="-25000" dirty="0" err="1">
                <a:latin typeface="Times New Roman" panose="02020603050405020304" pitchFamily="18" charset="0"/>
                <a:ea typeface="Times New Roman" panose="02020603050405020304" pitchFamily="18" charset="0"/>
                <a:cs typeface="Times New Roman" panose="02020603050405020304" pitchFamily="18" charset="0"/>
              </a:rPr>
              <a:t>kr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ilmogidagi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maksimal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tortish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kuchi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ea typeface="Times New Roman" panose="02020603050405020304" pitchFamily="18" charset="0"/>
                <a:cs typeface="Times New Roman" panose="02020603050405020304" pitchFamily="18" charset="0"/>
              </a:rPr>
              <a:t>R</a:t>
            </a:r>
            <a:r>
              <a:rPr lang="en-US" sz="2800" i="1" baseline="-25000" dirty="0" err="1">
                <a:latin typeface="Times New Roman" panose="02020603050405020304" pitchFamily="18" charset="0"/>
                <a:ea typeface="Times New Roman" panose="02020603050405020304" pitchFamily="18" charset="0"/>
                <a:cs typeface="Times New Roman" panose="02020603050405020304" pitchFamily="18" charset="0"/>
              </a:rPr>
              <a:t>kr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aitomobilg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og’irligiga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nisbati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342900" algn="ctr">
              <a:lnSpc>
                <a:spcPct val="115000"/>
              </a:lnSpc>
              <a:spcAft>
                <a:spcPts val="0"/>
              </a:spcAft>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q</a:t>
            </a:r>
            <a:r>
              <a:rPr lang="en-US" sz="2800" b="1" i="1" baseline="-25000" dirty="0" err="1" smtClean="0">
                <a:latin typeface="Times New Roman" panose="02020603050405020304" pitchFamily="18" charset="0"/>
                <a:ea typeface="Times New Roman" panose="02020603050405020304" pitchFamily="18" charset="0"/>
                <a:cs typeface="Times New Roman" panose="02020603050405020304" pitchFamily="18" charset="0"/>
              </a:rPr>
              <a:t>kr</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R</a:t>
            </a:r>
            <a:r>
              <a:rPr lang="en-US" sz="2800" b="1" i="1" baseline="-25000" dirty="0" err="1">
                <a:latin typeface="Times New Roman" panose="02020603050405020304" pitchFamily="18" charset="0"/>
                <a:ea typeface="Times New Roman" panose="02020603050405020304" pitchFamily="18" charset="0"/>
                <a:cs typeface="Times New Roman" panose="02020603050405020304" pitchFamily="18" charset="0"/>
              </a:rPr>
              <a:t>kr</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/G</a:t>
            </a:r>
            <a:r>
              <a:rPr lang="en-US" sz="2800" b="1" i="1" baseline="-25000" dirty="0">
                <a:latin typeface="Times New Roman" panose="02020603050405020304" pitchFamily="18" charset="0"/>
                <a:ea typeface="Times New Roman" panose="02020603050405020304" pitchFamily="18" charset="0"/>
                <a:cs typeface="Times New Roman" panose="02020603050405020304" pitchFamily="18" charset="0"/>
              </a:rPr>
              <a:t>a</a:t>
            </a:r>
            <a:endParaRPr lang="ru-RU" sz="2000" b="1"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15000"/>
              </a:lnSpc>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o’lcham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yo’lning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muvaqqat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ortiqcha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qarshiligini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dvigateldagi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zapas</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quvvat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xisobiga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yengish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qobiliyatini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ko’rsatadi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ea typeface="Times New Roman" panose="02020603050405020304" pitchFamily="18" charset="0"/>
                <a:cs typeface="Times New Roman" panose="02020603050405020304" pitchFamily="18" charset="0"/>
              </a:rPr>
              <a:t>R</a:t>
            </a:r>
            <a:r>
              <a:rPr lang="en-US" sz="2800" i="1" baseline="-25000" dirty="0" err="1">
                <a:latin typeface="Times New Roman" panose="02020603050405020304" pitchFamily="18" charset="0"/>
                <a:ea typeface="Times New Roman" panose="02020603050405020304" pitchFamily="18" charset="0"/>
                <a:cs typeface="Times New Roman" panose="02020603050405020304" pitchFamily="18" charset="0"/>
              </a:rPr>
              <a:t>kr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qiymati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avtomobilni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shatakka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vaqtida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Tortuvchi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shatakka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olinayotgan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avtomobillar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o’rtasidagi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trosga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dinamometr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ulanadi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vaqtida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shatakka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olingan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tortuvchi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to’xtab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qolguncha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g’ildiraklari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shataksiray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boshlagunga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qadar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asta-sekin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tormozlanadi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SHnnaning</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solishtirma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bosimi</a:t>
            </a:r>
            <a:r>
              <a:rPr lang="en-US" sz="2800" dirty="0">
                <a:latin typeface="Times New Roman" panose="02020603050405020304" pitchFamily="18" charset="0"/>
                <a:ea typeface="Times New Roman" panose="02020603050405020304" pitchFamily="18" charset="0"/>
              </a:rPr>
              <a:t> </a:t>
            </a:r>
            <a:r>
              <a:rPr lang="en-US" sz="2800" i="1" dirty="0" err="1">
                <a:latin typeface="Times New Roman" panose="02020603050405020304" pitchFamily="18" charset="0"/>
                <a:ea typeface="Times New Roman" panose="02020603050405020304" pitchFamily="18" charset="0"/>
              </a:rPr>
              <a:t>q</a:t>
            </a:r>
            <a:r>
              <a:rPr lang="en-US" sz="2800" i="1" baseline="-25000" dirty="0" err="1">
                <a:latin typeface="Times New Roman" panose="02020603050405020304" pitchFamily="18" charset="0"/>
                <a:ea typeface="Times New Roman" panose="02020603050405020304" pitchFamily="18" charset="0"/>
              </a:rPr>
              <a:t>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g’ildirakka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og’irlikning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shinani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yo’ldagi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kontakt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izi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yuzasiga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nisbati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o`lchanadi</a:t>
            </a:r>
            <a:r>
              <a:rPr lang="en-US" sz="2800" dirty="0">
                <a:latin typeface="Times New Roman" panose="02020603050405020304" pitchFamily="18" charset="0"/>
                <a:ea typeface="Times New Roman" panose="02020603050405020304" pitchFamily="18" charset="0"/>
              </a:rPr>
              <a:t>. </a:t>
            </a:r>
            <a:r>
              <a:rPr lang="en-US" sz="2800" i="1" dirty="0" err="1">
                <a:latin typeface="Times New Roman" panose="02020603050405020304" pitchFamily="18" charset="0"/>
                <a:ea typeface="Times New Roman" panose="02020603050405020304" pitchFamily="18" charset="0"/>
              </a:rPr>
              <a:t>q</a:t>
            </a:r>
            <a:r>
              <a:rPr lang="en-US" sz="2800" i="1" baseline="-25000" dirty="0" err="1">
                <a:latin typeface="Times New Roman" panose="02020603050405020304" pitchFamily="18" charset="0"/>
                <a:ea typeface="Times New Roman" panose="02020603050405020304" pitchFamily="18" charset="0"/>
              </a:rPr>
              <a:t>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a:t>
            </a:r>
            <a:r>
              <a:rPr lang="en-US" sz="2800" dirty="0" err="1" smtClean="0">
                <a:latin typeface="Times New Roman" panose="02020603050405020304" pitchFamily="18" charset="0"/>
                <a:ea typeface="Times New Roman" panose="02020603050405020304" pitchFamily="18" charset="0"/>
              </a:rPr>
              <a:t>’ildiragi</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domkrat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ko’tariladi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shina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protektoriga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siyox</a:t>
            </a:r>
            <a:r>
              <a:rPr lang="en-US" sz="2800" dirty="0">
                <a:latin typeface="Times New Roman" panose="02020603050405020304" pitchFamily="18" charset="0"/>
                <a:ea typeface="Times New Roman" panose="02020603050405020304" pitchFamily="18" charset="0"/>
              </a:rPr>
              <a:t>, </a:t>
            </a:r>
            <a:endParaRPr lang="ru-RU" sz="1600" dirty="0">
              <a:solidFill>
                <a:srgbClr val="000000"/>
              </a:solidFill>
              <a:latin typeface="Times New Roman" panose="02020603050405020304" pitchFamily="18" charset="0"/>
              <a:ea typeface="Times New Roman" panose="02020603050405020304" pitchFamily="18" charset="0"/>
            </a:endParaRPr>
          </a:p>
        </p:txBody>
      </p:sp>
      <p:sp>
        <p:nvSpPr>
          <p:cNvPr id="10" name="Заголовок 1"/>
          <p:cNvSpPr>
            <a:spLocks noGrp="1"/>
          </p:cNvSpPr>
          <p:nvPr>
            <p:ph type="title"/>
          </p:nvPr>
        </p:nvSpPr>
        <p:spPr>
          <a:xfrm>
            <a:off x="1711279" y="0"/>
            <a:ext cx="8962623" cy="643944"/>
          </a:xfrm>
        </p:spPr>
        <p:txBody>
          <a:bodyPr/>
          <a:lstStyle/>
          <a:p>
            <a:pPr lvl="0">
              <a:lnSpc>
                <a:spcPct val="115000"/>
              </a:lnSpc>
              <a:spcAft>
                <a:spcPts val="0"/>
              </a:spcAft>
            </a:pPr>
            <a:r>
              <a:rPr lang="es-ES" sz="2800" b="1" dirty="0">
                <a:latin typeface="Times New Roman" panose="02020603050405020304" pitchFamily="18" charset="0"/>
                <a:ea typeface="Times New Roman" panose="02020603050405020304" pitchFamily="18" charset="0"/>
              </a:rPr>
              <a:t>O`tuvchanlikning tayanch-tishlashish ko’rsatkichlari.</a:t>
            </a: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42750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442176" y="1127662"/>
            <a:ext cx="11522298" cy="5509200"/>
          </a:xfrm>
          <a:prstGeom prst="rect">
            <a:avLst/>
          </a:prstGeom>
        </p:spPr>
        <p:txBody>
          <a:bodyPr wrap="square">
            <a:spAutoFit/>
          </a:bodyPr>
          <a:lstStyle/>
          <a:p>
            <a:pPr algn="just"/>
            <a:r>
              <a:rPr lang="en-US" sz="2800" dirty="0" err="1">
                <a:latin typeface="Times New Roman" panose="02020603050405020304" pitchFamily="18" charset="0"/>
                <a:ea typeface="Times New Roman" panose="02020603050405020304" pitchFamily="18" charset="0"/>
              </a:rPr>
              <a:t>surtiladi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g’ildirak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ostiga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qog’oz</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yerga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tushiriladn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hamda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qog’ozda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izning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yuzasi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aniqlanadi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Solishtirma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bosim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qiymatini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shinaning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damlanish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darajasini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kamaytirish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g’ildiraklar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sonini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oshirish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katta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diametr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maxsus</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shinalar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ishlatish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kamaytirish</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mumkin</a:t>
            </a:r>
            <a:r>
              <a:rPr lang="en-US" sz="2800" dirty="0" smtClean="0">
                <a:latin typeface="Times New Roman" panose="02020603050405020304" pitchFamily="18" charset="0"/>
                <a:ea typeface="Times New Roman" panose="02020603050405020304" pitchFamily="18" charset="0"/>
              </a:rPr>
              <a:t>.</a:t>
            </a:r>
          </a:p>
          <a:p>
            <a:pPr algn="just"/>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izlarining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koeffitsienti</a:t>
            </a:r>
            <a:r>
              <a:rPr lang="en-US" sz="2800" dirty="0">
                <a:latin typeface="Times New Roman" panose="02020603050405020304" pitchFamily="18" charset="0"/>
                <a:cs typeface="Times New Roman" panose="02020603050405020304" pitchFamily="18" charset="0"/>
              </a:rPr>
              <a:t> </a:t>
            </a:r>
            <a:r>
              <a:rPr lang="es-ES" sz="2800" i="1" dirty="0">
                <a:latin typeface="Times New Roman" panose="02020603050405020304" pitchFamily="18" charset="0"/>
                <a:cs typeface="Times New Roman" panose="02020603050405020304" pitchFamily="18" charset="0"/>
              </a:rPr>
              <a:t>η</a:t>
            </a:r>
            <a:r>
              <a:rPr lang="en-US" sz="2800" i="1" baseline="-25000" dirty="0">
                <a:latin typeface="Times New Roman" panose="02020603050405020304" pitchFamily="18" charset="0"/>
                <a:cs typeface="Times New Roman" panose="02020603050405020304" pitchFamily="18" charset="0"/>
              </a:rPr>
              <a:t>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izi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orasidagi</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i="1" baseline="-25000"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izi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orasidagi</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i="1"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masofalar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nisbati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o`lchanadi</a:t>
            </a:r>
            <a:r>
              <a:rPr lang="en-US" sz="2800" dirty="0">
                <a:latin typeface="Times New Roman" panose="02020603050405020304" pitchFamily="18" charset="0"/>
                <a:cs typeface="Times New Roman" panose="02020603050405020304" pitchFamily="18" charset="0"/>
              </a:rPr>
              <a:t>. Agar </a:t>
            </a:r>
            <a:r>
              <a:rPr lang="en-US" sz="2800" i="1" dirty="0">
                <a:latin typeface="Times New Roman" panose="02020603050405020304" pitchFamily="18" charset="0"/>
                <a:cs typeface="Times New Roman" panose="02020603050405020304" pitchFamily="18" charset="0"/>
              </a:rPr>
              <a:t>a</a:t>
            </a:r>
            <a:r>
              <a:rPr lang="en-US" sz="2800" i="1" baseline="-25000"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i="1"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masofalar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izdan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boradi</a:t>
            </a:r>
            <a:r>
              <a:rPr lang="en-US" sz="2800" b="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gildirashiga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qarshilik</a:t>
            </a:r>
            <a:r>
              <a:rPr lang="en-US" sz="2800" dirty="0">
                <a:latin typeface="Times New Roman" panose="02020603050405020304" pitchFamily="18" charset="0"/>
                <a:cs typeface="Times New Roman" panose="02020603050405020304" pitchFamily="18" charset="0"/>
              </a:rPr>
              <a:t> minimal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Agar </a:t>
            </a:r>
            <a:r>
              <a:rPr lang="es-ES" sz="2800" dirty="0">
                <a:latin typeface="Times New Roman" panose="02020603050405020304" pitchFamily="18" charset="0"/>
                <a:cs typeface="Times New Roman" panose="02020603050405020304" pitchFamily="18" charset="0"/>
              </a:rPr>
              <a:t>η</a:t>
            </a:r>
            <a:r>
              <a:rPr lang="en-US" sz="2800" baseline="-25000" dirty="0">
                <a:latin typeface="Times New Roman" panose="02020603050405020304" pitchFamily="18" charset="0"/>
                <a:cs typeface="Times New Roman" panose="02020603050405020304" pitchFamily="18" charset="0"/>
              </a:rPr>
              <a:t>s</a:t>
            </a:r>
            <a:r>
              <a:rPr lang="en-US" sz="2800" dirty="0">
                <a:latin typeface="Times New Roman" panose="02020603050405020304" pitchFamily="18" charset="0"/>
                <a:cs typeface="Times New Roman" panose="02020603050405020304" pitchFamily="18" charset="0"/>
              </a:rPr>
              <a:t>≠1 </a:t>
            </a:r>
            <a:r>
              <a:rPr lang="en-US" sz="2800" dirty="0" err="1">
                <a:latin typeface="Times New Roman" panose="02020603050405020304" pitchFamily="18" charset="0"/>
                <a:cs typeface="Times New Roman" panose="02020603050405020304" pitchFamily="18" charset="0"/>
              </a:rPr>
              <a:t>bo’lsa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izini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buzish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ochish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qo’shimcha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energiya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sarf</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SHuniig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ortiqcha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qarshilikni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yenguvchi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ikkala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tomonida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bittadan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qoldirib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qarshilik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kamaytiriladi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endParaRPr lang="ru-RU" sz="1600" dirty="0">
              <a:solidFill>
                <a:srgbClr val="000000"/>
              </a:solidFill>
              <a:latin typeface="Times New Roman" panose="02020603050405020304" pitchFamily="18" charset="0"/>
              <a:ea typeface="Times New Roman" panose="02020603050405020304" pitchFamily="18" charset="0"/>
            </a:endParaRPr>
          </a:p>
        </p:txBody>
      </p:sp>
      <p:sp>
        <p:nvSpPr>
          <p:cNvPr id="10" name="Заголовок 1"/>
          <p:cNvSpPr>
            <a:spLocks noGrp="1"/>
          </p:cNvSpPr>
          <p:nvPr>
            <p:ph type="title"/>
          </p:nvPr>
        </p:nvSpPr>
        <p:spPr>
          <a:xfrm>
            <a:off x="1816994" y="38637"/>
            <a:ext cx="8962623" cy="643944"/>
          </a:xfrm>
        </p:spPr>
        <p:txBody>
          <a:bodyPr/>
          <a:lstStyle/>
          <a:p>
            <a:pPr lvl="0">
              <a:lnSpc>
                <a:spcPct val="115000"/>
              </a:lnSpc>
              <a:spcAft>
                <a:spcPts val="0"/>
              </a:spcAft>
            </a:pPr>
            <a:r>
              <a:rPr lang="es-ES" sz="2800" b="1" dirty="0">
                <a:latin typeface="Times New Roman" panose="02020603050405020304" pitchFamily="18" charset="0"/>
                <a:ea typeface="Times New Roman" panose="02020603050405020304" pitchFamily="18" charset="0"/>
              </a:rPr>
              <a:t>O`tuvchanlikning tayanch-tishlashish ko’rsatkichlari.</a:t>
            </a: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7" name="Прямоугольник 6"/>
          <p:cNvSpPr/>
          <p:nvPr/>
        </p:nvSpPr>
        <p:spPr>
          <a:xfrm>
            <a:off x="455949" y="4448147"/>
            <a:ext cx="10586488" cy="523220"/>
          </a:xfrm>
          <a:prstGeom prst="rect">
            <a:avLst/>
          </a:prstGeom>
        </p:spPr>
        <p:txBody>
          <a:bodyPr wrap="none">
            <a:spAutoFit/>
          </a:bodyPr>
          <a:lstStyle/>
          <a:p>
            <a:r>
              <a:rPr lang="es-ES" sz="2800">
                <a:latin typeface="Times New Roman" panose="02020603050405020304" pitchFamily="18" charset="0"/>
                <a:cs typeface="Times New Roman" panose="02020603050405020304" pitchFamily="18" charset="0"/>
              </a:rPr>
              <a:t>Oldingi va ketingi g’ildiraklar izining mos kelish koeffitsentini aniqlash.</a:t>
            </a:r>
            <a:endParaRPr lang="ru-RU" sz="2800">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a:stretch>
            <a:fillRect/>
          </a:stretch>
        </p:blipFill>
        <p:spPr>
          <a:xfrm>
            <a:off x="838094" y="1731438"/>
            <a:ext cx="9542278" cy="2112932"/>
          </a:xfrm>
          <a:prstGeom prst="rect">
            <a:avLst/>
          </a:prstGeom>
        </p:spPr>
      </p:pic>
      <p:sp>
        <p:nvSpPr>
          <p:cNvPr id="10" name="Заголовок 1"/>
          <p:cNvSpPr>
            <a:spLocks noGrp="1"/>
          </p:cNvSpPr>
          <p:nvPr>
            <p:ph type="title"/>
          </p:nvPr>
        </p:nvSpPr>
        <p:spPr>
          <a:xfrm>
            <a:off x="1816994" y="38637"/>
            <a:ext cx="8962623" cy="643944"/>
          </a:xfrm>
        </p:spPr>
        <p:txBody>
          <a:bodyPr/>
          <a:lstStyle/>
          <a:p>
            <a:pPr lvl="0">
              <a:lnSpc>
                <a:spcPct val="115000"/>
              </a:lnSpc>
              <a:spcAft>
                <a:spcPts val="0"/>
              </a:spcAft>
            </a:pPr>
            <a:r>
              <a:rPr lang="es-ES" sz="2800" b="1" dirty="0">
                <a:latin typeface="Times New Roman" panose="02020603050405020304" pitchFamily="18" charset="0"/>
                <a:ea typeface="Times New Roman" panose="02020603050405020304" pitchFamily="18" charset="0"/>
              </a:rPr>
              <a:t>O`tuvchanlikning tayanch-tishlashish ko’rsatkichlari.</a:t>
            </a: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5641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0" name="Прямоугольник 9"/>
          <p:cNvSpPr/>
          <p:nvPr/>
        </p:nvSpPr>
        <p:spPr>
          <a:xfrm>
            <a:off x="283335" y="888642"/>
            <a:ext cx="11809928" cy="3539430"/>
          </a:xfrm>
          <a:prstGeom prst="rect">
            <a:avLst/>
          </a:prstGeom>
        </p:spPr>
        <p:txBody>
          <a:bodyPr wrap="square">
            <a:spAutoFit/>
          </a:bodyPr>
          <a:lstStyle/>
          <a:p>
            <a:pPr algn="just"/>
            <a:r>
              <a:rPr lang="es-ES" sz="2800" dirty="0" smtClean="0">
                <a:latin typeface="Times New Roman" panose="02020603050405020304" pitchFamily="18" charset="0"/>
                <a:cs typeface="Times New Roman" panose="02020603050405020304" pitchFamily="18" charset="0"/>
              </a:rPr>
              <a:t>Avtomobil </a:t>
            </a:r>
            <a:r>
              <a:rPr lang="es-ES" sz="2800" dirty="0">
                <a:latin typeface="Times New Roman" panose="02020603050405020304" pitchFamily="18" charset="0"/>
                <a:cs typeface="Times New Roman" panose="02020603050405020304" pitchFamily="18" charset="0"/>
              </a:rPr>
              <a:t>agregat va uzellarining konstruksiyasi uniig yo’l to’siqlaridan o`tuvchanligiga ta`sir etadi. Avtomobilda mustaqil va balansirli osmalarning qo’llanishi g’ildiraklarning yo’l notekisligiga moslashishini yaxshilaydi va uning to’siqlarni yengish qobiliyatini oshiradi. G’ildiraklarning shataksiramasligi uchun o’qlarda katta ishqalanishli differentsial qo’llaniladi, chunki bu differentsial shataksirayotgan g’ildirakka katta burovchi moment, aylanayotgan g’ildirakka esa kichik burovchi moment uzatib avtomobilni shu yo’ldan o’tishini ta’minlaydi.</a:t>
            </a:r>
            <a:endParaRPr lang="ru-RU" sz="2800" dirty="0">
              <a:latin typeface="Times New Roman" panose="02020603050405020304" pitchFamily="18" charset="0"/>
              <a:cs typeface="Times New Roman" panose="02020603050405020304" pitchFamily="18" charset="0"/>
            </a:endParaRPr>
          </a:p>
        </p:txBody>
      </p:sp>
      <p:sp>
        <p:nvSpPr>
          <p:cNvPr id="12" name="Заголовок 1"/>
          <p:cNvSpPr>
            <a:spLocks noGrp="1"/>
          </p:cNvSpPr>
          <p:nvPr>
            <p:ph type="title"/>
          </p:nvPr>
        </p:nvSpPr>
        <p:spPr>
          <a:xfrm>
            <a:off x="1816994" y="38637"/>
            <a:ext cx="8962623" cy="643944"/>
          </a:xfrm>
        </p:spPr>
        <p:txBody>
          <a:bodyPr/>
          <a:lstStyle/>
          <a:p>
            <a:pPr lvl="0">
              <a:lnSpc>
                <a:spcPct val="115000"/>
              </a:lnSpc>
              <a:spcAft>
                <a:spcPts val="0"/>
              </a:spcAft>
            </a:pPr>
            <a:r>
              <a:rPr lang="es-ES" sz="2800" b="1" dirty="0">
                <a:latin typeface="Times New Roman" panose="02020603050405020304" pitchFamily="18" charset="0"/>
                <a:ea typeface="Times New Roman" panose="02020603050405020304" pitchFamily="18" charset="0"/>
              </a:rPr>
              <a:t>O`tuvchanlikning tayanch-tishlashish ko’rsatkichlari.</a:t>
            </a: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697657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1417750" y="-154546"/>
            <a:ext cx="8962623" cy="695459"/>
          </a:xfrm>
        </p:spPr>
        <p:txBody>
          <a:bodyPr/>
          <a:lstStyle/>
          <a:p>
            <a:pPr algn="ctr"/>
            <a:r>
              <a:rPr lang="ru-RU" sz="2800" b="1" dirty="0" err="1">
                <a:latin typeface="Times New Roman" panose="02020603050405020304" pitchFamily="18" charset="0"/>
                <a:cs typeface="Times New Roman" panose="02020603050405020304" pitchFamily="18" charset="0"/>
              </a:rPr>
              <a:t>Ekspluatatsiyada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uchraydigan</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faktorlarning</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avtomobilning</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o`tuvchanligiga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ta`siri</a:t>
            </a:r>
            <a:r>
              <a:rPr lang="ru-RU"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15911" y="798984"/>
            <a:ext cx="12076090" cy="6081665"/>
          </a:xfrm>
          <a:prstGeom prst="rect">
            <a:avLst/>
          </a:prstGeom>
        </p:spPr>
        <p:txBody>
          <a:bodyPr wrap="square">
            <a:spAutoFit/>
          </a:bodyPr>
          <a:lstStyle/>
          <a:p>
            <a:pPr indent="342900" algn="just">
              <a:lnSpc>
                <a:spcPct val="115000"/>
              </a:lnSpc>
              <a:spcAft>
                <a:spcPts val="0"/>
              </a:spcAft>
            </a:pP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Avtomobil</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og’ir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yo’l</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sharoitlarida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ishlaganda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yetakchi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g’ildiraklari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katta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sarflashi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SHuning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dvigatel</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quvvatini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kamaytiruvchi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transmissiya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qarshiligini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orttiruvchi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hamma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faktorlar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detallarning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yeyilishi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ut</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oldirish</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sistemasining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kamchiliklari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agregatlardagi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no’qsonlar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past</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sifatli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yonilri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hamda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moylarning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ishlatilishi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x.k</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o`tuvchanligiga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salbiy</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tag’sir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ko’rsatadi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r>
              <a:rPr lang="ru-RU" sz="2800" dirty="0" err="1">
                <a:latin typeface="Times New Roman" panose="02020603050405020304" pitchFamily="18" charset="0"/>
                <a:ea typeface="Times New Roman" panose="02020603050405020304" pitchFamily="18" charset="0"/>
              </a:rPr>
              <a:t>Avtomobilning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qarshiliklarni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yenga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olish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qobiliyati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yetakchi</a:t>
            </a:r>
            <a:r>
              <a:rPr lang="ru-RU" sz="2800" b="1"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g’ildiraklarning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yo’l</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bilan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tishlashishiga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G’ildirashga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qarshilik</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kuchiga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borlik</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Harakat</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vaqtida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g’ildirak</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tuprokka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yuk</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ko’tarish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qobiliyati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tugaguncha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botadi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G’ildirak</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qanchalik</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chuqur</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botsa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gildirashiga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qarshiligi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shuncha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ortadi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G’ildirakning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yo’lga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solishtirma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bosimini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kamaytirish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uchun</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uning</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shinadagi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bosimini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kamaytirish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diametri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va</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profilini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kattalashtirish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g’ildiraklar</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sonini</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ko’paytirish</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zarur</a:t>
            </a:r>
            <a:r>
              <a:rPr lang="ru-RU" sz="2800" dirty="0">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2479110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2" name="Заголовок 1"/>
          <p:cNvSpPr>
            <a:spLocks noGrp="1"/>
          </p:cNvSpPr>
          <p:nvPr>
            <p:ph type="title"/>
          </p:nvPr>
        </p:nvSpPr>
        <p:spPr>
          <a:xfrm>
            <a:off x="1417750" y="-154546"/>
            <a:ext cx="8962623" cy="695459"/>
          </a:xfrm>
        </p:spPr>
        <p:txBody>
          <a:bodyPr/>
          <a:lstStyle/>
          <a:p>
            <a:pPr algn="ctr"/>
            <a:r>
              <a:rPr lang="ru-RU" sz="2800" b="1" dirty="0" err="1">
                <a:latin typeface="Times New Roman" panose="02020603050405020304" pitchFamily="18" charset="0"/>
                <a:cs typeface="Times New Roman" panose="02020603050405020304" pitchFamily="18" charset="0"/>
              </a:rPr>
              <a:t>Ekspluatatsiyada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uchraydigan</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faktorlarning</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avtomobilning</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o`tuvchanligiga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ta`siri</a:t>
            </a:r>
            <a:r>
              <a:rPr lang="ru-RU"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15" name="Прямоугольник 14"/>
          <p:cNvSpPr/>
          <p:nvPr/>
        </p:nvSpPr>
        <p:spPr>
          <a:xfrm>
            <a:off x="0" y="1088008"/>
            <a:ext cx="12192000" cy="5539978"/>
          </a:xfrm>
          <a:prstGeom prst="rect">
            <a:avLst/>
          </a:prstGeom>
        </p:spPr>
        <p:txBody>
          <a:bodyPr wrap="square">
            <a:spAutoFit/>
          </a:bodyPr>
          <a:lstStyle/>
          <a:p>
            <a:r>
              <a:rPr lang="en-US" sz="2800" dirty="0" smtClean="0">
                <a:solidFill>
                  <a:srgbClr val="000000"/>
                </a:solidFill>
                <a:latin typeface="Times New Roman" panose="02020603050405020304" pitchFamily="18" charset="0"/>
                <a:ea typeface="Times New Roman" panose="02020603050405020304" pitchFamily="18" charset="0"/>
              </a:rPr>
              <a:t>	</a:t>
            </a:r>
            <a:r>
              <a:rPr lang="ru-RU" sz="2800" dirty="0" err="1" smtClean="0">
                <a:solidFill>
                  <a:srgbClr val="000000"/>
                </a:solidFill>
                <a:latin typeface="Times New Roman" panose="02020603050405020304" pitchFamily="18" charset="0"/>
                <a:ea typeface="Times New Roman" panose="02020603050405020304" pitchFamily="18" charset="0"/>
              </a:rPr>
              <a:t>Yuqori</a:t>
            </a:r>
            <a:r>
              <a:rPr lang="ru-RU" sz="2800" dirty="0" smtClean="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o`tuvchan</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avtomobillarga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katta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diametr</a:t>
            </a:r>
            <a:r>
              <a:rPr lang="ru-RU" sz="2800" b="1"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profilli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maxsus</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shinalar</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o’rnatiladi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Ulardagi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ichki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bosim</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yo’lning</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qattiqligiga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qarab</a:t>
            </a:r>
            <a:r>
              <a:rPr lang="ru-RU" sz="2800" dirty="0">
                <a:latin typeface="Times New Roman" panose="02020603050405020304" pitchFamily="18" charset="0"/>
                <a:cs typeface="Times New Roman" panose="02020603050405020304" pitchFamily="18" charset="0"/>
              </a:rPr>
              <a:t> 0,5 </a:t>
            </a:r>
            <a:r>
              <a:rPr lang="ru-RU" sz="2800" dirty="0" err="1">
                <a:latin typeface="Times New Roman" panose="02020603050405020304" pitchFamily="18" charset="0"/>
                <a:cs typeface="Times New Roman" panose="02020603050405020304" pitchFamily="18" charset="0"/>
              </a:rPr>
              <a:t>kg</a:t>
            </a:r>
            <a:r>
              <a:rPr lang="ru-RU" sz="2800" dirty="0">
                <a:latin typeface="Times New Roman" panose="02020603050405020304" pitchFamily="18" charset="0"/>
                <a:cs typeface="Times New Roman" panose="02020603050405020304" pitchFamily="18" charset="0"/>
              </a:rPr>
              <a:t>/sm</a:t>
            </a:r>
            <a:r>
              <a:rPr lang="ru-RU" sz="2800" baseline="-25000"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(0,05MPa) </a:t>
            </a:r>
            <a:r>
              <a:rPr lang="ru-RU" sz="2800" dirty="0" err="1">
                <a:latin typeface="Times New Roman" panose="02020603050405020304" pitchFamily="18" charset="0"/>
                <a:cs typeface="Times New Roman" panose="02020603050405020304" pitchFamily="18" charset="0"/>
              </a:rPr>
              <a:t>dan</a:t>
            </a:r>
            <a:r>
              <a:rPr lang="ru-RU" sz="2800" dirty="0">
                <a:latin typeface="Times New Roman" panose="02020603050405020304" pitchFamily="18" charset="0"/>
                <a:cs typeface="Times New Roman" panose="02020603050405020304" pitchFamily="18" charset="0"/>
              </a:rPr>
              <a:t> 3 </a:t>
            </a:r>
            <a:r>
              <a:rPr lang="ru-RU" sz="2800" dirty="0" err="1">
                <a:latin typeface="Times New Roman" panose="02020603050405020304" pitchFamily="18" charset="0"/>
                <a:cs typeface="Times New Roman" panose="02020603050405020304" pitchFamily="18" charset="0"/>
              </a:rPr>
              <a:t>kg</a:t>
            </a:r>
            <a:r>
              <a:rPr lang="ru-RU" sz="2800" dirty="0">
                <a:latin typeface="Times New Roman" panose="02020603050405020304" pitchFamily="18" charset="0"/>
                <a:cs typeface="Times New Roman" panose="02020603050405020304" pitchFamily="18" charset="0"/>
              </a:rPr>
              <a:t>/sm</a:t>
            </a:r>
            <a:r>
              <a:rPr lang="ru-RU" sz="2800" baseline="-25000" dirty="0">
                <a:latin typeface="Times New Roman" panose="02020603050405020304" pitchFamily="18" charset="0"/>
                <a:cs typeface="Times New Roman" panose="02020603050405020304" pitchFamily="18" charset="0"/>
              </a:rPr>
              <a:t>2 </a:t>
            </a:r>
            <a:r>
              <a:rPr lang="ru-RU" sz="2800" dirty="0">
                <a:latin typeface="Times New Roman" panose="02020603050405020304" pitchFamily="18" charset="0"/>
                <a:cs typeface="Times New Roman" panose="02020603050405020304" pitchFamily="18" charset="0"/>
              </a:rPr>
              <a:t>(0,3 </a:t>
            </a:r>
            <a:r>
              <a:rPr lang="ru-RU" sz="2800" dirty="0" err="1">
                <a:latin typeface="Times New Roman" panose="02020603050405020304" pitchFamily="18" charset="0"/>
                <a:cs typeface="Times New Roman" panose="02020603050405020304" pitchFamily="18" charset="0"/>
              </a:rPr>
              <a:t>MPa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gacha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o’zgarishi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mumkin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Xaydalgan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yomgirdan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keyin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juda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yumshagan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yerlarda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kam</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va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qorda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yurish</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uchun-avtomobilda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maxsus</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keng</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profilli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va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past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bosimli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arkali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shinalar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ishlatiladi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Bunday</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shinaning</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kontakt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yuzasi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oddiy</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shinalarnikiga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nisbatan</a:t>
            </a:r>
            <a:r>
              <a:rPr lang="ru-RU" sz="2800" dirty="0">
                <a:latin typeface="Times New Roman" panose="02020603050405020304" pitchFamily="18" charset="0"/>
                <a:cs typeface="Times New Roman" panose="02020603050405020304" pitchFamily="18" charset="0"/>
              </a:rPr>
              <a:t> 2,5,..4 </a:t>
            </a:r>
            <a:r>
              <a:rPr lang="ru-RU" sz="2800" dirty="0" err="1">
                <a:latin typeface="Times New Roman" panose="02020603050405020304" pitchFamily="18" charset="0"/>
                <a:cs typeface="Times New Roman" panose="02020603050405020304" pitchFamily="18" charset="0"/>
              </a:rPr>
              <a:t>marta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katta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lekin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ularning</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xizmat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qilish</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muddati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qisqa</a:t>
            </a:r>
            <a:r>
              <a:rPr lang="ru-RU" sz="2800" dirty="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SHinaning</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yo’l</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bilan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tishlashish</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koeffitsientini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oshirish</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uchun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uning</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protektori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har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xil</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shaklli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qilib</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yasaladi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Bundan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tashqari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qishda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g’ildiraklarga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sirpanishga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qarshilik</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ko’rsatuvchi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zanjirlar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maxkamlanadi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Yomon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yo’llarda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botib</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qolgan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avtomobil</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chig’ir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yoki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o’zi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chiqarar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moslamalar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yordamida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tortib</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chiqariladi</a:t>
            </a:r>
            <a:r>
              <a:rPr lang="ru-RU" sz="2800"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528308266"/>
      </p:ext>
    </p:extLst>
  </p:cSld>
  <p:clrMapOvr>
    <a:masterClrMapping/>
  </p:clrMapOvr>
  <p:timing>
    <p:tnLst>
      <p:par>
        <p:cTn id="1" dur="indefinite" restart="never" nodeType="tmRoot"/>
      </p:par>
    </p:tnLst>
  </p:timing>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1225</TotalTime>
  <Words>391</Words>
  <Application>Microsoft Office PowerPoint</Application>
  <PresentationFormat>Широкоэкранный</PresentationFormat>
  <Paragraphs>27</Paragraphs>
  <Slides>8</Slides>
  <Notes>0</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8</vt:i4>
      </vt:variant>
    </vt:vector>
  </HeadingPairs>
  <TitlesOfParts>
    <vt:vector size="17" baseType="lpstr">
      <vt:lpstr>MS PGothic</vt:lpstr>
      <vt:lpstr>Arial</vt:lpstr>
      <vt:lpstr>Calibri</vt:lpstr>
      <vt:lpstr>PANDA Baltic UZ Cyr</vt:lpstr>
      <vt:lpstr>Tahoma</vt:lpstr>
      <vt:lpstr>Times New Roman</vt:lpstr>
      <vt:lpstr>Wingdings</vt:lpstr>
      <vt:lpstr>Ьbergдnge</vt:lpstr>
      <vt:lpstr>Microsoft Equation 3.0</vt:lpstr>
      <vt:lpstr>Презентация PowerPoint</vt:lpstr>
      <vt:lpstr>O`tuvchanlikning tayanch-tishlashish ko’rsatkichlari.</vt:lpstr>
      <vt:lpstr>O`tuvchanlikning tayanch-tishlashish ko’rsatkichlari.</vt:lpstr>
      <vt:lpstr>O`tuvchanlikning tayanch-tishlashish ko’rsatkichlari.</vt:lpstr>
      <vt:lpstr>O`tuvchanlikning tayanch-tishlashish ko’rsatkichlari.</vt:lpstr>
      <vt:lpstr>O`tuvchanlikning tayanch-tishlashish ko’rsatkichlari.</vt:lpstr>
      <vt:lpstr>Ekspluatatsiyada uchraydigan faktorlarning avtomobilning o`tuvchanligiga ta`siri.</vt:lpstr>
      <vt:lpstr>Ekspluatatsiyada uchraydigan faktorlarning avtomobilning o`tuvchanligiga ta`siri.</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126</cp:revision>
  <dcterms:created xsi:type="dcterms:W3CDTF">2017-10-09T17:42:53Z</dcterms:created>
  <dcterms:modified xsi:type="dcterms:W3CDTF">2017-11-17T06:53:29Z</dcterms:modified>
</cp:coreProperties>
</file>