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86" r:id="rId7"/>
    <p:sldId id="262" r:id="rId8"/>
    <p:sldId id="263" r:id="rId9"/>
    <p:sldId id="290" r:id="rId10"/>
    <p:sldId id="264" r:id="rId11"/>
    <p:sldId id="265" r:id="rId12"/>
    <p:sldId id="292" r:id="rId13"/>
    <p:sldId id="293" r:id="rId14"/>
    <p:sldId id="294" r:id="rId15"/>
    <p:sldId id="295" r:id="rId16"/>
    <p:sldId id="29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5FF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4" name="Text Box 17"/>
          <p:cNvSpPr txBox="1">
            <a:spLocks noChangeArrowheads="1"/>
          </p:cNvSpPr>
          <p:nvPr userDrawn="1"/>
        </p:nvSpPr>
        <p:spPr bwMode="auto">
          <a:xfrm>
            <a:off x="2123017" y="227013"/>
            <a:ext cx="806661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altLang="ru-RU" sz="2400" smtClean="0">
                <a:solidFill>
                  <a:srgbClr val="FFFFFF"/>
                </a:solidFill>
                <a:latin typeface="Times New Roman" panose="02020603050405020304" pitchFamily="18" charset="0"/>
              </a:rPr>
              <a:t>Transport vositalarining tuzilishi va nazariyasi</a:t>
            </a:r>
            <a:endParaRPr lang="ru-RU" altLang="ru-RU" sz="2400" smtClean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 userDrawn="1"/>
        </p:nvSpPr>
        <p:spPr bwMode="auto">
          <a:xfrm>
            <a:off x="239185" y="6308726"/>
            <a:ext cx="1171363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ru-RU" altLang="ru-RU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 userDrawn="1"/>
        </p:nvSpPr>
        <p:spPr bwMode="auto">
          <a:xfrm>
            <a:off x="431801" y="6237288"/>
            <a:ext cx="364701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ru-RU" altLang="ru-RU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7" name="Picture 20" descr="Untitled-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7" y="0"/>
            <a:ext cx="1488016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6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1320800" y="1676400"/>
            <a:ext cx="10363200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Titelmasterformat durch Klicken bearbeiten</a:t>
            </a:r>
          </a:p>
        </p:txBody>
      </p:sp>
      <p:sp>
        <p:nvSpPr>
          <p:cNvPr id="98317" name="Rectangle 1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828800" y="3886200"/>
            <a:ext cx="85344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Formatvorlage des Untertitelmasters durch Klicken bearbeiten</a:t>
            </a:r>
          </a:p>
        </p:txBody>
      </p:sp>
      <p:sp>
        <p:nvSpPr>
          <p:cNvPr id="18" name="Rectangle 1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208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1C1C1C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1C1C1C"/>
              </a:solidFill>
            </a:endParaRPr>
          </a:p>
        </p:txBody>
      </p:sp>
      <p:sp>
        <p:nvSpPr>
          <p:cNvPr id="20" name="Rectangle 1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1440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E808C2-B719-43ED-85D0-5E4E932427A9}" type="slidenum">
              <a:rPr lang="ru-RU" altLang="ru-RU">
                <a:solidFill>
                  <a:srgbClr val="1C1C1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313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07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82152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626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39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87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81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196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02363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904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575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87351" y="107951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97467" y="1079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52452" y="530226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045633" y="5302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0" y="4572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846667" y="1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21218" y="7905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pic>
        <p:nvPicPr>
          <p:cNvPr id="1033" name="Picture 17" descr="Untitled-3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3984" y="0"/>
            <a:ext cx="1488016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235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429555" y="1303357"/>
            <a:ext cx="831536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s-E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 TURG’UNLIK XUSUSIYATI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95459" y="3075794"/>
            <a:ext cx="11586693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514350" lvl="0" indent="-514350">
              <a:buFont typeface="+mj-lt"/>
              <a:buAutoNum type="arabicPeriod"/>
            </a:pPr>
            <a:r>
              <a:rPr lang="uz-Cyrl-UZ" sz="2800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Avtomobillarning turgunlik xususiyati</a:t>
            </a:r>
            <a:endParaRPr 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s-ES" sz="280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 ag’darilishi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s-ES" sz="280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 harakat vaqtidagi yonaki surilishi.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s-ES" sz="2800">
                <a:latin typeface="Times New Roman" panose="02020603050405020304" pitchFamily="18" charset="0"/>
                <a:cs typeface="Times New Roman" panose="02020603050405020304" pitchFamily="18" charset="0"/>
              </a:rPr>
              <a:t>Avtomobil oldingi va ketingi o’qlarining yon tomonga surilishini qiyosiy taxlil etish.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s-ES" sz="2800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Ekspluatatsiyada uchraydigan faktorlarning avtomobil turgunligiga ta`siri.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550177" y="2158798"/>
            <a:ext cx="11416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ja-JP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t>Reja</a:t>
            </a:r>
            <a:r>
              <a:rPr lang="de-DE" altLang="ja-JP" sz="3200" b="1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t>:</a:t>
            </a:r>
            <a:endParaRPr lang="ru-RU" altLang="ru-RU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91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/>
            <a:r>
              <a:rPr lang="uz-Cyrl-UZ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Avtomobillarning turgunlik xususiyati</a:t>
            </a:r>
            <a:endParaRPr 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888643"/>
            <a:ext cx="12192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s-E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  </a:t>
            </a:r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xaydovchi ishtirokisiz berilgan yo’nalishda  ag’darilmasdan, sirpanmasdan, shataksiramasdan va yon  tomonga surilmasdan harakatlanishiga uning  turgunligi deb ataladi. Avtomobilning ag’darilish va sirpanish yo’nalishiga qarab ko’ndalang  va  bo’ylama turgunlik bo’ladi.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Avtomobil turgunligini yo’qotganda ag’darilishi, yon tomonga  sirpanishi, yetakchi  g’ildiraklari shataksirashi mumkin. Avtomobilning  ko’ndalang  turgunligi quyidagi to’rtta ko’rsatkich bilan harakterlanadi: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v</a:t>
            </a:r>
            <a:r>
              <a:rPr lang="es-E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a3</a:t>
            </a:r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avtomobilning aylana bo’ylab harakterlanganda yon tomonga surila boshlash paytidagi maksimal (kritik) tezligi, km/soat;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v</a:t>
            </a:r>
            <a:r>
              <a:rPr lang="es-E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 </a:t>
            </a:r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avtomobilning aylana bo’ylab harakatlanganda ag’darila  boshlash paytida maksimal (kritik) tezligi, km/soat;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s-E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avtomobilning g’ildiraklari ko’ndalang  surila boshlagan paytda yo’lning maksimal (kritik) nishablik burchagi;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s-E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s-E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avtomobil ag’darila boshlagan paytda yo’lning maksimal (kritik) nishablik burchagi.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00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/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Avtomobillarning turgunlik xususiyati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183" y="908201"/>
            <a:ext cx="11998817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Kritik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radiusi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R-20. . . 25 m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qochirma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ta`sirida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g’ildiraklarga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g’ildiraklarga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o’tayotgan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ag’darilishdan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saklash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satxidan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10. . . 15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kronshteyn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kushimcha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maxkamlanadi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turgunligini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yo’qotib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ag’darilsa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yon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Kuzatuvchi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uzilish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sekundamer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spidometr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izlanayotgan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va3 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va0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aniqlaydilar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ag’darila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kritik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nishablik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o’rnatilib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damkrat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ko’tariladi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ag’darila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aniqlangandan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275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ag’darilishi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799" y="908721"/>
            <a:ext cx="117498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ag’darilishi deb oldingi yoki ketingi g’ildirakning yo’ldan uzilishiga,  yahni Z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   yoki  Z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 bo’lishiga aytiladi. Avtomobil oldingi yoki ketingi g’ildiraklarga chap yoki o’ng tomondagi g’ildiraklarga  nisbatan  ag’darilishi mumkin.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ketingi g’ildiraklariga nisbatan ag’darilishini ko’rib chiqamiz. Buning uchun: a) avtomobilning birlashtirilgan qismlarida elastik elementlar yo’q, yahni sistema kattik; b) balandlikka chiqishda avtomobilning tezligi kam bo’lgani uchun R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=0; v) avtomobilning harakat tezligi o’zgarmas, ya’ni v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const, P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 deb qabul qilamiz.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04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9744" y="1109740"/>
            <a:ext cx="115124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chala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buriluvchanlikka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Elastik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bikr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traektoriyasi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burchakka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bo’lsa.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buriluvchan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Elastik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bikr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traektoriyasi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bikr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g’ildiraklarnikidan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kichikrok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burchakka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chala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buriluvchan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buriluvchan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karaganda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yo’nalishini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yaxshirok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saklaydi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ag’darilishi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64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6079" y="944450"/>
            <a:ext cx="5512157" cy="47701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68319" y="5973237"/>
            <a:ext cx="7109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26695" algn="ctr"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Avtomobilning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qiya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ag’darilishi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76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000" y="875763"/>
            <a:ext cx="11315749" cy="5982237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ag’darilishi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30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ag’darilishi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388" y="968162"/>
            <a:ext cx="10590863" cy="588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98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ag’darilishi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4851" y="853800"/>
            <a:ext cx="1174123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V-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g’ildirakning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simmetriya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o’rtasidagi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koleya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g’ildiraklariga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ag’darilish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Matematik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o’zgartirishlari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ifodani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olamiz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798320" indent="449580" algn="just">
              <a:spcAft>
                <a:spcPts val="0"/>
              </a:spcAft>
            </a:pP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98320" indent="449580">
              <a:spcAft>
                <a:spcPts val="0"/>
              </a:spcAft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		</a:t>
            </a:r>
            <a:r>
              <a:rPr lang="ru-RU" sz="28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B/ 2h</a:t>
            </a:r>
            <a:r>
              <a:rPr lang="ru-RU" sz="28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marL="1798320" indent="449580" algn="just"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</a:p>
          <a:p>
            <a:pPr indent="449580" algn="just"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formula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ag’darilish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turgunlik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turibdiki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ag’darilishi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og’irlik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o.m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koleya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kengligiga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449580" algn="just">
              <a:spcAft>
                <a:spcPts val="0"/>
              </a:spcAft>
            </a:pP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B/2h</a:t>
            </a:r>
            <a:r>
              <a:rPr lang="ru-RU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qilamiz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Agar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ag’darilish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noturgun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muvozanatda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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ag’dariladi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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ag’darilmaydi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57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825185" y="127647"/>
            <a:ext cx="81810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vaqtidagi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yonaki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surilishi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744885"/>
            <a:ext cx="12192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yonaki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ta`sirida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ketingi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ko’proq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biror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o’qining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surilishga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turgunligini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chiqamiz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surilmasdan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gildirash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=z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≥ √</a:t>
            </a:r>
            <a:r>
              <a:rPr lang="es-E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s-ES" sz="2800" i="1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s-E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+y</a:t>
            </a:r>
            <a:r>
              <a:rPr lang="es-ES" sz="2800" i="1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s-ES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≤ √z</a:t>
            </a:r>
            <a:r>
              <a:rPr lang="es-ES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-x</a:t>
            </a:r>
            <a:r>
              <a:rPr lang="es-ES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yerda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—normal reaktsiya;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667000" algn="just">
              <a:spcAft>
                <a:spcPts val="0"/>
              </a:spcAft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s-E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x—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urirma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reaktsiya;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s-E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y—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yondan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ta`sir etuvchi kuch.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ridagi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formuladan ko’rinib turibdiki, g’ildirak bilan yo’l o’rtasidagi tishlashish kuchi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qancha katta bo’lib,  urinma reaktsiya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shuncha kichik bo’lsa, gildigakni yonaki surilishga majbur qiluvchi kuch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shuncha katta bo’ladi.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158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825185" y="127647"/>
            <a:ext cx="81810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vaqtidagi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yonaki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surilishi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79413"/>
            <a:ext cx="121920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30200" algn="just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SHuning uchun yetakchi bo’lmagan o’q turgunroq, chunki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faqat g’ildirashga qarshilikdan iborat. Agar o’qda tortuvchi yoki tormozlovchi kuch mavjud bo’lsa,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kattalashadi, formulada ildiz ostidagi ifoda kichrayadi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 o’q juda kichik kuch ta`sirida ham yon tomonga suriladi.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30200" algn="just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G’ildirak va yo’l .o’rtasidagi tishlashishdan tula foydalanilsa, ya’ni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bo’lsa, o’qni yonga surish uchun minimal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kuchi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kerak bo’ladi, Avtomobilning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yon tomonga surilishi qiya tekislikda sodir bo’lishi mumkin. Qiya tekislikda harakatlanayotgan avtomobilning yonga surilmasdan harakatlanish kritik burchagi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30200" algn="just">
              <a:spcAft>
                <a:spcPts val="0"/>
              </a:spcAft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30200"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s-ES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es-ES" sz="28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s-E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≤</a:t>
            </a:r>
            <a:r>
              <a:rPr lang="es-ES" sz="2800" b="1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b="1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endParaRPr lang="ru-RU" sz="2800" b="1" i="1" baseline="-25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30200" algn="ctr">
              <a:spcAft>
                <a:spcPts val="0"/>
              </a:spcAft>
            </a:pP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s-E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yerda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—g’ildirak bilan yo’l o’rtasida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ko’ndalang  yo’nalgan tishlashish koeffitsienti.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bo’lsa, avtomobil yonga suriladi, 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s-ES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bo’lganda noturgun muvozanatda; 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</a:t>
            </a:r>
            <a:r>
              <a:rPr lang="es-ES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bo’lganda esa yonga surilmasdan harakatda bo’ladi.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4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825185" y="127647"/>
            <a:ext cx="81810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vaqtidagi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yonaki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surilishi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5002" y="781218"/>
            <a:ext cx="1152659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 katta tezlikda egri chiziqli harakatlansa, markazdan qochirma kuch ta`sirida yonga surilib ketishi mumkin. Quyidagi tenglamadan avtomobilning yonga surilmaslik sharti bo’yicha kritik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tezligini aniqlash mumkin: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pt-PT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pt-PT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pt-PT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a3</a:t>
            </a:r>
            <a:r>
              <a:rPr lang="pt-PT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=3,6 √ g R </a:t>
            </a:r>
            <a:r>
              <a:rPr lang="pt-PT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pt-PT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yerda </a:t>
            </a:r>
            <a:r>
              <a:rPr lang="pt-PT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-burilish radiusi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g=9,81 m/c</a:t>
            </a:r>
            <a:r>
              <a:rPr lang="pt-PT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yonga surilish bo’yicha kritik tezligi </a:t>
            </a:r>
            <a:r>
              <a:rPr lang="pt-PT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pt-PT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a3</a:t>
            </a: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burilish radiusi </a:t>
            </a:r>
            <a:r>
              <a:rPr lang="pt-PT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 ko’ndalang  yo’nalishdagi tishlashish koeffitsienti</a:t>
            </a:r>
            <a:r>
              <a:rPr lang="pt-PT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pt-PT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pt-PT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PT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ga to’g’ri proportsionaldir.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30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626" y="1"/>
            <a:ext cx="10515600" cy="798490"/>
          </a:xfrm>
        </p:spPr>
        <p:txBody>
          <a:bodyPr/>
          <a:lstStyle/>
          <a:p>
            <a:pPr algn="ctr"/>
            <a:r>
              <a:rPr lang="pt-PT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 oldingi va ketingi o’qlarining yon tomonga surilishini qiyosiy taxlil etish.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910" y="1001376"/>
            <a:ext cx="12076090" cy="5489575"/>
          </a:xfrm>
        </p:spPr>
        <p:txBody>
          <a:bodyPr/>
          <a:lstStyle/>
          <a:p>
            <a:pPr indent="0" algn="just">
              <a:spcAft>
                <a:spcPts val="0"/>
              </a:spcAft>
              <a:buNone/>
            </a:pPr>
            <a:r>
              <a:rPr lang="pt-PT" sz="26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Yuqorida ta’kidlanganidek, ketingi yetakchi o’q yon tomonga surilishga moyil, </a:t>
            </a:r>
            <a:r>
              <a:rPr lang="pt-PT" sz="2600" kern="1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endParaRPr lang="ru-RU" sz="2600" kern="1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pt-PT" sz="2600" kern="1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 </a:t>
            </a:r>
            <a:r>
              <a:rPr lang="pt-PT" sz="26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tezlanish bilan harakat qilayotganda o’rinma reaktsiya </a:t>
            </a:r>
            <a:r>
              <a:rPr lang="pt-PT" sz="2600" i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pt-PT" sz="26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ortadi. Tormozlanish paytida esa vertikal yukning qayta taqsimlanishi natijasida tishlashish kuchi </a:t>
            </a:r>
            <a:r>
              <a:rPr lang="pt-PT" sz="2600" i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kern="1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pt-PT" sz="26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kamayib ketadi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bu esa ketingi o’qning yana ham surilishiga sabab bo’ladi</a:t>
            </a:r>
            <a:r>
              <a:rPr lang="pt-PT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pt-PT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Oldingi va ketingi o’qlarning yonga surilishini ko’rib chiqaylik. Avtomobil to’g’ri chiziqli harakatlanayotganda uning oldingi o’qiga yondan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kuchi ta`sir etsin va u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az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tezlik bilan yon tomonga surila boshlasin. Bu vaqtda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a3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vektorlarining geometrik qo’shilishi natijasiza oldingi o’q natijalovchi tezlik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yo’nalishida harakat qiladi. Lekin ketingi o’q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vektor yo’nalishida harakatni davom ettirganidan avtomobil oniy markaz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atrofida buriladi. Natijada markazdan qochirma kuch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 inertsiya momenti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xosil bo’ladi. Sxemadan ko’rinib turibdiki, oldingi o’qning yonga surilishi avtomatik ravishda so’nadi, chunki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ning tashkil etuvchisi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hamda inertsiya momenti </a:t>
            </a:r>
            <a:r>
              <a:rPr lang="pt-PT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pt-PT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pt-PT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oldingi o’qiing surilishiga qarshilik qiladi. </a:t>
            </a:r>
            <a:r>
              <a:rPr lang="pt-P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pt-PT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pt-P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r>
              <a:rPr lang="pt-P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pt-PT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ts</a:t>
            </a:r>
            <a:r>
              <a:rPr lang="pt-P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kuchlar qarama-qarshi tomonlarga yo’nalgan bo’lib, bir-birini so’ndiradi.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endParaRPr lang="ru-RU" sz="2600" dirty="0"/>
          </a:p>
          <a:p>
            <a:pPr indent="0" algn="just">
              <a:spcAft>
                <a:spcPts val="0"/>
              </a:spcAft>
              <a:buNone/>
            </a:pP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452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05626" y="1"/>
            <a:ext cx="10515600" cy="798490"/>
          </a:xfrm>
        </p:spPr>
        <p:txBody>
          <a:bodyPr/>
          <a:lstStyle/>
          <a:p>
            <a:pPr algn="ctr"/>
            <a:r>
              <a:rPr lang="pt-PT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 oldingi va ketingi o’qlarining yon tomonga surilishini qiyosiy taxlil etish.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140" y="893548"/>
            <a:ext cx="6107175" cy="366004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17228" y="4553597"/>
            <a:ext cx="79969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yon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5165229"/>
            <a:ext cx="1219199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Ketingi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yon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surilganda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6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yo’nalgan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surilishni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kuchaytiradi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turgunligini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yo’qotadi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ketingi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o’qning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surilishi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o’qnikiga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xavflirokdir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SHunday ekan, avtomobilning surilishini kamaytirish usullarini izlash zarur.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72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2299" y="1068947"/>
            <a:ext cx="3996063" cy="42113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23693" y="5644826"/>
            <a:ext cx="676018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Orqa o’qning yonga surilishini kamaytirish usuli.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05626" y="1"/>
            <a:ext cx="10515600" cy="798490"/>
          </a:xfrm>
        </p:spPr>
        <p:txBody>
          <a:bodyPr/>
          <a:lstStyle/>
          <a:p>
            <a:pPr algn="ctr"/>
            <a:r>
              <a:rPr lang="pt-PT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 oldingi va ketingi o’qlarining yon tomonga surilishini qiyosiy taxlil etish.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927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64024"/>
            <a:ext cx="1209326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 ketingi g’ildiraklarining yonaki surilishini quyidagi usullarda kamaytirish mumkin. Boshqariluvchi g’ildiraklarni surilish tomoniga burish kerak. Agar surilish boshlanganda oldingi g’ildiraklar neytral xolatda</a:t>
            </a:r>
            <a:r>
              <a:rPr lang="es-E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 burilish markazi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nuqtada bo’lsa, oldingi g’ildiraklar burilgandan so’ng markaz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nuqtaga ko'chadi. Natijada burilish radiusi ortadi va markazdan qochirma kuch kamayadi. Oldingi g’ildiraklar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,v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tezliklari uzaro paralel</a:t>
            </a:r>
            <a:r>
              <a:rPr lang="es-E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bulguncha burilsa, avtomobilning burilishi to’xtaydi va u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vektori yo’nalishida ilgarilanma harakatlanadi. G’ildiraklar</a:t>
            </a:r>
            <a:r>
              <a:rPr lang="es-E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yana ham ko’prok burchakka burilsa,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nuqta avtomobilning teskari tomoniga o’tadi, markazdan qochirma kuch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esa surilish yo’nalishiga qarama-qarshi bo’lib, uni to’xtatadi. Bu usulning kamchiligi shundaki, u g’ildiraklarni burishda xosil bo’ladigan ko’ndalang  kuch va inertsiya momenti ta`sirini xisobga olmaydi.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3970" indent="342900" algn="just">
              <a:spcAft>
                <a:spcPts val="0"/>
              </a:spcAft>
            </a:pP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Surilishni yuotishning ikkinchi usuli shundan iboratki, avtomobilga tormozlovchi yoki tortuvchi kuch ta`sir etayotganda surilish sodir bo’lsa, oyoqni tegishli pedaldan olib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kuchini yo’qotish zarur. Umuman, harakat xavfsizligini buzmaslik uchun burilish vaqtida va sirpanchik yo’llarda avtomobilning harakat tezligini kamaytirish kerak.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88831" y="-34466"/>
            <a:ext cx="10515600" cy="798490"/>
          </a:xfrm>
        </p:spPr>
        <p:txBody>
          <a:bodyPr/>
          <a:lstStyle/>
          <a:p>
            <a:pPr algn="ctr"/>
            <a:r>
              <a:rPr lang="pt-PT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 oldingi va ketingi o’qlarining yon tomonga surilishini qiyosiy taxlil etish.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998880"/>
      </p:ext>
    </p:extLst>
  </p:cSld>
  <p:clrMapOvr>
    <a:masterClrMapping/>
  </p:clrMapOvr>
</p:sld>
</file>

<file path=ppt/theme/theme1.xml><?xml version="1.0" encoding="utf-8"?>
<a:theme xmlns:a="http://schemas.openxmlformats.org/drawingml/2006/main" name="Ьbergдnge">
  <a:themeElements>
    <a:clrScheme name="Ьbergдnge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Ьbergдng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Ьbergдng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1184</TotalTime>
  <Words>761</Words>
  <Application>Microsoft Office PowerPoint</Application>
  <PresentationFormat>Широкоэкранный</PresentationFormat>
  <Paragraphs>75</Paragraphs>
  <Slides>16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MS PGothic</vt:lpstr>
      <vt:lpstr>Arial</vt:lpstr>
      <vt:lpstr>Calibri</vt:lpstr>
      <vt:lpstr>Symbol</vt:lpstr>
      <vt:lpstr>Tahoma</vt:lpstr>
      <vt:lpstr>Times New Roman</vt:lpstr>
      <vt:lpstr>Wingdings</vt:lpstr>
      <vt:lpstr>Ьbergдnge</vt:lpstr>
      <vt:lpstr>Microsoft Equation 3.0</vt:lpstr>
      <vt:lpstr>Презентация PowerPoint</vt:lpstr>
      <vt:lpstr>Avtomobillarning turgunlik xususiyati</vt:lpstr>
      <vt:lpstr>Avtomobillarning turgunlik xususiyati</vt:lpstr>
      <vt:lpstr>Avtomobilning ag’darilishi</vt:lpstr>
      <vt:lpstr>Avtomobilning ag’darilishi</vt:lpstr>
      <vt:lpstr>Avtomobilning ag’darilishi</vt:lpstr>
      <vt:lpstr>Avtomobilning ag’darilishi</vt:lpstr>
      <vt:lpstr>Avtomobilning ag’darilishi</vt:lpstr>
      <vt:lpstr>Avtomobilning ag’darilishi</vt:lpstr>
      <vt:lpstr>Презентация PowerPoint</vt:lpstr>
      <vt:lpstr>Презентация PowerPoint</vt:lpstr>
      <vt:lpstr>Презентация PowerPoint</vt:lpstr>
      <vt:lpstr>Avtomobil oldingi va ketingi o’qlarining yon tomonga surilishini qiyosiy taxlil etish. </vt:lpstr>
      <vt:lpstr>Avtomobil oldingi va ketingi o’qlarining yon tomonga surilishini qiyosiy taxlil etish. </vt:lpstr>
      <vt:lpstr>Avtomobil oldingi va ketingi o’qlarining yon tomonga surilishini qiyosiy taxlil etish. </vt:lpstr>
      <vt:lpstr>Avtomobil oldingi va ketingi o’qlarining yon tomonga surilishini qiyosiy taxlil etish.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Муаттархон</dc:creator>
  <cp:lastModifiedBy>Муаттархон</cp:lastModifiedBy>
  <cp:revision>119</cp:revision>
  <dcterms:created xsi:type="dcterms:W3CDTF">2017-10-09T17:42:53Z</dcterms:created>
  <dcterms:modified xsi:type="dcterms:W3CDTF">2017-11-17T06:11:59Z</dcterms:modified>
</cp:coreProperties>
</file>