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42"/>
  </p:notesMasterIdLst>
  <p:handoutMasterIdLst>
    <p:handoutMasterId r:id="rId43"/>
  </p:handoutMasterIdLst>
  <p:sldIdLst>
    <p:sldId id="256" r:id="rId2"/>
    <p:sldId id="303" r:id="rId3"/>
    <p:sldId id="302" r:id="rId4"/>
    <p:sldId id="335" r:id="rId5"/>
    <p:sldId id="304" r:id="rId6"/>
    <p:sldId id="315" r:id="rId7"/>
    <p:sldId id="309" r:id="rId8"/>
    <p:sldId id="258" r:id="rId9"/>
    <p:sldId id="305" r:id="rId10"/>
    <p:sldId id="306" r:id="rId11"/>
    <p:sldId id="310" r:id="rId12"/>
    <p:sldId id="312" r:id="rId13"/>
    <p:sldId id="313" r:id="rId14"/>
    <p:sldId id="314" r:id="rId15"/>
    <p:sldId id="262" r:id="rId16"/>
    <p:sldId id="316" r:id="rId17"/>
    <p:sldId id="317" r:id="rId18"/>
    <p:sldId id="318" r:id="rId19"/>
    <p:sldId id="320" r:id="rId20"/>
    <p:sldId id="319" r:id="rId21"/>
    <p:sldId id="321" r:id="rId22"/>
    <p:sldId id="322" r:id="rId23"/>
    <p:sldId id="323" r:id="rId24"/>
    <p:sldId id="269" r:id="rId25"/>
    <p:sldId id="324" r:id="rId26"/>
    <p:sldId id="279" r:id="rId27"/>
    <p:sldId id="311" r:id="rId28"/>
    <p:sldId id="325" r:id="rId29"/>
    <p:sldId id="326" r:id="rId30"/>
    <p:sldId id="327" r:id="rId31"/>
    <p:sldId id="328" r:id="rId32"/>
    <p:sldId id="336" r:id="rId33"/>
    <p:sldId id="329" r:id="rId34"/>
    <p:sldId id="330" r:id="rId35"/>
    <p:sldId id="331" r:id="rId36"/>
    <p:sldId id="332" r:id="rId37"/>
    <p:sldId id="333" r:id="rId38"/>
    <p:sldId id="300" r:id="rId39"/>
    <p:sldId id="301" r:id="rId40"/>
    <p:sldId id="334" r:id="rId41"/>
  </p:sldIdLst>
  <p:sldSz cx="9144000" cy="6858000" type="screen4x3"/>
  <p:notesSz cx="9309100" cy="7053263"/>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812" autoAdjust="0"/>
  </p:normalViewPr>
  <p:slideViewPr>
    <p:cSldViewPr>
      <p:cViewPr varScale="1">
        <p:scale>
          <a:sx n="79" d="100"/>
          <a:sy n="79" d="100"/>
        </p:scale>
        <p:origin x="171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33315" cy="3536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273691" y="1"/>
            <a:ext cx="4033314" cy="353625"/>
          </a:xfrm>
          <a:prstGeom prst="rect">
            <a:avLst/>
          </a:prstGeom>
        </p:spPr>
        <p:txBody>
          <a:bodyPr vert="horz" lIns="91440" tIns="45720" rIns="91440" bIns="45720" rtlCol="0"/>
          <a:lstStyle>
            <a:lvl1pPr algn="r">
              <a:defRPr sz="1200"/>
            </a:lvl1pPr>
          </a:lstStyle>
          <a:p>
            <a:fld id="{26F083C6-7400-4E76-A117-89983B6E5D98}" type="datetimeFigureOut">
              <a:rPr lang="en-US" smtClean="0"/>
              <a:t>9/11/2018</a:t>
            </a:fld>
            <a:endParaRPr lang="en-US"/>
          </a:p>
        </p:txBody>
      </p:sp>
      <p:sp>
        <p:nvSpPr>
          <p:cNvPr id="4" name="Footer Placeholder 3"/>
          <p:cNvSpPr>
            <a:spLocks noGrp="1"/>
          </p:cNvSpPr>
          <p:nvPr>
            <p:ph type="ftr" sz="quarter" idx="2"/>
          </p:nvPr>
        </p:nvSpPr>
        <p:spPr>
          <a:xfrm>
            <a:off x="0" y="6699638"/>
            <a:ext cx="4033315" cy="3536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273691" y="6699638"/>
            <a:ext cx="4033314" cy="353625"/>
          </a:xfrm>
          <a:prstGeom prst="rect">
            <a:avLst/>
          </a:prstGeom>
        </p:spPr>
        <p:txBody>
          <a:bodyPr vert="horz" lIns="91440" tIns="45720" rIns="91440" bIns="45720" rtlCol="0" anchor="b"/>
          <a:lstStyle>
            <a:lvl1pPr algn="r">
              <a:defRPr sz="1200"/>
            </a:lvl1pPr>
          </a:lstStyle>
          <a:p>
            <a:fld id="{9079C0A9-09B0-4685-8B28-CEADF060A942}" type="slidenum">
              <a:rPr lang="en-US" smtClean="0"/>
              <a:t>‹#›</a:t>
            </a:fld>
            <a:endParaRPr lang="en-US"/>
          </a:p>
        </p:txBody>
      </p:sp>
    </p:spTree>
    <p:extLst>
      <p:ext uri="{BB962C8B-B14F-4D97-AF65-F5344CB8AC3E}">
        <p14:creationId xmlns:p14="http://schemas.microsoft.com/office/powerpoint/2010/main" val="28511456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4033943" cy="352663"/>
          </a:xfrm>
          <a:prstGeom prst="rect">
            <a:avLst/>
          </a:prstGeom>
        </p:spPr>
        <p:txBody>
          <a:bodyPr vert="horz" lIns="93497" tIns="46749" rIns="93497" bIns="46749" rtlCol="0"/>
          <a:lstStyle>
            <a:lvl1pPr algn="l">
              <a:defRPr sz="1200"/>
            </a:lvl1pPr>
          </a:lstStyle>
          <a:p>
            <a:endParaRPr lang="ru-RU"/>
          </a:p>
        </p:txBody>
      </p:sp>
      <p:sp>
        <p:nvSpPr>
          <p:cNvPr id="3" name="Дата 2"/>
          <p:cNvSpPr>
            <a:spLocks noGrp="1"/>
          </p:cNvSpPr>
          <p:nvPr>
            <p:ph type="dt" idx="1"/>
          </p:nvPr>
        </p:nvSpPr>
        <p:spPr>
          <a:xfrm>
            <a:off x="5273003" y="0"/>
            <a:ext cx="4033943" cy="352663"/>
          </a:xfrm>
          <a:prstGeom prst="rect">
            <a:avLst/>
          </a:prstGeom>
        </p:spPr>
        <p:txBody>
          <a:bodyPr vert="horz" lIns="93497" tIns="46749" rIns="93497" bIns="46749" rtlCol="0"/>
          <a:lstStyle>
            <a:lvl1pPr algn="r">
              <a:defRPr sz="1200"/>
            </a:lvl1pPr>
          </a:lstStyle>
          <a:p>
            <a:fld id="{24B79B58-789E-4C1B-AABB-D7BF0E05B23A}" type="datetimeFigureOut">
              <a:rPr lang="ru-RU" smtClean="0"/>
              <a:pPr/>
              <a:t>11.09.2018</a:t>
            </a:fld>
            <a:endParaRPr lang="ru-RU"/>
          </a:p>
        </p:txBody>
      </p:sp>
      <p:sp>
        <p:nvSpPr>
          <p:cNvPr id="4" name="Образ слайда 3"/>
          <p:cNvSpPr>
            <a:spLocks noGrp="1" noRot="1" noChangeAspect="1"/>
          </p:cNvSpPr>
          <p:nvPr>
            <p:ph type="sldImg" idx="2"/>
          </p:nvPr>
        </p:nvSpPr>
        <p:spPr>
          <a:xfrm>
            <a:off x="2892425" y="528638"/>
            <a:ext cx="3527425" cy="2646362"/>
          </a:xfrm>
          <a:prstGeom prst="rect">
            <a:avLst/>
          </a:prstGeom>
          <a:noFill/>
          <a:ln w="12700">
            <a:solidFill>
              <a:prstClr val="black"/>
            </a:solidFill>
          </a:ln>
        </p:spPr>
        <p:txBody>
          <a:bodyPr vert="horz" lIns="93497" tIns="46749" rIns="93497" bIns="46749" rtlCol="0" anchor="ctr"/>
          <a:lstStyle/>
          <a:p>
            <a:endParaRPr lang="ru-RU"/>
          </a:p>
        </p:txBody>
      </p:sp>
      <p:sp>
        <p:nvSpPr>
          <p:cNvPr id="5" name="Заметки 4"/>
          <p:cNvSpPr>
            <a:spLocks noGrp="1"/>
          </p:cNvSpPr>
          <p:nvPr>
            <p:ph type="body" sz="quarter" idx="3"/>
          </p:nvPr>
        </p:nvSpPr>
        <p:spPr>
          <a:xfrm>
            <a:off x="930911" y="3350301"/>
            <a:ext cx="7447279" cy="3173968"/>
          </a:xfrm>
          <a:prstGeom prst="rect">
            <a:avLst/>
          </a:prstGeom>
        </p:spPr>
        <p:txBody>
          <a:bodyPr vert="horz" lIns="93497" tIns="46749" rIns="93497" bIns="46749"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6699376"/>
            <a:ext cx="4033943" cy="352663"/>
          </a:xfrm>
          <a:prstGeom prst="rect">
            <a:avLst/>
          </a:prstGeom>
        </p:spPr>
        <p:txBody>
          <a:bodyPr vert="horz" lIns="93497" tIns="46749" rIns="93497" bIns="46749" rtlCol="0" anchor="b"/>
          <a:lstStyle>
            <a:lvl1pPr algn="l">
              <a:defRPr sz="1200"/>
            </a:lvl1pPr>
          </a:lstStyle>
          <a:p>
            <a:endParaRPr lang="ru-RU"/>
          </a:p>
        </p:txBody>
      </p:sp>
      <p:sp>
        <p:nvSpPr>
          <p:cNvPr id="7" name="Номер слайда 6"/>
          <p:cNvSpPr>
            <a:spLocks noGrp="1"/>
          </p:cNvSpPr>
          <p:nvPr>
            <p:ph type="sldNum" sz="quarter" idx="5"/>
          </p:nvPr>
        </p:nvSpPr>
        <p:spPr>
          <a:xfrm>
            <a:off x="5273003" y="6699376"/>
            <a:ext cx="4033943" cy="352663"/>
          </a:xfrm>
          <a:prstGeom prst="rect">
            <a:avLst/>
          </a:prstGeom>
        </p:spPr>
        <p:txBody>
          <a:bodyPr vert="horz" lIns="93497" tIns="46749" rIns="93497" bIns="46749" rtlCol="0" anchor="b"/>
          <a:lstStyle>
            <a:lvl1pPr algn="r">
              <a:defRPr sz="1200"/>
            </a:lvl1pPr>
          </a:lstStyle>
          <a:p>
            <a:fld id="{3343E4D7-9C6B-478E-92BB-6158042FE14A}" type="slidenum">
              <a:rPr lang="ru-RU" smtClean="0"/>
              <a:pPr/>
              <a:t>‹#›</a:t>
            </a:fld>
            <a:endParaRPr lang="ru-RU"/>
          </a:p>
        </p:txBody>
      </p:sp>
    </p:spTree>
    <p:extLst>
      <p:ext uri="{BB962C8B-B14F-4D97-AF65-F5344CB8AC3E}">
        <p14:creationId xmlns:p14="http://schemas.microsoft.com/office/powerpoint/2010/main" val="34638441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1</a:t>
            </a:fld>
            <a:endParaRPr lang="ru-RU"/>
          </a:p>
        </p:txBody>
      </p:sp>
    </p:spTree>
    <p:extLst>
      <p:ext uri="{BB962C8B-B14F-4D97-AF65-F5344CB8AC3E}">
        <p14:creationId xmlns:p14="http://schemas.microsoft.com/office/powerpoint/2010/main" val="25355651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2</a:t>
            </a:fld>
            <a:endParaRPr lang="ru-RU"/>
          </a:p>
        </p:txBody>
      </p:sp>
    </p:spTree>
    <p:extLst>
      <p:ext uri="{BB962C8B-B14F-4D97-AF65-F5344CB8AC3E}">
        <p14:creationId xmlns:p14="http://schemas.microsoft.com/office/powerpoint/2010/main" val="42695789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3</a:t>
            </a:fld>
            <a:endParaRPr lang="ru-RU"/>
          </a:p>
        </p:txBody>
      </p:sp>
    </p:spTree>
    <p:extLst>
      <p:ext uri="{BB962C8B-B14F-4D97-AF65-F5344CB8AC3E}">
        <p14:creationId xmlns:p14="http://schemas.microsoft.com/office/powerpoint/2010/main" val="31560327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4</a:t>
            </a:fld>
            <a:endParaRPr lang="ru-RU"/>
          </a:p>
        </p:txBody>
      </p:sp>
    </p:spTree>
    <p:extLst>
      <p:ext uri="{BB962C8B-B14F-4D97-AF65-F5344CB8AC3E}">
        <p14:creationId xmlns:p14="http://schemas.microsoft.com/office/powerpoint/2010/main" val="10104862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2011,</a:t>
            </a:r>
            <a:r>
              <a:rPr lang="en-US" baseline="0" dirty="0" smtClean="0"/>
              <a:t> </a:t>
            </a:r>
            <a:r>
              <a:rPr lang="en-US" dirty="0" smtClean="0"/>
              <a:t>Time magazine  listed 7 Habits as one of "The 25 Most Influential Business Management Books".</a:t>
            </a:r>
            <a:endParaRPr lang="en-US" dirty="0"/>
          </a:p>
        </p:txBody>
      </p:sp>
      <p:sp>
        <p:nvSpPr>
          <p:cNvPr id="4" name="Slide Number Placeholder 3"/>
          <p:cNvSpPr>
            <a:spLocks noGrp="1"/>
          </p:cNvSpPr>
          <p:nvPr>
            <p:ph type="sldNum" sz="quarter" idx="10"/>
          </p:nvPr>
        </p:nvSpPr>
        <p:spPr/>
        <p:txBody>
          <a:bodyPr/>
          <a:lstStyle/>
          <a:p>
            <a:fld id="{3343E4D7-9C6B-478E-92BB-6158042FE14A}" type="slidenum">
              <a:rPr lang="ru-RU" smtClean="0"/>
              <a:pPr/>
              <a:t>5</a:t>
            </a:fld>
            <a:endParaRPr lang="ru-RU"/>
          </a:p>
        </p:txBody>
      </p:sp>
    </p:spTree>
    <p:extLst>
      <p:ext uri="{BB962C8B-B14F-4D97-AF65-F5344CB8AC3E}">
        <p14:creationId xmlns:p14="http://schemas.microsoft.com/office/powerpoint/2010/main" val="3122965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6</a:t>
            </a:fld>
            <a:endParaRPr lang="ru-RU"/>
          </a:p>
        </p:txBody>
      </p:sp>
    </p:spTree>
    <p:extLst>
      <p:ext uri="{BB962C8B-B14F-4D97-AF65-F5344CB8AC3E}">
        <p14:creationId xmlns:p14="http://schemas.microsoft.com/office/powerpoint/2010/main" val="1010022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7</a:t>
            </a:fld>
            <a:endParaRPr lang="ru-RU"/>
          </a:p>
        </p:txBody>
      </p:sp>
    </p:spTree>
    <p:extLst>
      <p:ext uri="{BB962C8B-B14F-4D97-AF65-F5344CB8AC3E}">
        <p14:creationId xmlns:p14="http://schemas.microsoft.com/office/powerpoint/2010/main" val="26316412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smtClean="0"/>
              <a:t>Reading regularly</a:t>
            </a:r>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8</a:t>
            </a:fld>
            <a:endParaRPr lang="ru-RU"/>
          </a:p>
        </p:txBody>
      </p:sp>
    </p:spTree>
    <p:extLst>
      <p:ext uri="{BB962C8B-B14F-4D97-AF65-F5344CB8AC3E}">
        <p14:creationId xmlns:p14="http://schemas.microsoft.com/office/powerpoint/2010/main" val="5640918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defTabSz="934974">
              <a:defRPr/>
            </a:pPr>
            <a:r>
              <a:rPr lang="en-US" dirty="0"/>
              <a:t>Exercising regularly</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9</a:t>
            </a:fld>
            <a:endParaRPr lang="ru-RU"/>
          </a:p>
        </p:txBody>
      </p:sp>
    </p:spTree>
    <p:extLst>
      <p:ext uri="{BB962C8B-B14F-4D97-AF65-F5344CB8AC3E}">
        <p14:creationId xmlns:p14="http://schemas.microsoft.com/office/powerpoint/2010/main" val="2967383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defTabSz="934974">
              <a:defRPr/>
            </a:pPr>
            <a:r>
              <a:rPr lang="en-US" dirty="0"/>
              <a:t>Planning ahead</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10</a:t>
            </a:fld>
            <a:endParaRPr lang="ru-RU"/>
          </a:p>
        </p:txBody>
      </p:sp>
    </p:spTree>
    <p:extLst>
      <p:ext uri="{BB962C8B-B14F-4D97-AF65-F5344CB8AC3E}">
        <p14:creationId xmlns:p14="http://schemas.microsoft.com/office/powerpoint/2010/main" val="26100407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4974">
              <a:defRPr/>
            </a:pPr>
            <a:r>
              <a:rPr lang="en-US" dirty="0"/>
              <a:t>Thinking negatively</a:t>
            </a:r>
          </a:p>
          <a:p>
            <a:endParaRPr lang="en-US" dirty="0"/>
          </a:p>
        </p:txBody>
      </p:sp>
      <p:sp>
        <p:nvSpPr>
          <p:cNvPr id="4" name="Slide Number Placeholder 3"/>
          <p:cNvSpPr>
            <a:spLocks noGrp="1"/>
          </p:cNvSpPr>
          <p:nvPr>
            <p:ph type="sldNum" sz="quarter" idx="10"/>
          </p:nvPr>
        </p:nvSpPr>
        <p:spPr/>
        <p:txBody>
          <a:bodyPr/>
          <a:lstStyle/>
          <a:p>
            <a:fld id="{3343E4D7-9C6B-478E-92BB-6158042FE14A}" type="slidenum">
              <a:rPr lang="ru-RU" smtClean="0"/>
              <a:pPr/>
              <a:t>11</a:t>
            </a:fld>
            <a:endParaRPr lang="ru-RU"/>
          </a:p>
        </p:txBody>
      </p:sp>
    </p:spTree>
    <p:extLst>
      <p:ext uri="{BB962C8B-B14F-4D97-AF65-F5344CB8AC3E}">
        <p14:creationId xmlns:p14="http://schemas.microsoft.com/office/powerpoint/2010/main" val="21715745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4974">
              <a:defRPr/>
            </a:pPr>
            <a:r>
              <a:rPr lang="en-US" dirty="0"/>
              <a:t>Feeling inferior</a:t>
            </a:r>
          </a:p>
          <a:p>
            <a:endParaRPr lang="en-US" dirty="0"/>
          </a:p>
        </p:txBody>
      </p:sp>
      <p:sp>
        <p:nvSpPr>
          <p:cNvPr id="4" name="Slide Number Placeholder 3"/>
          <p:cNvSpPr>
            <a:spLocks noGrp="1"/>
          </p:cNvSpPr>
          <p:nvPr>
            <p:ph type="sldNum" sz="quarter" idx="10"/>
          </p:nvPr>
        </p:nvSpPr>
        <p:spPr/>
        <p:txBody>
          <a:bodyPr/>
          <a:lstStyle/>
          <a:p>
            <a:fld id="{3343E4D7-9C6B-478E-92BB-6158042FE14A}" type="slidenum">
              <a:rPr lang="ru-RU" smtClean="0"/>
              <a:pPr/>
              <a:t>12</a:t>
            </a:fld>
            <a:endParaRPr lang="ru-RU"/>
          </a:p>
        </p:txBody>
      </p:sp>
    </p:spTree>
    <p:extLst>
      <p:ext uri="{BB962C8B-B14F-4D97-AF65-F5344CB8AC3E}">
        <p14:creationId xmlns:p14="http://schemas.microsoft.com/office/powerpoint/2010/main" val="9249485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4974">
              <a:defRPr/>
            </a:pPr>
            <a:r>
              <a:rPr lang="en-US" dirty="0"/>
              <a:t>Blaming others</a:t>
            </a:r>
          </a:p>
          <a:p>
            <a:endParaRPr lang="en-US" dirty="0"/>
          </a:p>
        </p:txBody>
      </p:sp>
      <p:sp>
        <p:nvSpPr>
          <p:cNvPr id="4" name="Slide Number Placeholder 3"/>
          <p:cNvSpPr>
            <a:spLocks noGrp="1"/>
          </p:cNvSpPr>
          <p:nvPr>
            <p:ph type="sldNum" sz="quarter" idx="10"/>
          </p:nvPr>
        </p:nvSpPr>
        <p:spPr/>
        <p:txBody>
          <a:bodyPr/>
          <a:lstStyle/>
          <a:p>
            <a:fld id="{3343E4D7-9C6B-478E-92BB-6158042FE14A}" type="slidenum">
              <a:rPr lang="ru-RU" smtClean="0"/>
              <a:pPr/>
              <a:t>13</a:t>
            </a:fld>
            <a:endParaRPr lang="ru-RU"/>
          </a:p>
        </p:txBody>
      </p:sp>
    </p:spTree>
    <p:extLst>
      <p:ext uri="{BB962C8B-B14F-4D97-AF65-F5344CB8AC3E}">
        <p14:creationId xmlns:p14="http://schemas.microsoft.com/office/powerpoint/2010/main" val="17150978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4974">
              <a:defRPr/>
            </a:pPr>
            <a:r>
              <a:rPr lang="en-US" dirty="0"/>
              <a:t>Habits.  Depending on what they are, our habits will either make us or break us.  We become what we repeatedly do.</a:t>
            </a:r>
          </a:p>
          <a:p>
            <a:endParaRPr lang="en-US" dirty="0"/>
          </a:p>
        </p:txBody>
      </p:sp>
      <p:sp>
        <p:nvSpPr>
          <p:cNvPr id="4" name="Slide Number Placeholder 3"/>
          <p:cNvSpPr>
            <a:spLocks noGrp="1"/>
          </p:cNvSpPr>
          <p:nvPr>
            <p:ph type="sldNum" sz="quarter" idx="10"/>
          </p:nvPr>
        </p:nvSpPr>
        <p:spPr/>
        <p:txBody>
          <a:bodyPr/>
          <a:lstStyle/>
          <a:p>
            <a:fld id="{3343E4D7-9C6B-478E-92BB-6158042FE14A}" type="slidenum">
              <a:rPr lang="ru-RU" smtClean="0"/>
              <a:pPr/>
              <a:t>14</a:t>
            </a:fld>
            <a:endParaRPr lang="ru-RU"/>
          </a:p>
        </p:txBody>
      </p:sp>
    </p:spTree>
    <p:extLst>
      <p:ext uri="{BB962C8B-B14F-4D97-AF65-F5344CB8AC3E}">
        <p14:creationId xmlns:p14="http://schemas.microsoft.com/office/powerpoint/2010/main" val="6724477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15</a:t>
            </a:fld>
            <a:endParaRPr lang="ru-RU"/>
          </a:p>
        </p:txBody>
      </p:sp>
    </p:spTree>
    <p:extLst>
      <p:ext uri="{BB962C8B-B14F-4D97-AF65-F5344CB8AC3E}">
        <p14:creationId xmlns:p14="http://schemas.microsoft.com/office/powerpoint/2010/main" val="40117283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4974">
              <a:defRPr/>
            </a:pPr>
            <a:r>
              <a:rPr lang="en-US" dirty="0"/>
              <a:t>You are stronger than your habits.  Therefore, you can change them.</a:t>
            </a:r>
          </a:p>
          <a:p>
            <a:endParaRPr lang="en-US" dirty="0"/>
          </a:p>
        </p:txBody>
      </p:sp>
      <p:sp>
        <p:nvSpPr>
          <p:cNvPr id="4" name="Slide Number Placeholder 3"/>
          <p:cNvSpPr>
            <a:spLocks noGrp="1"/>
          </p:cNvSpPr>
          <p:nvPr>
            <p:ph type="sldNum" sz="quarter" idx="10"/>
          </p:nvPr>
        </p:nvSpPr>
        <p:spPr/>
        <p:txBody>
          <a:bodyPr/>
          <a:lstStyle/>
          <a:p>
            <a:fld id="{3343E4D7-9C6B-478E-92BB-6158042FE14A}" type="slidenum">
              <a:rPr lang="ru-RU" smtClean="0"/>
              <a:pPr/>
              <a:t>16</a:t>
            </a:fld>
            <a:endParaRPr lang="ru-RU"/>
          </a:p>
        </p:txBody>
      </p:sp>
    </p:spTree>
    <p:extLst>
      <p:ext uri="{BB962C8B-B14F-4D97-AF65-F5344CB8AC3E}">
        <p14:creationId xmlns:p14="http://schemas.microsoft.com/office/powerpoint/2010/main" val="30695349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The 7 Habits can help you:</a:t>
            </a:r>
          </a:p>
          <a:p>
            <a:pPr eaLnBrk="1" hangingPunct="1">
              <a:lnSpc>
                <a:spcPct val="80000"/>
              </a:lnSpc>
            </a:pPr>
            <a:r>
              <a:rPr lang="en-US" dirty="0"/>
              <a:t>Get control of your life</a:t>
            </a:r>
          </a:p>
          <a:p>
            <a:pPr eaLnBrk="1" hangingPunct="1">
              <a:lnSpc>
                <a:spcPct val="80000"/>
              </a:lnSpc>
            </a:pPr>
            <a:r>
              <a:rPr lang="en-US" dirty="0"/>
              <a:t>Improve your relationships with your friends</a:t>
            </a:r>
          </a:p>
          <a:p>
            <a:pPr eaLnBrk="1" hangingPunct="1">
              <a:lnSpc>
                <a:spcPct val="80000"/>
              </a:lnSpc>
            </a:pPr>
            <a:r>
              <a:rPr lang="en-US" dirty="0"/>
              <a:t>Make smarter decisions.</a:t>
            </a:r>
          </a:p>
          <a:p>
            <a:pPr eaLnBrk="1" hangingPunct="1">
              <a:lnSpc>
                <a:spcPct val="80000"/>
              </a:lnSpc>
            </a:pPr>
            <a:r>
              <a:rPr lang="en-US" dirty="0"/>
              <a:t>Get along with people around you.</a:t>
            </a:r>
          </a:p>
          <a:p>
            <a:pPr eaLnBrk="1" hangingPunct="1">
              <a:lnSpc>
                <a:spcPct val="80000"/>
              </a:lnSpc>
            </a:pPr>
            <a:r>
              <a:rPr lang="en-US" dirty="0"/>
              <a:t>Overcome addiction (food, soft drinks, etc)</a:t>
            </a:r>
          </a:p>
          <a:p>
            <a:pPr eaLnBrk="1" hangingPunct="1"/>
            <a:r>
              <a:rPr lang="en-US" dirty="0"/>
              <a:t>Define your values and what matters most to you.</a:t>
            </a:r>
          </a:p>
          <a:p>
            <a:pPr eaLnBrk="1" hangingPunct="1"/>
            <a:r>
              <a:rPr lang="en-US" dirty="0"/>
              <a:t>Get more done in less time.</a:t>
            </a:r>
          </a:p>
          <a:p>
            <a:pPr eaLnBrk="1" hangingPunct="1"/>
            <a:r>
              <a:rPr lang="en-US" dirty="0"/>
              <a:t>Increase your self-confidence.</a:t>
            </a:r>
          </a:p>
          <a:p>
            <a:pPr eaLnBrk="1" hangingPunct="1"/>
            <a:r>
              <a:rPr lang="en-US" dirty="0"/>
              <a:t>Be happy</a:t>
            </a:r>
          </a:p>
          <a:p>
            <a:pPr eaLnBrk="1" hangingPunct="1"/>
            <a:r>
              <a:rPr lang="en-US" dirty="0"/>
              <a:t>Find balance between, university, friends, and everything else.</a:t>
            </a:r>
          </a:p>
          <a:p>
            <a:pPr eaLnBrk="1" hangingPunct="1">
              <a:lnSpc>
                <a:spcPct val="80000"/>
              </a:lnSpc>
            </a:pPr>
            <a:endParaRPr lang="en-US" dirty="0"/>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17</a:t>
            </a:fld>
            <a:endParaRPr lang="ru-RU"/>
          </a:p>
        </p:txBody>
      </p:sp>
    </p:spTree>
    <p:extLst>
      <p:ext uri="{BB962C8B-B14F-4D97-AF65-F5344CB8AC3E}">
        <p14:creationId xmlns:p14="http://schemas.microsoft.com/office/powerpoint/2010/main" val="26115260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Habit #1</a:t>
            </a:r>
            <a:br>
              <a:rPr lang="en-US" dirty="0"/>
            </a:br>
            <a:r>
              <a:rPr lang="en-US" dirty="0"/>
              <a:t>Be Proactive</a:t>
            </a:r>
          </a:p>
          <a:p>
            <a:pPr defTabSz="934974">
              <a:defRPr/>
            </a:pPr>
            <a:r>
              <a:rPr lang="en-US" dirty="0"/>
              <a:t>Take responsibility for your life.</a:t>
            </a:r>
          </a:p>
          <a:p>
            <a:pPr defTabSz="934974">
              <a:defRPr/>
            </a:pPr>
            <a:r>
              <a:rPr lang="en-US" dirty="0"/>
              <a:t>A Reactive student:  blames all of their problems on others, their teachers, lousy neighborhood</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18</a:t>
            </a:fld>
            <a:endParaRPr lang="ru-RU"/>
          </a:p>
        </p:txBody>
      </p:sp>
    </p:spTree>
    <p:extLst>
      <p:ext uri="{BB962C8B-B14F-4D97-AF65-F5344CB8AC3E}">
        <p14:creationId xmlns:p14="http://schemas.microsoft.com/office/powerpoint/2010/main" val="1575035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We Can Control Only One Thing</a:t>
            </a:r>
          </a:p>
          <a:p>
            <a:endParaRPr lang="en-US" dirty="0"/>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19</a:t>
            </a:fld>
            <a:endParaRPr lang="ru-RU"/>
          </a:p>
        </p:txBody>
      </p:sp>
    </p:spTree>
    <p:extLst>
      <p:ext uri="{BB962C8B-B14F-4D97-AF65-F5344CB8AC3E}">
        <p14:creationId xmlns:p14="http://schemas.microsoft.com/office/powerpoint/2010/main" val="21682683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Proactive People</a:t>
            </a:r>
          </a:p>
          <a:p>
            <a:pPr eaLnBrk="1" hangingPunct="1">
              <a:lnSpc>
                <a:spcPct val="90000"/>
              </a:lnSpc>
              <a:defRPr/>
            </a:pPr>
            <a:r>
              <a:rPr lang="en-US" dirty="0" smtClean="0"/>
              <a:t>Are not easily offended</a:t>
            </a:r>
          </a:p>
          <a:p>
            <a:pPr eaLnBrk="1" hangingPunct="1">
              <a:lnSpc>
                <a:spcPct val="90000"/>
              </a:lnSpc>
              <a:defRPr/>
            </a:pPr>
            <a:r>
              <a:rPr lang="en-US" dirty="0" smtClean="0"/>
              <a:t>Take responsibility for their choices</a:t>
            </a:r>
          </a:p>
          <a:p>
            <a:pPr eaLnBrk="1" hangingPunct="1">
              <a:lnSpc>
                <a:spcPct val="90000"/>
              </a:lnSpc>
              <a:defRPr/>
            </a:pPr>
            <a:r>
              <a:rPr lang="en-US" dirty="0" smtClean="0"/>
              <a:t>Think before they act	</a:t>
            </a:r>
          </a:p>
          <a:p>
            <a:pPr eaLnBrk="1" hangingPunct="1">
              <a:lnSpc>
                <a:spcPct val="90000"/>
              </a:lnSpc>
              <a:defRPr/>
            </a:pPr>
            <a:r>
              <a:rPr lang="en-US" dirty="0" smtClean="0"/>
              <a:t>Bounce back when something bad happens	</a:t>
            </a:r>
          </a:p>
          <a:p>
            <a:pPr eaLnBrk="1" hangingPunct="1">
              <a:lnSpc>
                <a:spcPct val="90000"/>
              </a:lnSpc>
              <a:defRPr/>
            </a:pPr>
            <a:r>
              <a:rPr lang="en-US" dirty="0" smtClean="0"/>
              <a:t>Always find a way to make it happen</a:t>
            </a:r>
          </a:p>
          <a:p>
            <a:pPr eaLnBrk="1" hangingPunct="1">
              <a:lnSpc>
                <a:spcPct val="90000"/>
              </a:lnSpc>
              <a:defRPr/>
            </a:pPr>
            <a:r>
              <a:rPr lang="en-US" dirty="0" smtClean="0"/>
              <a:t>Focus on things they can do something about, and don’t worry about things they can’t</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20</a:t>
            </a:fld>
            <a:endParaRPr lang="ru-RU"/>
          </a:p>
        </p:txBody>
      </p:sp>
    </p:spTree>
    <p:extLst>
      <p:ext uri="{BB962C8B-B14F-4D97-AF65-F5344CB8AC3E}">
        <p14:creationId xmlns:p14="http://schemas.microsoft.com/office/powerpoint/2010/main" val="11133664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Proactive or Reactive </a:t>
            </a:r>
            <a:br>
              <a:rPr lang="en-US" dirty="0"/>
            </a:br>
            <a:r>
              <a:rPr lang="en-US" dirty="0"/>
              <a:t>The Choice is Yours</a:t>
            </a:r>
          </a:p>
          <a:p>
            <a:pPr defTabSz="934974">
              <a:defRPr/>
            </a:pPr>
            <a:r>
              <a:rPr lang="en-US" dirty="0" smtClean="0"/>
              <a:t>Reactive people make choices based on impulse.  They are cans of soda pop.  If life shakes them up a bit, the pressure builds and they suddenly explode.</a:t>
            </a:r>
          </a:p>
          <a:p>
            <a:pPr eaLnBrk="1" hangingPunct="1">
              <a:defRPr/>
            </a:pPr>
            <a:r>
              <a:rPr lang="en-US" dirty="0" smtClean="0"/>
              <a:t>Reactive people</a:t>
            </a:r>
          </a:p>
          <a:p>
            <a:pPr lvl="1" eaLnBrk="1" hangingPunct="1">
              <a:defRPr/>
            </a:pPr>
            <a:r>
              <a:rPr lang="en-US" dirty="0" smtClean="0"/>
              <a:t>Are easily offended</a:t>
            </a:r>
          </a:p>
          <a:p>
            <a:pPr lvl="1" eaLnBrk="1" hangingPunct="1">
              <a:defRPr/>
            </a:pPr>
            <a:r>
              <a:rPr lang="en-US" dirty="0" smtClean="0"/>
              <a:t>Blame others</a:t>
            </a:r>
          </a:p>
          <a:p>
            <a:pPr lvl="1" eaLnBrk="1" hangingPunct="1">
              <a:defRPr/>
            </a:pPr>
            <a:r>
              <a:rPr lang="en-US" dirty="0" smtClean="0"/>
              <a:t>Get angry and say things they later regret</a:t>
            </a:r>
          </a:p>
          <a:p>
            <a:pPr lvl="1" eaLnBrk="1" hangingPunct="1">
              <a:defRPr/>
            </a:pPr>
            <a:r>
              <a:rPr lang="en-US" dirty="0" smtClean="0"/>
              <a:t>Whine and complain</a:t>
            </a:r>
          </a:p>
          <a:p>
            <a:pPr lvl="1" eaLnBrk="1" hangingPunct="1">
              <a:defRPr/>
            </a:pPr>
            <a:r>
              <a:rPr lang="en-US" dirty="0" smtClean="0"/>
              <a:t>Wait for things to happen to them</a:t>
            </a:r>
          </a:p>
          <a:p>
            <a:pPr lvl="1" eaLnBrk="1" hangingPunct="1">
              <a:defRPr/>
            </a:pPr>
            <a:r>
              <a:rPr lang="en-US" dirty="0" smtClean="0"/>
              <a:t>Change only when they have to.</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21</a:t>
            </a:fld>
            <a:endParaRPr lang="ru-RU"/>
          </a:p>
        </p:txBody>
      </p:sp>
    </p:spTree>
    <p:extLst>
      <p:ext uri="{BB962C8B-B14F-4D97-AF65-F5344CB8AC3E}">
        <p14:creationId xmlns:p14="http://schemas.microsoft.com/office/powerpoint/2010/main" val="33340056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defTabSz="934974">
              <a:defRPr/>
            </a:pPr>
            <a:r>
              <a:rPr lang="en-US" dirty="0" smtClean="0"/>
              <a:t>Proactive people make choices based on values.  They think before they act.  They recognize they can’t control everything that happens to them, but they can control what they do about it.  They are calm, cool, and in control.</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22</a:t>
            </a:fld>
            <a:endParaRPr lang="ru-RU"/>
          </a:p>
        </p:txBody>
      </p:sp>
    </p:spTree>
    <p:extLst>
      <p:ext uri="{BB962C8B-B14F-4D97-AF65-F5344CB8AC3E}">
        <p14:creationId xmlns:p14="http://schemas.microsoft.com/office/powerpoint/2010/main" val="29118881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Your Language</a:t>
            </a:r>
          </a:p>
          <a:p>
            <a:pPr eaLnBrk="1" hangingPunct="1">
              <a:defRPr/>
            </a:pPr>
            <a:r>
              <a:rPr lang="en-US" dirty="0"/>
              <a:t>Listen to what you say are you reactive or proactive.</a:t>
            </a:r>
          </a:p>
          <a:p>
            <a:pPr eaLnBrk="1" hangingPunct="1">
              <a:defRPr/>
            </a:pPr>
            <a:r>
              <a:rPr lang="en-US" dirty="0"/>
              <a:t>Do you blame circumstances for your situation?</a:t>
            </a:r>
          </a:p>
          <a:p>
            <a:pPr eaLnBrk="1" hangingPunct="1">
              <a:defRPr/>
            </a:pPr>
            <a:r>
              <a:rPr lang="en-US" dirty="0"/>
              <a:t>Do you make the best of your situation</a:t>
            </a:r>
            <a:r>
              <a:rPr lang="en-US" dirty="0" smtClean="0"/>
              <a:t>?</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23</a:t>
            </a:fld>
            <a:endParaRPr lang="ru-RU"/>
          </a:p>
        </p:txBody>
      </p:sp>
    </p:spTree>
    <p:extLst>
      <p:ext uri="{BB962C8B-B14F-4D97-AF65-F5344CB8AC3E}">
        <p14:creationId xmlns:p14="http://schemas.microsoft.com/office/powerpoint/2010/main" val="29107106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24</a:t>
            </a:fld>
            <a:endParaRPr lang="ru-RU"/>
          </a:p>
        </p:txBody>
      </p:sp>
    </p:spTree>
    <p:extLst>
      <p:ext uri="{BB962C8B-B14F-4D97-AF65-F5344CB8AC3E}">
        <p14:creationId xmlns:p14="http://schemas.microsoft.com/office/powerpoint/2010/main" val="15597153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Habit #2</a:t>
            </a:r>
            <a:r>
              <a:rPr lang="en-US" dirty="0" smtClean="0"/>
              <a:t> </a:t>
            </a:r>
          </a:p>
          <a:p>
            <a:r>
              <a:rPr lang="en-US" dirty="0"/>
              <a:t>Begin With the End in Mind</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25</a:t>
            </a:fld>
            <a:endParaRPr lang="ru-RU"/>
          </a:p>
        </p:txBody>
      </p:sp>
    </p:spTree>
    <p:extLst>
      <p:ext uri="{BB962C8B-B14F-4D97-AF65-F5344CB8AC3E}">
        <p14:creationId xmlns:p14="http://schemas.microsoft.com/office/powerpoint/2010/main" val="20656563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26</a:t>
            </a:fld>
            <a:endParaRPr lang="ru-RU"/>
          </a:p>
        </p:txBody>
      </p:sp>
    </p:spTree>
    <p:extLst>
      <p:ext uri="{BB962C8B-B14F-4D97-AF65-F5344CB8AC3E}">
        <p14:creationId xmlns:p14="http://schemas.microsoft.com/office/powerpoint/2010/main" val="38602837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defTabSz="934974">
              <a:defRPr/>
            </a:pPr>
            <a:r>
              <a:rPr lang="en-US" dirty="0"/>
              <a:t>If  students aren’t clear about where they want to end up in life, about their values, goals, what they stand for, they will wander and waste time.</a:t>
            </a:r>
          </a:p>
          <a:p>
            <a:pPr defTabSz="934974">
              <a:defRPr/>
            </a:pPr>
            <a:r>
              <a:rPr lang="en-US" dirty="0"/>
              <a:t>Create a personal mission statement which will act as a road map and direct and guide your decision-making process.</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27</a:t>
            </a:fld>
            <a:endParaRPr lang="ru-RU"/>
          </a:p>
        </p:txBody>
      </p:sp>
    </p:spTree>
    <p:extLst>
      <p:ext uri="{BB962C8B-B14F-4D97-AF65-F5344CB8AC3E}">
        <p14:creationId xmlns:p14="http://schemas.microsoft.com/office/powerpoint/2010/main" val="26971920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Habit #3</a:t>
            </a:r>
          </a:p>
          <a:p>
            <a:r>
              <a:rPr lang="en-US" dirty="0"/>
              <a:t>Put First Things </a:t>
            </a:r>
            <a:br>
              <a:rPr lang="en-US" dirty="0"/>
            </a:br>
            <a:r>
              <a:rPr lang="en-US" dirty="0"/>
              <a:t>First</a:t>
            </a:r>
          </a:p>
          <a:p>
            <a:pPr defTabSz="934974">
              <a:defRPr/>
            </a:pPr>
            <a:r>
              <a:rPr lang="en-US" dirty="0"/>
              <a:t>This habit helps students prioritize and manage their time so that they focus on and complete the most important things in their lives.</a:t>
            </a:r>
          </a:p>
          <a:p>
            <a:pPr defTabSz="934974">
              <a:defRPr/>
            </a:pPr>
            <a:r>
              <a:rPr lang="en-US" dirty="0"/>
              <a:t>Putting first things first also means leaning to overcome fears and being strong during difficult times.  It’s living life according to what matters most.</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28</a:t>
            </a:fld>
            <a:endParaRPr lang="ru-RU"/>
          </a:p>
        </p:txBody>
      </p:sp>
    </p:spTree>
    <p:extLst>
      <p:ext uri="{BB962C8B-B14F-4D97-AF65-F5344CB8AC3E}">
        <p14:creationId xmlns:p14="http://schemas.microsoft.com/office/powerpoint/2010/main" val="42290364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Habit #4</a:t>
            </a:r>
          </a:p>
          <a:p>
            <a:r>
              <a:rPr lang="en-US" dirty="0"/>
              <a:t>Think Win-Win</a:t>
            </a:r>
          </a:p>
          <a:p>
            <a:pPr defTabSz="934974">
              <a:defRPr/>
            </a:pPr>
            <a:r>
              <a:rPr lang="en-US" dirty="0"/>
              <a:t>Students can learn to foster the belief that it is possible to create an atmosphere of win-win in every relationship</a:t>
            </a:r>
            <a:r>
              <a:rPr lang="en-US" sz="1100" dirty="0"/>
              <a:t>.</a:t>
            </a:r>
          </a:p>
          <a:p>
            <a:pPr defTabSz="934974">
              <a:defRPr/>
            </a:pPr>
            <a:r>
              <a:rPr lang="en-US" dirty="0"/>
              <a:t>This habit encourages the idea that in any given discussion or situation both parties can arrive at a mutually beneficial solution.</a:t>
            </a:r>
          </a:p>
          <a:p>
            <a:pPr defTabSz="934974">
              <a:defRPr/>
            </a:pPr>
            <a:r>
              <a:rPr lang="en-US" dirty="0"/>
              <a:t>Learn to celebrate the accomplishments of others instead of being threatened by the them</a:t>
            </a:r>
          </a:p>
          <a:p>
            <a:pPr defTabSz="934974">
              <a:defRPr/>
            </a:pPr>
            <a:endParaRPr lang="en-US" dirty="0"/>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29</a:t>
            </a:fld>
            <a:endParaRPr lang="ru-RU"/>
          </a:p>
        </p:txBody>
      </p:sp>
    </p:spTree>
    <p:extLst>
      <p:ext uri="{BB962C8B-B14F-4D97-AF65-F5344CB8AC3E}">
        <p14:creationId xmlns:p14="http://schemas.microsoft.com/office/powerpoint/2010/main" val="708915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Habit #5 </a:t>
            </a:r>
            <a:br>
              <a:rPr lang="en-US" dirty="0"/>
            </a:br>
            <a:r>
              <a:rPr lang="en-US" dirty="0"/>
              <a:t/>
            </a:r>
            <a:br>
              <a:rPr lang="en-US" dirty="0"/>
            </a:br>
            <a:r>
              <a:rPr lang="en-US" dirty="0"/>
              <a:t>Seek First to Understand</a:t>
            </a:r>
            <a:br>
              <a:rPr lang="en-US" dirty="0"/>
            </a:br>
            <a:r>
              <a:rPr lang="en-US" dirty="0"/>
              <a:t>Then Be Understood</a:t>
            </a:r>
          </a:p>
          <a:p>
            <a:endParaRPr lang="en-US" dirty="0"/>
          </a:p>
          <a:p>
            <a:pPr defTabSz="934974">
              <a:defRPr/>
            </a:pPr>
            <a:r>
              <a:rPr lang="en-US" dirty="0"/>
              <a:t>Because most people don’t listen very well, one of the great frustrations in life is that many don’t feel understood.</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30</a:t>
            </a:fld>
            <a:endParaRPr lang="ru-RU"/>
          </a:p>
        </p:txBody>
      </p:sp>
    </p:spTree>
    <p:extLst>
      <p:ext uri="{BB962C8B-B14F-4D97-AF65-F5344CB8AC3E}">
        <p14:creationId xmlns:p14="http://schemas.microsoft.com/office/powerpoint/2010/main" val="23664137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defTabSz="934974">
              <a:defRPr/>
            </a:pPr>
            <a:r>
              <a:rPr lang="en-US" dirty="0"/>
              <a:t>This habit ensures you learn the most important communication skill there is:  active listening</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31</a:t>
            </a:fld>
            <a:endParaRPr lang="ru-RU"/>
          </a:p>
        </p:txBody>
      </p:sp>
    </p:spTree>
    <p:extLst>
      <p:ext uri="{BB962C8B-B14F-4D97-AF65-F5344CB8AC3E}">
        <p14:creationId xmlns:p14="http://schemas.microsoft.com/office/powerpoint/2010/main" val="10807256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Chinese proverb: </a:t>
            </a:r>
          </a:p>
          <a:p>
            <a:endParaRPr lang="en-US" dirty="0" smtClean="0"/>
          </a:p>
          <a:p>
            <a:r>
              <a:rPr lang="en-US" dirty="0" smtClean="0"/>
              <a:t>When you</a:t>
            </a:r>
            <a:r>
              <a:rPr lang="en-US" baseline="0" dirty="0" smtClean="0"/>
              <a:t> are washing a cup, think about the cup.</a:t>
            </a:r>
            <a:endParaRPr lang="en-US" dirty="0"/>
          </a:p>
        </p:txBody>
      </p:sp>
      <p:sp>
        <p:nvSpPr>
          <p:cNvPr id="4" name="Slide Number Placeholder 3"/>
          <p:cNvSpPr>
            <a:spLocks noGrp="1"/>
          </p:cNvSpPr>
          <p:nvPr>
            <p:ph type="sldNum" sz="quarter" idx="10"/>
          </p:nvPr>
        </p:nvSpPr>
        <p:spPr/>
        <p:txBody>
          <a:bodyPr/>
          <a:lstStyle/>
          <a:p>
            <a:fld id="{3343E4D7-9C6B-478E-92BB-6158042FE14A}" type="slidenum">
              <a:rPr lang="ru-RU" smtClean="0"/>
              <a:pPr/>
              <a:t>32</a:t>
            </a:fld>
            <a:endParaRPr lang="ru-RU"/>
          </a:p>
        </p:txBody>
      </p:sp>
    </p:spTree>
    <p:extLst>
      <p:ext uri="{BB962C8B-B14F-4D97-AF65-F5344CB8AC3E}">
        <p14:creationId xmlns:p14="http://schemas.microsoft.com/office/powerpoint/2010/main" val="29589986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Habit #6 </a:t>
            </a:r>
            <a:br>
              <a:rPr lang="en-US" dirty="0"/>
            </a:br>
            <a:r>
              <a:rPr lang="en-US" dirty="0"/>
              <a:t> Synergize</a:t>
            </a:r>
          </a:p>
          <a:p>
            <a:pPr defTabSz="934974">
              <a:defRPr/>
            </a:pPr>
            <a:r>
              <a:rPr lang="en-US" dirty="0"/>
              <a:t>Synergy is achieved when two or more people work together to create something better than either could alone.</a:t>
            </a:r>
          </a:p>
          <a:p>
            <a:pPr defTabSz="934974">
              <a:defRPr/>
            </a:pPr>
            <a:r>
              <a:rPr lang="en-US" dirty="0"/>
              <a:t>Synergy allows students to value differences and better appreciate others.</a:t>
            </a:r>
          </a:p>
          <a:p>
            <a:endParaRPr lang="en-US" dirty="0"/>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33</a:t>
            </a:fld>
            <a:endParaRPr lang="ru-RU"/>
          </a:p>
        </p:txBody>
      </p:sp>
    </p:spTree>
    <p:extLst>
      <p:ext uri="{BB962C8B-B14F-4D97-AF65-F5344CB8AC3E}">
        <p14:creationId xmlns:p14="http://schemas.microsoft.com/office/powerpoint/2010/main" val="31103836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defTabSz="934974">
              <a:defRPr/>
            </a:pPr>
            <a:r>
              <a:rPr lang="en-US" dirty="0"/>
              <a:t>Through this habit, learn that it doesn’t have to be “your way” or “my way” but rather a better way.</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34</a:t>
            </a:fld>
            <a:endParaRPr lang="ru-RU"/>
          </a:p>
        </p:txBody>
      </p:sp>
    </p:spTree>
    <p:extLst>
      <p:ext uri="{BB962C8B-B14F-4D97-AF65-F5344CB8AC3E}">
        <p14:creationId xmlns:p14="http://schemas.microsoft.com/office/powerpoint/2010/main" val="34659422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dirty="0"/>
              <a:t>Habit #7</a:t>
            </a:r>
            <a:br>
              <a:rPr lang="en-US" dirty="0"/>
            </a:br>
            <a:r>
              <a:rPr lang="en-US" dirty="0"/>
              <a:t/>
            </a:r>
            <a:br>
              <a:rPr lang="en-US" dirty="0"/>
            </a:br>
            <a:r>
              <a:rPr lang="en-US" dirty="0"/>
              <a:t>Sharpen the Saw</a:t>
            </a:r>
          </a:p>
          <a:p>
            <a:endParaRPr lang="en-US" dirty="0"/>
          </a:p>
          <a:p>
            <a:pPr defTabSz="934974">
              <a:defRPr/>
            </a:pPr>
            <a:r>
              <a:rPr lang="en-US" dirty="0"/>
              <a:t>Sharpening the saw means regularly renewing and strengthen the four key dimensions of life – body, brain, heart, and soul.</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35</a:t>
            </a:fld>
            <a:endParaRPr lang="ru-RU"/>
          </a:p>
        </p:txBody>
      </p:sp>
    </p:spTree>
    <p:extLst>
      <p:ext uri="{BB962C8B-B14F-4D97-AF65-F5344CB8AC3E}">
        <p14:creationId xmlns:p14="http://schemas.microsoft.com/office/powerpoint/2010/main" val="5794371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defTabSz="934974">
              <a:defRPr/>
            </a:pPr>
            <a:r>
              <a:rPr lang="en-US" dirty="0"/>
              <a:t>Students should never get too busy with studying to take time to renew themselves.</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36</a:t>
            </a:fld>
            <a:endParaRPr lang="ru-RU"/>
          </a:p>
        </p:txBody>
      </p:sp>
    </p:spTree>
    <p:extLst>
      <p:ext uri="{BB962C8B-B14F-4D97-AF65-F5344CB8AC3E}">
        <p14:creationId xmlns:p14="http://schemas.microsoft.com/office/powerpoint/2010/main" val="22573022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defTabSz="934974">
              <a:defRPr/>
            </a:pPr>
            <a:r>
              <a:rPr lang="en-US" dirty="0"/>
              <a:t>When a student “sharpens the saw” he or she is keeping their personal self sharp so that he/she can better deal with life.</a:t>
            </a:r>
          </a:p>
          <a:p>
            <a:endParaRPr lang="ru-RU" dirty="0"/>
          </a:p>
        </p:txBody>
      </p:sp>
      <p:sp>
        <p:nvSpPr>
          <p:cNvPr id="4" name="Номер слайда 3"/>
          <p:cNvSpPr>
            <a:spLocks noGrp="1"/>
          </p:cNvSpPr>
          <p:nvPr>
            <p:ph type="sldNum" sz="quarter" idx="10"/>
          </p:nvPr>
        </p:nvSpPr>
        <p:spPr/>
        <p:txBody>
          <a:bodyPr/>
          <a:lstStyle/>
          <a:p>
            <a:fld id="{3343E4D7-9C6B-478E-92BB-6158042FE14A}" type="slidenum">
              <a:rPr lang="ru-RU" smtClean="0"/>
              <a:pPr/>
              <a:t>37</a:t>
            </a:fld>
            <a:endParaRPr lang="ru-RU"/>
          </a:p>
        </p:txBody>
      </p:sp>
    </p:spTree>
    <p:extLst>
      <p:ext uri="{BB962C8B-B14F-4D97-AF65-F5344CB8AC3E}">
        <p14:creationId xmlns:p14="http://schemas.microsoft.com/office/powerpoint/2010/main" val="2625491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38</a:t>
            </a:fld>
            <a:endParaRPr lang="ru-RU"/>
          </a:p>
        </p:txBody>
      </p:sp>
    </p:spTree>
    <p:extLst>
      <p:ext uri="{BB962C8B-B14F-4D97-AF65-F5344CB8AC3E}">
        <p14:creationId xmlns:p14="http://schemas.microsoft.com/office/powerpoint/2010/main" val="9883343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39</a:t>
            </a:fld>
            <a:endParaRPr lang="ru-RU"/>
          </a:p>
        </p:txBody>
      </p:sp>
    </p:spTree>
    <p:extLst>
      <p:ext uri="{BB962C8B-B14F-4D97-AF65-F5344CB8AC3E}">
        <p14:creationId xmlns:p14="http://schemas.microsoft.com/office/powerpoint/2010/main" val="72764478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343E4D7-9C6B-478E-92BB-6158042FE14A}" type="slidenum">
              <a:rPr lang="ru-RU" smtClean="0"/>
              <a:pPr/>
              <a:t>40</a:t>
            </a:fld>
            <a:endParaRPr lang="ru-RU"/>
          </a:p>
        </p:txBody>
      </p:sp>
    </p:spTree>
    <p:extLst>
      <p:ext uri="{BB962C8B-B14F-4D97-AF65-F5344CB8AC3E}">
        <p14:creationId xmlns:p14="http://schemas.microsoft.com/office/powerpoint/2010/main" val="4170953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pPr>
              <a:defRPr/>
            </a:pPr>
            <a:endParaRPr lang="en-US"/>
          </a:p>
        </p:txBody>
      </p:sp>
      <p:sp>
        <p:nvSpPr>
          <p:cNvPr id="5" name="Нижний колонтитул 4"/>
          <p:cNvSpPr>
            <a:spLocks noGrp="1"/>
          </p:cNvSpPr>
          <p:nvPr>
            <p:ph type="ftr" sz="quarter" idx="11"/>
          </p:nvPr>
        </p:nvSpPr>
        <p:spPr/>
        <p:txBody>
          <a:bodyPr/>
          <a:lstStyle/>
          <a:p>
            <a:pPr>
              <a:defRPr/>
            </a:pPr>
            <a:endParaRPr lang="en-US"/>
          </a:p>
        </p:txBody>
      </p:sp>
      <p:sp>
        <p:nvSpPr>
          <p:cNvPr id="6" name="Номер слайда 5"/>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endParaRPr lang="en-US"/>
          </a:p>
        </p:txBody>
      </p:sp>
      <p:sp>
        <p:nvSpPr>
          <p:cNvPr id="5" name="Нижний колонтитул 4"/>
          <p:cNvSpPr>
            <a:spLocks noGrp="1"/>
          </p:cNvSpPr>
          <p:nvPr>
            <p:ph type="ftr" sz="quarter" idx="11"/>
          </p:nvPr>
        </p:nvSpPr>
        <p:spPr/>
        <p:txBody>
          <a:bodyPr/>
          <a:lstStyle/>
          <a:p>
            <a:pPr>
              <a:defRPr/>
            </a:pPr>
            <a:endParaRPr lang="en-US"/>
          </a:p>
        </p:txBody>
      </p:sp>
      <p:sp>
        <p:nvSpPr>
          <p:cNvPr id="6" name="Номер слайда 5"/>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pPr>
              <a:defRPr/>
            </a:pPr>
            <a:endParaRPr lang="en-US"/>
          </a:p>
        </p:txBody>
      </p:sp>
      <p:sp>
        <p:nvSpPr>
          <p:cNvPr id="5" name="Нижний колонтитул 4"/>
          <p:cNvSpPr>
            <a:spLocks noGrp="1"/>
          </p:cNvSpPr>
          <p:nvPr>
            <p:ph type="ftr" sz="quarter" idx="11"/>
          </p:nvPr>
        </p:nvSpPr>
        <p:spPr/>
        <p:txBody>
          <a:bodyPr/>
          <a:lstStyle/>
          <a:p>
            <a:pPr>
              <a:defRPr/>
            </a:pPr>
            <a:endParaRPr lang="en-US"/>
          </a:p>
        </p:txBody>
      </p:sp>
      <p:sp>
        <p:nvSpPr>
          <p:cNvPr id="6" name="Номер слайда 5"/>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pPr>
              <a:defRPr/>
            </a:pPr>
            <a:endParaRPr lang="en-US"/>
          </a:p>
        </p:txBody>
      </p:sp>
      <p:sp>
        <p:nvSpPr>
          <p:cNvPr id="6" name="Нижний колонтитул 5"/>
          <p:cNvSpPr>
            <a:spLocks noGrp="1"/>
          </p:cNvSpPr>
          <p:nvPr>
            <p:ph type="ftr" sz="quarter" idx="11"/>
          </p:nvPr>
        </p:nvSpPr>
        <p:spPr/>
        <p:txBody>
          <a:bodyPr/>
          <a:lstStyle/>
          <a:p>
            <a:pPr>
              <a:defRPr/>
            </a:pPr>
            <a:endParaRPr lang="en-US"/>
          </a:p>
        </p:txBody>
      </p:sp>
      <p:sp>
        <p:nvSpPr>
          <p:cNvPr id="7" name="Номер слайда 6"/>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pPr>
              <a:defRPr/>
            </a:pPr>
            <a:endParaRPr lang="en-US"/>
          </a:p>
        </p:txBody>
      </p:sp>
      <p:sp>
        <p:nvSpPr>
          <p:cNvPr id="8" name="Нижний колонтитул 7"/>
          <p:cNvSpPr>
            <a:spLocks noGrp="1"/>
          </p:cNvSpPr>
          <p:nvPr>
            <p:ph type="ftr" sz="quarter" idx="11"/>
          </p:nvPr>
        </p:nvSpPr>
        <p:spPr/>
        <p:txBody>
          <a:bodyPr/>
          <a:lstStyle/>
          <a:p>
            <a:pPr>
              <a:defRPr/>
            </a:pPr>
            <a:endParaRPr lang="en-US"/>
          </a:p>
        </p:txBody>
      </p:sp>
      <p:sp>
        <p:nvSpPr>
          <p:cNvPr id="9" name="Номер слайда 8"/>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pPr>
              <a:defRPr/>
            </a:pPr>
            <a:endParaRPr lang="en-US"/>
          </a:p>
        </p:txBody>
      </p:sp>
      <p:sp>
        <p:nvSpPr>
          <p:cNvPr id="4" name="Нижний колонтитул 3"/>
          <p:cNvSpPr>
            <a:spLocks noGrp="1"/>
          </p:cNvSpPr>
          <p:nvPr>
            <p:ph type="ftr" sz="quarter" idx="11"/>
          </p:nvPr>
        </p:nvSpPr>
        <p:spPr/>
        <p:txBody>
          <a:bodyPr/>
          <a:lstStyle/>
          <a:p>
            <a:pPr>
              <a:defRPr/>
            </a:pPr>
            <a:endParaRPr lang="en-US"/>
          </a:p>
        </p:txBody>
      </p:sp>
      <p:sp>
        <p:nvSpPr>
          <p:cNvPr id="5" name="Номер слайда 4"/>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en-US"/>
          </a:p>
        </p:txBody>
      </p:sp>
      <p:sp>
        <p:nvSpPr>
          <p:cNvPr id="3" name="Нижний колонтитул 2"/>
          <p:cNvSpPr>
            <a:spLocks noGrp="1"/>
          </p:cNvSpPr>
          <p:nvPr>
            <p:ph type="ftr" sz="quarter" idx="11"/>
          </p:nvPr>
        </p:nvSpPr>
        <p:spPr/>
        <p:txBody>
          <a:bodyPr/>
          <a:lstStyle/>
          <a:p>
            <a:pPr>
              <a:defRPr/>
            </a:pPr>
            <a:endParaRPr lang="en-US"/>
          </a:p>
        </p:txBody>
      </p:sp>
      <p:sp>
        <p:nvSpPr>
          <p:cNvPr id="4" name="Номер слайда 3"/>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endParaRPr lang="en-US"/>
          </a:p>
        </p:txBody>
      </p:sp>
      <p:sp>
        <p:nvSpPr>
          <p:cNvPr id="6" name="Нижний колонтитул 5"/>
          <p:cNvSpPr>
            <a:spLocks noGrp="1"/>
          </p:cNvSpPr>
          <p:nvPr>
            <p:ph type="ftr" sz="quarter" idx="11"/>
          </p:nvPr>
        </p:nvSpPr>
        <p:spPr/>
        <p:txBody>
          <a:bodyPr/>
          <a:lstStyle/>
          <a:p>
            <a:pPr>
              <a:defRPr/>
            </a:pPr>
            <a:endParaRPr lang="en-US"/>
          </a:p>
        </p:txBody>
      </p:sp>
      <p:sp>
        <p:nvSpPr>
          <p:cNvPr id="7" name="Номер слайда 6"/>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endParaRPr lang="en-US"/>
          </a:p>
        </p:txBody>
      </p:sp>
      <p:sp>
        <p:nvSpPr>
          <p:cNvPr id="6" name="Нижний колонтитул 5"/>
          <p:cNvSpPr>
            <a:spLocks noGrp="1"/>
          </p:cNvSpPr>
          <p:nvPr>
            <p:ph type="ftr" sz="quarter" idx="11"/>
          </p:nvPr>
        </p:nvSpPr>
        <p:spPr/>
        <p:txBody>
          <a:bodyPr/>
          <a:lstStyle/>
          <a:p>
            <a:pPr>
              <a:defRPr/>
            </a:pPr>
            <a:endParaRPr lang="en-US"/>
          </a:p>
        </p:txBody>
      </p:sp>
      <p:sp>
        <p:nvSpPr>
          <p:cNvPr id="7" name="Номер слайда 6"/>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endParaRPr lang="en-US"/>
          </a:p>
        </p:txBody>
      </p:sp>
      <p:sp>
        <p:nvSpPr>
          <p:cNvPr id="5" name="Нижний колонтитул 4"/>
          <p:cNvSpPr>
            <a:spLocks noGrp="1"/>
          </p:cNvSpPr>
          <p:nvPr>
            <p:ph type="ftr" sz="quarter" idx="11"/>
          </p:nvPr>
        </p:nvSpPr>
        <p:spPr/>
        <p:txBody>
          <a:bodyPr/>
          <a:lstStyle/>
          <a:p>
            <a:pPr>
              <a:defRPr/>
            </a:pPr>
            <a:endParaRPr lang="en-US"/>
          </a:p>
        </p:txBody>
      </p:sp>
      <p:sp>
        <p:nvSpPr>
          <p:cNvPr id="6" name="Номер слайда 5"/>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endParaRPr lang="en-US"/>
          </a:p>
        </p:txBody>
      </p:sp>
      <p:sp>
        <p:nvSpPr>
          <p:cNvPr id="5" name="Нижний колонтитул 4"/>
          <p:cNvSpPr>
            <a:spLocks noGrp="1"/>
          </p:cNvSpPr>
          <p:nvPr>
            <p:ph type="ftr" sz="quarter" idx="11"/>
          </p:nvPr>
        </p:nvSpPr>
        <p:spPr/>
        <p:txBody>
          <a:bodyPr/>
          <a:lstStyle/>
          <a:p>
            <a:pPr>
              <a:defRPr/>
            </a:pPr>
            <a:endParaRPr lang="en-US"/>
          </a:p>
        </p:txBody>
      </p:sp>
      <p:sp>
        <p:nvSpPr>
          <p:cNvPr id="6" name="Номер слайда 5"/>
          <p:cNvSpPr>
            <a:spLocks noGrp="1"/>
          </p:cNvSpPr>
          <p:nvPr>
            <p:ph type="sldNum" sz="quarter" idx="12"/>
          </p:nvPr>
        </p:nvSpPr>
        <p:spPr/>
        <p:txBody>
          <a:bodyPr/>
          <a:lstStyle/>
          <a:p>
            <a:pPr>
              <a:defRPr/>
            </a:pPr>
            <a:fld id="{51706FDA-AEF5-4157-9ED1-110343AF97A8}"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1625" y="228600"/>
            <a:ext cx="8510588" cy="13255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301625" y="1676400"/>
            <a:ext cx="8540750" cy="4422775"/>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A8D8A96-E2A8-4A2D-AB77-50AFB358DAF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1706FDA-AEF5-4157-9ED1-110343AF97A8}"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800" y="342900"/>
            <a:ext cx="9753600" cy="6172200"/>
          </a:xfrm>
          <a:prstGeom prst="rect">
            <a:avLst/>
          </a:prstGeom>
        </p:spPr>
      </p:pic>
      <p:sp>
        <p:nvSpPr>
          <p:cNvPr id="2050" name="Rectangle 2"/>
          <p:cNvSpPr>
            <a:spLocks noGrp="1" noRot="1" noChangeArrowheads="1"/>
          </p:cNvSpPr>
          <p:nvPr>
            <p:ph type="ctrTitle"/>
          </p:nvPr>
        </p:nvSpPr>
        <p:spPr/>
        <p:txBody>
          <a:bodyPr>
            <a:noAutofit/>
          </a:bodyPr>
          <a:lstStyle/>
          <a:p>
            <a:pPr eaLnBrk="1" hangingPunct="1">
              <a:defRPr/>
            </a:pPr>
            <a:r>
              <a:rPr lang="en-US" sz="6000" b="1" dirty="0" smtClean="0">
                <a:solidFill>
                  <a:schemeClr val="tx2">
                    <a:lumMod val="75000"/>
                  </a:schemeClr>
                </a:solidFill>
                <a:effectLst>
                  <a:outerShdw blurRad="38100" dist="38100" dir="2700000" algn="tl">
                    <a:srgbClr val="000000">
                      <a:alpha val="43137"/>
                    </a:srgbClr>
                  </a:outerShdw>
                </a:effectLst>
              </a:rPr>
              <a:t>The 7 Habits of Highly Effective Students</a:t>
            </a:r>
          </a:p>
        </p:txBody>
      </p:sp>
      <p:sp>
        <p:nvSpPr>
          <p:cNvPr id="3" name="Подзаголовок 2"/>
          <p:cNvSpPr>
            <a:spLocks noGrp="1"/>
          </p:cNvSpPr>
          <p:nvPr>
            <p:ph type="subTitle" idx="1"/>
          </p:nvPr>
        </p:nvSpPr>
        <p:spPr>
          <a:xfrm>
            <a:off x="1371600" y="-59481"/>
            <a:ext cx="6400800" cy="1296144"/>
          </a:xfrm>
        </p:spPr>
        <p:txBody>
          <a:bodyPr>
            <a:normAutofit fontScale="77500" lnSpcReduction="20000"/>
          </a:bodyPr>
          <a:lstStyle/>
          <a:p>
            <a:endParaRPr lang="en-US" dirty="0" smtClean="0"/>
          </a:p>
          <a:p>
            <a:endParaRPr lang="en-US" dirty="0"/>
          </a:p>
          <a:p>
            <a:r>
              <a:rPr lang="en-US" sz="4400" dirty="0" err="1" smtClean="0">
                <a:solidFill>
                  <a:schemeClr val="tx2">
                    <a:lumMod val="75000"/>
                  </a:schemeClr>
                </a:solidFill>
              </a:rPr>
              <a:t>Mamurjon</a:t>
            </a:r>
            <a:r>
              <a:rPr lang="en-US" sz="4400" dirty="0" smtClean="0">
                <a:solidFill>
                  <a:schemeClr val="tx2">
                    <a:lumMod val="75000"/>
                  </a:schemeClr>
                </a:solidFill>
              </a:rPr>
              <a:t> </a:t>
            </a:r>
            <a:r>
              <a:rPr lang="en-US" sz="4400" dirty="0" err="1" smtClean="0">
                <a:solidFill>
                  <a:schemeClr val="tx2">
                    <a:lumMod val="75000"/>
                  </a:schemeClr>
                </a:solidFill>
              </a:rPr>
              <a:t>Rahimov</a:t>
            </a:r>
            <a:endParaRPr lang="ru-RU" sz="44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Related image"/>
          <p:cNvPicPr>
            <a:picLocks noChangeAspect="1" noChangeArrowheads="1"/>
          </p:cNvPicPr>
          <p:nvPr/>
        </p:nvPicPr>
        <p:blipFill>
          <a:blip r:embed="rId3"/>
          <a:srcRect/>
          <a:stretch>
            <a:fillRect/>
          </a:stretch>
        </p:blipFill>
        <p:spPr bwMode="auto">
          <a:xfrm>
            <a:off x="2667000" y="533400"/>
            <a:ext cx="3581400" cy="553287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how to win friends and influence people"/>
          <p:cNvPicPr>
            <a:picLocks noChangeAspect="1" noChangeArrowheads="1"/>
          </p:cNvPicPr>
          <p:nvPr/>
        </p:nvPicPr>
        <p:blipFill>
          <a:blip r:embed="rId3"/>
          <a:srcRect/>
          <a:stretch>
            <a:fillRect/>
          </a:stretch>
        </p:blipFill>
        <p:spPr bwMode="auto">
          <a:xfrm>
            <a:off x="2971800" y="762000"/>
            <a:ext cx="3429000" cy="5548544"/>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398992" y="836713"/>
            <a:ext cx="6346017" cy="5184576"/>
          </a:xfrm>
          <a:prstGeom prst="rect">
            <a:avLst/>
          </a:prstGeom>
        </p:spPr>
      </p:pic>
    </p:spTree>
    <p:extLst>
      <p:ext uri="{BB962C8B-B14F-4D97-AF65-F5344CB8AC3E}">
        <p14:creationId xmlns:p14="http://schemas.microsoft.com/office/powerpoint/2010/main" val="203917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AutoShape 2" descr="Image result for 7 habits of highly effective teen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6804" name="AutoShape 4" descr="Image result for 7 habits of highly effective teen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76805" name="Picture 5"/>
          <p:cNvPicPr>
            <a:picLocks noChangeAspect="1" noChangeArrowheads="1"/>
          </p:cNvPicPr>
          <p:nvPr/>
        </p:nvPicPr>
        <p:blipFill>
          <a:blip r:embed="rId3"/>
          <a:srcRect/>
          <a:stretch>
            <a:fillRect/>
          </a:stretch>
        </p:blipFill>
        <p:spPr bwMode="auto">
          <a:xfrm>
            <a:off x="2438400" y="381000"/>
            <a:ext cx="3886200" cy="578705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800" y="990600"/>
            <a:ext cx="9753600" cy="4876800"/>
          </a:xfrm>
          <a:prstGeom prst="rect">
            <a:avLst/>
          </a:prstGeom>
        </p:spPr>
      </p:pic>
    </p:spTree>
    <p:extLst>
      <p:ext uri="{BB962C8B-B14F-4D97-AF65-F5344CB8AC3E}">
        <p14:creationId xmlns:p14="http://schemas.microsoft.com/office/powerpoint/2010/main" val="20848517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762000" y="457200"/>
            <a:ext cx="7518400" cy="5638800"/>
          </a:xfrm>
          <a:prstGeom prst="rect">
            <a:avLst/>
          </a:prstGeom>
        </p:spPr>
      </p:pic>
    </p:spTree>
    <p:extLst>
      <p:ext uri="{BB962C8B-B14F-4D97-AF65-F5344CB8AC3E}">
        <p14:creationId xmlns:p14="http://schemas.microsoft.com/office/powerpoint/2010/main" val="2277591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Rot="1" noChangeArrowheads="1"/>
          </p:cNvSpPr>
          <p:nvPr>
            <p:ph type="title"/>
          </p:nvPr>
        </p:nvSpPr>
        <p:spPr>
          <a:xfrm>
            <a:off x="304800" y="228600"/>
            <a:ext cx="8510588" cy="1325563"/>
          </a:xfrm>
        </p:spPr>
        <p:txBody>
          <a:bodyPr/>
          <a:lstStyle/>
          <a:p>
            <a:pPr eaLnBrk="1" hangingPunct="1"/>
            <a:r>
              <a:rPr lang="en-US" sz="5400" smtClean="0">
                <a:solidFill>
                  <a:schemeClr val="tx1"/>
                </a:solidFill>
                <a:effectLst/>
              </a:rPr>
              <a:t>Good Habits</a:t>
            </a:r>
          </a:p>
        </p:txBody>
      </p:sp>
      <p:pic>
        <p:nvPicPr>
          <p:cNvPr id="59394" name="Picture 2" descr="Image result for great student photos white background"/>
          <p:cNvPicPr>
            <a:picLocks noChangeAspect="1" noChangeArrowheads="1"/>
          </p:cNvPicPr>
          <p:nvPr/>
        </p:nvPicPr>
        <p:blipFill>
          <a:blip r:embed="rId3"/>
          <a:srcRect/>
          <a:stretch>
            <a:fillRect/>
          </a:stretch>
        </p:blipFill>
        <p:spPr bwMode="auto">
          <a:xfrm>
            <a:off x="63204" y="1340768"/>
            <a:ext cx="9105585" cy="5129907"/>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Image result for kung-fu panda exercising white background"/>
          <p:cNvPicPr>
            <a:picLocks noChangeAspect="1" noChangeArrowheads="1"/>
          </p:cNvPicPr>
          <p:nvPr/>
        </p:nvPicPr>
        <p:blipFill>
          <a:blip r:embed="rId3"/>
          <a:srcRect/>
          <a:stretch>
            <a:fillRect/>
          </a:stretch>
        </p:blipFill>
        <p:spPr bwMode="auto">
          <a:xfrm>
            <a:off x="0" y="548679"/>
            <a:ext cx="9036496" cy="615134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752599" y="-1"/>
            <a:ext cx="5715001" cy="6867813"/>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8074" y="685800"/>
            <a:ext cx="11296650" cy="5276850"/>
          </a:xfrm>
          <a:prstGeom prst="rect">
            <a:avLst/>
          </a:prstGeom>
        </p:spPr>
      </p:pic>
    </p:spTree>
    <p:extLst>
      <p:ext uri="{BB962C8B-B14F-4D97-AF65-F5344CB8AC3E}">
        <p14:creationId xmlns:p14="http://schemas.microsoft.com/office/powerpoint/2010/main" val="5652046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914400" y="0"/>
            <a:ext cx="6858000" cy="6858000"/>
          </a:xfrm>
          <a:prstGeom prst="rect">
            <a:avLst/>
          </a:prstGeom>
        </p:spPr>
      </p:pic>
    </p:spTree>
    <p:extLst>
      <p:ext uri="{BB962C8B-B14F-4D97-AF65-F5344CB8AC3E}">
        <p14:creationId xmlns:p14="http://schemas.microsoft.com/office/powerpoint/2010/main" val="36124673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838200"/>
            <a:ext cx="9129932" cy="5029200"/>
          </a:xfrm>
          <a:prstGeom prst="rect">
            <a:avLst/>
          </a:prstGeom>
        </p:spPr>
      </p:pic>
    </p:spTree>
    <p:extLst>
      <p:ext uri="{BB962C8B-B14F-4D97-AF65-F5344CB8AC3E}">
        <p14:creationId xmlns:p14="http://schemas.microsoft.com/office/powerpoint/2010/main" val="3751168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981200" y="1752600"/>
            <a:ext cx="6026484" cy="3505200"/>
          </a:xfrm>
          <a:prstGeom prst="rect">
            <a:avLst/>
          </a:prstGeom>
        </p:spPr>
      </p:pic>
    </p:spTree>
    <p:extLst>
      <p:ext uri="{BB962C8B-B14F-4D97-AF65-F5344CB8AC3E}">
        <p14:creationId xmlns:p14="http://schemas.microsoft.com/office/powerpoint/2010/main" val="203261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rrowheads="1"/>
          </p:cNvSpPr>
          <p:nvPr>
            <p:ph type="title"/>
          </p:nvPr>
        </p:nvSpPr>
        <p:spPr/>
        <p:txBody>
          <a:bodyPr/>
          <a:lstStyle/>
          <a:p>
            <a:pPr eaLnBrk="1" hangingPunct="1"/>
            <a:r>
              <a:rPr lang="en-US" sz="5400" smtClean="0">
                <a:solidFill>
                  <a:schemeClr val="tx1"/>
                </a:solidFill>
                <a:effectLst/>
              </a:rPr>
              <a:t>Samuel Smiles Quote</a:t>
            </a:r>
          </a:p>
        </p:txBody>
      </p:sp>
      <p:sp>
        <p:nvSpPr>
          <p:cNvPr id="8195" name="Rectangle 3"/>
          <p:cNvSpPr>
            <a:spLocks noGrp="1" noRot="1" noChangeArrowheads="1"/>
          </p:cNvSpPr>
          <p:nvPr>
            <p:ph idx="1"/>
          </p:nvPr>
        </p:nvSpPr>
        <p:spPr>
          <a:xfrm>
            <a:off x="304800" y="1676400"/>
            <a:ext cx="8540750" cy="4422775"/>
          </a:xfrm>
        </p:spPr>
        <p:txBody>
          <a:bodyPr/>
          <a:lstStyle/>
          <a:p>
            <a:pPr eaLnBrk="1" hangingPunct="1">
              <a:buFont typeface="Wingdings" pitchFamily="2" charset="2"/>
              <a:buNone/>
            </a:pPr>
            <a:r>
              <a:rPr lang="en-US" sz="4000" smtClean="0">
                <a:effectLst/>
              </a:rPr>
              <a:t>Sow a thought, and reap an act;</a:t>
            </a:r>
          </a:p>
          <a:p>
            <a:pPr eaLnBrk="1" hangingPunct="1">
              <a:buFont typeface="Wingdings" pitchFamily="2" charset="2"/>
              <a:buNone/>
            </a:pPr>
            <a:r>
              <a:rPr lang="en-US" sz="4000" smtClean="0">
                <a:effectLst/>
              </a:rPr>
              <a:t>Sow an act, and you reap a habit;</a:t>
            </a:r>
          </a:p>
          <a:p>
            <a:pPr eaLnBrk="1" hangingPunct="1">
              <a:buFont typeface="Wingdings" pitchFamily="2" charset="2"/>
              <a:buNone/>
            </a:pPr>
            <a:r>
              <a:rPr lang="en-US" sz="4000" smtClean="0">
                <a:effectLst/>
              </a:rPr>
              <a:t>Sow a habit, and reap a character;</a:t>
            </a:r>
          </a:p>
          <a:p>
            <a:pPr eaLnBrk="1" hangingPunct="1">
              <a:buFont typeface="Wingdings" pitchFamily="2" charset="2"/>
              <a:buNone/>
            </a:pPr>
            <a:r>
              <a:rPr lang="en-US" sz="4000" smtClean="0">
                <a:effectLst/>
              </a:rPr>
              <a:t>Sow a character, and you reap a destiny.</a:t>
            </a:r>
          </a:p>
        </p:txBody>
      </p:sp>
      <p:sp>
        <p:nvSpPr>
          <p:cNvPr id="8196" name="Text Box 4"/>
          <p:cNvSpPr txBox="1">
            <a:spLocks noChangeArrowheads="1"/>
          </p:cNvSpPr>
          <p:nvPr/>
        </p:nvSpPr>
        <p:spPr bwMode="auto">
          <a:xfrm>
            <a:off x="762000" y="5791200"/>
            <a:ext cx="7010400" cy="701675"/>
          </a:xfrm>
          <a:prstGeom prst="rect">
            <a:avLst/>
          </a:prstGeom>
          <a:noFill/>
          <a:ln w="9525">
            <a:noFill/>
            <a:miter lim="800000"/>
            <a:headEnd/>
            <a:tailEnd/>
          </a:ln>
          <a:effectLst/>
        </p:spPr>
        <p:txBody>
          <a:bodyPr>
            <a:spAutoFit/>
          </a:bodyPr>
          <a:lstStyle/>
          <a:p>
            <a:pPr>
              <a:spcBef>
                <a:spcPct val="50000"/>
              </a:spcBef>
            </a:pPr>
            <a:r>
              <a:rPr lang="en-US" sz="4000"/>
              <a:t>What does this mean?</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609600" y="1219200"/>
            <a:ext cx="7841436" cy="4572000"/>
          </a:xfrm>
          <a:prstGeom prst="rect">
            <a:avLst/>
          </a:prstGeom>
        </p:spPr>
      </p:pic>
    </p:spTree>
    <p:extLst>
      <p:ext uri="{BB962C8B-B14F-4D97-AF65-F5344CB8AC3E}">
        <p14:creationId xmlns:p14="http://schemas.microsoft.com/office/powerpoint/2010/main" val="8702616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Image result for inner peace"/>
          <p:cNvPicPr>
            <a:picLocks noChangeAspect="1" noChangeArrowheads="1"/>
          </p:cNvPicPr>
          <p:nvPr/>
        </p:nvPicPr>
        <p:blipFill>
          <a:blip r:embed="rId3"/>
          <a:srcRect/>
          <a:stretch>
            <a:fillRect/>
          </a:stretch>
        </p:blipFill>
        <p:spPr bwMode="auto">
          <a:xfrm>
            <a:off x="-470917" y="0"/>
            <a:ext cx="9820656" cy="6858000"/>
          </a:xfrm>
          <a:prstGeom prst="rect">
            <a:avLst/>
          </a:prstGeom>
          <a:noFill/>
        </p:spPr>
      </p:pic>
    </p:spTree>
    <p:extLst>
      <p:ext uri="{BB962C8B-B14F-4D97-AF65-F5344CB8AC3E}">
        <p14:creationId xmlns:p14="http://schemas.microsoft.com/office/powerpoint/2010/main" val="3946070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descr="Related image"/>
          <p:cNvPicPr>
            <a:picLocks noChangeAspect="1" noChangeArrowheads="1"/>
          </p:cNvPicPr>
          <p:nvPr/>
        </p:nvPicPr>
        <p:blipFill>
          <a:blip r:embed="rId3"/>
          <a:srcRect/>
          <a:stretch>
            <a:fillRect/>
          </a:stretch>
        </p:blipFill>
        <p:spPr bwMode="auto">
          <a:xfrm>
            <a:off x="1" y="428626"/>
            <a:ext cx="9108312" cy="6072208"/>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Image result for reaction"/>
          <p:cNvPicPr>
            <a:picLocks noChangeAspect="1" noChangeArrowheads="1"/>
          </p:cNvPicPr>
          <p:nvPr/>
        </p:nvPicPr>
        <p:blipFill>
          <a:blip r:embed="rId3"/>
          <a:srcRect/>
          <a:stretch>
            <a:fillRect/>
          </a:stretch>
        </p:blipFill>
        <p:spPr bwMode="auto">
          <a:xfrm>
            <a:off x="1571604" y="214290"/>
            <a:ext cx="5929354" cy="5929354"/>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AutoShape 2" descr="Image result for inner peace"/>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1924" name="Picture 4" descr="Related image"/>
          <p:cNvPicPr>
            <a:picLocks noChangeAspect="1" noChangeArrowheads="1"/>
          </p:cNvPicPr>
          <p:nvPr/>
        </p:nvPicPr>
        <p:blipFill>
          <a:blip r:embed="rId3"/>
          <a:srcRect/>
          <a:stretch>
            <a:fillRect/>
          </a:stretch>
        </p:blipFill>
        <p:spPr bwMode="auto">
          <a:xfrm>
            <a:off x="-38969" y="571480"/>
            <a:ext cx="9182969" cy="5286412"/>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Image result for exploding pop"/>
          <p:cNvPicPr>
            <a:picLocks noChangeAspect="1" noChangeArrowheads="1"/>
          </p:cNvPicPr>
          <p:nvPr/>
        </p:nvPicPr>
        <p:blipFill>
          <a:blip r:embed="rId3"/>
          <a:srcRect/>
          <a:stretch>
            <a:fillRect/>
          </a:stretch>
        </p:blipFill>
        <p:spPr bwMode="auto">
          <a:xfrm>
            <a:off x="714348" y="357166"/>
            <a:ext cx="8305950" cy="5786478"/>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lated 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1475656" y="332656"/>
            <a:ext cx="6120680" cy="612068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Related image"/>
          <p:cNvPicPr>
            <a:picLocks noChangeAspect="1" noChangeArrowheads="1"/>
          </p:cNvPicPr>
          <p:nvPr/>
        </p:nvPicPr>
        <p:blipFill>
          <a:blip r:embed="rId3"/>
          <a:srcRect/>
          <a:stretch>
            <a:fillRect/>
          </a:stretch>
        </p:blipFill>
        <p:spPr bwMode="auto">
          <a:xfrm>
            <a:off x="-1046409" y="1"/>
            <a:ext cx="10190409" cy="685800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Rot="1" noChangeArrowheads="1"/>
          </p:cNvSpPr>
          <p:nvPr>
            <p:ph type="title"/>
          </p:nvPr>
        </p:nvSpPr>
        <p:spPr/>
        <p:txBody>
          <a:bodyPr/>
          <a:lstStyle/>
          <a:p>
            <a:pPr eaLnBrk="1" hangingPunct="1"/>
            <a:r>
              <a:rPr lang="en-US" sz="5400" smtClean="0">
                <a:solidFill>
                  <a:schemeClr val="tx1"/>
                </a:solidFill>
                <a:effectLst/>
              </a:rPr>
              <a:t>Language</a:t>
            </a:r>
          </a:p>
        </p:txBody>
      </p:sp>
      <p:graphicFrame>
        <p:nvGraphicFramePr>
          <p:cNvPr id="20519" name="Group 39"/>
          <p:cNvGraphicFramePr>
            <a:graphicFrameLocks noGrp="1"/>
          </p:cNvGraphicFramePr>
          <p:nvPr>
            <p:ph type="tbl" idx="1"/>
          </p:nvPr>
        </p:nvGraphicFramePr>
        <p:xfrm>
          <a:off x="0" y="1676400"/>
          <a:ext cx="9144000" cy="4735522"/>
        </p:xfrm>
        <a:graphic>
          <a:graphicData uri="http://schemas.openxmlformats.org/drawingml/2006/table">
            <a:tbl>
              <a:tblPr/>
              <a:tblGrid>
                <a:gridCol w="4184650"/>
                <a:gridCol w="4959350"/>
              </a:tblGrid>
              <a:tr h="631775">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Reactive Language</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Proactive Language</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77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I’ll try</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I’ll do it</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77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That’s just the way I am</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I can do better than that</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77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There’s nothing I can do</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Let’s look at all our options.</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77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I have to</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I choose to</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77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I can’t</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There’s gotta be a way</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44862">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You ruined my day</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Arial" charset="0"/>
                          <a:cs typeface="Arial" charset="0"/>
                        </a:rPr>
                        <a:t>I’m not going to let your bad mood rub off on me.</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Image result for architectural plan of one bedroom apartment"/>
          <p:cNvPicPr>
            <a:picLocks noChangeAspect="1" noChangeArrowheads="1"/>
          </p:cNvPicPr>
          <p:nvPr/>
        </p:nvPicPr>
        <p:blipFill>
          <a:blip r:embed="rId3"/>
          <a:srcRect/>
          <a:stretch>
            <a:fillRect/>
          </a:stretch>
        </p:blipFill>
        <p:spPr bwMode="auto">
          <a:xfrm>
            <a:off x="1714480" y="381516"/>
            <a:ext cx="5572164" cy="5980266"/>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 result for architectural plan"/>
          <p:cNvPicPr>
            <a:picLocks noChangeAspect="1" noChangeArrowheads="1"/>
          </p:cNvPicPr>
          <p:nvPr/>
        </p:nvPicPr>
        <p:blipFill>
          <a:blip r:embed="rId3"/>
          <a:srcRect/>
          <a:stretch>
            <a:fillRect/>
          </a:stretch>
        </p:blipFill>
        <p:spPr bwMode="auto">
          <a:xfrm>
            <a:off x="214282" y="928670"/>
            <a:ext cx="8562975" cy="4619626"/>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838200" y="838200"/>
            <a:ext cx="7673546" cy="5257800"/>
          </a:xfrm>
          <a:prstGeom prst="rect">
            <a:avLst/>
          </a:prstGeom>
        </p:spPr>
      </p:pic>
    </p:spTree>
    <p:extLst>
      <p:ext uri="{BB962C8B-B14F-4D97-AF65-F5344CB8AC3E}">
        <p14:creationId xmlns:p14="http://schemas.microsoft.com/office/powerpoint/2010/main" val="27273372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AutoShape 2" descr="Image result for steven covey stones in a gla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8308" name="Picture 4" descr="Related image"/>
          <p:cNvPicPr>
            <a:picLocks noChangeAspect="1" noChangeArrowheads="1"/>
          </p:cNvPicPr>
          <p:nvPr/>
        </p:nvPicPr>
        <p:blipFill>
          <a:blip r:embed="rId3"/>
          <a:srcRect/>
          <a:stretch>
            <a:fillRect/>
          </a:stretch>
        </p:blipFill>
        <p:spPr bwMode="auto">
          <a:xfrm>
            <a:off x="571500" y="785794"/>
            <a:ext cx="8572500" cy="571500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Image result for free riders"/>
          <p:cNvPicPr>
            <a:picLocks noChangeAspect="1" noChangeArrowheads="1"/>
          </p:cNvPicPr>
          <p:nvPr/>
        </p:nvPicPr>
        <p:blipFill>
          <a:blip r:embed="rId3"/>
          <a:srcRect/>
          <a:stretch>
            <a:fillRect/>
          </a:stretch>
        </p:blipFill>
        <p:spPr bwMode="auto">
          <a:xfrm>
            <a:off x="0" y="785794"/>
            <a:ext cx="9144000" cy="5486400"/>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AutoShape 2" descr="Image result for microphone and speaker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2404" name="Picture 4" descr="Image result for microphone vs speakers"/>
          <p:cNvPicPr>
            <a:picLocks noChangeAspect="1" noChangeArrowheads="1"/>
          </p:cNvPicPr>
          <p:nvPr/>
        </p:nvPicPr>
        <p:blipFill>
          <a:blip r:embed="rId3"/>
          <a:srcRect/>
          <a:stretch>
            <a:fillRect/>
          </a:stretch>
        </p:blipFill>
        <p:spPr bwMode="auto">
          <a:xfrm>
            <a:off x="714348" y="1643050"/>
            <a:ext cx="8053011" cy="4429156"/>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AutoShape 2" descr="Image result for equalizer voic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4452" name="Picture 4" descr="Image result for sound waves"/>
          <p:cNvPicPr>
            <a:picLocks noChangeAspect="1" noChangeArrowheads="1"/>
          </p:cNvPicPr>
          <p:nvPr/>
        </p:nvPicPr>
        <p:blipFill>
          <a:blip r:embed="rId3"/>
          <a:srcRect/>
          <a:stretch>
            <a:fillRect/>
          </a:stretch>
        </p:blipFill>
        <p:spPr bwMode="auto">
          <a:xfrm>
            <a:off x="0" y="355739"/>
            <a:ext cx="9144000" cy="6116595"/>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238250" y="95250"/>
            <a:ext cx="6667500" cy="6667500"/>
          </a:xfrm>
          <a:prstGeom prst="rect">
            <a:avLst/>
          </a:prstGeom>
        </p:spPr>
      </p:pic>
    </p:spTree>
    <p:extLst>
      <p:ext uri="{BB962C8B-B14F-4D97-AF65-F5344CB8AC3E}">
        <p14:creationId xmlns:p14="http://schemas.microsoft.com/office/powerpoint/2010/main" val="38734548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AutoShape 2" descr="Image result for student group wor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6499" name="Picture 3"/>
          <p:cNvPicPr>
            <a:picLocks noChangeAspect="1" noChangeArrowheads="1"/>
          </p:cNvPicPr>
          <p:nvPr/>
        </p:nvPicPr>
        <p:blipFill>
          <a:blip r:embed="rId3"/>
          <a:srcRect/>
          <a:stretch>
            <a:fillRect/>
          </a:stretch>
        </p:blipFill>
        <p:spPr bwMode="auto">
          <a:xfrm>
            <a:off x="785786" y="1142984"/>
            <a:ext cx="7393833" cy="4929222"/>
          </a:xfrm>
          <a:prstGeom prst="rect">
            <a:avLst/>
          </a:prstGeom>
          <a:noFill/>
          <a:ln w="9525">
            <a:noFill/>
            <a:miter lim="800000"/>
            <a:headEnd/>
            <a:tailEnd/>
          </a:ln>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Image result for student group work"/>
          <p:cNvPicPr>
            <a:picLocks noChangeAspect="1" noChangeArrowheads="1"/>
          </p:cNvPicPr>
          <p:nvPr/>
        </p:nvPicPr>
        <p:blipFill>
          <a:blip r:embed="rId3"/>
          <a:srcRect/>
          <a:stretch>
            <a:fillRect/>
          </a:stretch>
        </p:blipFill>
        <p:spPr bwMode="auto">
          <a:xfrm>
            <a:off x="-750062" y="0"/>
            <a:ext cx="10287000" cy="68580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Image result for sharpen the saw"/>
          <p:cNvPicPr>
            <a:picLocks noChangeAspect="1" noChangeArrowheads="1"/>
          </p:cNvPicPr>
          <p:nvPr/>
        </p:nvPicPr>
        <p:blipFill>
          <a:blip r:embed="rId3"/>
          <a:srcRect/>
          <a:stretch>
            <a:fillRect/>
          </a:stretch>
        </p:blipFill>
        <p:spPr bwMode="auto">
          <a:xfrm>
            <a:off x="1643042" y="665189"/>
            <a:ext cx="5786478" cy="6007728"/>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AutoShape 2" descr="Image result for fitne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12643" name="Picture 3"/>
          <p:cNvPicPr>
            <a:picLocks noChangeAspect="1" noChangeArrowheads="1"/>
          </p:cNvPicPr>
          <p:nvPr/>
        </p:nvPicPr>
        <p:blipFill>
          <a:blip r:embed="rId3"/>
          <a:srcRect/>
          <a:stretch>
            <a:fillRect/>
          </a:stretch>
        </p:blipFill>
        <p:spPr bwMode="auto">
          <a:xfrm>
            <a:off x="-1" y="285728"/>
            <a:ext cx="10259157" cy="6572272"/>
          </a:xfrm>
          <a:prstGeom prst="rect">
            <a:avLst/>
          </a:prstGeom>
          <a:noFill/>
          <a:ln w="9525">
            <a:noFill/>
            <a:miter lim="800000"/>
            <a:headEnd/>
            <a:tailEnd/>
          </a:ln>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Image result for happy college student books"/>
          <p:cNvPicPr>
            <a:picLocks noChangeAspect="1" noChangeArrowheads="1"/>
          </p:cNvPicPr>
          <p:nvPr/>
        </p:nvPicPr>
        <p:blipFill>
          <a:blip r:embed="rId3"/>
          <a:srcRect/>
          <a:stretch>
            <a:fillRect/>
          </a:stretch>
        </p:blipFill>
        <p:spPr bwMode="auto">
          <a:xfrm>
            <a:off x="-1" y="0"/>
            <a:ext cx="10293067" cy="6858000"/>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Rectangle 4"/>
          <p:cNvSpPr>
            <a:spLocks noGrp="1" noRot="1" noChangeArrowheads="1"/>
          </p:cNvSpPr>
          <p:nvPr>
            <p:ph type="title"/>
          </p:nvPr>
        </p:nvSpPr>
        <p:spPr>
          <a:xfrm>
            <a:off x="228600" y="228600"/>
            <a:ext cx="8583613" cy="2438400"/>
          </a:xfrm>
        </p:spPr>
        <p:txBody>
          <a:bodyPr/>
          <a:lstStyle/>
          <a:p>
            <a:pPr eaLnBrk="1" hangingPunct="1">
              <a:defRPr/>
            </a:pPr>
            <a:r>
              <a:rPr lang="en-US" sz="5400" dirty="0" smtClean="0">
                <a:solidFill>
                  <a:schemeClr val="tx1"/>
                </a:solidFill>
              </a:rPr>
              <a:t>7 HABITS OF HIGHLY EFFECTIVE STUDENTS</a:t>
            </a:r>
          </a:p>
        </p:txBody>
      </p:sp>
      <p:sp>
        <p:nvSpPr>
          <p:cNvPr id="47107" name="Text Box 5"/>
          <p:cNvSpPr txBox="1">
            <a:spLocks noChangeArrowheads="1"/>
          </p:cNvSpPr>
          <p:nvPr/>
        </p:nvSpPr>
        <p:spPr bwMode="auto">
          <a:xfrm>
            <a:off x="457200" y="3048000"/>
            <a:ext cx="8305800" cy="823913"/>
          </a:xfrm>
          <a:prstGeom prst="rect">
            <a:avLst/>
          </a:prstGeom>
          <a:noFill/>
          <a:ln w="9525">
            <a:noFill/>
            <a:miter lim="800000"/>
            <a:headEnd/>
            <a:tailEnd/>
          </a:ln>
          <a:effectLst/>
        </p:spPr>
        <p:txBody>
          <a:bodyPr>
            <a:spAutoFit/>
          </a:bodyPr>
          <a:lstStyle/>
          <a:p>
            <a:pPr algn="ctr">
              <a:spcBef>
                <a:spcPct val="50000"/>
              </a:spcBef>
            </a:pPr>
            <a:r>
              <a:rPr lang="en-US" sz="4800"/>
              <a:t>A Quick Review</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Rectangle 4"/>
          <p:cNvSpPr>
            <a:spLocks noGrp="1" noRot="1" noChangeArrowheads="1"/>
          </p:cNvSpPr>
          <p:nvPr>
            <p:ph type="title"/>
          </p:nvPr>
        </p:nvSpPr>
        <p:spPr/>
        <p:txBody>
          <a:bodyPr>
            <a:normAutofit fontScale="90000"/>
          </a:bodyPr>
          <a:lstStyle/>
          <a:p>
            <a:pPr eaLnBrk="1" hangingPunct="1">
              <a:defRPr/>
            </a:pPr>
            <a:r>
              <a:rPr lang="en-US" sz="4800" dirty="0" smtClean="0">
                <a:solidFill>
                  <a:schemeClr val="tx1"/>
                </a:solidFill>
              </a:rPr>
              <a:t>7 Habits of Highly Effective </a:t>
            </a:r>
            <a:r>
              <a:rPr lang="en-US" sz="4800" dirty="0" smtClean="0"/>
              <a:t>Student</a:t>
            </a:r>
            <a:r>
              <a:rPr lang="en-US" sz="4800" dirty="0" smtClean="0">
                <a:solidFill>
                  <a:schemeClr val="tx1"/>
                </a:solidFill>
              </a:rPr>
              <a:t>s</a:t>
            </a:r>
          </a:p>
        </p:txBody>
      </p:sp>
      <p:sp>
        <p:nvSpPr>
          <p:cNvPr id="78853" name="Rectangle 5"/>
          <p:cNvSpPr>
            <a:spLocks noGrp="1" noRot="1" noChangeArrowheads="1"/>
          </p:cNvSpPr>
          <p:nvPr>
            <p:ph idx="1"/>
          </p:nvPr>
        </p:nvSpPr>
        <p:spPr/>
        <p:txBody>
          <a:bodyPr>
            <a:normAutofit lnSpcReduction="10000"/>
          </a:bodyPr>
          <a:lstStyle/>
          <a:p>
            <a:pPr eaLnBrk="1" hangingPunct="1">
              <a:lnSpc>
                <a:spcPct val="90000"/>
              </a:lnSpc>
              <a:defRPr/>
            </a:pPr>
            <a:r>
              <a:rPr lang="en-US" sz="3600" smtClean="0"/>
              <a:t>Habit #1 – Be Proactive</a:t>
            </a:r>
          </a:p>
          <a:p>
            <a:pPr eaLnBrk="1" hangingPunct="1">
              <a:lnSpc>
                <a:spcPct val="90000"/>
              </a:lnSpc>
              <a:defRPr/>
            </a:pPr>
            <a:r>
              <a:rPr lang="en-US" sz="3600" smtClean="0"/>
              <a:t>Habit #2 – Begin With the End in Mind</a:t>
            </a:r>
          </a:p>
          <a:p>
            <a:pPr eaLnBrk="1" hangingPunct="1">
              <a:lnSpc>
                <a:spcPct val="90000"/>
              </a:lnSpc>
              <a:defRPr/>
            </a:pPr>
            <a:r>
              <a:rPr lang="en-US" sz="3600" smtClean="0"/>
              <a:t>Habit #3 – Put First things First</a:t>
            </a:r>
          </a:p>
          <a:p>
            <a:pPr eaLnBrk="1" hangingPunct="1">
              <a:lnSpc>
                <a:spcPct val="90000"/>
              </a:lnSpc>
              <a:defRPr/>
            </a:pPr>
            <a:r>
              <a:rPr lang="en-US" sz="3600" smtClean="0"/>
              <a:t>Habit #4 – Think Win-Win</a:t>
            </a:r>
          </a:p>
          <a:p>
            <a:pPr eaLnBrk="1" hangingPunct="1">
              <a:lnSpc>
                <a:spcPct val="90000"/>
              </a:lnSpc>
              <a:defRPr/>
            </a:pPr>
            <a:r>
              <a:rPr lang="en-US" sz="3600" smtClean="0"/>
              <a:t>Habit #5 -  Seek First to Understand, Then Be Understood</a:t>
            </a:r>
          </a:p>
          <a:p>
            <a:pPr eaLnBrk="1" hangingPunct="1">
              <a:lnSpc>
                <a:spcPct val="90000"/>
              </a:lnSpc>
              <a:defRPr/>
            </a:pPr>
            <a:r>
              <a:rPr lang="en-US" sz="3600" smtClean="0"/>
              <a:t>Habit #6 – Synergize</a:t>
            </a:r>
          </a:p>
          <a:p>
            <a:pPr eaLnBrk="1" hangingPunct="1">
              <a:lnSpc>
                <a:spcPct val="90000"/>
              </a:lnSpc>
              <a:defRPr/>
            </a:pPr>
            <a:r>
              <a:rPr lang="en-US" sz="3600" smtClean="0"/>
              <a:t>Habit #7 – Sharpen the Saw</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523875" y="1524000"/>
            <a:ext cx="8096250" cy="3810000"/>
          </a:xfrm>
          <a:prstGeom prst="rect">
            <a:avLst/>
          </a:prstGeom>
        </p:spPr>
      </p:pic>
    </p:spTree>
    <p:extLst>
      <p:ext uri="{BB962C8B-B14F-4D97-AF65-F5344CB8AC3E}">
        <p14:creationId xmlns:p14="http://schemas.microsoft.com/office/powerpoint/2010/main" val="261135747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8406</TotalTime>
  <Words>713</Words>
  <Application>Microsoft Office PowerPoint</Application>
  <PresentationFormat>On-screen Show (4:3)</PresentationFormat>
  <Paragraphs>150</Paragraphs>
  <Slides>40</Slides>
  <Notes>40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Calibri</vt:lpstr>
      <vt:lpstr>Wingdings</vt:lpstr>
      <vt:lpstr>Тема Office</vt:lpstr>
      <vt:lpstr>The 7 Habits of Highly Effective Students</vt:lpstr>
      <vt:lpstr>PowerPoint Presentation</vt:lpstr>
      <vt:lpstr>PowerPoint Presentation</vt:lpstr>
      <vt:lpstr>PowerPoint Presentation</vt:lpstr>
      <vt:lpstr>PowerPoint Presentation</vt:lpstr>
      <vt:lpstr>PowerPoint Presentation</vt:lpstr>
      <vt:lpstr>PowerPoint Presentation</vt:lpstr>
      <vt:lpstr>Good Habits</vt:lpstr>
      <vt:lpstr>PowerPoint Presentation</vt:lpstr>
      <vt:lpstr>PowerPoint Presentation</vt:lpstr>
      <vt:lpstr>PowerPoint Presentation</vt:lpstr>
      <vt:lpstr>PowerPoint Presentation</vt:lpstr>
      <vt:lpstr>PowerPoint Presentation</vt:lpstr>
      <vt:lpstr>PowerPoint Presentation</vt:lpstr>
      <vt:lpstr>Samuel Smiles Quote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Language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7 HABITS OF HIGHLY EFFECTIVE STUDENTS</vt:lpstr>
      <vt:lpstr>7 Habits of Highly Effective Students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7 Habits of Highly Effective Teens</dc:title>
  <dc:creator>Dodds</dc:creator>
  <cp:lastModifiedBy>Mamurjon Rahimov</cp:lastModifiedBy>
  <cp:revision>81</cp:revision>
  <cp:lastPrinted>2018-09-08T08:42:16Z</cp:lastPrinted>
  <dcterms:created xsi:type="dcterms:W3CDTF">2012-08-13T23:40:58Z</dcterms:created>
  <dcterms:modified xsi:type="dcterms:W3CDTF">2018-09-11T12:23:46Z</dcterms:modified>
</cp:coreProperties>
</file>