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86" r:id="rId7"/>
    <p:sldId id="262" r:id="rId8"/>
    <p:sldId id="263" r:id="rId9"/>
    <p:sldId id="290" r:id="rId10"/>
    <p:sldId id="264" r:id="rId11"/>
    <p:sldId id="265" r:id="rId12"/>
    <p:sldId id="292" r:id="rId13"/>
    <p:sldId id="293" r:id="rId14"/>
    <p:sldId id="294" r:id="rId15"/>
    <p:sldId id="295" r:id="rId16"/>
    <p:sldId id="296" r:id="rId17"/>
    <p:sldId id="297" r:id="rId18"/>
    <p:sldId id="298" r:id="rId19"/>
    <p:sldId id="299" r:id="rId20"/>
    <p:sldId id="300" r:id="rId2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C5FF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4" d="100"/>
          <a:sy n="64" d="100"/>
        </p:scale>
        <p:origin x="72" y="2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1" y="2438401"/>
            <a:ext cx="12012084" cy="1052513"/>
            <a:chOff x="0" y="1536"/>
            <a:chExt cx="5675" cy="663"/>
          </a:xfrm>
        </p:grpSpPr>
        <p:grpSp>
          <p:nvGrpSpPr>
            <p:cNvPr id="5" name="Group 3"/>
            <p:cNvGrpSpPr>
              <a:grpSpLocks/>
            </p:cNvGrpSpPr>
            <p:nvPr/>
          </p:nvGrpSpPr>
          <p:grpSpPr bwMode="auto">
            <a:xfrm>
              <a:off x="183" y="1604"/>
              <a:ext cx="448"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grpSp>
          <p:nvGrpSpPr>
            <p:cNvPr id="6" name="Group 6"/>
            <p:cNvGrpSpPr>
              <a:grpSpLocks/>
            </p:cNvGrpSpPr>
            <p:nvPr/>
          </p:nvGrpSpPr>
          <p:grpSpPr bwMode="auto">
            <a:xfrm>
              <a:off x="261" y="1870"/>
              <a:ext cx="465"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sp>
        <p:nvSpPr>
          <p:cNvPr id="14" name="Text Box 17"/>
          <p:cNvSpPr txBox="1">
            <a:spLocks noChangeArrowheads="1"/>
          </p:cNvSpPr>
          <p:nvPr userDrawn="1"/>
        </p:nvSpPr>
        <p:spPr bwMode="auto">
          <a:xfrm>
            <a:off x="2123017" y="227013"/>
            <a:ext cx="8066616"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50000"/>
              </a:spcBef>
              <a:spcAft>
                <a:spcPct val="0"/>
              </a:spcAft>
              <a:defRPr/>
            </a:pPr>
            <a:r>
              <a:rPr lang="de-DE" altLang="ru-RU" sz="2400" smtClean="0">
                <a:solidFill>
                  <a:srgbClr val="FFFFFF"/>
                </a:solidFill>
                <a:latin typeface="Times New Roman" panose="02020603050405020304" pitchFamily="18" charset="0"/>
              </a:rPr>
              <a:t>Transport vositalarining tuzilishi va nazariyasi</a:t>
            </a:r>
            <a:endParaRPr lang="ru-RU" altLang="ru-RU" sz="2400" smtClean="0">
              <a:solidFill>
                <a:srgbClr val="FFFFFF"/>
              </a:solidFill>
              <a:latin typeface="Times New Roman" panose="02020603050405020304" pitchFamily="18" charset="0"/>
            </a:endParaRPr>
          </a:p>
        </p:txBody>
      </p:sp>
      <p:sp>
        <p:nvSpPr>
          <p:cNvPr id="15" name="Text Box 18"/>
          <p:cNvSpPr txBox="1">
            <a:spLocks noChangeArrowheads="1"/>
          </p:cNvSpPr>
          <p:nvPr userDrawn="1"/>
        </p:nvSpPr>
        <p:spPr bwMode="auto">
          <a:xfrm>
            <a:off x="239185" y="6308726"/>
            <a:ext cx="1171363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sp>
        <p:nvSpPr>
          <p:cNvPr id="16" name="Text Box 19"/>
          <p:cNvSpPr txBox="1">
            <a:spLocks noChangeArrowheads="1"/>
          </p:cNvSpPr>
          <p:nvPr userDrawn="1"/>
        </p:nvSpPr>
        <p:spPr bwMode="auto">
          <a:xfrm>
            <a:off x="431801" y="6237288"/>
            <a:ext cx="364701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pic>
        <p:nvPicPr>
          <p:cNvPr id="17" name="Picture 20" descr="Untitled-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1017"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16" name="Rectangle 12"/>
          <p:cNvSpPr>
            <a:spLocks noGrp="1" noChangeArrowheads="1"/>
          </p:cNvSpPr>
          <p:nvPr>
            <p:ph type="ctrTitle"/>
          </p:nvPr>
        </p:nvSpPr>
        <p:spPr bwMode="auto">
          <a:xfrm>
            <a:off x="1320800" y="1676400"/>
            <a:ext cx="10363200" cy="146208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a:lvl1pPr>
          </a:lstStyle>
          <a:p>
            <a:pPr lvl="0"/>
            <a:r>
              <a:rPr lang="ru-RU" altLang="ru-RU" noProof="0" smtClean="0"/>
              <a:t>Titelmasterformat durch Klicken bearbeiten</a:t>
            </a:r>
          </a:p>
        </p:txBody>
      </p:sp>
      <p:sp>
        <p:nvSpPr>
          <p:cNvPr id="98317" name="Rectangle 13"/>
          <p:cNvSpPr>
            <a:spLocks noGrp="1" noChangeArrowheads="1"/>
          </p:cNvSpPr>
          <p:nvPr>
            <p:ph type="subTitle" idx="1"/>
          </p:nvPr>
        </p:nvSpPr>
        <p:spPr bwMode="auto">
          <a:xfrm>
            <a:off x="1828800" y="3886200"/>
            <a:ext cx="8534400" cy="17526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a:buFont typeface="Wingdings" panose="05000000000000000000" pitchFamily="2" charset="2"/>
              <a:buNone/>
              <a:defRPr/>
            </a:lvl1pPr>
          </a:lstStyle>
          <a:p>
            <a:pPr lvl="0"/>
            <a:r>
              <a:rPr lang="ru-RU" altLang="ru-RU" noProof="0" smtClean="0"/>
              <a:t>Formatvorlage des Untertitelmasters durch Klicken bearbeiten</a:t>
            </a:r>
          </a:p>
        </p:txBody>
      </p:sp>
      <p:sp>
        <p:nvSpPr>
          <p:cNvPr id="18" name="Rectangle 14"/>
          <p:cNvSpPr>
            <a:spLocks noGrp="1" noChangeArrowheads="1"/>
          </p:cNvSpPr>
          <p:nvPr>
            <p:ph type="dt" sz="half" idx="10"/>
          </p:nvPr>
        </p:nvSpPr>
        <p:spPr bwMode="auto">
          <a:xfrm>
            <a:off x="1320800" y="6248400"/>
            <a:ext cx="2540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a:solidFill>
                  <a:schemeClr val="bg2"/>
                </a:solidFill>
              </a:defRPr>
            </a:lvl1pPr>
          </a:lstStyle>
          <a:p>
            <a:pPr fontAlgn="base">
              <a:spcBef>
                <a:spcPct val="0"/>
              </a:spcBef>
              <a:spcAft>
                <a:spcPct val="0"/>
              </a:spcAft>
              <a:defRPr/>
            </a:pPr>
            <a:endParaRPr lang="ru-RU" altLang="ru-RU">
              <a:solidFill>
                <a:srgbClr val="1C1C1C"/>
              </a:solidFill>
            </a:endParaRPr>
          </a:p>
        </p:txBody>
      </p:sp>
      <p:sp>
        <p:nvSpPr>
          <p:cNvPr id="19" name="Rectangle 15"/>
          <p:cNvSpPr>
            <a:spLocks noGrp="1" noChangeArrowheads="1"/>
          </p:cNvSpPr>
          <p:nvPr>
            <p:ph type="ftr" sz="quarter" idx="11"/>
          </p:nvPr>
        </p:nvSpPr>
        <p:spPr bwMode="auto">
          <a:xfrm>
            <a:off x="4572000" y="6248400"/>
            <a:ext cx="38608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a:solidFill>
                  <a:schemeClr val="bg2"/>
                </a:solidFill>
              </a:defRPr>
            </a:lvl1pPr>
          </a:lstStyle>
          <a:p>
            <a:pPr fontAlgn="base">
              <a:spcBef>
                <a:spcPct val="0"/>
              </a:spcBef>
              <a:spcAft>
                <a:spcPct val="0"/>
              </a:spcAft>
              <a:defRPr/>
            </a:pPr>
            <a:endParaRPr lang="ru-RU" altLang="ru-RU">
              <a:solidFill>
                <a:srgbClr val="1C1C1C"/>
              </a:solidFill>
            </a:endParaRPr>
          </a:p>
        </p:txBody>
      </p:sp>
      <p:sp>
        <p:nvSpPr>
          <p:cNvPr id="20" name="Rectangle 16"/>
          <p:cNvSpPr>
            <a:spLocks noGrp="1" noChangeArrowheads="1"/>
          </p:cNvSpPr>
          <p:nvPr>
            <p:ph type="sldNum" sz="quarter" idx="12"/>
          </p:nvPr>
        </p:nvSpPr>
        <p:spPr bwMode="auto">
          <a:xfrm>
            <a:off x="9144000" y="6248400"/>
            <a:ext cx="2540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solidFill>
                  <a:schemeClr val="bg2"/>
                </a:solidFill>
              </a:defRPr>
            </a:lvl1pPr>
          </a:lstStyle>
          <a:p>
            <a:pPr fontAlgn="base">
              <a:spcBef>
                <a:spcPct val="0"/>
              </a:spcBef>
              <a:spcAft>
                <a:spcPct val="0"/>
              </a:spcAft>
              <a:defRPr/>
            </a:pPr>
            <a:fld id="{EFE808C2-B719-43ED-85D0-5E4E932427A9}" type="slidenum">
              <a:rPr lang="ru-RU" altLang="ru-RU">
                <a:solidFill>
                  <a:srgbClr val="1C1C1C"/>
                </a:solidFill>
              </a:rPr>
              <a:pPr fontAlgn="base">
                <a:spcBef>
                  <a:spcPct val="0"/>
                </a:spcBef>
                <a:spcAft>
                  <a:spcPct val="0"/>
                </a:spcAft>
                <a:defRPr/>
              </a:pPr>
              <a:t>‹#›</a:t>
            </a:fld>
            <a:endParaRPr lang="ru-RU" altLang="ru-RU">
              <a:solidFill>
                <a:srgbClr val="1C1C1C"/>
              </a:solidFill>
            </a:endParaRPr>
          </a:p>
        </p:txBody>
      </p:sp>
    </p:spTree>
    <p:extLst>
      <p:ext uri="{BB962C8B-B14F-4D97-AF65-F5344CB8AC3E}">
        <p14:creationId xmlns:p14="http://schemas.microsoft.com/office/powerpoint/2010/main" val="1280313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idx="1"/>
          </p:nvPr>
        </p:nvSpPr>
        <p:spPr>
          <a:xfrm>
            <a:off x="838200" y="1825625"/>
            <a:ext cx="105156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452075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1" y="1709739"/>
            <a:ext cx="10515600" cy="2852737"/>
          </a:xfrm>
          <a:prstGeom prst="rect">
            <a:avLst/>
          </a:prstGeo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Tree>
    <p:extLst>
      <p:ext uri="{BB962C8B-B14F-4D97-AF65-F5344CB8AC3E}">
        <p14:creationId xmlns:p14="http://schemas.microsoft.com/office/powerpoint/2010/main" val="2182152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562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97600" y="1825625"/>
            <a:ext cx="51562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904626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7" y="365126"/>
            <a:ext cx="10515600" cy="1325563"/>
          </a:xfrm>
          <a:prstGeom prst="rect">
            <a:avLst/>
          </a:prstGeom>
        </p:spPr>
        <p:txBody>
          <a:bodyPr/>
          <a:lstStyle/>
          <a:p>
            <a:r>
              <a:rPr lang="ru-RU" smtClean="0"/>
              <a:t>Образец заголовка</a:t>
            </a:r>
            <a:endParaRPr lang="ru-RU"/>
          </a:p>
        </p:txBody>
      </p:sp>
      <p:sp>
        <p:nvSpPr>
          <p:cNvPr id="3" name="Текст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40318" y="2505075"/>
            <a:ext cx="5158316"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717"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553399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Tree>
    <p:extLst>
      <p:ext uri="{BB962C8B-B14F-4D97-AF65-F5344CB8AC3E}">
        <p14:creationId xmlns:p14="http://schemas.microsoft.com/office/powerpoint/2010/main" val="662879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681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8" y="457200"/>
            <a:ext cx="3932767" cy="1600200"/>
          </a:xfrm>
          <a:prstGeom prst="rect">
            <a:avLst/>
          </a:prstGeo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3319646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8" y="457200"/>
            <a:ext cx="3932767" cy="1600200"/>
          </a:xfrm>
          <a:prstGeom prst="rect">
            <a:avLst/>
          </a:prstGeo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1902363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1825625"/>
            <a:ext cx="10515600" cy="43513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062904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1" y="365125"/>
            <a:ext cx="2628900" cy="5811838"/>
          </a:xfrm>
          <a:prstGeom prst="rect">
            <a:avLst/>
          </a:prstGeo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1" y="365125"/>
            <a:ext cx="7683500" cy="58118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754575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387351" y="107951"/>
            <a:ext cx="58420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7" name="Rectangle 3"/>
          <p:cNvSpPr>
            <a:spLocks noChangeArrowheads="1"/>
          </p:cNvSpPr>
          <p:nvPr/>
        </p:nvSpPr>
        <p:spPr bwMode="ltGray">
          <a:xfrm>
            <a:off x="897467" y="107951"/>
            <a:ext cx="438151"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8" name="Rectangle 4"/>
          <p:cNvSpPr>
            <a:spLocks noChangeArrowheads="1"/>
          </p:cNvSpPr>
          <p:nvPr/>
        </p:nvSpPr>
        <p:spPr bwMode="ltGray">
          <a:xfrm>
            <a:off x="552452" y="530226"/>
            <a:ext cx="563033"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9" name="Rectangle 5"/>
          <p:cNvSpPr>
            <a:spLocks noChangeArrowheads="1"/>
          </p:cNvSpPr>
          <p:nvPr/>
        </p:nvSpPr>
        <p:spPr bwMode="ltGray">
          <a:xfrm>
            <a:off x="1045633" y="530226"/>
            <a:ext cx="491067"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0" name="Rectangle 6"/>
          <p:cNvSpPr>
            <a:spLocks noChangeArrowheads="1"/>
          </p:cNvSpPr>
          <p:nvPr/>
        </p:nvSpPr>
        <p:spPr bwMode="ltGray">
          <a:xfrm>
            <a:off x="0" y="457201"/>
            <a:ext cx="747184"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1" name="Rectangle 7"/>
          <p:cNvSpPr>
            <a:spLocks noChangeArrowheads="1"/>
          </p:cNvSpPr>
          <p:nvPr/>
        </p:nvSpPr>
        <p:spPr bwMode="gray">
          <a:xfrm>
            <a:off x="846667" y="1"/>
            <a:ext cx="42333"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2" name="Rectangle 8"/>
          <p:cNvSpPr>
            <a:spLocks noChangeArrowheads="1"/>
          </p:cNvSpPr>
          <p:nvPr/>
        </p:nvSpPr>
        <p:spPr bwMode="gray">
          <a:xfrm>
            <a:off x="421218" y="790575"/>
            <a:ext cx="10968567"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pic>
        <p:nvPicPr>
          <p:cNvPr id="1033" name="Picture 17" descr="Untitled-3"/>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10703984"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23573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1429555" y="1303357"/>
            <a:ext cx="8315369"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it-IT" sz="2800" b="1">
                <a:latin typeface="Times New Roman" panose="02020603050405020304" pitchFamily="18" charset="0"/>
                <a:cs typeface="Times New Roman" panose="02020603050405020304" pitchFamily="18" charset="0"/>
              </a:rPr>
              <a:t>BOSHQARILUVCHI G’ILDIRAKLARNING XOLATLARI.</a:t>
            </a:r>
            <a:endParaRPr lang="ru-RU" sz="2800">
              <a:latin typeface="Times New Roman" panose="02020603050405020304" pitchFamily="18" charset="0"/>
              <a:cs typeface="Times New Roman" panose="02020603050405020304" pitchFamily="18" charset="0"/>
            </a:endParaRPr>
          </a:p>
        </p:txBody>
      </p:sp>
      <p:sp>
        <p:nvSpPr>
          <p:cNvPr id="3075" name="Rectangle 3"/>
          <p:cNvSpPr>
            <a:spLocks noChangeArrowheads="1"/>
          </p:cNvSpPr>
          <p:nvPr/>
        </p:nvSpPr>
        <p:spPr bwMode="auto">
          <a:xfrm>
            <a:off x="991674" y="3528941"/>
            <a:ext cx="10818253"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571500">
              <a:defRPr>
                <a:solidFill>
                  <a:schemeClr val="tx1"/>
                </a:solidFill>
                <a:latin typeface="Tahoma" panose="020B0604030504040204" pitchFamily="34" charset="0"/>
              </a:defRPr>
            </a:lvl1pPr>
            <a:lvl2pPr marL="800100" indent="-342900">
              <a:defRPr>
                <a:solidFill>
                  <a:schemeClr val="tx1"/>
                </a:solidFill>
                <a:latin typeface="Tahoma" panose="020B0604030504040204" pitchFamily="34" charset="0"/>
              </a:defRPr>
            </a:lvl2pPr>
            <a:lvl3pPr marL="1257300" indent="-342900">
              <a:defRPr>
                <a:solidFill>
                  <a:schemeClr val="tx1"/>
                </a:solidFill>
                <a:latin typeface="Tahoma" panose="020B0604030504040204" pitchFamily="34" charset="0"/>
              </a:defRPr>
            </a:lvl3pPr>
            <a:lvl4pPr marL="1714500" indent="-342900">
              <a:defRPr>
                <a:solidFill>
                  <a:schemeClr val="tx1"/>
                </a:solidFill>
                <a:latin typeface="Tahoma" panose="020B0604030504040204" pitchFamily="34" charset="0"/>
              </a:defRPr>
            </a:lvl4pPr>
            <a:lvl5pPr marL="2171700" indent="-342900">
              <a:defRPr>
                <a:solidFill>
                  <a:schemeClr val="tx1"/>
                </a:solidFill>
                <a:latin typeface="Tahoma" panose="020B0604030504040204" pitchFamily="34" charset="0"/>
              </a:defRPr>
            </a:lvl5pPr>
            <a:lvl6pPr marL="2628900" indent="-342900" eaLnBrk="0" fontAlgn="base" hangingPunct="0">
              <a:spcBef>
                <a:spcPct val="0"/>
              </a:spcBef>
              <a:spcAft>
                <a:spcPct val="0"/>
              </a:spcAft>
              <a:defRPr>
                <a:solidFill>
                  <a:schemeClr val="tx1"/>
                </a:solidFill>
                <a:latin typeface="Tahoma" panose="020B0604030504040204" pitchFamily="34" charset="0"/>
              </a:defRPr>
            </a:lvl6pPr>
            <a:lvl7pPr marL="3086100" indent="-342900" eaLnBrk="0" fontAlgn="base" hangingPunct="0">
              <a:spcBef>
                <a:spcPct val="0"/>
              </a:spcBef>
              <a:spcAft>
                <a:spcPct val="0"/>
              </a:spcAft>
              <a:defRPr>
                <a:solidFill>
                  <a:schemeClr val="tx1"/>
                </a:solidFill>
                <a:latin typeface="Tahoma" panose="020B0604030504040204" pitchFamily="34" charset="0"/>
              </a:defRPr>
            </a:lvl7pPr>
            <a:lvl8pPr marL="3543300" indent="-342900" eaLnBrk="0" fontAlgn="base" hangingPunct="0">
              <a:spcBef>
                <a:spcPct val="0"/>
              </a:spcBef>
              <a:spcAft>
                <a:spcPct val="0"/>
              </a:spcAft>
              <a:defRPr>
                <a:solidFill>
                  <a:schemeClr val="tx1"/>
                </a:solidFill>
                <a:latin typeface="Tahoma" panose="020B0604030504040204" pitchFamily="34" charset="0"/>
              </a:defRPr>
            </a:lvl8pPr>
            <a:lvl9pPr marL="4000500" indent="-342900" eaLnBrk="0" fontAlgn="base" hangingPunct="0">
              <a:spcBef>
                <a:spcPct val="0"/>
              </a:spcBef>
              <a:spcAft>
                <a:spcPct val="0"/>
              </a:spcAft>
              <a:defRPr>
                <a:solidFill>
                  <a:schemeClr val="tx1"/>
                </a:solidFill>
                <a:latin typeface="Tahoma" panose="020B0604030504040204" pitchFamily="34" charset="0"/>
              </a:defRPr>
            </a:lvl9pPr>
          </a:lstStyle>
          <a:p>
            <a:pPr marL="514350" lvl="0" indent="-514350">
              <a:buFont typeface="+mj-lt"/>
              <a:buAutoNum type="arabicPeriod"/>
            </a:pPr>
            <a:r>
              <a:rPr lang="es-ES" sz="2800">
                <a:latin typeface="Times New Roman" panose="02020603050405020304" pitchFamily="18" charset="0"/>
                <a:cs typeface="Times New Roman" panose="02020603050405020304" pitchFamily="18" charset="0"/>
              </a:rPr>
              <a:t>Boshqariluvchi g’ildiraklarning tebranishi.</a:t>
            </a:r>
            <a:endParaRPr lang="ru-RU" sz="2800">
              <a:latin typeface="Times New Roman" panose="02020603050405020304" pitchFamily="18" charset="0"/>
              <a:cs typeface="Times New Roman" panose="02020603050405020304" pitchFamily="18" charset="0"/>
            </a:endParaRPr>
          </a:p>
          <a:p>
            <a:pPr marL="514350" lvl="0" indent="-514350">
              <a:buFont typeface="+mj-lt"/>
              <a:buAutoNum type="arabicPeriod"/>
            </a:pPr>
            <a:r>
              <a:rPr lang="es-ES" sz="2800">
                <a:latin typeface="Times New Roman" panose="02020603050405020304" pitchFamily="18" charset="0"/>
                <a:cs typeface="Times New Roman" panose="02020603050405020304" pitchFamily="18" charset="0"/>
              </a:rPr>
              <a:t>Boshqariluvchi g’ildiraklarni stabillash.</a:t>
            </a:r>
            <a:endParaRPr lang="ru-RU" sz="2800">
              <a:latin typeface="Times New Roman" panose="02020603050405020304" pitchFamily="18" charset="0"/>
              <a:cs typeface="Times New Roman" panose="02020603050405020304" pitchFamily="18" charset="0"/>
            </a:endParaRPr>
          </a:p>
          <a:p>
            <a:pPr marL="514350" indent="-514350">
              <a:buFont typeface="+mj-lt"/>
              <a:buAutoNum type="arabicPeriod"/>
            </a:pPr>
            <a:r>
              <a:rPr lang="es-ES" sz="2800">
                <a:latin typeface="Times New Roman" panose="02020603050405020304" pitchFamily="18" charset="0"/>
                <a:cs typeface="Times New Roman" panose="02020603050405020304" pitchFamily="18" charset="0"/>
              </a:rPr>
              <a:t>Ekspluatatsiyada uchraydigan faktorlarning boshqaruvchanlikka ta`siri</a:t>
            </a:r>
            <a:endParaRPr lang="ru-RU" sz="2800" dirty="0">
              <a:effectLst/>
              <a:latin typeface="Times New Roman" panose="02020603050405020304" pitchFamily="18" charset="0"/>
              <a:cs typeface="Times New Roman" panose="02020603050405020304" pitchFamily="18" charset="0"/>
            </a:endParaRPr>
          </a:p>
        </p:txBody>
      </p:sp>
      <p:sp>
        <p:nvSpPr>
          <p:cNvPr id="3076" name="Rectangle 4"/>
          <p:cNvSpPr>
            <a:spLocks noChangeArrowheads="1"/>
          </p:cNvSpPr>
          <p:nvPr/>
        </p:nvSpPr>
        <p:spPr bwMode="auto">
          <a:xfrm>
            <a:off x="4460025" y="2387118"/>
            <a:ext cx="114165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pPr>
            <a:r>
              <a:rPr lang="de-DE" altLang="ja-JP" sz="3200" b="1" dirty="0" err="1">
                <a:solidFill>
                  <a:srgbClr val="000000"/>
                </a:solidFill>
                <a:latin typeface="Times New Roman" panose="02020603050405020304" pitchFamily="18" charset="0"/>
                <a:ea typeface="ＭＳ Ｐゴシック" panose="020B0600070205080204" pitchFamily="34" charset="-128"/>
              </a:rPr>
              <a:t>Reja</a:t>
            </a:r>
            <a:r>
              <a:rPr lang="de-DE" altLang="ja-JP" sz="3200" b="1" dirty="0">
                <a:solidFill>
                  <a:srgbClr val="000000"/>
                </a:solidFill>
                <a:latin typeface="Times New Roman" panose="02020603050405020304" pitchFamily="18" charset="0"/>
                <a:ea typeface="ＭＳ Ｐゴシック" panose="020B0600070205080204" pitchFamily="34" charset="-128"/>
              </a:rPr>
              <a:t>:</a:t>
            </a:r>
            <a:endParaRPr lang="ru-RU" altLang="ru-RU" sz="32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5939110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40476" y="58716"/>
            <a:ext cx="8962623" cy="643944"/>
          </a:xfrm>
        </p:spPr>
        <p:txBody>
          <a:bodyPr/>
          <a:lstStyle/>
          <a:p>
            <a:pPr algn="ctr">
              <a:lnSpc>
                <a:spcPct val="107000"/>
              </a:lnSpc>
              <a:spcAft>
                <a:spcPts val="0"/>
              </a:spcAft>
            </a:pPr>
            <a:r>
              <a:rPr lang="it-IT" sz="2800" b="1">
                <a:latin typeface="Times New Roman" panose="02020603050405020304" pitchFamily="18" charset="0"/>
                <a:ea typeface="Calibri" panose="020F0502020204030204" pitchFamily="34" charset="0"/>
                <a:cs typeface="Times New Roman" panose="02020603050405020304" pitchFamily="18" charset="0"/>
              </a:rPr>
              <a:t>Boshqariluvchi g’ildiraklarning tebranishi.</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0" y="908721"/>
            <a:ext cx="12192000" cy="6085640"/>
          </a:xfrm>
          <a:prstGeom prst="rect">
            <a:avLst/>
          </a:prstGeom>
        </p:spPr>
        <p:txBody>
          <a:bodyPr wrap="square">
            <a:spAutoFit/>
          </a:bodyPr>
          <a:lstStyle/>
          <a:p>
            <a:pPr indent="406400" algn="just">
              <a:lnSpc>
                <a:spcPct val="107000"/>
              </a:lnSpc>
              <a:spcAft>
                <a:spcPts val="0"/>
              </a:spcAft>
            </a:pPr>
            <a:r>
              <a:rPr lang="it-IT" sz="2800" dirty="0">
                <a:latin typeface="Times New Roman" panose="02020603050405020304" pitchFamily="18" charset="0"/>
                <a:ea typeface="Times New Roman" panose="02020603050405020304" pitchFamily="18" charset="0"/>
                <a:cs typeface="Times New Roman" panose="02020603050405020304" pitchFamily="18" charset="0"/>
              </a:rPr>
              <a:t>Avtomobil boshqariluvchi g’ildiraklarining tebranishi unga qiymati va yo’nalishi o’zgaruvchan kuchlar ta`sirida hamda elastik elementlarning mavjudligidai sodir bo’ladi. Avtomobil harakati vaqtida boshqaruvchi g’ildiraklar oldingi o’q bilan birgalikda vertikal yo’nalishda, rul trapetsiyasi bilan esa shkvoreng’ atrofida gorizontal tekislikda tebranadi. </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indent="406400" algn="just">
              <a:lnSpc>
                <a:spcPct val="107000"/>
              </a:lnSpc>
              <a:spcAft>
                <a:spcPts val="0"/>
              </a:spcAft>
            </a:pPr>
            <a:r>
              <a:rPr lang="it-IT" sz="2800" dirty="0">
                <a:latin typeface="Times New Roman" panose="02020603050405020304" pitchFamily="18" charset="0"/>
                <a:ea typeface="Times New Roman" panose="02020603050405020304" pitchFamily="18" charset="0"/>
                <a:cs typeface="Times New Roman" panose="02020603050405020304" pitchFamily="18" charset="0"/>
              </a:rPr>
              <a:t>Boshqariluvchi g’ildiraklarnnng tebranishn avtomobilning notekis yo’ldan harakati davrida shinalarnnnng muvozanatda emasligidan, rul yuritmasi va oldingi osmaning kinematikasi bir-biriga nomuvofikligidan sodir bo’lishi mumkin.</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indent="406400" algn="just">
              <a:lnSpc>
                <a:spcPct val="107000"/>
              </a:lnSpc>
              <a:spcAft>
                <a:spcPts val="0"/>
              </a:spcAft>
            </a:pPr>
            <a:r>
              <a:rPr lang="it-IT" sz="2800" dirty="0">
                <a:latin typeface="Times New Roman" panose="02020603050405020304" pitchFamily="18" charset="0"/>
                <a:ea typeface="Times New Roman" panose="02020603050405020304" pitchFamily="18" charset="0"/>
                <a:cs typeface="Times New Roman" panose="02020603050405020304" pitchFamily="18" charset="0"/>
              </a:rPr>
              <a:t>G’ildiraklarning gorizontal tekislikda majburiy burchak tebranishlari natnjasida avtomobil harakat yo’nalishidan chetlashadi va agar tebranish amplitudasi kattalashib ketsa, avtomobil uchun xavf turdirishi ham mumkin, shina va rul yuritmasi detallarining yeyilishi ortib ketadi. G’ildiraklarning gildirashiga qarshilik kupayadi.    </a:t>
            </a:r>
            <a:endParaRPr lang="ru-RU" sz="28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920069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6" name="Прямоугольник 5"/>
          <p:cNvSpPr/>
          <p:nvPr/>
        </p:nvSpPr>
        <p:spPr>
          <a:xfrm>
            <a:off x="502276" y="1094704"/>
            <a:ext cx="11384924" cy="4218784"/>
          </a:xfrm>
          <a:prstGeom prst="rect">
            <a:avLst/>
          </a:prstGeom>
        </p:spPr>
        <p:txBody>
          <a:bodyPr wrap="square">
            <a:spAutoFit/>
          </a:bodyPr>
          <a:lstStyle/>
          <a:p>
            <a:pPr lvl="0" indent="406400" algn="just">
              <a:lnSpc>
                <a:spcPct val="107000"/>
              </a:lnSpc>
            </a:pPr>
            <a:r>
              <a:rPr lang="it-IT" sz="28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Oldingi o’qning chap G’ildiragi yo’ldagi dunglikka kutarilgan, ung G’ildiragi esa tekislikda harakat qiladi desak, u xolda g’ildirakni shkvoreng’, atrofida gorizontal tekislikda burovchi M</a:t>
            </a:r>
            <a:r>
              <a:rPr lang="it-IT" sz="2800" baseline="-250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a:t>
            </a:r>
            <a:r>
              <a:rPr lang="it-IT" sz="2800" baseline="300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a:t>
            </a:r>
            <a:r>
              <a:rPr lang="it-IT" sz="28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giroskopik momenti xosil bo’ladi:                   </a:t>
            </a:r>
            <a:endParaRPr lang="ru-RU" sz="280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lvl="0" algn="ctr">
              <a:lnSpc>
                <a:spcPct val="107000"/>
              </a:lnSpc>
            </a:pPr>
            <a:r>
              <a:rPr lang="it-IT" sz="2800"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lvl="0" algn="ctr">
              <a:lnSpc>
                <a:spcPct val="107000"/>
              </a:lnSpc>
            </a:pPr>
            <a:r>
              <a:rPr lang="it-IT" sz="2800"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it-IT" sz="2800" i="1" baseline="-250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a:t>
            </a:r>
            <a:r>
              <a:rPr lang="it-IT" sz="2800" i="1" baseline="300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a:t>
            </a:r>
            <a:r>
              <a:rPr lang="it-IT" sz="2800"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=J</a:t>
            </a:r>
            <a:r>
              <a:rPr lang="it-IT" sz="2800" i="1" baseline="-250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it-IT" sz="2800"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ω</a:t>
            </a:r>
            <a:r>
              <a:rPr lang="it-IT" sz="2800" i="1" baseline="-250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a:t>
            </a:r>
            <a:r>
              <a:rPr lang="it-IT" sz="2800"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ω</a:t>
            </a:r>
            <a:r>
              <a:rPr lang="it-IT" sz="2800" i="1" baseline="-250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it-IT" sz="2800"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 m)</a:t>
            </a:r>
            <a:endParaRPr lang="ru-RU" sz="280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pPr>
            <a:r>
              <a:rPr lang="it-IT" sz="28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pPr>
            <a:r>
              <a:rPr lang="it-IT" sz="28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 yerda   </a:t>
            </a:r>
            <a:r>
              <a:rPr lang="it-IT" sz="2800"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J</a:t>
            </a:r>
            <a:r>
              <a:rPr lang="it-IT" sz="28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oldingi g’ildiraklarning qutbiy inertsiya momenti,</a:t>
            </a:r>
            <a:endParaRPr lang="ru-RU" sz="280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990600" lvl="0" algn="just">
              <a:lnSpc>
                <a:spcPct val="107000"/>
              </a:lnSpc>
            </a:pPr>
            <a:r>
              <a:rPr lang="en-US" sz="2800"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ω</a:t>
            </a:r>
            <a:r>
              <a:rPr lang="it-IT" sz="2800" i="1" baseline="-250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it-IT" sz="28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g’ildirakning tsapfada aylanish burchak tezligi. rad/s; </a:t>
            </a:r>
            <a:endParaRPr lang="ru-RU" sz="280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990600" lvl="0" algn="just">
              <a:lnSpc>
                <a:spcPct val="107000"/>
              </a:lnSpc>
            </a:pPr>
            <a:r>
              <a:rPr lang="en-US" sz="2800"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ω</a:t>
            </a:r>
            <a:r>
              <a:rPr lang="it-IT" sz="2800" i="1" baseline="-250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it-IT" sz="28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o’qning vertikal tekislikda orish burchak tezligi.</a:t>
            </a:r>
            <a:endParaRPr lang="ru-RU" sz="28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Заголовок 1"/>
          <p:cNvSpPr txBox="1">
            <a:spLocks/>
          </p:cNvSpPr>
          <p:nvPr/>
        </p:nvSpPr>
        <p:spPr>
          <a:xfrm>
            <a:off x="1417749" y="84473"/>
            <a:ext cx="8962623" cy="64394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algn="ctr">
              <a:lnSpc>
                <a:spcPct val="107000"/>
              </a:lnSpc>
              <a:spcAft>
                <a:spcPts val="0"/>
              </a:spcAft>
            </a:pPr>
            <a:r>
              <a:rPr lang="it-IT" sz="2800" b="1">
                <a:latin typeface="Times New Roman" panose="02020603050405020304" pitchFamily="18" charset="0"/>
                <a:ea typeface="Calibri" panose="020F0502020204030204" pitchFamily="34" charset="0"/>
                <a:cs typeface="Times New Roman" panose="02020603050405020304" pitchFamily="18" charset="0"/>
              </a:rPr>
              <a:t>Boshqariluvchi g’ildiraklarning tebranishi.</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427502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7" name="Прямоугольник 6"/>
          <p:cNvSpPr/>
          <p:nvPr/>
        </p:nvSpPr>
        <p:spPr>
          <a:xfrm>
            <a:off x="0" y="950461"/>
            <a:ext cx="12191999" cy="6875985"/>
          </a:xfrm>
          <a:prstGeom prst="rect">
            <a:avLst/>
          </a:prstGeom>
        </p:spPr>
        <p:txBody>
          <a:bodyPr wrap="square">
            <a:spAutoFit/>
          </a:bodyPr>
          <a:lstStyle/>
          <a:p>
            <a:pPr indent="342900" algn="just">
              <a:lnSpc>
                <a:spcPct val="107000"/>
              </a:lnSpc>
              <a:spcAft>
                <a:spcPts val="0"/>
              </a:spcAft>
            </a:pPr>
            <a:r>
              <a:rPr lang="it-IT" sz="2600" dirty="0">
                <a:latin typeface="Times New Roman" panose="02020603050405020304" pitchFamily="18" charset="0"/>
                <a:ea typeface="Times New Roman" panose="02020603050405020304" pitchFamily="18" charset="0"/>
                <a:cs typeface="Times New Roman" panose="02020603050405020304" pitchFamily="18" charset="0"/>
              </a:rPr>
              <a:t>Aksincha, boshqariluvchi g’ildiraklar giroskopik moment ta`sirida shkvoreng’ atrofida </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ω</a:t>
            </a:r>
            <a:r>
              <a:rPr lang="it-IT" sz="26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it-IT" sz="2600" dirty="0">
                <a:latin typeface="Times New Roman" panose="02020603050405020304" pitchFamily="18" charset="0"/>
                <a:ea typeface="Times New Roman" panose="02020603050405020304" pitchFamily="18" charset="0"/>
                <a:cs typeface="Times New Roman" panose="02020603050405020304" pitchFamily="18" charset="0"/>
              </a:rPr>
              <a:t> burchak tezligi bilan burilsin deylik. Bunda g’ildirak uz o’qi atrofida </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ω</a:t>
            </a:r>
            <a:r>
              <a:rPr lang="it-IT" sz="26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it-IT" sz="2600" dirty="0">
                <a:latin typeface="Times New Roman" panose="02020603050405020304" pitchFamily="18" charset="0"/>
                <a:ea typeface="Times New Roman" panose="02020603050405020304" pitchFamily="18" charset="0"/>
                <a:cs typeface="Times New Roman" panose="02020603050405020304" pitchFamily="18" charset="0"/>
              </a:rPr>
              <a:t> burchak tezligi bilan aylangani sababli vertikal tekislikda ta`sir etuvchi va  o’qning ogishini ko’paytiruvchi ikkinchi  giroskopik moment xosil bo’ladi</a:t>
            </a:r>
            <a:r>
              <a:rPr lang="it-IT" sz="26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342900" algn="just">
              <a:lnSpc>
                <a:spcPct val="107000"/>
              </a:lnSpc>
              <a:spcAft>
                <a:spcPts val="0"/>
              </a:spcAft>
            </a:pPr>
            <a:endParaRPr lang="ru-RU" sz="2600" dirty="0">
              <a:latin typeface="Calibri" panose="020F0502020204030204" pitchFamily="34" charset="0"/>
              <a:ea typeface="Calibri" panose="020F0502020204030204" pitchFamily="34" charset="0"/>
              <a:cs typeface="Times New Roman" panose="02020603050405020304" pitchFamily="18" charset="0"/>
            </a:endParaRPr>
          </a:p>
          <a:p>
            <a:pPr marL="2794000" algn="just">
              <a:lnSpc>
                <a:spcPct val="107000"/>
              </a:lnSpc>
              <a:spcAft>
                <a:spcPts val="0"/>
              </a:spcAft>
            </a:pPr>
            <a:r>
              <a:rPr lang="it-IT" sz="2600" b="1" i="1" dirty="0">
                <a:latin typeface="Times New Roman" panose="02020603050405020304" pitchFamily="18" charset="0"/>
                <a:ea typeface="Times New Roman" panose="02020603050405020304" pitchFamily="18" charset="0"/>
                <a:cs typeface="Times New Roman" panose="02020603050405020304" pitchFamily="18" charset="0"/>
              </a:rPr>
              <a:t> </a:t>
            </a:r>
            <a:r>
              <a:rPr lang="it-IT" sz="2600" b="1" i="1" dirty="0" smtClean="0">
                <a:latin typeface="Times New Roman" panose="02020603050405020304" pitchFamily="18" charset="0"/>
                <a:ea typeface="Times New Roman" panose="02020603050405020304" pitchFamily="18" charset="0"/>
                <a:cs typeface="Times New Roman" panose="02020603050405020304" pitchFamily="18" charset="0"/>
              </a:rPr>
              <a:t>M</a:t>
            </a:r>
            <a:r>
              <a:rPr lang="it-IT" sz="2600" b="1" i="1" baseline="-25000" dirty="0" smtClean="0">
                <a:latin typeface="Times New Roman" panose="02020603050405020304" pitchFamily="18" charset="0"/>
                <a:ea typeface="Times New Roman" panose="02020603050405020304" pitchFamily="18" charset="0"/>
                <a:cs typeface="Times New Roman" panose="02020603050405020304" pitchFamily="18" charset="0"/>
              </a:rPr>
              <a:t>G</a:t>
            </a:r>
            <a:r>
              <a:rPr lang="it-IT" sz="2600" b="1" i="1" baseline="30000" dirty="0" smtClean="0">
                <a:latin typeface="Times New Roman" panose="02020603050405020304" pitchFamily="18" charset="0"/>
                <a:ea typeface="Times New Roman" panose="02020603050405020304" pitchFamily="18" charset="0"/>
                <a:cs typeface="Times New Roman" panose="02020603050405020304" pitchFamily="18" charset="0"/>
              </a:rPr>
              <a:t>II</a:t>
            </a:r>
            <a:r>
              <a:rPr lang="it-IT" sz="2600" b="1" i="1" dirty="0" smtClean="0">
                <a:latin typeface="Times New Roman" panose="02020603050405020304" pitchFamily="18" charset="0"/>
                <a:ea typeface="Times New Roman" panose="02020603050405020304" pitchFamily="18" charset="0"/>
                <a:cs typeface="Times New Roman" panose="02020603050405020304" pitchFamily="18" charset="0"/>
              </a:rPr>
              <a:t>= J</a:t>
            </a:r>
            <a:r>
              <a:rPr lang="it-IT" sz="2600" b="1" i="1" baseline="-250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it-IT" sz="2600"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i="1" dirty="0" smtClean="0">
                <a:latin typeface="Times New Roman" panose="02020603050405020304" pitchFamily="18" charset="0"/>
                <a:ea typeface="Times New Roman" panose="02020603050405020304" pitchFamily="18" charset="0"/>
                <a:cs typeface="Times New Roman" panose="02020603050405020304" pitchFamily="18" charset="0"/>
              </a:rPr>
              <a:t>ω</a:t>
            </a:r>
            <a:r>
              <a:rPr lang="it-IT" sz="2600" b="1" i="1" baseline="-25000" dirty="0" smtClean="0">
                <a:latin typeface="Times New Roman" panose="02020603050405020304" pitchFamily="18" charset="0"/>
                <a:ea typeface="Times New Roman" panose="02020603050405020304" pitchFamily="18" charset="0"/>
                <a:cs typeface="Times New Roman" panose="02020603050405020304" pitchFamily="18" charset="0"/>
              </a:rPr>
              <a:t>1</a:t>
            </a:r>
            <a:r>
              <a:rPr lang="it-IT" sz="2600"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600" b="1" i="1" dirty="0" smtClean="0">
                <a:latin typeface="Times New Roman" panose="02020603050405020304" pitchFamily="18" charset="0"/>
                <a:ea typeface="Times New Roman" panose="02020603050405020304" pitchFamily="18" charset="0"/>
                <a:cs typeface="Times New Roman" panose="02020603050405020304" pitchFamily="18" charset="0"/>
              </a:rPr>
              <a:t>ω</a:t>
            </a:r>
            <a:r>
              <a:rPr lang="it-IT" sz="2600" b="1" i="1" baseline="-25000" dirty="0" smtClean="0">
                <a:latin typeface="Times New Roman" panose="02020603050405020304" pitchFamily="18" charset="0"/>
                <a:ea typeface="Times New Roman" panose="02020603050405020304" pitchFamily="18" charset="0"/>
                <a:cs typeface="Times New Roman" panose="02020603050405020304" pitchFamily="18" charset="0"/>
              </a:rPr>
              <a:t>3  </a:t>
            </a:r>
            <a:r>
              <a:rPr lang="it-IT" sz="2600" b="1" i="1" dirty="0" smtClean="0">
                <a:latin typeface="Times New Roman" panose="02020603050405020304" pitchFamily="18" charset="0"/>
                <a:ea typeface="Times New Roman" panose="02020603050405020304" pitchFamily="18" charset="0"/>
                <a:cs typeface="Times New Roman" panose="02020603050405020304" pitchFamily="18" charset="0"/>
              </a:rPr>
              <a:t>(N m)</a:t>
            </a:r>
            <a:endParaRPr lang="ru-RU" sz="2600" b="1" i="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2794000" algn="just">
              <a:lnSpc>
                <a:spcPct val="107000"/>
              </a:lnSpc>
              <a:spcAft>
                <a:spcPts val="0"/>
              </a:spcAft>
            </a:pPr>
            <a:endParaRPr lang="ru-RU" sz="2600" i="1"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107000"/>
              </a:lnSpc>
              <a:spcAft>
                <a:spcPts val="0"/>
              </a:spcAft>
            </a:pPr>
            <a:r>
              <a:rPr lang="it-IT" sz="2600" dirty="0" smtClean="0">
                <a:latin typeface="Times New Roman" panose="02020603050405020304" pitchFamily="18" charset="0"/>
                <a:ea typeface="Times New Roman" panose="02020603050405020304" pitchFamily="18" charset="0"/>
                <a:cs typeface="Times New Roman" panose="02020603050405020304" pitchFamily="18" charset="0"/>
              </a:rPr>
              <a:t>SHunday </a:t>
            </a:r>
            <a:r>
              <a:rPr lang="it-IT" sz="2600" dirty="0">
                <a:latin typeface="Times New Roman" panose="02020603050405020304" pitchFamily="18" charset="0"/>
                <a:ea typeface="Times New Roman" panose="02020603050405020304" pitchFamily="18" charset="0"/>
                <a:cs typeface="Times New Roman" panose="02020603050405020304" pitchFamily="18" charset="0"/>
              </a:rPr>
              <a:t>qilib oldingi o’qning vertikal tekislikda  ogishi g’ildiraklarning gorizontal tekislikda burilishi burchak tezligini va o’qning ogishini kuchaytiradi. Ikkala tebranish sistemami bir-biri bilan borlik, shuning uchun o’q va g’ildiraklarning tebranishi mos ravishda bo’ladi: chap g’ildirak yuqoriga harakat qilayotgan bo’lsa, ayni vaqtda ung tomonga buriladi va aksincha, pastga harakat kilsa, chapga buriladi. Demak, agar o’qning vertikal tekislikda ogishida chap g’ildirak </a:t>
            </a:r>
            <a:r>
              <a:rPr lang="it-IT" sz="2600" dirty="0" smtClean="0">
                <a:latin typeface="Times New Roman" panose="02020603050405020304" pitchFamily="18" charset="0"/>
                <a:ea typeface="Times New Roman" panose="02020603050405020304" pitchFamily="18" charset="0"/>
                <a:cs typeface="Times New Roman" panose="02020603050405020304" pitchFamily="18" charset="0"/>
              </a:rPr>
              <a:t>ko’tarilsa</a:t>
            </a:r>
            <a:r>
              <a:rPr lang="it-IT" sz="2600" dirty="0">
                <a:latin typeface="Times New Roman" panose="02020603050405020304" pitchFamily="18" charset="0"/>
                <a:ea typeface="Times New Roman" panose="02020603050405020304" pitchFamily="18" charset="0"/>
                <a:cs typeface="Times New Roman" panose="02020603050405020304" pitchFamily="18" charset="0"/>
              </a:rPr>
              <a:t>, </a:t>
            </a:r>
            <a:r>
              <a:rPr lang="it-IT" sz="2600" dirty="0" smtClean="0">
                <a:latin typeface="Times New Roman" panose="02020603050405020304" pitchFamily="18" charset="0"/>
                <a:ea typeface="Times New Roman" panose="02020603050405020304" pitchFamily="18" charset="0"/>
                <a:cs typeface="Times New Roman" panose="02020603050405020304" pitchFamily="18" charset="0"/>
              </a:rPr>
              <a:t>o’ng </a:t>
            </a:r>
            <a:r>
              <a:rPr lang="it-IT" sz="2600" dirty="0">
                <a:latin typeface="Times New Roman" panose="02020603050405020304" pitchFamily="18" charset="0"/>
                <a:ea typeface="Times New Roman" panose="02020603050405020304" pitchFamily="18" charset="0"/>
                <a:cs typeface="Times New Roman" panose="02020603050405020304" pitchFamily="18" charset="0"/>
              </a:rPr>
              <a:t>g’ildirak yerga jipslashadi va ikkala g’ildirak </a:t>
            </a:r>
            <a:r>
              <a:rPr lang="it-IT" sz="2600" dirty="0" smtClean="0">
                <a:latin typeface="Times New Roman" panose="02020603050405020304" pitchFamily="18" charset="0"/>
                <a:ea typeface="Times New Roman" panose="02020603050405020304" pitchFamily="18" charset="0"/>
                <a:cs typeface="Times New Roman" panose="02020603050405020304" pitchFamily="18" charset="0"/>
              </a:rPr>
              <a:t>o'nga </a:t>
            </a:r>
            <a:r>
              <a:rPr lang="it-IT" sz="2600" dirty="0">
                <a:latin typeface="Times New Roman" panose="02020603050405020304" pitchFamily="18" charset="0"/>
                <a:ea typeface="Times New Roman" panose="02020603050405020304" pitchFamily="18" charset="0"/>
                <a:cs typeface="Times New Roman" panose="02020603050405020304" pitchFamily="18" charset="0"/>
              </a:rPr>
              <a:t>buriladi.</a:t>
            </a:r>
            <a:endParaRPr lang="ru-RU" sz="2600" dirty="0">
              <a:latin typeface="Calibri" panose="020F0502020204030204" pitchFamily="34" charset="0"/>
              <a:ea typeface="Calibri" panose="020F0502020204030204" pitchFamily="34" charset="0"/>
              <a:cs typeface="Times New Roman" panose="02020603050405020304" pitchFamily="18" charset="0"/>
            </a:endParaRPr>
          </a:p>
          <a:p>
            <a:pPr marL="2794000">
              <a:lnSpc>
                <a:spcPct val="107000"/>
              </a:lnSpc>
              <a:spcAft>
                <a:spcPts val="0"/>
              </a:spcAft>
            </a:pPr>
            <a:endParaRPr lang="ru-RU" sz="2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it-IT" sz="26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Заголовок 1"/>
          <p:cNvSpPr txBox="1">
            <a:spLocks/>
          </p:cNvSpPr>
          <p:nvPr/>
        </p:nvSpPr>
        <p:spPr>
          <a:xfrm>
            <a:off x="1417749" y="84473"/>
            <a:ext cx="8962623" cy="64394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algn="ctr">
              <a:lnSpc>
                <a:spcPct val="107000"/>
              </a:lnSpc>
              <a:spcAft>
                <a:spcPts val="0"/>
              </a:spcAft>
            </a:pPr>
            <a:r>
              <a:rPr lang="it-IT" sz="2800" b="1">
                <a:latin typeface="Times New Roman" panose="02020603050405020304" pitchFamily="18" charset="0"/>
                <a:ea typeface="Calibri" panose="020F0502020204030204" pitchFamily="34" charset="0"/>
                <a:cs typeface="Times New Roman" panose="02020603050405020304" pitchFamily="18" charset="0"/>
              </a:rPr>
              <a:t>Boshqariluvchi g’ildiraklarning tebranishi.</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080490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Прямоугольник 1"/>
          <p:cNvSpPr/>
          <p:nvPr/>
        </p:nvSpPr>
        <p:spPr>
          <a:xfrm>
            <a:off x="389744" y="1109740"/>
            <a:ext cx="11512446" cy="4702569"/>
          </a:xfrm>
          <a:prstGeom prst="rect">
            <a:avLst/>
          </a:prstGeom>
        </p:spPr>
        <p:txBody>
          <a:bodyPr wrap="square">
            <a:spAutoFit/>
          </a:bodyPr>
          <a:lstStyle/>
          <a:p>
            <a:pPr indent="449580" algn="just">
              <a:lnSpc>
                <a:spcPct val="107000"/>
              </a:lnSpc>
              <a:spcAft>
                <a:spcPts val="0"/>
              </a:spcAft>
            </a:pPr>
            <a:r>
              <a:rPr lang="it-IT" sz="2800">
                <a:latin typeface="Times New Roman" panose="02020603050405020304" pitchFamily="18" charset="0"/>
                <a:ea typeface="Times New Roman" panose="02020603050405020304" pitchFamily="18" charset="0"/>
                <a:cs typeface="Times New Roman" panose="02020603050405020304" pitchFamily="18" charset="0"/>
              </a:rPr>
              <a:t>Giroskopik momentni kamaytirish uchun oldingi chap va ung g’ildiraklar mustakil osmali yasaladi. G’ildirak va o’qning tebranishidan xosil bo’lgan qarshilik esa dvigatelning kushimcha energiyasi xisobiga yengiladi. Demak, tebrannsh kushimcha yonilgi sarfini talab etadi va avtomobilning yonilgi tejamkorligini yomonlashtiradi. Bundan tashkari tebranish davrida g’ildirakning tinimsiz siljishi shina protektorining yeyilishini kuchaytiradi.</a:t>
            </a:r>
            <a:endParaRPr lang="ru-RU" sz="200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07000"/>
              </a:lnSpc>
              <a:spcAft>
                <a:spcPts val="0"/>
              </a:spcAft>
            </a:pPr>
            <a:r>
              <a:rPr lang="it-IT" sz="2800">
                <a:latin typeface="Times New Roman" panose="02020603050405020304" pitchFamily="18" charset="0"/>
                <a:ea typeface="Times New Roman" panose="02020603050405020304" pitchFamily="18" charset="0"/>
                <a:cs typeface="Times New Roman" panose="02020603050405020304" pitchFamily="18" charset="0"/>
              </a:rPr>
              <a:t>Avtomobil harakati davrida erkin tebranish bilan birga, davriy ta`sir etuvchi kuchlar majburiy tebranishni xosil qiladi. SHunday kuchlar g’ildirakning muvozanatsizligidan xosil bo’ladi. Muvozanatsiz g’ildirak aylanganda markazdan kochirma kuch R</a:t>
            </a:r>
            <a:r>
              <a:rPr lang="it-IT" sz="2800" baseline="-25000">
                <a:latin typeface="Times New Roman" panose="02020603050405020304" pitchFamily="18" charset="0"/>
                <a:ea typeface="Times New Roman" panose="02020603050405020304" pitchFamily="18" charset="0"/>
                <a:cs typeface="Times New Roman" panose="02020603050405020304" pitchFamily="18" charset="0"/>
              </a:rPr>
              <a:t>ts</a:t>
            </a:r>
            <a:r>
              <a:rPr lang="it-IT" sz="2800">
                <a:latin typeface="Times New Roman" panose="02020603050405020304" pitchFamily="18" charset="0"/>
                <a:ea typeface="Times New Roman" panose="02020603050405020304" pitchFamily="18" charset="0"/>
                <a:cs typeface="Times New Roman" panose="02020603050405020304" pitchFamily="18" charset="0"/>
              </a:rPr>
              <a:t> xosil bo’ladi (rasm, a).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Заголовок 1"/>
          <p:cNvSpPr txBox="1">
            <a:spLocks/>
          </p:cNvSpPr>
          <p:nvPr/>
        </p:nvSpPr>
        <p:spPr>
          <a:xfrm>
            <a:off x="1417749" y="84473"/>
            <a:ext cx="8962623" cy="64394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algn="ctr">
              <a:lnSpc>
                <a:spcPct val="107000"/>
              </a:lnSpc>
              <a:spcAft>
                <a:spcPts val="0"/>
              </a:spcAft>
            </a:pPr>
            <a:r>
              <a:rPr lang="it-IT" sz="2800" b="1">
                <a:latin typeface="Times New Roman" panose="02020603050405020304" pitchFamily="18" charset="0"/>
                <a:ea typeface="Calibri" panose="020F0502020204030204" pitchFamily="34" charset="0"/>
                <a:cs typeface="Times New Roman" panose="02020603050405020304" pitchFamily="18" charset="0"/>
              </a:rPr>
              <a:t>Boshqariluvchi g’ildiraklarning tebranishi.</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456412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7" name="Заголовок 1"/>
          <p:cNvSpPr txBox="1">
            <a:spLocks/>
          </p:cNvSpPr>
          <p:nvPr/>
        </p:nvSpPr>
        <p:spPr>
          <a:xfrm>
            <a:off x="1417749" y="84473"/>
            <a:ext cx="8962623" cy="64394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algn="ctr">
              <a:lnSpc>
                <a:spcPct val="107000"/>
              </a:lnSpc>
              <a:spcAft>
                <a:spcPts val="0"/>
              </a:spcAft>
            </a:pPr>
            <a:r>
              <a:rPr lang="it-IT" sz="2800" b="1">
                <a:latin typeface="Times New Roman" panose="02020603050405020304" pitchFamily="18" charset="0"/>
                <a:ea typeface="Calibri" panose="020F0502020204030204" pitchFamily="34" charset="0"/>
                <a:cs typeface="Times New Roman" panose="02020603050405020304" pitchFamily="18" charset="0"/>
              </a:rPr>
              <a:t>Boshqariluvchi g’ildiraklarning tebranishi.</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Объект 7"/>
          <p:cNvPicPr>
            <a:picLocks noGrp="1" noChangeAspect="1"/>
          </p:cNvPicPr>
          <p:nvPr>
            <p:ph idx="1"/>
          </p:nvPr>
        </p:nvPicPr>
        <p:blipFill>
          <a:blip r:embed="rId2"/>
          <a:stretch>
            <a:fillRect/>
          </a:stretch>
        </p:blipFill>
        <p:spPr>
          <a:xfrm>
            <a:off x="808535" y="1249251"/>
            <a:ext cx="10464561" cy="4584879"/>
          </a:xfrm>
          <a:prstGeom prst="rect">
            <a:avLst/>
          </a:prstGeom>
        </p:spPr>
      </p:pic>
      <p:sp>
        <p:nvSpPr>
          <p:cNvPr id="9" name="Прямоугольник 8"/>
          <p:cNvSpPr/>
          <p:nvPr/>
        </p:nvSpPr>
        <p:spPr>
          <a:xfrm>
            <a:off x="2375400" y="6068004"/>
            <a:ext cx="5921493" cy="530594"/>
          </a:xfrm>
          <a:prstGeom prst="rect">
            <a:avLst/>
          </a:prstGeom>
        </p:spPr>
        <p:txBody>
          <a:bodyPr wrap="none">
            <a:spAutoFit/>
          </a:bodyPr>
          <a:lstStyle/>
          <a:p>
            <a:pPr indent="226695" algn="ctr">
              <a:lnSpc>
                <a:spcPct val="107000"/>
              </a:lnSpc>
              <a:spcAft>
                <a:spcPts val="0"/>
              </a:spcAft>
            </a:pPr>
            <a:r>
              <a:rPr lang="es-ES" sz="2800" dirty="0">
                <a:latin typeface="Times New Roman" panose="02020603050405020304" pitchFamily="18" charset="0"/>
                <a:ea typeface="Calibri" panose="020F0502020204030204" pitchFamily="34" charset="0"/>
                <a:cs typeface="Times New Roman" panose="02020603050405020304" pitchFamily="18" charset="0"/>
              </a:rPr>
              <a:t>Boshqariluvchi g’ildiraklar disbalansi.</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697657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7" name="Прямоугольник 6"/>
          <p:cNvSpPr/>
          <p:nvPr/>
        </p:nvSpPr>
        <p:spPr>
          <a:xfrm>
            <a:off x="180304" y="888644"/>
            <a:ext cx="11887200" cy="5995231"/>
          </a:xfrm>
          <a:prstGeom prst="rect">
            <a:avLst/>
          </a:prstGeom>
        </p:spPr>
        <p:txBody>
          <a:bodyPr wrap="square">
            <a:spAutoFit/>
          </a:bodyPr>
          <a:lstStyle/>
          <a:p>
            <a:pPr indent="342900" algn="just">
              <a:lnSpc>
                <a:spcPct val="107000"/>
              </a:lnSpc>
              <a:spcAft>
                <a:spcPts val="0"/>
              </a:spcAft>
            </a:pPr>
            <a:r>
              <a:rPr lang="es-ES" sz="2800" dirty="0">
                <a:latin typeface="Times New Roman" panose="02020603050405020304" pitchFamily="18" charset="0"/>
                <a:ea typeface="Times New Roman" panose="02020603050405020304" pitchFamily="18" charset="0"/>
                <a:cs typeface="Times New Roman" panose="02020603050405020304" pitchFamily="18" charset="0"/>
              </a:rPr>
              <a:t>G’ildirak</a:t>
            </a:r>
            <a:r>
              <a:rPr lang="es-E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bu kuchning gorizontal tashkil etuvchisi etuvchisi R</a:t>
            </a:r>
            <a:r>
              <a:rPr lang="es-ES" sz="2800" baseline="-25000" dirty="0">
                <a:latin typeface="Times New Roman" panose="02020603050405020304" pitchFamily="18" charset="0"/>
                <a:ea typeface="Times New Roman" panose="02020603050405020304" pitchFamily="18" charset="0"/>
                <a:cs typeface="Times New Roman" panose="02020603050405020304" pitchFamily="18" charset="0"/>
              </a:rPr>
              <a:t>x</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ta`sirida shkvoreng’ atrofida bo’ladi, vertikal tashkil etuvchisi R</a:t>
            </a:r>
            <a:r>
              <a:rPr lang="es-ES" sz="2800" baseline="-25000" dirty="0">
                <a:latin typeface="Times New Roman" panose="02020603050405020304" pitchFamily="18" charset="0"/>
                <a:ea typeface="Times New Roman" panose="02020603050405020304" pitchFamily="18" charset="0"/>
                <a:cs typeface="Times New Roman" panose="02020603050405020304" pitchFamily="18" charset="0"/>
              </a:rPr>
              <a:t>z</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ta`sirida esa yuqoriga harakatlanadi. R</a:t>
            </a:r>
            <a:r>
              <a:rPr lang="es-ES" sz="2800" baseline="-25000" dirty="0">
                <a:latin typeface="Times New Roman" panose="02020603050405020304" pitchFamily="18" charset="0"/>
                <a:ea typeface="Times New Roman" panose="02020603050405020304" pitchFamily="18" charset="0"/>
                <a:cs typeface="Times New Roman" panose="02020603050405020304" pitchFamily="18" charset="0"/>
              </a:rPr>
              <a:t>x</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va R</a:t>
            </a:r>
            <a:r>
              <a:rPr lang="es-ES" sz="2800" baseline="-25000" dirty="0">
                <a:latin typeface="Times New Roman" panose="02020603050405020304" pitchFamily="18" charset="0"/>
                <a:ea typeface="Times New Roman" panose="02020603050405020304" pitchFamily="18" charset="0"/>
                <a:cs typeface="Times New Roman" panose="02020603050405020304" pitchFamily="18" charset="0"/>
              </a:rPr>
              <a:t>z</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kuchlarning yo’nalishi o’zgarishi sababli g’ildirak harakat vaqtida tebranadi. Agar chap va ung g’ildiraklar muvozanatlanmagan bo’lib, ularning</a:t>
            </a:r>
            <a:r>
              <a:rPr lang="es-E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R</a:t>
            </a:r>
            <a:r>
              <a:rPr lang="es-ES" sz="2800" baseline="-25000" dirty="0">
                <a:latin typeface="Times New Roman" panose="02020603050405020304" pitchFamily="18" charset="0"/>
                <a:ea typeface="Times New Roman" panose="02020603050405020304" pitchFamily="18" charset="0"/>
                <a:cs typeface="Times New Roman" panose="02020603050405020304" pitchFamily="18" charset="0"/>
              </a:rPr>
              <a:t>x</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kuchlari bir tekislikda, lekin g’ildirakning aylanish o’qidan turli tomonda yotsa, ikkala g’ildirakdagi burovchi momentlar qo’shilib, tebranish kuchayib ketadi.</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indent="342900" algn="just">
              <a:lnSpc>
                <a:spcPct val="107000"/>
              </a:lnSpc>
              <a:spcAft>
                <a:spcPts val="0"/>
              </a:spcAft>
            </a:pPr>
            <a:r>
              <a:rPr lang="es-ES" sz="2800" dirty="0">
                <a:latin typeface="Times New Roman" panose="02020603050405020304" pitchFamily="18" charset="0"/>
                <a:ea typeface="Times New Roman" panose="02020603050405020304" pitchFamily="18" charset="0"/>
                <a:cs typeface="Times New Roman" panose="02020603050405020304" pitchFamily="18" charset="0"/>
              </a:rPr>
              <a:t>Boshqariluvchi g’ildiraklar avtomobil kuzoviga ikki tomonlama, yahni rul yuritmasi va osma vositasida biriktirilishi sababli bu g’ildiraklar lapanglab aylanishi mumkin. </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r>
              <a:rPr lang="es-ES" sz="2800" dirty="0">
                <a:latin typeface="Times New Roman" panose="02020603050405020304" pitchFamily="18" charset="0"/>
                <a:ea typeface="Times New Roman" panose="02020603050405020304" pitchFamily="18" charset="0"/>
              </a:rPr>
              <a:t> </a:t>
            </a:r>
            <a:r>
              <a:rPr lang="es-ES" sz="2800" dirty="0" smtClean="0">
                <a:latin typeface="Times New Roman" panose="02020603050405020304" pitchFamily="18" charset="0"/>
                <a:ea typeface="Times New Roman" panose="02020603050405020304" pitchFamily="18" charset="0"/>
              </a:rPr>
              <a:t>   Ramaga </a:t>
            </a:r>
            <a:r>
              <a:rPr lang="es-ES" sz="2800" dirty="0">
                <a:latin typeface="Times New Roman" panose="02020603050405020304" pitchFamily="18" charset="0"/>
                <a:ea typeface="Times New Roman" panose="02020603050405020304" pitchFamily="18" charset="0"/>
              </a:rPr>
              <a:t>old qismi oddiy sharnir 5, ketingi qismiga esa ilgak </a:t>
            </a:r>
            <a:r>
              <a:rPr lang="es-ES" sz="2800" i="1" dirty="0">
                <a:latin typeface="Times New Roman" panose="02020603050405020304" pitchFamily="18" charset="0"/>
                <a:ea typeface="Times New Roman" panose="02020603050405020304" pitchFamily="18" charset="0"/>
              </a:rPr>
              <a:t>4</a:t>
            </a:r>
            <a:r>
              <a:rPr lang="es-ES" sz="2800" dirty="0">
                <a:latin typeface="Times New Roman" panose="02020603050405020304" pitchFamily="18" charset="0"/>
                <a:ea typeface="Times New Roman" panose="02020603050405020304" pitchFamily="18" charset="0"/>
              </a:rPr>
              <a:t> bilan birlashtirilgan ressora </a:t>
            </a:r>
            <a:r>
              <a:rPr lang="es-ES" sz="2800" i="1" dirty="0">
                <a:latin typeface="Times New Roman" panose="02020603050405020304" pitchFamily="18" charset="0"/>
                <a:ea typeface="Times New Roman" panose="02020603050405020304" pitchFamily="18" charset="0"/>
              </a:rPr>
              <a:t>2</a:t>
            </a:r>
            <a:r>
              <a:rPr lang="es-ES" sz="2800" dirty="0">
                <a:latin typeface="Times New Roman" panose="02020603050405020304" pitchFamily="18" charset="0"/>
                <a:ea typeface="Times New Roman" panose="02020603050405020304" pitchFamily="18" charset="0"/>
              </a:rPr>
              <a:t> egilganda oldnngi o’q I MM yoyi bo’yicha harakat qiladi. SHunda old o’qning tebranish o’q chizig’i sharnir 5 yonida joylashadi. </a:t>
            </a:r>
            <a:endParaRPr lang="ru-RU" sz="2800" dirty="0">
              <a:latin typeface="Times New Roman" panose="02020603050405020304" pitchFamily="18" charset="0"/>
              <a:cs typeface="Times New Roman" panose="02020603050405020304" pitchFamily="18" charset="0"/>
            </a:endParaRPr>
          </a:p>
        </p:txBody>
      </p:sp>
      <p:sp>
        <p:nvSpPr>
          <p:cNvPr id="6" name="Заголовок 1"/>
          <p:cNvSpPr txBox="1">
            <a:spLocks/>
          </p:cNvSpPr>
          <p:nvPr/>
        </p:nvSpPr>
        <p:spPr>
          <a:xfrm>
            <a:off x="1417749" y="84473"/>
            <a:ext cx="8962623" cy="64394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algn="ctr">
              <a:lnSpc>
                <a:spcPct val="107000"/>
              </a:lnSpc>
              <a:spcAft>
                <a:spcPts val="0"/>
              </a:spcAft>
            </a:pPr>
            <a:r>
              <a:rPr lang="it-IT" sz="2800" b="1">
                <a:latin typeface="Times New Roman" panose="02020603050405020304" pitchFamily="18" charset="0"/>
                <a:ea typeface="Calibri" panose="020F0502020204030204" pitchFamily="34" charset="0"/>
                <a:cs typeface="Times New Roman" panose="02020603050405020304" pitchFamily="18" charset="0"/>
              </a:rPr>
              <a:t>Boshqariluvchi g’ildiraklarning tebranishi.</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283082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Прямоугольник 1"/>
          <p:cNvSpPr/>
          <p:nvPr/>
        </p:nvSpPr>
        <p:spPr>
          <a:xfrm>
            <a:off x="231820" y="919291"/>
            <a:ext cx="11835684" cy="4218784"/>
          </a:xfrm>
          <a:prstGeom prst="rect">
            <a:avLst/>
          </a:prstGeom>
        </p:spPr>
        <p:txBody>
          <a:bodyPr wrap="square">
            <a:spAutoFit/>
          </a:bodyPr>
          <a:lstStyle/>
          <a:p>
            <a:pPr indent="342900" algn="just">
              <a:lnSpc>
                <a:spcPct val="107000"/>
              </a:lnSpc>
              <a:spcAft>
                <a:spcPts val="0"/>
              </a:spcAft>
            </a:pPr>
            <a:r>
              <a:rPr lang="es-ES" sz="2800" dirty="0">
                <a:latin typeface="Times New Roman" panose="02020603050405020304" pitchFamily="18" charset="0"/>
                <a:ea typeface="Times New Roman" panose="02020603050405020304" pitchFamily="18" charset="0"/>
                <a:cs typeface="Times New Roman" panose="02020603050405020304" pitchFamily="18" charset="0"/>
              </a:rPr>
              <a:t>Bo’ylama rul tortkisi </a:t>
            </a: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3</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ning oldingi uchi rul soshkasining barmogi atrofida NN yoyi bo’yicha tebranadi. MM va NN yoylarning kavarik tomoni bir-biriga qarama-qarshi joylashgani uchun g’ildirak vertikal harakatlanishi bilan bir vaqtda shkvoreng’ atrofida ham buriladi. Bu esa boshqariluvchanlikni yomonlashtiradi va xaydovchini charchatadi. G’ildirakning lapanglashini kamaytirish uchun g’ildirak markazi va bo’ylama rul tartkisi oxirining traektoriyalarini yainlashtirish zarur. Buning uchun ressoraning oldingi qismi kuzovga ilgak 4, ketingi qismi esa oddiy sharnir 5 bilan birlashtiriladi. Yoki rul mexanizmi oldingi o’q </a:t>
            </a:r>
            <a:r>
              <a:rPr lang="es-ES" sz="2800" dirty="0" smtClean="0">
                <a:latin typeface="Times New Roman" panose="02020603050405020304" pitchFamily="18" charset="0"/>
                <a:ea typeface="Times New Roman" panose="02020603050405020304" pitchFamily="18" charset="0"/>
                <a:cs typeface="Times New Roman" panose="02020603050405020304" pitchFamily="18" charset="0"/>
              </a:rPr>
              <a:t>yaqinida </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joylashtiriladi.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Заголовок 1"/>
          <p:cNvSpPr txBox="1">
            <a:spLocks/>
          </p:cNvSpPr>
          <p:nvPr/>
        </p:nvSpPr>
        <p:spPr>
          <a:xfrm>
            <a:off x="1417749" y="84473"/>
            <a:ext cx="8962623" cy="64394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algn="ctr">
              <a:lnSpc>
                <a:spcPct val="107000"/>
              </a:lnSpc>
              <a:spcAft>
                <a:spcPts val="0"/>
              </a:spcAft>
            </a:pPr>
            <a:r>
              <a:rPr lang="it-IT" sz="2800" b="1">
                <a:latin typeface="Times New Roman" panose="02020603050405020304" pitchFamily="18" charset="0"/>
                <a:ea typeface="Calibri" panose="020F0502020204030204" pitchFamily="34" charset="0"/>
                <a:cs typeface="Times New Roman" panose="02020603050405020304" pitchFamily="18" charset="0"/>
              </a:rPr>
              <a:t>Boshqariluvchi g’ildiraklarning tebranishi.</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999854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7" name="Заголовок 1"/>
          <p:cNvSpPr txBox="1">
            <a:spLocks/>
          </p:cNvSpPr>
          <p:nvPr/>
        </p:nvSpPr>
        <p:spPr>
          <a:xfrm>
            <a:off x="1313645" y="155577"/>
            <a:ext cx="10753859" cy="53022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algn="ctr"/>
            <a:r>
              <a:rPr lang="en-US" sz="2800" b="1" dirty="0" err="1" smtClean="0">
                <a:latin typeface="Times New Roman" panose="02020603050405020304" pitchFamily="18" charset="0"/>
                <a:cs typeface="Times New Roman" panose="02020603050405020304" pitchFamily="18" charset="0"/>
              </a:rPr>
              <a:t>Kuzovning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ko’ndalang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og’ishi</a:t>
            </a:r>
            <a:r>
              <a:rPr lang="en-US" sz="2800" b="1"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a:stretch>
            <a:fillRect/>
          </a:stretch>
        </p:blipFill>
        <p:spPr>
          <a:xfrm>
            <a:off x="771222" y="1046059"/>
            <a:ext cx="10858401" cy="3709631"/>
          </a:xfrm>
          <a:prstGeom prst="rect">
            <a:avLst/>
          </a:prstGeom>
        </p:spPr>
      </p:pic>
      <p:sp>
        <p:nvSpPr>
          <p:cNvPr id="3" name="Прямоугольник 2"/>
          <p:cNvSpPr/>
          <p:nvPr/>
        </p:nvSpPr>
        <p:spPr>
          <a:xfrm>
            <a:off x="2535384" y="5115948"/>
            <a:ext cx="6657593" cy="530594"/>
          </a:xfrm>
          <a:prstGeom prst="rect">
            <a:avLst/>
          </a:prstGeom>
        </p:spPr>
        <p:txBody>
          <a:bodyPr wrap="none">
            <a:spAutoFit/>
          </a:bodyPr>
          <a:lstStyle/>
          <a:p>
            <a:pPr indent="342900" algn="ctr">
              <a:lnSpc>
                <a:spcPct val="107000"/>
              </a:lnSpc>
              <a:spcAft>
                <a:spcPts val="0"/>
              </a:spcAft>
            </a:pPr>
            <a:r>
              <a:rPr lang="es-ES" sz="2800" dirty="0">
                <a:latin typeface="Times New Roman" panose="02020603050405020304" pitchFamily="18" charset="0"/>
                <a:ea typeface="Times New Roman" panose="02020603050405020304" pitchFamily="18" charset="0"/>
                <a:cs typeface="Times New Roman" panose="02020603050405020304" pitchFamily="18" charset="0"/>
              </a:rPr>
              <a:t>Boshqariluvchi g’ildiraklarning tebranishi.</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585743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Объект 1"/>
          <p:cNvSpPr>
            <a:spLocks noGrp="1"/>
          </p:cNvSpPr>
          <p:nvPr>
            <p:ph idx="1"/>
          </p:nvPr>
        </p:nvSpPr>
        <p:spPr>
          <a:xfrm>
            <a:off x="321972" y="914400"/>
            <a:ext cx="11616743" cy="5943599"/>
          </a:xfrm>
        </p:spPr>
        <p:txBody>
          <a:bodyPr/>
          <a:lstStyle/>
          <a:p>
            <a:pPr marL="0" indent="0" algn="just">
              <a:buNone/>
            </a:pPr>
            <a:r>
              <a:rPr lang="es-ES" sz="2800" dirty="0" smtClean="0">
                <a:latin typeface="Times New Roman" panose="02020603050405020304" pitchFamily="18" charset="0"/>
                <a:cs typeface="Times New Roman" panose="02020603050405020304" pitchFamily="18" charset="0"/>
              </a:rPr>
              <a:t>    Boshqariluvchi </a:t>
            </a:r>
            <a:r>
              <a:rPr lang="es-ES" sz="2800" dirty="0">
                <a:latin typeface="Times New Roman" panose="02020603050405020304" pitchFamily="18" charset="0"/>
                <a:cs typeface="Times New Roman" panose="02020603050405020304" pitchFamily="18" charset="0"/>
              </a:rPr>
              <a:t>g’ildiraklarning neytral xolatini saklash va bu xolatga avtomotik ravishda kaytish xususiyati ularni stabillash deb ataladi. G’ildiraklarning stabilligi avtomobil to’g’ri chiziq bo’ylab harakatlanganda ko’rinadi. G’ildiraklar stabillanmagan bo’lsa, avtomobil harakati turgun bo’lmay, xaydovchi traektoriyani to’g’rilash uchunrulni tinimsiz chap-ung tomonga burish kerak. Stabillanmagan g’ildiraklar xaydovchini tez charchatadi,shina va rul yuritmasi detallarining tez yeyilishiga sabab bo’ladi. Agar boshqariluvchi g’ildiraklar yaxshi stabillangan bo’lsa, xaydovchi rul chambaragini kuyib yuborganda ham avtomobil to’g’ri chiziqli traektoriya  bo’yicha harakatlanadi. Bunday avtomobilning boshqariluvchi g’ildiraklari burilish tugagach, rul chambaragiga xech qanday kuch qo’yilmasa ham neytral vaziyatga uzicha qaytadi. Bu esa xaydovchining ishini osonlashtiradi, avtomobilning tusikka urilishi extimolini kamaytiradi. </a:t>
            </a:r>
            <a:endParaRPr lang="ru-RU" sz="2800" dirty="0">
              <a:latin typeface="Times New Roman" panose="02020603050405020304" pitchFamily="18" charset="0"/>
              <a:cs typeface="Times New Roman" panose="02020603050405020304" pitchFamily="18" charset="0"/>
            </a:endParaRPr>
          </a:p>
        </p:txBody>
      </p:sp>
      <p:sp>
        <p:nvSpPr>
          <p:cNvPr id="6" name="Заголовок 1"/>
          <p:cNvSpPr txBox="1">
            <a:spLocks noGrp="1"/>
          </p:cNvSpPr>
          <p:nvPr>
            <p:ph type="title"/>
          </p:nvPr>
        </p:nvSpPr>
        <p:spPr>
          <a:xfrm>
            <a:off x="978795" y="154546"/>
            <a:ext cx="10753859" cy="618186"/>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indent="342900" algn="ctr">
              <a:lnSpc>
                <a:spcPct val="107000"/>
              </a:lnSpc>
              <a:spcAft>
                <a:spcPts val="0"/>
              </a:spcAft>
            </a:pPr>
            <a:r>
              <a:rPr lang="es-ES" sz="2800" b="1">
                <a:latin typeface="Times New Roman" panose="02020603050405020304" pitchFamily="18" charset="0"/>
                <a:ea typeface="Times New Roman" panose="02020603050405020304" pitchFamily="18" charset="0"/>
                <a:cs typeface="Times New Roman" panose="02020603050405020304" pitchFamily="18" charset="0"/>
              </a:rPr>
              <a:t>Boshqariluvchi g’ildiraklarni stabillash</a:t>
            </a:r>
            <a:r>
              <a:rPr lang="es-ES" sz="280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15843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6" name="Заголовок 1"/>
          <p:cNvSpPr txBox="1">
            <a:spLocks/>
          </p:cNvSpPr>
          <p:nvPr/>
        </p:nvSpPr>
        <p:spPr>
          <a:xfrm>
            <a:off x="978795" y="154546"/>
            <a:ext cx="10753859" cy="618186"/>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indent="342900" algn="ctr">
              <a:lnSpc>
                <a:spcPct val="107000"/>
              </a:lnSpc>
              <a:spcAft>
                <a:spcPts val="0"/>
              </a:spcAft>
            </a:pPr>
            <a:r>
              <a:rPr lang="es-ES" sz="2800" b="1" smtClean="0">
                <a:latin typeface="Times New Roman" panose="02020603050405020304" pitchFamily="18" charset="0"/>
                <a:ea typeface="Times New Roman" panose="02020603050405020304" pitchFamily="18" charset="0"/>
                <a:cs typeface="Times New Roman" panose="02020603050405020304" pitchFamily="18" charset="0"/>
              </a:rPr>
              <a:t>Boshqariluvchi g’ildiraklarni stabillash</a:t>
            </a:r>
            <a:r>
              <a:rPr lang="es-ES" sz="280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0" y="889844"/>
            <a:ext cx="12192000" cy="4832092"/>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Avtomobilning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to’g’ri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egri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chiziqili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harakatida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g’ildiraklarni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stabillash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To’g’ri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chiziqli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harakat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uchun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stabillik</a:t>
            </a:r>
            <a:r>
              <a:rPr lang="en-US" sz="2800" dirty="0">
                <a:latin typeface="Times New Roman" panose="02020603050405020304" pitchFamily="18" charset="0"/>
                <a:cs typeface="Times New Roman" panose="02020603050405020304" pitchFamily="18" charset="0"/>
              </a:rPr>
              <a:t> 1 km </a:t>
            </a:r>
            <a:r>
              <a:rPr lang="en-US" sz="2800" dirty="0" err="1">
                <a:latin typeface="Times New Roman" panose="02020603050405020304" pitchFamily="18" charset="0"/>
                <a:cs typeface="Times New Roman" panose="02020603050405020304" pitchFamily="18" charset="0"/>
              </a:rPr>
              <a:t>masofa</a:t>
            </a:r>
            <a:r>
              <a:rPr lang="en-US" sz="2800" dirty="0">
                <a:latin typeface="Times New Roman" panose="02020603050405020304" pitchFamily="18" charset="0"/>
                <a:cs typeface="Times New Roman" panose="02020603050405020304" pitchFamily="18" charset="0"/>
              </a:rPr>
              <a:t> s da </a:t>
            </a:r>
            <a:r>
              <a:rPr lang="en-US" sz="2800" dirty="0" err="1">
                <a:latin typeface="Times New Roman" panose="02020603050405020304" pitchFamily="18" charset="0"/>
                <a:cs typeface="Times New Roman" panose="02020603050405020304" pitchFamily="18" charset="0"/>
              </a:rPr>
              <a:t>rul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chambaragini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soni</a:t>
            </a:r>
            <a:r>
              <a:rPr lang="en-US" sz="2800" dirty="0">
                <a:latin typeface="Times New Roman" panose="02020603050405020304" pitchFamily="18" charset="0"/>
                <a:cs typeface="Times New Roman" panose="02020603050405020304" pitchFamily="18" charset="0"/>
              </a:rPr>
              <a:t> nr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chastotasi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belgilanadi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yahni</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n_p</a:t>
            </a:r>
            <a:r>
              <a:rPr lang="en-US" sz="2800" dirty="0" smtClean="0">
                <a:latin typeface="Times New Roman" panose="02020603050405020304" pitchFamily="18" charset="0"/>
                <a:cs typeface="Times New Roman" panose="02020603050405020304" pitchFamily="18" charset="0"/>
              </a:rPr>
              <a:t>=n</a:t>
            </a:r>
            <a:r>
              <a:rPr lang="en-US" sz="2800" dirty="0">
                <a:latin typeface="Times New Roman" panose="02020603050405020304" pitchFamily="18" charset="0"/>
                <a:cs typeface="Times New Roman" panose="02020603050405020304" pitchFamily="18" charset="0"/>
              </a:rPr>
              <a:t>/(s );       </a:t>
            </a:r>
            <a:r>
              <a:rPr lang="en-US" sz="2800" dirty="0" err="1">
                <a:latin typeface="Times New Roman" panose="02020603050405020304" pitchFamily="18" charset="0"/>
                <a:cs typeface="Times New Roman" panose="02020603050405020304" pitchFamily="18" charset="0"/>
              </a:rPr>
              <a:t>burish</a:t>
            </a:r>
            <a:r>
              <a:rPr lang="en-US" sz="2800" dirty="0">
                <a:latin typeface="Times New Roman" panose="02020603050405020304" pitchFamily="18" charset="0"/>
                <a:cs typeface="Times New Roman" panose="02020603050405020304" pitchFamily="18" charset="0"/>
              </a:rPr>
              <a:t>/km;     </a:t>
            </a:r>
            <a:r>
              <a:rPr lang="el-GR" sz="2800" dirty="0">
                <a:latin typeface="Times New Roman" panose="02020603050405020304" pitchFamily="18" charset="0"/>
                <a:cs typeface="Times New Roman" panose="02020603050405020304" pitchFamily="18" charset="0"/>
              </a:rPr>
              <a:t>λ_</a:t>
            </a:r>
            <a:r>
              <a:rPr lang="en-US" sz="2800" dirty="0">
                <a:latin typeface="Times New Roman" panose="02020603050405020304" pitchFamily="18" charset="0"/>
                <a:cs typeface="Times New Roman" panose="02020603050405020304" pitchFamily="18" charset="0"/>
              </a:rPr>
              <a:t>p=n/(t );       </a:t>
            </a:r>
            <a:r>
              <a:rPr lang="en-US" sz="2800" dirty="0" err="1">
                <a:latin typeface="Times New Roman" panose="02020603050405020304" pitchFamily="18" charset="0"/>
                <a:cs typeface="Times New Roman" panose="02020603050405020304" pitchFamily="18" charset="0"/>
              </a:rPr>
              <a:t>burish</a:t>
            </a:r>
            <a:r>
              <a:rPr lang="en-US"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minut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bundan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tashkari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rul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chambaragining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burilish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amplitudasi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burchakli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tezligi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wr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to’g’ri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chiziqli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harakatdagi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stabillik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ko’rsatkichi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xisoblanadi</a:t>
            </a:r>
            <a:r>
              <a:rPr lang="en-US" sz="2800" dirty="0">
                <a:latin typeface="Times New Roman" panose="02020603050405020304" pitchFamily="18" charset="0"/>
                <a:cs typeface="Times New Roman" panose="02020603050405020304" pitchFamily="18" charset="0"/>
              </a:rPr>
              <a:t>. </a:t>
            </a:r>
          </a:p>
          <a:p>
            <a:r>
              <a:rPr lang="en-US" sz="2800" smtClean="0">
                <a:latin typeface="Times New Roman" panose="02020603050405020304" pitchFamily="18" charset="0"/>
                <a:cs typeface="Times New Roman" panose="02020603050405020304" pitchFamily="18" charset="0"/>
              </a:rPr>
              <a:t>ar</a:t>
            </a:r>
            <a:r>
              <a:rPr lang="en-US" sz="2800" dirty="0" smtClean="0">
                <a:latin typeface="Times New Roman" panose="02020603050405020304" pitchFamily="18" charset="0"/>
                <a:cs typeface="Times New Roman" panose="02020603050405020304" pitchFamily="18" charset="0"/>
              </a:rPr>
              <a:t>=</a:t>
            </a:r>
            <a:r>
              <a:rPr lang="en-US" sz="2800" dirty="0" err="1" smtClean="0">
                <a:latin typeface="Times New Roman" panose="02020603050405020304" pitchFamily="18" charset="0"/>
                <a:cs typeface="Times New Roman" panose="02020603050405020304" pitchFamily="18" charset="0"/>
              </a:rPr>
              <a:t>Ar</a:t>
            </a:r>
            <a:r>
              <a:rPr lang="en-US" sz="2800" dirty="0" smtClean="0">
                <a:latin typeface="Times New Roman" panose="02020603050405020304" pitchFamily="18" charset="0"/>
                <a:cs typeface="Times New Roman" panose="02020603050405020304" pitchFamily="18" charset="0"/>
              </a:rPr>
              <a:t>/S </a:t>
            </a:r>
            <a:r>
              <a:rPr lang="en-US" sz="2800" dirty="0">
                <a:latin typeface="Times New Roman" panose="02020603050405020304" pitchFamily="18" charset="0"/>
                <a:cs typeface="Times New Roman" panose="02020603050405020304" pitchFamily="18" charset="0"/>
              </a:rPr>
              <a:t>grad/km; </a:t>
            </a:r>
            <a:r>
              <a:rPr lang="en-US" sz="2800" dirty="0" err="1">
                <a:latin typeface="Times New Roman" panose="02020603050405020304" pitchFamily="18" charset="0"/>
                <a:cs typeface="Times New Roman" panose="02020603050405020304" pitchFamily="18" charset="0"/>
              </a:rPr>
              <a:t>wr</a:t>
            </a:r>
            <a:r>
              <a:rPr lang="en-US"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Ar</a:t>
            </a:r>
            <a:r>
              <a:rPr lang="en-US" sz="2800" dirty="0">
                <a:latin typeface="Times New Roman" panose="02020603050405020304" pitchFamily="18" charset="0"/>
                <a:cs typeface="Times New Roman" panose="02020603050405020304" pitchFamily="18" charset="0"/>
              </a:rPr>
              <a:t>/t grad/</a:t>
            </a:r>
            <a:r>
              <a:rPr lang="en-US" sz="2800" dirty="0" err="1">
                <a:latin typeface="Times New Roman" panose="02020603050405020304" pitchFamily="18" charset="0"/>
                <a:cs typeface="Times New Roman" panose="02020603050405020304" pitchFamily="18" charset="0"/>
              </a:rPr>
              <a:t>minut</a:t>
            </a:r>
            <a:r>
              <a:rPr lang="en-US" sz="2800" dirty="0">
                <a:latin typeface="Times New Roman" panose="02020603050405020304" pitchFamily="18" charset="0"/>
                <a:cs typeface="Times New Roman" panose="02020603050405020304" pitchFamily="18" charset="0"/>
              </a:rPr>
              <a:t>;		</a:t>
            </a:r>
          </a:p>
          <a:p>
            <a:r>
              <a:rPr lang="en-US" sz="2800" dirty="0" err="1">
                <a:latin typeface="Times New Roman" panose="02020603050405020304" pitchFamily="18" charset="0"/>
                <a:cs typeface="Times New Roman" panose="02020603050405020304" pitchFamily="18" charset="0"/>
              </a:rPr>
              <a:t>bu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yerda</a:t>
            </a:r>
            <a:r>
              <a:rPr lang="en-US" sz="2800" dirty="0">
                <a:latin typeface="Times New Roman" panose="02020603050405020304" pitchFamily="18" charset="0"/>
                <a:cs typeface="Times New Roman" panose="02020603050405020304" pitchFamily="18" charset="0"/>
              </a:rPr>
              <a:t> n-s </a:t>
            </a:r>
            <a:r>
              <a:rPr lang="en-US" sz="2800" dirty="0" err="1">
                <a:latin typeface="Times New Roman" panose="02020603050405020304" pitchFamily="18" charset="0"/>
                <a:cs typeface="Times New Roman" panose="02020603050405020304" pitchFamily="18" charset="0"/>
              </a:rPr>
              <a:t>masofada</a:t>
            </a:r>
            <a:r>
              <a:rPr lang="en-US" sz="2800" dirty="0">
                <a:latin typeface="Times New Roman" panose="02020603050405020304" pitchFamily="18" charset="0"/>
                <a:cs typeface="Times New Roman" panose="02020603050405020304" pitchFamily="18" charset="0"/>
              </a:rPr>
              <a:t>, t </a:t>
            </a:r>
            <a:r>
              <a:rPr lang="en-US" sz="2800" dirty="0" err="1">
                <a:latin typeface="Times New Roman" panose="02020603050405020304" pitchFamily="18" charset="0"/>
                <a:cs typeface="Times New Roman" panose="02020603050405020304" pitchFamily="18" charset="0"/>
              </a:rPr>
              <a:t>vaqt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rul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chambaragining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burilish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soni</a:t>
            </a:r>
            <a:r>
              <a:rPr lang="en-US" sz="2800" dirty="0">
                <a:latin typeface="Times New Roman" panose="02020603050405020304" pitchFamily="18" charset="0"/>
                <a:cs typeface="Times New Roman" panose="02020603050405020304" pitchFamily="18" charset="0"/>
              </a:rPr>
              <a:t>;</a:t>
            </a:r>
          </a:p>
          <a:p>
            <a:r>
              <a:rPr lang="en-US" sz="2800" dirty="0" err="1">
                <a:latin typeface="Times New Roman" panose="02020603050405020304" pitchFamily="18" charset="0"/>
                <a:cs typeface="Times New Roman" panose="02020603050405020304" pitchFamily="18" charset="0"/>
              </a:rPr>
              <a:t>Ar-shu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burilishlarning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amplitudalari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yig’indisi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gradus</a:t>
            </a:r>
            <a:r>
              <a:rPr lang="en-US" sz="2800" dirty="0">
                <a:latin typeface="Times New Roman" panose="02020603050405020304" pitchFamily="18" charset="0"/>
                <a:cs typeface="Times New Roman" panose="02020603050405020304" pitchFamily="18" charset="0"/>
              </a:rPr>
              <a:t>. </a:t>
            </a:r>
          </a:p>
          <a:p>
            <a:r>
              <a:rPr lang="en-US" sz="2800" dirty="0" err="1">
                <a:latin typeface="Times New Roman" panose="02020603050405020304" pitchFamily="18" charset="0"/>
                <a:cs typeface="Times New Roman" panose="02020603050405020304" pitchFamily="18" charset="0"/>
              </a:rPr>
              <a:t>Avtomobilning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burilishidagi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burchak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tezligi</a:t>
            </a:r>
            <a:r>
              <a:rPr lang="en-US" sz="2800" dirty="0">
                <a:latin typeface="Times New Roman" panose="02020603050405020304" pitchFamily="18" charset="0"/>
                <a:cs typeface="Times New Roman" panose="02020603050405020304" pitchFamily="18" charset="0"/>
              </a:rPr>
              <a:t> Q0r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Qpr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burchaklari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harkterlanadi</a:t>
            </a:r>
            <a:r>
              <a:rPr lang="en-US"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8202440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6" name="Заголовок 1"/>
          <p:cNvSpPr txBox="1">
            <a:spLocks noGrp="1"/>
          </p:cNvSpPr>
          <p:nvPr>
            <p:ph type="title"/>
          </p:nvPr>
        </p:nvSpPr>
        <p:spPr>
          <a:xfrm>
            <a:off x="978795" y="154546"/>
            <a:ext cx="10753859" cy="618186"/>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indent="342900" algn="ctr">
              <a:lnSpc>
                <a:spcPct val="107000"/>
              </a:lnSpc>
              <a:spcAft>
                <a:spcPts val="0"/>
              </a:spcAft>
            </a:pPr>
            <a:r>
              <a:rPr lang="es-ES" sz="2800" b="1" dirty="0">
                <a:latin typeface="Times New Roman" panose="02020603050405020304" pitchFamily="18" charset="0"/>
                <a:ea typeface="Times New Roman" panose="02020603050405020304" pitchFamily="18" charset="0"/>
                <a:cs typeface="Times New Roman" panose="02020603050405020304" pitchFamily="18" charset="0"/>
              </a:rPr>
              <a:t>Boshqariluvchi g’ildiraklarni stabillash</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Рисунок 1"/>
          <p:cNvPicPr>
            <a:picLocks noChangeAspect="1"/>
          </p:cNvPicPr>
          <p:nvPr/>
        </p:nvPicPr>
        <p:blipFill>
          <a:blip r:embed="rId2"/>
          <a:stretch>
            <a:fillRect/>
          </a:stretch>
        </p:blipFill>
        <p:spPr>
          <a:xfrm>
            <a:off x="1803043" y="825310"/>
            <a:ext cx="8268236" cy="5415451"/>
          </a:xfrm>
          <a:prstGeom prst="rect">
            <a:avLst/>
          </a:prstGeom>
        </p:spPr>
      </p:pic>
      <p:sp>
        <p:nvSpPr>
          <p:cNvPr id="3" name="Прямоугольник 2"/>
          <p:cNvSpPr/>
          <p:nvPr/>
        </p:nvSpPr>
        <p:spPr>
          <a:xfrm>
            <a:off x="2777544" y="6240761"/>
            <a:ext cx="6096000" cy="530594"/>
          </a:xfrm>
          <a:prstGeom prst="rect">
            <a:avLst/>
          </a:prstGeom>
        </p:spPr>
        <p:txBody>
          <a:bodyPr>
            <a:spAutoFit/>
          </a:bodyPr>
          <a:lstStyle/>
          <a:p>
            <a:pPr indent="342900" algn="ctr">
              <a:lnSpc>
                <a:spcPct val="107000"/>
              </a:lnSpc>
              <a:spcAft>
                <a:spcPts val="0"/>
              </a:spcAft>
            </a:pP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G’ildiraklarning</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stabil</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bo`lish</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grafigi</a:t>
            </a:r>
            <a:r>
              <a:rPr lang="ru-RU" sz="28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813068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154546" y="1027135"/>
            <a:ext cx="11874322" cy="4351338"/>
          </a:xfrm>
        </p:spPr>
        <p:txBody>
          <a:bodyPr/>
          <a:lstStyle/>
          <a:p>
            <a:pPr marL="0" indent="0">
              <a:buNone/>
            </a:pPr>
            <a:r>
              <a:rPr lang="ru-RU" sz="2800" dirty="0" err="1">
                <a:latin typeface="Times New Roman" panose="02020603050405020304" pitchFamily="18" charset="0"/>
                <a:cs typeface="Times New Roman" panose="02020603050405020304" pitchFamily="18" charset="0"/>
              </a:rPr>
              <a:t>Egri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chiziqli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traektoriyadagi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g’ildiraklar</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stabilligini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Amaliy</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aniqlash</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uchun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aylana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bo’yicha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oldingi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G’ildiragi</a:t>
            </a:r>
            <a:r>
              <a:rPr lang="ru-RU" sz="2800" dirty="0">
                <a:latin typeface="Times New Roman" panose="02020603050405020304" pitchFamily="18" charset="0"/>
                <a:cs typeface="Times New Roman" panose="02020603050405020304" pitchFamily="18" charset="0"/>
              </a:rPr>
              <a:t>   </a:t>
            </a:r>
            <a:r>
              <a:rPr lang="es-ES" sz="2800" dirty="0">
                <a:latin typeface="Times New Roman" panose="02020603050405020304" pitchFamily="18" charset="0"/>
                <a:cs typeface="Times New Roman" panose="02020603050405020304" pitchFamily="18" charset="0"/>
                <a:sym typeface="Symbol" panose="05050102010706020507" pitchFamily="18" charset="2"/>
              </a:rPr>
              <a:t></a:t>
            </a:r>
            <a:r>
              <a:rPr lang="ru-RU" sz="2800" baseline="-25000" dirty="0">
                <a:latin typeface="Times New Roman" panose="02020603050405020304" pitchFamily="18" charset="0"/>
                <a:cs typeface="Times New Roman" panose="02020603050405020304" pitchFamily="18" charset="0"/>
              </a:rPr>
              <a:t>0 </a:t>
            </a:r>
            <a:r>
              <a:rPr lang="ru-RU" sz="2800" dirty="0" err="1">
                <a:latin typeface="Times New Roman" panose="02020603050405020304" pitchFamily="18" charset="0"/>
                <a:cs typeface="Times New Roman" panose="02020603050405020304" pitchFamily="18" charset="0"/>
              </a:rPr>
              <a:t>burchakka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burilib</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harakatlanayotgan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avtomobil</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rulni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xaydovchi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kuyib</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yuboradi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Natijada</a:t>
            </a:r>
            <a:r>
              <a:rPr lang="ru-RU" sz="2800" dirty="0">
                <a:latin typeface="Times New Roman" panose="02020603050405020304" pitchFamily="18" charset="0"/>
                <a:cs typeface="Times New Roman" panose="02020603050405020304" pitchFamily="18" charset="0"/>
              </a:rPr>
              <a:t> </a:t>
            </a:r>
            <a:r>
              <a:rPr lang="es-ES" sz="2800" dirty="0">
                <a:latin typeface="Times New Roman" panose="02020603050405020304" pitchFamily="18" charset="0"/>
                <a:cs typeface="Times New Roman" panose="02020603050405020304" pitchFamily="18" charset="0"/>
                <a:sym typeface="Symbol" panose="05050102010706020507" pitchFamily="18" charset="2"/>
              </a:rPr>
              <a:t></a:t>
            </a:r>
            <a:r>
              <a:rPr lang="ru-RU" sz="2800" baseline="-25000" dirty="0">
                <a:latin typeface="Times New Roman" panose="02020603050405020304" pitchFamily="18" charset="0"/>
                <a:cs typeface="Times New Roman" panose="02020603050405020304" pitchFamily="18" charset="0"/>
              </a:rPr>
              <a:t>0 </a:t>
            </a:r>
            <a:r>
              <a:rPr lang="ru-RU" sz="2800" dirty="0" err="1">
                <a:latin typeface="Times New Roman" panose="02020603050405020304" pitchFamily="18" charset="0"/>
                <a:cs typeface="Times New Roman" panose="02020603050405020304" pitchFamily="18" charset="0"/>
              </a:rPr>
              <a:t>burchagiga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burilgan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g’ildirak</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teskari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tamonga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aylanib</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neytral</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xolatga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kaytishga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intiladi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Lekin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rul</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va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oldingi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o’q</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detallarida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borligi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sababli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dastlabki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xolatiga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kiytish</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uchun</a:t>
            </a:r>
            <a:r>
              <a:rPr lang="ru-RU" sz="2800" dirty="0">
                <a:latin typeface="Times New Roman" panose="02020603050405020304" pitchFamily="18" charset="0"/>
                <a:cs typeface="Times New Roman" panose="02020603050405020304" pitchFamily="18" charset="0"/>
              </a:rPr>
              <a:t>   </a:t>
            </a:r>
            <a:r>
              <a:rPr lang="es-ES" sz="2800" dirty="0">
                <a:latin typeface="Times New Roman" panose="02020603050405020304" pitchFamily="18" charset="0"/>
                <a:cs typeface="Times New Roman" panose="02020603050405020304" pitchFamily="18" charset="0"/>
                <a:sym typeface="Symbol" panose="05050102010706020507" pitchFamily="18" charset="2"/>
              </a:rPr>
              <a:t></a:t>
            </a:r>
            <a:r>
              <a:rPr lang="ru-RU" sz="2800" baseline="-25000" dirty="0" err="1">
                <a:latin typeface="Times New Roman" panose="02020603050405020304" pitchFamily="18" charset="0"/>
                <a:cs typeface="Times New Roman" panose="02020603050405020304" pitchFamily="18" charset="0"/>
              </a:rPr>
              <a:t>pr</a:t>
            </a:r>
            <a:r>
              <a:rPr lang="ru-RU" sz="2800" baseline="-250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burchagi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yetishmaydi</a:t>
            </a:r>
            <a:r>
              <a:rPr lang="ru-RU" sz="2800" dirty="0">
                <a:latin typeface="Times New Roman" panose="02020603050405020304" pitchFamily="18" charset="0"/>
                <a:cs typeface="Times New Roman" panose="02020603050405020304" pitchFamily="18" charset="0"/>
              </a:rPr>
              <a:t>. </a:t>
            </a:r>
            <a:r>
              <a:rPr lang="es-ES" sz="2800" dirty="0">
                <a:latin typeface="Times New Roman" panose="02020603050405020304" pitchFamily="18" charset="0"/>
                <a:cs typeface="Times New Roman" panose="02020603050405020304" pitchFamily="18" charset="0"/>
                <a:sym typeface="Symbol" panose="05050102010706020507" pitchFamily="18" charset="2"/>
              </a:rPr>
              <a:t></a:t>
            </a:r>
            <a:r>
              <a:rPr lang="es-ES" sz="2800" baseline="-25000" dirty="0">
                <a:latin typeface="Times New Roman" panose="02020603050405020304" pitchFamily="18" charset="0"/>
                <a:cs typeface="Times New Roman" panose="02020603050405020304" pitchFamily="18" charset="0"/>
              </a:rPr>
              <a:t>pr </a:t>
            </a:r>
            <a:r>
              <a:rPr lang="es-ES" sz="2800" dirty="0">
                <a:latin typeface="Times New Roman" panose="02020603050405020304" pitchFamily="18" charset="0"/>
                <a:cs typeface="Times New Roman" panose="02020603050405020304" pitchFamily="18" charset="0"/>
              </a:rPr>
              <a:t>burchagi qanchalik kichik, grafikning to’g’ri chiziqli qismi esa tik bo’lsa, bunday avtomobil g’ildiraklari shunchalik stabil bo’ladi. </a:t>
            </a:r>
            <a:endParaRPr lang="ru-RU" sz="2800" dirty="0">
              <a:latin typeface="Times New Roman" panose="02020603050405020304" pitchFamily="18" charset="0"/>
              <a:cs typeface="Times New Roman" panose="02020603050405020304" pitchFamily="18" charset="0"/>
            </a:endParaRPr>
          </a:p>
          <a:p>
            <a:pPr marL="0" indent="0">
              <a:buNone/>
            </a:pPr>
            <a:r>
              <a:rPr lang="es-ES" sz="2800" dirty="0">
                <a:latin typeface="Times New Roman" panose="02020603050405020304" pitchFamily="18" charset="0"/>
                <a:cs typeface="Times New Roman" panose="02020603050405020304" pitchFamily="18" charset="0"/>
              </a:rPr>
              <a:t>G’ildirakni stabillovchi moment M</a:t>
            </a:r>
            <a:r>
              <a:rPr lang="es-ES" sz="2800" baseline="-25000" dirty="0">
                <a:latin typeface="Times New Roman" panose="02020603050405020304" pitchFamily="18" charset="0"/>
                <a:cs typeface="Times New Roman" panose="02020603050405020304" pitchFamily="18" charset="0"/>
              </a:rPr>
              <a:t>st</a:t>
            </a:r>
            <a:r>
              <a:rPr lang="es-ES" sz="2800" dirty="0">
                <a:latin typeface="Times New Roman" panose="02020603050405020304" pitchFamily="18" charset="0"/>
                <a:cs typeface="Times New Roman" panose="02020603050405020304" pitchFamily="18" charset="0"/>
              </a:rPr>
              <a:t> normal reaktsiya z, o’rinma reaktsiya x, yondan ta`sir etuvchi reaktsiya u hamda shinaning elastiklik momenti ta`sirida xosil bo’ladi. Stabillovchi momentni aniqlash uchun harakatdagi yetakchi g’ildirak sxemasini ko’rib chiqamiz. Harakatdagi g’ildirakning yo’l bilan kontakt markazi v</a:t>
            </a:r>
            <a:r>
              <a:rPr lang="es-ES" sz="2800" baseline="-25000" dirty="0">
                <a:latin typeface="Times New Roman" panose="02020603050405020304" pitchFamily="18" charset="0"/>
                <a:cs typeface="Times New Roman" panose="02020603050405020304" pitchFamily="18" charset="0"/>
              </a:rPr>
              <a:t>a</a:t>
            </a:r>
            <a:r>
              <a:rPr lang="es-ES" sz="2800" dirty="0">
                <a:latin typeface="Times New Roman" panose="02020603050405020304" pitchFamily="18" charset="0"/>
                <a:cs typeface="Times New Roman" panose="02020603050405020304" pitchFamily="18" charset="0"/>
              </a:rPr>
              <a:t> vektori bo’ylab yo’nalgan. </a:t>
            </a:r>
            <a:endParaRPr lang="ru-RU" sz="2800" dirty="0">
              <a:latin typeface="Times New Roman" panose="02020603050405020304" pitchFamily="18" charset="0"/>
              <a:cs typeface="Times New Roman" panose="02020603050405020304" pitchFamily="18" charset="0"/>
            </a:endParaRPr>
          </a:p>
        </p:txBody>
      </p:sp>
      <p:sp>
        <p:nvSpPr>
          <p:cNvPr id="4" name="Заголовок 1"/>
          <p:cNvSpPr txBox="1">
            <a:spLocks noGrp="1"/>
          </p:cNvSpPr>
          <p:nvPr>
            <p:ph type="title"/>
          </p:nvPr>
        </p:nvSpPr>
        <p:spPr>
          <a:xfrm>
            <a:off x="978795" y="154546"/>
            <a:ext cx="10753859" cy="618186"/>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indent="342900" algn="ctr">
              <a:lnSpc>
                <a:spcPct val="107000"/>
              </a:lnSpc>
              <a:spcAft>
                <a:spcPts val="0"/>
              </a:spcAft>
            </a:pPr>
            <a:r>
              <a:rPr lang="es-ES" sz="2800" b="1" dirty="0">
                <a:latin typeface="Times New Roman" panose="02020603050405020304" pitchFamily="18" charset="0"/>
                <a:ea typeface="Times New Roman" panose="02020603050405020304" pitchFamily="18" charset="0"/>
                <a:cs typeface="Times New Roman" panose="02020603050405020304" pitchFamily="18" charset="0"/>
              </a:rPr>
              <a:t>Boshqariluvchi g’ildiraklarni stabillash</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13432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0" y="911225"/>
            <a:ext cx="12088969" cy="2939558"/>
          </a:xfrm>
        </p:spPr>
        <p:txBody>
          <a:bodyPr/>
          <a:lstStyle/>
          <a:p>
            <a:pPr marL="0" indent="0">
              <a:buNone/>
            </a:pPr>
            <a:r>
              <a:rPr lang="ru-RU" sz="2800" dirty="0" smtClean="0">
                <a:latin typeface="Times New Roman" panose="02020603050405020304" pitchFamily="18" charset="0"/>
                <a:cs typeface="Times New Roman" panose="02020603050405020304" pitchFamily="18" charset="0"/>
              </a:rPr>
              <a:t>	</a:t>
            </a:r>
            <a:r>
              <a:rPr lang="es-ES" sz="2800" dirty="0" smtClean="0">
                <a:latin typeface="Times New Roman" panose="02020603050405020304" pitchFamily="18" charset="0"/>
                <a:cs typeface="Times New Roman" panose="02020603050405020304" pitchFamily="18" charset="0"/>
              </a:rPr>
              <a:t>Barabandan </a:t>
            </a:r>
            <a:r>
              <a:rPr lang="es-ES" sz="2800" dirty="0">
                <a:latin typeface="Times New Roman" panose="02020603050405020304" pitchFamily="18" charset="0"/>
                <a:cs typeface="Times New Roman" panose="02020603050405020304" pitchFamily="18" charset="0"/>
              </a:rPr>
              <a:t>shinaga X reaktsiyasi ta`sir etadi. Uni aylanish o’qiga perpenlikulyar R va u tashkil etuvchilarga ajratamiz. Sxemadan</a:t>
            </a:r>
            <a:endParaRPr lang="ru-RU" sz="2800" dirty="0">
              <a:latin typeface="Times New Roman" panose="02020603050405020304" pitchFamily="18" charset="0"/>
              <a:cs typeface="Times New Roman" panose="02020603050405020304" pitchFamily="18" charset="0"/>
            </a:endParaRPr>
          </a:p>
          <a:p>
            <a:pPr marL="0" indent="0" algn="ctr">
              <a:buNone/>
            </a:pPr>
            <a:r>
              <a:rPr lang="es-ES" sz="2800" i="1" dirty="0" smtClean="0">
                <a:latin typeface="Times New Roman" panose="02020603050405020304" pitchFamily="18" charset="0"/>
                <a:cs typeface="Times New Roman" panose="02020603050405020304" pitchFamily="18" charset="0"/>
              </a:rPr>
              <a:t>R=x </a:t>
            </a:r>
            <a:r>
              <a:rPr lang="es-ES" sz="2800" i="1" dirty="0">
                <a:latin typeface="Times New Roman" panose="02020603050405020304" pitchFamily="18" charset="0"/>
                <a:cs typeface="Times New Roman" panose="02020603050405020304" pitchFamily="18" charset="0"/>
              </a:rPr>
              <a:t>cos</a:t>
            </a:r>
            <a:r>
              <a:rPr lang="en-US" sz="2800" i="1" dirty="0">
                <a:latin typeface="Times New Roman" panose="02020603050405020304" pitchFamily="18" charset="0"/>
                <a:cs typeface="Times New Roman" panose="02020603050405020304" pitchFamily="18" charset="0"/>
                <a:sym typeface="Symbol" panose="05050102010706020507" pitchFamily="18" charset="2"/>
              </a:rPr>
              <a:t></a:t>
            </a:r>
            <a:r>
              <a:rPr lang="en-US" sz="2800" i="1" dirty="0">
                <a:latin typeface="Times New Roman" panose="02020603050405020304" pitchFamily="18" charset="0"/>
                <a:cs typeface="Times New Roman" panose="02020603050405020304" pitchFamily="18" charset="0"/>
              </a:rPr>
              <a:t> </a:t>
            </a:r>
            <a:r>
              <a:rPr lang="es-ES" sz="2800" i="1" dirty="0">
                <a:latin typeface="Times New Roman" panose="02020603050405020304" pitchFamily="18" charset="0"/>
                <a:cs typeface="Times New Roman" panose="02020603050405020304" pitchFamily="18" charset="0"/>
              </a:rPr>
              <a:t>- y sin</a:t>
            </a:r>
            <a:r>
              <a:rPr lang="en-US" sz="2800" i="1" dirty="0">
                <a:latin typeface="Times New Roman" panose="02020603050405020304" pitchFamily="18" charset="0"/>
                <a:cs typeface="Times New Roman" panose="02020603050405020304" pitchFamily="18" charset="0"/>
                <a:sym typeface="Symbol" panose="05050102010706020507" pitchFamily="18" charset="2"/>
              </a:rPr>
              <a:t></a:t>
            </a:r>
            <a:endParaRPr lang="ru-RU" sz="2800" dirty="0">
              <a:latin typeface="Times New Roman" panose="02020603050405020304" pitchFamily="18" charset="0"/>
              <a:cs typeface="Times New Roman" panose="02020603050405020304" pitchFamily="18" charset="0"/>
            </a:endParaRPr>
          </a:p>
          <a:p>
            <a:pPr marL="0" indent="0">
              <a:buNone/>
            </a:pPr>
            <a:r>
              <a:rPr lang="ru-RU" sz="2800" dirty="0" smtClean="0">
                <a:latin typeface="Times New Roman" panose="02020603050405020304" pitchFamily="18" charset="0"/>
                <a:cs typeface="Times New Roman" panose="02020603050405020304" pitchFamily="18" charset="0"/>
              </a:rPr>
              <a:t>	</a:t>
            </a:r>
            <a:r>
              <a:rPr lang="es-ES" sz="2800" dirty="0" smtClean="0">
                <a:latin typeface="Times New Roman" panose="02020603050405020304" pitchFamily="18" charset="0"/>
                <a:cs typeface="Times New Roman" panose="02020603050405020304" pitchFamily="18" charset="0"/>
              </a:rPr>
              <a:t>Agar </a:t>
            </a:r>
            <a:r>
              <a:rPr lang="es-ES" sz="2800" dirty="0">
                <a:latin typeface="Times New Roman" panose="02020603050405020304" pitchFamily="18" charset="0"/>
                <a:cs typeface="Times New Roman" panose="02020603050405020304" pitchFamily="18" charset="0"/>
              </a:rPr>
              <a:t>g’ildirak tekis harakatda bo’lsa, uning aylanish o’qiga nisbatan momentlar muvozanatidan quyidagini yozamiz:</a:t>
            </a:r>
            <a:endParaRPr lang="ru-RU" sz="2800" dirty="0">
              <a:latin typeface="Times New Roman" panose="02020603050405020304" pitchFamily="18" charset="0"/>
              <a:cs typeface="Times New Roman" panose="02020603050405020304" pitchFamily="18" charset="0"/>
            </a:endParaRPr>
          </a:p>
          <a:p>
            <a:pPr marL="0" indent="0" algn="ctr">
              <a:buNone/>
            </a:pPr>
            <a:r>
              <a:rPr lang="es-ES" sz="2800" i="1" dirty="0" smtClean="0">
                <a:latin typeface="Times New Roman" panose="02020603050405020304" pitchFamily="18" charset="0"/>
                <a:cs typeface="Times New Roman" panose="02020603050405020304" pitchFamily="18" charset="0"/>
              </a:rPr>
              <a:t>x=M</a:t>
            </a:r>
            <a:r>
              <a:rPr lang="es-ES" sz="2800" i="1" baseline="-25000" dirty="0" smtClean="0">
                <a:latin typeface="Times New Roman" panose="02020603050405020304" pitchFamily="18" charset="0"/>
                <a:cs typeface="Times New Roman" panose="02020603050405020304" pitchFamily="18" charset="0"/>
              </a:rPr>
              <a:t>k</a:t>
            </a:r>
            <a:r>
              <a:rPr lang="en-US" sz="2800" i="1" dirty="0">
                <a:latin typeface="Times New Roman" panose="02020603050405020304" pitchFamily="18" charset="0"/>
                <a:cs typeface="Times New Roman" panose="02020603050405020304" pitchFamily="18" charset="0"/>
              </a:rPr>
              <a:t>/r</a:t>
            </a:r>
            <a:r>
              <a:rPr lang="es-ES" sz="2800" i="1" baseline="-25000" dirty="0">
                <a:latin typeface="Times New Roman" panose="02020603050405020304" pitchFamily="18" charset="0"/>
                <a:cs typeface="Times New Roman" panose="02020603050405020304" pitchFamily="18" charset="0"/>
              </a:rPr>
              <a:t>k</a:t>
            </a:r>
            <a:r>
              <a:rPr lang="es-ES" sz="2800" i="1" dirty="0">
                <a:latin typeface="Times New Roman" panose="02020603050405020304" pitchFamily="18" charset="0"/>
                <a:cs typeface="Times New Roman" panose="02020603050405020304" pitchFamily="18" charset="0"/>
              </a:rPr>
              <a:t>-</a:t>
            </a:r>
            <a:r>
              <a:rPr lang="en-US" sz="2800" i="1" dirty="0">
                <a:latin typeface="Times New Roman" panose="02020603050405020304" pitchFamily="18" charset="0"/>
                <a:cs typeface="Times New Roman" panose="02020603050405020304" pitchFamily="18" charset="0"/>
              </a:rPr>
              <a:t>G</a:t>
            </a:r>
            <a:r>
              <a:rPr lang="es-ES" sz="2800" i="1" baseline="-25000" dirty="0">
                <a:latin typeface="Times New Roman" panose="02020603050405020304" pitchFamily="18" charset="0"/>
                <a:cs typeface="Times New Roman" panose="02020603050405020304" pitchFamily="18" charset="0"/>
              </a:rPr>
              <a:t>k</a:t>
            </a:r>
            <a:r>
              <a:rPr lang="es-ES" sz="2800" i="1"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f</a:t>
            </a:r>
            <a:endParaRPr lang="ru-RU" sz="2800" dirty="0">
              <a:latin typeface="Times New Roman" panose="02020603050405020304" pitchFamily="18" charset="0"/>
              <a:cs typeface="Times New Roman" panose="02020603050405020304" pitchFamily="18" charset="0"/>
            </a:endParaRPr>
          </a:p>
          <a:p>
            <a:pPr marL="0" indent="0">
              <a:buNone/>
            </a:pPr>
            <a:endParaRPr lang="ru-RU" sz="2800" dirty="0">
              <a:latin typeface="Times New Roman" panose="02020603050405020304" pitchFamily="18" charset="0"/>
              <a:cs typeface="Times New Roman" panose="02020603050405020304" pitchFamily="18" charset="0"/>
            </a:endParaRPr>
          </a:p>
        </p:txBody>
      </p:sp>
      <p:pic>
        <p:nvPicPr>
          <p:cNvPr id="4" name="Рисунок 3"/>
          <p:cNvPicPr/>
          <p:nvPr/>
        </p:nvPicPr>
        <p:blipFill>
          <a:blip r:embed="rId2">
            <a:biLevel thresh="50000"/>
            <a:extLst>
              <a:ext uri="{BEBA8EAE-BF5A-486C-A8C5-ECC9F3942E4B}">
                <a14:imgProps xmlns:a14="http://schemas.microsoft.com/office/drawing/2010/main">
                  <a14:imgLayer r:embed="rId3">
                    <a14:imgEffect>
                      <a14:brightnessContrast bright="-20000"/>
                    </a14:imgEffect>
                  </a14:imgLayer>
                </a14:imgProps>
              </a:ext>
            </a:extLst>
          </a:blip>
          <a:srcRect/>
          <a:stretch>
            <a:fillRect/>
          </a:stretch>
        </p:blipFill>
        <p:spPr bwMode="auto">
          <a:xfrm>
            <a:off x="2187991" y="3850782"/>
            <a:ext cx="2873406" cy="3007217"/>
          </a:xfrm>
          <a:prstGeom prst="rect">
            <a:avLst/>
          </a:prstGeom>
          <a:noFill/>
          <a:ln w="9525">
            <a:noFill/>
            <a:miter lim="800000"/>
            <a:headEnd/>
            <a:tailEnd/>
          </a:ln>
        </p:spPr>
      </p:pic>
      <p:sp>
        <p:nvSpPr>
          <p:cNvPr id="5" name="Прямоугольник 4"/>
          <p:cNvSpPr/>
          <p:nvPr/>
        </p:nvSpPr>
        <p:spPr>
          <a:xfrm>
            <a:off x="5411248" y="5544352"/>
            <a:ext cx="4054315" cy="863250"/>
          </a:xfrm>
          <a:prstGeom prst="rect">
            <a:avLst/>
          </a:prstGeom>
        </p:spPr>
        <p:txBody>
          <a:bodyPr wrap="none">
            <a:spAutoFit/>
          </a:bodyPr>
          <a:lstStyle/>
          <a:p>
            <a:pPr indent="342900" algn="just">
              <a:lnSpc>
                <a:spcPct val="107000"/>
              </a:lnSpc>
              <a:spcAft>
                <a:spcPts val="0"/>
              </a:spcAft>
            </a:pPr>
            <a:r>
              <a:rPr lang="es-ES" sz="2400" dirty="0">
                <a:latin typeface="Times New Roman" panose="02020603050405020304" pitchFamily="18" charset="0"/>
                <a:ea typeface="Times New Roman" panose="02020603050405020304" pitchFamily="18" charset="0"/>
                <a:cs typeface="Times New Roman" panose="02020603050405020304" pitchFamily="18" charset="0"/>
              </a:rPr>
              <a:t>Stabillik momentining kelib </a:t>
            </a:r>
            <a:endParaRPr lang="ru-RU"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342900" algn="just">
              <a:lnSpc>
                <a:spcPct val="107000"/>
              </a:lnSpc>
              <a:spcAft>
                <a:spcPts val="0"/>
              </a:spcAft>
            </a:pPr>
            <a:r>
              <a:rPr lang="es-ES" sz="2400" dirty="0" smtClean="0">
                <a:latin typeface="Times New Roman" panose="02020603050405020304" pitchFamily="18" charset="0"/>
                <a:ea typeface="Times New Roman" panose="02020603050405020304" pitchFamily="18" charset="0"/>
                <a:cs typeface="Times New Roman" panose="02020603050405020304" pitchFamily="18" charset="0"/>
              </a:rPr>
              <a:t>chiqishiga </a:t>
            </a:r>
            <a:r>
              <a:rPr lang="es-ES" sz="2400" dirty="0">
                <a:latin typeface="Times New Roman" panose="02020603050405020304" pitchFamily="18" charset="0"/>
                <a:ea typeface="Times New Roman" panose="02020603050405020304" pitchFamily="18" charset="0"/>
                <a:cs typeface="Times New Roman" panose="02020603050405020304" pitchFamily="18" charset="0"/>
              </a:rPr>
              <a:t>doir sxema.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Заголовок 1"/>
          <p:cNvSpPr txBox="1">
            <a:spLocks noGrp="1"/>
          </p:cNvSpPr>
          <p:nvPr>
            <p:ph type="title"/>
          </p:nvPr>
        </p:nvSpPr>
        <p:spPr>
          <a:xfrm>
            <a:off x="978795" y="154546"/>
            <a:ext cx="10753859" cy="618186"/>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indent="342900" algn="ctr">
              <a:lnSpc>
                <a:spcPct val="107000"/>
              </a:lnSpc>
              <a:spcAft>
                <a:spcPts val="0"/>
              </a:spcAft>
            </a:pPr>
            <a:r>
              <a:rPr lang="es-ES" sz="2800" b="1" dirty="0">
                <a:latin typeface="Times New Roman" panose="02020603050405020304" pitchFamily="18" charset="0"/>
                <a:ea typeface="Times New Roman" panose="02020603050405020304" pitchFamily="18" charset="0"/>
                <a:cs typeface="Times New Roman" panose="02020603050405020304" pitchFamily="18" charset="0"/>
              </a:rPr>
              <a:t>Boshqariluvchi g’ildiraklarni stabillash</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4197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Прямоугольник 3"/>
          <p:cNvSpPr/>
          <p:nvPr/>
        </p:nvSpPr>
        <p:spPr>
          <a:xfrm>
            <a:off x="0" y="888460"/>
            <a:ext cx="12192000" cy="6054543"/>
          </a:xfrm>
          <a:prstGeom prst="rect">
            <a:avLst/>
          </a:prstGeom>
        </p:spPr>
        <p:txBody>
          <a:bodyPr wrap="square">
            <a:spAutoFit/>
          </a:bodyPr>
          <a:lstStyle/>
          <a:p>
            <a:pPr indent="342900" algn="just">
              <a:lnSpc>
                <a:spcPct val="107000"/>
              </a:lnSpc>
              <a:spcAft>
                <a:spcPts val="0"/>
              </a:spcAft>
            </a:pP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x</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ning qiymatini ifodaga qo’yib, </a:t>
            </a: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y</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ni aniqlamiz</a:t>
            </a:r>
            <a:r>
              <a:rPr lang="es-ES" sz="28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indent="342900" algn="ctr">
              <a:lnSpc>
                <a:spcPct val="107000"/>
              </a:lnSpc>
              <a:spcAft>
                <a:spcPts val="0"/>
              </a:spcAft>
            </a:pP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P/sin</a:t>
            </a:r>
            <a:r>
              <a:rPr lang="en-US" sz="2800"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=M</a:t>
            </a:r>
            <a:r>
              <a:rPr lang="es-ES" sz="2800" i="1" baseline="-25000" dirty="0">
                <a:latin typeface="Times New Roman" panose="02020603050405020304" pitchFamily="18" charset="0"/>
                <a:ea typeface="Times New Roman" panose="02020603050405020304" pitchFamily="18" charset="0"/>
                <a:cs typeface="Times New Roman" panose="02020603050405020304" pitchFamily="18" charset="0"/>
              </a:rPr>
              <a:t>k</a:t>
            </a: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cs typeface="Times New Roman" panose="02020603050405020304" pitchFamily="18" charset="0"/>
              </a:rPr>
              <a:t>k</a:t>
            </a: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 ctg</a:t>
            </a:r>
            <a:r>
              <a:rPr lang="en-US" sz="2800"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i="1" dirty="0">
                <a:latin typeface="Times New Roman" panose="02020603050405020304" pitchFamily="18" charset="0"/>
                <a:ea typeface="Times New Roman" panose="02020603050405020304" pitchFamily="18" charset="0"/>
                <a:cs typeface="Times New Roman" panose="02020603050405020304" pitchFamily="18" charset="0"/>
              </a:rPr>
              <a:t> </a:t>
            </a: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 G</a:t>
            </a:r>
            <a:r>
              <a:rPr lang="es-ES" sz="2800" i="1" baseline="-25000" dirty="0">
                <a:latin typeface="Times New Roman" panose="02020603050405020304" pitchFamily="18" charset="0"/>
                <a:ea typeface="Times New Roman" panose="02020603050405020304" pitchFamily="18" charset="0"/>
                <a:cs typeface="Times New Roman" panose="02020603050405020304" pitchFamily="18" charset="0"/>
              </a:rPr>
              <a:t>k </a:t>
            </a: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f ctg</a:t>
            </a:r>
            <a:r>
              <a:rPr lang="en-US" sz="2800"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 - y,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indent="342900" algn="ctr">
              <a:lnSpc>
                <a:spcPct val="107000"/>
              </a:lnSpc>
              <a:spcAft>
                <a:spcPts val="0"/>
              </a:spcAft>
            </a:pP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indent="342900" algn="ctr">
              <a:lnSpc>
                <a:spcPct val="107000"/>
              </a:lnSpc>
              <a:spcAft>
                <a:spcPts val="0"/>
              </a:spcAft>
            </a:pP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y= M</a:t>
            </a:r>
            <a:r>
              <a:rPr lang="nl-NL" sz="2800" i="1" baseline="-25000" dirty="0">
                <a:latin typeface="Times New Roman" panose="02020603050405020304" pitchFamily="18" charset="0"/>
                <a:ea typeface="Times New Roman" panose="02020603050405020304" pitchFamily="18" charset="0"/>
                <a:cs typeface="Times New Roman" panose="02020603050405020304" pitchFamily="18" charset="0"/>
              </a:rPr>
              <a:t>k</a:t>
            </a: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/r</a:t>
            </a:r>
            <a:r>
              <a:rPr lang="nl-NL" sz="2800" i="1" baseline="-25000" dirty="0">
                <a:latin typeface="Times New Roman" panose="02020603050405020304" pitchFamily="18" charset="0"/>
                <a:ea typeface="Times New Roman" panose="02020603050405020304" pitchFamily="18" charset="0"/>
                <a:cs typeface="Times New Roman" panose="02020603050405020304" pitchFamily="18" charset="0"/>
              </a:rPr>
              <a:t>k</a:t>
            </a: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 ctg</a:t>
            </a:r>
            <a:r>
              <a:rPr lang="en-US" sz="2800"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i="1"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 G</a:t>
            </a:r>
            <a:r>
              <a:rPr lang="nl-NL" sz="2800" i="1" baseline="-25000" dirty="0">
                <a:latin typeface="Times New Roman" panose="02020603050405020304" pitchFamily="18" charset="0"/>
                <a:ea typeface="Times New Roman" panose="02020603050405020304" pitchFamily="18" charset="0"/>
                <a:cs typeface="Times New Roman" panose="02020603050405020304" pitchFamily="18" charset="0"/>
              </a:rPr>
              <a:t>k </a:t>
            </a: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f ctg</a:t>
            </a:r>
            <a:r>
              <a:rPr lang="en-US" sz="2800"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 –P/sin</a:t>
            </a:r>
            <a:r>
              <a:rPr lang="en-US" sz="2800"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indent="342900" algn="just">
              <a:lnSpc>
                <a:spcPct val="107000"/>
              </a:lnSpc>
              <a:spcAft>
                <a:spcPts val="0"/>
              </a:spcAf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smtClean="0">
                <a:latin typeface="Times New Roman" panose="02020603050405020304" pitchFamily="18" charset="0"/>
                <a:ea typeface="Times New Roman" panose="02020603050405020304" pitchFamily="18" charset="0"/>
                <a:cs typeface="Times New Roman" panose="02020603050405020304" pitchFamily="18" charset="0"/>
              </a:rPr>
              <a:t>bu </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yerda </a:t>
            </a: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M</a:t>
            </a:r>
            <a:r>
              <a:rPr lang="nl-NL" sz="2800" i="1" baseline="-25000" dirty="0">
                <a:latin typeface="Times New Roman" panose="02020603050405020304" pitchFamily="18" charset="0"/>
                <a:ea typeface="Times New Roman" panose="02020603050405020304" pitchFamily="18" charset="0"/>
                <a:cs typeface="Times New Roman" panose="02020603050405020304" pitchFamily="18" charset="0"/>
              </a:rPr>
              <a:t>k</a:t>
            </a:r>
            <a:r>
              <a:rPr lang="nl-NL" sz="2800" baseline="-25000"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—g’ildirakka uzatilgan burovchi moment;</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marL="1270000" algn="just">
              <a:lnSpc>
                <a:spcPct val="107000"/>
              </a:lnSpc>
              <a:spcAft>
                <a:spcPts val="0"/>
              </a:spcAft>
            </a:pP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r</a:t>
            </a:r>
            <a:r>
              <a:rPr lang="nl-NL" sz="2800" i="1" baseline="-25000" dirty="0">
                <a:latin typeface="Times New Roman" panose="02020603050405020304" pitchFamily="18" charset="0"/>
                <a:ea typeface="Times New Roman" panose="02020603050405020304" pitchFamily="18" charset="0"/>
                <a:cs typeface="Times New Roman" panose="02020603050405020304" pitchFamily="18" charset="0"/>
              </a:rPr>
              <a:t>k</a:t>
            </a: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g’ildirak radiusi;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marL="1270000" algn="just">
              <a:lnSpc>
                <a:spcPct val="107000"/>
              </a:lnSpc>
              <a:spcAft>
                <a:spcPts val="0"/>
              </a:spcAft>
            </a:pPr>
            <a:r>
              <a:rPr lang="en-US" sz="2800"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—yonaki sirpanish burchagi.</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indent="342900" algn="just">
              <a:lnSpc>
                <a:spcPct val="107000"/>
              </a:lnSpc>
              <a:spcAft>
                <a:spcPts val="0"/>
              </a:spcAft>
            </a:pPr>
            <a:r>
              <a:rPr lang="nl-NL" sz="2800" dirty="0">
                <a:latin typeface="Times New Roman" panose="02020603050405020304" pitchFamily="18" charset="0"/>
                <a:ea typeface="Times New Roman" panose="02020603050405020304" pitchFamily="18" charset="0"/>
                <a:cs typeface="Times New Roman" panose="02020603050405020304" pitchFamily="18" charset="0"/>
              </a:rPr>
              <a:t>G’ildirakni stabillovchi momentni tajriba o’tkazish vaqtida quyidagicha aniqash mumkin:</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0"/>
              </a:spcAft>
            </a:pP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M</a:t>
            </a:r>
            <a:r>
              <a:rPr lang="nl-NL" sz="2800" i="1" baseline="-25000" dirty="0">
                <a:latin typeface="Times New Roman" panose="02020603050405020304" pitchFamily="18" charset="0"/>
                <a:ea typeface="Times New Roman" panose="02020603050405020304" pitchFamily="18" charset="0"/>
                <a:cs typeface="Times New Roman" panose="02020603050405020304" pitchFamily="18" charset="0"/>
              </a:rPr>
              <a:t>st</a:t>
            </a: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 y e + x d</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indent="226695" algn="just">
              <a:lnSpc>
                <a:spcPct val="107000"/>
              </a:lnSpc>
              <a:spcAft>
                <a:spcPts val="0"/>
              </a:spcAft>
            </a:pPr>
            <a:r>
              <a:rPr lang="nl-NL" sz="2800" dirty="0">
                <a:latin typeface="Times New Roman" panose="02020603050405020304" pitchFamily="18" charset="0"/>
                <a:ea typeface="Calibri" panose="020F0502020204030204" pitchFamily="34" charset="0"/>
                <a:cs typeface="Times New Roman" panose="02020603050405020304" pitchFamily="18" charset="0"/>
              </a:rPr>
              <a:t> </a:t>
            </a:r>
            <a:r>
              <a:rPr lang="nl-NL" sz="2800" dirty="0" smtClean="0">
                <a:latin typeface="Times New Roman" panose="02020603050405020304" pitchFamily="18" charset="0"/>
                <a:ea typeface="Calibri" panose="020F0502020204030204" pitchFamily="34" charset="0"/>
                <a:cs typeface="Times New Roman" panose="02020603050405020304" pitchFamily="18" charset="0"/>
              </a:rPr>
              <a:t>ifodaning </a:t>
            </a:r>
            <a:r>
              <a:rPr lang="nl-NL" sz="2800" dirty="0">
                <a:latin typeface="Times New Roman" panose="02020603050405020304" pitchFamily="18" charset="0"/>
                <a:ea typeface="Calibri" panose="020F0502020204030204" pitchFamily="34" charset="0"/>
                <a:cs typeface="Times New Roman" panose="02020603050405020304" pitchFamily="18" charset="0"/>
              </a:rPr>
              <a:t>qiymatlarini o’rniga kuyamiz:        </a:t>
            </a:r>
            <a:endParaRPr lang="ru-RU" sz="2800" i="1"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07000"/>
              </a:lnSpc>
              <a:spcAft>
                <a:spcPts val="0"/>
              </a:spcAft>
            </a:pPr>
            <a:r>
              <a:rPr lang="nl-NL" sz="2800" i="1" dirty="0" smtClean="0">
                <a:latin typeface="Times New Roman" panose="02020603050405020304" pitchFamily="18" charset="0"/>
                <a:ea typeface="Times New Roman" panose="02020603050405020304" pitchFamily="18" charset="0"/>
                <a:cs typeface="Times New Roman" panose="02020603050405020304" pitchFamily="18" charset="0"/>
              </a:rPr>
              <a:t>M</a:t>
            </a:r>
            <a:r>
              <a:rPr lang="nl-NL" sz="28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st</a:t>
            </a: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 (M</a:t>
            </a:r>
            <a:r>
              <a:rPr lang="nl-NL" sz="2800" i="1" baseline="-25000" dirty="0">
                <a:latin typeface="Times New Roman" panose="02020603050405020304" pitchFamily="18" charset="0"/>
                <a:ea typeface="Times New Roman" panose="02020603050405020304" pitchFamily="18" charset="0"/>
                <a:cs typeface="Times New Roman" panose="02020603050405020304" pitchFamily="18" charset="0"/>
              </a:rPr>
              <a:t>k</a:t>
            </a: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/r</a:t>
            </a:r>
            <a:r>
              <a:rPr lang="nl-NL" sz="2800" i="1" baseline="-25000" dirty="0">
                <a:latin typeface="Times New Roman" panose="02020603050405020304" pitchFamily="18" charset="0"/>
                <a:ea typeface="Times New Roman" panose="02020603050405020304" pitchFamily="18" charset="0"/>
                <a:cs typeface="Times New Roman" panose="02020603050405020304" pitchFamily="18" charset="0"/>
              </a:rPr>
              <a:t>k</a:t>
            </a: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 ctg</a:t>
            </a:r>
            <a:r>
              <a:rPr lang="en-US" sz="2800"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i="1" dirty="0">
                <a:latin typeface="Times New Roman" panose="02020603050405020304" pitchFamily="18" charset="0"/>
                <a:ea typeface="Times New Roman" panose="02020603050405020304" pitchFamily="18" charset="0"/>
                <a:cs typeface="Times New Roman" panose="02020603050405020304" pitchFamily="18" charset="0"/>
              </a:rPr>
              <a:t> </a:t>
            </a: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 G</a:t>
            </a:r>
            <a:r>
              <a:rPr lang="nl-NL" sz="2800" i="1" baseline="-25000" dirty="0">
                <a:latin typeface="Times New Roman" panose="02020603050405020304" pitchFamily="18" charset="0"/>
                <a:ea typeface="Times New Roman" panose="02020603050405020304" pitchFamily="18" charset="0"/>
                <a:cs typeface="Times New Roman" panose="02020603050405020304" pitchFamily="18" charset="0"/>
              </a:rPr>
              <a:t>k </a:t>
            </a: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f ctg</a:t>
            </a:r>
            <a:r>
              <a:rPr lang="en-US" sz="2800"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 –P/sin</a:t>
            </a:r>
            <a:r>
              <a:rPr lang="en-US" sz="2800"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 e + (M</a:t>
            </a:r>
            <a:r>
              <a:rPr lang="nl-NL" sz="2800" i="1" baseline="-25000" dirty="0">
                <a:latin typeface="Times New Roman" panose="02020603050405020304" pitchFamily="18" charset="0"/>
                <a:ea typeface="Times New Roman" panose="02020603050405020304" pitchFamily="18" charset="0"/>
                <a:cs typeface="Times New Roman" panose="02020603050405020304" pitchFamily="18" charset="0"/>
              </a:rPr>
              <a:t>k</a:t>
            </a: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/r</a:t>
            </a:r>
            <a:r>
              <a:rPr lang="nl-NL" sz="2800" i="1" baseline="-25000" dirty="0">
                <a:latin typeface="Times New Roman" panose="02020603050405020304" pitchFamily="18" charset="0"/>
                <a:ea typeface="Times New Roman" panose="02020603050405020304" pitchFamily="18" charset="0"/>
                <a:cs typeface="Times New Roman" panose="02020603050405020304" pitchFamily="18" charset="0"/>
              </a:rPr>
              <a:t>k</a:t>
            </a: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-G</a:t>
            </a:r>
            <a:r>
              <a:rPr lang="nl-NL" sz="2800" i="1" baseline="-25000" dirty="0">
                <a:latin typeface="Times New Roman" panose="02020603050405020304" pitchFamily="18" charset="0"/>
                <a:ea typeface="Times New Roman" panose="02020603050405020304" pitchFamily="18" charset="0"/>
                <a:cs typeface="Times New Roman" panose="02020603050405020304" pitchFamily="18" charset="0"/>
              </a:rPr>
              <a:t>k</a:t>
            </a:r>
            <a:r>
              <a:rPr lang="nl-NL" sz="2800" i="1" dirty="0">
                <a:latin typeface="Times New Roman" panose="02020603050405020304" pitchFamily="18" charset="0"/>
                <a:ea typeface="Times New Roman" panose="02020603050405020304" pitchFamily="18" charset="0"/>
                <a:cs typeface="Times New Roman" panose="02020603050405020304" pitchFamily="18" charset="0"/>
              </a:rPr>
              <a:t>f) d</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0"/>
              </a:spcAft>
            </a:pP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Заголовок 1"/>
          <p:cNvSpPr txBox="1">
            <a:spLocks noGrp="1"/>
          </p:cNvSpPr>
          <p:nvPr>
            <p:ph type="title"/>
          </p:nvPr>
        </p:nvSpPr>
        <p:spPr>
          <a:xfrm>
            <a:off x="978795" y="154546"/>
            <a:ext cx="10753859" cy="618186"/>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indent="342900" algn="ctr">
              <a:lnSpc>
                <a:spcPct val="107000"/>
              </a:lnSpc>
              <a:spcAft>
                <a:spcPts val="0"/>
              </a:spcAft>
            </a:pPr>
            <a:r>
              <a:rPr lang="es-ES" sz="2800" b="1" dirty="0">
                <a:latin typeface="Times New Roman" panose="02020603050405020304" pitchFamily="18" charset="0"/>
                <a:ea typeface="Times New Roman" panose="02020603050405020304" pitchFamily="18" charset="0"/>
                <a:cs typeface="Times New Roman" panose="02020603050405020304" pitchFamily="18" charset="0"/>
              </a:rPr>
              <a:t>Boshqariluvchi g’ildiraklarni stabillash</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803505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283335" y="988498"/>
            <a:ext cx="11797048" cy="4351338"/>
          </a:xfrm>
        </p:spPr>
        <p:txBody>
          <a:bodyPr/>
          <a:lstStyle/>
          <a:p>
            <a:pPr marL="0" lvl="0" indent="0" algn="just" eaLnBrk="1" fontAlgn="auto" hangingPunct="1">
              <a:lnSpc>
                <a:spcPct val="107000"/>
              </a:lnSpc>
              <a:spcBef>
                <a:spcPts val="0"/>
              </a:spcBef>
              <a:spcAft>
                <a:spcPts val="0"/>
              </a:spcAft>
              <a:buClrTx/>
              <a:buSzTx/>
              <a:buNone/>
            </a:pPr>
            <a:r>
              <a:rPr lang="nl-NL"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Tenglamadan ko’rinib turibdiki, stabillovchi moment </a:t>
            </a:r>
            <a:r>
              <a:rPr lang="nl-NL"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nl-NL" sz="2800"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st</a:t>
            </a:r>
            <a:r>
              <a:rPr lang="nl-NL"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g’ildirakka ta`sir etuvchi o’rinma kuchlar momenti </a:t>
            </a:r>
            <a:r>
              <a:rPr lang="nl-NL"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nl-NL" sz="2800"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a:t>
            </a:r>
            <a:r>
              <a:rPr lang="nl-NL"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vertikal  kuchlar momenti </a:t>
            </a:r>
            <a:r>
              <a:rPr lang="nl-NL"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nl-NL" sz="2800"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z</a:t>
            </a:r>
            <a:r>
              <a:rPr lang="nl-NL"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yonaki kuchlar momenti </a:t>
            </a:r>
            <a:r>
              <a:rPr lang="nl-NL"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My</a:t>
            </a:r>
            <a:r>
              <a:rPr lang="nl-NL"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yonaki sirpanish burchagi</a:t>
            </a:r>
            <a:r>
              <a:rPr lang="nl-NL"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 va shinaning stabillovchi momenti </a:t>
            </a:r>
            <a:r>
              <a:rPr lang="nl-NL"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nl-NL" sz="2800"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sh</a:t>
            </a:r>
            <a:r>
              <a:rPr lang="nl-NL"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ga bog’liq; yahni:</a:t>
            </a:r>
            <a:endParaRPr lang="ru-RU"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0" lvl="0" indent="0" algn="ctr" eaLnBrk="1" fontAlgn="auto" hangingPunct="1">
              <a:lnSpc>
                <a:spcPct val="107000"/>
              </a:lnSpc>
              <a:spcBef>
                <a:spcPts val="0"/>
              </a:spcBef>
              <a:spcAft>
                <a:spcPts val="0"/>
              </a:spcAft>
              <a:buClrTx/>
              <a:buSzTx/>
              <a:buNone/>
            </a:pPr>
            <a:r>
              <a:rPr lang="nl-NL"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nl-NL" sz="2800"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st</a:t>
            </a:r>
            <a:r>
              <a:rPr lang="nl-NL"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nl-NL" sz="2800"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sh</a:t>
            </a:r>
            <a:r>
              <a:rPr lang="nl-NL"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nl-NL" sz="2800"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a:t>
            </a:r>
            <a:r>
              <a:rPr lang="nl-NL"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nl-NL" sz="2800"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z</a:t>
            </a:r>
            <a:r>
              <a:rPr lang="nl-NL"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nl-NL" sz="2800"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a:t>
            </a:r>
            <a:endParaRPr lang="ru-RU"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eaLnBrk="1" fontAlgn="auto" hangingPunct="1">
              <a:lnSpc>
                <a:spcPct val="107000"/>
              </a:lnSpc>
              <a:spcBef>
                <a:spcPts val="0"/>
              </a:spcBef>
              <a:spcAft>
                <a:spcPts val="0"/>
              </a:spcAft>
              <a:buClrTx/>
              <a:buSzTx/>
              <a:buNone/>
            </a:pPr>
            <a:r>
              <a:rPr lang="nl-NL"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Stabillovchi momentning tashkil etuvchilari protsent xisobida quyidagicha taqsimlanadi: </a:t>
            </a:r>
            <a:r>
              <a:rPr lang="nl-NL"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nl-NL" sz="2800"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sh</a:t>
            </a:r>
            <a:r>
              <a:rPr lang="nl-NL"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50 ... 55 %; </a:t>
            </a:r>
            <a:r>
              <a:rPr lang="nl-NL"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nl-NL" sz="2800"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a:t>
            </a:r>
            <a:r>
              <a:rPr lang="nl-NL"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nl-NL"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a:t>
            </a:r>
            <a:r>
              <a:rPr lang="nl-NL"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 3 %;  </a:t>
            </a:r>
            <a:r>
              <a:rPr lang="nl-NL"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nl-NL" sz="2800"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z</a:t>
            </a:r>
            <a:r>
              <a:rPr lang="nl-NL"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10 . . .12 %;  </a:t>
            </a:r>
            <a:r>
              <a:rPr lang="nl-NL"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My</a:t>
            </a:r>
            <a:r>
              <a:rPr lang="nl-NL"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35 ... 40 %. Stabillovchi momentga eng ko’p ta`sir etuvchi faktorlar shinaning elastikligi va shkvorenning bo’ylama egilishi bo’lib, </a:t>
            </a:r>
            <a:r>
              <a:rPr lang="nl-NL"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nl-NL" sz="2800"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sh</a:t>
            </a:r>
            <a:r>
              <a:rPr lang="nl-NL"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va </a:t>
            </a:r>
            <a:r>
              <a:rPr lang="nl-NL"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nl-NL" sz="2800"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a:t>
            </a:r>
            <a:r>
              <a:rPr lang="nl-NL"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momentlariga faol ta`sir etadi.</a:t>
            </a:r>
            <a:endParaRPr lang="ru-RU"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endParaRPr lang="ru-RU" sz="2800" dirty="0"/>
          </a:p>
        </p:txBody>
      </p:sp>
      <p:sp>
        <p:nvSpPr>
          <p:cNvPr id="4" name="Заголовок 1"/>
          <p:cNvSpPr txBox="1">
            <a:spLocks noGrp="1"/>
          </p:cNvSpPr>
          <p:nvPr>
            <p:ph type="title"/>
          </p:nvPr>
        </p:nvSpPr>
        <p:spPr>
          <a:xfrm>
            <a:off x="978795" y="154546"/>
            <a:ext cx="10753859" cy="618186"/>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indent="342900" algn="ctr">
              <a:lnSpc>
                <a:spcPct val="107000"/>
              </a:lnSpc>
              <a:spcAft>
                <a:spcPts val="0"/>
              </a:spcAft>
            </a:pPr>
            <a:r>
              <a:rPr lang="es-ES" sz="2800" b="1" dirty="0">
                <a:latin typeface="Times New Roman" panose="02020603050405020304" pitchFamily="18" charset="0"/>
                <a:ea typeface="Times New Roman" panose="02020603050405020304" pitchFamily="18" charset="0"/>
                <a:cs typeface="Times New Roman" panose="02020603050405020304" pitchFamily="18" charset="0"/>
              </a:rPr>
              <a:t>Boshqariluvchi g’ildiraklarni stabillash</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88914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Прямоугольник 3"/>
          <p:cNvSpPr/>
          <p:nvPr/>
        </p:nvSpPr>
        <p:spPr>
          <a:xfrm>
            <a:off x="628338" y="0"/>
            <a:ext cx="10515599" cy="1014380"/>
          </a:xfrm>
          <a:prstGeom prst="rect">
            <a:avLst/>
          </a:prstGeom>
        </p:spPr>
        <p:txBody>
          <a:bodyPr wrap="square">
            <a:spAutoFit/>
          </a:bodyPr>
          <a:lstStyle/>
          <a:p>
            <a:pPr indent="342900" algn="ctr">
              <a:lnSpc>
                <a:spcPct val="107000"/>
              </a:lnSpc>
              <a:spcAft>
                <a:spcPts val="0"/>
              </a:spcAft>
            </a:pP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Ekpluatatsiyada uchraydigan faktorlarning boshqaruvchanlikka ta`siri.</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0" y="754294"/>
            <a:ext cx="12192000" cy="6025367"/>
          </a:xfrm>
          <a:prstGeom prst="rect">
            <a:avLst/>
          </a:prstGeom>
        </p:spPr>
        <p:txBody>
          <a:bodyPr wrap="square">
            <a:spAutoFit/>
          </a:bodyPr>
          <a:lstStyle/>
          <a:p>
            <a:pPr algn="just">
              <a:lnSpc>
                <a:spcPct val="107000"/>
              </a:lnSpc>
              <a:spcAft>
                <a:spcPts val="0"/>
              </a:spcAft>
            </a:pPr>
            <a:r>
              <a:rPr lang="ru-RU"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smtClean="0">
                <a:latin typeface="Times New Roman" panose="02020603050405020304" pitchFamily="18" charset="0"/>
                <a:ea typeface="Times New Roman" panose="02020603050405020304" pitchFamily="18" charset="0"/>
                <a:cs typeface="Times New Roman" panose="02020603050405020304" pitchFamily="18" charset="0"/>
              </a:rPr>
              <a:t>Avtomobilning </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boshqariluvchanligiga kupgina ekspluatatsion faktorlar ta`sir qiladi. Boshtsariluvchi g’ildiraklarning burilish burchaklari o’rtasidagi bog’lanish avtomobil ekspluatatsiyasi davrida oldinri o’q va rul yuritmasi detallarining yeyilishi natijasida o’zgaradi. G’ildiraklarning yakinlashuvi rul trapetsiyasi kundalang tortkisining uzunligini, o’zgartirib rostlanadi. Agar kundalang torguy detallari bir xil uzunlikka ega bo’lsa, rul trapetsiyasi simmetrik bo’ladi va g’ildiraklarning burchaklari o’rtasidagi bog’lanish burilish yo’nalishiga borlik bo’lmaydi. Boshqariluvchi g’ildiraklar rul richaglari bilan borlik bo’lgani uchun g’ildiraklar ma`lum burchakka burilsa, rul richagi ham shunday burchakka buriladi. SHuning uchun rul richaglari o’rtasida ham g’ildiraklardagi burilish burchaklari o’rtasidagi kabi bog’lanish saklanib koladi.</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r>
              <a:rPr lang="ru-RU" sz="2800" dirty="0" smtClean="0">
                <a:latin typeface="Times New Roman" panose="02020603050405020304" pitchFamily="18" charset="0"/>
                <a:ea typeface="Times New Roman" panose="02020603050405020304" pitchFamily="18" charset="0"/>
              </a:rPr>
              <a:t>	</a:t>
            </a:r>
            <a:r>
              <a:rPr lang="nl-NL" sz="2800" dirty="0" smtClean="0">
                <a:latin typeface="Times New Roman" panose="02020603050405020304" pitchFamily="18" charset="0"/>
                <a:ea typeface="Times New Roman" panose="02020603050405020304" pitchFamily="18" charset="0"/>
              </a:rPr>
              <a:t>Ekspluatatsiya </a:t>
            </a:r>
            <a:r>
              <a:rPr lang="nl-NL" sz="2800" dirty="0">
                <a:latin typeface="Times New Roman" panose="02020603050405020304" pitchFamily="18" charset="0"/>
                <a:ea typeface="Times New Roman" panose="02020603050405020304" pitchFamily="18" charset="0"/>
              </a:rPr>
              <a:t>davrida g’ildirak burilish burchaklari o’rtasndagi bog’lanish rul yuritmasining noto’g’ri sozlanishi natijasida buzilishi mumkin. </a:t>
            </a:r>
            <a:endParaRPr lang="ru-RU" sz="2800" dirty="0"/>
          </a:p>
        </p:txBody>
      </p:sp>
    </p:spTree>
    <p:extLst>
      <p:ext uri="{BB962C8B-B14F-4D97-AF65-F5344CB8AC3E}">
        <p14:creationId xmlns:p14="http://schemas.microsoft.com/office/powerpoint/2010/main" val="11855253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0" y="821284"/>
            <a:ext cx="12192000" cy="4351338"/>
          </a:xfrm>
        </p:spPr>
        <p:txBody>
          <a:bodyPr/>
          <a:lstStyle/>
          <a:p>
            <a:pPr marL="0" indent="0" algn="just">
              <a:buNone/>
            </a:pPr>
            <a:r>
              <a:rPr lang="nl-NL" sz="2800" dirty="0">
                <a:latin typeface="Times New Roman" panose="02020603050405020304" pitchFamily="18" charset="0"/>
                <a:cs typeface="Times New Roman" panose="02020603050405020304" pitchFamily="18" charset="0"/>
              </a:rPr>
              <a:t>Ma`lumki, boshqariluvchi g’ildiraklarning yakinlashuvi g’ildirakning yonga orishi natijasida shinaning yeyilishini bir oz kamaytiradi. G’ildiraklarning yakinlashuvini rostlashda rul trapetsiyasi kundalang tortkisining uzunligini buy-lama o’qdan</a:t>
            </a:r>
            <a:r>
              <a:rPr lang="nl-NL" sz="2800" b="1" dirty="0">
                <a:latin typeface="Times New Roman" panose="02020603050405020304" pitchFamily="18" charset="0"/>
                <a:cs typeface="Times New Roman" panose="02020603050405020304" pitchFamily="18" charset="0"/>
              </a:rPr>
              <a:t> </a:t>
            </a:r>
            <a:r>
              <a:rPr lang="nl-NL" sz="2800" dirty="0">
                <a:latin typeface="Times New Roman" panose="02020603050405020304" pitchFamily="18" charset="0"/>
                <a:cs typeface="Times New Roman" panose="02020603050405020304" pitchFamily="18" charset="0"/>
              </a:rPr>
              <a:t>ikki tomonga bir xil o’zgartirish kerak. Kundalang tortkining faqat bir uchi uzaytirilganda</a:t>
            </a:r>
            <a:r>
              <a:rPr lang="nl-NL" sz="2800" b="1" dirty="0">
                <a:latin typeface="Times New Roman" panose="02020603050405020304" pitchFamily="18" charset="0"/>
                <a:cs typeface="Times New Roman" panose="02020603050405020304" pitchFamily="18" charset="0"/>
              </a:rPr>
              <a:t> ham</a:t>
            </a:r>
            <a:r>
              <a:rPr lang="nl-NL" sz="2800" dirty="0">
                <a:latin typeface="Times New Roman" panose="02020603050405020304" pitchFamily="18" charset="0"/>
                <a:cs typeface="Times New Roman" panose="02020603050405020304" pitchFamily="18" charset="0"/>
              </a:rPr>
              <a:t> g’ildiraklarning neytral xolatidagi yakinlashuv burchaklari iormada bo’ladi, lekin g’ildiraklar ung va chap tomonga burilganda</a:t>
            </a:r>
            <a:r>
              <a:rPr lang="nl-NL" sz="2800" b="1" dirty="0">
                <a:latin typeface="Times New Roman" panose="02020603050405020304" pitchFamily="18" charset="0"/>
                <a:cs typeface="Times New Roman" panose="02020603050405020304" pitchFamily="18" charset="0"/>
              </a:rPr>
              <a:t> </a:t>
            </a:r>
            <a:r>
              <a:rPr lang="nl-NL" sz="2800" dirty="0">
                <a:latin typeface="Times New Roman" panose="02020603050405020304" pitchFamily="18" charset="0"/>
                <a:cs typeface="Times New Roman" panose="02020603050405020304" pitchFamily="18" charset="0"/>
              </a:rPr>
              <a:t>0</a:t>
            </a:r>
            <a:r>
              <a:rPr lang="nl-NL" sz="2800" baseline="-25000" dirty="0">
                <a:latin typeface="Times New Roman" panose="02020603050405020304" pitchFamily="18" charset="0"/>
                <a:cs typeface="Times New Roman" panose="02020603050405020304" pitchFamily="18" charset="0"/>
              </a:rPr>
              <a:t>v </a:t>
            </a:r>
            <a:r>
              <a:rPr lang="nl-NL" sz="2800" dirty="0">
                <a:latin typeface="Times New Roman" panose="02020603050405020304" pitchFamily="18" charset="0"/>
                <a:cs typeface="Times New Roman" panose="02020603050405020304" pitchFamily="18" charset="0"/>
              </a:rPr>
              <a:t>va 0</a:t>
            </a:r>
            <a:r>
              <a:rPr lang="nl-NL" sz="2800" baseline="-25000" dirty="0">
                <a:latin typeface="Times New Roman" panose="02020603050405020304" pitchFamily="18" charset="0"/>
                <a:cs typeface="Times New Roman" panose="02020603050405020304" pitchFamily="18" charset="0"/>
              </a:rPr>
              <a:t>n</a:t>
            </a:r>
            <a:r>
              <a:rPr lang="nl-NL" sz="2800" dirty="0">
                <a:latin typeface="Times New Roman" panose="02020603050405020304" pitchFamily="18" charset="0"/>
                <a:cs typeface="Times New Roman" panose="02020603050405020304" pitchFamily="18" charset="0"/>
              </a:rPr>
              <a:t> burchaklari o’rtasidagi  bog’lanish o’zgaradi.</a:t>
            </a:r>
            <a:endParaRPr lang="ru-RU" sz="2800" dirty="0">
              <a:latin typeface="Times New Roman" panose="02020603050405020304" pitchFamily="18" charset="0"/>
              <a:cs typeface="Times New Roman" panose="02020603050405020304" pitchFamily="18" charset="0"/>
            </a:endParaRPr>
          </a:p>
          <a:p>
            <a:pPr marL="0" indent="0" algn="just">
              <a:buNone/>
            </a:pPr>
            <a:r>
              <a:rPr lang="ru-RU" sz="2800" dirty="0" smtClean="0">
                <a:latin typeface="Times New Roman" panose="02020603050405020304" pitchFamily="18" charset="0"/>
                <a:cs typeface="Times New Roman" panose="02020603050405020304" pitchFamily="18" charset="0"/>
              </a:rPr>
              <a:t>	</a:t>
            </a:r>
            <a:r>
              <a:rPr lang="nl-NL" sz="2800" dirty="0" smtClean="0">
                <a:latin typeface="Times New Roman" panose="02020603050405020304" pitchFamily="18" charset="0"/>
                <a:cs typeface="Times New Roman" panose="02020603050405020304" pitchFamily="18" charset="0"/>
              </a:rPr>
              <a:t>Avtomobilning </a:t>
            </a:r>
            <a:r>
              <a:rPr lang="nl-NL" sz="2800" dirty="0">
                <a:latin typeface="Times New Roman" panose="02020603050405020304" pitchFamily="18" charset="0"/>
                <a:cs typeface="Times New Roman" panose="02020603050405020304" pitchFamily="18" charset="0"/>
              </a:rPr>
              <a:t>boshqariluvchanligi kirish qismi va rul boshqarmasining texnikaviy xolatiga ham bog’liq. SHinalarning birortasida bosimning kamayishi uning G’ildirashga qarshiligini oshiradi</a:t>
            </a:r>
            <a:r>
              <a:rPr lang="nl-NL" sz="2800" b="1" dirty="0">
                <a:latin typeface="Times New Roman" panose="02020603050405020304" pitchFamily="18" charset="0"/>
                <a:cs typeface="Times New Roman" panose="02020603050405020304" pitchFamily="18" charset="0"/>
              </a:rPr>
              <a:t> </a:t>
            </a:r>
            <a:r>
              <a:rPr lang="nl-NL" sz="2800" dirty="0">
                <a:latin typeface="Times New Roman" panose="02020603050405020304" pitchFamily="18" charset="0"/>
                <a:cs typeface="Times New Roman" panose="02020603050405020304" pitchFamily="18" charset="0"/>
              </a:rPr>
              <a:t>va kundalang bikrligini kamaytiradi. SHuning uchun avtomobil bosimi kam shina tomonga burilishga intiladi. Rul trapetsiyasi va shkvoreng’ birikmalaridagi zazorlar kattalashsa, g’ildiraklarning tebranishi kuchayib. ulariing yo’l bilan tishlashishi yo’qolishi </a:t>
            </a:r>
            <a:r>
              <a:rPr lang="nl-NL" sz="2800" dirty="0" smtClean="0">
                <a:latin typeface="Times New Roman" panose="02020603050405020304" pitchFamily="18" charset="0"/>
                <a:cs typeface="Times New Roman" panose="02020603050405020304" pitchFamily="18" charset="0"/>
              </a:rPr>
              <a:t>mumkin</a:t>
            </a:r>
            <a:endParaRPr lang="ru-RU" sz="28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628338" y="0"/>
            <a:ext cx="10515599" cy="1014380"/>
          </a:xfrm>
          <a:prstGeom prst="rect">
            <a:avLst/>
          </a:prstGeom>
        </p:spPr>
        <p:txBody>
          <a:bodyPr wrap="square">
            <a:spAutoFit/>
          </a:bodyPr>
          <a:lstStyle/>
          <a:p>
            <a:pPr indent="342900" algn="ctr">
              <a:lnSpc>
                <a:spcPct val="107000"/>
              </a:lnSpc>
              <a:spcAft>
                <a:spcPts val="0"/>
              </a:spcAft>
            </a:pP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Ekpluatatsiyada uchraydigan faktorlarning boshqaruvchanlikka ta`siri.</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766232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0" y="821284"/>
            <a:ext cx="12192000" cy="6036716"/>
          </a:xfrm>
        </p:spPr>
        <p:txBody>
          <a:bodyPr/>
          <a:lstStyle/>
          <a:p>
            <a:pPr marL="0" indent="0">
              <a:buNone/>
            </a:pPr>
            <a:r>
              <a:rPr lang="nl-NL" sz="2800" dirty="0">
                <a:latin typeface="Times New Roman" panose="02020603050405020304" pitchFamily="18" charset="0"/>
                <a:cs typeface="Times New Roman" panose="02020603050405020304" pitchFamily="18" charset="0"/>
              </a:rPr>
              <a:t>Bundan tashkari g’ildirakdagi disbalans ham uning tebranishini kuchaytiradi. Disbalans, kupincha, protektori yangilangan shinalarda uchraydi.</a:t>
            </a:r>
            <a:endParaRPr lang="ru-RU" sz="2800" dirty="0">
              <a:latin typeface="Times New Roman" panose="02020603050405020304" pitchFamily="18" charset="0"/>
              <a:cs typeface="Times New Roman" panose="02020603050405020304" pitchFamily="18" charset="0"/>
            </a:endParaRPr>
          </a:p>
          <a:p>
            <a:pPr marL="0" indent="0">
              <a:buNone/>
            </a:pPr>
            <a:r>
              <a:rPr lang="nl-NL" sz="2800" dirty="0">
                <a:latin typeface="Times New Roman" panose="02020603050405020304" pitchFamily="18" charset="0"/>
                <a:cs typeface="Times New Roman" panose="02020603050405020304" pitchFamily="18" charset="0"/>
              </a:rPr>
              <a:t>Oldingi g’ildirak guchagining podshipniklaridagi va shkvoreng’ birikmasidagi zazorlar kattalashsa, avtomobil harakatidagi barkarorlik yomonlashadi. CHunki zazorlarning ortishi rul chambaragining burilish soni va amplitudasini oshiradi. Barkarorlikka rul boshqarmasining noto’g’ri sozlanishi ham salbiy ta`sir ko’rsatadi. Bo’ylama rul tortkisinnng probkalari, konussimon podshipniklar va rul mexanizmining Qattiq tortilishi ishqalanish kuchini oshiradi, g’ildiraklarning neytral xolatga kaytishini , qiyinlashtiradi, demak, boshqariluvchanlik yomonlashadi.</a:t>
            </a:r>
            <a:endParaRPr lang="ru-RU" sz="2800" dirty="0">
              <a:latin typeface="Times New Roman" panose="02020603050405020304" pitchFamily="18" charset="0"/>
              <a:cs typeface="Times New Roman" panose="02020603050405020304" pitchFamily="18" charset="0"/>
            </a:endParaRPr>
          </a:p>
          <a:p>
            <a:pPr marL="0" indent="0">
              <a:buNone/>
            </a:pPr>
            <a:r>
              <a:rPr lang="nl-NL" sz="2800" dirty="0">
                <a:latin typeface="Times New Roman" panose="02020603050405020304" pitchFamily="18" charset="0"/>
                <a:cs typeface="Times New Roman" panose="02020603050405020304" pitchFamily="18" charset="0"/>
              </a:rPr>
              <a:t>Avtomobilniig boshqariluvchanligi xaydovchining malakasiga ham kup jixatdan bog’liq. Ma`lumki, burilish davrida avtomobilni boshqarish juda qiyin. </a:t>
            </a:r>
            <a:endParaRPr lang="ru-RU" sz="2800" dirty="0">
              <a:latin typeface="Times New Roman" panose="02020603050405020304" pitchFamily="18" charset="0"/>
              <a:cs typeface="Times New Roman" panose="02020603050405020304" pitchFamily="18" charset="0"/>
            </a:endParaRPr>
          </a:p>
          <a:p>
            <a:pPr marL="0" indent="0">
              <a:buNone/>
            </a:pPr>
            <a:endParaRPr lang="ru-RU" sz="28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628338" y="0"/>
            <a:ext cx="10515599" cy="1014380"/>
          </a:xfrm>
          <a:prstGeom prst="rect">
            <a:avLst/>
          </a:prstGeom>
        </p:spPr>
        <p:txBody>
          <a:bodyPr wrap="square">
            <a:spAutoFit/>
          </a:bodyPr>
          <a:lstStyle/>
          <a:p>
            <a:pPr indent="342900" algn="ctr">
              <a:lnSpc>
                <a:spcPct val="107000"/>
              </a:lnSpc>
              <a:spcAft>
                <a:spcPts val="0"/>
              </a:spcAft>
            </a:pP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Ekpluatatsiyada uchraydigan faktorlarning boshqaruvchanlikka ta`siri.</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811129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68180" y="1196037"/>
            <a:ext cx="10515600" cy="4351338"/>
          </a:xfrm>
        </p:spPr>
        <p:txBody>
          <a:bodyPr/>
          <a:lstStyle/>
          <a:p>
            <a:pPr marL="0" indent="0">
              <a:buNone/>
            </a:pPr>
            <a:r>
              <a:rPr lang="nl-NL" dirty="0">
                <a:latin typeface="Times New Roman" panose="02020603050405020304" pitchFamily="18" charset="0"/>
                <a:cs typeface="Times New Roman" panose="02020603050405020304" pitchFamily="18" charset="0"/>
              </a:rPr>
              <a:t>Malakasi past xaydovchilar esa kup xatolarga yo’l kuyadilar, yahni: avtomobilni yo’l o’qidan tashkariga chikaradi, yurib ketayotgan katorini tusatdan o’zgartiradi, burilish davrida «burchak kesadi» va x</a:t>
            </a:r>
            <a:r>
              <a:rPr lang="nl-NL" i="1" dirty="0">
                <a:latin typeface="Times New Roman" panose="02020603050405020304" pitchFamily="18" charset="0"/>
                <a:cs typeface="Times New Roman" panose="02020603050405020304" pitchFamily="18" charset="0"/>
              </a:rPr>
              <a:t>.</a:t>
            </a:r>
            <a:r>
              <a:rPr lang="nl-NL" dirty="0">
                <a:latin typeface="Times New Roman" panose="02020603050405020304" pitchFamily="18" charset="0"/>
                <a:cs typeface="Times New Roman" panose="02020603050405020304" pitchFamily="18" charset="0"/>
              </a:rPr>
              <a:t> k. Avtomobilni aniq va ravon burish uchun uning harakat tezligi  bnlan  oldingi g’ildiraklarning burilishdagi burchak tezligi uzaro mos bo’lishi lozim.</a:t>
            </a:r>
            <a:endParaRPr lang="ru-RU" dirty="0"/>
          </a:p>
        </p:txBody>
      </p:sp>
      <p:sp>
        <p:nvSpPr>
          <p:cNvPr id="5" name="Прямоугольник 4"/>
          <p:cNvSpPr/>
          <p:nvPr/>
        </p:nvSpPr>
        <p:spPr>
          <a:xfrm>
            <a:off x="628338" y="0"/>
            <a:ext cx="10515599" cy="1014380"/>
          </a:xfrm>
          <a:prstGeom prst="rect">
            <a:avLst/>
          </a:prstGeom>
        </p:spPr>
        <p:txBody>
          <a:bodyPr wrap="square">
            <a:spAutoFit/>
          </a:bodyPr>
          <a:lstStyle/>
          <a:p>
            <a:pPr indent="342900" algn="ctr">
              <a:lnSpc>
                <a:spcPct val="107000"/>
              </a:lnSpc>
              <a:spcAft>
                <a:spcPts val="0"/>
              </a:spcAft>
            </a:pPr>
            <a:r>
              <a:rPr lang="nl-NL" sz="2800" b="1" dirty="0">
                <a:latin typeface="Times New Roman" panose="02020603050405020304" pitchFamily="18" charset="0"/>
                <a:ea typeface="Times New Roman" panose="02020603050405020304" pitchFamily="18" charset="0"/>
                <a:cs typeface="Times New Roman" panose="02020603050405020304" pitchFamily="18" charset="0"/>
              </a:rPr>
              <a:t>Ekpluatatsiyada uchraydigan faktorlarning boshqaruvchanlikka ta`siri.</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37267061"/>
      </p:ext>
    </p:extLst>
  </p:cSld>
  <p:clrMapOvr>
    <a:masterClrMapping/>
  </p:clrMapOvr>
</p:sld>
</file>

<file path=ppt/theme/theme1.xml><?xml version="1.0" encoding="utf-8"?>
<a:theme xmlns:a="http://schemas.openxmlformats.org/drawingml/2006/main" name="Ьbergдnge">
  <a:themeElements>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Ьbergдnge">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Ьbergдnge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Ьbergдnge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Ьbergдnge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Ьbergдnge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Ьbergдnge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1134</TotalTime>
  <Words>1158</Words>
  <Application>Microsoft Office PowerPoint</Application>
  <PresentationFormat>Широкоэкранный</PresentationFormat>
  <Paragraphs>88</Paragraphs>
  <Slides>20</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20</vt:i4>
      </vt:variant>
    </vt:vector>
  </HeadingPairs>
  <TitlesOfParts>
    <vt:vector size="28" baseType="lpstr">
      <vt:lpstr>ＭＳ Ｐゴシック</vt:lpstr>
      <vt:lpstr>Arial</vt:lpstr>
      <vt:lpstr>Calibri</vt:lpstr>
      <vt:lpstr>Symbol</vt:lpstr>
      <vt:lpstr>Tahoma</vt:lpstr>
      <vt:lpstr>Times New Roman</vt:lpstr>
      <vt:lpstr>Wingdings</vt:lpstr>
      <vt:lpstr>Ьbergдnge</vt:lpstr>
      <vt:lpstr>Презентация PowerPoint</vt:lpstr>
      <vt:lpstr>Boshqariluvchi g’ildiraklarning tebranishi.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Boshqariluvchi g’ildiraklarni stabillash.</vt:lpstr>
      <vt:lpstr>Презентация PowerPoint</vt:lpstr>
      <vt:lpstr>Boshqariluvchi g’ildiraklarni stabillash.</vt:lpstr>
      <vt:lpstr>Boshqariluvchi g’ildiraklarni stabillash.</vt:lpstr>
      <vt:lpstr>Boshqariluvchi g’ildiraklarni stabillash.</vt:lpstr>
      <vt:lpstr>Boshqariluvchi g’ildiraklarni stabillash.</vt:lpstr>
      <vt:lpstr>Boshqariluvchi g’ildiraklarni stabillash.</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Муаттархон</dc:creator>
  <cp:lastModifiedBy>Муаттархон</cp:lastModifiedBy>
  <cp:revision>121</cp:revision>
  <dcterms:created xsi:type="dcterms:W3CDTF">2017-10-09T17:42:53Z</dcterms:created>
  <dcterms:modified xsi:type="dcterms:W3CDTF">2017-11-17T04:29:25Z</dcterms:modified>
</cp:coreProperties>
</file>