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8" r:id="rId34"/>
    <p:sldId id="299" r:id="rId35"/>
    <p:sldId id="300" r:id="rId36"/>
    <p:sldId id="301" r:id="rId37"/>
    <p:sldId id="302" r:id="rId38"/>
    <p:sldId id="303" r:id="rId39"/>
    <p:sldId id="304" r:id="rId40"/>
    <p:sldId id="305" r:id="rId41"/>
    <p:sldId id="306" r:id="rId42"/>
    <p:sldId id="307" r:id="rId43"/>
    <p:sldId id="308" r:id="rId44"/>
    <p:sldId id="309" r:id="rId45"/>
    <p:sldId id="310" r:id="rId46"/>
    <p:sldId id="266" r:id="rId47"/>
    <p:sldId id="26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78584" autoAdjust="0"/>
  </p:normalViewPr>
  <p:slideViewPr>
    <p:cSldViewPr snapToGrid="0">
      <p:cViewPr varScale="1">
        <p:scale>
          <a:sx n="58" d="100"/>
          <a:sy n="58" d="100"/>
        </p:scale>
        <p:origin x="121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10/10/2018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3</a:t>
            </a:fld>
            <a:endParaRPr lang="en-US" dirty="0"/>
          </a:p>
        </p:txBody>
      </p:sp>
    </p:spTree>
    <p:extLst>
      <p:ext uri="{BB962C8B-B14F-4D97-AF65-F5344CB8AC3E}">
        <p14:creationId xmlns:p14="http://schemas.microsoft.com/office/powerpoint/2010/main" val="3833670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There is little margin for error in marketing. Just a short time ago, </a:t>
            </a:r>
            <a:r>
              <a:rPr lang="en-US" dirty="0" err="1" smtClean="0">
                <a:latin typeface="Arial" panose="020B0604020202020204" pitchFamily="34" charset="0"/>
              </a:rPr>
              <a:t>MySpace</a:t>
            </a:r>
            <a:r>
              <a:rPr lang="en-US" dirty="0" smtClean="0">
                <a:latin typeface="Arial" panose="020B0604020202020204" pitchFamily="34" charset="0"/>
              </a:rPr>
              <a:t>, Yahoo!, Blockbuster, and Barnes &amp; Noble were admired leaders in their industries. What a difference a few years can make! Each of these brands has been completely overtaken by an upstart challenger—Facebook, Google, Netflix, and Amazon—and they now struggle, sometimes unsuccessfully, for mere survival.</a:t>
            </a:r>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652197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One of the shortest good definitions of marketing is </a:t>
            </a:r>
            <a:r>
              <a:rPr lang="en-US" altLang="en-US" dirty="0" smtClean="0">
                <a:latin typeface="Arial" panose="020B0604020202020204" pitchFamily="34" charset="0"/>
              </a:rPr>
              <a:t>“</a:t>
            </a:r>
            <a:r>
              <a:rPr lang="en-US" dirty="0" smtClean="0">
                <a:latin typeface="Arial" panose="020B0604020202020204" pitchFamily="34" charset="0"/>
              </a:rPr>
              <a:t>meeting needs profitably.</a:t>
            </a:r>
            <a:r>
              <a:rPr lang="en-US" altLang="en-US" dirty="0" smtClean="0">
                <a:latin typeface="Arial" panose="020B0604020202020204" pitchFamily="34" charset="0"/>
              </a:rPr>
              <a:t>”</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1282794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smtClean="0">
                <a:latin typeface="Arial" panose="020B0604020202020204" pitchFamily="34" charset="0"/>
              </a:rPr>
              <a:t>Marketing management </a:t>
            </a:r>
            <a:r>
              <a:rPr lang="en-US" dirty="0" smtClean="0">
                <a:latin typeface="Arial" panose="020B0604020202020204" pitchFamily="34" charset="0"/>
              </a:rPr>
              <a:t>takes place when at least one party to a potential exchange thinks about the means of achieving desired responses from other parties.</a:t>
            </a:r>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571641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Marketers market 10 main types of entities: goods, services, events, experiences, persons, places, properties, organizations, information, and ideas.</a:t>
            </a:r>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125106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Marketers market 10 main types of entities: goods, services, events, experiences, persons, places, properties, organizations, information, and ideas.</a:t>
            </a:r>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9192149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If two parties are seeking to sell something to each other, we call them both marketers.</a:t>
            </a:r>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641768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Five basic markets and their connecting flows are shown in Figure 1.1. Manufacturers go to resource markets (raw material markets, labor markets, money markets), buy resources and turn them into goods and services, and sell finished products to intermediaries, who sell them to consumers. Consumers sell their labor and receive money with which they pay for goods and services. The government collects tax revenues to buy goods from resource, manufacturer, and intermediary markets and uses these goods and services to provide public services. Each nation</a:t>
            </a:r>
            <a:r>
              <a:rPr lang="en-US" altLang="en-US" dirty="0" smtClean="0">
                <a:latin typeface="Arial" panose="020B0604020202020204" pitchFamily="34" charset="0"/>
              </a:rPr>
              <a:t>’</a:t>
            </a:r>
            <a:r>
              <a:rPr lang="en-US" dirty="0" smtClean="0">
                <a:latin typeface="Arial" panose="020B0604020202020204" pitchFamily="34" charset="0"/>
              </a:rPr>
              <a:t>s economy, and the global economy, consists of interacting sets of markets linked through exchange processes.</a:t>
            </a:r>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3209402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Figure 1.2 shows how sellers and buyers are connected by four flows. Sellers send goods and services and communications such as ads and direct mail to the market; in return they receive money and information such as customer attitudes and sales data. The inner loop shows an exchange of money for goods and services; the outer loop shows an exchange of information.</a:t>
            </a:r>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645728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latin typeface="Arial" panose="020B0604020202020204" pitchFamily="34" charset="0"/>
              </a:rPr>
              <a:t>Consumer Markets </a:t>
            </a:r>
            <a:r>
              <a:rPr lang="en-US" dirty="0" smtClean="0">
                <a:latin typeface="Arial" panose="020B0604020202020204" pitchFamily="34" charset="0"/>
              </a:rPr>
              <a:t>Companies selling mass consumer goods and services such as juices, cosmetics, athletic shoes, and air travel establish a strong brand image by developing a superior product or service, ensuring its availability, and backing it with engaging communications and reliable performance. </a:t>
            </a:r>
          </a:p>
          <a:p>
            <a:r>
              <a:rPr lang="en-US" b="1" i="1" dirty="0" smtClean="0">
                <a:latin typeface="Arial" panose="020B0604020202020204" pitchFamily="34" charset="0"/>
              </a:rPr>
              <a:t>Business Markets </a:t>
            </a:r>
            <a:r>
              <a:rPr lang="en-US" dirty="0" smtClean="0">
                <a:latin typeface="Arial" panose="020B0604020202020204" pitchFamily="34" charset="0"/>
              </a:rPr>
              <a:t>Companies selling business goods and services often face well-informed professional buyers skilled at evaluating competitive offerings. Advertising and Web sites can play a role, but the sales force, the price, and the seller</a:t>
            </a:r>
            <a:r>
              <a:rPr lang="en-US" altLang="en-US" dirty="0" smtClean="0">
                <a:latin typeface="Arial" panose="020B0604020202020204" pitchFamily="34" charset="0"/>
              </a:rPr>
              <a:t>’</a:t>
            </a:r>
            <a:r>
              <a:rPr lang="en-US" dirty="0" smtClean="0">
                <a:latin typeface="Arial" panose="020B0604020202020204" pitchFamily="34" charset="0"/>
              </a:rPr>
              <a:t>s reputation may play a greater one. </a:t>
            </a:r>
          </a:p>
          <a:p>
            <a:r>
              <a:rPr lang="en-US" b="1" i="1" dirty="0" smtClean="0">
                <a:latin typeface="Arial" panose="020B0604020202020204" pitchFamily="34" charset="0"/>
              </a:rPr>
              <a:t>Global Markets </a:t>
            </a:r>
            <a:r>
              <a:rPr lang="en-US" dirty="0" smtClean="0">
                <a:latin typeface="Arial" panose="020B0604020202020204" pitchFamily="34" charset="0"/>
              </a:rPr>
              <a:t>Companies in the global marketplace navigate cultural, language, legal, and political differences while deciding which countries to enter, how to enter each (as exporter, licenser, joint venture partner, contract manufacturer, or solo manufacturer), how to adapt product and service features to each country, how to set prices, and how to communicate in different cultures. </a:t>
            </a:r>
          </a:p>
          <a:p>
            <a:r>
              <a:rPr lang="en-US" b="1" i="1" dirty="0" smtClean="0">
                <a:latin typeface="Arial" panose="020B0604020202020204" pitchFamily="34" charset="0"/>
              </a:rPr>
              <a:t>Nonprofit and Governmental Markets </a:t>
            </a:r>
            <a:r>
              <a:rPr lang="en-US" dirty="0" smtClean="0">
                <a:latin typeface="Arial" panose="020B0604020202020204" pitchFamily="34" charset="0"/>
              </a:rPr>
              <a:t>Companies selling to nonprofit organizations with limited purchasing power such as churches, universities, charitable organizations, and government agencies need to price carefully. Much government purchasing requires bids; buyers often focus on practical solutions and favor the lowest bid, other things equal.</a:t>
            </a:r>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8196183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U.S. consumer needs food but may want a Chicago-style </a:t>
            </a:r>
            <a:r>
              <a:rPr lang="en-US" altLang="en-US" dirty="0" smtClean="0">
                <a:latin typeface="Arial" panose="020B0604020202020204" pitchFamily="34" charset="0"/>
              </a:rPr>
              <a:t>“</a:t>
            </a:r>
            <a:r>
              <a:rPr lang="en-US" dirty="0" smtClean="0">
                <a:latin typeface="Arial" panose="020B0604020202020204" pitchFamily="34" charset="0"/>
              </a:rPr>
              <a:t>deep-dish</a:t>
            </a:r>
            <a:r>
              <a:rPr lang="en-US" altLang="en-US" dirty="0" smtClean="0">
                <a:latin typeface="Arial" panose="020B0604020202020204" pitchFamily="34" charset="0"/>
              </a:rPr>
              <a:t>”</a:t>
            </a:r>
            <a:r>
              <a:rPr lang="en-US" dirty="0" smtClean="0">
                <a:latin typeface="Arial" panose="020B0604020202020204" pitchFamily="34" charset="0"/>
              </a:rPr>
              <a:t> pizza and a craft beer. A person in Afghanistan needs food but may want rice, lamb, and carrots. Our wants are shaped by our society. Many people want a Mercedes; only a few can buy one. Companies must measure not only how many people want their product, but also how many are willing and able to buy it.</a:t>
            </a:r>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41249930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Stated needs (The customer wants an inexpensive car.) </a:t>
            </a:r>
          </a:p>
          <a:p>
            <a:r>
              <a:rPr lang="en-US" dirty="0" smtClean="0">
                <a:latin typeface="Arial" panose="020B0604020202020204" pitchFamily="34" charset="0"/>
              </a:rPr>
              <a:t>Real needs (The customer wants a car whose operating cost, not initial price, is low.) </a:t>
            </a:r>
          </a:p>
          <a:p>
            <a:r>
              <a:rPr lang="en-US" dirty="0" smtClean="0">
                <a:latin typeface="Arial" panose="020B0604020202020204" pitchFamily="34" charset="0"/>
              </a:rPr>
              <a:t>Unstated needs (The customer expects good service from the dealer.) </a:t>
            </a:r>
          </a:p>
          <a:p>
            <a:r>
              <a:rPr lang="en-US" dirty="0" smtClean="0">
                <a:latin typeface="Arial" panose="020B0604020202020204" pitchFamily="34" charset="0"/>
              </a:rPr>
              <a:t>Delight needs (The customer would like the dealer to include an onboard GPS system.) </a:t>
            </a:r>
          </a:p>
          <a:p>
            <a:r>
              <a:rPr lang="en-US" dirty="0" smtClean="0">
                <a:latin typeface="Arial" panose="020B0604020202020204" pitchFamily="34" charset="0"/>
              </a:rPr>
              <a:t>Secret needs (The customer wants friends to see him or her as a savvy consumer.)</a:t>
            </a:r>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37866920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Not everyone likes the same cereal, restaurant, university, or movie. Marketers therefore identify distinct segments of buyers by identifying demographic, psychographic, and behavioral differences between them. They then decide which segment(s) present the greatest opportunities. For each of these </a:t>
            </a:r>
            <a:r>
              <a:rPr lang="en-US" i="1" dirty="0" smtClean="0">
                <a:latin typeface="Arial" panose="020B0604020202020204" pitchFamily="34" charset="0"/>
              </a:rPr>
              <a:t>target markets, </a:t>
            </a:r>
            <a:r>
              <a:rPr lang="en-US" dirty="0" smtClean="0">
                <a:latin typeface="Arial" panose="020B0604020202020204" pitchFamily="34" charset="0"/>
              </a:rPr>
              <a:t>the firm develops a </a:t>
            </a:r>
            <a:r>
              <a:rPr lang="en-US" i="1" dirty="0" smtClean="0">
                <a:latin typeface="Arial" panose="020B0604020202020204" pitchFamily="34" charset="0"/>
              </a:rPr>
              <a:t>market offering </a:t>
            </a:r>
            <a:r>
              <a:rPr lang="en-US" dirty="0" smtClean="0">
                <a:latin typeface="Arial" panose="020B0604020202020204" pitchFamily="34" charset="0"/>
              </a:rPr>
              <a:t>that it </a:t>
            </a:r>
            <a:r>
              <a:rPr lang="en-US" i="1" dirty="0" smtClean="0">
                <a:latin typeface="Arial" panose="020B0604020202020204" pitchFamily="34" charset="0"/>
              </a:rPr>
              <a:t>positions </a:t>
            </a:r>
            <a:r>
              <a:rPr lang="en-US" dirty="0" smtClean="0">
                <a:latin typeface="Arial" panose="020B0604020202020204" pitchFamily="34" charset="0"/>
              </a:rPr>
              <a:t>in target buyers</a:t>
            </a:r>
            <a:r>
              <a:rPr lang="en-US" altLang="en-US" dirty="0" smtClean="0">
                <a:latin typeface="Arial" panose="020B0604020202020204" pitchFamily="34" charset="0"/>
              </a:rPr>
              <a:t>’</a:t>
            </a:r>
            <a:r>
              <a:rPr lang="en-US" dirty="0" smtClean="0">
                <a:latin typeface="Arial" panose="020B0604020202020204" pitchFamily="34" charset="0"/>
              </a:rPr>
              <a:t> minds as delivering some key benefit(s). Volvo develops its cars for the buyer to whom safety is a major concern, positioning them as the safest a customer can buy. Porsche targets buyers who seek pleasure and excitement in driving and want to make a statement about their wheels.</a:t>
            </a:r>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4051302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brand name such as Apple carries many different kinds of associations in people</a:t>
            </a:r>
            <a:r>
              <a:rPr lang="en-US" altLang="en-US" dirty="0" smtClean="0">
                <a:latin typeface="Arial" panose="020B0604020202020204" pitchFamily="34" charset="0"/>
              </a:rPr>
              <a:t>’</a:t>
            </a:r>
            <a:r>
              <a:rPr lang="en-US" dirty="0" smtClean="0">
                <a:latin typeface="Arial" panose="020B0604020202020204" pitchFamily="34" charset="0"/>
              </a:rPr>
              <a:t>s minds that make up its image: creative, innovative, easy-to-use, fun, cool, iPod, iPhone, and iPad to name just a few. All companies strive to build a brand image with as many strong, favorable, and unique brand associations as possible.</a:t>
            </a: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1623327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To reach a target market, the marketer uses three kinds of marketing channels. </a:t>
            </a:r>
            <a:r>
              <a:rPr lang="en-US" i="1" dirty="0" smtClean="0">
                <a:latin typeface="Arial" panose="020B0604020202020204" pitchFamily="34" charset="0"/>
              </a:rPr>
              <a:t>Communication channels </a:t>
            </a:r>
            <a:r>
              <a:rPr lang="en-US" dirty="0" smtClean="0">
                <a:latin typeface="Arial" panose="020B0604020202020204" pitchFamily="34" charset="0"/>
              </a:rPr>
              <a:t>deliver and receive messages from target buyers and include newspapers, magazines, radio, television, mail, telephone, smart phone, billboards, posters, fliers, CDs, audiotapes, and the Internet. </a:t>
            </a:r>
            <a:r>
              <a:rPr lang="en-US" i="1" dirty="0" smtClean="0">
                <a:latin typeface="Arial" panose="020B0604020202020204" pitchFamily="34" charset="0"/>
              </a:rPr>
              <a:t>Distribution channels </a:t>
            </a:r>
            <a:r>
              <a:rPr lang="en-US" dirty="0" smtClean="0">
                <a:latin typeface="Arial" panose="020B0604020202020204" pitchFamily="34" charset="0"/>
              </a:rPr>
              <a:t>help display, sell, or deliver the physical product or service(s) to the buyer or user. To carry out transactions with potential buyers, the marketer also uses </a:t>
            </a:r>
            <a:r>
              <a:rPr lang="en-US" i="1" dirty="0" smtClean="0">
                <a:latin typeface="Arial" panose="020B0604020202020204" pitchFamily="34" charset="0"/>
              </a:rPr>
              <a:t>service channels </a:t>
            </a:r>
            <a:r>
              <a:rPr lang="en-US" dirty="0" smtClean="0">
                <a:latin typeface="Arial" panose="020B0604020202020204" pitchFamily="34" charset="0"/>
              </a:rPr>
              <a:t>that include warehouses, transportation companies, banks, and insurance companies.</a:t>
            </a: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2900503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smtClean="0">
                <a:latin typeface="Arial" panose="020B0604020202020204" pitchFamily="34" charset="0"/>
              </a:rPr>
              <a:t>Paid media </a:t>
            </a:r>
            <a:r>
              <a:rPr lang="en-US" dirty="0" smtClean="0">
                <a:latin typeface="Arial" panose="020B0604020202020204" pitchFamily="34" charset="0"/>
              </a:rPr>
              <a:t>allow marketers to show their ad or brand for a fee. </a:t>
            </a:r>
            <a:r>
              <a:rPr lang="en-US" i="1" dirty="0" smtClean="0">
                <a:latin typeface="Arial" panose="020B0604020202020204" pitchFamily="34" charset="0"/>
              </a:rPr>
              <a:t>Owned media </a:t>
            </a:r>
            <a:r>
              <a:rPr lang="en-US" dirty="0" smtClean="0">
                <a:latin typeface="Arial" panose="020B0604020202020204" pitchFamily="34" charset="0"/>
              </a:rPr>
              <a:t>are communication channels marketers actually own. </a:t>
            </a:r>
            <a:r>
              <a:rPr lang="en-US" i="1" dirty="0" smtClean="0">
                <a:latin typeface="Arial" panose="020B0604020202020204" pitchFamily="34" charset="0"/>
              </a:rPr>
              <a:t>Earned media </a:t>
            </a:r>
            <a:r>
              <a:rPr lang="en-US" dirty="0" smtClean="0">
                <a:latin typeface="Arial" panose="020B0604020202020204" pitchFamily="34" charset="0"/>
              </a:rPr>
              <a:t>are streams in which consumers, the press, or other outsiders voluntarily communicate something about the brand.</a:t>
            </a:r>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8313049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Marketers now think of three </a:t>
            </a:r>
            <a:r>
              <a:rPr lang="en-US" altLang="en-US" dirty="0" smtClean="0">
                <a:latin typeface="Arial" panose="020B0604020202020204" pitchFamily="34" charset="0"/>
              </a:rPr>
              <a:t>“</a:t>
            </a:r>
            <a:r>
              <a:rPr lang="en-US" dirty="0" smtClean="0">
                <a:latin typeface="Arial" panose="020B0604020202020204" pitchFamily="34" charset="0"/>
              </a:rPr>
              <a:t>screens</a:t>
            </a:r>
            <a:r>
              <a:rPr lang="en-US" altLang="en-US" dirty="0" smtClean="0">
                <a:latin typeface="Arial" panose="020B0604020202020204" pitchFamily="34" charset="0"/>
              </a:rPr>
              <a:t>”</a:t>
            </a:r>
            <a:r>
              <a:rPr lang="en-US" dirty="0" smtClean="0">
                <a:latin typeface="Arial" panose="020B0604020202020204" pitchFamily="34" charset="0"/>
              </a:rPr>
              <a:t> or means to reach consumers: TV, Internet, and mobile.</a:t>
            </a:r>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17533023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buyer chooses the offerings he or she perceives to deliver the most </a:t>
            </a:r>
            <a:r>
              <a:rPr lang="en-US" i="1" dirty="0" smtClean="0">
                <a:latin typeface="Arial" panose="020B0604020202020204" pitchFamily="34" charset="0"/>
              </a:rPr>
              <a:t>value, </a:t>
            </a:r>
            <a:r>
              <a:rPr lang="en-US" dirty="0" smtClean="0">
                <a:latin typeface="Arial" panose="020B0604020202020204" pitchFamily="34" charset="0"/>
              </a:rPr>
              <a:t>the sum of the tangible and intangible benefits and costs. If performance falls short of expectations, the customer is disappointed. If it matches expectations, the customer is satisfied. If it exceeds them, the customer is delighted.</a:t>
            </a:r>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15535340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Each company in the chain captures only a certain percentage of the total value generated by the supply chain</a:t>
            </a:r>
            <a:r>
              <a:rPr lang="en-US" altLang="en-US" dirty="0" smtClean="0">
                <a:latin typeface="Arial" panose="020B0604020202020204" pitchFamily="34" charset="0"/>
              </a:rPr>
              <a:t>’</a:t>
            </a:r>
            <a:r>
              <a:rPr lang="en-US" dirty="0" smtClean="0">
                <a:latin typeface="Arial" panose="020B0604020202020204" pitchFamily="34" charset="0"/>
              </a:rPr>
              <a:t>s value delivery system. When a company acquires competitors or expands upstream or downstream, its aim is to capture a higher percentage of supply chain value.</a:t>
            </a:r>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26402748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An automobile manufacturer can buy steel from U.S. Steel in the United States, from a foreign firm in Japan or Korea, or from a mini-mill such as Nucor at a cost savings, or it can buy aluminum parts from Alcoa to reduce the car</a:t>
            </a:r>
            <a:r>
              <a:rPr lang="en-US" altLang="en-US" dirty="0" smtClean="0">
                <a:latin typeface="Arial" panose="020B0604020202020204" pitchFamily="34" charset="0"/>
              </a:rPr>
              <a:t>’</a:t>
            </a:r>
            <a:r>
              <a:rPr lang="en-US" dirty="0" smtClean="0">
                <a:latin typeface="Arial" panose="020B0604020202020204" pitchFamily="34" charset="0"/>
              </a:rPr>
              <a:t>s weight or engineered plastics from Saudi Basic Industries Corporation (SABIC) instead of steel.</a:t>
            </a:r>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9262616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Marketers must pay close attention to the trends and developments in these and adjust their marketing strategies as needed. New opportunities are constantly emerging that await the right marketing savvy and ingenuity.</a:t>
            </a:r>
          </a:p>
          <a:p>
            <a:endParaRPr lang="en-US" sz="1200" i="1" dirty="0" smtClean="0">
              <a:latin typeface="Arial" panose="020B0604020202020204" pitchFamily="34" charset="0"/>
            </a:endParaRPr>
          </a:p>
          <a:p>
            <a:r>
              <a:rPr lang="en-US" sz="1200" i="1" dirty="0" smtClean="0">
                <a:latin typeface="Arial" panose="020B0604020202020204" pitchFamily="34" charset="0"/>
              </a:rPr>
              <a:t>Task environment</a:t>
            </a:r>
            <a:r>
              <a:rPr lang="en-US" sz="1200" dirty="0" smtClean="0">
                <a:latin typeface="Arial" panose="020B0604020202020204" pitchFamily="34" charset="0"/>
              </a:rPr>
              <a:t>: the actors engaged in producing, distributing, and promoting the offering</a:t>
            </a:r>
          </a:p>
          <a:p>
            <a:endParaRPr lang="en-US" sz="1200" i="1" dirty="0" smtClean="0">
              <a:latin typeface="Arial" panose="020B0604020202020204" pitchFamily="34" charset="0"/>
            </a:endParaRPr>
          </a:p>
          <a:p>
            <a:r>
              <a:rPr lang="en-US" sz="1200" i="1" dirty="0" smtClean="0">
                <a:latin typeface="Arial" panose="020B0604020202020204" pitchFamily="34" charset="0"/>
              </a:rPr>
              <a:t>Broad environment</a:t>
            </a:r>
            <a:r>
              <a:rPr lang="en-US" sz="1200" dirty="0" smtClean="0">
                <a:latin typeface="Arial" panose="020B0604020202020204" pitchFamily="34" charset="0"/>
              </a:rPr>
              <a:t>: demographic environment, economic environment, social-cultural environment, natural environment, technological environment, and political-legal environment</a:t>
            </a:r>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35313188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Technology: Massive amounts of information and data about almost everything are now available to consumers and marketers. The old credo </a:t>
            </a:r>
            <a:r>
              <a:rPr lang="en-US" altLang="en-US" dirty="0" smtClean="0">
                <a:latin typeface="Arial" panose="020B0604020202020204" pitchFamily="34" charset="0"/>
              </a:rPr>
              <a:t>“</a:t>
            </a:r>
            <a:r>
              <a:rPr lang="en-US" dirty="0" smtClean="0">
                <a:latin typeface="Arial" panose="020B0604020202020204" pitchFamily="34" charset="0"/>
              </a:rPr>
              <a:t>information is power</a:t>
            </a:r>
            <a:r>
              <a:rPr lang="en-US" altLang="en-US" dirty="0" smtClean="0">
                <a:latin typeface="Arial" panose="020B0604020202020204" pitchFamily="34" charset="0"/>
              </a:rPr>
              <a:t>”</a:t>
            </a:r>
            <a:r>
              <a:rPr lang="en-US" dirty="0" smtClean="0">
                <a:latin typeface="Arial" panose="020B0604020202020204" pitchFamily="34" charset="0"/>
              </a:rPr>
              <a:t> is giving way to the new idea that </a:t>
            </a:r>
            <a:r>
              <a:rPr lang="en-US" altLang="en-US" dirty="0" smtClean="0">
                <a:latin typeface="Arial" panose="020B0604020202020204" pitchFamily="34" charset="0"/>
              </a:rPr>
              <a:t>“</a:t>
            </a:r>
            <a:r>
              <a:rPr lang="en-US" dirty="0" smtClean="0">
                <a:latin typeface="Arial" panose="020B0604020202020204" pitchFamily="34" charset="0"/>
              </a:rPr>
              <a:t>sharing information is power.</a:t>
            </a:r>
            <a:r>
              <a:rPr lang="en-US" altLang="en-US" dirty="0" smtClean="0">
                <a:latin typeface="Arial" panose="020B0604020202020204" pitchFamily="34" charset="0"/>
              </a:rPr>
              <a:t>”</a:t>
            </a:r>
            <a:r>
              <a:rPr lang="en-US" dirty="0" smtClean="0">
                <a:latin typeface="Arial" panose="020B0604020202020204" pitchFamily="34" charset="0"/>
              </a:rPr>
              <a:t> Even traditional marketing activities are profoundly affected by technology.</a:t>
            </a:r>
          </a:p>
          <a:p>
            <a:r>
              <a:rPr lang="en-US" dirty="0" smtClean="0">
                <a:latin typeface="Arial" panose="020B0604020202020204" pitchFamily="34" charset="0"/>
              </a:rPr>
              <a:t>Globalization: The world has become a smaller place. Globalization has made countries increasingly multicultural and changes innovation and product development as companies take ideas and lessons from one country and apply them to another.</a:t>
            </a:r>
          </a:p>
          <a:p>
            <a:r>
              <a:rPr lang="en-US" dirty="0" smtClean="0">
                <a:latin typeface="Arial" panose="020B0604020202020204" pitchFamily="34" charset="0"/>
              </a:rPr>
              <a:t>Social responsibility: The private sector is taking some responsibility for improving living conditions, and firms all over the world have elevated the role of corporate social responsibility. Because marketing</a:t>
            </a:r>
            <a:r>
              <a:rPr lang="en-US" altLang="en-US" dirty="0" smtClean="0">
                <a:latin typeface="Arial" panose="020B0604020202020204" pitchFamily="34" charset="0"/>
              </a:rPr>
              <a:t>’</a:t>
            </a:r>
            <a:r>
              <a:rPr lang="en-US" dirty="0" smtClean="0">
                <a:latin typeface="Arial" panose="020B0604020202020204" pitchFamily="34" charset="0"/>
              </a:rPr>
              <a:t>s effects extend to society as a whole, marketers must consider the ethical, environmental, legal, and social context of their activities. Social responsibility is a way to differentiate from competitors, build consumer preference, and achieve notable sales and profit gains.</a:t>
            </a:r>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8946378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Social media is an explosive worldwide phenomenon. Empowerment is not just about technology, though. Consumers are willing to move to another brand if they think they are not being treated right or do not like what they are seeing. Expanded information, communication, and mobility enable customers to make better choices and share their preferences and opinions with others around the world.</a:t>
            </a:r>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5497312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Social media is an explosive worldwide phenomenon. Empowerment is not just about technology, though. Consumers are willing to move to another brand if they think they are not being treated right or do not like what they are seeing. Expanded information, communication, and mobility enable customers to make better choices and share their preferences and opinions with others around the world.</a:t>
            </a:r>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18044060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At the same time, globalization, social responsibility, and technology have also generated a new set of capabilities to help companies cope and respond.</a:t>
            </a:r>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23064673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At the same time, globalization, social responsibility, and technology have also generated a new set of capabilities to help companies cope and respond.</a:t>
            </a:r>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28004213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One of the reasons consumers have more choices is that channels of distribution have changed as a result of retail transformation and disintermediation. Entrepreneurial retailers are building entertainment into their stores with coffee bars, demonstrations, and performances, marketing an </a:t>
            </a:r>
            <a:r>
              <a:rPr lang="en-US" altLang="en-US" dirty="0" smtClean="0">
                <a:latin typeface="Arial" panose="020B0604020202020204" pitchFamily="34" charset="0"/>
              </a:rPr>
              <a:t>“</a:t>
            </a:r>
            <a:r>
              <a:rPr lang="en-US" dirty="0" smtClean="0">
                <a:latin typeface="Arial" panose="020B0604020202020204" pitchFamily="34" charset="0"/>
              </a:rPr>
              <a:t>experience</a:t>
            </a:r>
            <a:r>
              <a:rPr lang="en-US" altLang="en-US" dirty="0" smtClean="0">
                <a:latin typeface="Arial" panose="020B0604020202020204" pitchFamily="34" charset="0"/>
              </a:rPr>
              <a:t>”</a:t>
            </a:r>
            <a:r>
              <a:rPr lang="en-US" dirty="0" smtClean="0">
                <a:latin typeface="Arial" panose="020B0604020202020204" pitchFamily="34" charset="0"/>
              </a:rPr>
              <a:t> rather than a product assortment. Traditional companies engaged in </a:t>
            </a:r>
            <a:r>
              <a:rPr lang="en-US" dirty="0" err="1" smtClean="0">
                <a:latin typeface="Arial" panose="020B0604020202020204" pitchFamily="34" charset="0"/>
              </a:rPr>
              <a:t>reintermediation</a:t>
            </a:r>
            <a:r>
              <a:rPr lang="en-US" dirty="0" smtClean="0">
                <a:latin typeface="Arial" panose="020B0604020202020204" pitchFamily="34" charset="0"/>
              </a:rPr>
              <a:t> and became </a:t>
            </a:r>
            <a:r>
              <a:rPr lang="en-US" altLang="en-US" dirty="0" smtClean="0">
                <a:latin typeface="Arial" panose="020B0604020202020204" pitchFamily="34" charset="0"/>
              </a:rPr>
              <a:t>“</a:t>
            </a:r>
            <a:r>
              <a:rPr lang="en-US" dirty="0" smtClean="0">
                <a:latin typeface="Arial" panose="020B0604020202020204" pitchFamily="34" charset="0"/>
              </a:rPr>
              <a:t>brick-and-click</a:t>
            </a:r>
            <a:r>
              <a:rPr lang="en-US" altLang="en-US" dirty="0" smtClean="0">
                <a:latin typeface="Arial" panose="020B0604020202020204" pitchFamily="34" charset="0"/>
              </a:rPr>
              <a:t>”</a:t>
            </a:r>
            <a:r>
              <a:rPr lang="en-US" dirty="0" smtClean="0">
                <a:latin typeface="Arial" panose="020B0604020202020204" pitchFamily="34" charset="0"/>
              </a:rPr>
              <a:t> retailers, adding online services to their offerings. Some with plentiful resources and established brand names became stronger contenders than pure-click firms.</a:t>
            </a:r>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1251710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While globalization has created intense competition among domestic and foreign brands, the rise of private labels and mega-brands and a trend toward deregulation and privatization have also increased competition.</a:t>
            </a:r>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36865293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Companies must always move forward, innovating products and services, staying in touch with customer needs, and seeking new advantages rather than relying on past strengths. Moving forward especially means incorporating the Internet and digital efforts into marketing plans.</a:t>
            </a:r>
          </a:p>
          <a:p>
            <a:endParaRPr lang="en-US" dirty="0" smtClean="0">
              <a:latin typeface="Arial" panose="020B0604020202020204" pitchFamily="34" charset="0"/>
            </a:endParaRPr>
          </a:p>
          <a:p>
            <a:r>
              <a:rPr lang="en-US" dirty="0" smtClean="0">
                <a:latin typeface="Arial" panose="020B0604020202020204" pitchFamily="34" charset="0"/>
              </a:rPr>
              <a:t>Marketers are increasingly asked to justify their investments in financial and profitability terms, as well as in terms of building the brand and growing the customer base. They are thus applying more metrics—brand equity, customer lifetime value, return on marketing investment (ROMI)—to understand and measure their marketing and business performance and a broader variety of financial measures to assess the direct and indirect value their marketing efforts create.</a:t>
            </a:r>
          </a:p>
          <a:p>
            <a:endParaRPr lang="en-US" dirty="0" smtClean="0">
              <a:latin typeface="Arial" panose="020B0604020202020204" pitchFamily="34" charset="0"/>
            </a:endParaRPr>
          </a:p>
          <a:p>
            <a:r>
              <a:rPr lang="en-US" dirty="0" smtClean="0">
                <a:latin typeface="Arial" panose="020B0604020202020204" pitchFamily="34" charset="0"/>
              </a:rPr>
              <a:t>Increasingly, marketing is not done only by the marketing department; every employee has an impact</a:t>
            </a:r>
          </a:p>
          <a:p>
            <a:r>
              <a:rPr lang="en-US" dirty="0" smtClean="0">
                <a:latin typeface="Arial" panose="020B0604020202020204" pitchFamily="34" charset="0"/>
              </a:rPr>
              <a:t>on the customer. To create a strong marketing organization, marketers must think like executives in other departments, and executives in other departments must think more like marketers.</a:t>
            </a:r>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19414639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The production concept is one of the oldest concepts in business. It holds that consumers prefer products that are widely available and inexpensive. Managers of production-oriented businesses concentrate on achieving high production efficiency, low costs, and mass distribution.</a:t>
            </a:r>
          </a:p>
          <a:p>
            <a:pPr eaLnBrk="1" hangingPunct="1"/>
            <a:endParaRPr lang="en-US" dirty="0" smtClean="0">
              <a:latin typeface="Arial" panose="020B0604020202020204" pitchFamily="34" charset="0"/>
            </a:endParaRPr>
          </a:p>
          <a:p>
            <a:pPr eaLnBrk="1" hangingPunct="1"/>
            <a:r>
              <a:rPr lang="en-US" dirty="0" smtClean="0">
                <a:latin typeface="Arial" panose="020B0604020202020204" pitchFamily="34" charset="0"/>
              </a:rPr>
              <a:t>The product concept proposes that consumers favor products offering the most quality, performance, or innovative features.</a:t>
            </a:r>
          </a:p>
          <a:p>
            <a:pPr eaLnBrk="1" hangingPunct="1"/>
            <a:endParaRPr lang="en-US" dirty="0" smtClean="0">
              <a:latin typeface="Arial" panose="020B0604020202020204" pitchFamily="34" charset="0"/>
            </a:endParaRPr>
          </a:p>
          <a:p>
            <a:pPr eaLnBrk="1" hangingPunct="1"/>
            <a:r>
              <a:rPr lang="en-US" dirty="0" smtClean="0">
                <a:latin typeface="Arial" panose="020B0604020202020204" pitchFamily="34" charset="0"/>
              </a:rPr>
              <a:t>The selling concept holds that consumers and businesses, if left alone, won</a:t>
            </a:r>
            <a:r>
              <a:rPr lang="ja-JP" altLang="en-US" dirty="0" smtClean="0">
                <a:latin typeface="Arial" panose="020B0604020202020204" pitchFamily="34" charset="0"/>
              </a:rPr>
              <a:t>’</a:t>
            </a:r>
            <a:r>
              <a:rPr lang="en-US" altLang="ja-JP" dirty="0" smtClean="0">
                <a:latin typeface="Arial" panose="020B0604020202020204" pitchFamily="34" charset="0"/>
              </a:rPr>
              <a:t>t buy enough of the organization</a:t>
            </a:r>
            <a:r>
              <a:rPr lang="ja-JP" altLang="en-US" dirty="0" smtClean="0">
                <a:latin typeface="Arial" panose="020B0604020202020204" pitchFamily="34" charset="0"/>
              </a:rPr>
              <a:t>’</a:t>
            </a:r>
            <a:r>
              <a:rPr lang="en-US" altLang="ja-JP" dirty="0" smtClean="0">
                <a:latin typeface="Arial" panose="020B0604020202020204" pitchFamily="34" charset="0"/>
              </a:rPr>
              <a:t>s products. It is practiced most aggressively with unsought goods—goods buyers don</a:t>
            </a:r>
            <a:r>
              <a:rPr lang="ja-JP" altLang="en-US" dirty="0" smtClean="0">
                <a:latin typeface="Arial" panose="020B0604020202020204" pitchFamily="34" charset="0"/>
              </a:rPr>
              <a:t>’</a:t>
            </a:r>
            <a:r>
              <a:rPr lang="en-US" altLang="ja-JP" dirty="0" smtClean="0">
                <a:latin typeface="Arial" panose="020B0604020202020204" pitchFamily="34" charset="0"/>
              </a:rPr>
              <a:t>t normally think of buying such as insurance and cemetery plots—and when firms with overcapacity aim to sell what they make, rather than make what the market wants.</a:t>
            </a:r>
          </a:p>
          <a:p>
            <a:pPr eaLnBrk="1" hangingPunct="1"/>
            <a:endParaRPr lang="en-US" altLang="ja-JP" dirty="0" smtClean="0">
              <a:latin typeface="Arial" panose="020B0604020202020204" pitchFamily="34" charset="0"/>
            </a:endParaRPr>
          </a:p>
          <a:p>
            <a:pPr eaLnBrk="1" hangingPunct="1"/>
            <a:r>
              <a:rPr lang="en-US" altLang="ja-JP" dirty="0" smtClean="0">
                <a:latin typeface="Arial" panose="020B0604020202020204" pitchFamily="34" charset="0"/>
              </a:rPr>
              <a:t>The marketing concept emerged in the mid-1950s as a customer-centered, sense-and respond philosophy. The job is to find not the right customers for your products, but the right products for your customers.</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37758243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The holistic marketing concept is based on the development, design, and implementation of marketing programs, processes, and activities that recognize their breadth and interdependencies.</a:t>
            </a:r>
          </a:p>
          <a:p>
            <a:pPr eaLnBrk="1" hangingPunct="1"/>
            <a:endParaRPr lang="en-US" dirty="0" smtClean="0">
              <a:latin typeface="Arial" panose="020B0604020202020204" pitchFamily="34" charset="0"/>
            </a:endParaRPr>
          </a:p>
          <a:p>
            <a:pPr eaLnBrk="1" hangingPunct="1"/>
            <a:r>
              <a:rPr lang="en-US" dirty="0" smtClean="0">
                <a:latin typeface="Arial" panose="020B0604020202020204" pitchFamily="34" charset="0"/>
              </a:rPr>
              <a:t>Holistic marketing acknowledges that everything matters in marketing—and that a broad, integrated perspective is often necessary. Figure 1.4 provides a schematic overview of four broad components characterizing holistic marketing: relationship marketing, integrated marketing, internal marketing, and performance marketing.</a:t>
            </a:r>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3403889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Relationship marketing aims to build mutually satisfying long-term relationships with key constituents in order to earn and retain their business.</a:t>
            </a:r>
          </a:p>
          <a:p>
            <a:pPr eaLnBrk="1" hangingPunct="1"/>
            <a:endParaRPr lang="en-US" dirty="0" smtClean="0">
              <a:latin typeface="Arial" panose="020B0604020202020204" pitchFamily="34" charset="0"/>
            </a:endParaRPr>
          </a:p>
          <a:p>
            <a:pPr eaLnBrk="1" hangingPunct="1"/>
            <a:r>
              <a:rPr lang="en-US" dirty="0" smtClean="0">
                <a:latin typeface="Arial" panose="020B0604020202020204" pitchFamily="34" charset="0"/>
              </a:rPr>
              <a:t>Four key constituents for relationship marketing are customers, employees, marketing partners (channels, suppliers, distributors, dealers, agencies), and members of the financial community (shareholders, investors, analysts).</a:t>
            </a:r>
          </a:p>
          <a:p>
            <a:pPr eaLnBrk="1" hangingPunct="1"/>
            <a:endParaRPr lang="en-US" dirty="0" smtClean="0">
              <a:latin typeface="Arial" panose="020B0604020202020204" pitchFamily="34" charset="0"/>
            </a:endParaRPr>
          </a:p>
          <a:p>
            <a:pPr eaLnBrk="1" hangingPunct="1"/>
            <a:r>
              <a:rPr lang="en-US" dirty="0" smtClean="0">
                <a:latin typeface="Arial" panose="020B0604020202020204" pitchFamily="34" charset="0"/>
              </a:rPr>
              <a:t>Marketers must create prosperity among all these constituents and balance the returns to all key stakeholders. To develop strong relationships with them requires understanding their capabilities and resources, needs, goals, and desires.</a:t>
            </a:r>
          </a:p>
          <a:p>
            <a:pPr eaLnBrk="1" hangingPunct="1"/>
            <a:endParaRPr lang="en-US" dirty="0" smtClean="0">
              <a:latin typeface="Arial" panose="020B0604020202020204" pitchFamily="34" charset="0"/>
            </a:endParaRPr>
          </a:p>
          <a:p>
            <a:pPr eaLnBrk="1" hangingPunct="1"/>
            <a:r>
              <a:rPr lang="en-US" dirty="0" smtClean="0">
                <a:latin typeface="Arial" panose="020B0604020202020204" pitchFamily="34" charset="0"/>
              </a:rPr>
              <a:t>The ultimate outcome of relationship marketing is a unique company asset called a marketing network, consisting of the company and its supporting stakeholders—customers, employees, suppliers, distributors, retailers, and others—with whom it has built mutually profitable business relationships. The operating principle is simple: build an effective network of relationships with key stakeholders, and profits will follow.</a:t>
            </a:r>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29946047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dirty="0" smtClean="0">
                <a:latin typeface="Arial" panose="020B0604020202020204" pitchFamily="34" charset="0"/>
              </a:rPr>
              <a:t>Two key themes of integrated marketing are that (1) many different marketing activities can create, communicate, and deliver value and (2) marketers should design and implement any one marketing activity with all other activities in mind.</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35</a:t>
            </a:fld>
            <a:endParaRPr lang="en-US" dirty="0"/>
          </a:p>
        </p:txBody>
      </p:sp>
    </p:spTree>
    <p:extLst>
      <p:ext uri="{BB962C8B-B14F-4D97-AF65-F5344CB8AC3E}">
        <p14:creationId xmlns:p14="http://schemas.microsoft.com/office/powerpoint/2010/main" val="10028879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Marketing succeeds only when all departments work together to achieve customer goals (Table 1.4 – see slides 37-39): when engineering designs the right products, finance furnishes the right amount of funding, purchasing buys the right materials, production makes the right products in the right time horizon, and accounting measures profitability in the right ways. Internal marketing requires vertical alignment with senior management and horizontal alignment with other departments so everyone understands, appreciates, and supports the marketing effort.</a:t>
            </a:r>
          </a:p>
        </p:txBody>
      </p:sp>
      <p:sp>
        <p:nvSpPr>
          <p:cNvPr id="4" name="Slide Number Placeholder 3"/>
          <p:cNvSpPr>
            <a:spLocks noGrp="1"/>
          </p:cNvSpPr>
          <p:nvPr>
            <p:ph type="sldNum" sz="quarter" idx="10"/>
          </p:nvPr>
        </p:nvSpPr>
        <p:spPr/>
        <p:txBody>
          <a:bodyPr/>
          <a:lstStyle/>
          <a:p>
            <a:fld id="{A73D6722-9B4D-4E29-B226-C325925A8118}" type="slidenum">
              <a:rPr lang="en-US" smtClean="0"/>
              <a:t>36</a:t>
            </a:fld>
            <a:endParaRPr lang="en-US" dirty="0"/>
          </a:p>
        </p:txBody>
      </p:sp>
    </p:spTree>
    <p:extLst>
      <p:ext uri="{BB962C8B-B14F-4D97-AF65-F5344CB8AC3E}">
        <p14:creationId xmlns:p14="http://schemas.microsoft.com/office/powerpoint/2010/main" val="10644697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37</a:t>
            </a:fld>
            <a:endParaRPr lang="en-US" dirty="0"/>
          </a:p>
        </p:txBody>
      </p:sp>
    </p:spTree>
    <p:extLst>
      <p:ext uri="{BB962C8B-B14F-4D97-AF65-F5344CB8AC3E}">
        <p14:creationId xmlns:p14="http://schemas.microsoft.com/office/powerpoint/2010/main" val="6100342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38</a:t>
            </a:fld>
            <a:endParaRPr lang="en-US" dirty="0"/>
          </a:p>
        </p:txBody>
      </p:sp>
    </p:spTree>
    <p:extLst>
      <p:ext uri="{BB962C8B-B14F-4D97-AF65-F5344CB8AC3E}">
        <p14:creationId xmlns:p14="http://schemas.microsoft.com/office/powerpoint/2010/main" val="1712620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39</a:t>
            </a:fld>
            <a:endParaRPr lang="en-US" dirty="0"/>
          </a:p>
        </p:txBody>
      </p:sp>
    </p:spTree>
    <p:extLst>
      <p:ext uri="{BB962C8B-B14F-4D97-AF65-F5344CB8AC3E}">
        <p14:creationId xmlns:p14="http://schemas.microsoft.com/office/powerpoint/2010/main" val="10320380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Performance marketing requires understanding the financial and nonfinancial returns to business and society from marketing activities and programs.</a:t>
            </a:r>
          </a:p>
          <a:p>
            <a:endParaRPr lang="en-US" dirty="0" smtClean="0">
              <a:latin typeface="Arial" panose="020B0604020202020204" pitchFamily="34" charset="0"/>
            </a:endParaRPr>
          </a:p>
          <a:p>
            <a:r>
              <a:rPr lang="en-US" dirty="0" smtClean="0">
                <a:latin typeface="Arial" panose="020B0604020202020204" pitchFamily="34" charset="0"/>
              </a:rPr>
              <a:t>When they founded Ben &amp; Jerry</a:t>
            </a:r>
            <a:r>
              <a:rPr lang="en-US" altLang="en-US" dirty="0" smtClean="0">
                <a:latin typeface="Arial" panose="020B0604020202020204" pitchFamily="34" charset="0"/>
              </a:rPr>
              <a:t>’</a:t>
            </a:r>
            <a:r>
              <a:rPr lang="en-US" dirty="0" smtClean="0">
                <a:latin typeface="Arial" panose="020B0604020202020204" pitchFamily="34" charset="0"/>
              </a:rPr>
              <a:t>s, Ben Cohen and Jerry Greenfield embraced the performance marketing concept by dividing the traditional financial bottom line into a </a:t>
            </a:r>
            <a:r>
              <a:rPr lang="en-US" altLang="en-US" dirty="0" smtClean="0">
                <a:latin typeface="Arial" panose="020B0604020202020204" pitchFamily="34" charset="0"/>
              </a:rPr>
              <a:t>“</a:t>
            </a:r>
            <a:r>
              <a:rPr lang="en-US" dirty="0" smtClean="0">
                <a:latin typeface="Arial" panose="020B0604020202020204" pitchFamily="34" charset="0"/>
              </a:rPr>
              <a:t>double bottom line</a:t>
            </a:r>
            <a:r>
              <a:rPr lang="en-US" altLang="en-US" dirty="0" smtClean="0">
                <a:latin typeface="Arial" panose="020B0604020202020204" pitchFamily="34" charset="0"/>
              </a:rPr>
              <a:t>”</a:t>
            </a:r>
            <a:r>
              <a:rPr lang="en-US" dirty="0" smtClean="0">
                <a:latin typeface="Arial" panose="020B0604020202020204" pitchFamily="34" charset="0"/>
              </a:rPr>
              <a:t> that also measured the environmental impact of their products and processes. That later expanded into a </a:t>
            </a:r>
            <a:r>
              <a:rPr lang="en-US" altLang="en-US" dirty="0" smtClean="0">
                <a:latin typeface="Arial" panose="020B0604020202020204" pitchFamily="34" charset="0"/>
              </a:rPr>
              <a:t>“</a:t>
            </a:r>
            <a:r>
              <a:rPr lang="en-US" dirty="0" smtClean="0">
                <a:latin typeface="Arial" panose="020B0604020202020204" pitchFamily="34" charset="0"/>
              </a:rPr>
              <a:t>triple bottom line</a:t>
            </a:r>
            <a:r>
              <a:rPr lang="en-US" altLang="en-US" dirty="0" smtClean="0">
                <a:latin typeface="Arial" panose="020B0604020202020204" pitchFamily="34" charset="0"/>
              </a:rPr>
              <a:t>”</a:t>
            </a:r>
            <a:r>
              <a:rPr lang="en-US" dirty="0" smtClean="0">
                <a:latin typeface="Arial" panose="020B0604020202020204" pitchFamily="34" charset="0"/>
              </a:rPr>
              <a:t> to represent the social impacts, negative and positive, of the firm</a:t>
            </a:r>
            <a:r>
              <a:rPr lang="en-US" altLang="en-US" dirty="0" smtClean="0">
                <a:latin typeface="Arial" panose="020B0604020202020204" pitchFamily="34" charset="0"/>
              </a:rPr>
              <a:t>’</a:t>
            </a:r>
            <a:r>
              <a:rPr lang="en-US" dirty="0" smtClean="0">
                <a:latin typeface="Arial" panose="020B0604020202020204" pitchFamily="34" charset="0"/>
              </a:rPr>
              <a:t>s entire range of business activities.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40</a:t>
            </a:fld>
            <a:endParaRPr lang="en-US" dirty="0"/>
          </a:p>
        </p:txBody>
      </p:sp>
    </p:spTree>
    <p:extLst>
      <p:ext uri="{BB962C8B-B14F-4D97-AF65-F5344CB8AC3E}">
        <p14:creationId xmlns:p14="http://schemas.microsoft.com/office/powerpoint/2010/main" val="34020485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Many years ago, McCarthy classified various marketing activities into marketing-mix tools of four broad kinds, which he called the four Ps of marketing: product, price, place, and promotion. The marketing variables under each P are shown in Figure 1.5.</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41</a:t>
            </a:fld>
            <a:endParaRPr lang="en-US" dirty="0"/>
          </a:p>
        </p:txBody>
      </p:sp>
    </p:spTree>
    <p:extLst>
      <p:ext uri="{BB962C8B-B14F-4D97-AF65-F5344CB8AC3E}">
        <p14:creationId xmlns:p14="http://schemas.microsoft.com/office/powerpoint/2010/main" val="25704971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holistic marketing concept encompasses modern marketing realities: people, processes, programs, and performance, as in Fig. 1.6</a:t>
            </a:r>
            <a:r>
              <a:rPr lang="en-US" baseline="0" dirty="0" smtClean="0">
                <a:latin typeface="Arial" panose="020B0604020202020204" pitchFamily="34" charset="0"/>
              </a:rPr>
              <a:t> </a:t>
            </a:r>
            <a:r>
              <a:rPr lang="en-IN" sz="1200" kern="1200" dirty="0" smtClean="0">
                <a:solidFill>
                  <a:schemeClr val="tx1"/>
                </a:solidFill>
                <a:effectLst/>
                <a:latin typeface="+mn-lt"/>
                <a:ea typeface="+mn-ea"/>
                <a:cs typeface="+mn-cs"/>
              </a:rPr>
              <a:t>– see slide 43</a:t>
            </a:r>
            <a:r>
              <a:rPr lang="en-US" altLang="en-US" dirty="0" smtClean="0">
                <a:latin typeface="Arial" panose="020B0604020202020204" pitchFamily="34" charset="0"/>
              </a:rPr>
              <a:t>.</a:t>
            </a:r>
            <a:endParaRPr lang="en-US" dirty="0" smtClean="0">
              <a:latin typeface="Arial" panose="020B0604020202020204" pitchFamily="34" charset="0"/>
            </a:endParaRPr>
          </a:p>
          <a:p>
            <a:r>
              <a:rPr lang="en-US" dirty="0" smtClean="0">
                <a:latin typeface="Arial" panose="020B0604020202020204" pitchFamily="34" charset="0"/>
              </a:rPr>
              <a:t>People reflects, in part, internal marketing and the fact that employees are critical to marketing success. Marketing will only be as good as the people inside the organization. Processes reflects all the creativity, discipline, and structure brought to marketing management. Programs reflects all the firm</a:t>
            </a:r>
            <a:r>
              <a:rPr lang="en-US" altLang="en-US" dirty="0" smtClean="0">
                <a:latin typeface="Arial" panose="020B0604020202020204" pitchFamily="34" charset="0"/>
              </a:rPr>
              <a:t>’</a:t>
            </a:r>
            <a:r>
              <a:rPr lang="en-US" dirty="0" smtClean="0">
                <a:latin typeface="Arial" panose="020B0604020202020204" pitchFamily="34" charset="0"/>
              </a:rPr>
              <a:t>s consumer-directed activities. We define performance as in holistic marketing, to capture the range of possible outcome measures that have financial and nonfinancial implications (profitability as well as brand and customer equity) and implications beyond the company itself (social responsibility, legal, ethical, and the environment).</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42</a:t>
            </a:fld>
            <a:endParaRPr lang="en-US" dirty="0"/>
          </a:p>
        </p:txBody>
      </p:sp>
    </p:spTree>
    <p:extLst>
      <p:ext uri="{BB962C8B-B14F-4D97-AF65-F5344CB8AC3E}">
        <p14:creationId xmlns:p14="http://schemas.microsoft.com/office/powerpoint/2010/main" val="341509292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With the holistic marketing philosophy as a backdrop, we can identify a specific set of tasks that make up successful marketing management and marketing leadership.</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44</a:t>
            </a:fld>
            <a:endParaRPr lang="en-US" dirty="0"/>
          </a:p>
        </p:txBody>
      </p:sp>
    </p:spTree>
    <p:extLst>
      <p:ext uri="{BB962C8B-B14F-4D97-AF65-F5344CB8AC3E}">
        <p14:creationId xmlns:p14="http://schemas.microsoft.com/office/powerpoint/2010/main" val="206774241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With the holistic marketing philosophy as a backdrop, we can identify a specific set of tasks that make up successful marketing management and marketing leadership.</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45</a:t>
            </a:fld>
            <a:endParaRPr lang="en-US" dirty="0"/>
          </a:p>
        </p:txBody>
      </p:sp>
    </p:spTree>
    <p:extLst>
      <p:ext uri="{BB962C8B-B14F-4D97-AF65-F5344CB8AC3E}">
        <p14:creationId xmlns:p14="http://schemas.microsoft.com/office/powerpoint/2010/main" val="1946460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46</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47</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10/10/2018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10/10/2018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10/10/2018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10/10/2018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10/10/2018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33814200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609600" y="228600"/>
            <a:ext cx="10972800" cy="1066800"/>
          </a:xfrm>
        </p:spPr>
        <p:txBody>
          <a:bodyPr anchor="t"/>
          <a:lstStyle>
            <a:lvl1pPr>
              <a:defRPr sz="3400">
                <a:solidFill>
                  <a:srgbClr val="007FA3"/>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609600" y="5368160"/>
            <a:ext cx="109728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Footer Placeholder 2"/>
          <p:cNvSpPr>
            <a:spLocks noGrp="1"/>
          </p:cNvSpPr>
          <p:nvPr>
            <p:ph type="ftr" sz="quarter" idx="11"/>
          </p:nvPr>
        </p:nvSpPr>
        <p:spPr>
          <a:xfrm>
            <a:off x="125292" y="6172201"/>
            <a:ext cx="1146048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10/10/2018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Picture 8"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76790"/>
            <a:ext cx="1224000" cy="279915"/>
          </a:xfrm>
          <a:prstGeom prst="rect">
            <a:avLst/>
          </a:prstGeom>
        </p:spPr>
      </p:pic>
      <p:sp>
        <p:nvSpPr>
          <p:cNvPr id="14" name="TextBox 13"/>
          <p:cNvSpPr txBox="1"/>
          <p:nvPr userDrawn="1"/>
        </p:nvSpPr>
        <p:spPr>
          <a:xfrm>
            <a:off x="2133600" y="6429346"/>
            <a:ext cx="9550400" cy="276999"/>
          </a:xfrm>
          <a:prstGeom prst="rect">
            <a:avLst/>
          </a:prstGeom>
          <a:noFill/>
        </p:spPr>
        <p:txBody>
          <a:bodyPr wrap="square" rtlCol="0">
            <a:spAutoFit/>
          </a:bodyPr>
          <a:lstStyle/>
          <a:p>
            <a:pPr algn="r">
              <a:buClrTx/>
              <a:defRPr/>
            </a:pPr>
            <a:r>
              <a:rPr lang="en-US" altLang="en-US" sz="1200" dirty="0" smtClean="0">
                <a:latin typeface="Verdana" panose="020B0604030504040204" pitchFamily="34" charset="0"/>
                <a:ea typeface="Verdana" panose="020B0604030504040204" pitchFamily="34" charset="0"/>
                <a:cs typeface="Verdana" panose="020B0604030504040204" pitchFamily="34" charset="0"/>
              </a:rPr>
              <a:t>Copyright © 2016, 2012, 2009 Pearson Education, Inc. All Rights Reserved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4563046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10/10/2018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0184083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10/10/2018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a:t>
            </a:r>
            <a:r>
              <a:rPr lang="en-US" sz="4000" b="1" dirty="0" smtClean="0">
                <a:latin typeface="Arial" panose="020B0604020202020204" pitchFamily="34" charset="0"/>
              </a:rPr>
              <a:t>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1165" y="1581036"/>
            <a:ext cx="6998208" cy="2387600"/>
          </a:xfrm>
        </p:spPr>
        <p:txBody>
          <a:bodyPr>
            <a:normAutofit/>
          </a:bodyPr>
          <a:lstStyle/>
          <a:p>
            <a:r>
              <a:rPr lang="en-US" b="1" dirty="0">
                <a:solidFill>
                  <a:schemeClr val="accent1">
                    <a:lumMod val="50000"/>
                  </a:schemeClr>
                </a:solidFill>
              </a:rPr>
              <a:t>Defining Marketing </a:t>
            </a:r>
            <a:r>
              <a:rPr lang="en-US" b="1" dirty="0" smtClean="0">
                <a:solidFill>
                  <a:schemeClr val="accent1">
                    <a:lumMod val="50000"/>
                  </a:schemeClr>
                </a:solidFill>
              </a:rPr>
              <a:t/>
            </a:r>
            <a:br>
              <a:rPr lang="en-US" b="1" dirty="0" smtClean="0">
                <a:solidFill>
                  <a:schemeClr val="accent1">
                    <a:lumMod val="50000"/>
                  </a:schemeClr>
                </a:solidFill>
              </a:rPr>
            </a:br>
            <a:r>
              <a:rPr lang="en-US" b="1" dirty="0" smtClean="0">
                <a:solidFill>
                  <a:schemeClr val="accent1">
                    <a:lumMod val="50000"/>
                  </a:schemeClr>
                </a:solidFill>
              </a:rPr>
              <a:t>for </a:t>
            </a:r>
            <a:r>
              <a:rPr lang="en-US" b="1" dirty="0">
                <a:solidFill>
                  <a:schemeClr val="accent1">
                    <a:lumMod val="50000"/>
                  </a:schemeClr>
                </a:solidFill>
              </a:rPr>
              <a:t>the New Realities</a:t>
            </a:r>
            <a:endParaRPr lang="en-US" b="1" dirty="0">
              <a:solidFill>
                <a:schemeClr val="accent1">
                  <a:lumMod val="50000"/>
                </a:schemeClr>
              </a:solidFill>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8" name="Picture 5" descr="Front Cover: Marketing Management Fifteenth Edition by Kotler and Kelle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3325646"/>
            <a:ext cx="2747121" cy="372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Рисунок 5"/>
          <p:cNvPicPr>
            <a:picLocks noChangeAspect="1"/>
          </p:cNvPicPr>
          <p:nvPr/>
        </p:nvPicPr>
        <p:blipFill>
          <a:blip r:embed="rId6"/>
          <a:stretch>
            <a:fillRect/>
          </a:stretch>
        </p:blipFill>
        <p:spPr>
          <a:xfrm>
            <a:off x="7860121" y="3968636"/>
            <a:ext cx="4331879" cy="2889364"/>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Learning </a:t>
            </a:r>
            <a:r>
              <a:rPr lang="en-US" sz="3600" dirty="0"/>
              <a:t>Objectives</a:t>
            </a:r>
            <a:endParaRPr lang="en-IN" sz="2000" dirty="0"/>
          </a:p>
        </p:txBody>
      </p:sp>
      <p:sp>
        <p:nvSpPr>
          <p:cNvPr id="3" name="Content Placeholder 2"/>
          <p:cNvSpPr>
            <a:spLocks noGrp="1"/>
          </p:cNvSpPr>
          <p:nvPr>
            <p:ph idx="1"/>
          </p:nvPr>
        </p:nvSpPr>
        <p:spPr>
          <a:xfrm>
            <a:off x="1981200" y="1600200"/>
            <a:ext cx="6553200" cy="4724400"/>
          </a:xfrm>
        </p:spPr>
        <p:txBody>
          <a:bodyPr/>
          <a:lstStyle/>
          <a:p>
            <a:pPr marL="0" indent="0">
              <a:spcBef>
                <a:spcPts val="600"/>
              </a:spcBef>
              <a:buClr>
                <a:schemeClr val="bg1"/>
              </a:buClr>
              <a:buNone/>
            </a:pPr>
            <a:r>
              <a:rPr lang="en-US" sz="2400" b="1" dirty="0">
                <a:solidFill>
                  <a:srgbClr val="007FA3"/>
                </a:solidFill>
              </a:rPr>
              <a:t>1.1</a:t>
            </a:r>
            <a:r>
              <a:rPr lang="en-US" sz="2400" dirty="0"/>
              <a:t> </a:t>
            </a:r>
            <a:r>
              <a:rPr lang="en-US" sz="2400" dirty="0">
                <a:cs typeface="Avenir Black" charset="0"/>
              </a:rPr>
              <a:t>Why is marketing important?</a:t>
            </a:r>
            <a:endParaRPr lang="en-US" sz="2400" dirty="0"/>
          </a:p>
          <a:p>
            <a:pPr marL="0" indent="0">
              <a:spcBef>
                <a:spcPts val="600"/>
              </a:spcBef>
              <a:buClr>
                <a:schemeClr val="bg1"/>
              </a:buClr>
              <a:buNone/>
            </a:pPr>
            <a:r>
              <a:rPr lang="en-US" sz="2400" b="1" dirty="0">
                <a:solidFill>
                  <a:srgbClr val="007FA3"/>
                </a:solidFill>
              </a:rPr>
              <a:t>1.2</a:t>
            </a:r>
            <a:r>
              <a:rPr lang="en-US" sz="2400" dirty="0"/>
              <a:t> </a:t>
            </a:r>
            <a:r>
              <a:rPr lang="en-US" sz="2400" dirty="0">
                <a:cs typeface="Avenir Black" charset="0"/>
              </a:rPr>
              <a:t>What is the scope of marketing?</a:t>
            </a:r>
          </a:p>
          <a:p>
            <a:pPr marL="0" indent="0">
              <a:spcBef>
                <a:spcPts val="600"/>
              </a:spcBef>
              <a:buClr>
                <a:schemeClr val="bg1"/>
              </a:buClr>
              <a:buNone/>
            </a:pPr>
            <a:r>
              <a:rPr lang="en-US" sz="2400" b="1" dirty="0">
                <a:solidFill>
                  <a:srgbClr val="007FA3"/>
                </a:solidFill>
              </a:rPr>
              <a:t>1.3</a:t>
            </a:r>
            <a:r>
              <a:rPr lang="en-US" sz="2400" dirty="0"/>
              <a:t> </a:t>
            </a:r>
            <a:r>
              <a:rPr lang="en-US" sz="2400" dirty="0">
                <a:cs typeface="Avenir Black" charset="0"/>
              </a:rPr>
              <a:t>What are some core marketing concepts?</a:t>
            </a:r>
          </a:p>
          <a:p>
            <a:pPr marL="0" indent="0">
              <a:spcBef>
                <a:spcPts val="600"/>
              </a:spcBef>
              <a:buClr>
                <a:schemeClr val="bg1"/>
              </a:buClr>
              <a:buNone/>
            </a:pPr>
            <a:r>
              <a:rPr lang="en-US" sz="2400" b="1" dirty="0">
                <a:solidFill>
                  <a:srgbClr val="007FA3"/>
                </a:solidFill>
              </a:rPr>
              <a:t>1.4</a:t>
            </a:r>
            <a:r>
              <a:rPr lang="en-US" sz="2400" dirty="0"/>
              <a:t> </a:t>
            </a:r>
            <a:r>
              <a:rPr lang="en-US" sz="2400" dirty="0">
                <a:cs typeface="Avenir Black" charset="0"/>
              </a:rPr>
              <a:t>What forces are defining the new marketing realities?</a:t>
            </a:r>
          </a:p>
          <a:p>
            <a:pPr marL="0" indent="0">
              <a:spcBef>
                <a:spcPts val="600"/>
              </a:spcBef>
              <a:buClr>
                <a:schemeClr val="bg1"/>
              </a:buClr>
              <a:buNone/>
            </a:pPr>
            <a:r>
              <a:rPr lang="en-US" sz="2400" b="1" dirty="0">
                <a:solidFill>
                  <a:srgbClr val="007FA3"/>
                </a:solidFill>
              </a:rPr>
              <a:t>1.5</a:t>
            </a:r>
            <a:r>
              <a:rPr lang="en-US" sz="2400" dirty="0"/>
              <a:t> </a:t>
            </a:r>
            <a:r>
              <a:rPr lang="en-US" sz="2400" dirty="0">
                <a:cs typeface="Avenir Black" charset="0"/>
              </a:rPr>
              <a:t>What new capabilities have these forces given consumers and companies?</a:t>
            </a:r>
          </a:p>
          <a:p>
            <a:pPr marL="0" indent="0">
              <a:spcBef>
                <a:spcPts val="600"/>
              </a:spcBef>
              <a:buClr>
                <a:schemeClr val="bg1"/>
              </a:buClr>
              <a:buNone/>
            </a:pPr>
            <a:r>
              <a:rPr lang="en-US" sz="2400" b="1" dirty="0">
                <a:solidFill>
                  <a:srgbClr val="007FA3"/>
                </a:solidFill>
              </a:rPr>
              <a:t>1.6</a:t>
            </a:r>
            <a:r>
              <a:rPr lang="en-US" sz="2400" dirty="0"/>
              <a:t> </a:t>
            </a:r>
            <a:r>
              <a:rPr lang="en-US" sz="2400" dirty="0">
                <a:cs typeface="Avenir Black" charset="0"/>
              </a:rPr>
              <a:t>What does a holistic marketing philosophy include?</a:t>
            </a:r>
          </a:p>
          <a:p>
            <a:pPr marL="0" indent="0">
              <a:spcBef>
                <a:spcPts val="600"/>
              </a:spcBef>
              <a:buClr>
                <a:schemeClr val="bg1"/>
              </a:buClr>
              <a:buNone/>
            </a:pPr>
            <a:r>
              <a:rPr lang="en-US" sz="2400" b="1" dirty="0">
                <a:solidFill>
                  <a:srgbClr val="007FA3"/>
                </a:solidFill>
              </a:rPr>
              <a:t>1.7</a:t>
            </a:r>
            <a:r>
              <a:rPr lang="en-US" sz="2400" dirty="0"/>
              <a:t> </a:t>
            </a:r>
            <a:r>
              <a:rPr lang="en-US" sz="2400" dirty="0">
                <a:cs typeface="Avenir Black" charset="0"/>
              </a:rPr>
              <a:t>What tasks are necessary for successful marketing management?</a:t>
            </a:r>
            <a:endParaRPr lang="en-US" sz="2400" dirty="0">
              <a:cs typeface="Avenir Black" charset="0"/>
            </a:endParaRPr>
          </a:p>
        </p:txBody>
      </p:sp>
    </p:spTree>
    <p:extLst>
      <p:ext uri="{BB962C8B-B14F-4D97-AF65-F5344CB8AC3E}">
        <p14:creationId xmlns:p14="http://schemas.microsoft.com/office/powerpoint/2010/main" val="4289226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The Value of Marketing</a:t>
            </a:r>
            <a:endParaRPr lang="en-IN" sz="2000" dirty="0"/>
          </a:p>
        </p:txBody>
      </p:sp>
      <p:sp>
        <p:nvSpPr>
          <p:cNvPr id="3" name="Content Placeholder 2"/>
          <p:cNvSpPr>
            <a:spLocks noGrp="1"/>
          </p:cNvSpPr>
          <p:nvPr>
            <p:ph idx="1"/>
          </p:nvPr>
        </p:nvSpPr>
        <p:spPr>
          <a:xfrm>
            <a:off x="1981200" y="1600201"/>
            <a:ext cx="8305800" cy="4419599"/>
          </a:xfrm>
        </p:spPr>
        <p:txBody>
          <a:bodyPr/>
          <a:lstStyle/>
          <a:p>
            <a:pPr marL="255600" indent="-255600">
              <a:buSzPct val="100000"/>
            </a:pPr>
            <a:r>
              <a:rPr lang="en-US" sz="2600" dirty="0">
                <a:latin typeface="Avenir Black" charset="0"/>
                <a:cs typeface="Avenir Black" charset="0"/>
              </a:rPr>
              <a:t>Financial success often depends on marketing ability</a:t>
            </a:r>
          </a:p>
          <a:p>
            <a:pPr marL="255600" indent="-255600">
              <a:buSzPct val="100000"/>
            </a:pPr>
            <a:r>
              <a:rPr lang="en-US" sz="2600" dirty="0">
                <a:latin typeface="Avenir Black" charset="0"/>
                <a:cs typeface="Avenir Black" charset="0"/>
              </a:rPr>
              <a:t>Successful marketing builds demand for products and services, which, in turn, creates jobs</a:t>
            </a:r>
          </a:p>
          <a:p>
            <a:pPr marL="255600" indent="-255600">
              <a:buSzPct val="100000"/>
            </a:pPr>
            <a:r>
              <a:rPr lang="en-US" sz="2600" dirty="0">
                <a:latin typeface="Avenir Black" charset="0"/>
                <a:cs typeface="Avenir Black" charset="0"/>
              </a:rPr>
              <a:t>Marketing builds strong brands and a loyal customer base, intangible assets that contribute heavily to the value of a firm</a:t>
            </a:r>
          </a:p>
        </p:txBody>
      </p:sp>
    </p:spTree>
    <p:extLst>
      <p:ext uri="{BB962C8B-B14F-4D97-AF65-F5344CB8AC3E}">
        <p14:creationId xmlns:p14="http://schemas.microsoft.com/office/powerpoint/2010/main" val="3713525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The Scope of Marketing</a:t>
            </a:r>
            <a:endParaRPr lang="en-IN" sz="2000" dirty="0"/>
          </a:p>
        </p:txBody>
      </p:sp>
      <p:sp>
        <p:nvSpPr>
          <p:cNvPr id="3" name="Content Placeholder 2"/>
          <p:cNvSpPr>
            <a:spLocks noGrp="1"/>
          </p:cNvSpPr>
          <p:nvPr>
            <p:ph idx="1"/>
          </p:nvPr>
        </p:nvSpPr>
        <p:spPr>
          <a:xfrm>
            <a:off x="1981200" y="1600201"/>
            <a:ext cx="8305800" cy="4419599"/>
          </a:xfrm>
        </p:spPr>
        <p:txBody>
          <a:bodyPr/>
          <a:lstStyle/>
          <a:p>
            <a:pPr marL="255600" indent="-255600">
              <a:buSzPct val="100000"/>
            </a:pPr>
            <a:r>
              <a:rPr lang="en-US" sz="2600" b="1" dirty="0">
                <a:cs typeface="Avenir Black" charset="0"/>
              </a:rPr>
              <a:t>Marketing </a:t>
            </a:r>
            <a:r>
              <a:rPr lang="en-US" sz="2600" dirty="0">
                <a:cs typeface="Avenir Black" charset="0"/>
              </a:rPr>
              <a:t>is about identifying and meeting human and social </a:t>
            </a:r>
            <a:r>
              <a:rPr lang="en-US" sz="2600" dirty="0">
                <a:cs typeface="Avenir Black" charset="0"/>
              </a:rPr>
              <a:t>needs</a:t>
            </a:r>
            <a:endParaRPr lang="en-US" sz="2600" dirty="0">
              <a:cs typeface="Avenir Black" charset="0"/>
            </a:endParaRPr>
          </a:p>
          <a:p>
            <a:pPr marL="255600" indent="-255600">
              <a:buSzPct val="100000"/>
            </a:pPr>
            <a:r>
              <a:rPr lang="en-US" sz="2600" dirty="0">
                <a:cs typeface="Avenir Black" charset="0"/>
              </a:rPr>
              <a:t>AMA</a:t>
            </a:r>
            <a:r>
              <a:rPr lang="en-US" altLang="en-US" sz="2600" dirty="0">
                <a:cs typeface="Avenir Black" charset="0"/>
              </a:rPr>
              <a:t>’</a:t>
            </a:r>
            <a:r>
              <a:rPr lang="en-US" sz="2600" dirty="0">
                <a:cs typeface="Avenir Black" charset="0"/>
              </a:rPr>
              <a:t>s formal definition:</a:t>
            </a:r>
            <a:r>
              <a:rPr lang="en-US" sz="2600" b="1" dirty="0">
                <a:cs typeface="Avenir Black" charset="0"/>
              </a:rPr>
              <a:t> Marketing is the activity, set of institutions, and processes for creating, communicating, delivering, and exchanging offerings that have value for customers, clients, partners, and society at large</a:t>
            </a:r>
          </a:p>
        </p:txBody>
      </p:sp>
    </p:spTree>
    <p:extLst>
      <p:ext uri="{BB962C8B-B14F-4D97-AF65-F5344CB8AC3E}">
        <p14:creationId xmlns:p14="http://schemas.microsoft.com/office/powerpoint/2010/main" val="2328545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Marketing </a:t>
            </a:r>
            <a:r>
              <a:rPr lang="en-US" sz="3600" dirty="0"/>
              <a:t>Management </a:t>
            </a:r>
            <a:endParaRPr lang="en-IN" sz="2000" dirty="0"/>
          </a:p>
        </p:txBody>
      </p:sp>
      <p:sp>
        <p:nvSpPr>
          <p:cNvPr id="3" name="Content Placeholder 2"/>
          <p:cNvSpPr>
            <a:spLocks noGrp="1"/>
          </p:cNvSpPr>
          <p:nvPr>
            <p:ph idx="1"/>
          </p:nvPr>
        </p:nvSpPr>
        <p:spPr>
          <a:xfrm>
            <a:off x="1981200" y="1600201"/>
            <a:ext cx="8305800" cy="4419599"/>
          </a:xfrm>
        </p:spPr>
        <p:txBody>
          <a:bodyPr/>
          <a:lstStyle/>
          <a:p>
            <a:pPr marL="255600" indent="-255600">
              <a:buSzPct val="100000"/>
            </a:pPr>
            <a:r>
              <a:rPr lang="en-US" sz="2600" dirty="0">
                <a:cs typeface="Avenir Black" charset="0"/>
              </a:rPr>
              <a:t>The art and science of choosing target markets and getting, keeping, and growing customers through creating, delivering, and communicating superior customer </a:t>
            </a:r>
            <a:r>
              <a:rPr lang="en-US" sz="2600" dirty="0">
                <a:cs typeface="Avenir Black" charset="0"/>
              </a:rPr>
              <a:t>value</a:t>
            </a:r>
            <a:endParaRPr lang="en-US" sz="2600" dirty="0">
              <a:cs typeface="Avenir Black" charset="0"/>
            </a:endParaRPr>
          </a:p>
        </p:txBody>
      </p:sp>
    </p:spTree>
    <p:extLst>
      <p:ext uri="{BB962C8B-B14F-4D97-AF65-F5344CB8AC3E}">
        <p14:creationId xmlns:p14="http://schemas.microsoft.com/office/powerpoint/2010/main" val="12884321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What is Marketed</a:t>
            </a:r>
            <a:r>
              <a:rPr lang="en-US" sz="3600" dirty="0"/>
              <a:t>? </a:t>
            </a:r>
            <a:r>
              <a:rPr lang="en-US" sz="2000" dirty="0"/>
              <a:t>(1 of 2)</a:t>
            </a:r>
            <a:endParaRPr lang="en-IN" sz="2000" dirty="0"/>
          </a:p>
        </p:txBody>
      </p:sp>
      <p:sp>
        <p:nvSpPr>
          <p:cNvPr id="3" name="Content Placeholder 2"/>
          <p:cNvSpPr>
            <a:spLocks noGrp="1"/>
          </p:cNvSpPr>
          <p:nvPr>
            <p:ph idx="1"/>
          </p:nvPr>
        </p:nvSpPr>
        <p:spPr>
          <a:xfrm>
            <a:off x="1981200" y="1600201"/>
            <a:ext cx="3200400" cy="4419599"/>
          </a:xfrm>
        </p:spPr>
        <p:txBody>
          <a:bodyPr/>
          <a:lstStyle/>
          <a:p>
            <a:pPr marL="255600" indent="-255600">
              <a:buSzPct val="100000"/>
            </a:pPr>
            <a:r>
              <a:rPr lang="en-US" sz="2600" dirty="0">
                <a:solidFill>
                  <a:srgbClr val="000000"/>
                </a:solidFill>
                <a:latin typeface="Avenir Black" charset="0"/>
                <a:cs typeface="Avenir Black" charset="0"/>
              </a:rPr>
              <a:t>Goods</a:t>
            </a:r>
          </a:p>
          <a:p>
            <a:pPr marL="255600" indent="-255600">
              <a:buSzPct val="100000"/>
            </a:pPr>
            <a:r>
              <a:rPr lang="en-US" sz="2600" dirty="0">
                <a:solidFill>
                  <a:srgbClr val="000000"/>
                </a:solidFill>
                <a:latin typeface="Avenir Black" charset="0"/>
                <a:cs typeface="Avenir Black" charset="0"/>
              </a:rPr>
              <a:t>Services</a:t>
            </a:r>
          </a:p>
          <a:p>
            <a:pPr marL="255600" indent="-255600">
              <a:buSzPct val="100000"/>
            </a:pPr>
            <a:r>
              <a:rPr lang="en-US" sz="2600" dirty="0">
                <a:solidFill>
                  <a:srgbClr val="000000"/>
                </a:solidFill>
                <a:latin typeface="Avenir Black" charset="0"/>
                <a:cs typeface="Avenir Black" charset="0"/>
              </a:rPr>
              <a:t>Events</a:t>
            </a:r>
          </a:p>
          <a:p>
            <a:pPr marL="255600" indent="-255600">
              <a:buSzPct val="100000"/>
            </a:pPr>
            <a:r>
              <a:rPr lang="en-US" sz="2600" dirty="0">
                <a:solidFill>
                  <a:srgbClr val="000000"/>
                </a:solidFill>
                <a:latin typeface="Avenir Black" charset="0"/>
                <a:cs typeface="Avenir Black" charset="0"/>
              </a:rPr>
              <a:t>Experiences</a:t>
            </a:r>
          </a:p>
          <a:p>
            <a:pPr marL="255600" indent="-255600">
              <a:buSzPct val="100000"/>
            </a:pPr>
            <a:r>
              <a:rPr lang="en-US" sz="2600" dirty="0">
                <a:solidFill>
                  <a:srgbClr val="000000"/>
                </a:solidFill>
                <a:latin typeface="Avenir Black" charset="0"/>
                <a:cs typeface="Avenir Black" charset="0"/>
              </a:rPr>
              <a:t>Persons</a:t>
            </a:r>
            <a:endParaRPr lang="en-US" sz="2600" dirty="0">
              <a:cs typeface="Avenir Black" charset="0"/>
            </a:endParaRPr>
          </a:p>
        </p:txBody>
      </p:sp>
      <p:pic>
        <p:nvPicPr>
          <p:cNvPr id="5" name="Picture 4" descr="Oprah Winfrey stands at a lecter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0600" y="1752601"/>
            <a:ext cx="5161550" cy="2447575"/>
          </a:xfrm>
          <a:prstGeom prst="rect">
            <a:avLst/>
          </a:prstGeom>
        </p:spPr>
      </p:pic>
    </p:spTree>
    <p:extLst>
      <p:ext uri="{BB962C8B-B14F-4D97-AF65-F5344CB8AC3E}">
        <p14:creationId xmlns:p14="http://schemas.microsoft.com/office/powerpoint/2010/main" val="3898163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What is Marketed</a:t>
            </a:r>
            <a:r>
              <a:rPr lang="en-US" sz="3600" dirty="0"/>
              <a:t>? </a:t>
            </a:r>
            <a:r>
              <a:rPr lang="en-US" sz="2000" dirty="0"/>
              <a:t>(2 of 2)</a:t>
            </a:r>
            <a:endParaRPr lang="en-IN" sz="2000" dirty="0"/>
          </a:p>
        </p:txBody>
      </p:sp>
      <p:sp>
        <p:nvSpPr>
          <p:cNvPr id="3" name="Content Placeholder 2"/>
          <p:cNvSpPr>
            <a:spLocks noGrp="1"/>
          </p:cNvSpPr>
          <p:nvPr>
            <p:ph idx="1"/>
          </p:nvPr>
        </p:nvSpPr>
        <p:spPr>
          <a:xfrm>
            <a:off x="1402080" y="1600201"/>
            <a:ext cx="3017520" cy="4419599"/>
          </a:xfrm>
        </p:spPr>
        <p:txBody>
          <a:bodyPr/>
          <a:lstStyle/>
          <a:p>
            <a:pPr marL="255600" indent="-255600">
              <a:buSzPct val="100000"/>
            </a:pPr>
            <a:r>
              <a:rPr lang="en-US" sz="2600" dirty="0">
                <a:solidFill>
                  <a:srgbClr val="000000"/>
                </a:solidFill>
                <a:latin typeface="Avenir Black" charset="0"/>
                <a:cs typeface="Avenir Black" charset="0"/>
              </a:rPr>
              <a:t>Places</a:t>
            </a:r>
          </a:p>
          <a:p>
            <a:pPr marL="255600" indent="-255600">
              <a:buSzPct val="100000"/>
            </a:pPr>
            <a:r>
              <a:rPr lang="en-US" sz="2600" dirty="0">
                <a:solidFill>
                  <a:srgbClr val="000000"/>
                </a:solidFill>
                <a:latin typeface="Avenir Black" charset="0"/>
                <a:cs typeface="Avenir Black" charset="0"/>
              </a:rPr>
              <a:t>Properties</a:t>
            </a:r>
          </a:p>
          <a:p>
            <a:pPr marL="255600" indent="-255600">
              <a:buSzPct val="100000"/>
            </a:pPr>
            <a:r>
              <a:rPr lang="en-US" sz="2600" dirty="0">
                <a:solidFill>
                  <a:srgbClr val="000000"/>
                </a:solidFill>
                <a:latin typeface="Avenir Black" charset="0"/>
                <a:cs typeface="Avenir Black" charset="0"/>
              </a:rPr>
              <a:t>Organizations</a:t>
            </a:r>
          </a:p>
          <a:p>
            <a:pPr marL="255600" indent="-255600">
              <a:buSzPct val="100000"/>
            </a:pPr>
            <a:r>
              <a:rPr lang="en-US" sz="2600" dirty="0">
                <a:solidFill>
                  <a:srgbClr val="000000"/>
                </a:solidFill>
                <a:latin typeface="Avenir Black" charset="0"/>
                <a:cs typeface="Avenir Black" charset="0"/>
              </a:rPr>
              <a:t>Information</a:t>
            </a:r>
          </a:p>
          <a:p>
            <a:pPr marL="255600" indent="-255600">
              <a:buSzPct val="100000"/>
            </a:pPr>
            <a:r>
              <a:rPr lang="en-US" sz="2600" dirty="0">
                <a:solidFill>
                  <a:srgbClr val="000000"/>
                </a:solidFill>
                <a:latin typeface="Avenir Black" charset="0"/>
                <a:cs typeface="Avenir Black" charset="0"/>
              </a:rPr>
              <a:t>Ideas</a:t>
            </a:r>
            <a:endParaRPr lang="en-US" sz="2600" dirty="0">
              <a:cs typeface="Avenir Black" charset="0"/>
            </a:endParaRPr>
          </a:p>
        </p:txBody>
      </p:sp>
      <p:pic>
        <p:nvPicPr>
          <p:cNvPr id="5" name="Рисунок 4"/>
          <p:cNvPicPr>
            <a:picLocks noChangeAspect="1"/>
          </p:cNvPicPr>
          <p:nvPr/>
        </p:nvPicPr>
        <p:blipFill>
          <a:blip r:embed="rId3"/>
          <a:stretch>
            <a:fillRect/>
          </a:stretch>
        </p:blipFill>
        <p:spPr>
          <a:xfrm>
            <a:off x="5105400" y="2057401"/>
            <a:ext cx="4647630" cy="3090863"/>
          </a:xfrm>
          <a:prstGeom prst="rect">
            <a:avLst/>
          </a:prstGeom>
        </p:spPr>
      </p:pic>
    </p:spTree>
    <p:extLst>
      <p:ext uri="{BB962C8B-B14F-4D97-AF65-F5344CB8AC3E}">
        <p14:creationId xmlns:p14="http://schemas.microsoft.com/office/powerpoint/2010/main" val="2493707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Who Markets?</a:t>
            </a:r>
            <a:endParaRPr lang="en-IN" sz="2000" dirty="0"/>
          </a:p>
        </p:txBody>
      </p:sp>
      <p:sp>
        <p:nvSpPr>
          <p:cNvPr id="3" name="Content Placeholder 2"/>
          <p:cNvSpPr>
            <a:spLocks noGrp="1"/>
          </p:cNvSpPr>
          <p:nvPr>
            <p:ph idx="1"/>
          </p:nvPr>
        </p:nvSpPr>
        <p:spPr>
          <a:xfrm>
            <a:off x="1981200" y="1600201"/>
            <a:ext cx="8229600" cy="4419599"/>
          </a:xfrm>
        </p:spPr>
        <p:txBody>
          <a:bodyPr/>
          <a:lstStyle/>
          <a:p>
            <a:pPr marL="255600" indent="-255600">
              <a:buSzPct val="100000"/>
            </a:pPr>
            <a:r>
              <a:rPr lang="en-US" sz="2600" dirty="0">
                <a:solidFill>
                  <a:srgbClr val="000000"/>
                </a:solidFill>
                <a:cs typeface="Avenir Black" charset="0"/>
              </a:rPr>
              <a:t>A </a:t>
            </a:r>
            <a:r>
              <a:rPr lang="en-US" sz="2600" b="1" dirty="0">
                <a:solidFill>
                  <a:srgbClr val="000000"/>
                </a:solidFill>
                <a:cs typeface="Avenir Black" charset="0"/>
              </a:rPr>
              <a:t>marketer </a:t>
            </a:r>
            <a:r>
              <a:rPr lang="en-US" sz="2600" dirty="0">
                <a:solidFill>
                  <a:srgbClr val="000000"/>
                </a:solidFill>
                <a:cs typeface="Avenir Black" charset="0"/>
              </a:rPr>
              <a:t>is someone who seeks a response—attention, a purchase, a vote, a donation—from another party, called the </a:t>
            </a:r>
            <a:r>
              <a:rPr lang="en-US" sz="2600" b="1" dirty="0">
                <a:solidFill>
                  <a:srgbClr val="000000"/>
                </a:solidFill>
                <a:cs typeface="Avenir Black" charset="0"/>
              </a:rPr>
              <a:t>prospect</a:t>
            </a:r>
            <a:endParaRPr lang="en-US" sz="2600" dirty="0">
              <a:cs typeface="Avenir Black" charset="0"/>
            </a:endParaRPr>
          </a:p>
        </p:txBody>
      </p:sp>
    </p:spTree>
    <p:extLst>
      <p:ext uri="{BB962C8B-B14F-4D97-AF65-F5344CB8AC3E}">
        <p14:creationId xmlns:p14="http://schemas.microsoft.com/office/powerpoint/2010/main" val="2641288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a:t>Figure 1.1 </a:t>
            </a:r>
            <a:r>
              <a:rPr lang="en-IN" sz="3600" dirty="0"/>
              <a:t>Structure of Flows in a Modern Exchange Economy</a:t>
            </a:r>
            <a:endParaRPr lang="en-IN" dirty="0">
              <a:latin typeface="+mj-lt"/>
            </a:endParaRPr>
          </a:p>
        </p:txBody>
      </p:sp>
      <p:pic>
        <p:nvPicPr>
          <p:cNvPr id="3" name="Picture 2" descr="A flow diagram shows the structure of flows in a modern exchange economy. At the center is Government markets, which provides services and goods and collects taxes and goods from Resource markets, Consumer markets, Intermediary markets, and Manufacturer markets. Resource markets provide money to Consumer markets which provide money to Intermediary markets which provide money to Manufacturer markets which provide money to Resource markets. Resource markets receive resources from Consumer markets which receive goods and services from Intermediary markets which receive goods and services from Manufacturer markets which receive resources from Resource market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1676400"/>
            <a:ext cx="7415982" cy="4575636"/>
          </a:xfrm>
          <a:prstGeom prst="rect">
            <a:avLst/>
          </a:prstGeom>
        </p:spPr>
      </p:pic>
    </p:spTree>
    <p:extLst>
      <p:ext uri="{BB962C8B-B14F-4D97-AF65-F5344CB8AC3E}">
        <p14:creationId xmlns:p14="http://schemas.microsoft.com/office/powerpoint/2010/main" val="576881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
            <a:ext cx="8305800" cy="685800"/>
          </a:xfrm>
        </p:spPr>
        <p:txBody>
          <a:bodyPr/>
          <a:lstStyle/>
          <a:p>
            <a:r>
              <a:rPr lang="en-US" sz="3600" dirty="0"/>
              <a:t>Figure 1.2 </a:t>
            </a:r>
            <a:r>
              <a:rPr lang="en-US" sz="3600" dirty="0"/>
              <a:t>A Simple Marketing System</a:t>
            </a:r>
            <a:endParaRPr lang="en-IN" dirty="0">
              <a:latin typeface="+mj-lt"/>
            </a:endParaRPr>
          </a:p>
        </p:txBody>
      </p:sp>
      <p:pic>
        <p:nvPicPr>
          <p:cNvPr id="3" name="Picture 2" descr="A flow diagram shows a simple marketing system's elements that flow back and forth between Industry (a collection of sellers) and Market (a collection of buyers). The elements are: communication, goods/services, money, and informati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7489" y="2208400"/>
            <a:ext cx="7557025" cy="2441201"/>
          </a:xfrm>
          <a:prstGeom prst="rect">
            <a:avLst/>
          </a:prstGeom>
        </p:spPr>
      </p:pic>
    </p:spTree>
    <p:extLst>
      <p:ext uri="{BB962C8B-B14F-4D97-AF65-F5344CB8AC3E}">
        <p14:creationId xmlns:p14="http://schemas.microsoft.com/office/powerpoint/2010/main" val="30899457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Key Customer Markets</a:t>
            </a:r>
            <a:endParaRPr lang="en-IN" sz="2000" dirty="0"/>
          </a:p>
        </p:txBody>
      </p:sp>
      <p:sp>
        <p:nvSpPr>
          <p:cNvPr id="3" name="Content Placeholder 2"/>
          <p:cNvSpPr>
            <a:spLocks noGrp="1"/>
          </p:cNvSpPr>
          <p:nvPr>
            <p:ph idx="1"/>
          </p:nvPr>
        </p:nvSpPr>
        <p:spPr>
          <a:xfrm>
            <a:off x="1981200" y="1600201"/>
            <a:ext cx="8229600" cy="2209800"/>
          </a:xfrm>
        </p:spPr>
        <p:txBody>
          <a:bodyPr/>
          <a:lstStyle/>
          <a:p>
            <a:pPr marL="255600" indent="-255600">
              <a:buSzPct val="100000"/>
            </a:pPr>
            <a:r>
              <a:rPr lang="en-US" sz="2600" dirty="0">
                <a:solidFill>
                  <a:srgbClr val="000000"/>
                </a:solidFill>
                <a:latin typeface="Avenir Black" charset="0"/>
                <a:cs typeface="Avenir Black" charset="0"/>
              </a:rPr>
              <a:t>Consumer markets</a:t>
            </a:r>
          </a:p>
          <a:p>
            <a:pPr marL="255600" indent="-255600">
              <a:buSzPct val="100000"/>
            </a:pPr>
            <a:r>
              <a:rPr lang="en-US" sz="2600" dirty="0">
                <a:solidFill>
                  <a:srgbClr val="000000"/>
                </a:solidFill>
                <a:latin typeface="Avenir Black" charset="0"/>
                <a:cs typeface="Avenir Black" charset="0"/>
              </a:rPr>
              <a:t>Business markets</a:t>
            </a:r>
          </a:p>
          <a:p>
            <a:pPr marL="255600" indent="-255600">
              <a:buSzPct val="100000"/>
            </a:pPr>
            <a:r>
              <a:rPr lang="en-US" sz="2600" dirty="0">
                <a:solidFill>
                  <a:srgbClr val="000000"/>
                </a:solidFill>
                <a:latin typeface="Avenir Black" charset="0"/>
                <a:cs typeface="Avenir Black" charset="0"/>
              </a:rPr>
              <a:t>Global markets</a:t>
            </a:r>
          </a:p>
          <a:p>
            <a:pPr marL="255600" indent="-255600">
              <a:buSzPct val="100000"/>
            </a:pPr>
            <a:r>
              <a:rPr lang="en-US" sz="2600" dirty="0">
                <a:solidFill>
                  <a:srgbClr val="000000"/>
                </a:solidFill>
                <a:latin typeface="Avenir Black" charset="0"/>
                <a:cs typeface="Avenir Black" charset="0"/>
              </a:rPr>
              <a:t>Nonprofit &amp; governmental markets</a:t>
            </a:r>
            <a:endParaRPr lang="en-US" sz="2600" dirty="0">
              <a:cs typeface="Avenir Black" charset="0"/>
            </a:endParaRPr>
          </a:p>
        </p:txBody>
      </p:sp>
      <p:pic>
        <p:nvPicPr>
          <p:cNvPr id="4" name="Рисунок 3"/>
          <p:cNvPicPr>
            <a:picLocks noChangeAspect="1"/>
          </p:cNvPicPr>
          <p:nvPr/>
        </p:nvPicPr>
        <p:blipFill>
          <a:blip r:embed="rId3"/>
          <a:stretch>
            <a:fillRect/>
          </a:stretch>
        </p:blipFill>
        <p:spPr>
          <a:xfrm>
            <a:off x="4038600" y="3842658"/>
            <a:ext cx="3657600" cy="2441448"/>
          </a:xfrm>
          <a:prstGeom prst="rect">
            <a:avLst/>
          </a:prstGeom>
        </p:spPr>
      </p:pic>
    </p:spTree>
    <p:extLst>
      <p:ext uri="{BB962C8B-B14F-4D97-AF65-F5344CB8AC3E}">
        <p14:creationId xmlns:p14="http://schemas.microsoft.com/office/powerpoint/2010/main" val="41570825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(1 of 10)</a:t>
            </a:r>
            <a:endParaRPr lang="en-IN" sz="2000" dirty="0"/>
          </a:p>
        </p:txBody>
      </p:sp>
      <p:sp>
        <p:nvSpPr>
          <p:cNvPr id="3" name="Content Placeholder 2"/>
          <p:cNvSpPr>
            <a:spLocks noGrp="1"/>
          </p:cNvSpPr>
          <p:nvPr>
            <p:ph idx="1"/>
          </p:nvPr>
        </p:nvSpPr>
        <p:spPr>
          <a:xfrm>
            <a:off x="1981200" y="1600201"/>
            <a:ext cx="8229600" cy="4648199"/>
          </a:xfrm>
        </p:spPr>
        <p:txBody>
          <a:bodyPr/>
          <a:lstStyle/>
          <a:p>
            <a:pPr marL="255600" indent="-255600">
              <a:buSzPct val="100000"/>
            </a:pPr>
            <a:r>
              <a:rPr lang="en-US" sz="2600" b="1" dirty="0">
                <a:solidFill>
                  <a:srgbClr val="000000"/>
                </a:solidFill>
                <a:cs typeface="Avenir Black" charset="0"/>
              </a:rPr>
              <a:t>Needs</a:t>
            </a:r>
            <a:r>
              <a:rPr lang="en-US" sz="2600" dirty="0">
                <a:solidFill>
                  <a:srgbClr val="000000"/>
                </a:solidFill>
                <a:cs typeface="Avenir Black" charset="0"/>
              </a:rPr>
              <a:t>: the basic human requirements such as for air, food, water, clothing, and </a:t>
            </a:r>
            <a:r>
              <a:rPr lang="en-US" sz="2600" dirty="0">
                <a:solidFill>
                  <a:srgbClr val="000000"/>
                </a:solidFill>
                <a:cs typeface="Avenir Black" charset="0"/>
              </a:rPr>
              <a:t>shelter</a:t>
            </a:r>
            <a:endParaRPr lang="en-US" sz="2600" b="1" dirty="0">
              <a:solidFill>
                <a:srgbClr val="000000"/>
              </a:solidFill>
              <a:cs typeface="Avenir Black" charset="0"/>
            </a:endParaRPr>
          </a:p>
          <a:p>
            <a:pPr marL="255600" indent="-255600">
              <a:buSzPct val="100000"/>
            </a:pPr>
            <a:r>
              <a:rPr lang="en-US" sz="2600" b="1" dirty="0">
                <a:solidFill>
                  <a:srgbClr val="000000"/>
                </a:solidFill>
                <a:cs typeface="Avenir Black" charset="0"/>
              </a:rPr>
              <a:t>Wants</a:t>
            </a:r>
            <a:r>
              <a:rPr lang="en-US" sz="2600" dirty="0">
                <a:solidFill>
                  <a:srgbClr val="000000"/>
                </a:solidFill>
                <a:cs typeface="Avenir Black" charset="0"/>
              </a:rPr>
              <a:t>: specific objects that might satisfy the </a:t>
            </a:r>
            <a:r>
              <a:rPr lang="en-US" sz="2600" dirty="0">
                <a:solidFill>
                  <a:srgbClr val="000000"/>
                </a:solidFill>
                <a:cs typeface="Avenir Black" charset="0"/>
              </a:rPr>
              <a:t>need</a:t>
            </a:r>
            <a:endParaRPr lang="en-US" sz="2600" b="1" dirty="0">
              <a:solidFill>
                <a:srgbClr val="000000"/>
              </a:solidFill>
              <a:cs typeface="Avenir Black" charset="0"/>
            </a:endParaRPr>
          </a:p>
          <a:p>
            <a:pPr marL="255600" indent="-255600">
              <a:buSzPct val="100000"/>
            </a:pPr>
            <a:r>
              <a:rPr lang="en-US" sz="2600" b="1" dirty="0">
                <a:solidFill>
                  <a:srgbClr val="000000"/>
                </a:solidFill>
                <a:cs typeface="Avenir Black" charset="0"/>
              </a:rPr>
              <a:t>Demands</a:t>
            </a:r>
            <a:r>
              <a:rPr lang="en-US" sz="2600" dirty="0">
                <a:solidFill>
                  <a:srgbClr val="000000"/>
                </a:solidFill>
                <a:cs typeface="Avenir Black" charset="0"/>
              </a:rPr>
              <a:t>: wants for specific products backed by an ability to pay</a:t>
            </a:r>
            <a:endParaRPr lang="en-US" sz="2600" dirty="0">
              <a:cs typeface="Avenir Black" charset="0"/>
            </a:endParaRPr>
          </a:p>
        </p:txBody>
      </p:sp>
    </p:spTree>
    <p:extLst>
      <p:ext uri="{BB962C8B-B14F-4D97-AF65-F5344CB8AC3E}">
        <p14:creationId xmlns:p14="http://schemas.microsoft.com/office/powerpoint/2010/main" val="41558137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Types of Needs</a:t>
            </a:r>
            <a:endParaRPr lang="en-IN" sz="2000" dirty="0"/>
          </a:p>
        </p:txBody>
      </p:sp>
      <p:sp>
        <p:nvSpPr>
          <p:cNvPr id="3" name="Content Placeholder 2"/>
          <p:cNvSpPr>
            <a:spLocks noGrp="1"/>
          </p:cNvSpPr>
          <p:nvPr>
            <p:ph idx="1"/>
          </p:nvPr>
        </p:nvSpPr>
        <p:spPr>
          <a:xfrm>
            <a:off x="1981200" y="1600201"/>
            <a:ext cx="8229600" cy="4648199"/>
          </a:xfrm>
        </p:spPr>
        <p:txBody>
          <a:bodyPr/>
          <a:lstStyle/>
          <a:p>
            <a:pPr marL="255600" indent="-255600">
              <a:buSzPct val="100000"/>
            </a:pPr>
            <a:r>
              <a:rPr lang="en-US" sz="2600" dirty="0">
                <a:cs typeface="Avenir Black"/>
              </a:rPr>
              <a:t>Stated</a:t>
            </a:r>
          </a:p>
          <a:p>
            <a:pPr marL="255600" indent="-255600">
              <a:buSzPct val="100000"/>
            </a:pPr>
            <a:r>
              <a:rPr lang="en-US" sz="2600" dirty="0">
                <a:cs typeface="Avenir Black"/>
              </a:rPr>
              <a:t>Real</a:t>
            </a:r>
          </a:p>
          <a:p>
            <a:pPr marL="255600" indent="-255600">
              <a:buSzPct val="100000"/>
            </a:pPr>
            <a:r>
              <a:rPr lang="en-US" sz="2600" dirty="0">
                <a:cs typeface="Avenir Black"/>
              </a:rPr>
              <a:t>Unstated</a:t>
            </a:r>
          </a:p>
          <a:p>
            <a:pPr marL="255600" indent="-255600">
              <a:buSzPct val="100000"/>
            </a:pPr>
            <a:r>
              <a:rPr lang="en-US" sz="2600" dirty="0">
                <a:cs typeface="Avenir Black"/>
              </a:rPr>
              <a:t>Delight</a:t>
            </a:r>
          </a:p>
          <a:p>
            <a:pPr marL="255600" indent="-255600">
              <a:buSzPct val="100000"/>
            </a:pPr>
            <a:r>
              <a:rPr lang="en-US" sz="2600" dirty="0">
                <a:cs typeface="Avenir Black"/>
              </a:rPr>
              <a:t>Secret</a:t>
            </a:r>
            <a:endParaRPr lang="en-US" sz="2600" dirty="0">
              <a:cs typeface="Avenir Black"/>
            </a:endParaRPr>
          </a:p>
        </p:txBody>
      </p:sp>
      <p:pic>
        <p:nvPicPr>
          <p:cNvPr id="4" name="Рисунок 3"/>
          <p:cNvPicPr>
            <a:picLocks noChangeAspect="1"/>
          </p:cNvPicPr>
          <p:nvPr/>
        </p:nvPicPr>
        <p:blipFill>
          <a:blip r:embed="rId3"/>
          <a:stretch>
            <a:fillRect/>
          </a:stretch>
        </p:blipFill>
        <p:spPr>
          <a:xfrm>
            <a:off x="4123268" y="1627415"/>
            <a:ext cx="6087532" cy="3424237"/>
          </a:xfrm>
          <a:prstGeom prst="rect">
            <a:avLst/>
          </a:prstGeom>
        </p:spPr>
      </p:pic>
    </p:spTree>
    <p:extLst>
      <p:ext uri="{BB962C8B-B14F-4D97-AF65-F5344CB8AC3E}">
        <p14:creationId xmlns:p14="http://schemas.microsoft.com/office/powerpoint/2010/main" val="37236414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(2 of 10)</a:t>
            </a:r>
            <a:endParaRPr lang="en-IN" sz="2000" dirty="0"/>
          </a:p>
        </p:txBody>
      </p:sp>
      <p:sp>
        <p:nvSpPr>
          <p:cNvPr id="3" name="Content Placeholder 2"/>
          <p:cNvSpPr>
            <a:spLocks noGrp="1"/>
          </p:cNvSpPr>
          <p:nvPr>
            <p:ph idx="1"/>
          </p:nvPr>
        </p:nvSpPr>
        <p:spPr>
          <a:xfrm>
            <a:off x="1981200" y="1600201"/>
            <a:ext cx="2819400" cy="4648199"/>
          </a:xfrm>
        </p:spPr>
        <p:txBody>
          <a:bodyPr/>
          <a:lstStyle/>
          <a:p>
            <a:pPr marL="255600" indent="-255600">
              <a:buSzPct val="100000"/>
            </a:pPr>
            <a:r>
              <a:rPr lang="en-US" sz="2600" dirty="0">
                <a:solidFill>
                  <a:srgbClr val="000000"/>
                </a:solidFill>
                <a:cs typeface="Avenir Black" charset="0"/>
              </a:rPr>
              <a:t>Target </a:t>
            </a:r>
            <a:r>
              <a:rPr lang="en-US" sz="2600" dirty="0">
                <a:solidFill>
                  <a:srgbClr val="000000"/>
                </a:solidFill>
                <a:cs typeface="Avenir Black" charset="0"/>
              </a:rPr>
              <a:t>markets</a:t>
            </a:r>
            <a:endParaRPr lang="en-US" sz="2600" dirty="0">
              <a:solidFill>
                <a:srgbClr val="000000"/>
              </a:solidFill>
              <a:cs typeface="Avenir Black" charset="0"/>
            </a:endParaRPr>
          </a:p>
          <a:p>
            <a:pPr marL="255600" indent="-255600">
              <a:buSzPct val="100000"/>
            </a:pPr>
            <a:r>
              <a:rPr lang="en-US" sz="2600" dirty="0">
                <a:solidFill>
                  <a:srgbClr val="000000"/>
                </a:solidFill>
                <a:cs typeface="Avenir Black" charset="0"/>
              </a:rPr>
              <a:t>Positioning</a:t>
            </a:r>
            <a:endParaRPr lang="en-US" sz="2600" dirty="0">
              <a:solidFill>
                <a:srgbClr val="000000"/>
              </a:solidFill>
              <a:cs typeface="Avenir Black" charset="0"/>
            </a:endParaRPr>
          </a:p>
          <a:p>
            <a:pPr marL="255600" indent="-255600">
              <a:buSzPct val="100000"/>
            </a:pPr>
            <a:r>
              <a:rPr lang="en-US" sz="2600" dirty="0">
                <a:solidFill>
                  <a:srgbClr val="000000"/>
                </a:solidFill>
                <a:cs typeface="Avenir Black" charset="0"/>
              </a:rPr>
              <a:t>Segmentation</a:t>
            </a:r>
            <a:endParaRPr lang="en-US" sz="2600" dirty="0">
              <a:cs typeface="Avenir Black" charset="0"/>
            </a:endParaRPr>
          </a:p>
        </p:txBody>
      </p:sp>
      <p:pic>
        <p:nvPicPr>
          <p:cNvPr id="4" name="Рисунок 3"/>
          <p:cNvPicPr>
            <a:picLocks noChangeAspect="1"/>
          </p:cNvPicPr>
          <p:nvPr/>
        </p:nvPicPr>
        <p:blipFill>
          <a:blip r:embed="rId3"/>
          <a:stretch>
            <a:fillRect/>
          </a:stretch>
        </p:blipFill>
        <p:spPr>
          <a:xfrm>
            <a:off x="4504268" y="1752601"/>
            <a:ext cx="5706533" cy="3209925"/>
          </a:xfrm>
          <a:prstGeom prst="rect">
            <a:avLst/>
          </a:prstGeom>
        </p:spPr>
      </p:pic>
    </p:spTree>
    <p:extLst>
      <p:ext uri="{BB962C8B-B14F-4D97-AF65-F5344CB8AC3E}">
        <p14:creationId xmlns:p14="http://schemas.microsoft.com/office/powerpoint/2010/main" val="28160314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(3 of 10)</a:t>
            </a:r>
            <a:endParaRPr lang="en-IN" sz="2000" dirty="0"/>
          </a:p>
        </p:txBody>
      </p:sp>
      <p:sp>
        <p:nvSpPr>
          <p:cNvPr id="3" name="Content Placeholder 2"/>
          <p:cNvSpPr>
            <a:spLocks noGrp="1"/>
          </p:cNvSpPr>
          <p:nvPr>
            <p:ph idx="1"/>
          </p:nvPr>
        </p:nvSpPr>
        <p:spPr>
          <a:xfrm>
            <a:off x="1981200" y="1600201"/>
            <a:ext cx="8229600" cy="4648199"/>
          </a:xfrm>
        </p:spPr>
        <p:txBody>
          <a:bodyPr/>
          <a:lstStyle/>
          <a:p>
            <a:pPr marL="255600" indent="-255600">
              <a:buSzPct val="100000"/>
            </a:pPr>
            <a:r>
              <a:rPr lang="en-US" sz="2600" b="1" dirty="0">
                <a:solidFill>
                  <a:srgbClr val="000000"/>
                </a:solidFill>
                <a:cs typeface="Avenir Black" charset="0"/>
              </a:rPr>
              <a:t>Value proposition</a:t>
            </a:r>
            <a:r>
              <a:rPr lang="en-US" sz="2600" dirty="0">
                <a:solidFill>
                  <a:srgbClr val="000000"/>
                </a:solidFill>
                <a:cs typeface="Avenir Black" charset="0"/>
              </a:rPr>
              <a:t>: a set of benefits that satisfy those needs </a:t>
            </a:r>
            <a:endParaRPr lang="en-US" sz="2600" b="1" dirty="0">
              <a:solidFill>
                <a:srgbClr val="000000"/>
              </a:solidFill>
              <a:cs typeface="Avenir Black" charset="0"/>
            </a:endParaRPr>
          </a:p>
          <a:p>
            <a:pPr marL="255600" indent="-255600">
              <a:buSzPct val="100000"/>
            </a:pPr>
            <a:r>
              <a:rPr lang="en-US" sz="2600" b="1" dirty="0">
                <a:solidFill>
                  <a:srgbClr val="000000"/>
                </a:solidFill>
                <a:cs typeface="Avenir Black" charset="0"/>
              </a:rPr>
              <a:t>Offerings</a:t>
            </a:r>
            <a:r>
              <a:rPr lang="en-US" sz="2600" dirty="0">
                <a:solidFill>
                  <a:srgbClr val="000000"/>
                </a:solidFill>
                <a:cs typeface="Avenir Black" charset="0"/>
              </a:rPr>
              <a:t>: a combination of products, services, information, and </a:t>
            </a:r>
            <a:r>
              <a:rPr lang="en-US" sz="2600" dirty="0">
                <a:solidFill>
                  <a:srgbClr val="000000"/>
                </a:solidFill>
                <a:cs typeface="Avenir Black" charset="0"/>
              </a:rPr>
              <a:t>experiences</a:t>
            </a:r>
            <a:endParaRPr lang="en-US" sz="2600" b="1" dirty="0">
              <a:solidFill>
                <a:srgbClr val="000000"/>
              </a:solidFill>
              <a:cs typeface="Avenir Black" charset="0"/>
            </a:endParaRPr>
          </a:p>
          <a:p>
            <a:pPr marL="255600" indent="-255600">
              <a:buSzPct val="100000"/>
            </a:pPr>
            <a:r>
              <a:rPr lang="en-US" sz="2600" b="1" dirty="0">
                <a:solidFill>
                  <a:srgbClr val="000000"/>
                </a:solidFill>
                <a:cs typeface="Avenir Black" charset="0"/>
              </a:rPr>
              <a:t>Brands</a:t>
            </a:r>
            <a:r>
              <a:rPr lang="en-US" sz="2600" dirty="0">
                <a:solidFill>
                  <a:srgbClr val="000000"/>
                </a:solidFill>
                <a:cs typeface="Avenir Black" charset="0"/>
              </a:rPr>
              <a:t>: an offering from a known source</a:t>
            </a:r>
            <a:endParaRPr lang="en-US" sz="2600" dirty="0">
              <a:cs typeface="Avenir Black" charset="0"/>
            </a:endParaRPr>
          </a:p>
        </p:txBody>
      </p:sp>
    </p:spTree>
    <p:extLst>
      <p:ext uri="{BB962C8B-B14F-4D97-AF65-F5344CB8AC3E}">
        <p14:creationId xmlns:p14="http://schemas.microsoft.com/office/powerpoint/2010/main" val="8645760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(4 of 10)</a:t>
            </a:r>
            <a:endParaRPr lang="en-IN" sz="2000" dirty="0"/>
          </a:p>
        </p:txBody>
      </p:sp>
      <p:sp>
        <p:nvSpPr>
          <p:cNvPr id="3" name="Content Placeholder 2"/>
          <p:cNvSpPr>
            <a:spLocks noGrp="1"/>
          </p:cNvSpPr>
          <p:nvPr>
            <p:ph idx="1"/>
          </p:nvPr>
        </p:nvSpPr>
        <p:spPr>
          <a:xfrm>
            <a:off x="1981200" y="1600201"/>
            <a:ext cx="8229600" cy="4648199"/>
          </a:xfrm>
        </p:spPr>
        <p:txBody>
          <a:bodyPr/>
          <a:lstStyle/>
          <a:p>
            <a:pPr marL="255600" indent="-255600">
              <a:buSzPct val="100000"/>
            </a:pPr>
            <a:r>
              <a:rPr lang="en-US" sz="2600" dirty="0">
                <a:solidFill>
                  <a:srgbClr val="000000"/>
                </a:solidFill>
                <a:cs typeface="Avenir Black" charset="0"/>
              </a:rPr>
              <a:t>Marketing </a:t>
            </a:r>
            <a:r>
              <a:rPr lang="en-US" sz="2600" dirty="0">
                <a:solidFill>
                  <a:srgbClr val="000000"/>
                </a:solidFill>
                <a:cs typeface="Avenir Black" charset="0"/>
              </a:rPr>
              <a:t>channels</a:t>
            </a:r>
          </a:p>
          <a:p>
            <a:pPr marL="741600" lvl="1" indent="-284400">
              <a:buSzPct val="100000"/>
            </a:pPr>
            <a:r>
              <a:rPr lang="en-US" sz="2400" dirty="0">
                <a:cs typeface="Avenir Black"/>
              </a:rPr>
              <a:t>Communication</a:t>
            </a:r>
          </a:p>
          <a:p>
            <a:pPr marL="741600" lvl="1" indent="-284400">
              <a:buSzPct val="100000"/>
            </a:pPr>
            <a:r>
              <a:rPr lang="en-US" sz="2400" dirty="0">
                <a:cs typeface="Avenir Black"/>
              </a:rPr>
              <a:t>Distribution</a:t>
            </a:r>
          </a:p>
          <a:p>
            <a:pPr marL="741600" lvl="1" indent="-284400">
              <a:buSzPct val="100000"/>
            </a:pPr>
            <a:r>
              <a:rPr lang="en-US" sz="2400" dirty="0">
                <a:cs typeface="Avenir Black"/>
              </a:rPr>
              <a:t>Service</a:t>
            </a:r>
            <a:endParaRPr lang="en-US" sz="2400" dirty="0">
              <a:cs typeface="Avenir Black"/>
            </a:endParaRPr>
          </a:p>
        </p:txBody>
      </p:sp>
      <p:pic>
        <p:nvPicPr>
          <p:cNvPr id="4" name="Рисунок 3"/>
          <p:cNvPicPr>
            <a:picLocks noChangeAspect="1"/>
          </p:cNvPicPr>
          <p:nvPr/>
        </p:nvPicPr>
        <p:blipFill>
          <a:blip r:embed="rId3"/>
          <a:stretch>
            <a:fillRect/>
          </a:stretch>
        </p:blipFill>
        <p:spPr>
          <a:xfrm>
            <a:off x="5181600" y="1981200"/>
            <a:ext cx="5257800" cy="3491508"/>
          </a:xfrm>
          <a:prstGeom prst="rect">
            <a:avLst/>
          </a:prstGeom>
        </p:spPr>
      </p:pic>
    </p:spTree>
    <p:extLst>
      <p:ext uri="{BB962C8B-B14F-4D97-AF65-F5344CB8AC3E}">
        <p14:creationId xmlns:p14="http://schemas.microsoft.com/office/powerpoint/2010/main" val="30797383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(5 of 10)</a:t>
            </a:r>
            <a:endParaRPr lang="en-IN" sz="2000" dirty="0"/>
          </a:p>
        </p:txBody>
      </p:sp>
      <p:sp>
        <p:nvSpPr>
          <p:cNvPr id="3" name="Content Placeholder 2"/>
          <p:cNvSpPr>
            <a:spLocks noGrp="1"/>
          </p:cNvSpPr>
          <p:nvPr>
            <p:ph idx="1"/>
          </p:nvPr>
        </p:nvSpPr>
        <p:spPr>
          <a:xfrm>
            <a:off x="1981200" y="1600201"/>
            <a:ext cx="8229600" cy="4648199"/>
          </a:xfrm>
        </p:spPr>
        <p:txBody>
          <a:bodyPr/>
          <a:lstStyle/>
          <a:p>
            <a:pPr marL="255600" indent="-255600">
              <a:buSzPct val="100000"/>
            </a:pPr>
            <a:r>
              <a:rPr lang="en-US" sz="2600" dirty="0">
                <a:solidFill>
                  <a:srgbClr val="000000"/>
                </a:solidFill>
                <a:cs typeface="Avenir Black" charset="0"/>
              </a:rPr>
              <a:t>Paid media:</a:t>
            </a:r>
            <a:r>
              <a:rPr lang="en-US" sz="2600" i="1" dirty="0">
                <a:solidFill>
                  <a:srgbClr val="000000"/>
                </a:solidFill>
                <a:cs typeface="Avenir Black" charset="0"/>
              </a:rPr>
              <a:t> </a:t>
            </a:r>
            <a:r>
              <a:rPr lang="en-US" sz="2600" dirty="0">
                <a:solidFill>
                  <a:srgbClr val="000000"/>
                </a:solidFill>
                <a:cs typeface="Avenir Black" charset="0"/>
              </a:rPr>
              <a:t>TV, magazine and display ads, paid search, and </a:t>
            </a:r>
            <a:r>
              <a:rPr lang="en-US" sz="2600" dirty="0">
                <a:solidFill>
                  <a:srgbClr val="000000"/>
                </a:solidFill>
                <a:cs typeface="Avenir Black" charset="0"/>
              </a:rPr>
              <a:t>sponsorships</a:t>
            </a:r>
            <a:endParaRPr lang="en-US" sz="2600" dirty="0">
              <a:solidFill>
                <a:srgbClr val="000000"/>
              </a:solidFill>
              <a:cs typeface="Avenir Black" charset="0"/>
            </a:endParaRPr>
          </a:p>
          <a:p>
            <a:pPr marL="255600" indent="-255600">
              <a:buSzPct val="100000"/>
            </a:pPr>
            <a:r>
              <a:rPr lang="en-US" sz="2600" dirty="0">
                <a:solidFill>
                  <a:srgbClr val="000000"/>
                </a:solidFill>
                <a:cs typeface="Avenir Black" charset="0"/>
              </a:rPr>
              <a:t>Owned media: a company or brand brochure, web site, blog, facebook page, or twitter </a:t>
            </a:r>
            <a:r>
              <a:rPr lang="en-US" sz="2600" dirty="0">
                <a:solidFill>
                  <a:srgbClr val="000000"/>
                </a:solidFill>
                <a:cs typeface="Avenir Black" charset="0"/>
              </a:rPr>
              <a:t>account</a:t>
            </a:r>
            <a:endParaRPr lang="en-US" sz="2600" dirty="0">
              <a:solidFill>
                <a:srgbClr val="000000"/>
              </a:solidFill>
              <a:cs typeface="Avenir Black" charset="0"/>
            </a:endParaRPr>
          </a:p>
          <a:p>
            <a:pPr marL="255600" indent="-255600">
              <a:buSzPct val="100000"/>
            </a:pPr>
            <a:r>
              <a:rPr lang="en-US" sz="2600" dirty="0">
                <a:solidFill>
                  <a:srgbClr val="000000"/>
                </a:solidFill>
                <a:cs typeface="Avenir Black" charset="0"/>
              </a:rPr>
              <a:t>Earned media: word of mouth, buzz, or viral marketing</a:t>
            </a:r>
            <a:endParaRPr lang="en-US" sz="2600" dirty="0">
              <a:cs typeface="Avenir Black"/>
            </a:endParaRPr>
          </a:p>
        </p:txBody>
      </p:sp>
    </p:spTree>
    <p:extLst>
      <p:ext uri="{BB962C8B-B14F-4D97-AF65-F5344CB8AC3E}">
        <p14:creationId xmlns:p14="http://schemas.microsoft.com/office/powerpoint/2010/main" val="22102461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(6 of 10)</a:t>
            </a:r>
            <a:endParaRPr lang="en-IN" sz="2000" dirty="0"/>
          </a:p>
        </p:txBody>
      </p:sp>
      <p:sp>
        <p:nvSpPr>
          <p:cNvPr id="3" name="Content Placeholder 2"/>
          <p:cNvSpPr>
            <a:spLocks noGrp="1"/>
          </p:cNvSpPr>
          <p:nvPr>
            <p:ph idx="1"/>
          </p:nvPr>
        </p:nvSpPr>
        <p:spPr>
          <a:xfrm>
            <a:off x="1981200" y="1600201"/>
            <a:ext cx="8229600" cy="4648199"/>
          </a:xfrm>
        </p:spPr>
        <p:txBody>
          <a:bodyPr/>
          <a:lstStyle/>
          <a:p>
            <a:pPr marL="255600" indent="-255600">
              <a:buSzPct val="100000"/>
            </a:pPr>
            <a:r>
              <a:rPr lang="en-US" sz="2600" b="1" dirty="0">
                <a:solidFill>
                  <a:srgbClr val="000000"/>
                </a:solidFill>
                <a:cs typeface="Avenir Black" charset="0"/>
              </a:rPr>
              <a:t>Impressions</a:t>
            </a:r>
            <a:r>
              <a:rPr lang="en-US" sz="2600" dirty="0">
                <a:solidFill>
                  <a:srgbClr val="000000"/>
                </a:solidFill>
                <a:cs typeface="Avenir Black" charset="0"/>
              </a:rPr>
              <a:t>: occur when consumers view a </a:t>
            </a:r>
            <a:r>
              <a:rPr lang="en-US" sz="2600" dirty="0">
                <a:solidFill>
                  <a:srgbClr val="000000"/>
                </a:solidFill>
                <a:cs typeface="Avenir Black" charset="0"/>
              </a:rPr>
              <a:t>communication</a:t>
            </a:r>
            <a:endParaRPr lang="en-US" sz="2600" b="1" dirty="0">
              <a:solidFill>
                <a:srgbClr val="000000"/>
              </a:solidFill>
              <a:cs typeface="Avenir Black" charset="0"/>
            </a:endParaRPr>
          </a:p>
          <a:p>
            <a:pPr marL="255600" indent="-255600">
              <a:buSzPct val="100000"/>
            </a:pPr>
            <a:r>
              <a:rPr lang="en-US" sz="2600" b="1" dirty="0">
                <a:solidFill>
                  <a:srgbClr val="000000"/>
                </a:solidFill>
                <a:cs typeface="Avenir Black" charset="0"/>
              </a:rPr>
              <a:t>Engagement</a:t>
            </a:r>
            <a:r>
              <a:rPr lang="en-US" sz="2600" dirty="0">
                <a:solidFill>
                  <a:srgbClr val="000000"/>
                </a:solidFill>
                <a:cs typeface="Avenir Black" charset="0"/>
              </a:rPr>
              <a:t>: the extent of a customer</a:t>
            </a:r>
            <a:r>
              <a:rPr lang="en-US" altLang="en-US" sz="2600" dirty="0">
                <a:solidFill>
                  <a:srgbClr val="000000"/>
                </a:solidFill>
                <a:cs typeface="Avenir Black" charset="0"/>
              </a:rPr>
              <a:t>’</a:t>
            </a:r>
            <a:r>
              <a:rPr lang="en-US" sz="2600" dirty="0">
                <a:solidFill>
                  <a:srgbClr val="000000"/>
                </a:solidFill>
                <a:cs typeface="Avenir Black" charset="0"/>
              </a:rPr>
              <a:t>s attention and active involvement with a communication</a:t>
            </a:r>
            <a:endParaRPr lang="en-US" sz="2600" dirty="0">
              <a:cs typeface="Avenir Black"/>
            </a:endParaRPr>
          </a:p>
        </p:txBody>
      </p:sp>
    </p:spTree>
    <p:extLst>
      <p:ext uri="{BB962C8B-B14F-4D97-AF65-F5344CB8AC3E}">
        <p14:creationId xmlns:p14="http://schemas.microsoft.com/office/powerpoint/2010/main" val="14990608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(7 of 10)</a:t>
            </a:r>
            <a:endParaRPr lang="en-IN" sz="2000" dirty="0"/>
          </a:p>
        </p:txBody>
      </p:sp>
      <p:sp>
        <p:nvSpPr>
          <p:cNvPr id="3" name="Content Placeholder 2"/>
          <p:cNvSpPr>
            <a:spLocks noGrp="1"/>
          </p:cNvSpPr>
          <p:nvPr>
            <p:ph idx="1"/>
          </p:nvPr>
        </p:nvSpPr>
        <p:spPr>
          <a:xfrm>
            <a:off x="1981200" y="1600201"/>
            <a:ext cx="8229600" cy="4648199"/>
          </a:xfrm>
        </p:spPr>
        <p:txBody>
          <a:bodyPr/>
          <a:lstStyle/>
          <a:p>
            <a:pPr marL="255600" indent="-255600">
              <a:buSzPct val="100000"/>
            </a:pPr>
            <a:r>
              <a:rPr lang="en-US" sz="2600" b="1" dirty="0">
                <a:solidFill>
                  <a:srgbClr val="000000"/>
                </a:solidFill>
                <a:cs typeface="Avenir Black" charset="0"/>
              </a:rPr>
              <a:t>Value</a:t>
            </a:r>
            <a:r>
              <a:rPr lang="en-US" sz="2600" dirty="0">
                <a:solidFill>
                  <a:srgbClr val="000000"/>
                </a:solidFill>
                <a:cs typeface="Avenir Black" charset="0"/>
              </a:rPr>
              <a:t>: a combination of quality, service, and price (</a:t>
            </a:r>
            <a:r>
              <a:rPr lang="en-US" sz="2600" b="1" dirty="0">
                <a:solidFill>
                  <a:srgbClr val="000000"/>
                </a:solidFill>
                <a:cs typeface="Avenir Black" charset="0"/>
              </a:rPr>
              <a:t>qsp</a:t>
            </a:r>
            <a:r>
              <a:rPr lang="en-US" sz="2600" dirty="0">
                <a:solidFill>
                  <a:srgbClr val="000000"/>
                </a:solidFill>
                <a:cs typeface="Avenir Black" charset="0"/>
              </a:rPr>
              <a:t>: the customer value triad</a:t>
            </a:r>
            <a:r>
              <a:rPr lang="en-US" sz="2600" dirty="0">
                <a:solidFill>
                  <a:srgbClr val="000000"/>
                </a:solidFill>
                <a:cs typeface="Avenir Black" charset="0"/>
              </a:rPr>
              <a:t>)</a:t>
            </a:r>
            <a:endParaRPr lang="en-US" sz="2600" b="1" dirty="0">
              <a:solidFill>
                <a:srgbClr val="000000"/>
              </a:solidFill>
              <a:cs typeface="Avenir Black" charset="0"/>
            </a:endParaRPr>
          </a:p>
          <a:p>
            <a:pPr marL="255600" indent="-255600">
              <a:buSzPct val="100000"/>
            </a:pPr>
            <a:r>
              <a:rPr lang="en-US" sz="2600" b="1" dirty="0">
                <a:solidFill>
                  <a:srgbClr val="000000"/>
                </a:solidFill>
                <a:cs typeface="Avenir Black" charset="0"/>
              </a:rPr>
              <a:t>Satisfaction</a:t>
            </a:r>
            <a:r>
              <a:rPr lang="en-US" sz="2600" dirty="0">
                <a:solidFill>
                  <a:srgbClr val="000000"/>
                </a:solidFill>
                <a:cs typeface="Avenir Black" charset="0"/>
              </a:rPr>
              <a:t>: a person</a:t>
            </a:r>
            <a:r>
              <a:rPr lang="en-US" altLang="en-US" sz="2600" dirty="0">
                <a:solidFill>
                  <a:srgbClr val="000000"/>
                </a:solidFill>
                <a:cs typeface="Avenir Black" charset="0"/>
              </a:rPr>
              <a:t>’</a:t>
            </a:r>
            <a:r>
              <a:rPr lang="en-US" sz="2600" dirty="0">
                <a:solidFill>
                  <a:srgbClr val="000000"/>
                </a:solidFill>
                <a:cs typeface="Avenir Black" charset="0"/>
              </a:rPr>
              <a:t>s judgment of a product</a:t>
            </a:r>
            <a:r>
              <a:rPr lang="en-US" altLang="en-US" sz="2600" dirty="0">
                <a:solidFill>
                  <a:srgbClr val="000000"/>
                </a:solidFill>
                <a:cs typeface="Avenir Black" charset="0"/>
              </a:rPr>
              <a:t>’</a:t>
            </a:r>
            <a:r>
              <a:rPr lang="en-US" sz="2600" dirty="0">
                <a:solidFill>
                  <a:srgbClr val="000000"/>
                </a:solidFill>
                <a:cs typeface="Avenir Black" charset="0"/>
              </a:rPr>
              <a:t>s perceived performance in relationship to expectations</a:t>
            </a:r>
            <a:endParaRPr lang="en-US" sz="2600" dirty="0">
              <a:cs typeface="Avenir Black"/>
            </a:endParaRPr>
          </a:p>
        </p:txBody>
      </p:sp>
    </p:spTree>
    <p:extLst>
      <p:ext uri="{BB962C8B-B14F-4D97-AF65-F5344CB8AC3E}">
        <p14:creationId xmlns:p14="http://schemas.microsoft.com/office/powerpoint/2010/main" val="19372151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(8 of 10)</a:t>
            </a:r>
            <a:endParaRPr lang="en-IN" sz="2000" dirty="0"/>
          </a:p>
        </p:txBody>
      </p:sp>
      <p:sp>
        <p:nvSpPr>
          <p:cNvPr id="3" name="Content Placeholder 2"/>
          <p:cNvSpPr>
            <a:spLocks noGrp="1"/>
          </p:cNvSpPr>
          <p:nvPr>
            <p:ph idx="1"/>
          </p:nvPr>
        </p:nvSpPr>
        <p:spPr>
          <a:xfrm>
            <a:off x="1981200" y="1600201"/>
            <a:ext cx="8229600" cy="1219200"/>
          </a:xfrm>
        </p:spPr>
        <p:txBody>
          <a:bodyPr/>
          <a:lstStyle/>
          <a:p>
            <a:pPr marL="255600" indent="-255600">
              <a:buSzPct val="100000"/>
            </a:pPr>
            <a:r>
              <a:rPr lang="en-US" sz="2600" b="1" dirty="0">
                <a:solidFill>
                  <a:srgbClr val="000000"/>
                </a:solidFill>
                <a:cs typeface="Avenir Black" charset="0"/>
              </a:rPr>
              <a:t>Supply chain</a:t>
            </a:r>
            <a:r>
              <a:rPr lang="en-US" sz="2600" dirty="0">
                <a:solidFill>
                  <a:srgbClr val="000000"/>
                </a:solidFill>
                <a:cs typeface="Avenir Black" charset="0"/>
              </a:rPr>
              <a:t>: a channel stretching from raw materials to components to finished products carried to final </a:t>
            </a:r>
            <a:r>
              <a:rPr lang="en-US" sz="2600" dirty="0">
                <a:solidFill>
                  <a:srgbClr val="000000"/>
                </a:solidFill>
                <a:cs typeface="Avenir Black" charset="0"/>
              </a:rPr>
              <a:t>buyers</a:t>
            </a:r>
            <a:endParaRPr lang="en-US" sz="2600" b="1" dirty="0">
              <a:cs typeface="Avenir Black"/>
            </a:endParaRPr>
          </a:p>
        </p:txBody>
      </p:sp>
      <p:sp>
        <p:nvSpPr>
          <p:cNvPr id="4" name="Content Placeholder 3"/>
          <p:cNvSpPr>
            <a:spLocks noGrp="1"/>
          </p:cNvSpPr>
          <p:nvPr>
            <p:ph idx="13"/>
          </p:nvPr>
        </p:nvSpPr>
        <p:spPr>
          <a:xfrm>
            <a:off x="1981200" y="2941638"/>
            <a:ext cx="8229600" cy="334963"/>
          </a:xfrm>
        </p:spPr>
        <p:txBody>
          <a:bodyPr>
            <a:normAutofit fontScale="92500" lnSpcReduction="10000"/>
          </a:bodyPr>
          <a:lstStyle/>
          <a:p>
            <a:pPr marL="0" indent="0">
              <a:buNone/>
            </a:pPr>
            <a:r>
              <a:rPr lang="en-US" sz="2000" b="1" dirty="0">
                <a:cs typeface="Avenir Black" charset="0"/>
              </a:rPr>
              <a:t>Figure 1.3 </a:t>
            </a:r>
            <a:r>
              <a:rPr lang="en-US" sz="2000" dirty="0">
                <a:cs typeface="Avenir Black" charset="0"/>
              </a:rPr>
              <a:t>The Supply Chain for Coffee</a:t>
            </a:r>
            <a:endParaRPr lang="en-IN" sz="2000" dirty="0"/>
          </a:p>
        </p:txBody>
      </p:sp>
      <p:pic>
        <p:nvPicPr>
          <p:cNvPr id="5" name="Picture 4" descr="A flow diagram illustrates a supply chain for coffee. Ethiopian farmers grow and harvest coffee beans; farmers sell the beans to Fair Trade cooperative; coffee is washed, dried and packaged for shipment; Alternative Trading Organization transports beans to developed world; coffee is sold directly or via retail channel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2800" y="3429000"/>
            <a:ext cx="4290692" cy="2903906"/>
          </a:xfrm>
          <a:prstGeom prst="rect">
            <a:avLst/>
          </a:prstGeom>
        </p:spPr>
      </p:pic>
    </p:spTree>
    <p:extLst>
      <p:ext uri="{BB962C8B-B14F-4D97-AF65-F5344CB8AC3E}">
        <p14:creationId xmlns:p14="http://schemas.microsoft.com/office/powerpoint/2010/main" val="15334543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(9 of 10)</a:t>
            </a:r>
            <a:endParaRPr lang="en-IN" sz="2000" dirty="0"/>
          </a:p>
        </p:txBody>
      </p:sp>
      <p:sp>
        <p:nvSpPr>
          <p:cNvPr id="3" name="Content Placeholder 2"/>
          <p:cNvSpPr>
            <a:spLocks noGrp="1"/>
          </p:cNvSpPr>
          <p:nvPr>
            <p:ph idx="1"/>
          </p:nvPr>
        </p:nvSpPr>
        <p:spPr>
          <a:xfrm>
            <a:off x="1981200" y="1600202"/>
            <a:ext cx="8229600" cy="838199"/>
          </a:xfrm>
        </p:spPr>
        <p:txBody>
          <a:bodyPr/>
          <a:lstStyle/>
          <a:p>
            <a:pPr marL="255600" indent="-255600">
              <a:buSzPct val="100000"/>
            </a:pPr>
            <a:r>
              <a:rPr lang="en-US" sz="2600" b="1" dirty="0">
                <a:solidFill>
                  <a:srgbClr val="000000"/>
                </a:solidFill>
                <a:cs typeface="Avenir Black" charset="0"/>
              </a:rPr>
              <a:t>Competition</a:t>
            </a:r>
            <a:r>
              <a:rPr lang="en-US" sz="2600" dirty="0">
                <a:solidFill>
                  <a:srgbClr val="000000"/>
                </a:solidFill>
                <a:cs typeface="Avenir Black" charset="0"/>
              </a:rPr>
              <a:t>: all the actual and potential rival offerings and substitutes a buyer might consider</a:t>
            </a:r>
            <a:endParaRPr lang="en-US" sz="2600" b="1" dirty="0">
              <a:cs typeface="Avenir Black"/>
            </a:endParaRPr>
          </a:p>
        </p:txBody>
      </p:sp>
      <p:pic>
        <p:nvPicPr>
          <p:cNvPr id="4" name="Picture 3" descr="A man leaving a Chipotle stor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4200" y="2714255"/>
            <a:ext cx="5161550" cy="3280211"/>
          </a:xfrm>
          <a:prstGeom prst="rect">
            <a:avLst/>
          </a:prstGeom>
        </p:spPr>
      </p:pic>
    </p:spTree>
    <p:extLst>
      <p:ext uri="{BB962C8B-B14F-4D97-AF65-F5344CB8AC3E}">
        <p14:creationId xmlns:p14="http://schemas.microsoft.com/office/powerpoint/2010/main" val="3429940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Core Marketing </a:t>
            </a:r>
            <a:r>
              <a:rPr lang="en-US" sz="3600" dirty="0"/>
              <a:t>Concepts </a:t>
            </a:r>
            <a:r>
              <a:rPr lang="en-US" sz="2000" dirty="0"/>
              <a:t>(10 of 10)</a:t>
            </a:r>
            <a:endParaRPr lang="en-IN" sz="2000" dirty="0"/>
          </a:p>
        </p:txBody>
      </p:sp>
      <p:sp>
        <p:nvSpPr>
          <p:cNvPr id="3" name="Content Placeholder 2"/>
          <p:cNvSpPr>
            <a:spLocks noGrp="1"/>
          </p:cNvSpPr>
          <p:nvPr>
            <p:ph idx="1"/>
          </p:nvPr>
        </p:nvSpPr>
        <p:spPr>
          <a:xfrm>
            <a:off x="1981200" y="1600202"/>
            <a:ext cx="4114800" cy="3809999"/>
          </a:xfrm>
        </p:spPr>
        <p:txBody>
          <a:bodyPr/>
          <a:lstStyle/>
          <a:p>
            <a:pPr marL="255600" indent="-255600">
              <a:buSzPct val="100000"/>
              <a:defRPr/>
            </a:pPr>
            <a:r>
              <a:rPr lang="en-US" sz="2600" b="1" dirty="0">
                <a:solidFill>
                  <a:srgbClr val="000000"/>
                </a:solidFill>
                <a:ea typeface="ＭＳ Ｐゴシック" charset="0"/>
              </a:rPr>
              <a:t>Marketing </a:t>
            </a:r>
            <a:r>
              <a:rPr lang="en-US" sz="2600" b="1" dirty="0">
                <a:solidFill>
                  <a:srgbClr val="000000"/>
                </a:solidFill>
                <a:ea typeface="ＭＳ Ｐゴシック" charset="0"/>
              </a:rPr>
              <a:t>environment</a:t>
            </a:r>
            <a:endParaRPr lang="en-US" sz="2600" i="1" dirty="0">
              <a:ea typeface="ＭＳ Ｐゴシック" charset="0"/>
            </a:endParaRPr>
          </a:p>
          <a:p>
            <a:pPr marL="741600" lvl="1">
              <a:buFont typeface="Arial" charset="0"/>
              <a:buChar char="–"/>
              <a:defRPr/>
            </a:pPr>
            <a:r>
              <a:rPr lang="en-US" sz="2400" dirty="0">
                <a:ea typeface="ＭＳ Ｐゴシック" charset="0"/>
              </a:rPr>
              <a:t>Task </a:t>
            </a:r>
            <a:r>
              <a:rPr lang="en-US" sz="2400" dirty="0">
                <a:ea typeface="ＭＳ Ｐゴシック" charset="0"/>
              </a:rPr>
              <a:t>environment</a:t>
            </a:r>
            <a:endParaRPr lang="en-US" sz="2400" dirty="0">
              <a:ea typeface="ＭＳ Ｐゴシック" charset="0"/>
            </a:endParaRPr>
          </a:p>
          <a:p>
            <a:pPr marL="741600" lvl="1">
              <a:buFont typeface="Arial" charset="0"/>
              <a:buChar char="–"/>
              <a:defRPr/>
            </a:pPr>
            <a:r>
              <a:rPr lang="en-US" sz="2400" dirty="0">
                <a:ea typeface="ＭＳ Ｐゴシック" charset="0"/>
              </a:rPr>
              <a:t>Broad environment</a:t>
            </a:r>
            <a:endParaRPr lang="en-US" sz="2400" b="1" dirty="0">
              <a:cs typeface="Avenir Black"/>
            </a:endParaRPr>
          </a:p>
        </p:txBody>
      </p:sp>
      <p:pic>
        <p:nvPicPr>
          <p:cNvPr id="4" name="Picture 3" descr="A medical technician uses a portable ultrasound scanner on a female patien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48400" y="1828801"/>
            <a:ext cx="4265744" cy="2840159"/>
          </a:xfrm>
          <a:prstGeom prst="rect">
            <a:avLst/>
          </a:prstGeom>
        </p:spPr>
      </p:pic>
    </p:spTree>
    <p:extLst>
      <p:ext uri="{BB962C8B-B14F-4D97-AF65-F5344CB8AC3E}">
        <p14:creationId xmlns:p14="http://schemas.microsoft.com/office/powerpoint/2010/main" val="12618653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The New Marketing Realities</a:t>
            </a:r>
            <a:endParaRPr lang="en-IN" sz="2000" dirty="0"/>
          </a:p>
        </p:txBody>
      </p:sp>
      <p:sp>
        <p:nvSpPr>
          <p:cNvPr id="3" name="Content Placeholder 2"/>
          <p:cNvSpPr>
            <a:spLocks noGrp="1"/>
          </p:cNvSpPr>
          <p:nvPr>
            <p:ph idx="1"/>
          </p:nvPr>
        </p:nvSpPr>
        <p:spPr>
          <a:xfrm>
            <a:off x="1981200" y="1600202"/>
            <a:ext cx="8229600" cy="4267199"/>
          </a:xfrm>
        </p:spPr>
        <p:txBody>
          <a:bodyPr/>
          <a:lstStyle/>
          <a:p>
            <a:pPr marL="255600" indent="-255600">
              <a:buSzPct val="100000"/>
            </a:pPr>
            <a:r>
              <a:rPr lang="en-US" sz="2600" dirty="0">
                <a:solidFill>
                  <a:srgbClr val="000000"/>
                </a:solidFill>
                <a:cs typeface="Avenir Black" charset="0"/>
              </a:rPr>
              <a:t>Technology</a:t>
            </a:r>
            <a:endParaRPr lang="en-US" sz="2600" dirty="0">
              <a:solidFill>
                <a:srgbClr val="000000"/>
              </a:solidFill>
              <a:cs typeface="Avenir Black" charset="0"/>
            </a:endParaRPr>
          </a:p>
          <a:p>
            <a:pPr marL="255600" indent="-255600">
              <a:buSzPct val="100000"/>
            </a:pPr>
            <a:r>
              <a:rPr lang="en-US" sz="2600" dirty="0">
                <a:solidFill>
                  <a:srgbClr val="000000"/>
                </a:solidFill>
                <a:cs typeface="Avenir Black" charset="0"/>
              </a:rPr>
              <a:t>Globalization</a:t>
            </a:r>
            <a:endParaRPr lang="en-US" sz="2600" dirty="0">
              <a:solidFill>
                <a:srgbClr val="000000"/>
              </a:solidFill>
              <a:cs typeface="Avenir Black" charset="0"/>
            </a:endParaRPr>
          </a:p>
          <a:p>
            <a:pPr marL="255600" indent="-255600">
              <a:buSzPct val="100000"/>
            </a:pPr>
            <a:r>
              <a:rPr lang="en-US" sz="2600" dirty="0">
                <a:solidFill>
                  <a:srgbClr val="000000"/>
                </a:solidFill>
                <a:cs typeface="Avenir Black" charset="0"/>
              </a:rPr>
              <a:t>Social responsibility</a:t>
            </a:r>
            <a:endParaRPr lang="en-US" sz="2600" b="1" dirty="0">
              <a:cs typeface="Avenir Black"/>
            </a:endParaRPr>
          </a:p>
        </p:txBody>
      </p:sp>
    </p:spTree>
    <p:extLst>
      <p:ext uri="{BB962C8B-B14F-4D97-AF65-F5344CB8AC3E}">
        <p14:creationId xmlns:p14="http://schemas.microsoft.com/office/powerpoint/2010/main" val="3454614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7848600" cy="1097280"/>
          </a:xfrm>
        </p:spPr>
        <p:txBody>
          <a:bodyPr/>
          <a:lstStyle/>
          <a:p>
            <a:r>
              <a:rPr lang="en-US" sz="3600" dirty="0"/>
              <a:t>A </a:t>
            </a:r>
            <a:r>
              <a:rPr lang="en-US" sz="3600" dirty="0"/>
              <a:t>Dramatically Changed </a:t>
            </a:r>
            <a:r>
              <a:rPr lang="en-US" sz="3600" dirty="0"/>
              <a:t>M</a:t>
            </a:r>
            <a:r>
              <a:rPr lang="en-US" sz="3600" dirty="0"/>
              <a:t>arketplace </a:t>
            </a:r>
            <a:r>
              <a:rPr lang="en-US" sz="2000" dirty="0"/>
              <a:t>(1 of 6)</a:t>
            </a:r>
            <a:endParaRPr lang="en-IN" sz="2000" dirty="0"/>
          </a:p>
        </p:txBody>
      </p:sp>
      <p:sp>
        <p:nvSpPr>
          <p:cNvPr id="3" name="Content Placeholder 2"/>
          <p:cNvSpPr>
            <a:spLocks noGrp="1"/>
          </p:cNvSpPr>
          <p:nvPr>
            <p:ph idx="1"/>
          </p:nvPr>
        </p:nvSpPr>
        <p:spPr>
          <a:xfrm>
            <a:off x="1981200" y="1600202"/>
            <a:ext cx="8229600" cy="4267199"/>
          </a:xfrm>
        </p:spPr>
        <p:txBody>
          <a:bodyPr/>
          <a:lstStyle/>
          <a:p>
            <a:pPr marL="255600" indent="-255600">
              <a:buSzPct val="100000"/>
              <a:defRPr/>
            </a:pPr>
            <a:r>
              <a:rPr lang="en-US" sz="2600" dirty="0">
                <a:solidFill>
                  <a:srgbClr val="000000"/>
                </a:solidFill>
                <a:ea typeface="ＭＳ Ｐゴシック" charset="0"/>
              </a:rPr>
              <a:t>New consumer </a:t>
            </a:r>
            <a:r>
              <a:rPr lang="en-US" sz="2600" dirty="0">
                <a:solidFill>
                  <a:srgbClr val="000000"/>
                </a:solidFill>
                <a:ea typeface="ＭＳ Ｐゴシック" charset="0"/>
              </a:rPr>
              <a:t>capabilities</a:t>
            </a:r>
            <a:endParaRPr lang="en-US" sz="2600" dirty="0">
              <a:ea typeface="ＭＳ Ｐゴシック" charset="0"/>
            </a:endParaRPr>
          </a:p>
          <a:p>
            <a:pPr marL="741600" lvl="1">
              <a:buFont typeface="Arial" charset="0"/>
              <a:buChar char="–"/>
              <a:defRPr/>
            </a:pPr>
            <a:r>
              <a:rPr lang="en-US" sz="2400" dirty="0">
                <a:ea typeface="ＭＳ Ｐゴシック" charset="0"/>
              </a:rPr>
              <a:t>Can use the internet as a powerful information and purchasing aid </a:t>
            </a:r>
          </a:p>
          <a:p>
            <a:pPr marL="741600" lvl="1">
              <a:buFont typeface="Arial" charset="0"/>
              <a:buChar char="–"/>
              <a:defRPr/>
            </a:pPr>
            <a:r>
              <a:rPr lang="en-US" sz="2400" dirty="0">
                <a:ea typeface="ＭＳ Ｐゴシック" charset="0"/>
              </a:rPr>
              <a:t>Can search, communicate, and purchase on the </a:t>
            </a:r>
            <a:r>
              <a:rPr lang="en-US" sz="2400" dirty="0">
                <a:ea typeface="ＭＳ Ｐゴシック" charset="0"/>
              </a:rPr>
              <a:t>move</a:t>
            </a:r>
            <a:endParaRPr lang="en-US" sz="2400" dirty="0">
              <a:ea typeface="ＭＳ Ｐゴシック" charset="0"/>
            </a:endParaRPr>
          </a:p>
          <a:p>
            <a:pPr marL="741600" lvl="1">
              <a:buFont typeface="Arial" charset="0"/>
              <a:buChar char="–"/>
              <a:defRPr/>
            </a:pPr>
            <a:r>
              <a:rPr lang="en-US" sz="2400" dirty="0">
                <a:ea typeface="ＭＳ Ｐゴシック" charset="0"/>
              </a:rPr>
              <a:t>Can tap into social media to share opinions and express loyalty</a:t>
            </a:r>
            <a:endParaRPr lang="en-US" sz="2400" b="1" dirty="0">
              <a:cs typeface="Avenir Black"/>
            </a:endParaRPr>
          </a:p>
        </p:txBody>
      </p:sp>
    </p:spTree>
    <p:extLst>
      <p:ext uri="{BB962C8B-B14F-4D97-AF65-F5344CB8AC3E}">
        <p14:creationId xmlns:p14="http://schemas.microsoft.com/office/powerpoint/2010/main" val="297076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7848600" cy="1097280"/>
          </a:xfrm>
        </p:spPr>
        <p:txBody>
          <a:bodyPr/>
          <a:lstStyle/>
          <a:p>
            <a:r>
              <a:rPr lang="en-US" sz="3600" dirty="0"/>
              <a:t>A </a:t>
            </a:r>
            <a:r>
              <a:rPr lang="en-US" sz="3600" dirty="0"/>
              <a:t>Dramatically </a:t>
            </a:r>
            <a:r>
              <a:rPr lang="en-US" sz="3600" dirty="0"/>
              <a:t>C</a:t>
            </a:r>
            <a:r>
              <a:rPr lang="en-US" sz="3600" dirty="0"/>
              <a:t>hanged </a:t>
            </a:r>
            <a:r>
              <a:rPr lang="en-US" sz="3600" dirty="0"/>
              <a:t>M</a:t>
            </a:r>
            <a:r>
              <a:rPr lang="en-US" sz="3600" dirty="0"/>
              <a:t>arketplace </a:t>
            </a:r>
            <a:r>
              <a:rPr lang="en-US" sz="2000" dirty="0"/>
              <a:t>(2 of 6)</a:t>
            </a:r>
            <a:endParaRPr lang="en-IN" sz="2000" dirty="0"/>
          </a:p>
        </p:txBody>
      </p:sp>
      <p:sp>
        <p:nvSpPr>
          <p:cNvPr id="3" name="Content Placeholder 2"/>
          <p:cNvSpPr>
            <a:spLocks noGrp="1"/>
          </p:cNvSpPr>
          <p:nvPr>
            <p:ph idx="1"/>
          </p:nvPr>
        </p:nvSpPr>
        <p:spPr>
          <a:xfrm>
            <a:off x="1981200" y="1600202"/>
            <a:ext cx="4191000" cy="4267199"/>
          </a:xfrm>
        </p:spPr>
        <p:txBody>
          <a:bodyPr/>
          <a:lstStyle/>
          <a:p>
            <a:pPr marL="255600" indent="-255600">
              <a:buSzPct val="100000"/>
              <a:defRPr/>
            </a:pPr>
            <a:r>
              <a:rPr lang="en-US" sz="2600" dirty="0">
                <a:solidFill>
                  <a:srgbClr val="000000"/>
                </a:solidFill>
                <a:ea typeface="ＭＳ Ｐゴシック" charset="0"/>
              </a:rPr>
              <a:t>New consumer </a:t>
            </a:r>
            <a:r>
              <a:rPr lang="en-US" sz="2600" dirty="0">
                <a:solidFill>
                  <a:srgbClr val="000000"/>
                </a:solidFill>
                <a:ea typeface="ＭＳ Ｐゴシック" charset="0"/>
              </a:rPr>
              <a:t>capabilities</a:t>
            </a:r>
            <a:endParaRPr lang="en-US" sz="2600" dirty="0">
              <a:ea typeface="ＭＳ Ｐゴシック" charset="0"/>
            </a:endParaRPr>
          </a:p>
          <a:p>
            <a:pPr marL="741600" lvl="1">
              <a:buFont typeface="Arial" charset="0"/>
              <a:buChar char="–"/>
              <a:defRPr/>
            </a:pPr>
            <a:r>
              <a:rPr lang="en-US" sz="2400" dirty="0">
                <a:ea typeface="ＭＳ Ｐゴシック" charset="0"/>
              </a:rPr>
              <a:t>Can actively interact with </a:t>
            </a:r>
            <a:r>
              <a:rPr lang="en-US" sz="2400" dirty="0">
                <a:ea typeface="ＭＳ Ｐゴシック" charset="0"/>
              </a:rPr>
              <a:t>companies</a:t>
            </a:r>
            <a:endParaRPr lang="en-US" sz="2400" dirty="0">
              <a:ea typeface="ＭＳ Ｐゴシック" charset="0"/>
            </a:endParaRPr>
          </a:p>
          <a:p>
            <a:pPr marL="741600" lvl="1">
              <a:buFont typeface="Arial" charset="0"/>
              <a:buChar char="–"/>
              <a:defRPr/>
            </a:pPr>
            <a:r>
              <a:rPr lang="en-US" sz="2400" dirty="0">
                <a:ea typeface="ＭＳ Ｐゴシック" charset="0"/>
              </a:rPr>
              <a:t>Can reject marketing they find inappropriate</a:t>
            </a:r>
          </a:p>
        </p:txBody>
      </p:sp>
      <p:pic>
        <p:nvPicPr>
          <p:cNvPr id="5" name="Picture 4" descr="A screenshot shows a Pinterest pag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24600" y="1752600"/>
            <a:ext cx="4265744" cy="2456034"/>
          </a:xfrm>
          <a:prstGeom prst="rect">
            <a:avLst/>
          </a:prstGeom>
        </p:spPr>
      </p:pic>
    </p:spTree>
    <p:extLst>
      <p:ext uri="{BB962C8B-B14F-4D97-AF65-F5344CB8AC3E}">
        <p14:creationId xmlns:p14="http://schemas.microsoft.com/office/powerpoint/2010/main" val="12659535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7848600" cy="1097280"/>
          </a:xfrm>
        </p:spPr>
        <p:txBody>
          <a:bodyPr/>
          <a:lstStyle/>
          <a:p>
            <a:r>
              <a:rPr lang="en-US" sz="3600" dirty="0"/>
              <a:t>A </a:t>
            </a:r>
            <a:r>
              <a:rPr lang="en-US" sz="3600" dirty="0"/>
              <a:t>Dramatically Changed </a:t>
            </a:r>
            <a:r>
              <a:rPr lang="en-US" sz="3600" dirty="0"/>
              <a:t>M</a:t>
            </a:r>
            <a:r>
              <a:rPr lang="en-US" sz="3600" dirty="0"/>
              <a:t>arketplace </a:t>
            </a:r>
            <a:r>
              <a:rPr lang="en-US" sz="2000" dirty="0"/>
              <a:t>(3 of 6)</a:t>
            </a:r>
            <a:endParaRPr lang="en-IN" sz="2000" dirty="0"/>
          </a:p>
        </p:txBody>
      </p:sp>
      <p:sp>
        <p:nvSpPr>
          <p:cNvPr id="3" name="Content Placeholder 2"/>
          <p:cNvSpPr>
            <a:spLocks noGrp="1"/>
          </p:cNvSpPr>
          <p:nvPr>
            <p:ph idx="1"/>
          </p:nvPr>
        </p:nvSpPr>
        <p:spPr>
          <a:xfrm>
            <a:off x="1981200" y="1600202"/>
            <a:ext cx="8229600" cy="4267199"/>
          </a:xfrm>
        </p:spPr>
        <p:txBody>
          <a:bodyPr/>
          <a:lstStyle/>
          <a:p>
            <a:pPr marL="255600" indent="-255600">
              <a:buSzPct val="100000"/>
              <a:defRPr/>
            </a:pPr>
            <a:r>
              <a:rPr lang="en-US" sz="2600" dirty="0">
                <a:solidFill>
                  <a:srgbClr val="000000"/>
                </a:solidFill>
                <a:ea typeface="ＭＳ Ｐゴシック" charset="0"/>
              </a:rPr>
              <a:t>New company capabilities </a:t>
            </a:r>
            <a:endParaRPr lang="en-US" sz="1400" dirty="0">
              <a:ea typeface="ＭＳ Ｐゴシック" charset="0"/>
            </a:endParaRPr>
          </a:p>
          <a:p>
            <a:pPr marL="741600" lvl="1">
              <a:buFont typeface="Arial" charset="0"/>
              <a:buChar char="–"/>
              <a:defRPr/>
            </a:pPr>
            <a:r>
              <a:rPr lang="en-US" sz="2400" dirty="0">
                <a:ea typeface="ＭＳ Ｐゴシック" charset="0"/>
              </a:rPr>
              <a:t>Can use the internet as a powerful information and sales channel, </a:t>
            </a:r>
            <a:r>
              <a:rPr lang="en-US" sz="2400" dirty="0">
                <a:ea typeface="ＭＳ Ｐゴシック" charset="0"/>
              </a:rPr>
              <a:t>including </a:t>
            </a:r>
            <a:r>
              <a:rPr lang="en-US" sz="2400" dirty="0">
                <a:ea typeface="ＭＳ Ｐゴシック" charset="0"/>
              </a:rPr>
              <a:t>for individually differentiated goods </a:t>
            </a:r>
          </a:p>
          <a:p>
            <a:pPr marL="741600" lvl="1">
              <a:buFont typeface="Arial" charset="0"/>
              <a:buChar char="–"/>
              <a:defRPr/>
            </a:pPr>
            <a:r>
              <a:rPr lang="en-US" sz="2400" dirty="0">
                <a:ea typeface="ＭＳ Ｐゴシック" charset="0"/>
              </a:rPr>
              <a:t>Can collect fuller and richer information about markets, customers, prospects, and competitors </a:t>
            </a:r>
          </a:p>
          <a:p>
            <a:pPr marL="741600" lvl="1">
              <a:buFont typeface="Arial" charset="0"/>
              <a:buChar char="–"/>
              <a:defRPr/>
            </a:pPr>
            <a:r>
              <a:rPr lang="en-US" sz="2400" dirty="0">
                <a:ea typeface="ＭＳ Ｐゴシック" charset="0"/>
              </a:rPr>
              <a:t>Can reach customers quickly and efficiently via social media and mobile marketing, sending targeted ads, coupons, and information</a:t>
            </a:r>
            <a:endParaRPr lang="en-US" sz="2400" b="1" dirty="0">
              <a:cs typeface="Avenir Black"/>
            </a:endParaRPr>
          </a:p>
        </p:txBody>
      </p:sp>
    </p:spTree>
    <p:extLst>
      <p:ext uri="{BB962C8B-B14F-4D97-AF65-F5344CB8AC3E}">
        <p14:creationId xmlns:p14="http://schemas.microsoft.com/office/powerpoint/2010/main" val="33771097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7848600" cy="1097280"/>
          </a:xfrm>
        </p:spPr>
        <p:txBody>
          <a:bodyPr/>
          <a:lstStyle/>
          <a:p>
            <a:r>
              <a:rPr lang="en-US" sz="3600" dirty="0"/>
              <a:t>A </a:t>
            </a:r>
            <a:r>
              <a:rPr lang="en-US" sz="3600" dirty="0"/>
              <a:t>Dramatically </a:t>
            </a:r>
            <a:r>
              <a:rPr lang="en-US" sz="3600" dirty="0"/>
              <a:t>C</a:t>
            </a:r>
            <a:r>
              <a:rPr lang="en-US" sz="3600" dirty="0"/>
              <a:t>hanged </a:t>
            </a:r>
            <a:r>
              <a:rPr lang="en-US" sz="3600" dirty="0"/>
              <a:t>M</a:t>
            </a:r>
            <a:r>
              <a:rPr lang="en-US" sz="3600" dirty="0"/>
              <a:t>arketplace </a:t>
            </a:r>
            <a:r>
              <a:rPr lang="en-US" sz="2000" dirty="0"/>
              <a:t>(4 of 6)</a:t>
            </a:r>
            <a:endParaRPr lang="en-IN" sz="2000" dirty="0"/>
          </a:p>
        </p:txBody>
      </p:sp>
      <p:sp>
        <p:nvSpPr>
          <p:cNvPr id="3" name="Content Placeholder 2"/>
          <p:cNvSpPr>
            <a:spLocks noGrp="1"/>
          </p:cNvSpPr>
          <p:nvPr>
            <p:ph idx="1"/>
          </p:nvPr>
        </p:nvSpPr>
        <p:spPr>
          <a:xfrm>
            <a:off x="1981200" y="1600202"/>
            <a:ext cx="8229600" cy="4267199"/>
          </a:xfrm>
        </p:spPr>
        <p:txBody>
          <a:bodyPr/>
          <a:lstStyle/>
          <a:p>
            <a:pPr marL="255600" indent="-255600">
              <a:buSzPct val="100000"/>
              <a:defRPr/>
            </a:pPr>
            <a:r>
              <a:rPr lang="en-US" sz="2600" dirty="0">
                <a:solidFill>
                  <a:srgbClr val="000000"/>
                </a:solidFill>
                <a:ea typeface="ＭＳ Ｐゴシック" charset="0"/>
              </a:rPr>
              <a:t>New company capabilities </a:t>
            </a:r>
            <a:endParaRPr lang="en-US" sz="1400" dirty="0">
              <a:ea typeface="ＭＳ Ｐゴシック" charset="0"/>
            </a:endParaRPr>
          </a:p>
          <a:p>
            <a:pPr marL="741600" lvl="1">
              <a:buFont typeface="Arial" charset="0"/>
              <a:buChar char="–"/>
              <a:defRPr/>
            </a:pPr>
            <a:r>
              <a:rPr lang="en-US" sz="2400" dirty="0">
                <a:ea typeface="ＭＳ Ｐゴシック" charset="0"/>
              </a:rPr>
              <a:t>Can improve purchasing, recruiting, training, and internal and external communications </a:t>
            </a:r>
          </a:p>
          <a:p>
            <a:pPr marL="741600" lvl="1">
              <a:buFont typeface="Arial" charset="0"/>
              <a:buChar char="–"/>
              <a:defRPr/>
            </a:pPr>
            <a:r>
              <a:rPr lang="en-US" sz="2400" dirty="0">
                <a:ea typeface="ＭＳ Ｐゴシック" charset="0"/>
              </a:rPr>
              <a:t>Can improve cost efficiency</a:t>
            </a:r>
            <a:endParaRPr lang="en-US" sz="2400" b="1" dirty="0">
              <a:cs typeface="Avenir Black"/>
            </a:endParaRPr>
          </a:p>
        </p:txBody>
      </p:sp>
    </p:spTree>
    <p:extLst>
      <p:ext uri="{BB962C8B-B14F-4D97-AF65-F5344CB8AC3E}">
        <p14:creationId xmlns:p14="http://schemas.microsoft.com/office/powerpoint/2010/main" val="39018076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7848600" cy="1097280"/>
          </a:xfrm>
        </p:spPr>
        <p:txBody>
          <a:bodyPr/>
          <a:lstStyle/>
          <a:p>
            <a:r>
              <a:rPr lang="en-US" sz="3600" dirty="0"/>
              <a:t>A </a:t>
            </a:r>
            <a:r>
              <a:rPr lang="en-US" sz="3600" dirty="0"/>
              <a:t>Dramatically </a:t>
            </a:r>
            <a:r>
              <a:rPr lang="en-US" sz="3600" dirty="0"/>
              <a:t>C</a:t>
            </a:r>
            <a:r>
              <a:rPr lang="en-US" sz="3600" dirty="0"/>
              <a:t>hanged </a:t>
            </a:r>
            <a:r>
              <a:rPr lang="en-US" sz="3600" dirty="0"/>
              <a:t>M</a:t>
            </a:r>
            <a:r>
              <a:rPr lang="en-US" sz="3600" dirty="0"/>
              <a:t>arketplace </a:t>
            </a:r>
            <a:r>
              <a:rPr lang="en-US" sz="2000" dirty="0"/>
              <a:t>(5 of 6)</a:t>
            </a:r>
            <a:endParaRPr lang="en-IN" sz="2000" dirty="0"/>
          </a:p>
        </p:txBody>
      </p:sp>
      <p:sp>
        <p:nvSpPr>
          <p:cNvPr id="3" name="Content Placeholder 2"/>
          <p:cNvSpPr>
            <a:spLocks noGrp="1"/>
          </p:cNvSpPr>
          <p:nvPr>
            <p:ph idx="1"/>
          </p:nvPr>
        </p:nvSpPr>
        <p:spPr>
          <a:xfrm>
            <a:off x="1981200" y="1600202"/>
            <a:ext cx="3657600" cy="1295399"/>
          </a:xfrm>
        </p:spPr>
        <p:txBody>
          <a:bodyPr/>
          <a:lstStyle/>
          <a:p>
            <a:pPr marL="255600" indent="-255600">
              <a:buSzPct val="100000"/>
              <a:defRPr/>
            </a:pPr>
            <a:r>
              <a:rPr lang="en-US" sz="2600" dirty="0">
                <a:solidFill>
                  <a:srgbClr val="000000"/>
                </a:solidFill>
                <a:ea typeface="ＭＳ Ｐゴシック" charset="0"/>
              </a:rPr>
              <a:t>Changing </a:t>
            </a:r>
            <a:r>
              <a:rPr lang="en-US" sz="2600" dirty="0">
                <a:solidFill>
                  <a:srgbClr val="000000"/>
                </a:solidFill>
                <a:ea typeface="ＭＳ Ｐゴシック" charset="0"/>
              </a:rPr>
              <a:t>channels</a:t>
            </a:r>
            <a:endParaRPr lang="en-US" sz="2600" dirty="0">
              <a:ea typeface="ＭＳ Ｐゴシック" charset="0"/>
            </a:endParaRPr>
          </a:p>
          <a:p>
            <a:pPr marL="741600" lvl="1">
              <a:buFont typeface="Arial" charset="0"/>
              <a:buChar char="–"/>
              <a:defRPr/>
            </a:pPr>
            <a:r>
              <a:rPr lang="en-US" sz="2400" dirty="0">
                <a:ea typeface="ＭＳ Ｐゴシック" charset="0"/>
              </a:rPr>
              <a:t>Retail </a:t>
            </a:r>
            <a:r>
              <a:rPr lang="en-US" sz="2400" dirty="0">
                <a:ea typeface="ＭＳ Ｐゴシック" charset="0"/>
              </a:rPr>
              <a:t>transformation</a:t>
            </a:r>
            <a:endParaRPr lang="en-US" sz="2400" dirty="0">
              <a:ea typeface="ＭＳ Ｐゴシック" charset="0"/>
            </a:endParaRPr>
          </a:p>
          <a:p>
            <a:pPr marL="741600" lvl="1">
              <a:buFont typeface="Arial" charset="0"/>
              <a:buChar char="–"/>
              <a:defRPr/>
            </a:pPr>
            <a:r>
              <a:rPr lang="en-US" sz="2400" dirty="0">
                <a:ea typeface="ＭＳ Ｐゴシック" charset="0"/>
              </a:rPr>
              <a:t>Disintermediation</a:t>
            </a:r>
            <a:endParaRPr lang="en-US" sz="2400" b="1" dirty="0">
              <a:cs typeface="Avenir Black"/>
            </a:endParaRPr>
          </a:p>
        </p:txBody>
      </p:sp>
      <p:pic>
        <p:nvPicPr>
          <p:cNvPr id="5" name="Picture 4" descr="A woman pays for her purchases in a bookstore with a very old cash register on the count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9400" y="3133774"/>
            <a:ext cx="6245476" cy="2955629"/>
          </a:xfrm>
          <a:prstGeom prst="rect">
            <a:avLst/>
          </a:prstGeom>
        </p:spPr>
      </p:pic>
    </p:spTree>
    <p:extLst>
      <p:ext uri="{BB962C8B-B14F-4D97-AF65-F5344CB8AC3E}">
        <p14:creationId xmlns:p14="http://schemas.microsoft.com/office/powerpoint/2010/main" val="1953170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7848600" cy="1097280"/>
          </a:xfrm>
        </p:spPr>
        <p:txBody>
          <a:bodyPr/>
          <a:lstStyle/>
          <a:p>
            <a:r>
              <a:rPr lang="en-US" sz="3600" dirty="0"/>
              <a:t>A </a:t>
            </a:r>
            <a:r>
              <a:rPr lang="en-US" sz="3600" dirty="0"/>
              <a:t>Dramatically Changed </a:t>
            </a:r>
            <a:r>
              <a:rPr lang="en-US" sz="3600" dirty="0"/>
              <a:t>M</a:t>
            </a:r>
            <a:r>
              <a:rPr lang="en-US" sz="3600" dirty="0"/>
              <a:t>arketplace </a:t>
            </a:r>
            <a:r>
              <a:rPr lang="en-US" sz="2000" dirty="0"/>
              <a:t>(6 of 6)</a:t>
            </a:r>
            <a:endParaRPr lang="en-IN" sz="2000" dirty="0"/>
          </a:p>
        </p:txBody>
      </p:sp>
      <p:sp>
        <p:nvSpPr>
          <p:cNvPr id="3" name="Content Placeholder 2"/>
          <p:cNvSpPr>
            <a:spLocks noGrp="1"/>
          </p:cNvSpPr>
          <p:nvPr>
            <p:ph idx="1"/>
          </p:nvPr>
        </p:nvSpPr>
        <p:spPr>
          <a:xfrm>
            <a:off x="1981200" y="1600202"/>
            <a:ext cx="8229600" cy="4267199"/>
          </a:xfrm>
        </p:spPr>
        <p:txBody>
          <a:bodyPr/>
          <a:lstStyle/>
          <a:p>
            <a:pPr marL="255600" indent="-255600">
              <a:buSzPct val="100000"/>
              <a:defRPr/>
            </a:pPr>
            <a:r>
              <a:rPr lang="en-US" sz="2600" dirty="0">
                <a:solidFill>
                  <a:srgbClr val="000000"/>
                </a:solidFill>
                <a:ea typeface="ＭＳ Ｐゴシック" charset="0"/>
              </a:rPr>
              <a:t>Heightened </a:t>
            </a:r>
            <a:r>
              <a:rPr lang="en-US" sz="2600" dirty="0">
                <a:solidFill>
                  <a:srgbClr val="000000"/>
                </a:solidFill>
                <a:ea typeface="ＭＳ Ｐゴシック" charset="0"/>
              </a:rPr>
              <a:t>competition</a:t>
            </a:r>
            <a:endParaRPr lang="en-US" sz="2400" dirty="0">
              <a:ea typeface="ＭＳ Ｐゴシック" charset="0"/>
            </a:endParaRPr>
          </a:p>
          <a:p>
            <a:pPr marL="741600" lvl="1">
              <a:buFont typeface="Arial" charset="0"/>
              <a:buChar char="–"/>
              <a:defRPr/>
            </a:pPr>
            <a:r>
              <a:rPr lang="en-US" sz="2400" dirty="0">
                <a:ea typeface="ＭＳ Ｐゴシック" charset="0"/>
              </a:rPr>
              <a:t>Private </a:t>
            </a:r>
            <a:r>
              <a:rPr lang="en-US" sz="2400" dirty="0">
                <a:ea typeface="ＭＳ Ｐゴシック" charset="0"/>
              </a:rPr>
              <a:t>brands</a:t>
            </a:r>
            <a:endParaRPr lang="en-US" sz="2400" dirty="0">
              <a:ea typeface="ＭＳ Ｐゴシック" charset="0"/>
            </a:endParaRPr>
          </a:p>
          <a:p>
            <a:pPr marL="741600" lvl="1">
              <a:buFont typeface="Arial" charset="0"/>
              <a:buChar char="–"/>
              <a:defRPr/>
            </a:pPr>
            <a:r>
              <a:rPr lang="en-US" sz="2400" dirty="0">
                <a:ea typeface="ＭＳ Ｐゴシック" charset="0"/>
              </a:rPr>
              <a:t>Mega-brands</a:t>
            </a:r>
            <a:endParaRPr lang="en-US" sz="2400" dirty="0">
              <a:ea typeface="ＭＳ Ｐゴシック" charset="0"/>
            </a:endParaRPr>
          </a:p>
          <a:p>
            <a:pPr marL="741600" lvl="1">
              <a:buFont typeface="Arial" charset="0"/>
              <a:buChar char="–"/>
              <a:defRPr/>
            </a:pPr>
            <a:r>
              <a:rPr lang="en-US" sz="2400" dirty="0">
                <a:ea typeface="ＭＳ Ｐゴシック" charset="0"/>
              </a:rPr>
              <a:t>Deregulation</a:t>
            </a:r>
            <a:endParaRPr lang="en-US" sz="2400" dirty="0">
              <a:ea typeface="ＭＳ Ｐゴシック" charset="0"/>
            </a:endParaRPr>
          </a:p>
          <a:p>
            <a:pPr marL="741600" lvl="1">
              <a:buFont typeface="Arial" charset="0"/>
              <a:buChar char="–"/>
              <a:defRPr/>
            </a:pPr>
            <a:r>
              <a:rPr lang="en-US" sz="2400" dirty="0">
                <a:ea typeface="ＭＳ Ｐゴシック" charset="0"/>
              </a:rPr>
              <a:t>Privatization</a:t>
            </a:r>
          </a:p>
        </p:txBody>
      </p:sp>
    </p:spTree>
    <p:extLst>
      <p:ext uri="{BB962C8B-B14F-4D97-AF65-F5344CB8AC3E}">
        <p14:creationId xmlns:p14="http://schemas.microsoft.com/office/powerpoint/2010/main" val="25592450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7848600" cy="1097280"/>
          </a:xfrm>
        </p:spPr>
        <p:txBody>
          <a:bodyPr/>
          <a:lstStyle/>
          <a:p>
            <a:r>
              <a:rPr lang="en-US" sz="3600" dirty="0"/>
              <a:t>Marketing in </a:t>
            </a:r>
            <a:r>
              <a:rPr lang="en-US" sz="3600" dirty="0"/>
              <a:t>Practice</a:t>
            </a:r>
            <a:endParaRPr lang="en-IN" sz="2000" dirty="0"/>
          </a:p>
        </p:txBody>
      </p:sp>
      <p:sp>
        <p:nvSpPr>
          <p:cNvPr id="3" name="Content Placeholder 2"/>
          <p:cNvSpPr>
            <a:spLocks noGrp="1"/>
          </p:cNvSpPr>
          <p:nvPr>
            <p:ph idx="1"/>
          </p:nvPr>
        </p:nvSpPr>
        <p:spPr>
          <a:xfrm>
            <a:off x="1981200" y="1600202"/>
            <a:ext cx="8229600" cy="4267199"/>
          </a:xfrm>
        </p:spPr>
        <p:txBody>
          <a:bodyPr/>
          <a:lstStyle/>
          <a:p>
            <a:pPr marL="255600" indent="-255600">
              <a:buSzPct val="100000"/>
            </a:pPr>
            <a:r>
              <a:rPr lang="en-US" sz="2600" dirty="0">
                <a:solidFill>
                  <a:srgbClr val="000000"/>
                </a:solidFill>
                <a:cs typeface="Avenir Black" charset="0"/>
              </a:rPr>
              <a:t>Marketing </a:t>
            </a:r>
            <a:r>
              <a:rPr lang="en-US" sz="2600" dirty="0">
                <a:solidFill>
                  <a:srgbClr val="000000"/>
                </a:solidFill>
                <a:cs typeface="Avenir Black" charset="0"/>
              </a:rPr>
              <a:t>balance</a:t>
            </a:r>
            <a:endParaRPr lang="en-US" sz="2600" dirty="0">
              <a:solidFill>
                <a:srgbClr val="000000"/>
              </a:solidFill>
              <a:cs typeface="Avenir Black" charset="0"/>
            </a:endParaRPr>
          </a:p>
          <a:p>
            <a:pPr marL="255600" indent="-255600">
              <a:buSzPct val="100000"/>
            </a:pPr>
            <a:r>
              <a:rPr lang="en-US" sz="2600" dirty="0">
                <a:solidFill>
                  <a:srgbClr val="000000"/>
                </a:solidFill>
                <a:cs typeface="Avenir Black" charset="0"/>
              </a:rPr>
              <a:t>Marketing </a:t>
            </a:r>
            <a:r>
              <a:rPr lang="en-US" sz="2600" dirty="0">
                <a:solidFill>
                  <a:srgbClr val="000000"/>
                </a:solidFill>
                <a:cs typeface="Avenir Black" charset="0"/>
              </a:rPr>
              <a:t>accountability</a:t>
            </a:r>
            <a:endParaRPr lang="en-US" sz="2600" dirty="0">
              <a:solidFill>
                <a:srgbClr val="000000"/>
              </a:solidFill>
              <a:cs typeface="Avenir Black" charset="0"/>
            </a:endParaRPr>
          </a:p>
          <a:p>
            <a:pPr marL="255600" indent="-255600">
              <a:buSzPct val="100000"/>
            </a:pPr>
            <a:r>
              <a:rPr lang="en-US" sz="2600" dirty="0">
                <a:solidFill>
                  <a:srgbClr val="000000"/>
                </a:solidFill>
                <a:cs typeface="Avenir Black" charset="0"/>
              </a:rPr>
              <a:t>Marketing in the organization</a:t>
            </a:r>
            <a:endParaRPr lang="en-US" sz="2600" dirty="0">
              <a:ea typeface="ＭＳ Ｐゴシック" charset="0"/>
            </a:endParaRPr>
          </a:p>
        </p:txBody>
      </p:sp>
    </p:spTree>
    <p:extLst>
      <p:ext uri="{BB962C8B-B14F-4D97-AF65-F5344CB8AC3E}">
        <p14:creationId xmlns:p14="http://schemas.microsoft.com/office/powerpoint/2010/main" val="22219918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Company Orientation T</a:t>
            </a:r>
            <a:r>
              <a:rPr lang="en-US" sz="3600" dirty="0"/>
              <a:t>oward the </a:t>
            </a:r>
            <a:r>
              <a:rPr lang="en-US" sz="3600" dirty="0"/>
              <a:t>Marketplace</a:t>
            </a:r>
            <a:endParaRPr lang="en-IN" sz="2000" dirty="0"/>
          </a:p>
        </p:txBody>
      </p:sp>
      <p:sp>
        <p:nvSpPr>
          <p:cNvPr id="3" name="Content Placeholder 2"/>
          <p:cNvSpPr>
            <a:spLocks noGrp="1"/>
          </p:cNvSpPr>
          <p:nvPr>
            <p:ph idx="1"/>
          </p:nvPr>
        </p:nvSpPr>
        <p:spPr>
          <a:xfrm>
            <a:off x="1981200" y="1600202"/>
            <a:ext cx="8229600" cy="4267199"/>
          </a:xfrm>
        </p:spPr>
        <p:txBody>
          <a:bodyPr/>
          <a:lstStyle/>
          <a:p>
            <a:pPr marL="255600" indent="-255600">
              <a:buSzPct val="100000"/>
              <a:defRPr/>
            </a:pPr>
            <a:r>
              <a:rPr lang="en-US" sz="2600" dirty="0">
                <a:cs typeface="Avenir Black"/>
              </a:rPr>
              <a:t>Production</a:t>
            </a:r>
          </a:p>
          <a:p>
            <a:pPr marL="255600" indent="-255600">
              <a:buSzPct val="100000"/>
              <a:defRPr/>
            </a:pPr>
            <a:r>
              <a:rPr lang="en-US" sz="2600" dirty="0">
                <a:cs typeface="Avenir Black"/>
              </a:rPr>
              <a:t>Product</a:t>
            </a:r>
          </a:p>
          <a:p>
            <a:pPr marL="255600" indent="-255600">
              <a:buSzPct val="100000"/>
              <a:defRPr/>
            </a:pPr>
            <a:r>
              <a:rPr lang="en-US" sz="2600" dirty="0">
                <a:cs typeface="Avenir Black"/>
              </a:rPr>
              <a:t>Selling</a:t>
            </a:r>
          </a:p>
          <a:p>
            <a:pPr marL="255600" indent="-255600">
              <a:buSzPct val="100000"/>
              <a:defRPr/>
            </a:pPr>
            <a:r>
              <a:rPr lang="en-US" sz="2600" dirty="0">
                <a:cs typeface="Avenir Black"/>
              </a:rPr>
              <a:t>Marketing</a:t>
            </a:r>
            <a:endParaRPr lang="en-US" sz="2600" dirty="0">
              <a:cs typeface="Avenir Black"/>
            </a:endParaRPr>
          </a:p>
        </p:txBody>
      </p:sp>
    </p:spTree>
    <p:extLst>
      <p:ext uri="{BB962C8B-B14F-4D97-AF65-F5344CB8AC3E}">
        <p14:creationId xmlns:p14="http://schemas.microsoft.com/office/powerpoint/2010/main" val="27468067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1.4 </a:t>
            </a:r>
            <a:r>
              <a:rPr lang="en-US" sz="3600" dirty="0"/>
              <a:t>Holistic Marketing Dimensions</a:t>
            </a:r>
            <a:endParaRPr lang="en-IN" dirty="0">
              <a:latin typeface="+mj-lt"/>
            </a:endParaRPr>
          </a:p>
        </p:txBody>
      </p:sp>
      <p:pic>
        <p:nvPicPr>
          <p:cNvPr id="3" name="Picture 2" descr="A diagram shows the four dimensions of holistic marketing: Internal Marketing, which includes marketing department, senior management, and other departments; Performance Marketing, which includes sales revenue, brand and customer equity, ethics, environment, legal, and social; Integrated Marketing, which includes communications, products and services, channels, and price; and Relationship Marketing, which includes customers, employees, partners, and financial communit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7488" y="1524001"/>
            <a:ext cx="7557025" cy="4440805"/>
          </a:xfrm>
          <a:prstGeom prst="rect">
            <a:avLst/>
          </a:prstGeom>
        </p:spPr>
      </p:pic>
    </p:spTree>
    <p:extLst>
      <p:ext uri="{BB962C8B-B14F-4D97-AF65-F5344CB8AC3E}">
        <p14:creationId xmlns:p14="http://schemas.microsoft.com/office/powerpoint/2010/main" val="23248481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Relationship </a:t>
            </a:r>
            <a:r>
              <a:rPr lang="en-US" sz="3600" dirty="0"/>
              <a:t>Marketing</a:t>
            </a:r>
            <a:endParaRPr lang="en-IN" sz="2000" dirty="0"/>
          </a:p>
        </p:txBody>
      </p:sp>
      <p:sp>
        <p:nvSpPr>
          <p:cNvPr id="3" name="Content Placeholder 2"/>
          <p:cNvSpPr>
            <a:spLocks noGrp="1"/>
          </p:cNvSpPr>
          <p:nvPr>
            <p:ph idx="1"/>
          </p:nvPr>
        </p:nvSpPr>
        <p:spPr>
          <a:xfrm>
            <a:off x="1981200" y="1600202"/>
            <a:ext cx="8229600" cy="4267199"/>
          </a:xfrm>
        </p:spPr>
        <p:txBody>
          <a:bodyPr/>
          <a:lstStyle/>
          <a:p>
            <a:pPr marL="255600" indent="-255600">
              <a:buSzPct val="100000"/>
              <a:defRPr/>
            </a:pPr>
            <a:r>
              <a:rPr lang="en-US" sz="2600" dirty="0">
                <a:cs typeface="Avenir Black"/>
              </a:rPr>
              <a:t>Customers</a:t>
            </a:r>
          </a:p>
          <a:p>
            <a:pPr marL="255600" indent="-255600">
              <a:buSzPct val="100000"/>
              <a:defRPr/>
            </a:pPr>
            <a:r>
              <a:rPr lang="en-US" sz="2600" dirty="0">
                <a:cs typeface="Avenir Black"/>
              </a:rPr>
              <a:t>Employees</a:t>
            </a:r>
          </a:p>
          <a:p>
            <a:pPr marL="255600" indent="-255600">
              <a:buSzPct val="100000"/>
              <a:defRPr/>
            </a:pPr>
            <a:r>
              <a:rPr lang="en-US" sz="2600" dirty="0">
                <a:cs typeface="Avenir Black"/>
              </a:rPr>
              <a:t>Marketing partners</a:t>
            </a:r>
          </a:p>
          <a:p>
            <a:pPr marL="255600" indent="-255600">
              <a:buSzPct val="100000"/>
              <a:defRPr/>
            </a:pPr>
            <a:r>
              <a:rPr lang="en-US" sz="2600" dirty="0">
                <a:cs typeface="Avenir Black"/>
              </a:rPr>
              <a:t>Financial community</a:t>
            </a:r>
            <a:endParaRPr lang="en-US" sz="2600" dirty="0">
              <a:cs typeface="Avenir Black"/>
            </a:endParaRPr>
          </a:p>
        </p:txBody>
      </p:sp>
    </p:spTree>
    <p:extLst>
      <p:ext uri="{BB962C8B-B14F-4D97-AF65-F5344CB8AC3E}">
        <p14:creationId xmlns:p14="http://schemas.microsoft.com/office/powerpoint/2010/main" val="26618029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Integrated </a:t>
            </a:r>
            <a:r>
              <a:rPr lang="en-US" sz="3600" dirty="0"/>
              <a:t>Marketing</a:t>
            </a:r>
            <a:endParaRPr lang="en-IN" sz="2000" dirty="0"/>
          </a:p>
        </p:txBody>
      </p:sp>
      <p:sp>
        <p:nvSpPr>
          <p:cNvPr id="3" name="Content Placeholder 2"/>
          <p:cNvSpPr>
            <a:spLocks noGrp="1"/>
          </p:cNvSpPr>
          <p:nvPr>
            <p:ph idx="1"/>
          </p:nvPr>
        </p:nvSpPr>
        <p:spPr>
          <a:xfrm>
            <a:off x="1981200" y="1600202"/>
            <a:ext cx="8229600" cy="1295399"/>
          </a:xfrm>
        </p:spPr>
        <p:txBody>
          <a:bodyPr/>
          <a:lstStyle/>
          <a:p>
            <a:pPr marL="255600" indent="-255600">
              <a:buSzPct val="100000"/>
              <a:defRPr/>
            </a:pPr>
            <a:r>
              <a:rPr lang="en-US" sz="2600" dirty="0">
                <a:cs typeface="Avenir Black" charset="0"/>
              </a:rPr>
              <a:t>Devise marketing activities and programs that create, communicate, and deliver value such that </a:t>
            </a:r>
            <a:r>
              <a:rPr lang="ja-JP" altLang="en-US" sz="2600" dirty="0">
                <a:cs typeface="Avenir Black" charset="0"/>
              </a:rPr>
              <a:t>“</a:t>
            </a:r>
            <a:r>
              <a:rPr lang="en-US" altLang="ja-JP" sz="2600" dirty="0">
                <a:cs typeface="Avenir Black" charset="0"/>
              </a:rPr>
              <a:t>the whole is greater than the sum of its parts.</a:t>
            </a:r>
            <a:r>
              <a:rPr lang="ja-JP" altLang="en-US" sz="2600" dirty="0">
                <a:cs typeface="Avenir Black" charset="0"/>
              </a:rPr>
              <a:t>”</a:t>
            </a:r>
            <a:endParaRPr lang="en-US" sz="2600" dirty="0">
              <a:cs typeface="Avenir Black"/>
            </a:endParaRPr>
          </a:p>
        </p:txBody>
      </p:sp>
      <p:pic>
        <p:nvPicPr>
          <p:cNvPr id="5" name="Picture 4" descr="A panoramic photograph of Iceland from high rocks looking down over a valley with a river in the distanc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0" y="2971801"/>
            <a:ext cx="5161550" cy="3360003"/>
          </a:xfrm>
          <a:prstGeom prst="rect">
            <a:avLst/>
          </a:prstGeom>
        </p:spPr>
      </p:pic>
    </p:spTree>
    <p:extLst>
      <p:ext uri="{BB962C8B-B14F-4D97-AF65-F5344CB8AC3E}">
        <p14:creationId xmlns:p14="http://schemas.microsoft.com/office/powerpoint/2010/main" val="18861038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Internal Marketing</a:t>
            </a:r>
            <a:endParaRPr lang="en-IN" sz="2000" dirty="0"/>
          </a:p>
        </p:txBody>
      </p:sp>
      <p:sp>
        <p:nvSpPr>
          <p:cNvPr id="3" name="Content Placeholder 2"/>
          <p:cNvSpPr>
            <a:spLocks noGrp="1"/>
          </p:cNvSpPr>
          <p:nvPr>
            <p:ph idx="1"/>
          </p:nvPr>
        </p:nvSpPr>
        <p:spPr>
          <a:xfrm>
            <a:off x="1981200" y="1600202"/>
            <a:ext cx="8229600" cy="914399"/>
          </a:xfrm>
        </p:spPr>
        <p:txBody>
          <a:bodyPr/>
          <a:lstStyle/>
          <a:p>
            <a:pPr marL="255600" indent="-255600">
              <a:buSzPct val="100000"/>
              <a:defRPr/>
            </a:pPr>
            <a:r>
              <a:rPr lang="en-US" sz="2600" dirty="0">
                <a:solidFill>
                  <a:srgbClr val="000000"/>
                </a:solidFill>
                <a:cs typeface="Avenir Black" charset="0"/>
              </a:rPr>
              <a:t>The task of hiring, training, and motivating able employees who want to serve customers well</a:t>
            </a:r>
            <a:endParaRPr lang="en-US" sz="2600" dirty="0">
              <a:cs typeface="Avenir Black"/>
            </a:endParaRPr>
          </a:p>
        </p:txBody>
      </p:sp>
      <p:pic>
        <p:nvPicPr>
          <p:cNvPr id="4" name="Picture 3" descr="A team of men in bright jumpsuits working together with push brooms to clean up a liquid spill."/>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1" y="2667001"/>
            <a:ext cx="7557025" cy="3347309"/>
          </a:xfrm>
          <a:prstGeom prst="rect">
            <a:avLst/>
          </a:prstGeom>
        </p:spPr>
      </p:pic>
    </p:spTree>
    <p:extLst>
      <p:ext uri="{BB962C8B-B14F-4D97-AF65-F5344CB8AC3E}">
        <p14:creationId xmlns:p14="http://schemas.microsoft.com/office/powerpoint/2010/main" val="592161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458200" cy="1097280"/>
          </a:xfrm>
        </p:spPr>
        <p:txBody>
          <a:bodyPr>
            <a:normAutofit fontScale="90000"/>
          </a:bodyPr>
          <a:lstStyle/>
          <a:p>
            <a:r>
              <a:rPr lang="en-US" dirty="0">
                <a:latin typeface="+mj-lt"/>
              </a:rPr>
              <a:t>Assessing Which Company Departments Are </a:t>
            </a:r>
            <a:r>
              <a:rPr lang="en-US" dirty="0" smtClean="0">
                <a:latin typeface="+mj-lt"/>
              </a:rPr>
              <a:t>Customer-Minded </a:t>
            </a:r>
            <a:r>
              <a:rPr lang="en-US" sz="2000" dirty="0"/>
              <a:t>(1 of 3)</a:t>
            </a:r>
            <a:endParaRPr lang="en-IN" sz="2000" dirty="0"/>
          </a:p>
        </p:txBody>
      </p:sp>
      <p:sp>
        <p:nvSpPr>
          <p:cNvPr id="3" name="Content Placeholder 2"/>
          <p:cNvSpPr>
            <a:spLocks noGrp="1"/>
          </p:cNvSpPr>
          <p:nvPr>
            <p:ph idx="1"/>
          </p:nvPr>
        </p:nvSpPr>
        <p:spPr>
          <a:xfrm>
            <a:off x="1981200" y="1447801"/>
            <a:ext cx="8229600" cy="304799"/>
          </a:xfrm>
        </p:spPr>
        <p:txBody>
          <a:bodyPr>
            <a:normAutofit fontScale="92500" lnSpcReduction="10000"/>
          </a:bodyPr>
          <a:lstStyle/>
          <a:p>
            <a:pPr marL="0" indent="0">
              <a:buSzPct val="100000"/>
              <a:buNone/>
              <a:defRPr/>
            </a:pPr>
            <a:r>
              <a:rPr lang="en-US" sz="1800" b="1" dirty="0"/>
              <a:t>Table 1.4</a:t>
            </a:r>
            <a:r>
              <a:rPr lang="en-US" sz="1800" dirty="0"/>
              <a:t> </a:t>
            </a:r>
            <a:r>
              <a:rPr lang="en-US" sz="1800" dirty="0"/>
              <a:t>Assessing Which Company Departments Are Customer-Minded</a:t>
            </a:r>
            <a:endParaRPr lang="en-US" sz="1800" dirty="0">
              <a:cs typeface="Avenir Black"/>
            </a:endParaRPr>
          </a:p>
        </p:txBody>
      </p:sp>
      <p:graphicFrame>
        <p:nvGraphicFramePr>
          <p:cNvPr id="5" name="Table 4" descr="Table 1.4 lists the characteristics to asses which departments are customer-minded. R and D: They spend time meeting customers and listening to their problems. They welcome the involvement of marketing, manufacturing, and other departments to each new project. They benchmark competitors’ products and seek “best of class” solutions. They solicit customer reactions and suggestions as the project progresses. They continuously improve and refine the product on the basis of market feedback. Purchasing: They proactively search for the best suppliers. They build long-term relationships with fewer but more reliable, high-quality suppliers. They don’t compromise quality for price savings. Manufacturing: They invite customers to visit and tour their plants. They visit customer plants. They willingly work overtime to meet promised delivery schedules. They continuously search for ways to produce goods faster and/or at lower cost. They continuously improve product quality, aiming for zero defects. They meet customer requirements for “customization” where possible."/>
          <p:cNvGraphicFramePr>
            <a:graphicFrameLocks noGrp="1"/>
          </p:cNvGraphicFramePr>
          <p:nvPr>
            <p:extLst/>
          </p:nvPr>
        </p:nvGraphicFramePr>
        <p:xfrm>
          <a:off x="1981200" y="1828800"/>
          <a:ext cx="8458200" cy="4293731"/>
        </p:xfrm>
        <a:graphic>
          <a:graphicData uri="http://schemas.openxmlformats.org/drawingml/2006/table">
            <a:tbl>
              <a:tblPr firstRow="1" bandRow="1">
                <a:tableStyleId>{3B4B98B0-60AC-42C2-AFA5-B58CD77FA1E5}</a:tableStyleId>
              </a:tblPr>
              <a:tblGrid>
                <a:gridCol w="8458200">
                  <a:extLst>
                    <a:ext uri="{9D8B030D-6E8A-4147-A177-3AD203B41FA5}">
                      <a16:colId xmlns:a16="http://schemas.microsoft.com/office/drawing/2014/main" val="892724861"/>
                    </a:ext>
                  </a:extLst>
                </a:gridCol>
              </a:tblGrid>
              <a:tr h="320327">
                <a:tc>
                  <a:txBody>
                    <a:bodyPr/>
                    <a:lstStyle/>
                    <a:p>
                      <a:r>
                        <a:rPr lang="en-US" sz="1600" b="1" i="0" u="none" strike="noStrike" kern="1200" baseline="0" dirty="0" smtClean="0">
                          <a:solidFill>
                            <a:schemeClr val="tx1"/>
                          </a:solidFill>
                          <a:latin typeface="+mn-lt"/>
                          <a:ea typeface="+mn-ea"/>
                          <a:cs typeface="+mn-cs"/>
                        </a:rPr>
                        <a:t>R&amp;D</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46341568"/>
                  </a:ext>
                </a:extLst>
              </a:tr>
              <a:tr h="1184771">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spend time meeting customers and listening to their problems.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welcome the involvement of marketing, manufacturing, and other departments to each new project.</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benchmark competitors’ products and seek “best of class” solutions.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solicit customer reactions and suggestions as the project progresses.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continuously improve and refine the product on the basis of market feedback.</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56701816"/>
                  </a:ext>
                </a:extLst>
              </a:tr>
              <a:tr h="320327">
                <a:tc>
                  <a:txBody>
                    <a:bodyPr/>
                    <a:lstStyle/>
                    <a:p>
                      <a:r>
                        <a:rPr lang="en-US" sz="1600" b="1" i="0" u="none" strike="noStrike" kern="1200" baseline="0" dirty="0" smtClean="0">
                          <a:solidFill>
                            <a:schemeClr val="tx1"/>
                          </a:solidFill>
                          <a:latin typeface="+mn-lt"/>
                          <a:ea typeface="+mn-ea"/>
                          <a:cs typeface="+mn-cs"/>
                        </a:rPr>
                        <a:t>Purchasing</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38882013"/>
                  </a:ext>
                </a:extLst>
              </a:tr>
              <a:tr h="631878">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proactively search for the best suppliers.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build long-term relationships with fewer but more reliable, high-quality suppliers.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don’t compromise quality for price savings.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91526207"/>
                  </a:ext>
                </a:extLst>
              </a:tr>
              <a:tr h="320327">
                <a:tc>
                  <a:txBody>
                    <a:bodyPr/>
                    <a:lstStyle/>
                    <a:p>
                      <a:r>
                        <a:rPr lang="en-US" sz="1600" b="1" i="0" u="none" strike="noStrike" kern="1200" baseline="0" dirty="0" smtClean="0">
                          <a:solidFill>
                            <a:schemeClr val="tx1"/>
                          </a:solidFill>
                          <a:latin typeface="+mn-lt"/>
                          <a:ea typeface="+mn-ea"/>
                          <a:cs typeface="+mn-cs"/>
                        </a:rPr>
                        <a:t>Manufacturing</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3486977"/>
                  </a:ext>
                </a:extLst>
              </a:tr>
              <a:tr h="1184771">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invite customers to visit and tour their plants.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visit customer plants.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willingly work overtime to meet promised delivery schedules.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continuously search for ways to produce goods faster and/or at lower cost.</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continuously improve product quality, aiming for zero defects.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meet customer requirements for “customization” where possible.</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96928527"/>
                  </a:ext>
                </a:extLst>
              </a:tr>
            </a:tbl>
          </a:graphicData>
        </a:graphic>
      </p:graphicFrame>
    </p:spTree>
    <p:extLst>
      <p:ext uri="{BB962C8B-B14F-4D97-AF65-F5344CB8AC3E}">
        <p14:creationId xmlns:p14="http://schemas.microsoft.com/office/powerpoint/2010/main" val="7242536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458200" cy="1097280"/>
          </a:xfrm>
        </p:spPr>
        <p:txBody>
          <a:bodyPr>
            <a:normAutofit fontScale="90000"/>
          </a:bodyPr>
          <a:lstStyle/>
          <a:p>
            <a:r>
              <a:rPr lang="en-US" dirty="0">
                <a:latin typeface="+mj-lt"/>
              </a:rPr>
              <a:t>Assessing Which Company Departments Are </a:t>
            </a:r>
            <a:r>
              <a:rPr lang="en-US" dirty="0" smtClean="0">
                <a:latin typeface="+mj-lt"/>
              </a:rPr>
              <a:t>Customer-Minded </a:t>
            </a:r>
            <a:r>
              <a:rPr lang="en-US" sz="2000" dirty="0"/>
              <a:t>(2 of 3)</a:t>
            </a:r>
            <a:endParaRPr lang="en-IN" sz="2000" dirty="0"/>
          </a:p>
        </p:txBody>
      </p:sp>
      <p:sp>
        <p:nvSpPr>
          <p:cNvPr id="3" name="Content Placeholder 2"/>
          <p:cNvSpPr>
            <a:spLocks noGrp="1"/>
          </p:cNvSpPr>
          <p:nvPr>
            <p:ph idx="1"/>
          </p:nvPr>
        </p:nvSpPr>
        <p:spPr>
          <a:xfrm>
            <a:off x="1981200" y="1447801"/>
            <a:ext cx="8229600" cy="304799"/>
          </a:xfrm>
        </p:spPr>
        <p:txBody>
          <a:bodyPr>
            <a:normAutofit fontScale="92500" lnSpcReduction="10000"/>
          </a:bodyPr>
          <a:lstStyle/>
          <a:p>
            <a:pPr marL="0" indent="0">
              <a:buSzPct val="100000"/>
              <a:buNone/>
              <a:defRPr/>
            </a:pPr>
            <a:r>
              <a:rPr lang="en-US" sz="1800" b="1" dirty="0"/>
              <a:t>[Table 1.4 continued]</a:t>
            </a:r>
            <a:endParaRPr lang="en-US" sz="1800" dirty="0">
              <a:cs typeface="Avenir Black"/>
            </a:endParaRPr>
          </a:p>
        </p:txBody>
      </p:sp>
      <p:graphicFrame>
        <p:nvGraphicFramePr>
          <p:cNvPr id="5" name="Table 4" descr="Table 1.4 (continued) lists the characteristics to asses which departments are customer-minded. Marketing: They study customer needs and wants in well-defined market segments. They allocate marketing effort in relation to the long-run profit potential of the targeted segments. They develop winning offers for each target segment. They measure company image and customer satisfaction on a continuous basis. They continuously gather and evaluate ideas for new products, product improvements, and services. They urge all company departments and employees to be customer centered.  Sales: They have specialized knowledge of the customer’s industry. They strive to give the customer “the best solution.” They make only promises that they can keep. They feed back customers’ needs and ideas to those in charge of product development. They serve the same customers for a long period of time. Logistics: They set a high standard for service delivery time and meet this standard consistently. They operate a knowledgeable and friendly customer service department that can answer questions, handle complaints, and resolve problems in a satisfactory and timely manner."/>
          <p:cNvGraphicFramePr>
            <a:graphicFrameLocks noGrp="1"/>
          </p:cNvGraphicFramePr>
          <p:nvPr>
            <p:extLst/>
          </p:nvPr>
        </p:nvGraphicFramePr>
        <p:xfrm>
          <a:off x="1981200" y="1828801"/>
          <a:ext cx="8458200" cy="4267200"/>
        </p:xfrm>
        <a:graphic>
          <a:graphicData uri="http://schemas.openxmlformats.org/drawingml/2006/table">
            <a:tbl>
              <a:tblPr firstRow="1" bandRow="1">
                <a:tableStyleId>{3B4B98B0-60AC-42C2-AFA5-B58CD77FA1E5}</a:tableStyleId>
              </a:tblPr>
              <a:tblGrid>
                <a:gridCol w="8458200">
                  <a:extLst>
                    <a:ext uri="{9D8B030D-6E8A-4147-A177-3AD203B41FA5}">
                      <a16:colId xmlns:a16="http://schemas.microsoft.com/office/drawing/2014/main" val="892724861"/>
                    </a:ext>
                  </a:extLst>
                </a:gridCol>
              </a:tblGrid>
              <a:tr h="287383">
                <a:tc>
                  <a:txBody>
                    <a:bodyPr/>
                    <a:lstStyle/>
                    <a:p>
                      <a:r>
                        <a:rPr lang="en-US" sz="1600" b="1" i="0" u="none" strike="noStrike" kern="1200" baseline="0" dirty="0" smtClean="0">
                          <a:solidFill>
                            <a:schemeClr val="tx1"/>
                          </a:solidFill>
                          <a:latin typeface="+mn-lt"/>
                          <a:ea typeface="+mn-ea"/>
                          <a:cs typeface="+mn-cs"/>
                        </a:rPr>
                        <a:t>Marketing</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46341568"/>
                  </a:ext>
                </a:extLst>
              </a:tr>
              <a:tr h="1175657">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study customer needs and wants in well-defined market segments.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allocate marketing effort in relation to the long-run profit potential of the targeted segments.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develop winning offers for each target segment.</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measure company image and customer satisfaction on a continuous basis.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continuously gather and evaluate ideas for new products, product improvements, and services.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urge all company departments and employees to be customer centered.</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56701816"/>
                  </a:ext>
                </a:extLst>
              </a:tr>
              <a:tr h="287383">
                <a:tc>
                  <a:txBody>
                    <a:bodyPr/>
                    <a:lstStyle/>
                    <a:p>
                      <a:r>
                        <a:rPr lang="en-US" sz="1600" b="1" i="0" u="none" strike="noStrike" kern="1200" baseline="0" dirty="0" smtClean="0">
                          <a:solidFill>
                            <a:schemeClr val="tx1"/>
                          </a:solidFill>
                          <a:latin typeface="+mn-lt"/>
                          <a:ea typeface="+mn-ea"/>
                          <a:cs typeface="+mn-cs"/>
                        </a:rPr>
                        <a:t>Sales</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38882013"/>
                  </a:ext>
                </a:extLst>
              </a:tr>
              <a:tr h="992777">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have specialized knowledge of the customer’s industry.</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strive to give the customer “the best solution.”</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make only promises that they can keep.</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feed back customers’ needs and ideas to those in charge of product development.</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serve the same customers for a long period of time.</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91526207"/>
                  </a:ext>
                </a:extLst>
              </a:tr>
              <a:tr h="287383">
                <a:tc>
                  <a:txBody>
                    <a:bodyPr/>
                    <a:lstStyle/>
                    <a:p>
                      <a:r>
                        <a:rPr lang="en-US" sz="1600" b="1" i="0" u="none" strike="noStrike" kern="1200" baseline="0" dirty="0" smtClean="0">
                          <a:solidFill>
                            <a:schemeClr val="tx1"/>
                          </a:solidFill>
                          <a:latin typeface="+mn-lt"/>
                          <a:ea typeface="+mn-ea"/>
                          <a:cs typeface="+mn-cs"/>
                        </a:rPr>
                        <a:t>Logistics</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3486977"/>
                  </a:ext>
                </a:extLst>
              </a:tr>
              <a:tr h="627017">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set a high standard for service delivery time and meet this standard consistently.</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operate a knowledgeable and friendly customer service department that can answer questions, handle complaints, and resolve problems in a satisfactory and timely manner.</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96928527"/>
                  </a:ext>
                </a:extLst>
              </a:tr>
            </a:tbl>
          </a:graphicData>
        </a:graphic>
      </p:graphicFrame>
    </p:spTree>
    <p:extLst>
      <p:ext uri="{BB962C8B-B14F-4D97-AF65-F5344CB8AC3E}">
        <p14:creationId xmlns:p14="http://schemas.microsoft.com/office/powerpoint/2010/main" val="383015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458200" cy="1097280"/>
          </a:xfrm>
        </p:spPr>
        <p:txBody>
          <a:bodyPr>
            <a:normAutofit fontScale="90000"/>
          </a:bodyPr>
          <a:lstStyle/>
          <a:p>
            <a:r>
              <a:rPr lang="en-US" dirty="0">
                <a:latin typeface="+mj-lt"/>
              </a:rPr>
              <a:t>Assessing Which Company Departments Are </a:t>
            </a:r>
            <a:r>
              <a:rPr lang="en-US" dirty="0" smtClean="0">
                <a:latin typeface="+mj-lt"/>
              </a:rPr>
              <a:t>Customer-Minded </a:t>
            </a:r>
            <a:r>
              <a:rPr lang="en-US" sz="2000" dirty="0"/>
              <a:t>(3 of 3)</a:t>
            </a:r>
            <a:endParaRPr lang="en-IN" sz="2000" dirty="0"/>
          </a:p>
        </p:txBody>
      </p:sp>
      <p:sp>
        <p:nvSpPr>
          <p:cNvPr id="3" name="Content Placeholder 2"/>
          <p:cNvSpPr>
            <a:spLocks noGrp="1"/>
          </p:cNvSpPr>
          <p:nvPr>
            <p:ph idx="1"/>
          </p:nvPr>
        </p:nvSpPr>
        <p:spPr>
          <a:xfrm>
            <a:off x="1981200" y="1447801"/>
            <a:ext cx="8229600" cy="304799"/>
          </a:xfrm>
        </p:spPr>
        <p:txBody>
          <a:bodyPr>
            <a:normAutofit fontScale="92500" lnSpcReduction="10000"/>
          </a:bodyPr>
          <a:lstStyle/>
          <a:p>
            <a:pPr marL="0" indent="0">
              <a:buSzPct val="100000"/>
              <a:buNone/>
              <a:defRPr/>
            </a:pPr>
            <a:r>
              <a:rPr lang="en-US" sz="1800" b="1" dirty="0"/>
              <a:t>[Table 1.4 continued]</a:t>
            </a:r>
            <a:endParaRPr lang="en-US" sz="1800" dirty="0">
              <a:cs typeface="Avenir Black"/>
            </a:endParaRPr>
          </a:p>
        </p:txBody>
      </p:sp>
      <p:graphicFrame>
        <p:nvGraphicFramePr>
          <p:cNvPr id="5" name="Table 4" descr="Table 1.4 (continued) lists the characteristics to asses which departments are customer-minded.&#10;Accounting: They prepare periodic “profitability” reports by product, market segment, geographic areas (regions, sales territories), order sizes, channels, and individual customers. They prepare invoices tailored to customer needs and answer customer queries courteously and quickly. Finance: They understand and support marketing expenditures (e.g., image advertising) that produce long-term customer preference and loyalty. They tailor the financial package to the customer’s financial requirements. They make quick decisions on customer creditworthiness. Public Relations: They send out favorable news about the company and “damage control” unfavorable news. They act as an internal customer and public advocate for better company policies and practices."/>
          <p:cNvGraphicFramePr>
            <a:graphicFrameLocks noGrp="1"/>
          </p:cNvGraphicFramePr>
          <p:nvPr>
            <p:extLst/>
          </p:nvPr>
        </p:nvGraphicFramePr>
        <p:xfrm>
          <a:off x="1981200" y="1828802"/>
          <a:ext cx="8458200" cy="3393223"/>
        </p:xfrm>
        <a:graphic>
          <a:graphicData uri="http://schemas.openxmlformats.org/drawingml/2006/table">
            <a:tbl>
              <a:tblPr firstRow="1" bandRow="1">
                <a:tableStyleId>{3B4B98B0-60AC-42C2-AFA5-B58CD77FA1E5}</a:tableStyleId>
              </a:tblPr>
              <a:tblGrid>
                <a:gridCol w="8458200">
                  <a:extLst>
                    <a:ext uri="{9D8B030D-6E8A-4147-A177-3AD203B41FA5}">
                      <a16:colId xmlns:a16="http://schemas.microsoft.com/office/drawing/2014/main" val="892724861"/>
                    </a:ext>
                  </a:extLst>
                </a:gridCol>
              </a:tblGrid>
              <a:tr h="307681">
                <a:tc>
                  <a:txBody>
                    <a:bodyPr/>
                    <a:lstStyle/>
                    <a:p>
                      <a:r>
                        <a:rPr lang="en-US" sz="1600" b="1" i="0" u="none" strike="noStrike" kern="1200" baseline="0" dirty="0" smtClean="0">
                          <a:solidFill>
                            <a:schemeClr val="tx1"/>
                          </a:solidFill>
                          <a:latin typeface="+mn-lt"/>
                          <a:ea typeface="+mn-ea"/>
                          <a:cs typeface="+mn-cs"/>
                        </a:rPr>
                        <a:t>Accounting</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46341568"/>
                  </a:ext>
                </a:extLst>
              </a:tr>
              <a:tr h="867100">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prepare periodic “profitability” reports by product, market segment, geographic areas (regions, sales territories), order sizes, channels, and individual customers.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prepare invoices tailored to customer needs and answer customer queries courteously and quickly.</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56701816"/>
                  </a:ext>
                </a:extLst>
              </a:tr>
              <a:tr h="307681">
                <a:tc>
                  <a:txBody>
                    <a:bodyPr/>
                    <a:lstStyle/>
                    <a:p>
                      <a:r>
                        <a:rPr lang="en-US" sz="1600" b="1" i="0" u="none" strike="noStrike" kern="1200" baseline="0" dirty="0" smtClean="0">
                          <a:solidFill>
                            <a:schemeClr val="tx1"/>
                          </a:solidFill>
                          <a:latin typeface="+mn-lt"/>
                          <a:ea typeface="+mn-ea"/>
                          <a:cs typeface="+mn-cs"/>
                        </a:rPr>
                        <a:t>Finance</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38882013"/>
                  </a:ext>
                </a:extLst>
              </a:tr>
              <a:tr h="911054">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understand and support marketing expenditures (e.g., image advertising) that produce long-term customer preference and loyalty.</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tailor the financial package to the customer’s financial requirements.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make quick decisions on customer creditworthiness.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91526207"/>
                  </a:ext>
                </a:extLst>
              </a:tr>
              <a:tr h="307681">
                <a:tc>
                  <a:txBody>
                    <a:bodyPr/>
                    <a:lstStyle/>
                    <a:p>
                      <a:r>
                        <a:rPr lang="en-US" sz="1600" b="1" i="0" u="none" strike="noStrike" kern="1200" baseline="0" dirty="0" smtClean="0">
                          <a:solidFill>
                            <a:schemeClr val="tx1"/>
                          </a:solidFill>
                          <a:latin typeface="+mn-lt"/>
                          <a:ea typeface="+mn-ea"/>
                          <a:cs typeface="+mn-cs"/>
                        </a:rPr>
                        <a:t>Public Relations</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3486977"/>
                  </a:ext>
                </a:extLst>
              </a:tr>
              <a:tr h="575403">
                <a:tc>
                  <a:txBody>
                    <a:bodyPr/>
                    <a:lstStyle/>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send out favorable news about the company and “damage control” unfavorable news.</a:t>
                      </a:r>
                    </a:p>
                    <a:p>
                      <a:pPr marL="227013" indent="-227013">
                        <a:buClr>
                          <a:schemeClr val="bg2"/>
                        </a:buClr>
                        <a:buFont typeface="Arial" panose="020B0604020202020204" pitchFamily="34" charset="0"/>
                        <a:buChar char="•"/>
                      </a:pPr>
                      <a:r>
                        <a:rPr lang="en-US" sz="1400" b="0" i="0" u="none" strike="noStrike" kern="1200" baseline="0" dirty="0" smtClean="0">
                          <a:solidFill>
                            <a:schemeClr val="tx1"/>
                          </a:solidFill>
                          <a:latin typeface="+mn-lt"/>
                          <a:ea typeface="+mn-ea"/>
                          <a:cs typeface="+mn-cs"/>
                        </a:rPr>
                        <a:t>They act as an internal customer and public advocate for better company policies and practices.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96928527"/>
                  </a:ext>
                </a:extLst>
              </a:tr>
            </a:tbl>
          </a:graphicData>
        </a:graphic>
      </p:graphicFrame>
    </p:spTree>
    <p:extLst>
      <p:ext uri="{BB962C8B-B14F-4D97-AF65-F5344CB8AC3E}">
        <p14:creationId xmlns:p14="http://schemas.microsoft.com/office/powerpoint/2010/main" val="1098449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latin typeface="+mn-lt"/>
              </a:rPr>
              <a:t>Performance </a:t>
            </a:r>
            <a:r>
              <a:rPr lang="en-US" sz="3600" dirty="0">
                <a:latin typeface="+mn-lt"/>
              </a:rPr>
              <a:t>Marketing</a:t>
            </a:r>
            <a:endParaRPr lang="en-IN" sz="3600" dirty="0">
              <a:latin typeface="+mn-lt"/>
            </a:endParaRPr>
          </a:p>
        </p:txBody>
      </p:sp>
      <p:sp>
        <p:nvSpPr>
          <p:cNvPr id="3" name="Content Placeholder 2"/>
          <p:cNvSpPr>
            <a:spLocks noGrp="1"/>
          </p:cNvSpPr>
          <p:nvPr>
            <p:ph idx="1"/>
          </p:nvPr>
        </p:nvSpPr>
        <p:spPr/>
        <p:txBody>
          <a:bodyPr/>
          <a:lstStyle/>
          <a:p>
            <a:pPr>
              <a:defRPr/>
            </a:pPr>
            <a:r>
              <a:rPr lang="en-US" sz="2600" dirty="0">
                <a:cs typeface="Avenir Black"/>
              </a:rPr>
              <a:t>Financial  accountability</a:t>
            </a:r>
          </a:p>
          <a:p>
            <a:pPr>
              <a:defRPr/>
            </a:pPr>
            <a:r>
              <a:rPr lang="en-US" sz="2600" dirty="0">
                <a:cs typeface="Avenir Black"/>
              </a:rPr>
              <a:t>Environmental impact</a:t>
            </a:r>
          </a:p>
          <a:p>
            <a:pPr>
              <a:defRPr/>
            </a:pPr>
            <a:r>
              <a:rPr lang="en-US" sz="2600" dirty="0">
                <a:cs typeface="Avenir Black"/>
              </a:rPr>
              <a:t>Social impact</a:t>
            </a:r>
            <a:endParaRPr lang="en-IN" sz="2600" dirty="0"/>
          </a:p>
        </p:txBody>
      </p:sp>
    </p:spTree>
    <p:extLst>
      <p:ext uri="{BB962C8B-B14F-4D97-AF65-F5344CB8AC3E}">
        <p14:creationId xmlns:p14="http://schemas.microsoft.com/office/powerpoint/2010/main" val="18593921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696200" cy="1097280"/>
          </a:xfrm>
        </p:spPr>
        <p:txBody>
          <a:bodyPr/>
          <a:lstStyle/>
          <a:p>
            <a:r>
              <a:rPr lang="en-US" sz="3600" dirty="0"/>
              <a:t>Figure </a:t>
            </a:r>
            <a:r>
              <a:rPr lang="en-US" sz="3600" dirty="0"/>
              <a:t>1.5 </a:t>
            </a:r>
            <a:r>
              <a:rPr lang="en-US" sz="3600" dirty="0"/>
              <a:t>Marketing </a:t>
            </a:r>
            <a:r>
              <a:rPr lang="en-US" sz="3600" dirty="0"/>
              <a:t>Mix </a:t>
            </a:r>
            <a:r>
              <a:rPr lang="en-US" sz="3600" dirty="0"/>
              <a:t>Components </a:t>
            </a:r>
            <a:r>
              <a:rPr lang="en-US" sz="3600" dirty="0"/>
              <a:t>(4 Ps)</a:t>
            </a:r>
            <a:endParaRPr lang="en-IN" sz="3600" dirty="0"/>
          </a:p>
        </p:txBody>
      </p:sp>
      <p:pic>
        <p:nvPicPr>
          <p:cNvPr id="3" name="Picture 2" descr="A diagram shows the four P components of the marketing mix: Product (includes product variety, quality, design, features, brand name, packaging, sizes, services, warranties, returns); Price (includes list price, discounts, allowances, payment period, credit terms); Promotion (includes sales promotion, advertising, sales force, public relations, direct marketing); and Place (includes channels, coverage, assortments, locations, inventory, transpor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5601" y="1346812"/>
            <a:ext cx="6080665" cy="4632061"/>
          </a:xfrm>
          <a:prstGeom prst="rect">
            <a:avLst/>
          </a:prstGeom>
        </p:spPr>
      </p:pic>
    </p:spTree>
    <p:extLst>
      <p:ext uri="{BB962C8B-B14F-4D97-AF65-F5344CB8AC3E}">
        <p14:creationId xmlns:p14="http://schemas.microsoft.com/office/powerpoint/2010/main" val="24801401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Modern Marketing Management</a:t>
            </a:r>
            <a:endParaRPr lang="en-IN" sz="2000" dirty="0"/>
          </a:p>
        </p:txBody>
      </p:sp>
      <p:sp>
        <p:nvSpPr>
          <p:cNvPr id="3" name="Content Placeholder 2"/>
          <p:cNvSpPr>
            <a:spLocks noGrp="1"/>
          </p:cNvSpPr>
          <p:nvPr>
            <p:ph idx="1"/>
          </p:nvPr>
        </p:nvSpPr>
        <p:spPr/>
        <p:txBody>
          <a:bodyPr/>
          <a:lstStyle/>
          <a:p>
            <a:r>
              <a:rPr lang="en-US" sz="2600" dirty="0">
                <a:cs typeface="Avenir Black"/>
              </a:rPr>
              <a:t>People</a:t>
            </a:r>
          </a:p>
          <a:p>
            <a:r>
              <a:rPr lang="en-US" sz="2600" dirty="0">
                <a:cs typeface="Avenir Black"/>
              </a:rPr>
              <a:t>Processes</a:t>
            </a:r>
          </a:p>
          <a:p>
            <a:r>
              <a:rPr lang="en-US" sz="2600" dirty="0">
                <a:cs typeface="Avenir Black"/>
              </a:rPr>
              <a:t>Programs</a:t>
            </a:r>
          </a:p>
          <a:p>
            <a:r>
              <a:rPr lang="en-US" sz="2600" dirty="0">
                <a:cs typeface="Avenir Black"/>
              </a:rPr>
              <a:t>Performance</a:t>
            </a:r>
            <a:endParaRPr lang="en-IN" sz="2600" dirty="0"/>
          </a:p>
        </p:txBody>
      </p:sp>
    </p:spTree>
    <p:extLst>
      <p:ext uri="{BB962C8B-B14F-4D97-AF65-F5344CB8AC3E}">
        <p14:creationId xmlns:p14="http://schemas.microsoft.com/office/powerpoint/2010/main" val="21146922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
            <a:ext cx="8229600" cy="1143000"/>
          </a:xfrm>
        </p:spPr>
        <p:txBody>
          <a:bodyPr/>
          <a:lstStyle/>
          <a:p>
            <a:r>
              <a:rPr lang="en-IN" sz="3600" dirty="0"/>
              <a:t>Figure 1.6 </a:t>
            </a:r>
            <a:r>
              <a:rPr lang="en-US" sz="3600" dirty="0"/>
              <a:t>The </a:t>
            </a:r>
            <a:r>
              <a:rPr lang="en-US" sz="3600" dirty="0"/>
              <a:t>Evolution of Marketing Management</a:t>
            </a:r>
            <a:endParaRPr lang="en-IN" sz="3600" dirty="0"/>
          </a:p>
        </p:txBody>
      </p:sp>
      <p:pic>
        <p:nvPicPr>
          <p:cNvPr id="3" name="Picture 2" descr="Two sets of terms show the evolution of marketing management. The marketing mix 4 P’s are as follows: product, place, promotion, price. The modern marketing management 4 P’s are as follows: people, processes, programs, performanc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1277" y="1818224"/>
            <a:ext cx="5149449" cy="3418811"/>
          </a:xfrm>
          <a:prstGeom prst="rect">
            <a:avLst/>
          </a:prstGeom>
        </p:spPr>
      </p:pic>
    </p:spTree>
    <p:extLst>
      <p:ext uri="{BB962C8B-B14F-4D97-AF65-F5344CB8AC3E}">
        <p14:creationId xmlns:p14="http://schemas.microsoft.com/office/powerpoint/2010/main" val="9531947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Management Tasks</a:t>
            </a:r>
            <a:r>
              <a:rPr lang="en-US" sz="3600" dirty="0"/>
              <a:t> </a:t>
            </a:r>
            <a:r>
              <a:rPr lang="en-US" sz="2000" dirty="0"/>
              <a:t>(1 of 2)</a:t>
            </a:r>
            <a:endParaRPr lang="en-IN" sz="2000" dirty="0"/>
          </a:p>
        </p:txBody>
      </p:sp>
      <p:sp>
        <p:nvSpPr>
          <p:cNvPr id="3" name="Content Placeholder 2"/>
          <p:cNvSpPr>
            <a:spLocks noGrp="1"/>
          </p:cNvSpPr>
          <p:nvPr>
            <p:ph idx="1"/>
          </p:nvPr>
        </p:nvSpPr>
        <p:spPr/>
        <p:txBody>
          <a:bodyPr/>
          <a:lstStyle/>
          <a:p>
            <a:r>
              <a:rPr lang="en-US" sz="2600" dirty="0">
                <a:solidFill>
                  <a:srgbClr val="000000"/>
                </a:solidFill>
                <a:cs typeface="Avenir Black" charset="0"/>
              </a:rPr>
              <a:t>Developing market strategies and </a:t>
            </a:r>
            <a:r>
              <a:rPr lang="en-US" sz="2600" dirty="0">
                <a:solidFill>
                  <a:srgbClr val="000000"/>
                </a:solidFill>
                <a:cs typeface="Avenir Black" charset="0"/>
              </a:rPr>
              <a:t>plans</a:t>
            </a:r>
            <a:endParaRPr lang="en-US" sz="2600" dirty="0">
              <a:solidFill>
                <a:srgbClr val="000000"/>
              </a:solidFill>
              <a:cs typeface="Avenir Black" charset="0"/>
            </a:endParaRPr>
          </a:p>
          <a:p>
            <a:r>
              <a:rPr lang="en-US" sz="2600" dirty="0">
                <a:solidFill>
                  <a:srgbClr val="000000"/>
                </a:solidFill>
                <a:cs typeface="Avenir Black" charset="0"/>
              </a:rPr>
              <a:t>Capturing marketing </a:t>
            </a:r>
            <a:r>
              <a:rPr lang="en-US" sz="2600" dirty="0">
                <a:solidFill>
                  <a:srgbClr val="000000"/>
                </a:solidFill>
                <a:cs typeface="Avenir Black" charset="0"/>
              </a:rPr>
              <a:t>insights</a:t>
            </a:r>
            <a:endParaRPr lang="en-US" sz="2600" dirty="0">
              <a:solidFill>
                <a:srgbClr val="000000"/>
              </a:solidFill>
              <a:cs typeface="Avenir Black" charset="0"/>
            </a:endParaRPr>
          </a:p>
          <a:p>
            <a:r>
              <a:rPr lang="en-US" sz="2600" dirty="0">
                <a:solidFill>
                  <a:srgbClr val="000000"/>
                </a:solidFill>
                <a:cs typeface="Avenir Black" charset="0"/>
              </a:rPr>
              <a:t>Connecting with </a:t>
            </a:r>
            <a:r>
              <a:rPr lang="en-US" sz="2600" dirty="0">
                <a:solidFill>
                  <a:srgbClr val="000000"/>
                </a:solidFill>
                <a:cs typeface="Avenir Black" charset="0"/>
              </a:rPr>
              <a:t>customers</a:t>
            </a:r>
            <a:endParaRPr lang="en-US" sz="2600" dirty="0">
              <a:solidFill>
                <a:srgbClr val="000000"/>
              </a:solidFill>
              <a:cs typeface="Avenir Black" charset="0"/>
            </a:endParaRPr>
          </a:p>
          <a:p>
            <a:r>
              <a:rPr lang="en-US" sz="2600" dirty="0">
                <a:solidFill>
                  <a:srgbClr val="000000"/>
                </a:solidFill>
                <a:cs typeface="Avenir Black" charset="0"/>
              </a:rPr>
              <a:t>Building strong </a:t>
            </a:r>
            <a:r>
              <a:rPr lang="en-US" sz="2600" dirty="0">
                <a:solidFill>
                  <a:srgbClr val="000000"/>
                </a:solidFill>
                <a:cs typeface="Avenir Black" charset="0"/>
              </a:rPr>
              <a:t>brands</a:t>
            </a:r>
            <a:endParaRPr lang="en-IN" sz="2600" dirty="0"/>
          </a:p>
        </p:txBody>
      </p:sp>
    </p:spTree>
    <p:extLst>
      <p:ext uri="{BB962C8B-B14F-4D97-AF65-F5344CB8AC3E}">
        <p14:creationId xmlns:p14="http://schemas.microsoft.com/office/powerpoint/2010/main" val="17326116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Management Tasks </a:t>
            </a:r>
            <a:r>
              <a:rPr lang="en-US" sz="2000" dirty="0"/>
              <a:t>(2 </a:t>
            </a:r>
            <a:r>
              <a:rPr lang="en-US" sz="2000" dirty="0"/>
              <a:t>of 2)</a:t>
            </a:r>
            <a:endParaRPr lang="en-IN" sz="2000" dirty="0"/>
          </a:p>
        </p:txBody>
      </p:sp>
      <p:sp>
        <p:nvSpPr>
          <p:cNvPr id="3" name="Content Placeholder 2"/>
          <p:cNvSpPr>
            <a:spLocks noGrp="1"/>
          </p:cNvSpPr>
          <p:nvPr>
            <p:ph idx="1"/>
          </p:nvPr>
        </p:nvSpPr>
        <p:spPr/>
        <p:txBody>
          <a:bodyPr/>
          <a:lstStyle/>
          <a:p>
            <a:r>
              <a:rPr lang="en-US" sz="2600" dirty="0">
                <a:solidFill>
                  <a:srgbClr val="000000"/>
                </a:solidFill>
                <a:cs typeface="Avenir Black" charset="0"/>
              </a:rPr>
              <a:t>Creating </a:t>
            </a:r>
            <a:r>
              <a:rPr lang="en-US" sz="2600" dirty="0">
                <a:solidFill>
                  <a:srgbClr val="000000"/>
                </a:solidFill>
                <a:cs typeface="Avenir Black" charset="0"/>
              </a:rPr>
              <a:t>value</a:t>
            </a:r>
            <a:endParaRPr lang="en-US" sz="2600" dirty="0">
              <a:solidFill>
                <a:srgbClr val="000000"/>
              </a:solidFill>
              <a:cs typeface="Avenir Black" charset="0"/>
            </a:endParaRPr>
          </a:p>
          <a:p>
            <a:r>
              <a:rPr lang="en-US" sz="2600" dirty="0">
                <a:solidFill>
                  <a:srgbClr val="000000"/>
                </a:solidFill>
                <a:cs typeface="Avenir Black" charset="0"/>
              </a:rPr>
              <a:t>Delivering </a:t>
            </a:r>
            <a:r>
              <a:rPr lang="en-US" sz="2600" dirty="0">
                <a:solidFill>
                  <a:srgbClr val="000000"/>
                </a:solidFill>
                <a:cs typeface="Avenir Black" charset="0"/>
              </a:rPr>
              <a:t>value</a:t>
            </a:r>
            <a:endParaRPr lang="en-US" sz="2600" dirty="0">
              <a:solidFill>
                <a:srgbClr val="000000"/>
              </a:solidFill>
              <a:cs typeface="Avenir Black" charset="0"/>
            </a:endParaRPr>
          </a:p>
          <a:p>
            <a:r>
              <a:rPr lang="en-US" sz="2600" dirty="0">
                <a:solidFill>
                  <a:srgbClr val="000000"/>
                </a:solidFill>
                <a:cs typeface="Avenir Black" charset="0"/>
              </a:rPr>
              <a:t>Communicating </a:t>
            </a:r>
            <a:r>
              <a:rPr lang="en-US" sz="2600" dirty="0">
                <a:solidFill>
                  <a:srgbClr val="000000"/>
                </a:solidFill>
                <a:cs typeface="Avenir Black" charset="0"/>
              </a:rPr>
              <a:t>value</a:t>
            </a:r>
            <a:endParaRPr lang="en-US" sz="2600" dirty="0">
              <a:solidFill>
                <a:srgbClr val="000000"/>
              </a:solidFill>
              <a:cs typeface="Avenir Black" charset="0"/>
            </a:endParaRPr>
          </a:p>
          <a:p>
            <a:r>
              <a:rPr lang="en-US" sz="2600" dirty="0">
                <a:solidFill>
                  <a:srgbClr val="000000"/>
                </a:solidFill>
                <a:cs typeface="Avenir Black" charset="0"/>
              </a:rPr>
              <a:t>Creating successful long-term </a:t>
            </a:r>
            <a:r>
              <a:rPr lang="en-US" sz="2600" dirty="0">
                <a:solidFill>
                  <a:srgbClr val="000000"/>
                </a:solidFill>
                <a:cs typeface="Avenir Black" charset="0"/>
              </a:rPr>
              <a:t>growth</a:t>
            </a:r>
            <a:endParaRPr lang="en-IN" sz="2600" dirty="0"/>
          </a:p>
        </p:txBody>
      </p:sp>
    </p:spTree>
    <p:extLst>
      <p:ext uri="{BB962C8B-B14F-4D97-AF65-F5344CB8AC3E}">
        <p14:creationId xmlns:p14="http://schemas.microsoft.com/office/powerpoint/2010/main" val="1153823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2514600" y="2522538"/>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4350</Words>
  <Application>Microsoft Office PowerPoint</Application>
  <PresentationFormat>Широкоэкранный</PresentationFormat>
  <Paragraphs>333</Paragraphs>
  <Slides>47</Slides>
  <Notes>45</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47</vt:i4>
      </vt:variant>
    </vt:vector>
  </HeadingPairs>
  <TitlesOfParts>
    <vt:vector size="54" baseType="lpstr">
      <vt:lpstr>ＭＳ Ｐゴシック</vt:lpstr>
      <vt:lpstr>Arial</vt:lpstr>
      <vt:lpstr>Avenir Black</vt:lpstr>
      <vt:lpstr>Calibri</vt:lpstr>
      <vt:lpstr>Calibri Light</vt:lpstr>
      <vt:lpstr>Verdana</vt:lpstr>
      <vt:lpstr>Office Theme</vt:lpstr>
      <vt:lpstr>Презентация PowerPoint</vt:lpstr>
      <vt:lpstr>Defining Marketing  for the New Realities</vt:lpstr>
      <vt:lpstr>Learning Objectives</vt:lpstr>
      <vt:lpstr>The Value of Marketing</vt:lpstr>
      <vt:lpstr>The Scope of Marketing</vt:lpstr>
      <vt:lpstr>Marketing Management </vt:lpstr>
      <vt:lpstr>What is Marketed? (1 of 2)</vt:lpstr>
      <vt:lpstr>What is Marketed? (2 of 2)</vt:lpstr>
      <vt:lpstr>Who Markets?</vt:lpstr>
      <vt:lpstr>Figure 1.1 Structure of Flows in a Modern Exchange Economy</vt:lpstr>
      <vt:lpstr>Figure 1.2 A Simple Marketing System</vt:lpstr>
      <vt:lpstr>Key Customer Markets</vt:lpstr>
      <vt:lpstr>Core Marketing Concepts (1 of 10)</vt:lpstr>
      <vt:lpstr>Types of Needs</vt:lpstr>
      <vt:lpstr>Core Marketing Concepts (2 of 10)</vt:lpstr>
      <vt:lpstr>Core Marketing Concepts (3 of 10)</vt:lpstr>
      <vt:lpstr>Core Marketing Concepts (4 of 10)</vt:lpstr>
      <vt:lpstr>Core Marketing Concepts (5 of 10)</vt:lpstr>
      <vt:lpstr>Core Marketing Concepts (6 of 10)</vt:lpstr>
      <vt:lpstr>Core Marketing Concepts (7 of 10)</vt:lpstr>
      <vt:lpstr>Core Marketing Concepts (8 of 10)</vt:lpstr>
      <vt:lpstr>Core Marketing Concepts (9 of 10)</vt:lpstr>
      <vt:lpstr>Core Marketing Concepts (10 of 10)</vt:lpstr>
      <vt:lpstr>The New Marketing Realities</vt:lpstr>
      <vt:lpstr>A Dramatically Changed Marketplace (1 of 6)</vt:lpstr>
      <vt:lpstr>A Dramatically Changed Marketplace (2 of 6)</vt:lpstr>
      <vt:lpstr>A Dramatically Changed Marketplace (3 of 6)</vt:lpstr>
      <vt:lpstr>A Dramatically Changed Marketplace (4 of 6)</vt:lpstr>
      <vt:lpstr>A Dramatically Changed Marketplace (5 of 6)</vt:lpstr>
      <vt:lpstr>A Dramatically Changed Marketplace (6 of 6)</vt:lpstr>
      <vt:lpstr>Marketing in Practice</vt:lpstr>
      <vt:lpstr>Company Orientation Toward the Marketplace</vt:lpstr>
      <vt:lpstr>Figure 1.4 Holistic Marketing Dimensions</vt:lpstr>
      <vt:lpstr>Relationship Marketing</vt:lpstr>
      <vt:lpstr>Integrated Marketing</vt:lpstr>
      <vt:lpstr>Internal Marketing</vt:lpstr>
      <vt:lpstr>Assessing Which Company Departments Are Customer-Minded (1 of 3)</vt:lpstr>
      <vt:lpstr>Assessing Which Company Departments Are Customer-Minded (2 of 3)</vt:lpstr>
      <vt:lpstr>Assessing Which Company Departments Are Customer-Minded (3 of 3)</vt:lpstr>
      <vt:lpstr>Performance Marketing</vt:lpstr>
      <vt:lpstr>Figure 1.5 Marketing Mix Components (4 Ps)</vt:lpstr>
      <vt:lpstr>Modern Marketing Management</vt:lpstr>
      <vt:lpstr>Figure 1.6 The Evolution of Marketing Management</vt:lpstr>
      <vt:lpstr>Marketing Management Tasks (1 of 2)</vt:lpstr>
      <vt:lpstr>Marketing Management Tasks (2 of 2)</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USER</cp:lastModifiedBy>
  <cp:revision>13</cp:revision>
  <dcterms:created xsi:type="dcterms:W3CDTF">2018-04-02T08:05:09Z</dcterms:created>
  <dcterms:modified xsi:type="dcterms:W3CDTF">2018-10-10T07:44:31Z</dcterms:modified>
</cp:coreProperties>
</file>