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64" r:id="rId2"/>
    <p:sldId id="265"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92" r:id="rId28"/>
    <p:sldId id="293" r:id="rId29"/>
    <p:sldId id="294" r:id="rId30"/>
    <p:sldId id="266" r:id="rId31"/>
    <p:sldId id="262"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autoAdjust="0"/>
    <p:restoredTop sz="78584" autoAdjust="0"/>
  </p:normalViewPr>
  <p:slideViewPr>
    <p:cSldViewPr snapToGrid="0">
      <p:cViewPr varScale="1">
        <p:scale>
          <a:sx n="58" d="100"/>
          <a:sy n="58" d="100"/>
        </p:scale>
        <p:origin x="1218" y="60"/>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40BCEF-E73C-4F2D-BB7D-6A1E32F02BF4}" type="datetimeFigureOut">
              <a:rPr lang="en-US" smtClean="0"/>
              <a:t>10/23/2018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5B6BC0-9D74-449B-8958-F5D3DD495A24}" type="slidenum">
              <a:rPr lang="en-US" smtClean="0"/>
              <a:t>‹#›</a:t>
            </a:fld>
            <a:endParaRPr lang="en-US"/>
          </a:p>
        </p:txBody>
      </p:sp>
    </p:spTree>
    <p:extLst>
      <p:ext uri="{BB962C8B-B14F-4D97-AF65-F5344CB8AC3E}">
        <p14:creationId xmlns:p14="http://schemas.microsoft.com/office/powerpoint/2010/main" val="25781992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425B6BC0-9D74-449B-8958-F5D3DD495A24}" type="slidenum">
              <a:rPr lang="en-US" smtClean="0"/>
              <a:t>2</a:t>
            </a:fld>
            <a:endParaRPr lang="en-US"/>
          </a:p>
        </p:txBody>
      </p:sp>
    </p:spTree>
    <p:extLst>
      <p:ext uri="{BB962C8B-B14F-4D97-AF65-F5344CB8AC3E}">
        <p14:creationId xmlns:p14="http://schemas.microsoft.com/office/powerpoint/2010/main" val="3303811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AMA: Marketing research specifies the information required to address these issues, designs the method for collecting information, manages and implements the data collection process, analyzes the results, and communicates the findings and their implications.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4</a:t>
            </a:fld>
            <a:endParaRPr lang="en-US" dirty="0"/>
          </a:p>
        </p:txBody>
      </p:sp>
    </p:spTree>
    <p:extLst>
      <p:ext uri="{BB962C8B-B14F-4D97-AF65-F5344CB8AC3E}">
        <p14:creationId xmlns:p14="http://schemas.microsoft.com/office/powerpoint/2010/main" val="3958954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Good marketing insights often form the basis of successful marketing programs.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5</a:t>
            </a:fld>
            <a:endParaRPr lang="en-US" dirty="0"/>
          </a:p>
        </p:txBody>
      </p:sp>
    </p:spTree>
    <p:extLst>
      <p:ext uri="{BB962C8B-B14F-4D97-AF65-F5344CB8AC3E}">
        <p14:creationId xmlns:p14="http://schemas.microsoft.com/office/powerpoint/2010/main" val="18771932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Spending on marketing research topped $40.2 billion globally in 2013, according to ESOMAR, the world association of opinion and market research professionals. Most companies use a combination of resources to study their industries, competitors, audiences, and channel strategies. They normally budget marketing research at 1 percent to 2 percent of company sales and spend a large percentage of that on the services of outside firms.</a:t>
            </a:r>
          </a:p>
          <a:p>
            <a:endParaRPr lang="en-US" dirty="0" smtClean="0">
              <a:latin typeface="Arial" panose="020B0604020202020204" pitchFamily="34" charset="0"/>
            </a:endParaRPr>
          </a:p>
          <a:p>
            <a:r>
              <a:rPr lang="en-US" dirty="0" smtClean="0">
                <a:latin typeface="Arial" panose="020B0604020202020204" pitchFamily="34" charset="0"/>
              </a:rPr>
              <a:t>Syndicated-service research firms—These firms gather consumer and trade information, which they sell for a fee. Examples include the Nielsen Company, Kantar Group, Westat, and IRI.</a:t>
            </a:r>
          </a:p>
          <a:p>
            <a:endParaRPr lang="en-US" dirty="0" smtClean="0">
              <a:latin typeface="Arial" panose="020B0604020202020204" pitchFamily="34" charset="0"/>
            </a:endParaRPr>
          </a:p>
          <a:p>
            <a:r>
              <a:rPr lang="en-US" dirty="0" smtClean="0">
                <a:latin typeface="Arial" panose="020B0604020202020204" pitchFamily="34" charset="0"/>
              </a:rPr>
              <a:t>Custom marketing research firms—These firms are hired to carry out specific projects. They design the study and report the findings.</a:t>
            </a:r>
          </a:p>
          <a:p>
            <a:endParaRPr lang="en-US" dirty="0" smtClean="0">
              <a:latin typeface="Arial" panose="020B0604020202020204" pitchFamily="34" charset="0"/>
            </a:endParaRPr>
          </a:p>
          <a:p>
            <a:r>
              <a:rPr lang="en-US" dirty="0" smtClean="0">
                <a:latin typeface="Arial" panose="020B0604020202020204" pitchFamily="34" charset="0"/>
              </a:rPr>
              <a:t>Specialty-line marketing research firms—These firms provide specialized research services. The best example is the field-service firm, which sells field interviewing services to other firms.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6</a:t>
            </a:fld>
            <a:endParaRPr lang="en-US" dirty="0"/>
          </a:p>
        </p:txBody>
      </p:sp>
    </p:spTree>
    <p:extLst>
      <p:ext uri="{BB962C8B-B14F-4D97-AF65-F5344CB8AC3E}">
        <p14:creationId xmlns:p14="http://schemas.microsoft.com/office/powerpoint/2010/main" val="42503958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Often at much smaller companies, everyone carries out marketing research—including the customers.</a:t>
            </a:r>
          </a:p>
          <a:p>
            <a:r>
              <a:rPr lang="en-US" dirty="0" smtClean="0">
                <a:latin typeface="Arial" panose="020B0604020202020204" pitchFamily="34" charset="0"/>
              </a:rPr>
              <a:t>Small companies can also hire the services of a marketing research firm or conduct research in creative and affordable ways.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7</a:t>
            </a:fld>
            <a:endParaRPr lang="en-US" dirty="0"/>
          </a:p>
        </p:txBody>
      </p:sp>
    </p:spTree>
    <p:extLst>
      <p:ext uri="{BB962C8B-B14F-4D97-AF65-F5344CB8AC3E}">
        <p14:creationId xmlns:p14="http://schemas.microsoft.com/office/powerpoint/2010/main" val="10553760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Companies may not understand what it is capable of or provide the researcher the right problem definition and information from which to work. They may also have unrealistic expectations about what researchers can offer. Failure to use marketing research properly has led to numerous gaffes, including the historic one involving Star Wars (as mentioned in the text).</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8</a:t>
            </a:fld>
            <a:endParaRPr lang="en-US" dirty="0"/>
          </a:p>
        </p:txBody>
      </p:sp>
    </p:spTree>
    <p:extLst>
      <p:ext uri="{BB962C8B-B14F-4D97-AF65-F5344CB8AC3E}">
        <p14:creationId xmlns:p14="http://schemas.microsoft.com/office/powerpoint/2010/main" val="35137589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Marketing managers must be careful not to define the problem too broadly or too narrowly for the marketing researcher. To help design the research, management should first spell out the decisions it might face and then work backward. Now management and marketing researchers are ready to set specific research objectives. Some research is exploratory—its goal is to identify the problem and to suggest possible solutions. Some is descriptive—it seeks to quantify demand, such as how many first-class passengers would purchase ultra high-speed Wi-Fi service at $25. Some research is causal—its purpose is to test a cause-and-effect relationship.</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10</a:t>
            </a:fld>
            <a:endParaRPr lang="en-US" dirty="0"/>
          </a:p>
        </p:txBody>
      </p:sp>
    </p:spTree>
    <p:extLst>
      <p:ext uri="{BB962C8B-B14F-4D97-AF65-F5344CB8AC3E}">
        <p14:creationId xmlns:p14="http://schemas.microsoft.com/office/powerpoint/2010/main" val="41502054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Secondary data are data that were collected for another purpose and already exist somewhere. Primary data are data freshly gathered for a specific purpose or project. Researchers usually start their investigation by examining some of the rich variety of low-cost and readily available secondary data to see whether they can partly or wholly solve the problem without collecting costly primary data. When the needed data don</a:t>
            </a:r>
            <a:r>
              <a:rPr lang="en-US" altLang="en-US" dirty="0" smtClean="0">
                <a:latin typeface="Arial" panose="020B0604020202020204" pitchFamily="34" charset="0"/>
              </a:rPr>
              <a:t>’</a:t>
            </a:r>
            <a:r>
              <a:rPr lang="en-US" dirty="0" smtClean="0">
                <a:latin typeface="Arial" panose="020B0604020202020204" pitchFamily="34" charset="0"/>
              </a:rPr>
              <a:t>t exist or are dated or unreliable, the researcher will need to collect primary data. Most marketing research projects do include some primary-data collection.</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11</a:t>
            </a:fld>
            <a:endParaRPr lang="en-US" dirty="0"/>
          </a:p>
        </p:txBody>
      </p:sp>
    </p:spTree>
    <p:extLst>
      <p:ext uri="{BB962C8B-B14F-4D97-AF65-F5344CB8AC3E}">
        <p14:creationId xmlns:p14="http://schemas.microsoft.com/office/powerpoint/2010/main" val="21533779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Observational Research Researchers can gather fresh data by observing unobtrusively as customers shop or consume products. Sometimes they equip consumers with pagers and instruct them to write down or text what they</a:t>
            </a:r>
            <a:r>
              <a:rPr lang="en-US" altLang="en-US" dirty="0" smtClean="0">
                <a:latin typeface="Arial" panose="020B0604020202020204" pitchFamily="34" charset="0"/>
              </a:rPr>
              <a:t>’</a:t>
            </a:r>
            <a:r>
              <a:rPr lang="en-US" dirty="0" smtClean="0">
                <a:latin typeface="Arial" panose="020B0604020202020204" pitchFamily="34" charset="0"/>
              </a:rPr>
              <a:t>re doing whenever prompted, or they hold informal interview sessions at a café or bar. Ethnographic research uses concepts and tools from anthropology and other social science disciplines to provide deep cultural understanding of how people live and work. The goal is to immerse the researcher into consumers</a:t>
            </a:r>
            <a:r>
              <a:rPr lang="en-US" altLang="en-US" dirty="0" smtClean="0">
                <a:latin typeface="Arial" panose="020B0604020202020204" pitchFamily="34" charset="0"/>
              </a:rPr>
              <a:t>’</a:t>
            </a:r>
            <a:r>
              <a:rPr lang="en-US" dirty="0" smtClean="0">
                <a:latin typeface="Arial" panose="020B0604020202020204" pitchFamily="34" charset="0"/>
              </a:rPr>
              <a:t> lives to uncover unarticulated desires that might not surface in any other form of research.</a:t>
            </a:r>
          </a:p>
          <a:p>
            <a:endParaRPr lang="en-US" dirty="0" smtClean="0">
              <a:latin typeface="Arial" panose="020B0604020202020204" pitchFamily="34" charset="0"/>
            </a:endParaRPr>
          </a:p>
          <a:p>
            <a:r>
              <a:rPr lang="en-US" dirty="0" smtClean="0">
                <a:latin typeface="Arial" panose="020B0604020202020204" pitchFamily="34" charset="0"/>
              </a:rPr>
              <a:t>Focus Group Research A focus group is a gathering of 6 to 10 people carefully selected for demographic, psychographic, or other considerations and convened to discuss various topics at length for a small payment. A professional moderator asks questions and probes based on the marketing managers</a:t>
            </a:r>
            <a:r>
              <a:rPr lang="en-US" altLang="en-US" dirty="0" smtClean="0">
                <a:latin typeface="Arial" panose="020B0604020202020204" pitchFamily="34" charset="0"/>
              </a:rPr>
              <a:t>’</a:t>
            </a:r>
            <a:r>
              <a:rPr lang="en-US" dirty="0" smtClean="0">
                <a:latin typeface="Arial" panose="020B0604020202020204" pitchFamily="34" charset="0"/>
              </a:rPr>
              <a:t> agenda; the goal is to uncover consumers</a:t>
            </a:r>
            <a:r>
              <a:rPr lang="en-US" altLang="en-US" dirty="0" smtClean="0">
                <a:latin typeface="Arial" panose="020B0604020202020204" pitchFamily="34" charset="0"/>
              </a:rPr>
              <a:t>’</a:t>
            </a:r>
            <a:r>
              <a:rPr lang="en-US" dirty="0" smtClean="0">
                <a:latin typeface="Arial" panose="020B0604020202020204" pitchFamily="34" charset="0"/>
              </a:rPr>
              <a:t> real motivations and the reasons they say and do certain things. Sessions are typically recorded, and marketing managers often observe from behind two-way mirrors. To allow more in-depth discussion, focus groups are trending smaller in size.</a:t>
            </a:r>
          </a:p>
          <a:p>
            <a:endParaRPr lang="en-US" dirty="0" smtClean="0">
              <a:latin typeface="Arial" panose="020B0604020202020204" pitchFamily="34" charset="0"/>
            </a:endParaRPr>
          </a:p>
          <a:p>
            <a:r>
              <a:rPr lang="en-US" dirty="0" smtClean="0">
                <a:latin typeface="Arial" panose="020B0604020202020204" pitchFamily="34" charset="0"/>
              </a:rPr>
              <a:t>Survey Research Companies undertake surveys to assess people</a:t>
            </a:r>
            <a:r>
              <a:rPr lang="en-US" altLang="en-US" dirty="0" smtClean="0">
                <a:latin typeface="Arial" panose="020B0604020202020204" pitchFamily="34" charset="0"/>
              </a:rPr>
              <a:t>’</a:t>
            </a:r>
            <a:r>
              <a:rPr lang="en-US" dirty="0" smtClean="0">
                <a:latin typeface="Arial" panose="020B0604020202020204" pitchFamily="34" charset="0"/>
              </a:rPr>
              <a:t>s knowledge, beliefs, preferences, and satisfaction and to measure these magnitudes in the general population.</a:t>
            </a:r>
          </a:p>
          <a:p>
            <a:endParaRPr lang="en-US" dirty="0" smtClean="0">
              <a:latin typeface="Arial" panose="020B0604020202020204" pitchFamily="34" charset="0"/>
            </a:endParaRPr>
          </a:p>
          <a:p>
            <a:r>
              <a:rPr lang="en-US" dirty="0" smtClean="0">
                <a:latin typeface="Arial" panose="020B0604020202020204" pitchFamily="34" charset="0"/>
              </a:rPr>
              <a:t>Behavioral Research Customers leave traces of their purchasing behavior in store scanning data, catalog purchases, and customer databases. Marketers can learn much by analyzing these data. Actual purchases reflect consumers</a:t>
            </a:r>
            <a:r>
              <a:rPr lang="en-US" altLang="en-US" dirty="0" smtClean="0">
                <a:latin typeface="Arial" panose="020B0604020202020204" pitchFamily="34" charset="0"/>
              </a:rPr>
              <a:t>’</a:t>
            </a:r>
            <a:r>
              <a:rPr lang="en-US" dirty="0" smtClean="0">
                <a:latin typeface="Arial" panose="020B0604020202020204" pitchFamily="34" charset="0"/>
              </a:rPr>
              <a:t> preferences and often are more reliable than statements they offer to market researchers. The most scientifically valid research is experimental research, designed to capture cause-and-effect relationships by eliminating competing explanations of the findings. If the experiment is well designed and executed, research and marketing managers can have confidence in the conclusions.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12</a:t>
            </a:fld>
            <a:endParaRPr lang="en-US" dirty="0"/>
          </a:p>
        </p:txBody>
      </p:sp>
    </p:spTree>
    <p:extLst>
      <p:ext uri="{BB962C8B-B14F-4D97-AF65-F5344CB8AC3E}">
        <p14:creationId xmlns:p14="http://schemas.microsoft.com/office/powerpoint/2010/main" val="12525142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Marketing researchers have a choice of three main research instruments in collecting primary data: questionnaires, qualitative measures, and technological devices.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13</a:t>
            </a:fld>
            <a:endParaRPr lang="en-US" dirty="0"/>
          </a:p>
        </p:txBody>
      </p:sp>
    </p:spTree>
    <p:extLst>
      <p:ext uri="{BB962C8B-B14F-4D97-AF65-F5344CB8AC3E}">
        <p14:creationId xmlns:p14="http://schemas.microsoft.com/office/powerpoint/2010/main" val="18165595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Questionnaires A questionnaire consists of a set of questions presented to respondents. Because of its flexibility, it is by far the most common instrument used to collect primary data. The form, wording, and sequence of the questions can all influence the responses, so testing and de-bugging are necessary. Closed-end questions specify all the possible answers, and the responses are easier to interpret and tabulate.</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14</a:t>
            </a:fld>
            <a:endParaRPr lang="en-US" dirty="0"/>
          </a:p>
        </p:txBody>
      </p:sp>
    </p:spTree>
    <p:extLst>
      <p:ext uri="{BB962C8B-B14F-4D97-AF65-F5344CB8AC3E}">
        <p14:creationId xmlns:p14="http://schemas.microsoft.com/office/powerpoint/2010/main" val="24489727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Open-end questions allow respondents to answer in their own words. They are especially useful in exploratory research, where the researcher is looking for insight into how people think rather than measuring how many think a certain way. Table 4.1 provides examples of both types of questions; also see </a:t>
            </a:r>
            <a:r>
              <a:rPr lang="en-US" altLang="en-US" dirty="0" smtClean="0">
                <a:latin typeface="Arial" panose="020B0604020202020204" pitchFamily="34" charset="0"/>
              </a:rPr>
              <a:t>“</a:t>
            </a:r>
            <a:r>
              <a:rPr lang="en-US" dirty="0" smtClean="0">
                <a:latin typeface="Arial" panose="020B0604020202020204" pitchFamily="34" charset="0"/>
              </a:rPr>
              <a:t>Marketing Memo: Questionnaire Dos and Don</a:t>
            </a:r>
            <a:r>
              <a:rPr lang="en-US" altLang="en-US" dirty="0" smtClean="0">
                <a:latin typeface="Arial" panose="020B0604020202020204" pitchFamily="34" charset="0"/>
              </a:rPr>
              <a:t>’</a:t>
            </a:r>
            <a:r>
              <a:rPr lang="en-US" dirty="0" smtClean="0">
                <a:latin typeface="Arial" panose="020B0604020202020204" pitchFamily="34" charset="0"/>
              </a:rPr>
              <a:t>ts.</a:t>
            </a:r>
            <a:r>
              <a:rPr lang="en-US" altLang="en-US" dirty="0" smtClean="0">
                <a:latin typeface="Arial" panose="020B0604020202020204" pitchFamily="34" charset="0"/>
              </a:rPr>
              <a:t>”</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15</a:t>
            </a:fld>
            <a:endParaRPr lang="en-US" dirty="0"/>
          </a:p>
        </p:txBody>
      </p:sp>
    </p:spTree>
    <p:extLst>
      <p:ext uri="{BB962C8B-B14F-4D97-AF65-F5344CB8AC3E}">
        <p14:creationId xmlns:p14="http://schemas.microsoft.com/office/powerpoint/2010/main" val="25158329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Qualitative research techniques are relatively indirect and unstructured measurement approaches, limited only by the marketing researcher</a:t>
            </a:r>
            <a:r>
              <a:rPr lang="en-US" altLang="en-US" dirty="0" smtClean="0">
                <a:latin typeface="Arial" panose="020B0604020202020204" pitchFamily="34" charset="0"/>
              </a:rPr>
              <a:t>’</a:t>
            </a:r>
            <a:r>
              <a:rPr lang="en-US" dirty="0" smtClean="0">
                <a:latin typeface="Arial" panose="020B0604020202020204" pitchFamily="34" charset="0"/>
              </a:rPr>
              <a:t>s creativity, that permit a range of responses. They can be an especially useful first step in exploring consumers</a:t>
            </a:r>
            <a:r>
              <a:rPr lang="en-US" altLang="en-US" dirty="0" smtClean="0">
                <a:latin typeface="Arial" panose="020B0604020202020204" pitchFamily="34" charset="0"/>
              </a:rPr>
              <a:t>’</a:t>
            </a:r>
            <a:r>
              <a:rPr lang="en-US" dirty="0" smtClean="0">
                <a:latin typeface="Arial" panose="020B0604020202020204" pitchFamily="34" charset="0"/>
              </a:rPr>
              <a:t> perceptions because respondents may be less guarded and reveal more about themselves in the process.</a:t>
            </a:r>
          </a:p>
          <a:p>
            <a:endParaRPr lang="en-US" dirty="0" smtClean="0">
              <a:latin typeface="Arial" panose="020B0604020202020204" pitchFamily="34" charset="0"/>
            </a:endParaRPr>
          </a:p>
          <a:p>
            <a:r>
              <a:rPr lang="en-US" dirty="0" smtClean="0">
                <a:latin typeface="Arial" panose="020B0604020202020204" pitchFamily="34" charset="0"/>
              </a:rPr>
              <a:t>The basic assumption behind the Zaltman Metaphor Elicitation Technique (ZMET) is that most thoughts and feelings are unconscious and shaped by a set of universal deep metaphors , basic orientations toward the world that shape everything consumers think, hear, say, or </a:t>
            </a:r>
            <a:r>
              <a:rPr lang="pt-BR" dirty="0" smtClean="0">
                <a:latin typeface="Arial" panose="020B0604020202020204" pitchFamily="34" charset="0"/>
              </a:rPr>
              <a:t>do.</a:t>
            </a:r>
          </a:p>
          <a:p>
            <a:endParaRPr lang="pt-BR" dirty="0" smtClean="0">
              <a:latin typeface="Arial" panose="020B0604020202020204" pitchFamily="34" charset="0"/>
            </a:endParaRPr>
          </a:p>
          <a:p>
            <a:r>
              <a:rPr lang="en-US" dirty="0" smtClean="0">
                <a:latin typeface="Arial" panose="020B0604020202020204" pitchFamily="34" charset="0"/>
              </a:rPr>
              <a:t>Word associations. To identify the range of possible brand associations, ask subjects what words come to mind when they hear the brand</a:t>
            </a:r>
            <a:r>
              <a:rPr lang="en-US" altLang="en-US" dirty="0" smtClean="0">
                <a:latin typeface="Arial" panose="020B0604020202020204" pitchFamily="34" charset="0"/>
              </a:rPr>
              <a:t>’</a:t>
            </a:r>
            <a:r>
              <a:rPr lang="en-US" dirty="0" smtClean="0">
                <a:latin typeface="Arial" panose="020B0604020202020204" pitchFamily="34" charset="0"/>
              </a:rPr>
              <a:t>s name.</a:t>
            </a:r>
          </a:p>
          <a:p>
            <a:endParaRPr lang="en-US" dirty="0" smtClean="0">
              <a:latin typeface="Arial" panose="020B0604020202020204" pitchFamily="34" charset="0"/>
            </a:endParaRPr>
          </a:p>
          <a:p>
            <a:r>
              <a:rPr lang="en-US" dirty="0" smtClean="0">
                <a:latin typeface="Arial" panose="020B0604020202020204" pitchFamily="34" charset="0"/>
              </a:rPr>
              <a:t>Projective techniques. Give people an incomplete or ambiguous stimulus and ask them to complete or explain it.</a:t>
            </a:r>
          </a:p>
          <a:p>
            <a:endParaRPr lang="en-US" dirty="0" smtClean="0">
              <a:latin typeface="Arial" panose="020B0604020202020204" pitchFamily="34" charset="0"/>
            </a:endParaRPr>
          </a:p>
          <a:p>
            <a:r>
              <a:rPr lang="en-US" dirty="0" smtClean="0">
                <a:latin typeface="Arial" panose="020B0604020202020204" pitchFamily="34" charset="0"/>
              </a:rPr>
              <a:t>Visualization. Visualization requires people to create a collage from magazine photos or drawings to depict their perceptions.</a:t>
            </a:r>
          </a:p>
          <a:p>
            <a:endParaRPr lang="en-US" dirty="0" smtClean="0">
              <a:latin typeface="Arial" panose="020B0604020202020204" pitchFamily="34" charset="0"/>
            </a:endParaRPr>
          </a:p>
          <a:p>
            <a:r>
              <a:rPr lang="en-US" dirty="0" smtClean="0">
                <a:latin typeface="Arial" panose="020B0604020202020204" pitchFamily="34" charset="0"/>
              </a:rPr>
              <a:t>Brand personification. Ask </a:t>
            </a:r>
            <a:r>
              <a:rPr lang="en-US" altLang="en-US" dirty="0" smtClean="0">
                <a:latin typeface="Arial" panose="020B0604020202020204" pitchFamily="34" charset="0"/>
              </a:rPr>
              <a:t>“</a:t>
            </a:r>
            <a:r>
              <a:rPr lang="en-US" dirty="0" smtClean="0">
                <a:latin typeface="Arial" panose="020B0604020202020204" pitchFamily="34" charset="0"/>
              </a:rPr>
              <a:t>If the brand were to come alive as a person, what would it be like, what would it do, where would it live, what would it wear, who would it talk to if it went to a party (and what would it talk about)?</a:t>
            </a:r>
            <a:r>
              <a:rPr lang="en-US" altLang="en-US" dirty="0" smtClean="0">
                <a:latin typeface="Arial" panose="020B0604020202020204" pitchFamily="34" charset="0"/>
              </a:rPr>
              <a:t>”</a:t>
            </a:r>
            <a:endParaRPr lang="en-US" dirty="0" smtClean="0">
              <a:latin typeface="Arial" panose="020B0604020202020204" pitchFamily="34" charset="0"/>
            </a:endParaRPr>
          </a:p>
          <a:p>
            <a:endParaRPr lang="en-US" dirty="0" smtClean="0">
              <a:latin typeface="Arial" panose="020B0604020202020204" pitchFamily="34" charset="0"/>
            </a:endParaRPr>
          </a:p>
          <a:p>
            <a:r>
              <a:rPr lang="en-US" dirty="0" smtClean="0">
                <a:latin typeface="Arial" panose="020B0604020202020204" pitchFamily="34" charset="0"/>
              </a:rPr>
              <a:t>Laddering. A series of increasingly specific </a:t>
            </a:r>
            <a:r>
              <a:rPr lang="en-US" altLang="en-US" dirty="0" smtClean="0">
                <a:latin typeface="Arial" panose="020B0604020202020204" pitchFamily="34" charset="0"/>
              </a:rPr>
              <a:t>“</a:t>
            </a:r>
            <a:r>
              <a:rPr lang="en-US" dirty="0" smtClean="0">
                <a:latin typeface="Arial" panose="020B0604020202020204" pitchFamily="34" charset="0"/>
              </a:rPr>
              <a:t>why</a:t>
            </a:r>
            <a:r>
              <a:rPr lang="en-US" altLang="en-US" dirty="0" smtClean="0">
                <a:latin typeface="Arial" panose="020B0604020202020204" pitchFamily="34" charset="0"/>
              </a:rPr>
              <a:t>”</a:t>
            </a:r>
            <a:r>
              <a:rPr lang="en-US" dirty="0" smtClean="0">
                <a:latin typeface="Arial" panose="020B0604020202020204" pitchFamily="34" charset="0"/>
              </a:rPr>
              <a:t> questions can reveal consumer motivation and deeper </a:t>
            </a:r>
            <a:r>
              <a:rPr lang="nl-NL" dirty="0" smtClean="0">
                <a:latin typeface="Arial" panose="020B0604020202020204" pitchFamily="34" charset="0"/>
              </a:rPr>
              <a:t>goals.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16</a:t>
            </a:fld>
            <a:endParaRPr lang="en-US" dirty="0"/>
          </a:p>
        </p:txBody>
      </p:sp>
    </p:spTree>
    <p:extLst>
      <p:ext uri="{BB962C8B-B14F-4D97-AF65-F5344CB8AC3E}">
        <p14:creationId xmlns:p14="http://schemas.microsoft.com/office/powerpoint/2010/main" val="3634894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Many advances in visual technology techniques studying the eyes and face have benefited marketing researchers and managers alike. Technology now lets marketers use skin sensors, brain wave scanners, and full-body scanners to get consumer responses. Technology has replaced the diaries that participants in media surveys used to keep.</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17</a:t>
            </a:fld>
            <a:endParaRPr lang="en-US" dirty="0"/>
          </a:p>
        </p:txBody>
      </p:sp>
    </p:spTree>
    <p:extLst>
      <p:ext uri="{BB962C8B-B14F-4D97-AF65-F5344CB8AC3E}">
        <p14:creationId xmlns:p14="http://schemas.microsoft.com/office/powerpoint/2010/main" val="27030954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With the sampling unit chosen, marketers must next develop a sampling frame so everyone in the target population has an equal or known chance of being sampled. Large samples give more reliable results, but it</a:t>
            </a:r>
            <a:r>
              <a:rPr lang="en-US" altLang="en-US" dirty="0" smtClean="0">
                <a:latin typeface="Arial" panose="020B0604020202020204" pitchFamily="34" charset="0"/>
              </a:rPr>
              <a:t>’</a:t>
            </a:r>
            <a:r>
              <a:rPr lang="en-US" dirty="0" smtClean="0">
                <a:latin typeface="Arial" panose="020B0604020202020204" pitchFamily="34" charset="0"/>
              </a:rPr>
              <a:t>s not necessary to sample the entire target population to achieve reliable results. Samples of less than 1 percent of a population can often provide good reliability, with a credible sampling procedure. Probability sampling allows marketers to calculate confidence limits for sampling error and makes the sample more representative.</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18</a:t>
            </a:fld>
            <a:endParaRPr lang="en-US" dirty="0"/>
          </a:p>
        </p:txBody>
      </p:sp>
    </p:spTree>
    <p:extLst>
      <p:ext uri="{BB962C8B-B14F-4D97-AF65-F5344CB8AC3E}">
        <p14:creationId xmlns:p14="http://schemas.microsoft.com/office/powerpoint/2010/main" val="41134414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Now the marketing researcher must decide how to contact the subjects: by mail, by telephone, in person, or online.</a:t>
            </a:r>
          </a:p>
          <a:p>
            <a:endParaRPr lang="en-US" dirty="0" smtClean="0">
              <a:latin typeface="Arial" panose="020B0604020202020204" pitchFamily="34" charset="0"/>
            </a:endParaRPr>
          </a:p>
          <a:p>
            <a:r>
              <a:rPr lang="en-US" dirty="0" smtClean="0">
                <a:latin typeface="Arial" panose="020B0604020202020204" pitchFamily="34" charset="0"/>
              </a:rPr>
              <a:t>Mail Contacts The mail questionnaire is one way to reach people who would not give personal interviews or whose responses might be biased or distorted by the interviewers. Mail questionnaires require simple and clearly worded questions. Unfortunately, responses are usually few or slow.</a:t>
            </a:r>
          </a:p>
          <a:p>
            <a:endParaRPr lang="en-US" dirty="0" smtClean="0">
              <a:latin typeface="Arial" panose="020B0604020202020204" pitchFamily="34" charset="0"/>
            </a:endParaRPr>
          </a:p>
          <a:p>
            <a:r>
              <a:rPr lang="en-US" dirty="0" smtClean="0">
                <a:latin typeface="Arial" panose="020B0604020202020204" pitchFamily="34" charset="0"/>
              </a:rPr>
              <a:t>Telephone Contacts Telephone interviewing is a good method for gathering information quickly; the interviewer is also able to clarify questions if respondents do not understand them. Interviews must be brief and not too personal. Although the response rate has typically been higher than for mailed questionnaires, telephone interviewing in the United States is getting more difficult because of consumers</a:t>
            </a:r>
            <a:r>
              <a:rPr lang="en-US" altLang="en-US" dirty="0" smtClean="0">
                <a:latin typeface="Arial" panose="020B0604020202020204" pitchFamily="34" charset="0"/>
              </a:rPr>
              <a:t>’</a:t>
            </a:r>
            <a:r>
              <a:rPr lang="en-US" dirty="0" smtClean="0">
                <a:latin typeface="Arial" panose="020B0604020202020204" pitchFamily="34" charset="0"/>
              </a:rPr>
              <a:t> growing antipathy toward telemarketers.</a:t>
            </a:r>
          </a:p>
          <a:p>
            <a:endParaRPr lang="en-US" dirty="0" smtClean="0">
              <a:latin typeface="Arial" panose="020B0604020202020204" pitchFamily="34" charset="0"/>
            </a:endParaRPr>
          </a:p>
          <a:p>
            <a:r>
              <a:rPr lang="en-US" dirty="0" smtClean="0">
                <a:latin typeface="Arial" panose="020B0604020202020204" pitchFamily="34" charset="0"/>
              </a:rPr>
              <a:t>Personal Contacts Personal interviewing is the most versatile method. The interviewer can ask more questions and record additional observations about the respondent, such as dress and body language. Personal interviewing is also the most expensive method, is subject to interviewer bias, and requires more planning and supervision.</a:t>
            </a:r>
          </a:p>
          <a:p>
            <a:endParaRPr lang="en-US" dirty="0" smtClean="0">
              <a:latin typeface="Arial" panose="020B0604020202020204" pitchFamily="34" charset="0"/>
            </a:endParaRPr>
          </a:p>
          <a:p>
            <a:r>
              <a:rPr lang="en-US" dirty="0" smtClean="0">
                <a:latin typeface="Arial" panose="020B0604020202020204" pitchFamily="34" charset="0"/>
              </a:rPr>
              <a:t>Online Contacts The Internet offers many ways to do research. A company can embed a questionnaire on its Web site and offer an incentive for answering, or it can place a banner on a frequently visited site, inviting people to answer questions and possibly win a prize. Online product testing can provide information much faster than traditional new-product marketing research techniques.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19</a:t>
            </a:fld>
            <a:endParaRPr lang="en-US" dirty="0"/>
          </a:p>
        </p:txBody>
      </p:sp>
    </p:spTree>
    <p:extLst>
      <p:ext uri="{BB962C8B-B14F-4D97-AF65-F5344CB8AC3E}">
        <p14:creationId xmlns:p14="http://schemas.microsoft.com/office/powerpoint/2010/main" val="14712922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As popular as online research methods are, smart companies use them to augment rather than replace more traditional methods. Like any method, online research has pros and cons.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20</a:t>
            </a:fld>
            <a:endParaRPr lang="en-US" dirty="0"/>
          </a:p>
        </p:txBody>
      </p:sp>
    </p:spTree>
    <p:extLst>
      <p:ext uri="{BB962C8B-B14F-4D97-AF65-F5344CB8AC3E}">
        <p14:creationId xmlns:p14="http://schemas.microsoft.com/office/powerpoint/2010/main" val="13813315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The data collection phase of marketing research is generally the most expensive and error-prone. Some respondents will be away from home, offline, or otherwise inaccessible; they must be contacted again or replaced. Others will refuse to cooperate or will give biased or dishonest answers.</a:t>
            </a:r>
          </a:p>
          <a:p>
            <a:endParaRPr lang="en-US" dirty="0" smtClean="0">
              <a:latin typeface="Arial" panose="020B0604020202020204" pitchFamily="34" charset="0"/>
            </a:endParaRPr>
          </a:p>
          <a:p>
            <a:r>
              <a:rPr lang="en-US" dirty="0" smtClean="0">
                <a:latin typeface="Arial" panose="020B0604020202020204" pitchFamily="34" charset="0"/>
              </a:rPr>
              <a:t>The fourth step in the process is to extract findings by tabulating the data and developing summary measures. The researchers now compute averages and measures of dispersion for the major variables and apply some advanced statistical techniques and decision models in the hope of discovering additional findings. They may test different hypotheses and theories, applying sensitivity analysis to test assumptions and the strength of the conclusions.</a:t>
            </a:r>
          </a:p>
          <a:p>
            <a:endParaRPr lang="en-US" dirty="0" smtClean="0">
              <a:latin typeface="Arial" panose="020B0604020202020204" pitchFamily="34" charset="0"/>
            </a:endParaRPr>
          </a:p>
          <a:p>
            <a:r>
              <a:rPr lang="en-US" dirty="0" smtClean="0">
                <a:latin typeface="Arial" panose="020B0604020202020204" pitchFamily="34" charset="0"/>
              </a:rPr>
              <a:t>Then, the researcher presents the findings. Researchers are increasingly asked to play a proactive, consulting role in translating data and information into insights and recommendations for management.</a:t>
            </a:r>
          </a:p>
          <a:p>
            <a:endParaRPr lang="en-US" dirty="0" smtClean="0">
              <a:latin typeface="Arial" panose="020B0604020202020204" pitchFamily="34" charset="0"/>
            </a:endParaRPr>
          </a:p>
          <a:p>
            <a:r>
              <a:rPr lang="en-US" dirty="0" smtClean="0">
                <a:latin typeface="Arial" panose="020B0604020202020204" pitchFamily="34" charset="0"/>
              </a:rPr>
              <a:t>Finally, the firm who commissioned the research need to weigh the evidence. If their confidence in the findings is low, they may decide against implementing the recommendations/conclusions. If they are predisposed to launching it, the findings may support their inclination. They may even decide to study the issue further and do more research. The decision is theirs, but rigorously done research provides them with insight into the problem</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21</a:t>
            </a:fld>
            <a:endParaRPr lang="en-US" dirty="0"/>
          </a:p>
        </p:txBody>
      </p:sp>
    </p:spTree>
    <p:extLst>
      <p:ext uri="{BB962C8B-B14F-4D97-AF65-F5344CB8AC3E}">
        <p14:creationId xmlns:p14="http://schemas.microsoft.com/office/powerpoint/2010/main" val="13636773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marketing research must assess the efficiency and effectiveness of marketing activities. Two complementary approaches to measuring marketing productivity are: (1) marketing metrics to assess marketing effects and (2) marketing-mix modeling to estimate causal relationships and measure how marketing activity affects outcomes. Marketing dashboards are a structured way to disseminate the insights gleaned from these two approaches.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24</a:t>
            </a:fld>
            <a:endParaRPr lang="en-US" dirty="0"/>
          </a:p>
        </p:txBody>
      </p:sp>
    </p:spTree>
    <p:extLst>
      <p:ext uri="{BB962C8B-B14F-4D97-AF65-F5344CB8AC3E}">
        <p14:creationId xmlns:p14="http://schemas.microsoft.com/office/powerpoint/2010/main" val="27432598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Marketers choose one or more measures based on the particular issues or problems they face. London Business School</a:t>
            </a:r>
            <a:r>
              <a:rPr lang="en-US" altLang="en-US" dirty="0" smtClean="0">
                <a:latin typeface="Arial" panose="020B0604020202020204" pitchFamily="34" charset="0"/>
              </a:rPr>
              <a:t>’</a:t>
            </a:r>
            <a:r>
              <a:rPr lang="en-US" dirty="0" smtClean="0">
                <a:latin typeface="Arial" panose="020B0604020202020204" pitchFamily="34" charset="0"/>
              </a:rPr>
              <a:t>s Tim Ambler believes firms can split evaluation of marketing performance into two parts: (1) short-term results and (2) changes in brand equity.50 Short-term results often reflect profit-and-loss</a:t>
            </a:r>
          </a:p>
          <a:p>
            <a:r>
              <a:rPr lang="en-US" dirty="0" smtClean="0">
                <a:latin typeface="Arial" panose="020B0604020202020204" pitchFamily="34" charset="0"/>
              </a:rPr>
              <a:t>concerns as shown by sales turnover, shareholder value, or some combination of the two. Brand-equity measures could include customer awareness, attitudes, and behaviors; market share; relative price premium; number of complaints; distribution and availability; total number of customers; perceived quality, and loyalty and retention.</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25</a:t>
            </a:fld>
            <a:endParaRPr lang="en-US" dirty="0"/>
          </a:p>
        </p:txBody>
      </p:sp>
    </p:spTree>
    <p:extLst>
      <p:ext uri="{BB962C8B-B14F-4D97-AF65-F5344CB8AC3E}">
        <p14:creationId xmlns:p14="http://schemas.microsoft.com/office/powerpoint/2010/main" val="12206397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To deepen understanding, marketers can conduct multivariate analyses, such as regression analysis, to sort through how each marketing element influences marketing outcomes such as brand sales or market share.</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26</a:t>
            </a:fld>
            <a:endParaRPr lang="en-US" dirty="0"/>
          </a:p>
        </p:txBody>
      </p:sp>
    </p:spTree>
    <p:extLst>
      <p:ext uri="{BB962C8B-B14F-4D97-AF65-F5344CB8AC3E}">
        <p14:creationId xmlns:p14="http://schemas.microsoft.com/office/powerpoint/2010/main" val="602163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Management can assemble a summary set of relevant internal and external measures in a marketing dashboard for synthesis and interpretation. Marketing dashboards are like the instrument panel in a car or plane, visually displaying real-time indicators to ensure proper functioning.</a:t>
            </a:r>
          </a:p>
          <a:p>
            <a:endParaRPr lang="en-US" dirty="0" smtClean="0">
              <a:latin typeface="Arial" panose="020B0604020202020204" pitchFamily="34" charset="0"/>
            </a:endParaRPr>
          </a:p>
          <a:p>
            <a:r>
              <a:rPr lang="en-US" dirty="0" smtClean="0">
                <a:latin typeface="Arial" panose="020B0604020202020204" pitchFamily="34" charset="0"/>
              </a:rPr>
              <a:t>As input to the marketing dashboard, companies should include two key market-based scorecards that reflect performance and provide possible early warning signals.</a:t>
            </a:r>
          </a:p>
          <a:p>
            <a:endParaRPr lang="en-US" dirty="0" smtClean="0">
              <a:latin typeface="Arial" panose="020B0604020202020204" pitchFamily="34" charset="0"/>
            </a:endParaRPr>
          </a:p>
          <a:p>
            <a:r>
              <a:rPr lang="en-US" dirty="0" smtClean="0">
                <a:latin typeface="Arial" panose="020B0604020202020204" pitchFamily="34" charset="0"/>
              </a:rPr>
              <a:t>A customer-performance scorecard records how well the company is doing year after year on such customer-based measures as those shown in Table 4.4. Management should set target goals for each measure and take action when results get out of bounds.</a:t>
            </a:r>
          </a:p>
          <a:p>
            <a:endParaRPr lang="en-US" dirty="0" smtClean="0">
              <a:latin typeface="Arial" panose="020B0604020202020204" pitchFamily="34" charset="0"/>
            </a:endParaRPr>
          </a:p>
          <a:p>
            <a:r>
              <a:rPr lang="en-US" dirty="0" smtClean="0">
                <a:latin typeface="Arial" panose="020B0604020202020204" pitchFamily="34" charset="0"/>
              </a:rPr>
              <a:t>A stakeholder-performance scorecard tracks the satisfaction of various constituencies who have a critical interest in and impact on the company</a:t>
            </a:r>
            <a:r>
              <a:rPr lang="en-US" altLang="en-US" dirty="0" smtClean="0">
                <a:latin typeface="Arial" panose="020B0604020202020204" pitchFamily="34" charset="0"/>
              </a:rPr>
              <a:t>’</a:t>
            </a:r>
            <a:r>
              <a:rPr lang="en-US" dirty="0" smtClean="0">
                <a:latin typeface="Arial" panose="020B0604020202020204" pitchFamily="34" charset="0"/>
              </a:rPr>
              <a:t>s performance: employees, suppliers, banks, distributors, retailers, and stockholders. Again, management should take action when one or more groups register increased or above norm levels of dissatisfaction.</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27</a:t>
            </a:fld>
            <a:endParaRPr lang="en-US" dirty="0"/>
          </a:p>
        </p:txBody>
      </p:sp>
    </p:spTree>
    <p:extLst>
      <p:ext uri="{BB962C8B-B14F-4D97-AF65-F5344CB8AC3E}">
        <p14:creationId xmlns:p14="http://schemas.microsoft.com/office/powerpoint/2010/main" val="37564712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A customer-performance scorecard records how well the company is doing year after year on such customer-based measures as those shown in Table 4.4. Management should set target goals for each measure and take action when results get out of bounds.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28</a:t>
            </a:fld>
            <a:endParaRPr lang="en-US" dirty="0"/>
          </a:p>
        </p:txBody>
      </p:sp>
    </p:spTree>
    <p:extLst>
      <p:ext uri="{BB962C8B-B14F-4D97-AF65-F5344CB8AC3E}">
        <p14:creationId xmlns:p14="http://schemas.microsoft.com/office/powerpoint/2010/main" val="13292234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Some executives worry that they</a:t>
            </a:r>
            <a:r>
              <a:rPr lang="en-US" altLang="en-US" dirty="0" smtClean="0">
                <a:latin typeface="Arial" panose="020B0604020202020204" pitchFamily="34" charset="0"/>
              </a:rPr>
              <a:t>’</a:t>
            </a:r>
            <a:r>
              <a:rPr lang="en-US" dirty="0" smtClean="0">
                <a:latin typeface="Arial" panose="020B0604020202020204" pitchFamily="34" charset="0"/>
              </a:rPr>
              <a:t>ll miss the big picture if they focus too much on a set of numbers on a dashboard. Some critics are concerned about privacy and the pressure the technique places on employees. But most experts feel the rewards offset the risks. </a:t>
            </a:r>
            <a:r>
              <a:rPr lang="en-US" altLang="en-US" dirty="0" smtClean="0">
                <a:latin typeface="Arial" panose="020B0604020202020204" pitchFamily="34" charset="0"/>
              </a:rPr>
              <a:t>“</a:t>
            </a:r>
            <a:r>
              <a:rPr lang="en-US" dirty="0" smtClean="0">
                <a:latin typeface="Arial" panose="020B0604020202020204" pitchFamily="34" charset="0"/>
              </a:rPr>
              <a:t>Marketing Memo: Designing Effective Marketing Dashboards</a:t>
            </a:r>
            <a:r>
              <a:rPr lang="en-US" altLang="en-US" dirty="0" smtClean="0">
                <a:latin typeface="Arial" panose="020B0604020202020204" pitchFamily="34" charset="0"/>
              </a:rPr>
              <a:t>”</a:t>
            </a:r>
            <a:r>
              <a:rPr lang="en-US" dirty="0" smtClean="0">
                <a:latin typeface="Arial" panose="020B0604020202020204" pitchFamily="34" charset="0"/>
              </a:rPr>
              <a:t> provides practical advice about the development of these marketing tools.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29</a:t>
            </a:fld>
            <a:endParaRPr lang="en-US" dirty="0"/>
          </a:p>
        </p:txBody>
      </p:sp>
    </p:spTree>
    <p:extLst>
      <p:ext uri="{BB962C8B-B14F-4D97-AF65-F5344CB8AC3E}">
        <p14:creationId xmlns:p14="http://schemas.microsoft.com/office/powerpoint/2010/main" val="29785146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0" hangingPunct="0">
              <a:spcBef>
                <a:spcPct val="0"/>
              </a:spcBef>
            </a:pPr>
            <a:fld id="{0D7C0151-B078-4849-BDF2-67C142FB0ECE}" type="slidenum">
              <a:rPr lang="ru-RU">
                <a:latin typeface="Arial" panose="020B0604020202020204" pitchFamily="34" charset="0"/>
              </a:rPr>
              <a:pPr eaLnBrk="0" hangingPunct="0">
                <a:spcBef>
                  <a:spcPct val="0"/>
                </a:spcBef>
              </a:pPr>
              <a:t>30</a:t>
            </a:fld>
            <a:endParaRPr lang="ru-RU">
              <a:latin typeface="Arial" panose="020B0604020202020204" pitchFamily="34" charset="0"/>
            </a:endParaRPr>
          </a:p>
        </p:txBody>
      </p:sp>
    </p:spTree>
    <p:extLst>
      <p:ext uri="{BB962C8B-B14F-4D97-AF65-F5344CB8AC3E}">
        <p14:creationId xmlns:p14="http://schemas.microsoft.com/office/powerpoint/2010/main" val="19400628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 wonder,</a:t>
            </a:r>
            <a:r>
              <a:rPr lang="en-US" baseline="0" dirty="0" smtClean="0"/>
              <a:t> Marketing is the most popular area at our University!</a:t>
            </a:r>
            <a:endParaRPr lang="en-US" dirty="0"/>
          </a:p>
        </p:txBody>
      </p:sp>
      <p:sp>
        <p:nvSpPr>
          <p:cNvPr id="4" name="Slide Number Placeholder 3"/>
          <p:cNvSpPr>
            <a:spLocks noGrp="1"/>
          </p:cNvSpPr>
          <p:nvPr>
            <p:ph type="sldNum" sz="quarter" idx="10"/>
          </p:nvPr>
        </p:nvSpPr>
        <p:spPr/>
        <p:txBody>
          <a:bodyPr/>
          <a:lstStyle/>
          <a:p>
            <a:fld id="{425B6BC0-9D74-449B-8958-F5D3DD495A24}" type="slidenum">
              <a:rPr lang="en-US" smtClean="0"/>
              <a:t>31</a:t>
            </a:fld>
            <a:endParaRPr lang="en-US"/>
          </a:p>
        </p:txBody>
      </p:sp>
    </p:spTree>
    <p:extLst>
      <p:ext uri="{BB962C8B-B14F-4D97-AF65-F5344CB8AC3E}">
        <p14:creationId xmlns:p14="http://schemas.microsoft.com/office/powerpoint/2010/main" val="777546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3719805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055913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5131551-C00B-4D27-BBB5-817DFEB1E81D}" type="datetimeFigureOut">
              <a:rPr lang="en-US" smtClean="0"/>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634045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5131551-C00B-4D27-BBB5-817DFEB1E81D}" type="datetimeFigureOut">
              <a:rPr lang="en-US" smtClean="0"/>
              <a:t>10/23/2018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766509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5131551-C00B-4D27-BBB5-817DFEB1E81D}" type="datetimeFigureOut">
              <a:rPr lang="en-US" smtClean="0"/>
              <a:t>10/23/2018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501218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5131551-C00B-4D27-BBB5-817DFEB1E81D}" type="datetimeFigureOut">
              <a:rPr lang="en-US" smtClean="0"/>
              <a:t>10/23/2018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507898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131551-C00B-4D27-BBB5-817DFEB1E81D}" type="datetimeFigureOut">
              <a:rPr lang="en-US" smtClean="0"/>
              <a:t>10/23/2018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3851912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31551-C00B-4D27-BBB5-817DFEB1E81D}" type="datetimeFigureOut">
              <a:rPr lang="en-US" smtClean="0"/>
              <a:t>10/23/2018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8259695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31551-C00B-4D27-BBB5-817DFEB1E81D}" type="datetimeFigureOut">
              <a:rPr lang="en-US" smtClean="0"/>
              <a:t>10/23/2018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295260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391131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4763356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3602136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20187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
        <p:nvSpPr>
          <p:cNvPr id="10"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10/23/2018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7829782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Content Placeholder 2"/>
          <p:cNvSpPr>
            <a:spLocks noGrp="1"/>
          </p:cNvSpPr>
          <p:nvPr>
            <p:ph idx="13"/>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10/23/2018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12632343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131551-C00B-4D27-BBB5-817DFEB1E81D}" type="datetimeFigureOut">
              <a:rPr lang="en-US" smtClean="0"/>
              <a:t>10/23/2018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5C31E4-4B33-4560-AE3B-5BE6EF3D105E}" type="slidenum">
              <a:rPr lang="en-US" smtClean="0"/>
              <a:t>‹#›</a:t>
            </a:fld>
            <a:endParaRPr lang="en-US"/>
          </a:p>
        </p:txBody>
      </p:sp>
    </p:spTree>
    <p:extLst>
      <p:ext uri="{BB962C8B-B14F-4D97-AF65-F5344CB8AC3E}">
        <p14:creationId xmlns:p14="http://schemas.microsoft.com/office/powerpoint/2010/main" val="10955209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murjon@gmail.com" TargetMode="External"/><Relationship Id="rId2" Type="http://schemas.openxmlformats.org/officeDocument/2006/relationships/hyperlink" Target="mailto:mrahimov@wiut.uz" TargetMode="Externa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3"/>
          <p:cNvSpPr txBox="1">
            <a:spLocks noChangeArrowheads="1"/>
          </p:cNvSpPr>
          <p:nvPr/>
        </p:nvSpPr>
        <p:spPr bwMode="auto">
          <a:xfrm>
            <a:off x="2767054" y="1895857"/>
            <a:ext cx="6834146" cy="458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4000" b="1" dirty="0" smtClean="0">
                <a:latin typeface="Arial" panose="020B0604020202020204" pitchFamily="34" charset="0"/>
              </a:rPr>
              <a:t>Aspects of International Marketing Management</a:t>
            </a:r>
            <a:endParaRPr lang="en-US" sz="4000" b="1" dirty="0">
              <a:latin typeface="Arial" panose="020B0604020202020204" pitchFamily="34" charset="0"/>
            </a:endParaRPr>
          </a:p>
          <a:p>
            <a:pPr algn="ctr" eaLnBrk="1" hangingPunct="1">
              <a:spcBef>
                <a:spcPct val="0"/>
              </a:spcBef>
              <a:buFontTx/>
              <a:buNone/>
            </a:pPr>
            <a:endParaRPr lang="en-US" sz="2400" dirty="0" smtClean="0">
              <a:latin typeface="Arial" panose="020B0604020202020204" pitchFamily="34" charset="0"/>
            </a:endParaRPr>
          </a:p>
          <a:p>
            <a:pPr algn="ctr" eaLnBrk="1" hangingPunct="1">
              <a:spcBef>
                <a:spcPct val="0"/>
              </a:spcBef>
              <a:buFontTx/>
              <a:buNone/>
            </a:pPr>
            <a:endParaRPr lang="en-US" sz="2400" dirty="0">
              <a:latin typeface="Arial" panose="020B0604020202020204" pitchFamily="34" charset="0"/>
            </a:endParaRPr>
          </a:p>
          <a:p>
            <a:pPr algn="ctr" eaLnBrk="1" hangingPunct="1">
              <a:spcBef>
                <a:spcPct val="0"/>
              </a:spcBef>
              <a:buFontTx/>
              <a:buNone/>
            </a:pPr>
            <a:r>
              <a:rPr lang="en-US" sz="2400" dirty="0" smtClean="0">
                <a:latin typeface="Arial" panose="020B0604020202020204" pitchFamily="34" charset="0"/>
              </a:rPr>
              <a:t>Mamurjon </a:t>
            </a:r>
            <a:r>
              <a:rPr lang="en-US" sz="2400" dirty="0">
                <a:latin typeface="Arial" panose="020B0604020202020204" pitchFamily="34" charset="0"/>
              </a:rPr>
              <a:t>Rahimov</a:t>
            </a:r>
          </a:p>
          <a:p>
            <a:pPr algn="ctr" eaLnBrk="1" hangingPunct="1">
              <a:spcBef>
                <a:spcPct val="0"/>
              </a:spcBef>
              <a:buFontTx/>
              <a:buNone/>
            </a:pPr>
            <a:r>
              <a:rPr lang="en-US" sz="2400" dirty="0" smtClean="0">
                <a:latin typeface="Arial" panose="020B0604020202020204" pitchFamily="34" charset="0"/>
                <a:hlinkClick r:id="rId2"/>
              </a:rPr>
              <a:t>mrahimov@wiut.uz</a:t>
            </a:r>
            <a:endParaRPr lang="en-US" sz="2400" dirty="0" smtClean="0">
              <a:latin typeface="Arial" panose="020B0604020202020204" pitchFamily="34" charset="0"/>
            </a:endParaRPr>
          </a:p>
          <a:p>
            <a:pPr algn="ctr">
              <a:spcBef>
                <a:spcPct val="0"/>
              </a:spcBef>
              <a:buNone/>
            </a:pPr>
            <a:r>
              <a:rPr lang="en-US" sz="2400" dirty="0" smtClean="0">
                <a:hlinkClick r:id="rId3"/>
              </a:rPr>
              <a:t>mamurjon@gmail.com</a:t>
            </a:r>
            <a:endParaRPr lang="en-US" sz="2400" dirty="0" smtClean="0"/>
          </a:p>
          <a:p>
            <a:pPr algn="ctr">
              <a:spcBef>
                <a:spcPct val="0"/>
              </a:spcBef>
              <a:buNone/>
            </a:pPr>
            <a:endParaRPr lang="en-US" sz="2400" dirty="0"/>
          </a:p>
          <a:p>
            <a:pPr algn="ctr" eaLnBrk="1" hangingPunct="1">
              <a:spcBef>
                <a:spcPct val="0"/>
              </a:spcBef>
              <a:buFontTx/>
              <a:buNone/>
            </a:pPr>
            <a:endParaRPr lang="ru-RU" sz="2400" dirty="0">
              <a:latin typeface="Arial" panose="020B0604020202020204" pitchFamily="34" charset="0"/>
            </a:endParaRPr>
          </a:p>
          <a:p>
            <a:pPr algn="ctr" eaLnBrk="1" hangingPunct="1">
              <a:spcBef>
                <a:spcPct val="0"/>
              </a:spcBef>
              <a:buFontTx/>
              <a:buNone/>
            </a:pPr>
            <a:endParaRPr lang="en-US" sz="4400" b="1" dirty="0">
              <a:latin typeface="Arial" panose="020B0604020202020204" pitchFamily="34" charset="0"/>
            </a:endParaRPr>
          </a:p>
        </p:txBody>
      </p:sp>
      <p:pic>
        <p:nvPicPr>
          <p:cNvPr id="4" name="Рисунок 3"/>
          <p:cNvPicPr>
            <a:picLocks noChangeAspect="1"/>
          </p:cNvPicPr>
          <p:nvPr/>
        </p:nvPicPr>
        <p:blipFill>
          <a:blip r:embed="rId4"/>
          <a:stretch>
            <a:fillRect/>
          </a:stretch>
        </p:blipFill>
        <p:spPr>
          <a:xfrm>
            <a:off x="7727118" y="3592364"/>
            <a:ext cx="4331879" cy="2889364"/>
          </a:xfrm>
          <a:prstGeom prst="rect">
            <a:avLst/>
          </a:prstGeom>
        </p:spPr>
      </p:pic>
    </p:spTree>
    <p:extLst>
      <p:ext uri="{BB962C8B-B14F-4D97-AF65-F5344CB8AC3E}">
        <p14:creationId xmlns:p14="http://schemas.microsoft.com/office/powerpoint/2010/main" val="6708338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91165" y="1581036"/>
            <a:ext cx="6998208" cy="2387600"/>
          </a:xfrm>
        </p:spPr>
        <p:txBody>
          <a:bodyPr>
            <a:normAutofit/>
          </a:bodyPr>
          <a:lstStyle/>
          <a:p>
            <a:r>
              <a:rPr lang="en-US" dirty="0">
                <a:cs typeface="Avenir Black" charset="0"/>
              </a:rPr>
              <a:t>Conducting Marketing Research</a:t>
            </a:r>
            <a:endParaRPr lang="en-US" dirty="0">
              <a:cs typeface="Avenir Black" charset="0"/>
            </a:endParaRPr>
          </a:p>
        </p:txBody>
      </p:sp>
      <p:pic>
        <p:nvPicPr>
          <p:cNvPr id="5" name="Picture 4"/>
          <p:cNvPicPr>
            <a:picLocks noChangeAspect="1"/>
          </p:cNvPicPr>
          <p:nvPr/>
        </p:nvPicPr>
        <p:blipFill>
          <a:blip r:embed="rId3"/>
          <a:stretch>
            <a:fillRect/>
          </a:stretch>
        </p:blipFill>
        <p:spPr>
          <a:xfrm>
            <a:off x="9031314" y="30479"/>
            <a:ext cx="3000375" cy="1038225"/>
          </a:xfrm>
          <a:prstGeom prst="rect">
            <a:avLst/>
          </a:prstGeom>
        </p:spPr>
      </p:pic>
      <p:pic>
        <p:nvPicPr>
          <p:cNvPr id="7" name="Picture 6"/>
          <p:cNvPicPr>
            <a:picLocks noChangeAspect="1"/>
          </p:cNvPicPr>
          <p:nvPr/>
        </p:nvPicPr>
        <p:blipFill>
          <a:blip r:embed="rId4"/>
          <a:stretch>
            <a:fillRect/>
          </a:stretch>
        </p:blipFill>
        <p:spPr>
          <a:xfrm>
            <a:off x="193389" y="161770"/>
            <a:ext cx="3445179" cy="798349"/>
          </a:xfrm>
          <a:prstGeom prst="rect">
            <a:avLst/>
          </a:prstGeom>
        </p:spPr>
      </p:pic>
      <p:pic>
        <p:nvPicPr>
          <p:cNvPr id="9" name="Рисунок 8"/>
          <p:cNvPicPr>
            <a:picLocks noChangeAspect="1"/>
          </p:cNvPicPr>
          <p:nvPr/>
        </p:nvPicPr>
        <p:blipFill>
          <a:blip r:embed="rId5"/>
          <a:stretch>
            <a:fillRect/>
          </a:stretch>
        </p:blipFill>
        <p:spPr>
          <a:xfrm>
            <a:off x="0" y="3133021"/>
            <a:ext cx="2749534" cy="3724979"/>
          </a:xfrm>
          <a:prstGeom prst="rect">
            <a:avLst/>
          </a:prstGeom>
        </p:spPr>
      </p:pic>
    </p:spTree>
    <p:extLst>
      <p:ext uri="{BB962C8B-B14F-4D97-AF65-F5344CB8AC3E}">
        <p14:creationId xmlns:p14="http://schemas.microsoft.com/office/powerpoint/2010/main" val="525512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3600" dirty="0"/>
              <a:t>Learning Objectives</a:t>
            </a:r>
            <a:endParaRPr lang="en-IN" sz="3600" dirty="0"/>
          </a:p>
        </p:txBody>
      </p:sp>
      <p:sp>
        <p:nvSpPr>
          <p:cNvPr id="5" name="Content Placeholder 4"/>
          <p:cNvSpPr>
            <a:spLocks noGrp="1"/>
          </p:cNvSpPr>
          <p:nvPr>
            <p:ph idx="1"/>
          </p:nvPr>
        </p:nvSpPr>
        <p:spPr>
          <a:xfrm>
            <a:off x="1981200" y="1600201"/>
            <a:ext cx="8534400" cy="2438400"/>
          </a:xfrm>
        </p:spPr>
        <p:txBody>
          <a:bodyPr/>
          <a:lstStyle/>
          <a:p>
            <a:pPr marL="0" indent="0">
              <a:buClr>
                <a:srgbClr val="D52263"/>
              </a:buClr>
              <a:buSzPct val="60000"/>
              <a:buNone/>
            </a:pPr>
            <a:r>
              <a:rPr lang="en-US" sz="2600" b="1" dirty="0" smtClean="0">
                <a:solidFill>
                  <a:schemeClr val="bg2"/>
                </a:solidFill>
                <a:cs typeface="Avenir Black" charset="0"/>
              </a:rPr>
              <a:t>- </a:t>
            </a:r>
            <a:r>
              <a:rPr lang="en-US" sz="2600" dirty="0" smtClean="0">
                <a:cs typeface="Avenir Black" charset="0"/>
              </a:rPr>
              <a:t>What </a:t>
            </a:r>
            <a:r>
              <a:rPr lang="en-US" sz="2600" dirty="0">
                <a:cs typeface="Avenir Black" charset="0"/>
              </a:rPr>
              <a:t>is the scope of marketing research?</a:t>
            </a:r>
          </a:p>
          <a:p>
            <a:pPr marL="0" indent="0">
              <a:buClr>
                <a:srgbClr val="D52263"/>
              </a:buClr>
              <a:buSzPct val="60000"/>
              <a:buNone/>
            </a:pPr>
            <a:r>
              <a:rPr lang="en-US" sz="2600" b="1" dirty="0" smtClean="0">
                <a:solidFill>
                  <a:schemeClr val="bg2"/>
                </a:solidFill>
                <a:cs typeface="Avenir Black" charset="0"/>
              </a:rPr>
              <a:t>- </a:t>
            </a:r>
            <a:r>
              <a:rPr lang="en-US" sz="2600" dirty="0" smtClean="0">
                <a:cs typeface="Avenir Black" charset="0"/>
              </a:rPr>
              <a:t>What </a:t>
            </a:r>
            <a:r>
              <a:rPr lang="en-US" sz="2600" dirty="0">
                <a:cs typeface="Avenir Black" charset="0"/>
              </a:rPr>
              <a:t>steps are involved in conducting good marketing research?</a:t>
            </a:r>
          </a:p>
          <a:p>
            <a:pPr marL="0" indent="0">
              <a:buClr>
                <a:srgbClr val="D52263"/>
              </a:buClr>
              <a:buSzPct val="60000"/>
              <a:buNone/>
            </a:pPr>
            <a:r>
              <a:rPr lang="en-US" sz="2600" b="1" dirty="0" smtClean="0">
                <a:solidFill>
                  <a:schemeClr val="bg2"/>
                </a:solidFill>
                <a:cs typeface="Avenir Black" charset="0"/>
              </a:rPr>
              <a:t>- </a:t>
            </a:r>
            <a:r>
              <a:rPr lang="en-US" sz="2600" dirty="0" smtClean="0">
                <a:cs typeface="Avenir Black" charset="0"/>
              </a:rPr>
              <a:t> </a:t>
            </a:r>
            <a:r>
              <a:rPr lang="en-US" sz="2600" dirty="0">
                <a:cs typeface="Avenir Black" charset="0"/>
              </a:rPr>
              <a:t>What </a:t>
            </a:r>
            <a:r>
              <a:rPr lang="en-US" sz="2600" dirty="0">
                <a:cs typeface="Avenir Black" charset="0"/>
              </a:rPr>
              <a:t>are the best metrics for measuring marketing productivity</a:t>
            </a:r>
            <a:r>
              <a:rPr lang="en-US" sz="2600" dirty="0">
                <a:cs typeface="Avenir Black" charset="0"/>
              </a:rPr>
              <a:t>?</a:t>
            </a:r>
            <a:endParaRPr lang="en-IN" sz="2600" dirty="0"/>
          </a:p>
        </p:txBody>
      </p:sp>
      <p:pic>
        <p:nvPicPr>
          <p:cNvPr id="6" name="Picture 1" descr="Two Samsung mobile devices."/>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2801" y="4326151"/>
            <a:ext cx="3125351" cy="1936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81277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4703"/>
            <a:ext cx="8305800" cy="1097280"/>
          </a:xfrm>
        </p:spPr>
        <p:txBody>
          <a:bodyPr/>
          <a:lstStyle/>
          <a:p>
            <a:r>
              <a:rPr lang="en-US" sz="3600" dirty="0"/>
              <a:t>The Scope </a:t>
            </a:r>
            <a:r>
              <a:rPr lang="en-US" sz="3600" dirty="0"/>
              <a:t>of Marketing Research </a:t>
            </a:r>
            <a:r>
              <a:rPr lang="en-US" sz="2000" dirty="0"/>
              <a:t>(1 of 4)</a:t>
            </a:r>
            <a:endParaRPr lang="en-IN" sz="2000" dirty="0"/>
          </a:p>
        </p:txBody>
      </p:sp>
      <p:sp>
        <p:nvSpPr>
          <p:cNvPr id="3" name="Content Placeholder 2"/>
          <p:cNvSpPr>
            <a:spLocks noGrp="1"/>
          </p:cNvSpPr>
          <p:nvPr>
            <p:ph idx="1"/>
          </p:nvPr>
        </p:nvSpPr>
        <p:spPr/>
        <p:txBody>
          <a:bodyPr/>
          <a:lstStyle/>
          <a:p>
            <a:r>
              <a:rPr lang="en-US" sz="2600" dirty="0">
                <a:cs typeface="Avenir Black" charset="0"/>
              </a:rPr>
              <a:t>American Marketing Association</a:t>
            </a:r>
          </a:p>
          <a:p>
            <a:pPr lvl="1"/>
            <a:r>
              <a:rPr lang="en-US" dirty="0">
                <a:cs typeface="Arial" panose="020B0604020202020204" pitchFamily="34" charset="0"/>
              </a:rPr>
              <a:t>Marketing research is the function that links the consumer, customer, and public to the marketer through information—information used to identify and define marketing opportunities and problems; generate, refine, and evaluate marketing actions; monitor marketing performance; and improve understanding of marketing as a process</a:t>
            </a:r>
            <a:r>
              <a:rPr lang="en-US" dirty="0">
                <a:cs typeface="Arial" panose="020B0604020202020204" pitchFamily="34" charset="0"/>
              </a:rPr>
              <a:t>.</a:t>
            </a:r>
            <a:endParaRPr lang="en-IN" dirty="0"/>
          </a:p>
        </p:txBody>
      </p:sp>
    </p:spTree>
    <p:extLst>
      <p:ext uri="{BB962C8B-B14F-4D97-AF65-F5344CB8AC3E}">
        <p14:creationId xmlns:p14="http://schemas.microsoft.com/office/powerpoint/2010/main" val="38855032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4703"/>
            <a:ext cx="8305800" cy="1097280"/>
          </a:xfrm>
        </p:spPr>
        <p:txBody>
          <a:bodyPr/>
          <a:lstStyle/>
          <a:p>
            <a:r>
              <a:rPr lang="en-US" sz="3600" dirty="0"/>
              <a:t>The Scope </a:t>
            </a:r>
            <a:r>
              <a:rPr lang="en-US" sz="3600" dirty="0"/>
              <a:t>of Marketing </a:t>
            </a:r>
            <a:r>
              <a:rPr lang="en-US" sz="3600" dirty="0"/>
              <a:t>R</a:t>
            </a:r>
            <a:r>
              <a:rPr lang="en-US" sz="3600" dirty="0"/>
              <a:t>esearch </a:t>
            </a:r>
            <a:r>
              <a:rPr lang="en-US" sz="2000" dirty="0"/>
              <a:t>(2 of 4)</a:t>
            </a:r>
            <a:endParaRPr lang="en-IN" sz="2000" dirty="0"/>
          </a:p>
        </p:txBody>
      </p:sp>
      <p:sp>
        <p:nvSpPr>
          <p:cNvPr id="3" name="Content Placeholder 2"/>
          <p:cNvSpPr>
            <a:spLocks noGrp="1"/>
          </p:cNvSpPr>
          <p:nvPr>
            <p:ph idx="1"/>
          </p:nvPr>
        </p:nvSpPr>
        <p:spPr>
          <a:xfrm>
            <a:off x="1981200" y="1600201"/>
            <a:ext cx="8229600" cy="1295400"/>
          </a:xfrm>
        </p:spPr>
        <p:txBody>
          <a:bodyPr/>
          <a:lstStyle/>
          <a:p>
            <a:r>
              <a:rPr lang="en-US" sz="2600" dirty="0">
                <a:cs typeface="Avenir Black" charset="0"/>
              </a:rPr>
              <a:t>Importance of marketing insights</a:t>
            </a:r>
          </a:p>
          <a:p>
            <a:pPr lvl="1"/>
            <a:r>
              <a:rPr lang="en-US" dirty="0">
                <a:cs typeface="Arial" panose="020B0604020202020204" pitchFamily="34" charset="0"/>
              </a:rPr>
              <a:t>Generating insights (how and why we observe certain effects in the marketplace</a:t>
            </a:r>
            <a:r>
              <a:rPr lang="en-US" dirty="0">
                <a:cs typeface="Arial" panose="020B0604020202020204" pitchFamily="34" charset="0"/>
              </a:rPr>
              <a:t>)</a:t>
            </a:r>
            <a:endParaRPr lang="en-IN" dirty="0"/>
          </a:p>
        </p:txBody>
      </p:sp>
      <p:pic>
        <p:nvPicPr>
          <p:cNvPr id="6" name="Рисунок 5"/>
          <p:cNvPicPr>
            <a:picLocks noChangeAspect="1"/>
          </p:cNvPicPr>
          <p:nvPr/>
        </p:nvPicPr>
        <p:blipFill>
          <a:blip r:embed="rId3"/>
          <a:stretch>
            <a:fillRect/>
          </a:stretch>
        </p:blipFill>
        <p:spPr>
          <a:xfrm>
            <a:off x="3567632" y="3024189"/>
            <a:ext cx="6436482" cy="3684181"/>
          </a:xfrm>
          <a:prstGeom prst="rect">
            <a:avLst/>
          </a:prstGeom>
        </p:spPr>
      </p:pic>
    </p:spTree>
    <p:extLst>
      <p:ext uri="{BB962C8B-B14F-4D97-AF65-F5344CB8AC3E}">
        <p14:creationId xmlns:p14="http://schemas.microsoft.com/office/powerpoint/2010/main" val="6223820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4703"/>
            <a:ext cx="8305800" cy="1097280"/>
          </a:xfrm>
        </p:spPr>
        <p:txBody>
          <a:bodyPr/>
          <a:lstStyle/>
          <a:p>
            <a:r>
              <a:rPr lang="en-US" sz="3600" dirty="0"/>
              <a:t>The Scope </a:t>
            </a:r>
            <a:r>
              <a:rPr lang="en-US" sz="3600" dirty="0"/>
              <a:t>of Marketing </a:t>
            </a:r>
            <a:r>
              <a:rPr lang="en-US" sz="3600" dirty="0"/>
              <a:t>R</a:t>
            </a:r>
            <a:r>
              <a:rPr lang="en-US" sz="3600" dirty="0"/>
              <a:t>esearch </a:t>
            </a:r>
            <a:r>
              <a:rPr lang="en-US" sz="2000" dirty="0"/>
              <a:t>(3 of 4)</a:t>
            </a:r>
            <a:endParaRPr lang="en-IN" sz="2000" dirty="0"/>
          </a:p>
        </p:txBody>
      </p:sp>
      <p:sp>
        <p:nvSpPr>
          <p:cNvPr id="3" name="Content Placeholder 2"/>
          <p:cNvSpPr>
            <a:spLocks noGrp="1"/>
          </p:cNvSpPr>
          <p:nvPr>
            <p:ph idx="1"/>
          </p:nvPr>
        </p:nvSpPr>
        <p:spPr/>
        <p:txBody>
          <a:bodyPr/>
          <a:lstStyle/>
          <a:p>
            <a:r>
              <a:rPr lang="en-US" sz="2600" dirty="0">
                <a:latin typeface="Avenir Black" charset="0"/>
                <a:cs typeface="Avenir Black" charset="0"/>
              </a:rPr>
              <a:t>Who Does Marketing Research</a:t>
            </a:r>
            <a:r>
              <a:rPr lang="en-US" sz="2600" dirty="0">
                <a:latin typeface="Avenir Black" charset="0"/>
                <a:cs typeface="Avenir Black" charset="0"/>
              </a:rPr>
              <a:t>?</a:t>
            </a:r>
          </a:p>
          <a:p>
            <a:pPr lvl="1">
              <a:spcBef>
                <a:spcPts val="1500"/>
              </a:spcBef>
              <a:buClr>
                <a:schemeClr val="bg2"/>
              </a:buClr>
              <a:buFont typeface="Arial" panose="020B0604020202020204" pitchFamily="34" charset="0"/>
              <a:buChar char="‒"/>
            </a:pPr>
            <a:r>
              <a:rPr lang="en-US" dirty="0"/>
              <a:t>Marketing </a:t>
            </a:r>
            <a:r>
              <a:rPr lang="en-US" dirty="0"/>
              <a:t>departments in big firms</a:t>
            </a:r>
          </a:p>
          <a:p>
            <a:pPr lvl="1">
              <a:spcBef>
                <a:spcPts val="1500"/>
              </a:spcBef>
              <a:buClr>
                <a:schemeClr val="bg2"/>
              </a:buClr>
              <a:buFont typeface="Arial" panose="020B0604020202020204" pitchFamily="34" charset="0"/>
              <a:buChar char="‒"/>
            </a:pPr>
            <a:r>
              <a:rPr lang="en-US" dirty="0"/>
              <a:t>Everyone </a:t>
            </a:r>
            <a:r>
              <a:rPr lang="en-US" dirty="0"/>
              <a:t>at small firms</a:t>
            </a:r>
          </a:p>
          <a:p>
            <a:pPr lvl="1">
              <a:spcBef>
                <a:spcPts val="1500"/>
              </a:spcBef>
              <a:buClr>
                <a:schemeClr val="bg2"/>
              </a:buClr>
              <a:buFont typeface="Arial" panose="020B0604020202020204" pitchFamily="34" charset="0"/>
              <a:buChar char="‒"/>
            </a:pPr>
            <a:r>
              <a:rPr lang="en-US" dirty="0"/>
              <a:t>Syndicated-service </a:t>
            </a:r>
            <a:r>
              <a:rPr lang="en-US" dirty="0"/>
              <a:t>research </a:t>
            </a:r>
            <a:r>
              <a:rPr lang="en-US" dirty="0"/>
              <a:t>firms</a:t>
            </a:r>
          </a:p>
          <a:p>
            <a:pPr lvl="1">
              <a:spcBef>
                <a:spcPts val="1500"/>
              </a:spcBef>
              <a:buClr>
                <a:schemeClr val="bg2"/>
              </a:buClr>
              <a:buFont typeface="Arial" panose="020B0604020202020204" pitchFamily="34" charset="0"/>
              <a:buChar char="‒"/>
            </a:pPr>
            <a:r>
              <a:rPr lang="en-US" dirty="0"/>
              <a:t>Custom </a:t>
            </a:r>
            <a:r>
              <a:rPr lang="en-US" dirty="0"/>
              <a:t>marketing research </a:t>
            </a:r>
            <a:r>
              <a:rPr lang="en-US" dirty="0"/>
              <a:t>firms</a:t>
            </a:r>
          </a:p>
          <a:p>
            <a:pPr lvl="1">
              <a:spcBef>
                <a:spcPts val="1500"/>
              </a:spcBef>
              <a:buClr>
                <a:schemeClr val="bg2"/>
              </a:buClr>
              <a:buFont typeface="Arial" panose="020B0604020202020204" pitchFamily="34" charset="0"/>
              <a:buChar char="‒"/>
            </a:pPr>
            <a:r>
              <a:rPr lang="en-US" dirty="0"/>
              <a:t>Specialty-line </a:t>
            </a:r>
            <a:r>
              <a:rPr lang="en-US" dirty="0"/>
              <a:t>marketing research </a:t>
            </a:r>
            <a:r>
              <a:rPr lang="en-US" dirty="0"/>
              <a:t>firms</a:t>
            </a:r>
            <a:endParaRPr lang="en-IN" dirty="0"/>
          </a:p>
        </p:txBody>
      </p:sp>
    </p:spTree>
    <p:extLst>
      <p:ext uri="{BB962C8B-B14F-4D97-AF65-F5344CB8AC3E}">
        <p14:creationId xmlns:p14="http://schemas.microsoft.com/office/powerpoint/2010/main" val="1068918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4703"/>
            <a:ext cx="8229600" cy="1097280"/>
          </a:xfrm>
        </p:spPr>
        <p:txBody>
          <a:bodyPr/>
          <a:lstStyle/>
          <a:p>
            <a:r>
              <a:rPr lang="en-US" sz="3600" dirty="0"/>
              <a:t>Research </a:t>
            </a:r>
            <a:r>
              <a:rPr lang="en-US" sz="3600" dirty="0"/>
              <a:t>Conducted </a:t>
            </a:r>
            <a:r>
              <a:rPr lang="en-US" sz="3600" dirty="0"/>
              <a:t>at </a:t>
            </a:r>
            <a:r>
              <a:rPr lang="en-US" sz="3600" dirty="0"/>
              <a:t>Small </a:t>
            </a:r>
            <a:r>
              <a:rPr lang="en-US" sz="3600" dirty="0"/>
              <a:t>C</a:t>
            </a:r>
            <a:r>
              <a:rPr lang="en-US" sz="3600" dirty="0"/>
              <a:t>ompanies</a:t>
            </a:r>
            <a:endParaRPr lang="en-IN" sz="2000" dirty="0"/>
          </a:p>
        </p:txBody>
      </p:sp>
      <p:sp>
        <p:nvSpPr>
          <p:cNvPr id="3" name="Content Placeholder 2"/>
          <p:cNvSpPr>
            <a:spLocks noGrp="1"/>
          </p:cNvSpPr>
          <p:nvPr>
            <p:ph idx="1"/>
          </p:nvPr>
        </p:nvSpPr>
        <p:spPr>
          <a:xfrm>
            <a:off x="1981200" y="1600201"/>
            <a:ext cx="8229600" cy="4571999"/>
          </a:xfrm>
        </p:spPr>
        <p:txBody>
          <a:bodyPr/>
          <a:lstStyle/>
          <a:p>
            <a:r>
              <a:rPr lang="en-US" sz="2600" dirty="0">
                <a:cs typeface="Avenir Black" charset="0"/>
              </a:rPr>
              <a:t>Engage students/professors</a:t>
            </a:r>
          </a:p>
          <a:p>
            <a:r>
              <a:rPr lang="en-US" sz="2600" dirty="0"/>
              <a:t>Tap employee creativity</a:t>
            </a:r>
          </a:p>
          <a:p>
            <a:r>
              <a:rPr lang="en-US" sz="2600" dirty="0"/>
              <a:t>Use Internet</a:t>
            </a:r>
          </a:p>
          <a:p>
            <a:r>
              <a:rPr lang="en-US" sz="2600" dirty="0"/>
              <a:t>Tap partner expertise</a:t>
            </a:r>
          </a:p>
          <a:p>
            <a:r>
              <a:rPr lang="en-US" sz="2600" dirty="0"/>
              <a:t>Check out rivals</a:t>
            </a:r>
            <a:endParaRPr lang="en-IN" sz="2400" dirty="0"/>
          </a:p>
        </p:txBody>
      </p:sp>
    </p:spTree>
    <p:extLst>
      <p:ext uri="{BB962C8B-B14F-4D97-AF65-F5344CB8AC3E}">
        <p14:creationId xmlns:p14="http://schemas.microsoft.com/office/powerpoint/2010/main" val="27156153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4703"/>
            <a:ext cx="8382000" cy="1097280"/>
          </a:xfrm>
        </p:spPr>
        <p:txBody>
          <a:bodyPr/>
          <a:lstStyle/>
          <a:p>
            <a:r>
              <a:rPr lang="en-US" sz="3600" dirty="0"/>
              <a:t>The Scope </a:t>
            </a:r>
            <a:r>
              <a:rPr lang="en-US" sz="3600" dirty="0"/>
              <a:t>of </a:t>
            </a:r>
            <a:r>
              <a:rPr lang="en-US" sz="3600" dirty="0"/>
              <a:t>M</a:t>
            </a:r>
            <a:r>
              <a:rPr lang="en-US" sz="3600" dirty="0"/>
              <a:t>arketing Research </a:t>
            </a:r>
            <a:r>
              <a:rPr lang="en-US" sz="2000" dirty="0"/>
              <a:t>(4 of 4)</a:t>
            </a:r>
            <a:endParaRPr lang="en-IN" sz="2000" dirty="0"/>
          </a:p>
        </p:txBody>
      </p:sp>
      <p:sp>
        <p:nvSpPr>
          <p:cNvPr id="3" name="Content Placeholder 2"/>
          <p:cNvSpPr>
            <a:spLocks noGrp="1"/>
          </p:cNvSpPr>
          <p:nvPr>
            <p:ph idx="1"/>
          </p:nvPr>
        </p:nvSpPr>
        <p:spPr>
          <a:xfrm>
            <a:off x="1981200" y="1600201"/>
            <a:ext cx="4343400" cy="4525963"/>
          </a:xfrm>
        </p:spPr>
        <p:txBody>
          <a:bodyPr/>
          <a:lstStyle/>
          <a:p>
            <a:r>
              <a:rPr lang="en-US" sz="2600" dirty="0">
                <a:cs typeface="Avenir Black" charset="0"/>
              </a:rPr>
              <a:t>Overcoming Barriers to the Use of Marketing Research</a:t>
            </a:r>
          </a:p>
          <a:p>
            <a:pPr lvl="1"/>
            <a:r>
              <a:rPr lang="en-US" dirty="0">
                <a:cs typeface="Arial" panose="020B0604020202020204" pitchFamily="34" charset="0"/>
              </a:rPr>
              <a:t>Many companies still fail to use it sufficiently or correctly</a:t>
            </a:r>
            <a:endParaRPr lang="en-IN" dirty="0"/>
          </a:p>
        </p:txBody>
      </p:sp>
      <p:pic>
        <p:nvPicPr>
          <p:cNvPr id="6" name="Рисунок 5"/>
          <p:cNvPicPr>
            <a:picLocks noChangeAspect="1"/>
          </p:cNvPicPr>
          <p:nvPr/>
        </p:nvPicPr>
        <p:blipFill>
          <a:blip r:embed="rId3"/>
          <a:stretch>
            <a:fillRect/>
          </a:stretch>
        </p:blipFill>
        <p:spPr>
          <a:xfrm>
            <a:off x="6546185" y="1901969"/>
            <a:ext cx="4935750" cy="3202046"/>
          </a:xfrm>
          <a:prstGeom prst="rect">
            <a:avLst/>
          </a:prstGeom>
        </p:spPr>
      </p:pic>
    </p:spTree>
    <p:extLst>
      <p:ext uri="{BB962C8B-B14F-4D97-AF65-F5344CB8AC3E}">
        <p14:creationId xmlns:p14="http://schemas.microsoft.com/office/powerpoint/2010/main" val="9544407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Figure </a:t>
            </a:r>
            <a:r>
              <a:rPr lang="en-US" sz="3600" dirty="0"/>
              <a:t>4.1 The </a:t>
            </a:r>
            <a:r>
              <a:rPr lang="en-US" sz="3600" dirty="0"/>
              <a:t>Marketing Research Process</a:t>
            </a:r>
            <a:endParaRPr lang="en-IN" sz="3600" dirty="0"/>
          </a:p>
        </p:txBody>
      </p:sp>
      <p:pic>
        <p:nvPicPr>
          <p:cNvPr id="3" name="Picture 2" descr="Steps in the marketing research process are as follows: define the problem and research objectives, develop the research plan, collect the information, analyze the information, present the findings, make the decisio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76800" y="1312652"/>
            <a:ext cx="1613266" cy="4905768"/>
          </a:xfrm>
          <a:prstGeom prst="rect">
            <a:avLst/>
          </a:prstGeom>
        </p:spPr>
      </p:pic>
    </p:spTree>
    <p:extLst>
      <p:ext uri="{BB962C8B-B14F-4D97-AF65-F5344CB8AC3E}">
        <p14:creationId xmlns:p14="http://schemas.microsoft.com/office/powerpoint/2010/main" val="14783159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2800" dirty="0"/>
              <a:t>Step 1: Define the Problem, Define the Decision Alternatives, Define the Research Objectives</a:t>
            </a:r>
          </a:p>
        </p:txBody>
      </p:sp>
      <p:pic>
        <p:nvPicPr>
          <p:cNvPr id="4" name="Рисунок 3"/>
          <p:cNvPicPr>
            <a:picLocks noChangeAspect="1"/>
          </p:cNvPicPr>
          <p:nvPr/>
        </p:nvPicPr>
        <p:blipFill>
          <a:blip r:embed="rId3"/>
          <a:stretch>
            <a:fillRect/>
          </a:stretch>
        </p:blipFill>
        <p:spPr>
          <a:xfrm>
            <a:off x="2585605" y="2026313"/>
            <a:ext cx="7117304" cy="3742720"/>
          </a:xfrm>
          <a:prstGeom prst="rect">
            <a:avLst/>
          </a:prstGeom>
        </p:spPr>
      </p:pic>
    </p:spTree>
    <p:extLst>
      <p:ext uri="{BB962C8B-B14F-4D97-AF65-F5344CB8AC3E}">
        <p14:creationId xmlns:p14="http://schemas.microsoft.com/office/powerpoint/2010/main" val="3866956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7391400" cy="1097280"/>
          </a:xfrm>
        </p:spPr>
        <p:txBody>
          <a:bodyPr/>
          <a:lstStyle/>
          <a:p>
            <a:r>
              <a:rPr lang="en-US" sz="3600" dirty="0"/>
              <a:t>Step 2: Develop the Research </a:t>
            </a:r>
            <a:r>
              <a:rPr lang="en-US" sz="3600" dirty="0"/>
              <a:t>Plan </a:t>
            </a:r>
            <a:r>
              <a:rPr lang="en-US" sz="2000" dirty="0"/>
              <a:t>(1 of 6)</a:t>
            </a:r>
            <a:endParaRPr lang="en-IN" sz="2000" dirty="0"/>
          </a:p>
        </p:txBody>
      </p:sp>
      <p:sp>
        <p:nvSpPr>
          <p:cNvPr id="3" name="Content Placeholder 2"/>
          <p:cNvSpPr>
            <a:spLocks noGrp="1"/>
          </p:cNvSpPr>
          <p:nvPr>
            <p:ph idx="1"/>
          </p:nvPr>
        </p:nvSpPr>
        <p:spPr>
          <a:xfrm>
            <a:off x="1981200" y="1600201"/>
            <a:ext cx="8229600" cy="990600"/>
          </a:xfrm>
        </p:spPr>
        <p:txBody>
          <a:bodyPr/>
          <a:lstStyle/>
          <a:p>
            <a:r>
              <a:rPr lang="en-US" sz="2600" dirty="0">
                <a:cs typeface="Avenir Black" charset="0"/>
              </a:rPr>
              <a:t>Data sources</a:t>
            </a:r>
          </a:p>
          <a:p>
            <a:pPr lvl="1"/>
            <a:r>
              <a:rPr lang="en-US" dirty="0">
                <a:cs typeface="Arial" panose="020B0604020202020204" pitchFamily="34" charset="0"/>
              </a:rPr>
              <a:t>Secondary data vs. primary </a:t>
            </a:r>
            <a:r>
              <a:rPr lang="en-US" dirty="0">
                <a:cs typeface="Arial" panose="020B0604020202020204" pitchFamily="34" charset="0"/>
              </a:rPr>
              <a:t>data</a:t>
            </a:r>
            <a:endParaRPr lang="en-US" dirty="0">
              <a:cs typeface="Arial" panose="020B0604020202020204" pitchFamily="34" charset="0"/>
            </a:endParaRPr>
          </a:p>
        </p:txBody>
      </p:sp>
      <p:pic>
        <p:nvPicPr>
          <p:cNvPr id="4" name="Рисунок 3"/>
          <p:cNvPicPr>
            <a:picLocks noChangeAspect="1"/>
          </p:cNvPicPr>
          <p:nvPr/>
        </p:nvPicPr>
        <p:blipFill>
          <a:blip r:embed="rId3"/>
          <a:stretch>
            <a:fillRect/>
          </a:stretch>
        </p:blipFill>
        <p:spPr>
          <a:xfrm>
            <a:off x="3593003" y="2590801"/>
            <a:ext cx="5238750" cy="3933825"/>
          </a:xfrm>
          <a:prstGeom prst="rect">
            <a:avLst/>
          </a:prstGeom>
        </p:spPr>
      </p:pic>
    </p:spTree>
    <p:extLst>
      <p:ext uri="{BB962C8B-B14F-4D97-AF65-F5344CB8AC3E}">
        <p14:creationId xmlns:p14="http://schemas.microsoft.com/office/powerpoint/2010/main" val="40573209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7467600" cy="1097280"/>
          </a:xfrm>
        </p:spPr>
        <p:txBody>
          <a:bodyPr/>
          <a:lstStyle/>
          <a:p>
            <a:r>
              <a:rPr lang="en-US" sz="3600" dirty="0"/>
              <a:t>Step 2: Develop the Research </a:t>
            </a:r>
            <a:r>
              <a:rPr lang="en-US" sz="3600" dirty="0"/>
              <a:t>Plan </a:t>
            </a:r>
            <a:r>
              <a:rPr lang="en-US" sz="2000" dirty="0"/>
              <a:t>(2 of 6)</a:t>
            </a:r>
            <a:endParaRPr lang="en-IN" sz="2000" dirty="0"/>
          </a:p>
        </p:txBody>
      </p:sp>
      <p:sp>
        <p:nvSpPr>
          <p:cNvPr id="3" name="Content Placeholder 2"/>
          <p:cNvSpPr>
            <a:spLocks noGrp="1"/>
          </p:cNvSpPr>
          <p:nvPr>
            <p:ph idx="1"/>
          </p:nvPr>
        </p:nvSpPr>
        <p:spPr/>
        <p:txBody>
          <a:bodyPr/>
          <a:lstStyle/>
          <a:p>
            <a:r>
              <a:rPr lang="en-US" sz="2600" dirty="0">
                <a:cs typeface="Avenir Black" charset="0"/>
              </a:rPr>
              <a:t>Research </a:t>
            </a:r>
            <a:r>
              <a:rPr lang="en-US" sz="2600" dirty="0">
                <a:cs typeface="Avenir Black" charset="0"/>
              </a:rPr>
              <a:t>approaches</a:t>
            </a:r>
          </a:p>
          <a:p>
            <a:pPr lvl="1">
              <a:spcBef>
                <a:spcPts val="1500"/>
              </a:spcBef>
              <a:buClr>
                <a:schemeClr val="bg2"/>
              </a:buClr>
              <a:buFont typeface="Arial" panose="020B0604020202020204" pitchFamily="34" charset="0"/>
              <a:buChar char="‒"/>
            </a:pPr>
            <a:r>
              <a:rPr lang="en-US" dirty="0"/>
              <a:t>Observational research</a:t>
            </a:r>
          </a:p>
          <a:p>
            <a:pPr lvl="1">
              <a:spcBef>
                <a:spcPts val="1500"/>
              </a:spcBef>
              <a:buClr>
                <a:schemeClr val="bg2"/>
              </a:buClr>
              <a:buFont typeface="Arial" panose="020B0604020202020204" pitchFamily="34" charset="0"/>
              <a:buChar char="‒"/>
            </a:pPr>
            <a:r>
              <a:rPr lang="en-US" dirty="0"/>
              <a:t>Focus </a:t>
            </a:r>
            <a:r>
              <a:rPr lang="en-US" dirty="0"/>
              <a:t>group </a:t>
            </a:r>
            <a:r>
              <a:rPr lang="en-US" dirty="0"/>
              <a:t>research</a:t>
            </a:r>
          </a:p>
          <a:p>
            <a:pPr lvl="1">
              <a:spcBef>
                <a:spcPts val="1500"/>
              </a:spcBef>
              <a:buClr>
                <a:schemeClr val="bg2"/>
              </a:buClr>
              <a:buFont typeface="Arial" panose="020B0604020202020204" pitchFamily="34" charset="0"/>
              <a:buChar char="‒"/>
            </a:pPr>
            <a:r>
              <a:rPr lang="en-US" dirty="0"/>
              <a:t>Survey research</a:t>
            </a:r>
          </a:p>
          <a:p>
            <a:pPr lvl="1">
              <a:spcBef>
                <a:spcPts val="1500"/>
              </a:spcBef>
              <a:buClr>
                <a:schemeClr val="bg2"/>
              </a:buClr>
              <a:buFont typeface="Arial" panose="020B0604020202020204" pitchFamily="34" charset="0"/>
              <a:buChar char="‒"/>
            </a:pPr>
            <a:r>
              <a:rPr lang="en-US" dirty="0"/>
              <a:t>Behavioral research</a:t>
            </a:r>
            <a:endParaRPr lang="en-IN" dirty="0"/>
          </a:p>
        </p:txBody>
      </p:sp>
    </p:spTree>
    <p:extLst>
      <p:ext uri="{BB962C8B-B14F-4D97-AF65-F5344CB8AC3E}">
        <p14:creationId xmlns:p14="http://schemas.microsoft.com/office/powerpoint/2010/main" val="37636667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7467600" cy="1097280"/>
          </a:xfrm>
        </p:spPr>
        <p:txBody>
          <a:bodyPr/>
          <a:lstStyle/>
          <a:p>
            <a:r>
              <a:rPr lang="en-US" sz="3600" dirty="0"/>
              <a:t>Step 2: Develop the Research </a:t>
            </a:r>
            <a:r>
              <a:rPr lang="en-US" sz="3600" dirty="0"/>
              <a:t>Plan </a:t>
            </a:r>
            <a:r>
              <a:rPr lang="en-US" sz="2000" dirty="0"/>
              <a:t>(3 of 6)</a:t>
            </a:r>
            <a:endParaRPr lang="en-IN" sz="2000" dirty="0"/>
          </a:p>
        </p:txBody>
      </p:sp>
      <p:sp>
        <p:nvSpPr>
          <p:cNvPr id="3" name="Content Placeholder 2"/>
          <p:cNvSpPr>
            <a:spLocks noGrp="1"/>
          </p:cNvSpPr>
          <p:nvPr>
            <p:ph idx="1"/>
          </p:nvPr>
        </p:nvSpPr>
        <p:spPr/>
        <p:txBody>
          <a:bodyPr/>
          <a:lstStyle/>
          <a:p>
            <a:r>
              <a:rPr lang="en-US" sz="2600" dirty="0">
                <a:latin typeface="Avenir Black" charset="0"/>
                <a:cs typeface="Avenir Black" charset="0"/>
              </a:rPr>
              <a:t>Research </a:t>
            </a:r>
            <a:r>
              <a:rPr lang="en-US" sz="2600" dirty="0">
                <a:latin typeface="Avenir Black" charset="0"/>
                <a:cs typeface="Avenir Black" charset="0"/>
              </a:rPr>
              <a:t>instruments</a:t>
            </a:r>
          </a:p>
          <a:p>
            <a:pPr lvl="1">
              <a:spcBef>
                <a:spcPts val="1500"/>
              </a:spcBef>
            </a:pPr>
            <a:r>
              <a:rPr lang="en-US" dirty="0"/>
              <a:t>Questionnaires</a:t>
            </a:r>
          </a:p>
          <a:p>
            <a:pPr lvl="1">
              <a:spcBef>
                <a:spcPts val="1500"/>
              </a:spcBef>
            </a:pPr>
            <a:r>
              <a:rPr lang="en-US" dirty="0"/>
              <a:t>Qualitative measures</a:t>
            </a:r>
          </a:p>
          <a:p>
            <a:pPr lvl="1">
              <a:spcBef>
                <a:spcPts val="1500"/>
              </a:spcBef>
            </a:pPr>
            <a:r>
              <a:rPr lang="en-US" dirty="0"/>
              <a:t>Technological </a:t>
            </a:r>
            <a:r>
              <a:rPr lang="en-US" dirty="0"/>
              <a:t>devices</a:t>
            </a:r>
            <a:endParaRPr lang="en-IN" sz="2600" dirty="0"/>
          </a:p>
        </p:txBody>
      </p:sp>
    </p:spTree>
    <p:extLst>
      <p:ext uri="{BB962C8B-B14F-4D97-AF65-F5344CB8AC3E}">
        <p14:creationId xmlns:p14="http://schemas.microsoft.com/office/powerpoint/2010/main" val="7192638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Questionnaire </a:t>
            </a:r>
            <a:r>
              <a:rPr lang="en-US" sz="2000" dirty="0"/>
              <a:t>(1 of 2)</a:t>
            </a:r>
            <a:endParaRPr lang="en-IN" sz="2000" dirty="0"/>
          </a:p>
        </p:txBody>
      </p:sp>
      <p:sp>
        <p:nvSpPr>
          <p:cNvPr id="3" name="Content Placeholder 2"/>
          <p:cNvSpPr>
            <a:spLocks noGrp="1"/>
          </p:cNvSpPr>
          <p:nvPr>
            <p:ph idx="1"/>
          </p:nvPr>
        </p:nvSpPr>
        <p:spPr>
          <a:xfrm>
            <a:off x="1981200" y="1524001"/>
            <a:ext cx="8229600" cy="380999"/>
          </a:xfrm>
        </p:spPr>
        <p:txBody>
          <a:bodyPr>
            <a:normAutofit fontScale="92500" lnSpcReduction="10000"/>
          </a:bodyPr>
          <a:lstStyle/>
          <a:p>
            <a:pPr marL="0" indent="0">
              <a:buNone/>
            </a:pPr>
            <a:r>
              <a:rPr lang="en-IN" sz="2400" b="1" dirty="0"/>
              <a:t>Table 4.1 Types of Questions</a:t>
            </a:r>
            <a:endParaRPr lang="en-IN" sz="2400" b="1" dirty="0"/>
          </a:p>
        </p:txBody>
      </p:sp>
      <p:pic>
        <p:nvPicPr>
          <p:cNvPr id="6" name="Picture 5" descr="The following list provides types of close-end questions, along with a description and example for each type. Question type 1, dichotomous: a question with 2 possible answers. Example: In arranging this trip, did you personally phone American? Answer options are yes, or no. Question type 2, multiple choice: a question with 3 or more answers. Example: with whom are you traveling on this flight? Answer options are next to empty check boxes: no one, spouse, spouse and children, children only, business associates slash friends slash relatives, an organized tour group. Question type 3, Likert scale: a statement with which the respondent shows the amount of agreement or disagreement. Example: small airlines generally give better service than large ones. Answer options are above numbered blank lines: 1, strongly agree; 2, disagree; 3, neither agree nor disagree; 4, agree; 5, strongly agree. Question type 4, semantic differential: a scale connecting 2 bipolar words; the respondent selects the point that represents his or her opinion. Example: I find American Airlines, dot dot dot. Lines extend between 3 sets of two answers as follows: large and small; experienced and inexperienced; modern and old-fashioned. Question type 5, importance scale: a scale that rates the importance of some attribute. Example: Airline in-flight service to me is. Answers options are above numbered blank lines, from left to right as follows: 1, extremely important; 2, very important; 3, somewhat important; 4, not very important; 5, not at all important. Question type 6, rating scale: a scale that rates some attribute from “poor” to “excellent”. Example: American in-flight service is. Answers options are written above numbered blank lines, from left to right as follows: 1, excellent; 2, very good; 3, good; 4, fair; 5, poor. Question type 7, intention-to-buy scale: a scale that described the respondent’s intention to buy. Example: If ultra high-speed Wi-Fi service were available on a long flight, I would. Answer options are above numbered blank lines, from left to right as follows: 1, definitely buy; 2, probably buy; 3, not sure; 4, probably not buy; 4, definitely not buy."/>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16642" y="2025501"/>
            <a:ext cx="6458896" cy="4311328"/>
          </a:xfrm>
          <a:prstGeom prst="rect">
            <a:avLst/>
          </a:prstGeom>
        </p:spPr>
      </p:pic>
    </p:spTree>
    <p:extLst>
      <p:ext uri="{BB962C8B-B14F-4D97-AF65-F5344CB8AC3E}">
        <p14:creationId xmlns:p14="http://schemas.microsoft.com/office/powerpoint/2010/main" val="10318756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Questionnaire </a:t>
            </a:r>
            <a:r>
              <a:rPr lang="en-US" sz="2000" dirty="0"/>
              <a:t>(2 of 2)</a:t>
            </a:r>
            <a:endParaRPr lang="en-IN" sz="2000" dirty="0"/>
          </a:p>
        </p:txBody>
      </p:sp>
      <p:sp>
        <p:nvSpPr>
          <p:cNvPr id="3" name="Content Placeholder 2"/>
          <p:cNvSpPr>
            <a:spLocks noGrp="1"/>
          </p:cNvSpPr>
          <p:nvPr>
            <p:ph idx="1"/>
          </p:nvPr>
        </p:nvSpPr>
        <p:spPr>
          <a:xfrm>
            <a:off x="1981200" y="1600201"/>
            <a:ext cx="8229600" cy="381000"/>
          </a:xfrm>
        </p:spPr>
        <p:txBody>
          <a:bodyPr>
            <a:normAutofit fontScale="92500" lnSpcReduction="10000"/>
          </a:bodyPr>
          <a:lstStyle/>
          <a:p>
            <a:pPr marL="0" indent="0">
              <a:buNone/>
            </a:pPr>
            <a:r>
              <a:rPr lang="en-IN" sz="2400" b="1" dirty="0"/>
              <a:t>[Table </a:t>
            </a:r>
            <a:r>
              <a:rPr lang="en-IN" sz="2400" b="1" dirty="0"/>
              <a:t>4.1 </a:t>
            </a:r>
            <a:r>
              <a:rPr lang="en-IN" sz="2400" b="1" dirty="0"/>
              <a:t>continued]</a:t>
            </a:r>
            <a:endParaRPr lang="en-IN" sz="2400" b="1" dirty="0"/>
          </a:p>
        </p:txBody>
      </p:sp>
      <p:pic>
        <p:nvPicPr>
          <p:cNvPr id="5" name="Picture 4" descr="The following list provides types of open-end questions, along with a description and example for each type. Question type 1, completely unstructured: a question that respondents can answer in an almost unlimited number of ways. Example: What is your opinion of American Airlines? Question type 2, word association: words are presented, one at a time, and respondents mention the first word that comes to mind. Example: What is the first word that comes to your mind when you hear the following? Words are written next to blank lines for answers: Airline; American; Travel. Question type 3, sentence completion: an incomplete sentence is presented and respondents complete the sentence. Example: When I choose an airline, the most important consideration in my decision is, blank. Question type 4, story completion: an incomplete story is presented, and respondents are asked to complete it. Example: “I flew American a few days ago. I noticed that the exterior and interior of the plane had very bright colors. This aroused in me the following thoughts and feelings.” Now complete the story. Question type 5, picture: a picture of 2 characters is presented, with one making a statement. Respondents are asked to identify with the other and fill in the empty balloon. No example given. Question type 6, thematic apperception test, or T Ay C: a picture is presented and respondents are asked to make up a story about what they think is happening or may happen in the picture. No example giv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6000" y="2133600"/>
            <a:ext cx="7759834" cy="4077642"/>
          </a:xfrm>
          <a:prstGeom prst="rect">
            <a:avLst/>
          </a:prstGeom>
        </p:spPr>
      </p:pic>
    </p:spTree>
    <p:extLst>
      <p:ext uri="{BB962C8B-B14F-4D97-AF65-F5344CB8AC3E}">
        <p14:creationId xmlns:p14="http://schemas.microsoft.com/office/powerpoint/2010/main" val="41606422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7467600" cy="1097280"/>
          </a:xfrm>
        </p:spPr>
        <p:txBody>
          <a:bodyPr/>
          <a:lstStyle/>
          <a:p>
            <a:r>
              <a:rPr lang="en-US" sz="3600" dirty="0"/>
              <a:t>Qualitative Measures</a:t>
            </a:r>
            <a:endParaRPr lang="en-IN" sz="2000" dirty="0"/>
          </a:p>
        </p:txBody>
      </p:sp>
      <p:sp>
        <p:nvSpPr>
          <p:cNvPr id="3" name="Content Placeholder 2"/>
          <p:cNvSpPr>
            <a:spLocks noGrp="1"/>
          </p:cNvSpPr>
          <p:nvPr>
            <p:ph idx="1"/>
          </p:nvPr>
        </p:nvSpPr>
        <p:spPr/>
        <p:txBody>
          <a:bodyPr/>
          <a:lstStyle/>
          <a:p>
            <a:r>
              <a:rPr lang="en-US" sz="2600" dirty="0">
                <a:latin typeface="Avenir Black" charset="0"/>
                <a:cs typeface="Avenir Black" charset="0"/>
              </a:rPr>
              <a:t>ZMET approach</a:t>
            </a:r>
          </a:p>
          <a:p>
            <a:r>
              <a:rPr lang="en-US" sz="2600" dirty="0">
                <a:latin typeface="Avenir Black" charset="0"/>
              </a:rPr>
              <a:t>Word association</a:t>
            </a:r>
          </a:p>
          <a:p>
            <a:r>
              <a:rPr lang="en-US" sz="2600" dirty="0">
                <a:latin typeface="Avenir Black" charset="0"/>
              </a:rPr>
              <a:t>Laddering</a:t>
            </a:r>
          </a:p>
          <a:p>
            <a:r>
              <a:rPr lang="en-US" sz="2600" dirty="0">
                <a:latin typeface="Avenir Black" charset="0"/>
              </a:rPr>
              <a:t>Projective techniques</a:t>
            </a:r>
          </a:p>
          <a:p>
            <a:r>
              <a:rPr lang="en-US" sz="2600" dirty="0">
                <a:latin typeface="Avenir Black" charset="0"/>
              </a:rPr>
              <a:t>Brand personification</a:t>
            </a:r>
          </a:p>
          <a:p>
            <a:r>
              <a:rPr lang="en-US" sz="2600" dirty="0">
                <a:latin typeface="Avenir Black" charset="0"/>
              </a:rPr>
              <a:t>Visualization</a:t>
            </a:r>
            <a:endParaRPr lang="en-IN" sz="2600" dirty="0"/>
          </a:p>
        </p:txBody>
      </p:sp>
    </p:spTree>
    <p:extLst>
      <p:ext uri="{BB962C8B-B14F-4D97-AF65-F5344CB8AC3E}">
        <p14:creationId xmlns:p14="http://schemas.microsoft.com/office/powerpoint/2010/main" val="21336656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7391400" cy="1097280"/>
          </a:xfrm>
        </p:spPr>
        <p:txBody>
          <a:bodyPr/>
          <a:lstStyle/>
          <a:p>
            <a:r>
              <a:rPr lang="en-US" sz="3600" dirty="0"/>
              <a:t>Step 2: Develop the Research </a:t>
            </a:r>
            <a:r>
              <a:rPr lang="en-US" sz="3600" dirty="0"/>
              <a:t>Plan </a:t>
            </a:r>
            <a:r>
              <a:rPr lang="en-US" sz="2000" dirty="0"/>
              <a:t>(4 of 6)</a:t>
            </a:r>
            <a:endParaRPr lang="en-IN" sz="2000" dirty="0"/>
          </a:p>
        </p:txBody>
      </p:sp>
      <p:sp>
        <p:nvSpPr>
          <p:cNvPr id="3" name="Content Placeholder 2"/>
          <p:cNvSpPr>
            <a:spLocks noGrp="1"/>
          </p:cNvSpPr>
          <p:nvPr>
            <p:ph idx="1"/>
          </p:nvPr>
        </p:nvSpPr>
        <p:spPr>
          <a:xfrm>
            <a:off x="1981200" y="1600201"/>
            <a:ext cx="3962400" cy="4525963"/>
          </a:xfrm>
        </p:spPr>
        <p:txBody>
          <a:bodyPr/>
          <a:lstStyle/>
          <a:p>
            <a:r>
              <a:rPr lang="en-US" sz="2600" dirty="0">
                <a:cs typeface="Avenir Black" charset="0"/>
              </a:rPr>
              <a:t>Technological devices</a:t>
            </a:r>
          </a:p>
          <a:p>
            <a:pPr lvl="1"/>
            <a:r>
              <a:rPr lang="it-IT" dirty="0">
                <a:cs typeface="Arial" panose="020B0604020202020204" pitchFamily="34" charset="0"/>
              </a:rPr>
              <a:t>Galvanometer</a:t>
            </a:r>
          </a:p>
          <a:p>
            <a:pPr lvl="1"/>
            <a:r>
              <a:rPr lang="ro-RO" dirty="0">
                <a:cs typeface="Arial" panose="020B0604020202020204" pitchFamily="34" charset="0"/>
              </a:rPr>
              <a:t>Tachistoscope</a:t>
            </a:r>
          </a:p>
          <a:p>
            <a:pPr lvl="1"/>
            <a:r>
              <a:rPr lang="en-US" dirty="0">
                <a:cs typeface="Arial" panose="020B0604020202020204" pitchFamily="34" charset="0"/>
              </a:rPr>
              <a:t>Eye-tracking </a:t>
            </a:r>
          </a:p>
          <a:p>
            <a:pPr lvl="1"/>
            <a:r>
              <a:rPr lang="en-US" dirty="0">
                <a:cs typeface="Arial" panose="020B0604020202020204" pitchFamily="34" charset="0"/>
              </a:rPr>
              <a:t>Facial detection</a:t>
            </a:r>
          </a:p>
          <a:p>
            <a:pPr lvl="1"/>
            <a:r>
              <a:rPr lang="en-US" dirty="0">
                <a:cs typeface="Arial" panose="020B0604020202020204" pitchFamily="34" charset="0"/>
              </a:rPr>
              <a:t>Skin sensors</a:t>
            </a:r>
          </a:p>
          <a:p>
            <a:pPr lvl="1"/>
            <a:r>
              <a:rPr lang="en-US" dirty="0">
                <a:cs typeface="Arial" panose="020B0604020202020204" pitchFamily="34" charset="0"/>
              </a:rPr>
              <a:t>Brain wave scanners</a:t>
            </a:r>
          </a:p>
          <a:p>
            <a:pPr lvl="1"/>
            <a:r>
              <a:rPr lang="en-US" dirty="0">
                <a:cs typeface="Arial" panose="020B0604020202020204" pitchFamily="34" charset="0"/>
              </a:rPr>
              <a:t>Audiometer</a:t>
            </a:r>
          </a:p>
          <a:p>
            <a:pPr lvl="1"/>
            <a:r>
              <a:rPr lang="en-US" dirty="0">
                <a:cs typeface="Arial" panose="020B0604020202020204" pitchFamily="34" charset="0"/>
              </a:rPr>
              <a:t>GPS</a:t>
            </a:r>
            <a:endParaRPr lang="en-IN" dirty="0"/>
          </a:p>
        </p:txBody>
      </p:sp>
      <p:pic>
        <p:nvPicPr>
          <p:cNvPr id="4" name="Picture 3" descr="A black and white photograph shows a woman wearing headphones. Her face has been overlaid with markings from three differently colored markers. A red line is drawn at an angle vertically across the bridge of her nose. Yellow lines are drawn around her lips and across her eye-brows. Green circles are seen around her eyes and nose. "/>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74399" y="2334024"/>
            <a:ext cx="3695801" cy="305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88269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7467600" cy="1097280"/>
          </a:xfrm>
        </p:spPr>
        <p:txBody>
          <a:bodyPr/>
          <a:lstStyle/>
          <a:p>
            <a:r>
              <a:rPr lang="en-US" sz="3600" dirty="0"/>
              <a:t>Step 2: Develop the Research </a:t>
            </a:r>
            <a:r>
              <a:rPr lang="en-US" sz="3600" dirty="0"/>
              <a:t>Plan </a:t>
            </a:r>
            <a:r>
              <a:rPr lang="en-US" sz="2000" dirty="0"/>
              <a:t>(5 of 6)</a:t>
            </a:r>
            <a:endParaRPr lang="en-IN" sz="2000" dirty="0"/>
          </a:p>
        </p:txBody>
      </p:sp>
      <p:sp>
        <p:nvSpPr>
          <p:cNvPr id="3" name="Content Placeholder 2"/>
          <p:cNvSpPr>
            <a:spLocks noGrp="1"/>
          </p:cNvSpPr>
          <p:nvPr>
            <p:ph idx="1"/>
          </p:nvPr>
        </p:nvSpPr>
        <p:spPr/>
        <p:txBody>
          <a:bodyPr/>
          <a:lstStyle/>
          <a:p>
            <a:r>
              <a:rPr lang="en-US" sz="2600" dirty="0">
                <a:cs typeface="Avenir Black" charset="0"/>
              </a:rPr>
              <a:t>Sampling plan</a:t>
            </a:r>
          </a:p>
          <a:p>
            <a:pPr lvl="1"/>
            <a:r>
              <a:rPr lang="en-US" dirty="0">
                <a:cs typeface="Arial" panose="020B0604020202020204" pitchFamily="34" charset="0"/>
              </a:rPr>
              <a:t>Sampling unit: Whom should we survey</a:t>
            </a:r>
            <a:r>
              <a:rPr lang="en-US" dirty="0">
                <a:cs typeface="Arial" panose="020B0604020202020204" pitchFamily="34" charset="0"/>
              </a:rPr>
              <a:t>?</a:t>
            </a:r>
            <a:endParaRPr lang="en-US" dirty="0">
              <a:cs typeface="Arial" panose="020B0604020202020204" pitchFamily="34" charset="0"/>
            </a:endParaRPr>
          </a:p>
          <a:p>
            <a:pPr lvl="1"/>
            <a:r>
              <a:rPr lang="en-US" dirty="0">
                <a:cs typeface="Arial" panose="020B0604020202020204" pitchFamily="34" charset="0"/>
              </a:rPr>
              <a:t>Sample size: How many people should we survey</a:t>
            </a:r>
            <a:r>
              <a:rPr lang="en-US" dirty="0">
                <a:cs typeface="Arial" panose="020B0604020202020204" pitchFamily="34" charset="0"/>
              </a:rPr>
              <a:t>?</a:t>
            </a:r>
            <a:endParaRPr lang="en-US" dirty="0">
              <a:cs typeface="Arial" panose="020B0604020202020204" pitchFamily="34" charset="0"/>
            </a:endParaRPr>
          </a:p>
          <a:p>
            <a:pPr lvl="1"/>
            <a:r>
              <a:rPr lang="en-US" dirty="0">
                <a:cs typeface="Arial" panose="020B0604020202020204" pitchFamily="34" charset="0"/>
              </a:rPr>
              <a:t>Sampling procedure: How should we choose the respondents</a:t>
            </a:r>
            <a:r>
              <a:rPr lang="en-US" dirty="0">
                <a:cs typeface="Arial" panose="020B0604020202020204" pitchFamily="34" charset="0"/>
              </a:rPr>
              <a:t>?</a:t>
            </a:r>
            <a:endParaRPr lang="en-IN" dirty="0"/>
          </a:p>
        </p:txBody>
      </p:sp>
    </p:spTree>
    <p:extLst>
      <p:ext uri="{BB962C8B-B14F-4D97-AF65-F5344CB8AC3E}">
        <p14:creationId xmlns:p14="http://schemas.microsoft.com/office/powerpoint/2010/main" val="34162478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7315200" cy="1097280"/>
          </a:xfrm>
        </p:spPr>
        <p:txBody>
          <a:bodyPr/>
          <a:lstStyle/>
          <a:p>
            <a:r>
              <a:rPr lang="en-US" sz="3600" dirty="0"/>
              <a:t>Step 2: Develop the Research </a:t>
            </a:r>
            <a:r>
              <a:rPr lang="en-US" sz="3600" dirty="0"/>
              <a:t>Plan </a:t>
            </a:r>
            <a:r>
              <a:rPr lang="en-US" sz="2000" dirty="0"/>
              <a:t>(6 of 6)</a:t>
            </a:r>
            <a:endParaRPr lang="en-IN" sz="2000" dirty="0"/>
          </a:p>
        </p:txBody>
      </p:sp>
      <p:sp>
        <p:nvSpPr>
          <p:cNvPr id="3" name="Content Placeholder 2"/>
          <p:cNvSpPr>
            <a:spLocks noGrp="1"/>
          </p:cNvSpPr>
          <p:nvPr>
            <p:ph idx="1"/>
          </p:nvPr>
        </p:nvSpPr>
        <p:spPr/>
        <p:txBody>
          <a:bodyPr/>
          <a:lstStyle/>
          <a:p>
            <a:r>
              <a:rPr lang="en-US" sz="2600" dirty="0">
                <a:cs typeface="Avenir Black" charset="0"/>
              </a:rPr>
              <a:t>Contact </a:t>
            </a:r>
            <a:r>
              <a:rPr lang="en-US" sz="2600" dirty="0">
                <a:cs typeface="Avenir Black" charset="0"/>
              </a:rPr>
              <a:t>methods</a:t>
            </a:r>
          </a:p>
          <a:p>
            <a:pPr lvl="1"/>
            <a:r>
              <a:rPr lang="en-US" dirty="0"/>
              <a:t>Mail</a:t>
            </a:r>
          </a:p>
          <a:p>
            <a:pPr lvl="1"/>
            <a:r>
              <a:rPr lang="en-US" dirty="0"/>
              <a:t>Telephone</a:t>
            </a:r>
          </a:p>
          <a:p>
            <a:pPr lvl="1"/>
            <a:r>
              <a:rPr lang="en-US" dirty="0"/>
              <a:t>Personal</a:t>
            </a:r>
          </a:p>
          <a:p>
            <a:pPr lvl="1"/>
            <a:r>
              <a:rPr lang="en-US" dirty="0"/>
              <a:t>Online</a:t>
            </a:r>
            <a:endParaRPr lang="en-IN" sz="2600" dirty="0"/>
          </a:p>
        </p:txBody>
      </p:sp>
    </p:spTree>
    <p:extLst>
      <p:ext uri="{BB962C8B-B14F-4D97-AF65-F5344CB8AC3E}">
        <p14:creationId xmlns:p14="http://schemas.microsoft.com/office/powerpoint/2010/main" val="17404322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Online Research</a:t>
            </a:r>
            <a:endParaRPr lang="en-IN" sz="3600" dirty="0"/>
          </a:p>
        </p:txBody>
      </p:sp>
      <p:sp>
        <p:nvSpPr>
          <p:cNvPr id="3" name="Content Placeholder 2"/>
          <p:cNvSpPr>
            <a:spLocks noGrp="1"/>
          </p:cNvSpPr>
          <p:nvPr>
            <p:ph idx="1"/>
          </p:nvPr>
        </p:nvSpPr>
        <p:spPr>
          <a:xfrm>
            <a:off x="1981200" y="1600200"/>
            <a:ext cx="2819400" cy="3200400"/>
          </a:xfrm>
        </p:spPr>
        <p:txBody>
          <a:bodyPr/>
          <a:lstStyle/>
          <a:p>
            <a:r>
              <a:rPr lang="en-US" sz="2600" dirty="0">
                <a:cs typeface="Avenir Black" charset="0"/>
              </a:rPr>
              <a:t>Advantages</a:t>
            </a:r>
          </a:p>
          <a:p>
            <a:pPr lvl="1"/>
            <a:r>
              <a:rPr lang="en-US" sz="2400" dirty="0">
                <a:cs typeface="Arial" panose="020B0604020202020204" pitchFamily="34" charset="0"/>
              </a:rPr>
              <a:t>Inexpensive</a:t>
            </a:r>
          </a:p>
          <a:p>
            <a:pPr lvl="1"/>
            <a:r>
              <a:rPr lang="en-US" sz="2400" dirty="0">
                <a:cs typeface="Arial" panose="020B0604020202020204" pitchFamily="34" charset="0"/>
              </a:rPr>
              <a:t>Expansive</a:t>
            </a:r>
          </a:p>
          <a:p>
            <a:pPr lvl="1"/>
            <a:r>
              <a:rPr lang="en-US" sz="2400" dirty="0">
                <a:cs typeface="Arial" panose="020B0604020202020204" pitchFamily="34" charset="0"/>
              </a:rPr>
              <a:t>Fast</a:t>
            </a:r>
          </a:p>
          <a:p>
            <a:pPr lvl="1"/>
            <a:r>
              <a:rPr lang="en-US" sz="2400" dirty="0">
                <a:cs typeface="Arial" panose="020B0604020202020204" pitchFamily="34" charset="0"/>
              </a:rPr>
              <a:t>Honest</a:t>
            </a:r>
          </a:p>
          <a:p>
            <a:pPr lvl="1"/>
            <a:r>
              <a:rPr lang="en-US" sz="2400" dirty="0">
                <a:cs typeface="Arial" panose="020B0604020202020204" pitchFamily="34" charset="0"/>
              </a:rPr>
              <a:t>Thoughtful</a:t>
            </a:r>
          </a:p>
          <a:p>
            <a:pPr lvl="1"/>
            <a:r>
              <a:rPr lang="en-US" sz="2400" dirty="0">
                <a:cs typeface="Arial" panose="020B0604020202020204" pitchFamily="34" charset="0"/>
              </a:rPr>
              <a:t>Versatile</a:t>
            </a:r>
            <a:endParaRPr lang="en-IN" sz="2400" dirty="0"/>
          </a:p>
        </p:txBody>
      </p:sp>
      <p:sp>
        <p:nvSpPr>
          <p:cNvPr id="4" name="Content Placeholder 3"/>
          <p:cNvSpPr>
            <a:spLocks noGrp="1"/>
          </p:cNvSpPr>
          <p:nvPr>
            <p:ph idx="13"/>
          </p:nvPr>
        </p:nvSpPr>
        <p:spPr>
          <a:xfrm>
            <a:off x="5900058" y="1590871"/>
            <a:ext cx="3657600" cy="3428999"/>
          </a:xfrm>
        </p:spPr>
        <p:txBody>
          <a:bodyPr/>
          <a:lstStyle/>
          <a:p>
            <a:r>
              <a:rPr lang="en-US" sz="2600" dirty="0"/>
              <a:t>Disadvantages</a:t>
            </a:r>
          </a:p>
          <a:p>
            <a:pPr lvl="1"/>
            <a:r>
              <a:rPr lang="en-US" sz="2400" dirty="0"/>
              <a:t>Small</a:t>
            </a:r>
          </a:p>
          <a:p>
            <a:pPr lvl="1"/>
            <a:r>
              <a:rPr lang="en-US" sz="2400" dirty="0"/>
              <a:t>Skewed</a:t>
            </a:r>
          </a:p>
          <a:p>
            <a:pPr lvl="1"/>
            <a:r>
              <a:rPr lang="en-US" sz="2400" dirty="0"/>
              <a:t>Excessive turnover</a:t>
            </a:r>
          </a:p>
          <a:p>
            <a:pPr lvl="1"/>
            <a:r>
              <a:rPr lang="en-US" sz="2400" dirty="0"/>
              <a:t>Technological problems</a:t>
            </a:r>
          </a:p>
          <a:p>
            <a:pPr lvl="1"/>
            <a:r>
              <a:rPr lang="en-US" sz="2400" dirty="0"/>
              <a:t>Technological </a:t>
            </a:r>
            <a:r>
              <a:rPr lang="en-US" sz="2400" dirty="0"/>
              <a:t>inconsistencies</a:t>
            </a:r>
            <a:endParaRPr lang="en-IN" sz="2400" dirty="0"/>
          </a:p>
        </p:txBody>
      </p:sp>
    </p:spTree>
    <p:extLst>
      <p:ext uri="{BB962C8B-B14F-4D97-AF65-F5344CB8AC3E}">
        <p14:creationId xmlns:p14="http://schemas.microsoft.com/office/powerpoint/2010/main" val="16841035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Step 3 to Step 6</a:t>
            </a:r>
            <a:endParaRPr lang="en-IN" sz="3600" dirty="0"/>
          </a:p>
        </p:txBody>
      </p:sp>
      <p:sp>
        <p:nvSpPr>
          <p:cNvPr id="3" name="Content Placeholder 2"/>
          <p:cNvSpPr>
            <a:spLocks noGrp="1"/>
          </p:cNvSpPr>
          <p:nvPr>
            <p:ph idx="1"/>
          </p:nvPr>
        </p:nvSpPr>
        <p:spPr/>
        <p:txBody>
          <a:bodyPr/>
          <a:lstStyle/>
          <a:p>
            <a:r>
              <a:rPr lang="en-US" sz="2600" dirty="0">
                <a:solidFill>
                  <a:srgbClr val="000000"/>
                </a:solidFill>
              </a:rPr>
              <a:t>Step 3: Collect the </a:t>
            </a:r>
            <a:r>
              <a:rPr lang="en-US" sz="2600" dirty="0">
                <a:solidFill>
                  <a:srgbClr val="000000"/>
                </a:solidFill>
              </a:rPr>
              <a:t>Information</a:t>
            </a:r>
          </a:p>
          <a:p>
            <a:r>
              <a:rPr lang="en-US" sz="2600" dirty="0">
                <a:solidFill>
                  <a:srgbClr val="000000"/>
                </a:solidFill>
              </a:rPr>
              <a:t>Step 4: Analyze the Information</a:t>
            </a:r>
          </a:p>
          <a:p>
            <a:r>
              <a:rPr lang="en-US" sz="2600" dirty="0">
                <a:solidFill>
                  <a:srgbClr val="000000"/>
                </a:solidFill>
              </a:rPr>
              <a:t>Step 5: Present the Findings</a:t>
            </a:r>
          </a:p>
          <a:p>
            <a:r>
              <a:rPr lang="en-US" sz="2600" dirty="0"/>
              <a:t>Step 6: Make the </a:t>
            </a:r>
            <a:r>
              <a:rPr lang="en-US" sz="2600" dirty="0"/>
              <a:t>Decision</a:t>
            </a:r>
            <a:endParaRPr lang="en-IN" sz="2600" b="1" dirty="0"/>
          </a:p>
        </p:txBody>
      </p:sp>
    </p:spTree>
    <p:extLst>
      <p:ext uri="{BB962C8B-B14F-4D97-AF65-F5344CB8AC3E}">
        <p14:creationId xmlns:p14="http://schemas.microsoft.com/office/powerpoint/2010/main" val="41926933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4703"/>
            <a:ext cx="7696200" cy="1097280"/>
          </a:xfrm>
        </p:spPr>
        <p:txBody>
          <a:bodyPr/>
          <a:lstStyle/>
          <a:p>
            <a:r>
              <a:rPr lang="en-US" sz="3600" dirty="0"/>
              <a:t>Good </a:t>
            </a:r>
            <a:r>
              <a:rPr lang="en-US" sz="3600" dirty="0"/>
              <a:t>Marketing </a:t>
            </a:r>
            <a:r>
              <a:rPr lang="en-US" sz="3600" dirty="0"/>
              <a:t>Research </a:t>
            </a:r>
            <a:r>
              <a:rPr lang="en-US" sz="2000" dirty="0"/>
              <a:t>(1 of 2)</a:t>
            </a:r>
            <a:endParaRPr lang="en-IN" sz="2000" dirty="0"/>
          </a:p>
        </p:txBody>
      </p:sp>
      <p:sp>
        <p:nvSpPr>
          <p:cNvPr id="3" name="Content Placeholder 2"/>
          <p:cNvSpPr>
            <a:spLocks noGrp="1"/>
          </p:cNvSpPr>
          <p:nvPr>
            <p:ph idx="1"/>
          </p:nvPr>
        </p:nvSpPr>
        <p:spPr>
          <a:xfrm>
            <a:off x="1981200" y="1600201"/>
            <a:ext cx="8229600" cy="838199"/>
          </a:xfrm>
        </p:spPr>
        <p:txBody>
          <a:bodyPr/>
          <a:lstStyle/>
          <a:p>
            <a:pPr marL="0" indent="0">
              <a:buNone/>
            </a:pPr>
            <a:r>
              <a:rPr lang="en-IN" sz="2600" b="1" dirty="0"/>
              <a:t>Table 4.2 The Seven Characteristics of good Marketing Research</a:t>
            </a:r>
            <a:endParaRPr lang="en-IN" sz="2600" b="1" dirty="0"/>
          </a:p>
        </p:txBody>
      </p:sp>
      <p:graphicFrame>
        <p:nvGraphicFramePr>
          <p:cNvPr id="4" name="Table 3" descr="Table 4.2 lists the seven characteristics of good marketing research as follows. 1. Scientific method: Effective marketing research uses the principles of the scientific method: careful observation, formulation of hypotheses, prediction, and testing. 2. Research creativity: In an award-winning research study to reposition cheetos snacks, researchers dressed up in a brand mascot Chester Cheetah suit and walked around the streets of San Francisco. The response the Character encountered led to the realization that even adults loved the fun and playfulness of Cheetos. The resulting repositioning led to a double-digit sales increase despite a tough business environment. 3. Multiple methods: Marketing researchers shy away from overreliance on any one method. They also recognize the value of using two or three methods to increase confidence in the results. &#10;4. Interdependence of models and data: Marketing researchers recognize that data are interpreted from underlying models that guide the type of information sought."/>
          <p:cNvGraphicFramePr>
            <a:graphicFrameLocks noGrp="1"/>
          </p:cNvGraphicFramePr>
          <p:nvPr>
            <p:extLst/>
          </p:nvPr>
        </p:nvGraphicFramePr>
        <p:xfrm>
          <a:off x="2057400" y="2671669"/>
          <a:ext cx="8153400" cy="3207849"/>
        </p:xfrm>
        <a:graphic>
          <a:graphicData uri="http://schemas.openxmlformats.org/drawingml/2006/table">
            <a:tbl>
              <a:tblPr firstRow="1" bandRow="1">
                <a:tableStyleId>{3B4B98B0-60AC-42C2-AFA5-B58CD77FA1E5}</a:tableStyleId>
              </a:tblPr>
              <a:tblGrid>
                <a:gridCol w="2209800">
                  <a:extLst>
                    <a:ext uri="{9D8B030D-6E8A-4147-A177-3AD203B41FA5}">
                      <a16:colId xmlns:a16="http://schemas.microsoft.com/office/drawing/2014/main" val="20000"/>
                    </a:ext>
                  </a:extLst>
                </a:gridCol>
                <a:gridCol w="5943600">
                  <a:extLst>
                    <a:ext uri="{9D8B030D-6E8A-4147-A177-3AD203B41FA5}">
                      <a16:colId xmlns:a16="http://schemas.microsoft.com/office/drawing/2014/main" val="20001"/>
                    </a:ext>
                  </a:extLst>
                </a:gridCol>
              </a:tblGrid>
              <a:tr h="528732">
                <a:tc>
                  <a:txBody>
                    <a:bodyPr/>
                    <a:lstStyle/>
                    <a:p>
                      <a:r>
                        <a:rPr lang="en-IN" sz="1400" b="1" dirty="0" smtClean="0">
                          <a:solidFill>
                            <a:schemeClr val="tx1"/>
                          </a:solidFill>
                        </a:rPr>
                        <a:t>1. Scientific method</a:t>
                      </a:r>
                      <a:endParaRPr lang="en-IN" sz="14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400" b="0" dirty="0" smtClean="0">
                          <a:solidFill>
                            <a:schemeClr val="tx1"/>
                          </a:solidFill>
                        </a:rPr>
                        <a:t>Effective marketing research uses the principles of the scientific method: careful observation,</a:t>
                      </a:r>
                      <a:r>
                        <a:rPr lang="en-IN" sz="1400" b="0" baseline="0" dirty="0" smtClean="0">
                          <a:solidFill>
                            <a:schemeClr val="tx1"/>
                          </a:solidFill>
                        </a:rPr>
                        <a:t> formulation of hypotheses, prediction, and testing.</a:t>
                      </a:r>
                      <a:endParaRPr lang="en-IN" sz="14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575997">
                <a:tc>
                  <a:txBody>
                    <a:bodyPr/>
                    <a:lstStyle/>
                    <a:p>
                      <a:r>
                        <a:rPr lang="en-IN" sz="1400" b="1" dirty="0" smtClean="0">
                          <a:solidFill>
                            <a:schemeClr val="tx1"/>
                          </a:solidFill>
                        </a:rPr>
                        <a:t>2. Research</a:t>
                      </a:r>
                      <a:r>
                        <a:rPr lang="en-IN" sz="1400" b="1" baseline="0" dirty="0" smtClean="0">
                          <a:solidFill>
                            <a:schemeClr val="tx1"/>
                          </a:solidFill>
                        </a:rPr>
                        <a:t> creativity</a:t>
                      </a:r>
                      <a:endParaRPr lang="en-IN" sz="14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400" dirty="0" smtClean="0">
                          <a:solidFill>
                            <a:schemeClr val="tx1"/>
                          </a:solidFill>
                        </a:rPr>
                        <a:t>In an award-winning</a:t>
                      </a:r>
                      <a:r>
                        <a:rPr lang="en-IN" sz="1400" baseline="0" dirty="0" smtClean="0">
                          <a:solidFill>
                            <a:schemeClr val="tx1"/>
                          </a:solidFill>
                        </a:rPr>
                        <a:t> research study to reposition cheetos snacks, researchers dressed up in a brand mascot Chester Cheetah suit and walked around the streets of San Francisco. The response the Character encountered led to the realization that even adults loved the fun and playfulness of Cheetos. The resulting repositioning led to a double-digit sales increase despite a tough business environment.</a:t>
                      </a:r>
                      <a:endParaRPr lang="en-IN" sz="1400" baseline="30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575997">
                <a:tc>
                  <a:txBody>
                    <a:bodyPr/>
                    <a:lstStyle/>
                    <a:p>
                      <a:r>
                        <a:rPr lang="en-IN" sz="1400" b="1" dirty="0" smtClean="0">
                          <a:solidFill>
                            <a:schemeClr val="tx1"/>
                          </a:solidFill>
                        </a:rPr>
                        <a:t>3. Multiple methods</a:t>
                      </a:r>
                      <a:endParaRPr lang="en-IN" sz="14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400" dirty="0" smtClean="0">
                          <a:solidFill>
                            <a:schemeClr val="tx1"/>
                          </a:solidFill>
                        </a:rPr>
                        <a:t>Marketing researchers</a:t>
                      </a:r>
                      <a:r>
                        <a:rPr lang="en-IN" sz="1400" baseline="0" dirty="0" smtClean="0">
                          <a:solidFill>
                            <a:schemeClr val="tx1"/>
                          </a:solidFill>
                        </a:rPr>
                        <a:t> shy away from overreliance on any one method. They also recognize the value of using two or three methods to increase confidence in the results.</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575997">
                <a:tc>
                  <a:txBody>
                    <a:bodyPr/>
                    <a:lstStyle/>
                    <a:p>
                      <a:r>
                        <a:rPr lang="en-IN" sz="1400" b="1" dirty="0" smtClean="0">
                          <a:solidFill>
                            <a:schemeClr val="tx1"/>
                          </a:solidFill>
                        </a:rPr>
                        <a:t>4. Interdependence of models and data</a:t>
                      </a:r>
                      <a:endParaRPr lang="en-IN" sz="14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400" dirty="0" smtClean="0">
                          <a:solidFill>
                            <a:schemeClr val="tx1"/>
                          </a:solidFill>
                        </a:rPr>
                        <a:t>Marketing researchers</a:t>
                      </a:r>
                      <a:r>
                        <a:rPr lang="en-IN" sz="1400" baseline="0" dirty="0" smtClean="0">
                          <a:solidFill>
                            <a:schemeClr val="tx1"/>
                          </a:solidFill>
                        </a:rPr>
                        <a:t> recognize that data are interpreted from underlying models that guide the type of information sought.</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2827447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4703"/>
            <a:ext cx="7696200" cy="1097280"/>
          </a:xfrm>
        </p:spPr>
        <p:txBody>
          <a:bodyPr/>
          <a:lstStyle/>
          <a:p>
            <a:r>
              <a:rPr lang="en-US" sz="3600" dirty="0"/>
              <a:t>Good </a:t>
            </a:r>
            <a:r>
              <a:rPr lang="en-US" sz="3600" dirty="0"/>
              <a:t>Marketing </a:t>
            </a:r>
            <a:r>
              <a:rPr lang="en-US" sz="3600" dirty="0"/>
              <a:t>Research </a:t>
            </a:r>
            <a:r>
              <a:rPr lang="en-US" sz="2000" dirty="0"/>
              <a:t>(2 of 2)</a:t>
            </a:r>
            <a:endParaRPr lang="en-IN" sz="2000" dirty="0"/>
          </a:p>
        </p:txBody>
      </p:sp>
      <p:sp>
        <p:nvSpPr>
          <p:cNvPr id="3" name="Content Placeholder 2"/>
          <p:cNvSpPr>
            <a:spLocks noGrp="1"/>
          </p:cNvSpPr>
          <p:nvPr>
            <p:ph idx="1"/>
          </p:nvPr>
        </p:nvSpPr>
        <p:spPr>
          <a:xfrm>
            <a:off x="1981200" y="1752600"/>
            <a:ext cx="8229600" cy="457200"/>
          </a:xfrm>
        </p:spPr>
        <p:txBody>
          <a:bodyPr/>
          <a:lstStyle/>
          <a:p>
            <a:pPr marL="0" indent="0">
              <a:buNone/>
            </a:pPr>
            <a:r>
              <a:rPr lang="en-US" sz="2600" b="1" dirty="0"/>
              <a:t>[</a:t>
            </a:r>
            <a:r>
              <a:rPr lang="en-US" sz="2600" b="1"/>
              <a:t>Table </a:t>
            </a:r>
            <a:r>
              <a:rPr lang="en-US" sz="2600" b="1"/>
              <a:t>4.2 </a:t>
            </a:r>
            <a:r>
              <a:rPr lang="en-US" sz="2600" b="1"/>
              <a:t>continued]</a:t>
            </a:r>
            <a:endParaRPr lang="en-IN" sz="2600" b="1" dirty="0"/>
          </a:p>
        </p:txBody>
      </p:sp>
      <p:graphicFrame>
        <p:nvGraphicFramePr>
          <p:cNvPr id="5" name="Table 4" descr="Table 4.2 (continued) lists the seven characteristics of good marketing research as follows. 5. Value and cost of information: Marketing researchers shoe concern for estimating the value of information against its cost. Costs are typically easy to determine, but the value of research is harder to quantify. It depends on the reliability and validity of the findings and management’s willingness to accept and act on those findings. 6. Healthy scepticism: Marketing researchers show a healthy skepticism toward glib assumptions made by managers about how a market works. They are alert to the problems caused by “marketing myths.”&#10;7. Ethical marketing: Marketing research benefits both the sponsoring company and its customers. The misuse of marketing research can harm or annoy consumers, increasing resentment at what consumers regard as an invasion of their privacy or a disguised sales pitch. &#10;"/>
          <p:cNvGraphicFramePr>
            <a:graphicFrameLocks noGrp="1"/>
          </p:cNvGraphicFramePr>
          <p:nvPr>
            <p:extLst/>
          </p:nvPr>
        </p:nvGraphicFramePr>
        <p:xfrm>
          <a:off x="2057400" y="2514600"/>
          <a:ext cx="7620000" cy="2997200"/>
        </p:xfrm>
        <a:graphic>
          <a:graphicData uri="http://schemas.openxmlformats.org/drawingml/2006/table">
            <a:tbl>
              <a:tblPr firstRow="1" bandRow="1">
                <a:tableStyleId>{3B4B98B0-60AC-42C2-AFA5-B58CD77FA1E5}</a:tableStyleId>
              </a:tblPr>
              <a:tblGrid>
                <a:gridCol w="2065234">
                  <a:extLst>
                    <a:ext uri="{9D8B030D-6E8A-4147-A177-3AD203B41FA5}">
                      <a16:colId xmlns:a16="http://schemas.microsoft.com/office/drawing/2014/main" val="20000"/>
                    </a:ext>
                  </a:extLst>
                </a:gridCol>
                <a:gridCol w="5554766">
                  <a:extLst>
                    <a:ext uri="{9D8B030D-6E8A-4147-A177-3AD203B41FA5}">
                      <a16:colId xmlns:a16="http://schemas.microsoft.com/office/drawing/2014/main" val="20001"/>
                    </a:ext>
                  </a:extLst>
                </a:gridCol>
              </a:tblGrid>
              <a:tr h="1016000">
                <a:tc>
                  <a:txBody>
                    <a:bodyPr/>
                    <a:lstStyle/>
                    <a:p>
                      <a:r>
                        <a:rPr lang="en-IN" sz="1400" b="1" dirty="0" smtClean="0">
                          <a:solidFill>
                            <a:schemeClr val="tx1"/>
                          </a:solidFill>
                        </a:rPr>
                        <a:t>5. Value and cost of information </a:t>
                      </a:r>
                      <a:endParaRPr lang="en-IN" sz="14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400" b="0" dirty="0" smtClean="0">
                          <a:solidFill>
                            <a:schemeClr val="tx1"/>
                          </a:solidFill>
                        </a:rPr>
                        <a:t>Marketing researchers shoe concern for estimating</a:t>
                      </a:r>
                      <a:r>
                        <a:rPr lang="en-IN" sz="1400" b="0" baseline="0" dirty="0" smtClean="0">
                          <a:solidFill>
                            <a:schemeClr val="tx1"/>
                          </a:solidFill>
                        </a:rPr>
                        <a:t> the value of information against its cost. Costs are typically easy to determine, but the value of research is harder to quantify. It depends on the reliability and validity of the findings and management’s willingness to accept and act on those findings.  </a:t>
                      </a:r>
                      <a:endParaRPr lang="en-IN" sz="14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822960">
                <a:tc>
                  <a:txBody>
                    <a:bodyPr/>
                    <a:lstStyle/>
                    <a:p>
                      <a:r>
                        <a:rPr lang="en-IN" sz="1400" b="1" dirty="0" smtClean="0">
                          <a:solidFill>
                            <a:schemeClr val="tx1"/>
                          </a:solidFill>
                        </a:rPr>
                        <a:t>6. Healthy scepticism</a:t>
                      </a:r>
                      <a:endParaRPr lang="en-IN" sz="14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400" dirty="0" smtClean="0">
                          <a:solidFill>
                            <a:schemeClr val="tx1"/>
                          </a:solidFill>
                        </a:rPr>
                        <a:t>Marketing researchers</a:t>
                      </a:r>
                      <a:r>
                        <a:rPr lang="en-IN" sz="1400" baseline="0" dirty="0" smtClean="0">
                          <a:solidFill>
                            <a:schemeClr val="tx1"/>
                          </a:solidFill>
                        </a:rPr>
                        <a:t> show a healthy skepticism toward glib assumptions made by managers about how a market works. They are alert to the problems caused by “marketing myths.”</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1016000">
                <a:tc>
                  <a:txBody>
                    <a:bodyPr/>
                    <a:lstStyle/>
                    <a:p>
                      <a:r>
                        <a:rPr lang="en-IN" sz="1400" b="1" dirty="0" smtClean="0">
                          <a:solidFill>
                            <a:schemeClr val="tx1"/>
                          </a:solidFill>
                        </a:rPr>
                        <a:t>7. Ethical marketing</a:t>
                      </a:r>
                      <a:endParaRPr lang="en-IN" sz="14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400" dirty="0" smtClean="0">
                          <a:solidFill>
                            <a:schemeClr val="tx1"/>
                          </a:solidFill>
                        </a:rPr>
                        <a:t>Marketing</a:t>
                      </a:r>
                      <a:r>
                        <a:rPr lang="en-IN" sz="1400" baseline="0" dirty="0" smtClean="0">
                          <a:solidFill>
                            <a:schemeClr val="tx1"/>
                          </a:solidFill>
                        </a:rPr>
                        <a:t> research benefits both the sponsoring company and its customers. The misuse of marketing research can harm or annoy consumers, increasing resentment at what consumers regard as an invasion of their privacy or a disguised sales pitch. </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6411031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Measuring Marketing Productivity</a:t>
            </a:r>
            <a:endParaRPr lang="en-IN" sz="3600" dirty="0"/>
          </a:p>
        </p:txBody>
      </p:sp>
      <p:sp>
        <p:nvSpPr>
          <p:cNvPr id="3" name="Content Placeholder 2"/>
          <p:cNvSpPr>
            <a:spLocks noGrp="1"/>
          </p:cNvSpPr>
          <p:nvPr>
            <p:ph idx="1"/>
          </p:nvPr>
        </p:nvSpPr>
        <p:spPr>
          <a:xfrm>
            <a:off x="1981200" y="1600201"/>
            <a:ext cx="4038600" cy="1676400"/>
          </a:xfrm>
        </p:spPr>
        <p:txBody>
          <a:bodyPr/>
          <a:lstStyle/>
          <a:p>
            <a:r>
              <a:rPr lang="en-US" sz="2600" dirty="0">
                <a:cs typeface="Avenir Black" charset="0"/>
              </a:rPr>
              <a:t>Marketing </a:t>
            </a:r>
            <a:r>
              <a:rPr lang="en-US" sz="2600" dirty="0">
                <a:cs typeface="Avenir Black" charset="0"/>
              </a:rPr>
              <a:t>metrics</a:t>
            </a:r>
            <a:endParaRPr lang="en-US" sz="2600" dirty="0">
              <a:cs typeface="Avenir Black" charset="0"/>
            </a:endParaRPr>
          </a:p>
          <a:p>
            <a:r>
              <a:rPr lang="en-US" sz="2600" dirty="0">
                <a:cs typeface="Avenir Black" charset="0"/>
              </a:rPr>
              <a:t>Marketing-mix </a:t>
            </a:r>
            <a:r>
              <a:rPr lang="en-US" sz="2600" dirty="0">
                <a:cs typeface="Avenir Black" charset="0"/>
              </a:rPr>
              <a:t>modeling</a:t>
            </a:r>
            <a:endParaRPr lang="en-US" sz="2600" dirty="0">
              <a:cs typeface="Avenir Black" charset="0"/>
            </a:endParaRPr>
          </a:p>
          <a:p>
            <a:r>
              <a:rPr lang="en-US" sz="2600" dirty="0">
                <a:cs typeface="Avenir Black" charset="0"/>
              </a:rPr>
              <a:t>Marketing </a:t>
            </a:r>
            <a:r>
              <a:rPr lang="en-US" sz="2600" dirty="0">
                <a:cs typeface="Avenir Black" charset="0"/>
              </a:rPr>
              <a:t>dashboards</a:t>
            </a:r>
            <a:endParaRPr lang="en-IN" sz="2600" dirty="0"/>
          </a:p>
        </p:txBody>
      </p:sp>
    </p:spTree>
    <p:extLst>
      <p:ext uri="{BB962C8B-B14F-4D97-AF65-F5344CB8AC3E}">
        <p14:creationId xmlns:p14="http://schemas.microsoft.com/office/powerpoint/2010/main" val="42095107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Marketing </a:t>
            </a:r>
            <a:r>
              <a:rPr lang="en-US" sz="3600" dirty="0"/>
              <a:t>Metrics</a:t>
            </a:r>
            <a:endParaRPr lang="en-IN" sz="3600" dirty="0"/>
          </a:p>
        </p:txBody>
      </p:sp>
      <p:sp>
        <p:nvSpPr>
          <p:cNvPr id="3" name="Content Placeholder 2"/>
          <p:cNvSpPr>
            <a:spLocks noGrp="1"/>
          </p:cNvSpPr>
          <p:nvPr>
            <p:ph idx="1"/>
          </p:nvPr>
        </p:nvSpPr>
        <p:spPr>
          <a:xfrm>
            <a:off x="1981200" y="1600202"/>
            <a:ext cx="8229600" cy="1219199"/>
          </a:xfrm>
        </p:spPr>
        <p:txBody>
          <a:bodyPr/>
          <a:lstStyle/>
          <a:p>
            <a:pPr>
              <a:spcBef>
                <a:spcPts val="600"/>
              </a:spcBef>
            </a:pPr>
            <a:r>
              <a:rPr lang="en-US" sz="2400" dirty="0">
                <a:cs typeface="Avenir Black" charset="0"/>
              </a:rPr>
              <a:t>Measures that help marketers quantify, compare, and interpret </a:t>
            </a:r>
            <a:r>
              <a:rPr lang="en-US" sz="2400" dirty="0">
                <a:cs typeface="Avenir Black" charset="0"/>
              </a:rPr>
              <a:t>performance</a:t>
            </a:r>
          </a:p>
          <a:p>
            <a:pPr marL="0" indent="0">
              <a:spcBef>
                <a:spcPts val="600"/>
              </a:spcBef>
              <a:buNone/>
            </a:pPr>
            <a:r>
              <a:rPr lang="en-US" sz="2400" b="1" dirty="0">
                <a:cs typeface="Avenir Black" charset="0"/>
              </a:rPr>
              <a:t>Table 4.3 Sample Marketing Metrics</a:t>
            </a:r>
            <a:endParaRPr lang="en-IN" sz="2400" dirty="0"/>
          </a:p>
        </p:txBody>
      </p:sp>
      <p:graphicFrame>
        <p:nvGraphicFramePr>
          <p:cNvPr id="4" name="Table 3" descr="Table 4.3 has the following column headings from left to right: 1. External; 2. Internal. The row entries are as follows. Row 1: Awareness: Awareness of goals. Row 2: Market share (volume or value): Commitment of goals. Row 3: Relative price (market share value/volume): Active innovation support. Row 4: Number of complaints (level of dissatisfaction) : Resource adequacy.&#10;Row 5: Consumer satisfaction: Staffing/skill levels.&#10;Row 6: Distribution/availability: Desire to learn.&#10;Row 7: Total number of customers: Willingness to change. Row 8: Perceived quality/esteem: Freedom to fail. Row 9: Loyalty/retention: Autonomy.&#10;Row 10: Relative perceived quality: Relative employee satisfaction.&#10;"/>
          <p:cNvGraphicFramePr>
            <a:graphicFrameLocks noGrp="1"/>
          </p:cNvGraphicFramePr>
          <p:nvPr>
            <p:extLst/>
          </p:nvPr>
        </p:nvGraphicFramePr>
        <p:xfrm>
          <a:off x="2127376" y="2856202"/>
          <a:ext cx="7756850" cy="3468399"/>
        </p:xfrm>
        <a:graphic>
          <a:graphicData uri="http://schemas.openxmlformats.org/drawingml/2006/table">
            <a:tbl>
              <a:tblPr firstRow="1" bandRow="1">
                <a:tableStyleId>{3B4B98B0-60AC-42C2-AFA5-B58CD77FA1E5}</a:tableStyleId>
              </a:tblPr>
              <a:tblGrid>
                <a:gridCol w="3878425">
                  <a:extLst>
                    <a:ext uri="{9D8B030D-6E8A-4147-A177-3AD203B41FA5}">
                      <a16:colId xmlns:a16="http://schemas.microsoft.com/office/drawing/2014/main" val="20000"/>
                    </a:ext>
                  </a:extLst>
                </a:gridCol>
                <a:gridCol w="3878425">
                  <a:extLst>
                    <a:ext uri="{9D8B030D-6E8A-4147-A177-3AD203B41FA5}">
                      <a16:colId xmlns:a16="http://schemas.microsoft.com/office/drawing/2014/main" val="20001"/>
                    </a:ext>
                  </a:extLst>
                </a:gridCol>
              </a:tblGrid>
              <a:tr h="315309">
                <a:tc>
                  <a:txBody>
                    <a:bodyPr/>
                    <a:lstStyle/>
                    <a:p>
                      <a:r>
                        <a:rPr lang="en-IN" sz="1400" dirty="0" smtClean="0">
                          <a:solidFill>
                            <a:schemeClr val="tx1"/>
                          </a:solidFill>
                        </a:rPr>
                        <a:t>I.</a:t>
                      </a:r>
                      <a:r>
                        <a:rPr lang="en-IN" sz="1400" baseline="0" dirty="0" smtClean="0">
                          <a:solidFill>
                            <a:schemeClr val="tx1"/>
                          </a:solidFill>
                        </a:rPr>
                        <a:t> External</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400" dirty="0" smtClean="0">
                          <a:solidFill>
                            <a:schemeClr val="tx1"/>
                          </a:solidFill>
                        </a:rPr>
                        <a:t>II. Internal</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15309">
                <a:tc>
                  <a:txBody>
                    <a:bodyPr/>
                    <a:lstStyle/>
                    <a:p>
                      <a:r>
                        <a:rPr lang="en-IN" sz="1400" dirty="0" smtClean="0">
                          <a:solidFill>
                            <a:schemeClr val="tx1"/>
                          </a:solidFill>
                        </a:rPr>
                        <a:t>Awareness</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400" dirty="0" smtClean="0">
                          <a:solidFill>
                            <a:schemeClr val="tx1"/>
                          </a:solidFill>
                        </a:rPr>
                        <a:t>Awareness of goals</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15309">
                <a:tc>
                  <a:txBody>
                    <a:bodyPr/>
                    <a:lstStyle/>
                    <a:p>
                      <a:r>
                        <a:rPr lang="en-IN" sz="1400" dirty="0" smtClean="0">
                          <a:solidFill>
                            <a:schemeClr val="tx1"/>
                          </a:solidFill>
                        </a:rPr>
                        <a:t>Market share (volume or value)</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400" dirty="0" smtClean="0">
                          <a:solidFill>
                            <a:schemeClr val="tx1"/>
                          </a:solidFill>
                        </a:rPr>
                        <a:t>Commitment of goals</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15309">
                <a:tc>
                  <a:txBody>
                    <a:bodyPr/>
                    <a:lstStyle/>
                    <a:p>
                      <a:r>
                        <a:rPr lang="en-IN" sz="1400" dirty="0" smtClean="0">
                          <a:solidFill>
                            <a:schemeClr val="tx1"/>
                          </a:solidFill>
                        </a:rPr>
                        <a:t>Relative</a:t>
                      </a:r>
                      <a:r>
                        <a:rPr lang="en-IN" sz="1400" baseline="0" dirty="0" smtClean="0">
                          <a:solidFill>
                            <a:schemeClr val="tx1"/>
                          </a:solidFill>
                        </a:rPr>
                        <a:t> price (market share value/volume)</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400" dirty="0" smtClean="0">
                          <a:solidFill>
                            <a:schemeClr val="tx1"/>
                          </a:solidFill>
                        </a:rPr>
                        <a:t>Active</a:t>
                      </a:r>
                      <a:r>
                        <a:rPr lang="en-IN" sz="1400" baseline="0" dirty="0" smtClean="0">
                          <a:solidFill>
                            <a:schemeClr val="tx1"/>
                          </a:solidFill>
                        </a:rPr>
                        <a:t> innovation support</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15309">
                <a:tc>
                  <a:txBody>
                    <a:bodyPr/>
                    <a:lstStyle/>
                    <a:p>
                      <a:r>
                        <a:rPr lang="en-IN" sz="1400" dirty="0" smtClean="0">
                          <a:solidFill>
                            <a:schemeClr val="tx1"/>
                          </a:solidFill>
                        </a:rPr>
                        <a:t>Number of complaints (level</a:t>
                      </a:r>
                      <a:r>
                        <a:rPr lang="en-IN" sz="1400" baseline="0" dirty="0" smtClean="0">
                          <a:solidFill>
                            <a:schemeClr val="tx1"/>
                          </a:solidFill>
                        </a:rPr>
                        <a:t> of dissatisfaction) </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400" dirty="0" smtClean="0">
                          <a:solidFill>
                            <a:schemeClr val="tx1"/>
                          </a:solidFill>
                        </a:rPr>
                        <a:t>Resource adequacy</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15309">
                <a:tc>
                  <a:txBody>
                    <a:bodyPr/>
                    <a:lstStyle/>
                    <a:p>
                      <a:r>
                        <a:rPr lang="en-IN" sz="1400" dirty="0" smtClean="0">
                          <a:solidFill>
                            <a:schemeClr val="tx1"/>
                          </a:solidFill>
                        </a:rPr>
                        <a:t>Consumer satisfaction</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400" dirty="0" smtClean="0">
                          <a:solidFill>
                            <a:schemeClr val="tx1"/>
                          </a:solidFill>
                        </a:rPr>
                        <a:t>Staffing/skill levels</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15309">
                <a:tc>
                  <a:txBody>
                    <a:bodyPr/>
                    <a:lstStyle/>
                    <a:p>
                      <a:r>
                        <a:rPr lang="en-IN" sz="1400" dirty="0" smtClean="0">
                          <a:solidFill>
                            <a:schemeClr val="tx1"/>
                          </a:solidFill>
                        </a:rPr>
                        <a:t>Distribution/availability</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400" dirty="0" smtClean="0">
                          <a:solidFill>
                            <a:schemeClr val="tx1"/>
                          </a:solidFill>
                        </a:rPr>
                        <a:t>Desire to learn</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315309">
                <a:tc>
                  <a:txBody>
                    <a:bodyPr/>
                    <a:lstStyle/>
                    <a:p>
                      <a:r>
                        <a:rPr lang="en-IN" sz="1400" dirty="0" smtClean="0">
                          <a:solidFill>
                            <a:schemeClr val="tx1"/>
                          </a:solidFill>
                        </a:rPr>
                        <a:t>Total number of customers</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400" dirty="0" smtClean="0">
                          <a:solidFill>
                            <a:schemeClr val="tx1"/>
                          </a:solidFill>
                        </a:rPr>
                        <a:t>Willingness</a:t>
                      </a:r>
                      <a:r>
                        <a:rPr lang="en-IN" sz="1400" baseline="0" dirty="0" smtClean="0">
                          <a:solidFill>
                            <a:schemeClr val="tx1"/>
                          </a:solidFill>
                        </a:rPr>
                        <a:t> to change</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315309">
                <a:tc>
                  <a:txBody>
                    <a:bodyPr/>
                    <a:lstStyle/>
                    <a:p>
                      <a:r>
                        <a:rPr lang="en-IN" sz="1400" dirty="0" smtClean="0">
                          <a:solidFill>
                            <a:schemeClr val="tx1"/>
                          </a:solidFill>
                        </a:rPr>
                        <a:t>Perceived quality/esteem</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400" dirty="0" smtClean="0">
                          <a:solidFill>
                            <a:schemeClr val="tx1"/>
                          </a:solidFill>
                        </a:rPr>
                        <a:t>Freedom to fail</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315309">
                <a:tc>
                  <a:txBody>
                    <a:bodyPr/>
                    <a:lstStyle/>
                    <a:p>
                      <a:r>
                        <a:rPr lang="en-IN" sz="1400" dirty="0" smtClean="0">
                          <a:solidFill>
                            <a:schemeClr val="tx1"/>
                          </a:solidFill>
                        </a:rPr>
                        <a:t>Loyalty/retention</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400" dirty="0" smtClean="0">
                          <a:solidFill>
                            <a:schemeClr val="tx1"/>
                          </a:solidFill>
                        </a:rPr>
                        <a:t>Autonomy</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315309">
                <a:tc>
                  <a:txBody>
                    <a:bodyPr/>
                    <a:lstStyle/>
                    <a:p>
                      <a:r>
                        <a:rPr lang="en-IN" sz="1400" dirty="0" smtClean="0">
                          <a:solidFill>
                            <a:schemeClr val="tx1"/>
                          </a:solidFill>
                        </a:rPr>
                        <a:t>Relative perceived quality</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400" dirty="0" smtClean="0">
                          <a:solidFill>
                            <a:schemeClr val="tx1"/>
                          </a:solidFill>
                        </a:rPr>
                        <a:t>Relative employee satisfaction</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3017886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sz="3600" dirty="0">
                <a:ea typeface="ＭＳ Ｐゴシック" charset="0"/>
              </a:rPr>
              <a:t>Marketing-Mix Modeling</a:t>
            </a:r>
            <a:endParaRPr lang="en-IN" sz="3600" dirty="0"/>
          </a:p>
        </p:txBody>
      </p:sp>
      <p:sp>
        <p:nvSpPr>
          <p:cNvPr id="3" name="Content Placeholder 2"/>
          <p:cNvSpPr>
            <a:spLocks noGrp="1"/>
          </p:cNvSpPr>
          <p:nvPr>
            <p:ph idx="1"/>
          </p:nvPr>
        </p:nvSpPr>
        <p:spPr>
          <a:xfrm>
            <a:off x="1981200" y="1600201"/>
            <a:ext cx="8229600" cy="1981200"/>
          </a:xfrm>
        </p:spPr>
        <p:txBody>
          <a:bodyPr/>
          <a:lstStyle/>
          <a:p>
            <a:r>
              <a:rPr lang="en-US" sz="2600" dirty="0">
                <a:cs typeface="Avenir Black" charset="0"/>
              </a:rPr>
              <a:t>Analyzes data from a variety of sources, such as retailer scanner data, company shipment data, pricing, media, and promotion spending data, to understand more precisely the effects of specific marketing </a:t>
            </a:r>
            <a:r>
              <a:rPr lang="en-US" sz="2600" dirty="0">
                <a:cs typeface="Avenir Black" charset="0"/>
              </a:rPr>
              <a:t>activities</a:t>
            </a:r>
            <a:endParaRPr lang="en-IN" sz="2600" dirty="0"/>
          </a:p>
        </p:txBody>
      </p:sp>
    </p:spTree>
    <p:extLst>
      <p:ext uri="{BB962C8B-B14F-4D97-AF65-F5344CB8AC3E}">
        <p14:creationId xmlns:p14="http://schemas.microsoft.com/office/powerpoint/2010/main" val="2136539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Marketing Dashboards</a:t>
            </a:r>
            <a:endParaRPr lang="en-IN" sz="3600" dirty="0"/>
          </a:p>
        </p:txBody>
      </p:sp>
      <p:sp>
        <p:nvSpPr>
          <p:cNvPr id="3" name="Content Placeholder 2"/>
          <p:cNvSpPr>
            <a:spLocks noGrp="1"/>
          </p:cNvSpPr>
          <p:nvPr>
            <p:ph idx="1"/>
          </p:nvPr>
        </p:nvSpPr>
        <p:spPr/>
        <p:txBody>
          <a:bodyPr/>
          <a:lstStyle/>
          <a:p>
            <a:r>
              <a:rPr lang="en-US" altLang="en-US" sz="2600" dirty="0">
                <a:cs typeface="Avenir Black" charset="0"/>
              </a:rPr>
              <a:t>“</a:t>
            </a:r>
            <a:r>
              <a:rPr lang="en-US" sz="2600" dirty="0">
                <a:cs typeface="Avenir Black" charset="0"/>
              </a:rPr>
              <a:t>A concise set of interconnected performance drivers to be viewed in common throughout the organization.</a:t>
            </a:r>
            <a:r>
              <a:rPr lang="en-US" altLang="en-US" sz="2600" dirty="0">
                <a:cs typeface="Avenir Black" charset="0"/>
              </a:rPr>
              <a:t>”</a:t>
            </a:r>
          </a:p>
          <a:p>
            <a:pPr lvl="1">
              <a:spcBef>
                <a:spcPts val="1500"/>
              </a:spcBef>
              <a:buClr>
                <a:schemeClr val="bg2"/>
              </a:buClr>
              <a:buFont typeface="Arial" panose="020B0604020202020204" pitchFamily="34" charset="0"/>
              <a:buChar char="‒"/>
            </a:pPr>
            <a:r>
              <a:rPr lang="en-US" dirty="0"/>
              <a:t>Customer-performance scorecard</a:t>
            </a:r>
          </a:p>
          <a:p>
            <a:pPr lvl="1">
              <a:spcBef>
                <a:spcPts val="1500"/>
              </a:spcBef>
              <a:buClr>
                <a:schemeClr val="bg2"/>
              </a:buClr>
              <a:buFont typeface="Arial" panose="020B0604020202020204" pitchFamily="34" charset="0"/>
              <a:buChar char="‒"/>
            </a:pPr>
            <a:r>
              <a:rPr lang="en-US" dirty="0"/>
              <a:t>Stakeholder-performance scorecard</a:t>
            </a:r>
            <a:endParaRPr lang="en-IN" sz="2600" dirty="0"/>
          </a:p>
        </p:txBody>
      </p:sp>
    </p:spTree>
    <p:extLst>
      <p:ext uri="{BB962C8B-B14F-4D97-AF65-F5344CB8AC3E}">
        <p14:creationId xmlns:p14="http://schemas.microsoft.com/office/powerpoint/2010/main" val="28126589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Sample </a:t>
            </a:r>
            <a:r>
              <a:rPr lang="en-IN" sz="3600" dirty="0"/>
              <a:t>Customer-Performance Scorecard Measures</a:t>
            </a:r>
          </a:p>
        </p:txBody>
      </p:sp>
      <p:sp>
        <p:nvSpPr>
          <p:cNvPr id="3" name="Content Placeholder 2"/>
          <p:cNvSpPr>
            <a:spLocks noGrp="1"/>
          </p:cNvSpPr>
          <p:nvPr>
            <p:ph idx="1"/>
          </p:nvPr>
        </p:nvSpPr>
        <p:spPr>
          <a:xfrm>
            <a:off x="1981200" y="1600202"/>
            <a:ext cx="8229600" cy="304799"/>
          </a:xfrm>
        </p:spPr>
        <p:txBody>
          <a:bodyPr>
            <a:normAutofit fontScale="92500" lnSpcReduction="20000"/>
          </a:bodyPr>
          <a:lstStyle/>
          <a:p>
            <a:pPr marL="0" indent="0">
              <a:buNone/>
            </a:pPr>
            <a:r>
              <a:rPr lang="en-IN" sz="2000" b="1" dirty="0"/>
              <a:t>Table 4.4 Sample Customer-Performance Scorecard Measures</a:t>
            </a:r>
            <a:endParaRPr lang="en-IN" sz="2000" b="1" dirty="0"/>
          </a:p>
        </p:txBody>
      </p:sp>
      <p:graphicFrame>
        <p:nvGraphicFramePr>
          <p:cNvPr id="4" name="Table 3" descr="Table 4.4 lists the sample customer-performance scorecard measures as follows. Percentage of new customers to average number of customers. Percentage of lost customers to average number of customers. Percentage of Win-back customers to average number of customers. Percentage of customers falling into very dissatisfied, natural, satisfied, and very satisfied categories. Percentage of customers who say they would repurchase the product. Percentage of customers who say they would recommend the product to others. Percentage of target market customers who have brand awareness or recall. Percentage of customers who say that the company’s product is the most preferred in its category. Percentage of customers who correctly identify the brand’s intended positioning and differentiation. Average perception of company’s product quality relative to chief competitor. Average perception of company’s service quality relative to chief competitor."/>
          <p:cNvGraphicFramePr>
            <a:graphicFrameLocks noGrp="1"/>
          </p:cNvGraphicFramePr>
          <p:nvPr>
            <p:extLst/>
          </p:nvPr>
        </p:nvGraphicFramePr>
        <p:xfrm>
          <a:off x="2209800" y="1932782"/>
          <a:ext cx="8153400" cy="4419600"/>
        </p:xfrm>
        <a:graphic>
          <a:graphicData uri="http://schemas.openxmlformats.org/drawingml/2006/table">
            <a:tbl>
              <a:tblPr firstRow="1" bandRow="1">
                <a:tableStyleId>{3B4B98B0-60AC-42C2-AFA5-B58CD77FA1E5}</a:tableStyleId>
              </a:tblPr>
              <a:tblGrid>
                <a:gridCol w="8153400">
                  <a:extLst>
                    <a:ext uri="{9D8B030D-6E8A-4147-A177-3AD203B41FA5}">
                      <a16:colId xmlns:a16="http://schemas.microsoft.com/office/drawing/2014/main" val="20000"/>
                    </a:ext>
                  </a:extLst>
                </a:gridCol>
              </a:tblGrid>
              <a:tr h="308952">
                <a:tc>
                  <a:txBody>
                    <a:bodyPr/>
                    <a:lstStyle/>
                    <a:p>
                      <a:pPr marL="285750" indent="-285750">
                        <a:buClr>
                          <a:schemeClr val="bg2"/>
                        </a:buClr>
                        <a:buFont typeface="Arial" panose="020B0604020202020204" pitchFamily="34" charset="0"/>
                        <a:buChar char="•"/>
                      </a:pPr>
                      <a:r>
                        <a:rPr lang="en-IN" sz="1600" b="0" dirty="0" smtClean="0">
                          <a:solidFill>
                            <a:schemeClr val="tx1"/>
                          </a:solidFill>
                        </a:rPr>
                        <a:t>Percentage of new customers to average number of customers</a:t>
                      </a:r>
                      <a:endParaRPr lang="en-IN" sz="16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08952">
                <a:tc>
                  <a:txBody>
                    <a:bodyPr/>
                    <a:lstStyle/>
                    <a:p>
                      <a:pPr marL="285750" indent="-285750">
                        <a:buClr>
                          <a:schemeClr val="bg2"/>
                        </a:buClr>
                        <a:buFont typeface="Arial" panose="020B0604020202020204" pitchFamily="34" charset="0"/>
                        <a:buChar char="•"/>
                      </a:pPr>
                      <a:r>
                        <a:rPr lang="en-IN" sz="1600" dirty="0" smtClean="0">
                          <a:solidFill>
                            <a:schemeClr val="tx1"/>
                          </a:solidFill>
                        </a:rPr>
                        <a:t>Percentage of lost customers to average number of customers</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08952">
                <a:tc>
                  <a:txBody>
                    <a:bodyPr/>
                    <a:lstStyle/>
                    <a:p>
                      <a:pPr marL="285750" indent="-285750">
                        <a:buClr>
                          <a:schemeClr val="bg2"/>
                        </a:buClr>
                        <a:buFont typeface="Arial" panose="020B0604020202020204" pitchFamily="34" charset="0"/>
                        <a:buChar char="•"/>
                      </a:pPr>
                      <a:r>
                        <a:rPr lang="en-IN" sz="1600" dirty="0" smtClean="0">
                          <a:solidFill>
                            <a:schemeClr val="tx1"/>
                          </a:solidFill>
                        </a:rPr>
                        <a:t>Percentage of</a:t>
                      </a:r>
                      <a:r>
                        <a:rPr lang="en-IN" sz="1600" baseline="0" dirty="0" smtClean="0">
                          <a:solidFill>
                            <a:schemeClr val="tx1"/>
                          </a:solidFill>
                        </a:rPr>
                        <a:t> Win-back customers to average number of customers</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471598">
                <a:tc>
                  <a:txBody>
                    <a:bodyPr/>
                    <a:lstStyle/>
                    <a:p>
                      <a:pPr marL="285750" indent="-285750">
                        <a:buClr>
                          <a:schemeClr val="bg2"/>
                        </a:buClr>
                        <a:buFont typeface="Arial" panose="020B0604020202020204" pitchFamily="34" charset="0"/>
                        <a:buChar char="•"/>
                      </a:pPr>
                      <a:r>
                        <a:rPr lang="en-IN" sz="1600" dirty="0" smtClean="0">
                          <a:solidFill>
                            <a:schemeClr val="tx1"/>
                          </a:solidFill>
                        </a:rPr>
                        <a:t>Percentage of customers falling</a:t>
                      </a:r>
                      <a:r>
                        <a:rPr lang="en-IN" sz="1600" baseline="0" dirty="0" smtClean="0">
                          <a:solidFill>
                            <a:schemeClr val="tx1"/>
                          </a:solidFill>
                        </a:rPr>
                        <a:t> into very dissatisfied, natural, satisfied, and very satisfied categories</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08952">
                <a:tc>
                  <a:txBody>
                    <a:bodyPr/>
                    <a:lstStyle/>
                    <a:p>
                      <a:pPr marL="285750" indent="-285750">
                        <a:buClr>
                          <a:schemeClr val="bg2"/>
                        </a:buClr>
                        <a:buFont typeface="Arial" panose="020B0604020202020204" pitchFamily="34" charset="0"/>
                        <a:buChar char="•"/>
                      </a:pPr>
                      <a:r>
                        <a:rPr lang="en-IN" sz="1600" dirty="0" smtClean="0">
                          <a:solidFill>
                            <a:schemeClr val="tx1"/>
                          </a:solidFill>
                        </a:rPr>
                        <a:t>Percentage of customers</a:t>
                      </a:r>
                      <a:r>
                        <a:rPr lang="en-IN" sz="1600" baseline="0" dirty="0" smtClean="0">
                          <a:solidFill>
                            <a:schemeClr val="tx1"/>
                          </a:solidFill>
                        </a:rPr>
                        <a:t> who say they would repurchase the product</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08952">
                <a:tc>
                  <a:txBody>
                    <a:bodyPr/>
                    <a:lstStyle/>
                    <a:p>
                      <a:pPr marL="285750" indent="-285750">
                        <a:buClr>
                          <a:schemeClr val="bg2"/>
                        </a:buClr>
                        <a:buFont typeface="Arial" panose="020B0604020202020204" pitchFamily="34" charset="0"/>
                        <a:buChar char="•"/>
                      </a:pPr>
                      <a:r>
                        <a:rPr lang="en-IN" sz="1600" dirty="0" smtClean="0">
                          <a:solidFill>
                            <a:schemeClr val="tx1"/>
                          </a:solidFill>
                        </a:rPr>
                        <a:t>Percentage of customers</a:t>
                      </a:r>
                      <a:r>
                        <a:rPr lang="en-IN" sz="1600" baseline="0" dirty="0" smtClean="0">
                          <a:solidFill>
                            <a:schemeClr val="tx1"/>
                          </a:solidFill>
                        </a:rPr>
                        <a:t> who say they would recommend the product to others</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08952">
                <a:tc>
                  <a:txBody>
                    <a:bodyPr/>
                    <a:lstStyle/>
                    <a:p>
                      <a:pPr marL="285750" indent="-285750">
                        <a:buClr>
                          <a:schemeClr val="bg2"/>
                        </a:buClr>
                        <a:buFont typeface="Arial" panose="020B0604020202020204" pitchFamily="34" charset="0"/>
                        <a:buChar char="•"/>
                      </a:pPr>
                      <a:r>
                        <a:rPr lang="en-IN" sz="1600" dirty="0" smtClean="0">
                          <a:solidFill>
                            <a:schemeClr val="tx1"/>
                          </a:solidFill>
                        </a:rPr>
                        <a:t>Percentage of target market customers who have brand awareness or recall</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471598">
                <a:tc>
                  <a:txBody>
                    <a:bodyPr/>
                    <a:lstStyle/>
                    <a:p>
                      <a:pPr marL="285750" indent="-285750">
                        <a:buClr>
                          <a:schemeClr val="bg2"/>
                        </a:buClr>
                        <a:buFont typeface="Arial" panose="020B0604020202020204" pitchFamily="34" charset="0"/>
                        <a:buChar char="•"/>
                      </a:pPr>
                      <a:r>
                        <a:rPr lang="en-IN" sz="1600" dirty="0" smtClean="0">
                          <a:solidFill>
                            <a:schemeClr val="tx1"/>
                          </a:solidFill>
                        </a:rPr>
                        <a:t>Percentage of customers</a:t>
                      </a:r>
                      <a:r>
                        <a:rPr lang="en-IN" sz="1600" baseline="0" dirty="0" smtClean="0">
                          <a:solidFill>
                            <a:schemeClr val="tx1"/>
                          </a:solidFill>
                        </a:rPr>
                        <a:t> who say that the company’s product is the most preferred in its category</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471598">
                <a:tc>
                  <a:txBody>
                    <a:bodyPr/>
                    <a:lstStyle/>
                    <a:p>
                      <a:pPr marL="285750" indent="-285750">
                        <a:buClr>
                          <a:schemeClr val="bg2"/>
                        </a:buClr>
                        <a:buFont typeface="Arial" panose="020B0604020202020204" pitchFamily="34" charset="0"/>
                        <a:buChar char="•"/>
                      </a:pPr>
                      <a:r>
                        <a:rPr lang="en-IN" sz="1600" dirty="0" smtClean="0">
                          <a:solidFill>
                            <a:schemeClr val="tx1"/>
                          </a:solidFill>
                        </a:rPr>
                        <a:t>Percentage of customers who correctly identify the brand</a:t>
                      </a:r>
                      <a:r>
                        <a:rPr lang="en-IN" sz="1600" baseline="0" dirty="0" smtClean="0">
                          <a:solidFill>
                            <a:schemeClr val="tx1"/>
                          </a:solidFill>
                        </a:rPr>
                        <a:t>’s intended positioning and differentiation</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308952">
                <a:tc>
                  <a:txBody>
                    <a:bodyPr/>
                    <a:lstStyle/>
                    <a:p>
                      <a:pPr marL="285750" indent="-285750">
                        <a:buClr>
                          <a:schemeClr val="bg2"/>
                        </a:buClr>
                        <a:buFont typeface="Arial" panose="020B0604020202020204" pitchFamily="34" charset="0"/>
                        <a:buChar char="•"/>
                      </a:pPr>
                      <a:r>
                        <a:rPr lang="en-IN" sz="1600" dirty="0" smtClean="0">
                          <a:solidFill>
                            <a:schemeClr val="tx1"/>
                          </a:solidFill>
                        </a:rPr>
                        <a:t>Average perception of company’s product quality relative to chief competitor</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308952">
                <a:tc>
                  <a:txBody>
                    <a:bodyPr/>
                    <a:lstStyle/>
                    <a:p>
                      <a:pPr marL="285750" indent="-285750">
                        <a:buClr>
                          <a:schemeClr val="bg2"/>
                        </a:buClr>
                        <a:buFont typeface="Arial" panose="020B0604020202020204" pitchFamily="34" charset="0"/>
                        <a:buChar char="•"/>
                      </a:pPr>
                      <a:r>
                        <a:rPr lang="en-IN" sz="1600" dirty="0" smtClean="0">
                          <a:solidFill>
                            <a:schemeClr val="tx1"/>
                          </a:solidFill>
                        </a:rPr>
                        <a:t>Average perception of company’s service quality relative</a:t>
                      </a:r>
                      <a:r>
                        <a:rPr lang="en-IN" sz="1600" baseline="0" dirty="0" smtClean="0">
                          <a:solidFill>
                            <a:schemeClr val="tx1"/>
                          </a:solidFill>
                        </a:rPr>
                        <a:t> to chief competitor</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33968299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ea typeface="ＭＳ Ｐゴシック" charset="0"/>
              </a:rPr>
              <a:t>Figure </a:t>
            </a:r>
            <a:r>
              <a:rPr lang="en-US" sz="3600" dirty="0">
                <a:ea typeface="ＭＳ Ｐゴシック" charset="0"/>
              </a:rPr>
              <a:t>4.3 </a:t>
            </a:r>
            <a:r>
              <a:rPr lang="en-IN" sz="3600" dirty="0">
                <a:ea typeface="ＭＳ Ｐゴシック" charset="0"/>
              </a:rPr>
              <a:t>Example of a Marketing Dashboard</a:t>
            </a:r>
            <a:endParaRPr lang="en-IN" sz="3600" dirty="0"/>
          </a:p>
        </p:txBody>
      </p:sp>
      <p:pic>
        <p:nvPicPr>
          <p:cNvPr id="5" name="Picture 4" descr="A screenshot is used to illustrate a marketing dashboard. It shows line graphs, colored boxes to track performance of various products, and a counter that relates how many people are viewing the pag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0989" y="1447801"/>
            <a:ext cx="6870023" cy="4906525"/>
          </a:xfrm>
          <a:prstGeom prst="rect">
            <a:avLst/>
          </a:prstGeom>
        </p:spPr>
      </p:pic>
    </p:spTree>
    <p:extLst>
      <p:ext uri="{BB962C8B-B14F-4D97-AF65-F5344CB8AC3E}">
        <p14:creationId xmlns:p14="http://schemas.microsoft.com/office/powerpoint/2010/main" val="11199893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type="body" sz="quarter" idx="10"/>
          </p:nvPr>
        </p:nvSpPr>
        <p:spPr>
          <a:xfrm>
            <a:off x="0" y="2805171"/>
            <a:ext cx="7543800" cy="2125662"/>
          </a:xfrm>
        </p:spPr>
        <p:txBody>
          <a:bodyPr>
            <a:normAutofit fontScale="47500" lnSpcReduction="20000"/>
          </a:bodyPr>
          <a:lstStyle/>
          <a:p>
            <a:pPr>
              <a:defRPr/>
            </a:pPr>
            <a:endParaRPr lang="uz-Cyrl-UZ" cap="all" dirty="0" smtClean="0">
              <a:solidFill>
                <a:schemeClr val="tx2"/>
              </a:solidFill>
            </a:endParaRPr>
          </a:p>
          <a:p>
            <a:pPr>
              <a:defRPr/>
            </a:pPr>
            <a:endParaRPr lang="uz-Cyrl-UZ" cap="all" dirty="0">
              <a:solidFill>
                <a:schemeClr val="tx2"/>
              </a:solidFill>
            </a:endParaRPr>
          </a:p>
          <a:p>
            <a:pPr>
              <a:defRPr/>
            </a:pPr>
            <a:endParaRPr lang="uz-Cyrl-UZ" cap="all" dirty="0" smtClean="0">
              <a:solidFill>
                <a:schemeClr val="tx2"/>
              </a:solidFill>
            </a:endParaRPr>
          </a:p>
          <a:p>
            <a:pPr>
              <a:defRPr/>
            </a:pPr>
            <a:r>
              <a:rPr lang="en-US" sz="8600" cap="all" dirty="0">
                <a:solidFill>
                  <a:schemeClr val="tx2"/>
                </a:solidFill>
              </a:rPr>
              <a:t>THANK YOU FOR YOUR ATTENTION!</a:t>
            </a:r>
            <a:endParaRPr lang="uz-Cyrl-UZ" sz="8600" cap="all" dirty="0">
              <a:solidFill>
                <a:schemeClr val="tx2"/>
              </a:solidFill>
            </a:endParaRPr>
          </a:p>
          <a:p>
            <a:pPr>
              <a:defRPr/>
            </a:pPr>
            <a:endParaRPr lang="en-US" sz="3600" cap="all" dirty="0">
              <a:solidFill>
                <a:schemeClr val="tx2"/>
              </a:solidFill>
            </a:endParaRPr>
          </a:p>
          <a:p>
            <a:pPr>
              <a:defRPr/>
            </a:pPr>
            <a:endParaRPr lang="en-US" sz="3600" cap="all" dirty="0">
              <a:solidFill>
                <a:schemeClr val="tx2"/>
              </a:solidFill>
            </a:endParaRPr>
          </a:p>
          <a:p>
            <a:pPr>
              <a:defRPr/>
            </a:pPr>
            <a:endParaRPr lang="uz-Cyrl-UZ" sz="3600" cap="all" dirty="0">
              <a:solidFill>
                <a:schemeClr val="tx2"/>
              </a:solidFill>
            </a:endParaRPr>
          </a:p>
        </p:txBody>
      </p:sp>
      <p:pic>
        <p:nvPicPr>
          <p:cNvPr id="2" name="Рисунок 1"/>
          <p:cNvPicPr>
            <a:picLocks noChangeAspect="1"/>
          </p:cNvPicPr>
          <p:nvPr/>
        </p:nvPicPr>
        <p:blipFill>
          <a:blip r:embed="rId3"/>
          <a:stretch>
            <a:fillRect/>
          </a:stretch>
        </p:blipFill>
        <p:spPr>
          <a:xfrm>
            <a:off x="6442176" y="2682393"/>
            <a:ext cx="4328535" cy="2889754"/>
          </a:xfrm>
          <a:prstGeom prst="rect">
            <a:avLst/>
          </a:prstGeom>
        </p:spPr>
      </p:pic>
    </p:spTree>
    <p:extLst>
      <p:ext uri="{BB962C8B-B14F-4D97-AF65-F5344CB8AC3E}">
        <p14:creationId xmlns:p14="http://schemas.microsoft.com/office/powerpoint/2010/main" val="47334709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 y="-71335"/>
            <a:ext cx="12192000" cy="6959600"/>
          </a:xfrm>
          <a:prstGeom prst="rect">
            <a:avLst/>
          </a:prstGeom>
        </p:spPr>
      </p:pic>
    </p:spTree>
    <p:extLst>
      <p:ext uri="{BB962C8B-B14F-4D97-AF65-F5344CB8AC3E}">
        <p14:creationId xmlns:p14="http://schemas.microsoft.com/office/powerpoint/2010/main" val="1544208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336</TotalTime>
  <Words>3492</Words>
  <Application>Microsoft Office PowerPoint</Application>
  <PresentationFormat>Широкоэкранный</PresentationFormat>
  <Paragraphs>269</Paragraphs>
  <Slides>31</Slides>
  <Notes>26</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31</vt:i4>
      </vt:variant>
    </vt:vector>
  </HeadingPairs>
  <TitlesOfParts>
    <vt:vector size="37" baseType="lpstr">
      <vt:lpstr>ＭＳ Ｐゴシック</vt:lpstr>
      <vt:lpstr>Arial</vt:lpstr>
      <vt:lpstr>Avenir Black</vt:lpstr>
      <vt:lpstr>Calibri</vt:lpstr>
      <vt:lpstr>Calibri Light</vt:lpstr>
      <vt:lpstr>Office Theme</vt:lpstr>
      <vt:lpstr>Презентация PowerPoint</vt:lpstr>
      <vt:lpstr>Conducting Marketing Research</vt:lpstr>
      <vt:lpstr>Learning Objectives</vt:lpstr>
      <vt:lpstr>The Scope of Marketing Research (1 of 4)</vt:lpstr>
      <vt:lpstr>The Scope of Marketing Research (2 of 4)</vt:lpstr>
      <vt:lpstr>The Scope of Marketing Research (3 of 4)</vt:lpstr>
      <vt:lpstr>Research Conducted at Small Companies</vt:lpstr>
      <vt:lpstr>The Scope of Marketing Research (4 of 4)</vt:lpstr>
      <vt:lpstr>Figure 4.1 The Marketing Research Process</vt:lpstr>
      <vt:lpstr>Step 1: Define the Problem, Define the Decision Alternatives, Define the Research Objectives</vt:lpstr>
      <vt:lpstr>Step 2: Develop the Research Plan (1 of 6)</vt:lpstr>
      <vt:lpstr>Step 2: Develop the Research Plan (2 of 6)</vt:lpstr>
      <vt:lpstr>Step 2: Develop the Research Plan (3 of 6)</vt:lpstr>
      <vt:lpstr>Questionnaire (1 of 2)</vt:lpstr>
      <vt:lpstr>Questionnaire (2 of 2)</vt:lpstr>
      <vt:lpstr>Qualitative Measures</vt:lpstr>
      <vt:lpstr>Step 2: Develop the Research Plan (4 of 6)</vt:lpstr>
      <vt:lpstr>Step 2: Develop the Research Plan (5 of 6)</vt:lpstr>
      <vt:lpstr>Step 2: Develop the Research Plan (6 of 6)</vt:lpstr>
      <vt:lpstr>Online Research</vt:lpstr>
      <vt:lpstr>Step 3 to Step 6</vt:lpstr>
      <vt:lpstr>Good Marketing Research (1 of 2)</vt:lpstr>
      <vt:lpstr>Good Marketing Research (2 of 2)</vt:lpstr>
      <vt:lpstr>Measuring Marketing Productivity</vt:lpstr>
      <vt:lpstr>Marketing Metrics</vt:lpstr>
      <vt:lpstr>Marketing-Mix Modeling</vt:lpstr>
      <vt:lpstr>Marketing Dashboards</vt:lpstr>
      <vt:lpstr>Sample Customer-Performance Scorecard Measures</vt:lpstr>
      <vt:lpstr>Figure 4.3 Example of a Marketing Dashboard</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of Marketing in Uzbekistan</dc:title>
  <dc:creator>Mamurjon Rahimov</dc:creator>
  <cp:lastModifiedBy>USER</cp:lastModifiedBy>
  <cp:revision>26</cp:revision>
  <dcterms:created xsi:type="dcterms:W3CDTF">2018-04-02T08:05:09Z</dcterms:created>
  <dcterms:modified xsi:type="dcterms:W3CDTF">2018-10-23T11:39:56Z</dcterms:modified>
</cp:coreProperties>
</file>