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66" r:id="rId32"/>
    <p:sldId id="26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250" autoAdjust="0"/>
    <p:restoredTop sz="78584" autoAdjust="0"/>
  </p:normalViewPr>
  <p:slideViewPr>
    <p:cSldViewPr snapToGrid="0">
      <p:cViewPr varScale="1">
        <p:scale>
          <a:sx n="58" d="100"/>
          <a:sy n="58" d="100"/>
        </p:scale>
        <p:origin x="762" y="6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10/23/2018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3</a:t>
            </a:fld>
            <a:endParaRPr lang="en-US" dirty="0"/>
          </a:p>
        </p:txBody>
      </p:sp>
    </p:spTree>
    <p:extLst>
      <p:ext uri="{BB962C8B-B14F-4D97-AF65-F5344CB8AC3E}">
        <p14:creationId xmlns:p14="http://schemas.microsoft.com/office/powerpoint/2010/main" val="841429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 segmentation divides a market into well-defined slices. A market segment consists of a group of customers who share a similar set of needs and wants. The marketer</a:t>
            </a:r>
            <a:r>
              <a:rPr lang="en-US" altLang="en-US" dirty="0" smtClean="0">
                <a:latin typeface="Arial" panose="020B0604020202020204" pitchFamily="34" charset="0"/>
              </a:rPr>
              <a:t>’</a:t>
            </a:r>
            <a:r>
              <a:rPr lang="en-US" dirty="0" smtClean="0">
                <a:latin typeface="Arial" panose="020B0604020202020204" pitchFamily="34" charset="0"/>
              </a:rPr>
              <a:t>s task is to identify the appropriate number and nature of market segments and decide which one(s) to target. The major segmentation variables—geographic, demographic, psychographic, and behavioral segmentation—are summarized in Table 9.1 </a:t>
            </a:r>
            <a:r>
              <a:rPr lang="en-US" sz="1200" kern="1200" dirty="0" smtClean="0">
                <a:solidFill>
                  <a:schemeClr val="tx1"/>
                </a:solidFill>
                <a:effectLst/>
                <a:latin typeface="+mn-lt"/>
                <a:ea typeface="+mn-ea"/>
                <a:cs typeface="+mn-cs"/>
              </a:rPr>
              <a:t>(see Table 9.1 on slides 4-6)</a:t>
            </a:r>
            <a:r>
              <a:rPr lang="en-US" dirty="0" smtClean="0">
                <a:latin typeface="Arial" panose="020B0604020202020204" pitchFamily="34" charset="0"/>
              </a:rPr>
              <a:t>.</a:t>
            </a:r>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442145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4128145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311834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817180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company can operate in one or a few areas, or it can operate in all but pay attention to local variations. In that way it can tailor marketing programs to the needs and wants of local customer groups in trading areas, neighborhoods, even individual stores. In a growing trend called grassroots marketing, marketers concentrate on making such activities as personally relevant to individual customers as possible.</a:t>
            </a:r>
          </a:p>
          <a:p>
            <a:endParaRPr lang="en-US" dirty="0" smtClean="0">
              <a:latin typeface="Arial" panose="020B0604020202020204" pitchFamily="34" charset="0"/>
            </a:endParaRPr>
          </a:p>
          <a:p>
            <a:r>
              <a:rPr lang="en-US" dirty="0" smtClean="0">
                <a:latin typeface="Arial" panose="020B0604020202020204" pitchFamily="34" charset="0"/>
              </a:rPr>
              <a:t>More and more, regional marketing means marketing right down to a specific </a:t>
            </a:r>
            <a:r>
              <a:rPr lang="ro-RO" dirty="0" smtClean="0">
                <a:latin typeface="Arial" panose="020B0604020202020204" pitchFamily="34" charset="0"/>
              </a:rPr>
              <a:t>zip code. </a:t>
            </a:r>
            <a:r>
              <a:rPr lang="nb-NO" dirty="0" smtClean="0">
                <a:latin typeface="Arial" panose="020B0604020202020204" pitchFamily="34" charset="0"/>
              </a:rPr>
              <a:t>Nielsen Claritas has </a:t>
            </a:r>
            <a:r>
              <a:rPr lang="en-US" dirty="0" smtClean="0">
                <a:latin typeface="Arial" panose="020B0604020202020204" pitchFamily="34" charset="0"/>
              </a:rPr>
              <a:t>developed a </a:t>
            </a:r>
            <a:r>
              <a:rPr lang="en-US" dirty="0" err="1" smtClean="0">
                <a:latin typeface="Arial" panose="020B0604020202020204" pitchFamily="34" charset="0"/>
              </a:rPr>
              <a:t>geoclustering</a:t>
            </a:r>
            <a:r>
              <a:rPr lang="en-US" dirty="0" smtClean="0">
                <a:latin typeface="Arial" panose="020B0604020202020204" pitchFamily="34" charset="0"/>
              </a:rPr>
              <a:t> approach called PRIZM (Potential Rating Index by Zip Markets) NE that classifies more than half a million U.S. residential neighborhoods into 14 distinct groups and 66 distinct lifestyle segments called PRIZM Clusters. The groupings take into consideration 39 factors in five broad categories. The clusters have descriptive titles such </a:t>
            </a:r>
            <a:r>
              <a:rPr lang="pt-BR" dirty="0" smtClean="0">
                <a:latin typeface="Arial" panose="020B0604020202020204" pitchFamily="34" charset="0"/>
              </a:rPr>
              <a:t>as Blue Blood Estates, Winner</a:t>
            </a:r>
            <a:r>
              <a:rPr lang="pt-BR" altLang="en-US" dirty="0" smtClean="0">
                <a:latin typeface="Arial" panose="020B0604020202020204" pitchFamily="34" charset="0"/>
              </a:rPr>
              <a:t>’</a:t>
            </a:r>
            <a:r>
              <a:rPr lang="pt-BR" dirty="0" smtClean="0">
                <a:latin typeface="Arial" panose="020B0604020202020204" pitchFamily="34" charset="0"/>
              </a:rPr>
              <a:t>s Circle, Hometown Retired, Shotguns and Pickups, </a:t>
            </a:r>
            <a:r>
              <a:rPr lang="en-US" dirty="0" smtClean="0">
                <a:latin typeface="Arial" panose="020B0604020202020204" pitchFamily="34" charset="0"/>
              </a:rPr>
              <a:t>and Back Country Folks. The inhabitants in a cluster tend to lead similar lives, drive similar cars, have similar jobs, and read similar magazines. Table 9.2 has examples of three PRIZM clusters.</a:t>
            </a:r>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616069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latin typeface="Arial" panose="020B0604020202020204" pitchFamily="34" charset="0"/>
              </a:rPr>
              <a:t>Geoclustering</a:t>
            </a:r>
            <a:r>
              <a:rPr lang="en-US" dirty="0" smtClean="0">
                <a:latin typeface="Arial" panose="020B0604020202020204" pitchFamily="34" charset="0"/>
              </a:rPr>
              <a:t> captures the increasing diversity of the U.S. population. PRIZM has been used to answer questions such as: Which neighborhoods or zip codes contain our most valuable customers? How deeply have we already penetrated these segments? Which distribution channels and promotional media work best in reaching our target clusters in each area?</a:t>
            </a:r>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894133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One reason demographic variables such as age, family size, family life cycle, gender, income, occupation, education, religion, race, generation, nationality, and social class are so popular with marketers is that they</a:t>
            </a:r>
            <a:r>
              <a:rPr lang="en-US" altLang="en-US" dirty="0" smtClean="0">
                <a:latin typeface="Arial" panose="020B0604020202020204" pitchFamily="34" charset="0"/>
              </a:rPr>
              <a:t>’</a:t>
            </a:r>
            <a:r>
              <a:rPr lang="en-US" dirty="0" smtClean="0">
                <a:latin typeface="Arial" panose="020B0604020202020204" pitchFamily="34" charset="0"/>
              </a:rPr>
              <a:t>re often associated with consumer needs and wants. Another is that they</a:t>
            </a:r>
            <a:r>
              <a:rPr lang="en-US" altLang="en-US" dirty="0" smtClean="0">
                <a:latin typeface="Arial" panose="020B0604020202020204" pitchFamily="34" charset="0"/>
              </a:rPr>
              <a:t>’</a:t>
            </a:r>
            <a:r>
              <a:rPr lang="en-US" dirty="0" smtClean="0">
                <a:latin typeface="Arial" panose="020B0604020202020204" pitchFamily="34" charset="0"/>
              </a:rPr>
              <a:t>re easy to measure.</a:t>
            </a:r>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35809299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Age and life cycle can be tricky variables. The target market for some products may be the psychologically </a:t>
            </a:r>
            <a:r>
              <a:rPr lang="de-DE" dirty="0" smtClean="0">
                <a:latin typeface="Arial" panose="020B0604020202020204" pitchFamily="34" charset="0"/>
              </a:rPr>
              <a:t>young.</a:t>
            </a:r>
          </a:p>
          <a:p>
            <a:endParaRPr lang="de-DE" dirty="0" smtClean="0">
              <a:latin typeface="Arial" panose="020B0604020202020204" pitchFamily="34" charset="0"/>
            </a:endParaRPr>
          </a:p>
          <a:p>
            <a:r>
              <a:rPr lang="en-US" dirty="0" smtClean="0">
                <a:latin typeface="Arial" panose="020B0604020202020204" pitchFamily="34" charset="0"/>
              </a:rPr>
              <a:t>People in the same part of the life cycle may still differ in their life stage. Life stage defines a person</a:t>
            </a:r>
            <a:r>
              <a:rPr lang="en-US" altLang="en-US" dirty="0" smtClean="0">
                <a:latin typeface="Arial" panose="020B0604020202020204" pitchFamily="34" charset="0"/>
              </a:rPr>
              <a:t>’</a:t>
            </a:r>
            <a:r>
              <a:rPr lang="en-US" dirty="0" smtClean="0">
                <a:latin typeface="Arial" panose="020B0604020202020204" pitchFamily="34" charset="0"/>
              </a:rPr>
              <a:t>s major concern, such as going through a divorce, going into a second marriage, taking care of an older parent, deciding to cohabit with another person, buying a new home, and so on.</a:t>
            </a:r>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29986537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Research shows that women have traditionally tended to be more communal-minded and men more self-expressive and goal-directed; women have tended to take in more of the data in their immediate environment and men to focus on the part of the environment that helps them achieve a goal. Gender differences are shrinking in some other areas as men and women expand their roles.</a:t>
            </a:r>
          </a:p>
          <a:p>
            <a:endParaRPr lang="en-US" dirty="0" smtClean="0">
              <a:latin typeface="Arial" panose="020B0604020202020204" pitchFamily="34" charset="0"/>
            </a:endParaRPr>
          </a:p>
          <a:p>
            <a:r>
              <a:rPr lang="en-US" dirty="0" smtClean="0">
                <a:latin typeface="Arial" panose="020B0604020202020204" pitchFamily="34" charset="0"/>
              </a:rPr>
              <a:t>Income does not always predict the best customers for a given product. Blue-collar workers were among the first purchasers of color television sets; it was cheaper for them to buy a television than to go to movies and restaurants. Many marketers are deliberately going after lower income groups, in some cases discovering fewer competitive pressures or greater consumer loyalty. Increasingly, companies are finding their markets are hourglass-shaped, as middle-market U.S. consumers migrate toward both discount and premium products.</a:t>
            </a:r>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2821871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Each generation or cohort is profoundly influenced by the times in which it grows up—the music, movies, politics, and defining events of that period. Members share the same major cultural, political, and economic experiences and often have similar outlooks and values. Marketers may choose to advertise to a cohort by using the icons and images prominent in its experiences. They can also try to develop products and services that uniquely meet the particular interests or needs of a generational target.</a:t>
            </a:r>
          </a:p>
          <a:p>
            <a:endParaRPr lang="en-US" dirty="0" smtClean="0">
              <a:latin typeface="Arial" panose="020B0604020202020204" pitchFamily="34" charset="0"/>
            </a:endParaRPr>
          </a:p>
          <a:p>
            <a:r>
              <a:rPr lang="en-US" dirty="0" smtClean="0">
                <a:latin typeface="Arial" panose="020B0604020202020204" pitchFamily="34" charset="0"/>
              </a:rPr>
              <a:t>Although different age splits are used to define Millennials, or Gen Y, the term usually means people born between 1977 and 1994. Also known as the Echo Boomers, </a:t>
            </a:r>
            <a:r>
              <a:rPr lang="en-US" altLang="en-US" dirty="0" smtClean="0">
                <a:latin typeface="Arial" panose="020B0604020202020204" pitchFamily="34" charset="0"/>
              </a:rPr>
              <a:t>“</a:t>
            </a:r>
            <a:r>
              <a:rPr lang="en-US" dirty="0" smtClean="0">
                <a:latin typeface="Arial" panose="020B0604020202020204" pitchFamily="34" charset="0"/>
              </a:rPr>
              <a:t>digital native</a:t>
            </a:r>
            <a:r>
              <a:rPr lang="en-US" altLang="en-US" dirty="0" smtClean="0">
                <a:latin typeface="Arial" panose="020B0604020202020204" pitchFamily="34" charset="0"/>
              </a:rPr>
              <a:t>”</a:t>
            </a:r>
            <a:r>
              <a:rPr lang="en-US" dirty="0" smtClean="0">
                <a:latin typeface="Arial" panose="020B0604020202020204" pitchFamily="34" charset="0"/>
              </a:rPr>
              <a:t> Millennials have been wired almost from birth—playing computer games, navigating the Internet, downloading music, and connecting with friends via texting and social media. Although they may have a sense of entitlement and abundance from growing up during the economic boom and being pampered by their boomer parents, Millennials are also often highly socially conscious, concerned about environmental issues, and receptive to cause marketing efforts.</a:t>
            </a:r>
          </a:p>
          <a:p>
            <a:endParaRPr lang="en-US" dirty="0" smtClean="0">
              <a:latin typeface="Arial" panose="020B0604020202020204" pitchFamily="34" charset="0"/>
            </a:endParaRPr>
          </a:p>
          <a:p>
            <a:r>
              <a:rPr lang="en-US" dirty="0" smtClean="0">
                <a:latin typeface="Arial" panose="020B0604020202020204" pitchFamily="34" charset="0"/>
              </a:rPr>
              <a:t>Often lost in the demographic shuffle, the 50 million or so Gen X consumers, named for a 1991 novel by Douglas </a:t>
            </a:r>
            <a:r>
              <a:rPr lang="en-US" dirty="0" err="1" smtClean="0">
                <a:latin typeface="Arial" panose="020B0604020202020204" pitchFamily="34" charset="0"/>
              </a:rPr>
              <a:t>Coupland</a:t>
            </a:r>
            <a:r>
              <a:rPr lang="en-US" dirty="0" smtClean="0">
                <a:latin typeface="Arial" panose="020B0604020202020204" pitchFamily="34" charset="0"/>
              </a:rPr>
              <a:t>, were born between 1964 and 1978. Gen </a:t>
            </a:r>
            <a:r>
              <a:rPr lang="en-US" dirty="0" err="1" smtClean="0">
                <a:latin typeface="Arial" panose="020B0604020202020204" pitchFamily="34" charset="0"/>
              </a:rPr>
              <a:t>Xers</a:t>
            </a:r>
            <a:r>
              <a:rPr lang="en-US" dirty="0" smtClean="0">
                <a:latin typeface="Arial" panose="020B0604020202020204" pitchFamily="34" charset="0"/>
              </a:rPr>
              <a:t> prize self-sufficiency and the ability to handle any circumstance. Technology is an enabler for them, not a barrier. Unlike the more optimistic, team-oriented Gen </a:t>
            </a:r>
            <a:r>
              <a:rPr lang="en-US" dirty="0" err="1" smtClean="0">
                <a:latin typeface="Arial" panose="020B0604020202020204" pitchFamily="34" charset="0"/>
              </a:rPr>
              <a:t>Yers</a:t>
            </a:r>
            <a:r>
              <a:rPr lang="en-US" dirty="0" smtClean="0">
                <a:latin typeface="Arial" panose="020B0604020202020204" pitchFamily="34" charset="0"/>
              </a:rPr>
              <a:t>, Gen </a:t>
            </a:r>
            <a:r>
              <a:rPr lang="en-US" dirty="0" err="1" smtClean="0">
                <a:latin typeface="Arial" panose="020B0604020202020204" pitchFamily="34" charset="0"/>
              </a:rPr>
              <a:t>Xers</a:t>
            </a:r>
            <a:r>
              <a:rPr lang="en-US" dirty="0" smtClean="0">
                <a:latin typeface="Arial" panose="020B0604020202020204" pitchFamily="34" charset="0"/>
              </a:rPr>
              <a:t> are more pragmatic and individualistic. As consumers, they are wary of hype and pitches that seem inauthentic.</a:t>
            </a:r>
          </a:p>
          <a:p>
            <a:endParaRPr lang="en-US" dirty="0" smtClean="0">
              <a:latin typeface="Arial" panose="020B0604020202020204" pitchFamily="34" charset="0"/>
            </a:endParaRPr>
          </a:p>
          <a:p>
            <a:r>
              <a:rPr lang="en-US" dirty="0" smtClean="0">
                <a:latin typeface="Arial" panose="020B0604020202020204" pitchFamily="34" charset="0"/>
              </a:rPr>
              <a:t>Baby boomers are the approximately 76 million U.S. consumers born between 1946 and 1964. Though they represent a wealthy target, possessing $1.2 trillion in annual spending power and controlling three-quarters of the country</a:t>
            </a:r>
            <a:r>
              <a:rPr lang="en-US" altLang="en-US" dirty="0" smtClean="0">
                <a:latin typeface="Arial" panose="020B0604020202020204" pitchFamily="34" charset="0"/>
              </a:rPr>
              <a:t>’</a:t>
            </a:r>
            <a:r>
              <a:rPr lang="en-US" dirty="0" smtClean="0">
                <a:latin typeface="Arial" panose="020B0604020202020204" pitchFamily="34" charset="0"/>
              </a:rPr>
              <a:t>s wealth, marketers often overlook them. With many baby boomers approaching their 70s and even the last and youngest wave cresting 50, demand has exploded for products to turn back the hands of time.</a:t>
            </a:r>
          </a:p>
          <a:p>
            <a:endParaRPr lang="en-US" dirty="0" smtClean="0">
              <a:latin typeface="Arial" panose="020B0604020202020204" pitchFamily="34" charset="0"/>
            </a:endParaRPr>
          </a:p>
          <a:p>
            <a:r>
              <a:rPr lang="en-US" dirty="0" smtClean="0">
                <a:latin typeface="Arial" panose="020B0604020202020204" pitchFamily="34" charset="0"/>
              </a:rPr>
              <a:t>Those born between 1925 and 1945—the </a:t>
            </a:r>
            <a:r>
              <a:rPr lang="en-US" altLang="en-US" dirty="0" smtClean="0">
                <a:latin typeface="Arial" panose="020B0604020202020204" pitchFamily="34" charset="0"/>
              </a:rPr>
              <a:t>“</a:t>
            </a:r>
            <a:r>
              <a:rPr lang="en-US" dirty="0" smtClean="0">
                <a:latin typeface="Arial" panose="020B0604020202020204" pitchFamily="34" charset="0"/>
              </a:rPr>
              <a:t>Silent Generation</a:t>
            </a:r>
            <a:r>
              <a:rPr lang="en-US" altLang="en-US" dirty="0" smtClean="0">
                <a:latin typeface="Arial" panose="020B0604020202020204" pitchFamily="34" charset="0"/>
              </a:rPr>
              <a:t>”</a:t>
            </a:r>
            <a:r>
              <a:rPr lang="en-US" dirty="0" smtClean="0">
                <a:latin typeface="Arial" panose="020B0604020202020204" pitchFamily="34" charset="0"/>
              </a:rPr>
              <a:t>—are redefining what old age means. To start with, many people whose chronological age puts them in this category don</a:t>
            </a:r>
            <a:r>
              <a:rPr lang="en-US" altLang="en-US" dirty="0" smtClean="0">
                <a:latin typeface="Arial" panose="020B0604020202020204" pitchFamily="34" charset="0"/>
              </a:rPr>
              <a:t>’</a:t>
            </a:r>
            <a:r>
              <a:rPr lang="en-US" dirty="0" smtClean="0">
                <a:latin typeface="Arial" panose="020B0604020202020204" pitchFamily="34" charset="0"/>
              </a:rPr>
              <a:t>t see themselves </a:t>
            </a:r>
            <a:r>
              <a:rPr lang="tr-TR" dirty="0" smtClean="0">
                <a:latin typeface="Arial" panose="020B0604020202020204" pitchFamily="34" charset="0"/>
              </a:rPr>
              <a:t>as old. </a:t>
            </a:r>
            <a:r>
              <a:rPr lang="en-US" dirty="0" smtClean="0">
                <a:latin typeface="Arial" panose="020B0604020202020204" pitchFamily="34" charset="0"/>
              </a:rPr>
              <a:t>Advertisers have learned that older consumers don</a:t>
            </a:r>
            <a:r>
              <a:rPr lang="en-US" altLang="en-US" dirty="0" smtClean="0">
                <a:latin typeface="Arial" panose="020B0604020202020204" pitchFamily="34" charset="0"/>
              </a:rPr>
              <a:t>’</a:t>
            </a:r>
            <a:r>
              <a:rPr lang="en-US" dirty="0" smtClean="0">
                <a:latin typeface="Arial" panose="020B0604020202020204" pitchFamily="34" charset="0"/>
              </a:rPr>
              <a:t>t mind seeing other older consumers in ads targeting them, as long as they appear to be leading vibrant lives. But marketers have learned to avoid clichés like happy older couples riding bikes or strolling hand in hand on a beach </a:t>
            </a:r>
            <a:r>
              <a:rPr lang="is-IS" dirty="0" smtClean="0">
                <a:latin typeface="Arial" panose="020B0604020202020204" pitchFamily="34" charset="0"/>
              </a:rPr>
              <a:t>at sunset.</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2294967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Multicultural marketing is an approach recognizing that different ethnic and cultural segments have sufficiently different needs and wants to require targeted marketing activities and that a mass market approach is not refined enough for the diversity of the marketplace. The Hispanic American, African American, and Asian American markets are all growing at two to three times the rate of </a:t>
            </a:r>
            <a:r>
              <a:rPr lang="en-US" dirty="0" err="1" smtClean="0">
                <a:latin typeface="Arial" panose="020B0604020202020204" pitchFamily="34" charset="0"/>
              </a:rPr>
              <a:t>nonmulticultural</a:t>
            </a:r>
            <a:r>
              <a:rPr lang="en-US" dirty="0" smtClean="0">
                <a:latin typeface="Arial" panose="020B0604020202020204" pitchFamily="34" charset="0"/>
              </a:rPr>
              <a:t> populations, with numerous submarkets, and their buying power is expanding.</a:t>
            </a:r>
          </a:p>
          <a:p>
            <a:endParaRPr lang="en-US" dirty="0" smtClean="0">
              <a:latin typeface="Arial" panose="020B0604020202020204" pitchFamily="34" charset="0"/>
            </a:endParaRPr>
          </a:p>
          <a:p>
            <a:r>
              <a:rPr lang="en-US" dirty="0" smtClean="0">
                <a:latin typeface="Arial" panose="020B0604020202020204" pitchFamily="34" charset="0"/>
              </a:rPr>
              <a:t>Accounting for more than half the growth in the U.S. population from 2000 to 2010, Hispanic Americans have become the largest minority in the country. It</a:t>
            </a:r>
            <a:r>
              <a:rPr lang="en-US" altLang="en-US" dirty="0" smtClean="0">
                <a:latin typeface="Arial" panose="020B0604020202020204" pitchFamily="34" charset="0"/>
              </a:rPr>
              <a:t>’</a:t>
            </a:r>
            <a:r>
              <a:rPr lang="en-US" dirty="0" smtClean="0">
                <a:latin typeface="Arial" panose="020B0604020202020204" pitchFamily="34" charset="0"/>
              </a:rPr>
              <a:t>s projected that by 2020, 17 percent of U.S. residents will be of Hispanic origin. With annual purchasing power of more than $1 trillion in 2010—and expected to rise to $1.5 trillion by 2015—Hispanic Americans would be the world</a:t>
            </a:r>
            <a:r>
              <a:rPr lang="en-US" altLang="en-US" dirty="0" smtClean="0">
                <a:latin typeface="Arial" panose="020B0604020202020204" pitchFamily="34" charset="0"/>
              </a:rPr>
              <a:t>’</a:t>
            </a:r>
            <a:r>
              <a:rPr lang="en-US" dirty="0" smtClean="0">
                <a:latin typeface="Arial" panose="020B0604020202020204" pitchFamily="34" charset="0"/>
              </a:rPr>
              <a:t>s ninth-largest market if they were a separate nation. Hispanic Americans often share strong family values—several generations may reside in one household—and strong ties to their country of origin.</a:t>
            </a:r>
          </a:p>
          <a:p>
            <a:endParaRPr lang="en-US" dirty="0" smtClean="0">
              <a:latin typeface="Arial" panose="020B0604020202020204" pitchFamily="34" charset="0"/>
            </a:endParaRPr>
          </a:p>
          <a:p>
            <a:r>
              <a:rPr lang="en-US" dirty="0" smtClean="0">
                <a:latin typeface="Arial" panose="020B0604020202020204" pitchFamily="34" charset="0"/>
              </a:rPr>
              <a:t>According to the U.S. Census Bureau, </a:t>
            </a:r>
            <a:r>
              <a:rPr lang="en-US" altLang="en-US" dirty="0" smtClean="0">
                <a:latin typeface="Arial" panose="020B0604020202020204" pitchFamily="34" charset="0"/>
              </a:rPr>
              <a:t>“</a:t>
            </a:r>
            <a:r>
              <a:rPr lang="en-US" dirty="0" smtClean="0">
                <a:latin typeface="Arial" panose="020B0604020202020204" pitchFamily="34" charset="0"/>
              </a:rPr>
              <a:t>Asian</a:t>
            </a:r>
            <a:r>
              <a:rPr lang="en-US" altLang="en-US" dirty="0" smtClean="0">
                <a:latin typeface="Arial" panose="020B0604020202020204" pitchFamily="34" charset="0"/>
              </a:rPr>
              <a:t>”</a:t>
            </a:r>
            <a:r>
              <a:rPr lang="en-US" dirty="0" smtClean="0">
                <a:latin typeface="Arial" panose="020B0604020202020204" pitchFamily="34" charset="0"/>
              </a:rPr>
              <a:t> refers to people having origins in any of the original peoples of the Far East, Southeast Asia, or the Indian subcontinent. Six countries represent 79 percent of the Asian American population: China (21 percent), the Philippines (18 percent), India (11 percent), Vietnam (10 percent), Korea (10 percent), and Japan (9 percent). Telecommunications and financial services are a few of the industries more actively targeting Asian Americans. Asian Americans tend to be more brand-conscious than other minority groups yet are the least loyal to particular brands. They also tend to care more about what others think (for instance, whether their neighbors will approve of them) and share core values of safety and education.</a:t>
            </a:r>
          </a:p>
          <a:p>
            <a:endParaRPr lang="en-US" dirty="0" smtClean="0">
              <a:latin typeface="Arial" panose="020B0604020202020204" pitchFamily="34" charset="0"/>
            </a:endParaRPr>
          </a:p>
          <a:p>
            <a:r>
              <a:rPr lang="en-US" dirty="0" smtClean="0">
                <a:latin typeface="Arial" panose="020B0604020202020204" pitchFamily="34" charset="0"/>
              </a:rPr>
              <a:t>African Americans are projected to have a combined spending power of $1.1 trillion by 2015. Like many cultural segments, they are deeply rooted in the U.S. landscape while also proud of their heritage and respectful of family ties. African Americans are the most fashion-conscious of all racial and ethnic groups but are strongly motivated by quality and selection. They</a:t>
            </a:r>
            <a:r>
              <a:rPr lang="en-US" altLang="en-US" dirty="0" smtClean="0">
                <a:latin typeface="Arial" panose="020B0604020202020204" pitchFamily="34" charset="0"/>
              </a:rPr>
              <a:t>’</a:t>
            </a:r>
            <a:r>
              <a:rPr lang="en-US" dirty="0" smtClean="0">
                <a:latin typeface="Arial" panose="020B0604020202020204" pitchFamily="34" charset="0"/>
              </a:rPr>
              <a:t>re also more likely to be influenced by their children when selecting a product and less likely to buy unfamiliar brands. African Americans watch television and listen to the radio more than other groups and are heavy users of mobile data. Nearly three-fourths have a profile on more than one social network, with Twitter being extremely popular.</a:t>
            </a:r>
          </a:p>
          <a:p>
            <a:endParaRPr lang="en-US" dirty="0" smtClean="0">
              <a:latin typeface="Arial" panose="020B0604020202020204" pitchFamily="34" charset="0"/>
            </a:endParaRPr>
          </a:p>
          <a:p>
            <a:r>
              <a:rPr lang="en-US" dirty="0" smtClean="0">
                <a:latin typeface="Arial" panose="020B0604020202020204" pitchFamily="34" charset="0"/>
              </a:rPr>
              <a:t>The lesbian, gay, bisexual, and transgender (LGBT) market is estimated to make up 5 percent to 10 percent of the population and have approximately $700 billion in buying power. Many firms have recently created initiatives to target this market. Some firms worry about backlash from organizations that will criticize or even boycott firms supporting gay and lesbian causes. Although Pepsi, Campbell</a:t>
            </a:r>
            <a:r>
              <a:rPr lang="en-US" altLang="en-US" dirty="0" smtClean="0">
                <a:latin typeface="Arial" panose="020B0604020202020204" pitchFamily="34" charset="0"/>
              </a:rPr>
              <a:t>’</a:t>
            </a:r>
            <a:r>
              <a:rPr lang="en-US" dirty="0" smtClean="0">
                <a:latin typeface="Arial" panose="020B0604020202020204" pitchFamily="34" charset="0"/>
              </a:rPr>
              <a:t>s, and Wells Fargo all experienced such boycotts in the past, they continue to advertise to the gay community.</a:t>
            </a:r>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1908286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Psychographics is the science of using psychology and demographics to better understand consumers. People within the same demographic group can exhibit very different psychographic profiles.</a:t>
            </a:r>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21911236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One of the most popular commercially available classification systems based on psychographic measurements is Strategic Business Insight</a:t>
            </a:r>
            <a:r>
              <a:rPr lang="en-US" altLang="en-US" dirty="0" smtClean="0">
                <a:latin typeface="Arial" panose="020B0604020202020204" pitchFamily="34" charset="0"/>
              </a:rPr>
              <a:t>’</a:t>
            </a:r>
            <a:r>
              <a:rPr lang="en-US" dirty="0" smtClean="0">
                <a:latin typeface="Arial" panose="020B0604020202020204" pitchFamily="34" charset="0"/>
              </a:rPr>
              <a:t>s (SBI) VALS™ framework. VALS is based on psychological traits for people and classifies U.S. adults into eight primary groups based on responses to a questionnaire featuring four demographic and 35 attitudinal questions. The VALS system is continually updated with new data from more than 80,000 surveys per year (see Figure 9.1).</a:t>
            </a:r>
          </a:p>
          <a:p>
            <a:endParaRPr lang="en-US" dirty="0" smtClean="0">
              <a:latin typeface="Arial" panose="020B0604020202020204" pitchFamily="34" charset="0"/>
            </a:endParaRPr>
          </a:p>
          <a:p>
            <a:r>
              <a:rPr lang="en-US" dirty="0" smtClean="0">
                <a:latin typeface="Arial" panose="020B0604020202020204" pitchFamily="34" charset="0"/>
              </a:rPr>
              <a:t>The main dimensions of the VALS segmentation framework are consumer motivation (the horizontal dimension) and consumer resources (the vertical dimension). Consumers are inspired by one of three primary motivations: ideals, achievement, and self-expression. Those primarily motivated by ideals are guided by knowledge and</a:t>
            </a:r>
          </a:p>
          <a:p>
            <a:r>
              <a:rPr lang="en-US" dirty="0" smtClean="0">
                <a:latin typeface="Arial" panose="020B0604020202020204" pitchFamily="34" charset="0"/>
              </a:rPr>
              <a:t>principles. Those motivated by achievement look for products and services that demonstrate success to their peers. Consumers whose motivation is self-expression desire social or physical activity, variety, and risk. Personality traits such as energy, self-confidence, intellectualism, novelty seeking, innovativeness, impulsiveness, leadership, and vanity—in conjunction with key demographics—determine an individual</a:t>
            </a:r>
            <a:r>
              <a:rPr lang="en-US" altLang="en-US" dirty="0" smtClean="0">
                <a:latin typeface="Arial" panose="020B0604020202020204" pitchFamily="34" charset="0"/>
              </a:rPr>
              <a:t>’</a:t>
            </a:r>
            <a:r>
              <a:rPr lang="en-US" dirty="0" smtClean="0">
                <a:latin typeface="Arial" panose="020B0604020202020204" pitchFamily="34" charset="0"/>
              </a:rPr>
              <a:t>s resources. Different levels of resources enhance or constrain a person</a:t>
            </a:r>
            <a:r>
              <a:rPr lang="en-US" altLang="en-US" dirty="0" smtClean="0">
                <a:latin typeface="Arial" panose="020B0604020202020204" pitchFamily="34" charset="0"/>
              </a:rPr>
              <a:t>’</a:t>
            </a:r>
            <a:r>
              <a:rPr lang="en-US" dirty="0" smtClean="0">
                <a:latin typeface="Arial" panose="020B0604020202020204" pitchFamily="34" charset="0"/>
              </a:rPr>
              <a:t>s expression of his or her primary motivation.</a:t>
            </a: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74884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Although psychographic segmentation can provide a richer understanding of consumers, some marketers fault it for being somewhat removed from actual consumer behavior.</a:t>
            </a: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42526921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Needs-based or benefit-based segmentation identifies distinct market segments with clear marketing implications.</a:t>
            </a:r>
          </a:p>
          <a:p>
            <a:endParaRPr lang="en-US" dirty="0" smtClean="0">
              <a:latin typeface="Arial" panose="020B0604020202020204" pitchFamily="34" charset="0"/>
            </a:endParaRPr>
          </a:p>
          <a:p>
            <a:r>
              <a:rPr lang="en-US" dirty="0" smtClean="0">
                <a:latin typeface="Arial" panose="020B0604020202020204" pitchFamily="34" charset="0"/>
              </a:rPr>
              <a:t>People play five roles in a buying decision: Initiator, Influencer, Decider, Buyer, and User. For example, assume a wife initiates a purchase by requesting a new treadmill for her birthday. The husband may then seek information from many sources, including his best friend who has a treadmill and is a key influencer in what models to consider. After presenting the alternative choices to his wife, he purchases her preferred model, which ends up being used by the entire family. Different people are playing different roles, but all are crucial in the decision process and ultimate consumer satisfaction.</a:t>
            </a:r>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2506676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Many marketers believe variables related to users or their usage—occasions, user status, usage rate, buyer-readiness stage, and loyalty status—are good starting points for constructing market segments.</a:t>
            </a:r>
          </a:p>
          <a:p>
            <a:endParaRPr lang="en-US" dirty="0" smtClean="0">
              <a:latin typeface="Arial" panose="020B0604020202020204" pitchFamily="34" charset="0"/>
            </a:endParaRPr>
          </a:p>
          <a:p>
            <a:r>
              <a:rPr lang="en-US" dirty="0" smtClean="0">
                <a:latin typeface="Arial" panose="020B0604020202020204" pitchFamily="34" charset="0"/>
              </a:rPr>
              <a:t>Occasions mark a time of day, week, month, year, or other well-defined temporal aspects of a consumer</a:t>
            </a:r>
            <a:r>
              <a:rPr lang="en-US" altLang="en-US" dirty="0" smtClean="0">
                <a:latin typeface="Arial" panose="020B0604020202020204" pitchFamily="34" charset="0"/>
              </a:rPr>
              <a:t>’</a:t>
            </a:r>
            <a:r>
              <a:rPr lang="en-US" dirty="0" smtClean="0">
                <a:latin typeface="Arial" panose="020B0604020202020204" pitchFamily="34" charset="0"/>
              </a:rPr>
              <a:t>s life. We can distinguish buyers according to the occasions when they develop a need, purchase a product, or use a product.</a:t>
            </a:r>
          </a:p>
          <a:p>
            <a:endParaRPr lang="en-US" dirty="0" smtClean="0">
              <a:latin typeface="Arial" panose="020B0604020202020204" pitchFamily="34" charset="0"/>
            </a:endParaRPr>
          </a:p>
          <a:p>
            <a:r>
              <a:rPr lang="en-US" dirty="0" smtClean="0">
                <a:latin typeface="Arial" panose="020B0604020202020204" pitchFamily="34" charset="0"/>
              </a:rPr>
              <a:t>Every product has its nonusers, ex-users, potential users, first-time users, and regular users. Included in the potential-user group are consumers who will become users in connection with some life stage or event.</a:t>
            </a:r>
          </a:p>
          <a:p>
            <a:endParaRPr lang="en-US" dirty="0" smtClean="0">
              <a:latin typeface="Arial" panose="020B0604020202020204" pitchFamily="34" charset="0"/>
            </a:endParaRPr>
          </a:p>
          <a:p>
            <a:r>
              <a:rPr lang="en-US" dirty="0" smtClean="0">
                <a:latin typeface="Arial" panose="020B0604020202020204" pitchFamily="34" charset="0"/>
              </a:rPr>
              <a:t>We can segment markets into light, medium, and heavy product users. Heavy users are often a small slice but account for a high percentage of total consumption.</a:t>
            </a:r>
          </a:p>
          <a:p>
            <a:endParaRPr lang="en-US" dirty="0" smtClean="0">
              <a:latin typeface="Arial" panose="020B0604020202020204" pitchFamily="34" charset="0"/>
            </a:endParaRPr>
          </a:p>
          <a:p>
            <a:r>
              <a:rPr lang="en-US" dirty="0" smtClean="0">
                <a:latin typeface="Arial" panose="020B0604020202020204" pitchFamily="34" charset="0"/>
              </a:rPr>
              <a:t>Some people are unaware of the product, some are aware, some are informed, some are interested, some desire the product, and some intend to buy. To help characterize how many people are at different stages and how well they have converted people from one stage to another, recall from Chapter 5 that marketers can employ a marketing funnel to break the market into buyer-readiness stages.</a:t>
            </a:r>
          </a:p>
          <a:p>
            <a:endParaRPr lang="en-US" dirty="0" smtClean="0">
              <a:latin typeface="Arial" panose="020B0604020202020204" pitchFamily="34" charset="0"/>
            </a:endParaRPr>
          </a:p>
          <a:p>
            <a:r>
              <a:rPr lang="en-US" dirty="0" smtClean="0">
                <a:latin typeface="Arial" panose="020B0604020202020204" pitchFamily="34" charset="0"/>
              </a:rPr>
              <a:t>Loyalty Status Marketers usually envision four groups based on brand loyalty status:</a:t>
            </a:r>
          </a:p>
          <a:p>
            <a:r>
              <a:rPr lang="en-US" dirty="0" smtClean="0">
                <a:latin typeface="Arial" panose="020B0604020202020204" pitchFamily="34" charset="0"/>
              </a:rPr>
              <a:t>1. Hard-core </a:t>
            </a:r>
            <a:r>
              <a:rPr lang="en-US" dirty="0" err="1" smtClean="0">
                <a:latin typeface="Arial" panose="020B0604020202020204" pitchFamily="34" charset="0"/>
              </a:rPr>
              <a:t>loyals</a:t>
            </a:r>
            <a:r>
              <a:rPr lang="en-US" dirty="0" smtClean="0">
                <a:latin typeface="Arial" panose="020B0604020202020204" pitchFamily="34" charset="0"/>
              </a:rPr>
              <a:t>—Consumers who buy only one brand all the time</a:t>
            </a:r>
          </a:p>
          <a:p>
            <a:r>
              <a:rPr lang="en-US" dirty="0" smtClean="0">
                <a:latin typeface="Arial" panose="020B0604020202020204" pitchFamily="34" charset="0"/>
              </a:rPr>
              <a:t>2. Split </a:t>
            </a:r>
            <a:r>
              <a:rPr lang="en-US" dirty="0" err="1" smtClean="0">
                <a:latin typeface="Arial" panose="020B0604020202020204" pitchFamily="34" charset="0"/>
              </a:rPr>
              <a:t>loyals</a:t>
            </a:r>
            <a:r>
              <a:rPr lang="en-US" dirty="0" smtClean="0">
                <a:latin typeface="Arial" panose="020B0604020202020204" pitchFamily="34" charset="0"/>
              </a:rPr>
              <a:t>—Consumers who are loyal to two or three brands</a:t>
            </a:r>
          </a:p>
          <a:p>
            <a:r>
              <a:rPr lang="en-US" dirty="0" smtClean="0">
                <a:latin typeface="Arial" panose="020B0604020202020204" pitchFamily="34" charset="0"/>
              </a:rPr>
              <a:t>3. Shifting </a:t>
            </a:r>
            <a:r>
              <a:rPr lang="en-US" dirty="0" err="1" smtClean="0">
                <a:latin typeface="Arial" panose="020B0604020202020204" pitchFamily="34" charset="0"/>
              </a:rPr>
              <a:t>loyals</a:t>
            </a:r>
            <a:r>
              <a:rPr lang="en-US" dirty="0" smtClean="0">
                <a:latin typeface="Arial" panose="020B0604020202020204" pitchFamily="34" charset="0"/>
              </a:rPr>
              <a:t>—Consumers who shift loyalty from one brand to another</a:t>
            </a:r>
          </a:p>
          <a:p>
            <a:r>
              <a:rPr lang="en-US" dirty="0" smtClean="0">
                <a:latin typeface="Arial" panose="020B0604020202020204" pitchFamily="34" charset="0"/>
              </a:rPr>
              <a:t>4. Switchers—Consumers who show no loyalty to any brand</a:t>
            </a:r>
          </a:p>
          <a:p>
            <a:endParaRPr lang="en-US" dirty="0" smtClean="0">
              <a:latin typeface="Arial" panose="020B0604020202020204" pitchFamily="34" charset="0"/>
            </a:endParaRPr>
          </a:p>
          <a:p>
            <a:r>
              <a:rPr lang="en-US" dirty="0" smtClean="0">
                <a:latin typeface="Arial" panose="020B0604020202020204" pitchFamily="34" charset="0"/>
              </a:rPr>
              <a:t>Five consumer attitudes about products are enthusiastic, positive, indifferent, negative, and hostile.</a:t>
            </a:r>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38002316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Figure 9.2 displays a funnel for two hypothetical brands. Compared with Brand B, Brand A performs poorly at converting one-time users to more recent users (only 46 percent convert for Brand A compared with 61 percent for Brand B). Depending on the reasons consumers didn</a:t>
            </a:r>
            <a:r>
              <a:rPr lang="en-US" altLang="en-US" dirty="0" smtClean="0">
                <a:latin typeface="Arial" panose="020B0604020202020204" pitchFamily="34" charset="0"/>
              </a:rPr>
              <a:t>’</a:t>
            </a:r>
            <a:r>
              <a:rPr lang="en-US" dirty="0" smtClean="0">
                <a:latin typeface="Arial" panose="020B0604020202020204" pitchFamily="34" charset="0"/>
              </a:rPr>
              <a:t>t use again, a marketing campaign could introduce more</a:t>
            </a:r>
          </a:p>
          <a:p>
            <a:r>
              <a:rPr lang="en-US" dirty="0" smtClean="0">
                <a:latin typeface="Arial" panose="020B0604020202020204" pitchFamily="34" charset="0"/>
              </a:rPr>
              <a:t>relevant products, find more accessible retail outlets, or dispel rumors or incorrect beliefs consumers hold.</a:t>
            </a:r>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34683021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Combining different behavioral bases can provide a more comprehensive and cohesive view of a market and its segments. Figure 9.3 depicts one possible way to break down a target market by various behavioral segmentation bases.</a:t>
            </a:r>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18506168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We can segment business markets with some of the same variables we use in consumer markets, such as geography, benefits sought, and usage rate, but business marketers also use other variables. Table 9.5 </a:t>
            </a:r>
            <a:r>
              <a:rPr lang="en-US" sz="1200" kern="1200" dirty="0" smtClean="0">
                <a:solidFill>
                  <a:schemeClr val="tx1"/>
                </a:solidFill>
                <a:effectLst/>
                <a:latin typeface="+mn-lt"/>
                <a:ea typeface="+mn-ea"/>
                <a:cs typeface="+mn-cs"/>
              </a:rPr>
              <a:t>(see Table 9.5 on slides 22-23)</a:t>
            </a:r>
            <a:r>
              <a:rPr lang="en-US" dirty="0" smtClean="0">
                <a:latin typeface="Arial" panose="020B0604020202020204" pitchFamily="34" charset="0"/>
              </a:rPr>
              <a:t> shows one set of these. The demographic variables are the most important, followed by the operating variables—down to the personal characteristics of the buyer. Business marketers generally identify segments through a sequential process.</a:t>
            </a:r>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8323500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There are many statistical techniques for developing market segments. Once the firm has identified its market-segment opportunities, it must decide how many and which ones to target. Marketers are increasingly combining several variables in an effort to identify smaller, better-defined target groups. Thus, a bank may not only identify a group of wealthy retired adults but within that group distinguish several segments depending on current income, assets, savings, and risk preferences. This has led some market researchers to advocate a needs-based market segmentation approach. Roger Best proposed the seven-step approach shown in Table 9.6.</a:t>
            </a:r>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15827723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To be useful, market segments must rate favorably on five key criteria:</a:t>
            </a:r>
          </a:p>
          <a:p>
            <a:endParaRPr lang="en-US" dirty="0" smtClean="0">
              <a:latin typeface="Arial" panose="020B0604020202020204" pitchFamily="34" charset="0"/>
            </a:endParaRPr>
          </a:p>
          <a:p>
            <a:r>
              <a:rPr lang="en-US" dirty="0" smtClean="0">
                <a:latin typeface="Arial" panose="020B0604020202020204" pitchFamily="34" charset="0"/>
              </a:rPr>
              <a:t>Measurable. The size, purchasing power, and characteristics of the segments can be measured.</a:t>
            </a:r>
          </a:p>
          <a:p>
            <a:endParaRPr lang="en-US" dirty="0" smtClean="0">
              <a:latin typeface="Arial" panose="020B0604020202020204" pitchFamily="34" charset="0"/>
            </a:endParaRPr>
          </a:p>
          <a:p>
            <a:r>
              <a:rPr lang="en-US" dirty="0" smtClean="0">
                <a:latin typeface="Arial" panose="020B0604020202020204" pitchFamily="34" charset="0"/>
              </a:rPr>
              <a:t>Substantial. The segments are large and profitable enough to serve. A segment should be the largest possible homogeneous group worth going after with a tailored marketing program. It would not pay, for example, for an automobile manufacturer to develop cars for people who are under four feet tall.</a:t>
            </a:r>
          </a:p>
          <a:p>
            <a:endParaRPr lang="en-US" dirty="0" smtClean="0">
              <a:latin typeface="Arial" panose="020B0604020202020204" pitchFamily="34" charset="0"/>
            </a:endParaRPr>
          </a:p>
          <a:p>
            <a:r>
              <a:rPr lang="en-US" dirty="0" smtClean="0">
                <a:latin typeface="Arial" panose="020B0604020202020204" pitchFamily="34" charset="0"/>
              </a:rPr>
              <a:t>Accessible. The segments can be effectively reached and served.</a:t>
            </a:r>
          </a:p>
          <a:p>
            <a:endParaRPr lang="en-US" dirty="0" smtClean="0">
              <a:latin typeface="Arial" panose="020B0604020202020204" pitchFamily="34" charset="0"/>
            </a:endParaRPr>
          </a:p>
          <a:p>
            <a:r>
              <a:rPr lang="en-US" dirty="0" smtClean="0">
                <a:latin typeface="Arial" panose="020B0604020202020204" pitchFamily="34" charset="0"/>
              </a:rPr>
              <a:t>Differentiable. The segments are conceptually distinguishable and respond differently to different marketing mix elements and programs. If married and single women respond similarly to a sale on perfume, they do not constitute separate segments.</a:t>
            </a:r>
          </a:p>
          <a:p>
            <a:endParaRPr lang="en-US" dirty="0" smtClean="0">
              <a:latin typeface="Arial" panose="020B0604020202020204" pitchFamily="34" charset="0"/>
            </a:endParaRPr>
          </a:p>
          <a:p>
            <a:r>
              <a:rPr lang="en-US" dirty="0" smtClean="0">
                <a:latin typeface="Arial" panose="020B0604020202020204" pitchFamily="34" charset="0"/>
              </a:rPr>
              <a:t>Actionable. Effective programs can be formulated for attracting and serving the segments.</a:t>
            </a:r>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17153808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Michael Porter has identified five forces that determine the intrinsic long-run attractiveness of a market or market segment: industry competitors, potential entrants, substitutes, buyers, and suppliers.</a:t>
            </a:r>
          </a:p>
          <a:p>
            <a:endParaRPr lang="en-US" dirty="0" smtClean="0">
              <a:latin typeface="Arial" panose="020B0604020202020204" pitchFamily="34" charset="0"/>
            </a:endParaRPr>
          </a:p>
          <a:p>
            <a:r>
              <a:rPr lang="en-US" dirty="0" smtClean="0">
                <a:latin typeface="Arial" panose="020B0604020202020204" pitchFamily="34" charset="0"/>
              </a:rPr>
              <a:t>Threat of intense segment rivalry—A segment is unattractive if it already contains numerous, strong, or a</a:t>
            </a:r>
            <a:r>
              <a:rPr lang="it-IT" dirty="0" smtClean="0">
                <a:latin typeface="Arial" panose="020B0604020202020204" pitchFamily="34" charset="0"/>
              </a:rPr>
              <a:t>ggressive competitors. </a:t>
            </a:r>
            <a:r>
              <a:rPr lang="en-US" dirty="0" smtClean="0">
                <a:latin typeface="Arial" panose="020B0604020202020204" pitchFamily="34" charset="0"/>
              </a:rPr>
              <a:t>These conditions will lead to frequent price wars, advertising battles, and new-product introductions and will make it expensive to compete.</a:t>
            </a:r>
          </a:p>
          <a:p>
            <a:endParaRPr lang="en-US" dirty="0" smtClean="0">
              <a:latin typeface="Arial" panose="020B0604020202020204" pitchFamily="34" charset="0"/>
            </a:endParaRPr>
          </a:p>
          <a:p>
            <a:r>
              <a:rPr lang="en-US" dirty="0" smtClean="0">
                <a:latin typeface="Arial" panose="020B0604020202020204" pitchFamily="34" charset="0"/>
              </a:rPr>
              <a:t>Threat of new entrants—The most attractive segment is one in which entry barriers are high and exit barriers are low. Few new firms can enter the industry, and poorly performing firms can easily exit. When both entry and exit barriers are high, profit potential is high, but firms face more risk because poorer-performing firms stay in and fight it out. When both entry and exit barriers are low, firms easily enter and leave the industry, and returns are stable but low. The worst case occurs when entry barriers are low and exit barriers are high: Here firms enter during good times but find it hard to leave during bad times.</a:t>
            </a:r>
          </a:p>
          <a:p>
            <a:endParaRPr lang="en-US" dirty="0" smtClean="0">
              <a:latin typeface="Arial" panose="020B0604020202020204" pitchFamily="34" charset="0"/>
            </a:endParaRPr>
          </a:p>
          <a:p>
            <a:r>
              <a:rPr lang="en-US" dirty="0" smtClean="0">
                <a:latin typeface="Arial" panose="020B0604020202020204" pitchFamily="34" charset="0"/>
              </a:rPr>
              <a:t>Threat of substitute products—A segment is unattractive when there are actual or potential substitutes for the product. Substitutes place a limit on prices and on profits. If technology advances or competition increases in these substitute industries, prices and profits are likely to fall.</a:t>
            </a:r>
          </a:p>
          <a:p>
            <a:endParaRPr lang="en-US" dirty="0" smtClean="0">
              <a:latin typeface="Arial" panose="020B0604020202020204" pitchFamily="34" charset="0"/>
            </a:endParaRPr>
          </a:p>
          <a:p>
            <a:r>
              <a:rPr lang="en-US" dirty="0" smtClean="0">
                <a:latin typeface="Arial" panose="020B0604020202020204" pitchFamily="34" charset="0"/>
              </a:rPr>
              <a:t>Threat of buyers</a:t>
            </a:r>
            <a:r>
              <a:rPr lang="en-US" altLang="en-US" dirty="0" smtClean="0">
                <a:latin typeface="Arial" panose="020B0604020202020204" pitchFamily="34" charset="0"/>
              </a:rPr>
              <a:t>’</a:t>
            </a:r>
            <a:r>
              <a:rPr lang="en-US" dirty="0" smtClean="0">
                <a:latin typeface="Arial" panose="020B0604020202020204" pitchFamily="34" charset="0"/>
              </a:rPr>
              <a:t> growing bargaining power—A segment is unattractive if buyers possess strong or growing bargaining power. Buyers</a:t>
            </a:r>
            <a:r>
              <a:rPr lang="en-US" altLang="en-US" dirty="0" smtClean="0">
                <a:latin typeface="Arial" panose="020B0604020202020204" pitchFamily="34" charset="0"/>
              </a:rPr>
              <a:t>’</a:t>
            </a:r>
            <a:r>
              <a:rPr lang="en-US" dirty="0" smtClean="0">
                <a:latin typeface="Arial" panose="020B0604020202020204" pitchFamily="34" charset="0"/>
              </a:rPr>
              <a:t> bargaining power grows when</a:t>
            </a:r>
          </a:p>
          <a:p>
            <a:r>
              <a:rPr lang="en-US" dirty="0" smtClean="0">
                <a:latin typeface="Arial" panose="020B0604020202020204" pitchFamily="34" charset="0"/>
              </a:rPr>
              <a:t>they become more concentrated or organized, when the product represents a significant fraction of their costs, when the product is undifferentiated, when buyers</a:t>
            </a:r>
            <a:r>
              <a:rPr lang="en-US" altLang="en-US" dirty="0" smtClean="0">
                <a:latin typeface="Arial" panose="020B0604020202020204" pitchFamily="34" charset="0"/>
              </a:rPr>
              <a:t>’</a:t>
            </a:r>
            <a:r>
              <a:rPr lang="en-US" dirty="0" smtClean="0">
                <a:latin typeface="Arial" panose="020B0604020202020204" pitchFamily="34" charset="0"/>
              </a:rPr>
              <a:t> switching costs are low, or when they can integrate upstream. To protect themselves, sellers might select buyers who have the least power to negotiate or switch</a:t>
            </a:r>
          </a:p>
          <a:p>
            <a:r>
              <a:rPr lang="en-US" dirty="0" smtClean="0">
                <a:latin typeface="Arial" panose="020B0604020202020204" pitchFamily="34" charset="0"/>
              </a:rPr>
              <a:t>suppliers. A better defense is developing superior offers that strong buyers cannot refuse.</a:t>
            </a:r>
          </a:p>
          <a:p>
            <a:endParaRPr lang="en-US" dirty="0" smtClean="0">
              <a:latin typeface="Arial" panose="020B0604020202020204" pitchFamily="34" charset="0"/>
            </a:endParaRPr>
          </a:p>
          <a:p>
            <a:r>
              <a:rPr lang="en-US" dirty="0" smtClean="0">
                <a:latin typeface="Arial" panose="020B0604020202020204" pitchFamily="34" charset="0"/>
              </a:rPr>
              <a:t>Threat of suppliers</a:t>
            </a:r>
            <a:r>
              <a:rPr lang="en-US" altLang="en-US" dirty="0" smtClean="0">
                <a:latin typeface="Arial" panose="020B0604020202020204" pitchFamily="34" charset="0"/>
              </a:rPr>
              <a:t>’</a:t>
            </a:r>
            <a:r>
              <a:rPr lang="en-US" dirty="0" smtClean="0">
                <a:latin typeface="Arial" panose="020B0604020202020204" pitchFamily="34" charset="0"/>
              </a:rPr>
              <a:t> growing bargaining power—A segment is unattractive if the company</a:t>
            </a:r>
            <a:r>
              <a:rPr lang="en-US" altLang="en-US" dirty="0" smtClean="0">
                <a:latin typeface="Arial" panose="020B0604020202020204" pitchFamily="34" charset="0"/>
              </a:rPr>
              <a:t>’</a:t>
            </a:r>
            <a:r>
              <a:rPr lang="en-US" dirty="0" smtClean="0">
                <a:latin typeface="Arial" panose="020B0604020202020204" pitchFamily="34" charset="0"/>
              </a:rPr>
              <a:t>s suppliers are able to raise prices or reduce quantity supplied. Suppliers tend to be powerful when they are concentrated or organized, when they can integrate downstream, when there are few substitutes, when the supplied product is an important input, and when the costs of switching suppliers are high. The best defenses are to build win-win relationships with suppliers or use multiple supply sources.</a:t>
            </a:r>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5037920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Marketers have a range or continuum of possible levels of segmentation that can guide their target market decisions. As Figure 9.4 shows, at one end is a mass market of essentially one segment; at the other are individuals or segments of one person each. Between lie multiple segments and single segments.</a:t>
            </a:r>
          </a:p>
          <a:p>
            <a:endParaRPr lang="en-US" dirty="0" smtClean="0">
              <a:latin typeface="Arial" panose="020B0604020202020204" pitchFamily="34" charset="0"/>
            </a:endParaRPr>
          </a:p>
          <a:p>
            <a:r>
              <a:rPr lang="en-US" dirty="0" smtClean="0">
                <a:latin typeface="Arial" panose="020B0604020202020204" pitchFamily="34" charset="0"/>
              </a:rPr>
              <a:t>With full market coverage, a firm attempts to serve all customer groups with all the products they might need. Only very large firms such as Microsoft (software market), General Motors (vehicle market), and Coca-Cola (nonalcoholic beverage market) can undertake a full market coverage strategy. Large firms can cover a whole market in two broad ways: through differentiated or undifferentiated marketing.</a:t>
            </a:r>
          </a:p>
          <a:p>
            <a:endParaRPr lang="en-US" dirty="0" smtClean="0">
              <a:latin typeface="Arial" panose="020B0604020202020204" pitchFamily="34" charset="0"/>
            </a:endParaRPr>
          </a:p>
          <a:p>
            <a:r>
              <a:rPr lang="en-US" dirty="0" smtClean="0">
                <a:latin typeface="Arial" panose="020B0604020202020204" pitchFamily="34" charset="0"/>
              </a:rPr>
              <a:t>Multiple Segment Specialization With selective specialization, a firm selects a subset of all the possible segments, each objectively attractive and appropriate. There may be little or no synergy among the segments, but each promises to be a moneymaker. Keeping synergies in mind, companies can try to operate in </a:t>
            </a:r>
            <a:r>
              <a:rPr lang="en-US" dirty="0" err="1" smtClean="0">
                <a:latin typeface="Arial" panose="020B0604020202020204" pitchFamily="34" charset="0"/>
              </a:rPr>
              <a:t>supersegments</a:t>
            </a:r>
            <a:r>
              <a:rPr lang="en-US" dirty="0" smtClean="0">
                <a:latin typeface="Arial" panose="020B0604020202020204" pitchFamily="34" charset="0"/>
              </a:rPr>
              <a:t> rather than in isolated segments. A </a:t>
            </a:r>
            <a:r>
              <a:rPr lang="en-US" dirty="0" err="1" smtClean="0">
                <a:latin typeface="Arial" panose="020B0604020202020204" pitchFamily="34" charset="0"/>
              </a:rPr>
              <a:t>supersegment</a:t>
            </a:r>
            <a:r>
              <a:rPr lang="en-US" dirty="0" smtClean="0">
                <a:latin typeface="Arial" panose="020B0604020202020204" pitchFamily="34" charset="0"/>
              </a:rPr>
              <a:t> is a set of segments sharing some exploitable similarity. With product specialization, the firm sells a certain product to several different market segments. With market specialization, the firm concentrates on serving many needs of a particular customer group, such as by selling an assortment of products only to university laboratories.</a:t>
            </a:r>
          </a:p>
          <a:p>
            <a:endParaRPr lang="en-US" dirty="0" smtClean="0">
              <a:latin typeface="Arial" panose="020B0604020202020204" pitchFamily="34" charset="0"/>
            </a:endParaRPr>
          </a:p>
          <a:p>
            <a:r>
              <a:rPr lang="en-US" dirty="0" smtClean="0">
                <a:latin typeface="Arial" panose="020B0604020202020204" pitchFamily="34" charset="0"/>
              </a:rPr>
              <a:t>With single-segment concentration, the firm markets to only one particular segment. Through concentrated marketing, the firm gains deep knowledge of the segment</a:t>
            </a:r>
            <a:r>
              <a:rPr lang="en-US" altLang="en-US" dirty="0" smtClean="0">
                <a:latin typeface="Arial" panose="020B0604020202020204" pitchFamily="34" charset="0"/>
              </a:rPr>
              <a:t>’</a:t>
            </a:r>
            <a:r>
              <a:rPr lang="en-US" dirty="0" smtClean="0">
                <a:latin typeface="Arial" panose="020B0604020202020204" pitchFamily="34" charset="0"/>
              </a:rPr>
              <a:t>s needs and achieves a strong market presence. It also enjoys operating economies by specializing its production, distribution, and promotion. If it captures segment</a:t>
            </a:r>
          </a:p>
          <a:p>
            <a:r>
              <a:rPr lang="en-US" dirty="0" smtClean="0">
                <a:latin typeface="Arial" panose="020B0604020202020204" pitchFamily="34" charset="0"/>
              </a:rPr>
              <a:t>leadership, the firm can earn a high return on its investment. A niche is a more narrowly defined customer group seeking a distinctive mix of benefits within a segment. Marketers usually identify niches by dividing a segment into </a:t>
            </a:r>
            <a:r>
              <a:rPr lang="en-US" dirty="0" err="1" smtClean="0">
                <a:latin typeface="Arial" panose="020B0604020202020204" pitchFamily="34" charset="0"/>
              </a:rPr>
              <a:t>subsegments</a:t>
            </a:r>
            <a:r>
              <a:rPr lang="en-US" dirty="0" smtClean="0">
                <a:latin typeface="Arial" panose="020B0604020202020204" pitchFamily="34" charset="0"/>
              </a:rPr>
              <a:t>.</a:t>
            </a:r>
          </a:p>
          <a:p>
            <a:endParaRPr lang="en-US" dirty="0" smtClean="0">
              <a:latin typeface="Arial" panose="020B0604020202020204" pitchFamily="34" charset="0"/>
            </a:endParaRPr>
          </a:p>
          <a:p>
            <a:r>
              <a:rPr lang="en-US" dirty="0" smtClean="0">
                <a:latin typeface="Arial" panose="020B0604020202020204" pitchFamily="34" charset="0"/>
              </a:rPr>
              <a:t>Individual Marketing The ultimate level of segmentation leads to </a:t>
            </a:r>
            <a:r>
              <a:rPr lang="en-US" altLang="en-US" dirty="0" smtClean="0">
                <a:latin typeface="Arial" panose="020B0604020202020204" pitchFamily="34" charset="0"/>
              </a:rPr>
              <a:t>“</a:t>
            </a:r>
            <a:r>
              <a:rPr lang="en-US" dirty="0" smtClean="0">
                <a:latin typeface="Arial" panose="020B0604020202020204" pitchFamily="34" charset="0"/>
              </a:rPr>
              <a:t>segments of one,</a:t>
            </a:r>
            <a:r>
              <a:rPr lang="en-US" altLang="en-US" dirty="0" smtClean="0">
                <a:latin typeface="Arial" panose="020B0604020202020204" pitchFamily="34" charset="0"/>
              </a:rPr>
              <a:t>”</a:t>
            </a:r>
            <a:r>
              <a:rPr lang="en-US" dirty="0" smtClean="0">
                <a:latin typeface="Arial" panose="020B0604020202020204" pitchFamily="34" charset="0"/>
              </a:rPr>
              <a:t> </a:t>
            </a:r>
            <a:r>
              <a:rPr lang="en-US" altLang="en-US" dirty="0" smtClean="0">
                <a:latin typeface="Arial" panose="020B0604020202020204" pitchFamily="34" charset="0"/>
              </a:rPr>
              <a:t>“</a:t>
            </a:r>
            <a:r>
              <a:rPr lang="en-US" dirty="0" smtClean="0">
                <a:latin typeface="Arial" panose="020B0604020202020204" pitchFamily="34" charset="0"/>
              </a:rPr>
              <a:t>customized marketing,</a:t>
            </a:r>
            <a:r>
              <a:rPr lang="en-US" altLang="en-US" dirty="0" smtClean="0">
                <a:latin typeface="Arial" panose="020B0604020202020204" pitchFamily="34" charset="0"/>
              </a:rPr>
              <a:t>”</a:t>
            </a:r>
            <a:r>
              <a:rPr lang="en-US" dirty="0" smtClean="0">
                <a:latin typeface="Arial" panose="020B0604020202020204" pitchFamily="34" charset="0"/>
              </a:rPr>
              <a:t> or </a:t>
            </a:r>
            <a:r>
              <a:rPr lang="en-US" altLang="en-US" dirty="0" smtClean="0">
                <a:latin typeface="Arial" panose="020B0604020202020204" pitchFamily="34" charset="0"/>
              </a:rPr>
              <a:t>“</a:t>
            </a:r>
            <a:r>
              <a:rPr lang="en-US" dirty="0" smtClean="0">
                <a:latin typeface="Arial" panose="020B0604020202020204" pitchFamily="34" charset="0"/>
              </a:rPr>
              <a:t>one-to-one marketing.</a:t>
            </a:r>
            <a:r>
              <a:rPr lang="en-US" altLang="en-US" dirty="0" smtClean="0">
                <a:latin typeface="Arial" panose="020B0604020202020204" pitchFamily="34" charset="0"/>
              </a:rPr>
              <a:t>”</a:t>
            </a:r>
            <a:r>
              <a:rPr lang="en-US" dirty="0" smtClean="0">
                <a:latin typeface="Arial" panose="020B0604020202020204" pitchFamily="34" charset="0"/>
              </a:rPr>
              <a:t> As companies have grown proficient at gathering information about individual customers and business partners (suppliers, distributors, retailers), and as their factories are being designed more flexibly, they have increased their ability to individualize market offerings, messages, and media. Mass customization is the ability of a company to meet each customer</a:t>
            </a:r>
            <a:r>
              <a:rPr lang="en-US" altLang="en-US" dirty="0" smtClean="0">
                <a:latin typeface="Arial" panose="020B0604020202020204" pitchFamily="34" charset="0"/>
              </a:rPr>
              <a:t>’</a:t>
            </a:r>
            <a:r>
              <a:rPr lang="en-US" dirty="0" smtClean="0">
                <a:latin typeface="Arial" panose="020B0604020202020204" pitchFamily="34" charset="0"/>
              </a:rPr>
              <a:t>s requirements—to prepare on a mass basis individually designed products, services, programs, and communications.</a:t>
            </a:r>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38354494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Early pioneers in individual marketing Don Peppers and Martha Rogers outlined a four-step framework for what they called one-to-one marketing. One-to-one marketing is not for every company. It works best for firms that normally collect a great deal of individual customer information and carry a lot of products that can be cross-sold, need periodic </a:t>
            </a:r>
            <a:r>
              <a:rPr lang="fr-FR" dirty="0" smtClean="0">
                <a:latin typeface="Arial" panose="020B0604020202020204" pitchFamily="34" charset="0"/>
              </a:rPr>
              <a:t>replacement </a:t>
            </a:r>
            <a:r>
              <a:rPr lang="en-US" dirty="0" smtClean="0">
                <a:latin typeface="Arial" panose="020B0604020202020204" pitchFamily="34" charset="0"/>
              </a:rPr>
              <a:t>or upgrading, and offer high value. For others, the required investment in information collection, hardware, and software may exceed the payout. The cost of goods is raised beyond what the customer is willing </a:t>
            </a:r>
            <a:r>
              <a:rPr lang="fr-FR" dirty="0" smtClean="0">
                <a:latin typeface="Arial" panose="020B0604020202020204" pitchFamily="34" charset="0"/>
              </a:rPr>
              <a:t>to </a:t>
            </a:r>
            <a:r>
              <a:rPr lang="fr-FR" dirty="0" err="1" smtClean="0">
                <a:latin typeface="Arial" panose="020B0604020202020204" pitchFamily="34" charset="0"/>
              </a:rPr>
              <a:t>pay</a:t>
            </a:r>
            <a:r>
              <a:rPr lang="fr-FR" dirty="0" smtClean="0">
                <a:latin typeface="Arial" panose="020B0604020202020204" pitchFamily="34" charset="0"/>
              </a:rPr>
              <a:t>.</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29774084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Some consumers resist being labeled. Singles may reject single-serve food packaging if they don</a:t>
            </a:r>
            <a:r>
              <a:rPr lang="en-US" altLang="en-US" dirty="0" smtClean="0">
                <a:latin typeface="Arial" panose="020B0604020202020204" pitchFamily="34" charset="0"/>
              </a:rPr>
              <a:t>’</a:t>
            </a:r>
            <a:r>
              <a:rPr lang="en-US" dirty="0" smtClean="0">
                <a:latin typeface="Arial" panose="020B0604020202020204" pitchFamily="34" charset="0"/>
              </a:rPr>
              <a:t>t want to be reminded they are eating alone. Elderly consumers who don</a:t>
            </a:r>
            <a:r>
              <a:rPr lang="en-US" altLang="en-US" dirty="0" smtClean="0">
                <a:latin typeface="Arial" panose="020B0604020202020204" pitchFamily="34" charset="0"/>
              </a:rPr>
              <a:t>’</a:t>
            </a:r>
            <a:r>
              <a:rPr lang="en-US" dirty="0" smtClean="0">
                <a:latin typeface="Arial" panose="020B0604020202020204" pitchFamily="34" charset="0"/>
              </a:rPr>
              <a:t>t feel their age may not appreciate products that label them </a:t>
            </a:r>
            <a:r>
              <a:rPr lang="en-US" altLang="en-US" dirty="0" smtClean="0">
                <a:latin typeface="Arial" panose="020B0604020202020204" pitchFamily="34" charset="0"/>
              </a:rPr>
              <a:t>“</a:t>
            </a:r>
            <a:r>
              <a:rPr lang="en-US" dirty="0" smtClean="0">
                <a:latin typeface="Arial" panose="020B0604020202020204" pitchFamily="34" charset="0"/>
              </a:rPr>
              <a:t>old.</a:t>
            </a:r>
            <a:r>
              <a:rPr lang="en-US" altLang="en-US" dirty="0" smtClean="0">
                <a:latin typeface="Arial" panose="020B0604020202020204" pitchFamily="34" charset="0"/>
              </a:rPr>
              <a:t>”</a:t>
            </a:r>
            <a:r>
              <a:rPr lang="en-US" dirty="0" smtClean="0">
                <a:latin typeface="Arial" panose="020B0604020202020204" pitchFamily="34" charset="0"/>
              </a:rPr>
              <a:t> Market targeting also can generate public controversy when marketers take unfair advantage of vulnerable groups (such as children) or disadvantaged groups (such as inner-city residents) or promote potentially harmful products. The cereal industry has been criticized through the years for marketing efforts directed toward children.</a:t>
            </a:r>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18228979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31</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32</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10/23/2018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10/23/2018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10/23/2018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10/23/2018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0728783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10/23/2018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4" name="Рисунок 3"/>
          <p:cNvPicPr>
            <a:picLocks noChangeAspect="1"/>
          </p:cNvPicPr>
          <p:nvPr/>
        </p:nvPicPr>
        <p:blipFill>
          <a:blip r:embed="rId4"/>
          <a:stretch>
            <a:fillRect/>
          </a:stretch>
        </p:blipFill>
        <p:spPr>
          <a:xfrm>
            <a:off x="7727118" y="3592364"/>
            <a:ext cx="4331879" cy="2889364"/>
          </a:xfrm>
          <a:prstGeom prst="rect">
            <a:avLst/>
          </a:prstGeom>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49534" y="1514534"/>
            <a:ext cx="6998208" cy="2387600"/>
          </a:xfrm>
        </p:spPr>
        <p:txBody>
          <a:bodyPr>
            <a:normAutofit/>
          </a:bodyPr>
          <a:lstStyle/>
          <a:p>
            <a:r>
              <a:rPr lang="en-US" dirty="0">
                <a:cs typeface="Avenir Black" pitchFamily="-84" charset="0"/>
              </a:rPr>
              <a:t>Identifying Market Segments and Targets</a:t>
            </a:r>
            <a:endParaRPr lang="en-US" dirty="0">
              <a:cs typeface="Avenir Black" pitchFamily="-84" charset="0"/>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9" name="Рисунок 8"/>
          <p:cNvPicPr>
            <a:picLocks noChangeAspect="1"/>
          </p:cNvPicPr>
          <p:nvPr/>
        </p:nvPicPr>
        <p:blipFill>
          <a:blip r:embed="rId5"/>
          <a:stretch>
            <a:fillRect/>
          </a:stretch>
        </p:blipFill>
        <p:spPr>
          <a:xfrm>
            <a:off x="0" y="3133021"/>
            <a:ext cx="2749534" cy="3724979"/>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Learning </a:t>
            </a:r>
            <a:r>
              <a:rPr lang="en-US" sz="3600" dirty="0"/>
              <a:t>Objectives</a:t>
            </a:r>
            <a:endParaRPr lang="en-IN" sz="2000" dirty="0"/>
          </a:p>
        </p:txBody>
      </p:sp>
      <p:sp>
        <p:nvSpPr>
          <p:cNvPr id="3" name="Content Placeholder 2"/>
          <p:cNvSpPr>
            <a:spLocks noGrp="1"/>
          </p:cNvSpPr>
          <p:nvPr>
            <p:ph idx="1"/>
          </p:nvPr>
        </p:nvSpPr>
        <p:spPr>
          <a:xfrm>
            <a:off x="1989910" y="1600201"/>
            <a:ext cx="5312929" cy="4648199"/>
          </a:xfrm>
        </p:spPr>
        <p:txBody>
          <a:bodyPr/>
          <a:lstStyle/>
          <a:p>
            <a:pPr marL="0" indent="0">
              <a:buClr>
                <a:schemeClr val="bg1"/>
              </a:buClr>
              <a:buNone/>
            </a:pPr>
            <a:r>
              <a:rPr lang="en-US" sz="2400" b="1" dirty="0">
                <a:solidFill>
                  <a:srgbClr val="007FA3"/>
                </a:solidFill>
              </a:rPr>
              <a:t>9.1 </a:t>
            </a:r>
            <a:r>
              <a:rPr lang="en-US" sz="2400" dirty="0">
                <a:cs typeface="Avenir Black" pitchFamily="-84" charset="0"/>
              </a:rPr>
              <a:t>In what ways can a company divide the consumer market into segments?</a:t>
            </a:r>
            <a:endParaRPr lang="en-US" sz="2400" dirty="0"/>
          </a:p>
          <a:p>
            <a:pPr marL="0" indent="0">
              <a:buClr>
                <a:schemeClr val="bg1"/>
              </a:buClr>
              <a:buNone/>
            </a:pPr>
            <a:r>
              <a:rPr lang="en-US" sz="2400" b="1" dirty="0">
                <a:solidFill>
                  <a:srgbClr val="007FA3"/>
                </a:solidFill>
              </a:rPr>
              <a:t>9.2 </a:t>
            </a:r>
            <a:r>
              <a:rPr lang="en-US" sz="2400" dirty="0">
                <a:cs typeface="Avenir Black" pitchFamily="-84" charset="0"/>
              </a:rPr>
              <a:t>How should business markets be segmented?</a:t>
            </a:r>
            <a:endParaRPr lang="en-US" sz="2400" b="1" dirty="0">
              <a:solidFill>
                <a:srgbClr val="007FA3"/>
              </a:solidFill>
            </a:endParaRPr>
          </a:p>
          <a:p>
            <a:pPr marL="0" indent="0">
              <a:buClr>
                <a:schemeClr val="bg1"/>
              </a:buClr>
              <a:buNone/>
            </a:pPr>
            <a:r>
              <a:rPr lang="en-US" sz="2400" b="1" dirty="0">
                <a:solidFill>
                  <a:srgbClr val="007FA3"/>
                </a:solidFill>
              </a:rPr>
              <a:t>9.3 </a:t>
            </a:r>
            <a:r>
              <a:rPr lang="en-US" sz="2400" dirty="0">
                <a:cs typeface="Avenir Black" pitchFamily="-84" charset="0"/>
              </a:rPr>
              <a:t>How should a company choose the most attractive target markets?</a:t>
            </a:r>
            <a:endParaRPr lang="en-US" sz="2400" b="1" dirty="0">
              <a:solidFill>
                <a:srgbClr val="007FA3"/>
              </a:solidFill>
            </a:endParaRPr>
          </a:p>
          <a:p>
            <a:pPr marL="0" indent="0">
              <a:buClr>
                <a:schemeClr val="bg1"/>
              </a:buClr>
              <a:buNone/>
            </a:pPr>
            <a:r>
              <a:rPr lang="en-US" sz="2400" b="1" dirty="0">
                <a:solidFill>
                  <a:srgbClr val="007FA3"/>
                </a:solidFill>
              </a:rPr>
              <a:t>9.4 </a:t>
            </a:r>
            <a:r>
              <a:rPr lang="en-US" sz="2400" dirty="0">
                <a:cs typeface="Avenir Black" pitchFamily="-84" charset="0"/>
              </a:rPr>
              <a:t>What are the requirements for effective segmentation?</a:t>
            </a:r>
            <a:endParaRPr lang="en-US" sz="2400" b="1" dirty="0">
              <a:solidFill>
                <a:srgbClr val="007FA3"/>
              </a:solidFill>
            </a:endParaRPr>
          </a:p>
          <a:p>
            <a:pPr marL="0" indent="0">
              <a:buClr>
                <a:schemeClr val="bg1"/>
              </a:buClr>
              <a:buNone/>
            </a:pPr>
            <a:r>
              <a:rPr lang="en-US" sz="2400" b="1" dirty="0">
                <a:solidFill>
                  <a:srgbClr val="007FA3"/>
                </a:solidFill>
              </a:rPr>
              <a:t>9.5 </a:t>
            </a:r>
            <a:r>
              <a:rPr lang="en-US" sz="2400" dirty="0">
                <a:cs typeface="Avenir Black" pitchFamily="-84" charset="0"/>
              </a:rPr>
              <a:t>What are the different levels of market segmentation?</a:t>
            </a:r>
            <a:endParaRPr lang="en-US" sz="2400" dirty="0">
              <a:cs typeface="Avenir Black" charset="0"/>
            </a:endParaRPr>
          </a:p>
        </p:txBody>
      </p:sp>
      <p:pic>
        <p:nvPicPr>
          <p:cNvPr id="5" name="Рисунок 4"/>
          <p:cNvPicPr>
            <a:picLocks noChangeAspect="1"/>
          </p:cNvPicPr>
          <p:nvPr/>
        </p:nvPicPr>
        <p:blipFill>
          <a:blip r:embed="rId3"/>
          <a:stretch>
            <a:fillRect/>
          </a:stretch>
        </p:blipFill>
        <p:spPr>
          <a:xfrm>
            <a:off x="7027026" y="1600201"/>
            <a:ext cx="5004260" cy="3753195"/>
          </a:xfrm>
          <a:prstGeom prst="rect">
            <a:avLst/>
          </a:prstGeom>
        </p:spPr>
      </p:pic>
    </p:spTree>
    <p:extLst>
      <p:ext uri="{BB962C8B-B14F-4D97-AF65-F5344CB8AC3E}">
        <p14:creationId xmlns:p14="http://schemas.microsoft.com/office/powerpoint/2010/main" val="4201365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Bases for Segmenting Consumer Markets</a:t>
            </a:r>
            <a:endParaRPr lang="en-US" sz="3600" dirty="0"/>
          </a:p>
        </p:txBody>
      </p:sp>
      <p:sp>
        <p:nvSpPr>
          <p:cNvPr id="3" name="Content Placeholder 2"/>
          <p:cNvSpPr>
            <a:spLocks noGrp="1"/>
          </p:cNvSpPr>
          <p:nvPr>
            <p:ph idx="1"/>
          </p:nvPr>
        </p:nvSpPr>
        <p:spPr>
          <a:xfrm>
            <a:off x="1981200" y="1600202"/>
            <a:ext cx="8382000" cy="3200399"/>
          </a:xfrm>
        </p:spPr>
        <p:txBody>
          <a:bodyPr/>
          <a:lstStyle/>
          <a:p>
            <a:r>
              <a:rPr lang="en-US" sz="2600" dirty="0">
                <a:cs typeface="Avenir Black" pitchFamily="-84" charset="0"/>
              </a:rPr>
              <a:t>Market </a:t>
            </a:r>
            <a:r>
              <a:rPr lang="en-US" sz="2600" dirty="0">
                <a:cs typeface="Avenir Black" pitchFamily="-84" charset="0"/>
              </a:rPr>
              <a:t>segment</a:t>
            </a:r>
          </a:p>
          <a:p>
            <a:pPr lvl="1"/>
            <a:r>
              <a:rPr lang="en-US" dirty="0">
                <a:cs typeface="Arial" panose="020B0604020202020204" pitchFamily="34" charset="0"/>
              </a:rPr>
              <a:t>A group of customers who share a similar set of needs and </a:t>
            </a:r>
            <a:r>
              <a:rPr lang="en-US" dirty="0">
                <a:cs typeface="Arial" panose="020B0604020202020204" pitchFamily="34" charset="0"/>
              </a:rPr>
              <a:t>wants</a:t>
            </a:r>
          </a:p>
          <a:p>
            <a:pPr lvl="2"/>
            <a:r>
              <a:rPr lang="en-US" sz="2200" dirty="0">
                <a:cs typeface="Arial" panose="020B0604020202020204" pitchFamily="34" charset="0"/>
              </a:rPr>
              <a:t>Geographic segmentation</a:t>
            </a:r>
          </a:p>
          <a:p>
            <a:pPr lvl="2"/>
            <a:r>
              <a:rPr lang="en-US" sz="2200" dirty="0">
                <a:cs typeface="Arial" panose="020B0604020202020204" pitchFamily="34" charset="0"/>
              </a:rPr>
              <a:t>Demographic segmentation</a:t>
            </a:r>
          </a:p>
          <a:p>
            <a:pPr lvl="2"/>
            <a:r>
              <a:rPr lang="en-US" sz="2200" dirty="0">
                <a:cs typeface="Arial" panose="020B0604020202020204" pitchFamily="34" charset="0"/>
              </a:rPr>
              <a:t>Psychographic segmentation</a:t>
            </a:r>
          </a:p>
          <a:p>
            <a:pPr lvl="2"/>
            <a:r>
              <a:rPr lang="en-US" sz="2200" dirty="0">
                <a:cs typeface="Arial" panose="020B0604020202020204" pitchFamily="34" charset="0"/>
              </a:rPr>
              <a:t>Behavioral segmentation</a:t>
            </a:r>
            <a:endParaRPr lang="en-US" sz="2200" dirty="0"/>
          </a:p>
        </p:txBody>
      </p:sp>
    </p:spTree>
    <p:extLst>
      <p:ext uri="{BB962C8B-B14F-4D97-AF65-F5344CB8AC3E}">
        <p14:creationId xmlns:p14="http://schemas.microsoft.com/office/powerpoint/2010/main" val="39771270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Major </a:t>
            </a:r>
            <a:r>
              <a:rPr lang="en-IN" sz="3600" dirty="0"/>
              <a:t>Segmentation Variables for Consumer </a:t>
            </a:r>
            <a:r>
              <a:rPr lang="en-IN" sz="3600" dirty="0"/>
              <a:t>Markets </a:t>
            </a:r>
            <a:r>
              <a:rPr lang="en-IN" sz="2000" dirty="0"/>
              <a:t>(1 of 3)</a:t>
            </a:r>
            <a:endParaRPr lang="en-US" sz="2000" dirty="0"/>
          </a:p>
        </p:txBody>
      </p:sp>
      <p:sp>
        <p:nvSpPr>
          <p:cNvPr id="3" name="Content Placeholder 2"/>
          <p:cNvSpPr>
            <a:spLocks noGrp="1"/>
          </p:cNvSpPr>
          <p:nvPr>
            <p:ph idx="1"/>
          </p:nvPr>
        </p:nvSpPr>
        <p:spPr>
          <a:xfrm>
            <a:off x="1981200" y="1447801"/>
            <a:ext cx="8382000" cy="304799"/>
          </a:xfrm>
        </p:spPr>
        <p:txBody>
          <a:bodyPr>
            <a:normAutofit fontScale="92500" lnSpcReduction="20000"/>
          </a:bodyPr>
          <a:lstStyle/>
          <a:p>
            <a:pPr marL="0" indent="0">
              <a:buNone/>
            </a:pPr>
            <a:r>
              <a:rPr lang="en-IN" sz="2000" b="1" dirty="0"/>
              <a:t>Table 9.1 </a:t>
            </a:r>
            <a:r>
              <a:rPr lang="en-IN" sz="2000" dirty="0"/>
              <a:t>Major Segmentation Variables for Consumer Markets</a:t>
            </a:r>
            <a:endParaRPr lang="en-US" sz="2000" dirty="0"/>
          </a:p>
        </p:txBody>
      </p:sp>
      <p:graphicFrame>
        <p:nvGraphicFramePr>
          <p:cNvPr id="4" name="Table 3" descr="Table 9.1. Major Segmentation Variables for Consumer Markets are as follows. Geographic region: Pacific Mountain, West North Central, West South Central, East North Central, East South Central, South Atlantic, Middle Atlantic, New England. City or metro size: Under 5,000; 5,000 to 20,000; 20,000 to 50,000; 50,000 to 100,000; 100,000 to 250,000; 250,000 to 500,000; 500,000 to 1,000,000; 1,000,000 to 4,000,000; 4,000,000 plus. Density: Urban, suburban, rural. Climate: Northern, southern. Demographic age: Under 6, 6 to 11, 12 to 17, 18 to 34, 35 to 49, 50 to 64, 64 plus. Family size: 1 to 2, 3 to 4, 5 plus. Family life cycle: Young, single; young, married, no children; young, married, youngest child under 6; young; married, youngest child 6 or older; older, married, with children; older, married, no children under 18; older, single; other. Gender: Male, female. Income: Under $10,000; $10,000 to $15,000; $15,000 to $20,000; $20,000 to $30,000; $30,000 to $50,000; $50,000 to $100,000; $100,000 plus."/>
          <p:cNvGraphicFramePr>
            <a:graphicFrameLocks noGrp="1"/>
          </p:cNvGraphicFramePr>
          <p:nvPr>
            <p:extLst/>
          </p:nvPr>
        </p:nvGraphicFramePr>
        <p:xfrm>
          <a:off x="1981200" y="1828800"/>
          <a:ext cx="8382000" cy="4023360"/>
        </p:xfrm>
        <a:graphic>
          <a:graphicData uri="http://schemas.openxmlformats.org/drawingml/2006/table">
            <a:tbl>
              <a:tblPr firstRow="1" bandRow="1">
                <a:tableStyleId>{3B4B98B0-60AC-42C2-AFA5-B58CD77FA1E5}</a:tableStyleId>
              </a:tblPr>
              <a:tblGrid>
                <a:gridCol w="1828800">
                  <a:extLst>
                    <a:ext uri="{9D8B030D-6E8A-4147-A177-3AD203B41FA5}">
                      <a16:colId xmlns:a16="http://schemas.microsoft.com/office/drawing/2014/main" val="2770454257"/>
                    </a:ext>
                  </a:extLst>
                </a:gridCol>
                <a:gridCol w="6553200">
                  <a:extLst>
                    <a:ext uri="{9D8B030D-6E8A-4147-A177-3AD203B41FA5}">
                      <a16:colId xmlns:a16="http://schemas.microsoft.com/office/drawing/2014/main" val="1999193273"/>
                    </a:ext>
                  </a:extLst>
                </a:gridCol>
              </a:tblGrid>
              <a:tr h="370840">
                <a:tc>
                  <a:txBody>
                    <a:bodyPr/>
                    <a:lstStyle/>
                    <a:p>
                      <a:r>
                        <a:rPr lang="en-IN" sz="1500" b="0" i="0" u="none" strike="noStrike" kern="1200" baseline="0" dirty="0" smtClean="0">
                          <a:solidFill>
                            <a:schemeClr val="tx1"/>
                          </a:solidFill>
                          <a:latin typeface="+mn-lt"/>
                          <a:ea typeface="+mn-ea"/>
                          <a:cs typeface="+mn-cs"/>
                        </a:rPr>
                        <a:t>Geographic region</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Pacific Mountain, West North Central, West South Central, East North Central, East South Central, South Atlantic, Middle Atlantic, New England</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6044545"/>
                  </a:ext>
                </a:extLst>
              </a:tr>
              <a:tr h="370840">
                <a:tc>
                  <a:txBody>
                    <a:bodyPr/>
                    <a:lstStyle/>
                    <a:p>
                      <a:r>
                        <a:rPr lang="en-IN" sz="1500" b="0" i="0" u="none" strike="noStrike" kern="1200" baseline="0" dirty="0" smtClean="0">
                          <a:solidFill>
                            <a:schemeClr val="tx1"/>
                          </a:solidFill>
                          <a:latin typeface="+mn-lt"/>
                          <a:ea typeface="+mn-ea"/>
                          <a:cs typeface="+mn-cs"/>
                        </a:rPr>
                        <a:t>City or metro size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sv-SE" sz="1500" b="0" i="0" u="none" strike="noStrike" kern="1200" baseline="0" dirty="0" smtClean="0">
                          <a:solidFill>
                            <a:schemeClr val="tx1"/>
                          </a:solidFill>
                          <a:latin typeface="+mn-lt"/>
                          <a:ea typeface="+mn-ea"/>
                          <a:cs typeface="+mn-cs"/>
                        </a:rPr>
                        <a:t>Under 5,000; 5,000–20,000; 20,000–50,000; 50,000–100,000; 100,000–250,000; 250,000–500,000; </a:t>
                      </a:r>
                      <a:r>
                        <a:rPr lang="en-IN" sz="1500" b="0" i="0" u="none" strike="noStrike" kern="1200" baseline="0" dirty="0" smtClean="0">
                          <a:solidFill>
                            <a:schemeClr val="tx1"/>
                          </a:solidFill>
                          <a:latin typeface="+mn-lt"/>
                          <a:ea typeface="+mn-ea"/>
                          <a:cs typeface="+mn-cs"/>
                        </a:rPr>
                        <a:t>500,000–1,000,000; 1,000,000–4,000,000; 4,000,000+</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9432263"/>
                  </a:ext>
                </a:extLst>
              </a:tr>
              <a:tr h="259080">
                <a:tc>
                  <a:txBody>
                    <a:bodyPr/>
                    <a:lstStyle/>
                    <a:p>
                      <a:r>
                        <a:rPr lang="en-IN" sz="1500" b="0" i="0" u="none" strike="noStrike" kern="1200" baseline="0" dirty="0" smtClean="0">
                          <a:solidFill>
                            <a:schemeClr val="tx1"/>
                          </a:solidFill>
                          <a:latin typeface="+mn-lt"/>
                          <a:ea typeface="+mn-ea"/>
                          <a:cs typeface="+mn-cs"/>
                        </a:rPr>
                        <a:t>Density</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Urban, suburban, rural</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2782460"/>
                  </a:ext>
                </a:extLst>
              </a:tr>
              <a:tr h="259080">
                <a:tc>
                  <a:txBody>
                    <a:bodyPr/>
                    <a:lstStyle/>
                    <a:p>
                      <a:r>
                        <a:rPr lang="en-IN" sz="1500" b="0" i="0" u="none" strike="noStrike" kern="1200" baseline="0" dirty="0" smtClean="0">
                          <a:solidFill>
                            <a:schemeClr val="tx1"/>
                          </a:solidFill>
                          <a:latin typeface="+mn-lt"/>
                          <a:ea typeface="+mn-ea"/>
                          <a:cs typeface="+mn-cs"/>
                        </a:rPr>
                        <a:t>Climate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Northern, southern</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1257276"/>
                  </a:ext>
                </a:extLst>
              </a:tr>
              <a:tr h="259080">
                <a:tc>
                  <a:txBody>
                    <a:bodyPr/>
                    <a:lstStyle/>
                    <a:p>
                      <a:r>
                        <a:rPr lang="en-IN" sz="1500" b="0" i="0" u="none" strike="noStrike" kern="1200" baseline="0" dirty="0" smtClean="0">
                          <a:solidFill>
                            <a:schemeClr val="tx1"/>
                          </a:solidFill>
                          <a:latin typeface="+mn-lt"/>
                          <a:ea typeface="+mn-ea"/>
                          <a:cs typeface="+mn-cs"/>
                        </a:rPr>
                        <a:t>Demographic age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sv-SE" sz="1500" b="0" i="0" u="none" strike="noStrike" kern="1200" baseline="0" dirty="0" smtClean="0">
                          <a:solidFill>
                            <a:schemeClr val="tx1"/>
                          </a:solidFill>
                          <a:latin typeface="+mn-lt"/>
                          <a:ea typeface="+mn-ea"/>
                          <a:cs typeface="+mn-cs"/>
                        </a:rPr>
                        <a:t>Under 6, 6–11, 12–17, 18–34, 35–49, 50–64, 64+</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825297"/>
                  </a:ext>
                </a:extLst>
              </a:tr>
              <a:tr h="259080">
                <a:tc>
                  <a:txBody>
                    <a:bodyPr/>
                    <a:lstStyle/>
                    <a:p>
                      <a:r>
                        <a:rPr lang="en-IN" sz="1500" b="0" i="0" u="none" strike="noStrike" kern="1200" baseline="0" dirty="0" smtClean="0">
                          <a:solidFill>
                            <a:schemeClr val="tx1"/>
                          </a:solidFill>
                          <a:latin typeface="+mn-lt"/>
                          <a:ea typeface="+mn-ea"/>
                          <a:cs typeface="+mn-cs"/>
                        </a:rPr>
                        <a:t>Family size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1–2, 3–4, 5+</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38647073"/>
                  </a:ext>
                </a:extLst>
              </a:tr>
              <a:tr h="640080">
                <a:tc>
                  <a:txBody>
                    <a:bodyPr/>
                    <a:lstStyle/>
                    <a:p>
                      <a:r>
                        <a:rPr lang="en-IN" sz="1500" b="0" i="0" u="none" strike="noStrike" kern="1200" baseline="0" dirty="0" smtClean="0">
                          <a:solidFill>
                            <a:schemeClr val="tx1"/>
                          </a:solidFill>
                          <a:latin typeface="+mn-lt"/>
                          <a:ea typeface="+mn-ea"/>
                          <a:cs typeface="+mn-cs"/>
                        </a:rPr>
                        <a:t>Family life cycle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Young, single; young, married, no children; young, married, youngest child under 6; young; married, youngest child 6 or older; older, married, with children; older, married, no children under 18; older, single; other</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35392047"/>
                  </a:ext>
                </a:extLst>
              </a:tr>
              <a:tr h="289560">
                <a:tc>
                  <a:txBody>
                    <a:bodyPr/>
                    <a:lstStyle/>
                    <a:p>
                      <a:r>
                        <a:rPr lang="en-IN" sz="1500" b="0" i="0" u="none" strike="noStrike" kern="1200" baseline="0" dirty="0" smtClean="0">
                          <a:solidFill>
                            <a:schemeClr val="tx1"/>
                          </a:solidFill>
                          <a:latin typeface="+mn-lt"/>
                          <a:ea typeface="+mn-ea"/>
                          <a:cs typeface="+mn-cs"/>
                        </a:rPr>
                        <a:t>Gender</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Male, female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9411957"/>
                  </a:ext>
                </a:extLst>
              </a:tr>
              <a:tr h="370840">
                <a:tc>
                  <a:txBody>
                    <a:bodyPr/>
                    <a:lstStyle/>
                    <a:p>
                      <a:r>
                        <a:rPr lang="en-IN" sz="1500" b="0" i="0" u="none" strike="noStrike" kern="1200" baseline="0" dirty="0" smtClean="0">
                          <a:solidFill>
                            <a:schemeClr val="tx1"/>
                          </a:solidFill>
                          <a:latin typeface="+mn-lt"/>
                          <a:ea typeface="+mn-ea"/>
                          <a:cs typeface="+mn-cs"/>
                        </a:rPr>
                        <a:t>Income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sv-SE" sz="1500" b="0" i="0" u="none" strike="noStrike" kern="1200" baseline="0" dirty="0" smtClean="0">
                          <a:solidFill>
                            <a:schemeClr val="tx1"/>
                          </a:solidFill>
                          <a:latin typeface="+mn-lt"/>
                          <a:ea typeface="+mn-ea"/>
                          <a:cs typeface="+mn-cs"/>
                        </a:rPr>
                        <a:t>Under $10,000; $10,000–$15,000; $15,000–$20,000; $20,000–$30,000; $30,000–$50,000; </a:t>
                      </a:r>
                      <a:r>
                        <a:rPr lang="en-IN" sz="1500" b="0" i="0" u="none" strike="noStrike" kern="1200" baseline="0" dirty="0" smtClean="0">
                          <a:solidFill>
                            <a:schemeClr val="tx1"/>
                          </a:solidFill>
                          <a:latin typeface="+mn-lt"/>
                          <a:ea typeface="+mn-ea"/>
                          <a:cs typeface="+mn-cs"/>
                        </a:rPr>
                        <a:t>$50,000–$100,000; $100,000+</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41773571"/>
                  </a:ext>
                </a:extLst>
              </a:tr>
            </a:tbl>
          </a:graphicData>
        </a:graphic>
      </p:graphicFrame>
    </p:spTree>
    <p:extLst>
      <p:ext uri="{BB962C8B-B14F-4D97-AF65-F5344CB8AC3E}">
        <p14:creationId xmlns:p14="http://schemas.microsoft.com/office/powerpoint/2010/main" val="10773147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Major </a:t>
            </a:r>
            <a:r>
              <a:rPr lang="en-IN" sz="3600" dirty="0"/>
              <a:t>Segmentation Variables for Consumer </a:t>
            </a:r>
            <a:r>
              <a:rPr lang="en-IN" sz="3600" dirty="0"/>
              <a:t>Markets </a:t>
            </a:r>
            <a:r>
              <a:rPr lang="en-IN" sz="2000" dirty="0"/>
              <a:t>(2 of 3)</a:t>
            </a:r>
            <a:endParaRPr lang="en-US" sz="2000" dirty="0"/>
          </a:p>
        </p:txBody>
      </p:sp>
      <p:sp>
        <p:nvSpPr>
          <p:cNvPr id="3" name="Content Placeholder 2"/>
          <p:cNvSpPr>
            <a:spLocks noGrp="1"/>
          </p:cNvSpPr>
          <p:nvPr>
            <p:ph idx="1"/>
          </p:nvPr>
        </p:nvSpPr>
        <p:spPr>
          <a:xfrm>
            <a:off x="1981200" y="1447801"/>
            <a:ext cx="8382000" cy="304799"/>
          </a:xfrm>
        </p:spPr>
        <p:txBody>
          <a:bodyPr>
            <a:normAutofit fontScale="92500" lnSpcReduction="20000"/>
          </a:bodyPr>
          <a:lstStyle/>
          <a:p>
            <a:pPr marL="0" indent="0">
              <a:buNone/>
            </a:pPr>
            <a:r>
              <a:rPr lang="en-IN" sz="2000" b="1" dirty="0"/>
              <a:t>[Table </a:t>
            </a:r>
            <a:r>
              <a:rPr lang="en-IN" sz="2000" b="1" dirty="0"/>
              <a:t>9.1 </a:t>
            </a:r>
            <a:r>
              <a:rPr lang="en-IN" sz="2000" b="1" dirty="0"/>
              <a:t>continued]</a:t>
            </a:r>
            <a:endParaRPr lang="en-US" sz="2000" b="1" dirty="0"/>
          </a:p>
        </p:txBody>
      </p:sp>
      <p:graphicFrame>
        <p:nvGraphicFramePr>
          <p:cNvPr id="4" name="Table 3" descr="Table 9.1 (continued). Major Segmentation Variables for Consumer Markets are as follows. Occupation: Professional and technical; managers, officials, and proprietors; clerical sales; craftspeople; forepersons; operatives; farmers; retired; students; homemakers; unemployed. Education: Grade school or less; some high school; high school graduate; some college; college graduate; post college. Religion: Catholic, Protestant, Jewish, Muslim, Hindu, Other. Race: White, Black, Asian, Hispanic, Other. Generation: Silent Generation, Baby Boomers, Gen X, Millennials (Gen Y). Nationality: North American, Latin American, British, French, German, Italian, Chinese, Indian, Japanese. Social class: Lower lowers, upper lowers, working class, middle class, upper middles, lower uppers, upper uppers. Psychographic lifestyle: Culture-oriented, sports-oriented, outdoor-oriented. Personality: Compulsive, gregarious, authoritarian, ambitious."/>
          <p:cNvGraphicFramePr>
            <a:graphicFrameLocks noGrp="1"/>
          </p:cNvGraphicFramePr>
          <p:nvPr>
            <p:extLst/>
          </p:nvPr>
        </p:nvGraphicFramePr>
        <p:xfrm>
          <a:off x="1981200" y="1828800"/>
          <a:ext cx="8382000" cy="4302760"/>
        </p:xfrm>
        <a:graphic>
          <a:graphicData uri="http://schemas.openxmlformats.org/drawingml/2006/table">
            <a:tbl>
              <a:tblPr firstRow="1" bandRow="1">
                <a:tableStyleId>{3B4B98B0-60AC-42C2-AFA5-B58CD77FA1E5}</a:tableStyleId>
              </a:tblPr>
              <a:tblGrid>
                <a:gridCol w="1828800">
                  <a:extLst>
                    <a:ext uri="{9D8B030D-6E8A-4147-A177-3AD203B41FA5}">
                      <a16:colId xmlns:a16="http://schemas.microsoft.com/office/drawing/2014/main" val="2770454257"/>
                    </a:ext>
                  </a:extLst>
                </a:gridCol>
                <a:gridCol w="6553200">
                  <a:extLst>
                    <a:ext uri="{9D8B030D-6E8A-4147-A177-3AD203B41FA5}">
                      <a16:colId xmlns:a16="http://schemas.microsoft.com/office/drawing/2014/main" val="1999193273"/>
                    </a:ext>
                  </a:extLst>
                </a:gridCol>
              </a:tblGrid>
              <a:tr h="370840">
                <a:tc>
                  <a:txBody>
                    <a:bodyPr/>
                    <a:lstStyle/>
                    <a:p>
                      <a:r>
                        <a:rPr lang="en-IN" sz="1500" b="0" i="0" u="none" strike="noStrike" kern="1200" baseline="0" dirty="0" smtClean="0">
                          <a:solidFill>
                            <a:schemeClr val="tx1"/>
                          </a:solidFill>
                          <a:latin typeface="+mn-lt"/>
                          <a:ea typeface="+mn-ea"/>
                          <a:cs typeface="+mn-cs"/>
                        </a:rPr>
                        <a:t>Occupation</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Professional and technical; managers, officials, and proprietors; clerical sales; craftspeople; forepersons; operatives; farmers; retired; students; homemakers; unemployed</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6044545"/>
                  </a:ext>
                </a:extLst>
              </a:tr>
              <a:tr h="370840">
                <a:tc>
                  <a:txBody>
                    <a:bodyPr/>
                    <a:lstStyle/>
                    <a:p>
                      <a:r>
                        <a:rPr lang="en-IN" sz="1500" b="0" i="0" u="none" strike="noStrike" kern="1200" baseline="0" dirty="0" smtClean="0">
                          <a:solidFill>
                            <a:schemeClr val="tx1"/>
                          </a:solidFill>
                          <a:latin typeface="+mn-lt"/>
                          <a:ea typeface="+mn-ea"/>
                          <a:cs typeface="+mn-cs"/>
                        </a:rPr>
                        <a:t>Education</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Grade school or less; some high school; high school graduate; some college; college graduate; post college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9432263"/>
                  </a:ext>
                </a:extLst>
              </a:tr>
              <a:tr h="259080">
                <a:tc>
                  <a:txBody>
                    <a:bodyPr/>
                    <a:lstStyle/>
                    <a:p>
                      <a:r>
                        <a:rPr lang="en-IN" sz="1500" b="0" i="0" u="none" strike="noStrike" kern="1200" baseline="0" dirty="0" smtClean="0">
                          <a:solidFill>
                            <a:schemeClr val="tx1"/>
                          </a:solidFill>
                          <a:latin typeface="+mn-lt"/>
                          <a:ea typeface="+mn-ea"/>
                          <a:cs typeface="+mn-cs"/>
                        </a:rPr>
                        <a:t>Religion</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Catholic, Protestant, Jewish, Muslim, Hindu, Other</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2782460"/>
                  </a:ext>
                </a:extLst>
              </a:tr>
              <a:tr h="259080">
                <a:tc>
                  <a:txBody>
                    <a:bodyPr/>
                    <a:lstStyle/>
                    <a:p>
                      <a:r>
                        <a:rPr lang="en-IN" sz="1500" b="0" i="0" u="none" strike="noStrike" kern="1200" baseline="0" dirty="0" smtClean="0">
                          <a:solidFill>
                            <a:schemeClr val="tx1"/>
                          </a:solidFill>
                          <a:latin typeface="+mn-lt"/>
                          <a:ea typeface="+mn-ea"/>
                          <a:cs typeface="+mn-cs"/>
                        </a:rPr>
                        <a:t>Race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White, Black, Asian, Hispanic, Other</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1257276"/>
                  </a:ext>
                </a:extLst>
              </a:tr>
              <a:tr h="259080">
                <a:tc>
                  <a:txBody>
                    <a:bodyPr/>
                    <a:lstStyle/>
                    <a:p>
                      <a:r>
                        <a:rPr lang="en-IN" sz="1500" b="0" i="0" u="none" strike="noStrike" kern="1200" baseline="0" dirty="0" smtClean="0">
                          <a:solidFill>
                            <a:schemeClr val="tx1"/>
                          </a:solidFill>
                          <a:latin typeface="+mn-lt"/>
                          <a:ea typeface="+mn-ea"/>
                          <a:cs typeface="+mn-cs"/>
                        </a:rPr>
                        <a:t>Generation</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Silent Generation, Baby Boomers, Gen X, Millennials (Gen Y)</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825297"/>
                  </a:ext>
                </a:extLst>
              </a:tr>
              <a:tr h="259080">
                <a:tc>
                  <a:txBody>
                    <a:bodyPr/>
                    <a:lstStyle/>
                    <a:p>
                      <a:r>
                        <a:rPr lang="en-IN" sz="1500" b="0" i="0" u="none" strike="noStrike" kern="1200" baseline="0" dirty="0" smtClean="0">
                          <a:solidFill>
                            <a:schemeClr val="tx1"/>
                          </a:solidFill>
                          <a:latin typeface="+mn-lt"/>
                          <a:ea typeface="+mn-ea"/>
                          <a:cs typeface="+mn-cs"/>
                        </a:rPr>
                        <a:t>Nationality</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North American, Latin American, British, French, German, Italian, Chinese, Indian, Japanese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38647073"/>
                  </a:ext>
                </a:extLst>
              </a:tr>
              <a:tr h="518160">
                <a:tc>
                  <a:txBody>
                    <a:bodyPr/>
                    <a:lstStyle/>
                    <a:p>
                      <a:r>
                        <a:rPr lang="en-IN" sz="1500" b="0" i="0" u="none" strike="noStrike" kern="1200" baseline="0" dirty="0" smtClean="0">
                          <a:solidFill>
                            <a:schemeClr val="tx1"/>
                          </a:solidFill>
                          <a:latin typeface="+mn-lt"/>
                          <a:ea typeface="+mn-ea"/>
                          <a:cs typeface="+mn-cs"/>
                        </a:rPr>
                        <a:t>Social class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Lower lowers, upper lowers, working class, middle class, upper middles, lower uppers, upper uppers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35392047"/>
                  </a:ext>
                </a:extLst>
              </a:tr>
              <a:tr h="289560">
                <a:tc>
                  <a:txBody>
                    <a:bodyPr/>
                    <a:lstStyle/>
                    <a:p>
                      <a:r>
                        <a:rPr lang="en-IN" sz="1500" b="0" i="0" u="none" strike="noStrike" kern="1200" baseline="0" dirty="0" smtClean="0">
                          <a:solidFill>
                            <a:schemeClr val="tx1"/>
                          </a:solidFill>
                          <a:latin typeface="+mn-lt"/>
                          <a:ea typeface="+mn-ea"/>
                          <a:cs typeface="+mn-cs"/>
                        </a:rPr>
                        <a:t>Psychographic lifestyle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Culture-oriented, sports-oriented, outdoor-oriented</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9411957"/>
                  </a:ext>
                </a:extLst>
              </a:tr>
              <a:tr h="370840">
                <a:tc>
                  <a:txBody>
                    <a:bodyPr/>
                    <a:lstStyle/>
                    <a:p>
                      <a:r>
                        <a:rPr lang="en-IN" sz="1500" b="0" i="0" u="none" strike="noStrike" kern="1200" baseline="0" dirty="0" smtClean="0">
                          <a:solidFill>
                            <a:schemeClr val="tx1"/>
                          </a:solidFill>
                          <a:latin typeface="+mn-lt"/>
                          <a:ea typeface="+mn-ea"/>
                          <a:cs typeface="+mn-cs"/>
                        </a:rPr>
                        <a:t>Personality</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Compulsive, gregarious, authoritarian, ambitious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41773571"/>
                  </a:ext>
                </a:extLst>
              </a:tr>
            </a:tbl>
          </a:graphicData>
        </a:graphic>
      </p:graphicFrame>
    </p:spTree>
    <p:extLst>
      <p:ext uri="{BB962C8B-B14F-4D97-AF65-F5344CB8AC3E}">
        <p14:creationId xmlns:p14="http://schemas.microsoft.com/office/powerpoint/2010/main" val="36658736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Major </a:t>
            </a:r>
            <a:r>
              <a:rPr lang="en-IN" sz="3600" dirty="0"/>
              <a:t>Segmentation Variables for Consumer </a:t>
            </a:r>
            <a:r>
              <a:rPr lang="en-IN" sz="3600" dirty="0"/>
              <a:t>Markets </a:t>
            </a:r>
            <a:r>
              <a:rPr lang="en-IN" sz="2000" dirty="0"/>
              <a:t>(3 of 3)</a:t>
            </a:r>
            <a:endParaRPr lang="en-US" sz="2000" dirty="0"/>
          </a:p>
        </p:txBody>
      </p:sp>
      <p:sp>
        <p:nvSpPr>
          <p:cNvPr id="3" name="Content Placeholder 2"/>
          <p:cNvSpPr>
            <a:spLocks noGrp="1"/>
          </p:cNvSpPr>
          <p:nvPr>
            <p:ph idx="1"/>
          </p:nvPr>
        </p:nvSpPr>
        <p:spPr>
          <a:xfrm>
            <a:off x="1981200" y="1447801"/>
            <a:ext cx="8382000" cy="304799"/>
          </a:xfrm>
        </p:spPr>
        <p:txBody>
          <a:bodyPr>
            <a:normAutofit fontScale="92500" lnSpcReduction="20000"/>
          </a:bodyPr>
          <a:lstStyle/>
          <a:p>
            <a:pPr marL="0" indent="0">
              <a:buNone/>
            </a:pPr>
            <a:r>
              <a:rPr lang="en-IN" sz="2000" b="1" dirty="0"/>
              <a:t>[Table </a:t>
            </a:r>
            <a:r>
              <a:rPr lang="en-IN" sz="2000" b="1" dirty="0"/>
              <a:t>9.1 </a:t>
            </a:r>
            <a:r>
              <a:rPr lang="en-IN" sz="2000" b="1" dirty="0"/>
              <a:t>continued]</a:t>
            </a:r>
            <a:endParaRPr lang="en-US" sz="2000" b="1" dirty="0"/>
          </a:p>
        </p:txBody>
      </p:sp>
      <p:graphicFrame>
        <p:nvGraphicFramePr>
          <p:cNvPr id="4" name="Table 3" descr="Table 9.1 (continued). Major Segmentation Variables for Consumer Markets are as follows. Behavioral occasions: Regular occasion, special occasion. Benefits: Quality, service, economy, speed. User status: Nonuser, ex-user, potential user, first-time user, regular user. Usage rate: Light user, medium user, heavy user. Loyalty status: None, medium, strong, absolute. Readiness stage: Unaware, aware, informed interested, desirous, intending to buy. Attitude toward product: Enthusiastic, positive, indifferent, negative, hostile."/>
          <p:cNvGraphicFramePr>
            <a:graphicFrameLocks noGrp="1"/>
          </p:cNvGraphicFramePr>
          <p:nvPr>
            <p:extLst/>
          </p:nvPr>
        </p:nvGraphicFramePr>
        <p:xfrm>
          <a:off x="1981200" y="1828800"/>
          <a:ext cx="8382000" cy="2570480"/>
        </p:xfrm>
        <a:graphic>
          <a:graphicData uri="http://schemas.openxmlformats.org/drawingml/2006/table">
            <a:tbl>
              <a:tblPr firstRow="1" bandRow="1">
                <a:tableStyleId>{3B4B98B0-60AC-42C2-AFA5-B58CD77FA1E5}</a:tableStyleId>
              </a:tblPr>
              <a:tblGrid>
                <a:gridCol w="1828800">
                  <a:extLst>
                    <a:ext uri="{9D8B030D-6E8A-4147-A177-3AD203B41FA5}">
                      <a16:colId xmlns:a16="http://schemas.microsoft.com/office/drawing/2014/main" val="2770454257"/>
                    </a:ext>
                  </a:extLst>
                </a:gridCol>
                <a:gridCol w="6553200">
                  <a:extLst>
                    <a:ext uri="{9D8B030D-6E8A-4147-A177-3AD203B41FA5}">
                      <a16:colId xmlns:a16="http://schemas.microsoft.com/office/drawing/2014/main" val="1999193273"/>
                    </a:ext>
                  </a:extLst>
                </a:gridCol>
              </a:tblGrid>
              <a:tr h="370840">
                <a:tc>
                  <a:txBody>
                    <a:bodyPr/>
                    <a:lstStyle/>
                    <a:p>
                      <a:r>
                        <a:rPr lang="en-IN" sz="1500" b="0" i="0" u="none" strike="noStrike" kern="1200" baseline="0" dirty="0" smtClean="0">
                          <a:solidFill>
                            <a:schemeClr val="tx1"/>
                          </a:solidFill>
                          <a:latin typeface="+mn-lt"/>
                          <a:ea typeface="+mn-ea"/>
                          <a:cs typeface="+mn-cs"/>
                        </a:rPr>
                        <a:t>Behavioral occasions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Regular occasion, special occasion</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6044545"/>
                  </a:ext>
                </a:extLst>
              </a:tr>
              <a:tr h="370840">
                <a:tc>
                  <a:txBody>
                    <a:bodyPr/>
                    <a:lstStyle/>
                    <a:p>
                      <a:r>
                        <a:rPr lang="en-IN" sz="1500" b="0" i="0" u="none" strike="noStrike" kern="1200" baseline="0" dirty="0" smtClean="0">
                          <a:solidFill>
                            <a:schemeClr val="tx1"/>
                          </a:solidFill>
                          <a:latin typeface="+mn-lt"/>
                          <a:ea typeface="+mn-ea"/>
                          <a:cs typeface="+mn-cs"/>
                        </a:rPr>
                        <a:t>Benefits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Quality, service, economy, speed</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9432263"/>
                  </a:ext>
                </a:extLst>
              </a:tr>
              <a:tr h="259080">
                <a:tc>
                  <a:txBody>
                    <a:bodyPr/>
                    <a:lstStyle/>
                    <a:p>
                      <a:r>
                        <a:rPr lang="en-IN" sz="1500" b="0" i="0" u="none" strike="noStrike" kern="1200" baseline="0" dirty="0" smtClean="0">
                          <a:solidFill>
                            <a:schemeClr val="tx1"/>
                          </a:solidFill>
                          <a:latin typeface="+mn-lt"/>
                          <a:ea typeface="+mn-ea"/>
                          <a:cs typeface="+mn-cs"/>
                        </a:rPr>
                        <a:t>User status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Nonuser, ex-user, potential user, first-time user, regular user</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2782460"/>
                  </a:ext>
                </a:extLst>
              </a:tr>
              <a:tr h="259080">
                <a:tc>
                  <a:txBody>
                    <a:bodyPr/>
                    <a:lstStyle/>
                    <a:p>
                      <a:r>
                        <a:rPr lang="en-IN" sz="1500" b="0" i="0" u="none" strike="noStrike" kern="1200" baseline="0" dirty="0" smtClean="0">
                          <a:solidFill>
                            <a:schemeClr val="tx1"/>
                          </a:solidFill>
                          <a:latin typeface="+mn-lt"/>
                          <a:ea typeface="+mn-ea"/>
                          <a:cs typeface="+mn-cs"/>
                        </a:rPr>
                        <a:t>Usage rate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Light user, medium user, heavy user</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1257276"/>
                  </a:ext>
                </a:extLst>
              </a:tr>
              <a:tr h="259080">
                <a:tc>
                  <a:txBody>
                    <a:bodyPr/>
                    <a:lstStyle/>
                    <a:p>
                      <a:r>
                        <a:rPr lang="en-IN" sz="1500" b="0" i="0" u="none" strike="noStrike" kern="1200" baseline="0" dirty="0" smtClean="0">
                          <a:solidFill>
                            <a:schemeClr val="tx1"/>
                          </a:solidFill>
                          <a:latin typeface="+mn-lt"/>
                          <a:ea typeface="+mn-ea"/>
                          <a:cs typeface="+mn-cs"/>
                        </a:rPr>
                        <a:t>Loyalty status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None, medium, strong, absolute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825297"/>
                  </a:ext>
                </a:extLst>
              </a:tr>
              <a:tr h="259080">
                <a:tc>
                  <a:txBody>
                    <a:bodyPr/>
                    <a:lstStyle/>
                    <a:p>
                      <a:r>
                        <a:rPr lang="en-IN" sz="1500" b="0" i="0" u="none" strike="noStrike" kern="1200" baseline="0" dirty="0" smtClean="0">
                          <a:solidFill>
                            <a:schemeClr val="tx1"/>
                          </a:solidFill>
                          <a:latin typeface="+mn-lt"/>
                          <a:ea typeface="+mn-ea"/>
                          <a:cs typeface="+mn-cs"/>
                        </a:rPr>
                        <a:t>Readiness stage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500" b="0" i="0" u="none" strike="noStrike" kern="1200" baseline="0" dirty="0" smtClean="0">
                          <a:solidFill>
                            <a:schemeClr val="tx1"/>
                          </a:solidFill>
                          <a:latin typeface="+mn-lt"/>
                          <a:ea typeface="+mn-ea"/>
                          <a:cs typeface="+mn-cs"/>
                        </a:rPr>
                        <a:t>Unaware, aware, informed interested, desirous, intending to buy</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38647073"/>
                  </a:ext>
                </a:extLst>
              </a:tr>
              <a:tr h="518160">
                <a:tc>
                  <a:txBody>
                    <a:bodyPr/>
                    <a:lstStyle/>
                    <a:p>
                      <a:r>
                        <a:rPr lang="en-IN" sz="1500" b="0" i="0" u="none" strike="noStrike" kern="1200" baseline="0" dirty="0" smtClean="0">
                          <a:solidFill>
                            <a:schemeClr val="tx1"/>
                          </a:solidFill>
                          <a:latin typeface="+mn-lt"/>
                          <a:ea typeface="+mn-ea"/>
                          <a:cs typeface="+mn-cs"/>
                        </a:rPr>
                        <a:t>Attitude toward product</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500" b="0" i="0" u="none" strike="noStrike" kern="1200" baseline="0" dirty="0" smtClean="0">
                          <a:solidFill>
                            <a:schemeClr val="tx1"/>
                          </a:solidFill>
                          <a:latin typeface="+mn-lt"/>
                          <a:ea typeface="+mn-ea"/>
                          <a:cs typeface="+mn-cs"/>
                        </a:rPr>
                        <a:t>Enthusiastic, positive, indifferent, negative, hostile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35392047"/>
                  </a:ext>
                </a:extLst>
              </a:tr>
            </a:tbl>
          </a:graphicData>
        </a:graphic>
      </p:graphicFrame>
    </p:spTree>
    <p:extLst>
      <p:ext uri="{BB962C8B-B14F-4D97-AF65-F5344CB8AC3E}">
        <p14:creationId xmlns:p14="http://schemas.microsoft.com/office/powerpoint/2010/main" val="21398531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Geographic Segmentation </a:t>
            </a:r>
            <a:r>
              <a:rPr lang="en-US" sz="2000" dirty="0"/>
              <a:t>(1 of 2)</a:t>
            </a:r>
            <a:endParaRPr lang="en-US" sz="2000" dirty="0"/>
          </a:p>
        </p:txBody>
      </p:sp>
      <p:sp>
        <p:nvSpPr>
          <p:cNvPr id="3" name="Content Placeholder 2"/>
          <p:cNvSpPr>
            <a:spLocks noGrp="1"/>
          </p:cNvSpPr>
          <p:nvPr>
            <p:ph idx="1"/>
          </p:nvPr>
        </p:nvSpPr>
        <p:spPr>
          <a:xfrm>
            <a:off x="1981200" y="1600202"/>
            <a:ext cx="4114800" cy="4571999"/>
          </a:xfrm>
        </p:spPr>
        <p:txBody>
          <a:bodyPr/>
          <a:lstStyle/>
          <a:p>
            <a:r>
              <a:rPr lang="en-US" sz="2600" dirty="0">
                <a:latin typeface="Avenir Black" pitchFamily="-84" charset="0"/>
                <a:cs typeface="Avenir Black" pitchFamily="-84" charset="0"/>
              </a:rPr>
              <a:t>Geographical </a:t>
            </a:r>
            <a:r>
              <a:rPr lang="en-US" sz="2600" dirty="0">
                <a:latin typeface="Avenir Black" pitchFamily="-84" charset="0"/>
                <a:cs typeface="Avenir Black" pitchFamily="-84" charset="0"/>
              </a:rPr>
              <a:t>units</a:t>
            </a:r>
          </a:p>
          <a:p>
            <a:pPr lvl="1"/>
            <a:r>
              <a:rPr lang="en-US" dirty="0">
                <a:latin typeface="Arial" panose="020B0604020202020204" pitchFamily="34" charset="0"/>
                <a:cs typeface="Arial" panose="020B0604020202020204" pitchFamily="34" charset="0"/>
              </a:rPr>
              <a:t>Nations, states, regions, counties, cities, or </a:t>
            </a:r>
            <a:r>
              <a:rPr lang="en-US" dirty="0">
                <a:latin typeface="Arial" panose="020B0604020202020204" pitchFamily="34" charset="0"/>
                <a:cs typeface="Arial" panose="020B0604020202020204" pitchFamily="34" charset="0"/>
              </a:rPr>
              <a:t>neighborhoods</a:t>
            </a:r>
          </a:p>
          <a:p>
            <a:r>
              <a:rPr lang="nb-NO" sz="2600" dirty="0">
                <a:latin typeface="Avenir Black" pitchFamily="-84" charset="0"/>
                <a:cs typeface="Avenir Black" pitchFamily="-84" charset="0"/>
              </a:rPr>
              <a:t>Nielsen Claritas</a:t>
            </a:r>
            <a:r>
              <a:rPr lang="nb-NO" altLang="en-US" sz="2600" dirty="0">
                <a:latin typeface="Avenir Black" pitchFamily="-84" charset="0"/>
                <a:cs typeface="Avenir Black" pitchFamily="-84" charset="0"/>
              </a:rPr>
              <a:t>’</a:t>
            </a:r>
            <a:r>
              <a:rPr lang="en-US" altLang="ja-JP" sz="2600" dirty="0">
                <a:latin typeface="Avenir Black" pitchFamily="-84" charset="0"/>
                <a:cs typeface="Avenir Black" pitchFamily="-84" charset="0"/>
              </a:rPr>
              <a:t> </a:t>
            </a:r>
            <a:r>
              <a:rPr lang="en-US" altLang="ja-JP" sz="2600" dirty="0">
                <a:latin typeface="Avenir Black" pitchFamily="-84" charset="0"/>
                <a:cs typeface="Avenir Black" pitchFamily="-84" charset="0"/>
              </a:rPr>
              <a:t>PRIZM</a:t>
            </a:r>
          </a:p>
          <a:p>
            <a:pPr lvl="1"/>
            <a:r>
              <a:rPr lang="en-US" dirty="0">
                <a:latin typeface="Arial" panose="020B0604020202020204" pitchFamily="34" charset="0"/>
                <a:cs typeface="Arial" panose="020B0604020202020204" pitchFamily="34" charset="0"/>
              </a:rPr>
              <a:t>Education and </a:t>
            </a:r>
            <a:r>
              <a:rPr lang="en-US" dirty="0">
                <a:latin typeface="Arial" panose="020B0604020202020204" pitchFamily="34" charset="0"/>
                <a:cs typeface="Arial" panose="020B0604020202020204" pitchFamily="34" charset="0"/>
              </a:rPr>
              <a:t>affluence</a:t>
            </a:r>
          </a:p>
          <a:p>
            <a:pPr lvl="1"/>
            <a:r>
              <a:rPr lang="en-US" dirty="0">
                <a:latin typeface="Arial" panose="020B0604020202020204" pitchFamily="34" charset="0"/>
                <a:cs typeface="Arial" panose="020B0604020202020204" pitchFamily="34" charset="0"/>
              </a:rPr>
              <a:t>Family life </a:t>
            </a:r>
            <a:r>
              <a:rPr lang="en-US" dirty="0">
                <a:latin typeface="Arial" panose="020B0604020202020204" pitchFamily="34" charset="0"/>
                <a:cs typeface="Arial" panose="020B0604020202020204" pitchFamily="34" charset="0"/>
              </a:rPr>
              <a:t>cycle</a:t>
            </a:r>
          </a:p>
          <a:p>
            <a:pPr lvl="1"/>
            <a:r>
              <a:rPr lang="en-US" dirty="0">
                <a:latin typeface="Arial" panose="020B0604020202020204" pitchFamily="34" charset="0"/>
                <a:cs typeface="Arial" panose="020B0604020202020204" pitchFamily="34" charset="0"/>
              </a:rPr>
              <a:t>Urbanization</a:t>
            </a:r>
          </a:p>
          <a:p>
            <a:pPr lvl="1"/>
            <a:r>
              <a:rPr lang="en-US" dirty="0">
                <a:latin typeface="Arial" panose="020B0604020202020204" pitchFamily="34" charset="0"/>
                <a:cs typeface="Arial" panose="020B0604020202020204" pitchFamily="34" charset="0"/>
              </a:rPr>
              <a:t>Race and </a:t>
            </a:r>
            <a:r>
              <a:rPr lang="en-US" dirty="0">
                <a:latin typeface="Arial" panose="020B0604020202020204" pitchFamily="34" charset="0"/>
                <a:cs typeface="Arial" panose="020B0604020202020204" pitchFamily="34" charset="0"/>
              </a:rPr>
              <a:t>ethnicity</a:t>
            </a:r>
          </a:p>
          <a:p>
            <a:pPr lvl="1"/>
            <a:r>
              <a:rPr lang="en-US" dirty="0">
                <a:latin typeface="Arial" panose="020B0604020202020204" pitchFamily="34" charset="0"/>
                <a:cs typeface="Arial" panose="020B0604020202020204" pitchFamily="34" charset="0"/>
              </a:rPr>
              <a:t>Mobility</a:t>
            </a:r>
            <a:endParaRPr lang="en-US" dirty="0"/>
          </a:p>
        </p:txBody>
      </p:sp>
      <p:pic>
        <p:nvPicPr>
          <p:cNvPr id="5" name="Рисунок 4"/>
          <p:cNvPicPr>
            <a:picLocks noChangeAspect="1"/>
          </p:cNvPicPr>
          <p:nvPr/>
        </p:nvPicPr>
        <p:blipFill>
          <a:blip r:embed="rId3"/>
          <a:stretch>
            <a:fillRect/>
          </a:stretch>
        </p:blipFill>
        <p:spPr>
          <a:xfrm>
            <a:off x="6129495" y="1916086"/>
            <a:ext cx="5611713" cy="3387434"/>
          </a:xfrm>
          <a:prstGeom prst="rect">
            <a:avLst/>
          </a:prstGeom>
        </p:spPr>
      </p:pic>
    </p:spTree>
    <p:extLst>
      <p:ext uri="{BB962C8B-B14F-4D97-AF65-F5344CB8AC3E}">
        <p14:creationId xmlns:p14="http://schemas.microsoft.com/office/powerpoint/2010/main" val="9574255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Geographic Segmentation </a:t>
            </a:r>
            <a:r>
              <a:rPr lang="en-US" sz="2000" dirty="0"/>
              <a:t>(2 of 2)</a:t>
            </a:r>
            <a:endParaRPr lang="en-US" sz="2000" dirty="0"/>
          </a:p>
        </p:txBody>
      </p:sp>
      <p:graphicFrame>
        <p:nvGraphicFramePr>
          <p:cNvPr id="5" name="Table 4" descr="Table 9.2 lists examples of P R I Z M clusters as follows. Young Digerati: Young Digerati are the nation’s tech-savvy singles and couples living in fashionable neighbor-hoods on the urban fringe. Affluent, highly educated, and ethnically mixed, they live in areas typically filled with trendy apartments and condos, fitness clubs and clothing boutiques, casual restaurants, and all types of bars—from juice to coffee to microbrew. Beltway Boomers: One segment of the huge baby boomer cohort, college-educated, upper-middle-class, and home-owning, is Beltway Boomers. Like many of their peers who married late, these boomers are still raising children in comfortable suburban subdivisions and pursuing kid-centered lifestyles. The Cosmopolitans: Educated, midscale, and multiethnic, the Cosmopolitans are urbane couples in America’s fast-growing cities. Concentrated in a handful of metros—such as Las Vegas, Miami, and Albuquerque—these households feature older homeowners, empty nesters, and college graduates. A vibrant social scene surrounds their older homes and apartments, and residents love the nightlife and enjoy leisure-intensive lifestyles."/>
          <p:cNvGraphicFramePr>
            <a:graphicFrameLocks noGrp="1"/>
          </p:cNvGraphicFramePr>
          <p:nvPr>
            <p:extLst/>
          </p:nvPr>
        </p:nvGraphicFramePr>
        <p:xfrm>
          <a:off x="2007327" y="1573349"/>
          <a:ext cx="7937862" cy="4058920"/>
        </p:xfrm>
        <a:graphic>
          <a:graphicData uri="http://schemas.openxmlformats.org/drawingml/2006/table">
            <a:tbl>
              <a:tblPr firstRow="1" bandRow="1">
                <a:tableStyleId>{3B4B98B0-60AC-42C2-AFA5-B58CD77FA1E5}</a:tableStyleId>
              </a:tblPr>
              <a:tblGrid>
                <a:gridCol w="7937862">
                  <a:extLst>
                    <a:ext uri="{9D8B030D-6E8A-4147-A177-3AD203B41FA5}">
                      <a16:colId xmlns:a16="http://schemas.microsoft.com/office/drawing/2014/main" val="20000"/>
                    </a:ext>
                  </a:extLst>
                </a:gridCol>
              </a:tblGrid>
              <a:tr h="370840">
                <a:tc>
                  <a:txBody>
                    <a:bodyPr/>
                    <a:lstStyle/>
                    <a:p>
                      <a:r>
                        <a:rPr lang="en-US" sz="1800" dirty="0" smtClean="0"/>
                        <a:t>Table 9.2 </a:t>
                      </a:r>
                      <a:r>
                        <a:rPr lang="en-US" sz="1800" b="0" dirty="0" smtClean="0"/>
                        <a:t>Examples of PRIZM</a:t>
                      </a:r>
                      <a:r>
                        <a:rPr lang="en-US" sz="1800" b="0" baseline="0" dirty="0" smtClean="0"/>
                        <a:t> Clusters</a:t>
                      </a:r>
                      <a:endParaRPr lang="en-US" sz="18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70840">
                <a:tc>
                  <a:txBody>
                    <a:bodyPr/>
                    <a:lstStyle/>
                    <a:p>
                      <a:pPr marL="285750" indent="-285750">
                        <a:buFont typeface="Arial" panose="020B0604020202020204" pitchFamily="34" charset="0"/>
                        <a:buChar char="•"/>
                      </a:pPr>
                      <a:r>
                        <a:rPr lang="en-US" sz="1600" b="1" dirty="0" smtClean="0"/>
                        <a:t>Young Digerati. </a:t>
                      </a:r>
                      <a:r>
                        <a:rPr lang="en-US" sz="1600" b="0" dirty="0" smtClean="0"/>
                        <a:t>Young Digerati</a:t>
                      </a:r>
                      <a:r>
                        <a:rPr lang="en-US" sz="1600" b="0" baseline="0" dirty="0" smtClean="0"/>
                        <a:t> are the nation’s tech-savvy singles and couples living in fashionable neighbor-hoods on the urban fringe. Affluent, highly educated, and ethnically mixed, they live in areas typically filled with trendy apartments and condos, fitness clubs and clothing boutiques, casual restaurants, and all types of bars—from juice to coffee to microbrew.</a:t>
                      </a:r>
                      <a:endParaRPr lang="en-US" sz="16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70840">
                <a:tc>
                  <a:txBody>
                    <a:bodyPr/>
                    <a:lstStyle/>
                    <a:p>
                      <a:pPr marL="285750" indent="-285750">
                        <a:buFont typeface="Arial" panose="020B0604020202020204" pitchFamily="34" charset="0"/>
                        <a:buChar char="•"/>
                      </a:pPr>
                      <a:r>
                        <a:rPr lang="en-US" sz="1600" b="1" dirty="0" smtClean="0"/>
                        <a:t>Beltway</a:t>
                      </a:r>
                      <a:r>
                        <a:rPr lang="en-US" sz="1600" b="1" baseline="0" dirty="0" smtClean="0"/>
                        <a:t> Boomers. </a:t>
                      </a:r>
                      <a:r>
                        <a:rPr lang="en-US" sz="1600" b="0" baseline="0" dirty="0" smtClean="0"/>
                        <a:t>One segment of the huge baby boomer cohort—college-educated, upper-middle-class, and home-owning—is Beltway Boomers. Like many of their peers who married late, these boomers are still raising children in comfortable suburban subdivisions and pursuing kid-centered lifestyles.</a:t>
                      </a:r>
                      <a:endParaRPr lang="en-US" sz="16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70840">
                <a:tc>
                  <a:txBody>
                    <a:bodyPr/>
                    <a:lstStyle/>
                    <a:p>
                      <a:pPr marL="285750" indent="-285750">
                        <a:buFont typeface="Arial" panose="020B0604020202020204" pitchFamily="34" charset="0"/>
                        <a:buChar char="•"/>
                      </a:pPr>
                      <a:r>
                        <a:rPr lang="en-US" sz="1600" b="1" dirty="0" smtClean="0"/>
                        <a:t>The Cosmopolitans. </a:t>
                      </a:r>
                      <a:r>
                        <a:rPr lang="en-US" sz="1600" b="0" dirty="0" smtClean="0"/>
                        <a:t>Educated,</a:t>
                      </a:r>
                      <a:r>
                        <a:rPr lang="en-US" sz="1600" b="0" baseline="0" dirty="0" smtClean="0"/>
                        <a:t> midscale, and multiethnic, the Cosmopolitans are urbane couples in America’s fast-growing cities. Concentrated in a handful of metros—such as Las Vegas, Miami, and Albuquerque—these households feature older homeowners, empty nesters, and college graduates. A vibrant social scene surrounds their older homes and apartments, and residents love the nightlife and enjoy leisure-intensive lifestyles.</a:t>
                      </a:r>
                      <a:endParaRPr lang="en-US" sz="16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672099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Demographic </a:t>
            </a:r>
            <a:r>
              <a:rPr lang="en-US" sz="3600" dirty="0"/>
              <a:t>Segmentation </a:t>
            </a:r>
            <a:r>
              <a:rPr lang="en-US" sz="2000" dirty="0"/>
              <a:t>(1 of 5)</a:t>
            </a:r>
            <a:endParaRPr lang="en-US" sz="2000" dirty="0"/>
          </a:p>
        </p:txBody>
      </p:sp>
      <p:sp>
        <p:nvSpPr>
          <p:cNvPr id="3" name="Content Placeholder 2"/>
          <p:cNvSpPr>
            <a:spLocks noGrp="1"/>
          </p:cNvSpPr>
          <p:nvPr>
            <p:ph idx="1"/>
          </p:nvPr>
        </p:nvSpPr>
        <p:spPr>
          <a:xfrm>
            <a:off x="1981200" y="1600201"/>
            <a:ext cx="8229600" cy="3428999"/>
          </a:xfrm>
        </p:spPr>
        <p:txBody>
          <a:bodyPr/>
          <a:lstStyle/>
          <a:p>
            <a:r>
              <a:rPr lang="en-IN" sz="2600" dirty="0">
                <a:cs typeface="Avenir Black" pitchFamily="-84" charset="0"/>
              </a:rPr>
              <a:t>Age and life-cycle stage</a:t>
            </a:r>
          </a:p>
          <a:p>
            <a:r>
              <a:rPr lang="en-IN" sz="2600" dirty="0"/>
              <a:t>Life stage</a:t>
            </a:r>
          </a:p>
          <a:p>
            <a:r>
              <a:rPr lang="en-IN" sz="2600" dirty="0"/>
              <a:t>Race and culture</a:t>
            </a:r>
          </a:p>
          <a:p>
            <a:r>
              <a:rPr lang="en-IN" sz="2600" dirty="0"/>
              <a:t>Gender</a:t>
            </a:r>
          </a:p>
          <a:p>
            <a:r>
              <a:rPr lang="en-IN" sz="2600" dirty="0"/>
              <a:t>Generation</a:t>
            </a:r>
          </a:p>
          <a:p>
            <a:r>
              <a:rPr lang="en-IN" sz="2600" dirty="0"/>
              <a:t>Income</a:t>
            </a:r>
            <a:endParaRPr lang="en-US" sz="2400" dirty="0"/>
          </a:p>
        </p:txBody>
      </p:sp>
    </p:spTree>
    <p:extLst>
      <p:ext uri="{BB962C8B-B14F-4D97-AF65-F5344CB8AC3E}">
        <p14:creationId xmlns:p14="http://schemas.microsoft.com/office/powerpoint/2010/main" val="831960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Demographic </a:t>
            </a:r>
            <a:r>
              <a:rPr lang="en-US" sz="3600" dirty="0"/>
              <a:t>Segmentation </a:t>
            </a:r>
            <a:r>
              <a:rPr lang="en-US" sz="2000" dirty="0"/>
              <a:t>(2 of 5)</a:t>
            </a:r>
            <a:endParaRPr lang="en-US" sz="2000" dirty="0"/>
          </a:p>
        </p:txBody>
      </p:sp>
      <p:sp>
        <p:nvSpPr>
          <p:cNvPr id="3" name="Content Placeholder 2"/>
          <p:cNvSpPr>
            <a:spLocks noGrp="1"/>
          </p:cNvSpPr>
          <p:nvPr>
            <p:ph idx="1"/>
          </p:nvPr>
        </p:nvSpPr>
        <p:spPr>
          <a:xfrm>
            <a:off x="1981200" y="1600201"/>
            <a:ext cx="8229600" cy="1981200"/>
          </a:xfrm>
        </p:spPr>
        <p:txBody>
          <a:bodyPr/>
          <a:lstStyle/>
          <a:p>
            <a:r>
              <a:rPr lang="en-US" sz="2600" dirty="0">
                <a:cs typeface="Avenir Black" pitchFamily="-84" charset="0"/>
              </a:rPr>
              <a:t>Age and life-cycle </a:t>
            </a:r>
            <a:r>
              <a:rPr lang="en-US" sz="2600" dirty="0">
                <a:cs typeface="Avenir Black" pitchFamily="-84" charset="0"/>
              </a:rPr>
              <a:t>stage</a:t>
            </a:r>
          </a:p>
          <a:p>
            <a:pPr lvl="1"/>
            <a:r>
              <a:rPr lang="en-US" dirty="0">
                <a:cs typeface="Arial" panose="020B0604020202020204" pitchFamily="34" charset="0"/>
              </a:rPr>
              <a:t>Our </a:t>
            </a:r>
            <a:r>
              <a:rPr lang="en-US" dirty="0">
                <a:cs typeface="Arial" panose="020B0604020202020204" pitchFamily="34" charset="0"/>
              </a:rPr>
              <a:t>wants and abilities change with age</a:t>
            </a:r>
          </a:p>
          <a:p>
            <a:r>
              <a:rPr lang="da-DK" sz="2600" dirty="0">
                <a:cs typeface="Avenir Black" pitchFamily="-84" charset="0"/>
              </a:rPr>
              <a:t>Life </a:t>
            </a:r>
            <a:r>
              <a:rPr lang="da-DK" sz="2600" dirty="0">
                <a:cs typeface="Avenir Black" pitchFamily="-84" charset="0"/>
              </a:rPr>
              <a:t>stage</a:t>
            </a:r>
          </a:p>
          <a:p>
            <a:pPr lvl="1"/>
            <a:r>
              <a:rPr lang="en-US" dirty="0">
                <a:cs typeface="Arial" panose="020B0604020202020204" pitchFamily="34" charset="0"/>
              </a:rPr>
              <a:t>A </a:t>
            </a:r>
            <a:r>
              <a:rPr lang="en-US" dirty="0">
                <a:cs typeface="Arial" panose="020B0604020202020204" pitchFamily="34" charset="0"/>
              </a:rPr>
              <a:t>person</a:t>
            </a:r>
            <a:r>
              <a:rPr lang="en-US" altLang="en-US" dirty="0">
                <a:cs typeface="Arial" panose="020B0604020202020204" pitchFamily="34" charset="0"/>
              </a:rPr>
              <a:t>’</a:t>
            </a:r>
            <a:r>
              <a:rPr lang="en-US" dirty="0">
                <a:cs typeface="Arial" panose="020B0604020202020204" pitchFamily="34" charset="0"/>
              </a:rPr>
              <a:t>s major concern (e.g., </a:t>
            </a:r>
            <a:r>
              <a:rPr lang="en-US" dirty="0" smtClean="0">
                <a:cs typeface="Arial" panose="020B0604020202020204" pitchFamily="34" charset="0"/>
              </a:rPr>
              <a:t>frequent road trips)</a:t>
            </a:r>
            <a:endParaRPr lang="en-US" dirty="0"/>
          </a:p>
        </p:txBody>
      </p:sp>
      <p:pic>
        <p:nvPicPr>
          <p:cNvPr id="4" name="Рисунок 3"/>
          <p:cNvPicPr>
            <a:picLocks noChangeAspect="1"/>
          </p:cNvPicPr>
          <p:nvPr/>
        </p:nvPicPr>
        <p:blipFill>
          <a:blip r:embed="rId3"/>
          <a:stretch>
            <a:fillRect/>
          </a:stretch>
        </p:blipFill>
        <p:spPr>
          <a:xfrm>
            <a:off x="3143250" y="3291091"/>
            <a:ext cx="4986597" cy="3739948"/>
          </a:xfrm>
          <a:prstGeom prst="rect">
            <a:avLst/>
          </a:prstGeom>
        </p:spPr>
      </p:pic>
    </p:spTree>
    <p:extLst>
      <p:ext uri="{BB962C8B-B14F-4D97-AF65-F5344CB8AC3E}">
        <p14:creationId xmlns:p14="http://schemas.microsoft.com/office/powerpoint/2010/main" val="2776251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Demographic </a:t>
            </a:r>
            <a:r>
              <a:rPr lang="en-US" sz="3600" dirty="0"/>
              <a:t>Segmentation </a:t>
            </a:r>
            <a:r>
              <a:rPr lang="en-US" sz="2000" dirty="0"/>
              <a:t>(3 of 5)</a:t>
            </a:r>
            <a:endParaRPr lang="en-US" sz="2000" dirty="0"/>
          </a:p>
        </p:txBody>
      </p:sp>
      <p:sp>
        <p:nvSpPr>
          <p:cNvPr id="3" name="Content Placeholder 2"/>
          <p:cNvSpPr>
            <a:spLocks noGrp="1"/>
          </p:cNvSpPr>
          <p:nvPr>
            <p:ph idx="1"/>
          </p:nvPr>
        </p:nvSpPr>
        <p:spPr>
          <a:xfrm>
            <a:off x="1981200" y="1600201"/>
            <a:ext cx="4191000" cy="3124199"/>
          </a:xfrm>
        </p:spPr>
        <p:txBody>
          <a:bodyPr/>
          <a:lstStyle/>
          <a:p>
            <a:r>
              <a:rPr lang="en-US" sz="2600" dirty="0">
                <a:cs typeface="Avenir Black" pitchFamily="-84" charset="0"/>
              </a:rPr>
              <a:t>Gender</a:t>
            </a:r>
          </a:p>
          <a:p>
            <a:pPr lvl="1"/>
            <a:r>
              <a:rPr lang="en-US" dirty="0">
                <a:cs typeface="Arial" panose="020B0604020202020204" pitchFamily="34" charset="0"/>
              </a:rPr>
              <a:t>Men and women have different attitudes and behave differently</a:t>
            </a:r>
          </a:p>
          <a:p>
            <a:r>
              <a:rPr lang="it-IT" sz="2600" dirty="0">
                <a:cs typeface="Avenir Black" pitchFamily="-84" charset="0"/>
              </a:rPr>
              <a:t>Income</a:t>
            </a:r>
          </a:p>
          <a:p>
            <a:pPr lvl="1"/>
            <a:r>
              <a:rPr lang="en-US" dirty="0">
                <a:cs typeface="Arial" panose="020B0604020202020204" pitchFamily="34" charset="0"/>
              </a:rPr>
              <a:t>Income segmentation is a long-standing practice</a:t>
            </a:r>
          </a:p>
        </p:txBody>
      </p:sp>
      <p:pic>
        <p:nvPicPr>
          <p:cNvPr id="4" name="Рисунок 3"/>
          <p:cNvPicPr>
            <a:picLocks noChangeAspect="1"/>
          </p:cNvPicPr>
          <p:nvPr/>
        </p:nvPicPr>
        <p:blipFill>
          <a:blip r:embed="rId3"/>
          <a:stretch>
            <a:fillRect/>
          </a:stretch>
        </p:blipFill>
        <p:spPr>
          <a:xfrm>
            <a:off x="5905500" y="1866900"/>
            <a:ext cx="5715000" cy="2857500"/>
          </a:xfrm>
          <a:prstGeom prst="rect">
            <a:avLst/>
          </a:prstGeom>
        </p:spPr>
      </p:pic>
    </p:spTree>
    <p:extLst>
      <p:ext uri="{BB962C8B-B14F-4D97-AF65-F5344CB8AC3E}">
        <p14:creationId xmlns:p14="http://schemas.microsoft.com/office/powerpoint/2010/main" val="1751215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Demographic </a:t>
            </a:r>
            <a:r>
              <a:rPr lang="en-US" sz="3600" dirty="0"/>
              <a:t>Segmentation </a:t>
            </a:r>
            <a:r>
              <a:rPr lang="en-US" sz="2000" dirty="0"/>
              <a:t>(4 of 5)</a:t>
            </a:r>
            <a:endParaRPr lang="en-US" sz="2000" dirty="0"/>
          </a:p>
        </p:txBody>
      </p:sp>
      <p:sp>
        <p:nvSpPr>
          <p:cNvPr id="3" name="Content Placeholder 2"/>
          <p:cNvSpPr>
            <a:spLocks noGrp="1"/>
          </p:cNvSpPr>
          <p:nvPr>
            <p:ph idx="1"/>
          </p:nvPr>
        </p:nvSpPr>
        <p:spPr>
          <a:xfrm>
            <a:off x="1981200" y="1600200"/>
            <a:ext cx="8001000" cy="3048000"/>
          </a:xfrm>
        </p:spPr>
        <p:txBody>
          <a:bodyPr/>
          <a:lstStyle/>
          <a:p>
            <a:r>
              <a:rPr lang="en-US" sz="2600" dirty="0">
                <a:cs typeface="Avenir Black" pitchFamily="-84" charset="0"/>
              </a:rPr>
              <a:t>Generation</a:t>
            </a:r>
          </a:p>
          <a:p>
            <a:pPr lvl="1"/>
            <a:r>
              <a:rPr lang="en-US" dirty="0">
                <a:cs typeface="Arial" panose="020B0604020202020204" pitchFamily="34" charset="0"/>
              </a:rPr>
              <a:t>Millennials (Gen Y)</a:t>
            </a:r>
          </a:p>
          <a:p>
            <a:pPr lvl="1"/>
            <a:r>
              <a:rPr lang="en-US" dirty="0">
                <a:cs typeface="Arial" panose="020B0604020202020204" pitchFamily="34" charset="0"/>
              </a:rPr>
              <a:t>Gen X</a:t>
            </a:r>
          </a:p>
          <a:p>
            <a:pPr lvl="1"/>
            <a:r>
              <a:rPr lang="en-US" dirty="0">
                <a:cs typeface="Arial" panose="020B0604020202020204" pitchFamily="34" charset="0"/>
              </a:rPr>
              <a:t>Baby Boomers</a:t>
            </a:r>
          </a:p>
          <a:p>
            <a:pPr lvl="1"/>
            <a:r>
              <a:rPr lang="en-US" dirty="0">
                <a:cs typeface="Arial" panose="020B0604020202020204" pitchFamily="34" charset="0"/>
              </a:rPr>
              <a:t>Silent Generation</a:t>
            </a:r>
            <a:endParaRPr lang="en-US" dirty="0">
              <a:cs typeface="Arial" panose="020B0604020202020204" pitchFamily="34" charset="0"/>
            </a:endParaRPr>
          </a:p>
        </p:txBody>
      </p:sp>
    </p:spTree>
    <p:extLst>
      <p:ext uri="{BB962C8B-B14F-4D97-AF65-F5344CB8AC3E}">
        <p14:creationId xmlns:p14="http://schemas.microsoft.com/office/powerpoint/2010/main" val="30516017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Demographic </a:t>
            </a:r>
            <a:r>
              <a:rPr lang="en-US" sz="3600" dirty="0"/>
              <a:t>Segmentation </a:t>
            </a:r>
            <a:r>
              <a:rPr lang="en-US" sz="2000" dirty="0"/>
              <a:t>(5 of 5)</a:t>
            </a:r>
            <a:endParaRPr lang="en-US" sz="2000" dirty="0"/>
          </a:p>
        </p:txBody>
      </p:sp>
      <p:sp>
        <p:nvSpPr>
          <p:cNvPr id="3" name="Content Placeholder 2"/>
          <p:cNvSpPr>
            <a:spLocks noGrp="1"/>
          </p:cNvSpPr>
          <p:nvPr>
            <p:ph idx="1"/>
          </p:nvPr>
        </p:nvSpPr>
        <p:spPr>
          <a:xfrm>
            <a:off x="1981200" y="1600200"/>
            <a:ext cx="7162800" cy="3276600"/>
          </a:xfrm>
        </p:spPr>
        <p:txBody>
          <a:bodyPr/>
          <a:lstStyle/>
          <a:p>
            <a:r>
              <a:rPr lang="en-US" sz="2600" dirty="0">
                <a:cs typeface="Avenir Black" pitchFamily="-84" charset="0"/>
              </a:rPr>
              <a:t>Race and culture</a:t>
            </a:r>
          </a:p>
          <a:p>
            <a:pPr lvl="1"/>
            <a:r>
              <a:rPr lang="en-US" dirty="0">
                <a:cs typeface="Arial" panose="020B0604020202020204" pitchFamily="34" charset="0"/>
              </a:rPr>
              <a:t>Hispanic Americans</a:t>
            </a:r>
          </a:p>
          <a:p>
            <a:pPr lvl="1"/>
            <a:r>
              <a:rPr lang="en-US" dirty="0">
                <a:cs typeface="Arial" panose="020B0604020202020204" pitchFamily="34" charset="0"/>
              </a:rPr>
              <a:t>Asian Americans</a:t>
            </a:r>
          </a:p>
          <a:p>
            <a:pPr lvl="1"/>
            <a:r>
              <a:rPr lang="en-US" dirty="0">
                <a:cs typeface="Arial" panose="020B0604020202020204" pitchFamily="34" charset="0"/>
              </a:rPr>
              <a:t>African Americans</a:t>
            </a:r>
          </a:p>
          <a:p>
            <a:pPr marL="457200" lvl="1" indent="0">
              <a:buNone/>
            </a:pPr>
            <a:endParaRPr lang="en-US" dirty="0">
              <a:cs typeface="Arial" panose="020B0604020202020204" pitchFamily="34" charset="0"/>
            </a:endParaRPr>
          </a:p>
        </p:txBody>
      </p:sp>
    </p:spTree>
    <p:extLst>
      <p:ext uri="{BB962C8B-B14F-4D97-AF65-F5344CB8AC3E}">
        <p14:creationId xmlns:p14="http://schemas.microsoft.com/office/powerpoint/2010/main" val="1253899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Psychographic Segmentation</a:t>
            </a:r>
            <a:endParaRPr lang="en-US" sz="2000" dirty="0"/>
          </a:p>
        </p:txBody>
      </p:sp>
      <p:sp>
        <p:nvSpPr>
          <p:cNvPr id="3" name="Content Placeholder 2"/>
          <p:cNvSpPr>
            <a:spLocks noGrp="1"/>
          </p:cNvSpPr>
          <p:nvPr>
            <p:ph idx="1"/>
          </p:nvPr>
        </p:nvSpPr>
        <p:spPr>
          <a:xfrm>
            <a:off x="1981200" y="1600202"/>
            <a:ext cx="8229600" cy="838199"/>
          </a:xfrm>
        </p:spPr>
        <p:txBody>
          <a:bodyPr/>
          <a:lstStyle/>
          <a:p>
            <a:r>
              <a:rPr lang="en-US" sz="2600" dirty="0">
                <a:cs typeface="Avenir Black" pitchFamily="-84" charset="0"/>
              </a:rPr>
              <a:t>Buyers are divided into groups on the basis of psychological/personality traits, lifestyle, or values</a:t>
            </a:r>
            <a:endParaRPr lang="en-US" sz="2600" dirty="0"/>
          </a:p>
        </p:txBody>
      </p:sp>
      <p:pic>
        <p:nvPicPr>
          <p:cNvPr id="4" name="Рисунок 3"/>
          <p:cNvPicPr>
            <a:picLocks noChangeAspect="1"/>
          </p:cNvPicPr>
          <p:nvPr/>
        </p:nvPicPr>
        <p:blipFill>
          <a:blip r:embed="rId3"/>
          <a:stretch>
            <a:fillRect/>
          </a:stretch>
        </p:blipFill>
        <p:spPr>
          <a:xfrm>
            <a:off x="1925000" y="2576631"/>
            <a:ext cx="8341999" cy="3769142"/>
          </a:xfrm>
          <a:prstGeom prst="rect">
            <a:avLst/>
          </a:prstGeom>
        </p:spPr>
      </p:pic>
    </p:spTree>
    <p:extLst>
      <p:ext uri="{BB962C8B-B14F-4D97-AF65-F5344CB8AC3E}">
        <p14:creationId xmlns:p14="http://schemas.microsoft.com/office/powerpoint/2010/main" val="21108611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081"/>
            <a:ext cx="8534400" cy="546628"/>
          </a:xfrm>
        </p:spPr>
        <p:txBody>
          <a:bodyPr>
            <a:normAutofit fontScale="90000"/>
          </a:bodyPr>
          <a:lstStyle/>
          <a:p>
            <a:r>
              <a:rPr lang="en-US" sz="3600" dirty="0"/>
              <a:t>Figure 9.1 VALS Segmentation </a:t>
            </a:r>
            <a:r>
              <a:rPr lang="en-US" sz="3600" dirty="0"/>
              <a:t>System</a:t>
            </a:r>
            <a:endParaRPr lang="en-US" sz="2000" dirty="0"/>
          </a:p>
        </p:txBody>
      </p:sp>
      <p:pic>
        <p:nvPicPr>
          <p:cNvPr id="6" name="Picture 3" descr="An array classifies US adults into eight primary groups based on their primary motivation. At the top are innovators, who have high resources and high innovation. At the bottom are survivors, who have low resources and low innovation. Three groups of two are in the middle. The primary motivations of thinkers and believers are ideals. The primary motivation of achievers and strivers is achievement. The primary motivation of experiencers and makers is self-expression."/>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33800" y="1676400"/>
            <a:ext cx="4440238"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9830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z="3600" dirty="0">
                <a:ea typeface="ＭＳ Ｐゴシック" charset="0"/>
              </a:rPr>
              <a:t>Behavioral </a:t>
            </a:r>
            <a:r>
              <a:rPr lang="pt-BR" sz="3600" dirty="0">
                <a:ea typeface="ＭＳ Ｐゴシック" charset="0"/>
              </a:rPr>
              <a:t>Segmentation </a:t>
            </a:r>
            <a:r>
              <a:rPr lang="pt-BR" sz="2000" dirty="0">
                <a:ea typeface="ＭＳ Ｐゴシック" charset="0"/>
              </a:rPr>
              <a:t>(1 of 2)</a:t>
            </a:r>
            <a:endParaRPr lang="en-US" sz="2000" dirty="0"/>
          </a:p>
        </p:txBody>
      </p:sp>
      <p:sp>
        <p:nvSpPr>
          <p:cNvPr id="3" name="Content Placeholder 2"/>
          <p:cNvSpPr>
            <a:spLocks noGrp="1"/>
          </p:cNvSpPr>
          <p:nvPr>
            <p:ph idx="1"/>
          </p:nvPr>
        </p:nvSpPr>
        <p:spPr>
          <a:xfrm>
            <a:off x="1981200" y="1600202"/>
            <a:ext cx="8382001" cy="1295399"/>
          </a:xfrm>
        </p:spPr>
        <p:txBody>
          <a:bodyPr/>
          <a:lstStyle/>
          <a:p>
            <a:r>
              <a:rPr lang="nl-NL" sz="2600" dirty="0">
                <a:cs typeface="Avenir Black" pitchFamily="-84" charset="0"/>
              </a:rPr>
              <a:t>Marketers divide </a:t>
            </a:r>
            <a:r>
              <a:rPr lang="en-US" sz="2600" dirty="0">
                <a:cs typeface="Avenir Black" pitchFamily="-84" charset="0"/>
              </a:rPr>
              <a:t>buyers into groups on the basis of their knowledge of, attitude toward, use of, or response to a product</a:t>
            </a:r>
            <a:endParaRPr lang="en-US" sz="2600" dirty="0"/>
          </a:p>
        </p:txBody>
      </p:sp>
      <p:pic>
        <p:nvPicPr>
          <p:cNvPr id="4" name="Рисунок 3"/>
          <p:cNvPicPr>
            <a:picLocks noChangeAspect="1"/>
          </p:cNvPicPr>
          <p:nvPr/>
        </p:nvPicPr>
        <p:blipFill>
          <a:blip r:embed="rId3"/>
          <a:stretch>
            <a:fillRect/>
          </a:stretch>
        </p:blipFill>
        <p:spPr>
          <a:xfrm>
            <a:off x="4003876" y="2895601"/>
            <a:ext cx="5369661" cy="3574788"/>
          </a:xfrm>
          <a:prstGeom prst="rect">
            <a:avLst/>
          </a:prstGeom>
        </p:spPr>
      </p:pic>
    </p:spTree>
    <p:extLst>
      <p:ext uri="{BB962C8B-B14F-4D97-AF65-F5344CB8AC3E}">
        <p14:creationId xmlns:p14="http://schemas.microsoft.com/office/powerpoint/2010/main" val="290949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z="3600" dirty="0">
                <a:ea typeface="ＭＳ Ｐゴシック" charset="0"/>
              </a:rPr>
              <a:t>Behavioral </a:t>
            </a:r>
            <a:r>
              <a:rPr lang="pt-BR" sz="3600" dirty="0">
                <a:ea typeface="ＭＳ Ｐゴシック" charset="0"/>
              </a:rPr>
              <a:t>Segmentation </a:t>
            </a:r>
            <a:r>
              <a:rPr lang="pt-BR" sz="2000" dirty="0">
                <a:ea typeface="ＭＳ Ｐゴシック" charset="0"/>
              </a:rPr>
              <a:t>(2 of 2)</a:t>
            </a:r>
            <a:endParaRPr lang="en-US" sz="2000" dirty="0"/>
          </a:p>
        </p:txBody>
      </p:sp>
      <p:sp>
        <p:nvSpPr>
          <p:cNvPr id="3" name="Content Placeholder 2"/>
          <p:cNvSpPr>
            <a:spLocks noGrp="1"/>
          </p:cNvSpPr>
          <p:nvPr>
            <p:ph idx="1"/>
          </p:nvPr>
        </p:nvSpPr>
        <p:spPr>
          <a:xfrm>
            <a:off x="1981200" y="1600202"/>
            <a:ext cx="3200401" cy="3276599"/>
          </a:xfrm>
        </p:spPr>
        <p:txBody>
          <a:bodyPr/>
          <a:lstStyle/>
          <a:p>
            <a:r>
              <a:rPr lang="en-US" sz="2600" dirty="0">
                <a:cs typeface="Avenir Black" pitchFamily="-84" charset="0"/>
              </a:rPr>
              <a:t>Needs and benefits</a:t>
            </a:r>
          </a:p>
          <a:p>
            <a:r>
              <a:rPr lang="en-US" sz="2600" dirty="0">
                <a:cs typeface="Avenir Black" pitchFamily="-84" charset="0"/>
              </a:rPr>
              <a:t>Decision roles</a:t>
            </a:r>
          </a:p>
          <a:p>
            <a:pPr lvl="1"/>
            <a:r>
              <a:rPr lang="en-US" dirty="0">
                <a:cs typeface="Arial" panose="020B0604020202020204" pitchFamily="34" charset="0"/>
              </a:rPr>
              <a:t>Initiator</a:t>
            </a:r>
          </a:p>
          <a:p>
            <a:pPr lvl="1"/>
            <a:r>
              <a:rPr lang="en-US" dirty="0">
                <a:cs typeface="Arial" panose="020B0604020202020204" pitchFamily="34" charset="0"/>
              </a:rPr>
              <a:t>Influencer</a:t>
            </a:r>
          </a:p>
          <a:p>
            <a:pPr lvl="1"/>
            <a:r>
              <a:rPr lang="en-US" dirty="0">
                <a:cs typeface="Arial" panose="020B0604020202020204" pitchFamily="34" charset="0"/>
              </a:rPr>
              <a:t>Decider</a:t>
            </a:r>
          </a:p>
          <a:p>
            <a:pPr lvl="1"/>
            <a:r>
              <a:rPr lang="en-US" dirty="0">
                <a:cs typeface="Arial" panose="020B0604020202020204" pitchFamily="34" charset="0"/>
              </a:rPr>
              <a:t>Buyer</a:t>
            </a:r>
          </a:p>
          <a:p>
            <a:pPr lvl="1"/>
            <a:r>
              <a:rPr lang="en-US" dirty="0">
                <a:cs typeface="Arial" panose="020B0604020202020204" pitchFamily="34" charset="0"/>
              </a:rPr>
              <a:t>User</a:t>
            </a:r>
            <a:endParaRPr lang="en-US" dirty="0">
              <a:cs typeface="Arial" panose="020B0604020202020204" pitchFamily="34" charset="0"/>
            </a:endParaRPr>
          </a:p>
        </p:txBody>
      </p:sp>
      <p:pic>
        <p:nvPicPr>
          <p:cNvPr id="4" name="Рисунок 3"/>
          <p:cNvPicPr>
            <a:picLocks noChangeAspect="1"/>
          </p:cNvPicPr>
          <p:nvPr/>
        </p:nvPicPr>
        <p:blipFill>
          <a:blip r:embed="rId3"/>
          <a:stretch>
            <a:fillRect/>
          </a:stretch>
        </p:blipFill>
        <p:spPr>
          <a:xfrm>
            <a:off x="5753792" y="1600202"/>
            <a:ext cx="5219007" cy="4605774"/>
          </a:xfrm>
          <a:prstGeom prst="rect">
            <a:avLst/>
          </a:prstGeom>
        </p:spPr>
      </p:pic>
    </p:spTree>
    <p:extLst>
      <p:ext uri="{BB962C8B-B14F-4D97-AF65-F5344CB8AC3E}">
        <p14:creationId xmlns:p14="http://schemas.microsoft.com/office/powerpoint/2010/main" val="636442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z="3600" dirty="0">
                <a:ea typeface="ＭＳ Ｐゴシック" charset="0"/>
              </a:rPr>
              <a:t>User and </a:t>
            </a:r>
            <a:r>
              <a:rPr lang="pt-BR" sz="3600" dirty="0">
                <a:ea typeface="ＭＳ Ｐゴシック" charset="0"/>
              </a:rPr>
              <a:t>Usage-Related </a:t>
            </a:r>
            <a:r>
              <a:rPr lang="pt-BR" sz="3600" dirty="0">
                <a:ea typeface="ＭＳ Ｐゴシック" charset="0"/>
              </a:rPr>
              <a:t>V</a:t>
            </a:r>
            <a:r>
              <a:rPr lang="pt-BR" sz="3600" dirty="0">
                <a:ea typeface="ＭＳ Ｐゴシック" charset="0"/>
              </a:rPr>
              <a:t>ariables</a:t>
            </a:r>
            <a:endParaRPr lang="en-US" sz="2000" dirty="0"/>
          </a:p>
        </p:txBody>
      </p:sp>
      <p:sp>
        <p:nvSpPr>
          <p:cNvPr id="3" name="Content Placeholder 2"/>
          <p:cNvSpPr>
            <a:spLocks noGrp="1"/>
          </p:cNvSpPr>
          <p:nvPr>
            <p:ph idx="1"/>
          </p:nvPr>
        </p:nvSpPr>
        <p:spPr>
          <a:xfrm>
            <a:off x="1981200" y="1600202"/>
            <a:ext cx="7620001" cy="3581399"/>
          </a:xfrm>
        </p:spPr>
        <p:txBody>
          <a:bodyPr/>
          <a:lstStyle/>
          <a:p>
            <a:r>
              <a:rPr lang="en-US" sz="2600" dirty="0">
                <a:cs typeface="Avenir Black" pitchFamily="-84" charset="0"/>
              </a:rPr>
              <a:t>Occasions</a:t>
            </a:r>
          </a:p>
          <a:p>
            <a:r>
              <a:rPr lang="en-US" sz="2600" dirty="0">
                <a:cs typeface="Arial" panose="020B0604020202020204" pitchFamily="34" charset="0"/>
              </a:rPr>
              <a:t>User status</a:t>
            </a:r>
          </a:p>
          <a:p>
            <a:r>
              <a:rPr lang="en-US" sz="2600" dirty="0">
                <a:cs typeface="Arial" panose="020B0604020202020204" pitchFamily="34" charset="0"/>
              </a:rPr>
              <a:t>Attitude</a:t>
            </a:r>
          </a:p>
          <a:p>
            <a:r>
              <a:rPr lang="en-US" sz="2600" dirty="0">
                <a:cs typeface="Arial" panose="020B0604020202020204" pitchFamily="34" charset="0"/>
              </a:rPr>
              <a:t>Usage rate</a:t>
            </a:r>
          </a:p>
          <a:p>
            <a:r>
              <a:rPr lang="en-US" sz="2600" dirty="0">
                <a:cs typeface="Arial" panose="020B0604020202020204" pitchFamily="34" charset="0"/>
              </a:rPr>
              <a:t>Loyalty status</a:t>
            </a:r>
          </a:p>
          <a:p>
            <a:r>
              <a:rPr lang="en-US" sz="2600" dirty="0">
                <a:cs typeface="Arial" panose="020B0604020202020204" pitchFamily="34" charset="0"/>
              </a:rPr>
              <a:t>Buyer-readiness stage</a:t>
            </a:r>
            <a:endParaRPr lang="en-US" sz="2400" dirty="0">
              <a:cs typeface="Arial" panose="020B0604020202020204" pitchFamily="34" charset="0"/>
            </a:endParaRPr>
          </a:p>
        </p:txBody>
      </p:sp>
    </p:spTree>
    <p:extLst>
      <p:ext uri="{BB962C8B-B14F-4D97-AF65-F5344CB8AC3E}">
        <p14:creationId xmlns:p14="http://schemas.microsoft.com/office/powerpoint/2010/main" val="18417699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081"/>
            <a:ext cx="7924800" cy="546628"/>
          </a:xfrm>
        </p:spPr>
        <p:txBody>
          <a:bodyPr>
            <a:normAutofit fontScale="90000"/>
          </a:bodyPr>
          <a:lstStyle/>
          <a:p>
            <a:r>
              <a:rPr lang="en-US" sz="3600" dirty="0"/>
              <a:t>Figure 9.2 </a:t>
            </a:r>
            <a:r>
              <a:rPr lang="en-US" sz="3600" dirty="0"/>
              <a:t>Marketing Funnel</a:t>
            </a:r>
            <a:endParaRPr lang="en-US" sz="2000" dirty="0"/>
          </a:p>
        </p:txBody>
      </p:sp>
      <p:pic>
        <p:nvPicPr>
          <p:cNvPr id="3" name="Рисунок 2"/>
          <p:cNvPicPr>
            <a:picLocks noChangeAspect="1"/>
          </p:cNvPicPr>
          <p:nvPr/>
        </p:nvPicPr>
        <p:blipFill>
          <a:blip r:embed="rId3"/>
          <a:stretch>
            <a:fillRect/>
          </a:stretch>
        </p:blipFill>
        <p:spPr>
          <a:xfrm>
            <a:off x="3238500" y="1309687"/>
            <a:ext cx="5715000" cy="4238625"/>
          </a:xfrm>
          <a:prstGeom prst="rect">
            <a:avLst/>
          </a:prstGeom>
        </p:spPr>
      </p:pic>
    </p:spTree>
    <p:extLst>
      <p:ext uri="{BB962C8B-B14F-4D97-AF65-F5344CB8AC3E}">
        <p14:creationId xmlns:p14="http://schemas.microsoft.com/office/powerpoint/2010/main" val="32993357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7924800" cy="1097280"/>
          </a:xfrm>
        </p:spPr>
        <p:txBody>
          <a:bodyPr/>
          <a:lstStyle/>
          <a:p>
            <a:r>
              <a:rPr lang="en-US" sz="3600" dirty="0"/>
              <a:t>Figure 9.3 </a:t>
            </a:r>
            <a:r>
              <a:rPr lang="en-US" sz="3600" dirty="0"/>
              <a:t>Behavioral Segmentation Breakdown</a:t>
            </a:r>
            <a:endParaRPr lang="en-US" sz="2000" dirty="0"/>
          </a:p>
        </p:txBody>
      </p:sp>
      <p:pic>
        <p:nvPicPr>
          <p:cNvPr id="3" name="Picture 2" descr="A flow chart illustrates how to break down a target market by various behavioral segmentation bases. Target market goes to unaware and aware. Aware goes to not tried and tried. Not tried goes to negative opinion, neutral, favorable opinion. Tried goes to rejecter, not yet repeated, repeated. Repeated goes to loyal to other brand, switcher, loyal to brand. Loyal to brand goes to light user, regular user, heavy use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1" y="1524001"/>
            <a:ext cx="6870023" cy="4671409"/>
          </a:xfrm>
          <a:prstGeom prst="rect">
            <a:avLst/>
          </a:prstGeom>
        </p:spPr>
      </p:pic>
    </p:spTree>
    <p:extLst>
      <p:ext uri="{BB962C8B-B14F-4D97-AF65-F5344CB8AC3E}">
        <p14:creationId xmlns:p14="http://schemas.microsoft.com/office/powerpoint/2010/main" val="22182434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How Should Business Markets </a:t>
            </a:r>
            <a:r>
              <a:rPr lang="en-US" sz="3600" dirty="0"/>
              <a:t>Be Segmented</a:t>
            </a:r>
            <a:r>
              <a:rPr lang="en-US" sz="3600" dirty="0"/>
              <a:t>?</a:t>
            </a:r>
            <a:endParaRPr lang="en-US" sz="2000" dirty="0"/>
          </a:p>
        </p:txBody>
      </p:sp>
      <p:sp>
        <p:nvSpPr>
          <p:cNvPr id="3" name="Content Placeholder 2"/>
          <p:cNvSpPr>
            <a:spLocks noGrp="1"/>
          </p:cNvSpPr>
          <p:nvPr>
            <p:ph idx="1"/>
          </p:nvPr>
        </p:nvSpPr>
        <p:spPr>
          <a:xfrm>
            <a:off x="1981200" y="1600202"/>
            <a:ext cx="7620000" cy="3428999"/>
          </a:xfrm>
        </p:spPr>
        <p:txBody>
          <a:bodyPr/>
          <a:lstStyle/>
          <a:p>
            <a:pPr marL="255600" lvl="1" indent="-255600">
              <a:spcBef>
                <a:spcPts val="1500"/>
              </a:spcBef>
              <a:buClr>
                <a:schemeClr val="bg2"/>
              </a:buClr>
              <a:tabLst>
                <a:tab pos="400050" algn="l"/>
              </a:tabLst>
            </a:pPr>
            <a:r>
              <a:rPr lang="en-US" sz="2600" dirty="0"/>
              <a:t>Demographic</a:t>
            </a:r>
          </a:p>
          <a:p>
            <a:pPr marL="255600" lvl="1" indent="-255600">
              <a:spcBef>
                <a:spcPts val="1500"/>
              </a:spcBef>
              <a:buClr>
                <a:schemeClr val="bg2"/>
              </a:buClr>
            </a:pPr>
            <a:r>
              <a:rPr lang="en-US" sz="2600" dirty="0"/>
              <a:t>Operating variables</a:t>
            </a:r>
          </a:p>
          <a:p>
            <a:pPr marL="255600" lvl="1" indent="-255600">
              <a:spcBef>
                <a:spcPts val="1500"/>
              </a:spcBef>
              <a:buClr>
                <a:schemeClr val="bg2"/>
              </a:buClr>
            </a:pPr>
            <a:r>
              <a:rPr lang="en-US" sz="2600" dirty="0"/>
              <a:t>Purchasing approaches</a:t>
            </a:r>
          </a:p>
          <a:p>
            <a:pPr marL="255600" lvl="1" indent="-255600">
              <a:spcBef>
                <a:spcPts val="1500"/>
              </a:spcBef>
              <a:buClr>
                <a:schemeClr val="bg2"/>
              </a:buClr>
            </a:pPr>
            <a:r>
              <a:rPr lang="en-US" sz="2600" dirty="0"/>
              <a:t>Purchasing approaches</a:t>
            </a:r>
          </a:p>
          <a:p>
            <a:pPr marL="255600" lvl="1" indent="-255600">
              <a:spcBef>
                <a:spcPts val="1500"/>
              </a:spcBef>
              <a:buClr>
                <a:schemeClr val="bg2"/>
              </a:buClr>
            </a:pPr>
            <a:r>
              <a:rPr lang="en-US" sz="2600" dirty="0"/>
              <a:t>Situational factors</a:t>
            </a:r>
          </a:p>
          <a:p>
            <a:pPr marL="255600" lvl="1" indent="-255600">
              <a:spcBef>
                <a:spcPts val="1500"/>
              </a:spcBef>
              <a:buClr>
                <a:schemeClr val="bg2"/>
              </a:buClr>
            </a:pPr>
            <a:r>
              <a:rPr lang="en-US" sz="2600" dirty="0"/>
              <a:t>Personal characteristics</a:t>
            </a:r>
            <a:endParaRPr lang="en-US" sz="2600" dirty="0"/>
          </a:p>
        </p:txBody>
      </p:sp>
    </p:spTree>
    <p:extLst>
      <p:ext uri="{BB962C8B-B14F-4D97-AF65-F5344CB8AC3E}">
        <p14:creationId xmlns:p14="http://schemas.microsoft.com/office/powerpoint/2010/main" val="32510020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Major </a:t>
            </a:r>
            <a:r>
              <a:rPr lang="en-IN" sz="3600" dirty="0"/>
              <a:t>Segmentation Variables for Business </a:t>
            </a:r>
            <a:r>
              <a:rPr lang="en-IN" sz="3600" dirty="0"/>
              <a:t>Markets </a:t>
            </a:r>
            <a:r>
              <a:rPr lang="en-IN" sz="2000" dirty="0"/>
              <a:t>(1 of 2)</a:t>
            </a:r>
            <a:endParaRPr lang="en-IN" sz="2000" dirty="0"/>
          </a:p>
        </p:txBody>
      </p:sp>
      <p:sp>
        <p:nvSpPr>
          <p:cNvPr id="3" name="Content Placeholder 2"/>
          <p:cNvSpPr>
            <a:spLocks noGrp="1"/>
          </p:cNvSpPr>
          <p:nvPr>
            <p:ph idx="1"/>
          </p:nvPr>
        </p:nvSpPr>
        <p:spPr>
          <a:xfrm>
            <a:off x="1981200" y="1371600"/>
            <a:ext cx="8229600" cy="304800"/>
          </a:xfrm>
        </p:spPr>
        <p:txBody>
          <a:bodyPr>
            <a:normAutofit fontScale="70000" lnSpcReduction="20000"/>
          </a:bodyPr>
          <a:lstStyle/>
          <a:p>
            <a:pPr marL="0" indent="0">
              <a:buNone/>
            </a:pPr>
            <a:r>
              <a:rPr lang="en-IN" b="1" dirty="0"/>
              <a:t>Table 9.5 </a:t>
            </a:r>
            <a:r>
              <a:rPr lang="en-IN" dirty="0"/>
              <a:t>Major Segmentation Variables for Business Markets</a:t>
            </a:r>
          </a:p>
        </p:txBody>
      </p:sp>
      <p:graphicFrame>
        <p:nvGraphicFramePr>
          <p:cNvPr id="4" name="Table 3" descr="Table 9.5. Major Segmentstion Variables for Business Markets. are listed as follows.  Demographic: 1, Industry; Which industries should we serve?  2, Company size; What size companies should we serve?&#10;3, Location; What geographical areas should we serve?&#10;Operating Variables: 4, Technology; What customer technologies should we focus on? 5, User or nonuser status;  Should we serve heavy users, medium users, light users, or nonusers? 6, Customer capabilities; Should we serve customers needing many or few services? Purchasing Approaches: 7, Purchasing-function organization; Should we serve companies with a highly centralized or decentralized purchasing organization? 8, Power structure; Should we serve companies that are engineering dominated, financially dominated, and so on? 9, Nature of existing relationship; Should we serve companies with which we have strong relationships or simply go after the most desirable companies?&#10;10, General purchasing policies; Should we serve companies that prefer leasing? Service contract? Systems purchases? Sealed bidding? 11, Purchasing criteria; Should we serve companies that are seeking quality? Service? Price? "/>
          <p:cNvGraphicFramePr>
            <a:graphicFrameLocks noGrp="1"/>
          </p:cNvGraphicFramePr>
          <p:nvPr>
            <p:extLst/>
          </p:nvPr>
        </p:nvGraphicFramePr>
        <p:xfrm>
          <a:off x="1981200" y="1676400"/>
          <a:ext cx="8229600" cy="4389120"/>
        </p:xfrm>
        <a:graphic>
          <a:graphicData uri="http://schemas.openxmlformats.org/drawingml/2006/table">
            <a:tbl>
              <a:tblPr firstRow="1" bandRow="1">
                <a:tableStyleId>{3B4B98B0-60AC-42C2-AFA5-B58CD77FA1E5}</a:tableStyleId>
              </a:tblPr>
              <a:tblGrid>
                <a:gridCol w="8229600">
                  <a:extLst>
                    <a:ext uri="{9D8B030D-6E8A-4147-A177-3AD203B41FA5}">
                      <a16:colId xmlns:a16="http://schemas.microsoft.com/office/drawing/2014/main" val="2515439149"/>
                    </a:ext>
                  </a:extLst>
                </a:gridCol>
              </a:tblGrid>
              <a:tr h="370840">
                <a:tc>
                  <a:txBody>
                    <a:bodyPr/>
                    <a:lstStyle/>
                    <a:p>
                      <a:r>
                        <a:rPr lang="en-IN" sz="1500" b="1" i="0" u="none" strike="noStrike" kern="1200" baseline="0" dirty="0" smtClean="0">
                          <a:solidFill>
                            <a:schemeClr val="tx1"/>
                          </a:solidFill>
                          <a:latin typeface="+mn-lt"/>
                          <a:ea typeface="+mn-ea"/>
                          <a:cs typeface="+mn-cs"/>
                        </a:rPr>
                        <a:t>Demographic</a:t>
                      </a:r>
                    </a:p>
                    <a:p>
                      <a:r>
                        <a:rPr lang="en-IN" sz="1500" b="0" i="0" u="none" strike="noStrike" kern="1200" baseline="0" dirty="0" smtClean="0">
                          <a:solidFill>
                            <a:schemeClr val="tx1"/>
                          </a:solidFill>
                          <a:latin typeface="+mn-lt"/>
                          <a:ea typeface="+mn-ea"/>
                          <a:cs typeface="+mn-cs"/>
                        </a:rPr>
                        <a:t>1. </a:t>
                      </a:r>
                      <a:r>
                        <a:rPr lang="en-IN" sz="1500" b="1" i="0" u="none" strike="noStrike" kern="1200" baseline="0" dirty="0" smtClean="0">
                          <a:solidFill>
                            <a:schemeClr val="tx1"/>
                          </a:solidFill>
                          <a:latin typeface="+mn-lt"/>
                          <a:ea typeface="+mn-ea"/>
                          <a:cs typeface="+mn-cs"/>
                        </a:rPr>
                        <a:t>Industry:</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Which industries should we serve?</a:t>
                      </a:r>
                    </a:p>
                    <a:p>
                      <a:r>
                        <a:rPr lang="en-IN" sz="1500" b="0" i="0" u="none" strike="noStrike" kern="1200" baseline="0" dirty="0" smtClean="0">
                          <a:solidFill>
                            <a:schemeClr val="tx1"/>
                          </a:solidFill>
                          <a:latin typeface="+mn-lt"/>
                          <a:ea typeface="+mn-ea"/>
                          <a:cs typeface="+mn-cs"/>
                        </a:rPr>
                        <a:t>2. </a:t>
                      </a:r>
                      <a:r>
                        <a:rPr lang="en-IN" sz="1500" b="1" i="0" u="none" strike="noStrike" kern="1200" baseline="0" dirty="0" smtClean="0">
                          <a:solidFill>
                            <a:schemeClr val="tx1"/>
                          </a:solidFill>
                          <a:latin typeface="+mn-lt"/>
                          <a:ea typeface="+mn-ea"/>
                          <a:cs typeface="+mn-cs"/>
                        </a:rPr>
                        <a:t>Company size:</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What size companies should we serve?</a:t>
                      </a:r>
                    </a:p>
                    <a:p>
                      <a:r>
                        <a:rPr lang="en-IN" sz="1500" b="0" i="0" u="none" strike="noStrike" kern="1200" baseline="0" dirty="0" smtClean="0">
                          <a:solidFill>
                            <a:schemeClr val="tx1"/>
                          </a:solidFill>
                          <a:latin typeface="+mn-lt"/>
                          <a:ea typeface="+mn-ea"/>
                          <a:cs typeface="+mn-cs"/>
                        </a:rPr>
                        <a:t>3. </a:t>
                      </a:r>
                      <a:r>
                        <a:rPr lang="en-IN" sz="1500" b="1" i="0" u="none" strike="noStrike" kern="1200" baseline="0" dirty="0" smtClean="0">
                          <a:solidFill>
                            <a:schemeClr val="tx1"/>
                          </a:solidFill>
                          <a:latin typeface="+mn-lt"/>
                          <a:ea typeface="+mn-ea"/>
                          <a:cs typeface="+mn-cs"/>
                        </a:rPr>
                        <a:t>Location: </a:t>
                      </a:r>
                      <a:r>
                        <a:rPr lang="en-IN" sz="1500" b="0" i="0" u="none" strike="noStrike" kern="1200" baseline="0" dirty="0" smtClean="0">
                          <a:solidFill>
                            <a:schemeClr val="tx1"/>
                          </a:solidFill>
                          <a:latin typeface="+mn-lt"/>
                          <a:ea typeface="+mn-ea"/>
                          <a:cs typeface="+mn-cs"/>
                        </a:rPr>
                        <a:t>What geographical areas should we serve?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42717270"/>
                  </a:ext>
                </a:extLst>
              </a:tr>
              <a:tr h="370840">
                <a:tc>
                  <a:txBody>
                    <a:bodyPr/>
                    <a:lstStyle/>
                    <a:p>
                      <a:r>
                        <a:rPr lang="en-IN" sz="1500" b="1" i="0" u="none" strike="noStrike" kern="1200" baseline="0" dirty="0" smtClean="0">
                          <a:solidFill>
                            <a:schemeClr val="tx1"/>
                          </a:solidFill>
                          <a:latin typeface="+mn-lt"/>
                          <a:ea typeface="+mn-ea"/>
                          <a:cs typeface="+mn-cs"/>
                        </a:rPr>
                        <a:t>Operating Variables</a:t>
                      </a:r>
                    </a:p>
                    <a:p>
                      <a:r>
                        <a:rPr lang="en-IN" sz="1500" b="0" i="0" u="none" strike="noStrike" kern="1200" baseline="0" dirty="0" smtClean="0">
                          <a:solidFill>
                            <a:schemeClr val="tx1"/>
                          </a:solidFill>
                          <a:latin typeface="+mn-lt"/>
                          <a:ea typeface="+mn-ea"/>
                          <a:cs typeface="+mn-cs"/>
                        </a:rPr>
                        <a:t>4. </a:t>
                      </a:r>
                      <a:r>
                        <a:rPr lang="en-IN" sz="1500" b="1" i="0" u="none" strike="noStrike" kern="1200" baseline="0" dirty="0" smtClean="0">
                          <a:solidFill>
                            <a:schemeClr val="tx1"/>
                          </a:solidFill>
                          <a:latin typeface="+mn-lt"/>
                          <a:ea typeface="+mn-ea"/>
                          <a:cs typeface="+mn-cs"/>
                        </a:rPr>
                        <a:t>Technology: </a:t>
                      </a:r>
                      <a:r>
                        <a:rPr lang="en-IN" sz="1500" b="0" i="0" u="none" strike="noStrike" kern="1200" baseline="0" dirty="0" smtClean="0">
                          <a:solidFill>
                            <a:schemeClr val="tx1"/>
                          </a:solidFill>
                          <a:latin typeface="+mn-lt"/>
                          <a:ea typeface="+mn-ea"/>
                          <a:cs typeface="+mn-cs"/>
                        </a:rPr>
                        <a:t>What customer technologies should we focus on?</a:t>
                      </a:r>
                    </a:p>
                    <a:p>
                      <a:r>
                        <a:rPr lang="en-IN" sz="1500" b="0" i="0" u="none" strike="noStrike" kern="1200" baseline="0" dirty="0" smtClean="0">
                          <a:solidFill>
                            <a:schemeClr val="tx1"/>
                          </a:solidFill>
                          <a:latin typeface="+mn-lt"/>
                          <a:ea typeface="+mn-ea"/>
                          <a:cs typeface="+mn-cs"/>
                        </a:rPr>
                        <a:t>5. </a:t>
                      </a:r>
                      <a:r>
                        <a:rPr lang="en-IN" sz="1500" b="1" i="0" u="none" strike="noStrike" kern="1200" baseline="0" dirty="0" smtClean="0">
                          <a:solidFill>
                            <a:schemeClr val="tx1"/>
                          </a:solidFill>
                          <a:latin typeface="+mn-lt"/>
                          <a:ea typeface="+mn-ea"/>
                          <a:cs typeface="+mn-cs"/>
                        </a:rPr>
                        <a:t>User or nonuser status:</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heavy users, medium users, light users, or nonusers?</a:t>
                      </a:r>
                    </a:p>
                    <a:p>
                      <a:r>
                        <a:rPr lang="en-IN" sz="1500" b="0" i="0" u="none" strike="noStrike" kern="1200" baseline="0" dirty="0" smtClean="0">
                          <a:solidFill>
                            <a:schemeClr val="tx1"/>
                          </a:solidFill>
                          <a:latin typeface="+mn-lt"/>
                          <a:ea typeface="+mn-ea"/>
                          <a:cs typeface="+mn-cs"/>
                        </a:rPr>
                        <a:t>6. </a:t>
                      </a:r>
                      <a:r>
                        <a:rPr lang="en-IN" sz="1500" b="1" i="0" u="none" strike="noStrike" kern="1200" baseline="0" dirty="0" smtClean="0">
                          <a:solidFill>
                            <a:schemeClr val="tx1"/>
                          </a:solidFill>
                          <a:latin typeface="+mn-lt"/>
                          <a:ea typeface="+mn-ea"/>
                          <a:cs typeface="+mn-cs"/>
                        </a:rPr>
                        <a:t>Customer capabilities:</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customers needing many or few services?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4439681"/>
                  </a:ext>
                </a:extLst>
              </a:tr>
              <a:tr h="370840">
                <a:tc>
                  <a:txBody>
                    <a:bodyPr/>
                    <a:lstStyle/>
                    <a:p>
                      <a:r>
                        <a:rPr lang="en-IN" sz="1500" b="1" i="0" u="none" strike="noStrike" kern="1200" baseline="0" dirty="0" smtClean="0">
                          <a:solidFill>
                            <a:schemeClr val="tx1"/>
                          </a:solidFill>
                          <a:latin typeface="+mn-lt"/>
                          <a:ea typeface="+mn-ea"/>
                          <a:cs typeface="+mn-cs"/>
                        </a:rPr>
                        <a:t>Purchasing Approaches</a:t>
                      </a:r>
                    </a:p>
                    <a:p>
                      <a:r>
                        <a:rPr lang="en-IN" sz="1500" b="0" i="0" u="none" strike="noStrike" kern="1200" baseline="0" dirty="0" smtClean="0">
                          <a:solidFill>
                            <a:schemeClr val="tx1"/>
                          </a:solidFill>
                          <a:latin typeface="+mn-lt"/>
                          <a:ea typeface="+mn-ea"/>
                          <a:cs typeface="+mn-cs"/>
                        </a:rPr>
                        <a:t>7. </a:t>
                      </a:r>
                      <a:r>
                        <a:rPr lang="en-IN" sz="1500" b="1" i="0" u="none" strike="noStrike" kern="1200" baseline="0" dirty="0" smtClean="0">
                          <a:solidFill>
                            <a:schemeClr val="tx1"/>
                          </a:solidFill>
                          <a:latin typeface="+mn-lt"/>
                          <a:ea typeface="+mn-ea"/>
                          <a:cs typeface="+mn-cs"/>
                        </a:rPr>
                        <a:t>Purchasing-function organization:</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companies with a highly centralized or decentralized purchasing organization?</a:t>
                      </a:r>
                    </a:p>
                    <a:p>
                      <a:r>
                        <a:rPr lang="en-IN" sz="1500" b="0" i="0" u="none" strike="noStrike" kern="1200" baseline="0" dirty="0" smtClean="0">
                          <a:solidFill>
                            <a:schemeClr val="tx1"/>
                          </a:solidFill>
                          <a:latin typeface="+mn-lt"/>
                          <a:ea typeface="+mn-ea"/>
                          <a:cs typeface="+mn-cs"/>
                        </a:rPr>
                        <a:t>8. </a:t>
                      </a:r>
                      <a:r>
                        <a:rPr lang="en-IN" sz="1500" b="1" i="0" u="none" strike="noStrike" kern="1200" baseline="0" dirty="0" smtClean="0">
                          <a:solidFill>
                            <a:schemeClr val="tx1"/>
                          </a:solidFill>
                          <a:latin typeface="+mn-lt"/>
                          <a:ea typeface="+mn-ea"/>
                          <a:cs typeface="+mn-cs"/>
                        </a:rPr>
                        <a:t>Power structure:</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companies that are engineering dominated, financially dominated, and so on?</a:t>
                      </a:r>
                    </a:p>
                    <a:p>
                      <a:r>
                        <a:rPr lang="en-IN" sz="1500" b="0" i="0" u="none" strike="noStrike" kern="1200" baseline="0" dirty="0" smtClean="0">
                          <a:solidFill>
                            <a:schemeClr val="tx1"/>
                          </a:solidFill>
                          <a:latin typeface="+mn-lt"/>
                          <a:ea typeface="+mn-ea"/>
                          <a:cs typeface="+mn-cs"/>
                        </a:rPr>
                        <a:t>9. </a:t>
                      </a:r>
                      <a:r>
                        <a:rPr lang="en-IN" sz="1500" b="1" i="0" u="none" strike="noStrike" kern="1200" baseline="0" dirty="0" smtClean="0">
                          <a:solidFill>
                            <a:schemeClr val="tx1"/>
                          </a:solidFill>
                          <a:latin typeface="+mn-lt"/>
                          <a:ea typeface="+mn-ea"/>
                          <a:cs typeface="+mn-cs"/>
                        </a:rPr>
                        <a:t>Nature of existing relationship:</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companies with which we have strong relationships or simply go after the most desirable companies?</a:t>
                      </a:r>
                    </a:p>
                    <a:p>
                      <a:r>
                        <a:rPr lang="en-IN" sz="1500" b="0" i="0" u="none" strike="noStrike" kern="1200" baseline="0" dirty="0" smtClean="0">
                          <a:solidFill>
                            <a:schemeClr val="tx1"/>
                          </a:solidFill>
                          <a:latin typeface="+mn-lt"/>
                          <a:ea typeface="+mn-ea"/>
                          <a:cs typeface="+mn-cs"/>
                        </a:rPr>
                        <a:t>10. </a:t>
                      </a:r>
                      <a:r>
                        <a:rPr lang="en-IN" sz="1500" b="1" i="0" u="none" strike="noStrike" kern="1200" baseline="0" dirty="0" smtClean="0">
                          <a:solidFill>
                            <a:schemeClr val="tx1"/>
                          </a:solidFill>
                          <a:latin typeface="+mn-lt"/>
                          <a:ea typeface="+mn-ea"/>
                          <a:cs typeface="+mn-cs"/>
                        </a:rPr>
                        <a:t>General purchasing policies:</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companies that prefer leasing? Service contract? Systems purchases? Sealed bidding?</a:t>
                      </a:r>
                    </a:p>
                    <a:p>
                      <a:r>
                        <a:rPr lang="en-IN" sz="1500" b="0" i="0" u="none" strike="noStrike" kern="1200" baseline="0" dirty="0" smtClean="0">
                          <a:solidFill>
                            <a:schemeClr val="tx1"/>
                          </a:solidFill>
                          <a:latin typeface="+mn-lt"/>
                          <a:ea typeface="+mn-ea"/>
                          <a:cs typeface="+mn-cs"/>
                        </a:rPr>
                        <a:t>11. </a:t>
                      </a:r>
                      <a:r>
                        <a:rPr lang="en-IN" sz="1500" b="1" i="0" u="none" strike="noStrike" kern="1200" baseline="0" dirty="0" smtClean="0">
                          <a:solidFill>
                            <a:schemeClr val="tx1"/>
                          </a:solidFill>
                          <a:latin typeface="+mn-lt"/>
                          <a:ea typeface="+mn-ea"/>
                          <a:cs typeface="+mn-cs"/>
                        </a:rPr>
                        <a:t>Purchasing criteria: </a:t>
                      </a:r>
                      <a:r>
                        <a:rPr lang="en-IN" sz="1500" b="0" i="0" u="none" strike="noStrike" kern="1200" baseline="0" dirty="0" smtClean="0">
                          <a:solidFill>
                            <a:schemeClr val="tx1"/>
                          </a:solidFill>
                          <a:latin typeface="+mn-lt"/>
                          <a:ea typeface="+mn-ea"/>
                          <a:cs typeface="+mn-cs"/>
                        </a:rPr>
                        <a:t>Should we serve companies that are seeking quality? Service? Price?</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21891713"/>
                  </a:ext>
                </a:extLst>
              </a:tr>
            </a:tbl>
          </a:graphicData>
        </a:graphic>
      </p:graphicFrame>
    </p:spTree>
    <p:extLst>
      <p:ext uri="{BB962C8B-B14F-4D97-AF65-F5344CB8AC3E}">
        <p14:creationId xmlns:p14="http://schemas.microsoft.com/office/powerpoint/2010/main" val="669103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Major </a:t>
            </a:r>
            <a:r>
              <a:rPr lang="en-IN" sz="3600" dirty="0"/>
              <a:t>Segmentation Variables for Business </a:t>
            </a:r>
            <a:r>
              <a:rPr lang="en-IN" sz="3600" dirty="0"/>
              <a:t>Markets </a:t>
            </a:r>
            <a:r>
              <a:rPr lang="en-IN" sz="2000" dirty="0"/>
              <a:t>(2 of 2)</a:t>
            </a:r>
            <a:endParaRPr lang="en-IN" sz="2000" dirty="0"/>
          </a:p>
        </p:txBody>
      </p:sp>
      <p:sp>
        <p:nvSpPr>
          <p:cNvPr id="3" name="Content Placeholder 2"/>
          <p:cNvSpPr>
            <a:spLocks noGrp="1"/>
          </p:cNvSpPr>
          <p:nvPr>
            <p:ph idx="1"/>
          </p:nvPr>
        </p:nvSpPr>
        <p:spPr>
          <a:xfrm>
            <a:off x="1981200" y="1371600"/>
            <a:ext cx="8229600" cy="304800"/>
          </a:xfrm>
        </p:spPr>
        <p:txBody>
          <a:bodyPr>
            <a:normAutofit fontScale="70000" lnSpcReduction="20000"/>
          </a:bodyPr>
          <a:lstStyle/>
          <a:p>
            <a:pPr marL="0" indent="0">
              <a:buNone/>
            </a:pPr>
            <a:r>
              <a:rPr lang="en-IN" b="1" dirty="0" smtClean="0"/>
              <a:t>[Table </a:t>
            </a:r>
            <a:r>
              <a:rPr lang="en-IN" b="1" dirty="0"/>
              <a:t>9.5 </a:t>
            </a:r>
            <a:r>
              <a:rPr lang="en-IN" b="1" dirty="0" smtClean="0"/>
              <a:t>continued]</a:t>
            </a:r>
            <a:endParaRPr lang="en-IN" b="1" dirty="0"/>
          </a:p>
        </p:txBody>
      </p:sp>
      <p:graphicFrame>
        <p:nvGraphicFramePr>
          <p:cNvPr id="4" name="Table 3" descr="Table 9.5 (continued). Major Segmentstion Variables for Business Markets. are listed as follows.  Situational Factors: 12, Urgency; Should we serve companies that need quick and sudden delivery or service? 13, Specific application; Should we focus on a certain application of our product rather than all applications? 14, Size or order; Should we focus on large or small orders? Personal Characteristics:&#10;15, Buyer-seller similarity; Should we serve companies whose people and values are similar to ours? 16, Attitude toward risk; Should we serve risk-taking or risk-avoiding customers? 17, Loyalty; Should we serve companies that show high loyalty to their suppliers?"/>
          <p:cNvGraphicFramePr>
            <a:graphicFrameLocks noGrp="1"/>
          </p:cNvGraphicFramePr>
          <p:nvPr>
            <p:extLst/>
          </p:nvPr>
        </p:nvGraphicFramePr>
        <p:xfrm>
          <a:off x="1981200" y="1676400"/>
          <a:ext cx="8229600" cy="2240280"/>
        </p:xfrm>
        <a:graphic>
          <a:graphicData uri="http://schemas.openxmlformats.org/drawingml/2006/table">
            <a:tbl>
              <a:tblPr firstRow="1" bandRow="1">
                <a:tableStyleId>{3B4B98B0-60AC-42C2-AFA5-B58CD77FA1E5}</a:tableStyleId>
              </a:tblPr>
              <a:tblGrid>
                <a:gridCol w="8229600">
                  <a:extLst>
                    <a:ext uri="{9D8B030D-6E8A-4147-A177-3AD203B41FA5}">
                      <a16:colId xmlns:a16="http://schemas.microsoft.com/office/drawing/2014/main" val="2515439149"/>
                    </a:ext>
                  </a:extLst>
                </a:gridCol>
              </a:tblGrid>
              <a:tr h="370840">
                <a:tc>
                  <a:txBody>
                    <a:bodyPr/>
                    <a:lstStyle/>
                    <a:p>
                      <a:r>
                        <a:rPr lang="en-IN" sz="1500" b="1" i="0" u="none" strike="noStrike" kern="1200" baseline="0" dirty="0" smtClean="0">
                          <a:solidFill>
                            <a:schemeClr val="tx1"/>
                          </a:solidFill>
                          <a:latin typeface="+mn-lt"/>
                          <a:ea typeface="+mn-ea"/>
                          <a:cs typeface="+mn-cs"/>
                        </a:rPr>
                        <a:t>Situational Factors</a:t>
                      </a:r>
                    </a:p>
                    <a:p>
                      <a:r>
                        <a:rPr lang="en-IN" sz="1500" b="0" i="0" u="none" strike="noStrike" kern="1200" baseline="0" dirty="0" smtClean="0">
                          <a:solidFill>
                            <a:schemeClr val="tx1"/>
                          </a:solidFill>
                          <a:latin typeface="+mn-lt"/>
                          <a:ea typeface="+mn-ea"/>
                          <a:cs typeface="+mn-cs"/>
                        </a:rPr>
                        <a:t>12. </a:t>
                      </a:r>
                      <a:r>
                        <a:rPr lang="en-IN" sz="1500" b="1" i="0" u="none" strike="noStrike" kern="1200" baseline="0" dirty="0" smtClean="0">
                          <a:solidFill>
                            <a:schemeClr val="tx1"/>
                          </a:solidFill>
                          <a:latin typeface="+mn-lt"/>
                          <a:ea typeface="+mn-ea"/>
                          <a:cs typeface="+mn-cs"/>
                        </a:rPr>
                        <a:t>Urgency:</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companies that need quick and sudden delivery or service?</a:t>
                      </a:r>
                    </a:p>
                    <a:p>
                      <a:r>
                        <a:rPr lang="en-IN" sz="1500" b="0" i="0" u="none" strike="noStrike" kern="1200" baseline="0" dirty="0" smtClean="0">
                          <a:solidFill>
                            <a:schemeClr val="tx1"/>
                          </a:solidFill>
                          <a:latin typeface="+mn-lt"/>
                          <a:ea typeface="+mn-ea"/>
                          <a:cs typeface="+mn-cs"/>
                        </a:rPr>
                        <a:t>13. </a:t>
                      </a:r>
                      <a:r>
                        <a:rPr lang="en-IN" sz="1500" b="1" i="0" u="none" strike="noStrike" kern="1200" baseline="0" dirty="0" smtClean="0">
                          <a:solidFill>
                            <a:schemeClr val="tx1"/>
                          </a:solidFill>
                          <a:latin typeface="+mn-lt"/>
                          <a:ea typeface="+mn-ea"/>
                          <a:cs typeface="+mn-cs"/>
                        </a:rPr>
                        <a:t>Specific application: </a:t>
                      </a:r>
                      <a:r>
                        <a:rPr lang="en-IN" sz="1500" b="0" i="0" u="none" strike="noStrike" kern="1200" baseline="0" dirty="0" smtClean="0">
                          <a:solidFill>
                            <a:schemeClr val="tx1"/>
                          </a:solidFill>
                          <a:latin typeface="+mn-lt"/>
                          <a:ea typeface="+mn-ea"/>
                          <a:cs typeface="+mn-cs"/>
                        </a:rPr>
                        <a:t>Should we focus on a certain application of our product rather than all applications?</a:t>
                      </a:r>
                    </a:p>
                    <a:p>
                      <a:r>
                        <a:rPr lang="en-IN" sz="1500" b="0" i="0" u="none" strike="noStrike" kern="1200" baseline="0" dirty="0" smtClean="0">
                          <a:solidFill>
                            <a:schemeClr val="tx1"/>
                          </a:solidFill>
                          <a:latin typeface="+mn-lt"/>
                          <a:ea typeface="+mn-ea"/>
                          <a:cs typeface="+mn-cs"/>
                        </a:rPr>
                        <a:t>14. </a:t>
                      </a:r>
                      <a:r>
                        <a:rPr lang="en-IN" sz="1500" b="1" i="0" u="none" strike="noStrike" kern="1200" baseline="0" dirty="0" smtClean="0">
                          <a:solidFill>
                            <a:schemeClr val="tx1"/>
                          </a:solidFill>
                          <a:latin typeface="+mn-lt"/>
                          <a:ea typeface="+mn-ea"/>
                          <a:cs typeface="+mn-cs"/>
                        </a:rPr>
                        <a:t>Size or order: </a:t>
                      </a:r>
                      <a:r>
                        <a:rPr lang="en-IN" sz="1500" b="0" i="0" u="none" strike="noStrike" kern="1200" baseline="0" dirty="0" smtClean="0">
                          <a:solidFill>
                            <a:schemeClr val="tx1"/>
                          </a:solidFill>
                          <a:latin typeface="+mn-lt"/>
                          <a:ea typeface="+mn-ea"/>
                          <a:cs typeface="+mn-cs"/>
                        </a:rPr>
                        <a:t>Should we focus on large or small orders?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42717270"/>
                  </a:ext>
                </a:extLst>
              </a:tr>
              <a:tr h="370840">
                <a:tc>
                  <a:txBody>
                    <a:bodyPr/>
                    <a:lstStyle/>
                    <a:p>
                      <a:r>
                        <a:rPr lang="en-IN" sz="1500" b="1" i="0" u="none" strike="noStrike" kern="1200" baseline="0" dirty="0" smtClean="0">
                          <a:solidFill>
                            <a:schemeClr val="tx1"/>
                          </a:solidFill>
                          <a:latin typeface="+mn-lt"/>
                          <a:ea typeface="+mn-ea"/>
                          <a:cs typeface="+mn-cs"/>
                        </a:rPr>
                        <a:t>Personal Characteristics</a:t>
                      </a:r>
                    </a:p>
                    <a:p>
                      <a:r>
                        <a:rPr lang="en-IN" sz="1500" b="0" i="0" u="none" strike="noStrike" kern="1200" baseline="0" dirty="0" smtClean="0">
                          <a:solidFill>
                            <a:schemeClr val="tx1"/>
                          </a:solidFill>
                          <a:latin typeface="+mn-lt"/>
                          <a:ea typeface="+mn-ea"/>
                          <a:cs typeface="+mn-cs"/>
                        </a:rPr>
                        <a:t>15. </a:t>
                      </a:r>
                      <a:r>
                        <a:rPr lang="en-IN" sz="1500" b="1" i="0" u="none" strike="noStrike" kern="1200" baseline="0" dirty="0" smtClean="0">
                          <a:solidFill>
                            <a:schemeClr val="tx1"/>
                          </a:solidFill>
                          <a:latin typeface="+mn-lt"/>
                          <a:ea typeface="+mn-ea"/>
                          <a:cs typeface="+mn-cs"/>
                        </a:rPr>
                        <a:t>Buyer-seller similarity:</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companies whose people and values are similar to ours?</a:t>
                      </a:r>
                    </a:p>
                    <a:p>
                      <a:r>
                        <a:rPr lang="en-IN" sz="1500" b="0" i="0" u="none" strike="noStrike" kern="1200" baseline="0" dirty="0" smtClean="0">
                          <a:solidFill>
                            <a:schemeClr val="tx1"/>
                          </a:solidFill>
                          <a:latin typeface="+mn-lt"/>
                          <a:ea typeface="+mn-ea"/>
                          <a:cs typeface="+mn-cs"/>
                        </a:rPr>
                        <a:t>16. </a:t>
                      </a:r>
                      <a:r>
                        <a:rPr lang="en-IN" sz="1500" b="1" i="0" u="none" strike="noStrike" kern="1200" baseline="0" dirty="0" smtClean="0">
                          <a:solidFill>
                            <a:schemeClr val="tx1"/>
                          </a:solidFill>
                          <a:latin typeface="+mn-lt"/>
                          <a:ea typeface="+mn-ea"/>
                          <a:cs typeface="+mn-cs"/>
                        </a:rPr>
                        <a:t>Attitude toward risk: </a:t>
                      </a:r>
                      <a:r>
                        <a:rPr lang="en-IN" sz="1500" b="0" i="0" u="none" strike="noStrike" kern="1200" baseline="0" dirty="0" smtClean="0">
                          <a:solidFill>
                            <a:schemeClr val="tx1"/>
                          </a:solidFill>
                          <a:latin typeface="+mn-lt"/>
                          <a:ea typeface="+mn-ea"/>
                          <a:cs typeface="+mn-cs"/>
                        </a:rPr>
                        <a:t>Should we serve risk-taking or risk-avoiding customers?</a:t>
                      </a:r>
                    </a:p>
                    <a:p>
                      <a:r>
                        <a:rPr lang="en-IN" sz="1500" b="0" i="0" u="none" strike="noStrike" kern="1200" baseline="0" dirty="0" smtClean="0">
                          <a:solidFill>
                            <a:schemeClr val="tx1"/>
                          </a:solidFill>
                          <a:latin typeface="+mn-lt"/>
                          <a:ea typeface="+mn-ea"/>
                          <a:cs typeface="+mn-cs"/>
                        </a:rPr>
                        <a:t>17. </a:t>
                      </a:r>
                      <a:r>
                        <a:rPr lang="en-IN" sz="1500" b="1" i="0" u="none" strike="noStrike" kern="1200" baseline="0" dirty="0" smtClean="0">
                          <a:solidFill>
                            <a:schemeClr val="tx1"/>
                          </a:solidFill>
                          <a:latin typeface="+mn-lt"/>
                          <a:ea typeface="+mn-ea"/>
                          <a:cs typeface="+mn-cs"/>
                        </a:rPr>
                        <a:t>Loyalty:</a:t>
                      </a:r>
                      <a:r>
                        <a:rPr lang="en-IN" sz="1500" b="0" i="1" u="none" strike="noStrike" kern="1200" baseline="0" dirty="0" smtClean="0">
                          <a:solidFill>
                            <a:schemeClr val="tx1"/>
                          </a:solidFill>
                          <a:latin typeface="+mn-lt"/>
                          <a:ea typeface="+mn-ea"/>
                          <a:cs typeface="+mn-cs"/>
                        </a:rPr>
                        <a:t> </a:t>
                      </a:r>
                      <a:r>
                        <a:rPr lang="en-IN" sz="1500" b="0" i="0" u="none" strike="noStrike" kern="1200" baseline="0" dirty="0" smtClean="0">
                          <a:solidFill>
                            <a:schemeClr val="tx1"/>
                          </a:solidFill>
                          <a:latin typeface="+mn-lt"/>
                          <a:ea typeface="+mn-ea"/>
                          <a:cs typeface="+mn-cs"/>
                        </a:rPr>
                        <a:t>Should we serve companies that show high loyalty to their suppliers?</a:t>
                      </a:r>
                      <a:endParaRPr lang="en-IN" sz="15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4439681"/>
                  </a:ext>
                </a:extLst>
              </a:tr>
            </a:tbl>
          </a:graphicData>
        </a:graphic>
      </p:graphicFrame>
    </p:spTree>
    <p:extLst>
      <p:ext uri="{BB962C8B-B14F-4D97-AF65-F5344CB8AC3E}">
        <p14:creationId xmlns:p14="http://schemas.microsoft.com/office/powerpoint/2010/main" val="9744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 </a:t>
            </a:r>
            <a:r>
              <a:rPr lang="en-US" sz="3600" dirty="0"/>
              <a:t>Targeting</a:t>
            </a:r>
            <a:endParaRPr lang="en-US" sz="2000" dirty="0"/>
          </a:p>
        </p:txBody>
      </p:sp>
      <p:sp>
        <p:nvSpPr>
          <p:cNvPr id="3" name="Content Placeholder 2"/>
          <p:cNvSpPr>
            <a:spLocks noGrp="1"/>
          </p:cNvSpPr>
          <p:nvPr>
            <p:ph idx="1"/>
          </p:nvPr>
        </p:nvSpPr>
        <p:spPr>
          <a:xfrm>
            <a:off x="1981200" y="1524000"/>
            <a:ext cx="6019800" cy="228598"/>
          </a:xfrm>
        </p:spPr>
        <p:txBody>
          <a:bodyPr>
            <a:normAutofit fontScale="47500" lnSpcReduction="20000"/>
          </a:bodyPr>
          <a:lstStyle/>
          <a:p>
            <a:pPr marL="0" lvl="1" indent="0">
              <a:spcBef>
                <a:spcPts val="1500"/>
              </a:spcBef>
              <a:buClr>
                <a:schemeClr val="bg2"/>
              </a:buClr>
              <a:buNone/>
              <a:tabLst>
                <a:tab pos="400050" algn="l"/>
              </a:tabLst>
            </a:pPr>
            <a:r>
              <a:rPr lang="en-US" b="1" dirty="0" smtClean="0"/>
              <a:t>Table 9.6 Steps in the Segmentation Process</a:t>
            </a:r>
            <a:endParaRPr lang="en-US" b="1" dirty="0"/>
          </a:p>
        </p:txBody>
      </p:sp>
      <p:graphicFrame>
        <p:nvGraphicFramePr>
          <p:cNvPr id="5" name="Table 4" descr="Table 9.6 describes the steps in the Segmentation Process as follows. 1. Needs-Based Segmentation: Group customers into segments based on similar needs and benefits sought by customers in solving a particular consumption problem. 2. Segment Identification: For each needs-based segment, determine which demographics, lifestyles, and usage behaviors make the segment distinct and identifiable (actionable). 3. Segment Attractiveness: Using predetermined segment attractiveness criteria (such as market growth, competitive intensity, and market access), determine the overall attractiveness of each segment. 4. Segment Profitability: Determine segment profitability. 5. Segment Positioning: For each segment, create a “value proposition” and product-price positioning strategy based on that segment’s unique customer needs and characteristics. 6. Segment “Acid Test”: Create “segment storyboard” to test the attractiveness of each segment’s positioning strategy. 7. Marketing-Mix Strategy: Expand segment positioning strategy to include all aspects of the marketing mix: product, price, promotion, and place."/>
          <p:cNvGraphicFramePr>
            <a:graphicFrameLocks noGrp="1"/>
          </p:cNvGraphicFramePr>
          <p:nvPr>
            <p:extLst/>
          </p:nvPr>
        </p:nvGraphicFramePr>
        <p:xfrm>
          <a:off x="1998616" y="1822353"/>
          <a:ext cx="8288384" cy="4417336"/>
        </p:xfrm>
        <a:graphic>
          <a:graphicData uri="http://schemas.openxmlformats.org/drawingml/2006/table">
            <a:tbl>
              <a:tblPr firstRow="1" bandRow="1">
                <a:tableStyleId>{3B4B98B0-60AC-42C2-AFA5-B58CD77FA1E5}</a:tableStyleId>
              </a:tblPr>
              <a:tblGrid>
                <a:gridCol w="2649584">
                  <a:extLst>
                    <a:ext uri="{9D8B030D-6E8A-4147-A177-3AD203B41FA5}">
                      <a16:colId xmlns:a16="http://schemas.microsoft.com/office/drawing/2014/main" val="20000"/>
                    </a:ext>
                  </a:extLst>
                </a:gridCol>
                <a:gridCol w="5638800">
                  <a:extLst>
                    <a:ext uri="{9D8B030D-6E8A-4147-A177-3AD203B41FA5}">
                      <a16:colId xmlns:a16="http://schemas.microsoft.com/office/drawing/2014/main" val="20001"/>
                    </a:ext>
                  </a:extLst>
                </a:gridCol>
              </a:tblGrid>
              <a:tr h="334148">
                <a:tc>
                  <a:txBody>
                    <a:bodyPr/>
                    <a:lstStyle/>
                    <a:p>
                      <a:pPr algn="ctr"/>
                      <a:r>
                        <a:rPr lang="en-US" sz="1400" dirty="0" smtClean="0">
                          <a:solidFill>
                            <a:schemeClr val="bg1"/>
                          </a:solidFill>
                          <a:latin typeface="+mn-lt"/>
                        </a:rPr>
                        <a:t>blank</a:t>
                      </a:r>
                      <a:endParaRPr lang="en-US" sz="1400" dirty="0">
                        <a:solidFill>
                          <a:schemeClr val="bg1"/>
                        </a:solidFill>
                        <a:latin typeface="+mn-lt"/>
                      </a:endParaRPr>
                    </a:p>
                  </a:txBody>
                  <a:tcPr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dirty="0" smtClean="0">
                          <a:latin typeface="+mn-lt"/>
                        </a:rPr>
                        <a:t>Description</a:t>
                      </a:r>
                      <a:endParaRPr lang="en-US" sz="1400" dirty="0">
                        <a:latin typeface="+mn-lt"/>
                      </a:endParaRPr>
                    </a:p>
                  </a:txBody>
                  <a:tcPr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480559">
                <a:tc>
                  <a:txBody>
                    <a:bodyPr/>
                    <a:lstStyle/>
                    <a:p>
                      <a:pPr algn="l"/>
                      <a:r>
                        <a:rPr lang="en-US" sz="1400" dirty="0" smtClean="0">
                          <a:latin typeface="+mn-lt"/>
                        </a:rPr>
                        <a:t>1. Needs-Based</a:t>
                      </a:r>
                      <a:r>
                        <a:rPr lang="en-US" sz="1400" baseline="0" dirty="0" smtClean="0">
                          <a:latin typeface="+mn-lt"/>
                        </a:rPr>
                        <a:t> Segmentation</a:t>
                      </a:r>
                      <a:endParaRPr lang="en-US" sz="1400" dirty="0">
                        <a:latin typeface="+mn-lt"/>
                      </a:endParaRP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r>
                        <a:rPr lang="en-US" sz="1400" dirty="0" smtClean="0">
                          <a:latin typeface="+mn-lt"/>
                        </a:rPr>
                        <a:t>Group customers into segments</a:t>
                      </a:r>
                      <a:r>
                        <a:rPr lang="en-US" sz="1400" baseline="0" dirty="0" smtClean="0">
                          <a:latin typeface="+mn-lt"/>
                        </a:rPr>
                        <a:t> based on similar needs and benefits sought by customers in solving a particular consumption problem.</a:t>
                      </a:r>
                      <a:endParaRPr lang="en-US" sz="1400" dirty="0">
                        <a:latin typeface="+mn-lt"/>
                      </a:endParaRP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678436">
                <a:tc>
                  <a:txBody>
                    <a:bodyPr/>
                    <a:lstStyle/>
                    <a:p>
                      <a:pPr algn="l"/>
                      <a:r>
                        <a:rPr lang="en-US" sz="1400" dirty="0" smtClean="0">
                          <a:latin typeface="+mn-lt"/>
                        </a:rPr>
                        <a:t>2. Segment Identification</a:t>
                      </a:r>
                      <a:endParaRPr lang="en-US" sz="1400" dirty="0">
                        <a:latin typeface="+mn-lt"/>
                      </a:endParaRPr>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400" dirty="0" smtClean="0">
                          <a:latin typeface="+mn-lt"/>
                        </a:rPr>
                        <a:t>For</a:t>
                      </a:r>
                      <a:r>
                        <a:rPr lang="en-US" sz="1400" baseline="0" dirty="0" smtClean="0">
                          <a:latin typeface="+mn-lt"/>
                        </a:rPr>
                        <a:t> each needs-based segment, determine which demographics, lifestyles, and usage behaviors make the segment distinct and identifiable (actionable).</a:t>
                      </a:r>
                      <a:endParaRPr lang="en-US" sz="1400" dirty="0">
                        <a:latin typeface="+mn-lt"/>
                      </a:endParaRPr>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678436">
                <a:tc>
                  <a:txBody>
                    <a:bodyPr/>
                    <a:lstStyle/>
                    <a:p>
                      <a:pPr algn="l"/>
                      <a:r>
                        <a:rPr lang="en-US" sz="1400" dirty="0" smtClean="0">
                          <a:latin typeface="+mn-lt"/>
                        </a:rPr>
                        <a:t>3. Segment Attractiveness</a:t>
                      </a:r>
                      <a:endParaRPr lang="en-US" sz="1400" dirty="0">
                        <a:latin typeface="+mn-lt"/>
                      </a:endParaRPr>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400" dirty="0" smtClean="0">
                          <a:latin typeface="+mn-lt"/>
                        </a:rPr>
                        <a:t>Using predetermined segment attractiveness criteria (such as market growth, competitive intensity, and</a:t>
                      </a:r>
                      <a:r>
                        <a:rPr lang="en-US" sz="1400" baseline="0" dirty="0" smtClean="0">
                          <a:latin typeface="+mn-lt"/>
                        </a:rPr>
                        <a:t> market access</a:t>
                      </a:r>
                      <a:r>
                        <a:rPr lang="en-US" sz="1400" dirty="0" smtClean="0">
                          <a:latin typeface="+mn-lt"/>
                        </a:rPr>
                        <a:t>), determine the overall attractiveness of each segment.</a:t>
                      </a:r>
                      <a:endParaRPr lang="en-US" sz="1400" dirty="0">
                        <a:latin typeface="+mn-lt"/>
                      </a:endParaRPr>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34148">
                <a:tc>
                  <a:txBody>
                    <a:bodyPr/>
                    <a:lstStyle/>
                    <a:p>
                      <a:pPr algn="l"/>
                      <a:r>
                        <a:rPr lang="en-US" sz="1400" dirty="0" smtClean="0">
                          <a:latin typeface="+mn-lt"/>
                        </a:rPr>
                        <a:t>4. Segment Profitability</a:t>
                      </a:r>
                      <a:endParaRPr lang="en-US" sz="1400" dirty="0">
                        <a:latin typeface="+mn-lt"/>
                      </a:endParaRPr>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400" dirty="0" smtClean="0">
                          <a:latin typeface="+mn-lt"/>
                        </a:rPr>
                        <a:t>Determine segment profitability.</a:t>
                      </a:r>
                      <a:endParaRPr lang="en-US" sz="1400" dirty="0">
                        <a:latin typeface="+mn-lt"/>
                      </a:endParaRPr>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678436">
                <a:tc>
                  <a:txBody>
                    <a:bodyPr/>
                    <a:lstStyle/>
                    <a:p>
                      <a:pPr algn="l"/>
                      <a:r>
                        <a:rPr lang="en-US" sz="1400" dirty="0" smtClean="0">
                          <a:latin typeface="+mn-lt"/>
                        </a:rPr>
                        <a:t>5. Segment</a:t>
                      </a:r>
                      <a:r>
                        <a:rPr lang="en-US" sz="1400" baseline="0" dirty="0" smtClean="0">
                          <a:latin typeface="+mn-lt"/>
                        </a:rPr>
                        <a:t> Positioning</a:t>
                      </a:r>
                      <a:endParaRPr lang="en-US" sz="1400" dirty="0">
                        <a:latin typeface="+mn-lt"/>
                      </a:endParaRPr>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400" dirty="0" smtClean="0">
                          <a:latin typeface="+mn-lt"/>
                        </a:rPr>
                        <a:t>For each segment,</a:t>
                      </a:r>
                      <a:r>
                        <a:rPr lang="en-US" sz="1400" baseline="0" dirty="0" smtClean="0">
                          <a:latin typeface="+mn-lt"/>
                        </a:rPr>
                        <a:t> create a “value proposition” and product-price positioning strategy based on that segment’s unique customer needs and characteristics.</a:t>
                      </a:r>
                      <a:endParaRPr lang="en-US" sz="1400" dirty="0">
                        <a:latin typeface="+mn-lt"/>
                      </a:endParaRPr>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480559">
                <a:tc>
                  <a:txBody>
                    <a:bodyPr/>
                    <a:lstStyle/>
                    <a:p>
                      <a:pPr algn="l"/>
                      <a:r>
                        <a:rPr lang="en-US" sz="1400" dirty="0" smtClean="0">
                          <a:latin typeface="+mn-lt"/>
                        </a:rPr>
                        <a:t>6. Segment “Acid Test”</a:t>
                      </a:r>
                      <a:endParaRPr lang="en-US" sz="1400" dirty="0">
                        <a:latin typeface="+mn-lt"/>
                      </a:endParaRPr>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400" dirty="0" smtClean="0">
                          <a:latin typeface="+mn-lt"/>
                        </a:rPr>
                        <a:t>Create “segment</a:t>
                      </a:r>
                      <a:r>
                        <a:rPr lang="en-US" sz="1400" baseline="0" dirty="0" smtClean="0">
                          <a:latin typeface="+mn-lt"/>
                        </a:rPr>
                        <a:t> storyboard</a:t>
                      </a:r>
                      <a:r>
                        <a:rPr lang="en-US" sz="1400" dirty="0" smtClean="0">
                          <a:latin typeface="+mn-lt"/>
                        </a:rPr>
                        <a:t>” to test the attractiveness of each segment’s positioning strategy.</a:t>
                      </a:r>
                      <a:endParaRPr lang="en-US" sz="1400" dirty="0">
                        <a:latin typeface="+mn-lt"/>
                      </a:endParaRPr>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480559">
                <a:tc>
                  <a:txBody>
                    <a:bodyPr/>
                    <a:lstStyle/>
                    <a:p>
                      <a:pPr algn="l"/>
                      <a:r>
                        <a:rPr lang="en-US" sz="1400" dirty="0" smtClean="0">
                          <a:latin typeface="+mn-lt"/>
                        </a:rPr>
                        <a:t>7. Marketing</a:t>
                      </a:r>
                      <a:r>
                        <a:rPr lang="en-US" sz="1400" baseline="0" dirty="0" smtClean="0">
                          <a:latin typeface="+mn-lt"/>
                        </a:rPr>
                        <a:t>-Mix Strategy</a:t>
                      </a:r>
                      <a:endParaRPr lang="en-US" sz="1400" dirty="0">
                        <a:latin typeface="+mn-lt"/>
                      </a:endParaRPr>
                    </a:p>
                  </a:txBody>
                  <a:tcPr>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smtClean="0">
                          <a:latin typeface="+mn-lt"/>
                        </a:rPr>
                        <a:t>Expand segment positioning strategy to include</a:t>
                      </a:r>
                      <a:r>
                        <a:rPr lang="en-US" sz="1400" baseline="0" dirty="0" smtClean="0">
                          <a:latin typeface="+mn-lt"/>
                        </a:rPr>
                        <a:t> all aspects of the marketing mix: product, price, promotion, and place.</a:t>
                      </a:r>
                      <a:endParaRPr lang="en-US" sz="1400" dirty="0">
                        <a:latin typeface="+mn-lt"/>
                      </a:endParaRPr>
                    </a:p>
                  </a:txBody>
                  <a:tcPr>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8118344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Effective Segmentation </a:t>
            </a:r>
            <a:r>
              <a:rPr lang="en-US" sz="3600" dirty="0"/>
              <a:t>Criteria</a:t>
            </a:r>
            <a:endParaRPr lang="en-US" sz="2000" dirty="0"/>
          </a:p>
        </p:txBody>
      </p:sp>
      <p:sp>
        <p:nvSpPr>
          <p:cNvPr id="3" name="Content Placeholder 2"/>
          <p:cNvSpPr>
            <a:spLocks noGrp="1"/>
          </p:cNvSpPr>
          <p:nvPr>
            <p:ph idx="1"/>
          </p:nvPr>
        </p:nvSpPr>
        <p:spPr>
          <a:xfrm>
            <a:off x="1981200" y="1600202"/>
            <a:ext cx="7620000" cy="2895598"/>
          </a:xfrm>
        </p:spPr>
        <p:txBody>
          <a:bodyPr/>
          <a:lstStyle/>
          <a:p>
            <a:pPr marL="255600" lvl="1" indent="-255600">
              <a:spcBef>
                <a:spcPts val="1500"/>
              </a:spcBef>
              <a:buClr>
                <a:schemeClr val="bg2"/>
              </a:buClr>
              <a:tabLst>
                <a:tab pos="400050" algn="l"/>
              </a:tabLst>
            </a:pPr>
            <a:r>
              <a:rPr lang="en-US" sz="2600" dirty="0"/>
              <a:t>Measurable</a:t>
            </a:r>
          </a:p>
          <a:p>
            <a:pPr marL="255600" lvl="1" indent="-255600">
              <a:spcBef>
                <a:spcPts val="1500"/>
              </a:spcBef>
              <a:buClr>
                <a:schemeClr val="bg2"/>
              </a:buClr>
              <a:tabLst>
                <a:tab pos="400050" algn="l"/>
              </a:tabLst>
            </a:pPr>
            <a:r>
              <a:rPr lang="en-US" sz="2600" dirty="0"/>
              <a:t>Substantial</a:t>
            </a:r>
          </a:p>
          <a:p>
            <a:pPr marL="255600" lvl="1" indent="-255600">
              <a:spcBef>
                <a:spcPts val="1500"/>
              </a:spcBef>
              <a:buClr>
                <a:schemeClr val="bg2"/>
              </a:buClr>
              <a:tabLst>
                <a:tab pos="400050" algn="l"/>
              </a:tabLst>
            </a:pPr>
            <a:r>
              <a:rPr lang="en-US" sz="2600" dirty="0"/>
              <a:t>Accessible</a:t>
            </a:r>
          </a:p>
          <a:p>
            <a:pPr marL="255600" lvl="1" indent="-255600">
              <a:spcBef>
                <a:spcPts val="1500"/>
              </a:spcBef>
              <a:buClr>
                <a:schemeClr val="bg2"/>
              </a:buClr>
              <a:tabLst>
                <a:tab pos="400050" algn="l"/>
              </a:tabLst>
            </a:pPr>
            <a:r>
              <a:rPr lang="en-US" sz="2600" dirty="0"/>
              <a:t>Differentiable</a:t>
            </a:r>
          </a:p>
          <a:p>
            <a:pPr marL="255600" lvl="1" indent="-255600">
              <a:spcBef>
                <a:spcPts val="1500"/>
              </a:spcBef>
              <a:buClr>
                <a:schemeClr val="bg2"/>
              </a:buClr>
              <a:tabLst>
                <a:tab pos="400050" algn="l"/>
              </a:tabLst>
            </a:pPr>
            <a:r>
              <a:rPr lang="en-US" sz="2600" dirty="0"/>
              <a:t>Actionable</a:t>
            </a:r>
          </a:p>
        </p:txBody>
      </p:sp>
    </p:spTree>
    <p:extLst>
      <p:ext uri="{BB962C8B-B14F-4D97-AF65-F5344CB8AC3E}">
        <p14:creationId xmlns:p14="http://schemas.microsoft.com/office/powerpoint/2010/main" val="813111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Porter</a:t>
            </a:r>
            <a:r>
              <a:rPr lang="en-US" altLang="en-US" sz="3600" dirty="0"/>
              <a:t>’</a:t>
            </a:r>
            <a:r>
              <a:rPr lang="en-US" sz="3600" dirty="0"/>
              <a:t>s </a:t>
            </a:r>
            <a:r>
              <a:rPr lang="en-US" sz="3600" dirty="0"/>
              <a:t>Five </a:t>
            </a:r>
            <a:r>
              <a:rPr lang="en-US" sz="3600" dirty="0"/>
              <a:t>F</a:t>
            </a:r>
            <a:r>
              <a:rPr lang="en-US" sz="3600" dirty="0"/>
              <a:t>orces</a:t>
            </a:r>
            <a:endParaRPr lang="en-US" sz="2000" dirty="0"/>
          </a:p>
        </p:txBody>
      </p:sp>
      <p:sp>
        <p:nvSpPr>
          <p:cNvPr id="3" name="Content Placeholder 2"/>
          <p:cNvSpPr>
            <a:spLocks noGrp="1"/>
          </p:cNvSpPr>
          <p:nvPr>
            <p:ph idx="1"/>
          </p:nvPr>
        </p:nvSpPr>
        <p:spPr>
          <a:xfrm>
            <a:off x="1981200" y="1600202"/>
            <a:ext cx="7620000" cy="2895598"/>
          </a:xfrm>
        </p:spPr>
        <p:txBody>
          <a:bodyPr/>
          <a:lstStyle/>
          <a:p>
            <a:pPr>
              <a:defRPr/>
            </a:pPr>
            <a:r>
              <a:rPr lang="en-US" sz="2600" dirty="0"/>
              <a:t>Threat of </a:t>
            </a:r>
            <a:r>
              <a:rPr lang="en-US" sz="2600" dirty="0"/>
              <a:t>Rivalry</a:t>
            </a:r>
          </a:p>
          <a:p>
            <a:pPr>
              <a:defRPr/>
            </a:pPr>
            <a:r>
              <a:rPr lang="en-US" sz="2600" dirty="0"/>
              <a:t>Threat of </a:t>
            </a:r>
            <a:r>
              <a:rPr lang="en-US" sz="2600" dirty="0"/>
              <a:t>New Entrants</a:t>
            </a:r>
          </a:p>
          <a:p>
            <a:pPr>
              <a:defRPr/>
            </a:pPr>
            <a:r>
              <a:rPr lang="en-US" sz="2600" dirty="0"/>
              <a:t>Threat </a:t>
            </a:r>
            <a:r>
              <a:rPr lang="en-US" sz="2600" dirty="0"/>
              <a:t>of Substitutes</a:t>
            </a:r>
          </a:p>
          <a:p>
            <a:pPr>
              <a:defRPr/>
            </a:pPr>
            <a:r>
              <a:rPr lang="en-US" sz="2600" dirty="0"/>
              <a:t>Threat of </a:t>
            </a:r>
            <a:r>
              <a:rPr lang="en-US" sz="2600" dirty="0"/>
              <a:t>Buyer </a:t>
            </a:r>
            <a:r>
              <a:rPr lang="en-US" sz="2600" dirty="0"/>
              <a:t>Bargaining </a:t>
            </a:r>
            <a:r>
              <a:rPr lang="en-US" sz="2600" dirty="0"/>
              <a:t>Power</a:t>
            </a:r>
          </a:p>
          <a:p>
            <a:pPr>
              <a:defRPr/>
            </a:pPr>
            <a:r>
              <a:rPr lang="en-US" sz="2600" dirty="0"/>
              <a:t>Threat of </a:t>
            </a:r>
            <a:r>
              <a:rPr lang="en-US" sz="2600" dirty="0"/>
              <a:t>Supplier </a:t>
            </a:r>
            <a:r>
              <a:rPr lang="en-US" sz="2600" dirty="0"/>
              <a:t>Bargaining </a:t>
            </a:r>
            <a:r>
              <a:rPr lang="en-US" sz="2600" dirty="0"/>
              <a:t>Power</a:t>
            </a:r>
            <a:endParaRPr lang="en-US" sz="2600" dirty="0"/>
          </a:p>
        </p:txBody>
      </p:sp>
    </p:spTree>
    <p:extLst>
      <p:ext uri="{BB962C8B-B14F-4D97-AF65-F5344CB8AC3E}">
        <p14:creationId xmlns:p14="http://schemas.microsoft.com/office/powerpoint/2010/main" val="967843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cs typeface="Avenir Black" pitchFamily="-84" charset="0"/>
              </a:rPr>
              <a:t>Figure 9.4 </a:t>
            </a:r>
            <a:r>
              <a:rPr lang="en-US" sz="3600" dirty="0"/>
              <a:t>Evaluating and </a:t>
            </a:r>
            <a:r>
              <a:rPr lang="en-US" sz="3600" dirty="0"/>
              <a:t>Selecting the Market Segments</a:t>
            </a:r>
            <a:endParaRPr lang="en-US" sz="2000" dirty="0"/>
          </a:p>
        </p:txBody>
      </p:sp>
      <p:sp>
        <p:nvSpPr>
          <p:cNvPr id="3" name="Content Placeholder 2"/>
          <p:cNvSpPr>
            <a:spLocks noGrp="1"/>
          </p:cNvSpPr>
          <p:nvPr>
            <p:ph idx="1"/>
          </p:nvPr>
        </p:nvSpPr>
        <p:spPr>
          <a:xfrm>
            <a:off x="1981200" y="1600202"/>
            <a:ext cx="7620000" cy="457198"/>
          </a:xfrm>
        </p:spPr>
        <p:txBody>
          <a:bodyPr/>
          <a:lstStyle/>
          <a:p>
            <a:pPr>
              <a:defRPr/>
            </a:pPr>
            <a:r>
              <a:rPr lang="en-US" sz="2600" dirty="0">
                <a:cs typeface="Avenir Black" pitchFamily="-84" charset="0"/>
              </a:rPr>
              <a:t>Possible </a:t>
            </a:r>
            <a:r>
              <a:rPr lang="en-US" sz="2600" dirty="0">
                <a:cs typeface="Avenir Black" pitchFamily="-84" charset="0"/>
              </a:rPr>
              <a:t>Levels of Segmentation</a:t>
            </a:r>
            <a:endParaRPr lang="en-US" sz="2600" dirty="0"/>
          </a:p>
        </p:txBody>
      </p:sp>
      <p:pic>
        <p:nvPicPr>
          <p:cNvPr id="4" name="Picture 3" descr="A segmented line illustrates the continuum of possible levels of market segments. At one end is the large arrow for mass market, with full market coverage; at the other end is customization, for individuals as segments. Between the two extremes are multiple segments and single segment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2362201"/>
            <a:ext cx="7830182" cy="259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1643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One-To-One Marketing</a:t>
            </a:r>
            <a:endParaRPr lang="en-US" sz="2000" dirty="0"/>
          </a:p>
        </p:txBody>
      </p:sp>
      <p:sp>
        <p:nvSpPr>
          <p:cNvPr id="3" name="Content Placeholder 2"/>
          <p:cNvSpPr>
            <a:spLocks noGrp="1"/>
          </p:cNvSpPr>
          <p:nvPr>
            <p:ph idx="1"/>
          </p:nvPr>
        </p:nvSpPr>
        <p:spPr>
          <a:xfrm>
            <a:off x="1981200" y="1600202"/>
            <a:ext cx="8077200" cy="3428998"/>
          </a:xfrm>
        </p:spPr>
        <p:txBody>
          <a:bodyPr/>
          <a:lstStyle/>
          <a:p>
            <a:pPr>
              <a:defRPr/>
            </a:pPr>
            <a:r>
              <a:rPr lang="en-US" sz="2600" dirty="0"/>
              <a:t>Identify your prospects and </a:t>
            </a:r>
            <a:r>
              <a:rPr lang="en-US" sz="2600" dirty="0"/>
              <a:t>customers</a:t>
            </a:r>
          </a:p>
          <a:p>
            <a:pPr>
              <a:defRPr/>
            </a:pPr>
            <a:r>
              <a:rPr lang="en-US" sz="2600" dirty="0">
                <a:solidFill>
                  <a:srgbClr val="000000"/>
                </a:solidFill>
              </a:rPr>
              <a:t>Differentiate customers in terms of their needs and value to your company</a:t>
            </a:r>
          </a:p>
          <a:p>
            <a:pPr>
              <a:defRPr/>
            </a:pPr>
            <a:r>
              <a:rPr lang="en-US" sz="2600" dirty="0">
                <a:solidFill>
                  <a:srgbClr val="000000"/>
                </a:solidFill>
              </a:rPr>
              <a:t>Interact to improve your knowledge </a:t>
            </a:r>
            <a:r>
              <a:rPr lang="en-US" sz="2600" dirty="0">
                <a:solidFill>
                  <a:srgbClr val="000000"/>
                </a:solidFill>
              </a:rPr>
              <a:t>about </a:t>
            </a:r>
            <a:r>
              <a:rPr lang="en-US" sz="2600" dirty="0">
                <a:solidFill>
                  <a:srgbClr val="000000"/>
                </a:solidFill>
              </a:rPr>
              <a:t>customers</a:t>
            </a:r>
            <a:r>
              <a:rPr lang="en-US" altLang="en-US" sz="2600" dirty="0">
                <a:solidFill>
                  <a:srgbClr val="000000"/>
                </a:solidFill>
              </a:rPr>
              <a:t>’</a:t>
            </a:r>
            <a:r>
              <a:rPr lang="en-US" sz="2600" dirty="0">
                <a:solidFill>
                  <a:srgbClr val="000000"/>
                </a:solidFill>
              </a:rPr>
              <a:t> needs and to build </a:t>
            </a:r>
            <a:r>
              <a:rPr lang="en-US" sz="2600" dirty="0">
                <a:solidFill>
                  <a:srgbClr val="000000"/>
                </a:solidFill>
              </a:rPr>
              <a:t>relationships</a:t>
            </a:r>
          </a:p>
          <a:p>
            <a:pPr>
              <a:defRPr/>
            </a:pPr>
            <a:r>
              <a:rPr lang="en-US" sz="2600" dirty="0">
                <a:solidFill>
                  <a:srgbClr val="000000"/>
                </a:solidFill>
              </a:rPr>
              <a:t>Customize products, </a:t>
            </a:r>
            <a:r>
              <a:rPr lang="en-US" sz="2600" dirty="0">
                <a:solidFill>
                  <a:srgbClr val="000000"/>
                </a:solidFill>
              </a:rPr>
              <a:t>services, and </a:t>
            </a:r>
            <a:r>
              <a:rPr lang="en-US" sz="2600" dirty="0">
                <a:solidFill>
                  <a:srgbClr val="000000"/>
                </a:solidFill>
              </a:rPr>
              <a:t>messages to each customer</a:t>
            </a:r>
            <a:endParaRPr lang="en-US" sz="2600" dirty="0"/>
          </a:p>
        </p:txBody>
      </p:sp>
    </p:spTree>
    <p:extLst>
      <p:ext uri="{BB962C8B-B14F-4D97-AF65-F5344CB8AC3E}">
        <p14:creationId xmlns:p14="http://schemas.microsoft.com/office/powerpoint/2010/main" val="13967833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Legal and Ethical Issues</a:t>
            </a:r>
            <a:endParaRPr lang="en-US" sz="2000" dirty="0"/>
          </a:p>
        </p:txBody>
      </p:sp>
      <p:sp>
        <p:nvSpPr>
          <p:cNvPr id="3" name="Content Placeholder 2"/>
          <p:cNvSpPr>
            <a:spLocks noGrp="1"/>
          </p:cNvSpPr>
          <p:nvPr>
            <p:ph idx="1"/>
          </p:nvPr>
        </p:nvSpPr>
        <p:spPr>
          <a:xfrm>
            <a:off x="1981200" y="1600202"/>
            <a:ext cx="8153400" cy="2209798"/>
          </a:xfrm>
        </p:spPr>
        <p:txBody>
          <a:bodyPr/>
          <a:lstStyle/>
          <a:p>
            <a:pPr>
              <a:defRPr/>
            </a:pPr>
            <a:r>
              <a:rPr lang="en-US" sz="2600" dirty="0">
                <a:cs typeface="Avenir Black" pitchFamily="-84" charset="0"/>
              </a:rPr>
              <a:t>Marketers must avoid </a:t>
            </a:r>
            <a:r>
              <a:rPr lang="sv-SE" sz="2600" dirty="0">
                <a:cs typeface="Avenir Black" pitchFamily="-84" charset="0"/>
              </a:rPr>
              <a:t>consumer </a:t>
            </a:r>
            <a:r>
              <a:rPr lang="sv-SE" sz="2600" dirty="0">
                <a:cs typeface="Avenir Black" pitchFamily="-84" charset="0"/>
              </a:rPr>
              <a:t>backlash</a:t>
            </a:r>
          </a:p>
          <a:p>
            <a:pPr lvl="1">
              <a:defRPr/>
            </a:pPr>
            <a:r>
              <a:rPr lang="en-US" dirty="0">
                <a:cs typeface="Arial" panose="020B0604020202020204" pitchFamily="34" charset="0"/>
              </a:rPr>
              <a:t>Labeling </a:t>
            </a:r>
            <a:r>
              <a:rPr lang="en-US" dirty="0">
                <a:cs typeface="Arial" panose="020B0604020202020204" pitchFamily="34" charset="0"/>
              </a:rPr>
              <a:t>consumers</a:t>
            </a:r>
          </a:p>
          <a:p>
            <a:pPr lvl="1">
              <a:defRPr/>
            </a:pPr>
            <a:r>
              <a:rPr lang="en-US" dirty="0">
                <a:cs typeface="Arial" panose="020B0604020202020204" pitchFamily="34" charset="0"/>
              </a:rPr>
              <a:t>Vulnerable </a:t>
            </a:r>
            <a:r>
              <a:rPr lang="en-US" dirty="0">
                <a:cs typeface="Arial" panose="020B0604020202020204" pitchFamily="34" charset="0"/>
              </a:rPr>
              <a:t>groups</a:t>
            </a:r>
          </a:p>
          <a:p>
            <a:pPr lvl="1">
              <a:defRPr/>
            </a:pPr>
            <a:r>
              <a:rPr lang="en-US" dirty="0">
                <a:cs typeface="Arial" panose="020B0604020202020204" pitchFamily="34" charset="0"/>
              </a:rPr>
              <a:t>Disadvantaged </a:t>
            </a:r>
            <a:r>
              <a:rPr lang="en-US" dirty="0">
                <a:cs typeface="Arial" panose="020B0604020202020204" pitchFamily="34" charset="0"/>
              </a:rPr>
              <a:t>groups</a:t>
            </a:r>
          </a:p>
          <a:p>
            <a:pPr lvl="1">
              <a:defRPr/>
            </a:pPr>
            <a:r>
              <a:rPr lang="en-US" dirty="0">
                <a:cs typeface="Arial" panose="020B0604020202020204" pitchFamily="34" charset="0"/>
              </a:rPr>
              <a:t>Potentially harmful products</a:t>
            </a:r>
            <a:endParaRPr lang="en-US" dirty="0"/>
          </a:p>
        </p:txBody>
      </p:sp>
      <p:pic>
        <p:nvPicPr>
          <p:cNvPr id="5" name="Picture 4" descr="A man and a woman wearing MIT hard hats and other safety items while shopping at a supermarke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9697" y="3883234"/>
            <a:ext cx="5161550" cy="2440915"/>
          </a:xfrm>
          <a:prstGeom prst="rect">
            <a:avLst/>
          </a:prstGeom>
        </p:spPr>
      </p:pic>
    </p:spTree>
    <p:extLst>
      <p:ext uri="{BB962C8B-B14F-4D97-AF65-F5344CB8AC3E}">
        <p14:creationId xmlns:p14="http://schemas.microsoft.com/office/powerpoint/2010/main" val="8022338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0" y="2805171"/>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pic>
        <p:nvPicPr>
          <p:cNvPr id="2" name="Рисунок 1"/>
          <p:cNvPicPr>
            <a:picLocks noChangeAspect="1"/>
          </p:cNvPicPr>
          <p:nvPr/>
        </p:nvPicPr>
        <p:blipFill>
          <a:blip r:embed="rId3"/>
          <a:stretch>
            <a:fillRect/>
          </a:stretch>
        </p:blipFill>
        <p:spPr>
          <a:xfrm>
            <a:off x="6442176" y="2682393"/>
            <a:ext cx="4328535" cy="2889754"/>
          </a:xfrm>
          <a:prstGeom prst="rect">
            <a:avLst/>
          </a:prstGeom>
        </p:spPr>
      </p:pic>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399</TotalTime>
  <Words>5442</Words>
  <Application>Microsoft Office PowerPoint</Application>
  <PresentationFormat>Широкоэкранный</PresentationFormat>
  <Paragraphs>349</Paragraphs>
  <Slides>32</Slides>
  <Notes>29</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32</vt:i4>
      </vt:variant>
    </vt:vector>
  </HeadingPairs>
  <TitlesOfParts>
    <vt:vector size="38" baseType="lpstr">
      <vt:lpstr>ＭＳ Ｐゴシック</vt:lpstr>
      <vt:lpstr>Arial</vt:lpstr>
      <vt:lpstr>Avenir Black</vt:lpstr>
      <vt:lpstr>Calibri</vt:lpstr>
      <vt:lpstr>Calibri Light</vt:lpstr>
      <vt:lpstr>Office Theme</vt:lpstr>
      <vt:lpstr>Презентация PowerPoint</vt:lpstr>
      <vt:lpstr>Identifying Market Segments and Targets</vt:lpstr>
      <vt:lpstr>Learning Objectives</vt:lpstr>
      <vt:lpstr>Bases for Segmenting Consumer Markets</vt:lpstr>
      <vt:lpstr>Major Segmentation Variables for Consumer Markets (1 of 3)</vt:lpstr>
      <vt:lpstr>Major Segmentation Variables for Consumer Markets (2 of 3)</vt:lpstr>
      <vt:lpstr>Major Segmentation Variables for Consumer Markets (3 of 3)</vt:lpstr>
      <vt:lpstr>Geographic Segmentation (1 of 2)</vt:lpstr>
      <vt:lpstr>Geographic Segmentation (2 of 2)</vt:lpstr>
      <vt:lpstr>Demographic Segmentation (1 of 5)</vt:lpstr>
      <vt:lpstr>Demographic Segmentation (2 of 5)</vt:lpstr>
      <vt:lpstr>Demographic Segmentation (3 of 5)</vt:lpstr>
      <vt:lpstr>Demographic Segmentation (4 of 5)</vt:lpstr>
      <vt:lpstr>Demographic Segmentation (5 of 5)</vt:lpstr>
      <vt:lpstr>Psychographic Segmentation</vt:lpstr>
      <vt:lpstr>Figure 9.1 VALS Segmentation System</vt:lpstr>
      <vt:lpstr>Behavioral Segmentation (1 of 2)</vt:lpstr>
      <vt:lpstr>Behavioral Segmentation (2 of 2)</vt:lpstr>
      <vt:lpstr>User and Usage-Related Variables</vt:lpstr>
      <vt:lpstr>Figure 9.2 Marketing Funnel</vt:lpstr>
      <vt:lpstr>Figure 9.3 Behavioral Segmentation Breakdown</vt:lpstr>
      <vt:lpstr>How Should Business Markets Be Segmented?</vt:lpstr>
      <vt:lpstr>Major Segmentation Variables for Business Markets (1 of 2)</vt:lpstr>
      <vt:lpstr>Major Segmentation Variables for Business Markets (2 of 2)</vt:lpstr>
      <vt:lpstr>Market Targeting</vt:lpstr>
      <vt:lpstr>Effective Segmentation Criteria</vt:lpstr>
      <vt:lpstr>Porter’s Five Forces</vt:lpstr>
      <vt:lpstr>Figure 9.4 Evaluating and Selecting the Market Segments</vt:lpstr>
      <vt:lpstr>One-To-One Marketing</vt:lpstr>
      <vt:lpstr>Legal and Ethical Issues</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USER</cp:lastModifiedBy>
  <cp:revision>31</cp:revision>
  <dcterms:created xsi:type="dcterms:W3CDTF">2018-04-02T08:05:09Z</dcterms:created>
  <dcterms:modified xsi:type="dcterms:W3CDTF">2018-10-23T12:44:45Z</dcterms:modified>
</cp:coreProperties>
</file>