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6" r:id="rId26"/>
    <p:sldId id="26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78584" autoAdjust="0"/>
  </p:normalViewPr>
  <p:slideViewPr>
    <p:cSldViewPr snapToGrid="0">
      <p:cViewPr varScale="1">
        <p:scale>
          <a:sx n="58" d="100"/>
          <a:sy n="58" d="100"/>
        </p:scale>
        <p:origin x="858" y="60"/>
      </p:cViewPr>
      <p:guideLst/>
    </p:cSldViewPr>
  </p:slideViewPr>
  <p:notesTextViewPr>
    <p:cViewPr>
      <p:scale>
        <a:sx n="1" d="1"/>
        <a:sy n="1" d="1"/>
      </p:scale>
      <p:origin x="0" y="0"/>
    </p:cViewPr>
  </p:notesTextViewPr>
  <p:sorterViewPr>
    <p:cViewPr>
      <p:scale>
        <a:sx n="47" d="100"/>
        <a:sy n="47"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10/23/2018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Managers who believe the customer is the company</a:t>
            </a:r>
            <a:r>
              <a:rPr lang="en-US" altLang="en-US" dirty="0" smtClean="0">
                <a:latin typeface="Arial" panose="020B0604020202020204" pitchFamily="34" charset="0"/>
              </a:rPr>
              <a:t>’</a:t>
            </a:r>
            <a:r>
              <a:rPr lang="en-US" dirty="0" smtClean="0">
                <a:latin typeface="Arial" panose="020B0604020202020204" pitchFamily="34" charset="0"/>
              </a:rPr>
              <a:t>s only true </a:t>
            </a:r>
            <a:r>
              <a:rPr lang="en-US" altLang="en-US" dirty="0" smtClean="0">
                <a:latin typeface="Arial" panose="020B0604020202020204" pitchFamily="34" charset="0"/>
              </a:rPr>
              <a:t>“</a:t>
            </a:r>
            <a:r>
              <a:rPr lang="en-US" dirty="0" smtClean="0">
                <a:latin typeface="Arial" panose="020B0604020202020204" pitchFamily="34" charset="0"/>
              </a:rPr>
              <a:t>profit center</a:t>
            </a:r>
            <a:r>
              <a:rPr lang="en-US" altLang="en-US" dirty="0" smtClean="0">
                <a:latin typeface="Arial" panose="020B0604020202020204" pitchFamily="34" charset="0"/>
              </a:rPr>
              <a:t>”</a:t>
            </a:r>
            <a:r>
              <a:rPr lang="en-US" dirty="0" smtClean="0">
                <a:latin typeface="Arial" panose="020B0604020202020204" pitchFamily="34" charset="0"/>
              </a:rPr>
              <a:t> consider the traditional organization chart in Figure 5.1(a)—a pyramid with the president at the top, management in the middle, and frontline people and customers at the bottom—obsolete.</a:t>
            </a:r>
          </a:p>
          <a:p>
            <a:endParaRPr lang="en-US" dirty="0" smtClean="0">
              <a:latin typeface="Arial" panose="020B0604020202020204" pitchFamily="34" charset="0"/>
            </a:endParaRPr>
          </a:p>
          <a:p>
            <a:r>
              <a:rPr lang="en-US" dirty="0" smtClean="0">
                <a:latin typeface="Arial" panose="020B0604020202020204" pitchFamily="34" charset="0"/>
              </a:rPr>
              <a:t>Successful marketing companies invert the chart to look like Figure 5.1(b). At the top are customers; next in importance are frontline people who meet, serve, and satisfy them; under them are the middle managers, whose job is to support the frontline people so they can serve customers well; and at the base is top management, whose job is to hire and support good middle managers. We have added customers along the sides of Figure 5.1(b) to indicate that managers at every level must be personally engaged in knowing, meeting, and serving customers.</a:t>
            </a:r>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859912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Total customer benefit is the perceived monetary value of the bundle of economic, functional, and psychological benefits customers expect from a given market offering because of the product, service, people, and image. Total customer cost is the perceived bundle of costs customers expect to incur in evaluating, obtaining, using, and disposing of the given market offering, including monetary, time, energy, and psychological costs.</a:t>
            </a:r>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2057315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How do customers ultimately make choices? They tend to be value maximizers, within the bounds of search costs and limited knowledge, mobility, and income. Customers choose—for whatever reason—the offer they believe will deliver the highest value and act on it (Figure 5.2). Whether the offer lives up to expectation affects customer satisfaction and the probability that the customer will purchase the product again.</a:t>
            </a: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990556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Customers are asked what attributes, benefits, and performance levels they look for in choosing a product and vendors. Customers are asked to rate the importance of different attributes and benefits. Customers describe where they see the company</a:t>
            </a:r>
            <a:r>
              <a:rPr lang="en-US" altLang="en-US" dirty="0" smtClean="0">
                <a:latin typeface="Arial" panose="020B0604020202020204" pitchFamily="34" charset="0"/>
              </a:rPr>
              <a:t>’</a:t>
            </a:r>
            <a:r>
              <a:rPr lang="en-US" dirty="0" smtClean="0">
                <a:latin typeface="Arial" panose="020B0604020202020204" pitchFamily="34" charset="0"/>
              </a:rPr>
              <a:t>s and competitors</a:t>
            </a:r>
            <a:r>
              <a:rPr lang="en-US" altLang="en-US" dirty="0" smtClean="0">
                <a:latin typeface="Arial" panose="020B0604020202020204" pitchFamily="34" charset="0"/>
              </a:rPr>
              <a:t>’</a:t>
            </a:r>
            <a:r>
              <a:rPr lang="en-US" dirty="0" smtClean="0">
                <a:latin typeface="Arial" panose="020B0604020202020204" pitchFamily="34" charset="0"/>
              </a:rPr>
              <a:t> performances on each attribute and benefit. If the company</a:t>
            </a:r>
            <a:r>
              <a:rPr lang="en-US" altLang="en-US" dirty="0" smtClean="0">
                <a:latin typeface="Arial" panose="020B0604020202020204" pitchFamily="34" charset="0"/>
              </a:rPr>
              <a:t>’</a:t>
            </a:r>
            <a:r>
              <a:rPr lang="en-US" dirty="0" smtClean="0">
                <a:latin typeface="Arial" panose="020B0604020202020204" pitchFamily="34" charset="0"/>
              </a:rPr>
              <a:t>s offer exceeds the competitor</a:t>
            </a:r>
            <a:r>
              <a:rPr lang="en-US" altLang="en-US" dirty="0" smtClean="0">
                <a:latin typeface="Arial" panose="020B0604020202020204" pitchFamily="34" charset="0"/>
              </a:rPr>
              <a:t>’</a:t>
            </a:r>
            <a:r>
              <a:rPr lang="en-US" dirty="0" smtClean="0">
                <a:latin typeface="Arial" panose="020B0604020202020204" pitchFamily="34" charset="0"/>
              </a:rPr>
              <a:t>s offer on all important attributes and benefits, the company can charge a higher price (thereby earning higher profits), or it can charge the same price and gain more market share. The company must periodically redo its studies of customer values and competitors</a:t>
            </a:r>
            <a:r>
              <a:rPr lang="en-US" altLang="en-US" dirty="0" smtClean="0">
                <a:latin typeface="Arial" panose="020B0604020202020204" pitchFamily="34" charset="0"/>
              </a:rPr>
              <a:t>’</a:t>
            </a:r>
            <a:r>
              <a:rPr lang="en-US" dirty="0" smtClean="0">
                <a:latin typeface="Arial" panose="020B0604020202020204" pitchFamily="34" charset="0"/>
              </a:rPr>
              <a:t> standings as the economy, technology, and product features change.</a:t>
            </a:r>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3051127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Some marketers might argue the process we have described is too rational. Buyers operate under various constraints and occasionally make choices that give more weight to their personal benefit than to the company</a:t>
            </a:r>
            <a:r>
              <a:rPr lang="en-US" altLang="en-US" dirty="0" smtClean="0">
                <a:latin typeface="Arial" panose="020B0604020202020204" pitchFamily="34" charset="0"/>
              </a:rPr>
              <a:t>’</a:t>
            </a:r>
            <a:r>
              <a:rPr lang="en-US" dirty="0" smtClean="0">
                <a:latin typeface="Arial" panose="020B0604020202020204" pitchFamily="34" charset="0"/>
              </a:rPr>
              <a:t>s benefit.</a:t>
            </a:r>
          </a:p>
          <a:p>
            <a:endParaRPr lang="en-US" dirty="0" smtClean="0">
              <a:latin typeface="Arial" panose="020B0604020202020204" pitchFamily="34" charset="0"/>
            </a:endParaRPr>
          </a:p>
          <a:p>
            <a:r>
              <a:rPr lang="en-US" dirty="0" smtClean="0">
                <a:latin typeface="Arial" panose="020B0604020202020204" pitchFamily="34" charset="0"/>
              </a:rPr>
              <a:t>Consumers have varying degrees of loyalty to specific brands, stores, and companies. Loyalty has been defined as </a:t>
            </a:r>
            <a:r>
              <a:rPr lang="en-US" altLang="en-US" dirty="0" smtClean="0">
                <a:latin typeface="Arial" panose="020B0604020202020204" pitchFamily="34" charset="0"/>
              </a:rPr>
              <a:t>“</a:t>
            </a:r>
            <a:r>
              <a:rPr lang="en-US" dirty="0" smtClean="0">
                <a:latin typeface="Arial" panose="020B0604020202020204" pitchFamily="34" charset="0"/>
              </a:rPr>
              <a:t>a deeply held commitment to rebuy or repatronize a preferred product or service in the future despite situational influences and marketing efforts having the potential to cause switching behavior.</a:t>
            </a:r>
            <a:r>
              <a:rPr lang="en-US" altLang="en-US" dirty="0" smtClean="0">
                <a:latin typeface="Arial" panose="020B0604020202020204" pitchFamily="34" charset="0"/>
              </a:rPr>
              <a: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2212374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If the performance or experience falls short of expectations, the customer is dissatisfied. If it matches expectations, the customer is satisfied. If it exceeds expectations, the customer is highly satisfied or delighted.</a:t>
            </a:r>
          </a:p>
          <a:p>
            <a:r>
              <a:rPr lang="en-US" dirty="0" smtClean="0">
                <a:latin typeface="Arial" panose="020B0604020202020204" pitchFamily="34" charset="0"/>
              </a:rPr>
              <a:t>Consumers have varying degrees of loyalty to specific brands, stores, and companies. Loyalty has been defined as </a:t>
            </a:r>
            <a:r>
              <a:rPr lang="en-US" altLang="en-US" dirty="0" smtClean="0">
                <a:latin typeface="Arial" panose="020B0604020202020204" pitchFamily="34" charset="0"/>
              </a:rPr>
              <a:t>“</a:t>
            </a:r>
            <a:r>
              <a:rPr lang="en-US" dirty="0" smtClean="0">
                <a:latin typeface="Arial" panose="020B0604020202020204" pitchFamily="34" charset="0"/>
              </a:rPr>
              <a:t>a deeply held commitment to rebuy or repatronize a preferred product or service in the future despite situational influences and marketing efforts having the potential to cause switching behavior.</a:t>
            </a:r>
            <a:r>
              <a:rPr lang="en-US" altLang="en-US" dirty="0" smtClean="0">
                <a:latin typeface="Arial" panose="020B0604020202020204" pitchFamily="34" charset="0"/>
              </a:rPr>
              <a: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2407225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Wise firms measure customer satisfaction regularly because it is one key to customer retention. A highly satisfied customer generally stays loyal longer, buys more as the company introduces new and upgraded products, talks favorably to others about the company and its products, pays less attention to competing brands and is less sensitive to price, offers product or service ideas to the company, and costs less to serve than new customers because transactions can become routine.</a:t>
            </a:r>
          </a:p>
          <a:p>
            <a:endParaRPr lang="en-US" dirty="0" smtClean="0">
              <a:latin typeface="Arial" panose="020B0604020202020204" pitchFamily="34" charset="0"/>
            </a:endParaRPr>
          </a:p>
          <a:p>
            <a:r>
              <a:rPr lang="en-US" dirty="0" smtClean="0">
                <a:latin typeface="Arial" panose="020B0604020202020204" pitchFamily="34" charset="0"/>
              </a:rPr>
              <a:t>For customer-centered companies, customer satisfaction is both a goal and a marketing tool. Companies need to be especially concerned with their customer satisfaction level today because the Internet allows consumers to quickly spread both good and bad word of mouth to the rest of the world.</a:t>
            </a: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283388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This is clearly a customer-centered definition. We can say the seller has delivered quality whenever its product or service meets or exceeds the customers</a:t>
            </a:r>
            <a:r>
              <a:rPr lang="en-US" altLang="en-US" dirty="0" smtClean="0">
                <a:latin typeface="Arial" panose="020B0604020202020204" pitchFamily="34" charset="0"/>
              </a:rPr>
              <a:t>’</a:t>
            </a:r>
            <a:r>
              <a:rPr lang="en-US" dirty="0" smtClean="0">
                <a:latin typeface="Arial" panose="020B0604020202020204" pitchFamily="34" charset="0"/>
              </a:rPr>
              <a:t> expectations.</a:t>
            </a:r>
          </a:p>
          <a:p>
            <a:endParaRPr lang="en-US" dirty="0" smtClean="0">
              <a:latin typeface="Arial" panose="020B0604020202020204" pitchFamily="34" charset="0"/>
            </a:endParaRPr>
          </a:p>
          <a:p>
            <a:r>
              <a:rPr lang="en-US" dirty="0" smtClean="0">
                <a:latin typeface="Arial" panose="020B0604020202020204" pitchFamily="34" charset="0"/>
              </a:rPr>
              <a:t>A Lexus provides higher performance quality than a Hyundai: The Lexus rides more smoothly, accelerates faster, and runs problem-free longer. Yet both a Lexus and a Hyundai deliver the same conformance quality if all the units deliver their promised quality.</a:t>
            </a:r>
          </a:p>
          <a:p>
            <a:endParaRPr lang="en-US" dirty="0" smtClean="0">
              <a:latin typeface="Arial" panose="020B0604020202020204" pitchFamily="34" charset="0"/>
            </a:endParaRPr>
          </a:p>
          <a:p>
            <a:r>
              <a:rPr lang="en-US" dirty="0" smtClean="0">
                <a:latin typeface="Arial" panose="020B0604020202020204" pitchFamily="34" charset="0"/>
              </a:rPr>
              <a:t>Product and service quality, customer satisfaction, and company profitability are intimately connected. Higher levels of quality result in higher levels of customer satisfaction, which support higher prices and (often) lower costs. Studies have shown a high correlation between relative product quality and company profitability</a:t>
            </a: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935990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profitable customer is a person, household, or company that over time yields a revenue stream exceeding by an acceptable amount the company</a:t>
            </a:r>
            <a:r>
              <a:rPr lang="en-US" altLang="en-US" dirty="0" smtClean="0">
                <a:latin typeface="Arial" panose="020B0604020202020204" pitchFamily="34" charset="0"/>
              </a:rPr>
              <a:t>’</a:t>
            </a:r>
            <a:r>
              <a:rPr lang="en-US" dirty="0" smtClean="0">
                <a:latin typeface="Arial" panose="020B0604020202020204" pitchFamily="34" charset="0"/>
              </a:rPr>
              <a:t>s cost stream for attracting, selling, and serving that customer. ABC accounting tries to identify the real costs associated with serving each customer— the costs of products and services based on the resources they consume. The company estimates all revenue coming from the customer, less all costs.</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3238473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Customers are arrayed along the columns and products along the rows. Each cell contains a symbol representing the profitability of selling that product to that customer. Customer 1 is very profitable; he buys two profit-making products (P1 and P2). Customer 2 yields mixed profitability; she buys one profitable product (P1) and one unprofitable product (P3). Customer 3 is a losing customer because he buys one profitable product (P1) and two unprofitable products (P3 and P4).</a:t>
            </a: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1573086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Customer lifetime value (CLV) describes the net present value of the stream of future profits expected over the customer</a:t>
            </a:r>
            <a:r>
              <a:rPr lang="en-US" altLang="en-US" dirty="0" smtClean="0">
                <a:latin typeface="Arial" panose="020B0604020202020204" pitchFamily="34" charset="0"/>
              </a:rPr>
              <a:t>’</a:t>
            </a:r>
            <a:r>
              <a:rPr lang="en-US" dirty="0" smtClean="0">
                <a:latin typeface="Arial" panose="020B0604020202020204" pitchFamily="34" charset="0"/>
              </a:rPr>
              <a:t>s lifetime purchases. The company must subtract from its expected revenues the expected costs of attracting, selling, and servicing the account of that customer, applying the appropriate discount rate (say, between 10 and 20 percent, depending on cost of capital and risk attitudes).</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620527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Gupta and Lehmann illustrate their approach by calculating the CLV of 100 customers over a 10-year period (see Table 5.3). In this example, the firm acquires 100 customers with an acquisition cost per customer of $40. Therefore, in year 0, it spends $4,000. Some of these customers defect each year. The present value of the profits from this cohort of customers over 10 years is $13,286.52. The net CLV (after deducting acquisition costs) is $9,286.52, or </a:t>
            </a:r>
            <a:r>
              <a:rPr lang="it-IT" dirty="0" smtClean="0">
                <a:latin typeface="Arial" panose="020B0604020202020204" pitchFamily="34" charset="0"/>
              </a:rPr>
              <a:t>$92.87 per customer.</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8445708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Table 5.4 shows the margin multiple for various combinations of r and </a:t>
            </a:r>
            <a:r>
              <a:rPr lang="en-US" dirty="0" err="1" smtClean="0">
                <a:latin typeface="Arial" panose="020B0604020202020204" pitchFamily="34" charset="0"/>
              </a:rPr>
              <a:t>i</a:t>
            </a:r>
            <a:r>
              <a:rPr lang="en-US" dirty="0" smtClean="0">
                <a:latin typeface="Arial" panose="020B0604020202020204" pitchFamily="34" charset="0"/>
              </a:rPr>
              <a:t> and a simple way to estimate CLV of a customer. When retention rate is 80 percent and discount rate is 12 percent, the margin multiple is about two and a half. Therefore, the future CLV of an existing customer in this scenario is simply his or her annual margin multiplied by 2.5.</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795491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It is not enough to attract new customers; the company must also keep them and increase their business. Too many companies suffer from high customer churn or defection. Adding customers here is like adding water to a leaking bucket.</a:t>
            </a:r>
          </a:p>
          <a:p>
            <a:endParaRPr lang="en-US" dirty="0" smtClean="0">
              <a:latin typeface="Arial" panose="020B0604020202020204" pitchFamily="34" charset="0"/>
            </a:endParaRPr>
          </a:p>
          <a:p>
            <a:r>
              <a:rPr lang="en-US" dirty="0" smtClean="0">
                <a:latin typeface="Arial" panose="020B0604020202020204" pitchFamily="34" charset="0"/>
              </a:rPr>
              <a:t>By calculating conversion rates—the percentage of customers at one stage who move to the next—the funnel allows marketers to identify any bottleneck stage or barrier to building a loyal customer franchise.</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421404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Figure 5.4 shows the main steps in attracting and retaining customers, imagined in terms of a funnel, and some sample questions to measure customer progress through the funnel. The marketing funnel identifies the percentage of the potential target market at each stage in the decision process, from merely aware to highly loyal. Consumers must move through each stage before becoming loyal customers. Some marketers extend the funnel to include loyal customers who are brand advocates or even partners with the firm.</a:t>
            </a: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8233089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key driver of shareholder value is the aggregate value of the customer base. Winning companies improve that value by excelling at strategies like the ones listed on this slide.</a:t>
            </a: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89312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There marketing activities improve loyalty and retention.</a:t>
            </a: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3473165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Three characteristics identify brand communities:</a:t>
            </a:r>
          </a:p>
          <a:p>
            <a:r>
              <a:rPr lang="en-US" dirty="0" smtClean="0">
                <a:latin typeface="Arial" panose="020B0604020202020204" pitchFamily="34" charset="0"/>
              </a:rPr>
              <a:t>1. A </a:t>
            </a:r>
            <a:r>
              <a:rPr lang="en-US" altLang="en-US" dirty="0" smtClean="0">
                <a:latin typeface="Arial" panose="020B0604020202020204" pitchFamily="34" charset="0"/>
              </a:rPr>
              <a:t>“</a:t>
            </a:r>
            <a:r>
              <a:rPr lang="en-US" dirty="0" smtClean="0">
                <a:latin typeface="Arial" panose="020B0604020202020204" pitchFamily="34" charset="0"/>
              </a:rPr>
              <a:t>consciousness of kind,</a:t>
            </a:r>
            <a:r>
              <a:rPr lang="en-US" altLang="en-US" dirty="0" smtClean="0">
                <a:latin typeface="Arial" panose="020B0604020202020204" pitchFamily="34" charset="0"/>
              </a:rPr>
              <a:t>”</a:t>
            </a:r>
            <a:r>
              <a:rPr lang="en-US" dirty="0" smtClean="0">
                <a:latin typeface="Arial" panose="020B0604020202020204" pitchFamily="34" charset="0"/>
              </a:rPr>
              <a:t> or a sense of felt connection to the brand, company, product, or other community members;</a:t>
            </a:r>
          </a:p>
          <a:p>
            <a:r>
              <a:rPr lang="en-US" dirty="0" smtClean="0">
                <a:latin typeface="Arial" panose="020B0604020202020204" pitchFamily="34" charset="0"/>
              </a:rPr>
              <a:t>2. Shared rituals, stories, and traditions that help convey the meaning of the community; and</a:t>
            </a:r>
          </a:p>
          <a:p>
            <a:r>
              <a:rPr lang="en-US" dirty="0" smtClean="0">
                <a:latin typeface="Arial" panose="020B0604020202020204" pitchFamily="34" charset="0"/>
              </a:rPr>
              <a:t>3. A shared moral responsibility or duty to both the community as a whole and individual community members.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231997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To better understand how brand communities work, one comprehensive study examined communities around brands as diverse as StriVectin cosmeceutical, BMW Mini auto, Jones soda, Tom Petty &amp; the Heartbreakers rock and roll band, and Garmin GPS devices. Using multiple research methods such as </a:t>
            </a:r>
            <a:r>
              <a:rPr lang="en-US" altLang="en-US" dirty="0" smtClean="0">
                <a:latin typeface="Arial" panose="020B0604020202020204" pitchFamily="34" charset="0"/>
              </a:rPr>
              <a:t>“</a:t>
            </a:r>
            <a:r>
              <a:rPr lang="en-US" altLang="ja-JP" dirty="0" smtClean="0">
                <a:latin typeface="Arial" panose="020B0604020202020204" pitchFamily="34" charset="0"/>
              </a:rPr>
              <a:t>netnographic</a:t>
            </a:r>
            <a:r>
              <a:rPr lang="en-US" altLang="en-US" dirty="0" smtClean="0">
                <a:latin typeface="Arial" panose="020B0604020202020204" pitchFamily="34" charset="0"/>
              </a:rPr>
              <a:t>”</a:t>
            </a:r>
            <a:r>
              <a:rPr lang="en-US" altLang="ja-JP" dirty="0" smtClean="0">
                <a:latin typeface="Arial" panose="020B0604020202020204" pitchFamily="34" charset="0"/>
              </a:rPr>
              <a:t> research with online forums, participant and naturalistic observation of community activities, and in-depth interviews with community members, the researchers found 12 value creation practices taking place. They divided them into four categories—social networking, community engagement, impression management, and brand use—summarized in Table 5.5.</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1151171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CRM is important because a major driver of company profitability is the aggregate value of the company</a:t>
            </a:r>
            <a:r>
              <a:rPr lang="en-US" altLang="en-US" dirty="0" smtClean="0">
                <a:latin typeface="Arial" panose="020B0604020202020204" pitchFamily="34" charset="0"/>
              </a:rPr>
              <a:t>’</a:t>
            </a:r>
            <a:r>
              <a:rPr lang="en-US" dirty="0" smtClean="0">
                <a:latin typeface="Arial" panose="020B0604020202020204" pitchFamily="34" charset="0"/>
              </a:rPr>
              <a:t>s customer base. A related concept, customer value management (CVM), describes the company</a:t>
            </a:r>
            <a:r>
              <a:rPr lang="en-US" altLang="en-US" dirty="0" smtClean="0">
                <a:latin typeface="Arial" panose="020B0604020202020204" pitchFamily="34" charset="0"/>
              </a:rPr>
              <a:t>’</a:t>
            </a:r>
            <a:r>
              <a:rPr lang="en-US" dirty="0" smtClean="0">
                <a:latin typeface="Arial" panose="020B0604020202020204" pitchFamily="34" charset="0"/>
              </a:rPr>
              <a:t>s optimization of the value of its customer base. CVM focuses on the analysis of individual data on prospects and customers to develop marketing strategies to acquire and retain customers and drive customer behavior.</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3512463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Personalizing marketing is about making sure the brand and its marketing are as personally relevant as possible to as many customers as possible—a challenge, given that no two customers are identical. To adapt to customers</a:t>
            </a:r>
            <a:r>
              <a:rPr lang="en-US" altLang="en-US" dirty="0" smtClean="0">
                <a:latin typeface="Arial" panose="020B0604020202020204" pitchFamily="34" charset="0"/>
              </a:rPr>
              <a:t>’</a:t>
            </a:r>
            <a:r>
              <a:rPr lang="en-US" dirty="0" smtClean="0">
                <a:latin typeface="Arial" panose="020B0604020202020204" pitchFamily="34" charset="0"/>
              </a:rPr>
              <a:t> increased desire for personalization, marketers have embraced concepts such as permission</a:t>
            </a:r>
          </a:p>
          <a:p>
            <a:r>
              <a:rPr lang="en-US" dirty="0" smtClean="0">
                <a:latin typeface="Arial" panose="020B0604020202020204" pitchFamily="34" charset="0"/>
              </a:rPr>
              <a:t>marketing. Permission marketing, the practice of marketing to consumers only after gaining their expressed permission, is based on the premise that marketers can no longer use </a:t>
            </a:r>
            <a:r>
              <a:rPr lang="en-US" altLang="en-US" dirty="0" smtClean="0">
                <a:latin typeface="Arial" panose="020B0604020202020204" pitchFamily="34" charset="0"/>
              </a:rPr>
              <a:t>“</a:t>
            </a:r>
            <a:r>
              <a:rPr lang="en-US" dirty="0" smtClean="0">
                <a:latin typeface="Arial" panose="020B0604020202020204" pitchFamily="34" charset="0"/>
              </a:rPr>
              <a:t>interruption marketing</a:t>
            </a:r>
            <a:r>
              <a:rPr lang="en-US" altLang="en-US" dirty="0" smtClean="0">
                <a:latin typeface="Arial" panose="020B0604020202020204" pitchFamily="34" charset="0"/>
              </a:rPr>
              <a:t>”</a:t>
            </a:r>
            <a:r>
              <a:rPr lang="en-US" dirty="0" smtClean="0">
                <a:latin typeface="Arial" panose="020B0604020202020204" pitchFamily="34" charset="0"/>
              </a:rPr>
              <a:t> via mass media campaigns.</a:t>
            </a:r>
          </a:p>
          <a:p>
            <a:endParaRPr lang="en-US" dirty="0" smtClean="0">
              <a:latin typeface="Arial" panose="020B0604020202020204" pitchFamily="34" charset="0"/>
            </a:endParaRPr>
          </a:p>
          <a:p>
            <a:r>
              <a:rPr lang="en-US" dirty="0" smtClean="0">
                <a:latin typeface="Arial" panose="020B0604020202020204" pitchFamily="34" charset="0"/>
              </a:rPr>
              <a:t>Marketers are helping consumers become evangelists for brands by providing them resources and opportunities to demonstrate their passion.</a:t>
            </a:r>
          </a:p>
          <a:p>
            <a:endParaRPr lang="en-US" dirty="0" smtClean="0">
              <a:latin typeface="Arial" panose="020B0604020202020204" pitchFamily="34" charset="0"/>
            </a:endParaRPr>
          </a:p>
          <a:p>
            <a:r>
              <a:rPr lang="en-US" dirty="0" smtClean="0">
                <a:latin typeface="Arial" panose="020B0604020202020204" pitchFamily="34" charset="0"/>
              </a:rPr>
              <a:t>Although the strongest influence on consumer choice remains </a:t>
            </a:r>
            <a:r>
              <a:rPr lang="en-US" altLang="en-US" dirty="0" smtClean="0">
                <a:latin typeface="Arial" panose="020B0604020202020204" pitchFamily="34" charset="0"/>
              </a:rPr>
              <a:t>“</a:t>
            </a:r>
            <a:r>
              <a:rPr lang="en-US" dirty="0" smtClean="0">
                <a:latin typeface="Arial" panose="020B0604020202020204" pitchFamily="34" charset="0"/>
              </a:rPr>
              <a:t>recommended by relative/friend,</a:t>
            </a:r>
            <a:r>
              <a:rPr lang="en-US" altLang="en-US" dirty="0" smtClean="0">
                <a:latin typeface="Arial" panose="020B0604020202020204" pitchFamily="34" charset="0"/>
              </a:rPr>
              <a:t>”</a:t>
            </a:r>
            <a:r>
              <a:rPr lang="en-US" dirty="0" smtClean="0">
                <a:latin typeface="Arial" panose="020B0604020202020204" pitchFamily="34" charset="0"/>
              </a:rPr>
              <a:t> an increasingly important decision factor is </a:t>
            </a:r>
            <a:r>
              <a:rPr lang="en-US" altLang="en-US" dirty="0" smtClean="0">
                <a:latin typeface="Arial" panose="020B0604020202020204" pitchFamily="34" charset="0"/>
              </a:rPr>
              <a:t>“</a:t>
            </a:r>
            <a:r>
              <a:rPr lang="en-US" dirty="0" smtClean="0">
                <a:latin typeface="Arial" panose="020B0604020202020204" pitchFamily="34" charset="0"/>
              </a:rPr>
              <a:t>recommendations from consumers.</a:t>
            </a:r>
            <a:r>
              <a:rPr lang="en-US" altLang="en-US" dirty="0" smtClean="0">
                <a:latin typeface="Arial" panose="020B0604020202020204" pitchFamily="34" charset="0"/>
              </a:rPr>
              <a:t>”</a:t>
            </a:r>
            <a:r>
              <a:rPr lang="en-US" dirty="0" smtClean="0">
                <a:latin typeface="Arial" panose="020B0604020202020204" pitchFamily="34" charset="0"/>
              </a:rPr>
              <a:t> With increasing mistrust of some companies and their advertising, online customer ratings and reviews are playing a growing role in the customer buying process.</a:t>
            </a:r>
          </a:p>
          <a:p>
            <a:endParaRPr lang="en-US" dirty="0" smtClean="0">
              <a:latin typeface="Arial" panose="020B0604020202020204" pitchFamily="34" charset="0"/>
            </a:endParaRPr>
          </a:p>
          <a:p>
            <a:r>
              <a:rPr lang="en-US" dirty="0" smtClean="0">
                <a:latin typeface="Arial" panose="020B0604020202020204" pitchFamily="34" charset="0"/>
              </a:rPr>
              <a:t>studies show that while customers are dissatisfied with their purchases about 25 percent</a:t>
            </a:r>
          </a:p>
          <a:p>
            <a:r>
              <a:rPr lang="en-US" dirty="0" smtClean="0">
                <a:latin typeface="Arial" panose="020B0604020202020204" pitchFamily="34" charset="0"/>
              </a:rPr>
              <a:t>of the time, only about 5 percent complain. The other 95 percent either feel complaining is not worth the effort or</a:t>
            </a:r>
          </a:p>
          <a:p>
            <a:r>
              <a:rPr lang="en-US" dirty="0" smtClean="0">
                <a:latin typeface="Arial" panose="020B0604020202020204" pitchFamily="34" charset="0"/>
              </a:rPr>
              <a:t>don</a:t>
            </a:r>
            <a:r>
              <a:rPr lang="en-US" altLang="en-US" dirty="0" smtClean="0">
                <a:latin typeface="Arial" panose="020B0604020202020204" pitchFamily="34" charset="0"/>
              </a:rPr>
              <a:t>’</a:t>
            </a:r>
            <a:r>
              <a:rPr lang="en-US" dirty="0" smtClean="0">
                <a:latin typeface="Arial" panose="020B0604020202020204" pitchFamily="34" charset="0"/>
              </a:rPr>
              <a:t>t know how or to whom to complain. They just stop buying. Of the customers who register a complaint, 54 percent to 70 percent will do business with the organization again if their complaint is resolved. The figure goes up to a staggering 95 percent if the customer feels the complaint was resolved quickly. Customers whose complaints are satisfactorily resolved tell an average of five people about the good treatment they received.100 The average dissatisfied customer, however, gripes to 11 people.</a:t>
            </a:r>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10236759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25</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26</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9866453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7701872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dirty="0">
                <a:cs typeface="Avenir Black" pitchFamily="-84" charset="0"/>
              </a:rPr>
              <a:t>Creating Long-Term Loyalty Relationships</a:t>
            </a:r>
            <a:endParaRPr lang="en-US" dirty="0">
              <a:cs typeface="Avenir Black" pitchFamily="-8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dirty="0"/>
              <a:t>Learning Objectives</a:t>
            </a:r>
            <a:endParaRPr lang="en-IN" sz="3600" dirty="0"/>
          </a:p>
        </p:txBody>
      </p:sp>
      <p:sp>
        <p:nvSpPr>
          <p:cNvPr id="5" name="Content Placeholder 4"/>
          <p:cNvSpPr>
            <a:spLocks noGrp="1"/>
          </p:cNvSpPr>
          <p:nvPr>
            <p:ph idx="1"/>
          </p:nvPr>
        </p:nvSpPr>
        <p:spPr>
          <a:xfrm>
            <a:off x="1981200" y="1600201"/>
            <a:ext cx="5867400" cy="4525963"/>
          </a:xfrm>
        </p:spPr>
        <p:txBody>
          <a:bodyPr/>
          <a:lstStyle/>
          <a:p>
            <a:pPr marL="0" indent="0">
              <a:spcBef>
                <a:spcPts val="500"/>
              </a:spcBef>
              <a:spcAft>
                <a:spcPts val="500"/>
              </a:spcAft>
              <a:buClr>
                <a:srgbClr val="D52263"/>
              </a:buClr>
              <a:buSzPct val="60000"/>
              <a:buNone/>
            </a:pPr>
            <a:r>
              <a:rPr lang="en-US" sz="2400" b="1" dirty="0">
                <a:solidFill>
                  <a:schemeClr val="bg2"/>
                </a:solidFill>
                <a:cs typeface="Avenir Black" pitchFamily="-84" charset="0"/>
              </a:rPr>
              <a:t>5.1</a:t>
            </a:r>
            <a:r>
              <a:rPr lang="en-US" sz="2400" dirty="0">
                <a:cs typeface="Avenir Black" pitchFamily="-84" charset="0"/>
              </a:rPr>
              <a:t> What </a:t>
            </a:r>
            <a:r>
              <a:rPr lang="en-US" sz="2400" dirty="0">
                <a:cs typeface="Avenir Black" pitchFamily="-84" charset="0"/>
              </a:rPr>
              <a:t>are customer value, satisfaction, and loyalty, and how can companies deliver them?</a:t>
            </a:r>
          </a:p>
          <a:p>
            <a:pPr marL="0" indent="0">
              <a:spcBef>
                <a:spcPts val="500"/>
              </a:spcBef>
              <a:spcAft>
                <a:spcPts val="500"/>
              </a:spcAft>
              <a:buClr>
                <a:srgbClr val="D52263"/>
              </a:buClr>
              <a:buSzPct val="60000"/>
              <a:buNone/>
            </a:pPr>
            <a:r>
              <a:rPr lang="en-US" sz="2400" b="1" dirty="0">
                <a:solidFill>
                  <a:schemeClr val="bg2"/>
                </a:solidFill>
                <a:cs typeface="Avenir Black" pitchFamily="-84" charset="0"/>
              </a:rPr>
              <a:t>5.2</a:t>
            </a:r>
            <a:r>
              <a:rPr lang="en-US" sz="2400" dirty="0">
                <a:solidFill>
                  <a:schemeClr val="bg2"/>
                </a:solidFill>
                <a:cs typeface="Avenir Black" pitchFamily="-84" charset="0"/>
              </a:rPr>
              <a:t> </a:t>
            </a:r>
            <a:r>
              <a:rPr lang="en-US" sz="2400" dirty="0">
                <a:cs typeface="Avenir Black" pitchFamily="-84" charset="0"/>
              </a:rPr>
              <a:t>What </a:t>
            </a:r>
            <a:r>
              <a:rPr lang="en-US" sz="2400" dirty="0">
                <a:cs typeface="Avenir Black" pitchFamily="-84" charset="0"/>
              </a:rPr>
              <a:t>is the lifetime value of customers, and how can marketers maximize it?</a:t>
            </a:r>
          </a:p>
          <a:p>
            <a:pPr marL="0" indent="0">
              <a:spcBef>
                <a:spcPts val="500"/>
              </a:spcBef>
              <a:spcAft>
                <a:spcPts val="500"/>
              </a:spcAft>
              <a:buClr>
                <a:srgbClr val="D52263"/>
              </a:buClr>
              <a:buSzPct val="60000"/>
              <a:buNone/>
            </a:pPr>
            <a:r>
              <a:rPr lang="en-US" sz="2400" b="1" dirty="0">
                <a:solidFill>
                  <a:schemeClr val="bg2"/>
                </a:solidFill>
                <a:cs typeface="Avenir Black" pitchFamily="-84" charset="0"/>
              </a:rPr>
              <a:t>5.3</a:t>
            </a:r>
            <a:r>
              <a:rPr lang="en-US" sz="2400" dirty="0">
                <a:solidFill>
                  <a:schemeClr val="bg2"/>
                </a:solidFill>
                <a:cs typeface="Avenir Black" pitchFamily="-84" charset="0"/>
              </a:rPr>
              <a:t> </a:t>
            </a:r>
            <a:r>
              <a:rPr lang="en-US" sz="2400" dirty="0">
                <a:cs typeface="Avenir Black" pitchFamily="-84" charset="0"/>
              </a:rPr>
              <a:t>How </a:t>
            </a:r>
            <a:r>
              <a:rPr lang="en-US" sz="2400" dirty="0">
                <a:cs typeface="Avenir Black" pitchFamily="-84" charset="0"/>
              </a:rPr>
              <a:t>can companies attract and retain the right customers and cultivate strong customer relationships and communities?</a:t>
            </a:r>
          </a:p>
          <a:p>
            <a:pPr marL="0" indent="0">
              <a:spcBef>
                <a:spcPts val="500"/>
              </a:spcBef>
              <a:spcAft>
                <a:spcPts val="500"/>
              </a:spcAft>
              <a:buClr>
                <a:srgbClr val="D52263"/>
              </a:buClr>
              <a:buSzPct val="60000"/>
              <a:buNone/>
            </a:pPr>
            <a:r>
              <a:rPr lang="en-US" sz="2400" b="1" dirty="0">
                <a:solidFill>
                  <a:schemeClr val="bg2"/>
                </a:solidFill>
                <a:cs typeface="Avenir Black" pitchFamily="-84" charset="0"/>
              </a:rPr>
              <a:t>5.4</a:t>
            </a:r>
            <a:r>
              <a:rPr lang="en-US" sz="2400" dirty="0">
                <a:solidFill>
                  <a:schemeClr val="bg2"/>
                </a:solidFill>
                <a:cs typeface="Avenir Black" pitchFamily="-84" charset="0"/>
              </a:rPr>
              <a:t> </a:t>
            </a:r>
            <a:r>
              <a:rPr lang="en-US" sz="2400" dirty="0">
                <a:cs typeface="Avenir Black" pitchFamily="-84" charset="0"/>
              </a:rPr>
              <a:t>How </a:t>
            </a:r>
            <a:r>
              <a:rPr lang="en-US" sz="2400" dirty="0">
                <a:cs typeface="Avenir Black" pitchFamily="-84" charset="0"/>
              </a:rPr>
              <a:t>do customers</a:t>
            </a:r>
            <a:r>
              <a:rPr lang="en-US" altLang="en-US" sz="2400" dirty="0">
                <a:cs typeface="Avenir Black" pitchFamily="-84" charset="0"/>
              </a:rPr>
              <a:t>’</a:t>
            </a:r>
            <a:r>
              <a:rPr lang="en-US" sz="2400" dirty="0">
                <a:cs typeface="Avenir Black" pitchFamily="-84" charset="0"/>
              </a:rPr>
              <a:t> new capabilities affect the way companies conduct their marketing?</a:t>
            </a:r>
          </a:p>
        </p:txBody>
      </p:sp>
      <p:pic>
        <p:nvPicPr>
          <p:cNvPr id="2" name="Picture 1" descr="A digital radio interface, playing a song on Pandor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8601" y="1752600"/>
            <a:ext cx="2648691" cy="1254054"/>
          </a:xfrm>
          <a:prstGeom prst="rect">
            <a:avLst/>
          </a:prstGeom>
        </p:spPr>
      </p:pic>
    </p:spTree>
    <p:extLst>
      <p:ext uri="{BB962C8B-B14F-4D97-AF65-F5344CB8AC3E}">
        <p14:creationId xmlns:p14="http://schemas.microsoft.com/office/powerpoint/2010/main" val="3596204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Building </a:t>
            </a:r>
            <a:r>
              <a:rPr lang="en-US" sz="3600" dirty="0"/>
              <a:t>Customer Value, Satisfaction, and </a:t>
            </a:r>
            <a:r>
              <a:rPr lang="en-US" sz="3600" dirty="0"/>
              <a:t>Loyalty </a:t>
            </a:r>
            <a:r>
              <a:rPr lang="en-US" sz="2000" dirty="0"/>
              <a:t>(1 of 6)</a:t>
            </a:r>
            <a:endParaRPr lang="en-US" sz="2000" dirty="0"/>
          </a:p>
        </p:txBody>
      </p:sp>
      <p:sp>
        <p:nvSpPr>
          <p:cNvPr id="3" name="Content Placeholder 2"/>
          <p:cNvSpPr>
            <a:spLocks noGrp="1"/>
          </p:cNvSpPr>
          <p:nvPr>
            <p:ph idx="1"/>
          </p:nvPr>
        </p:nvSpPr>
        <p:spPr>
          <a:xfrm>
            <a:off x="1981200" y="1524000"/>
            <a:ext cx="8229600" cy="609600"/>
          </a:xfrm>
        </p:spPr>
        <p:txBody>
          <a:bodyPr>
            <a:normAutofit lnSpcReduction="10000"/>
          </a:bodyPr>
          <a:lstStyle/>
          <a:p>
            <a:pPr marL="0" indent="0">
              <a:buNone/>
            </a:pPr>
            <a:r>
              <a:rPr lang="en-IN" sz="2000" b="1" dirty="0"/>
              <a:t>Figure 5.1 </a:t>
            </a:r>
            <a:r>
              <a:rPr lang="en-IN" sz="2000" dirty="0"/>
              <a:t>Traditional Organization versus Modern Customer-Oriented Company Organization</a:t>
            </a:r>
            <a:endParaRPr lang="en-IN" sz="2000" dirty="0"/>
          </a:p>
        </p:txBody>
      </p:sp>
      <p:pic>
        <p:nvPicPr>
          <p:cNvPr id="4" name="Picture 3" descr="A two-part diagram shows two pyramids—(a) points up, (b) points down. (a) represents a traditional organization chart. From top to bottom: Top management, middle management, frontline people, customers. (b) represents a modern customer-oriented organization chart. From top to bottom: Customers, frontline people, middle management, top management. Customers also frame the outside of the pyrami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62201" y="2514601"/>
            <a:ext cx="6846455" cy="3532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9892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Building Customer Value, Satisfaction, and </a:t>
            </a:r>
            <a:r>
              <a:rPr lang="en-US" sz="3600" dirty="0"/>
              <a:t>Loyalty </a:t>
            </a:r>
            <a:r>
              <a:rPr lang="en-US" sz="2000" dirty="0"/>
              <a:t>(2 </a:t>
            </a:r>
            <a:r>
              <a:rPr lang="en-US" sz="2000" dirty="0"/>
              <a:t>of </a:t>
            </a:r>
            <a:r>
              <a:rPr lang="en-US" sz="2000" dirty="0"/>
              <a:t>6)</a:t>
            </a:r>
            <a:endParaRPr lang="en-US" sz="2000" dirty="0"/>
          </a:p>
        </p:txBody>
      </p:sp>
      <p:sp>
        <p:nvSpPr>
          <p:cNvPr id="3" name="Content Placeholder 2"/>
          <p:cNvSpPr>
            <a:spLocks noGrp="1"/>
          </p:cNvSpPr>
          <p:nvPr>
            <p:ph idx="1"/>
          </p:nvPr>
        </p:nvSpPr>
        <p:spPr>
          <a:xfrm>
            <a:off x="1981200" y="1600201"/>
            <a:ext cx="8229600" cy="2362200"/>
          </a:xfrm>
        </p:spPr>
        <p:txBody>
          <a:bodyPr/>
          <a:lstStyle/>
          <a:p>
            <a:pPr indent="-256032">
              <a:buSzPct val="100000"/>
            </a:pPr>
            <a:r>
              <a:rPr lang="en-US" sz="2600" dirty="0">
                <a:cs typeface="Avenir Black" pitchFamily="-84" charset="0"/>
              </a:rPr>
              <a:t>Customer-Perceived </a:t>
            </a:r>
            <a:r>
              <a:rPr lang="en-US" sz="2600" dirty="0">
                <a:cs typeface="Avenir Black" pitchFamily="-84" charset="0"/>
              </a:rPr>
              <a:t>V</a:t>
            </a:r>
            <a:r>
              <a:rPr lang="en-US" sz="2600" dirty="0">
                <a:cs typeface="Avenir Black" pitchFamily="-84" charset="0"/>
              </a:rPr>
              <a:t>alue </a:t>
            </a:r>
            <a:r>
              <a:rPr lang="en-US" sz="2600" dirty="0">
                <a:cs typeface="Avenir Black" pitchFamily="-84" charset="0"/>
              </a:rPr>
              <a:t>(CPV</a:t>
            </a:r>
            <a:r>
              <a:rPr lang="en-US" sz="2600" dirty="0">
                <a:cs typeface="Avenir Black" pitchFamily="-84" charset="0"/>
              </a:rPr>
              <a:t>)</a:t>
            </a:r>
            <a:endParaRPr lang="en-US" sz="2600" dirty="0">
              <a:cs typeface="Arial" panose="020B0604020202020204" pitchFamily="34" charset="0"/>
            </a:endParaRPr>
          </a:p>
          <a:p>
            <a:pPr lvl="1">
              <a:spcBef>
                <a:spcPts val="1500"/>
              </a:spcBef>
            </a:pPr>
            <a:r>
              <a:rPr lang="en-US" sz="2400" dirty="0">
                <a:cs typeface="Arial" panose="020B0604020202020204" pitchFamily="34" charset="0"/>
              </a:rPr>
              <a:t>The difference between the prospective customer</a:t>
            </a:r>
            <a:r>
              <a:rPr lang="en-US" altLang="en-US" sz="2400" dirty="0">
                <a:cs typeface="Arial" panose="020B0604020202020204" pitchFamily="34" charset="0"/>
              </a:rPr>
              <a:t>’</a:t>
            </a:r>
            <a:r>
              <a:rPr lang="en-US" sz="2400" dirty="0">
                <a:cs typeface="Arial" panose="020B0604020202020204" pitchFamily="34" charset="0"/>
              </a:rPr>
              <a:t>s evaluation of all the benefits and costs of an offering and the perceived </a:t>
            </a:r>
            <a:r>
              <a:rPr lang="en-US" sz="2400" dirty="0">
                <a:cs typeface="Arial" panose="020B0604020202020204" pitchFamily="34" charset="0"/>
              </a:rPr>
              <a:t>alternatives</a:t>
            </a:r>
            <a:endParaRPr lang="ro-RO" sz="2400" dirty="0">
              <a:cs typeface="Arial" panose="020B0604020202020204" pitchFamily="34" charset="0"/>
            </a:endParaRPr>
          </a:p>
          <a:p>
            <a:pPr lvl="1">
              <a:spcBef>
                <a:spcPts val="1500"/>
              </a:spcBef>
            </a:pPr>
            <a:r>
              <a:rPr lang="ro-RO" sz="2400" dirty="0">
                <a:cs typeface="Arial" panose="020B0604020202020204" pitchFamily="34" charset="0"/>
              </a:rPr>
              <a:t>Total customer benefit vs. t</a:t>
            </a:r>
            <a:r>
              <a:rPr lang="it-IT" sz="2400" dirty="0">
                <a:cs typeface="Arial" panose="020B0604020202020204" pitchFamily="34" charset="0"/>
              </a:rPr>
              <a:t>otal customer </a:t>
            </a:r>
            <a:r>
              <a:rPr lang="it-IT" sz="2400" dirty="0">
                <a:cs typeface="Arial" panose="020B0604020202020204" pitchFamily="34" charset="0"/>
              </a:rPr>
              <a:t>cost</a:t>
            </a:r>
            <a:endParaRPr lang="en-US" sz="2400" dirty="0"/>
          </a:p>
        </p:txBody>
      </p:sp>
    </p:spTree>
    <p:extLst>
      <p:ext uri="{BB962C8B-B14F-4D97-AF65-F5344CB8AC3E}">
        <p14:creationId xmlns:p14="http://schemas.microsoft.com/office/powerpoint/2010/main" val="3639528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5.2 Determinants </a:t>
            </a:r>
            <a:r>
              <a:rPr lang="en-US" sz="3600" dirty="0"/>
              <a:t>of CPV</a:t>
            </a:r>
          </a:p>
        </p:txBody>
      </p:sp>
      <p:pic>
        <p:nvPicPr>
          <p:cNvPr id="4" name="Picture 3" descr="A flow chart describes the determinants of customer-perceived value. All items move upward to the customer-perceived value. On one side is:  image benefit, personnel benefit, services benefit, product benefit, and total customer benefit. The other side has psychological cost, energy cost, time cost, monetary cost, and total customer cost."/>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92663" y="1752600"/>
            <a:ext cx="260667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5494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z="3600" dirty="0">
                <a:ea typeface="ＭＳ Ｐゴシック" charset="0"/>
              </a:rPr>
              <a:t>C</a:t>
            </a:r>
            <a:r>
              <a:rPr lang="fi-FI" sz="3600" dirty="0">
                <a:ea typeface="ＭＳ Ｐゴシック" charset="0"/>
              </a:rPr>
              <a:t>ustomer </a:t>
            </a:r>
            <a:r>
              <a:rPr lang="fi-FI" sz="3600" dirty="0">
                <a:ea typeface="ＭＳ Ｐゴシック" charset="0"/>
              </a:rPr>
              <a:t>V</a:t>
            </a:r>
            <a:r>
              <a:rPr lang="fi-FI" sz="3600" dirty="0">
                <a:ea typeface="ＭＳ Ｐゴシック" charset="0"/>
              </a:rPr>
              <a:t>alue </a:t>
            </a:r>
            <a:r>
              <a:rPr lang="fi-FI" sz="3600" dirty="0">
                <a:ea typeface="ＭＳ Ｐゴシック" charset="0"/>
              </a:rPr>
              <a:t>A</a:t>
            </a:r>
            <a:r>
              <a:rPr lang="fi-FI" sz="3600" dirty="0">
                <a:ea typeface="ＭＳ Ｐゴシック" charset="0"/>
              </a:rPr>
              <a:t>nalysis</a:t>
            </a:r>
            <a:endParaRPr lang="en-US" sz="3600" dirty="0"/>
          </a:p>
        </p:txBody>
      </p:sp>
      <p:sp>
        <p:nvSpPr>
          <p:cNvPr id="3" name="Content Placeholder 2"/>
          <p:cNvSpPr>
            <a:spLocks noGrp="1"/>
          </p:cNvSpPr>
          <p:nvPr>
            <p:ph idx="1"/>
          </p:nvPr>
        </p:nvSpPr>
        <p:spPr>
          <a:xfrm>
            <a:off x="1981200" y="1600200"/>
            <a:ext cx="8229600" cy="4419600"/>
          </a:xfrm>
        </p:spPr>
        <p:txBody>
          <a:bodyPr/>
          <a:lstStyle/>
          <a:p>
            <a:pPr marL="457200" indent="-457200">
              <a:spcBef>
                <a:spcPts val="600"/>
              </a:spcBef>
              <a:buSzPct val="100000"/>
              <a:buFontTx/>
              <a:buAutoNum type="arabicPeriod"/>
            </a:pPr>
            <a:r>
              <a:rPr lang="en-US" sz="2400" dirty="0">
                <a:latin typeface="Avenir Black" pitchFamily="-84" charset="0"/>
                <a:cs typeface="Avenir Black" pitchFamily="-84" charset="0"/>
              </a:rPr>
              <a:t>Identify the major attributes and benefits that customers value</a:t>
            </a:r>
          </a:p>
          <a:p>
            <a:pPr marL="457200" indent="-457200">
              <a:spcBef>
                <a:spcPts val="600"/>
              </a:spcBef>
              <a:buSzPct val="100000"/>
              <a:buFontTx/>
              <a:buAutoNum type="arabicPeriod"/>
            </a:pPr>
            <a:r>
              <a:rPr lang="en-US" sz="2400" dirty="0">
                <a:latin typeface="Avenir Black" pitchFamily="-84" charset="0"/>
                <a:cs typeface="Avenir Black" pitchFamily="-84" charset="0"/>
              </a:rPr>
              <a:t>Assess the quantitative importance of the different attributes and benefits</a:t>
            </a:r>
          </a:p>
          <a:p>
            <a:pPr marL="457200" indent="-457200">
              <a:spcBef>
                <a:spcPts val="600"/>
              </a:spcBef>
              <a:buSzPct val="100000"/>
              <a:buFontTx/>
              <a:buAutoNum type="arabicPeriod"/>
            </a:pPr>
            <a:r>
              <a:rPr lang="en-US" sz="2400" dirty="0">
                <a:latin typeface="Avenir Black" pitchFamily="-84" charset="0"/>
                <a:cs typeface="Avenir Black" pitchFamily="-84" charset="0"/>
              </a:rPr>
              <a:t>Assess the company</a:t>
            </a:r>
            <a:r>
              <a:rPr lang="en-US" altLang="en-US" sz="2400" dirty="0">
                <a:latin typeface="Avenir Black" pitchFamily="-84" charset="0"/>
                <a:cs typeface="Avenir Black" pitchFamily="-84" charset="0"/>
              </a:rPr>
              <a:t>’</a:t>
            </a:r>
            <a:r>
              <a:rPr lang="en-US" sz="2400" dirty="0">
                <a:latin typeface="Avenir Black" pitchFamily="-84" charset="0"/>
                <a:cs typeface="Avenir Black" pitchFamily="-84" charset="0"/>
              </a:rPr>
              <a:t>s and competitors</a:t>
            </a:r>
            <a:r>
              <a:rPr lang="en-US" altLang="en-US" sz="2400" dirty="0">
                <a:latin typeface="Avenir Black" pitchFamily="-84" charset="0"/>
                <a:cs typeface="Avenir Black" pitchFamily="-84" charset="0"/>
              </a:rPr>
              <a:t>’</a:t>
            </a:r>
            <a:r>
              <a:rPr lang="en-US" sz="2400" dirty="0">
                <a:latin typeface="Avenir Black" pitchFamily="-84" charset="0"/>
                <a:cs typeface="Avenir Black" pitchFamily="-84" charset="0"/>
              </a:rPr>
              <a:t> performances on the different customer values against their rated importance</a:t>
            </a:r>
          </a:p>
          <a:p>
            <a:pPr marL="457200" indent="-457200">
              <a:spcBef>
                <a:spcPts val="600"/>
              </a:spcBef>
              <a:buSzPct val="100000"/>
              <a:buFontTx/>
              <a:buAutoNum type="arabicPeriod"/>
            </a:pPr>
            <a:r>
              <a:rPr lang="en-US" sz="2400" dirty="0">
                <a:latin typeface="Avenir Black" pitchFamily="-84" charset="0"/>
                <a:cs typeface="Avenir Black" pitchFamily="-84" charset="0"/>
              </a:rPr>
              <a:t>Examine how customers in a specific segment rate the company</a:t>
            </a:r>
            <a:r>
              <a:rPr lang="en-US" altLang="en-US" sz="2400" dirty="0">
                <a:latin typeface="Avenir Black" pitchFamily="-84" charset="0"/>
                <a:cs typeface="Avenir Black" pitchFamily="-84" charset="0"/>
              </a:rPr>
              <a:t>’</a:t>
            </a:r>
            <a:r>
              <a:rPr lang="en-US" sz="2400" dirty="0">
                <a:latin typeface="Avenir Black" pitchFamily="-84" charset="0"/>
                <a:cs typeface="Avenir Black" pitchFamily="-84" charset="0"/>
              </a:rPr>
              <a:t>s performance against a specific major competitor on an individual attribute or benefit basis</a:t>
            </a:r>
          </a:p>
          <a:p>
            <a:pPr marL="457200" indent="-457200">
              <a:spcBef>
                <a:spcPts val="600"/>
              </a:spcBef>
              <a:buSzPct val="100000"/>
              <a:buFontTx/>
              <a:buAutoNum type="arabicPeriod"/>
            </a:pPr>
            <a:r>
              <a:rPr lang="en-US" sz="2400" dirty="0">
                <a:latin typeface="Avenir Black" pitchFamily="-84" charset="0"/>
                <a:cs typeface="Avenir Black" pitchFamily="-84" charset="0"/>
              </a:rPr>
              <a:t>Monitor customer values over </a:t>
            </a:r>
            <a:r>
              <a:rPr lang="en-US" sz="2400" dirty="0">
                <a:latin typeface="Avenir Black" pitchFamily="-84" charset="0"/>
                <a:cs typeface="Avenir Black" pitchFamily="-84" charset="0"/>
              </a:rPr>
              <a:t>time</a:t>
            </a:r>
            <a:endParaRPr lang="en-US" sz="2400" dirty="0"/>
          </a:p>
        </p:txBody>
      </p:sp>
    </p:spTree>
    <p:extLst>
      <p:ext uri="{BB962C8B-B14F-4D97-AF65-F5344CB8AC3E}">
        <p14:creationId xmlns:p14="http://schemas.microsoft.com/office/powerpoint/2010/main" val="3664321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Building Customer Value, Satisfaction, and </a:t>
            </a:r>
            <a:r>
              <a:rPr lang="en-US" sz="3600" dirty="0"/>
              <a:t>Loyalty </a:t>
            </a:r>
            <a:r>
              <a:rPr lang="en-US" sz="2000" dirty="0"/>
              <a:t>(3 </a:t>
            </a:r>
            <a:r>
              <a:rPr lang="en-US" sz="2000" dirty="0"/>
              <a:t>of 6)</a:t>
            </a:r>
          </a:p>
        </p:txBody>
      </p:sp>
      <p:sp>
        <p:nvSpPr>
          <p:cNvPr id="3" name="Content Placeholder 2"/>
          <p:cNvSpPr>
            <a:spLocks noGrp="1"/>
          </p:cNvSpPr>
          <p:nvPr>
            <p:ph idx="1"/>
          </p:nvPr>
        </p:nvSpPr>
        <p:spPr>
          <a:xfrm>
            <a:off x="1981200" y="1600202"/>
            <a:ext cx="3810000" cy="2514599"/>
          </a:xfrm>
        </p:spPr>
        <p:txBody>
          <a:bodyPr/>
          <a:lstStyle/>
          <a:p>
            <a:pPr marL="255600" indent="-256032">
              <a:buSzPct val="100000"/>
            </a:pPr>
            <a:r>
              <a:rPr lang="en-US" sz="2600" dirty="0">
                <a:cs typeface="Avenir Black" pitchFamily="-84" charset="0"/>
              </a:rPr>
              <a:t>Customer-Perceived </a:t>
            </a:r>
            <a:r>
              <a:rPr lang="en-US" sz="2600" dirty="0">
                <a:cs typeface="Avenir Black" pitchFamily="-84" charset="0"/>
              </a:rPr>
              <a:t>V</a:t>
            </a:r>
            <a:r>
              <a:rPr lang="en-US" sz="2600" dirty="0">
                <a:cs typeface="Avenir Black" pitchFamily="-84" charset="0"/>
              </a:rPr>
              <a:t>alue </a:t>
            </a:r>
            <a:r>
              <a:rPr lang="en-US" sz="2600" dirty="0">
                <a:cs typeface="Avenir Black" pitchFamily="-84" charset="0"/>
              </a:rPr>
              <a:t>(CPV</a:t>
            </a:r>
            <a:r>
              <a:rPr lang="en-US" sz="2600" dirty="0">
                <a:cs typeface="Avenir Black" pitchFamily="-84" charset="0"/>
              </a:rPr>
              <a:t>)</a:t>
            </a:r>
            <a:endParaRPr lang="en-US" sz="2600" dirty="0">
              <a:cs typeface="Arial" panose="020B0604020202020204" pitchFamily="34" charset="0"/>
            </a:endParaRPr>
          </a:p>
          <a:p>
            <a:pPr marL="741600" lvl="1"/>
            <a:r>
              <a:rPr lang="en-US" sz="2400" dirty="0">
                <a:cs typeface="Arial" panose="020B0604020202020204" pitchFamily="34" charset="0"/>
              </a:rPr>
              <a:t>Choice </a:t>
            </a:r>
            <a:r>
              <a:rPr lang="en-US" sz="2400" dirty="0">
                <a:cs typeface="Arial" panose="020B0604020202020204" pitchFamily="34" charset="0"/>
              </a:rPr>
              <a:t>processes</a:t>
            </a:r>
            <a:endParaRPr lang="ro-RO" sz="2400" dirty="0">
              <a:cs typeface="Arial" panose="020B0604020202020204" pitchFamily="34" charset="0"/>
            </a:endParaRPr>
          </a:p>
          <a:p>
            <a:pPr marL="741600" lvl="1"/>
            <a:r>
              <a:rPr lang="en-US" sz="2400" dirty="0">
                <a:cs typeface="Arial" panose="020B0604020202020204" pitchFamily="34" charset="0"/>
              </a:rPr>
              <a:t>Delivering high customer </a:t>
            </a:r>
            <a:r>
              <a:rPr lang="en-US" sz="2400" dirty="0">
                <a:cs typeface="Arial" panose="020B0604020202020204" pitchFamily="34" charset="0"/>
              </a:rPr>
              <a:t>value</a:t>
            </a:r>
            <a:endParaRPr lang="en-US" sz="2400" dirty="0">
              <a:cs typeface="Arial" panose="020B0604020202020204" pitchFamily="34" charset="0"/>
            </a:endParaRPr>
          </a:p>
          <a:p>
            <a:pPr marL="741600" lvl="1"/>
            <a:r>
              <a:rPr lang="en-US" sz="2400" dirty="0">
                <a:cs typeface="Arial" panose="020B0604020202020204" pitchFamily="34" charset="0"/>
              </a:rPr>
              <a:t>Loyalty</a:t>
            </a:r>
            <a:endParaRPr lang="en-US" sz="2400" dirty="0"/>
          </a:p>
        </p:txBody>
      </p:sp>
      <p:pic>
        <p:nvPicPr>
          <p:cNvPr id="4" name="Рисунок 3"/>
          <p:cNvPicPr>
            <a:picLocks noChangeAspect="1"/>
          </p:cNvPicPr>
          <p:nvPr/>
        </p:nvPicPr>
        <p:blipFill>
          <a:blip r:embed="rId3"/>
          <a:stretch>
            <a:fillRect/>
          </a:stretch>
        </p:blipFill>
        <p:spPr>
          <a:xfrm>
            <a:off x="6087687" y="1849841"/>
            <a:ext cx="4572000" cy="3457575"/>
          </a:xfrm>
          <a:prstGeom prst="rect">
            <a:avLst/>
          </a:prstGeom>
        </p:spPr>
      </p:pic>
    </p:spTree>
    <p:extLst>
      <p:ext uri="{BB962C8B-B14F-4D97-AF65-F5344CB8AC3E}">
        <p14:creationId xmlns:p14="http://schemas.microsoft.com/office/powerpoint/2010/main" val="776019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534400" cy="1097280"/>
          </a:xfrm>
        </p:spPr>
        <p:txBody>
          <a:bodyPr/>
          <a:lstStyle/>
          <a:p>
            <a:r>
              <a:rPr lang="en-US" sz="3600" dirty="0"/>
              <a:t>Building Customer Value, Satisfaction, and </a:t>
            </a:r>
            <a:r>
              <a:rPr lang="en-US" sz="3600" dirty="0"/>
              <a:t>Loyalty </a:t>
            </a:r>
            <a:r>
              <a:rPr lang="en-US" sz="2000" dirty="0"/>
              <a:t>(4 </a:t>
            </a:r>
            <a:r>
              <a:rPr lang="en-US" sz="2000" dirty="0"/>
              <a:t>of 6)</a:t>
            </a:r>
          </a:p>
        </p:txBody>
      </p:sp>
      <p:sp>
        <p:nvSpPr>
          <p:cNvPr id="3" name="Content Placeholder 2"/>
          <p:cNvSpPr>
            <a:spLocks noGrp="1"/>
          </p:cNvSpPr>
          <p:nvPr>
            <p:ph idx="1"/>
          </p:nvPr>
        </p:nvSpPr>
        <p:spPr>
          <a:xfrm>
            <a:off x="1981200" y="1600202"/>
            <a:ext cx="8229600" cy="1676399"/>
          </a:xfrm>
        </p:spPr>
        <p:txBody>
          <a:bodyPr/>
          <a:lstStyle/>
          <a:p>
            <a:pPr indent="-256032">
              <a:buSzPct val="100000"/>
            </a:pPr>
            <a:r>
              <a:rPr lang="en-US" sz="2600" dirty="0">
                <a:cs typeface="Avenir Black" pitchFamily="-84" charset="0"/>
              </a:rPr>
              <a:t>Total customer satisfaction</a:t>
            </a:r>
          </a:p>
          <a:p>
            <a:pPr lvl="1"/>
            <a:r>
              <a:rPr lang="en-US" sz="2400" dirty="0">
                <a:cs typeface="Arial" panose="020B0604020202020204" pitchFamily="34" charset="0"/>
              </a:rPr>
              <a:t>A person</a:t>
            </a:r>
            <a:r>
              <a:rPr lang="en-US" altLang="en-US" sz="2400" dirty="0">
                <a:cs typeface="Arial" panose="020B0604020202020204" pitchFamily="34" charset="0"/>
              </a:rPr>
              <a:t>’</a:t>
            </a:r>
            <a:r>
              <a:rPr lang="en-US" sz="2400" dirty="0">
                <a:cs typeface="Arial" panose="020B0604020202020204" pitchFamily="34" charset="0"/>
              </a:rPr>
              <a:t>s feelings of pleasure or disappointment that result from comparing a product or service</a:t>
            </a:r>
            <a:r>
              <a:rPr lang="en-US" altLang="en-US" sz="2400" dirty="0">
                <a:cs typeface="Arial" panose="020B0604020202020204" pitchFamily="34" charset="0"/>
              </a:rPr>
              <a:t>’</a:t>
            </a:r>
            <a:r>
              <a:rPr lang="en-US" sz="2400" dirty="0">
                <a:cs typeface="Arial" panose="020B0604020202020204" pitchFamily="34" charset="0"/>
              </a:rPr>
              <a:t>s perceived performance (or outcome) to </a:t>
            </a:r>
            <a:r>
              <a:rPr lang="en-US" sz="2400" dirty="0">
                <a:cs typeface="Arial" panose="020B0604020202020204" pitchFamily="34" charset="0"/>
              </a:rPr>
              <a:t>expectations</a:t>
            </a:r>
            <a:endParaRPr lang="en-US" sz="2400" dirty="0"/>
          </a:p>
        </p:txBody>
      </p:sp>
      <p:pic>
        <p:nvPicPr>
          <p:cNvPr id="4" name="Рисунок 3"/>
          <p:cNvPicPr>
            <a:picLocks noChangeAspect="1"/>
          </p:cNvPicPr>
          <p:nvPr/>
        </p:nvPicPr>
        <p:blipFill>
          <a:blip r:embed="rId3"/>
          <a:stretch>
            <a:fillRect/>
          </a:stretch>
        </p:blipFill>
        <p:spPr>
          <a:xfrm>
            <a:off x="3995131" y="3276601"/>
            <a:ext cx="4981257" cy="2824941"/>
          </a:xfrm>
          <a:prstGeom prst="rect">
            <a:avLst/>
          </a:prstGeom>
        </p:spPr>
      </p:pic>
    </p:spTree>
    <p:extLst>
      <p:ext uri="{BB962C8B-B14F-4D97-AF65-F5344CB8AC3E}">
        <p14:creationId xmlns:p14="http://schemas.microsoft.com/office/powerpoint/2010/main" val="2807159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Building Customer Value, Satisfaction, and </a:t>
            </a:r>
            <a:r>
              <a:rPr lang="en-US" sz="3600" dirty="0"/>
              <a:t>Loyalty </a:t>
            </a:r>
            <a:r>
              <a:rPr lang="en-US" sz="2000" dirty="0"/>
              <a:t>(5 </a:t>
            </a:r>
            <a:r>
              <a:rPr lang="en-US" sz="2000" dirty="0"/>
              <a:t>of 6)</a:t>
            </a:r>
          </a:p>
        </p:txBody>
      </p:sp>
      <p:sp>
        <p:nvSpPr>
          <p:cNvPr id="3" name="Content Placeholder 2"/>
          <p:cNvSpPr>
            <a:spLocks noGrp="1"/>
          </p:cNvSpPr>
          <p:nvPr>
            <p:ph idx="1"/>
          </p:nvPr>
        </p:nvSpPr>
        <p:spPr/>
        <p:txBody>
          <a:bodyPr/>
          <a:lstStyle/>
          <a:p>
            <a:pPr marL="255600" indent="-255600">
              <a:buSzPct val="100000"/>
            </a:pPr>
            <a:r>
              <a:rPr lang="en-US" sz="2600" dirty="0">
                <a:latin typeface="+mj-lt"/>
                <a:cs typeface="Avenir Black" pitchFamily="-84" charset="0"/>
              </a:rPr>
              <a:t>Monitoring satisfaction: many companies are systematically measuring how well they treat customers, identifying the factors shaping satisfaction, and changing operations and marketing as a result</a:t>
            </a:r>
          </a:p>
          <a:p>
            <a:pPr lvl="1"/>
            <a:r>
              <a:rPr lang="en-US" sz="2400" dirty="0">
                <a:latin typeface="+mj-lt"/>
                <a:cs typeface="Arial" panose="020B0604020202020204" pitchFamily="34" charset="0"/>
              </a:rPr>
              <a:t>Periodic surveys, customer loss rate, mystery shoppers, J. D. Power</a:t>
            </a:r>
            <a:r>
              <a:rPr lang="en-US" altLang="en-US" sz="2400" dirty="0">
                <a:latin typeface="+mj-lt"/>
                <a:cs typeface="Arial" panose="020B0604020202020204" pitchFamily="34" charset="0"/>
              </a:rPr>
              <a:t>’</a:t>
            </a:r>
            <a:r>
              <a:rPr lang="en-US" sz="2400" dirty="0">
                <a:latin typeface="+mj-lt"/>
                <a:cs typeface="Arial" panose="020B0604020202020204" pitchFamily="34" charset="0"/>
              </a:rPr>
              <a:t>s satisfaction </a:t>
            </a:r>
            <a:r>
              <a:rPr lang="en-US" sz="2400" dirty="0">
                <a:latin typeface="+mj-lt"/>
                <a:cs typeface="Arial" panose="020B0604020202020204" pitchFamily="34" charset="0"/>
              </a:rPr>
              <a:t>ratings</a:t>
            </a:r>
            <a:endParaRPr lang="en-US" sz="2400" dirty="0">
              <a:latin typeface="+mj-lt"/>
            </a:endParaRPr>
          </a:p>
        </p:txBody>
      </p:sp>
      <p:pic>
        <p:nvPicPr>
          <p:cNvPr id="4" name="Рисунок 3"/>
          <p:cNvPicPr>
            <a:picLocks noChangeAspect="1"/>
          </p:cNvPicPr>
          <p:nvPr/>
        </p:nvPicPr>
        <p:blipFill>
          <a:blip r:embed="rId3"/>
          <a:stretch>
            <a:fillRect/>
          </a:stretch>
        </p:blipFill>
        <p:spPr>
          <a:xfrm>
            <a:off x="4227974" y="4001294"/>
            <a:ext cx="3918499" cy="2329554"/>
          </a:xfrm>
          <a:prstGeom prst="rect">
            <a:avLst/>
          </a:prstGeom>
        </p:spPr>
      </p:pic>
    </p:spTree>
    <p:extLst>
      <p:ext uri="{BB962C8B-B14F-4D97-AF65-F5344CB8AC3E}">
        <p14:creationId xmlns:p14="http://schemas.microsoft.com/office/powerpoint/2010/main" val="664695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Building Customer Value, Satisfaction, and </a:t>
            </a:r>
            <a:r>
              <a:rPr lang="en-US" sz="3600" dirty="0"/>
              <a:t>Loyalty </a:t>
            </a:r>
            <a:r>
              <a:rPr lang="en-US" sz="2000" dirty="0"/>
              <a:t>(6 </a:t>
            </a:r>
            <a:r>
              <a:rPr lang="en-US" sz="2000" dirty="0"/>
              <a:t>of 6)</a:t>
            </a:r>
          </a:p>
        </p:txBody>
      </p:sp>
      <p:sp>
        <p:nvSpPr>
          <p:cNvPr id="3" name="Content Placeholder 2"/>
          <p:cNvSpPr>
            <a:spLocks noGrp="1"/>
          </p:cNvSpPr>
          <p:nvPr>
            <p:ph idx="1"/>
          </p:nvPr>
        </p:nvSpPr>
        <p:spPr/>
        <p:txBody>
          <a:bodyPr/>
          <a:lstStyle/>
          <a:p>
            <a:pPr indent="-256032">
              <a:buSzPct val="100000"/>
            </a:pPr>
            <a:r>
              <a:rPr lang="en-US" sz="2600" dirty="0">
                <a:cs typeface="Avenir Black" pitchFamily="-84" charset="0"/>
              </a:rPr>
              <a:t>Product and service quality</a:t>
            </a:r>
          </a:p>
          <a:p>
            <a:pPr lvl="1"/>
            <a:r>
              <a:rPr lang="en-US" sz="2400" dirty="0">
                <a:cs typeface="Arial" panose="020B0604020202020204" pitchFamily="34" charset="0"/>
              </a:rPr>
              <a:t>Quality is the totality of features and characteristics of a product or service that bear on its ability to satisfy stated or implied needs</a:t>
            </a:r>
          </a:p>
          <a:p>
            <a:pPr lvl="1"/>
            <a:r>
              <a:rPr lang="en-US" sz="2400" dirty="0">
                <a:cs typeface="Arial" panose="020B0604020202020204" pitchFamily="34" charset="0"/>
              </a:rPr>
              <a:t>Conformance quality vs. performance quality</a:t>
            </a:r>
          </a:p>
          <a:p>
            <a:pPr lvl="1"/>
            <a:r>
              <a:rPr lang="en-US" sz="2400" dirty="0">
                <a:cs typeface="Arial" panose="020B0604020202020204" pitchFamily="34" charset="0"/>
              </a:rPr>
              <a:t>Impact of </a:t>
            </a:r>
            <a:r>
              <a:rPr lang="en-US" sz="2400" dirty="0">
                <a:cs typeface="Arial" panose="020B0604020202020204" pitchFamily="34" charset="0"/>
              </a:rPr>
              <a:t>quality</a:t>
            </a:r>
            <a:endParaRPr lang="en-US" sz="2400" dirty="0"/>
          </a:p>
        </p:txBody>
      </p:sp>
    </p:spTree>
    <p:extLst>
      <p:ext uri="{BB962C8B-B14F-4D97-AF65-F5344CB8AC3E}">
        <p14:creationId xmlns:p14="http://schemas.microsoft.com/office/powerpoint/2010/main" val="3585189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893312" cy="1097280"/>
          </a:xfrm>
        </p:spPr>
        <p:txBody>
          <a:bodyPr/>
          <a:lstStyle/>
          <a:p>
            <a:r>
              <a:rPr lang="en-US" sz="3600" dirty="0"/>
              <a:t>Maximizing Customer Lifetime </a:t>
            </a:r>
            <a:r>
              <a:rPr lang="en-US" sz="3600" dirty="0"/>
              <a:t>Value </a:t>
            </a:r>
            <a:r>
              <a:rPr lang="en-US" sz="2000" dirty="0"/>
              <a:t>(1 of 4)</a:t>
            </a:r>
            <a:endParaRPr lang="en-US" sz="2000" dirty="0"/>
          </a:p>
        </p:txBody>
      </p:sp>
      <p:sp>
        <p:nvSpPr>
          <p:cNvPr id="3" name="Content Placeholder 2"/>
          <p:cNvSpPr>
            <a:spLocks noGrp="1"/>
          </p:cNvSpPr>
          <p:nvPr>
            <p:ph idx="1"/>
          </p:nvPr>
        </p:nvSpPr>
        <p:spPr>
          <a:xfrm>
            <a:off x="1981200" y="1600201"/>
            <a:ext cx="8229600" cy="990600"/>
          </a:xfrm>
        </p:spPr>
        <p:txBody>
          <a:bodyPr/>
          <a:lstStyle/>
          <a:p>
            <a:pPr indent="-256032">
              <a:buSzPct val="100000"/>
            </a:pPr>
            <a:r>
              <a:rPr lang="en-US" sz="2600" dirty="0">
                <a:cs typeface="Avenir Black" pitchFamily="-84" charset="0"/>
              </a:rPr>
              <a:t>Customer </a:t>
            </a:r>
            <a:r>
              <a:rPr lang="en-US" sz="2600" dirty="0">
                <a:cs typeface="Avenir Black" pitchFamily="-84" charset="0"/>
              </a:rPr>
              <a:t>profitability </a:t>
            </a:r>
            <a:r>
              <a:rPr lang="en-US" sz="2600" dirty="0">
                <a:cs typeface="Avenir Black" pitchFamily="-84" charset="0"/>
              </a:rPr>
              <a:t>analysis</a:t>
            </a:r>
          </a:p>
          <a:p>
            <a:pPr lvl="1"/>
            <a:r>
              <a:rPr lang="en-US" sz="2400" dirty="0">
                <a:cs typeface="Arial" panose="020B0604020202020204" pitchFamily="34" charset="0"/>
              </a:rPr>
              <a:t>Activity-Based Costing </a:t>
            </a:r>
            <a:r>
              <a:rPr lang="en-US" sz="2400" dirty="0">
                <a:cs typeface="Arial" panose="020B0604020202020204" pitchFamily="34" charset="0"/>
              </a:rPr>
              <a:t>(ABC</a:t>
            </a:r>
            <a:r>
              <a:rPr lang="en-US" sz="2400" dirty="0">
                <a:cs typeface="Arial" panose="020B0604020202020204" pitchFamily="34" charset="0"/>
              </a:rPr>
              <a:t>)</a:t>
            </a:r>
            <a:endParaRPr lang="en-US" sz="2400" dirty="0"/>
          </a:p>
        </p:txBody>
      </p:sp>
      <p:pic>
        <p:nvPicPr>
          <p:cNvPr id="4" name="Рисунок 3"/>
          <p:cNvPicPr>
            <a:picLocks noChangeAspect="1"/>
          </p:cNvPicPr>
          <p:nvPr/>
        </p:nvPicPr>
        <p:blipFill>
          <a:blip r:embed="rId3"/>
          <a:stretch>
            <a:fillRect/>
          </a:stretch>
        </p:blipFill>
        <p:spPr>
          <a:xfrm>
            <a:off x="3711979" y="3073283"/>
            <a:ext cx="5734612" cy="2496243"/>
          </a:xfrm>
          <a:prstGeom prst="rect">
            <a:avLst/>
          </a:prstGeom>
        </p:spPr>
      </p:pic>
    </p:spTree>
    <p:extLst>
      <p:ext uri="{BB962C8B-B14F-4D97-AF65-F5344CB8AC3E}">
        <p14:creationId xmlns:p14="http://schemas.microsoft.com/office/powerpoint/2010/main" val="677344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Figure 5.3 Customer-Product </a:t>
            </a:r>
            <a:r>
              <a:rPr lang="en-US" sz="3600" dirty="0"/>
              <a:t>Profitability Analysis</a:t>
            </a:r>
          </a:p>
        </p:txBody>
      </p:sp>
      <p:pic>
        <p:nvPicPr>
          <p:cNvPr id="4" name="Picture 3" descr="A 3 by 4 array that illustrates customer-product profitability analysis has customers represented in the columns and products along the rows. Customer 1 buys 1 highly profitable and one profitable product (P 1 and P 2), making C 1 a high-profit customer. Customer 2 buys one highly profitable product (P 1) and one unprofitable product (P 3), making C 2 a mixed-bag customer. Customer 3 buys one highly profitable product (P 1) and one unprofitable product (P 3) and one highly unprofitable product (P 4), making C 3 a losing custome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55273" y="1752601"/>
            <a:ext cx="7481455" cy="370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39025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848600" cy="1097280"/>
          </a:xfrm>
        </p:spPr>
        <p:txBody>
          <a:bodyPr/>
          <a:lstStyle/>
          <a:p>
            <a:r>
              <a:rPr lang="en-US" sz="3600" dirty="0"/>
              <a:t>Maximizing Customer Lifetime </a:t>
            </a:r>
            <a:r>
              <a:rPr lang="en-US" sz="3600" dirty="0"/>
              <a:t>Value </a:t>
            </a:r>
            <a:r>
              <a:rPr lang="en-US" sz="2000" dirty="0"/>
              <a:t>(2 </a:t>
            </a:r>
            <a:r>
              <a:rPr lang="en-US" sz="2000" dirty="0"/>
              <a:t>of 4)</a:t>
            </a:r>
          </a:p>
        </p:txBody>
      </p:sp>
      <p:sp>
        <p:nvSpPr>
          <p:cNvPr id="3" name="Content Placeholder 2"/>
          <p:cNvSpPr>
            <a:spLocks noGrp="1"/>
          </p:cNvSpPr>
          <p:nvPr>
            <p:ph idx="1"/>
          </p:nvPr>
        </p:nvSpPr>
        <p:spPr>
          <a:xfrm>
            <a:off x="1981200" y="1600201"/>
            <a:ext cx="8229600" cy="1295400"/>
          </a:xfrm>
        </p:spPr>
        <p:txBody>
          <a:bodyPr/>
          <a:lstStyle/>
          <a:p>
            <a:pPr indent="-256032">
              <a:buSzPct val="100000"/>
            </a:pPr>
            <a:r>
              <a:rPr lang="en-US" sz="2600" dirty="0">
                <a:latin typeface="+mj-lt"/>
                <a:cs typeface="Avenir Black" pitchFamily="-84" charset="0"/>
              </a:rPr>
              <a:t>Customer </a:t>
            </a:r>
            <a:r>
              <a:rPr lang="en-US" sz="2600" dirty="0">
                <a:latin typeface="+mj-lt"/>
                <a:cs typeface="Avenir Black" pitchFamily="-84" charset="0"/>
              </a:rPr>
              <a:t>Lifetime </a:t>
            </a:r>
            <a:r>
              <a:rPr lang="en-US" sz="2600" dirty="0">
                <a:latin typeface="+mj-lt"/>
                <a:cs typeface="Avenir Black" pitchFamily="-84" charset="0"/>
              </a:rPr>
              <a:t>V</a:t>
            </a:r>
            <a:r>
              <a:rPr lang="en-US" sz="2600" dirty="0">
                <a:latin typeface="+mj-lt"/>
                <a:cs typeface="Avenir Black" pitchFamily="-84" charset="0"/>
              </a:rPr>
              <a:t>alue </a:t>
            </a:r>
            <a:r>
              <a:rPr lang="en-US" sz="2600" dirty="0">
                <a:latin typeface="+mj-lt"/>
                <a:cs typeface="Avenir Black" pitchFamily="-84" charset="0"/>
              </a:rPr>
              <a:t>(CLV)</a:t>
            </a:r>
          </a:p>
          <a:p>
            <a:pPr lvl="1"/>
            <a:r>
              <a:rPr lang="en-US" sz="2400" dirty="0">
                <a:latin typeface="+mj-lt"/>
                <a:cs typeface="Arial" panose="020B0604020202020204" pitchFamily="34" charset="0"/>
              </a:rPr>
              <a:t>The net present value of the stream of future profits expected over the customer</a:t>
            </a:r>
            <a:r>
              <a:rPr lang="en-US" altLang="en-US" sz="2400" dirty="0">
                <a:latin typeface="+mj-lt"/>
                <a:cs typeface="Arial" panose="020B0604020202020204" pitchFamily="34" charset="0"/>
              </a:rPr>
              <a:t>’</a:t>
            </a:r>
            <a:r>
              <a:rPr lang="en-US" sz="2400" dirty="0">
                <a:latin typeface="+mj-lt"/>
                <a:cs typeface="Arial" panose="020B0604020202020204" pitchFamily="34" charset="0"/>
              </a:rPr>
              <a:t>s lifetime </a:t>
            </a:r>
            <a:r>
              <a:rPr lang="en-US" sz="2400" dirty="0">
                <a:latin typeface="+mj-lt"/>
                <a:cs typeface="Arial" panose="020B0604020202020204" pitchFamily="34" charset="0"/>
              </a:rPr>
              <a:t>purchases</a:t>
            </a:r>
            <a:endParaRPr lang="en-US" sz="2400" dirty="0">
              <a:latin typeface="+mj-lt"/>
            </a:endParaRPr>
          </a:p>
        </p:txBody>
      </p:sp>
      <p:pic>
        <p:nvPicPr>
          <p:cNvPr id="4" name="Рисунок 3"/>
          <p:cNvPicPr>
            <a:picLocks noChangeAspect="1"/>
          </p:cNvPicPr>
          <p:nvPr/>
        </p:nvPicPr>
        <p:blipFill>
          <a:blip r:embed="rId3"/>
          <a:stretch>
            <a:fillRect/>
          </a:stretch>
        </p:blipFill>
        <p:spPr>
          <a:xfrm>
            <a:off x="3619846" y="3183150"/>
            <a:ext cx="5441026" cy="3046975"/>
          </a:xfrm>
          <a:prstGeom prst="rect">
            <a:avLst/>
          </a:prstGeom>
        </p:spPr>
      </p:pic>
    </p:spTree>
    <p:extLst>
      <p:ext uri="{BB962C8B-B14F-4D97-AF65-F5344CB8AC3E}">
        <p14:creationId xmlns:p14="http://schemas.microsoft.com/office/powerpoint/2010/main" val="32986888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772400" cy="1097280"/>
          </a:xfrm>
        </p:spPr>
        <p:txBody>
          <a:bodyPr/>
          <a:lstStyle/>
          <a:p>
            <a:r>
              <a:rPr lang="en-US" sz="3600" dirty="0"/>
              <a:t>Maximizing Customer Lifetime </a:t>
            </a:r>
            <a:r>
              <a:rPr lang="en-US" sz="3600" dirty="0"/>
              <a:t>Value </a:t>
            </a:r>
            <a:r>
              <a:rPr lang="en-US" sz="2000" dirty="0"/>
              <a:t>(3 </a:t>
            </a:r>
            <a:r>
              <a:rPr lang="en-US" sz="2000" dirty="0"/>
              <a:t>of 4)</a:t>
            </a:r>
          </a:p>
        </p:txBody>
      </p:sp>
      <p:sp>
        <p:nvSpPr>
          <p:cNvPr id="5" name="Content Placeholder 4"/>
          <p:cNvSpPr>
            <a:spLocks noGrp="1"/>
          </p:cNvSpPr>
          <p:nvPr>
            <p:ph idx="1"/>
          </p:nvPr>
        </p:nvSpPr>
        <p:spPr>
          <a:xfrm>
            <a:off x="1981200" y="1600200"/>
            <a:ext cx="8458200" cy="381000"/>
          </a:xfrm>
        </p:spPr>
        <p:txBody>
          <a:bodyPr>
            <a:normAutofit lnSpcReduction="10000"/>
          </a:bodyPr>
          <a:lstStyle/>
          <a:p>
            <a:pPr marL="0" indent="0">
              <a:buNone/>
            </a:pPr>
            <a:r>
              <a:rPr lang="en-US" sz="2200" b="1" dirty="0"/>
              <a:t>Table 5.3 A </a:t>
            </a:r>
            <a:r>
              <a:rPr lang="en-US" sz="2200" dirty="0"/>
              <a:t>Hypothetical Example to Illustrate CLV Calculations</a:t>
            </a:r>
            <a:endParaRPr lang="en-US" sz="2200" dirty="0"/>
          </a:p>
        </p:txBody>
      </p:sp>
      <p:graphicFrame>
        <p:nvGraphicFramePr>
          <p:cNvPr id="4" name="Table 3" descr="A table. For each category the table provides the values for years 0 to 10.  Category, number of customers: 100, 90, 80, 72, 60, 48, 34, 23, 12, 6, 2. Category, revenue per customer: blank, 100, 110, 120, 125, 130, 135, 140, 142, 143, 145. Category, variable cost per customer: blank, 70, 72, 75, 76, 78, 79, 80, 81, 82, 83. Category, margin per customer: blank, 30, 38, 45, 49, 52, 56, 60, 61, 61, 62. Category, Acquisition cost per customer: 40, years 1 to 10 are blank. Category, total cost or profit: negative 4,000, 2,700, 3,040, 3,240, 2,940, 2,496, 1,904, 1,380, 732, 366, 124. Category, present value: negative 4,000, 2,454.55, 2,512.40, 2,434.26, 2,008.06, 1,549.82, 1,074.76, 708.16, 341.48, 155.22, 47.81."/>
          <p:cNvGraphicFramePr>
            <a:graphicFrameLocks noGrp="1"/>
          </p:cNvGraphicFramePr>
          <p:nvPr>
            <p:extLst/>
          </p:nvPr>
        </p:nvGraphicFramePr>
        <p:xfrm>
          <a:off x="2247901" y="2076639"/>
          <a:ext cx="7696201" cy="4188380"/>
        </p:xfrm>
        <a:graphic>
          <a:graphicData uri="http://schemas.openxmlformats.org/drawingml/2006/table">
            <a:tbl>
              <a:tblPr firstRow="1" bandRow="1">
                <a:tableStyleId>{3B4B98B0-60AC-42C2-AFA5-B58CD77FA1E5}</a:tableStyleId>
              </a:tblPr>
              <a:tblGrid>
                <a:gridCol w="1028700">
                  <a:extLst>
                    <a:ext uri="{9D8B030D-6E8A-4147-A177-3AD203B41FA5}">
                      <a16:colId xmlns:a16="http://schemas.microsoft.com/office/drawing/2014/main" val="20000"/>
                    </a:ext>
                  </a:extLst>
                </a:gridCol>
                <a:gridCol w="620487">
                  <a:extLst>
                    <a:ext uri="{9D8B030D-6E8A-4147-A177-3AD203B41FA5}">
                      <a16:colId xmlns:a16="http://schemas.microsoft.com/office/drawing/2014/main" val="20001"/>
                    </a:ext>
                  </a:extLst>
                </a:gridCol>
                <a:gridCol w="628261">
                  <a:extLst>
                    <a:ext uri="{9D8B030D-6E8A-4147-A177-3AD203B41FA5}">
                      <a16:colId xmlns:a16="http://schemas.microsoft.com/office/drawing/2014/main" val="20002"/>
                    </a:ext>
                  </a:extLst>
                </a:gridCol>
                <a:gridCol w="628261">
                  <a:extLst>
                    <a:ext uri="{9D8B030D-6E8A-4147-A177-3AD203B41FA5}">
                      <a16:colId xmlns:a16="http://schemas.microsoft.com/office/drawing/2014/main" val="20003"/>
                    </a:ext>
                  </a:extLst>
                </a:gridCol>
                <a:gridCol w="628261">
                  <a:extLst>
                    <a:ext uri="{9D8B030D-6E8A-4147-A177-3AD203B41FA5}">
                      <a16:colId xmlns:a16="http://schemas.microsoft.com/office/drawing/2014/main" val="20004"/>
                    </a:ext>
                  </a:extLst>
                </a:gridCol>
                <a:gridCol w="628261">
                  <a:extLst>
                    <a:ext uri="{9D8B030D-6E8A-4147-A177-3AD203B41FA5}">
                      <a16:colId xmlns:a16="http://schemas.microsoft.com/office/drawing/2014/main" val="20005"/>
                    </a:ext>
                  </a:extLst>
                </a:gridCol>
                <a:gridCol w="628261">
                  <a:extLst>
                    <a:ext uri="{9D8B030D-6E8A-4147-A177-3AD203B41FA5}">
                      <a16:colId xmlns:a16="http://schemas.microsoft.com/office/drawing/2014/main" val="20006"/>
                    </a:ext>
                  </a:extLst>
                </a:gridCol>
                <a:gridCol w="628261">
                  <a:extLst>
                    <a:ext uri="{9D8B030D-6E8A-4147-A177-3AD203B41FA5}">
                      <a16:colId xmlns:a16="http://schemas.microsoft.com/office/drawing/2014/main" val="20007"/>
                    </a:ext>
                  </a:extLst>
                </a:gridCol>
                <a:gridCol w="549729">
                  <a:extLst>
                    <a:ext uri="{9D8B030D-6E8A-4147-A177-3AD203B41FA5}">
                      <a16:colId xmlns:a16="http://schemas.microsoft.com/office/drawing/2014/main" val="20008"/>
                    </a:ext>
                  </a:extLst>
                </a:gridCol>
                <a:gridCol w="549729">
                  <a:extLst>
                    <a:ext uri="{9D8B030D-6E8A-4147-A177-3AD203B41FA5}">
                      <a16:colId xmlns:a16="http://schemas.microsoft.com/office/drawing/2014/main" val="20009"/>
                    </a:ext>
                  </a:extLst>
                </a:gridCol>
                <a:gridCol w="549729">
                  <a:extLst>
                    <a:ext uri="{9D8B030D-6E8A-4147-A177-3AD203B41FA5}">
                      <a16:colId xmlns:a16="http://schemas.microsoft.com/office/drawing/2014/main" val="20010"/>
                    </a:ext>
                  </a:extLst>
                </a:gridCol>
                <a:gridCol w="628261">
                  <a:extLst>
                    <a:ext uri="{9D8B030D-6E8A-4147-A177-3AD203B41FA5}">
                      <a16:colId xmlns:a16="http://schemas.microsoft.com/office/drawing/2014/main" val="20011"/>
                    </a:ext>
                  </a:extLst>
                </a:gridCol>
              </a:tblGrid>
              <a:tr h="450822">
                <a:tc>
                  <a:txBody>
                    <a:bodyPr/>
                    <a:lstStyle/>
                    <a:p>
                      <a:pPr algn="ctr"/>
                      <a:r>
                        <a:rPr lang="en-US" sz="1200" dirty="0" smtClean="0">
                          <a:solidFill>
                            <a:schemeClr val="bg1"/>
                          </a:solidFill>
                        </a:rPr>
                        <a:t>Blank</a:t>
                      </a:r>
                      <a:endParaRPr lang="en-US" sz="12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Year 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1</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3</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4</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7</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8</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9</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Year 10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455564">
                <a:tc>
                  <a:txBody>
                    <a:bodyPr/>
                    <a:lstStyle/>
                    <a:p>
                      <a:pPr algn="ctr"/>
                      <a:r>
                        <a:rPr lang="en-US" sz="1200" dirty="0" smtClean="0"/>
                        <a:t>Number of customers</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90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80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48</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34</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23</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631150">
                <a:tc>
                  <a:txBody>
                    <a:bodyPr/>
                    <a:lstStyle/>
                    <a:p>
                      <a:pPr algn="ctr"/>
                      <a:r>
                        <a:rPr lang="en-US" sz="1200" dirty="0" smtClean="0"/>
                        <a:t>Revenue per customer</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100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110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120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125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130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135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142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143</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145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631150">
                <a:tc>
                  <a:txBody>
                    <a:bodyPr/>
                    <a:lstStyle/>
                    <a:p>
                      <a:pPr algn="ctr"/>
                      <a:r>
                        <a:rPr lang="en-US" sz="1200" dirty="0" smtClean="0"/>
                        <a:t>Variable</a:t>
                      </a:r>
                      <a:r>
                        <a:rPr lang="en-US" sz="1200" baseline="0" dirty="0" smtClean="0"/>
                        <a:t> cost per customer</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78</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79</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80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81</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82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83</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55564">
                <a:tc>
                  <a:txBody>
                    <a:bodyPr/>
                    <a:lstStyle/>
                    <a:p>
                      <a:pPr algn="ctr"/>
                      <a:r>
                        <a:rPr lang="en-US" sz="1200" dirty="0" smtClean="0"/>
                        <a:t>Margin per customer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38</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49</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52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56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61</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61</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62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631150">
                <a:tc>
                  <a:txBody>
                    <a:bodyPr/>
                    <a:lstStyle/>
                    <a:p>
                      <a:pPr algn="ctr"/>
                      <a:r>
                        <a:rPr lang="en-US" sz="1200" dirty="0" smtClean="0"/>
                        <a:t>Acquisition Cost per Customer</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455564">
                <a:tc>
                  <a:txBody>
                    <a:bodyPr/>
                    <a:lstStyle/>
                    <a:p>
                      <a:pPr algn="ctr"/>
                      <a:r>
                        <a:rPr lang="en-US" sz="1200" dirty="0" smtClean="0"/>
                        <a:t>Total</a:t>
                      </a:r>
                      <a:r>
                        <a:rPr lang="en-US" sz="1200" baseline="0" dirty="0" smtClean="0"/>
                        <a:t> Cost or Profit</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-4,000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2,700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3,040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3,240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2,940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2,496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1,904</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1,380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732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366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124</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455564">
                <a:tc>
                  <a:txBody>
                    <a:bodyPr/>
                    <a:lstStyle/>
                    <a:p>
                      <a:pPr algn="ctr"/>
                      <a:r>
                        <a:rPr lang="en-US" sz="1200" dirty="0" smtClean="0"/>
                        <a:t>Present Value</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-4,000</a:t>
                      </a:r>
                    </a:p>
                    <a:p>
                      <a:pPr algn="ct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2,454.55</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2,512.40</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2,434.26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2,008.06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1,549.82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1,074.76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708.16</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341.48</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155.22</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smtClean="0"/>
                        <a:t>47.81</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915146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772400" cy="1097280"/>
          </a:xfrm>
        </p:spPr>
        <p:txBody>
          <a:bodyPr/>
          <a:lstStyle/>
          <a:p>
            <a:r>
              <a:rPr lang="en-US" sz="3600" dirty="0"/>
              <a:t>Maximizing Customer Lifetime </a:t>
            </a:r>
            <a:r>
              <a:rPr lang="en-US" sz="3600" dirty="0"/>
              <a:t>Value </a:t>
            </a:r>
            <a:r>
              <a:rPr lang="en-US" sz="2000" dirty="0"/>
              <a:t>(4 </a:t>
            </a:r>
            <a:r>
              <a:rPr lang="en-US" sz="2000" dirty="0"/>
              <a:t>of 4)</a:t>
            </a:r>
          </a:p>
        </p:txBody>
      </p:sp>
      <p:sp>
        <p:nvSpPr>
          <p:cNvPr id="5" name="Content Placeholder 4"/>
          <p:cNvSpPr>
            <a:spLocks noGrp="1"/>
          </p:cNvSpPr>
          <p:nvPr>
            <p:ph idx="1"/>
          </p:nvPr>
        </p:nvSpPr>
        <p:spPr>
          <a:xfrm>
            <a:off x="1981200" y="1600200"/>
            <a:ext cx="8229600" cy="457200"/>
          </a:xfrm>
        </p:spPr>
        <p:txBody>
          <a:bodyPr/>
          <a:lstStyle/>
          <a:p>
            <a:pPr marL="0" indent="0">
              <a:buNone/>
            </a:pPr>
            <a:r>
              <a:rPr lang="en-US" sz="2600" b="1" dirty="0"/>
              <a:t>Table 5.4 </a:t>
            </a:r>
            <a:r>
              <a:rPr lang="en-US" sz="2600" dirty="0"/>
              <a:t>Margin Multiple</a:t>
            </a:r>
            <a:endParaRPr lang="en-US" sz="2600" dirty="0"/>
          </a:p>
        </p:txBody>
      </p:sp>
      <p:graphicFrame>
        <p:nvGraphicFramePr>
          <p:cNvPr id="4" name="Table 3" descr="Table 5.4 has the following column headers from left to right: retention rate, discount rate 10%, discount rate 12%, discount rate 14%, discount rate 16%. The row entries are as follows. Row 1: 60%, 1.20, 1.5, 1.11, 1.07. Row 2: 70%, 1.75, 1.67, 1.59, 1.52. Row 3: 80%, 2.67, 2.50, 2.35, 2.22. Row 4: 90%, 4.50, 4.09, 3.75, 3.46."/>
          <p:cNvGraphicFramePr>
            <a:graphicFrameLocks noGrp="1"/>
          </p:cNvGraphicFramePr>
          <p:nvPr>
            <p:extLst/>
          </p:nvPr>
        </p:nvGraphicFramePr>
        <p:xfrm>
          <a:off x="2286000" y="2203376"/>
          <a:ext cx="6991350" cy="2521024"/>
        </p:xfrm>
        <a:graphic>
          <a:graphicData uri="http://schemas.openxmlformats.org/drawingml/2006/table">
            <a:tbl>
              <a:tblPr firstRow="1" bandRow="1">
                <a:tableStyleId>{3B4B98B0-60AC-42C2-AFA5-B58CD77FA1E5}</a:tableStyleId>
              </a:tblPr>
              <a:tblGrid>
                <a:gridCol w="2035105">
                  <a:extLst>
                    <a:ext uri="{9D8B030D-6E8A-4147-A177-3AD203B41FA5}">
                      <a16:colId xmlns:a16="http://schemas.microsoft.com/office/drawing/2014/main" val="20000"/>
                    </a:ext>
                  </a:extLst>
                </a:gridCol>
                <a:gridCol w="1222446">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1195493">
                  <a:extLst>
                    <a:ext uri="{9D8B030D-6E8A-4147-A177-3AD203B41FA5}">
                      <a16:colId xmlns:a16="http://schemas.microsoft.com/office/drawing/2014/main" val="20003"/>
                    </a:ext>
                  </a:extLst>
                </a:gridCol>
                <a:gridCol w="1242906">
                  <a:extLst>
                    <a:ext uri="{9D8B030D-6E8A-4147-A177-3AD203B41FA5}">
                      <a16:colId xmlns:a16="http://schemas.microsoft.com/office/drawing/2014/main" val="20004"/>
                    </a:ext>
                  </a:extLst>
                </a:gridCol>
              </a:tblGrid>
              <a:tr h="3553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solidFill>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Discount 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Discount 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Discount 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Discount 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55355">
                <a:tc>
                  <a:txBody>
                    <a:bodyPr/>
                    <a:lstStyle/>
                    <a:p>
                      <a:pPr algn="ctr"/>
                      <a:r>
                        <a:rPr lang="en-US" sz="1800" dirty="0" smtClean="0"/>
                        <a:t>Retention</a:t>
                      </a:r>
                      <a:r>
                        <a:rPr lang="en-US" sz="1800" baseline="0" dirty="0" smtClean="0"/>
                        <a:t> Rate</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12%</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14%</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16%</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35524">
                <a:tc>
                  <a:txBody>
                    <a:bodyPr/>
                    <a:lstStyle/>
                    <a:p>
                      <a:pPr algn="ctr"/>
                      <a:r>
                        <a:rPr lang="en-US" sz="1800" dirty="0" smtClean="0"/>
                        <a:t>60%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1.20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1.11</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1.07</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37087">
                <a:tc>
                  <a:txBody>
                    <a:bodyPr/>
                    <a:lstStyle/>
                    <a:p>
                      <a:pPr algn="ctr"/>
                      <a:r>
                        <a:rPr lang="en-US" sz="1800" dirty="0" smtClean="0"/>
                        <a:t>70%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1.75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1.67</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1.59</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1.52</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17904">
                <a:tc>
                  <a:txBody>
                    <a:bodyPr/>
                    <a:lstStyle/>
                    <a:p>
                      <a:pPr algn="ctr"/>
                      <a:r>
                        <a:rPr lang="en-US" sz="1800" dirty="0" smtClean="0"/>
                        <a:t>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2.67</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2.50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2.35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2.22</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57262">
                <a:tc>
                  <a:txBody>
                    <a:bodyPr/>
                    <a:lstStyle/>
                    <a:p>
                      <a:pPr algn="ctr"/>
                      <a:r>
                        <a:rPr lang="en-US" sz="1800" dirty="0" smtClean="0"/>
                        <a:t>90%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4.50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4.09</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3.75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dirty="0" smtClean="0"/>
                        <a:t>3.46</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04926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772400" cy="1097280"/>
          </a:xfrm>
        </p:spPr>
        <p:txBody>
          <a:bodyPr/>
          <a:lstStyle/>
          <a:p>
            <a:r>
              <a:rPr lang="en-US" sz="3600" dirty="0"/>
              <a:t>Attracting and Retaining </a:t>
            </a:r>
            <a:r>
              <a:rPr lang="en-US" sz="3600" dirty="0"/>
              <a:t>Customers </a:t>
            </a:r>
            <a:r>
              <a:rPr lang="en-US" sz="2000" dirty="0">
                <a:latin typeface="+mn-lt"/>
              </a:rPr>
              <a:t>(1 of 3)</a:t>
            </a:r>
            <a:endParaRPr lang="en-US" sz="2000" dirty="0">
              <a:latin typeface="+mn-lt"/>
            </a:endParaRPr>
          </a:p>
        </p:txBody>
      </p:sp>
      <p:sp>
        <p:nvSpPr>
          <p:cNvPr id="3" name="Content Placeholder 2"/>
          <p:cNvSpPr>
            <a:spLocks noGrp="1"/>
          </p:cNvSpPr>
          <p:nvPr>
            <p:ph idx="1"/>
          </p:nvPr>
        </p:nvSpPr>
        <p:spPr>
          <a:xfrm>
            <a:off x="1981200" y="1600201"/>
            <a:ext cx="8229600" cy="2666999"/>
          </a:xfrm>
        </p:spPr>
        <p:txBody>
          <a:bodyPr/>
          <a:lstStyle/>
          <a:p>
            <a:r>
              <a:rPr lang="en-US" sz="2600" dirty="0">
                <a:cs typeface="Avenir Black" pitchFamily="-84" charset="0"/>
              </a:rPr>
              <a:t>Reducing </a:t>
            </a:r>
            <a:r>
              <a:rPr lang="en-US" sz="2600" dirty="0">
                <a:cs typeface="Avenir Black" pitchFamily="-84" charset="0"/>
              </a:rPr>
              <a:t>defection/customer churn</a:t>
            </a:r>
          </a:p>
          <a:p>
            <a:pPr marL="741600" lvl="3" indent="-284400">
              <a:spcBef>
                <a:spcPts val="1500"/>
              </a:spcBef>
              <a:buFont typeface="Arial" panose="020B0604020202020204" pitchFamily="34" charset="0"/>
              <a:buChar char="‒"/>
            </a:pPr>
            <a:r>
              <a:rPr lang="en-US" sz="2400" dirty="0"/>
              <a:t>Define </a:t>
            </a:r>
            <a:r>
              <a:rPr lang="en-US" sz="2400" dirty="0"/>
              <a:t>and measure retention </a:t>
            </a:r>
            <a:r>
              <a:rPr lang="en-US" sz="2400" dirty="0"/>
              <a:t>rate</a:t>
            </a:r>
          </a:p>
          <a:p>
            <a:pPr marL="741600" lvl="3" indent="-284400">
              <a:spcBef>
                <a:spcPts val="1500"/>
              </a:spcBef>
              <a:buFont typeface="Arial" panose="020B0604020202020204" pitchFamily="34" charset="0"/>
              <a:buChar char="‒"/>
            </a:pPr>
            <a:r>
              <a:rPr lang="en-US" sz="2400" dirty="0"/>
              <a:t>Distinguish/identify </a:t>
            </a:r>
            <a:r>
              <a:rPr lang="en-US" sz="2400" dirty="0"/>
              <a:t>customer attrition </a:t>
            </a:r>
            <a:r>
              <a:rPr lang="en-US" sz="2400" dirty="0"/>
              <a:t>causes</a:t>
            </a:r>
          </a:p>
          <a:p>
            <a:pPr marL="741600" lvl="3" indent="-284400">
              <a:spcBef>
                <a:spcPts val="1500"/>
              </a:spcBef>
              <a:buFont typeface="Arial" panose="020B0604020202020204" pitchFamily="34" charset="0"/>
              <a:buChar char="‒"/>
            </a:pPr>
            <a:r>
              <a:rPr lang="en-US" sz="2400" dirty="0"/>
              <a:t>Compare </a:t>
            </a:r>
            <a:r>
              <a:rPr lang="en-US" sz="2400" dirty="0"/>
              <a:t>lost CLV to reducing defection </a:t>
            </a:r>
            <a:r>
              <a:rPr lang="en-US" sz="2400" dirty="0"/>
              <a:t>rate</a:t>
            </a:r>
            <a:endParaRPr lang="en-US" sz="2400" dirty="0"/>
          </a:p>
        </p:txBody>
      </p:sp>
    </p:spTree>
    <p:extLst>
      <p:ext uri="{BB962C8B-B14F-4D97-AF65-F5344CB8AC3E}">
        <p14:creationId xmlns:p14="http://schemas.microsoft.com/office/powerpoint/2010/main" val="1355359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696200" cy="1097280"/>
          </a:xfrm>
        </p:spPr>
        <p:txBody>
          <a:bodyPr/>
          <a:lstStyle/>
          <a:p>
            <a:r>
              <a:rPr lang="en-US" sz="3600" dirty="0"/>
              <a:t>Attracting and Retaining </a:t>
            </a:r>
            <a:r>
              <a:rPr lang="en-US" sz="3600" dirty="0"/>
              <a:t>Customers </a:t>
            </a:r>
            <a:r>
              <a:rPr lang="en-US" sz="2000" dirty="0"/>
              <a:t>(2 </a:t>
            </a:r>
            <a:r>
              <a:rPr lang="en-US" sz="2000" dirty="0"/>
              <a:t>of 3)</a:t>
            </a:r>
          </a:p>
        </p:txBody>
      </p:sp>
      <p:sp>
        <p:nvSpPr>
          <p:cNvPr id="3" name="Content Placeholder 2"/>
          <p:cNvSpPr>
            <a:spLocks noGrp="1"/>
          </p:cNvSpPr>
          <p:nvPr>
            <p:ph idx="1"/>
          </p:nvPr>
        </p:nvSpPr>
        <p:spPr>
          <a:xfrm>
            <a:off x="1981200" y="1600202"/>
            <a:ext cx="8229600" cy="380999"/>
          </a:xfrm>
        </p:spPr>
        <p:txBody>
          <a:bodyPr>
            <a:normAutofit fontScale="92500" lnSpcReduction="20000"/>
          </a:bodyPr>
          <a:lstStyle/>
          <a:p>
            <a:r>
              <a:rPr lang="en-US" sz="2600" dirty="0">
                <a:cs typeface="Avenir Black" pitchFamily="-84" charset="0"/>
              </a:rPr>
              <a:t>Retention dynamics/marketing </a:t>
            </a:r>
            <a:r>
              <a:rPr lang="en-US" sz="2600" dirty="0">
                <a:cs typeface="Avenir Black" pitchFamily="-84" charset="0"/>
              </a:rPr>
              <a:t>funnel</a:t>
            </a:r>
            <a:endParaRPr lang="en-US" sz="2600" dirty="0"/>
          </a:p>
        </p:txBody>
      </p:sp>
      <p:sp>
        <p:nvSpPr>
          <p:cNvPr id="4" name="Content Placeholder 3"/>
          <p:cNvSpPr>
            <a:spLocks noGrp="1"/>
          </p:cNvSpPr>
          <p:nvPr>
            <p:ph idx="13"/>
          </p:nvPr>
        </p:nvSpPr>
        <p:spPr>
          <a:xfrm>
            <a:off x="2435681" y="2209801"/>
            <a:ext cx="7311405" cy="363749"/>
          </a:xfrm>
        </p:spPr>
        <p:txBody>
          <a:bodyPr>
            <a:normAutofit lnSpcReduction="10000"/>
          </a:bodyPr>
          <a:lstStyle/>
          <a:p>
            <a:pPr marL="0" indent="0">
              <a:buNone/>
            </a:pPr>
            <a:r>
              <a:rPr lang="en-IN" sz="2200" b="1" dirty="0"/>
              <a:t>Figure 5.4</a:t>
            </a:r>
            <a:r>
              <a:rPr lang="en-IN" sz="2200" dirty="0"/>
              <a:t> The Marketing Funnel</a:t>
            </a:r>
            <a:endParaRPr lang="en-IN" sz="2200" dirty="0"/>
          </a:p>
        </p:txBody>
      </p:sp>
      <p:pic>
        <p:nvPicPr>
          <p:cNvPr id="5" name="Picture 3" descr="A drawing in the shape of a funnel shows the main steps in attracting and retaining customers. In order from left to right starting at the largest end of the funnel: target market, aware (I have heard of this brand), open to trial (I am open to trying the brand but have not done so), trier/non-rejectors (I have tried the brand and would use again but have not done so in the past three months), recent user, for example, once in the past 3 months (I have used the brand in the past three months but am not a regular user), regular user (for example, at least once every two weeks) (I am a regular user but this is not my most often used brand), most often used (I use this brand most often even though I do use other brands), and, finally, loyal (I always use this brand as long as it is availabl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3339" y="2743201"/>
            <a:ext cx="7311405" cy="3463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9314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696200" cy="1097280"/>
          </a:xfrm>
        </p:spPr>
        <p:txBody>
          <a:bodyPr/>
          <a:lstStyle/>
          <a:p>
            <a:r>
              <a:rPr lang="en-US" sz="3600" dirty="0"/>
              <a:t>Attracting and Retaining </a:t>
            </a:r>
            <a:r>
              <a:rPr lang="en-US" sz="3600" dirty="0"/>
              <a:t>Customers </a:t>
            </a:r>
            <a:r>
              <a:rPr lang="en-US" sz="2000" dirty="0"/>
              <a:t>(3 </a:t>
            </a:r>
            <a:r>
              <a:rPr lang="en-US" sz="2000" dirty="0"/>
              <a:t>of 3)</a:t>
            </a:r>
          </a:p>
        </p:txBody>
      </p:sp>
      <p:sp>
        <p:nvSpPr>
          <p:cNvPr id="3" name="Content Placeholder 2"/>
          <p:cNvSpPr>
            <a:spLocks noGrp="1"/>
          </p:cNvSpPr>
          <p:nvPr>
            <p:ph idx="1"/>
          </p:nvPr>
        </p:nvSpPr>
        <p:spPr>
          <a:xfrm>
            <a:off x="1981200" y="1600202"/>
            <a:ext cx="8229600" cy="3505199"/>
          </a:xfrm>
        </p:spPr>
        <p:txBody>
          <a:bodyPr/>
          <a:lstStyle/>
          <a:p>
            <a:r>
              <a:rPr lang="en-US" sz="2600" dirty="0">
                <a:cs typeface="Avenir Black" pitchFamily="-84" charset="0"/>
              </a:rPr>
              <a:t>Managing the customer </a:t>
            </a:r>
            <a:r>
              <a:rPr lang="en-US" sz="2600" dirty="0">
                <a:cs typeface="Avenir Black" pitchFamily="-84" charset="0"/>
              </a:rPr>
              <a:t>base</a:t>
            </a:r>
          </a:p>
          <a:p>
            <a:pPr lvl="1"/>
            <a:r>
              <a:rPr lang="en-US" dirty="0">
                <a:cs typeface="Avenir Black" pitchFamily="-84" charset="0"/>
              </a:rPr>
              <a:t>Reduce customer defection</a:t>
            </a:r>
          </a:p>
          <a:p>
            <a:pPr lvl="1"/>
            <a:r>
              <a:rPr lang="en-US" dirty="0">
                <a:cs typeface="Avenir Black" pitchFamily="-84" charset="0"/>
              </a:rPr>
              <a:t>Focus on high-profit customers</a:t>
            </a:r>
          </a:p>
          <a:p>
            <a:pPr lvl="1"/>
            <a:r>
              <a:rPr lang="en-US" dirty="0">
                <a:cs typeface="Avenir Black" pitchFamily="-84" charset="0"/>
              </a:rPr>
              <a:t>Increase customer longevity</a:t>
            </a:r>
          </a:p>
          <a:p>
            <a:pPr lvl="1"/>
            <a:r>
              <a:rPr lang="en-US" dirty="0">
                <a:cs typeface="Avenir Black" pitchFamily="-84" charset="0"/>
              </a:rPr>
              <a:t>Terminate low-profit customers</a:t>
            </a:r>
          </a:p>
          <a:p>
            <a:pPr lvl="1"/>
            <a:r>
              <a:rPr lang="en-US" dirty="0">
                <a:cs typeface="Avenir Black" pitchFamily="-84" charset="0"/>
              </a:rPr>
              <a:t>Share of wallet and cross/upselling</a:t>
            </a:r>
            <a:endParaRPr lang="en-US" dirty="0">
              <a:cs typeface="Avenir Black" pitchFamily="-84" charset="0"/>
            </a:endParaRPr>
          </a:p>
        </p:txBody>
      </p:sp>
    </p:spTree>
    <p:extLst>
      <p:ext uri="{BB962C8B-B14F-4D97-AF65-F5344CB8AC3E}">
        <p14:creationId xmlns:p14="http://schemas.microsoft.com/office/powerpoint/2010/main" val="2109838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Building </a:t>
            </a:r>
            <a:r>
              <a:rPr lang="en-US" sz="3600" dirty="0"/>
              <a:t>Loyalty</a:t>
            </a:r>
            <a:endParaRPr lang="en-US" sz="3600" dirty="0"/>
          </a:p>
        </p:txBody>
      </p:sp>
      <p:sp>
        <p:nvSpPr>
          <p:cNvPr id="3" name="Content Placeholder 2"/>
          <p:cNvSpPr>
            <a:spLocks noGrp="1"/>
          </p:cNvSpPr>
          <p:nvPr>
            <p:ph idx="1"/>
          </p:nvPr>
        </p:nvSpPr>
        <p:spPr/>
        <p:txBody>
          <a:bodyPr/>
          <a:lstStyle/>
          <a:p>
            <a:r>
              <a:rPr lang="en-US" sz="2600" dirty="0">
                <a:solidFill>
                  <a:srgbClr val="000000"/>
                </a:solidFill>
              </a:rPr>
              <a:t>Interact closely with customers</a:t>
            </a:r>
          </a:p>
          <a:p>
            <a:r>
              <a:rPr lang="en-US" sz="2600" dirty="0">
                <a:solidFill>
                  <a:srgbClr val="000000"/>
                </a:solidFill>
              </a:rPr>
              <a:t>Develop loyalty programs</a:t>
            </a:r>
          </a:p>
          <a:p>
            <a:r>
              <a:rPr lang="en-US" sz="2600" dirty="0">
                <a:solidFill>
                  <a:srgbClr val="000000"/>
                </a:solidFill>
              </a:rPr>
              <a:t>Create institutional </a:t>
            </a:r>
            <a:r>
              <a:rPr lang="en-US" sz="2600" dirty="0">
                <a:solidFill>
                  <a:srgbClr val="000000"/>
                </a:solidFill>
              </a:rPr>
              <a:t>ties</a:t>
            </a:r>
            <a:endParaRPr lang="en-US" sz="2600" dirty="0"/>
          </a:p>
        </p:txBody>
      </p:sp>
    </p:spTree>
    <p:extLst>
      <p:ext uri="{BB962C8B-B14F-4D97-AF65-F5344CB8AC3E}">
        <p14:creationId xmlns:p14="http://schemas.microsoft.com/office/powerpoint/2010/main" val="6695659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a:t>
            </a:r>
            <a:r>
              <a:rPr lang="en-US" sz="3600" dirty="0"/>
              <a:t>Communities</a:t>
            </a:r>
            <a:endParaRPr lang="en-US" sz="3600" dirty="0"/>
          </a:p>
        </p:txBody>
      </p:sp>
      <p:sp>
        <p:nvSpPr>
          <p:cNvPr id="3" name="Content Placeholder 2"/>
          <p:cNvSpPr>
            <a:spLocks noGrp="1"/>
          </p:cNvSpPr>
          <p:nvPr>
            <p:ph idx="1"/>
          </p:nvPr>
        </p:nvSpPr>
        <p:spPr>
          <a:xfrm>
            <a:off x="1981200" y="1600201"/>
            <a:ext cx="8229600" cy="1219200"/>
          </a:xfrm>
        </p:spPr>
        <p:txBody>
          <a:bodyPr/>
          <a:lstStyle/>
          <a:p>
            <a:r>
              <a:rPr lang="en-US" sz="2600" dirty="0">
                <a:latin typeface="Avenir Black" pitchFamily="-84" charset="0"/>
                <a:cs typeface="Avenir Black" pitchFamily="-84" charset="0"/>
              </a:rPr>
              <a:t>A specialized community of consumers and employees whose identification and activities focus around the </a:t>
            </a:r>
            <a:r>
              <a:rPr lang="en-US" sz="2600" dirty="0">
                <a:latin typeface="Avenir Black" pitchFamily="-84" charset="0"/>
                <a:cs typeface="Avenir Black" pitchFamily="-84" charset="0"/>
              </a:rPr>
              <a:t>brand</a:t>
            </a:r>
            <a:endParaRPr lang="en-US" sz="2600" dirty="0"/>
          </a:p>
        </p:txBody>
      </p:sp>
      <p:pic>
        <p:nvPicPr>
          <p:cNvPr id="4" name="Рисунок 3"/>
          <p:cNvPicPr>
            <a:picLocks noChangeAspect="1"/>
          </p:cNvPicPr>
          <p:nvPr/>
        </p:nvPicPr>
        <p:blipFill>
          <a:blip r:embed="rId3"/>
          <a:stretch>
            <a:fillRect/>
          </a:stretch>
        </p:blipFill>
        <p:spPr>
          <a:xfrm>
            <a:off x="3234864" y="2925763"/>
            <a:ext cx="7116326" cy="3558163"/>
          </a:xfrm>
          <a:prstGeom prst="rect">
            <a:avLst/>
          </a:prstGeom>
        </p:spPr>
      </p:pic>
    </p:spTree>
    <p:extLst>
      <p:ext uri="{BB962C8B-B14F-4D97-AF65-F5344CB8AC3E}">
        <p14:creationId xmlns:p14="http://schemas.microsoft.com/office/powerpoint/2010/main" val="171717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Table 5.5 Value </a:t>
            </a:r>
            <a:r>
              <a:rPr lang="en-US" sz="3600" dirty="0"/>
              <a:t>Creation Practices</a:t>
            </a:r>
          </a:p>
        </p:txBody>
      </p:sp>
      <p:sp>
        <p:nvSpPr>
          <p:cNvPr id="3" name="Content Placeholder 2"/>
          <p:cNvSpPr>
            <a:spLocks noGrp="1"/>
          </p:cNvSpPr>
          <p:nvPr>
            <p:ph idx="1"/>
          </p:nvPr>
        </p:nvSpPr>
        <p:spPr>
          <a:xfrm>
            <a:off x="1981200" y="1600200"/>
            <a:ext cx="4038600" cy="4038600"/>
          </a:xfrm>
        </p:spPr>
        <p:txBody>
          <a:bodyPr/>
          <a:lstStyle/>
          <a:p>
            <a:pPr>
              <a:defRPr/>
            </a:pPr>
            <a:r>
              <a:rPr lang="en-US" sz="2600" dirty="0">
                <a:latin typeface="Avenir Black" charset="0"/>
                <a:ea typeface="ＭＳ Ｐゴシック" charset="0"/>
              </a:rPr>
              <a:t>Social </a:t>
            </a:r>
            <a:r>
              <a:rPr lang="en-US" sz="2600" dirty="0">
                <a:latin typeface="Avenir Black" charset="0"/>
                <a:ea typeface="ＭＳ Ｐゴシック" charset="0"/>
              </a:rPr>
              <a:t>networking</a:t>
            </a:r>
          </a:p>
          <a:p>
            <a:pPr lvl="1">
              <a:buFont typeface="Arial" charset="0"/>
              <a:buChar char="–"/>
              <a:defRPr/>
            </a:pPr>
            <a:r>
              <a:rPr lang="en-US" sz="2400" dirty="0">
                <a:ea typeface="ＭＳ Ｐゴシック" charset="0"/>
              </a:rPr>
              <a:t>Welcoming, empathizing, governing</a:t>
            </a:r>
          </a:p>
          <a:p>
            <a:pPr>
              <a:defRPr/>
            </a:pPr>
            <a:r>
              <a:rPr lang="en-US" sz="2600" dirty="0">
                <a:latin typeface="Avenir Black" charset="0"/>
                <a:ea typeface="ＭＳ Ｐゴシック" charset="0"/>
              </a:rPr>
              <a:t>Impression management</a:t>
            </a:r>
          </a:p>
          <a:p>
            <a:pPr lvl="1">
              <a:buFont typeface="Arial" charset="0"/>
              <a:buChar char="–"/>
              <a:defRPr/>
            </a:pPr>
            <a:r>
              <a:rPr lang="en-US" sz="2400" dirty="0">
                <a:ea typeface="ＭＳ Ｐゴシック" charset="0"/>
              </a:rPr>
              <a:t>Evangelizing, </a:t>
            </a:r>
            <a:r>
              <a:rPr lang="en-US" sz="2400" dirty="0">
                <a:ea typeface="ＭＳ Ｐゴシック" charset="0"/>
              </a:rPr>
              <a:t>justifying</a:t>
            </a:r>
            <a:endParaRPr lang="en-US" sz="2400" dirty="0"/>
          </a:p>
        </p:txBody>
      </p:sp>
      <p:sp>
        <p:nvSpPr>
          <p:cNvPr id="4" name="Content Placeholder 3"/>
          <p:cNvSpPr>
            <a:spLocks noGrp="1"/>
          </p:cNvSpPr>
          <p:nvPr>
            <p:ph idx="13"/>
          </p:nvPr>
        </p:nvSpPr>
        <p:spPr>
          <a:xfrm>
            <a:off x="6345382" y="1600200"/>
            <a:ext cx="4094018" cy="4038600"/>
          </a:xfrm>
        </p:spPr>
        <p:txBody>
          <a:bodyPr/>
          <a:lstStyle/>
          <a:p>
            <a:pPr>
              <a:defRPr/>
            </a:pPr>
            <a:r>
              <a:rPr lang="en-US" sz="2600" dirty="0">
                <a:latin typeface="Avenir Black" charset="0"/>
              </a:rPr>
              <a:t>Community engagement</a:t>
            </a:r>
          </a:p>
          <a:p>
            <a:pPr lvl="1">
              <a:defRPr/>
            </a:pPr>
            <a:r>
              <a:rPr lang="en-US" sz="2400" dirty="0"/>
              <a:t>Staking, milestoning, badging, documenting</a:t>
            </a:r>
          </a:p>
          <a:p>
            <a:pPr>
              <a:defRPr/>
            </a:pPr>
            <a:r>
              <a:rPr lang="en-US" sz="2600" dirty="0">
                <a:latin typeface="Avenir Black" charset="0"/>
              </a:rPr>
              <a:t>Brand use</a:t>
            </a:r>
          </a:p>
          <a:p>
            <a:pPr lvl="1">
              <a:defRPr/>
            </a:pPr>
            <a:r>
              <a:rPr lang="en-US" sz="2400" dirty="0"/>
              <a:t>Grooming, customizing, </a:t>
            </a:r>
            <a:r>
              <a:rPr lang="en-US" sz="2400" dirty="0"/>
              <a:t>commoditizing</a:t>
            </a:r>
            <a:endParaRPr lang="en-US" sz="2400" dirty="0"/>
          </a:p>
        </p:txBody>
      </p:sp>
    </p:spTree>
    <p:extLst>
      <p:ext uri="{BB962C8B-B14F-4D97-AF65-F5344CB8AC3E}">
        <p14:creationId xmlns:p14="http://schemas.microsoft.com/office/powerpoint/2010/main" val="18770855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Cultivating </a:t>
            </a:r>
            <a:r>
              <a:rPr lang="en-US" sz="3600" dirty="0"/>
              <a:t>Customer Relationships</a:t>
            </a:r>
            <a:endParaRPr lang="en-US" sz="3600" dirty="0"/>
          </a:p>
        </p:txBody>
      </p:sp>
      <p:sp>
        <p:nvSpPr>
          <p:cNvPr id="3" name="Content Placeholder 2"/>
          <p:cNvSpPr>
            <a:spLocks noGrp="1"/>
          </p:cNvSpPr>
          <p:nvPr>
            <p:ph idx="1"/>
          </p:nvPr>
        </p:nvSpPr>
        <p:spPr>
          <a:xfrm>
            <a:off x="1981200" y="1600200"/>
            <a:ext cx="8229600" cy="4114800"/>
          </a:xfrm>
        </p:spPr>
        <p:txBody>
          <a:bodyPr/>
          <a:lstStyle/>
          <a:p>
            <a:r>
              <a:rPr lang="en-US" sz="2600" dirty="0">
                <a:cs typeface="Avenir Black" pitchFamily="-84" charset="0"/>
              </a:rPr>
              <a:t>Customer relationship management (CRM)</a:t>
            </a:r>
          </a:p>
          <a:p>
            <a:pPr lvl="1"/>
            <a:r>
              <a:rPr lang="en-US" sz="2400" dirty="0">
                <a:cs typeface="Arial" panose="020B0604020202020204" pitchFamily="34" charset="0"/>
              </a:rPr>
              <a:t>The process of carefully managing detailed information about individual customers and all customer </a:t>
            </a:r>
            <a:r>
              <a:rPr lang="en-US" altLang="en-US" sz="2400" dirty="0">
                <a:cs typeface="Arial" panose="020B0604020202020204" pitchFamily="34" charset="0"/>
              </a:rPr>
              <a:t>“</a:t>
            </a:r>
            <a:r>
              <a:rPr lang="en-US" sz="2400" dirty="0">
                <a:cs typeface="Arial" panose="020B0604020202020204" pitchFamily="34" charset="0"/>
              </a:rPr>
              <a:t>touch points</a:t>
            </a:r>
            <a:r>
              <a:rPr lang="en-US" altLang="en-US" sz="2400" dirty="0">
                <a:cs typeface="Arial" panose="020B0604020202020204" pitchFamily="34" charset="0"/>
              </a:rPr>
              <a:t>”</a:t>
            </a:r>
            <a:r>
              <a:rPr lang="en-US" sz="2400" dirty="0">
                <a:cs typeface="Arial" panose="020B0604020202020204" pitchFamily="34" charset="0"/>
              </a:rPr>
              <a:t> to maximize loyalty</a:t>
            </a:r>
          </a:p>
          <a:p>
            <a:pPr lvl="1"/>
            <a:r>
              <a:rPr lang="en-US" sz="2400" dirty="0">
                <a:cs typeface="Arial" panose="020B0604020202020204" pitchFamily="34" charset="0"/>
              </a:rPr>
              <a:t>Customer </a:t>
            </a:r>
            <a:r>
              <a:rPr lang="fr-FR" sz="2400" dirty="0">
                <a:cs typeface="Arial" panose="020B0604020202020204" pitchFamily="34" charset="0"/>
              </a:rPr>
              <a:t>value management (CVM</a:t>
            </a:r>
            <a:r>
              <a:rPr lang="fr-FR" sz="2400" dirty="0">
                <a:cs typeface="Arial" panose="020B0604020202020204" pitchFamily="34" charset="0"/>
              </a:rPr>
              <a:t>)</a:t>
            </a:r>
            <a:endParaRPr lang="en-US" sz="2400" dirty="0"/>
          </a:p>
        </p:txBody>
      </p:sp>
    </p:spTree>
    <p:extLst>
      <p:ext uri="{BB962C8B-B14F-4D97-AF65-F5344CB8AC3E}">
        <p14:creationId xmlns:p14="http://schemas.microsoft.com/office/powerpoint/2010/main" val="980737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CRM</a:t>
            </a:r>
            <a:endParaRPr lang="en-US" sz="3600" dirty="0"/>
          </a:p>
        </p:txBody>
      </p:sp>
      <p:sp>
        <p:nvSpPr>
          <p:cNvPr id="3" name="Content Placeholder 2"/>
          <p:cNvSpPr>
            <a:spLocks noGrp="1"/>
          </p:cNvSpPr>
          <p:nvPr>
            <p:ph idx="1"/>
          </p:nvPr>
        </p:nvSpPr>
        <p:spPr>
          <a:xfrm>
            <a:off x="1981200" y="1600200"/>
            <a:ext cx="4267200" cy="4191000"/>
          </a:xfrm>
        </p:spPr>
        <p:txBody>
          <a:bodyPr/>
          <a:lstStyle/>
          <a:p>
            <a:r>
              <a:rPr lang="en-US" sz="2600" dirty="0">
                <a:cs typeface="Avenir Black" pitchFamily="-84" charset="0"/>
              </a:rPr>
              <a:t>Personalizing/permission marketing</a:t>
            </a:r>
          </a:p>
          <a:p>
            <a:r>
              <a:rPr lang="en-US" sz="2600" dirty="0">
                <a:cs typeface="Avenir Black" pitchFamily="-84" charset="0"/>
              </a:rPr>
              <a:t>Customer empowerment</a:t>
            </a:r>
          </a:p>
          <a:p>
            <a:r>
              <a:rPr lang="en-US" sz="2600" dirty="0">
                <a:cs typeface="Avenir Black" pitchFamily="-84" charset="0"/>
              </a:rPr>
              <a:t>Customer reviews/ recommendations</a:t>
            </a:r>
          </a:p>
          <a:p>
            <a:r>
              <a:rPr lang="fi-FI" sz="2600" dirty="0">
                <a:cs typeface="Avenir Black" pitchFamily="-84" charset="0"/>
              </a:rPr>
              <a:t>Customer </a:t>
            </a:r>
            <a:r>
              <a:rPr lang="fi-FI" sz="2600" dirty="0">
                <a:cs typeface="Avenir Black" pitchFamily="-84" charset="0"/>
              </a:rPr>
              <a:t>complaints</a:t>
            </a:r>
            <a:endParaRPr lang="en-US" sz="2600" dirty="0"/>
          </a:p>
        </p:txBody>
      </p:sp>
      <p:pic>
        <p:nvPicPr>
          <p:cNvPr id="4" name="Рисунок 3"/>
          <p:cNvPicPr>
            <a:picLocks noChangeAspect="1"/>
          </p:cNvPicPr>
          <p:nvPr/>
        </p:nvPicPr>
        <p:blipFill>
          <a:blip r:embed="rId3"/>
          <a:stretch>
            <a:fillRect/>
          </a:stretch>
        </p:blipFill>
        <p:spPr>
          <a:xfrm>
            <a:off x="5921667" y="1690688"/>
            <a:ext cx="6270333" cy="3013017"/>
          </a:xfrm>
          <a:prstGeom prst="rect">
            <a:avLst/>
          </a:prstGeom>
        </p:spPr>
      </p:pic>
    </p:spTree>
    <p:extLst>
      <p:ext uri="{BB962C8B-B14F-4D97-AF65-F5344CB8AC3E}">
        <p14:creationId xmlns:p14="http://schemas.microsoft.com/office/powerpoint/2010/main" val="2437096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TotalTime>
  <Words>2853</Words>
  <Application>Microsoft Office PowerPoint</Application>
  <PresentationFormat>Широкоэкранный</PresentationFormat>
  <Paragraphs>294</Paragraphs>
  <Slides>26</Slides>
  <Notes>24</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26</vt:i4>
      </vt:variant>
    </vt:vector>
  </HeadingPairs>
  <TitlesOfParts>
    <vt:vector size="32" baseType="lpstr">
      <vt:lpstr>ＭＳ Ｐゴシック</vt:lpstr>
      <vt:lpstr>Arial</vt:lpstr>
      <vt:lpstr>Avenir Black</vt:lpstr>
      <vt:lpstr>Calibri</vt:lpstr>
      <vt:lpstr>Calibri Light</vt:lpstr>
      <vt:lpstr>Office Theme</vt:lpstr>
      <vt:lpstr>Презентация PowerPoint</vt:lpstr>
      <vt:lpstr>Creating Long-Term Loyalty Relationships</vt:lpstr>
      <vt:lpstr>Learning Objectives</vt:lpstr>
      <vt:lpstr>Building Customer Value, Satisfaction, and Loyalty (1 of 6)</vt:lpstr>
      <vt:lpstr>Building Customer Value, Satisfaction, and Loyalty (2 of 6)</vt:lpstr>
      <vt:lpstr>Figure 5.2 Determinants of CPV</vt:lpstr>
      <vt:lpstr>Customer Value Analysis</vt:lpstr>
      <vt:lpstr>Building Customer Value, Satisfaction, and Loyalty (3 of 6)</vt:lpstr>
      <vt:lpstr>Building Customer Value, Satisfaction, and Loyalty (4 of 6)</vt:lpstr>
      <vt:lpstr>Building Customer Value, Satisfaction, and Loyalty (5 of 6)</vt:lpstr>
      <vt:lpstr>Building Customer Value, Satisfaction, and Loyalty (6 of 6)</vt:lpstr>
      <vt:lpstr>Maximizing Customer Lifetime Value (1 of 4)</vt:lpstr>
      <vt:lpstr>Figure 5.3 Customer-Product Profitability Analysis</vt:lpstr>
      <vt:lpstr>Maximizing Customer Lifetime Value (2 of 4)</vt:lpstr>
      <vt:lpstr>Maximizing Customer Lifetime Value (3 of 4)</vt:lpstr>
      <vt:lpstr>Maximizing Customer Lifetime Value (4 of 4)</vt:lpstr>
      <vt:lpstr>Attracting and Retaining Customers (1 of 3)</vt:lpstr>
      <vt:lpstr>Attracting and Retaining Customers (2 of 3)</vt:lpstr>
      <vt:lpstr>Attracting and Retaining Customers (3 of 3)</vt:lpstr>
      <vt:lpstr>Building Loyalty</vt:lpstr>
      <vt:lpstr>Brand Communities</vt:lpstr>
      <vt:lpstr>Table 5.5 Value Creation Practices</vt:lpstr>
      <vt:lpstr>Cultivating Customer Relationships</vt:lpstr>
      <vt:lpstr>CRM</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28</cp:revision>
  <dcterms:created xsi:type="dcterms:W3CDTF">2018-04-02T08:05:09Z</dcterms:created>
  <dcterms:modified xsi:type="dcterms:W3CDTF">2018-10-23T13:06:01Z</dcterms:modified>
</cp:coreProperties>
</file>