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66" r:id="rId32"/>
    <p:sldId id="26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78584" autoAdjust="0"/>
  </p:normalViewPr>
  <p:slideViewPr>
    <p:cSldViewPr snapToGrid="0">
      <p:cViewPr varScale="1">
        <p:scale>
          <a:sx n="58" d="100"/>
          <a:sy n="58" d="100"/>
        </p:scale>
        <p:origin x="858" y="60"/>
      </p:cViewPr>
      <p:guideLst/>
    </p:cSldViewPr>
  </p:slideViewPr>
  <p:notesTextViewPr>
    <p:cViewPr>
      <p:scale>
        <a:sx n="1" d="1"/>
        <a:sy n="1" d="1"/>
      </p:scale>
      <p:origin x="0" y="0"/>
    </p:cViewPr>
  </p:notesTextViewPr>
  <p:sorterViewPr>
    <p:cViewPr>
      <p:scale>
        <a:sx n="47" d="100"/>
        <a:sy n="47"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10/26/2018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3</a:t>
            </a:fld>
            <a:endParaRPr lang="en-US" dirty="0"/>
          </a:p>
        </p:txBody>
      </p:sp>
    </p:spTree>
    <p:extLst>
      <p:ext uri="{BB962C8B-B14F-4D97-AF65-F5344CB8AC3E}">
        <p14:creationId xmlns:p14="http://schemas.microsoft.com/office/powerpoint/2010/main" val="491513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3641847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Many people think a product is tangible, but this definition suggests otherwise.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3899785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Marketing planning begins with formulating an offering to meet target customers</a:t>
            </a:r>
            <a:r>
              <a:rPr lang="en-US" altLang="en-US" dirty="0" smtClean="0">
                <a:latin typeface="Arial" panose="020B0604020202020204" pitchFamily="34" charset="0"/>
              </a:rPr>
              <a:t>’</a:t>
            </a:r>
            <a:r>
              <a:rPr lang="en-US" dirty="0" smtClean="0">
                <a:latin typeface="Arial" panose="020B0604020202020204" pitchFamily="34" charset="0"/>
              </a:rPr>
              <a:t> needs or wants. The customer will judge the offering on three basic elements: product features and quality, service mix and quality, and price (see Figure 13.1).</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3364643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In planning its market offering, the marketer needs to address five product levels (see Figure 13.2).2 Each level adds more customer value, and together the five constitute a customer-value hierarchy.</a:t>
            </a:r>
          </a:p>
          <a:p>
            <a:endParaRPr lang="en-US" dirty="0" smtClean="0">
              <a:latin typeface="Arial" panose="020B0604020202020204" pitchFamily="34" charset="0"/>
            </a:endParaRPr>
          </a:p>
          <a:p>
            <a:r>
              <a:rPr lang="en-US" dirty="0" smtClean="0">
                <a:latin typeface="Arial" panose="020B0604020202020204" pitchFamily="34" charset="0"/>
              </a:rPr>
              <a:t>• The fundamental level is the core benefit: the service or benefit the customer is really buying. A hotel guest is buying rest and sleep.</a:t>
            </a:r>
          </a:p>
          <a:p>
            <a:r>
              <a:rPr lang="en-US" dirty="0" smtClean="0">
                <a:latin typeface="Arial" panose="020B0604020202020204" pitchFamily="34" charset="0"/>
              </a:rPr>
              <a:t>• At the second level, the marketer must turn the core benefit into a basic product. Thus a hotel room includes a bed, bathroom, towels, desk, dresser, and closet.</a:t>
            </a:r>
          </a:p>
          <a:p>
            <a:r>
              <a:rPr lang="en-US" dirty="0" smtClean="0">
                <a:latin typeface="Arial" panose="020B0604020202020204" pitchFamily="34" charset="0"/>
              </a:rPr>
              <a:t>• At the third level, the marketer prepares an expected product, a set of attributes and conditions buyers normally expect when they purchase this product. Hotel guests minimally expect a clean bed, fresh towels, working lamps, and a relative degree of quiet.</a:t>
            </a:r>
          </a:p>
          <a:p>
            <a:r>
              <a:rPr lang="en-US" dirty="0" smtClean="0">
                <a:latin typeface="Arial" panose="020B0604020202020204" pitchFamily="34" charset="0"/>
              </a:rPr>
              <a:t>• At the fourth level, the marketer prepares an augmented product that exceeds customer expectations. In developed countries, brand positioning and competition take place at this level.</a:t>
            </a:r>
          </a:p>
          <a:p>
            <a:r>
              <a:rPr lang="en-US" dirty="0" smtClean="0">
                <a:latin typeface="Arial" panose="020B0604020202020204" pitchFamily="34" charset="0"/>
              </a:rPr>
              <a:t>• At the fifth level stands the potential product, which encompasses all the possible augmentations and transformations the product or offering might undergo in the future. Here companies search for new ways to satisfy customers and distinguish their offering.</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5427924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Marketers classify products on the basis of durability, tangibility, and use (consumer or industrial). Each type has an appropriate marketing-mix strategy.</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3762355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Products fall into three groups according to durability and tangibility:</a:t>
            </a:r>
          </a:p>
          <a:p>
            <a:r>
              <a:rPr lang="en-US" dirty="0" smtClean="0">
                <a:latin typeface="Arial" panose="020B0604020202020204" pitchFamily="34" charset="0"/>
              </a:rPr>
              <a:t>1. Nondurable goods are tangible goods normally consumed in one or a few uses, such as beer and shampoo. Because these goods are purchased frequently, the appropriate strategy is to make them available in many locations, charge only a small markup, and advertise heavily to induce trial and build preference.</a:t>
            </a:r>
          </a:p>
          <a:p>
            <a:r>
              <a:rPr lang="en-US" dirty="0" smtClean="0">
                <a:latin typeface="Arial" panose="020B0604020202020204" pitchFamily="34" charset="0"/>
              </a:rPr>
              <a:t>2. Durable goods are tangible goods that normally survive many uses: refrigerators, machine tools, and clothing. They normally require more personal selling and service, command a higher margin, and require more seller </a:t>
            </a:r>
            <a:r>
              <a:rPr lang="fi-FI" dirty="0" smtClean="0">
                <a:latin typeface="Arial" panose="020B0604020202020204" pitchFamily="34" charset="0"/>
              </a:rPr>
              <a:t>guarantees.</a:t>
            </a:r>
          </a:p>
          <a:p>
            <a:r>
              <a:rPr lang="en-US" dirty="0" smtClean="0">
                <a:latin typeface="Arial" panose="020B0604020202020204" pitchFamily="34" charset="0"/>
              </a:rPr>
              <a:t>3. Services are intangible, inseparable, variable, and perishable products that normally require more quality control, supplier credibility, and adaptability. Examples include haircuts, legal advice, and appliance repairs.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3244335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When we classify the vast array of consumer goods on the basis of shopping habits, we distinguish among convenience, shopping, specialty, and unsought goods.</a:t>
            </a:r>
          </a:p>
          <a:p>
            <a:endParaRPr lang="en-US" dirty="0" smtClean="0">
              <a:latin typeface="Arial" panose="020B0604020202020204" pitchFamily="34" charset="0"/>
            </a:endParaRPr>
          </a:p>
          <a:p>
            <a:r>
              <a:rPr lang="en-US" dirty="0" smtClean="0">
                <a:latin typeface="Arial" panose="020B0604020202020204" pitchFamily="34" charset="0"/>
              </a:rPr>
              <a:t>The consumer usually purchases convenience goods frequently, immediately, and with minimal effort. Examples include soft drinks, soaps, and newspapers. Staples are convenience goods consumers purchase on a regular basis. A buyer might routinely purchase Heinz ketchup, Crest toothpaste, and Ritz crackers. Impulse goods are purchased without any planning or search effort, like candy bars and magazines. Emergency goods are purchased when a need is urgent—umbrellas during a rainstorm, boots and shovels during the first winter snow.</a:t>
            </a:r>
          </a:p>
          <a:p>
            <a:endParaRPr lang="en-US" dirty="0" smtClean="0">
              <a:latin typeface="Arial" panose="020B0604020202020204" pitchFamily="34" charset="0"/>
            </a:endParaRPr>
          </a:p>
          <a:p>
            <a:r>
              <a:rPr lang="en-US" dirty="0" smtClean="0">
                <a:latin typeface="Arial" panose="020B0604020202020204" pitchFamily="34" charset="0"/>
              </a:rPr>
              <a:t>Shopping goods are those the consumer characteristically compares on such bases as suitability, quality, price, and style. Examples include furniture, clothing, and major appliances. Homogeneous shopping goods are similar in quality but different enough in price to justify shopping comparisons. Heterogeneous shopping goods differ in product features and services that may be more important than price.</a:t>
            </a:r>
          </a:p>
          <a:p>
            <a:endParaRPr lang="en-US" dirty="0" smtClean="0">
              <a:latin typeface="Arial" panose="020B0604020202020204" pitchFamily="34" charset="0"/>
            </a:endParaRPr>
          </a:p>
          <a:p>
            <a:r>
              <a:rPr lang="en-US" dirty="0" smtClean="0">
                <a:latin typeface="Arial" panose="020B0604020202020204" pitchFamily="34" charset="0"/>
              </a:rPr>
              <a:t>Specialty goods have unique characteristics or brand identification for which enough buyers are willing to make a special purchasing effort. Examples include cars, audio-video components, and men</a:t>
            </a:r>
            <a:r>
              <a:rPr lang="en-US" altLang="en-US" dirty="0" smtClean="0">
                <a:latin typeface="Arial" panose="020B0604020202020204" pitchFamily="34" charset="0"/>
              </a:rPr>
              <a:t>’</a:t>
            </a:r>
            <a:r>
              <a:rPr lang="en-US" dirty="0" smtClean="0">
                <a:latin typeface="Arial" panose="020B0604020202020204" pitchFamily="34" charset="0"/>
              </a:rPr>
              <a:t>s suits.</a:t>
            </a:r>
          </a:p>
          <a:p>
            <a:endParaRPr lang="en-US" dirty="0" smtClean="0">
              <a:latin typeface="Arial" panose="020B0604020202020204" pitchFamily="34" charset="0"/>
            </a:endParaRPr>
          </a:p>
          <a:p>
            <a:r>
              <a:rPr lang="en-US" dirty="0" smtClean="0">
                <a:latin typeface="Arial" panose="020B0604020202020204" pitchFamily="34" charset="0"/>
              </a:rPr>
              <a:t>Unsought goods are those the consumer does not know about or normally think of buying, such as smoke detectors. Other classic examples are life insurance, cemetery plots, and gravestones.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17863819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We classify industrial goods in terms of their relative cost and the way they enter the production process: materials and parts, capital items, and supplies and business services. Materials and parts are goods that enter the manufacturer</a:t>
            </a:r>
            <a:r>
              <a:rPr lang="en-US" altLang="en-US" dirty="0" smtClean="0">
                <a:latin typeface="Arial" panose="020B0604020202020204" pitchFamily="34" charset="0"/>
              </a:rPr>
              <a:t>’</a:t>
            </a:r>
            <a:r>
              <a:rPr lang="en-US" dirty="0" smtClean="0">
                <a:latin typeface="Arial" panose="020B0604020202020204" pitchFamily="34" charset="0"/>
              </a:rPr>
              <a:t>s product completely. They fall into two classes: raw materials and manufactured materials and parts. Raw materials in turn fall into two major groups: farm products (wheat, cotton, livestock, fruits, and vegetables) and natural products (fish, lumber, crude </a:t>
            </a:r>
            <a:r>
              <a:rPr lang="fr-FR" dirty="0" err="1" smtClean="0">
                <a:latin typeface="Arial" panose="020B0604020202020204" pitchFamily="34" charset="0"/>
              </a:rPr>
              <a:t>petroleum</a:t>
            </a:r>
            <a:r>
              <a:rPr lang="fr-FR" dirty="0" smtClean="0">
                <a:latin typeface="Arial" panose="020B0604020202020204" pitchFamily="34" charset="0"/>
              </a:rPr>
              <a:t>, </a:t>
            </a:r>
            <a:r>
              <a:rPr lang="fr-FR" dirty="0" err="1" smtClean="0">
                <a:latin typeface="Arial" panose="020B0604020202020204" pitchFamily="34" charset="0"/>
              </a:rPr>
              <a:t>iron</a:t>
            </a:r>
            <a:r>
              <a:rPr lang="fr-FR" dirty="0" smtClean="0">
                <a:latin typeface="Arial" panose="020B0604020202020204" pitchFamily="34" charset="0"/>
              </a:rPr>
              <a:t> ore). </a:t>
            </a:r>
            <a:r>
              <a:rPr lang="en-US" dirty="0" smtClean="0">
                <a:latin typeface="Arial" panose="020B0604020202020204" pitchFamily="34" charset="0"/>
              </a:rPr>
              <a:t>Manufactured materials and parts fall into two categories: component materials (iron, yarn, cement, wires) and component parts (small motors, tires, castings). Component materials are usually fabricated further—pig iron is made into steel, and yarn is woven into cloth. The standardized nature of component materials usually makes price and supplier reliability key purchase factors. Component parts enter the finished product with no further change in form, as when small motors are put into vacuum cleaners and tires are put on automobiles.</a:t>
            </a:r>
          </a:p>
          <a:p>
            <a:endParaRPr lang="en-US" dirty="0" smtClean="0">
              <a:latin typeface="Arial" panose="020B0604020202020204" pitchFamily="34" charset="0"/>
            </a:endParaRPr>
          </a:p>
          <a:p>
            <a:r>
              <a:rPr lang="en-US" dirty="0" smtClean="0">
                <a:latin typeface="Arial" panose="020B0604020202020204" pitchFamily="34" charset="0"/>
              </a:rPr>
              <a:t>Capital items are long-lasting goods that facilitate developing or managing the finished product. They fall into two groups: installations and equipment. Installations consist of buildings (factories, offices) and heavy equipment (generators, drill presses, mainframe computers, elevators). Equipment includes portable factory equipment and tools (hand tools, lift trucks) and office equipment (desktop computers, desks). These types of equipment don</a:t>
            </a:r>
            <a:r>
              <a:rPr lang="en-US" altLang="en-US" dirty="0" smtClean="0">
                <a:latin typeface="Arial" panose="020B0604020202020204" pitchFamily="34" charset="0"/>
              </a:rPr>
              <a:t>’</a:t>
            </a:r>
            <a:r>
              <a:rPr lang="en-US" dirty="0" smtClean="0">
                <a:latin typeface="Arial" panose="020B0604020202020204" pitchFamily="34" charset="0"/>
              </a:rPr>
              <a:t>t become part of a finished product.</a:t>
            </a:r>
          </a:p>
          <a:p>
            <a:endParaRPr lang="en-US" dirty="0" smtClean="0">
              <a:latin typeface="Arial" panose="020B0604020202020204" pitchFamily="34" charset="0"/>
            </a:endParaRPr>
          </a:p>
          <a:p>
            <a:r>
              <a:rPr lang="en-US" dirty="0" smtClean="0">
                <a:latin typeface="Arial" panose="020B0604020202020204" pitchFamily="34" charset="0"/>
              </a:rPr>
              <a:t>Supplies and business services are short-term goods and services that facilitate developing or managing the finished product. Supplies are of two kinds: maintenance and repair items (paint, nails, brooms) and operating supplies (lubricants, coal, writing paper, pencils). Together, they go under the name of MRO goods. Business services include maintenance and repair services (window cleaning, copier repair) and business </a:t>
            </a:r>
            <a:r>
              <a:rPr lang="da-DK" dirty="0" smtClean="0">
                <a:latin typeface="Arial" panose="020B0604020202020204" pitchFamily="34" charset="0"/>
              </a:rPr>
              <a:t>advisory </a:t>
            </a:r>
            <a:r>
              <a:rPr lang="en-US" dirty="0" smtClean="0">
                <a:latin typeface="Arial" panose="020B0604020202020204" pitchFamily="34" charset="0"/>
              </a:rPr>
              <a:t>services (legal, management consulting, advertising).</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378780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Form Many products can be differentiated in form—the size, shape, or physical structure of a product.</a:t>
            </a:r>
          </a:p>
          <a:p>
            <a:endParaRPr lang="en-US" dirty="0" smtClean="0">
              <a:latin typeface="Arial" panose="020B0604020202020204" pitchFamily="34" charset="0"/>
            </a:endParaRPr>
          </a:p>
          <a:p>
            <a:r>
              <a:rPr lang="en-US" dirty="0" smtClean="0">
                <a:latin typeface="Arial" panose="020B0604020202020204" pitchFamily="34" charset="0"/>
              </a:rPr>
              <a:t>Features Most products can be offered with varying features that supplement their basic function.</a:t>
            </a:r>
          </a:p>
          <a:p>
            <a:endParaRPr lang="en-US" dirty="0" smtClean="0">
              <a:latin typeface="Arial" panose="020B0604020202020204" pitchFamily="34" charset="0"/>
            </a:endParaRPr>
          </a:p>
          <a:p>
            <a:r>
              <a:rPr lang="en-US" dirty="0" smtClean="0">
                <a:latin typeface="Arial" panose="020B0604020202020204" pitchFamily="34" charset="0"/>
              </a:rPr>
              <a:t>Performance Quality Most products occupy one of four performance levels: low, average, high, or superior. Performance quality is the level at which the product</a:t>
            </a:r>
            <a:r>
              <a:rPr lang="en-US" altLang="en-US" dirty="0" smtClean="0">
                <a:latin typeface="Arial" panose="020B0604020202020204" pitchFamily="34" charset="0"/>
              </a:rPr>
              <a:t>’</a:t>
            </a:r>
            <a:r>
              <a:rPr lang="en-US" dirty="0" smtClean="0">
                <a:latin typeface="Arial" panose="020B0604020202020204" pitchFamily="34" charset="0"/>
              </a:rPr>
              <a:t>s primary characteristics operate.</a:t>
            </a:r>
          </a:p>
          <a:p>
            <a:endParaRPr lang="en-US" dirty="0" smtClean="0">
              <a:latin typeface="Arial" panose="020B0604020202020204" pitchFamily="34" charset="0"/>
            </a:endParaRPr>
          </a:p>
          <a:p>
            <a:r>
              <a:rPr lang="en-US" dirty="0" smtClean="0">
                <a:latin typeface="Arial" panose="020B0604020202020204" pitchFamily="34" charset="0"/>
              </a:rPr>
              <a:t>Conformance Quality Buyers expect a high conformance quality, the degree to which all produced units are identical and meet promised specifications.</a:t>
            </a:r>
          </a:p>
          <a:p>
            <a:endParaRPr lang="en-US" dirty="0" smtClean="0">
              <a:latin typeface="Arial" panose="020B0604020202020204" pitchFamily="34" charset="0"/>
            </a:endParaRPr>
          </a:p>
          <a:p>
            <a:r>
              <a:rPr lang="en-US" dirty="0" smtClean="0">
                <a:latin typeface="Arial" panose="020B0604020202020204" pitchFamily="34" charset="0"/>
              </a:rPr>
              <a:t>Durability </a:t>
            </a:r>
            <a:r>
              <a:rPr lang="en-US" dirty="0" err="1" smtClean="0">
                <a:latin typeface="Arial" panose="020B0604020202020204" pitchFamily="34" charset="0"/>
              </a:rPr>
              <a:t>Durability</a:t>
            </a:r>
            <a:r>
              <a:rPr lang="en-US" dirty="0" smtClean="0">
                <a:latin typeface="Arial" panose="020B0604020202020204" pitchFamily="34" charset="0"/>
              </a:rPr>
              <a:t>, a measure of the product</a:t>
            </a:r>
            <a:r>
              <a:rPr lang="en-US" altLang="en-US" dirty="0" smtClean="0">
                <a:latin typeface="Arial" panose="020B0604020202020204" pitchFamily="34" charset="0"/>
              </a:rPr>
              <a:t>’</a:t>
            </a:r>
            <a:r>
              <a:rPr lang="en-US" dirty="0" smtClean="0">
                <a:latin typeface="Arial" panose="020B0604020202020204" pitchFamily="34" charset="0"/>
              </a:rPr>
              <a:t>s expected operating life under natural or stressful conditions, is a valued attribute for vehicles, kitchen appliances, and other durable goods.</a:t>
            </a:r>
          </a:p>
          <a:p>
            <a:endParaRPr lang="en-US" dirty="0" smtClean="0">
              <a:latin typeface="Arial" panose="020B0604020202020204" pitchFamily="34" charset="0"/>
            </a:endParaRPr>
          </a:p>
          <a:p>
            <a:r>
              <a:rPr lang="en-US" dirty="0" smtClean="0">
                <a:latin typeface="Arial" panose="020B0604020202020204" pitchFamily="34" charset="0"/>
              </a:rPr>
              <a:t>Reliability Buyers normally will pay a premium for more reliable products. Reliability is a measure of the probability that a product will not malfunction or fail within a specified time period.</a:t>
            </a:r>
          </a:p>
          <a:p>
            <a:endParaRPr lang="en-US" dirty="0" smtClean="0">
              <a:latin typeface="Arial" panose="020B0604020202020204" pitchFamily="34" charset="0"/>
            </a:endParaRPr>
          </a:p>
          <a:p>
            <a:r>
              <a:rPr lang="en-US" dirty="0" smtClean="0">
                <a:latin typeface="Arial" panose="020B0604020202020204" pitchFamily="34" charset="0"/>
              </a:rPr>
              <a:t>Repairability </a:t>
            </a:r>
            <a:r>
              <a:rPr lang="en-US" dirty="0" err="1" smtClean="0">
                <a:latin typeface="Arial" panose="020B0604020202020204" pitchFamily="34" charset="0"/>
              </a:rPr>
              <a:t>Repairability</a:t>
            </a:r>
            <a:r>
              <a:rPr lang="en-US" dirty="0" smtClean="0">
                <a:latin typeface="Arial" panose="020B0604020202020204" pitchFamily="34" charset="0"/>
              </a:rPr>
              <a:t> measures the ease of fixing a product when it malfunctions or fails. Ideal </a:t>
            </a:r>
            <a:r>
              <a:rPr lang="en-US" dirty="0" err="1" smtClean="0">
                <a:latin typeface="Arial" panose="020B0604020202020204" pitchFamily="34" charset="0"/>
              </a:rPr>
              <a:t>repairability</a:t>
            </a:r>
            <a:r>
              <a:rPr lang="en-US" dirty="0" smtClean="0">
                <a:latin typeface="Arial" panose="020B0604020202020204" pitchFamily="34" charset="0"/>
              </a:rPr>
              <a:t> would exist if users could fix the product themselves with little cost in money or time.</a:t>
            </a:r>
          </a:p>
          <a:p>
            <a:endParaRPr lang="en-US" dirty="0" smtClean="0">
              <a:latin typeface="Arial" panose="020B0604020202020204" pitchFamily="34" charset="0"/>
            </a:endParaRPr>
          </a:p>
          <a:p>
            <a:r>
              <a:rPr lang="en-US" dirty="0" smtClean="0">
                <a:latin typeface="Arial" panose="020B0604020202020204" pitchFamily="34" charset="0"/>
              </a:rPr>
              <a:t>Style </a:t>
            </a:r>
            <a:r>
              <a:rPr lang="en-US" dirty="0" err="1" smtClean="0">
                <a:latin typeface="Arial" panose="020B0604020202020204" pitchFamily="34" charset="0"/>
              </a:rPr>
              <a:t>Style</a:t>
            </a:r>
            <a:r>
              <a:rPr lang="en-US" dirty="0" smtClean="0">
                <a:latin typeface="Arial" panose="020B0604020202020204" pitchFamily="34" charset="0"/>
              </a:rPr>
              <a:t> describes the product</a:t>
            </a:r>
            <a:r>
              <a:rPr lang="en-US" altLang="en-US" dirty="0" smtClean="0">
                <a:latin typeface="Arial" panose="020B0604020202020204" pitchFamily="34" charset="0"/>
              </a:rPr>
              <a:t>’</a:t>
            </a:r>
            <a:r>
              <a:rPr lang="en-US" dirty="0" smtClean="0">
                <a:latin typeface="Arial" panose="020B0604020202020204" pitchFamily="34" charset="0"/>
              </a:rPr>
              <a:t>s look and feel to the buyer and creates distinctiveness that is hard to copy.</a:t>
            </a:r>
          </a:p>
          <a:p>
            <a:endParaRPr lang="en-US" dirty="0" smtClean="0">
              <a:latin typeface="Arial" panose="020B0604020202020204" pitchFamily="34" charset="0"/>
            </a:endParaRPr>
          </a:p>
          <a:p>
            <a:r>
              <a:rPr lang="en-US" dirty="0" smtClean="0">
                <a:latin typeface="Arial" panose="020B0604020202020204" pitchFamily="34" charset="0"/>
              </a:rPr>
              <a:t>Customization As Chapter 9 described, customized products and marketing allow firms to be highly relevant and differentiating by finding out exactly what a person wants—and doesn</a:t>
            </a:r>
            <a:r>
              <a:rPr lang="en-US" altLang="en-US" dirty="0" smtClean="0">
                <a:latin typeface="Arial" panose="020B0604020202020204" pitchFamily="34" charset="0"/>
              </a:rPr>
              <a:t>’</a:t>
            </a:r>
            <a:r>
              <a:rPr lang="en-US" dirty="0" smtClean="0">
                <a:latin typeface="Arial" panose="020B0604020202020204" pitchFamily="34" charset="0"/>
              </a:rPr>
              <a:t>t want—and delivering on that.</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8316605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main service differentiators are ordering ease, delivery, installation, customer training, customer consulting, maintenance and repair, and returns.</a:t>
            </a:r>
          </a:p>
          <a:p>
            <a:endParaRPr lang="en-US" dirty="0" smtClean="0">
              <a:latin typeface="Arial" panose="020B0604020202020204" pitchFamily="34" charset="0"/>
            </a:endParaRPr>
          </a:p>
          <a:p>
            <a:r>
              <a:rPr lang="en-US" dirty="0" smtClean="0">
                <a:latin typeface="Arial" panose="020B0604020202020204" pitchFamily="34" charset="0"/>
              </a:rPr>
              <a:t>Ordering </a:t>
            </a:r>
            <a:r>
              <a:rPr lang="en-US" dirty="0" smtClean="0">
                <a:latin typeface="Arial" panose="020B0604020202020204" pitchFamily="34" charset="0"/>
              </a:rPr>
              <a:t>ease describes how easy it is for the customer to place an order with the company.</a:t>
            </a:r>
          </a:p>
          <a:p>
            <a:endParaRPr lang="en-US" dirty="0" smtClean="0">
              <a:latin typeface="Arial" panose="020B0604020202020204" pitchFamily="34" charset="0"/>
            </a:endParaRPr>
          </a:p>
          <a:p>
            <a:r>
              <a:rPr lang="en-US" dirty="0" smtClean="0">
                <a:latin typeface="Arial" panose="020B0604020202020204" pitchFamily="34" charset="0"/>
              </a:rPr>
              <a:t>Delivery </a:t>
            </a:r>
            <a:r>
              <a:rPr lang="en-US" dirty="0" smtClean="0">
                <a:latin typeface="Arial" panose="020B0604020202020204" pitchFamily="34" charset="0"/>
              </a:rPr>
              <a:t>refers to how well the product or service is brought to the customer, including speed, accuracy, and care throughout the process.</a:t>
            </a:r>
          </a:p>
          <a:p>
            <a:endParaRPr lang="en-US" dirty="0" smtClean="0">
              <a:latin typeface="Arial" panose="020B0604020202020204" pitchFamily="34" charset="0"/>
            </a:endParaRPr>
          </a:p>
          <a:p>
            <a:r>
              <a:rPr lang="en-US" dirty="0" smtClean="0">
                <a:latin typeface="Arial" panose="020B0604020202020204" pitchFamily="34" charset="0"/>
              </a:rPr>
              <a:t>Installation </a:t>
            </a:r>
            <a:r>
              <a:rPr lang="en-US" dirty="0" smtClean="0">
                <a:latin typeface="Arial" panose="020B0604020202020204" pitchFamily="34" charset="0"/>
              </a:rPr>
              <a:t>refers to the work done to make a product operational in its planned location.</a:t>
            </a:r>
          </a:p>
          <a:p>
            <a:endParaRPr lang="en-US" dirty="0" smtClean="0">
              <a:latin typeface="Arial" panose="020B0604020202020204" pitchFamily="34" charset="0"/>
            </a:endParaRPr>
          </a:p>
          <a:p>
            <a:r>
              <a:rPr lang="en-US" dirty="0" smtClean="0">
                <a:latin typeface="Arial" panose="020B0604020202020204" pitchFamily="34" charset="0"/>
              </a:rPr>
              <a:t>Customer Training Customer training helps the customer</a:t>
            </a:r>
            <a:r>
              <a:rPr lang="en-US" altLang="en-US" dirty="0" smtClean="0">
                <a:latin typeface="Arial" panose="020B0604020202020204" pitchFamily="34" charset="0"/>
              </a:rPr>
              <a:t>’</a:t>
            </a:r>
            <a:r>
              <a:rPr lang="en-US" dirty="0" smtClean="0">
                <a:latin typeface="Arial" panose="020B0604020202020204" pitchFamily="34" charset="0"/>
              </a:rPr>
              <a:t>s employees use the vendor</a:t>
            </a:r>
            <a:r>
              <a:rPr lang="en-US" altLang="en-US" dirty="0" smtClean="0">
                <a:latin typeface="Arial" panose="020B0604020202020204" pitchFamily="34" charset="0"/>
              </a:rPr>
              <a:t>’</a:t>
            </a:r>
            <a:r>
              <a:rPr lang="en-US" dirty="0" smtClean="0">
                <a:latin typeface="Arial" panose="020B0604020202020204" pitchFamily="34" charset="0"/>
              </a:rPr>
              <a:t>s equipment</a:t>
            </a:r>
          </a:p>
          <a:p>
            <a:r>
              <a:rPr lang="en-US" dirty="0" smtClean="0">
                <a:latin typeface="Arial" panose="020B0604020202020204" pitchFamily="34" charset="0"/>
              </a:rPr>
              <a:t>properly and efficiently.</a:t>
            </a:r>
          </a:p>
          <a:p>
            <a:endParaRPr lang="en-US" dirty="0" smtClean="0">
              <a:latin typeface="Arial" panose="020B0604020202020204" pitchFamily="34" charset="0"/>
            </a:endParaRPr>
          </a:p>
          <a:p>
            <a:r>
              <a:rPr lang="en-US" dirty="0" smtClean="0">
                <a:latin typeface="Arial" panose="020B0604020202020204" pitchFamily="34" charset="0"/>
              </a:rPr>
              <a:t>Customer </a:t>
            </a:r>
            <a:r>
              <a:rPr lang="en-US" dirty="0" smtClean="0">
                <a:latin typeface="Arial" panose="020B0604020202020204" pitchFamily="34" charset="0"/>
              </a:rPr>
              <a:t>consulting includes data, information systems, and advice services the seller offers to buyers.</a:t>
            </a:r>
          </a:p>
          <a:p>
            <a:endParaRPr lang="en-US" dirty="0" smtClean="0">
              <a:latin typeface="Arial" panose="020B0604020202020204" pitchFamily="34" charset="0"/>
            </a:endParaRPr>
          </a:p>
          <a:p>
            <a:r>
              <a:rPr lang="en-US" dirty="0" smtClean="0">
                <a:latin typeface="Arial" panose="020B0604020202020204" pitchFamily="34" charset="0"/>
              </a:rPr>
              <a:t>Maintenance </a:t>
            </a:r>
            <a:r>
              <a:rPr lang="en-US" dirty="0" smtClean="0">
                <a:latin typeface="Arial" panose="020B0604020202020204" pitchFamily="34" charset="0"/>
              </a:rPr>
              <a:t>and repair programs help customers keep purchased products in good working order. These services are critical in business-to-business settings.</a:t>
            </a:r>
          </a:p>
          <a:p>
            <a:endParaRPr lang="en-US" dirty="0" smtClean="0">
              <a:latin typeface="Arial" panose="020B0604020202020204" pitchFamily="34" charset="0"/>
            </a:endParaRPr>
          </a:p>
          <a:p>
            <a:r>
              <a:rPr lang="en-US" dirty="0" smtClean="0">
                <a:latin typeface="Arial" panose="020B0604020202020204" pitchFamily="34" charset="0"/>
              </a:rPr>
              <a:t>Returns A nuisance to customers, manufacturers, retailers, and distributors alike, product returns are also an</a:t>
            </a:r>
          </a:p>
          <a:p>
            <a:r>
              <a:rPr lang="en-US" dirty="0" smtClean="0">
                <a:latin typeface="Arial" panose="020B0604020202020204" pitchFamily="34" charset="0"/>
              </a:rPr>
              <a:t>unavoidable reality of doing business, especially in online purchases. Free shipping, growing more popular, makes it easier for customers to try out an item, but it also increases the likelihood of returns. Controllable returns result from problems or errors made by the seller or customer and can mostly be eliminated</a:t>
            </a:r>
          </a:p>
          <a:p>
            <a:r>
              <a:rPr lang="en-US" dirty="0" smtClean="0">
                <a:latin typeface="Arial" panose="020B0604020202020204" pitchFamily="34" charset="0"/>
              </a:rPr>
              <a:t>with improved handling or storage, better packaging, and improved transportation and forward logistics by the seller or its supply chain partners. Uncontrollable returns result from the need for customers to actually see, try, or experience products in person to determine suitability and can</a:t>
            </a:r>
            <a:r>
              <a:rPr lang="en-US" altLang="en-US" dirty="0" smtClean="0">
                <a:latin typeface="Arial" panose="020B0604020202020204" pitchFamily="34" charset="0"/>
              </a:rPr>
              <a:t>’</a:t>
            </a:r>
            <a:r>
              <a:rPr lang="en-US" dirty="0" smtClean="0">
                <a:latin typeface="Arial" panose="020B0604020202020204" pitchFamily="34" charset="0"/>
              </a:rPr>
              <a:t>t be eliminated by the company in the short run.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17980259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As competition intensifies, design offers a potent way to differentiate and position a company</a:t>
            </a:r>
            <a:r>
              <a:rPr lang="en-US" altLang="en-US" dirty="0" smtClean="0">
                <a:latin typeface="Arial" panose="020B0604020202020204" pitchFamily="34" charset="0"/>
              </a:rPr>
              <a:t>’</a:t>
            </a:r>
            <a:r>
              <a:rPr lang="en-US" dirty="0" smtClean="0">
                <a:latin typeface="Arial" panose="020B0604020202020204" pitchFamily="34" charset="0"/>
              </a:rPr>
              <a:t>s products and services.</a:t>
            </a:r>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2768947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Design offers functional and aesthetic benefits and appeals to both our rational and emotional sides.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950971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Design is often an important aspect of luxury products, though these products also face some unique issues.</a:t>
            </a:r>
          </a:p>
          <a:p>
            <a:r>
              <a:rPr lang="en-US" dirty="0" smtClean="0">
                <a:latin typeface="Arial" panose="020B0604020202020204" pitchFamily="34" charset="0"/>
              </a:rPr>
              <a:t>They are perhaps one of the purest examples of the role of branding because the brand and its image are often key competitive advantages that create enormous value and wealth. A luxury shopper must feel he or she is getting something truly special. Thus the common denominators of luxury brands are quality and uniqueness. A winning formula for many is craftsmanship, heritage, authenticity, and history, often critical to justifying a sometimes extravagant price.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677824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Many firms are considering ways to reduce the negative environmental consequences of conducting business, and some are changing the manufacture of their products or the ingredients that go into them.</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959397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product hierarchy stretches from basic needs to particular items that satisfy those needs. We can identify six levels of the product hierarchy, using life insurance as an example:</a:t>
            </a:r>
          </a:p>
          <a:p>
            <a:r>
              <a:rPr lang="en-US" dirty="0" smtClean="0">
                <a:latin typeface="Arial" panose="020B0604020202020204" pitchFamily="34" charset="0"/>
              </a:rPr>
              <a:t>1. Need family—The core need that underlies the existence of a product family. Example: security.</a:t>
            </a:r>
          </a:p>
          <a:p>
            <a:r>
              <a:rPr lang="en-US" dirty="0" smtClean="0">
                <a:latin typeface="Arial" panose="020B0604020202020204" pitchFamily="34" charset="0"/>
              </a:rPr>
              <a:t>2. Product family—All the product classes that can satisfy a core need with reasonable effectiveness. Example: savings and income.</a:t>
            </a:r>
          </a:p>
          <a:p>
            <a:r>
              <a:rPr lang="en-US" dirty="0" smtClean="0">
                <a:latin typeface="Arial" panose="020B0604020202020204" pitchFamily="34" charset="0"/>
              </a:rPr>
              <a:t>3. Product class—A group of products within the product family recognized as having a certain functional coherence, also known as a product category. Example: financial instruments.</a:t>
            </a:r>
          </a:p>
          <a:p>
            <a:r>
              <a:rPr lang="en-US" dirty="0" smtClean="0">
                <a:latin typeface="Arial" panose="020B0604020202020204" pitchFamily="34" charset="0"/>
              </a:rPr>
              <a:t>4. Product line—A group of products within a product class that are closely related because they perform a similar function, are sold to the same customer groups, are marketed through the same outlets or channels, or fall within given price ranges. A product line may consist of different brands, a single family brand, or an individual brand that has been line extended. Example: life insurance.</a:t>
            </a:r>
          </a:p>
          <a:p>
            <a:r>
              <a:rPr lang="en-US" dirty="0" smtClean="0">
                <a:latin typeface="Arial" panose="020B0604020202020204" pitchFamily="34" charset="0"/>
              </a:rPr>
              <a:t>5. Product type—A group of items within a product line that share one of several possible forms of the product. Example: term life insurance.</a:t>
            </a:r>
          </a:p>
          <a:p>
            <a:r>
              <a:rPr lang="en-US" dirty="0" smtClean="0">
                <a:latin typeface="Arial" panose="020B0604020202020204" pitchFamily="34" charset="0"/>
              </a:rPr>
              <a:t>6. Item (also called stock-keeping unit or product variant)—A distinct unit within a brand or product line distinguishable by size, price, appearance, or some other attribute. Example: Prudential renewable term life insurance.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20153804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product system is a group of diverse but related items that function in a compatible manner. A product mix (also called a product assortment) is the set of all products and items a particular seller offers for sale. A product mix consists of various product lines.</a:t>
            </a:r>
          </a:p>
          <a:p>
            <a:endParaRPr lang="en-US" dirty="0" smtClean="0">
              <a:latin typeface="Arial" panose="020B0604020202020204" pitchFamily="34" charset="0"/>
            </a:endParaRPr>
          </a:p>
          <a:p>
            <a:r>
              <a:rPr lang="en-US" dirty="0" smtClean="0">
                <a:latin typeface="Arial" panose="020B0604020202020204" pitchFamily="34" charset="0"/>
              </a:rPr>
              <a:t>A company</a:t>
            </a:r>
            <a:r>
              <a:rPr lang="en-US" altLang="en-US" dirty="0" smtClean="0">
                <a:latin typeface="Arial" panose="020B0604020202020204" pitchFamily="34" charset="0"/>
              </a:rPr>
              <a:t>’</a:t>
            </a:r>
            <a:r>
              <a:rPr lang="en-US" dirty="0" smtClean="0">
                <a:latin typeface="Arial" panose="020B0604020202020204" pitchFamily="34" charset="0"/>
              </a:rPr>
              <a:t>s product mix has a certain width, length, depth, and consistency.</a:t>
            </a:r>
          </a:p>
          <a:p>
            <a:endParaRPr lang="en-US" dirty="0" smtClean="0">
              <a:latin typeface="Arial" panose="020B0604020202020204" pitchFamily="34" charset="0"/>
            </a:endParaRPr>
          </a:p>
          <a:p>
            <a:r>
              <a:rPr lang="en-US" dirty="0" smtClean="0">
                <a:latin typeface="Arial" panose="020B0604020202020204" pitchFamily="34" charset="0"/>
              </a:rPr>
              <a:t>The width of a product mix refers to how many different product lines the company carries. The length of a product mix refers to the total number of items in the mix. The depth of a product mix refers to how many variants are offered of each product in the line. The consistency of the product mix describes how closely related the various product lines are in end use, production requirements, distribution channels, or some other way.</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17095531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In offering a product line, companies normally develop a basic platform and modules that can be added to meet different customer requirements and lower production costs. Product line managers need to know the sales and profits of each item in their line to determine which items to build, maintain, harvest, or divest. They also need to understand each product line</a:t>
            </a:r>
            <a:r>
              <a:rPr lang="en-US" altLang="en-US" dirty="0" smtClean="0">
                <a:latin typeface="Arial" panose="020B0604020202020204" pitchFamily="34" charset="0"/>
              </a:rPr>
              <a:t>’</a:t>
            </a:r>
            <a:r>
              <a:rPr lang="en-US" dirty="0" smtClean="0">
                <a:latin typeface="Arial" panose="020B0604020202020204" pitchFamily="34" charset="0"/>
              </a:rPr>
              <a:t>s market profile and image.</a:t>
            </a:r>
          </a:p>
          <a:p>
            <a:endParaRPr lang="en-US" dirty="0" smtClean="0">
              <a:latin typeface="Arial" panose="020B0604020202020204" pitchFamily="34" charset="0"/>
            </a:endParaRPr>
          </a:p>
          <a:p>
            <a:r>
              <a:rPr lang="en-US" dirty="0" smtClean="0">
                <a:latin typeface="Arial" panose="020B0604020202020204" pitchFamily="34" charset="0"/>
              </a:rPr>
              <a:t>Figure 13.3 shows a sales and profit report for a five-item product line. The first item accounts for 50 percent of total sales and 30 percent of total profits. The first two items account for 80 percent of total sales and 60 percent of total profits. If these two items were suddenly hurt by a competitor, the line</a:t>
            </a:r>
            <a:r>
              <a:rPr lang="en-US" altLang="en-US" dirty="0" smtClean="0">
                <a:latin typeface="Arial" panose="020B0604020202020204" pitchFamily="34" charset="0"/>
              </a:rPr>
              <a:t>’</a:t>
            </a:r>
            <a:r>
              <a:rPr lang="en-US" dirty="0" smtClean="0">
                <a:latin typeface="Arial" panose="020B0604020202020204" pitchFamily="34" charset="0"/>
              </a:rPr>
              <a:t>s sales and profitability could collapse. These items must be carefully monitored and protected. At the other end, the last item delivers only 5 percent of the product line</a:t>
            </a:r>
            <a:r>
              <a:rPr lang="en-US" altLang="en-US" dirty="0" smtClean="0">
                <a:latin typeface="Arial" panose="020B0604020202020204" pitchFamily="34" charset="0"/>
              </a:rPr>
              <a:t>’</a:t>
            </a:r>
            <a:r>
              <a:rPr lang="en-US" dirty="0" smtClean="0">
                <a:latin typeface="Arial" panose="020B0604020202020204" pitchFamily="34" charset="0"/>
              </a:rPr>
              <a:t>s sales and profits. The product line manager may consider dropping this item unless it has strong growth potential.</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14392637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product line manager must review how the line is positioned against competitors</a:t>
            </a:r>
            <a:r>
              <a:rPr lang="en-US" altLang="en-US" dirty="0" smtClean="0">
                <a:latin typeface="Arial" panose="020B0604020202020204" pitchFamily="34" charset="0"/>
              </a:rPr>
              <a:t>’</a:t>
            </a:r>
            <a:r>
              <a:rPr lang="en-US" dirty="0" smtClean="0">
                <a:latin typeface="Arial" panose="020B0604020202020204" pitchFamily="34" charset="0"/>
              </a:rPr>
              <a:t> lines. Consider paper company X with a paperboard product line.54 Two paperboard attributes are weight and finish quality. Paper is usually offered at standard levels of 90, 120, 150, and 180 weights. Finish quality is offered at low, medium, and high levels.</a:t>
            </a:r>
          </a:p>
          <a:p>
            <a:endParaRPr lang="en-US" dirty="0" smtClean="0">
              <a:latin typeface="Arial" panose="020B0604020202020204" pitchFamily="34" charset="0"/>
            </a:endParaRPr>
          </a:p>
          <a:p>
            <a:r>
              <a:rPr lang="en-US" dirty="0" smtClean="0">
                <a:latin typeface="Arial" panose="020B0604020202020204" pitchFamily="34" charset="0"/>
              </a:rPr>
              <a:t>The product map in Figure 13.4 shows the location of the various product line items of company X and four competitors, A, B, C, and D. Competitor A sells two product items in the extra-high weight class ranging from medium to low finish quality. Competitor B sells four items that vary in weight and finish quality. Competitor C</a:t>
            </a:r>
          </a:p>
          <a:p>
            <a:r>
              <a:rPr lang="en-US" dirty="0" smtClean="0">
                <a:latin typeface="Arial" panose="020B0604020202020204" pitchFamily="34" charset="0"/>
              </a:rPr>
              <a:t>sells three items in which the greater the weight, the greater the finish quality. Competitor D sells three items, all lightweight but varying in finish quality. Company X offers three items that vary in weight and finish quality. The product map also shows which competitors</a:t>
            </a:r>
            <a:r>
              <a:rPr lang="en-US" altLang="en-US" dirty="0" smtClean="0">
                <a:latin typeface="Arial" panose="020B0604020202020204" pitchFamily="34" charset="0"/>
              </a:rPr>
              <a:t>’</a:t>
            </a:r>
            <a:r>
              <a:rPr lang="en-US" dirty="0" smtClean="0">
                <a:latin typeface="Arial" panose="020B0604020202020204" pitchFamily="34" charset="0"/>
              </a:rPr>
              <a:t> items are competing against company X</a:t>
            </a:r>
            <a:r>
              <a:rPr lang="en-US" altLang="en-US" dirty="0" smtClean="0">
                <a:latin typeface="Arial" panose="020B0604020202020204" pitchFamily="34" charset="0"/>
              </a:rPr>
              <a:t>’</a:t>
            </a:r>
            <a:r>
              <a:rPr lang="en-US" dirty="0" smtClean="0">
                <a:latin typeface="Arial" panose="020B0604020202020204" pitchFamily="34" charset="0"/>
              </a:rPr>
              <a:t>s items. Another benefit of product mapping is that it identifies market segments. Figure 13.4 shows the types of paper, by weight and quality, preferred by the general printing industry, the point-of-purchase display industry, and the office supply industry.</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23942860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Product lines tend to lengthen over time. Excess manufacturing capacity puts pressure on the product line manager to develop new items. A company lengthens its product line in two ways: line stretching and line filling. Line stretching occurs when a company lengthens its product line beyond its current range, whether down-market, up-market, or both ways.</a:t>
            </a:r>
          </a:p>
          <a:p>
            <a:endParaRPr lang="en-US" dirty="0" smtClean="0">
              <a:latin typeface="Arial" panose="020B0604020202020204" pitchFamily="34" charset="0"/>
            </a:endParaRPr>
          </a:p>
          <a:p>
            <a:r>
              <a:rPr lang="en-US" dirty="0" smtClean="0">
                <a:latin typeface="Arial" panose="020B0604020202020204" pitchFamily="34" charset="0"/>
              </a:rPr>
              <a:t>Down-Market Stretch A company positioned in the middle market may want to introduce a lower-priced line.</a:t>
            </a:r>
          </a:p>
          <a:p>
            <a:r>
              <a:rPr lang="en-US" dirty="0" smtClean="0">
                <a:latin typeface="Arial" panose="020B0604020202020204" pitchFamily="34" charset="0"/>
              </a:rPr>
              <a:t>Up-Market Stretch Companies may wish to enter the high end of the market to achieve more growth, realize higher margins, or simply position themselves as full-line manufacturers.</a:t>
            </a:r>
          </a:p>
          <a:p>
            <a:r>
              <a:rPr lang="en-US" dirty="0" smtClean="0">
                <a:latin typeface="Arial" panose="020B0604020202020204" pitchFamily="34" charset="0"/>
              </a:rPr>
              <a:t>Two-Way Stretch Companies serving the middle market might stretch their line in both directions.</a:t>
            </a:r>
          </a:p>
          <a:p>
            <a:r>
              <a:rPr lang="en-US" dirty="0" smtClean="0">
                <a:latin typeface="Arial" panose="020B0604020202020204" pitchFamily="34" charset="0"/>
              </a:rPr>
              <a:t>Line Filling A firm can also lengthen its product line by adding more items within the present range. Motives for line filling include reaching for incremental profits, satisfying dealers who complain about lost sales because of items missing from the line, utilizing excess capacity, trying to become the leading full-line company, and plugging holes to keep out competitors.</a:t>
            </a:r>
          </a:p>
          <a:p>
            <a:endParaRPr lang="en-US" dirty="0" smtClean="0">
              <a:latin typeface="Arial" panose="020B0604020202020204" pitchFamily="34" charset="0"/>
            </a:endParaRPr>
          </a:p>
          <a:p>
            <a:r>
              <a:rPr lang="en-US" dirty="0" smtClean="0">
                <a:latin typeface="Arial" panose="020B0604020202020204" pitchFamily="34" charset="0"/>
              </a:rPr>
              <a:t>Line Modernization, Featuring, and Pruning Product lines regularly need to be modernized. The product line manager typically selects one or a few items in the line to feature. Using sales and cost analysis, product line managers must periodically review the line for deadwood that depresses profits.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22462895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We can distinguish six situations calling for product-mix pricing: product line pricing, optional- feature pricing, captive-product pricing, two-part pricing, by-product pricing, and product-bundling pricing. Product Line Pricing Companies normally develop product lines rather than single products, so they </a:t>
            </a:r>
            <a:r>
              <a:rPr lang="ro-RO" dirty="0" smtClean="0">
                <a:latin typeface="Arial" panose="020B0604020202020204" pitchFamily="34" charset="0"/>
              </a:rPr>
              <a:t>introduce price steps. </a:t>
            </a:r>
            <a:r>
              <a:rPr lang="en-US" dirty="0" smtClean="0">
                <a:latin typeface="Arial" panose="020B0604020202020204" pitchFamily="34" charset="0"/>
              </a:rPr>
              <a:t>Optional-Feature Pricing Many companies offer optional products, features, and services with their </a:t>
            </a:r>
            <a:r>
              <a:rPr lang="fr-FR" dirty="0" smtClean="0">
                <a:latin typeface="Arial" panose="020B0604020202020204" pitchFamily="34" charset="0"/>
              </a:rPr>
              <a:t>main </a:t>
            </a:r>
            <a:r>
              <a:rPr lang="fr-FR" dirty="0" err="1" smtClean="0">
                <a:latin typeface="Arial" panose="020B0604020202020204" pitchFamily="34" charset="0"/>
              </a:rPr>
              <a:t>product</a:t>
            </a:r>
            <a:r>
              <a:rPr lang="fr-FR" dirty="0" smtClean="0">
                <a:latin typeface="Arial" panose="020B0604020202020204" pitchFamily="34" charset="0"/>
              </a:rPr>
              <a:t>. </a:t>
            </a:r>
            <a:r>
              <a:rPr lang="en-US" dirty="0" smtClean="0">
                <a:latin typeface="Arial" panose="020B0604020202020204" pitchFamily="34" charset="0"/>
              </a:rPr>
              <a:t>Captive-Product Pricing Some products require the use of ancillary or captive products. Two-Part Pricing Service firms engage in two-part pricing, consisting of a fixed fee plus a variable usage </a:t>
            </a:r>
            <a:r>
              <a:rPr lang="nl-NL" dirty="0" smtClean="0">
                <a:latin typeface="Arial" panose="020B0604020202020204" pitchFamily="34" charset="0"/>
              </a:rPr>
              <a:t>fee. </a:t>
            </a:r>
            <a:r>
              <a:rPr lang="en-US" dirty="0" smtClean="0">
                <a:latin typeface="Arial" panose="020B0604020202020204" pitchFamily="34" charset="0"/>
              </a:rPr>
              <a:t>By-Product Pricing The production of certain goods—meats, petroleum products, and other chemicals—often yields by-products that should be priced on their value. Product-Bundling Pricing Sellers often bundle products and features. Pure bundling occurs when a firm offers its products only as a bundle. In mixed bundling, the seller offers goods both individually and in bundles, normally charging less for the bundle than if the items were purchased separately.</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763891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Marketers often combine their products with products from other companies in various ways. In co-branding—also called dual branding or brand bundling—two or more well-known brands are combined into a joint product or marketed together in some fashion.</a:t>
            </a:r>
          </a:p>
          <a:p>
            <a:endParaRPr lang="en-US" dirty="0" smtClean="0">
              <a:latin typeface="Arial" panose="020B0604020202020204" pitchFamily="34" charset="0"/>
            </a:endParaRPr>
          </a:p>
          <a:p>
            <a:r>
              <a:rPr lang="en-US" dirty="0" smtClean="0">
                <a:latin typeface="Arial" panose="020B0604020202020204" pitchFamily="34" charset="0"/>
              </a:rPr>
              <a:t>One form of co-branding is same-company co-branding, as when General Mills advertises </a:t>
            </a:r>
            <a:r>
              <a:rPr lang="en-US" dirty="0" err="1" smtClean="0">
                <a:latin typeface="Arial" panose="020B0604020202020204" pitchFamily="34" charset="0"/>
              </a:rPr>
              <a:t>Trix</a:t>
            </a:r>
            <a:r>
              <a:rPr lang="en-US" dirty="0" smtClean="0">
                <a:latin typeface="Arial" panose="020B0604020202020204" pitchFamily="34" charset="0"/>
              </a:rPr>
              <a:t> cereal and Yoplait yogurt. Another form is joint-venture co-branding, such as General Electric and Hitachi </a:t>
            </a:r>
            <a:r>
              <a:rPr lang="en-US" dirty="0" err="1" smtClean="0">
                <a:latin typeface="Arial" panose="020B0604020202020204" pitchFamily="34" charset="0"/>
              </a:rPr>
              <a:t>lightbulbs</a:t>
            </a:r>
            <a:r>
              <a:rPr lang="en-US" dirty="0" smtClean="0">
                <a:latin typeface="Arial" panose="020B0604020202020204" pitchFamily="34" charset="0"/>
              </a:rPr>
              <a:t> in Japan or the Citi Platinum Select </a:t>
            </a:r>
            <a:r>
              <a:rPr lang="en-US" dirty="0" err="1" smtClean="0">
                <a:latin typeface="Arial" panose="020B0604020202020204" pitchFamily="34" charset="0"/>
              </a:rPr>
              <a:t>AAdvantage</a:t>
            </a:r>
            <a:r>
              <a:rPr lang="en-US" dirty="0" smtClean="0">
                <a:latin typeface="Arial" panose="020B0604020202020204" pitchFamily="34" charset="0"/>
              </a:rPr>
              <a:t> Visa Signature credit card in which three different parties are involved. There is multiple-sponsor co-branding, such as </a:t>
            </a:r>
            <a:r>
              <a:rPr lang="en-US" dirty="0" err="1" smtClean="0">
                <a:latin typeface="Arial" panose="020B0604020202020204" pitchFamily="34" charset="0"/>
              </a:rPr>
              <a:t>Taligent</a:t>
            </a:r>
            <a:r>
              <a:rPr lang="en-US" dirty="0" smtClean="0">
                <a:latin typeface="Arial" panose="020B0604020202020204" pitchFamily="34" charset="0"/>
              </a:rPr>
              <a:t>, a one-time technological alliance of Apple, IBM, and Motorola. Finally, there is retail co-branding in which two retail establishments use the same location to optimize space and profits, such as jointly owned Pizza Hut, KFC, and Taco Bell restaurants.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3836628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a-DK" dirty="0" smtClean="0">
                <a:latin typeface="Arial" panose="020B0604020202020204" pitchFamily="34" charset="0"/>
              </a:rPr>
              <a:t>For host </a:t>
            </a:r>
            <a:r>
              <a:rPr lang="en-US" dirty="0" smtClean="0">
                <a:latin typeface="Arial" panose="020B0604020202020204" pitchFamily="34" charset="0"/>
              </a:rPr>
              <a:t>products whose brands are not that strong, ingredient brands can provide differentiation and important signals of quality. An interesting take on ingredient branding is self-branded ingredients that companies advertise and even trademark. Westin Hotels advertises its own </a:t>
            </a:r>
            <a:r>
              <a:rPr lang="en-US" altLang="en-US" dirty="0" smtClean="0">
                <a:latin typeface="Arial" panose="020B0604020202020204" pitchFamily="34" charset="0"/>
              </a:rPr>
              <a:t>“</a:t>
            </a:r>
            <a:r>
              <a:rPr lang="en-US" dirty="0" smtClean="0">
                <a:latin typeface="Arial" panose="020B0604020202020204" pitchFamily="34" charset="0"/>
              </a:rPr>
              <a:t>Heavenly Bed</a:t>
            </a:r>
            <a:r>
              <a:rPr lang="en-US" altLang="en-US" dirty="0" smtClean="0">
                <a:latin typeface="Arial" panose="020B0604020202020204" pitchFamily="34" charset="0"/>
              </a:rPr>
              <a:t>”</a:t>
            </a:r>
            <a:r>
              <a:rPr lang="en-US" dirty="0" smtClean="0">
                <a:latin typeface="Arial" panose="020B0604020202020204" pitchFamily="34" charset="0"/>
              </a:rPr>
              <a:t>—a critically important ingredient to a guest</a:t>
            </a:r>
            <a:r>
              <a:rPr lang="en-US" altLang="en-US" dirty="0" smtClean="0">
                <a:latin typeface="Arial" panose="020B0604020202020204" pitchFamily="34" charset="0"/>
              </a:rPr>
              <a:t>’</a:t>
            </a:r>
            <a:r>
              <a:rPr lang="en-US" dirty="0" smtClean="0">
                <a:latin typeface="Arial" panose="020B0604020202020204" pitchFamily="34" charset="0"/>
              </a:rPr>
              <a:t>s good night</a:t>
            </a:r>
            <a:r>
              <a:rPr lang="en-US" altLang="en-US" dirty="0" smtClean="0">
                <a:latin typeface="Arial" panose="020B0604020202020204" pitchFamily="34" charset="0"/>
              </a:rPr>
              <a:t>’</a:t>
            </a:r>
            <a:r>
              <a:rPr lang="en-US" dirty="0" smtClean="0">
                <a:latin typeface="Arial" panose="020B0604020202020204" pitchFamily="34" charset="0"/>
              </a:rPr>
              <a:t>s sleep. The brand has been so successful that Westin now sells the bed, pillows, sheets, </a:t>
            </a:r>
            <a:r>
              <a:rPr lang="nb-NO" dirty="0" smtClean="0">
                <a:latin typeface="Arial" panose="020B0604020202020204" pitchFamily="34" charset="0"/>
              </a:rPr>
              <a:t>and blankets </a:t>
            </a:r>
            <a:r>
              <a:rPr lang="en-US" dirty="0" smtClean="0">
                <a:latin typeface="Arial" panose="020B0604020202020204" pitchFamily="34" charset="0"/>
              </a:rPr>
              <a:t>via an online catalog, along with other </a:t>
            </a:r>
            <a:r>
              <a:rPr lang="en-US" altLang="en-US" dirty="0" smtClean="0">
                <a:latin typeface="Arial" panose="020B0604020202020204" pitchFamily="34" charset="0"/>
              </a:rPr>
              <a:t>“</a:t>
            </a:r>
            <a:r>
              <a:rPr lang="en-US" dirty="0" smtClean="0">
                <a:latin typeface="Arial" panose="020B0604020202020204" pitchFamily="34" charset="0"/>
              </a:rPr>
              <a:t>Heavenly</a:t>
            </a:r>
            <a:r>
              <a:rPr lang="en-US" altLang="en-US" dirty="0" smtClean="0">
                <a:latin typeface="Arial" panose="020B0604020202020204" pitchFamily="34" charset="0"/>
              </a:rPr>
              <a:t>”</a:t>
            </a:r>
            <a:r>
              <a:rPr lang="en-US" dirty="0" smtClean="0">
                <a:latin typeface="Arial" panose="020B0604020202020204" pitchFamily="34" charset="0"/>
              </a:rPr>
              <a:t> gifts, bath products, and even pet items. Ingredient brands try to create enough awareness and preference for their product so consumers will not buy a host product that doesn</a:t>
            </a:r>
            <a:r>
              <a:rPr lang="en-US" altLang="en-US" dirty="0" smtClean="0">
                <a:latin typeface="Arial" panose="020B0604020202020204" pitchFamily="34" charset="0"/>
              </a:rPr>
              <a:t>’</a:t>
            </a:r>
            <a:r>
              <a:rPr lang="en-US" dirty="0" smtClean="0">
                <a:latin typeface="Arial" panose="020B0604020202020204" pitchFamily="34" charset="0"/>
              </a:rPr>
              <a:t>t contain it.</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27663579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Packaging is important because it is the buyer</a:t>
            </a:r>
            <a:r>
              <a:rPr lang="en-US" altLang="en-US" dirty="0" smtClean="0">
                <a:latin typeface="Arial" panose="020B0604020202020204" pitchFamily="34" charset="0"/>
              </a:rPr>
              <a:t>’</a:t>
            </a:r>
            <a:r>
              <a:rPr lang="en-US" dirty="0" smtClean="0">
                <a:latin typeface="Arial" panose="020B0604020202020204" pitchFamily="34" charset="0"/>
              </a:rPr>
              <a:t>s first encounter with the product. A good package draws the consumer in and encourages product choice. In effect, it can act as a </a:t>
            </a:r>
            <a:r>
              <a:rPr lang="en-US" altLang="en-US" dirty="0" smtClean="0">
                <a:latin typeface="Arial" panose="020B0604020202020204" pitchFamily="34" charset="0"/>
              </a:rPr>
              <a:t>“</a:t>
            </a:r>
            <a:r>
              <a:rPr lang="en-US" dirty="0" smtClean="0">
                <a:latin typeface="Arial" panose="020B0604020202020204" pitchFamily="34" charset="0"/>
              </a:rPr>
              <a:t>five-second commercial</a:t>
            </a:r>
            <a:r>
              <a:rPr lang="en-US" altLang="en-US" dirty="0" smtClean="0">
                <a:latin typeface="Arial" panose="020B0604020202020204" pitchFamily="34" charset="0"/>
              </a:rPr>
              <a:t>”</a:t>
            </a:r>
            <a:r>
              <a:rPr lang="en-US" dirty="0" smtClean="0">
                <a:latin typeface="Arial" panose="020B0604020202020204" pitchFamily="34" charset="0"/>
              </a:rPr>
              <a:t> for the product.</a:t>
            </a:r>
          </a:p>
          <a:p>
            <a:r>
              <a:rPr lang="en-US" dirty="0" smtClean="0">
                <a:latin typeface="Arial" panose="020B0604020202020204" pitchFamily="34" charset="0"/>
              </a:rPr>
              <a:t>It also affects consumers</a:t>
            </a:r>
            <a:r>
              <a:rPr lang="en-US" altLang="en-US" dirty="0" smtClean="0">
                <a:latin typeface="Arial" panose="020B0604020202020204" pitchFamily="34" charset="0"/>
              </a:rPr>
              <a:t>’</a:t>
            </a:r>
            <a:r>
              <a:rPr lang="en-US" dirty="0" smtClean="0">
                <a:latin typeface="Arial" panose="020B0604020202020204" pitchFamily="34" charset="0"/>
              </a:rPr>
              <a:t> later product experiences when they open it and use what</a:t>
            </a:r>
            <a:r>
              <a:rPr lang="en-US" altLang="en-US" dirty="0" smtClean="0">
                <a:latin typeface="Arial" panose="020B0604020202020204" pitchFamily="34" charset="0"/>
              </a:rPr>
              <a:t>’</a:t>
            </a:r>
            <a:r>
              <a:rPr lang="en-US" dirty="0" smtClean="0">
                <a:latin typeface="Arial" panose="020B0604020202020204" pitchFamily="34" charset="0"/>
              </a:rPr>
              <a:t>s inside. Some packages can even be attractively displayed at home. Distinctive packaging like that for Kiwi shoe polish, </a:t>
            </a:r>
            <a:r>
              <a:rPr lang="en-US" dirty="0" err="1" smtClean="0">
                <a:latin typeface="Arial" panose="020B0604020202020204" pitchFamily="34" charset="0"/>
              </a:rPr>
              <a:t>Altoids</a:t>
            </a:r>
            <a:r>
              <a:rPr lang="en-US" dirty="0" smtClean="0">
                <a:latin typeface="Arial" panose="020B0604020202020204" pitchFamily="34" charset="0"/>
              </a:rPr>
              <a:t> mints, and Absolut vodka is an important part of a brand</a:t>
            </a:r>
            <a:r>
              <a:rPr lang="en-US" altLang="en-US" dirty="0" smtClean="0">
                <a:latin typeface="Arial" panose="020B0604020202020204" pitchFamily="34" charset="0"/>
              </a:rPr>
              <a:t>’</a:t>
            </a:r>
            <a:r>
              <a:rPr lang="en-US" dirty="0" smtClean="0">
                <a:latin typeface="Arial" panose="020B0604020202020204" pitchFamily="34" charset="0"/>
              </a:rPr>
              <a:t>s equity.</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22025144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Several factors contribute to the growing use of packaging as a marketing tool.</a:t>
            </a:r>
          </a:p>
          <a:p>
            <a:endParaRPr lang="en-US" dirty="0" smtClean="0">
              <a:latin typeface="Arial" panose="020B0604020202020204" pitchFamily="34" charset="0"/>
            </a:endParaRPr>
          </a:p>
          <a:p>
            <a:r>
              <a:rPr lang="en-US" dirty="0" smtClean="0">
                <a:latin typeface="Arial" panose="020B0604020202020204" pitchFamily="34" charset="0"/>
              </a:rPr>
              <a:t>Self-service. In an average supermarket, which may stock 15,000 items, the typical shopper passes some 300 products per minute. Given that 50 percent to 70 percent of all purchases are made in the store, the effective package must perform many sales tasks: attract attention, describe the product</a:t>
            </a:r>
            <a:r>
              <a:rPr lang="en-US" altLang="en-US" dirty="0" smtClean="0">
                <a:latin typeface="Arial" panose="020B0604020202020204" pitchFamily="34" charset="0"/>
              </a:rPr>
              <a:t>’</a:t>
            </a:r>
            <a:r>
              <a:rPr lang="en-US" dirty="0" smtClean="0">
                <a:latin typeface="Arial" panose="020B0604020202020204" pitchFamily="34" charset="0"/>
              </a:rPr>
              <a:t>s features, create consumer confidence, and make a favorable overall impression.</a:t>
            </a:r>
          </a:p>
          <a:p>
            <a:endParaRPr lang="en-US" dirty="0" smtClean="0">
              <a:latin typeface="Arial" panose="020B0604020202020204" pitchFamily="34" charset="0"/>
            </a:endParaRPr>
          </a:p>
          <a:p>
            <a:r>
              <a:rPr lang="en-US" dirty="0" smtClean="0">
                <a:latin typeface="Arial" panose="020B0604020202020204" pitchFamily="34" charset="0"/>
              </a:rPr>
              <a:t>Consumer affluence. Rising affluence means consumers are willing to pay a little more for the convenience, appearance, dependability, and prestige of better packages.</a:t>
            </a:r>
          </a:p>
          <a:p>
            <a:endParaRPr lang="en-US" dirty="0" smtClean="0">
              <a:latin typeface="Arial" panose="020B0604020202020204" pitchFamily="34" charset="0"/>
            </a:endParaRPr>
          </a:p>
          <a:p>
            <a:r>
              <a:rPr lang="en-US" dirty="0" smtClean="0">
                <a:latin typeface="Arial" panose="020B0604020202020204" pitchFamily="34" charset="0"/>
              </a:rPr>
              <a:t>Company and brand image. Packages contribute to instant recognition of the company or brand. In the store, they can create a billboard effect, as </a:t>
            </a:r>
            <a:r>
              <a:rPr lang="en-US" dirty="0" err="1" smtClean="0">
                <a:latin typeface="Arial" panose="020B0604020202020204" pitchFamily="34" charset="0"/>
              </a:rPr>
              <a:t>Garnier</a:t>
            </a:r>
            <a:r>
              <a:rPr lang="en-US" dirty="0" smtClean="0">
                <a:latin typeface="Arial" panose="020B0604020202020204" pitchFamily="34" charset="0"/>
              </a:rPr>
              <a:t> </a:t>
            </a:r>
            <a:r>
              <a:rPr lang="en-US" dirty="0" err="1" smtClean="0">
                <a:latin typeface="Arial" panose="020B0604020202020204" pitchFamily="34" charset="0"/>
              </a:rPr>
              <a:t>Fructis</a:t>
            </a:r>
            <a:r>
              <a:rPr lang="en-US" dirty="0" smtClean="0">
                <a:latin typeface="Arial" panose="020B0604020202020204" pitchFamily="34" charset="0"/>
              </a:rPr>
              <a:t> does with its bright green packaging in the hair </a:t>
            </a:r>
            <a:r>
              <a:rPr lang="ro-RO" dirty="0" smtClean="0">
                <a:latin typeface="Arial" panose="020B0604020202020204" pitchFamily="34" charset="0"/>
              </a:rPr>
              <a:t>care aisle.</a:t>
            </a:r>
          </a:p>
          <a:p>
            <a:endParaRPr lang="ro-RO" dirty="0" smtClean="0">
              <a:latin typeface="Arial" panose="020B0604020202020204" pitchFamily="34" charset="0"/>
            </a:endParaRPr>
          </a:p>
          <a:p>
            <a:r>
              <a:rPr lang="en-US" dirty="0" smtClean="0">
                <a:latin typeface="Arial" panose="020B0604020202020204" pitchFamily="34" charset="0"/>
              </a:rPr>
              <a:t>Innovation opportunity. Unique or innovative packaging can bring big benefits to consumers and profits to producers. Companies are always looking for a way to make their products more convenient and easier to use—often charging a premium when they do so.</a:t>
            </a:r>
          </a:p>
          <a:p>
            <a:endParaRPr lang="en-US" dirty="0" smtClean="0">
              <a:latin typeface="Arial" panose="020B0604020202020204" pitchFamily="34" charset="0"/>
            </a:endParaRPr>
          </a:p>
          <a:p>
            <a:r>
              <a:rPr lang="en-US" dirty="0" smtClean="0">
                <a:latin typeface="Arial" panose="020B0604020202020204" pitchFamily="34" charset="0"/>
              </a:rPr>
              <a:t>Formally, packaging must achieve a number of objectives that are listed on this slide. To achieve these objectives and satisfy consumers</a:t>
            </a:r>
            <a:r>
              <a:rPr lang="en-US" altLang="en-US" dirty="0" smtClean="0">
                <a:latin typeface="Arial" panose="020B0604020202020204" pitchFamily="34" charset="0"/>
              </a:rPr>
              <a:t>’</a:t>
            </a:r>
            <a:r>
              <a:rPr lang="en-US" dirty="0" smtClean="0">
                <a:latin typeface="Arial" panose="020B0604020202020204" pitchFamily="34" charset="0"/>
              </a:rPr>
              <a:t> desires, marketers must choose the functional and aesthetic components of packaging correctly.</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37045229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Color is a particularly important aspect of packaging and carries different meanings in different cultures and market segments. Color can define a brand, from Tiffany</a:t>
            </a:r>
            <a:r>
              <a:rPr lang="en-US" altLang="en-US" dirty="0" smtClean="0">
                <a:latin typeface="Arial" panose="020B0604020202020204" pitchFamily="34" charset="0"/>
              </a:rPr>
              <a:t>’</a:t>
            </a:r>
            <a:r>
              <a:rPr lang="en-US" dirty="0" smtClean="0">
                <a:latin typeface="Arial" panose="020B0604020202020204" pitchFamily="34" charset="0"/>
              </a:rPr>
              <a:t>s blue box to Cadbury</a:t>
            </a:r>
            <a:r>
              <a:rPr lang="en-US" altLang="en-US" dirty="0" smtClean="0">
                <a:latin typeface="Arial" panose="020B0604020202020204" pitchFamily="34" charset="0"/>
              </a:rPr>
              <a:t>’</a:t>
            </a:r>
            <a:r>
              <a:rPr lang="en-US" dirty="0" smtClean="0">
                <a:latin typeface="Arial" panose="020B0604020202020204" pitchFamily="34" charset="0"/>
              </a:rPr>
              <a:t>s purple wrapping and UPS</a:t>
            </a:r>
            <a:r>
              <a:rPr lang="en-US" altLang="en-US" dirty="0" smtClean="0">
                <a:latin typeface="Arial" panose="020B0604020202020204" pitchFamily="34" charset="0"/>
              </a:rPr>
              <a:t>’</a:t>
            </a:r>
            <a:r>
              <a:rPr lang="en-US" dirty="0" smtClean="0">
                <a:latin typeface="Arial" panose="020B0604020202020204" pitchFamily="34" charset="0"/>
              </a:rPr>
              <a:t>s brown trucks. Orange, the telecom mobile operator, uses color as both its name and its look. Table 13.3 summarizes the beliefs of some visual marketing experts about the role of color in Western culture.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15931535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A label performs several functions. First, it identifies the product or brand—for instance, the name Sunkist stamped on oranges. It might also grade the product; canned peaches are grade-labeled A, B, and C. The label might describe the product: who made it, where and when, what it contains, how it is to be used, and how to use it safely. Finally, the label might promote the product through attractive graphics.</a:t>
            </a:r>
          </a:p>
          <a:p>
            <a:endParaRPr lang="en-US" dirty="0" smtClean="0">
              <a:latin typeface="Arial" panose="020B0604020202020204" pitchFamily="34" charset="0"/>
            </a:endParaRPr>
          </a:p>
          <a:p>
            <a:r>
              <a:rPr lang="en-US" dirty="0" smtClean="0">
                <a:latin typeface="Arial" panose="020B0604020202020204" pitchFamily="34" charset="0"/>
              </a:rPr>
              <a:t>All sellers are legally responsible for fulfilling a buyer</a:t>
            </a:r>
            <a:r>
              <a:rPr lang="en-US" altLang="en-US" dirty="0" smtClean="0">
                <a:latin typeface="Arial" panose="020B0604020202020204" pitchFamily="34" charset="0"/>
              </a:rPr>
              <a:t>’</a:t>
            </a:r>
            <a:r>
              <a:rPr lang="en-US" dirty="0" smtClean="0">
                <a:latin typeface="Arial" panose="020B0604020202020204" pitchFamily="34" charset="0"/>
              </a:rPr>
              <a:t>s normal or reasonable expectations. Products under warranty can be returned to the manufacturer or designated repair center for repair, replacement, or refund. Whether expressed or implied, warranties are legally enforceable.</a:t>
            </a:r>
          </a:p>
          <a:p>
            <a:endParaRPr lang="en-US" dirty="0" smtClean="0">
              <a:latin typeface="Arial" panose="020B0604020202020204" pitchFamily="34" charset="0"/>
            </a:endParaRPr>
          </a:p>
          <a:p>
            <a:r>
              <a:rPr lang="en-US" dirty="0" smtClean="0">
                <a:latin typeface="Arial" panose="020B0604020202020204" pitchFamily="34" charset="0"/>
              </a:rPr>
              <a:t>Many sellers offer either general or specific guarantees. Guarantees reduce the buyer</a:t>
            </a:r>
            <a:r>
              <a:rPr lang="en-US" altLang="en-US" dirty="0" smtClean="0">
                <a:latin typeface="Arial" panose="020B0604020202020204" pitchFamily="34" charset="0"/>
              </a:rPr>
              <a:t>’</a:t>
            </a:r>
            <a:r>
              <a:rPr lang="en-US" dirty="0" smtClean="0">
                <a:latin typeface="Arial" panose="020B0604020202020204" pitchFamily="34" charset="0"/>
              </a:rPr>
              <a:t>s perceived risk. They suggest that the product is of high quality and the company and its service performance are dependable. They can be especially helpful when the company or product is not well known or when the product</a:t>
            </a:r>
            <a:r>
              <a:rPr lang="en-US" altLang="en-US" dirty="0" smtClean="0">
                <a:latin typeface="Arial" panose="020B0604020202020204" pitchFamily="34" charset="0"/>
              </a:rPr>
              <a:t>’</a:t>
            </a:r>
            <a:r>
              <a:rPr lang="en-US" dirty="0" smtClean="0">
                <a:latin typeface="Arial" panose="020B0604020202020204" pitchFamily="34" charset="0"/>
              </a:rPr>
              <a:t>s quality is superior to that of competitors.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650387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31</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32</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10/26/2018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10/26/2018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10/26/2018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10/26/2018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10/26/2018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10/26/2018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10/26/2018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10/26/2018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334780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609600" y="228600"/>
            <a:ext cx="10972800" cy="1066800"/>
          </a:xfrm>
        </p:spPr>
        <p:txBody>
          <a:bodyPr anchor="t"/>
          <a:lstStyle>
            <a:lvl1pPr>
              <a:defRPr sz="3400">
                <a:solidFill>
                  <a:srgbClr val="007FA3"/>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609600" y="5368160"/>
            <a:ext cx="109728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Footer Placeholder 2"/>
          <p:cNvSpPr>
            <a:spLocks noGrp="1"/>
          </p:cNvSpPr>
          <p:nvPr>
            <p:ph type="ftr" sz="quarter" idx="11"/>
          </p:nvPr>
        </p:nvSpPr>
        <p:spPr>
          <a:xfrm>
            <a:off x="125292" y="6172201"/>
            <a:ext cx="1146048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10/26/2018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Picture 8"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76790"/>
            <a:ext cx="1224000" cy="279915"/>
          </a:xfrm>
          <a:prstGeom prst="rect">
            <a:avLst/>
          </a:prstGeom>
        </p:spPr>
      </p:pic>
      <p:sp>
        <p:nvSpPr>
          <p:cNvPr id="14" name="TextBox 13"/>
          <p:cNvSpPr txBox="1"/>
          <p:nvPr userDrawn="1"/>
        </p:nvSpPr>
        <p:spPr>
          <a:xfrm>
            <a:off x="2133600" y="6429346"/>
            <a:ext cx="9550400" cy="276999"/>
          </a:xfrm>
          <a:prstGeom prst="rect">
            <a:avLst/>
          </a:prstGeom>
          <a:noFill/>
        </p:spPr>
        <p:txBody>
          <a:bodyPr wrap="square" rtlCol="0">
            <a:spAutoFit/>
          </a:bodyPr>
          <a:lstStyle/>
          <a:p>
            <a:pPr algn="r">
              <a:buClrTx/>
              <a:defRPr/>
            </a:pPr>
            <a:r>
              <a:rPr lang="en-US" altLang="en-US" sz="1200" dirty="0" smtClean="0">
                <a:latin typeface="Verdana" panose="020B0604030504040204" pitchFamily="34" charset="0"/>
                <a:ea typeface="Verdana" panose="020B0604030504040204" pitchFamily="34" charset="0"/>
                <a:cs typeface="Verdana" panose="020B0604030504040204" pitchFamily="34" charset="0"/>
              </a:rPr>
              <a:t>Copyright © 2016, 2012, 2009 Pearson Education, Inc. All Rights Reserved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4203905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10/26/2018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682061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10/26/2018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4" name="Рисунок 3"/>
          <p:cNvPicPr>
            <a:picLocks noChangeAspect="1"/>
          </p:cNvPicPr>
          <p:nvPr/>
        </p:nvPicPr>
        <p:blipFill>
          <a:blip r:embed="rId4"/>
          <a:stretch>
            <a:fillRect/>
          </a:stretch>
        </p:blipFill>
        <p:spPr>
          <a:xfrm>
            <a:off x="7727118" y="3592364"/>
            <a:ext cx="4331879" cy="2889364"/>
          </a:xfrm>
          <a:prstGeom prst="rect">
            <a:avLst/>
          </a:prstGeom>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1165" y="1581036"/>
            <a:ext cx="6998208" cy="2387600"/>
          </a:xfrm>
        </p:spPr>
        <p:txBody>
          <a:bodyPr>
            <a:normAutofit/>
          </a:bodyPr>
          <a:lstStyle/>
          <a:p>
            <a:r>
              <a:rPr lang="en-US" dirty="0">
                <a:cs typeface="Avenir Black" pitchFamily="-84" charset="0"/>
              </a:rPr>
              <a:t>Setting Product </a:t>
            </a:r>
            <a:r>
              <a:rPr lang="hu-HU" dirty="0">
                <a:cs typeface="Avenir Black" pitchFamily="-84" charset="0"/>
              </a:rPr>
              <a:t>Strategy</a:t>
            </a:r>
            <a:endParaRPr lang="en-US" dirty="0">
              <a:cs typeface="Arial" panose="020B0604020202020204" pitchFamily="34" charset="0"/>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9" name="Рисунок 8"/>
          <p:cNvPicPr>
            <a:picLocks noChangeAspect="1"/>
          </p:cNvPicPr>
          <p:nvPr/>
        </p:nvPicPr>
        <p:blipFill>
          <a:blip r:embed="rId5"/>
          <a:stretch>
            <a:fillRect/>
          </a:stretch>
        </p:blipFill>
        <p:spPr>
          <a:xfrm>
            <a:off x="0" y="3133021"/>
            <a:ext cx="2749534" cy="3724979"/>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Learning </a:t>
            </a:r>
            <a:r>
              <a:rPr lang="en-US" sz="3600" dirty="0"/>
              <a:t>Objectives </a:t>
            </a:r>
            <a:r>
              <a:rPr lang="en-US" sz="2000" dirty="0"/>
              <a:t>(1 of 2)</a:t>
            </a:r>
            <a:endParaRPr lang="en-IN" sz="2000" dirty="0"/>
          </a:p>
        </p:txBody>
      </p:sp>
      <p:sp>
        <p:nvSpPr>
          <p:cNvPr id="3" name="Content Placeholder 2"/>
          <p:cNvSpPr>
            <a:spLocks noGrp="1"/>
          </p:cNvSpPr>
          <p:nvPr>
            <p:ph idx="1"/>
          </p:nvPr>
        </p:nvSpPr>
        <p:spPr>
          <a:xfrm>
            <a:off x="1981200" y="1600200"/>
            <a:ext cx="5638800" cy="4724400"/>
          </a:xfrm>
        </p:spPr>
        <p:txBody>
          <a:bodyPr/>
          <a:lstStyle/>
          <a:p>
            <a:pPr marL="0" indent="0">
              <a:spcBef>
                <a:spcPts val="600"/>
              </a:spcBef>
              <a:buClr>
                <a:schemeClr val="bg1"/>
              </a:buClr>
              <a:buNone/>
            </a:pPr>
            <a:r>
              <a:rPr lang="en-US" sz="2200" b="1" dirty="0">
                <a:solidFill>
                  <a:srgbClr val="007FA3"/>
                </a:solidFill>
              </a:rPr>
              <a:t>13.1</a:t>
            </a:r>
            <a:r>
              <a:rPr lang="en-US" sz="2200" dirty="0"/>
              <a:t> </a:t>
            </a:r>
            <a:r>
              <a:rPr lang="en-US" sz="2200" dirty="0">
                <a:cs typeface="Avenir Black" pitchFamily="-84" charset="0"/>
              </a:rPr>
              <a:t>What are the characteristics of products, and how do marketers classify product?</a:t>
            </a:r>
            <a:endParaRPr lang="en-US" sz="2200" dirty="0"/>
          </a:p>
          <a:p>
            <a:pPr marL="0" indent="0">
              <a:spcBef>
                <a:spcPts val="600"/>
              </a:spcBef>
              <a:buClr>
                <a:schemeClr val="bg1"/>
              </a:buClr>
              <a:buNone/>
            </a:pPr>
            <a:r>
              <a:rPr lang="en-US" sz="2200" b="1" dirty="0">
                <a:solidFill>
                  <a:srgbClr val="007FA3"/>
                </a:solidFill>
              </a:rPr>
              <a:t>13.2</a:t>
            </a:r>
            <a:r>
              <a:rPr lang="en-US" sz="2200" dirty="0"/>
              <a:t> </a:t>
            </a:r>
            <a:r>
              <a:rPr lang="en-US" sz="2200" dirty="0">
                <a:cs typeface="Avenir Black" pitchFamily="-84" charset="0"/>
              </a:rPr>
              <a:t>How can companies differentiate products?</a:t>
            </a:r>
            <a:endParaRPr lang="en-US" sz="2200" dirty="0">
              <a:cs typeface="Avenir Black" charset="0"/>
            </a:endParaRPr>
          </a:p>
          <a:p>
            <a:pPr marL="0" indent="0">
              <a:spcBef>
                <a:spcPts val="600"/>
              </a:spcBef>
              <a:buClr>
                <a:schemeClr val="bg1"/>
              </a:buClr>
              <a:buNone/>
            </a:pPr>
            <a:r>
              <a:rPr lang="en-US" sz="2200" b="1" dirty="0">
                <a:solidFill>
                  <a:srgbClr val="007FA3"/>
                </a:solidFill>
              </a:rPr>
              <a:t>13.3</a:t>
            </a:r>
            <a:r>
              <a:rPr lang="en-US" sz="2200" dirty="0"/>
              <a:t> </a:t>
            </a:r>
            <a:r>
              <a:rPr lang="en-US" sz="2200" dirty="0">
                <a:cs typeface="Avenir Black" pitchFamily="-84" charset="0"/>
              </a:rPr>
              <a:t>Why is product design important, and what are the different approaches taken?</a:t>
            </a:r>
            <a:endParaRPr lang="en-US" sz="2200" dirty="0">
              <a:cs typeface="Avenir Black" charset="0"/>
            </a:endParaRPr>
          </a:p>
          <a:p>
            <a:pPr marL="0" indent="0">
              <a:spcBef>
                <a:spcPts val="600"/>
              </a:spcBef>
              <a:buClr>
                <a:schemeClr val="bg1"/>
              </a:buClr>
              <a:buNone/>
            </a:pPr>
            <a:r>
              <a:rPr lang="en-US" sz="2200" b="1" dirty="0">
                <a:solidFill>
                  <a:srgbClr val="007FA3"/>
                </a:solidFill>
              </a:rPr>
              <a:t>13.4</a:t>
            </a:r>
            <a:r>
              <a:rPr lang="en-US" sz="2200" dirty="0"/>
              <a:t> </a:t>
            </a:r>
            <a:r>
              <a:rPr lang="en-US" sz="2200" dirty="0">
                <a:cs typeface="Avenir Black" pitchFamily="-84" charset="0"/>
              </a:rPr>
              <a:t>How can marketers best manage luxury </a:t>
            </a:r>
            <a:r>
              <a:rPr lang="en-US" sz="2200" dirty="0" smtClean="0">
                <a:cs typeface="Avenir Black" pitchFamily="-84" charset="0"/>
              </a:rPr>
              <a:t>brands?</a:t>
            </a:r>
            <a:endParaRPr lang="en-US" sz="2200" dirty="0">
              <a:cs typeface="Avenir Black" charset="0"/>
            </a:endParaRPr>
          </a:p>
          <a:p>
            <a:pPr marL="0" indent="0">
              <a:spcBef>
                <a:spcPts val="600"/>
              </a:spcBef>
              <a:buClr>
                <a:schemeClr val="bg1"/>
              </a:buClr>
              <a:buNone/>
            </a:pPr>
            <a:r>
              <a:rPr lang="en-US" sz="2200" b="1" dirty="0">
                <a:solidFill>
                  <a:srgbClr val="007FA3"/>
                </a:solidFill>
              </a:rPr>
              <a:t>13.5</a:t>
            </a:r>
            <a:r>
              <a:rPr lang="en-US" sz="2200" dirty="0"/>
              <a:t> </a:t>
            </a:r>
            <a:r>
              <a:rPr lang="en-US" sz="2200" dirty="0">
                <a:cs typeface="Avenir Black" pitchFamily="-84" charset="0"/>
              </a:rPr>
              <a:t>What environmental issues must marketers consider in their product strategies?</a:t>
            </a:r>
            <a:endParaRPr lang="en-US" sz="2200" dirty="0">
              <a:cs typeface="Avenir Black" charset="0"/>
            </a:endParaRPr>
          </a:p>
          <a:p>
            <a:pPr marL="0" indent="0">
              <a:spcBef>
                <a:spcPts val="600"/>
              </a:spcBef>
              <a:buClr>
                <a:schemeClr val="bg1"/>
              </a:buClr>
              <a:buNone/>
            </a:pPr>
            <a:r>
              <a:rPr lang="en-US" sz="2200" b="1" dirty="0">
                <a:solidFill>
                  <a:srgbClr val="007FA3"/>
                </a:solidFill>
              </a:rPr>
              <a:t>13.6</a:t>
            </a:r>
            <a:r>
              <a:rPr lang="en-US" sz="2200" dirty="0"/>
              <a:t> </a:t>
            </a:r>
            <a:r>
              <a:rPr lang="en-US" sz="2200" dirty="0">
                <a:cs typeface="Avenir Black" pitchFamily="-84" charset="0"/>
              </a:rPr>
              <a:t>How can a company build and manage its product mix and product lines?</a:t>
            </a:r>
            <a:endParaRPr lang="en-US" sz="2200" dirty="0">
              <a:cs typeface="Avenir Black" charset="0"/>
            </a:endParaRPr>
          </a:p>
        </p:txBody>
      </p:sp>
      <p:pic>
        <p:nvPicPr>
          <p:cNvPr id="5" name="Picture 1" descr="A Lexus dealership front."/>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1676400"/>
            <a:ext cx="2681066" cy="1876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48696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Learning </a:t>
            </a:r>
            <a:r>
              <a:rPr lang="en-US" sz="3600" dirty="0"/>
              <a:t>Objectives </a:t>
            </a:r>
            <a:r>
              <a:rPr lang="en-US" sz="2000" dirty="0"/>
              <a:t>(2 of 2)</a:t>
            </a:r>
            <a:endParaRPr lang="en-IN" sz="2000" dirty="0"/>
          </a:p>
        </p:txBody>
      </p:sp>
      <p:sp>
        <p:nvSpPr>
          <p:cNvPr id="3" name="Content Placeholder 2"/>
          <p:cNvSpPr>
            <a:spLocks noGrp="1"/>
          </p:cNvSpPr>
          <p:nvPr>
            <p:ph idx="1"/>
          </p:nvPr>
        </p:nvSpPr>
        <p:spPr>
          <a:xfrm>
            <a:off x="1981200" y="1600200"/>
            <a:ext cx="5638800" cy="4648200"/>
          </a:xfrm>
        </p:spPr>
        <p:txBody>
          <a:bodyPr/>
          <a:lstStyle/>
          <a:p>
            <a:pPr marL="0" indent="0">
              <a:spcBef>
                <a:spcPts val="600"/>
              </a:spcBef>
              <a:buClr>
                <a:schemeClr val="bg1"/>
              </a:buClr>
              <a:buNone/>
            </a:pPr>
            <a:r>
              <a:rPr lang="en-US" sz="2200" b="1" dirty="0">
                <a:solidFill>
                  <a:srgbClr val="007FA3"/>
                </a:solidFill>
              </a:rPr>
              <a:t>13.7</a:t>
            </a:r>
            <a:r>
              <a:rPr lang="en-US" sz="2200" dirty="0"/>
              <a:t> </a:t>
            </a:r>
            <a:r>
              <a:rPr lang="en-US" sz="2200" dirty="0">
                <a:cs typeface="Avenir Black" pitchFamily="-84" charset="0"/>
              </a:rPr>
              <a:t>How can companies combine products to create strong co-brands or ingredient brands?</a:t>
            </a:r>
            <a:endParaRPr lang="en-US" sz="2200" dirty="0"/>
          </a:p>
          <a:p>
            <a:pPr marL="0" indent="0">
              <a:spcBef>
                <a:spcPts val="600"/>
              </a:spcBef>
              <a:buClr>
                <a:schemeClr val="bg1"/>
              </a:buClr>
              <a:buNone/>
            </a:pPr>
            <a:r>
              <a:rPr lang="en-US" sz="2200" b="1" dirty="0">
                <a:solidFill>
                  <a:srgbClr val="007FA3"/>
                </a:solidFill>
              </a:rPr>
              <a:t>13.8</a:t>
            </a:r>
            <a:r>
              <a:rPr lang="en-US" sz="2200" dirty="0"/>
              <a:t> </a:t>
            </a:r>
            <a:r>
              <a:rPr lang="en-US" sz="2200" dirty="0">
                <a:cs typeface="Avenir Black" pitchFamily="-84" charset="0"/>
              </a:rPr>
              <a:t>How can companies use packaging, labeling, warranties, and guarantees as marketing tools?</a:t>
            </a:r>
            <a:endParaRPr lang="en-US" sz="2200" dirty="0">
              <a:cs typeface="Avenir Black" charset="0"/>
            </a:endParaRPr>
          </a:p>
        </p:txBody>
      </p:sp>
      <p:pic>
        <p:nvPicPr>
          <p:cNvPr id="6" name="Picture 1" descr="A Lexus dealership front."/>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1676400"/>
            <a:ext cx="2681066" cy="1876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84087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a:t>
            </a:r>
            <a:r>
              <a:rPr lang="en-US" sz="3600" dirty="0"/>
              <a:t>Characteristics and </a:t>
            </a:r>
            <a:r>
              <a:rPr lang="en-US" sz="3600" dirty="0"/>
              <a:t>Classifications</a:t>
            </a:r>
            <a:endParaRPr lang="en-IN" dirty="0">
              <a:latin typeface="+mj-lt"/>
            </a:endParaRPr>
          </a:p>
        </p:txBody>
      </p:sp>
      <p:sp>
        <p:nvSpPr>
          <p:cNvPr id="3" name="Content Placeholder 2"/>
          <p:cNvSpPr>
            <a:spLocks noGrp="1"/>
          </p:cNvSpPr>
          <p:nvPr>
            <p:ph idx="1"/>
          </p:nvPr>
        </p:nvSpPr>
        <p:spPr>
          <a:xfrm>
            <a:off x="1981200" y="1600202"/>
            <a:ext cx="8458200" cy="1981199"/>
          </a:xfrm>
        </p:spPr>
        <p:txBody>
          <a:bodyPr/>
          <a:lstStyle/>
          <a:p>
            <a:r>
              <a:rPr lang="en-US" sz="2600" dirty="0">
                <a:cs typeface="Avenir Black" pitchFamily="-84" charset="0"/>
              </a:rPr>
              <a:t>Product</a:t>
            </a:r>
          </a:p>
          <a:p>
            <a:pPr lvl="1"/>
            <a:r>
              <a:rPr lang="en-US" dirty="0">
                <a:cs typeface="Arial" panose="020B0604020202020204" pitchFamily="34" charset="0"/>
              </a:rPr>
              <a:t>Anything that can be offered to a market to satisfy a want or need, including physical goods, services, experiences, events, persons, places, properties, organizations, information, and ideas</a:t>
            </a:r>
            <a:endParaRPr lang="en-IN" dirty="0"/>
          </a:p>
        </p:txBody>
      </p:sp>
      <p:pic>
        <p:nvPicPr>
          <p:cNvPr id="5" name="Picture 4" descr="Lego people outside a Lego hous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3733800"/>
            <a:ext cx="3877949" cy="2586412"/>
          </a:xfrm>
          <a:prstGeom prst="rect">
            <a:avLst/>
          </a:prstGeom>
        </p:spPr>
      </p:pic>
    </p:spTree>
    <p:extLst>
      <p:ext uri="{BB962C8B-B14F-4D97-AF65-F5344CB8AC3E}">
        <p14:creationId xmlns:p14="http://schemas.microsoft.com/office/powerpoint/2010/main" val="2717141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13.1 Components </a:t>
            </a:r>
            <a:r>
              <a:rPr lang="en-US" sz="3600" dirty="0"/>
              <a:t>o</a:t>
            </a:r>
            <a:r>
              <a:rPr lang="en-US" sz="3600" dirty="0"/>
              <a:t>f </a:t>
            </a:r>
            <a:r>
              <a:rPr lang="en-US" sz="3600" dirty="0"/>
              <a:t>t</a:t>
            </a:r>
            <a:r>
              <a:rPr lang="en-US" sz="3600" dirty="0"/>
              <a:t>he </a:t>
            </a:r>
            <a:r>
              <a:rPr lang="en-US" sz="3600" dirty="0"/>
              <a:t>Market Offering</a:t>
            </a:r>
            <a:endParaRPr lang="en-IN" dirty="0">
              <a:latin typeface="+mj-lt"/>
            </a:endParaRPr>
          </a:p>
        </p:txBody>
      </p:sp>
      <p:pic>
        <p:nvPicPr>
          <p:cNvPr id="5" name="Picture 3" descr="A diagram shows a triangle with the center labeled attractiveness of the market offering. The apex of the triangle is labeled value-based prices. The two corners on the base are labeled product features and quality, and services mix and quality."/>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38448" y="1730948"/>
            <a:ext cx="4515104" cy="4374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7822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Levels: The Customer-Value Hierarchy</a:t>
            </a:r>
            <a:endParaRPr lang="en-IN" dirty="0">
              <a:latin typeface="+mj-lt"/>
            </a:endParaRPr>
          </a:p>
        </p:txBody>
      </p:sp>
      <p:sp>
        <p:nvSpPr>
          <p:cNvPr id="3" name="Content Placeholder 2"/>
          <p:cNvSpPr>
            <a:spLocks noGrp="1"/>
          </p:cNvSpPr>
          <p:nvPr>
            <p:ph idx="1"/>
          </p:nvPr>
        </p:nvSpPr>
        <p:spPr>
          <a:xfrm>
            <a:off x="1981200" y="1524001"/>
            <a:ext cx="8229600" cy="380999"/>
          </a:xfrm>
        </p:spPr>
        <p:txBody>
          <a:bodyPr/>
          <a:lstStyle/>
          <a:p>
            <a:pPr marL="0" indent="0">
              <a:buNone/>
            </a:pPr>
            <a:r>
              <a:rPr lang="en-US" sz="2000" b="1" dirty="0">
                <a:cs typeface="Avenir Black" pitchFamily="-84" charset="0"/>
              </a:rPr>
              <a:t>Figure 13.2</a:t>
            </a:r>
            <a:r>
              <a:rPr lang="en-US" sz="2000" dirty="0">
                <a:cs typeface="Avenir Black" pitchFamily="-84" charset="0"/>
              </a:rPr>
              <a:t> </a:t>
            </a:r>
            <a:r>
              <a:rPr lang="en-US" sz="2000" dirty="0">
                <a:cs typeface="Avenir Black" pitchFamily="-84" charset="0"/>
              </a:rPr>
              <a:t>Five Product Levels</a:t>
            </a:r>
            <a:endParaRPr lang="en-IN" sz="2000" dirty="0"/>
          </a:p>
        </p:txBody>
      </p:sp>
      <p:pic>
        <p:nvPicPr>
          <p:cNvPr id="5" name="Picture 4" descr="A bullseye diagram shows five product levels. Moving from the center to the outermost ring: Core benefit, basic product, expected product, augmented product, potential produc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1400" y="2116347"/>
            <a:ext cx="4154976" cy="4163650"/>
          </a:xfrm>
          <a:prstGeom prst="rect">
            <a:avLst/>
          </a:prstGeom>
        </p:spPr>
      </p:pic>
    </p:spTree>
    <p:extLst>
      <p:ext uri="{BB962C8B-B14F-4D97-AF65-F5344CB8AC3E}">
        <p14:creationId xmlns:p14="http://schemas.microsoft.com/office/powerpoint/2010/main" val="13410405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Classifications</a:t>
            </a:r>
            <a:endParaRPr lang="en-IN" sz="3600" dirty="0"/>
          </a:p>
        </p:txBody>
      </p:sp>
      <p:sp>
        <p:nvSpPr>
          <p:cNvPr id="3" name="Content Placeholder 2"/>
          <p:cNvSpPr>
            <a:spLocks noGrp="1"/>
          </p:cNvSpPr>
          <p:nvPr>
            <p:ph idx="1"/>
          </p:nvPr>
        </p:nvSpPr>
        <p:spPr/>
        <p:txBody>
          <a:bodyPr/>
          <a:lstStyle/>
          <a:p>
            <a:r>
              <a:rPr lang="en-US" sz="2600" dirty="0"/>
              <a:t>Durability</a:t>
            </a:r>
          </a:p>
          <a:p>
            <a:r>
              <a:rPr lang="en-US" sz="2600" dirty="0"/>
              <a:t>Tangibility</a:t>
            </a:r>
          </a:p>
          <a:p>
            <a:r>
              <a:rPr lang="en-US" sz="2600" dirty="0"/>
              <a:t>Use</a:t>
            </a:r>
            <a:endParaRPr lang="en-IN" sz="2600" dirty="0"/>
          </a:p>
        </p:txBody>
      </p:sp>
    </p:spTree>
    <p:extLst>
      <p:ext uri="{BB962C8B-B14F-4D97-AF65-F5344CB8AC3E}">
        <p14:creationId xmlns:p14="http://schemas.microsoft.com/office/powerpoint/2010/main" val="24164581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Durability and Tangibility</a:t>
            </a:r>
            <a:endParaRPr lang="en-IN" dirty="0">
              <a:latin typeface="+mj-lt"/>
            </a:endParaRPr>
          </a:p>
        </p:txBody>
      </p:sp>
      <p:sp>
        <p:nvSpPr>
          <p:cNvPr id="3" name="Content Placeholder 2"/>
          <p:cNvSpPr>
            <a:spLocks noGrp="1"/>
          </p:cNvSpPr>
          <p:nvPr>
            <p:ph idx="1"/>
          </p:nvPr>
        </p:nvSpPr>
        <p:spPr/>
        <p:txBody>
          <a:bodyPr/>
          <a:lstStyle/>
          <a:p>
            <a:r>
              <a:rPr lang="en-US" sz="2600" dirty="0"/>
              <a:t>Nondurable </a:t>
            </a:r>
            <a:r>
              <a:rPr lang="en-US" sz="2600" dirty="0"/>
              <a:t>goods</a:t>
            </a:r>
          </a:p>
          <a:p>
            <a:r>
              <a:rPr lang="en-US" sz="2600" dirty="0"/>
              <a:t>Durable </a:t>
            </a:r>
            <a:r>
              <a:rPr lang="en-US" sz="2600" dirty="0"/>
              <a:t>goods</a:t>
            </a:r>
          </a:p>
          <a:p>
            <a:r>
              <a:rPr lang="en-US" sz="2600" dirty="0"/>
              <a:t>Services</a:t>
            </a:r>
            <a:endParaRPr lang="en-IN" sz="2600" dirty="0"/>
          </a:p>
        </p:txBody>
      </p:sp>
    </p:spTree>
    <p:extLst>
      <p:ext uri="{BB962C8B-B14F-4D97-AF65-F5344CB8AC3E}">
        <p14:creationId xmlns:p14="http://schemas.microsoft.com/office/powerpoint/2010/main" val="36886091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Consumer-Goods Classification</a:t>
            </a:r>
            <a:endParaRPr lang="en-IN" sz="3600" dirty="0"/>
          </a:p>
        </p:txBody>
      </p:sp>
      <p:sp>
        <p:nvSpPr>
          <p:cNvPr id="3" name="Content Placeholder 2"/>
          <p:cNvSpPr>
            <a:spLocks noGrp="1"/>
          </p:cNvSpPr>
          <p:nvPr>
            <p:ph idx="1"/>
          </p:nvPr>
        </p:nvSpPr>
        <p:spPr/>
        <p:txBody>
          <a:bodyPr/>
          <a:lstStyle/>
          <a:p>
            <a:r>
              <a:rPr lang="en-US" sz="2600" dirty="0"/>
              <a:t>Convenience</a:t>
            </a:r>
          </a:p>
          <a:p>
            <a:r>
              <a:rPr lang="en-US" sz="2600" dirty="0"/>
              <a:t>Shopping</a:t>
            </a:r>
          </a:p>
          <a:p>
            <a:r>
              <a:rPr lang="en-US" sz="2600" dirty="0"/>
              <a:t>Specialty</a:t>
            </a:r>
          </a:p>
          <a:p>
            <a:r>
              <a:rPr lang="en-US" sz="2600" dirty="0"/>
              <a:t>Unsought</a:t>
            </a:r>
            <a:endParaRPr lang="en-IN" sz="2600" dirty="0"/>
          </a:p>
        </p:txBody>
      </p:sp>
    </p:spTree>
    <p:extLst>
      <p:ext uri="{BB962C8B-B14F-4D97-AF65-F5344CB8AC3E}">
        <p14:creationId xmlns:p14="http://schemas.microsoft.com/office/powerpoint/2010/main" val="39158606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Industrial-Goods Classification</a:t>
            </a:r>
            <a:endParaRPr lang="en-IN" sz="3600" dirty="0"/>
          </a:p>
        </p:txBody>
      </p:sp>
      <p:sp>
        <p:nvSpPr>
          <p:cNvPr id="3" name="Content Placeholder 2"/>
          <p:cNvSpPr>
            <a:spLocks noGrp="1"/>
          </p:cNvSpPr>
          <p:nvPr>
            <p:ph idx="1"/>
          </p:nvPr>
        </p:nvSpPr>
        <p:spPr/>
        <p:txBody>
          <a:bodyPr/>
          <a:lstStyle/>
          <a:p>
            <a:r>
              <a:rPr lang="en-US" sz="2600" dirty="0"/>
              <a:t>Materials and </a:t>
            </a:r>
            <a:r>
              <a:rPr lang="en-US" sz="2600" dirty="0"/>
              <a:t>parts</a:t>
            </a:r>
          </a:p>
          <a:p>
            <a:r>
              <a:rPr lang="en-US" sz="2600" dirty="0"/>
              <a:t>Capital </a:t>
            </a:r>
            <a:r>
              <a:rPr lang="en-US" sz="2600" dirty="0"/>
              <a:t>items</a:t>
            </a:r>
          </a:p>
          <a:p>
            <a:r>
              <a:rPr lang="en-US" sz="2600" dirty="0"/>
              <a:t>Supplies and business services</a:t>
            </a:r>
            <a:endParaRPr lang="en-IN" sz="2600" dirty="0"/>
          </a:p>
        </p:txBody>
      </p:sp>
    </p:spTree>
    <p:extLst>
      <p:ext uri="{BB962C8B-B14F-4D97-AF65-F5344CB8AC3E}">
        <p14:creationId xmlns:p14="http://schemas.microsoft.com/office/powerpoint/2010/main" val="41904941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Differentiation</a:t>
            </a:r>
            <a:endParaRPr lang="en-IN" dirty="0">
              <a:latin typeface="+mj-lt"/>
            </a:endParaRPr>
          </a:p>
        </p:txBody>
      </p:sp>
      <p:sp>
        <p:nvSpPr>
          <p:cNvPr id="4" name="Content Placeholder 3"/>
          <p:cNvSpPr>
            <a:spLocks noGrp="1"/>
          </p:cNvSpPr>
          <p:nvPr>
            <p:ph idx="1"/>
          </p:nvPr>
        </p:nvSpPr>
        <p:spPr>
          <a:xfrm>
            <a:off x="1981200" y="1600202"/>
            <a:ext cx="3657600" cy="2590799"/>
          </a:xfrm>
        </p:spPr>
        <p:txBody>
          <a:bodyPr/>
          <a:lstStyle/>
          <a:p>
            <a:r>
              <a:rPr lang="en-US" sz="2400" dirty="0"/>
              <a:t>Form</a:t>
            </a:r>
          </a:p>
          <a:p>
            <a:r>
              <a:rPr lang="en-US" sz="2400" dirty="0"/>
              <a:t>Features</a:t>
            </a:r>
          </a:p>
          <a:p>
            <a:r>
              <a:rPr lang="en-US" sz="2400" dirty="0"/>
              <a:t>Performance quality</a:t>
            </a:r>
          </a:p>
          <a:p>
            <a:r>
              <a:rPr lang="en-US" sz="2400" dirty="0"/>
              <a:t>Conformance quality</a:t>
            </a:r>
          </a:p>
          <a:p>
            <a:r>
              <a:rPr lang="en-US" sz="2400" dirty="0"/>
              <a:t>Durability</a:t>
            </a:r>
            <a:endParaRPr lang="en-IN" sz="2400" dirty="0"/>
          </a:p>
        </p:txBody>
      </p:sp>
      <p:sp>
        <p:nvSpPr>
          <p:cNvPr id="5" name="Content Placeholder 4"/>
          <p:cNvSpPr>
            <a:spLocks noGrp="1"/>
          </p:cNvSpPr>
          <p:nvPr>
            <p:ph idx="13"/>
          </p:nvPr>
        </p:nvSpPr>
        <p:spPr>
          <a:xfrm>
            <a:off x="6477000" y="1600201"/>
            <a:ext cx="3733800" cy="2819401"/>
          </a:xfrm>
        </p:spPr>
        <p:txBody>
          <a:bodyPr/>
          <a:lstStyle/>
          <a:p>
            <a:r>
              <a:rPr lang="en-US" sz="2400" dirty="0"/>
              <a:t>Reliability</a:t>
            </a:r>
          </a:p>
          <a:p>
            <a:r>
              <a:rPr lang="en-US" sz="2400" dirty="0"/>
              <a:t>Repairability</a:t>
            </a:r>
          </a:p>
          <a:p>
            <a:r>
              <a:rPr lang="en-US" sz="2400" dirty="0"/>
              <a:t>Style</a:t>
            </a:r>
          </a:p>
          <a:p>
            <a:r>
              <a:rPr lang="en-US" sz="2400" dirty="0"/>
              <a:t>Customization</a:t>
            </a:r>
            <a:endParaRPr lang="en-IN" sz="2400" dirty="0"/>
          </a:p>
        </p:txBody>
      </p:sp>
      <p:pic>
        <p:nvPicPr>
          <p:cNvPr id="3" name="Picture 2" descr="A closeup of the front bumper of several Mercedes-Benz vehicl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9600" y="4038600"/>
            <a:ext cx="4265744" cy="2377808"/>
          </a:xfrm>
          <a:prstGeom prst="rect">
            <a:avLst/>
          </a:prstGeom>
        </p:spPr>
      </p:pic>
    </p:spTree>
    <p:extLst>
      <p:ext uri="{BB962C8B-B14F-4D97-AF65-F5344CB8AC3E}">
        <p14:creationId xmlns:p14="http://schemas.microsoft.com/office/powerpoint/2010/main" val="28412797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Services Differentiation</a:t>
            </a:r>
            <a:endParaRPr lang="en-IN" dirty="0">
              <a:latin typeface="+mj-lt"/>
            </a:endParaRPr>
          </a:p>
        </p:txBody>
      </p:sp>
      <p:sp>
        <p:nvSpPr>
          <p:cNvPr id="3" name="Content Placeholder 2"/>
          <p:cNvSpPr>
            <a:spLocks noGrp="1"/>
          </p:cNvSpPr>
          <p:nvPr>
            <p:ph idx="1"/>
          </p:nvPr>
        </p:nvSpPr>
        <p:spPr/>
        <p:txBody>
          <a:bodyPr/>
          <a:lstStyle/>
          <a:p>
            <a:pPr marL="255600" lvl="1" indent="-255600">
              <a:spcBef>
                <a:spcPts val="1500"/>
              </a:spcBef>
            </a:pPr>
            <a:r>
              <a:rPr lang="en-US" sz="2600" dirty="0">
                <a:latin typeface="+mj-lt"/>
              </a:rPr>
              <a:t>Ordering ease</a:t>
            </a:r>
          </a:p>
          <a:p>
            <a:pPr marL="255600" lvl="1" indent="-255600">
              <a:spcBef>
                <a:spcPts val="1500"/>
              </a:spcBef>
            </a:pPr>
            <a:r>
              <a:rPr lang="en-US" sz="2600" dirty="0">
                <a:latin typeface="+mj-lt"/>
              </a:rPr>
              <a:t>Delivery</a:t>
            </a:r>
            <a:endParaRPr lang="en-US" sz="2600" dirty="0">
              <a:latin typeface="+mj-lt"/>
            </a:endParaRPr>
          </a:p>
          <a:p>
            <a:pPr marL="255600" indent="-255600"/>
            <a:r>
              <a:rPr lang="en-US" sz="2600" dirty="0">
                <a:latin typeface="+mj-lt"/>
              </a:rPr>
              <a:t>Installation</a:t>
            </a:r>
            <a:endParaRPr lang="en-US" sz="2600" dirty="0">
              <a:latin typeface="+mj-lt"/>
            </a:endParaRPr>
          </a:p>
          <a:p>
            <a:pPr marL="255600" indent="-255600"/>
            <a:r>
              <a:rPr lang="en-US" sz="2600" dirty="0">
                <a:latin typeface="+mj-lt"/>
              </a:rPr>
              <a:t>Customer </a:t>
            </a:r>
            <a:r>
              <a:rPr lang="en-US" sz="2600" dirty="0">
                <a:latin typeface="+mj-lt"/>
              </a:rPr>
              <a:t>training</a:t>
            </a:r>
          </a:p>
          <a:p>
            <a:pPr marL="255600" indent="-255600"/>
            <a:r>
              <a:rPr lang="en-US" sz="2600" dirty="0">
                <a:latin typeface="+mj-lt"/>
              </a:rPr>
              <a:t>Customer </a:t>
            </a:r>
            <a:r>
              <a:rPr lang="en-US" sz="2600" dirty="0">
                <a:latin typeface="+mj-lt"/>
              </a:rPr>
              <a:t>consulting</a:t>
            </a:r>
          </a:p>
          <a:p>
            <a:pPr marL="255600" indent="-255600"/>
            <a:r>
              <a:rPr lang="en-US" sz="2600" dirty="0">
                <a:latin typeface="+mj-lt"/>
              </a:rPr>
              <a:t>Maintenance </a:t>
            </a:r>
            <a:r>
              <a:rPr lang="en-US" sz="2600" dirty="0">
                <a:latin typeface="+mj-lt"/>
              </a:rPr>
              <a:t>and repair</a:t>
            </a:r>
          </a:p>
          <a:p>
            <a:pPr marL="255600" indent="-255600"/>
            <a:r>
              <a:rPr lang="is-IS" sz="2600" dirty="0">
                <a:latin typeface="+mj-lt"/>
              </a:rPr>
              <a:t>Returns</a:t>
            </a:r>
            <a:endParaRPr lang="en-IN" sz="2600" dirty="0">
              <a:latin typeface="+mj-lt"/>
            </a:endParaRPr>
          </a:p>
        </p:txBody>
      </p:sp>
    </p:spTree>
    <p:extLst>
      <p:ext uri="{BB962C8B-B14F-4D97-AF65-F5344CB8AC3E}">
        <p14:creationId xmlns:p14="http://schemas.microsoft.com/office/powerpoint/2010/main" val="26438827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Design </a:t>
            </a:r>
            <a:r>
              <a:rPr lang="en-US" sz="2000" dirty="0"/>
              <a:t>(1 of 2)</a:t>
            </a:r>
            <a:endParaRPr lang="en-IN" sz="2000" dirty="0"/>
          </a:p>
        </p:txBody>
      </p:sp>
      <p:sp>
        <p:nvSpPr>
          <p:cNvPr id="3" name="Content Placeholder 2"/>
          <p:cNvSpPr>
            <a:spLocks noGrp="1"/>
          </p:cNvSpPr>
          <p:nvPr>
            <p:ph idx="1"/>
          </p:nvPr>
        </p:nvSpPr>
        <p:spPr>
          <a:xfrm>
            <a:off x="1981200" y="1600201"/>
            <a:ext cx="3810000" cy="4343400"/>
          </a:xfrm>
        </p:spPr>
        <p:txBody>
          <a:bodyPr/>
          <a:lstStyle/>
          <a:p>
            <a:r>
              <a:rPr lang="en-US" sz="2600" dirty="0">
                <a:cs typeface="Avenir Black" pitchFamily="-84" charset="0"/>
              </a:rPr>
              <a:t>Design</a:t>
            </a:r>
          </a:p>
          <a:p>
            <a:pPr lvl="1"/>
            <a:r>
              <a:rPr lang="en-US" dirty="0">
                <a:cs typeface="Arial" panose="020B0604020202020204" pitchFamily="34" charset="0"/>
              </a:rPr>
              <a:t>The totality of features that affect the way a product looks, feels, and functions to a consumer</a:t>
            </a:r>
            <a:endParaRPr lang="en-IN" dirty="0"/>
          </a:p>
        </p:txBody>
      </p:sp>
      <p:pic>
        <p:nvPicPr>
          <p:cNvPr id="4" name="Picture 3" descr="A photograph taken inside a house shows an office desk chair, a fishing rod propped up against a table and a creel hanging from the window frame. Outside, through a floor-to-ceiling window is a river and trees, coming right up to the hous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06256" y="1752600"/>
            <a:ext cx="3804545" cy="4307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84301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Design </a:t>
            </a:r>
            <a:r>
              <a:rPr lang="en-US" sz="2000" dirty="0"/>
              <a:t>(2 of 2)</a:t>
            </a:r>
            <a:endParaRPr lang="en-IN" sz="2000" dirty="0"/>
          </a:p>
        </p:txBody>
      </p:sp>
      <p:sp>
        <p:nvSpPr>
          <p:cNvPr id="3" name="Content Placeholder 2"/>
          <p:cNvSpPr>
            <a:spLocks noGrp="1"/>
          </p:cNvSpPr>
          <p:nvPr>
            <p:ph idx="1"/>
          </p:nvPr>
        </p:nvSpPr>
        <p:spPr/>
        <p:txBody>
          <a:bodyPr/>
          <a:lstStyle/>
          <a:p>
            <a:pPr marL="255600" lvl="1" indent="-255600">
              <a:spcBef>
                <a:spcPts val="1500"/>
              </a:spcBef>
            </a:pPr>
            <a:r>
              <a:rPr lang="en-US" sz="2600" dirty="0"/>
              <a:t>Is emotionally powerful</a:t>
            </a:r>
          </a:p>
          <a:p>
            <a:pPr marL="255600" lvl="1" indent="-255600">
              <a:spcBef>
                <a:spcPts val="1500"/>
              </a:spcBef>
            </a:pPr>
            <a:r>
              <a:rPr lang="en-US" sz="2600" dirty="0"/>
              <a:t>Transmits </a:t>
            </a:r>
            <a:r>
              <a:rPr lang="en-US" sz="2600" dirty="0"/>
              <a:t>brand meaning/positioning</a:t>
            </a:r>
          </a:p>
          <a:p>
            <a:pPr marL="255600" indent="-255600"/>
            <a:r>
              <a:rPr lang="en-US" sz="2600" dirty="0"/>
              <a:t>Is </a:t>
            </a:r>
            <a:r>
              <a:rPr lang="en-US" sz="2600" dirty="0"/>
              <a:t>important with durable goods</a:t>
            </a:r>
          </a:p>
          <a:p>
            <a:pPr marL="255600" indent="-255600"/>
            <a:r>
              <a:rPr lang="en-US" sz="2600" dirty="0"/>
              <a:t>Makes </a:t>
            </a:r>
            <a:r>
              <a:rPr lang="en-US" sz="2600" dirty="0"/>
              <a:t>brand experiences rewarding</a:t>
            </a:r>
          </a:p>
          <a:p>
            <a:pPr marL="255600" indent="-255600"/>
            <a:r>
              <a:rPr lang="en-US" sz="2600" dirty="0"/>
              <a:t>Can </a:t>
            </a:r>
            <a:r>
              <a:rPr lang="en-US" sz="2600" dirty="0"/>
              <a:t>transform an entire enterprise</a:t>
            </a:r>
          </a:p>
          <a:p>
            <a:pPr marL="255600" indent="-255600"/>
            <a:r>
              <a:rPr lang="en-US" sz="2600" dirty="0"/>
              <a:t>Facilitates </a:t>
            </a:r>
            <a:r>
              <a:rPr lang="en-US" sz="2600" dirty="0"/>
              <a:t>manufacturing/distribution</a:t>
            </a:r>
            <a:endParaRPr lang="is-IS" sz="2600" dirty="0"/>
          </a:p>
          <a:p>
            <a:pPr marL="255600" indent="-255600"/>
            <a:r>
              <a:rPr lang="is-IS" sz="2600" dirty="0"/>
              <a:t>Can </a:t>
            </a:r>
            <a:r>
              <a:rPr lang="is-IS" sz="2600" dirty="0"/>
              <a:t>take on various approaches</a:t>
            </a:r>
            <a:endParaRPr lang="en-IN" sz="2600" dirty="0"/>
          </a:p>
        </p:txBody>
      </p:sp>
    </p:spTree>
    <p:extLst>
      <p:ext uri="{BB962C8B-B14F-4D97-AF65-F5344CB8AC3E}">
        <p14:creationId xmlns:p14="http://schemas.microsoft.com/office/powerpoint/2010/main" val="40002243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Luxury brands</a:t>
            </a:r>
            <a:endParaRPr lang="en-IN" sz="3600" dirty="0"/>
          </a:p>
        </p:txBody>
      </p:sp>
      <p:sp>
        <p:nvSpPr>
          <p:cNvPr id="3" name="Content Placeholder 2"/>
          <p:cNvSpPr>
            <a:spLocks noGrp="1"/>
          </p:cNvSpPr>
          <p:nvPr>
            <p:ph idx="1"/>
          </p:nvPr>
        </p:nvSpPr>
        <p:spPr>
          <a:xfrm>
            <a:off x="1981200" y="1600201"/>
            <a:ext cx="3352800" cy="4343400"/>
          </a:xfrm>
        </p:spPr>
        <p:txBody>
          <a:bodyPr/>
          <a:lstStyle/>
          <a:p>
            <a:r>
              <a:rPr lang="en-US" sz="2600" dirty="0">
                <a:cs typeface="Avenir Black" pitchFamily="-84" charset="0"/>
              </a:rPr>
              <a:t>Quality</a:t>
            </a:r>
          </a:p>
          <a:p>
            <a:r>
              <a:rPr lang="en-US" sz="2600" dirty="0">
                <a:cs typeface="Avenir Black" pitchFamily="-84" charset="0"/>
              </a:rPr>
              <a:t>Uniqueness</a:t>
            </a:r>
          </a:p>
          <a:p>
            <a:r>
              <a:rPr lang="en-US" sz="2600" dirty="0">
                <a:cs typeface="Avenir Black" pitchFamily="-84" charset="0"/>
              </a:rPr>
              <a:t>Craftsmanship</a:t>
            </a:r>
          </a:p>
          <a:p>
            <a:r>
              <a:rPr lang="en-US" sz="2600" dirty="0">
                <a:cs typeface="Avenir Black" pitchFamily="-84" charset="0"/>
              </a:rPr>
              <a:t>Heritage</a:t>
            </a:r>
          </a:p>
          <a:p>
            <a:r>
              <a:rPr lang="en-US" sz="2600" dirty="0">
                <a:cs typeface="Avenir Black" pitchFamily="-84" charset="0"/>
              </a:rPr>
              <a:t>Authenticity</a:t>
            </a:r>
          </a:p>
          <a:p>
            <a:r>
              <a:rPr lang="en-US" sz="2600" dirty="0">
                <a:cs typeface="Avenir Black" pitchFamily="-84" charset="0"/>
              </a:rPr>
              <a:t>History</a:t>
            </a:r>
            <a:endParaRPr lang="en-IN" sz="2600" dirty="0"/>
          </a:p>
        </p:txBody>
      </p:sp>
      <p:pic>
        <p:nvPicPr>
          <p:cNvPr id="5" name="Рисунок 4"/>
          <p:cNvPicPr>
            <a:picLocks noChangeAspect="1"/>
          </p:cNvPicPr>
          <p:nvPr/>
        </p:nvPicPr>
        <p:blipFill>
          <a:blip r:embed="rId3"/>
          <a:stretch>
            <a:fillRect/>
          </a:stretch>
        </p:blipFill>
        <p:spPr>
          <a:xfrm>
            <a:off x="6096000" y="0"/>
            <a:ext cx="5157071" cy="6794441"/>
          </a:xfrm>
          <a:prstGeom prst="rect">
            <a:avLst/>
          </a:prstGeom>
        </p:spPr>
      </p:pic>
    </p:spTree>
    <p:extLst>
      <p:ext uri="{BB962C8B-B14F-4D97-AF65-F5344CB8AC3E}">
        <p14:creationId xmlns:p14="http://schemas.microsoft.com/office/powerpoint/2010/main" val="39377951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Marketing Luxury Brands</a:t>
            </a:r>
            <a:endParaRPr lang="en-IN" dirty="0">
              <a:latin typeface="+mj-lt"/>
            </a:endParaRPr>
          </a:p>
        </p:txBody>
      </p:sp>
      <p:sp>
        <p:nvSpPr>
          <p:cNvPr id="5" name="Content Placeholder 4"/>
          <p:cNvSpPr>
            <a:spLocks noGrp="1"/>
          </p:cNvSpPr>
          <p:nvPr>
            <p:ph idx="1"/>
          </p:nvPr>
        </p:nvSpPr>
        <p:spPr>
          <a:xfrm>
            <a:off x="2275367" y="1812861"/>
            <a:ext cx="7620000" cy="232138"/>
          </a:xfrm>
        </p:spPr>
        <p:txBody>
          <a:bodyPr>
            <a:normAutofit fontScale="92500" lnSpcReduction="20000"/>
          </a:bodyPr>
          <a:lstStyle/>
          <a:p>
            <a:pPr marL="0" indent="0">
              <a:buNone/>
            </a:pPr>
            <a:r>
              <a:rPr lang="en-IN" sz="1400" b="1" dirty="0"/>
              <a:t>Table 13.1 </a:t>
            </a:r>
            <a:r>
              <a:rPr lang="en-IN" sz="1400" dirty="0"/>
              <a:t>Guidelines for Marketing Luxury Brands</a:t>
            </a:r>
          </a:p>
        </p:txBody>
      </p:sp>
      <p:graphicFrame>
        <p:nvGraphicFramePr>
          <p:cNvPr id="4" name="Table 3" descr="Table 13.1 lists the Guidelines for Marketing Luxury Brands as follows. 1, Maintaining a premium image for luxury brands is crucial;  controlling that image is thus a priority. 2, Luxury branding typically includes the creation of many intangible brand associations and an aspirational image. 3, All aspects of the marketing program for luxury brands must be aligned to ensure high-quality products and services and pleasurable purchase and consumption experiences. 4, Besides brand names, other brand elements—logos, symbols, packaging, signage, can be important drivers of brand equity for luxury products. 5, Secondary associations from linked personalities, events, countries, and other entities can boost luxury-brand equity as well. 6, Luxury brands must carefully control distribution via a selective channel strategy. 7, Luxury brands must employ a premium pricing strategy, with strong quality cues and few discounts and markdowns. 8, Brand architecture for luxury brands must be managed carefully. 9, Competition for luxury brands must be defined broadly because it often comes from other categories. 10, Luxury brands must legally protect all trademarks and aggressively combat counterfeits."/>
          <p:cNvGraphicFramePr>
            <a:graphicFrameLocks noGrp="1"/>
          </p:cNvGraphicFramePr>
          <p:nvPr>
            <p:extLst>
              <p:ext uri="{D42A27DB-BD31-4B8C-83A1-F6EECF244321}">
                <p14:modId xmlns:p14="http://schemas.microsoft.com/office/powerpoint/2010/main" val="3565279434"/>
              </p:ext>
            </p:extLst>
          </p:nvPr>
        </p:nvGraphicFramePr>
        <p:xfrm>
          <a:off x="1180407" y="2133600"/>
          <a:ext cx="10173393" cy="4450082"/>
        </p:xfrm>
        <a:graphic>
          <a:graphicData uri="http://schemas.openxmlformats.org/drawingml/2006/table">
            <a:tbl>
              <a:tblPr firstRow="1" bandRow="1">
                <a:tableStyleId>{3B4B98B0-60AC-42C2-AFA5-B58CD77FA1E5}</a:tableStyleId>
              </a:tblPr>
              <a:tblGrid>
                <a:gridCol w="712137">
                  <a:extLst>
                    <a:ext uri="{9D8B030D-6E8A-4147-A177-3AD203B41FA5}">
                      <a16:colId xmlns:a16="http://schemas.microsoft.com/office/drawing/2014/main" val="20000"/>
                    </a:ext>
                  </a:extLst>
                </a:gridCol>
                <a:gridCol w="9461256">
                  <a:extLst>
                    <a:ext uri="{9D8B030D-6E8A-4147-A177-3AD203B41FA5}">
                      <a16:colId xmlns:a16="http://schemas.microsoft.com/office/drawing/2014/main" val="20001"/>
                    </a:ext>
                  </a:extLst>
                </a:gridCol>
              </a:tblGrid>
              <a:tr h="313304">
                <a:tc>
                  <a:txBody>
                    <a:bodyPr/>
                    <a:lstStyle/>
                    <a:p>
                      <a:pPr algn="ctr"/>
                      <a:r>
                        <a:rPr lang="en-IN" sz="1200" b="1" dirty="0" smtClean="0"/>
                        <a:t>1</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Maintaining a premium image for luxury brands is crucial;  controlling that image is thus a priority.</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27976">
                <a:tc>
                  <a:txBody>
                    <a:bodyPr/>
                    <a:lstStyle/>
                    <a:p>
                      <a:pPr algn="ctr"/>
                      <a:r>
                        <a:rPr lang="en-IN" sz="1200" b="1" dirty="0" smtClean="0"/>
                        <a:t>2</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Luxury branding typically includes the creation of many intangible brand associations and an aspirational image.</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27976">
                <a:tc>
                  <a:txBody>
                    <a:bodyPr/>
                    <a:lstStyle/>
                    <a:p>
                      <a:pPr algn="ctr"/>
                      <a:r>
                        <a:rPr lang="en-IN" sz="1200" b="1" dirty="0" smtClean="0"/>
                        <a:t>3</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All aspects of the marketing program for luxury brands must be aligned to ensure high-quality products and services and pleasurable purchase and consumption experiences.</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527976">
                <a:tc>
                  <a:txBody>
                    <a:bodyPr/>
                    <a:lstStyle/>
                    <a:p>
                      <a:pPr algn="ctr"/>
                      <a:r>
                        <a:rPr lang="en-IN" sz="1200" b="1" dirty="0" smtClean="0"/>
                        <a:t>4</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Besides brand names, other brand elements—logos, symbols, packaging, signage—can be important drivers of brand equity for luxury products.</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527976">
                <a:tc>
                  <a:txBody>
                    <a:bodyPr/>
                    <a:lstStyle/>
                    <a:p>
                      <a:pPr algn="ctr"/>
                      <a:r>
                        <a:rPr lang="en-IN" sz="1200" b="1" dirty="0" smtClean="0"/>
                        <a:t>5</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Secondary associations from linked personalities, events, countries, and other entities can boost luxury-brand equity as well.</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71323">
                <a:tc>
                  <a:txBody>
                    <a:bodyPr/>
                    <a:lstStyle/>
                    <a:p>
                      <a:pPr algn="ctr"/>
                      <a:r>
                        <a:rPr lang="en-IN" sz="1200" b="1" dirty="0" smtClean="0"/>
                        <a:t>6</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Luxury brands must carefully control distribution via a selective channel strategy.</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527976">
                <a:tc>
                  <a:txBody>
                    <a:bodyPr/>
                    <a:lstStyle/>
                    <a:p>
                      <a:pPr algn="ctr"/>
                      <a:r>
                        <a:rPr lang="en-IN" sz="1200" b="1" dirty="0" smtClean="0"/>
                        <a:t>7</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Luxury brands must employ a premium pricing strategy, with strong quality cues and few discounts and markdowns.</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42314">
                <a:tc>
                  <a:txBody>
                    <a:bodyPr/>
                    <a:lstStyle/>
                    <a:p>
                      <a:pPr algn="ctr"/>
                      <a:r>
                        <a:rPr lang="en-IN" sz="1200" b="1" dirty="0" smtClean="0"/>
                        <a:t>8</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Brand architecture for luxury brands must be managed carefully.</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48116">
                <a:tc>
                  <a:txBody>
                    <a:bodyPr/>
                    <a:lstStyle/>
                    <a:p>
                      <a:pPr algn="ctr"/>
                      <a:r>
                        <a:rPr lang="en-IN" sz="1200" b="1" dirty="0" smtClean="0"/>
                        <a:t>9</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Competition for luxury brands must be defined broadly because it often comes from other categories.</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435145">
                <a:tc>
                  <a:txBody>
                    <a:bodyPr/>
                    <a:lstStyle/>
                    <a:p>
                      <a:pPr algn="ctr"/>
                      <a:r>
                        <a:rPr lang="en-IN" sz="1200" b="1" dirty="0" smtClean="0"/>
                        <a:t>10</a:t>
                      </a:r>
                      <a:endParaRPr lang="en-IN" sz="12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200" b="0" i="0" u="none" strike="noStrike" kern="1200" baseline="0" dirty="0" smtClean="0">
                          <a:solidFill>
                            <a:schemeClr val="tx1"/>
                          </a:solidFill>
                          <a:latin typeface="+mn-lt"/>
                          <a:ea typeface="+mn-ea"/>
                          <a:cs typeface="+mn-cs"/>
                        </a:rPr>
                        <a:t>Luxury brands must legally protect all trademarks and aggressively combat counterfeits.</a:t>
                      </a:r>
                      <a:endParaRPr lang="en-IN"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2897212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229600" cy="1097280"/>
          </a:xfrm>
        </p:spPr>
        <p:txBody>
          <a:bodyPr/>
          <a:lstStyle/>
          <a:p>
            <a:r>
              <a:rPr lang="en-US" sz="3600" dirty="0"/>
              <a:t>Environmental Issues</a:t>
            </a:r>
            <a:endParaRPr lang="en-IN" sz="3600" dirty="0"/>
          </a:p>
        </p:txBody>
      </p:sp>
      <p:sp>
        <p:nvSpPr>
          <p:cNvPr id="3" name="Content Placeholder 2"/>
          <p:cNvSpPr>
            <a:spLocks noGrp="1"/>
          </p:cNvSpPr>
          <p:nvPr>
            <p:ph idx="1"/>
          </p:nvPr>
        </p:nvSpPr>
        <p:spPr>
          <a:xfrm>
            <a:off x="1981200" y="1600202"/>
            <a:ext cx="4724400" cy="4571999"/>
          </a:xfrm>
        </p:spPr>
        <p:txBody>
          <a:bodyPr/>
          <a:lstStyle/>
          <a:p>
            <a:r>
              <a:rPr lang="en-US" sz="2600" dirty="0">
                <a:cs typeface="Avenir Black" pitchFamily="-84" charset="0"/>
              </a:rPr>
              <a:t>Environmental issues are also playing an increasingly important role in product design and manufacturing</a:t>
            </a:r>
            <a:endParaRPr lang="en-IN" sz="2600" dirty="0"/>
          </a:p>
        </p:txBody>
      </p:sp>
      <p:pic>
        <p:nvPicPr>
          <p:cNvPr id="4" name="Picture 3" descr="Two Swiss made Sigg reusable water bottle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09881" y="1600202"/>
            <a:ext cx="3276600" cy="4571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0109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229600" cy="1097280"/>
          </a:xfrm>
        </p:spPr>
        <p:txBody>
          <a:bodyPr/>
          <a:lstStyle/>
          <a:p>
            <a:r>
              <a:rPr lang="de-DE" sz="3600" dirty="0">
                <a:ea typeface="ＭＳ Ｐゴシック" charset="0"/>
              </a:rPr>
              <a:t>The Product Hierarchy</a:t>
            </a:r>
            <a:endParaRPr lang="en-IN" sz="3600" dirty="0"/>
          </a:p>
        </p:txBody>
      </p:sp>
      <p:sp>
        <p:nvSpPr>
          <p:cNvPr id="3" name="Content Placeholder 2"/>
          <p:cNvSpPr>
            <a:spLocks noGrp="1"/>
          </p:cNvSpPr>
          <p:nvPr>
            <p:ph idx="1"/>
          </p:nvPr>
        </p:nvSpPr>
        <p:spPr>
          <a:xfrm>
            <a:off x="1981200" y="1600202"/>
            <a:ext cx="8077200" cy="4419599"/>
          </a:xfrm>
        </p:spPr>
        <p:txBody>
          <a:bodyPr/>
          <a:lstStyle/>
          <a:p>
            <a:pPr marL="514350" indent="-514350">
              <a:buFont typeface="+mj-lt"/>
              <a:buAutoNum type="arabicPeriod"/>
            </a:pPr>
            <a:r>
              <a:rPr lang="en-US" sz="2600" dirty="0">
                <a:cs typeface="Avenir Black" pitchFamily="-84" charset="0"/>
              </a:rPr>
              <a:t>Need family</a:t>
            </a:r>
          </a:p>
          <a:p>
            <a:pPr marL="514350" indent="-514350">
              <a:buFont typeface="+mj-lt"/>
              <a:buAutoNum type="arabicPeriod"/>
            </a:pPr>
            <a:r>
              <a:rPr lang="en-US" sz="2600" dirty="0"/>
              <a:t>Product family</a:t>
            </a:r>
          </a:p>
          <a:p>
            <a:pPr marL="514350" indent="-514350">
              <a:buFont typeface="+mj-lt"/>
              <a:buAutoNum type="arabicPeriod"/>
            </a:pPr>
            <a:r>
              <a:rPr lang="en-US" sz="2600" dirty="0"/>
              <a:t>Product class</a:t>
            </a:r>
          </a:p>
          <a:p>
            <a:pPr marL="514350" indent="-514350">
              <a:buFont typeface="+mj-lt"/>
              <a:buAutoNum type="arabicPeriod"/>
            </a:pPr>
            <a:r>
              <a:rPr lang="en-US" sz="2600" dirty="0"/>
              <a:t>Product line</a:t>
            </a:r>
          </a:p>
          <a:p>
            <a:pPr marL="514350" indent="-514350">
              <a:buFont typeface="+mj-lt"/>
              <a:buAutoNum type="arabicPeriod"/>
            </a:pPr>
            <a:r>
              <a:rPr lang="en-US" sz="2600" dirty="0"/>
              <a:t>Product type</a:t>
            </a:r>
          </a:p>
          <a:p>
            <a:pPr marL="514350" indent="-514350">
              <a:buFont typeface="+mj-lt"/>
              <a:buAutoNum type="arabicPeriod"/>
            </a:pPr>
            <a:r>
              <a:rPr lang="en-US" sz="2600" dirty="0"/>
              <a:t>Item</a:t>
            </a:r>
            <a:endParaRPr lang="en-IN" sz="2600" dirty="0"/>
          </a:p>
        </p:txBody>
      </p:sp>
    </p:spTree>
    <p:extLst>
      <p:ext uri="{BB962C8B-B14F-4D97-AF65-F5344CB8AC3E}">
        <p14:creationId xmlns:p14="http://schemas.microsoft.com/office/powerpoint/2010/main" val="14491695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a:t>
            </a:r>
            <a:r>
              <a:rPr lang="en-US" sz="3600" dirty="0"/>
              <a:t>Systems and </a:t>
            </a:r>
            <a:r>
              <a:rPr lang="en-US" sz="3600" dirty="0"/>
              <a:t>Mixes</a:t>
            </a:r>
            <a:endParaRPr lang="en-IN" sz="3600" dirty="0"/>
          </a:p>
        </p:txBody>
      </p:sp>
      <p:sp>
        <p:nvSpPr>
          <p:cNvPr id="3" name="Content Placeholder 2"/>
          <p:cNvSpPr>
            <a:spLocks noGrp="1"/>
          </p:cNvSpPr>
          <p:nvPr>
            <p:ph idx="1"/>
          </p:nvPr>
        </p:nvSpPr>
        <p:spPr>
          <a:xfrm>
            <a:off x="1981200" y="1600201"/>
            <a:ext cx="3962400" cy="4267200"/>
          </a:xfrm>
        </p:spPr>
        <p:txBody>
          <a:bodyPr/>
          <a:lstStyle/>
          <a:p>
            <a:r>
              <a:rPr lang="en-US" sz="2600" dirty="0">
                <a:latin typeface="+mj-lt"/>
                <a:cs typeface="Avenir Black" pitchFamily="-84" charset="0"/>
              </a:rPr>
              <a:t>Product system</a:t>
            </a:r>
          </a:p>
          <a:p>
            <a:r>
              <a:rPr lang="en-US" sz="2600" dirty="0">
                <a:latin typeface="+mj-lt"/>
                <a:cs typeface="Avenir Black" pitchFamily="-84" charset="0"/>
              </a:rPr>
              <a:t>Product mix/assortment</a:t>
            </a:r>
          </a:p>
          <a:p>
            <a:pPr lvl="1"/>
            <a:r>
              <a:rPr lang="en-US" dirty="0">
                <a:latin typeface="+mj-lt"/>
                <a:cs typeface="Arial" panose="020B0604020202020204" pitchFamily="34" charset="0"/>
              </a:rPr>
              <a:t>Width</a:t>
            </a:r>
          </a:p>
          <a:p>
            <a:pPr lvl="1"/>
            <a:r>
              <a:rPr lang="en-US" dirty="0">
                <a:latin typeface="+mj-lt"/>
                <a:cs typeface="Arial" panose="020B0604020202020204" pitchFamily="34" charset="0"/>
              </a:rPr>
              <a:t>Length</a:t>
            </a:r>
          </a:p>
          <a:p>
            <a:pPr lvl="1"/>
            <a:r>
              <a:rPr lang="en-US" dirty="0">
                <a:latin typeface="+mj-lt"/>
                <a:cs typeface="Arial" panose="020B0604020202020204" pitchFamily="34" charset="0"/>
              </a:rPr>
              <a:t>Depth</a:t>
            </a:r>
          </a:p>
          <a:p>
            <a:pPr lvl="1"/>
            <a:r>
              <a:rPr lang="en-US" dirty="0">
                <a:latin typeface="+mj-lt"/>
                <a:cs typeface="Arial" panose="020B0604020202020204" pitchFamily="34" charset="0"/>
              </a:rPr>
              <a:t>Consistency</a:t>
            </a:r>
            <a:endParaRPr lang="en-IN" dirty="0">
              <a:latin typeface="+mj-lt"/>
            </a:endParaRPr>
          </a:p>
        </p:txBody>
      </p:sp>
      <p:pic>
        <p:nvPicPr>
          <p:cNvPr id="5" name="Picture 4" descr="A store shelf shows several varietes of laundry detergen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0555" y="1828800"/>
            <a:ext cx="4265744" cy="2231948"/>
          </a:xfrm>
          <a:prstGeom prst="rect">
            <a:avLst/>
          </a:prstGeom>
        </p:spPr>
      </p:pic>
    </p:spTree>
    <p:extLst>
      <p:ext uri="{BB962C8B-B14F-4D97-AF65-F5344CB8AC3E}">
        <p14:creationId xmlns:p14="http://schemas.microsoft.com/office/powerpoint/2010/main" val="37875797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Line </a:t>
            </a:r>
            <a:r>
              <a:rPr lang="en-US" sz="3600" dirty="0"/>
              <a:t>Analysis </a:t>
            </a:r>
            <a:r>
              <a:rPr lang="en-US" sz="2000" dirty="0"/>
              <a:t>(1 of 2)</a:t>
            </a:r>
            <a:endParaRPr lang="en-IN" sz="2000" dirty="0"/>
          </a:p>
        </p:txBody>
      </p:sp>
      <p:sp>
        <p:nvSpPr>
          <p:cNvPr id="3" name="Content Placeholder 2"/>
          <p:cNvSpPr>
            <a:spLocks noGrp="1"/>
          </p:cNvSpPr>
          <p:nvPr>
            <p:ph idx="1"/>
          </p:nvPr>
        </p:nvSpPr>
        <p:spPr>
          <a:xfrm>
            <a:off x="1981200" y="1600201"/>
            <a:ext cx="8229600" cy="457200"/>
          </a:xfrm>
        </p:spPr>
        <p:txBody>
          <a:bodyPr/>
          <a:lstStyle/>
          <a:p>
            <a:r>
              <a:rPr lang="en-US" sz="2600" dirty="0">
                <a:cs typeface="Avenir Black" pitchFamily="-84" charset="0"/>
              </a:rPr>
              <a:t>Sales and profits</a:t>
            </a:r>
            <a:endParaRPr lang="en-IN" sz="2600" dirty="0"/>
          </a:p>
        </p:txBody>
      </p:sp>
      <p:sp>
        <p:nvSpPr>
          <p:cNvPr id="5" name="Content Placeholder 4"/>
          <p:cNvSpPr>
            <a:spLocks noGrp="1"/>
          </p:cNvSpPr>
          <p:nvPr>
            <p:ph idx="13"/>
          </p:nvPr>
        </p:nvSpPr>
        <p:spPr>
          <a:xfrm>
            <a:off x="1981200" y="2179638"/>
            <a:ext cx="8458200" cy="334963"/>
          </a:xfrm>
        </p:spPr>
        <p:txBody>
          <a:bodyPr>
            <a:normAutofit lnSpcReduction="10000"/>
          </a:bodyPr>
          <a:lstStyle/>
          <a:p>
            <a:pPr marL="0" indent="0">
              <a:buNone/>
            </a:pPr>
            <a:r>
              <a:rPr lang="en-IN" sz="1800" b="1" dirty="0"/>
              <a:t>Figure 13.3</a:t>
            </a:r>
            <a:r>
              <a:rPr lang="en-IN" sz="1800" dirty="0"/>
              <a:t> Product-Item Contributions </a:t>
            </a:r>
            <a:r>
              <a:rPr lang="en-IN" sz="1800" dirty="0"/>
              <a:t>to </a:t>
            </a:r>
            <a:r>
              <a:rPr lang="en-IN" sz="1800" dirty="0"/>
              <a:t>a Product </a:t>
            </a:r>
            <a:r>
              <a:rPr lang="en-IN" sz="1800" dirty="0"/>
              <a:t>Line’s </a:t>
            </a:r>
            <a:r>
              <a:rPr lang="en-IN" sz="1800" dirty="0"/>
              <a:t>Total Sales </a:t>
            </a:r>
            <a:r>
              <a:rPr lang="en-IN" sz="1800" dirty="0"/>
              <a:t>and Profits</a:t>
            </a:r>
          </a:p>
        </p:txBody>
      </p:sp>
      <p:pic>
        <p:nvPicPr>
          <p:cNvPr id="4" name="Picture 3" descr="A bar chart shows a sales and profit report for a five-item product line. All numbers are approximate. The first item accounts for 50 percent of total sales and 30 percent of total profits. Product 2 represents 30 percent of total sales and 30 percent of total profits. Product 3 accounts for 10 percent of sales and 20 percent of profits; product 4, 5 percent of sales, 15 percent of profits; and product 5, 5 percent of sales and 5 percent of profit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6277" y="2636836"/>
            <a:ext cx="7159447" cy="3513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7380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Line </a:t>
            </a:r>
            <a:r>
              <a:rPr lang="en-US" sz="3600" dirty="0"/>
              <a:t>Analysis </a:t>
            </a:r>
            <a:r>
              <a:rPr lang="en-US" sz="2000" dirty="0"/>
              <a:t>(2 of 2)</a:t>
            </a:r>
            <a:endParaRPr lang="en-IN" sz="2000" dirty="0"/>
          </a:p>
        </p:txBody>
      </p:sp>
      <p:sp>
        <p:nvSpPr>
          <p:cNvPr id="3" name="Content Placeholder 2"/>
          <p:cNvSpPr>
            <a:spLocks noGrp="1"/>
          </p:cNvSpPr>
          <p:nvPr>
            <p:ph idx="1"/>
          </p:nvPr>
        </p:nvSpPr>
        <p:spPr>
          <a:xfrm>
            <a:off x="1981200" y="1600201"/>
            <a:ext cx="8229600" cy="1009397"/>
          </a:xfrm>
        </p:spPr>
        <p:txBody>
          <a:bodyPr/>
          <a:lstStyle/>
          <a:p>
            <a:r>
              <a:rPr lang="en-US" sz="2600" dirty="0">
                <a:cs typeface="Avenir Black" pitchFamily="-84" charset="0"/>
              </a:rPr>
              <a:t>Market profile and </a:t>
            </a:r>
            <a:r>
              <a:rPr lang="en-US" sz="2600" dirty="0">
                <a:cs typeface="Avenir Black" pitchFamily="-84" charset="0"/>
              </a:rPr>
              <a:t>image</a:t>
            </a:r>
          </a:p>
          <a:p>
            <a:pPr marL="0" indent="0">
              <a:buNone/>
            </a:pPr>
            <a:r>
              <a:rPr lang="en-IN" sz="2000" b="1" dirty="0"/>
              <a:t>Figure 13.4 </a:t>
            </a:r>
            <a:r>
              <a:rPr lang="en-IN" sz="2000" dirty="0"/>
              <a:t>Product Map for a Paper-Product Line </a:t>
            </a:r>
          </a:p>
        </p:txBody>
      </p:sp>
      <p:pic>
        <p:nvPicPr>
          <p:cNvPr id="4" name="Picture 4" descr="A scatter chart compares the paperboard product line of paper company X to that of four competitors, A, B, C, and D. Two paperboard attributes are weight and finish quality. Paper is usually offered at standard levels of 90, 120, 150, and 180 weights. Finish quality is offered at low, medium, and high levels. Competitor A sells two product items in the extra-high weight class at medium and low finish quality. Competitor B sells four items that vary in weight and finish quality (180–high, 180–low, 90–high, 120–medium). Competitor C sells three items in which the greater the weight, the greater the finish quality (150–high, 120–medium, 90–low).   Competitor D sells three items, all lightweight but varying in finish quality (90–low, 90–medium, 90–high). Company X offers three items that vary in weight and finish quality (150–medium, 120–low, 90–medium). The product map also shows which competitors’ items compete against company X’s items and identifies market segments. Weights/finishes preferred by the general printing industry are 90–120 weight at all finishes; point-of-purchase display industry are 90–180 weight at medium–high finishes; and office supply industry are 90–180 weight at low to medium finishe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2642728"/>
            <a:ext cx="6113094" cy="2886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4"/>
          <p:cNvSpPr>
            <a:spLocks noGrp="1"/>
          </p:cNvSpPr>
          <p:nvPr>
            <p:ph idx="13"/>
          </p:nvPr>
        </p:nvSpPr>
        <p:spPr>
          <a:xfrm>
            <a:off x="1981200" y="5562600"/>
            <a:ext cx="8229600" cy="762000"/>
          </a:xfrm>
        </p:spPr>
        <p:txBody>
          <a:bodyPr/>
          <a:lstStyle/>
          <a:p>
            <a:pPr marL="0" indent="0">
              <a:buNone/>
            </a:pPr>
            <a:r>
              <a:rPr lang="en-IN" dirty="0" smtClean="0"/>
              <a:t>Source</a:t>
            </a:r>
            <a:r>
              <a:rPr lang="en-IN" dirty="0"/>
              <a:t>: Benson P. Shapiro, </a:t>
            </a:r>
            <a:r>
              <a:rPr lang="en-IN" b="1" dirty="0"/>
              <a:t>Industrial </a:t>
            </a:r>
            <a:r>
              <a:rPr lang="en-IN" b="1" dirty="0" smtClean="0"/>
              <a:t>Product Policy</a:t>
            </a:r>
            <a:r>
              <a:rPr lang="en-IN" b="1" dirty="0"/>
              <a:t>: Managing the Existing Product </a:t>
            </a:r>
            <a:r>
              <a:rPr lang="en-IN" b="1" dirty="0" smtClean="0"/>
              <a:t>Line </a:t>
            </a:r>
            <a:r>
              <a:rPr lang="en-IN" dirty="0" smtClean="0"/>
              <a:t>(Cambridge</a:t>
            </a:r>
            <a:r>
              <a:rPr lang="en-IN" dirty="0"/>
              <a:t>, MA: Marketing Science </a:t>
            </a:r>
            <a:r>
              <a:rPr lang="en-IN" dirty="0" smtClean="0"/>
              <a:t>Institute Report </a:t>
            </a:r>
            <a:r>
              <a:rPr lang="en-IN" dirty="0"/>
              <a:t>No. 77–110). Copyright © </a:t>
            </a:r>
            <a:r>
              <a:rPr lang="en-IN" dirty="0" smtClean="0"/>
              <a:t>2003. Reprinted </a:t>
            </a:r>
            <a:r>
              <a:rPr lang="en-IN" dirty="0"/>
              <a:t>by permission of Marketing </a:t>
            </a:r>
            <a:r>
              <a:rPr lang="en-IN" dirty="0" smtClean="0"/>
              <a:t>Science Institute </a:t>
            </a:r>
            <a:r>
              <a:rPr lang="en-IN" dirty="0"/>
              <a:t>and Benson P. Shapiro.</a:t>
            </a:r>
          </a:p>
        </p:txBody>
      </p:sp>
    </p:spTree>
    <p:extLst>
      <p:ext uri="{BB962C8B-B14F-4D97-AF65-F5344CB8AC3E}">
        <p14:creationId xmlns:p14="http://schemas.microsoft.com/office/powerpoint/2010/main" val="10406031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a:t>
            </a:r>
            <a:r>
              <a:rPr lang="en-US" sz="3600" dirty="0"/>
              <a:t>Line </a:t>
            </a:r>
            <a:r>
              <a:rPr lang="en-US" sz="3600" dirty="0"/>
              <a:t>L</a:t>
            </a:r>
            <a:r>
              <a:rPr lang="en-US" sz="3600" dirty="0"/>
              <a:t>ength</a:t>
            </a:r>
            <a:endParaRPr lang="en-IN" sz="3600" dirty="0"/>
          </a:p>
        </p:txBody>
      </p:sp>
      <p:sp>
        <p:nvSpPr>
          <p:cNvPr id="3" name="Content Placeholder 2"/>
          <p:cNvSpPr>
            <a:spLocks noGrp="1"/>
          </p:cNvSpPr>
          <p:nvPr>
            <p:ph idx="1"/>
          </p:nvPr>
        </p:nvSpPr>
        <p:spPr>
          <a:xfrm>
            <a:off x="1981200" y="1600201"/>
            <a:ext cx="3657600" cy="4343400"/>
          </a:xfrm>
        </p:spPr>
        <p:txBody>
          <a:bodyPr/>
          <a:lstStyle/>
          <a:p>
            <a:r>
              <a:rPr lang="de-DE" sz="2600" dirty="0">
                <a:cs typeface="Avenir Black" pitchFamily="-84" charset="0"/>
              </a:rPr>
              <a:t>Line stretching</a:t>
            </a:r>
          </a:p>
          <a:p>
            <a:pPr lvl="1"/>
            <a:r>
              <a:rPr lang="pl-PL" dirty="0">
                <a:cs typeface="Arial" panose="020B0604020202020204" pitchFamily="34" charset="0"/>
              </a:rPr>
              <a:t>Down-market stretch</a:t>
            </a:r>
          </a:p>
          <a:p>
            <a:pPr lvl="1"/>
            <a:r>
              <a:rPr lang="en-US" dirty="0">
                <a:cs typeface="Arial" panose="020B0604020202020204" pitchFamily="34" charset="0"/>
              </a:rPr>
              <a:t>Up-market stretch</a:t>
            </a:r>
          </a:p>
          <a:p>
            <a:pPr lvl="1"/>
            <a:r>
              <a:rPr lang="en-US" dirty="0">
                <a:cs typeface="Arial" panose="020B0604020202020204" pitchFamily="34" charset="0"/>
              </a:rPr>
              <a:t>Two-way stretch</a:t>
            </a:r>
          </a:p>
          <a:p>
            <a:r>
              <a:rPr lang="en-US" sz="2600" dirty="0">
                <a:cs typeface="Avenir Black" pitchFamily="-84" charset="0"/>
              </a:rPr>
              <a:t>Line filling</a:t>
            </a:r>
          </a:p>
          <a:p>
            <a:r>
              <a:rPr lang="en-US" sz="2600" dirty="0">
                <a:cs typeface="Avenir Black" pitchFamily="-84" charset="0"/>
              </a:rPr>
              <a:t>Line modernization</a:t>
            </a:r>
          </a:p>
          <a:p>
            <a:r>
              <a:rPr lang="en-US" sz="2600" dirty="0">
                <a:cs typeface="Avenir Black" pitchFamily="-84" charset="0"/>
              </a:rPr>
              <a:t>Line featuring</a:t>
            </a:r>
          </a:p>
          <a:p>
            <a:r>
              <a:rPr lang="en-US" sz="2600" dirty="0">
                <a:cs typeface="Avenir Black" pitchFamily="-84" charset="0"/>
              </a:rPr>
              <a:t>Line pruning</a:t>
            </a:r>
            <a:endParaRPr lang="en-IN" sz="2600" dirty="0"/>
          </a:p>
        </p:txBody>
      </p:sp>
      <p:pic>
        <p:nvPicPr>
          <p:cNvPr id="5" name="Picture 4" descr="New vehicles added to the BMW product line being shown at an auto show."/>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1200" y="1676400"/>
            <a:ext cx="4692318" cy="2886186"/>
          </a:xfrm>
          <a:prstGeom prst="rect">
            <a:avLst/>
          </a:prstGeom>
        </p:spPr>
      </p:pic>
    </p:spTree>
    <p:extLst>
      <p:ext uri="{BB962C8B-B14F-4D97-AF65-F5344CB8AC3E}">
        <p14:creationId xmlns:p14="http://schemas.microsoft.com/office/powerpoint/2010/main" val="1944066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Product Mix Pricing</a:t>
            </a:r>
            <a:endParaRPr lang="en-IN" sz="3600" dirty="0"/>
          </a:p>
        </p:txBody>
      </p:sp>
      <p:sp>
        <p:nvSpPr>
          <p:cNvPr id="3" name="Content Placeholder 2"/>
          <p:cNvSpPr>
            <a:spLocks noGrp="1"/>
          </p:cNvSpPr>
          <p:nvPr>
            <p:ph idx="1"/>
          </p:nvPr>
        </p:nvSpPr>
        <p:spPr>
          <a:xfrm>
            <a:off x="1981200" y="1600201"/>
            <a:ext cx="8229600" cy="4495799"/>
          </a:xfrm>
        </p:spPr>
        <p:txBody>
          <a:bodyPr/>
          <a:lstStyle/>
          <a:p>
            <a:r>
              <a:rPr lang="en-US" sz="2600" dirty="0">
                <a:cs typeface="Avenir Black" pitchFamily="-84" charset="0"/>
              </a:rPr>
              <a:t>The firm searches for a set of prices that maximizes profits on the total </a:t>
            </a:r>
            <a:r>
              <a:rPr lang="en-US" sz="2600" dirty="0">
                <a:cs typeface="Avenir Black" pitchFamily="-84" charset="0"/>
              </a:rPr>
              <a:t>mix</a:t>
            </a:r>
          </a:p>
          <a:p>
            <a:pPr lvl="1"/>
            <a:r>
              <a:rPr lang="en-US" dirty="0"/>
              <a:t>Product line pricing</a:t>
            </a:r>
          </a:p>
          <a:p>
            <a:pPr lvl="1"/>
            <a:r>
              <a:rPr lang="en-US" dirty="0"/>
              <a:t>Optional-feature pricing</a:t>
            </a:r>
          </a:p>
          <a:p>
            <a:pPr lvl="1"/>
            <a:r>
              <a:rPr lang="en-US" dirty="0"/>
              <a:t>Product-bundling pricing</a:t>
            </a:r>
          </a:p>
          <a:p>
            <a:pPr lvl="1"/>
            <a:r>
              <a:rPr lang="en-US" dirty="0"/>
              <a:t>Captive-product pricing</a:t>
            </a:r>
          </a:p>
          <a:p>
            <a:pPr lvl="1"/>
            <a:r>
              <a:rPr lang="en-US" dirty="0"/>
              <a:t>By-product pricing</a:t>
            </a:r>
          </a:p>
          <a:p>
            <a:pPr lvl="1"/>
            <a:r>
              <a:rPr lang="en-US" dirty="0"/>
              <a:t>Two-part pricing</a:t>
            </a:r>
            <a:endParaRPr lang="en-IN" dirty="0"/>
          </a:p>
        </p:txBody>
      </p:sp>
    </p:spTree>
    <p:extLst>
      <p:ext uri="{BB962C8B-B14F-4D97-AF65-F5344CB8AC3E}">
        <p14:creationId xmlns:p14="http://schemas.microsoft.com/office/powerpoint/2010/main" val="22276799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Co-Branding</a:t>
            </a:r>
            <a:endParaRPr lang="en-IN" sz="3600" dirty="0"/>
          </a:p>
        </p:txBody>
      </p:sp>
      <p:sp>
        <p:nvSpPr>
          <p:cNvPr id="3" name="Content Placeholder 2"/>
          <p:cNvSpPr>
            <a:spLocks noGrp="1"/>
          </p:cNvSpPr>
          <p:nvPr>
            <p:ph idx="1"/>
          </p:nvPr>
        </p:nvSpPr>
        <p:spPr/>
        <p:txBody>
          <a:bodyPr/>
          <a:lstStyle/>
          <a:p>
            <a:r>
              <a:rPr lang="en-US" sz="2600" dirty="0">
                <a:cs typeface="Avenir Black" pitchFamily="-84" charset="0"/>
              </a:rPr>
              <a:t>Two or more well-known brands are combined into a joint product or marketed together in some </a:t>
            </a:r>
            <a:r>
              <a:rPr lang="en-US" sz="2600" dirty="0">
                <a:cs typeface="Avenir Black" pitchFamily="-84" charset="0"/>
              </a:rPr>
              <a:t>fashion</a:t>
            </a:r>
          </a:p>
          <a:p>
            <a:pPr lvl="1">
              <a:buFont typeface="Arial" panose="020B0604020202020204" pitchFamily="34" charset="0"/>
              <a:buChar char="‒"/>
            </a:pPr>
            <a:r>
              <a:rPr lang="en-US" dirty="0"/>
              <a:t>Same-company</a:t>
            </a:r>
          </a:p>
          <a:p>
            <a:pPr lvl="1">
              <a:buFont typeface="Arial" panose="020B0604020202020204" pitchFamily="34" charset="0"/>
              <a:buChar char="‒"/>
            </a:pPr>
            <a:r>
              <a:rPr lang="en-US" dirty="0"/>
              <a:t>Joint-venture</a:t>
            </a:r>
            <a:endParaRPr lang="en-US" dirty="0"/>
          </a:p>
          <a:p>
            <a:pPr lvl="1">
              <a:buFont typeface="Arial" panose="020B0604020202020204" pitchFamily="34" charset="0"/>
              <a:buChar char="‒"/>
            </a:pPr>
            <a:r>
              <a:rPr lang="it-IT" dirty="0"/>
              <a:t>Multiple-sponsor</a:t>
            </a:r>
            <a:endParaRPr lang="en-US" dirty="0"/>
          </a:p>
          <a:p>
            <a:pPr lvl="1">
              <a:buFont typeface="Arial" panose="020B0604020202020204" pitchFamily="34" charset="0"/>
              <a:buChar char="‒"/>
            </a:pPr>
            <a:r>
              <a:rPr lang="it-IT" dirty="0"/>
              <a:t>Retail</a:t>
            </a:r>
            <a:endParaRPr lang="en-IN" dirty="0"/>
          </a:p>
        </p:txBody>
      </p:sp>
    </p:spTree>
    <p:extLst>
      <p:ext uri="{BB962C8B-B14F-4D97-AF65-F5344CB8AC3E}">
        <p14:creationId xmlns:p14="http://schemas.microsoft.com/office/powerpoint/2010/main" val="26911799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z="3600" dirty="0">
                <a:ea typeface="ＭＳ Ｐゴシック" charset="0"/>
              </a:rPr>
              <a:t>Ingredient Branding</a:t>
            </a:r>
            <a:endParaRPr lang="en-IN" sz="3600" dirty="0"/>
          </a:p>
        </p:txBody>
      </p:sp>
      <p:sp>
        <p:nvSpPr>
          <p:cNvPr id="3" name="Content Placeholder 2"/>
          <p:cNvSpPr>
            <a:spLocks noGrp="1"/>
          </p:cNvSpPr>
          <p:nvPr>
            <p:ph idx="1"/>
          </p:nvPr>
        </p:nvSpPr>
        <p:spPr>
          <a:xfrm>
            <a:off x="1981200" y="1600201"/>
            <a:ext cx="8229600" cy="1295400"/>
          </a:xfrm>
        </p:spPr>
        <p:txBody>
          <a:bodyPr/>
          <a:lstStyle/>
          <a:p>
            <a:r>
              <a:rPr lang="en-US" sz="2600" dirty="0">
                <a:cs typeface="Avenir Black" pitchFamily="-84" charset="0"/>
              </a:rPr>
              <a:t>Co-branding that creates brand equity for parts that are necessarily contained within other branded products</a:t>
            </a:r>
            <a:endParaRPr lang="en-IN" sz="2600" dirty="0"/>
          </a:p>
        </p:txBody>
      </p:sp>
      <p:pic>
        <p:nvPicPr>
          <p:cNvPr id="5" name="Picture 4" descr="A woman in bed using a laptop comput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1800" y="2895602"/>
            <a:ext cx="5161550" cy="3384459"/>
          </a:xfrm>
          <a:prstGeom prst="rect">
            <a:avLst/>
          </a:prstGeom>
        </p:spPr>
      </p:pic>
    </p:spTree>
    <p:extLst>
      <p:ext uri="{BB962C8B-B14F-4D97-AF65-F5344CB8AC3E}">
        <p14:creationId xmlns:p14="http://schemas.microsoft.com/office/powerpoint/2010/main" val="3851374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Packaging </a:t>
            </a:r>
            <a:r>
              <a:rPr lang="en-US" sz="2000" dirty="0"/>
              <a:t>(1 of 3)</a:t>
            </a:r>
            <a:endParaRPr lang="en-IN" sz="2000" dirty="0"/>
          </a:p>
        </p:txBody>
      </p:sp>
      <p:sp>
        <p:nvSpPr>
          <p:cNvPr id="3" name="Content Placeholder 2"/>
          <p:cNvSpPr>
            <a:spLocks noGrp="1"/>
          </p:cNvSpPr>
          <p:nvPr>
            <p:ph idx="1"/>
          </p:nvPr>
        </p:nvSpPr>
        <p:spPr>
          <a:xfrm>
            <a:off x="1981200" y="1600201"/>
            <a:ext cx="8229600" cy="838200"/>
          </a:xfrm>
        </p:spPr>
        <p:txBody>
          <a:bodyPr/>
          <a:lstStyle/>
          <a:p>
            <a:r>
              <a:rPr lang="en-US" sz="2600" dirty="0">
                <a:cs typeface="Avenir Black" pitchFamily="-84" charset="0"/>
              </a:rPr>
              <a:t>All the activities of designing and producing the container for a product</a:t>
            </a:r>
            <a:endParaRPr lang="en-IN" sz="2600" dirty="0"/>
          </a:p>
        </p:txBody>
      </p:sp>
      <p:pic>
        <p:nvPicPr>
          <p:cNvPr id="5" name="Picture 4" descr="A finger holidng a bow aside on a package so that the words Tiffany &amp; Co. can be rea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5601" y="2667001"/>
            <a:ext cx="5677705" cy="3477641"/>
          </a:xfrm>
          <a:prstGeom prst="rect">
            <a:avLst/>
          </a:prstGeom>
        </p:spPr>
      </p:pic>
    </p:spTree>
    <p:extLst>
      <p:ext uri="{BB962C8B-B14F-4D97-AF65-F5344CB8AC3E}">
        <p14:creationId xmlns:p14="http://schemas.microsoft.com/office/powerpoint/2010/main" val="575046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Packaging </a:t>
            </a:r>
            <a:r>
              <a:rPr lang="en-US" sz="2000" dirty="0"/>
              <a:t>(2 of 3)</a:t>
            </a:r>
            <a:endParaRPr lang="en-IN" sz="2000" dirty="0"/>
          </a:p>
        </p:txBody>
      </p:sp>
      <p:sp>
        <p:nvSpPr>
          <p:cNvPr id="4" name="Content Placeholder 3"/>
          <p:cNvSpPr>
            <a:spLocks noGrp="1"/>
          </p:cNvSpPr>
          <p:nvPr>
            <p:ph idx="1"/>
          </p:nvPr>
        </p:nvSpPr>
        <p:spPr>
          <a:xfrm>
            <a:off x="1981200" y="1600201"/>
            <a:ext cx="3810000" cy="4525963"/>
          </a:xfrm>
        </p:spPr>
        <p:txBody>
          <a:bodyPr/>
          <a:lstStyle/>
          <a:p>
            <a:pPr marL="0" indent="0">
              <a:spcBef>
                <a:spcPct val="20000"/>
              </a:spcBef>
              <a:buClr>
                <a:srgbClr val="A63055"/>
              </a:buClr>
              <a:buNone/>
              <a:defRPr/>
            </a:pPr>
            <a:r>
              <a:rPr lang="en-US" sz="2600" u="sng" dirty="0">
                <a:solidFill>
                  <a:srgbClr val="000000"/>
                </a:solidFill>
                <a:cs typeface="Avenir Black" charset="0"/>
              </a:rPr>
              <a:t>Used as a marketing tool</a:t>
            </a:r>
          </a:p>
          <a:p>
            <a:pPr>
              <a:buFontTx/>
              <a:buChar char="•"/>
              <a:defRPr/>
            </a:pPr>
            <a:r>
              <a:rPr lang="en-US" sz="2400" dirty="0">
                <a:solidFill>
                  <a:srgbClr val="000000"/>
                </a:solidFill>
                <a:cs typeface="Avenir Black" charset="0"/>
              </a:rPr>
              <a:t>Self-service</a:t>
            </a:r>
          </a:p>
          <a:p>
            <a:pPr>
              <a:buFontTx/>
              <a:buChar char="•"/>
              <a:defRPr/>
            </a:pPr>
            <a:r>
              <a:rPr lang="en-US" sz="2400" dirty="0">
                <a:solidFill>
                  <a:srgbClr val="000000"/>
                </a:solidFill>
                <a:cs typeface="Avenir Black" charset="0"/>
              </a:rPr>
              <a:t>Consumer affluence</a:t>
            </a:r>
          </a:p>
          <a:p>
            <a:pPr>
              <a:buFontTx/>
              <a:buChar char="•"/>
              <a:defRPr/>
            </a:pPr>
            <a:r>
              <a:rPr lang="en-US" sz="2400" dirty="0">
                <a:solidFill>
                  <a:srgbClr val="000000"/>
                </a:solidFill>
                <a:cs typeface="Avenir Black" charset="0"/>
              </a:rPr>
              <a:t>Company and brand image</a:t>
            </a:r>
          </a:p>
          <a:p>
            <a:pPr>
              <a:buFontTx/>
              <a:buChar char="•"/>
              <a:defRPr/>
            </a:pPr>
            <a:r>
              <a:rPr lang="en-US" sz="2400" dirty="0">
                <a:solidFill>
                  <a:srgbClr val="000000"/>
                </a:solidFill>
                <a:cs typeface="Avenir Black" charset="0"/>
              </a:rPr>
              <a:t>Innovation opportunity</a:t>
            </a:r>
            <a:endParaRPr lang="en-IN" sz="2400" dirty="0"/>
          </a:p>
        </p:txBody>
      </p:sp>
      <p:sp>
        <p:nvSpPr>
          <p:cNvPr id="5" name="Content Placeholder 4"/>
          <p:cNvSpPr>
            <a:spLocks noGrp="1"/>
          </p:cNvSpPr>
          <p:nvPr>
            <p:ph idx="13"/>
          </p:nvPr>
        </p:nvSpPr>
        <p:spPr>
          <a:xfrm>
            <a:off x="6248400" y="1600200"/>
            <a:ext cx="3962400" cy="4525964"/>
          </a:xfrm>
        </p:spPr>
        <p:txBody>
          <a:bodyPr/>
          <a:lstStyle/>
          <a:p>
            <a:pPr marL="255600" indent="-255600">
              <a:buClr>
                <a:srgbClr val="A63055"/>
              </a:buClr>
              <a:buNone/>
              <a:defRPr/>
            </a:pPr>
            <a:r>
              <a:rPr lang="en-US" sz="2600" u="sng" dirty="0">
                <a:cs typeface="Avenir Black" charset="0"/>
              </a:rPr>
              <a:t>Packaging objectives</a:t>
            </a:r>
          </a:p>
          <a:p>
            <a:pPr marL="255600" indent="-255600">
              <a:buFontTx/>
              <a:buChar char="•"/>
              <a:defRPr/>
            </a:pPr>
            <a:r>
              <a:rPr lang="en-US" sz="2400" dirty="0">
                <a:cs typeface="Avenir Black" charset="0"/>
              </a:rPr>
              <a:t>Identify the brand</a:t>
            </a:r>
          </a:p>
          <a:p>
            <a:pPr marL="255600" indent="-255600">
              <a:buFontTx/>
              <a:buChar char="•"/>
              <a:defRPr/>
            </a:pPr>
            <a:r>
              <a:rPr lang="en-US" sz="2400" dirty="0">
                <a:cs typeface="Avenir Black" charset="0"/>
              </a:rPr>
              <a:t>Convey descriptive and persuasive information</a:t>
            </a:r>
          </a:p>
          <a:p>
            <a:pPr marL="255600" indent="-255600">
              <a:buFontTx/>
              <a:buChar char="•"/>
              <a:defRPr/>
            </a:pPr>
            <a:r>
              <a:rPr lang="en-US" sz="2400" dirty="0">
                <a:cs typeface="Avenir Black" charset="0"/>
              </a:rPr>
              <a:t>Facilitate product transportation and protection</a:t>
            </a:r>
          </a:p>
          <a:p>
            <a:pPr marL="255600" indent="-255600">
              <a:buFontTx/>
              <a:buChar char="•"/>
              <a:defRPr/>
            </a:pPr>
            <a:r>
              <a:rPr lang="en-US" sz="2400" dirty="0">
                <a:cs typeface="Avenir Black" charset="0"/>
              </a:rPr>
              <a:t>Assist at-home storage</a:t>
            </a:r>
          </a:p>
          <a:p>
            <a:pPr marL="255600" indent="-255600">
              <a:buFontTx/>
              <a:buChar char="•"/>
              <a:defRPr/>
            </a:pPr>
            <a:r>
              <a:rPr lang="en-US" sz="2400" dirty="0">
                <a:cs typeface="Avenir Black" charset="0"/>
              </a:rPr>
              <a:t>Aid product consumption</a:t>
            </a:r>
            <a:endParaRPr lang="en-IN" sz="2400" dirty="0"/>
          </a:p>
        </p:txBody>
      </p:sp>
    </p:spTree>
    <p:extLst>
      <p:ext uri="{BB962C8B-B14F-4D97-AF65-F5344CB8AC3E}">
        <p14:creationId xmlns:p14="http://schemas.microsoft.com/office/powerpoint/2010/main" val="1121704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Packaging </a:t>
            </a:r>
            <a:r>
              <a:rPr lang="en-US" sz="2000" dirty="0"/>
              <a:t>(3 of 3)</a:t>
            </a:r>
            <a:endParaRPr lang="en-IN" sz="2000" dirty="0"/>
          </a:p>
        </p:txBody>
      </p:sp>
      <p:sp>
        <p:nvSpPr>
          <p:cNvPr id="4" name="Content Placeholder 4"/>
          <p:cNvSpPr>
            <a:spLocks noGrp="1"/>
          </p:cNvSpPr>
          <p:nvPr>
            <p:ph idx="1"/>
          </p:nvPr>
        </p:nvSpPr>
        <p:spPr>
          <a:xfrm>
            <a:off x="2209800" y="1812861"/>
            <a:ext cx="7772400" cy="244539"/>
          </a:xfrm>
        </p:spPr>
        <p:txBody>
          <a:bodyPr>
            <a:normAutofit fontScale="77500" lnSpcReduction="20000"/>
          </a:bodyPr>
          <a:lstStyle/>
          <a:p>
            <a:pPr marL="0" indent="0">
              <a:buNone/>
            </a:pPr>
            <a:r>
              <a:rPr lang="en-IN" sz="1800" b="1" dirty="0"/>
              <a:t>Table 13.3 </a:t>
            </a:r>
            <a:r>
              <a:rPr lang="en-IN" sz="1800" dirty="0"/>
              <a:t>The Color Wheel of Branding and Packaging</a:t>
            </a:r>
          </a:p>
        </p:txBody>
      </p:sp>
      <p:graphicFrame>
        <p:nvGraphicFramePr>
          <p:cNvPr id="5" name="Table 4" descr="Table 13.3 lists the colors of the color wheel of branding and packaging as follows. Red symbolizes excitement, energy, passion, courage, and being bold. Orange connotes friendliness and fun. It combines the energy of red and the warmth of yellow. Yellow, as the color of the sun, is equated with warmth, joy, and happiness. Green, as the color of nature, connotes health, growth, freshness, and renewal. Blue, as the color of the sky and sea, is associated with dependability, trust, competence, and integrity. Purple has symbolized nobility, wealth, and wisdom. It combines the stability of blue and the energy of red.&#10;Pink is considered to have soft, peaceful, comforting qualities. Brown, as the color of the earth, connotes honesty and dependability.&#10;Black is seen as classic, strong, and balanced.&#10;White connotes purity, innocence, and cleanliness.&#10;"/>
          <p:cNvGraphicFramePr>
            <a:graphicFrameLocks noGrp="1"/>
          </p:cNvGraphicFramePr>
          <p:nvPr>
            <p:extLst/>
          </p:nvPr>
        </p:nvGraphicFramePr>
        <p:xfrm>
          <a:off x="2209800" y="2133600"/>
          <a:ext cx="7772400" cy="4114800"/>
        </p:xfrm>
        <a:graphic>
          <a:graphicData uri="http://schemas.openxmlformats.org/drawingml/2006/table">
            <a:tbl>
              <a:tblPr firstRow="1" bandRow="1">
                <a:tableStyleId>{3B4B98B0-60AC-42C2-AFA5-B58CD77FA1E5}</a:tableStyleId>
              </a:tblPr>
              <a:tblGrid>
                <a:gridCol w="7772400">
                  <a:extLst>
                    <a:ext uri="{9D8B030D-6E8A-4147-A177-3AD203B41FA5}">
                      <a16:colId xmlns:a16="http://schemas.microsoft.com/office/drawing/2014/main" val="20000"/>
                    </a:ext>
                  </a:extLst>
                </a:gridCol>
              </a:tblGrid>
              <a:tr h="0">
                <a:tc>
                  <a:txBody>
                    <a:bodyPr/>
                    <a:lstStyle/>
                    <a:p>
                      <a:r>
                        <a:rPr lang="en-IN" sz="1600" b="1" i="0" u="none" strike="noStrike" kern="1200" baseline="0" dirty="0" smtClean="0">
                          <a:solidFill>
                            <a:schemeClr val="tx1"/>
                          </a:solidFill>
                          <a:latin typeface="+mn-lt"/>
                          <a:ea typeface="+mn-ea"/>
                          <a:cs typeface="+mn-cs"/>
                        </a:rPr>
                        <a:t>Red</a:t>
                      </a:r>
                      <a:r>
                        <a:rPr lang="en-IN" sz="1600" b="0" i="0" u="none" strike="noStrike" kern="1200" baseline="0" dirty="0" smtClean="0">
                          <a:solidFill>
                            <a:schemeClr val="tx1"/>
                          </a:solidFill>
                          <a:latin typeface="+mn-lt"/>
                          <a:ea typeface="+mn-ea"/>
                          <a:cs typeface="+mn-cs"/>
                        </a:rPr>
                        <a:t> symbolizes excitement, energy, passion, courage, and being bold.</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462280">
                <a:tc>
                  <a:txBody>
                    <a:bodyPr/>
                    <a:lstStyle/>
                    <a:p>
                      <a:r>
                        <a:rPr lang="en-IN" sz="1600" b="1" i="0" u="none" strike="noStrike" kern="1200" baseline="0" dirty="0" smtClean="0">
                          <a:solidFill>
                            <a:schemeClr val="tx1"/>
                          </a:solidFill>
                          <a:latin typeface="+mn-lt"/>
                          <a:ea typeface="+mn-ea"/>
                          <a:cs typeface="+mn-cs"/>
                        </a:rPr>
                        <a:t>Orange</a:t>
                      </a:r>
                      <a:r>
                        <a:rPr lang="en-IN" sz="1600" b="0" i="0" u="none" strike="noStrike" kern="1200" baseline="0" dirty="0" smtClean="0">
                          <a:solidFill>
                            <a:schemeClr val="tx1"/>
                          </a:solidFill>
                          <a:latin typeface="+mn-lt"/>
                          <a:ea typeface="+mn-ea"/>
                          <a:cs typeface="+mn-cs"/>
                        </a:rPr>
                        <a:t> connotes friendliness and fun. It combines the energy of red and the warmth of yellow.</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04800">
                <a:tc>
                  <a:txBody>
                    <a:bodyPr/>
                    <a:lstStyle/>
                    <a:p>
                      <a:r>
                        <a:rPr lang="en-IN" sz="1600" b="1" i="0" u="none" strike="noStrike" kern="1200" baseline="0" dirty="0" smtClean="0">
                          <a:solidFill>
                            <a:schemeClr val="tx1"/>
                          </a:solidFill>
                          <a:latin typeface="+mn-lt"/>
                          <a:ea typeface="+mn-ea"/>
                          <a:cs typeface="+mn-cs"/>
                        </a:rPr>
                        <a:t>Yellow</a:t>
                      </a:r>
                      <a:r>
                        <a:rPr lang="en-IN" sz="1600" b="0" i="0" u="none" strike="noStrike" kern="1200" baseline="0" dirty="0" smtClean="0">
                          <a:solidFill>
                            <a:schemeClr val="tx1"/>
                          </a:solidFill>
                          <a:latin typeface="+mn-lt"/>
                          <a:ea typeface="+mn-ea"/>
                          <a:cs typeface="+mn-cs"/>
                        </a:rPr>
                        <a:t>, as the color of the sun, is equated with warmth, joy, and happiness.</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50520">
                <a:tc>
                  <a:txBody>
                    <a:bodyPr/>
                    <a:lstStyle/>
                    <a:p>
                      <a:r>
                        <a:rPr lang="en-IN" sz="1600" b="1" i="0" u="none" strike="noStrike" kern="1200" baseline="0" dirty="0" smtClean="0">
                          <a:solidFill>
                            <a:schemeClr val="tx1"/>
                          </a:solidFill>
                          <a:latin typeface="+mn-lt"/>
                          <a:ea typeface="+mn-ea"/>
                          <a:cs typeface="+mn-cs"/>
                        </a:rPr>
                        <a:t>Green</a:t>
                      </a:r>
                      <a:r>
                        <a:rPr lang="en-IN" sz="1600" b="0" i="0" u="none" strike="noStrike" kern="1200" baseline="0" dirty="0" smtClean="0">
                          <a:solidFill>
                            <a:schemeClr val="tx1"/>
                          </a:solidFill>
                          <a:latin typeface="+mn-lt"/>
                          <a:ea typeface="+mn-ea"/>
                          <a:cs typeface="+mn-cs"/>
                        </a:rPr>
                        <a:t>, as the color of nature, connotes health, growth, freshness, and renewal.</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462280">
                <a:tc>
                  <a:txBody>
                    <a:bodyPr/>
                    <a:lstStyle/>
                    <a:p>
                      <a:r>
                        <a:rPr lang="en-IN" sz="1600" b="1" i="0" u="none" strike="noStrike" kern="1200" baseline="0" dirty="0" smtClean="0">
                          <a:solidFill>
                            <a:schemeClr val="tx1"/>
                          </a:solidFill>
                          <a:latin typeface="+mn-lt"/>
                          <a:ea typeface="+mn-ea"/>
                          <a:cs typeface="+mn-cs"/>
                        </a:rPr>
                        <a:t>Blue</a:t>
                      </a:r>
                      <a:r>
                        <a:rPr lang="en-IN" sz="1600" b="0" i="0" u="none" strike="noStrike" kern="1200" baseline="0" dirty="0" smtClean="0">
                          <a:solidFill>
                            <a:schemeClr val="tx1"/>
                          </a:solidFill>
                          <a:latin typeface="+mn-lt"/>
                          <a:ea typeface="+mn-ea"/>
                          <a:cs typeface="+mn-cs"/>
                        </a:rPr>
                        <a:t>, as the color of the sky and sea, is associated with dependability, trust, competence, and integrity.</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25120">
                <a:tc>
                  <a:txBody>
                    <a:bodyPr/>
                    <a:lstStyle/>
                    <a:p>
                      <a:r>
                        <a:rPr lang="en-IN" sz="1600" b="1" i="0" u="none" strike="noStrike" kern="1200" baseline="0" dirty="0" smtClean="0">
                          <a:solidFill>
                            <a:schemeClr val="tx1"/>
                          </a:solidFill>
                          <a:latin typeface="+mn-lt"/>
                          <a:ea typeface="+mn-ea"/>
                          <a:cs typeface="+mn-cs"/>
                        </a:rPr>
                        <a:t>Purple</a:t>
                      </a:r>
                      <a:r>
                        <a:rPr lang="en-IN" sz="1600" b="0" i="0" u="none" strike="noStrike" kern="1200" baseline="0" dirty="0" smtClean="0">
                          <a:solidFill>
                            <a:schemeClr val="tx1"/>
                          </a:solidFill>
                          <a:latin typeface="+mn-lt"/>
                          <a:ea typeface="+mn-ea"/>
                          <a:cs typeface="+mn-cs"/>
                        </a:rPr>
                        <a:t> has symbolized nobility, wealth, and wisdom. It combines the stability of blue and the energy of red.</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289560">
                <a:tc>
                  <a:txBody>
                    <a:bodyPr/>
                    <a:lstStyle/>
                    <a:p>
                      <a:r>
                        <a:rPr lang="en-IN" sz="1600" b="1" i="0" u="none" strike="noStrike" kern="1200" baseline="0" dirty="0" smtClean="0">
                          <a:solidFill>
                            <a:schemeClr val="tx1"/>
                          </a:solidFill>
                          <a:latin typeface="+mn-lt"/>
                          <a:ea typeface="+mn-ea"/>
                          <a:cs typeface="+mn-cs"/>
                        </a:rPr>
                        <a:t>Pink</a:t>
                      </a:r>
                      <a:r>
                        <a:rPr lang="en-IN" sz="1600" b="0" i="0" u="none" strike="noStrike" kern="1200" baseline="0" dirty="0" smtClean="0">
                          <a:solidFill>
                            <a:schemeClr val="tx1"/>
                          </a:solidFill>
                          <a:latin typeface="+mn-lt"/>
                          <a:ea typeface="+mn-ea"/>
                          <a:cs typeface="+mn-cs"/>
                        </a:rPr>
                        <a:t> is considered to have soft, peaceful, comforting qualities.</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299720">
                <a:tc>
                  <a:txBody>
                    <a:bodyPr/>
                    <a:lstStyle/>
                    <a:p>
                      <a:r>
                        <a:rPr lang="en-IN" sz="1600" b="1" i="0" u="none" strike="noStrike" kern="1200" baseline="0" dirty="0" smtClean="0">
                          <a:solidFill>
                            <a:schemeClr val="tx1"/>
                          </a:solidFill>
                          <a:latin typeface="+mn-lt"/>
                          <a:ea typeface="+mn-ea"/>
                          <a:cs typeface="+mn-cs"/>
                        </a:rPr>
                        <a:t>Brown</a:t>
                      </a:r>
                      <a:r>
                        <a:rPr lang="en-IN" sz="1600" b="0" i="0" u="none" strike="noStrike" kern="1200" baseline="0" dirty="0" smtClean="0">
                          <a:solidFill>
                            <a:schemeClr val="tx1"/>
                          </a:solidFill>
                          <a:latin typeface="+mn-lt"/>
                          <a:ea typeface="+mn-ea"/>
                          <a:cs typeface="+mn-cs"/>
                        </a:rPr>
                        <a:t>, as the color of the earth, connotes honesty and dependability.</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04800">
                <a:tc>
                  <a:txBody>
                    <a:bodyPr/>
                    <a:lstStyle/>
                    <a:p>
                      <a:r>
                        <a:rPr lang="en-IN" sz="1600" b="1" i="0" u="none" strike="noStrike" kern="1200" baseline="0" dirty="0" smtClean="0">
                          <a:solidFill>
                            <a:schemeClr val="tx1"/>
                          </a:solidFill>
                          <a:latin typeface="+mn-lt"/>
                          <a:ea typeface="+mn-ea"/>
                          <a:cs typeface="+mn-cs"/>
                        </a:rPr>
                        <a:t>Black</a:t>
                      </a:r>
                      <a:r>
                        <a:rPr lang="en-IN" sz="1600" b="0" i="0" u="none" strike="noStrike" kern="1200" baseline="0" dirty="0" smtClean="0">
                          <a:solidFill>
                            <a:schemeClr val="tx1"/>
                          </a:solidFill>
                          <a:latin typeface="+mn-lt"/>
                          <a:ea typeface="+mn-ea"/>
                          <a:cs typeface="+mn-cs"/>
                        </a:rPr>
                        <a:t> is seen as classic, strong, and balanced.</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50520">
                <a:tc>
                  <a:txBody>
                    <a:bodyPr/>
                    <a:lstStyle/>
                    <a:p>
                      <a:r>
                        <a:rPr lang="en-IN" sz="1600" b="1" i="0" u="none" strike="noStrike" kern="1200" baseline="0" dirty="0" smtClean="0">
                          <a:solidFill>
                            <a:schemeClr val="tx1"/>
                          </a:solidFill>
                          <a:latin typeface="+mn-lt"/>
                          <a:ea typeface="+mn-ea"/>
                          <a:cs typeface="+mn-cs"/>
                        </a:rPr>
                        <a:t>White</a:t>
                      </a:r>
                      <a:r>
                        <a:rPr lang="en-IN" sz="1600" b="0" i="0" u="none" strike="noStrike" kern="1200" baseline="0" dirty="0" smtClean="0">
                          <a:solidFill>
                            <a:schemeClr val="tx1"/>
                          </a:solidFill>
                          <a:latin typeface="+mn-lt"/>
                          <a:ea typeface="+mn-ea"/>
                          <a:cs typeface="+mn-cs"/>
                        </a:rPr>
                        <a:t> connotes purity, innocence, and cleanliness.</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4078710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Labeling, Warranties, and Guarantees</a:t>
            </a:r>
            <a:endParaRPr lang="en-IN" sz="3600" dirty="0"/>
          </a:p>
        </p:txBody>
      </p:sp>
      <p:sp>
        <p:nvSpPr>
          <p:cNvPr id="3" name="Content Placeholder 2"/>
          <p:cNvSpPr>
            <a:spLocks noGrp="1"/>
          </p:cNvSpPr>
          <p:nvPr>
            <p:ph idx="1"/>
          </p:nvPr>
        </p:nvSpPr>
        <p:spPr/>
        <p:txBody>
          <a:bodyPr/>
          <a:lstStyle/>
          <a:p>
            <a:r>
              <a:rPr lang="en-US" sz="2600" dirty="0">
                <a:cs typeface="Avenir Black" pitchFamily="-84" charset="0"/>
              </a:rPr>
              <a:t>Labeling</a:t>
            </a:r>
          </a:p>
          <a:p>
            <a:pPr lvl="1"/>
            <a:r>
              <a:rPr lang="en-US" dirty="0">
                <a:cs typeface="Arial" panose="020B0604020202020204" pitchFamily="34" charset="0"/>
              </a:rPr>
              <a:t>Identifies, grades, describes, and promotes the product</a:t>
            </a:r>
          </a:p>
          <a:p>
            <a:r>
              <a:rPr lang="en-US" sz="2600" dirty="0">
                <a:cs typeface="Avenir Black" pitchFamily="-84" charset="0"/>
              </a:rPr>
              <a:t>Warranties</a:t>
            </a:r>
          </a:p>
          <a:p>
            <a:pPr lvl="1"/>
            <a:r>
              <a:rPr lang="en-US" dirty="0">
                <a:cs typeface="Arial" panose="020B0604020202020204" pitchFamily="34" charset="0"/>
              </a:rPr>
              <a:t>Formal statements of expected product performance by the manufacturer</a:t>
            </a:r>
          </a:p>
          <a:p>
            <a:r>
              <a:rPr lang="en-US" sz="2600" dirty="0">
                <a:cs typeface="Avenir Black" pitchFamily="-84" charset="0"/>
              </a:rPr>
              <a:t>Guarantees</a:t>
            </a:r>
          </a:p>
          <a:p>
            <a:pPr lvl="1"/>
            <a:r>
              <a:rPr lang="fi-FI" dirty="0">
                <a:cs typeface="Arial" panose="020B0604020202020204" pitchFamily="34" charset="0"/>
              </a:rPr>
              <a:t>Promise of general </a:t>
            </a:r>
            <a:r>
              <a:rPr lang="en-US" dirty="0">
                <a:cs typeface="Arial" panose="020B0604020202020204" pitchFamily="34" charset="0"/>
              </a:rPr>
              <a:t>or complete satisfaction</a:t>
            </a:r>
            <a:endParaRPr lang="en-IN" dirty="0"/>
          </a:p>
        </p:txBody>
      </p:sp>
    </p:spTree>
    <p:extLst>
      <p:ext uri="{BB962C8B-B14F-4D97-AF65-F5344CB8AC3E}">
        <p14:creationId xmlns:p14="http://schemas.microsoft.com/office/powerpoint/2010/main" val="34992854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0" y="2805171"/>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pic>
        <p:nvPicPr>
          <p:cNvPr id="2" name="Рисунок 1"/>
          <p:cNvPicPr>
            <a:picLocks noChangeAspect="1"/>
          </p:cNvPicPr>
          <p:nvPr/>
        </p:nvPicPr>
        <p:blipFill>
          <a:blip r:embed="rId3"/>
          <a:stretch>
            <a:fillRect/>
          </a:stretch>
        </p:blipFill>
        <p:spPr>
          <a:xfrm>
            <a:off x="6442176" y="2682393"/>
            <a:ext cx="4328535" cy="2889754"/>
          </a:xfrm>
          <a:prstGeom prst="rect">
            <a:avLst/>
          </a:prstGeom>
        </p:spPr>
      </p:pic>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TotalTime>
  <Words>4878</Words>
  <Application>Microsoft Office PowerPoint</Application>
  <PresentationFormat>Широкоэкранный</PresentationFormat>
  <Paragraphs>335</Paragraphs>
  <Slides>32</Slides>
  <Notes>30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32</vt:i4>
      </vt:variant>
    </vt:vector>
  </HeadingPairs>
  <TitlesOfParts>
    <vt:vector size="39" baseType="lpstr">
      <vt:lpstr>ＭＳ Ｐゴシック</vt:lpstr>
      <vt:lpstr>Arial</vt:lpstr>
      <vt:lpstr>Avenir Black</vt:lpstr>
      <vt:lpstr>Calibri</vt:lpstr>
      <vt:lpstr>Calibri Light</vt:lpstr>
      <vt:lpstr>Verdana</vt:lpstr>
      <vt:lpstr>Office Theme</vt:lpstr>
      <vt:lpstr>Презентация PowerPoint</vt:lpstr>
      <vt:lpstr>Setting Product Strategy</vt:lpstr>
      <vt:lpstr>Learning Objectives (1 of 2)</vt:lpstr>
      <vt:lpstr>Learning Objectives (2 of 2)</vt:lpstr>
      <vt:lpstr>Product Characteristics and Classifications</vt:lpstr>
      <vt:lpstr>Figure 13.1 Components of the Market Offering</vt:lpstr>
      <vt:lpstr>Product Levels: The Customer-Value Hierarchy</vt:lpstr>
      <vt:lpstr>Product Classifications</vt:lpstr>
      <vt:lpstr>Durability and Tangibility</vt:lpstr>
      <vt:lpstr>Consumer-Goods Classification</vt:lpstr>
      <vt:lpstr>Industrial-Goods Classification</vt:lpstr>
      <vt:lpstr>Product Differentiation</vt:lpstr>
      <vt:lpstr>Services Differentiation</vt:lpstr>
      <vt:lpstr>Design (1 of 2)</vt:lpstr>
      <vt:lpstr>Design (2 of 2)</vt:lpstr>
      <vt:lpstr>Luxury brands</vt:lpstr>
      <vt:lpstr>Marketing Luxury Brands</vt:lpstr>
      <vt:lpstr>Environmental Issues</vt:lpstr>
      <vt:lpstr>The Product Hierarchy</vt:lpstr>
      <vt:lpstr>Product Systems and Mixes</vt:lpstr>
      <vt:lpstr>Product Line Analysis (1 of 2)</vt:lpstr>
      <vt:lpstr>Product Line Analysis (2 of 2)</vt:lpstr>
      <vt:lpstr>Product Line Length</vt:lpstr>
      <vt:lpstr>Product Mix Pricing</vt:lpstr>
      <vt:lpstr>Co-Branding</vt:lpstr>
      <vt:lpstr>Ingredient Branding</vt:lpstr>
      <vt:lpstr>Packaging (1 of 3)</vt:lpstr>
      <vt:lpstr>Packaging (2 of 3)</vt:lpstr>
      <vt:lpstr>Packaging (3 of 3)</vt:lpstr>
      <vt:lpstr>Labeling, Warranties, and Guarantees</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USER</cp:lastModifiedBy>
  <cp:revision>34</cp:revision>
  <dcterms:created xsi:type="dcterms:W3CDTF">2018-04-02T08:05:09Z</dcterms:created>
  <dcterms:modified xsi:type="dcterms:W3CDTF">2018-10-26T11:49:53Z</dcterms:modified>
</cp:coreProperties>
</file>