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4" r:id="rId2"/>
    <p:sldId id="265" r:id="rId3"/>
    <p:sldId id="268" r:id="rId4"/>
    <p:sldId id="269" r:id="rId5"/>
    <p:sldId id="270" r:id="rId6"/>
    <p:sldId id="271" r:id="rId7"/>
    <p:sldId id="272" r:id="rId8"/>
    <p:sldId id="273" r:id="rId9"/>
    <p:sldId id="274" r:id="rId10"/>
    <p:sldId id="275" r:id="rId11"/>
    <p:sldId id="276" r:id="rId12"/>
    <p:sldId id="277" r:id="rId13"/>
    <p:sldId id="278" r:id="rId14"/>
    <p:sldId id="279" r:id="rId15"/>
    <p:sldId id="281" r:id="rId16"/>
    <p:sldId id="282" r:id="rId17"/>
    <p:sldId id="283" r:id="rId18"/>
    <p:sldId id="284" r:id="rId19"/>
    <p:sldId id="285" r:id="rId20"/>
    <p:sldId id="286" r:id="rId21"/>
    <p:sldId id="287" r:id="rId22"/>
    <p:sldId id="288" r:id="rId23"/>
    <p:sldId id="289" r:id="rId24"/>
    <p:sldId id="290" r:id="rId25"/>
    <p:sldId id="291" r:id="rId26"/>
    <p:sldId id="292" r:id="rId27"/>
    <p:sldId id="293" r:id="rId28"/>
    <p:sldId id="294" r:id="rId29"/>
    <p:sldId id="266" r:id="rId30"/>
    <p:sldId id="26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78584" autoAdjust="0"/>
  </p:normalViewPr>
  <p:slideViewPr>
    <p:cSldViewPr snapToGrid="0">
      <p:cViewPr varScale="1">
        <p:scale>
          <a:sx n="72" d="100"/>
          <a:sy n="72" d="100"/>
        </p:scale>
        <p:origin x="834" y="72"/>
      </p:cViewPr>
      <p:guideLst/>
    </p:cSldViewPr>
  </p:slideViewPr>
  <p:notesTextViewPr>
    <p:cViewPr>
      <p:scale>
        <a:sx n="1" d="1"/>
        <a:sy n="1" d="1"/>
      </p:scale>
      <p:origin x="0" y="0"/>
    </p:cViewPr>
  </p:notesTextViewPr>
  <p:sorterViewPr>
    <p:cViewPr>
      <p:scale>
        <a:sx n="47" d="100"/>
        <a:sy n="47"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40BCEF-E73C-4F2D-BB7D-6A1E32F02BF4}" type="datetimeFigureOut">
              <a:rPr lang="en-US" smtClean="0"/>
              <a:t>11/19/2018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5B6BC0-9D74-449B-8958-F5D3DD495A24}" type="slidenum">
              <a:rPr lang="en-US" smtClean="0"/>
              <a:t>‹#›</a:t>
            </a:fld>
            <a:endParaRPr lang="en-US"/>
          </a:p>
        </p:txBody>
      </p:sp>
    </p:spTree>
    <p:extLst>
      <p:ext uri="{BB962C8B-B14F-4D97-AF65-F5344CB8AC3E}">
        <p14:creationId xmlns:p14="http://schemas.microsoft.com/office/powerpoint/2010/main" val="25781992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25B6BC0-9D74-449B-8958-F5D3DD495A24}" type="slidenum">
              <a:rPr lang="en-US" smtClean="0"/>
              <a:t>2</a:t>
            </a:fld>
            <a:endParaRPr lang="en-US"/>
          </a:p>
        </p:txBody>
      </p:sp>
    </p:spTree>
    <p:extLst>
      <p:ext uri="{BB962C8B-B14F-4D97-AF65-F5344CB8AC3E}">
        <p14:creationId xmlns:p14="http://schemas.microsoft.com/office/powerpoint/2010/main" val="3303811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A73D6722-9B4D-4E29-B226-C325925A8118}" type="slidenum">
              <a:rPr lang="en-US" smtClean="0"/>
              <a:t>3</a:t>
            </a:fld>
            <a:endParaRPr lang="en-US" dirty="0"/>
          </a:p>
        </p:txBody>
      </p:sp>
    </p:spTree>
    <p:extLst>
      <p:ext uri="{BB962C8B-B14F-4D97-AF65-F5344CB8AC3E}">
        <p14:creationId xmlns:p14="http://schemas.microsoft.com/office/powerpoint/2010/main" val="936527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Its production may or may not be tied to a physical product.</a:t>
            </a:r>
          </a:p>
          <a:p>
            <a:endParaRPr lang="en-US" altLang="en-US" dirty="0" smtClean="0">
              <a:latin typeface="Arial" panose="020B0604020202020204" pitchFamily="34" charset="0"/>
            </a:endParaRPr>
          </a:p>
          <a:p>
            <a:r>
              <a:rPr lang="en-US" altLang="en-US" dirty="0" smtClean="0">
                <a:latin typeface="Arial" panose="020B0604020202020204" pitchFamily="34" charset="0"/>
              </a:rPr>
              <a:t>The government sector, with its courts, employment services, hospitals, loan agencies, military services, police and fire departments, postal service, regulatory agencies, and schools, is in the service business. The private nonprofit sector—museums, charities, churches, colleges, foundations, and hospitals—is in the service business. A good part of the business sector, with its airlines, banks, hotels, insurance companies, law firms, management consulting firms, medical practices, motion picture companies, plumbing repair companies, and real estate firms, is in the service business. Many workers in the manufacturing sector, such as computer operators, accountants, and legal staff, are really service providers.</a:t>
            </a:r>
          </a:p>
        </p:txBody>
      </p:sp>
      <p:sp>
        <p:nvSpPr>
          <p:cNvPr id="4" name="Slide Number Placeholder 3"/>
          <p:cNvSpPr>
            <a:spLocks noGrp="1"/>
          </p:cNvSpPr>
          <p:nvPr>
            <p:ph type="sldNum" sz="quarter" idx="10"/>
          </p:nvPr>
        </p:nvSpPr>
        <p:spPr/>
        <p:txBody>
          <a:bodyPr/>
          <a:lstStyle/>
          <a:p>
            <a:fld id="{A73D6722-9B4D-4E29-B226-C325925A8118}" type="slidenum">
              <a:rPr lang="en-US" smtClean="0"/>
              <a:t>4</a:t>
            </a:fld>
            <a:endParaRPr lang="en-US" dirty="0"/>
          </a:p>
        </p:txBody>
      </p:sp>
    </p:spTree>
    <p:extLst>
      <p:ext uri="{BB962C8B-B14F-4D97-AF65-F5344CB8AC3E}">
        <p14:creationId xmlns:p14="http://schemas.microsoft.com/office/powerpoint/2010/main" val="2940990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The service component can be a minor or a major part of the total offering. We distinguish five categories of offerings on this slide. Restaurants are good examples of hybrid offerings combining products and services. One of the more successful restaurant brands is Panera Bread.</a:t>
            </a:r>
          </a:p>
        </p:txBody>
      </p:sp>
      <p:sp>
        <p:nvSpPr>
          <p:cNvPr id="4" name="Slide Number Placeholder 3"/>
          <p:cNvSpPr>
            <a:spLocks noGrp="1"/>
          </p:cNvSpPr>
          <p:nvPr>
            <p:ph type="sldNum" sz="quarter" idx="10"/>
          </p:nvPr>
        </p:nvSpPr>
        <p:spPr/>
        <p:txBody>
          <a:bodyPr/>
          <a:lstStyle/>
          <a:p>
            <a:fld id="{A73D6722-9B4D-4E29-B226-C325925A8118}" type="slidenum">
              <a:rPr lang="en-US" smtClean="0"/>
              <a:t>5</a:t>
            </a:fld>
            <a:endParaRPr lang="en-US" dirty="0"/>
          </a:p>
        </p:txBody>
      </p:sp>
    </p:spTree>
    <p:extLst>
      <p:ext uri="{BB962C8B-B14F-4D97-AF65-F5344CB8AC3E}">
        <p14:creationId xmlns:p14="http://schemas.microsoft.com/office/powerpoint/2010/main" val="2057955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Services are equipment-based (automated car washes, vending machines) or people-based (window washing, accounting services). People-based services vary by whether unskilled, skilled, or professional workers provide them.</a:t>
            </a:r>
          </a:p>
          <a:p>
            <a:r>
              <a:rPr lang="en-US" altLang="en-US" dirty="0" smtClean="0">
                <a:latin typeface="Arial" panose="020B0604020202020204" pitchFamily="34" charset="0"/>
              </a:rPr>
              <a:t>• Service companies can choose among different processes to deliver their service. Restaurants offer </a:t>
            </a:r>
            <a:r>
              <a:rPr lang="en-US" sz="1200" kern="1200" dirty="0" smtClean="0">
                <a:solidFill>
                  <a:schemeClr val="tx1"/>
                </a:solidFill>
                <a:effectLst/>
                <a:latin typeface="+mn-lt"/>
                <a:ea typeface="+mn-ea"/>
                <a:cs typeface="+mn-cs"/>
              </a:rPr>
              <a:t>cafeteria-style</a:t>
            </a:r>
            <a:r>
              <a:rPr lang="en-US" altLang="en-US" dirty="0" smtClean="0">
                <a:latin typeface="Arial" panose="020B0604020202020204" pitchFamily="34" charset="0"/>
              </a:rPr>
              <a:t>, fast-food, buffet, and candlelight service formats.</a:t>
            </a:r>
          </a:p>
          <a:p>
            <a:r>
              <a:rPr lang="en-US" altLang="en-US" dirty="0" smtClean="0">
                <a:latin typeface="Arial" panose="020B0604020202020204" pitchFamily="34" charset="0"/>
              </a:rPr>
              <a:t>• Some services need the client’s presence. Brain surgery requires the client’s presence; a car repair does not. If the client must be present, the service provider must be considerate of his or her needs. Thus beauty salon operators will invest in décor, play background music, and engage in light conversation with the client.</a:t>
            </a:r>
          </a:p>
          <a:p>
            <a:r>
              <a:rPr lang="en-US" altLang="en-US" dirty="0" smtClean="0">
                <a:latin typeface="Arial" panose="020B0604020202020204" pitchFamily="34" charset="0"/>
              </a:rPr>
              <a:t>• Services may meet a personal need (personal services) or a business need (business services). Service providers typically develop different marketing programs for these markets.</a:t>
            </a:r>
          </a:p>
          <a:p>
            <a:r>
              <a:rPr lang="en-US" altLang="en-US" dirty="0" smtClean="0">
                <a:latin typeface="Arial" panose="020B0604020202020204" pitchFamily="34" charset="0"/>
              </a:rPr>
              <a:t>• Service providers differ in their objectives (profit or nonprofit) and ownership (private or public). These two characteristics, when crossed, produce four quite different types of organizations. The marketing programs of a private investor hospital will differ from those of a private charity hospital or a Veterans Administration hospital.</a:t>
            </a:r>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100559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Customers typically cannot judge the technical quality of some services even after they have received them. Figure 14.1 shows various products and services according to difficulty of evaluation.6 At the left are goods high in search qualities—that is, characteristics the buyer can evaluate before purchase. In the middle are goods and services high in experience qualities—characteristics the buyer can evaluate after purchase. At the right are goods and services high in credence qualities—characteristics the buyer normally finds hard to evaluate even after consumption.</a:t>
            </a:r>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2442371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Four distinctive service characteristics greatly affect the design of marketing programs: intangibility, inseparability, variability, and perishability.</a:t>
            </a:r>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5787478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Unlike physical products, services cannot be seen, tasted, felt, heard, or smelled before they are bought. A person getting cosmetic surgery cannot see the results before the purchase, and the patient in the psychiatrist’s office cannot know the exact outcome of treatment. To reduce uncertainty, buyers will look for evidence of quality by drawing inferences from the place, people, equipment, communication material, symbols, and price. Service companies can try to demonstrate their service quality through physical evidence and presentation.</a:t>
            </a:r>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2102040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Disney is a master at “</a:t>
            </a:r>
            <a:r>
              <a:rPr lang="en-US" altLang="ja-JP" dirty="0" err="1" smtClean="0">
                <a:latin typeface="Arial" panose="020B0604020202020204" pitchFamily="34" charset="0"/>
              </a:rPr>
              <a:t>tangibilizing</a:t>
            </a:r>
            <a:r>
              <a:rPr lang="en-US" altLang="ja-JP" dirty="0" smtClean="0">
                <a:latin typeface="Arial" panose="020B0604020202020204" pitchFamily="34" charset="0"/>
              </a:rPr>
              <a:t> the intangible</a:t>
            </a:r>
            <a:r>
              <a:rPr lang="en-US" altLang="en-US" dirty="0" smtClean="0">
                <a:latin typeface="Arial" panose="020B0604020202020204" pitchFamily="34" charset="0"/>
              </a:rPr>
              <a:t>”</a:t>
            </a:r>
            <a:r>
              <a:rPr lang="en-US" altLang="ja-JP" dirty="0" smtClean="0">
                <a:latin typeface="Arial" panose="020B0604020202020204" pitchFamily="34" charset="0"/>
              </a:rPr>
              <a:t> and creating magical fantasies in its theme parks; so are r</a:t>
            </a:r>
            <a:r>
              <a:rPr lang="fr-FR" altLang="en-US" dirty="0" err="1" smtClean="0">
                <a:latin typeface="Arial" panose="020B0604020202020204" pitchFamily="34" charset="0"/>
              </a:rPr>
              <a:t>etailers</a:t>
            </a:r>
            <a:r>
              <a:rPr lang="fr-FR" altLang="en-US" dirty="0" smtClean="0">
                <a:latin typeface="Arial" panose="020B0604020202020204" pitchFamily="34" charset="0"/>
              </a:rPr>
              <a:t> </a:t>
            </a:r>
            <a:r>
              <a:rPr lang="en-US" altLang="en-US" dirty="0" smtClean="0">
                <a:latin typeface="Arial" panose="020B0604020202020204" pitchFamily="34" charset="0"/>
              </a:rPr>
              <a:t>such as Toys “R” Us and Bass Pro Shops.</a:t>
            </a:r>
          </a:p>
          <a:p>
            <a:endParaRPr lang="en-US" altLang="en-US" dirty="0" smtClean="0">
              <a:latin typeface="Arial" panose="020B0604020202020204" pitchFamily="34" charset="0"/>
            </a:endParaRPr>
          </a:p>
          <a:p>
            <a:r>
              <a:rPr lang="en-US" altLang="en-US" dirty="0" smtClean="0">
                <a:latin typeface="Arial" panose="020B0604020202020204" pitchFamily="34" charset="0"/>
              </a:rPr>
              <a:t>Table 14.1 measures brand experiences along sensory, affective, behavioral, and intellectual dimensions. Applications to services are clear.</a:t>
            </a:r>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10143011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Whereas physical goods are manufactured, then inventoried, then distributed, and later consumed, services are typically produced and consumed simultaneously. A haircut can’t be stored— or produced without the barber. Several strategies exist for getting around the limitations of inseparability. The service provider can work with larger groups. The service organization can train more service providers and build up client confidence, as H&amp;R Block has done with its national network of trained tax consultants.</a:t>
            </a:r>
            <a:endParaRPr lang="en-US" altLang="en-US" b="1"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4254858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Some doctors have an excellent bedside manner; others are less empathetic. Service firms know that variability in their performance puts them at risk. Hilton initiated a major program to create more uniformity in guest experiences. Here are three steps service firms can take to increase quality control.</a:t>
            </a:r>
          </a:p>
          <a:p>
            <a:endParaRPr lang="en-US" altLang="en-US" dirty="0" smtClean="0">
              <a:latin typeface="Arial" panose="020B0604020202020204" pitchFamily="34" charset="0"/>
            </a:endParaRPr>
          </a:p>
          <a:p>
            <a:r>
              <a:rPr lang="en-US" altLang="en-US" dirty="0" smtClean="0">
                <a:latin typeface="Arial" panose="020B0604020202020204" pitchFamily="34" charset="0"/>
              </a:rPr>
              <a:t>Invest in good hiring and training procedures.</a:t>
            </a:r>
          </a:p>
          <a:p>
            <a:r>
              <a:rPr lang="en-US" altLang="en-US" dirty="0" smtClean="0">
                <a:latin typeface="Arial" panose="020B0604020202020204" pitchFamily="34" charset="0"/>
              </a:rPr>
              <a:t>Standardize the service-performance process throughout the organization.</a:t>
            </a:r>
          </a:p>
          <a:p>
            <a:r>
              <a:rPr lang="en-US" altLang="en-US" dirty="0" smtClean="0">
                <a:latin typeface="Arial" panose="020B0604020202020204" pitchFamily="34" charset="0"/>
              </a:rPr>
              <a:t>Monitor customer satisfaction.</a:t>
            </a:r>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23794048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Services cannot be stored, so their perishability can be a problem when demand fluctuates. Demand or yield management is critical—the right services must be available to the right customers at the right places at the right times and right prices to maximize profitability. Several strategies can produce a better match between service demand and supply.20 On the demand (customer) side:</a:t>
            </a:r>
          </a:p>
          <a:p>
            <a:r>
              <a:rPr lang="en-US" altLang="en-US" dirty="0" smtClean="0">
                <a:latin typeface="Arial" panose="020B0604020202020204" pitchFamily="34" charset="0"/>
              </a:rPr>
              <a:t>• Differential pricing will shift some demand from peak to off-peak periods. Examples include low matinee movie prices and weekend discounts for car rentals.</a:t>
            </a:r>
          </a:p>
          <a:p>
            <a:r>
              <a:rPr lang="en-US" altLang="en-US" dirty="0" smtClean="0">
                <a:latin typeface="Arial" panose="020B0604020202020204" pitchFamily="34" charset="0"/>
              </a:rPr>
              <a:t>• Nonpeak demand can be cultivated. McDonald’s pushes breakfast service, and hotels promote </a:t>
            </a:r>
            <a:r>
              <a:rPr lang="en-US" sz="1200" kern="1200" dirty="0" smtClean="0">
                <a:solidFill>
                  <a:schemeClr val="tx1"/>
                </a:solidFill>
                <a:effectLst/>
                <a:latin typeface="+mn-lt"/>
                <a:ea typeface="+mn-ea"/>
                <a:cs typeface="+mn-cs"/>
              </a:rPr>
              <a:t>mini-vacation</a:t>
            </a:r>
            <a:r>
              <a:rPr lang="en-US" altLang="en-US" dirty="0" smtClean="0">
                <a:latin typeface="Arial" panose="020B0604020202020204" pitchFamily="34" charset="0"/>
              </a:rPr>
              <a:t> weekends.</a:t>
            </a:r>
          </a:p>
          <a:p>
            <a:r>
              <a:rPr lang="en-US" altLang="en-US" dirty="0" smtClean="0">
                <a:latin typeface="Arial" panose="020B0604020202020204" pitchFamily="34" charset="0"/>
              </a:rPr>
              <a:t>• Complementary services can provide alternatives to waiting customers, such as cocktail lounges in restaurants and automated teller machines in banks.</a:t>
            </a:r>
          </a:p>
          <a:p>
            <a:r>
              <a:rPr lang="en-US" altLang="en-US" dirty="0" smtClean="0">
                <a:latin typeface="Arial" panose="020B0604020202020204" pitchFamily="34" charset="0"/>
              </a:rPr>
              <a:t>• Reservation systems are a way to manage the demand level. Airlines, hotels, and physicians employ them extensively.</a:t>
            </a:r>
          </a:p>
          <a:p>
            <a:r>
              <a:rPr lang="en-US" altLang="en-US" dirty="0" smtClean="0">
                <a:latin typeface="Arial" panose="020B0604020202020204" pitchFamily="34" charset="0"/>
              </a:rPr>
              <a:t>On the supply side:</a:t>
            </a:r>
          </a:p>
          <a:p>
            <a:r>
              <a:rPr lang="en-US" altLang="en-US" dirty="0" smtClean="0">
                <a:latin typeface="Arial" panose="020B0604020202020204" pitchFamily="34" charset="0"/>
              </a:rPr>
              <a:t>• Part-time employees can serve peak demand. Colleges add part-time teachers when enrollment goes up; stores hire extra clerks during holiday periods.</a:t>
            </a:r>
          </a:p>
          <a:p>
            <a:r>
              <a:rPr lang="en-US" altLang="en-US" dirty="0" smtClean="0">
                <a:latin typeface="Arial" panose="020B0604020202020204" pitchFamily="34" charset="0"/>
              </a:rPr>
              <a:t>• Peak-time efficiency routines can allow employees to perform only essential tasks during peak periods.</a:t>
            </a:r>
          </a:p>
          <a:p>
            <a:r>
              <a:rPr lang="en-US" altLang="en-US" dirty="0" smtClean="0">
                <a:latin typeface="Arial" panose="020B0604020202020204" pitchFamily="34" charset="0"/>
              </a:rPr>
              <a:t>Paramedics assist physicians during busy periods.</a:t>
            </a:r>
          </a:p>
          <a:p>
            <a:r>
              <a:rPr lang="en-US" altLang="en-US" dirty="0" smtClean="0">
                <a:latin typeface="Arial" panose="020B0604020202020204" pitchFamily="34" charset="0"/>
              </a:rPr>
              <a:t>• Increased consumer participation frees service providers’ time. Consumers fill out their own medical records or bag their own groceries.</a:t>
            </a:r>
          </a:p>
          <a:p>
            <a:r>
              <a:rPr lang="en-US" altLang="en-US" dirty="0" smtClean="0">
                <a:latin typeface="Arial" panose="020B0604020202020204" pitchFamily="34" charset="0"/>
              </a:rPr>
              <a:t>• Shared services can improve offerings. Several hospitals can share medical-equipment purchases.</a:t>
            </a:r>
          </a:p>
          <a:p>
            <a:r>
              <a:rPr lang="en-US" altLang="en-US" dirty="0" smtClean="0">
                <a:latin typeface="Arial" panose="020B0604020202020204" pitchFamily="34" charset="0"/>
              </a:rPr>
              <a:t>• Facilities for future expansion can be a good investment. An amusement park might buy surrounding land for later development.</a:t>
            </a:r>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8133264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A service blueprint can map out the service process, the points of customer contact, and the evidence of service from the customer’s point of view. Figure 14.2 shows a service blueprint for an overnight guest at a hotel. Behind the scenes, the hotel must skillfully help the guest move from one step to the next. Service blueprints can be helpful in identifying potential “pain points” for customers, developing new services, supporting a zero-defects culture, and devising service recovery strategies.</a:t>
            </a:r>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1858581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Marketing excellence in services requires excellence in three broad areas: external, internal, and interactive marketing (see Figure 14.3). External marketing describes the normal work of preparing, pricing, distributing, and promoting the service to customers. Internal marketing describes training and motivating employees to serve customers well. Interactive marketing describes the employees’ skill in serving the client. Clients judge service not only by its technical quality (Was the surgery successful?), but also by its functional quality (Did the surgeon show concern and inspire confidence?).</a:t>
            </a:r>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40330105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Technology is changing the rules of the game for services in a very fundamental way. But as companies collect, store, and use more information about customers, they have also raised concerns about security and privacy. Companies must incorporate the proper safeguards and reassure customers about their efforts.</a:t>
            </a:r>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581372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Well-managed service companies that achieve marketing excellence have in common a strategic concept, a history of top-management commitment to quality, high standards, profit tiers, and systems for monitoring service performance and customer complaints.</a:t>
            </a:r>
          </a:p>
          <a:p>
            <a:endParaRPr lang="en-US" altLang="en-US" dirty="0" smtClean="0">
              <a:latin typeface="Arial" panose="020B0604020202020204" pitchFamily="34" charset="0"/>
            </a:endParaRPr>
          </a:p>
          <a:p>
            <a:r>
              <a:rPr lang="en-US" altLang="en-US" dirty="0" smtClean="0">
                <a:latin typeface="Arial" panose="020B0604020202020204" pitchFamily="34" charset="0"/>
              </a:rPr>
              <a:t>Strategic Concept Top service companies are “customer obsessed.” They have a clear sense of their target customers and their needs and have developed a distinctive strategy for satisfying them.</a:t>
            </a:r>
          </a:p>
          <a:p>
            <a:endParaRPr lang="en-US" altLang="en-US" dirty="0" smtClean="0">
              <a:latin typeface="Arial" panose="020B0604020202020204" pitchFamily="34" charset="0"/>
            </a:endParaRPr>
          </a:p>
          <a:p>
            <a:r>
              <a:rPr lang="en-US" altLang="en-US" dirty="0" smtClean="0">
                <a:latin typeface="Arial" panose="020B0604020202020204" pitchFamily="34" charset="0"/>
              </a:rPr>
              <a:t>Top-Management Commitment Companies such as Marriott, Disney, and Ace Hardware have a thorough commitment to service quality. Their managers look monthly not only at financial performance, but also at service performance.</a:t>
            </a:r>
          </a:p>
          <a:p>
            <a:endParaRPr lang="en-US" altLang="en-US" dirty="0" smtClean="0">
              <a:latin typeface="Arial" panose="020B0604020202020204" pitchFamily="34" charset="0"/>
            </a:endParaRPr>
          </a:p>
          <a:p>
            <a:r>
              <a:rPr lang="en-US" altLang="en-US" dirty="0" smtClean="0">
                <a:latin typeface="Arial" panose="020B0604020202020204" pitchFamily="34" charset="0"/>
              </a:rPr>
              <a:t>High Standards The best service providers set high quality standards.</a:t>
            </a:r>
          </a:p>
          <a:p>
            <a:endParaRPr lang="en-US" altLang="en-US" dirty="0" smtClean="0">
              <a:latin typeface="Arial" panose="020B0604020202020204" pitchFamily="34" charset="0"/>
            </a:endParaRPr>
          </a:p>
          <a:p>
            <a:r>
              <a:rPr lang="en-US" altLang="en-US" dirty="0" smtClean="0">
                <a:latin typeface="Arial" panose="020B0604020202020204" pitchFamily="34" charset="0"/>
              </a:rPr>
              <a:t>Profit Tiers Firms have decided to coddle big spenders to retain their patronage as long as possible.</a:t>
            </a:r>
          </a:p>
          <a:p>
            <a:r>
              <a:rPr lang="en-US" altLang="en-US" dirty="0" smtClean="0">
                <a:latin typeface="Arial" panose="020B0604020202020204" pitchFamily="34" charset="0"/>
              </a:rPr>
              <a:t>Customers in high-profit tiers get special discounts, promotional offers, and lots of special service; those in </a:t>
            </a:r>
            <a:r>
              <a:rPr lang="en-US" sz="1200" kern="1200" dirty="0" smtClean="0">
                <a:solidFill>
                  <a:schemeClr val="tx1"/>
                </a:solidFill>
                <a:effectLst/>
                <a:latin typeface="+mn-lt"/>
                <a:ea typeface="+mn-ea"/>
                <a:cs typeface="+mn-cs"/>
              </a:rPr>
              <a:t>lower profit</a:t>
            </a:r>
            <a:r>
              <a:rPr lang="en-US" altLang="en-US" dirty="0" smtClean="0">
                <a:latin typeface="Arial" panose="020B0604020202020204" pitchFamily="34" charset="0"/>
              </a:rPr>
              <a:t> tiers who barely pay their way may get more fees, stripped-down service, and voice messages to process their inquiries.</a:t>
            </a:r>
          </a:p>
          <a:p>
            <a:endParaRPr lang="en-US" altLang="en-US" dirty="0" smtClean="0">
              <a:latin typeface="Arial" panose="020B0604020202020204" pitchFamily="34" charset="0"/>
            </a:endParaRPr>
          </a:p>
          <a:p>
            <a:r>
              <a:rPr lang="en-US" altLang="en-US" dirty="0" smtClean="0">
                <a:latin typeface="Arial" panose="020B0604020202020204" pitchFamily="34" charset="0"/>
              </a:rPr>
              <a:t>Monitoring Systems Top firms audit service performance, both their own and competitors’, on a regular</a:t>
            </a:r>
          </a:p>
          <a:p>
            <a:r>
              <a:rPr lang="en-US" altLang="en-US" dirty="0" smtClean="0">
                <a:latin typeface="Arial" panose="020B0604020202020204" pitchFamily="34" charset="0"/>
              </a:rPr>
              <a:t>basis. They collect voice of the customer (VOC) measurements to probe customer satisfiers and </a:t>
            </a:r>
            <a:r>
              <a:rPr lang="en-US" altLang="en-US" dirty="0" err="1" smtClean="0">
                <a:latin typeface="Arial" panose="020B0604020202020204" pitchFamily="34" charset="0"/>
              </a:rPr>
              <a:t>dissatisfiers</a:t>
            </a:r>
            <a:r>
              <a:rPr lang="en-US" altLang="en-US" dirty="0" smtClean="0">
                <a:latin typeface="Arial" panose="020B0604020202020204" pitchFamily="34" charset="0"/>
              </a:rPr>
              <a:t> and use comparison shopping, mystery or ghost shopping, customer surveys, suggestion and complaint forms, </a:t>
            </a:r>
            <a:r>
              <a:rPr lang="en-US" sz="1200" kern="1200" dirty="0" smtClean="0">
                <a:solidFill>
                  <a:schemeClr val="tx1"/>
                </a:solidFill>
                <a:effectLst/>
                <a:latin typeface="+mn-lt"/>
                <a:ea typeface="+mn-ea"/>
                <a:cs typeface="+mn-cs"/>
              </a:rPr>
              <a:t>service audit</a:t>
            </a:r>
            <a:r>
              <a:rPr lang="en-US" altLang="en-US" dirty="0" smtClean="0">
                <a:latin typeface="Arial" panose="020B0604020202020204" pitchFamily="34" charset="0"/>
              </a:rPr>
              <a:t> teams, and customers’ letters.</a:t>
            </a:r>
          </a:p>
          <a:p>
            <a:endParaRPr lang="en-US" altLang="en-US" dirty="0" smtClean="0">
              <a:latin typeface="Arial" panose="020B0604020202020204" pitchFamily="34" charset="0"/>
            </a:endParaRPr>
          </a:p>
          <a:p>
            <a:r>
              <a:rPr lang="en-US" altLang="en-US" dirty="0" smtClean="0">
                <a:latin typeface="Arial" panose="020B0604020202020204" pitchFamily="34" charset="0"/>
              </a:rPr>
              <a:t>Satisfying Customer Complaints On average, 40 percent of customers who suffer through a bad service experience stop doing business with the company.58 But if those customers are willing to complain first,</a:t>
            </a:r>
          </a:p>
          <a:p>
            <a:r>
              <a:rPr lang="en-US" altLang="en-US" dirty="0" smtClean="0">
                <a:latin typeface="Arial" panose="020B0604020202020204" pitchFamily="34" charset="0"/>
              </a:rPr>
              <a:t>they actually offer the company a gift if the complaint is handled well. Companies that encourage disappointed customers to complain—and also empower employees to remedy the situation on the spot—have been shown to achieve higher revenues and greater profits than companies without a systematic approach for addressing service failures.</a:t>
            </a:r>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1681942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We can judge services on customer importance and company performance. Importance-performance analysis rates the various elements of the service bundle and identifies required actions. (Table 14.2 – see slides</a:t>
            </a:r>
            <a:r>
              <a:rPr lang="en-US" altLang="en-US" baseline="0" dirty="0" smtClean="0">
                <a:latin typeface="Arial" panose="020B0604020202020204" pitchFamily="34" charset="0"/>
              </a:rPr>
              <a:t> 19-20)</a:t>
            </a:r>
            <a:r>
              <a:rPr lang="en-US" altLang="en-US" dirty="0" smtClean="0">
                <a:latin typeface="Arial" panose="020B0604020202020204" pitchFamily="34" charset="0"/>
              </a:rPr>
              <a:t> shows how customers rated 14 service elements or attributes of an automobile dealer’s service department on importance and performance.</a:t>
            </a:r>
          </a:p>
          <a:p>
            <a:endParaRPr lang="en-US" altLang="en-US" dirty="0" smtClean="0">
              <a:latin typeface="Arial" panose="020B0604020202020204" pitchFamily="34" charset="0"/>
            </a:endParaRPr>
          </a:p>
          <a:p>
            <a:r>
              <a:rPr lang="en-US" altLang="en-US" dirty="0" smtClean="0">
                <a:latin typeface="Arial" panose="020B0604020202020204" pitchFamily="34" charset="0"/>
              </a:rPr>
              <a:t>• Quadrant A in the figure shows important service elements that are not being performed at the desired levels; they include elements 1, 2, and 9. The dealer should concentrate on improving the service department’s performance on these elements.</a:t>
            </a:r>
          </a:p>
          <a:p>
            <a:r>
              <a:rPr lang="en-US" altLang="en-US" dirty="0" smtClean="0">
                <a:latin typeface="Arial" panose="020B0604020202020204" pitchFamily="34" charset="0"/>
              </a:rPr>
              <a:t>• Quadrant B shows important service elements that are being performed well; the company needs to maintain this high performance.</a:t>
            </a:r>
          </a:p>
          <a:p>
            <a:r>
              <a:rPr lang="en-US" altLang="en-US" dirty="0" smtClean="0">
                <a:latin typeface="Arial" panose="020B0604020202020204" pitchFamily="34" charset="0"/>
              </a:rPr>
              <a:t>• Quadrant C shows minor service elements that are being delivered in a mediocre way but do not need any</a:t>
            </a:r>
          </a:p>
          <a:p>
            <a:r>
              <a:rPr lang="en-US" altLang="en-US" dirty="0" smtClean="0">
                <a:latin typeface="Arial" panose="020B0604020202020204" pitchFamily="34" charset="0"/>
              </a:rPr>
              <a:t>attention.</a:t>
            </a:r>
          </a:p>
          <a:p>
            <a:r>
              <a:rPr lang="en-US" altLang="en-US" dirty="0" smtClean="0">
                <a:latin typeface="Arial" panose="020B0604020202020204" pitchFamily="34" charset="0"/>
              </a:rPr>
              <a:t>• Quadrant D shows that a minor service element, “Send out maintenance notices,” is being performed in an</a:t>
            </a:r>
          </a:p>
          <a:p>
            <a:r>
              <a:rPr lang="nb-NO" altLang="en-US" dirty="0" smtClean="0">
                <a:latin typeface="Arial" panose="020B0604020202020204" pitchFamily="34" charset="0"/>
              </a:rPr>
              <a:t>excellent manner.</a:t>
            </a:r>
            <a:endParaRPr lang="en-US" alt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15889852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14722411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36972424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customers who view a service as fairly homogeneous care less about the provider than about the price. Marketing excellence requires service marketers to continually differentiate their brands so they are not seen as a commodity. Marketers can differentiate their service offerings in many ways, through people and processes that add value. What the customer expects is called the primary </a:t>
            </a:r>
            <a:r>
              <a:rPr lang="sv-SE" altLang="en-US" dirty="0" smtClean="0">
                <a:latin typeface="Arial" panose="020B0604020202020204" pitchFamily="34" charset="0"/>
              </a:rPr>
              <a:t>service package. </a:t>
            </a:r>
            <a:r>
              <a:rPr lang="en-US" altLang="en-US" dirty="0" smtClean="0">
                <a:latin typeface="Arial" panose="020B0604020202020204" pitchFamily="34" charset="0"/>
              </a:rPr>
              <a:t>The provider can also add secondary service features to the package. In the hotel industry, various chains have introduced such secondary service features as merchandise for sale, free breakfast buffets, and loyalty programs. The service company that regularly introduces innovations can intrigue customers and stay a step ahead of any competitors.  Sometimes it can even reinvent a service category, as Cirque du Soleil did. Innovation is as vital in services as in any industry. New service categories are constantly being introduced to satisfy unmet needs and wants.</a:t>
            </a:r>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31562543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The service quality of a firm is tested at each service encounter. If employees are bored, cannot answer simple questions, or are visiting each other while customers are waiting, customers will think twice about doing business there again. Flawless service delivery is the ideal output for any service organization.</a:t>
            </a:r>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41301263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The service-quality model in Figure 14.5 highlights the main requirements for delivering high service quality.</a:t>
            </a:r>
          </a:p>
          <a:p>
            <a:r>
              <a:rPr lang="en-US" altLang="en-US" dirty="0" smtClean="0">
                <a:latin typeface="Arial" panose="020B0604020202020204" pitchFamily="34" charset="0"/>
              </a:rPr>
              <a:t>It identifies five gaps that prevent successful delivery:</a:t>
            </a:r>
          </a:p>
          <a:p>
            <a:endParaRPr lang="en-US" altLang="en-US" dirty="0" smtClean="0">
              <a:latin typeface="Arial" panose="020B0604020202020204" pitchFamily="34" charset="0"/>
            </a:endParaRPr>
          </a:p>
          <a:p>
            <a:r>
              <a:rPr lang="en-US" altLang="en-US" dirty="0" smtClean="0">
                <a:latin typeface="Arial" panose="020B0604020202020204" pitchFamily="34" charset="0"/>
              </a:rPr>
              <a:t>1. Gap between consumer expectation and management perception—Management does not always correctly perceive what customers want.</a:t>
            </a:r>
          </a:p>
          <a:p>
            <a:endParaRPr lang="en-US" altLang="en-US" dirty="0" smtClean="0">
              <a:latin typeface="Arial" panose="020B0604020202020204" pitchFamily="34" charset="0"/>
            </a:endParaRPr>
          </a:p>
          <a:p>
            <a:r>
              <a:rPr lang="en-US" altLang="en-US" dirty="0" smtClean="0">
                <a:latin typeface="Arial" panose="020B0604020202020204" pitchFamily="34" charset="0"/>
              </a:rPr>
              <a:t>2. Gap between management perception and service-quality specification—Management might correctly perceive customers’ wants but not set a performance standard.</a:t>
            </a:r>
          </a:p>
          <a:p>
            <a:endParaRPr lang="en-US" altLang="en-US" dirty="0" smtClean="0">
              <a:latin typeface="Arial" panose="020B0604020202020204" pitchFamily="34" charset="0"/>
            </a:endParaRPr>
          </a:p>
          <a:p>
            <a:r>
              <a:rPr lang="en-US" altLang="en-US" dirty="0" smtClean="0">
                <a:latin typeface="Arial" panose="020B0604020202020204" pitchFamily="34" charset="0"/>
              </a:rPr>
              <a:t>3. Gap between service-quality specifications and service delivery—Employees might be poorly trained or incapable of or unwilling to meet the standard; they may be held to conflicting standards, such as taking time to listen to customers and serving them fast.</a:t>
            </a:r>
          </a:p>
          <a:p>
            <a:endParaRPr lang="en-US" altLang="en-US" dirty="0" smtClean="0">
              <a:latin typeface="Arial" panose="020B0604020202020204" pitchFamily="34" charset="0"/>
            </a:endParaRPr>
          </a:p>
          <a:p>
            <a:r>
              <a:rPr lang="en-US" altLang="en-US" dirty="0" smtClean="0">
                <a:latin typeface="Arial" panose="020B0604020202020204" pitchFamily="34" charset="0"/>
              </a:rPr>
              <a:t>4. Gap between service delivery and external communications—Consumer expectations are affected by s</a:t>
            </a:r>
            <a:r>
              <a:rPr lang="fr-FR" altLang="en-US" dirty="0" err="1" smtClean="0">
                <a:latin typeface="Arial" panose="020B0604020202020204" pitchFamily="34" charset="0"/>
              </a:rPr>
              <a:t>tatements</a:t>
            </a:r>
            <a:r>
              <a:rPr lang="fr-FR" altLang="en-US" dirty="0" smtClean="0">
                <a:latin typeface="Arial" panose="020B0604020202020204" pitchFamily="34" charset="0"/>
              </a:rPr>
              <a:t> </a:t>
            </a:r>
            <a:r>
              <a:rPr lang="en-US" altLang="en-US" dirty="0" smtClean="0">
                <a:latin typeface="Arial" panose="020B0604020202020204" pitchFamily="34" charset="0"/>
              </a:rPr>
              <a:t>made by company representatives and ads.</a:t>
            </a:r>
          </a:p>
          <a:p>
            <a:endParaRPr lang="en-US" altLang="en-US" dirty="0" smtClean="0">
              <a:latin typeface="Arial" panose="020B0604020202020204" pitchFamily="34" charset="0"/>
            </a:endParaRPr>
          </a:p>
          <a:p>
            <a:r>
              <a:rPr lang="en-US" altLang="en-US" dirty="0" smtClean="0">
                <a:latin typeface="Arial" panose="020B0604020202020204" pitchFamily="34" charset="0"/>
              </a:rPr>
              <a:t>5. Gap between perceived and expected service—The consumer may misperceive the service quality.</a:t>
            </a:r>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36066078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“Marketing Memo: Recommendations for Improving Service Quality” offers a comprehensive set of guidelines to which top service marketing organizations can adhere.</a:t>
            </a:r>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3909801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Researchers identified five determinants of service quality, in descending order of importance:</a:t>
            </a:r>
          </a:p>
          <a:p>
            <a:r>
              <a:rPr lang="en-US" altLang="en-US" dirty="0" smtClean="0">
                <a:latin typeface="Arial" panose="020B0604020202020204" pitchFamily="34" charset="0"/>
              </a:rPr>
              <a:t>1. Reliability—The ability to perform the promised service dependably and accurately.</a:t>
            </a:r>
          </a:p>
          <a:p>
            <a:r>
              <a:rPr lang="en-US" altLang="en-US" dirty="0" smtClean="0">
                <a:latin typeface="Arial" panose="020B0604020202020204" pitchFamily="34" charset="0"/>
              </a:rPr>
              <a:t>2. Responsiveness—The willingness to help customers and provide prompt service.</a:t>
            </a:r>
          </a:p>
          <a:p>
            <a:r>
              <a:rPr lang="en-US" altLang="en-US" dirty="0" smtClean="0">
                <a:latin typeface="Arial" panose="020B0604020202020204" pitchFamily="34" charset="0"/>
              </a:rPr>
              <a:t>3. Assurance—The knowledge and courtesy of employees and their ability to convey trust and confidence.</a:t>
            </a:r>
          </a:p>
          <a:p>
            <a:r>
              <a:rPr lang="en-US" altLang="en-US" dirty="0" smtClean="0">
                <a:latin typeface="Arial" panose="020B0604020202020204" pitchFamily="34" charset="0"/>
              </a:rPr>
              <a:t>4. Empathy—The provision of caring, individualized attention to customers.</a:t>
            </a:r>
          </a:p>
          <a:p>
            <a:r>
              <a:rPr lang="en-US" altLang="en-US" dirty="0" smtClean="0">
                <a:latin typeface="Arial" panose="020B0604020202020204" pitchFamily="34" charset="0"/>
              </a:rPr>
              <a:t>5. Tangibles—The appearance of physical facilities, equipment, staff, and communication materials.</a:t>
            </a:r>
          </a:p>
          <a:p>
            <a:r>
              <a:rPr lang="en-US" altLang="en-US" dirty="0" smtClean="0">
                <a:latin typeface="Arial" panose="020B0604020202020204" pitchFamily="34" charset="0"/>
              </a:rPr>
              <a:t>Based on these five factors, the researchers developed the 21-item SERVQUAL scale (see Table 14.4). They also note there is a zone of tolerance, or a range in which a service dimension would be deemed satisfactory, anchored by the minimum level consumers are willing to accept and the level they believe can and should be </a:t>
            </a:r>
            <a:r>
              <a:rPr lang="da-DK" altLang="en-US" dirty="0" smtClean="0">
                <a:latin typeface="Arial" panose="020B0604020202020204" pitchFamily="34" charset="0"/>
              </a:rPr>
              <a:t>delivered.</a:t>
            </a:r>
            <a:endParaRPr lang="en-US" altLang="en-US" dirty="0" smtClean="0">
              <a:latin typeface="Arial" panose="020B0604020202020204"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5310839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Subsequent research has extended the service-quality model. One dynamic process model of service quality was based on the premise that customer perceptions and expectations of service quality change over time, but at any one point they are a function of prior expectations about what will and what should happen during the service encounter, as well as the actual service delivered during the last contact.</a:t>
            </a:r>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7704453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dirty="0" smtClean="0">
                <a:latin typeface="Arial" panose="020B0604020202020204" pitchFamily="34" charset="0"/>
              </a:rPr>
              <a:t>Consumers value convenience in services, and many person-to-person service interactions are being replaced by self-service technologies (SSTs) intended to provide that convenience. To traditional vending machines we can add automated teller machines (ATMs), self-pumping at gas stations, self-checkout at hotels, and a variety of activities on the Internet, such as ticket purchasing, investment trading, and customization of products.</a:t>
            </a:r>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19410029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smtClean="0">
                <a:latin typeface="Arial" panose="020B0604020202020204" pitchFamily="34" charset="0"/>
              </a:rPr>
              <a:t>Traditionally, customers have had three specific worries about product service:</a:t>
            </a:r>
          </a:p>
          <a:p>
            <a:r>
              <a:rPr lang="en-US" altLang="en-US" dirty="0" smtClean="0">
                <a:latin typeface="Arial" panose="020B0604020202020204" pitchFamily="34" charset="0"/>
              </a:rPr>
              <a:t>• They worry about reliability and failure frequency. A farmer may tolerate a combine that will break down once a year, but not one that goes down two or three times a year.</a:t>
            </a:r>
          </a:p>
          <a:p>
            <a:r>
              <a:rPr lang="en-US" altLang="en-US" dirty="0" smtClean="0">
                <a:latin typeface="Arial" panose="020B0604020202020204" pitchFamily="34" charset="0"/>
              </a:rPr>
              <a:t>• They worry about downtime. The longer the downtime, the higher the cost. The customer counts on the</a:t>
            </a:r>
          </a:p>
          <a:p>
            <a:r>
              <a:rPr lang="en-US" altLang="en-US" dirty="0" smtClean="0">
                <a:latin typeface="Arial" panose="020B0604020202020204" pitchFamily="34" charset="0"/>
              </a:rPr>
              <a:t>seller’s service dependability—the ability to fix the machine quickly or at least provide a loaner.</a:t>
            </a:r>
          </a:p>
          <a:p>
            <a:r>
              <a:rPr lang="en-US" altLang="en-US" dirty="0" smtClean="0">
                <a:latin typeface="Arial" panose="020B0604020202020204" pitchFamily="34" charset="0"/>
              </a:rPr>
              <a:t>• They worry about out-of-pocket costs. How much does the customer have to spend on regular maintenance</a:t>
            </a:r>
          </a:p>
          <a:p>
            <a:r>
              <a:rPr lang="en-US" altLang="en-US" dirty="0" smtClean="0">
                <a:latin typeface="Arial" panose="020B0604020202020204" pitchFamily="34" charset="0"/>
              </a:rPr>
              <a:t>and repair costs?</a:t>
            </a:r>
          </a:p>
          <a:p>
            <a:r>
              <a:rPr lang="en-US" altLang="en-US" dirty="0" smtClean="0">
                <a:latin typeface="Arial" panose="020B0604020202020204" pitchFamily="34" charset="0"/>
              </a:rPr>
              <a:t>A buyer takes all these factors into consideration and tries to estimate the life-cycle cost, which is the product’s purchase cost plus the discounted cost of maintenance and repair less the discounted salvage value.</a:t>
            </a:r>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21425864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0" hangingPunct="0">
              <a:spcBef>
                <a:spcPct val="0"/>
              </a:spcBef>
            </a:pPr>
            <a:fld id="{0D7C0151-B078-4849-BDF2-67C142FB0ECE}" type="slidenum">
              <a:rPr lang="ru-RU">
                <a:latin typeface="Arial" panose="020B0604020202020204" pitchFamily="34" charset="0"/>
              </a:rPr>
              <a:pPr eaLnBrk="0" hangingPunct="0">
                <a:spcBef>
                  <a:spcPct val="0"/>
                </a:spcBef>
              </a:pPr>
              <a:t>29</a:t>
            </a:fld>
            <a:endParaRPr lang="ru-RU">
              <a:latin typeface="Arial" panose="020B0604020202020204" pitchFamily="34" charset="0"/>
            </a:endParaRPr>
          </a:p>
        </p:txBody>
      </p:sp>
    </p:spTree>
    <p:extLst>
      <p:ext uri="{BB962C8B-B14F-4D97-AF65-F5344CB8AC3E}">
        <p14:creationId xmlns:p14="http://schemas.microsoft.com/office/powerpoint/2010/main" val="19400628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 wonder,</a:t>
            </a:r>
            <a:r>
              <a:rPr lang="en-US" baseline="0" dirty="0" smtClean="0"/>
              <a:t> Marketing is the most popular area at our University!</a:t>
            </a:r>
            <a:endParaRPr lang="en-US" dirty="0"/>
          </a:p>
        </p:txBody>
      </p:sp>
      <p:sp>
        <p:nvSpPr>
          <p:cNvPr id="4" name="Slide Number Placeholder 3"/>
          <p:cNvSpPr>
            <a:spLocks noGrp="1"/>
          </p:cNvSpPr>
          <p:nvPr>
            <p:ph type="sldNum" sz="quarter" idx="10"/>
          </p:nvPr>
        </p:nvSpPr>
        <p:spPr/>
        <p:txBody>
          <a:bodyPr/>
          <a:lstStyle/>
          <a:p>
            <a:fld id="{425B6BC0-9D74-449B-8958-F5D3DD495A24}" type="slidenum">
              <a:rPr lang="en-US" smtClean="0"/>
              <a:t>30</a:t>
            </a:fld>
            <a:endParaRPr lang="en-US"/>
          </a:p>
        </p:txBody>
      </p:sp>
    </p:spTree>
    <p:extLst>
      <p:ext uri="{BB962C8B-B14F-4D97-AF65-F5344CB8AC3E}">
        <p14:creationId xmlns:p14="http://schemas.microsoft.com/office/powerpoint/2010/main" val="777546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71980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055913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63404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5131551-C00B-4D27-BBB5-817DFEB1E81D}" type="datetimeFigureOut">
              <a:rPr lang="en-US" smtClean="0"/>
              <a:t>11/19/2018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766509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5131551-C00B-4D27-BBB5-817DFEB1E81D}" type="datetimeFigureOut">
              <a:rPr lang="en-US" smtClean="0"/>
              <a:t>11/19/2018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1218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131551-C00B-4D27-BBB5-817DFEB1E81D}" type="datetimeFigureOut">
              <a:rPr lang="en-US" smtClean="0"/>
              <a:t>11/19/2018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50789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131551-C00B-4D27-BBB5-817DFEB1E81D}" type="datetimeFigureOut">
              <a:rPr lang="en-US" smtClean="0"/>
              <a:t>11/19/2018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3851912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82596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5131551-C00B-4D27-BBB5-817DFEB1E81D}" type="datetimeFigureOut">
              <a:rPr lang="en-US" smtClean="0"/>
              <a:t>11/19/2018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129526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2391131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5131551-C00B-4D27-BBB5-817DFEB1E81D}" type="datetimeFigureOut">
              <a:rPr lang="en-US" smtClean="0"/>
              <a:t>11/19/2018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5C31E4-4B33-4560-AE3B-5BE6EF3D105E}" type="slidenum">
              <a:rPr lang="en-US" smtClean="0"/>
              <a:t>‹#›</a:t>
            </a:fld>
            <a:endParaRPr lang="en-US"/>
          </a:p>
        </p:txBody>
      </p:sp>
    </p:spTree>
    <p:extLst>
      <p:ext uri="{BB962C8B-B14F-4D97-AF65-F5344CB8AC3E}">
        <p14:creationId xmlns:p14="http://schemas.microsoft.com/office/powerpoint/2010/main" val="476335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3602136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p:cNvSpPr/>
          <p:nvPr userDrawn="1"/>
        </p:nvSpPr>
        <p:spPr>
          <a:xfrm>
            <a:off x="0" y="0"/>
            <a:ext cx="12192000" cy="77628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4" name="Rectangle 3"/>
          <p:cNvSpPr/>
          <p:nvPr userDrawn="1"/>
        </p:nvSpPr>
        <p:spPr>
          <a:xfrm>
            <a:off x="0" y="6596064"/>
            <a:ext cx="12192000" cy="261937"/>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pic>
        <p:nvPicPr>
          <p:cNvPr id="5" name="Picture 8"/>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184218" y="65088"/>
            <a:ext cx="292523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Placeholder 11"/>
          <p:cNvSpPr>
            <a:spLocks noGrp="1"/>
          </p:cNvSpPr>
          <p:nvPr>
            <p:ph type="body" sz="quarter" idx="10"/>
          </p:nvPr>
        </p:nvSpPr>
        <p:spPr>
          <a:xfrm>
            <a:off x="2709865" y="2522538"/>
            <a:ext cx="6753225" cy="1314450"/>
          </a:xfrm>
          <a:prstGeom prst="rect">
            <a:avLst/>
          </a:prstGeom>
        </p:spPr>
        <p:txBody>
          <a:bodyPr anchor="ctr"/>
          <a:lstStyle>
            <a:lvl1pPr marL="0" indent="0" algn="ctr">
              <a:buNone/>
              <a:defRPr sz="4400" b="1"/>
            </a:lvl1pPr>
          </a:lstStyle>
          <a:p>
            <a:pPr lvl="0"/>
            <a:r>
              <a:rPr lang="ru-RU" smtClean="0"/>
              <a:t>Образец текста</a:t>
            </a:r>
          </a:p>
        </p:txBody>
      </p:sp>
    </p:spTree>
    <p:extLst>
      <p:ext uri="{BB962C8B-B14F-4D97-AF65-F5344CB8AC3E}">
        <p14:creationId xmlns:p14="http://schemas.microsoft.com/office/powerpoint/2010/main" val="2018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11/19/2018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28481493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609600" y="1600201"/>
            <a:ext cx="10972800" cy="762002"/>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609600" y="28956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11/19/2018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5" name="Content Placeholder 4"/>
          <p:cNvSpPr>
            <a:spLocks noGrp="1"/>
          </p:cNvSpPr>
          <p:nvPr>
            <p:ph sz="quarter" idx="14"/>
          </p:nvPr>
        </p:nvSpPr>
        <p:spPr>
          <a:xfrm>
            <a:off x="609600" y="4191000"/>
            <a:ext cx="10871200" cy="1143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457571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11/19/2018</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1270405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131551-C00B-4D27-BBB5-817DFEB1E81D}" type="datetimeFigureOut">
              <a:rPr lang="en-US" smtClean="0"/>
              <a:t>11/19/2018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5C31E4-4B33-4560-AE3B-5BE6EF3D105E}" type="slidenum">
              <a:rPr lang="en-US" smtClean="0"/>
              <a:t>‹#›</a:t>
            </a:fld>
            <a:endParaRPr lang="en-US"/>
          </a:p>
        </p:txBody>
      </p:sp>
    </p:spTree>
    <p:extLst>
      <p:ext uri="{BB962C8B-B14F-4D97-AF65-F5344CB8AC3E}">
        <p14:creationId xmlns:p14="http://schemas.microsoft.com/office/powerpoint/2010/main" val="1095520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murjon@gmail.com" TargetMode="External"/><Relationship Id="rId2" Type="http://schemas.openxmlformats.org/officeDocument/2006/relationships/hyperlink" Target="mailto:mrahimov@wiut.uz"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3"/>
          <p:cNvSpPr txBox="1">
            <a:spLocks noChangeArrowheads="1"/>
          </p:cNvSpPr>
          <p:nvPr/>
        </p:nvSpPr>
        <p:spPr bwMode="auto">
          <a:xfrm>
            <a:off x="2767054" y="1895857"/>
            <a:ext cx="6834146"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smtClean="0">
                <a:latin typeface="Arial" panose="020B0604020202020204" pitchFamily="34" charset="0"/>
              </a:rPr>
              <a:t>Aspects of International Marketing Management</a:t>
            </a:r>
            <a:endParaRPr lang="en-US" sz="4000" b="1" dirty="0">
              <a:latin typeface="Arial" panose="020B0604020202020204" pitchFamily="34" charset="0"/>
            </a:endParaRPr>
          </a:p>
          <a:p>
            <a:pPr algn="ctr" eaLnBrk="1" hangingPunct="1">
              <a:spcBef>
                <a:spcPct val="0"/>
              </a:spcBef>
              <a:buFontTx/>
              <a:buNone/>
            </a:pPr>
            <a:endParaRPr lang="en-US" sz="2400" dirty="0" smtClean="0">
              <a:latin typeface="Arial" panose="020B0604020202020204" pitchFamily="34" charset="0"/>
            </a:endParaRPr>
          </a:p>
          <a:p>
            <a:pPr algn="ctr" eaLnBrk="1" hangingPunct="1">
              <a:spcBef>
                <a:spcPct val="0"/>
              </a:spcBef>
              <a:buFontTx/>
              <a:buNone/>
            </a:pPr>
            <a:endParaRPr lang="en-US" sz="2400" dirty="0">
              <a:latin typeface="Arial" panose="020B0604020202020204" pitchFamily="34" charset="0"/>
            </a:endParaRPr>
          </a:p>
          <a:p>
            <a:pPr algn="ctr" eaLnBrk="1" hangingPunct="1">
              <a:spcBef>
                <a:spcPct val="0"/>
              </a:spcBef>
              <a:buFontTx/>
              <a:buNone/>
            </a:pPr>
            <a:r>
              <a:rPr lang="en-US" sz="2400" dirty="0" smtClean="0">
                <a:latin typeface="Arial" panose="020B0604020202020204" pitchFamily="34" charset="0"/>
              </a:rPr>
              <a:t>Mamurjon </a:t>
            </a:r>
            <a:r>
              <a:rPr lang="en-US" sz="2400" dirty="0">
                <a:latin typeface="Arial" panose="020B0604020202020204" pitchFamily="34" charset="0"/>
              </a:rPr>
              <a:t>Rahimov</a:t>
            </a:r>
          </a:p>
          <a:p>
            <a:pPr algn="ctr" eaLnBrk="1" hangingPunct="1">
              <a:spcBef>
                <a:spcPct val="0"/>
              </a:spcBef>
              <a:buFontTx/>
              <a:buNone/>
            </a:pPr>
            <a:r>
              <a:rPr lang="en-US" sz="2400" dirty="0" smtClean="0">
                <a:latin typeface="Arial" panose="020B0604020202020204" pitchFamily="34" charset="0"/>
                <a:hlinkClick r:id="rId2"/>
              </a:rPr>
              <a:t>mrahimov@wiut.uz</a:t>
            </a:r>
            <a:endParaRPr lang="en-US" sz="2400" dirty="0" smtClean="0">
              <a:latin typeface="Arial" panose="020B0604020202020204" pitchFamily="34" charset="0"/>
            </a:endParaRPr>
          </a:p>
          <a:p>
            <a:pPr algn="ctr">
              <a:spcBef>
                <a:spcPct val="0"/>
              </a:spcBef>
              <a:buNone/>
            </a:pPr>
            <a:r>
              <a:rPr lang="en-US" sz="2400" dirty="0" smtClean="0">
                <a:hlinkClick r:id="rId3"/>
              </a:rPr>
              <a:t>mamurjon@gmail.com</a:t>
            </a:r>
            <a:endParaRPr lang="en-US" sz="2400" dirty="0" smtClean="0"/>
          </a:p>
          <a:p>
            <a:pPr algn="ctr">
              <a:spcBef>
                <a:spcPct val="0"/>
              </a:spcBef>
              <a:buNone/>
            </a:pPr>
            <a:endParaRPr lang="en-US" sz="2400" dirty="0"/>
          </a:p>
          <a:p>
            <a:pPr algn="ctr" eaLnBrk="1" hangingPunct="1">
              <a:spcBef>
                <a:spcPct val="0"/>
              </a:spcBef>
              <a:buFontTx/>
              <a:buNone/>
            </a:pPr>
            <a:endParaRPr lang="ru-RU" sz="2400" dirty="0">
              <a:latin typeface="Arial" panose="020B0604020202020204" pitchFamily="34" charset="0"/>
            </a:endParaRPr>
          </a:p>
          <a:p>
            <a:pPr algn="ctr" eaLnBrk="1" hangingPunct="1">
              <a:spcBef>
                <a:spcPct val="0"/>
              </a:spcBef>
              <a:buFontTx/>
              <a:buNone/>
            </a:pPr>
            <a:endParaRPr lang="en-US" sz="4400" b="1" dirty="0">
              <a:latin typeface="Arial" panose="020B0604020202020204" pitchFamily="34" charset="0"/>
            </a:endParaRPr>
          </a:p>
        </p:txBody>
      </p:sp>
      <p:pic>
        <p:nvPicPr>
          <p:cNvPr id="4" name="Рисунок 3"/>
          <p:cNvPicPr>
            <a:picLocks noChangeAspect="1"/>
          </p:cNvPicPr>
          <p:nvPr/>
        </p:nvPicPr>
        <p:blipFill>
          <a:blip r:embed="rId4"/>
          <a:stretch>
            <a:fillRect/>
          </a:stretch>
        </p:blipFill>
        <p:spPr>
          <a:xfrm>
            <a:off x="7727118" y="3592364"/>
            <a:ext cx="4331879" cy="2889364"/>
          </a:xfrm>
          <a:prstGeom prst="rect">
            <a:avLst/>
          </a:prstGeom>
        </p:spPr>
      </p:pic>
    </p:spTree>
    <p:extLst>
      <p:ext uri="{BB962C8B-B14F-4D97-AF65-F5344CB8AC3E}">
        <p14:creationId xmlns:p14="http://schemas.microsoft.com/office/powerpoint/2010/main" val="6708338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1165" y="1581036"/>
            <a:ext cx="6998208" cy="2387600"/>
          </a:xfrm>
        </p:spPr>
        <p:txBody>
          <a:bodyPr>
            <a:normAutofit/>
          </a:bodyPr>
          <a:lstStyle/>
          <a:p>
            <a:r>
              <a:rPr lang="en-US" altLang="en-US" dirty="0">
                <a:cs typeface="Avenir Black" pitchFamily="-84" charset="0"/>
              </a:rPr>
              <a:t>Designing and Managing Services</a:t>
            </a:r>
            <a:endParaRPr lang="en-US" altLang="en-US" b="1" dirty="0">
              <a:cs typeface="Avenir Black" pitchFamily="-84" charset="0"/>
            </a:endParaRPr>
          </a:p>
        </p:txBody>
      </p:sp>
      <p:pic>
        <p:nvPicPr>
          <p:cNvPr id="5" name="Picture 4"/>
          <p:cNvPicPr>
            <a:picLocks noChangeAspect="1"/>
          </p:cNvPicPr>
          <p:nvPr/>
        </p:nvPicPr>
        <p:blipFill>
          <a:blip r:embed="rId3"/>
          <a:stretch>
            <a:fillRect/>
          </a:stretch>
        </p:blipFill>
        <p:spPr>
          <a:xfrm>
            <a:off x="9031314" y="30479"/>
            <a:ext cx="3000375" cy="1038225"/>
          </a:xfrm>
          <a:prstGeom prst="rect">
            <a:avLst/>
          </a:prstGeom>
        </p:spPr>
      </p:pic>
      <p:pic>
        <p:nvPicPr>
          <p:cNvPr id="7" name="Picture 6"/>
          <p:cNvPicPr>
            <a:picLocks noChangeAspect="1"/>
          </p:cNvPicPr>
          <p:nvPr/>
        </p:nvPicPr>
        <p:blipFill>
          <a:blip r:embed="rId4"/>
          <a:stretch>
            <a:fillRect/>
          </a:stretch>
        </p:blipFill>
        <p:spPr>
          <a:xfrm>
            <a:off x="193389" y="161770"/>
            <a:ext cx="3445179" cy="798349"/>
          </a:xfrm>
          <a:prstGeom prst="rect">
            <a:avLst/>
          </a:prstGeom>
        </p:spPr>
      </p:pic>
      <p:pic>
        <p:nvPicPr>
          <p:cNvPr id="9" name="Рисунок 8"/>
          <p:cNvPicPr>
            <a:picLocks noChangeAspect="1"/>
          </p:cNvPicPr>
          <p:nvPr/>
        </p:nvPicPr>
        <p:blipFill>
          <a:blip r:embed="rId5"/>
          <a:stretch>
            <a:fillRect/>
          </a:stretch>
        </p:blipFill>
        <p:spPr>
          <a:xfrm>
            <a:off x="0" y="3133021"/>
            <a:ext cx="2749534" cy="3724979"/>
          </a:xfrm>
          <a:prstGeom prst="rect">
            <a:avLst/>
          </a:prstGeom>
        </p:spPr>
      </p:pic>
    </p:spTree>
    <p:extLst>
      <p:ext uri="{BB962C8B-B14F-4D97-AF65-F5344CB8AC3E}">
        <p14:creationId xmlns:p14="http://schemas.microsoft.com/office/powerpoint/2010/main" val="525512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54700"/>
            <a:ext cx="8229600" cy="1097280"/>
          </a:xfrm>
        </p:spPr>
        <p:txBody>
          <a:bodyPr/>
          <a:lstStyle/>
          <a:p>
            <a:r>
              <a:rPr lang="en-US" sz="3600" dirty="0"/>
              <a:t>Learning Objectives</a:t>
            </a:r>
            <a:endParaRPr lang="en-IN" sz="2000" dirty="0"/>
          </a:p>
        </p:txBody>
      </p:sp>
      <p:sp>
        <p:nvSpPr>
          <p:cNvPr id="3" name="Content Placeholder 2"/>
          <p:cNvSpPr>
            <a:spLocks noGrp="1"/>
          </p:cNvSpPr>
          <p:nvPr>
            <p:ph idx="1"/>
          </p:nvPr>
        </p:nvSpPr>
        <p:spPr>
          <a:xfrm>
            <a:off x="1989910" y="1600201"/>
            <a:ext cx="5553891" cy="4724399"/>
          </a:xfrm>
        </p:spPr>
        <p:txBody>
          <a:bodyPr/>
          <a:lstStyle/>
          <a:p>
            <a:pPr marL="0" indent="0">
              <a:buClr>
                <a:schemeClr val="bg1"/>
              </a:buClr>
              <a:buNone/>
            </a:pPr>
            <a:r>
              <a:rPr lang="en-US" sz="2200" b="1" dirty="0">
                <a:solidFill>
                  <a:srgbClr val="007FA3"/>
                </a:solidFill>
              </a:rPr>
              <a:t>14.1 </a:t>
            </a:r>
            <a:r>
              <a:rPr lang="en-US" altLang="en-US" sz="2200" dirty="0">
                <a:cs typeface="Avenir Black" pitchFamily="-84" charset="0"/>
              </a:rPr>
              <a:t>How can services be defined and classified, and how do they differ from goods?</a:t>
            </a:r>
            <a:endParaRPr lang="en-US" sz="2200" b="1" dirty="0">
              <a:solidFill>
                <a:srgbClr val="007FA3"/>
              </a:solidFill>
            </a:endParaRPr>
          </a:p>
          <a:p>
            <a:pPr marL="0" indent="0">
              <a:buClr>
                <a:schemeClr val="bg1"/>
              </a:buClr>
              <a:buNone/>
            </a:pPr>
            <a:r>
              <a:rPr lang="en-US" sz="2200" b="1" dirty="0">
                <a:solidFill>
                  <a:srgbClr val="007FA3"/>
                </a:solidFill>
              </a:rPr>
              <a:t>14.2 </a:t>
            </a:r>
            <a:r>
              <a:rPr lang="en-US" altLang="en-US" sz="2200" dirty="0">
                <a:cs typeface="Avenir Black" pitchFamily="-84" charset="0"/>
              </a:rPr>
              <a:t>What are the new services realities?</a:t>
            </a:r>
            <a:endParaRPr lang="en-US" sz="2200" b="1" dirty="0">
              <a:solidFill>
                <a:srgbClr val="007FA3"/>
              </a:solidFill>
            </a:endParaRPr>
          </a:p>
          <a:p>
            <a:pPr marL="0" indent="0">
              <a:buClr>
                <a:schemeClr val="bg1"/>
              </a:buClr>
              <a:buNone/>
            </a:pPr>
            <a:r>
              <a:rPr lang="en-US" sz="2200" b="1" dirty="0">
                <a:solidFill>
                  <a:srgbClr val="007FA3"/>
                </a:solidFill>
              </a:rPr>
              <a:t>14.3 </a:t>
            </a:r>
            <a:r>
              <a:rPr lang="en-US" altLang="en-US" sz="2200" dirty="0">
                <a:cs typeface="Avenir Black" pitchFamily="-84" charset="0"/>
              </a:rPr>
              <a:t>How can companies achieve excellence in services marketing?</a:t>
            </a:r>
            <a:endParaRPr lang="en-US" sz="2200" b="1" dirty="0">
              <a:solidFill>
                <a:srgbClr val="007FA3"/>
              </a:solidFill>
            </a:endParaRPr>
          </a:p>
          <a:p>
            <a:pPr marL="0" indent="0">
              <a:buClr>
                <a:schemeClr val="bg1"/>
              </a:buClr>
              <a:buNone/>
            </a:pPr>
            <a:r>
              <a:rPr lang="en-US" sz="2200" b="1" dirty="0">
                <a:solidFill>
                  <a:srgbClr val="007FA3"/>
                </a:solidFill>
              </a:rPr>
              <a:t>14.4 </a:t>
            </a:r>
            <a:r>
              <a:rPr lang="en-US" altLang="en-US" sz="2200" dirty="0">
                <a:cs typeface="Avenir Black" pitchFamily="-84" charset="0"/>
              </a:rPr>
              <a:t>How can companies improve service quality?</a:t>
            </a:r>
            <a:endParaRPr lang="en-US" sz="2200" b="1" dirty="0">
              <a:solidFill>
                <a:srgbClr val="007FA3"/>
              </a:solidFill>
            </a:endParaRPr>
          </a:p>
          <a:p>
            <a:pPr marL="0" indent="0">
              <a:buClr>
                <a:schemeClr val="bg1"/>
              </a:buClr>
              <a:buNone/>
            </a:pPr>
            <a:r>
              <a:rPr lang="en-US" sz="2200" b="1" dirty="0">
                <a:solidFill>
                  <a:srgbClr val="007FA3"/>
                </a:solidFill>
              </a:rPr>
              <a:t>14.5 </a:t>
            </a:r>
            <a:r>
              <a:rPr lang="en-US" altLang="en-US" sz="2200" dirty="0">
                <a:cs typeface="Avenir Black" pitchFamily="-84" charset="0"/>
              </a:rPr>
              <a:t>How can goods marketers improve customer-support services?</a:t>
            </a:r>
            <a:endParaRPr lang="en-US" sz="2200" dirty="0">
              <a:cs typeface="Avenir Black" pitchFamily="-84" charset="0"/>
            </a:endParaRPr>
          </a:p>
        </p:txBody>
      </p:sp>
      <p:pic>
        <p:nvPicPr>
          <p:cNvPr id="5" name="Picture 4"/>
          <p:cNvPicPr>
            <a:picLocks noChangeAspect="1"/>
          </p:cNvPicPr>
          <p:nvPr/>
        </p:nvPicPr>
        <p:blipFill>
          <a:blip r:embed="rId3"/>
          <a:stretch>
            <a:fillRect/>
          </a:stretch>
        </p:blipFill>
        <p:spPr>
          <a:xfrm>
            <a:off x="7953167" y="1351980"/>
            <a:ext cx="3710350" cy="3710350"/>
          </a:xfrm>
          <a:prstGeom prst="rect">
            <a:avLst/>
          </a:prstGeom>
        </p:spPr>
      </p:pic>
    </p:spTree>
    <p:extLst>
      <p:ext uri="{BB962C8B-B14F-4D97-AF65-F5344CB8AC3E}">
        <p14:creationId xmlns:p14="http://schemas.microsoft.com/office/powerpoint/2010/main" val="7953944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The Nature of Services</a:t>
            </a:r>
            <a:endParaRPr lang="en-US" sz="3600" dirty="0"/>
          </a:p>
        </p:txBody>
      </p:sp>
      <p:sp>
        <p:nvSpPr>
          <p:cNvPr id="3" name="Content Placeholder 2"/>
          <p:cNvSpPr>
            <a:spLocks noGrp="1"/>
          </p:cNvSpPr>
          <p:nvPr>
            <p:ph idx="1"/>
          </p:nvPr>
        </p:nvSpPr>
        <p:spPr>
          <a:xfrm>
            <a:off x="1981200" y="1600201"/>
            <a:ext cx="8229600" cy="1600200"/>
          </a:xfrm>
        </p:spPr>
        <p:txBody>
          <a:bodyPr/>
          <a:lstStyle/>
          <a:p>
            <a:r>
              <a:rPr lang="en-US" altLang="en-US" sz="2600" dirty="0">
                <a:cs typeface="Avenir Black" pitchFamily="-84" charset="0"/>
              </a:rPr>
              <a:t>Service</a:t>
            </a:r>
          </a:p>
          <a:p>
            <a:pPr lvl="1"/>
            <a:r>
              <a:rPr lang="en-US" altLang="en-US" dirty="0">
                <a:latin typeface="Arial" panose="020B0604020202020204" pitchFamily="34" charset="0"/>
                <a:cs typeface="Arial" panose="020B0604020202020204" pitchFamily="34" charset="0"/>
              </a:rPr>
              <a:t>Any act or performance one party can offer to another that is essentially intangible and does not result in the ownership of anything</a:t>
            </a:r>
            <a:endParaRPr lang="en-US" dirty="0"/>
          </a:p>
        </p:txBody>
      </p:sp>
      <p:pic>
        <p:nvPicPr>
          <p:cNvPr id="6" name="Picture 5"/>
          <p:cNvPicPr>
            <a:picLocks noChangeAspect="1"/>
          </p:cNvPicPr>
          <p:nvPr/>
        </p:nvPicPr>
        <p:blipFill>
          <a:blip r:embed="rId3"/>
          <a:stretch>
            <a:fillRect/>
          </a:stretch>
        </p:blipFill>
        <p:spPr>
          <a:xfrm>
            <a:off x="4139441" y="3200401"/>
            <a:ext cx="4103412" cy="3012378"/>
          </a:xfrm>
          <a:prstGeom prst="rect">
            <a:avLst/>
          </a:prstGeom>
        </p:spPr>
      </p:pic>
    </p:spTree>
    <p:extLst>
      <p:ext uri="{BB962C8B-B14F-4D97-AF65-F5344CB8AC3E}">
        <p14:creationId xmlns:p14="http://schemas.microsoft.com/office/powerpoint/2010/main" val="39857926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Categories of Service Mix</a:t>
            </a:r>
            <a:endParaRPr lang="en-US" sz="3600" dirty="0"/>
          </a:p>
        </p:txBody>
      </p:sp>
      <p:sp>
        <p:nvSpPr>
          <p:cNvPr id="3" name="Content Placeholder 2"/>
          <p:cNvSpPr>
            <a:spLocks noGrp="1"/>
          </p:cNvSpPr>
          <p:nvPr>
            <p:ph idx="1"/>
          </p:nvPr>
        </p:nvSpPr>
        <p:spPr>
          <a:xfrm>
            <a:off x="1981200" y="1600201"/>
            <a:ext cx="3810000" cy="4038599"/>
          </a:xfrm>
        </p:spPr>
        <p:txBody>
          <a:bodyPr/>
          <a:lstStyle/>
          <a:p>
            <a:r>
              <a:rPr lang="en-US" altLang="en-US" sz="2600" dirty="0">
                <a:cs typeface="Avenir Black" pitchFamily="-84" charset="0"/>
              </a:rPr>
              <a:t>A pure tangible good</a:t>
            </a:r>
          </a:p>
          <a:p>
            <a:r>
              <a:rPr lang="en-US" altLang="en-US" sz="2600" dirty="0">
                <a:cs typeface="Avenir Black" pitchFamily="-84" charset="0"/>
              </a:rPr>
              <a:t>A tangible good with accompanying services</a:t>
            </a:r>
          </a:p>
          <a:p>
            <a:r>
              <a:rPr lang="en-US" altLang="en-US" sz="2600" dirty="0">
                <a:cs typeface="Avenir Black" pitchFamily="-84" charset="0"/>
              </a:rPr>
              <a:t>A hybrid</a:t>
            </a:r>
          </a:p>
          <a:p>
            <a:r>
              <a:rPr lang="en-US" altLang="en-US" sz="2600" dirty="0">
                <a:cs typeface="Avenir Black" pitchFamily="-84" charset="0"/>
              </a:rPr>
              <a:t>A major service with accompanying minor goods/services</a:t>
            </a:r>
          </a:p>
          <a:p>
            <a:r>
              <a:rPr lang="en-US" altLang="en-US" sz="2600" dirty="0">
                <a:cs typeface="Avenir Black" pitchFamily="-84" charset="0"/>
              </a:rPr>
              <a:t>A pure service</a:t>
            </a:r>
            <a:endParaRPr lang="en-US" sz="2600" dirty="0"/>
          </a:p>
        </p:txBody>
      </p:sp>
      <p:pic>
        <p:nvPicPr>
          <p:cNvPr id="5" name="Picture 4"/>
          <p:cNvPicPr>
            <a:picLocks noChangeAspect="1"/>
          </p:cNvPicPr>
          <p:nvPr/>
        </p:nvPicPr>
        <p:blipFill>
          <a:blip r:embed="rId3"/>
          <a:stretch>
            <a:fillRect/>
          </a:stretch>
        </p:blipFill>
        <p:spPr>
          <a:xfrm>
            <a:off x="6096000" y="1492112"/>
            <a:ext cx="5046451" cy="3358184"/>
          </a:xfrm>
          <a:prstGeom prst="rect">
            <a:avLst/>
          </a:prstGeom>
        </p:spPr>
      </p:pic>
    </p:spTree>
    <p:extLst>
      <p:ext uri="{BB962C8B-B14F-4D97-AF65-F5344CB8AC3E}">
        <p14:creationId xmlns:p14="http://schemas.microsoft.com/office/powerpoint/2010/main" val="7551127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Service Distinctions</a:t>
            </a:r>
            <a:endParaRPr lang="en-US" sz="3600" dirty="0"/>
          </a:p>
        </p:txBody>
      </p:sp>
      <p:sp>
        <p:nvSpPr>
          <p:cNvPr id="3" name="Content Placeholder 2"/>
          <p:cNvSpPr>
            <a:spLocks noGrp="1"/>
          </p:cNvSpPr>
          <p:nvPr>
            <p:ph idx="1"/>
          </p:nvPr>
        </p:nvSpPr>
        <p:spPr>
          <a:xfrm>
            <a:off x="838200" y="1586949"/>
            <a:ext cx="8229600" cy="2971799"/>
          </a:xfrm>
        </p:spPr>
        <p:txBody>
          <a:bodyPr/>
          <a:lstStyle/>
          <a:p>
            <a:pPr marL="255600" lvl="1" indent="-255600">
              <a:spcBef>
                <a:spcPts val="1500"/>
              </a:spcBef>
              <a:buClr>
                <a:schemeClr val="bg2"/>
              </a:buClr>
            </a:pPr>
            <a:r>
              <a:rPr lang="en-US" altLang="en-US" sz="2600" dirty="0"/>
              <a:t>Equipment- or people-based</a:t>
            </a:r>
          </a:p>
          <a:p>
            <a:pPr marL="255600" lvl="1" indent="-255600">
              <a:spcBef>
                <a:spcPts val="1500"/>
              </a:spcBef>
              <a:buClr>
                <a:schemeClr val="bg2"/>
              </a:buClr>
            </a:pPr>
            <a:r>
              <a:rPr lang="en-US" altLang="en-US" sz="2600" dirty="0"/>
              <a:t>Different processes of delivery</a:t>
            </a:r>
          </a:p>
          <a:p>
            <a:pPr marL="255600" lvl="1" indent="-255600">
              <a:spcBef>
                <a:spcPts val="1500"/>
              </a:spcBef>
              <a:buClr>
                <a:schemeClr val="bg2"/>
              </a:buClr>
            </a:pPr>
            <a:r>
              <a:rPr lang="en-US" altLang="en-US" sz="2600" dirty="0"/>
              <a:t>Some need client’s presence</a:t>
            </a:r>
          </a:p>
          <a:p>
            <a:pPr marL="255600" lvl="1" indent="-255600">
              <a:spcBef>
                <a:spcPts val="1500"/>
              </a:spcBef>
              <a:buClr>
                <a:schemeClr val="bg2"/>
              </a:buClr>
            </a:pPr>
            <a:r>
              <a:rPr lang="en-US" altLang="en-US" sz="2600" dirty="0"/>
              <a:t>Meets personal or business need</a:t>
            </a:r>
          </a:p>
          <a:p>
            <a:pPr marL="255600" lvl="1" indent="-255600">
              <a:spcBef>
                <a:spcPts val="1500"/>
              </a:spcBef>
              <a:buClr>
                <a:schemeClr val="bg2"/>
              </a:buClr>
            </a:pPr>
            <a:r>
              <a:rPr lang="en-US" altLang="en-US" sz="2600" dirty="0"/>
              <a:t>Differs in objectives and ownership</a:t>
            </a:r>
            <a:endParaRPr lang="en-US" sz="2600" dirty="0"/>
          </a:p>
        </p:txBody>
      </p:sp>
      <p:pic>
        <p:nvPicPr>
          <p:cNvPr id="4" name="Picture 3"/>
          <p:cNvPicPr>
            <a:picLocks noChangeAspect="1"/>
          </p:cNvPicPr>
          <p:nvPr/>
        </p:nvPicPr>
        <p:blipFill>
          <a:blip r:embed="rId3"/>
          <a:stretch>
            <a:fillRect/>
          </a:stretch>
        </p:blipFill>
        <p:spPr>
          <a:xfrm>
            <a:off x="6226137" y="1690688"/>
            <a:ext cx="5683325" cy="2682529"/>
          </a:xfrm>
          <a:prstGeom prst="rect">
            <a:avLst/>
          </a:prstGeom>
        </p:spPr>
      </p:pic>
    </p:spTree>
    <p:extLst>
      <p:ext uri="{BB962C8B-B14F-4D97-AF65-F5344CB8AC3E}">
        <p14:creationId xmlns:p14="http://schemas.microsoft.com/office/powerpoint/2010/main" val="4766014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Figure 14.1 Evaluation Continuum for Product Types</a:t>
            </a:r>
            <a:endParaRPr lang="en-US" sz="3600" dirty="0"/>
          </a:p>
        </p:txBody>
      </p:sp>
      <p:pic>
        <p:nvPicPr>
          <p:cNvPr id="4" name="Picture 4" descr="A continuum of evaluation for different types of products. Ranging from easy to more difficult they are: clothing, jewelry, furniture, houses, automobiles, restaurant meals, vacation, haircuts, child care, television repair, legal services, root canal, auto repair, and medical diagnosis. Most goods peak at the lower end of the scale between high in search qualities and high in experience qualities and most services peak toward the upper end of the scale between high in experience qualities and high in credence qualitie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62200" y="1676400"/>
            <a:ext cx="6477000" cy="439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56569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Characteristics of Services</a:t>
            </a:r>
            <a:endParaRPr lang="en-US" sz="3600" dirty="0"/>
          </a:p>
        </p:txBody>
      </p:sp>
      <p:sp>
        <p:nvSpPr>
          <p:cNvPr id="3" name="Content Placeholder 2"/>
          <p:cNvSpPr>
            <a:spLocks noGrp="1"/>
          </p:cNvSpPr>
          <p:nvPr>
            <p:ph idx="1"/>
          </p:nvPr>
        </p:nvSpPr>
        <p:spPr>
          <a:xfrm>
            <a:off x="1981200" y="1600201"/>
            <a:ext cx="3124200" cy="2286000"/>
          </a:xfrm>
        </p:spPr>
        <p:txBody>
          <a:bodyPr/>
          <a:lstStyle/>
          <a:p>
            <a:pPr marL="256032" lvl="1" indent="-256032">
              <a:spcBef>
                <a:spcPts val="1500"/>
              </a:spcBef>
              <a:buClr>
                <a:schemeClr val="bg2"/>
              </a:buClr>
            </a:pPr>
            <a:r>
              <a:rPr lang="en-US" sz="2600" dirty="0"/>
              <a:t>Intangibility</a:t>
            </a:r>
          </a:p>
          <a:p>
            <a:pPr marL="256032" lvl="1" indent="-256032">
              <a:spcBef>
                <a:spcPts val="1500"/>
              </a:spcBef>
              <a:buClr>
                <a:schemeClr val="bg2"/>
              </a:buClr>
            </a:pPr>
            <a:r>
              <a:rPr lang="en-US" sz="2600" dirty="0"/>
              <a:t>Inseparability</a:t>
            </a:r>
          </a:p>
          <a:p>
            <a:pPr marL="256032" lvl="1" indent="-256032">
              <a:spcBef>
                <a:spcPts val="1500"/>
              </a:spcBef>
              <a:buClr>
                <a:schemeClr val="bg2"/>
              </a:buClr>
            </a:pPr>
            <a:r>
              <a:rPr lang="en-US" sz="2600" dirty="0"/>
              <a:t>Variability</a:t>
            </a:r>
          </a:p>
          <a:p>
            <a:pPr marL="256032" lvl="1" indent="-256032">
              <a:spcBef>
                <a:spcPts val="1500"/>
              </a:spcBef>
              <a:buClr>
                <a:schemeClr val="bg2"/>
              </a:buClr>
            </a:pPr>
            <a:r>
              <a:rPr lang="en-US" sz="2600" dirty="0"/>
              <a:t>Perishability</a:t>
            </a:r>
          </a:p>
        </p:txBody>
      </p:sp>
      <p:pic>
        <p:nvPicPr>
          <p:cNvPr id="6" name="Picture 5"/>
          <p:cNvPicPr>
            <a:picLocks noChangeAspect="1"/>
          </p:cNvPicPr>
          <p:nvPr/>
        </p:nvPicPr>
        <p:blipFill>
          <a:blip r:embed="rId3"/>
          <a:stretch>
            <a:fillRect/>
          </a:stretch>
        </p:blipFill>
        <p:spPr>
          <a:xfrm>
            <a:off x="5105400" y="1690688"/>
            <a:ext cx="6785114" cy="3392557"/>
          </a:xfrm>
          <a:prstGeom prst="rect">
            <a:avLst/>
          </a:prstGeom>
        </p:spPr>
      </p:pic>
    </p:spTree>
    <p:extLst>
      <p:ext uri="{BB962C8B-B14F-4D97-AF65-F5344CB8AC3E}">
        <p14:creationId xmlns:p14="http://schemas.microsoft.com/office/powerpoint/2010/main" val="30197446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Intangibility </a:t>
            </a:r>
            <a:r>
              <a:rPr lang="en-US" altLang="en-US" sz="2000" dirty="0"/>
              <a:t>(1 of 2)</a:t>
            </a:r>
            <a:endParaRPr lang="en-US" sz="2000" dirty="0"/>
          </a:p>
        </p:txBody>
      </p:sp>
      <p:sp>
        <p:nvSpPr>
          <p:cNvPr id="3" name="Content Placeholder 2"/>
          <p:cNvSpPr>
            <a:spLocks noGrp="1"/>
          </p:cNvSpPr>
          <p:nvPr>
            <p:ph idx="1"/>
          </p:nvPr>
        </p:nvSpPr>
        <p:spPr>
          <a:xfrm>
            <a:off x="1981200" y="1600201"/>
            <a:ext cx="8458200" cy="4343399"/>
          </a:xfrm>
        </p:spPr>
        <p:txBody>
          <a:bodyPr/>
          <a:lstStyle/>
          <a:p>
            <a:pPr marL="256032" lvl="1" indent="-256032">
              <a:spcBef>
                <a:spcPts val="1500"/>
              </a:spcBef>
              <a:buClr>
                <a:schemeClr val="bg2"/>
              </a:buClr>
            </a:pPr>
            <a:r>
              <a:rPr lang="en-US" altLang="en-US" sz="2600" dirty="0">
                <a:cs typeface="Avenir Black" pitchFamily="-84" charset="0"/>
              </a:rPr>
              <a:t>Services cannot be seen, tasted, felt, heard, or smelled</a:t>
            </a:r>
          </a:p>
          <a:p>
            <a:pPr marL="0" lvl="1" indent="287338">
              <a:spcBef>
                <a:spcPts val="0"/>
              </a:spcBef>
              <a:buClr>
                <a:schemeClr val="bg2"/>
              </a:buClr>
              <a:buNone/>
            </a:pPr>
            <a:r>
              <a:rPr lang="en-US" sz="2600" dirty="0">
                <a:ea typeface="ＭＳ Ｐゴシック" charset="0"/>
                <a:cs typeface="ＭＳ Ｐゴシック" charset="0"/>
              </a:rPr>
              <a:t>Physical evidence and presentation tools:</a:t>
            </a:r>
          </a:p>
          <a:p>
            <a:pPr marL="742950" lvl="2" indent="-284400">
              <a:buClr>
                <a:schemeClr val="bg2"/>
              </a:buClr>
              <a:buFont typeface="Arial" panose="020B0604020202020204" pitchFamily="34" charset="0"/>
              <a:buChar char="‒"/>
            </a:pPr>
            <a:r>
              <a:rPr lang="en-US" sz="2400" dirty="0">
                <a:ea typeface="ＭＳ Ｐゴシック" charset="0"/>
                <a:cs typeface="ＭＳ Ｐゴシック" charset="0"/>
              </a:rPr>
              <a:t>Place</a:t>
            </a:r>
          </a:p>
          <a:p>
            <a:pPr marL="742950" lvl="2" indent="-284400">
              <a:buClr>
                <a:schemeClr val="bg2"/>
              </a:buClr>
              <a:buFont typeface="Arial" panose="020B0604020202020204" pitchFamily="34" charset="0"/>
              <a:buChar char="‒"/>
            </a:pPr>
            <a:r>
              <a:rPr lang="en-US" sz="2400" dirty="0">
                <a:ea typeface="ＭＳ Ｐゴシック" charset="0"/>
                <a:cs typeface="ＭＳ Ｐゴシック" charset="0"/>
              </a:rPr>
              <a:t>People</a:t>
            </a:r>
          </a:p>
          <a:p>
            <a:pPr marL="742950" lvl="2" indent="-284400">
              <a:buClr>
                <a:schemeClr val="bg2"/>
              </a:buClr>
              <a:buFont typeface="Arial" panose="020B0604020202020204" pitchFamily="34" charset="0"/>
              <a:buChar char="‒"/>
            </a:pPr>
            <a:r>
              <a:rPr lang="en-US" sz="2400" dirty="0">
                <a:ea typeface="ＭＳ Ｐゴシック" charset="0"/>
                <a:cs typeface="ＭＳ Ｐゴシック" charset="0"/>
              </a:rPr>
              <a:t>Equipment</a:t>
            </a:r>
          </a:p>
          <a:p>
            <a:pPr marL="742950" lvl="2" indent="-284400">
              <a:buClr>
                <a:schemeClr val="bg2"/>
              </a:buClr>
              <a:buFont typeface="Arial" panose="020B0604020202020204" pitchFamily="34" charset="0"/>
              <a:buChar char="‒"/>
            </a:pPr>
            <a:r>
              <a:rPr lang="en-US" sz="2400" dirty="0">
                <a:ea typeface="ＭＳ Ｐゴシック" charset="0"/>
                <a:cs typeface="ＭＳ Ｐゴシック" charset="0"/>
              </a:rPr>
              <a:t>Communication material</a:t>
            </a:r>
          </a:p>
          <a:p>
            <a:pPr marL="742950" lvl="2" indent="-284400">
              <a:buClr>
                <a:schemeClr val="bg2"/>
              </a:buClr>
              <a:buFont typeface="Arial" panose="020B0604020202020204" pitchFamily="34" charset="0"/>
              <a:buChar char="‒"/>
            </a:pPr>
            <a:r>
              <a:rPr lang="en-US" sz="2400" dirty="0">
                <a:ea typeface="ＭＳ Ｐゴシック" charset="0"/>
                <a:cs typeface="ＭＳ Ｐゴシック" charset="0"/>
              </a:rPr>
              <a:t>Symbols</a:t>
            </a:r>
          </a:p>
          <a:p>
            <a:pPr marL="742950" lvl="2" indent="-284400">
              <a:buClr>
                <a:schemeClr val="bg2"/>
              </a:buClr>
              <a:buFont typeface="Arial" panose="020B0604020202020204" pitchFamily="34" charset="0"/>
              <a:buChar char="‒"/>
            </a:pPr>
            <a:r>
              <a:rPr lang="en-US" sz="2400" dirty="0">
                <a:ea typeface="ＭＳ Ｐゴシック" charset="0"/>
                <a:cs typeface="ＭＳ Ｐゴシック" charset="0"/>
              </a:rPr>
              <a:t>Price</a:t>
            </a:r>
            <a:endParaRPr lang="en-US" sz="2400" dirty="0"/>
          </a:p>
        </p:txBody>
      </p:sp>
      <p:pic>
        <p:nvPicPr>
          <p:cNvPr id="5" name="Picture 4"/>
          <p:cNvPicPr>
            <a:picLocks noChangeAspect="1"/>
          </p:cNvPicPr>
          <p:nvPr/>
        </p:nvPicPr>
        <p:blipFill>
          <a:blip r:embed="rId3"/>
          <a:stretch>
            <a:fillRect/>
          </a:stretch>
        </p:blipFill>
        <p:spPr>
          <a:xfrm>
            <a:off x="6993835" y="2510458"/>
            <a:ext cx="4702934" cy="3433142"/>
          </a:xfrm>
          <a:prstGeom prst="rect">
            <a:avLst/>
          </a:prstGeom>
        </p:spPr>
      </p:pic>
    </p:spTree>
    <p:extLst>
      <p:ext uri="{BB962C8B-B14F-4D97-AF65-F5344CB8AC3E}">
        <p14:creationId xmlns:p14="http://schemas.microsoft.com/office/powerpoint/2010/main" val="2972723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Intangibility </a:t>
            </a:r>
            <a:r>
              <a:rPr lang="en-US" altLang="en-US" sz="2000" dirty="0"/>
              <a:t>(2 of 2)</a:t>
            </a:r>
            <a:endParaRPr lang="en-US" sz="2000" dirty="0"/>
          </a:p>
        </p:txBody>
      </p:sp>
      <p:sp>
        <p:nvSpPr>
          <p:cNvPr id="3" name="Content Placeholder 2"/>
          <p:cNvSpPr>
            <a:spLocks noGrp="1"/>
          </p:cNvSpPr>
          <p:nvPr>
            <p:ph idx="1"/>
          </p:nvPr>
        </p:nvSpPr>
        <p:spPr>
          <a:xfrm>
            <a:off x="1981200" y="1600202"/>
            <a:ext cx="5867400" cy="304799"/>
          </a:xfrm>
        </p:spPr>
        <p:txBody>
          <a:bodyPr>
            <a:normAutofit fontScale="85000" lnSpcReduction="20000"/>
          </a:bodyPr>
          <a:lstStyle/>
          <a:p>
            <a:pPr marL="0" lvl="1" indent="0">
              <a:spcBef>
                <a:spcPts val="1500"/>
              </a:spcBef>
              <a:buClr>
                <a:schemeClr val="bg2"/>
              </a:buClr>
              <a:buNone/>
            </a:pPr>
            <a:r>
              <a:rPr lang="en-US" sz="2200" b="1" dirty="0"/>
              <a:t>Table 14.1</a:t>
            </a:r>
            <a:r>
              <a:rPr lang="en-US" sz="2200" dirty="0"/>
              <a:t> Dimensions of Brand Experience</a:t>
            </a:r>
          </a:p>
        </p:txBody>
      </p:sp>
      <p:graphicFrame>
        <p:nvGraphicFramePr>
          <p:cNvPr id="5" name="Table 4" descr="Table 14.1 List the dimensions of brand experience as follows. The dimensions listed under Sensory include: This brand makes a strong impression on my visual sense or other senses. I find this brand interesting in a sensory way. This brand does not appeal to my senses. The dimensions listed under Affective include: This brand induces feelings and sentiments. I do not have strong emotions for this brand. This brand is an emotional brand. The dimensions listed under Behavioral include: I engage in physical actions and behaviors when I use this brand. This brand results in bodily experiences. This brand is not action-oriented. The dimensions listed under intellectual include: I engage in a lot of thinking when I encounter this brand. This brand does not make me think. This brand stimulates my curiosity and problem solving."/>
          <p:cNvGraphicFramePr>
            <a:graphicFrameLocks noGrp="1"/>
          </p:cNvGraphicFramePr>
          <p:nvPr>
            <p:extLst/>
          </p:nvPr>
        </p:nvGraphicFramePr>
        <p:xfrm>
          <a:off x="1981200" y="2031273"/>
          <a:ext cx="7924800" cy="3779520"/>
        </p:xfrm>
        <a:graphic>
          <a:graphicData uri="http://schemas.openxmlformats.org/drawingml/2006/table">
            <a:tbl>
              <a:tblPr firstRow="1" bandRow="1">
                <a:tableStyleId>{3B4B98B0-60AC-42C2-AFA5-B58CD77FA1E5}</a:tableStyleId>
              </a:tblPr>
              <a:tblGrid>
                <a:gridCol w="7924800">
                  <a:extLst>
                    <a:ext uri="{9D8B030D-6E8A-4147-A177-3AD203B41FA5}">
                      <a16:colId xmlns="" xmlns:a16="http://schemas.microsoft.com/office/drawing/2014/main" val="20000"/>
                    </a:ext>
                  </a:extLst>
                </a:gridCol>
              </a:tblGrid>
              <a:tr h="370840">
                <a:tc>
                  <a:txBody>
                    <a:bodyPr/>
                    <a:lstStyle/>
                    <a:p>
                      <a:r>
                        <a:rPr lang="en-US" sz="1400" dirty="0" smtClean="0"/>
                        <a:t>Sensory</a:t>
                      </a:r>
                    </a:p>
                    <a:p>
                      <a:pPr marL="256032" indent="-256032">
                        <a:buFont typeface="Arial" panose="020B0604020202020204" pitchFamily="34" charset="0"/>
                        <a:buChar char="•"/>
                      </a:pPr>
                      <a:r>
                        <a:rPr lang="en-US" sz="1400" b="0" dirty="0" smtClean="0"/>
                        <a:t>This brand</a:t>
                      </a:r>
                      <a:r>
                        <a:rPr lang="en-US" sz="1400" b="0" baseline="0" dirty="0" smtClean="0"/>
                        <a:t> makes a strong impression on my visual sense or other senses.</a:t>
                      </a:r>
                    </a:p>
                    <a:p>
                      <a:pPr marL="256032" indent="-256032">
                        <a:buFont typeface="Arial" panose="020B0604020202020204" pitchFamily="34" charset="0"/>
                        <a:buChar char="•"/>
                      </a:pPr>
                      <a:r>
                        <a:rPr lang="en-US" sz="1400" b="0" baseline="0" dirty="0" smtClean="0"/>
                        <a:t>I find this brand interesting in a sensory way.</a:t>
                      </a:r>
                    </a:p>
                    <a:p>
                      <a:pPr marL="256032" indent="-256032">
                        <a:buFont typeface="Arial" panose="020B0604020202020204" pitchFamily="34" charset="0"/>
                        <a:buChar char="•"/>
                      </a:pPr>
                      <a:r>
                        <a:rPr lang="en-US" sz="1400" b="0" baseline="0" dirty="0" smtClean="0"/>
                        <a:t>This brand does not appeal to my senses.</a:t>
                      </a:r>
                      <a:endParaRPr lang="en-US" sz="1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0"/>
                  </a:ext>
                </a:extLst>
              </a:tr>
              <a:tr h="370840">
                <a:tc>
                  <a:txBody>
                    <a:bodyPr/>
                    <a:lstStyle/>
                    <a:p>
                      <a:r>
                        <a:rPr lang="en-US" sz="1400" b="1" dirty="0" smtClean="0"/>
                        <a:t>Affective</a:t>
                      </a:r>
                    </a:p>
                    <a:p>
                      <a:pPr marL="256032" indent="-256032">
                        <a:buFont typeface="Arial" panose="020B0604020202020204" pitchFamily="34" charset="0"/>
                        <a:buChar char="•"/>
                      </a:pPr>
                      <a:r>
                        <a:rPr lang="en-US" sz="1400" b="0" dirty="0" smtClean="0"/>
                        <a:t>This brand induces feelings and sentiments.</a:t>
                      </a:r>
                    </a:p>
                    <a:p>
                      <a:pPr marL="256032" indent="-256032">
                        <a:buFont typeface="Arial" panose="020B0604020202020204" pitchFamily="34" charset="0"/>
                        <a:buChar char="•"/>
                      </a:pPr>
                      <a:r>
                        <a:rPr lang="en-US" sz="1400" b="0" dirty="0" smtClean="0"/>
                        <a:t>I do not</a:t>
                      </a:r>
                      <a:r>
                        <a:rPr lang="en-US" sz="1400" b="0" baseline="0" dirty="0" smtClean="0"/>
                        <a:t> have strong emotions for this brand.</a:t>
                      </a:r>
                    </a:p>
                    <a:p>
                      <a:pPr marL="256032" indent="-256032">
                        <a:buFont typeface="Arial" panose="020B0604020202020204" pitchFamily="34" charset="0"/>
                        <a:buChar char="•"/>
                      </a:pPr>
                      <a:r>
                        <a:rPr lang="en-US" sz="1400" b="0" baseline="0" dirty="0" smtClean="0"/>
                        <a:t>This brand is an emotional brand.</a:t>
                      </a:r>
                      <a:endParaRPr lang="en-US" sz="1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1"/>
                  </a:ext>
                </a:extLst>
              </a:tr>
              <a:tr h="370840">
                <a:tc>
                  <a:txBody>
                    <a:bodyPr/>
                    <a:lstStyle/>
                    <a:p>
                      <a:r>
                        <a:rPr lang="en-US" sz="1400" b="1" dirty="0" smtClean="0"/>
                        <a:t>Behavioral</a:t>
                      </a:r>
                    </a:p>
                    <a:p>
                      <a:pPr marL="256032" indent="-256032">
                        <a:buFont typeface="Arial" panose="020B0604020202020204" pitchFamily="34" charset="0"/>
                        <a:buChar char="•"/>
                      </a:pPr>
                      <a:r>
                        <a:rPr lang="en-US" sz="1400" b="0" dirty="0" smtClean="0"/>
                        <a:t>I engage in physical actions and behaviors</a:t>
                      </a:r>
                      <a:r>
                        <a:rPr lang="en-US" sz="1400" b="0" baseline="0" dirty="0" smtClean="0"/>
                        <a:t> when I use this brand.</a:t>
                      </a:r>
                    </a:p>
                    <a:p>
                      <a:pPr marL="256032" indent="-256032">
                        <a:buFont typeface="Arial" panose="020B0604020202020204" pitchFamily="34" charset="0"/>
                        <a:buChar char="•"/>
                      </a:pPr>
                      <a:r>
                        <a:rPr lang="en-US" sz="1400" b="0" baseline="0" dirty="0" smtClean="0"/>
                        <a:t>This brand results in bodily experiences.</a:t>
                      </a:r>
                    </a:p>
                    <a:p>
                      <a:pPr marL="256032" indent="-256032">
                        <a:buFont typeface="Arial" panose="020B0604020202020204" pitchFamily="34" charset="0"/>
                        <a:buChar char="•"/>
                      </a:pPr>
                      <a:r>
                        <a:rPr lang="en-US" sz="1400" b="0" baseline="0" dirty="0" smtClean="0"/>
                        <a:t>This brand is not action-oriented.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2"/>
                  </a:ext>
                </a:extLst>
              </a:tr>
              <a:tr h="370840">
                <a:tc>
                  <a:txBody>
                    <a:bodyPr/>
                    <a:lstStyle/>
                    <a:p>
                      <a:r>
                        <a:rPr lang="en-US" sz="1400" b="1" dirty="0" smtClean="0"/>
                        <a:t>Intellectual</a:t>
                      </a:r>
                    </a:p>
                    <a:p>
                      <a:pPr marL="256032" indent="-256032">
                        <a:buFont typeface="Arial" panose="020B0604020202020204" pitchFamily="34" charset="0"/>
                        <a:buChar char="•"/>
                      </a:pPr>
                      <a:r>
                        <a:rPr lang="en-US" sz="1400" b="0" dirty="0" smtClean="0"/>
                        <a:t>I engage in a lot of thinking when I encounter this brand.</a:t>
                      </a:r>
                    </a:p>
                    <a:p>
                      <a:pPr marL="256032" indent="-256032">
                        <a:buFont typeface="Arial" panose="020B0604020202020204" pitchFamily="34" charset="0"/>
                        <a:buChar char="•"/>
                      </a:pPr>
                      <a:r>
                        <a:rPr lang="en-US" sz="1400" b="0" dirty="0" smtClean="0"/>
                        <a:t>This brand does not make me think.</a:t>
                      </a:r>
                    </a:p>
                    <a:p>
                      <a:pPr marL="256032" indent="-256032">
                        <a:buFont typeface="Arial" panose="020B0604020202020204" pitchFamily="34" charset="0"/>
                        <a:buChar char="•"/>
                      </a:pPr>
                      <a:r>
                        <a:rPr lang="en-US" sz="1400" b="0" dirty="0" smtClean="0"/>
                        <a:t>This brand stimulates my curiosity and problem solving.</a:t>
                      </a:r>
                      <a:endParaRPr lang="en-US" sz="1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3"/>
                  </a:ext>
                </a:extLst>
              </a:tr>
            </a:tbl>
          </a:graphicData>
        </a:graphic>
      </p:graphicFrame>
    </p:spTree>
    <p:extLst>
      <p:ext uri="{BB962C8B-B14F-4D97-AF65-F5344CB8AC3E}">
        <p14:creationId xmlns:p14="http://schemas.microsoft.com/office/powerpoint/2010/main" val="694307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Inseparability</a:t>
            </a:r>
            <a:endParaRPr lang="en-US" sz="2000" dirty="0"/>
          </a:p>
        </p:txBody>
      </p:sp>
      <p:sp>
        <p:nvSpPr>
          <p:cNvPr id="3" name="Content Placeholder 2"/>
          <p:cNvSpPr>
            <a:spLocks noGrp="1"/>
          </p:cNvSpPr>
          <p:nvPr>
            <p:ph idx="1"/>
          </p:nvPr>
        </p:nvSpPr>
        <p:spPr>
          <a:xfrm>
            <a:off x="1981200" y="1600202"/>
            <a:ext cx="8458200" cy="838199"/>
          </a:xfrm>
        </p:spPr>
        <p:txBody>
          <a:bodyPr/>
          <a:lstStyle/>
          <a:p>
            <a:pPr marL="256032" lvl="1" indent="-256032">
              <a:spcBef>
                <a:spcPts val="1500"/>
              </a:spcBef>
              <a:buClr>
                <a:schemeClr val="bg2"/>
              </a:buClr>
            </a:pPr>
            <a:r>
              <a:rPr lang="en-US" altLang="en-US" sz="2600" dirty="0">
                <a:cs typeface="Avenir Black" pitchFamily="-84" charset="0"/>
              </a:rPr>
              <a:t>Services are typically produced and consumed simultaneously</a:t>
            </a:r>
            <a:endParaRPr lang="en-US" sz="2600" dirty="0"/>
          </a:p>
        </p:txBody>
      </p:sp>
      <p:pic>
        <p:nvPicPr>
          <p:cNvPr id="1026" name="Picture 2" descr="Image result for uzbekistan conce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1053" y="2595769"/>
            <a:ext cx="5983626" cy="3354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1615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Variability</a:t>
            </a:r>
            <a:endParaRPr lang="en-US" sz="3600" dirty="0"/>
          </a:p>
        </p:txBody>
      </p:sp>
      <p:sp>
        <p:nvSpPr>
          <p:cNvPr id="3" name="Content Placeholder 2"/>
          <p:cNvSpPr>
            <a:spLocks noGrp="1"/>
          </p:cNvSpPr>
          <p:nvPr>
            <p:ph idx="1"/>
          </p:nvPr>
        </p:nvSpPr>
        <p:spPr>
          <a:xfrm>
            <a:off x="1981200" y="1600201"/>
            <a:ext cx="4953000" cy="2057399"/>
          </a:xfrm>
        </p:spPr>
        <p:txBody>
          <a:bodyPr/>
          <a:lstStyle/>
          <a:p>
            <a:r>
              <a:rPr lang="en-US" altLang="en-US" sz="2600" dirty="0">
                <a:cs typeface="Avenir Black" pitchFamily="-84" charset="0"/>
              </a:rPr>
              <a:t>The quality of services depends on who provides them, when and where, and to whom</a:t>
            </a:r>
          </a:p>
          <a:p>
            <a:pPr lvl="1"/>
            <a:r>
              <a:rPr lang="en-US" altLang="en-US" dirty="0">
                <a:cs typeface="Arial" panose="020B0604020202020204" pitchFamily="34" charset="0"/>
              </a:rPr>
              <a:t>As such, services are highly variable</a:t>
            </a:r>
            <a:endParaRPr lang="en-US" dirty="0"/>
          </a:p>
        </p:txBody>
      </p:sp>
      <p:pic>
        <p:nvPicPr>
          <p:cNvPr id="5" name="Picture 4"/>
          <p:cNvPicPr>
            <a:picLocks noChangeAspect="1"/>
          </p:cNvPicPr>
          <p:nvPr/>
        </p:nvPicPr>
        <p:blipFill>
          <a:blip r:embed="rId3"/>
          <a:stretch>
            <a:fillRect/>
          </a:stretch>
        </p:blipFill>
        <p:spPr>
          <a:xfrm>
            <a:off x="6728927" y="2623930"/>
            <a:ext cx="4392960" cy="2810496"/>
          </a:xfrm>
          <a:prstGeom prst="rect">
            <a:avLst/>
          </a:prstGeom>
        </p:spPr>
      </p:pic>
    </p:spTree>
    <p:extLst>
      <p:ext uri="{BB962C8B-B14F-4D97-AF65-F5344CB8AC3E}">
        <p14:creationId xmlns:p14="http://schemas.microsoft.com/office/powerpoint/2010/main" val="10735468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Perishability</a:t>
            </a:r>
            <a:endParaRPr lang="en-US" sz="3600" dirty="0"/>
          </a:p>
        </p:txBody>
      </p:sp>
      <p:sp>
        <p:nvSpPr>
          <p:cNvPr id="3" name="Content Placeholder 2"/>
          <p:cNvSpPr>
            <a:spLocks noGrp="1"/>
          </p:cNvSpPr>
          <p:nvPr>
            <p:ph idx="1"/>
          </p:nvPr>
        </p:nvSpPr>
        <p:spPr>
          <a:xfrm>
            <a:off x="1981200" y="1600201"/>
            <a:ext cx="8233954" cy="990599"/>
          </a:xfrm>
        </p:spPr>
        <p:txBody>
          <a:bodyPr/>
          <a:lstStyle/>
          <a:p>
            <a:r>
              <a:rPr lang="en-US" altLang="en-US" sz="2600" dirty="0">
                <a:cs typeface="Avenir Black" pitchFamily="-84" charset="0"/>
              </a:rPr>
              <a:t>Services cannot be stored</a:t>
            </a:r>
          </a:p>
          <a:p>
            <a:r>
              <a:rPr lang="en-US" altLang="en-US" sz="2600" dirty="0">
                <a:cs typeface="Avenir Black" pitchFamily="-84" charset="0"/>
              </a:rPr>
              <a:t>Strategies to match demand &amp; supply</a:t>
            </a:r>
            <a:endParaRPr lang="en-US" sz="2600" dirty="0"/>
          </a:p>
        </p:txBody>
      </p:sp>
      <p:sp>
        <p:nvSpPr>
          <p:cNvPr id="4" name="Content Placeholder 3"/>
          <p:cNvSpPr>
            <a:spLocks noGrp="1"/>
          </p:cNvSpPr>
          <p:nvPr>
            <p:ph idx="13"/>
          </p:nvPr>
        </p:nvSpPr>
        <p:spPr>
          <a:xfrm>
            <a:off x="1981200" y="2895600"/>
            <a:ext cx="3810000" cy="2514600"/>
          </a:xfrm>
        </p:spPr>
        <p:txBody>
          <a:bodyPr/>
          <a:lstStyle/>
          <a:p>
            <a:pPr marL="0" indent="0">
              <a:spcBef>
                <a:spcPts val="1200"/>
              </a:spcBef>
              <a:buNone/>
            </a:pPr>
            <a:r>
              <a:rPr lang="en-US" sz="2400" u="sng" dirty="0">
                <a:solidFill>
                  <a:srgbClr val="000000"/>
                </a:solidFill>
                <a:cs typeface="Avenir Black" charset="0"/>
              </a:rPr>
              <a:t>On demand side</a:t>
            </a:r>
          </a:p>
          <a:p>
            <a:pPr>
              <a:spcBef>
                <a:spcPts val="1200"/>
              </a:spcBef>
              <a:buClr>
                <a:schemeClr val="bg2"/>
              </a:buClr>
              <a:buFontTx/>
              <a:buChar char="•"/>
              <a:defRPr/>
            </a:pPr>
            <a:r>
              <a:rPr lang="en-US" sz="2400" dirty="0">
                <a:solidFill>
                  <a:srgbClr val="000000"/>
                </a:solidFill>
                <a:cs typeface="Avenir Black" charset="0"/>
              </a:rPr>
              <a:t>Differential pricing</a:t>
            </a:r>
          </a:p>
          <a:p>
            <a:pPr>
              <a:spcBef>
                <a:spcPts val="1200"/>
              </a:spcBef>
              <a:buClr>
                <a:schemeClr val="bg2"/>
              </a:buClr>
              <a:buFontTx/>
              <a:buChar char="•"/>
              <a:defRPr/>
            </a:pPr>
            <a:r>
              <a:rPr lang="en-US" sz="2400" dirty="0">
                <a:solidFill>
                  <a:srgbClr val="000000"/>
                </a:solidFill>
                <a:cs typeface="Avenir Black" charset="0"/>
              </a:rPr>
              <a:t>Nonpeak demand</a:t>
            </a:r>
          </a:p>
          <a:p>
            <a:pPr>
              <a:spcBef>
                <a:spcPts val="1200"/>
              </a:spcBef>
              <a:buClr>
                <a:schemeClr val="bg2"/>
              </a:buClr>
              <a:buFontTx/>
              <a:buChar char="•"/>
              <a:defRPr/>
            </a:pPr>
            <a:r>
              <a:rPr lang="en-US" sz="2400" dirty="0">
                <a:solidFill>
                  <a:srgbClr val="000000"/>
                </a:solidFill>
                <a:cs typeface="Avenir Black" charset="0"/>
              </a:rPr>
              <a:t>Complementary services</a:t>
            </a:r>
          </a:p>
          <a:p>
            <a:pPr>
              <a:spcBef>
                <a:spcPts val="1200"/>
              </a:spcBef>
              <a:buClr>
                <a:schemeClr val="bg2"/>
              </a:buClr>
              <a:buFontTx/>
              <a:buChar char="•"/>
              <a:defRPr/>
            </a:pPr>
            <a:r>
              <a:rPr lang="en-US" sz="2400" dirty="0">
                <a:solidFill>
                  <a:srgbClr val="000000"/>
                </a:solidFill>
                <a:cs typeface="Avenir Black" charset="0"/>
              </a:rPr>
              <a:t>Reservation services</a:t>
            </a:r>
            <a:endParaRPr lang="en-US" sz="2400" dirty="0"/>
          </a:p>
        </p:txBody>
      </p:sp>
      <p:sp>
        <p:nvSpPr>
          <p:cNvPr id="5" name="Content Placeholder 4"/>
          <p:cNvSpPr>
            <a:spLocks noGrp="1"/>
          </p:cNvSpPr>
          <p:nvPr>
            <p:ph sz="quarter" idx="14"/>
          </p:nvPr>
        </p:nvSpPr>
        <p:spPr>
          <a:xfrm>
            <a:off x="6019800" y="2895600"/>
            <a:ext cx="4343400" cy="3352800"/>
          </a:xfrm>
        </p:spPr>
        <p:txBody>
          <a:bodyPr/>
          <a:lstStyle/>
          <a:p>
            <a:pPr marL="0" indent="0">
              <a:spcBef>
                <a:spcPts val="1200"/>
              </a:spcBef>
              <a:buNone/>
            </a:pPr>
            <a:r>
              <a:rPr lang="en-US" sz="2400" u="sng" dirty="0">
                <a:cs typeface="Avenir Black" charset="0"/>
              </a:rPr>
              <a:t>On supply side</a:t>
            </a:r>
          </a:p>
          <a:p>
            <a:pPr>
              <a:spcBef>
                <a:spcPts val="1200"/>
              </a:spcBef>
              <a:buClr>
                <a:schemeClr val="bg2"/>
              </a:buClr>
              <a:buFontTx/>
              <a:buChar char="•"/>
              <a:defRPr/>
            </a:pPr>
            <a:r>
              <a:rPr lang="en-US" sz="2400" dirty="0">
                <a:cs typeface="Avenir Black" charset="0"/>
              </a:rPr>
              <a:t>Part-time employees</a:t>
            </a:r>
          </a:p>
          <a:p>
            <a:pPr>
              <a:spcBef>
                <a:spcPts val="1200"/>
              </a:spcBef>
              <a:buClr>
                <a:schemeClr val="bg2"/>
              </a:buClr>
              <a:buFontTx/>
              <a:buChar char="•"/>
              <a:defRPr/>
            </a:pPr>
            <a:r>
              <a:rPr lang="en-US" sz="2400" dirty="0">
                <a:cs typeface="Avenir Black" charset="0"/>
              </a:rPr>
              <a:t>Peak-time efficiency routines</a:t>
            </a:r>
          </a:p>
          <a:p>
            <a:pPr>
              <a:spcBef>
                <a:spcPts val="1200"/>
              </a:spcBef>
              <a:buClr>
                <a:schemeClr val="bg2"/>
              </a:buClr>
              <a:buFontTx/>
              <a:buChar char="•"/>
              <a:defRPr/>
            </a:pPr>
            <a:r>
              <a:rPr lang="en-US" sz="2400" dirty="0">
                <a:cs typeface="Avenir Black" charset="0"/>
              </a:rPr>
              <a:t>Increased consumer participation</a:t>
            </a:r>
          </a:p>
          <a:p>
            <a:pPr>
              <a:spcBef>
                <a:spcPts val="1200"/>
              </a:spcBef>
              <a:buClr>
                <a:schemeClr val="bg2"/>
              </a:buClr>
              <a:buFontTx/>
              <a:buChar char="•"/>
              <a:defRPr/>
            </a:pPr>
            <a:r>
              <a:rPr lang="en-US" sz="2400" dirty="0">
                <a:cs typeface="Avenir Black" charset="0"/>
              </a:rPr>
              <a:t>Shared services</a:t>
            </a:r>
          </a:p>
          <a:p>
            <a:pPr>
              <a:spcBef>
                <a:spcPts val="1200"/>
              </a:spcBef>
              <a:buClr>
                <a:schemeClr val="bg2"/>
              </a:buClr>
              <a:buFontTx/>
              <a:buChar char="•"/>
              <a:defRPr/>
            </a:pPr>
            <a:r>
              <a:rPr lang="en-US" sz="2400" dirty="0">
                <a:cs typeface="Avenir Black" charset="0"/>
              </a:rPr>
              <a:t>Facilities for future expansion</a:t>
            </a:r>
            <a:endParaRPr lang="en-US" sz="2400" dirty="0"/>
          </a:p>
        </p:txBody>
      </p:sp>
    </p:spTree>
    <p:extLst>
      <p:ext uri="{BB962C8B-B14F-4D97-AF65-F5344CB8AC3E}">
        <p14:creationId xmlns:p14="http://schemas.microsoft.com/office/powerpoint/2010/main" val="31733793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Figure 14.2 Blueprint for Overnight Hotel Stay</a:t>
            </a:r>
            <a:endParaRPr lang="en-US" sz="3600" dirty="0"/>
          </a:p>
        </p:txBody>
      </p:sp>
      <p:pic>
        <p:nvPicPr>
          <p:cNvPr id="5" name="Picture 3" descr="A diagram shows a service blueprint for an overnight hotel stay. The top row consists of 10 boxes: Arrive at hotel (hotel exterior, parking); give bags to bellperson (cart for bags); check in (desk, registration, papers, lobby, key); go to room (elevators, hallways, room); receive bags (care for bags); sleep/shower (room, amenities, bath) call room service (menu); receive food (delivery, tray, food, appearance); eat (food); check out and leave (bill, desk, lobby, hotel exterior, parking). The second tier of boxes is separated by a line of interaction: greet and take bags (comes from give bags to bellperson); process registration (comes from and goes to check in); deliver bags (goes to receive bags); deliver food (goes to receive food); process check out (comes from and goes to check out and leave). Third tier is separated by a line of visibility: Take bags to room (comes from greet and take bags, goes to deliver bags); take food order (comes from call room service). Last tier is separated by a line of internal interaction: Registration system (goes to process registration); prepare food (comes from take food order, goes to deliver food); registration system (goes to process check out)."/>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600200"/>
            <a:ext cx="7830182" cy="4229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00655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ltLang="en-US" sz="3600" dirty="0"/>
              <a:t>Achieving Excellence </a:t>
            </a:r>
            <a:r>
              <a:rPr lang="en-US" altLang="en-US" sz="3600" dirty="0"/>
              <a:t>In Services Marketing </a:t>
            </a:r>
            <a:r>
              <a:rPr lang="en-US" altLang="en-US" sz="2000" dirty="0"/>
              <a:t>(1 of 2)</a:t>
            </a:r>
            <a:endParaRPr lang="en-US" sz="2000" dirty="0"/>
          </a:p>
        </p:txBody>
      </p:sp>
      <p:sp>
        <p:nvSpPr>
          <p:cNvPr id="3" name="Content Placeholder 2"/>
          <p:cNvSpPr>
            <a:spLocks noGrp="1"/>
          </p:cNvSpPr>
          <p:nvPr>
            <p:ph idx="1"/>
          </p:nvPr>
        </p:nvSpPr>
        <p:spPr>
          <a:xfrm>
            <a:off x="1981200" y="1600201"/>
            <a:ext cx="8229600" cy="381000"/>
          </a:xfrm>
        </p:spPr>
        <p:txBody>
          <a:bodyPr>
            <a:normAutofit fontScale="92500" lnSpcReduction="20000"/>
          </a:bodyPr>
          <a:lstStyle/>
          <a:p>
            <a:r>
              <a:rPr lang="en-US" altLang="en-US" sz="2600" dirty="0">
                <a:cs typeface="Avenir Black" pitchFamily="-84" charset="0"/>
              </a:rPr>
              <a:t>Marketing excellence</a:t>
            </a:r>
            <a:endParaRPr lang="en-US" sz="2600" dirty="0"/>
          </a:p>
        </p:txBody>
      </p:sp>
      <p:sp>
        <p:nvSpPr>
          <p:cNvPr id="4" name="Content Placeholder 3"/>
          <p:cNvSpPr>
            <a:spLocks noGrp="1"/>
          </p:cNvSpPr>
          <p:nvPr>
            <p:ph idx="13"/>
          </p:nvPr>
        </p:nvSpPr>
        <p:spPr>
          <a:xfrm>
            <a:off x="1981200" y="2133600"/>
            <a:ext cx="8229600" cy="304800"/>
          </a:xfrm>
        </p:spPr>
        <p:txBody>
          <a:bodyPr>
            <a:normAutofit fontScale="92500" lnSpcReduction="20000"/>
          </a:bodyPr>
          <a:lstStyle/>
          <a:p>
            <a:pPr marL="0" indent="0">
              <a:buNone/>
            </a:pPr>
            <a:r>
              <a:rPr lang="en-IN" sz="2000" b="1" dirty="0"/>
              <a:t>Figure 14.3 </a:t>
            </a:r>
            <a:r>
              <a:rPr lang="en-IN" sz="2000" dirty="0"/>
              <a:t>Three Types of Marketing in Service Industries</a:t>
            </a:r>
          </a:p>
        </p:txBody>
      </p:sp>
      <p:pic>
        <p:nvPicPr>
          <p:cNvPr id="6" name="Picture 4" descr="A triangle flow diagram shows three types of marketing in service industries. At the top of the triangle is company; the other two points of the triangle are employees and customers. Internal marketing links company with employees; external marketing links company with customers; and interactive marketing links employees and customers. Inside the triangle are illustrations of cleaning/maintenance services, financial/banking services, and the restaurant industry."/>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2667000"/>
            <a:ext cx="6233184" cy="355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24954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ltLang="en-US" sz="3600" dirty="0"/>
              <a:t>Achieving Excellence </a:t>
            </a:r>
            <a:r>
              <a:rPr lang="en-US" altLang="en-US" sz="3600" dirty="0"/>
              <a:t>In Services Marketing </a:t>
            </a:r>
            <a:r>
              <a:rPr lang="en-US" altLang="en-US" sz="2000" dirty="0"/>
              <a:t>(2 of 2)</a:t>
            </a:r>
            <a:endParaRPr lang="en-US" sz="2000" dirty="0"/>
          </a:p>
        </p:txBody>
      </p:sp>
      <p:sp>
        <p:nvSpPr>
          <p:cNvPr id="3" name="Content Placeholder 2"/>
          <p:cNvSpPr>
            <a:spLocks noGrp="1"/>
          </p:cNvSpPr>
          <p:nvPr>
            <p:ph idx="1"/>
          </p:nvPr>
        </p:nvSpPr>
        <p:spPr>
          <a:xfrm>
            <a:off x="1981200" y="1600201"/>
            <a:ext cx="5029200" cy="2362199"/>
          </a:xfrm>
        </p:spPr>
        <p:txBody>
          <a:bodyPr/>
          <a:lstStyle/>
          <a:p>
            <a:r>
              <a:rPr lang="en-US" altLang="en-US" sz="2600" dirty="0">
                <a:cs typeface="Avenir Black" pitchFamily="-84" charset="0"/>
              </a:rPr>
              <a:t>Technology and service delivery</a:t>
            </a:r>
          </a:p>
          <a:p>
            <a:pPr lvl="1"/>
            <a:r>
              <a:rPr lang="en-US" altLang="en-US" dirty="0">
                <a:cs typeface="Arial" panose="020B0604020202020204" pitchFamily="34" charset="0"/>
              </a:rPr>
              <a:t>The Internet allows for true interactivity, customer-specific and situational personalization, and real-time adjustments of the firm’s offerings</a:t>
            </a:r>
            <a:endParaRPr lang="en-US" dirty="0"/>
          </a:p>
        </p:txBody>
      </p:sp>
      <p:pic>
        <p:nvPicPr>
          <p:cNvPr id="4" name="Picture 3"/>
          <p:cNvPicPr>
            <a:picLocks noChangeAspect="1"/>
          </p:cNvPicPr>
          <p:nvPr/>
        </p:nvPicPr>
        <p:blipFill>
          <a:blip r:embed="rId3"/>
          <a:stretch>
            <a:fillRect/>
          </a:stretch>
        </p:blipFill>
        <p:spPr>
          <a:xfrm>
            <a:off x="5504621" y="3682862"/>
            <a:ext cx="6586661" cy="2744442"/>
          </a:xfrm>
          <a:prstGeom prst="rect">
            <a:avLst/>
          </a:prstGeom>
        </p:spPr>
      </p:pic>
    </p:spTree>
    <p:extLst>
      <p:ext uri="{BB962C8B-B14F-4D97-AF65-F5344CB8AC3E}">
        <p14:creationId xmlns:p14="http://schemas.microsoft.com/office/powerpoint/2010/main" val="38323969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Best Practices of Top Service Companies</a:t>
            </a:r>
            <a:endParaRPr lang="en-US" sz="2000" dirty="0"/>
          </a:p>
        </p:txBody>
      </p:sp>
      <p:sp>
        <p:nvSpPr>
          <p:cNvPr id="3" name="Content Placeholder 2"/>
          <p:cNvSpPr>
            <a:spLocks noGrp="1"/>
          </p:cNvSpPr>
          <p:nvPr>
            <p:ph idx="1"/>
          </p:nvPr>
        </p:nvSpPr>
        <p:spPr>
          <a:xfrm>
            <a:off x="1981200" y="1600200"/>
            <a:ext cx="8382000" cy="4191000"/>
          </a:xfrm>
        </p:spPr>
        <p:txBody>
          <a:bodyPr/>
          <a:lstStyle/>
          <a:p>
            <a:r>
              <a:rPr lang="en-US" altLang="en-US" sz="2600" dirty="0">
                <a:cs typeface="Avenir Black" pitchFamily="-84" charset="0"/>
              </a:rPr>
              <a:t>Strategic concept</a:t>
            </a:r>
          </a:p>
          <a:p>
            <a:r>
              <a:rPr lang="en-US" sz="2600" dirty="0"/>
              <a:t>Top-management commitment</a:t>
            </a:r>
          </a:p>
          <a:p>
            <a:r>
              <a:rPr lang="en-US" sz="2600" dirty="0"/>
              <a:t>Satisfying customer complaints</a:t>
            </a:r>
          </a:p>
          <a:p>
            <a:r>
              <a:rPr lang="en-US" sz="2600" dirty="0"/>
              <a:t>High standards</a:t>
            </a:r>
          </a:p>
          <a:p>
            <a:r>
              <a:rPr lang="en-US" sz="2600" dirty="0"/>
              <a:t>Monitoring systems</a:t>
            </a:r>
          </a:p>
          <a:p>
            <a:r>
              <a:rPr lang="en-US" sz="2600" dirty="0"/>
              <a:t>Profit tiers</a:t>
            </a:r>
            <a:endParaRPr lang="en-US" sz="2400" dirty="0"/>
          </a:p>
        </p:txBody>
      </p:sp>
    </p:spTree>
    <p:extLst>
      <p:ext uri="{BB962C8B-B14F-4D97-AF65-F5344CB8AC3E}">
        <p14:creationId xmlns:p14="http://schemas.microsoft.com/office/powerpoint/2010/main" val="22625217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Figure 14.4 Importance-Performance Analysis</a:t>
            </a:r>
            <a:endParaRPr lang="en-US" sz="3600" dirty="0"/>
          </a:p>
        </p:txBody>
      </p:sp>
      <p:pic>
        <p:nvPicPr>
          <p:cNvPr id="4" name="Picture 3" descr="A box diagram of important-performance ratings analysis is separated into four quadrants. The box has four outside labels: Extremely important (top), slightly important (bottom), excellent performance (right), and fair performance (left). Four quadrants are labeled A Concentrate here (extremely important–fair performance); B Keep up the good work (extremely important–excellent performance); C Low priority (slightly important–fair performance); D Possible overkill (slightly important–excellent performance). Data from Table 14.2 (ratings for an auto dealership) are incorporated into this diagram in a generally top down pattern. Quadrant A: 1 (job done right the first time), 2 (fast action on complaints), 9 (low prices on service); Quadrant B: 3 (prompt warranty work), 4 (able to do any job needed), 5 (service available when needed), 6 (courteous and friendly service), 7 (car ready when promised), 8 (perform only necessary work), 10 (clean up after service work); Quadrant C: 11 (convenient to home), 12  (convenient to work), 13 (courtesy buses and cars); Quadrant D: 14 (send out maintenance notice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1" y="1600200"/>
            <a:ext cx="5934075"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90484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j-lt"/>
              </a:rPr>
              <a:t>Customer Importance and Performance Ratings for an Auto </a:t>
            </a:r>
            <a:r>
              <a:rPr lang="en-US" dirty="0" smtClean="0">
                <a:latin typeface="+mj-lt"/>
              </a:rPr>
              <a:t>Dealership </a:t>
            </a:r>
            <a:r>
              <a:rPr lang="en-US" sz="2000" dirty="0"/>
              <a:t>(1 of 2)</a:t>
            </a:r>
          </a:p>
        </p:txBody>
      </p:sp>
      <p:sp>
        <p:nvSpPr>
          <p:cNvPr id="3" name="Content Placeholder 2"/>
          <p:cNvSpPr>
            <a:spLocks noGrp="1"/>
          </p:cNvSpPr>
          <p:nvPr>
            <p:ph idx="1"/>
          </p:nvPr>
        </p:nvSpPr>
        <p:spPr>
          <a:xfrm>
            <a:off x="1981200" y="1600200"/>
            <a:ext cx="8382000" cy="304800"/>
          </a:xfrm>
        </p:spPr>
        <p:txBody>
          <a:bodyPr>
            <a:normAutofit fontScale="92500" lnSpcReduction="10000"/>
          </a:bodyPr>
          <a:lstStyle/>
          <a:p>
            <a:pPr marL="0" indent="0">
              <a:buNone/>
            </a:pPr>
            <a:r>
              <a:rPr lang="en-US" sz="1800" b="1" dirty="0"/>
              <a:t>Table 14.2</a:t>
            </a:r>
            <a:r>
              <a:rPr lang="en-US" sz="1800" dirty="0"/>
              <a:t> Customer Importance and Performance Ratings for an Auto Dealership</a:t>
            </a:r>
          </a:p>
        </p:txBody>
      </p:sp>
      <p:graphicFrame>
        <p:nvGraphicFramePr>
          <p:cNvPr id="6" name="Table 5" descr="Table 14.2 has the following column headers from left to right: number attribute, attribute description, mean importance rating ay, mean performance rating b. The row entries are as follows. 1, Job done right the first time, 3.83, 2.63. 2, Fast action on complaints, 3.63, 2.73. 3, Prompt warranty work, 3.60, 3.15. 4, Able to do any job needed, 3.56, 3.00. 5, Service available when needed, 3.41, 3.05. 6, Courteous and friendly service, 3.41, 3.29. 7, Car ready when promised, 3.38, 3.03. 8, Perform only necessary work, 3.37, 3.11. "/>
          <p:cNvGraphicFramePr>
            <a:graphicFrameLocks noGrp="1"/>
          </p:cNvGraphicFramePr>
          <p:nvPr>
            <p:extLst/>
          </p:nvPr>
        </p:nvGraphicFramePr>
        <p:xfrm>
          <a:off x="1981201" y="2057400"/>
          <a:ext cx="8390001" cy="3249552"/>
        </p:xfrm>
        <a:graphic>
          <a:graphicData uri="http://schemas.openxmlformats.org/drawingml/2006/table">
            <a:tbl>
              <a:tblPr firstRow="1" bandRow="1">
                <a:tableStyleId>{3B4B98B0-60AC-42C2-AFA5-B58CD77FA1E5}</a:tableStyleId>
              </a:tblPr>
              <a:tblGrid>
                <a:gridCol w="1524000">
                  <a:extLst>
                    <a:ext uri="{9D8B030D-6E8A-4147-A177-3AD203B41FA5}">
                      <a16:colId xmlns="" xmlns:a16="http://schemas.microsoft.com/office/drawing/2014/main" val="4035771269"/>
                    </a:ext>
                  </a:extLst>
                </a:gridCol>
                <a:gridCol w="2895600">
                  <a:extLst>
                    <a:ext uri="{9D8B030D-6E8A-4147-A177-3AD203B41FA5}">
                      <a16:colId xmlns="" xmlns:a16="http://schemas.microsoft.com/office/drawing/2014/main" val="1594786925"/>
                    </a:ext>
                  </a:extLst>
                </a:gridCol>
                <a:gridCol w="1905000">
                  <a:extLst>
                    <a:ext uri="{9D8B030D-6E8A-4147-A177-3AD203B41FA5}">
                      <a16:colId xmlns="" xmlns:a16="http://schemas.microsoft.com/office/drawing/2014/main" val="2803083507"/>
                    </a:ext>
                  </a:extLst>
                </a:gridCol>
                <a:gridCol w="2065401">
                  <a:extLst>
                    <a:ext uri="{9D8B030D-6E8A-4147-A177-3AD203B41FA5}">
                      <a16:colId xmlns="" xmlns:a16="http://schemas.microsoft.com/office/drawing/2014/main" val="3375525463"/>
                    </a:ext>
                  </a:extLst>
                </a:gridCol>
              </a:tblGrid>
              <a:tr h="499484">
                <a:tc>
                  <a:txBody>
                    <a:bodyPr/>
                    <a:lstStyle/>
                    <a:p>
                      <a:pPr algn="ctr"/>
                      <a:r>
                        <a:rPr lang="en-US" sz="1500" b="1" i="0" u="none" strike="noStrike" kern="1200" baseline="0" dirty="0" smtClean="0">
                          <a:solidFill>
                            <a:schemeClr val="tx1"/>
                          </a:solidFill>
                          <a:latin typeface="+mn-lt"/>
                          <a:ea typeface="+mn-ea"/>
                          <a:cs typeface="+mn-cs"/>
                        </a:rPr>
                        <a:t>Number Attribute</a:t>
                      </a:r>
                      <a:endParaRPr lang="en-US" sz="1500" b="1"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1" i="0" u="none" strike="noStrike" kern="1200" baseline="0" dirty="0" smtClean="0">
                          <a:solidFill>
                            <a:schemeClr val="tx1"/>
                          </a:solidFill>
                          <a:latin typeface="+mn-lt"/>
                          <a:ea typeface="+mn-ea"/>
                          <a:cs typeface="+mn-cs"/>
                        </a:rPr>
                        <a:t>Attribute Description</a:t>
                      </a:r>
                      <a:endParaRPr lang="en-US" sz="1500" b="1" dirty="0"/>
                    </a:p>
                  </a:txBody>
                  <a:tcPr>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1" i="0" u="none" strike="noStrike" kern="1200" baseline="0" dirty="0" smtClean="0">
                          <a:solidFill>
                            <a:schemeClr val="tx1"/>
                          </a:solidFill>
                          <a:latin typeface="+mn-lt"/>
                          <a:ea typeface="+mn-ea"/>
                          <a:cs typeface="+mn-cs"/>
                        </a:rPr>
                        <a:t>Mean Importance Rating a</a:t>
                      </a:r>
                      <a:endParaRPr lang="en-US" sz="1500" b="1" dirty="0"/>
                    </a:p>
                  </a:txBody>
                  <a:tcPr>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1" i="0" u="none" strike="noStrike" kern="1200" baseline="0" dirty="0" smtClean="0">
                          <a:solidFill>
                            <a:schemeClr val="tx1"/>
                          </a:solidFill>
                          <a:latin typeface="+mn-lt"/>
                          <a:ea typeface="+mn-ea"/>
                          <a:cs typeface="+mn-cs"/>
                        </a:rPr>
                        <a:t>Mean Performance Rating b</a:t>
                      </a:r>
                      <a:endParaRPr lang="en-US" sz="1500" b="1" dirty="0"/>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2936437007"/>
                  </a:ext>
                </a:extLst>
              </a:tr>
              <a:tr h="337614">
                <a:tc>
                  <a:txBody>
                    <a:bodyPr/>
                    <a:lstStyle/>
                    <a:p>
                      <a:pPr algn="ctr"/>
                      <a:r>
                        <a:rPr lang="en-US" sz="1500" dirty="0" smtClean="0"/>
                        <a:t>1</a:t>
                      </a:r>
                      <a:endParaRPr lang="en-US" sz="15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Job done right the first time</a:t>
                      </a:r>
                      <a:endParaRPr lang="en-US" sz="1500" dirty="0"/>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3.83</a:t>
                      </a:r>
                      <a:endParaRPr lang="en-US" sz="1500" dirty="0"/>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2.63</a:t>
                      </a:r>
                      <a:endParaRPr lang="en-US" sz="1500" dirty="0"/>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75085121"/>
                  </a:ext>
                </a:extLst>
              </a:tr>
              <a:tr h="337614">
                <a:tc>
                  <a:txBody>
                    <a:bodyPr/>
                    <a:lstStyle/>
                    <a:p>
                      <a:pPr algn="ctr"/>
                      <a:r>
                        <a:rPr lang="en-US" sz="1500" dirty="0" smtClean="0"/>
                        <a:t>2</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Fast action on complaints</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3.63</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2.73</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822135189"/>
                  </a:ext>
                </a:extLst>
              </a:tr>
              <a:tr h="337614">
                <a:tc>
                  <a:txBody>
                    <a:bodyPr/>
                    <a:lstStyle/>
                    <a:p>
                      <a:pPr algn="ctr"/>
                      <a:r>
                        <a:rPr lang="en-US" sz="1500" dirty="0" smtClean="0"/>
                        <a:t>3</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Prompt warranty work</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3.60</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3.15</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2122477294"/>
                  </a:ext>
                </a:extLst>
              </a:tr>
              <a:tr h="337614">
                <a:tc>
                  <a:txBody>
                    <a:bodyPr/>
                    <a:lstStyle/>
                    <a:p>
                      <a:pPr algn="ctr"/>
                      <a:r>
                        <a:rPr lang="en-US" sz="1500" dirty="0" smtClean="0"/>
                        <a:t>4</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Able to do any job needed</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3.56</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3.00</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4111556557"/>
                  </a:ext>
                </a:extLst>
              </a:tr>
              <a:tr h="337614">
                <a:tc>
                  <a:txBody>
                    <a:bodyPr/>
                    <a:lstStyle/>
                    <a:p>
                      <a:pPr algn="ctr"/>
                      <a:r>
                        <a:rPr lang="en-US" sz="1500" dirty="0" smtClean="0"/>
                        <a:t>5</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Service available when needed</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3.41</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3.05</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2736782074"/>
                  </a:ext>
                </a:extLst>
              </a:tr>
              <a:tr h="337614">
                <a:tc>
                  <a:txBody>
                    <a:bodyPr/>
                    <a:lstStyle/>
                    <a:p>
                      <a:pPr algn="ctr"/>
                      <a:r>
                        <a:rPr lang="en-US" sz="1500" dirty="0" smtClean="0"/>
                        <a:t>6</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Courteous and friendly service</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3.41</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3.29</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440515569"/>
                  </a:ext>
                </a:extLst>
              </a:tr>
              <a:tr h="337614">
                <a:tc>
                  <a:txBody>
                    <a:bodyPr/>
                    <a:lstStyle/>
                    <a:p>
                      <a:pPr algn="ctr"/>
                      <a:r>
                        <a:rPr lang="en-US" sz="1500" dirty="0" smtClean="0"/>
                        <a:t>7</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Car ready when promised</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3.38</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3.03</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876712929"/>
                  </a:ext>
                </a:extLst>
              </a:tr>
              <a:tr h="337614">
                <a:tc>
                  <a:txBody>
                    <a:bodyPr/>
                    <a:lstStyle/>
                    <a:p>
                      <a:pPr algn="ctr"/>
                      <a:r>
                        <a:rPr lang="en-US" sz="1500" dirty="0" smtClean="0"/>
                        <a:t>8</a:t>
                      </a:r>
                      <a:endParaRPr lang="en-US" sz="1500" dirty="0"/>
                    </a:p>
                  </a:txBody>
                  <a:tcPr>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Perform only necessary work</a:t>
                      </a:r>
                      <a:endParaRPr lang="en-US" sz="1500" dirty="0"/>
                    </a:p>
                  </a:txBody>
                  <a:tcP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3.37</a:t>
                      </a:r>
                      <a:endParaRPr lang="en-US" sz="1500" dirty="0"/>
                    </a:p>
                  </a:txBody>
                  <a:tcP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3.11</a:t>
                      </a:r>
                      <a:endParaRPr lang="en-US" sz="1500" dirty="0"/>
                    </a:p>
                  </a:txBody>
                  <a:tcPr>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3684517959"/>
                  </a:ext>
                </a:extLst>
              </a:tr>
            </a:tbl>
          </a:graphicData>
        </a:graphic>
      </p:graphicFrame>
    </p:spTree>
    <p:extLst>
      <p:ext uri="{BB962C8B-B14F-4D97-AF65-F5344CB8AC3E}">
        <p14:creationId xmlns:p14="http://schemas.microsoft.com/office/powerpoint/2010/main" val="27848215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j-lt"/>
              </a:rPr>
              <a:t>Customer Importance and Performance Ratings for an Auto </a:t>
            </a:r>
            <a:r>
              <a:rPr lang="en-US" dirty="0" smtClean="0">
                <a:latin typeface="+mj-lt"/>
              </a:rPr>
              <a:t>Dealership </a:t>
            </a:r>
            <a:r>
              <a:rPr lang="en-US" sz="2000" dirty="0"/>
              <a:t>(2 of 2)</a:t>
            </a:r>
          </a:p>
        </p:txBody>
      </p:sp>
      <p:sp>
        <p:nvSpPr>
          <p:cNvPr id="3" name="Content Placeholder 2"/>
          <p:cNvSpPr>
            <a:spLocks noGrp="1"/>
          </p:cNvSpPr>
          <p:nvPr>
            <p:ph idx="1"/>
          </p:nvPr>
        </p:nvSpPr>
        <p:spPr>
          <a:xfrm>
            <a:off x="1981200" y="1600201"/>
            <a:ext cx="2590800" cy="304800"/>
          </a:xfrm>
        </p:spPr>
        <p:txBody>
          <a:bodyPr>
            <a:normAutofit fontScale="92500" lnSpcReduction="10000"/>
          </a:bodyPr>
          <a:lstStyle/>
          <a:p>
            <a:pPr marL="0" indent="0">
              <a:buNone/>
            </a:pPr>
            <a:r>
              <a:rPr lang="en-US" sz="1800" b="1" dirty="0"/>
              <a:t>[Table 14.2 continued]</a:t>
            </a:r>
            <a:endParaRPr lang="en-US" sz="1800" dirty="0"/>
          </a:p>
        </p:txBody>
      </p:sp>
      <p:graphicFrame>
        <p:nvGraphicFramePr>
          <p:cNvPr id="6" name="Table 5" descr="Table 14.2 (continued) has the following column headers from left to right: number attribute, attribute description, mean importance rating ay, mean performance rating b. The row entries are as follows.  9, Low prices on service, 3.29, 2.00. 10, Clean up after service work, 3.27, 3.02. 11, Convenient to home, 2.52, 2.25. 12, Convenient to work, 2.43, 2.49. 13, Courtesy buses and cars, 2.37, 2.35. 14, Send out maintenance notices, 2.05, 3.33."/>
          <p:cNvGraphicFramePr>
            <a:graphicFrameLocks noGrp="1"/>
          </p:cNvGraphicFramePr>
          <p:nvPr>
            <p:extLst/>
          </p:nvPr>
        </p:nvGraphicFramePr>
        <p:xfrm>
          <a:off x="1981201" y="2057400"/>
          <a:ext cx="8390001" cy="2574324"/>
        </p:xfrm>
        <a:graphic>
          <a:graphicData uri="http://schemas.openxmlformats.org/drawingml/2006/table">
            <a:tbl>
              <a:tblPr firstRow="1" bandRow="1">
                <a:tableStyleId>{3B4B98B0-60AC-42C2-AFA5-B58CD77FA1E5}</a:tableStyleId>
              </a:tblPr>
              <a:tblGrid>
                <a:gridCol w="1524000">
                  <a:extLst>
                    <a:ext uri="{9D8B030D-6E8A-4147-A177-3AD203B41FA5}">
                      <a16:colId xmlns="" xmlns:a16="http://schemas.microsoft.com/office/drawing/2014/main" val="4035771269"/>
                    </a:ext>
                  </a:extLst>
                </a:gridCol>
                <a:gridCol w="2895600">
                  <a:extLst>
                    <a:ext uri="{9D8B030D-6E8A-4147-A177-3AD203B41FA5}">
                      <a16:colId xmlns="" xmlns:a16="http://schemas.microsoft.com/office/drawing/2014/main" val="1594786925"/>
                    </a:ext>
                  </a:extLst>
                </a:gridCol>
                <a:gridCol w="1905000">
                  <a:extLst>
                    <a:ext uri="{9D8B030D-6E8A-4147-A177-3AD203B41FA5}">
                      <a16:colId xmlns="" xmlns:a16="http://schemas.microsoft.com/office/drawing/2014/main" val="2803083507"/>
                    </a:ext>
                  </a:extLst>
                </a:gridCol>
                <a:gridCol w="2065401">
                  <a:extLst>
                    <a:ext uri="{9D8B030D-6E8A-4147-A177-3AD203B41FA5}">
                      <a16:colId xmlns="" xmlns:a16="http://schemas.microsoft.com/office/drawing/2014/main" val="3375525463"/>
                    </a:ext>
                  </a:extLst>
                </a:gridCol>
              </a:tblGrid>
              <a:tr h="499484">
                <a:tc>
                  <a:txBody>
                    <a:bodyPr/>
                    <a:lstStyle/>
                    <a:p>
                      <a:pPr algn="ctr"/>
                      <a:r>
                        <a:rPr lang="en-US" sz="1500" b="1" i="0" u="none" strike="noStrike" kern="1200" baseline="0" dirty="0" smtClean="0">
                          <a:solidFill>
                            <a:schemeClr val="tx1"/>
                          </a:solidFill>
                          <a:latin typeface="+mn-lt"/>
                          <a:ea typeface="+mn-ea"/>
                          <a:cs typeface="+mn-cs"/>
                        </a:rPr>
                        <a:t>Number Attribute</a:t>
                      </a:r>
                      <a:endParaRPr lang="en-US" sz="1500" b="1"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1" i="0" u="none" strike="noStrike" kern="1200" baseline="0" dirty="0" smtClean="0">
                          <a:solidFill>
                            <a:schemeClr val="tx1"/>
                          </a:solidFill>
                          <a:latin typeface="+mn-lt"/>
                          <a:ea typeface="+mn-ea"/>
                          <a:cs typeface="+mn-cs"/>
                        </a:rPr>
                        <a:t>Attribute Description</a:t>
                      </a:r>
                      <a:endParaRPr lang="en-US" sz="1500" b="1" dirty="0"/>
                    </a:p>
                  </a:txBody>
                  <a:tcPr>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1" i="0" u="none" strike="noStrike" kern="1200" baseline="0" dirty="0" smtClean="0">
                          <a:solidFill>
                            <a:schemeClr val="tx1"/>
                          </a:solidFill>
                          <a:latin typeface="+mn-lt"/>
                          <a:ea typeface="+mn-ea"/>
                          <a:cs typeface="+mn-cs"/>
                        </a:rPr>
                        <a:t>Mean Importance Rating a</a:t>
                      </a:r>
                      <a:endParaRPr lang="en-US" sz="1500" b="1" dirty="0"/>
                    </a:p>
                  </a:txBody>
                  <a:tcPr>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1" i="0" u="none" strike="noStrike" kern="1200" baseline="0" dirty="0" smtClean="0">
                          <a:solidFill>
                            <a:schemeClr val="tx1"/>
                          </a:solidFill>
                          <a:latin typeface="+mn-lt"/>
                          <a:ea typeface="+mn-ea"/>
                          <a:cs typeface="+mn-cs"/>
                        </a:rPr>
                        <a:t>Mean Performance Rating b</a:t>
                      </a:r>
                      <a:endParaRPr lang="en-US" sz="1500" b="1" dirty="0"/>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2936437007"/>
                  </a:ext>
                </a:extLst>
              </a:tr>
              <a:tr h="337614">
                <a:tc>
                  <a:txBody>
                    <a:bodyPr/>
                    <a:lstStyle/>
                    <a:p>
                      <a:pPr algn="ctr"/>
                      <a:r>
                        <a:rPr lang="en-US" sz="1500" dirty="0" smtClean="0"/>
                        <a:t>9</a:t>
                      </a:r>
                      <a:endParaRPr lang="en-US" sz="15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Low prices on service</a:t>
                      </a:r>
                      <a:endParaRPr lang="en-US" sz="1500" dirty="0"/>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3.29</a:t>
                      </a:r>
                      <a:endParaRPr lang="en-US" sz="1500" dirty="0"/>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2.00</a:t>
                      </a:r>
                      <a:endParaRPr lang="en-US" sz="1500" dirty="0"/>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75085121"/>
                  </a:ext>
                </a:extLst>
              </a:tr>
              <a:tr h="337614">
                <a:tc>
                  <a:txBody>
                    <a:bodyPr/>
                    <a:lstStyle/>
                    <a:p>
                      <a:pPr algn="ctr"/>
                      <a:r>
                        <a:rPr lang="en-US" sz="1500" dirty="0" smtClean="0"/>
                        <a:t>10</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Clean up after service work</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3.27</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3.02</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822135189"/>
                  </a:ext>
                </a:extLst>
              </a:tr>
              <a:tr h="337614">
                <a:tc>
                  <a:txBody>
                    <a:bodyPr/>
                    <a:lstStyle/>
                    <a:p>
                      <a:pPr algn="ctr"/>
                      <a:r>
                        <a:rPr lang="en-US" sz="1500" dirty="0" smtClean="0"/>
                        <a:t>11</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Convenient to home</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2.52</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2.25</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2122477294"/>
                  </a:ext>
                </a:extLst>
              </a:tr>
              <a:tr h="337614">
                <a:tc>
                  <a:txBody>
                    <a:bodyPr/>
                    <a:lstStyle/>
                    <a:p>
                      <a:pPr algn="ctr"/>
                      <a:r>
                        <a:rPr lang="en-US" sz="1500" dirty="0" smtClean="0"/>
                        <a:t>12</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Convenient to work</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2.43</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2.49</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4111556557"/>
                  </a:ext>
                </a:extLst>
              </a:tr>
              <a:tr h="337614">
                <a:tc>
                  <a:txBody>
                    <a:bodyPr/>
                    <a:lstStyle/>
                    <a:p>
                      <a:pPr algn="ctr"/>
                      <a:r>
                        <a:rPr lang="en-US" sz="1500" dirty="0" smtClean="0"/>
                        <a:t>13</a:t>
                      </a:r>
                      <a:endParaRPr lang="en-US" sz="1500" dirty="0"/>
                    </a:p>
                  </a:txBody>
                  <a:tcPr>
                    <a:lnL w="12700" cap="flat" cmpd="sng" algn="ctr">
                      <a:solidFill>
                        <a:schemeClr val="tx1"/>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Courtesy buses and cars</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2.37</a:t>
                      </a:r>
                      <a:endParaRPr lang="en-US" sz="1500" dirty="0"/>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2.35</a:t>
                      </a:r>
                      <a:endParaRPr lang="en-US" sz="1500" dirty="0"/>
                    </a:p>
                  </a:txBody>
                  <a:tcPr>
                    <a:lnL>
                      <a:noFill/>
                    </a:lnL>
                    <a:lnR w="12700" cap="flat" cmpd="sng" algn="ctr">
                      <a:solidFill>
                        <a:schemeClr val="tx1"/>
                      </a:solidFill>
                      <a:prstDash val="solid"/>
                      <a:round/>
                      <a:headEnd type="none" w="med" len="med"/>
                      <a:tailEnd type="none" w="med" len="med"/>
                    </a:lnR>
                    <a:lnT>
                      <a:noFill/>
                    </a:lnT>
                    <a:lnB>
                      <a:noFill/>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2736782074"/>
                  </a:ext>
                </a:extLst>
              </a:tr>
              <a:tr h="337614">
                <a:tc>
                  <a:txBody>
                    <a:bodyPr/>
                    <a:lstStyle/>
                    <a:p>
                      <a:pPr algn="ctr"/>
                      <a:r>
                        <a:rPr lang="en-US" sz="1500" dirty="0" smtClean="0"/>
                        <a:t>14</a:t>
                      </a:r>
                      <a:endParaRPr lang="en-US" sz="1500" dirty="0"/>
                    </a:p>
                  </a:txBody>
                  <a:tcPr>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500" b="0" i="0" u="none" strike="noStrike" kern="1200" baseline="0" dirty="0" smtClean="0">
                          <a:solidFill>
                            <a:schemeClr val="tx1"/>
                          </a:solidFill>
                          <a:latin typeface="+mn-lt"/>
                          <a:ea typeface="+mn-ea"/>
                          <a:cs typeface="+mn-cs"/>
                        </a:rPr>
                        <a:t>Send out maintenance notices</a:t>
                      </a:r>
                      <a:endParaRPr lang="en-US" sz="1500" dirty="0"/>
                    </a:p>
                  </a:txBody>
                  <a:tcP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2.05</a:t>
                      </a:r>
                      <a:endParaRPr lang="en-US" sz="1500" dirty="0"/>
                    </a:p>
                  </a:txBody>
                  <a:tcP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500" b="0" i="0" u="none" strike="noStrike" kern="1200" baseline="0" dirty="0" smtClean="0">
                          <a:solidFill>
                            <a:schemeClr val="tx1"/>
                          </a:solidFill>
                          <a:latin typeface="+mn-lt"/>
                          <a:ea typeface="+mn-ea"/>
                          <a:cs typeface="+mn-cs"/>
                        </a:rPr>
                        <a:t>3.33</a:t>
                      </a:r>
                      <a:endParaRPr lang="en-US" sz="1500" dirty="0"/>
                    </a:p>
                  </a:txBody>
                  <a:tcPr>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440515569"/>
                  </a:ext>
                </a:extLst>
              </a:tr>
            </a:tbl>
          </a:graphicData>
        </a:graphic>
      </p:graphicFrame>
      <p:sp>
        <p:nvSpPr>
          <p:cNvPr id="4" name="Content Placeholder 3"/>
          <p:cNvSpPr>
            <a:spLocks noGrp="1"/>
          </p:cNvSpPr>
          <p:nvPr>
            <p:ph idx="13"/>
          </p:nvPr>
        </p:nvSpPr>
        <p:spPr>
          <a:xfrm>
            <a:off x="1981200" y="4876801"/>
            <a:ext cx="8229600" cy="990600"/>
          </a:xfrm>
        </p:spPr>
        <p:txBody>
          <a:bodyPr/>
          <a:lstStyle/>
          <a:p>
            <a:pPr marL="0" indent="0">
              <a:buNone/>
            </a:pPr>
            <a:r>
              <a:rPr lang="en-US" sz="1300" dirty="0"/>
              <a:t>a Ratings obtained from a four-point scale of “extremely important” (4), “important” (3), “slightly important” (2), and “not important” (1).</a:t>
            </a:r>
          </a:p>
          <a:p>
            <a:pPr marL="0" indent="0">
              <a:buNone/>
            </a:pPr>
            <a:r>
              <a:rPr lang="en-US" sz="1300" dirty="0"/>
              <a:t>b Ratings obtained from a four-point scale of “excellent” (4), “good” (3), “fair” (2), and “poor” (1). A “no basis for judgment” category was also provided.</a:t>
            </a:r>
          </a:p>
        </p:txBody>
      </p:sp>
    </p:spTree>
    <p:extLst>
      <p:ext uri="{BB962C8B-B14F-4D97-AF65-F5344CB8AC3E}">
        <p14:creationId xmlns:p14="http://schemas.microsoft.com/office/powerpoint/2010/main" val="33512385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Differentiating Services</a:t>
            </a:r>
            <a:endParaRPr lang="en-US" sz="2000" dirty="0"/>
          </a:p>
        </p:txBody>
      </p:sp>
      <p:sp>
        <p:nvSpPr>
          <p:cNvPr id="3" name="Content Placeholder 2"/>
          <p:cNvSpPr>
            <a:spLocks noGrp="1"/>
          </p:cNvSpPr>
          <p:nvPr>
            <p:ph idx="1"/>
          </p:nvPr>
        </p:nvSpPr>
        <p:spPr>
          <a:xfrm>
            <a:off x="1981200" y="1600201"/>
            <a:ext cx="3886200" cy="1447800"/>
          </a:xfrm>
        </p:spPr>
        <p:txBody>
          <a:bodyPr/>
          <a:lstStyle/>
          <a:p>
            <a:r>
              <a:rPr lang="en-US" altLang="en-US" sz="2600" dirty="0">
                <a:cs typeface="Avenir Black" pitchFamily="-84" charset="0"/>
              </a:rPr>
              <a:t>Primary and secondary service options</a:t>
            </a:r>
          </a:p>
          <a:p>
            <a:r>
              <a:rPr lang="en-US" altLang="en-US" sz="2600" dirty="0">
                <a:cs typeface="Avenir Black" pitchFamily="-84" charset="0"/>
              </a:rPr>
              <a:t>Innovation with services</a:t>
            </a:r>
            <a:endParaRPr lang="en-US" sz="2600" dirty="0"/>
          </a:p>
        </p:txBody>
      </p:sp>
      <p:pic>
        <p:nvPicPr>
          <p:cNvPr id="5" name="Picture 4"/>
          <p:cNvPicPr>
            <a:picLocks noChangeAspect="1"/>
          </p:cNvPicPr>
          <p:nvPr/>
        </p:nvPicPr>
        <p:blipFill>
          <a:blip r:embed="rId3"/>
          <a:stretch>
            <a:fillRect/>
          </a:stretch>
        </p:blipFill>
        <p:spPr>
          <a:xfrm>
            <a:off x="7210839" y="463827"/>
            <a:ext cx="4270980" cy="6394174"/>
          </a:xfrm>
          <a:prstGeom prst="rect">
            <a:avLst/>
          </a:prstGeom>
        </p:spPr>
      </p:pic>
    </p:spTree>
    <p:extLst>
      <p:ext uri="{BB962C8B-B14F-4D97-AF65-F5344CB8AC3E}">
        <p14:creationId xmlns:p14="http://schemas.microsoft.com/office/powerpoint/2010/main" val="42938369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Managing Service Quality</a:t>
            </a:r>
            <a:endParaRPr lang="en-US" sz="2000" dirty="0"/>
          </a:p>
        </p:txBody>
      </p:sp>
      <p:sp>
        <p:nvSpPr>
          <p:cNvPr id="3" name="Content Placeholder 2"/>
          <p:cNvSpPr>
            <a:spLocks noGrp="1"/>
          </p:cNvSpPr>
          <p:nvPr>
            <p:ph idx="1"/>
          </p:nvPr>
        </p:nvSpPr>
        <p:spPr>
          <a:xfrm>
            <a:off x="1981200" y="1600200"/>
            <a:ext cx="6172200" cy="4191000"/>
          </a:xfrm>
        </p:spPr>
        <p:txBody>
          <a:bodyPr/>
          <a:lstStyle/>
          <a:p>
            <a:r>
              <a:rPr lang="en-US" altLang="en-US" sz="2600" dirty="0">
                <a:cs typeface="Avenir Black" pitchFamily="-84" charset="0"/>
              </a:rPr>
              <a:t>Customer switching behavior factors</a:t>
            </a:r>
          </a:p>
          <a:p>
            <a:pPr lvl="1"/>
            <a:r>
              <a:rPr lang="en-US" altLang="en-US" dirty="0"/>
              <a:t>Pricing</a:t>
            </a:r>
          </a:p>
          <a:p>
            <a:pPr lvl="1"/>
            <a:r>
              <a:rPr lang="en-US" altLang="en-US" dirty="0"/>
              <a:t>Inconvenience</a:t>
            </a:r>
          </a:p>
          <a:p>
            <a:pPr lvl="1"/>
            <a:r>
              <a:rPr lang="en-US" altLang="en-US" dirty="0"/>
              <a:t>Core service failure</a:t>
            </a:r>
          </a:p>
          <a:p>
            <a:pPr lvl="1"/>
            <a:r>
              <a:rPr lang="en-US" altLang="en-US" dirty="0"/>
              <a:t>Service encounter failures</a:t>
            </a:r>
          </a:p>
          <a:p>
            <a:pPr lvl="1"/>
            <a:r>
              <a:rPr lang="en-US" altLang="en-US" dirty="0"/>
              <a:t>Response to service failure</a:t>
            </a:r>
          </a:p>
          <a:p>
            <a:pPr lvl="1"/>
            <a:r>
              <a:rPr lang="en-US" altLang="en-US" dirty="0"/>
              <a:t>Competition</a:t>
            </a:r>
          </a:p>
          <a:p>
            <a:pPr lvl="1"/>
            <a:r>
              <a:rPr lang="is-IS" altLang="en-US" dirty="0"/>
              <a:t>Ethical problems</a:t>
            </a:r>
          </a:p>
          <a:p>
            <a:pPr lvl="1"/>
            <a:r>
              <a:rPr lang="is-IS" altLang="en-US" dirty="0"/>
              <a:t>Involuntary switching</a:t>
            </a:r>
            <a:endParaRPr lang="en-US" dirty="0"/>
          </a:p>
        </p:txBody>
      </p:sp>
    </p:spTree>
    <p:extLst>
      <p:ext uri="{BB962C8B-B14F-4D97-AF65-F5344CB8AC3E}">
        <p14:creationId xmlns:p14="http://schemas.microsoft.com/office/powerpoint/2010/main" val="33502304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24081"/>
            <a:ext cx="8229600" cy="546628"/>
          </a:xfrm>
        </p:spPr>
        <p:txBody>
          <a:bodyPr>
            <a:normAutofit fontScale="90000"/>
          </a:bodyPr>
          <a:lstStyle/>
          <a:p>
            <a:r>
              <a:rPr lang="en-US" altLang="en-US" sz="3600" dirty="0"/>
              <a:t>Figure 14.5 </a:t>
            </a:r>
            <a:r>
              <a:rPr lang="de-DE" altLang="en-US" sz="3600" dirty="0">
                <a:ea typeface="ＭＳ Ｐゴシック" charset="0"/>
              </a:rPr>
              <a:t>S</a:t>
            </a:r>
            <a:r>
              <a:rPr lang="de-DE" sz="3600" dirty="0">
                <a:ea typeface="ＭＳ Ｐゴシック" charset="0"/>
              </a:rPr>
              <a:t>ervice-Quality Model</a:t>
            </a:r>
            <a:endParaRPr lang="en-US" sz="3600" dirty="0"/>
          </a:p>
        </p:txBody>
      </p:sp>
      <p:pic>
        <p:nvPicPr>
          <p:cNvPr id="5" name="Picture 3" descr="A flow diagram illustrates a service-quality model. Six boxes are arranged vertically in the center. From top to bottom, they are labeled personal needs, goes to expected service, perceived service, comes from service delivery (including pre- and post-contacts), comes from translation of perceptions into service-quality specifications, comes from management perceptions of customer expectations. Outlying boxes going to expected service are labeled word-of-mouth communications, past experience, and external communications to consumers, which also leads to perceived service. A horizontal line labeled consumer on the top and marketer on the bottom separates the top three boxes and first two outliers from the rest. Five gaps also are labeled with bidirectional arrows. Gap 1: Between management perception and expected service; Gap 2: Between management perception and translation of perceptions; Gap 3: Between Translation of perceptions and service delivery; Gap 4: Between external communications to consumers and service delivery; Gap 5: Between perceived service and expected service."/>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1219200"/>
            <a:ext cx="5034560" cy="4901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55928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6705600" cy="1097280"/>
          </a:xfrm>
        </p:spPr>
        <p:txBody>
          <a:bodyPr/>
          <a:lstStyle/>
          <a:p>
            <a:r>
              <a:rPr lang="en-US" altLang="en-US" sz="3600" dirty="0"/>
              <a:t>Improving Service Quality</a:t>
            </a:r>
            <a:endParaRPr lang="en-US" sz="2000" dirty="0"/>
          </a:p>
        </p:txBody>
      </p:sp>
      <p:sp>
        <p:nvSpPr>
          <p:cNvPr id="3" name="Content Placeholder 2"/>
          <p:cNvSpPr>
            <a:spLocks noGrp="1"/>
          </p:cNvSpPr>
          <p:nvPr>
            <p:ph idx="1"/>
          </p:nvPr>
        </p:nvSpPr>
        <p:spPr>
          <a:xfrm>
            <a:off x="1981200" y="1600200"/>
            <a:ext cx="2819400" cy="2743200"/>
          </a:xfrm>
        </p:spPr>
        <p:txBody>
          <a:bodyPr/>
          <a:lstStyle/>
          <a:p>
            <a:r>
              <a:rPr lang="en-US" altLang="en-US" sz="2600" dirty="0"/>
              <a:t>Listening</a:t>
            </a:r>
          </a:p>
          <a:p>
            <a:r>
              <a:rPr lang="en-US" altLang="en-US" sz="2600" dirty="0"/>
              <a:t>Reliability</a:t>
            </a:r>
          </a:p>
          <a:p>
            <a:r>
              <a:rPr lang="en-US" altLang="en-US" sz="2600" dirty="0"/>
              <a:t>Basic service</a:t>
            </a:r>
          </a:p>
          <a:p>
            <a:r>
              <a:rPr lang="en-US" altLang="en-US" sz="2600" dirty="0"/>
              <a:t>Service design</a:t>
            </a:r>
          </a:p>
          <a:p>
            <a:r>
              <a:rPr lang="en-US" altLang="en-US" sz="2600" dirty="0"/>
              <a:t>Recovery</a:t>
            </a:r>
            <a:endParaRPr lang="en-US" sz="2600" dirty="0"/>
          </a:p>
        </p:txBody>
      </p:sp>
      <p:sp>
        <p:nvSpPr>
          <p:cNvPr id="4" name="Content Placeholder 3"/>
          <p:cNvSpPr>
            <a:spLocks noGrp="1"/>
          </p:cNvSpPr>
          <p:nvPr>
            <p:ph idx="13"/>
          </p:nvPr>
        </p:nvSpPr>
        <p:spPr>
          <a:xfrm>
            <a:off x="5105400" y="1600200"/>
            <a:ext cx="3581400" cy="2743200"/>
          </a:xfrm>
        </p:spPr>
        <p:txBody>
          <a:bodyPr/>
          <a:lstStyle/>
          <a:p>
            <a:r>
              <a:rPr lang="en-US" altLang="en-US" sz="2600" dirty="0"/>
              <a:t>Surprising customers</a:t>
            </a:r>
          </a:p>
          <a:p>
            <a:r>
              <a:rPr lang="en-US" altLang="en-US" sz="2600" dirty="0"/>
              <a:t>Fair play</a:t>
            </a:r>
          </a:p>
          <a:p>
            <a:r>
              <a:rPr lang="en-US" altLang="en-US" sz="2600" dirty="0"/>
              <a:t>Teamwork</a:t>
            </a:r>
          </a:p>
          <a:p>
            <a:r>
              <a:rPr lang="en-US" altLang="en-US" sz="2600" dirty="0"/>
              <a:t>Employee research</a:t>
            </a:r>
          </a:p>
          <a:p>
            <a:r>
              <a:rPr lang="en-US" altLang="en-US" sz="2600" dirty="0"/>
              <a:t>Servant leadership</a:t>
            </a:r>
            <a:endParaRPr lang="en-US" sz="2600" dirty="0"/>
          </a:p>
        </p:txBody>
      </p:sp>
    </p:spTree>
    <p:extLst>
      <p:ext uri="{BB962C8B-B14F-4D97-AF65-F5344CB8AC3E}">
        <p14:creationId xmlns:p14="http://schemas.microsoft.com/office/powerpoint/2010/main" val="2384882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229600" cy="1097280"/>
          </a:xfrm>
        </p:spPr>
        <p:txBody>
          <a:bodyPr/>
          <a:lstStyle/>
          <a:p>
            <a:r>
              <a:rPr lang="it-IT" sz="3600" dirty="0">
                <a:ea typeface="ＭＳ Ｐゴシック" charset="0"/>
              </a:rPr>
              <a:t>Servqual Scale</a:t>
            </a:r>
            <a:endParaRPr lang="en-US" sz="3600" dirty="0"/>
          </a:p>
        </p:txBody>
      </p:sp>
      <p:sp>
        <p:nvSpPr>
          <p:cNvPr id="3" name="Content Placeholder 2"/>
          <p:cNvSpPr>
            <a:spLocks noGrp="1"/>
          </p:cNvSpPr>
          <p:nvPr>
            <p:ph idx="1"/>
          </p:nvPr>
        </p:nvSpPr>
        <p:spPr>
          <a:xfrm>
            <a:off x="1981200" y="1600201"/>
            <a:ext cx="4648200" cy="381000"/>
          </a:xfrm>
        </p:spPr>
        <p:txBody>
          <a:bodyPr>
            <a:normAutofit lnSpcReduction="10000"/>
          </a:bodyPr>
          <a:lstStyle/>
          <a:p>
            <a:pPr marL="0" indent="0">
              <a:buNone/>
            </a:pPr>
            <a:r>
              <a:rPr lang="en-US" sz="2200" b="1" dirty="0"/>
              <a:t>Table 14.4</a:t>
            </a:r>
            <a:r>
              <a:rPr lang="en-US" sz="2200" dirty="0"/>
              <a:t> </a:t>
            </a:r>
            <a:r>
              <a:rPr lang="it-IT" sz="2200" dirty="0">
                <a:ea typeface="ＭＳ Ｐゴシック" charset="0"/>
              </a:rPr>
              <a:t>Servqual Attributes </a:t>
            </a:r>
            <a:endParaRPr lang="en-US" sz="2200" dirty="0"/>
          </a:p>
        </p:txBody>
      </p:sp>
      <p:graphicFrame>
        <p:nvGraphicFramePr>
          <p:cNvPr id="7" name="Table 6" descr="Table 14.4 list the Servqual Attributes as follows. &#10;The attributes listed under Reliability include: Providing service as promised. Dependability in handing customers’ service problems. Performing services at the promised time. Maintaining error-free records. Employees who have the knowledge to answer customer questions. The attributes listed under Empathy include: Giving customers individual attention. Employees who deal with customers in a fashion. Having the customer’s best interests at heart. Employees who understand the needs of their customers. Convenient business hours. The attributes listed under Responsiveness include: Keeping customer informed as to when service will be performed. Prompt service to customers. Willingness to help customers. Readiness to respond to customers’ requests. The attributes listed under Tangibles include: Modern equipment. Visually appealing facilities. Employees who have a neat, professional appearance. Visually appealing materials associated with the service. The attributes listed under Assurance include: Employees who instill confidence in customers. Making customers feel safe in their transactions. Employees who are consistently courteous."/>
          <p:cNvGraphicFramePr>
            <a:graphicFrameLocks noGrp="1"/>
          </p:cNvGraphicFramePr>
          <p:nvPr>
            <p:extLst/>
          </p:nvPr>
        </p:nvGraphicFramePr>
        <p:xfrm>
          <a:off x="1989908" y="2050872"/>
          <a:ext cx="7992293" cy="4038600"/>
        </p:xfrm>
        <a:graphic>
          <a:graphicData uri="http://schemas.openxmlformats.org/drawingml/2006/table">
            <a:tbl>
              <a:tblPr firstRow="1" bandRow="1">
                <a:tableStyleId>{3B4B98B0-60AC-42C2-AFA5-B58CD77FA1E5}</a:tableStyleId>
              </a:tblPr>
              <a:tblGrid>
                <a:gridCol w="3954488">
                  <a:extLst>
                    <a:ext uri="{9D8B030D-6E8A-4147-A177-3AD203B41FA5}">
                      <a16:colId xmlns="" xmlns:a16="http://schemas.microsoft.com/office/drawing/2014/main" val="20000"/>
                    </a:ext>
                  </a:extLst>
                </a:gridCol>
                <a:gridCol w="4037805">
                  <a:extLst>
                    <a:ext uri="{9D8B030D-6E8A-4147-A177-3AD203B41FA5}">
                      <a16:colId xmlns="" xmlns:a16="http://schemas.microsoft.com/office/drawing/2014/main" val="20001"/>
                    </a:ext>
                  </a:extLst>
                </a:gridCol>
              </a:tblGrid>
              <a:tr h="370840">
                <a:tc>
                  <a:txBody>
                    <a:bodyPr/>
                    <a:lstStyle/>
                    <a:p>
                      <a:r>
                        <a:rPr lang="en-US" sz="1300" dirty="0" smtClean="0"/>
                        <a:t>Reliability</a:t>
                      </a:r>
                    </a:p>
                    <a:p>
                      <a:pPr marL="256032" indent="-256032">
                        <a:buFont typeface="Arial" panose="020B0604020202020204" pitchFamily="34" charset="0"/>
                        <a:buChar char="•"/>
                      </a:pPr>
                      <a:r>
                        <a:rPr lang="en-US" sz="1300" b="0" dirty="0" smtClean="0"/>
                        <a:t>Providing service as promised</a:t>
                      </a:r>
                    </a:p>
                    <a:p>
                      <a:pPr marL="256032" indent="-256032">
                        <a:buFont typeface="Arial" panose="020B0604020202020204" pitchFamily="34" charset="0"/>
                        <a:buChar char="•"/>
                      </a:pPr>
                      <a:r>
                        <a:rPr lang="en-US" sz="1300" b="0" dirty="0" smtClean="0"/>
                        <a:t>Dependability in handing customers’ service problems</a:t>
                      </a:r>
                    </a:p>
                    <a:p>
                      <a:pPr marL="256032" indent="-256032">
                        <a:buFont typeface="Arial" panose="020B0604020202020204" pitchFamily="34" charset="0"/>
                        <a:buChar char="•"/>
                      </a:pPr>
                      <a:r>
                        <a:rPr lang="en-US" sz="1300" b="0" dirty="0" smtClean="0"/>
                        <a:t>Performing services at the promised time</a:t>
                      </a:r>
                    </a:p>
                    <a:p>
                      <a:pPr marL="256032" indent="-256032">
                        <a:buFont typeface="Arial" panose="020B0604020202020204" pitchFamily="34" charset="0"/>
                        <a:buChar char="•"/>
                      </a:pPr>
                      <a:r>
                        <a:rPr lang="en-US" sz="1300" b="0" dirty="0" smtClean="0"/>
                        <a:t>Maintaining</a:t>
                      </a:r>
                      <a:r>
                        <a:rPr lang="en-US" sz="1300" b="0" baseline="0" dirty="0" smtClean="0"/>
                        <a:t> error-free records</a:t>
                      </a:r>
                    </a:p>
                    <a:p>
                      <a:pPr marL="256032" indent="-256032">
                        <a:buFont typeface="Arial" panose="020B0604020202020204" pitchFamily="34" charset="0"/>
                        <a:buChar char="•"/>
                      </a:pPr>
                      <a:r>
                        <a:rPr lang="en-US" sz="1300" b="0" baseline="0" dirty="0" smtClean="0"/>
                        <a:t>Employees who have the knowledge to answer customer questions</a:t>
                      </a:r>
                      <a:endParaRPr lang="en-US" sz="1300" b="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300" dirty="0" smtClean="0"/>
                        <a:t>Empathy</a:t>
                      </a:r>
                    </a:p>
                    <a:p>
                      <a:pPr marL="256032" indent="-256032">
                        <a:buFont typeface="Arial" panose="020B0604020202020204" pitchFamily="34" charset="0"/>
                        <a:buChar char="•"/>
                      </a:pPr>
                      <a:r>
                        <a:rPr lang="en-US" sz="1300" b="0" dirty="0" smtClean="0"/>
                        <a:t>Giving customers individual attention</a:t>
                      </a:r>
                    </a:p>
                    <a:p>
                      <a:pPr marL="256032" indent="-256032">
                        <a:buFont typeface="Arial" panose="020B0604020202020204" pitchFamily="34" charset="0"/>
                        <a:buChar char="•"/>
                      </a:pPr>
                      <a:r>
                        <a:rPr lang="en-US" sz="1300" b="0" dirty="0" smtClean="0"/>
                        <a:t>Employees who deal with customers in a fashion</a:t>
                      </a:r>
                    </a:p>
                    <a:p>
                      <a:pPr marL="256032" indent="-256032">
                        <a:buFont typeface="Arial" panose="020B0604020202020204" pitchFamily="34" charset="0"/>
                        <a:buChar char="•"/>
                      </a:pPr>
                      <a:r>
                        <a:rPr lang="en-US" sz="1300" b="0" dirty="0" smtClean="0"/>
                        <a:t>Having the customer’s best interests at heart</a:t>
                      </a:r>
                    </a:p>
                    <a:p>
                      <a:pPr marL="256032" indent="-256032">
                        <a:buFont typeface="Arial" panose="020B0604020202020204" pitchFamily="34" charset="0"/>
                        <a:buChar char="•"/>
                      </a:pPr>
                      <a:r>
                        <a:rPr lang="en-US" sz="1300" b="0" dirty="0" smtClean="0"/>
                        <a:t>Employees who understand the needs of their customers</a:t>
                      </a:r>
                    </a:p>
                    <a:p>
                      <a:pPr marL="256032" indent="-256032">
                        <a:buFont typeface="Arial" panose="020B0604020202020204" pitchFamily="34" charset="0"/>
                        <a:buChar char="•"/>
                      </a:pPr>
                      <a:r>
                        <a:rPr lang="en-US" sz="1300" b="0" dirty="0" smtClean="0"/>
                        <a:t>Convenient business hours</a:t>
                      </a:r>
                      <a:endParaRPr lang="en-US" sz="1300" b="0" dirty="0"/>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0"/>
                  </a:ext>
                </a:extLst>
              </a:tr>
              <a:tr h="370840">
                <a:tc>
                  <a:txBody>
                    <a:bodyPr/>
                    <a:lstStyle/>
                    <a:p>
                      <a:r>
                        <a:rPr lang="en-US" sz="1300" b="1" dirty="0" smtClean="0"/>
                        <a:t>Responsiveness</a:t>
                      </a:r>
                    </a:p>
                    <a:p>
                      <a:pPr marL="256032" indent="-256032">
                        <a:buFont typeface="Arial" panose="020B0604020202020204" pitchFamily="34" charset="0"/>
                        <a:buChar char="•"/>
                      </a:pPr>
                      <a:r>
                        <a:rPr lang="en-US" sz="1300" b="0" dirty="0" smtClean="0"/>
                        <a:t>Keeping customer informed as to when service will be performed</a:t>
                      </a:r>
                    </a:p>
                    <a:p>
                      <a:pPr marL="256032" indent="-256032">
                        <a:buFont typeface="Arial" panose="020B0604020202020204" pitchFamily="34" charset="0"/>
                        <a:buChar char="•"/>
                      </a:pPr>
                      <a:r>
                        <a:rPr lang="en-US" sz="1300" b="0" dirty="0" smtClean="0"/>
                        <a:t>Prompt service to customers</a:t>
                      </a:r>
                    </a:p>
                    <a:p>
                      <a:pPr marL="256032" indent="-256032">
                        <a:buFont typeface="Arial" panose="020B0604020202020204" pitchFamily="34" charset="0"/>
                        <a:buChar char="•"/>
                      </a:pPr>
                      <a:r>
                        <a:rPr lang="en-US" sz="1300" b="0" dirty="0" smtClean="0"/>
                        <a:t>Willingness to help customers</a:t>
                      </a:r>
                    </a:p>
                    <a:p>
                      <a:pPr marL="256032" indent="-256032">
                        <a:buFont typeface="Arial" panose="020B0604020202020204" pitchFamily="34" charset="0"/>
                        <a:buChar char="•"/>
                      </a:pPr>
                      <a:r>
                        <a:rPr lang="en-US" sz="1300" b="0" dirty="0" smtClean="0"/>
                        <a:t>Readiness to respond to</a:t>
                      </a:r>
                      <a:r>
                        <a:rPr lang="en-US" sz="1300" b="0" baseline="0" dirty="0" smtClean="0"/>
                        <a:t> customers’ requests</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300" b="1" dirty="0" smtClean="0"/>
                        <a:t>Tangibles</a:t>
                      </a:r>
                    </a:p>
                    <a:p>
                      <a:pPr marL="256032" indent="-256032">
                        <a:buFont typeface="Arial" panose="020B0604020202020204" pitchFamily="34" charset="0"/>
                        <a:buChar char="•"/>
                      </a:pPr>
                      <a:r>
                        <a:rPr lang="en-US" sz="1300" b="0" dirty="0" smtClean="0"/>
                        <a:t>Modern equipment</a:t>
                      </a:r>
                    </a:p>
                    <a:p>
                      <a:pPr marL="256032" indent="-256032">
                        <a:buFont typeface="Arial" panose="020B0604020202020204" pitchFamily="34" charset="0"/>
                        <a:buChar char="•"/>
                      </a:pPr>
                      <a:r>
                        <a:rPr lang="en-US" sz="1300" b="0" dirty="0" smtClean="0"/>
                        <a:t>Visually appealing facilities</a:t>
                      </a:r>
                    </a:p>
                    <a:p>
                      <a:pPr marL="256032" indent="-256032">
                        <a:buFont typeface="Arial" panose="020B0604020202020204" pitchFamily="34" charset="0"/>
                        <a:buChar char="•"/>
                      </a:pPr>
                      <a:r>
                        <a:rPr lang="en-US" sz="1300" b="0" dirty="0" smtClean="0"/>
                        <a:t>Employees who have a neat, professional appearance</a:t>
                      </a:r>
                    </a:p>
                    <a:p>
                      <a:pPr marL="256032" indent="-256032">
                        <a:buFont typeface="Arial" panose="020B0604020202020204" pitchFamily="34" charset="0"/>
                        <a:buChar char="•"/>
                      </a:pPr>
                      <a:r>
                        <a:rPr lang="en-US" sz="1300" b="0" dirty="0" smtClean="0"/>
                        <a:t>Visually</a:t>
                      </a:r>
                      <a:r>
                        <a:rPr lang="en-US" sz="1300" b="0" baseline="0" dirty="0" smtClean="0"/>
                        <a:t> appealing materials associated with the service</a:t>
                      </a:r>
                      <a:endParaRPr lang="en-US" sz="1300" b="0" dirty="0"/>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1"/>
                  </a:ext>
                </a:extLst>
              </a:tr>
              <a:tr h="370840">
                <a:tc>
                  <a:txBody>
                    <a:bodyPr/>
                    <a:lstStyle/>
                    <a:p>
                      <a:r>
                        <a:rPr lang="en-US" sz="1300" b="1" dirty="0" smtClean="0"/>
                        <a:t>Assurance</a:t>
                      </a:r>
                    </a:p>
                    <a:p>
                      <a:pPr marL="256032" indent="-256032">
                        <a:buFont typeface="Arial" panose="020B0604020202020204" pitchFamily="34" charset="0"/>
                        <a:buChar char="•"/>
                      </a:pPr>
                      <a:r>
                        <a:rPr lang="en-US" sz="1300" b="0" dirty="0" smtClean="0"/>
                        <a:t>Employees who instill confidence in customers</a:t>
                      </a:r>
                    </a:p>
                    <a:p>
                      <a:pPr marL="256032" indent="-256032">
                        <a:buFont typeface="Arial" panose="020B0604020202020204" pitchFamily="34" charset="0"/>
                        <a:buChar char="•"/>
                      </a:pPr>
                      <a:r>
                        <a:rPr lang="en-US" sz="1300" b="0" dirty="0" smtClean="0"/>
                        <a:t>Making customers feel safe in their transactions</a:t>
                      </a:r>
                    </a:p>
                    <a:p>
                      <a:pPr marL="256032" indent="-256032">
                        <a:buFont typeface="Arial" panose="020B0604020202020204" pitchFamily="34" charset="0"/>
                        <a:buChar char="•"/>
                      </a:pPr>
                      <a:r>
                        <a:rPr lang="en-US" sz="1300" b="0" dirty="0" smtClean="0"/>
                        <a:t>Employees who are consistently courteous</a:t>
                      </a:r>
                      <a:endParaRPr lang="en-US" sz="1300" b="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300" dirty="0" smtClean="0">
                          <a:solidFill>
                            <a:schemeClr val="bg1"/>
                          </a:solidFill>
                        </a:rPr>
                        <a:t>blank</a:t>
                      </a:r>
                      <a:endParaRPr lang="en-US" sz="1300" dirty="0">
                        <a:solidFill>
                          <a:schemeClr val="bg1"/>
                        </a:solidFill>
                      </a:endParaRP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10002"/>
                  </a:ext>
                </a:extLst>
              </a:tr>
            </a:tbl>
          </a:graphicData>
        </a:graphic>
      </p:graphicFrame>
    </p:spTree>
    <p:extLst>
      <p:ext uri="{BB962C8B-B14F-4D97-AF65-F5344CB8AC3E}">
        <p14:creationId xmlns:p14="http://schemas.microsoft.com/office/powerpoint/2010/main" val="17050818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sz="3600" dirty="0"/>
              <a:t>Extending the Service-Quality Model</a:t>
            </a:r>
            <a:endParaRPr lang="en-US" sz="2000" dirty="0"/>
          </a:p>
        </p:txBody>
      </p:sp>
      <p:sp>
        <p:nvSpPr>
          <p:cNvPr id="3" name="Content Placeholder 2"/>
          <p:cNvSpPr>
            <a:spLocks noGrp="1"/>
          </p:cNvSpPr>
          <p:nvPr>
            <p:ph idx="1"/>
          </p:nvPr>
        </p:nvSpPr>
        <p:spPr>
          <a:xfrm>
            <a:off x="1981200" y="1600200"/>
            <a:ext cx="7924800" cy="2514600"/>
          </a:xfrm>
        </p:spPr>
        <p:txBody>
          <a:bodyPr/>
          <a:lstStyle/>
          <a:p>
            <a:r>
              <a:rPr lang="en-US" altLang="en-US" sz="2600" dirty="0">
                <a:cs typeface="Avenir Black" pitchFamily="-84" charset="0"/>
              </a:rPr>
              <a:t>Dynamic process model of improved service quality perceptions</a:t>
            </a:r>
          </a:p>
          <a:p>
            <a:pPr lvl="1"/>
            <a:r>
              <a:rPr lang="en-US" altLang="en-US" dirty="0">
                <a:cs typeface="Arial" panose="020B0604020202020204" pitchFamily="34" charset="0"/>
              </a:rPr>
              <a:t>Increasing customer expectations of what the firm will deliver</a:t>
            </a:r>
          </a:p>
          <a:p>
            <a:pPr lvl="1"/>
            <a:r>
              <a:rPr lang="en-US" altLang="en-US" dirty="0">
                <a:cs typeface="Arial" panose="020B0604020202020204" pitchFamily="34" charset="0"/>
              </a:rPr>
              <a:t>Decreasing customer expectations of what the firm should deliver</a:t>
            </a:r>
            <a:endParaRPr lang="en-US" dirty="0"/>
          </a:p>
        </p:txBody>
      </p:sp>
    </p:spTree>
    <p:extLst>
      <p:ext uri="{BB962C8B-B14F-4D97-AF65-F5344CB8AC3E}">
        <p14:creationId xmlns:p14="http://schemas.microsoft.com/office/powerpoint/2010/main" val="29898787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001000" cy="1097280"/>
          </a:xfrm>
        </p:spPr>
        <p:txBody>
          <a:bodyPr/>
          <a:lstStyle/>
          <a:p>
            <a:r>
              <a:rPr lang="en-US" altLang="en-US" sz="3600" dirty="0"/>
              <a:t>Incorporating Self-Service Technologies</a:t>
            </a:r>
            <a:endParaRPr lang="en-US" sz="2000" dirty="0"/>
          </a:p>
        </p:txBody>
      </p:sp>
      <p:sp>
        <p:nvSpPr>
          <p:cNvPr id="3" name="Content Placeholder 2"/>
          <p:cNvSpPr>
            <a:spLocks noGrp="1"/>
          </p:cNvSpPr>
          <p:nvPr>
            <p:ph idx="1"/>
          </p:nvPr>
        </p:nvSpPr>
        <p:spPr>
          <a:xfrm>
            <a:off x="1981200" y="1600200"/>
            <a:ext cx="5562600" cy="2286000"/>
          </a:xfrm>
        </p:spPr>
        <p:txBody>
          <a:bodyPr/>
          <a:lstStyle/>
          <a:p>
            <a:r>
              <a:rPr lang="en-US" altLang="en-US" sz="2600" dirty="0">
                <a:cs typeface="Avenir Black" pitchFamily="-84" charset="0"/>
              </a:rPr>
              <a:t>SSTs can:</a:t>
            </a:r>
          </a:p>
          <a:p>
            <a:pPr lvl="1"/>
            <a:r>
              <a:rPr lang="en-US" altLang="en-US" dirty="0">
                <a:cs typeface="Arial" panose="020B0604020202020204" pitchFamily="34" charset="0"/>
              </a:rPr>
              <a:t>Make transactions more accurate</a:t>
            </a:r>
          </a:p>
          <a:p>
            <a:pPr lvl="1"/>
            <a:r>
              <a:rPr lang="en-US" altLang="en-US" dirty="0">
                <a:cs typeface="Arial" panose="020B0604020202020204" pitchFamily="34" charset="0"/>
              </a:rPr>
              <a:t>Make transactions more convenient</a:t>
            </a:r>
          </a:p>
          <a:p>
            <a:pPr lvl="1"/>
            <a:r>
              <a:rPr lang="en-US" altLang="en-US" dirty="0">
                <a:cs typeface="Arial" panose="020B0604020202020204" pitchFamily="34" charset="0"/>
              </a:rPr>
              <a:t>Make transactions faster</a:t>
            </a:r>
          </a:p>
          <a:p>
            <a:pPr lvl="1"/>
            <a:r>
              <a:rPr lang="en-US" altLang="en-US" dirty="0">
                <a:cs typeface="Arial" panose="020B0604020202020204" pitchFamily="34" charset="0"/>
              </a:rPr>
              <a:t>Reduce costs</a:t>
            </a:r>
            <a:endParaRPr lang="en-US" dirty="0"/>
          </a:p>
        </p:txBody>
      </p:sp>
      <p:pic>
        <p:nvPicPr>
          <p:cNvPr id="5" name="Picture 4"/>
          <p:cNvPicPr>
            <a:picLocks noChangeAspect="1"/>
          </p:cNvPicPr>
          <p:nvPr/>
        </p:nvPicPr>
        <p:blipFill>
          <a:blip r:embed="rId3"/>
          <a:stretch>
            <a:fillRect/>
          </a:stretch>
        </p:blipFill>
        <p:spPr>
          <a:xfrm>
            <a:off x="7381461" y="1600200"/>
            <a:ext cx="4810539" cy="3607904"/>
          </a:xfrm>
          <a:prstGeom prst="rect">
            <a:avLst/>
          </a:prstGeom>
        </p:spPr>
      </p:pic>
    </p:spTree>
    <p:extLst>
      <p:ext uri="{BB962C8B-B14F-4D97-AF65-F5344CB8AC3E}">
        <p14:creationId xmlns:p14="http://schemas.microsoft.com/office/powerpoint/2010/main" val="12642974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001000" cy="1097280"/>
          </a:xfrm>
        </p:spPr>
        <p:txBody>
          <a:bodyPr/>
          <a:lstStyle/>
          <a:p>
            <a:r>
              <a:rPr lang="en-US" altLang="en-US" sz="3600" dirty="0"/>
              <a:t>Managing Product-Support Services</a:t>
            </a:r>
            <a:endParaRPr lang="en-US" sz="2000" dirty="0"/>
          </a:p>
        </p:txBody>
      </p:sp>
      <p:sp>
        <p:nvSpPr>
          <p:cNvPr id="3" name="Content Placeholder 2"/>
          <p:cNvSpPr>
            <a:spLocks noGrp="1"/>
          </p:cNvSpPr>
          <p:nvPr>
            <p:ph idx="1"/>
          </p:nvPr>
        </p:nvSpPr>
        <p:spPr>
          <a:xfrm>
            <a:off x="1981200" y="1600200"/>
            <a:ext cx="5562600" cy="1828800"/>
          </a:xfrm>
        </p:spPr>
        <p:txBody>
          <a:bodyPr/>
          <a:lstStyle/>
          <a:p>
            <a:r>
              <a:rPr lang="en-US" altLang="en-US" sz="2600" dirty="0">
                <a:cs typeface="Avenir Black" pitchFamily="-84" charset="0"/>
              </a:rPr>
              <a:t>Three types of customer worries</a:t>
            </a:r>
          </a:p>
          <a:p>
            <a:pPr lvl="1"/>
            <a:r>
              <a:rPr lang="en-US" dirty="0"/>
              <a:t>Failure frequency</a:t>
            </a:r>
          </a:p>
          <a:p>
            <a:pPr lvl="1"/>
            <a:r>
              <a:rPr lang="en-US" dirty="0"/>
              <a:t>Downtime</a:t>
            </a:r>
          </a:p>
          <a:p>
            <a:pPr lvl="1"/>
            <a:r>
              <a:rPr lang="en-US" dirty="0"/>
              <a:t>Out-of-pocket costs</a:t>
            </a:r>
            <a:endParaRPr lang="en-US" sz="2600" dirty="0"/>
          </a:p>
        </p:txBody>
      </p:sp>
      <p:pic>
        <p:nvPicPr>
          <p:cNvPr id="4" name="Picture 3"/>
          <p:cNvPicPr>
            <a:picLocks noChangeAspect="1"/>
          </p:cNvPicPr>
          <p:nvPr/>
        </p:nvPicPr>
        <p:blipFill>
          <a:blip r:embed="rId3"/>
          <a:stretch>
            <a:fillRect/>
          </a:stretch>
        </p:blipFill>
        <p:spPr>
          <a:xfrm>
            <a:off x="3231046" y="3429000"/>
            <a:ext cx="6628572" cy="3059341"/>
          </a:xfrm>
          <a:prstGeom prst="rect">
            <a:avLst/>
          </a:prstGeom>
        </p:spPr>
      </p:pic>
    </p:spTree>
    <p:extLst>
      <p:ext uri="{BB962C8B-B14F-4D97-AF65-F5344CB8AC3E}">
        <p14:creationId xmlns:p14="http://schemas.microsoft.com/office/powerpoint/2010/main" val="8577281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type="body" sz="quarter" idx="10"/>
          </p:nvPr>
        </p:nvSpPr>
        <p:spPr>
          <a:xfrm>
            <a:off x="0" y="2805171"/>
            <a:ext cx="7543800" cy="2125662"/>
          </a:xfrm>
        </p:spPr>
        <p:txBody>
          <a:bodyPr>
            <a:normAutofit fontScale="47500" lnSpcReduction="20000"/>
          </a:bodyPr>
          <a:lstStyle/>
          <a:p>
            <a:pPr>
              <a:defRPr/>
            </a:pPr>
            <a:endParaRPr lang="uz-Cyrl-UZ" cap="all" dirty="0" smtClean="0">
              <a:solidFill>
                <a:schemeClr val="tx2"/>
              </a:solidFill>
            </a:endParaRPr>
          </a:p>
          <a:p>
            <a:pPr>
              <a:defRPr/>
            </a:pPr>
            <a:endParaRPr lang="uz-Cyrl-UZ" cap="all" dirty="0">
              <a:solidFill>
                <a:schemeClr val="tx2"/>
              </a:solidFill>
            </a:endParaRPr>
          </a:p>
          <a:p>
            <a:pPr>
              <a:defRPr/>
            </a:pPr>
            <a:endParaRPr lang="uz-Cyrl-UZ" cap="all" dirty="0" smtClean="0">
              <a:solidFill>
                <a:schemeClr val="tx2"/>
              </a:solidFill>
            </a:endParaRPr>
          </a:p>
          <a:p>
            <a:pPr>
              <a:defRPr/>
            </a:pPr>
            <a:r>
              <a:rPr lang="en-US" sz="8600" cap="all" dirty="0">
                <a:solidFill>
                  <a:schemeClr val="tx2"/>
                </a:solidFill>
              </a:rPr>
              <a:t>THANK YOU FOR YOUR ATTENTION!</a:t>
            </a:r>
            <a:endParaRPr lang="uz-Cyrl-UZ" sz="8600" cap="all" dirty="0">
              <a:solidFill>
                <a:schemeClr val="tx2"/>
              </a:solidFill>
            </a:endParaRPr>
          </a:p>
          <a:p>
            <a:pPr>
              <a:defRPr/>
            </a:pPr>
            <a:endParaRPr lang="en-US" sz="3600" cap="all" dirty="0">
              <a:solidFill>
                <a:schemeClr val="tx2"/>
              </a:solidFill>
            </a:endParaRPr>
          </a:p>
          <a:p>
            <a:pPr>
              <a:defRPr/>
            </a:pPr>
            <a:endParaRPr lang="en-US" sz="3600" cap="all" dirty="0">
              <a:solidFill>
                <a:schemeClr val="tx2"/>
              </a:solidFill>
            </a:endParaRPr>
          </a:p>
          <a:p>
            <a:pPr>
              <a:defRPr/>
            </a:pPr>
            <a:endParaRPr lang="uz-Cyrl-UZ" sz="3600" cap="all" dirty="0">
              <a:solidFill>
                <a:schemeClr val="tx2"/>
              </a:solidFill>
            </a:endParaRPr>
          </a:p>
        </p:txBody>
      </p:sp>
      <p:pic>
        <p:nvPicPr>
          <p:cNvPr id="2" name="Рисунок 1"/>
          <p:cNvPicPr>
            <a:picLocks noChangeAspect="1"/>
          </p:cNvPicPr>
          <p:nvPr/>
        </p:nvPicPr>
        <p:blipFill>
          <a:blip r:embed="rId3"/>
          <a:stretch>
            <a:fillRect/>
          </a:stretch>
        </p:blipFill>
        <p:spPr>
          <a:xfrm>
            <a:off x="6442176" y="2682393"/>
            <a:ext cx="4328535" cy="2889754"/>
          </a:xfrm>
          <a:prstGeom prst="rect">
            <a:avLst/>
          </a:prstGeom>
        </p:spPr>
      </p:pic>
    </p:spTree>
    <p:extLst>
      <p:ext uri="{BB962C8B-B14F-4D97-AF65-F5344CB8AC3E}">
        <p14:creationId xmlns:p14="http://schemas.microsoft.com/office/powerpoint/2010/main" val="4733470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71335"/>
            <a:ext cx="12192000" cy="6959600"/>
          </a:xfrm>
          <a:prstGeom prst="rect">
            <a:avLst/>
          </a:prstGeom>
        </p:spPr>
      </p:pic>
    </p:spTree>
    <p:extLst>
      <p:ext uri="{BB962C8B-B14F-4D97-AF65-F5344CB8AC3E}">
        <p14:creationId xmlns:p14="http://schemas.microsoft.com/office/powerpoint/2010/main" val="1544208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434</TotalTime>
  <Words>3659</Words>
  <Application>Microsoft Office PowerPoint</Application>
  <PresentationFormat>Widescreen</PresentationFormat>
  <Paragraphs>361</Paragraphs>
  <Slides>30</Slides>
  <Notes>29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ＭＳ Ｐゴシック</vt:lpstr>
      <vt:lpstr>Arial</vt:lpstr>
      <vt:lpstr>Avenir Black</vt:lpstr>
      <vt:lpstr>Calibri</vt:lpstr>
      <vt:lpstr>Calibri Light</vt:lpstr>
      <vt:lpstr>Office Theme</vt:lpstr>
      <vt:lpstr>PowerPoint Presentation</vt:lpstr>
      <vt:lpstr>Designing and Managing Services</vt:lpstr>
      <vt:lpstr>Learning Objectives</vt:lpstr>
      <vt:lpstr>The Nature of Services</vt:lpstr>
      <vt:lpstr>Categories of Service Mix</vt:lpstr>
      <vt:lpstr>Service Distinctions</vt:lpstr>
      <vt:lpstr>Figure 14.1 Evaluation Continuum for Product Types</vt:lpstr>
      <vt:lpstr>Characteristics of Services</vt:lpstr>
      <vt:lpstr>Intangibility (1 of 2)</vt:lpstr>
      <vt:lpstr>Intangibility (2 of 2)</vt:lpstr>
      <vt:lpstr>Inseparability</vt:lpstr>
      <vt:lpstr>Variability</vt:lpstr>
      <vt:lpstr>Perishability</vt:lpstr>
      <vt:lpstr>Figure 14.2 Blueprint for Overnight Hotel Stay</vt:lpstr>
      <vt:lpstr>Achieving Excellence In Services Marketing (1 of 2)</vt:lpstr>
      <vt:lpstr>Achieving Excellence In Services Marketing (2 of 2)</vt:lpstr>
      <vt:lpstr>Best Practices of Top Service Companies</vt:lpstr>
      <vt:lpstr>Figure 14.4 Importance-Performance Analysis</vt:lpstr>
      <vt:lpstr>Customer Importance and Performance Ratings for an Auto Dealership (1 of 2)</vt:lpstr>
      <vt:lpstr>Customer Importance and Performance Ratings for an Auto Dealership (2 of 2)</vt:lpstr>
      <vt:lpstr>Differentiating Services</vt:lpstr>
      <vt:lpstr>Managing Service Quality</vt:lpstr>
      <vt:lpstr>Figure 14.5 Service-Quality Model</vt:lpstr>
      <vt:lpstr>Improving Service Quality</vt:lpstr>
      <vt:lpstr>Servqual Scale</vt:lpstr>
      <vt:lpstr>Extending the Service-Quality Model</vt:lpstr>
      <vt:lpstr>Incorporating Self-Service Technologies</vt:lpstr>
      <vt:lpstr>Managing Product-Support Services</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of Marketing in Uzbekistan</dc:title>
  <dc:creator>Mamurjon Rahimov</dc:creator>
  <cp:lastModifiedBy>Mamurjon Rahimov</cp:lastModifiedBy>
  <cp:revision>40</cp:revision>
  <dcterms:created xsi:type="dcterms:W3CDTF">2018-04-02T08:05:09Z</dcterms:created>
  <dcterms:modified xsi:type="dcterms:W3CDTF">2018-11-19T13:16:04Z</dcterms:modified>
</cp:coreProperties>
</file>