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64" r:id="rId2"/>
    <p:sldId id="265"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92" r:id="rId28"/>
    <p:sldId id="293" r:id="rId29"/>
    <p:sldId id="294" r:id="rId30"/>
    <p:sldId id="295" r:id="rId31"/>
    <p:sldId id="296" r:id="rId32"/>
    <p:sldId id="297" r:id="rId33"/>
    <p:sldId id="298" r:id="rId34"/>
    <p:sldId id="299" r:id="rId35"/>
    <p:sldId id="266" r:id="rId36"/>
    <p:sldId id="262"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824" autoAdjust="0"/>
    <p:restoredTop sz="78584" autoAdjust="0"/>
  </p:normalViewPr>
  <p:slideViewPr>
    <p:cSldViewPr snapToGrid="0">
      <p:cViewPr varScale="1">
        <p:scale>
          <a:sx n="72" d="100"/>
          <a:sy n="72" d="100"/>
        </p:scale>
        <p:origin x="834" y="72"/>
      </p:cViewPr>
      <p:guideLst/>
    </p:cSldViewPr>
  </p:slideViewPr>
  <p:notesTextViewPr>
    <p:cViewPr>
      <p:scale>
        <a:sx n="1" d="1"/>
        <a:sy n="1" d="1"/>
      </p:scale>
      <p:origin x="0" y="0"/>
    </p:cViewPr>
  </p:notesTextViewPr>
  <p:sorterViewPr>
    <p:cViewPr>
      <p:scale>
        <a:sx n="47" d="100"/>
        <a:sy n="47"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40BCEF-E73C-4F2D-BB7D-6A1E32F02BF4}" type="datetimeFigureOut">
              <a:rPr lang="en-US" smtClean="0"/>
              <a:t>11/19/2018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5B6BC0-9D74-449B-8958-F5D3DD495A24}" type="slidenum">
              <a:rPr lang="en-US" smtClean="0"/>
              <a:t>‹#›</a:t>
            </a:fld>
            <a:endParaRPr lang="en-US"/>
          </a:p>
        </p:txBody>
      </p:sp>
    </p:spTree>
    <p:extLst>
      <p:ext uri="{BB962C8B-B14F-4D97-AF65-F5344CB8AC3E}">
        <p14:creationId xmlns:p14="http://schemas.microsoft.com/office/powerpoint/2010/main" val="2578199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425B6BC0-9D74-449B-8958-F5D3DD495A24}" type="slidenum">
              <a:rPr lang="en-US" smtClean="0"/>
              <a:t>2</a:t>
            </a:fld>
            <a:endParaRPr lang="en-US"/>
          </a:p>
        </p:txBody>
      </p:sp>
    </p:spTree>
    <p:extLst>
      <p:ext uri="{BB962C8B-B14F-4D97-AF65-F5344CB8AC3E}">
        <p14:creationId xmlns:p14="http://schemas.microsoft.com/office/powerpoint/2010/main" val="3303811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A73D6722-9B4D-4E29-B226-C325925A8118}" type="slidenum">
              <a:rPr lang="en-US" smtClean="0"/>
              <a:t>3</a:t>
            </a:fld>
            <a:endParaRPr lang="en-US" dirty="0"/>
          </a:p>
        </p:txBody>
      </p:sp>
    </p:spTree>
    <p:extLst>
      <p:ext uri="{BB962C8B-B14F-4D97-AF65-F5344CB8AC3E}">
        <p14:creationId xmlns:p14="http://schemas.microsoft.com/office/powerpoint/2010/main" val="21914876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 brand is thus a product or service whose dimensions differentiate it in some way from other products or services designed to satisfy the same need. These differences may be functional, rational, or tangible—related to product performance of the brand. They may also be more symbolic, emotional, or intangible— related to what the brand represents or means in a more abstract sense.</a:t>
            </a:r>
          </a:p>
        </p:txBody>
      </p:sp>
      <p:sp>
        <p:nvSpPr>
          <p:cNvPr id="4" name="Slide Number Placeholder 3"/>
          <p:cNvSpPr>
            <a:spLocks noGrp="1"/>
          </p:cNvSpPr>
          <p:nvPr>
            <p:ph type="sldNum" sz="quarter" idx="10"/>
          </p:nvPr>
        </p:nvSpPr>
        <p:spPr/>
        <p:txBody>
          <a:bodyPr/>
          <a:lstStyle/>
          <a:p>
            <a:fld id="{A73D6722-9B4D-4E29-B226-C325925A8118}" type="slidenum">
              <a:rPr lang="en-US" smtClean="0"/>
              <a:t>4</a:t>
            </a:fld>
            <a:endParaRPr lang="en-US" dirty="0"/>
          </a:p>
        </p:txBody>
      </p:sp>
    </p:spTree>
    <p:extLst>
      <p:ext uri="{BB962C8B-B14F-4D97-AF65-F5344CB8AC3E}">
        <p14:creationId xmlns:p14="http://schemas.microsoft.com/office/powerpoint/2010/main" val="40697380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A brand is a promise between the firm and the consumer.</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5</a:t>
            </a:fld>
            <a:endParaRPr lang="en-US" dirty="0"/>
          </a:p>
        </p:txBody>
      </p:sp>
    </p:spTree>
    <p:extLst>
      <p:ext uri="{BB962C8B-B14F-4D97-AF65-F5344CB8AC3E}">
        <p14:creationId xmlns:p14="http://schemas.microsoft.com/office/powerpoint/2010/main" val="33823709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To firms, brands represent enormously valuable pieces of legal property that can influence consumer behavior, be bought and sold, and provide their owner the security of sustained future revenues. Companies have paid dearly for brands in mergers or acquisitions, often justifying the price premium on the basis of the extra profits expected and the difficulty and expense of creating similar brands from scratch. Wall Street believes strong brands result in better earnings and profit performance for firms, which, in turn, create greater value for shareholders.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6</a:t>
            </a:fld>
            <a:endParaRPr lang="en-US" dirty="0"/>
          </a:p>
        </p:txBody>
      </p:sp>
    </p:spTree>
    <p:extLst>
      <p:ext uri="{BB962C8B-B14F-4D97-AF65-F5344CB8AC3E}">
        <p14:creationId xmlns:p14="http://schemas.microsoft.com/office/powerpoint/2010/main" val="39188296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It</a:t>
            </a:r>
            <a:r>
              <a:rPr lang="en-US" altLang="en-US" dirty="0" smtClean="0">
                <a:latin typeface="Arial" panose="020B0604020202020204" pitchFamily="34" charset="0"/>
              </a:rPr>
              <a:t>’</a:t>
            </a:r>
            <a:r>
              <a:rPr lang="en-US" dirty="0" smtClean="0">
                <a:latin typeface="Arial" panose="020B0604020202020204" pitchFamily="34" charset="0"/>
              </a:rPr>
              <a:t>s all about creating differences between products. Marketers need to teach consumers </a:t>
            </a:r>
            <a:r>
              <a:rPr lang="en-US" altLang="en-US" dirty="0" smtClean="0">
                <a:latin typeface="Arial" panose="020B0604020202020204" pitchFamily="34" charset="0"/>
              </a:rPr>
              <a:t>“</a:t>
            </a:r>
            <a:r>
              <a:rPr lang="en-US" dirty="0" smtClean="0">
                <a:latin typeface="Arial" panose="020B0604020202020204" pitchFamily="34" charset="0"/>
              </a:rPr>
              <a:t>who</a:t>
            </a:r>
            <a:r>
              <a:rPr lang="en-US" altLang="en-US" dirty="0" smtClean="0">
                <a:latin typeface="Arial" panose="020B0604020202020204" pitchFamily="34" charset="0"/>
              </a:rPr>
              <a:t>”</a:t>
            </a:r>
            <a:r>
              <a:rPr lang="en-US" dirty="0" smtClean="0">
                <a:latin typeface="Arial" panose="020B0604020202020204" pitchFamily="34" charset="0"/>
              </a:rPr>
              <a:t> the product is—by giving it a name and other brand elements to identify it—as well as what the product does and why consumers should care. Branding creates mental structures that help consumers organize their knowledge about products and services in a way that clarifies their decision making and, in the process, provides value to the firm.</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7</a:t>
            </a:fld>
            <a:endParaRPr lang="en-US" dirty="0"/>
          </a:p>
        </p:txBody>
      </p:sp>
    </p:spTree>
    <p:extLst>
      <p:ext uri="{BB962C8B-B14F-4D97-AF65-F5344CB8AC3E}">
        <p14:creationId xmlns:p14="http://schemas.microsoft.com/office/powerpoint/2010/main" val="20213474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Brand equity may be reflected in the way consumers think, feel, and act with respect to the brand, as well as in the prices, market share, and profitability it </a:t>
            </a:r>
            <a:r>
              <a:rPr lang="fr-FR" dirty="0" smtClean="0">
                <a:latin typeface="Arial" panose="020B0604020202020204" pitchFamily="34" charset="0"/>
              </a:rPr>
              <a:t>commands.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8</a:t>
            </a:fld>
            <a:endParaRPr lang="en-US" dirty="0"/>
          </a:p>
        </p:txBody>
      </p:sp>
    </p:spTree>
    <p:extLst>
      <p:ext uri="{BB962C8B-B14F-4D97-AF65-F5344CB8AC3E}">
        <p14:creationId xmlns:p14="http://schemas.microsoft.com/office/powerpoint/2010/main" val="9897485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A brand has positive customer-based brand equity when consumers react more favorably to a product and the way it is marketed when the brand is identified than when it is not identified. A brand has negative customer-based brand equity if consumers react less favorably to marketing activity for the brand under the same circumstances.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9</a:t>
            </a:fld>
            <a:endParaRPr lang="en-US" dirty="0"/>
          </a:p>
        </p:txBody>
      </p:sp>
    </p:spTree>
    <p:extLst>
      <p:ext uri="{BB962C8B-B14F-4D97-AF65-F5344CB8AC3E}">
        <p14:creationId xmlns:p14="http://schemas.microsoft.com/office/powerpoint/2010/main" val="30332264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dirty="0" err="1" smtClean="0">
                <a:latin typeface="Arial" panose="020B0604020202020204" pitchFamily="34" charset="0"/>
              </a:rPr>
              <a:t>Virgin</a:t>
            </a:r>
            <a:r>
              <a:rPr lang="fr-FR" altLang="en-US" dirty="0" err="1" smtClean="0">
                <a:latin typeface="Arial" panose="020B0604020202020204" pitchFamily="34" charset="0"/>
              </a:rPr>
              <a:t>’</a:t>
            </a:r>
            <a:r>
              <a:rPr lang="fr-FR" dirty="0" err="1" smtClean="0">
                <a:latin typeface="Arial" panose="020B0604020202020204" pitchFamily="34" charset="0"/>
              </a:rPr>
              <a:t>s</a:t>
            </a:r>
            <a:r>
              <a:rPr lang="fr-FR" dirty="0" smtClean="0">
                <a:latin typeface="Arial" panose="020B0604020202020204" pitchFamily="34" charset="0"/>
              </a:rPr>
              <a:t> brand </a:t>
            </a:r>
            <a:r>
              <a:rPr lang="en-US" dirty="0" smtClean="0">
                <a:latin typeface="Arial" panose="020B0604020202020204" pitchFamily="34" charset="0"/>
              </a:rPr>
              <a:t>promise is to enter categories where customers</a:t>
            </a:r>
            <a:r>
              <a:rPr lang="en-US" altLang="en-US" dirty="0" smtClean="0">
                <a:latin typeface="Arial" panose="020B0604020202020204" pitchFamily="34" charset="0"/>
              </a:rPr>
              <a:t>’</a:t>
            </a:r>
            <a:r>
              <a:rPr lang="en-US" dirty="0" smtClean="0">
                <a:latin typeface="Arial" panose="020B0604020202020204" pitchFamily="34" charset="0"/>
              </a:rPr>
              <a:t> needs are not well met, do different things, and do things differently, all in a way that better meets those needs. With Virgin America, the company appears to have come up with another brand winner.</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10</a:t>
            </a:fld>
            <a:endParaRPr lang="en-US" dirty="0"/>
          </a:p>
        </p:txBody>
      </p:sp>
    </p:spTree>
    <p:extLst>
      <p:ext uri="{BB962C8B-B14F-4D97-AF65-F5344CB8AC3E}">
        <p14:creationId xmlns:p14="http://schemas.microsoft.com/office/powerpoint/2010/main" val="4036192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Although marketers agree about basic branding principles, a number of models of brand equity offer some differing perspectives. Here we highlight three more established ones.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11</a:t>
            </a:fld>
            <a:endParaRPr lang="en-US" dirty="0"/>
          </a:p>
        </p:txBody>
      </p:sp>
    </p:spTree>
    <p:extLst>
      <p:ext uri="{BB962C8B-B14F-4D97-AF65-F5344CB8AC3E}">
        <p14:creationId xmlns:p14="http://schemas.microsoft.com/office/powerpoint/2010/main" val="28416160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Advertising agency Young and Rubicam (Y&amp;R) developed a model of brand equity called the </a:t>
            </a:r>
            <a:r>
              <a:rPr lang="en-US" dirty="0" err="1" smtClean="0">
                <a:latin typeface="Arial" panose="020B0604020202020204" pitchFamily="34" charset="0"/>
              </a:rPr>
              <a:t>BrandAsset</a:t>
            </a:r>
            <a:r>
              <a:rPr lang="en-US" dirty="0" smtClean="0">
                <a:latin typeface="Arial" panose="020B0604020202020204" pitchFamily="34" charset="0"/>
              </a:rPr>
              <a:t>® Valuator (BAV). There are four key components—or pillars—of brand equity, according to BAV (see Figure 11.1). Energized differentiation measures the degree to which a brand is seen as different from others as well as its pricing power. Relevance measures the appropriateness and breadth of a brand</a:t>
            </a:r>
            <a:r>
              <a:rPr lang="en-US" altLang="en-US" dirty="0" smtClean="0">
                <a:latin typeface="Arial" panose="020B0604020202020204" pitchFamily="34" charset="0"/>
              </a:rPr>
              <a:t>’</a:t>
            </a:r>
            <a:r>
              <a:rPr lang="en-US" dirty="0" smtClean="0">
                <a:latin typeface="Arial" panose="020B0604020202020204" pitchFamily="34" charset="0"/>
              </a:rPr>
              <a:t>s appeal. Esteem measures perceptions of quality and loyalty, or how well the brand is regarded and respected. Knowledge measures how aware and familiar consumers are with the brand and the depth of their experience.</a:t>
            </a:r>
          </a:p>
          <a:p>
            <a:endParaRPr lang="en-US" dirty="0" smtClean="0">
              <a:latin typeface="Arial" panose="020B0604020202020204" pitchFamily="34" charset="0"/>
            </a:endParaRPr>
          </a:p>
          <a:p>
            <a:r>
              <a:rPr lang="en-US" dirty="0" smtClean="0">
                <a:latin typeface="Arial" panose="020B0604020202020204" pitchFamily="34" charset="0"/>
              </a:rPr>
              <a:t>Energized differentiation and relevance combine to determine brand strength—a leading indicator that predicts future growth value. Esteem and knowledge together create brand stature, a </a:t>
            </a:r>
            <a:r>
              <a:rPr lang="en-US" altLang="en-US" dirty="0" smtClean="0">
                <a:latin typeface="Arial" panose="020B0604020202020204" pitchFamily="34" charset="0"/>
              </a:rPr>
              <a:t>“</a:t>
            </a:r>
            <a:r>
              <a:rPr lang="en-US" dirty="0" smtClean="0">
                <a:latin typeface="Arial" panose="020B0604020202020204" pitchFamily="34" charset="0"/>
              </a:rPr>
              <a:t>report card</a:t>
            </a:r>
            <a:r>
              <a:rPr lang="en-US" altLang="en-US" dirty="0" smtClean="0">
                <a:latin typeface="Arial" panose="020B0604020202020204" pitchFamily="34" charset="0"/>
              </a:rPr>
              <a:t>”</a:t>
            </a:r>
            <a:r>
              <a:rPr lang="en-US" dirty="0" smtClean="0">
                <a:latin typeface="Arial" panose="020B0604020202020204" pitchFamily="34" charset="0"/>
              </a:rPr>
              <a:t> of past performance and a lagging indicator of current operating value.</a:t>
            </a:r>
          </a:p>
        </p:txBody>
      </p:sp>
      <p:sp>
        <p:nvSpPr>
          <p:cNvPr id="4" name="Slide Number Placeholder 3"/>
          <p:cNvSpPr>
            <a:spLocks noGrp="1"/>
          </p:cNvSpPr>
          <p:nvPr>
            <p:ph type="sldNum" sz="quarter" idx="10"/>
          </p:nvPr>
        </p:nvSpPr>
        <p:spPr/>
        <p:txBody>
          <a:bodyPr/>
          <a:lstStyle/>
          <a:p>
            <a:fld id="{A73D6722-9B4D-4E29-B226-C325925A8118}" type="slidenum">
              <a:rPr lang="en-US" smtClean="0"/>
              <a:t>12</a:t>
            </a:fld>
            <a:endParaRPr lang="en-US" dirty="0"/>
          </a:p>
        </p:txBody>
      </p:sp>
    </p:spTree>
    <p:extLst>
      <p:ext uri="{BB962C8B-B14F-4D97-AF65-F5344CB8AC3E}">
        <p14:creationId xmlns:p14="http://schemas.microsoft.com/office/powerpoint/2010/main" val="12080542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The relationships among these dimensions—a brand</a:t>
            </a:r>
            <a:r>
              <a:rPr lang="en-US" altLang="en-US" dirty="0" smtClean="0">
                <a:latin typeface="Arial" panose="020B0604020202020204" pitchFamily="34" charset="0"/>
              </a:rPr>
              <a:t>’</a:t>
            </a:r>
            <a:r>
              <a:rPr lang="en-US" dirty="0" smtClean="0">
                <a:latin typeface="Arial" panose="020B0604020202020204" pitchFamily="34" charset="0"/>
              </a:rPr>
              <a:t>s </a:t>
            </a:r>
            <a:r>
              <a:rPr lang="en-US" altLang="en-US" dirty="0" smtClean="0">
                <a:latin typeface="Arial" panose="020B0604020202020204" pitchFamily="34" charset="0"/>
              </a:rPr>
              <a:t>“</a:t>
            </a:r>
            <a:r>
              <a:rPr lang="en-US" dirty="0" smtClean="0">
                <a:latin typeface="Arial" panose="020B0604020202020204" pitchFamily="34" charset="0"/>
              </a:rPr>
              <a:t>pillar pattern</a:t>
            </a:r>
            <a:r>
              <a:rPr lang="en-US" altLang="en-US" dirty="0" smtClean="0">
                <a:latin typeface="Arial" panose="020B0604020202020204" pitchFamily="34" charset="0"/>
              </a:rPr>
              <a:t>”</a:t>
            </a:r>
            <a:r>
              <a:rPr lang="en-US" dirty="0" smtClean="0">
                <a:latin typeface="Arial" panose="020B0604020202020204" pitchFamily="34" charset="0"/>
              </a:rPr>
              <a:t>—reveal much about a brand</a:t>
            </a:r>
            <a:r>
              <a:rPr lang="en-US" altLang="en-US" dirty="0" smtClean="0">
                <a:latin typeface="Arial" panose="020B0604020202020204" pitchFamily="34" charset="0"/>
              </a:rPr>
              <a:t>’</a:t>
            </a:r>
            <a:r>
              <a:rPr lang="en-US" dirty="0" smtClean="0">
                <a:latin typeface="Arial" panose="020B0604020202020204" pitchFamily="34" charset="0"/>
              </a:rPr>
              <a:t>s current and future status. Brand strength and brand stature combine to form the power grid, depicting stages in the cycle of brand development in successive quadrants (see Figure 11.2). Strong new brands show higher levels of energized differentiation and energy than relevance, whereas both esteem and knowledge are lower still. Leadership brands show high levels on all pillars, with strength greater than stature. As strength slips, they become mass market brands. Finally, declining brands show high knowledge—evidence of past performance—a lower level of esteem, and even lower relevance and energized differentiation.</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13</a:t>
            </a:fld>
            <a:endParaRPr lang="en-US" dirty="0"/>
          </a:p>
        </p:txBody>
      </p:sp>
    </p:spTree>
    <p:extLst>
      <p:ext uri="{BB962C8B-B14F-4D97-AF65-F5344CB8AC3E}">
        <p14:creationId xmlns:p14="http://schemas.microsoft.com/office/powerpoint/2010/main" val="3149566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Marketing research consultants Millward Brown and WPP have developed the Brandz model of brand strength, at the heart of which is the BrandDynamics™ model, a system of brand equity measurements, based on Millward Brown</a:t>
            </a:r>
            <a:r>
              <a:rPr lang="en-US" altLang="en-US" dirty="0" smtClean="0">
                <a:latin typeface="Arial" panose="020B0604020202020204" pitchFamily="34" charset="0"/>
              </a:rPr>
              <a:t>’</a:t>
            </a:r>
            <a:r>
              <a:rPr lang="en-US" dirty="0" smtClean="0">
                <a:latin typeface="Arial" panose="020B0604020202020204" pitchFamily="34" charset="0"/>
              </a:rPr>
              <a:t>s Meaningfully Different Framework, that reveals a brand</a:t>
            </a:r>
            <a:r>
              <a:rPr lang="en-US" altLang="en-US" dirty="0" smtClean="0">
                <a:latin typeface="Arial" panose="020B0604020202020204" pitchFamily="34" charset="0"/>
              </a:rPr>
              <a:t>’</a:t>
            </a:r>
            <a:r>
              <a:rPr lang="en-US" dirty="0" smtClean="0">
                <a:latin typeface="Arial" panose="020B0604020202020204" pitchFamily="34" charset="0"/>
              </a:rPr>
              <a:t>s current equity and opportunities for growth (Figure 11.3).* BrandDynamics employs a set of simple scores that summarize a brand</a:t>
            </a:r>
            <a:r>
              <a:rPr lang="en-US" altLang="en-US" dirty="0" smtClean="0">
                <a:latin typeface="Arial" panose="020B0604020202020204" pitchFamily="34" charset="0"/>
              </a:rPr>
              <a:t>’</a:t>
            </a:r>
            <a:r>
              <a:rPr lang="en-US" dirty="0" smtClean="0">
                <a:latin typeface="Arial" panose="020B0604020202020204" pitchFamily="34" charset="0"/>
              </a:rPr>
              <a:t>s equity and are relatable directly to real world financial and business outcomes. BrandDynamics maintain that three different types of brand associations are crucial for building customer predisposition to buy a brand—meaningful, different, and salient brand associations. The success of a brand along those three dimensions, in turn, is reflected in three important outcome measures:</a:t>
            </a:r>
          </a:p>
          <a:p>
            <a:r>
              <a:rPr lang="en-US" dirty="0" smtClean="0">
                <a:latin typeface="Arial" panose="020B0604020202020204" pitchFamily="34" charset="0"/>
              </a:rPr>
              <a:t>Power: a prediction of the brand</a:t>
            </a:r>
            <a:r>
              <a:rPr lang="en-US" altLang="en-US" dirty="0" smtClean="0">
                <a:latin typeface="Arial" panose="020B0604020202020204" pitchFamily="34" charset="0"/>
              </a:rPr>
              <a:t>’</a:t>
            </a:r>
            <a:r>
              <a:rPr lang="en-US" dirty="0" smtClean="0">
                <a:latin typeface="Arial" panose="020B0604020202020204" pitchFamily="34" charset="0"/>
              </a:rPr>
              <a:t>s volume share</a:t>
            </a:r>
          </a:p>
          <a:p>
            <a:r>
              <a:rPr lang="en-US" dirty="0" smtClean="0">
                <a:latin typeface="Arial" panose="020B0604020202020204" pitchFamily="34" charset="0"/>
              </a:rPr>
              <a:t>Premium: a brand</a:t>
            </a:r>
            <a:r>
              <a:rPr lang="en-US" altLang="en-US" dirty="0" smtClean="0">
                <a:latin typeface="Arial" panose="020B0604020202020204" pitchFamily="34" charset="0"/>
              </a:rPr>
              <a:t>’</a:t>
            </a:r>
            <a:r>
              <a:rPr lang="en-US" dirty="0" smtClean="0">
                <a:latin typeface="Arial" panose="020B0604020202020204" pitchFamily="34" charset="0"/>
              </a:rPr>
              <a:t>s ability to command a price premium relative to the category average</a:t>
            </a:r>
          </a:p>
          <a:p>
            <a:r>
              <a:rPr lang="en-US" dirty="0" smtClean="0">
                <a:latin typeface="Arial" panose="020B0604020202020204" pitchFamily="34" charset="0"/>
              </a:rPr>
              <a:t>Potential: the probability that a brand will grow value share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14</a:t>
            </a:fld>
            <a:endParaRPr lang="en-US" dirty="0"/>
          </a:p>
        </p:txBody>
      </p:sp>
    </p:spTree>
    <p:extLst>
      <p:ext uri="{BB962C8B-B14F-4D97-AF65-F5344CB8AC3E}">
        <p14:creationId xmlns:p14="http://schemas.microsoft.com/office/powerpoint/2010/main" val="35432777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The brand resonance model also views brand building as an ascending series of steps, from bottom to top: (1) ensuring customers identify the brand and associate it with a specific product class or need; (2) firmly establishing the brand meaning in customers</a:t>
            </a:r>
            <a:r>
              <a:rPr lang="en-US" altLang="en-US" dirty="0" smtClean="0">
                <a:latin typeface="Arial" panose="020B0604020202020204" pitchFamily="34" charset="0"/>
              </a:rPr>
              <a:t>’</a:t>
            </a:r>
            <a:r>
              <a:rPr lang="en-US" dirty="0" smtClean="0">
                <a:latin typeface="Arial" panose="020B0604020202020204" pitchFamily="34" charset="0"/>
              </a:rPr>
              <a:t> minds by strategically linking a host of tangible and intangible brand associations; (3) eliciting the proper customer responses in terms of brand-related judgment and feelings; and (4) converting customers</a:t>
            </a:r>
            <a:r>
              <a:rPr lang="en-US" altLang="en-US" dirty="0" smtClean="0">
                <a:latin typeface="Arial" panose="020B0604020202020204" pitchFamily="34" charset="0"/>
              </a:rPr>
              <a:t>’</a:t>
            </a:r>
            <a:r>
              <a:rPr lang="en-US" dirty="0" smtClean="0">
                <a:latin typeface="Arial" panose="020B0604020202020204" pitchFamily="34" charset="0"/>
              </a:rPr>
              <a:t> brand responses to intense, active loyalty.</a:t>
            </a:r>
          </a:p>
          <a:p>
            <a:endParaRPr lang="en-US" dirty="0" smtClean="0">
              <a:latin typeface="Arial" panose="020B0604020202020204" pitchFamily="34" charset="0"/>
            </a:endParaRPr>
          </a:p>
          <a:p>
            <a:r>
              <a:rPr lang="en-US" dirty="0" smtClean="0">
                <a:latin typeface="Arial" panose="020B0604020202020204" pitchFamily="34" charset="0"/>
              </a:rPr>
              <a:t>According to this model, enacting the four steps means establishing a pyramid of six </a:t>
            </a:r>
            <a:r>
              <a:rPr lang="en-US" altLang="en-US" dirty="0" smtClean="0">
                <a:latin typeface="Arial" panose="020B0604020202020204" pitchFamily="34" charset="0"/>
              </a:rPr>
              <a:t>“</a:t>
            </a:r>
            <a:r>
              <a:rPr lang="en-US" dirty="0" smtClean="0">
                <a:latin typeface="Arial" panose="020B0604020202020204" pitchFamily="34" charset="0"/>
              </a:rPr>
              <a:t>brand building blocks</a:t>
            </a:r>
            <a:r>
              <a:rPr lang="en-US" altLang="en-US" dirty="0" smtClean="0">
                <a:latin typeface="Arial" panose="020B0604020202020204" pitchFamily="34" charset="0"/>
              </a:rPr>
              <a:t>”</a:t>
            </a:r>
            <a:r>
              <a:rPr lang="en-US" dirty="0" smtClean="0">
                <a:latin typeface="Arial" panose="020B0604020202020204" pitchFamily="34" charset="0"/>
              </a:rPr>
              <a:t> as illustrated in Figure 11.4. The model emphasizes the duality of brands—the rational route to brand building is on the left side of the pyramid, and the emotional route is on the right side.</a:t>
            </a:r>
          </a:p>
          <a:p>
            <a:endParaRPr lang="en-US" dirty="0" smtClean="0">
              <a:latin typeface="Arial" panose="020B0604020202020204" pitchFamily="34" charset="0"/>
            </a:endParaRPr>
          </a:p>
          <a:p>
            <a:endParaRPr lang="en-US" dirty="0" smtClean="0">
              <a:latin typeface="Arial" panose="020B0604020202020204" pitchFamily="34" charset="0"/>
            </a:endParaRPr>
          </a:p>
          <a:p>
            <a:r>
              <a:rPr lang="en-US" dirty="0" smtClean="0">
                <a:latin typeface="Arial" panose="020B0604020202020204" pitchFamily="34" charset="0"/>
              </a:rPr>
              <a:t>Creating significant brand equity requires reaching the top of the brand pyramid, which occurs only if the right building blocks are put into place.</a:t>
            </a:r>
          </a:p>
          <a:p>
            <a:r>
              <a:rPr lang="en-US" dirty="0" smtClean="0">
                <a:latin typeface="Arial" panose="020B0604020202020204" pitchFamily="34" charset="0"/>
              </a:rPr>
              <a:t>• Brand salience is how often and how easily customers think of the brand under various purchase or consumption situations—the depth and breadth of brand awareness.</a:t>
            </a:r>
          </a:p>
          <a:p>
            <a:r>
              <a:rPr lang="en-US" dirty="0" smtClean="0">
                <a:latin typeface="Arial" panose="020B0604020202020204" pitchFamily="34" charset="0"/>
              </a:rPr>
              <a:t>• Brand performance is how well the product or service meets customers</a:t>
            </a:r>
            <a:r>
              <a:rPr lang="en-US" altLang="en-US" dirty="0" smtClean="0">
                <a:latin typeface="Arial" panose="020B0604020202020204" pitchFamily="34" charset="0"/>
              </a:rPr>
              <a:t>’</a:t>
            </a:r>
            <a:r>
              <a:rPr lang="en-US" dirty="0" smtClean="0">
                <a:latin typeface="Arial" panose="020B0604020202020204" pitchFamily="34" charset="0"/>
              </a:rPr>
              <a:t> functional needs.</a:t>
            </a:r>
          </a:p>
          <a:p>
            <a:r>
              <a:rPr lang="en-US" dirty="0" smtClean="0">
                <a:latin typeface="Arial" panose="020B0604020202020204" pitchFamily="34" charset="0"/>
              </a:rPr>
              <a:t>• Brand imagery describes the extrinsic properties of the product or service, including the ways in which the brand attempts to meet customers</a:t>
            </a:r>
            <a:r>
              <a:rPr lang="en-US" altLang="en-US" dirty="0" smtClean="0">
                <a:latin typeface="Arial" panose="020B0604020202020204" pitchFamily="34" charset="0"/>
              </a:rPr>
              <a:t>’</a:t>
            </a:r>
            <a:r>
              <a:rPr lang="en-US" dirty="0" smtClean="0">
                <a:latin typeface="Arial" panose="020B0604020202020204" pitchFamily="34" charset="0"/>
              </a:rPr>
              <a:t> psychological or social needs.</a:t>
            </a:r>
          </a:p>
          <a:p>
            <a:r>
              <a:rPr lang="en-US" dirty="0" smtClean="0">
                <a:latin typeface="Arial" panose="020B0604020202020204" pitchFamily="34" charset="0"/>
              </a:rPr>
              <a:t>• Brand judgments focus on customers</a:t>
            </a:r>
            <a:r>
              <a:rPr lang="en-US" altLang="en-US" dirty="0" smtClean="0">
                <a:latin typeface="Arial" panose="020B0604020202020204" pitchFamily="34" charset="0"/>
              </a:rPr>
              <a:t>’</a:t>
            </a:r>
            <a:r>
              <a:rPr lang="en-US" dirty="0" smtClean="0">
                <a:latin typeface="Arial" panose="020B0604020202020204" pitchFamily="34" charset="0"/>
              </a:rPr>
              <a:t> own personal opinions and evaluations.</a:t>
            </a:r>
          </a:p>
          <a:p>
            <a:r>
              <a:rPr lang="en-US" dirty="0" smtClean="0">
                <a:latin typeface="Arial" panose="020B0604020202020204" pitchFamily="34" charset="0"/>
              </a:rPr>
              <a:t>• Brand feelings are customers</a:t>
            </a:r>
            <a:r>
              <a:rPr lang="en-US" altLang="en-US" dirty="0" smtClean="0">
                <a:latin typeface="Arial" panose="020B0604020202020204" pitchFamily="34" charset="0"/>
              </a:rPr>
              <a:t>’</a:t>
            </a:r>
            <a:r>
              <a:rPr lang="en-US" dirty="0" smtClean="0">
                <a:latin typeface="Arial" panose="020B0604020202020204" pitchFamily="34" charset="0"/>
              </a:rPr>
              <a:t> emotional responses and reactions with respect to the brand.</a:t>
            </a:r>
          </a:p>
          <a:p>
            <a:r>
              <a:rPr lang="en-US" dirty="0" smtClean="0">
                <a:latin typeface="Arial" panose="020B0604020202020204" pitchFamily="34" charset="0"/>
              </a:rPr>
              <a:t>• Brand resonance describes the relationship customers have with the brand and the extent to which they feel they</a:t>
            </a:r>
            <a:r>
              <a:rPr lang="en-US" altLang="en-US" dirty="0" smtClean="0">
                <a:latin typeface="Arial" panose="020B0604020202020204" pitchFamily="34" charset="0"/>
              </a:rPr>
              <a:t>’</a:t>
            </a:r>
            <a:r>
              <a:rPr lang="en-US" dirty="0" smtClean="0">
                <a:latin typeface="Arial" panose="020B0604020202020204" pitchFamily="34" charset="0"/>
              </a:rPr>
              <a:t>re </a:t>
            </a:r>
            <a:r>
              <a:rPr lang="en-US" altLang="en-US" dirty="0" smtClean="0">
                <a:latin typeface="Arial" panose="020B0604020202020204" pitchFamily="34" charset="0"/>
              </a:rPr>
              <a:t>“</a:t>
            </a:r>
            <a:r>
              <a:rPr lang="en-US" dirty="0" smtClean="0">
                <a:latin typeface="Arial" panose="020B0604020202020204" pitchFamily="34" charset="0"/>
              </a:rPr>
              <a:t>in sync</a:t>
            </a:r>
            <a:r>
              <a:rPr lang="en-US" altLang="en-US" dirty="0" smtClean="0">
                <a:latin typeface="Arial" panose="020B0604020202020204" pitchFamily="34" charset="0"/>
              </a:rPr>
              <a:t>”</a:t>
            </a:r>
            <a:r>
              <a:rPr lang="en-US" dirty="0" smtClean="0">
                <a:latin typeface="Arial" panose="020B0604020202020204" pitchFamily="34" charset="0"/>
              </a:rPr>
              <a:t> with it.</a:t>
            </a:r>
          </a:p>
        </p:txBody>
      </p:sp>
      <p:sp>
        <p:nvSpPr>
          <p:cNvPr id="4" name="Slide Number Placeholder 3"/>
          <p:cNvSpPr>
            <a:spLocks noGrp="1"/>
          </p:cNvSpPr>
          <p:nvPr>
            <p:ph type="sldNum" sz="quarter" idx="10"/>
          </p:nvPr>
        </p:nvSpPr>
        <p:spPr/>
        <p:txBody>
          <a:bodyPr/>
          <a:lstStyle/>
          <a:p>
            <a:fld id="{A73D6722-9B4D-4E29-B226-C325925A8118}" type="slidenum">
              <a:rPr lang="en-US" smtClean="0"/>
              <a:t>15</a:t>
            </a:fld>
            <a:endParaRPr lang="en-US" dirty="0"/>
          </a:p>
        </p:txBody>
      </p:sp>
    </p:spTree>
    <p:extLst>
      <p:ext uri="{BB962C8B-B14F-4D97-AF65-F5344CB8AC3E}">
        <p14:creationId xmlns:p14="http://schemas.microsoft.com/office/powerpoint/2010/main" val="34257185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Brand elements are devices, which can be trademarked, that identify and differentiate the brand. Most strong brands employ multiple brand elements. Nike has the distinctive </a:t>
            </a:r>
            <a:r>
              <a:rPr lang="en-US" altLang="en-US" dirty="0" smtClean="0">
                <a:latin typeface="Arial" panose="020B0604020202020204" pitchFamily="34" charset="0"/>
              </a:rPr>
              <a:t>“</a:t>
            </a:r>
            <a:r>
              <a:rPr lang="en-US" dirty="0" smtClean="0">
                <a:latin typeface="Arial" panose="020B0604020202020204" pitchFamily="34" charset="0"/>
              </a:rPr>
              <a:t>swoosh</a:t>
            </a:r>
            <a:r>
              <a:rPr lang="en-US" altLang="en-US" dirty="0" smtClean="0">
                <a:latin typeface="Arial" panose="020B0604020202020204" pitchFamily="34" charset="0"/>
              </a:rPr>
              <a:t>”</a:t>
            </a:r>
            <a:r>
              <a:rPr lang="en-US" dirty="0" smtClean="0">
                <a:latin typeface="Arial" panose="020B0604020202020204" pitchFamily="34" charset="0"/>
              </a:rPr>
              <a:t> logo, the empowering </a:t>
            </a:r>
            <a:r>
              <a:rPr lang="en-US" altLang="en-US" dirty="0" smtClean="0">
                <a:latin typeface="Arial" panose="020B0604020202020204" pitchFamily="34" charset="0"/>
              </a:rPr>
              <a:t>“</a:t>
            </a:r>
            <a:r>
              <a:rPr lang="en-US" dirty="0" smtClean="0">
                <a:latin typeface="Arial" panose="020B0604020202020204" pitchFamily="34" charset="0"/>
              </a:rPr>
              <a:t>Just Do It</a:t>
            </a:r>
            <a:r>
              <a:rPr lang="en-US" altLang="en-US" dirty="0" smtClean="0">
                <a:latin typeface="Arial" panose="020B0604020202020204" pitchFamily="34" charset="0"/>
              </a:rPr>
              <a:t>”</a:t>
            </a:r>
            <a:r>
              <a:rPr lang="en-US" dirty="0" smtClean="0">
                <a:latin typeface="Arial" panose="020B0604020202020204" pitchFamily="34" charset="0"/>
              </a:rPr>
              <a:t> slogan, and the </a:t>
            </a:r>
            <a:r>
              <a:rPr lang="en-US" altLang="en-US" dirty="0" smtClean="0">
                <a:latin typeface="Arial" panose="020B0604020202020204" pitchFamily="34" charset="0"/>
              </a:rPr>
              <a:t>“</a:t>
            </a:r>
            <a:r>
              <a:rPr lang="en-US" dirty="0" smtClean="0">
                <a:latin typeface="Arial" panose="020B0604020202020204" pitchFamily="34" charset="0"/>
              </a:rPr>
              <a:t>Nike</a:t>
            </a:r>
            <a:r>
              <a:rPr lang="en-US" altLang="en-US" dirty="0" smtClean="0">
                <a:latin typeface="Arial" panose="020B0604020202020204" pitchFamily="34" charset="0"/>
              </a:rPr>
              <a:t>”</a:t>
            </a:r>
            <a:r>
              <a:rPr lang="en-US" dirty="0" smtClean="0">
                <a:latin typeface="Arial" panose="020B0604020202020204" pitchFamily="34" charset="0"/>
              </a:rPr>
              <a:t> name from the Greek winged goddess of victory.</a:t>
            </a:r>
          </a:p>
        </p:txBody>
      </p:sp>
      <p:sp>
        <p:nvSpPr>
          <p:cNvPr id="4" name="Slide Number Placeholder 3"/>
          <p:cNvSpPr>
            <a:spLocks noGrp="1"/>
          </p:cNvSpPr>
          <p:nvPr>
            <p:ph type="sldNum" sz="quarter" idx="10"/>
          </p:nvPr>
        </p:nvSpPr>
        <p:spPr/>
        <p:txBody>
          <a:bodyPr/>
          <a:lstStyle/>
          <a:p>
            <a:fld id="{A73D6722-9B4D-4E29-B226-C325925A8118}" type="slidenum">
              <a:rPr lang="en-US" smtClean="0"/>
              <a:t>16</a:t>
            </a:fld>
            <a:endParaRPr lang="en-US" dirty="0"/>
          </a:p>
        </p:txBody>
      </p:sp>
    </p:spTree>
    <p:extLst>
      <p:ext uri="{BB962C8B-B14F-4D97-AF65-F5344CB8AC3E}">
        <p14:creationId xmlns:p14="http://schemas.microsoft.com/office/powerpoint/2010/main" val="24080870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There are six criteria for choosing brand elements. The first three—memorable, meaningful, and likable—are brand building. The latter three—transferable, adaptable, and protectable—are defensive and help leverage and preserve brand equity against challenges.</a:t>
            </a:r>
          </a:p>
        </p:txBody>
      </p:sp>
      <p:sp>
        <p:nvSpPr>
          <p:cNvPr id="4" name="Slide Number Placeholder 3"/>
          <p:cNvSpPr>
            <a:spLocks noGrp="1"/>
          </p:cNvSpPr>
          <p:nvPr>
            <p:ph type="sldNum" sz="quarter" idx="10"/>
          </p:nvPr>
        </p:nvSpPr>
        <p:spPr/>
        <p:txBody>
          <a:bodyPr/>
          <a:lstStyle/>
          <a:p>
            <a:fld id="{A73D6722-9B4D-4E29-B226-C325925A8118}" type="slidenum">
              <a:rPr lang="en-US" smtClean="0"/>
              <a:t>17</a:t>
            </a:fld>
            <a:endParaRPr lang="en-US" dirty="0"/>
          </a:p>
        </p:txBody>
      </p:sp>
    </p:spTree>
    <p:extLst>
      <p:ext uri="{BB962C8B-B14F-4D97-AF65-F5344CB8AC3E}">
        <p14:creationId xmlns:p14="http://schemas.microsoft.com/office/powerpoint/2010/main" val="13382866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Brands are not built by advertising alone. Customers come to know a brand through a range of contacts and touch points: personal observation and use, word of mouth, interactions with company personnel, online or telephone experiences, and payment transactions. Integrated marketing is about mixing and matching marketing activities to maximize their individual and collective effects. Marketers need a variety of different marketing activities that consistently reinforce the brand </a:t>
            </a:r>
            <a:r>
              <a:rPr lang="fi-FI" dirty="0" smtClean="0">
                <a:latin typeface="Arial" panose="020B0604020202020204" pitchFamily="34" charset="0"/>
              </a:rPr>
              <a:t>promise.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18</a:t>
            </a:fld>
            <a:endParaRPr lang="en-US" dirty="0"/>
          </a:p>
        </p:txBody>
      </p:sp>
    </p:spTree>
    <p:extLst>
      <p:ext uri="{BB962C8B-B14F-4D97-AF65-F5344CB8AC3E}">
        <p14:creationId xmlns:p14="http://schemas.microsoft.com/office/powerpoint/2010/main" val="11753087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The third and final way to build brand equity is, in effect, to </a:t>
            </a:r>
            <a:r>
              <a:rPr lang="en-US" altLang="en-US" dirty="0" smtClean="0">
                <a:latin typeface="Arial" panose="020B0604020202020204" pitchFamily="34" charset="0"/>
              </a:rPr>
              <a:t>“</a:t>
            </a:r>
            <a:r>
              <a:rPr lang="en-US" dirty="0" smtClean="0">
                <a:latin typeface="Arial" panose="020B0604020202020204" pitchFamily="34" charset="0"/>
              </a:rPr>
              <a:t>borrow</a:t>
            </a:r>
            <a:r>
              <a:rPr lang="en-US" altLang="en-US" dirty="0" smtClean="0">
                <a:latin typeface="Arial" panose="020B0604020202020204" pitchFamily="34" charset="0"/>
              </a:rPr>
              <a:t>”</a:t>
            </a:r>
            <a:r>
              <a:rPr lang="en-US" dirty="0" smtClean="0">
                <a:latin typeface="Arial" panose="020B0604020202020204" pitchFamily="34" charset="0"/>
              </a:rPr>
              <a:t> it. That is, create brand equity by linking the brand to other information in memory that conveys meaning to consumers (see Figure 11.5). These </a:t>
            </a:r>
            <a:r>
              <a:rPr lang="en-US" altLang="en-US" dirty="0" smtClean="0">
                <a:latin typeface="Arial" panose="020B0604020202020204" pitchFamily="34" charset="0"/>
              </a:rPr>
              <a:t>“</a:t>
            </a:r>
            <a:r>
              <a:rPr lang="en-US" dirty="0" smtClean="0">
                <a:latin typeface="Arial" panose="020B0604020202020204" pitchFamily="34" charset="0"/>
              </a:rPr>
              <a:t>secondary</a:t>
            </a:r>
            <a:r>
              <a:rPr lang="en-US" altLang="en-US" dirty="0" smtClean="0">
                <a:latin typeface="Arial" panose="020B0604020202020204" pitchFamily="34" charset="0"/>
              </a:rPr>
              <a:t>”</a:t>
            </a:r>
            <a:r>
              <a:rPr lang="en-US" dirty="0" smtClean="0">
                <a:latin typeface="Arial" panose="020B0604020202020204" pitchFamily="34" charset="0"/>
              </a:rPr>
              <a:t> brand associations can link the brand to sources such as the company itself (through </a:t>
            </a:r>
            <a:r>
              <a:rPr lang="is-IS" dirty="0" smtClean="0">
                <a:latin typeface="Arial" panose="020B0604020202020204" pitchFamily="34" charset="0"/>
              </a:rPr>
              <a:t>branding </a:t>
            </a:r>
            <a:r>
              <a:rPr lang="en-US" dirty="0" smtClean="0">
                <a:latin typeface="Arial" panose="020B0604020202020204" pitchFamily="34" charset="0"/>
              </a:rPr>
              <a:t>strategies), to countries or other geographical regions (through identification of product origin), and to channels of distribution (through channel strategy), as well as to other brands (through ingredient or co-</a:t>
            </a:r>
            <a:r>
              <a:rPr lang="is-IS" dirty="0" smtClean="0">
                <a:latin typeface="Arial" panose="020B0604020202020204" pitchFamily="34" charset="0"/>
              </a:rPr>
              <a:t>branding), </a:t>
            </a:r>
            <a:r>
              <a:rPr lang="en-US" dirty="0" smtClean="0">
                <a:latin typeface="Arial" panose="020B0604020202020204" pitchFamily="34" charset="0"/>
              </a:rPr>
              <a:t>characters (through licensing), spokespeople (through endorsements), sporting or cultural events (through sponsorship), or some other third-party sources (through awards or reviews).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19</a:t>
            </a:fld>
            <a:endParaRPr lang="en-US" dirty="0"/>
          </a:p>
        </p:txBody>
      </p:sp>
    </p:spTree>
    <p:extLst>
      <p:ext uri="{BB962C8B-B14F-4D97-AF65-F5344CB8AC3E}">
        <p14:creationId xmlns:p14="http://schemas.microsoft.com/office/powerpoint/2010/main" val="4272475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Marketers must now </a:t>
            </a:r>
            <a:r>
              <a:rPr lang="en-US" altLang="en-US" dirty="0" smtClean="0">
                <a:latin typeface="Arial" panose="020B0604020202020204" pitchFamily="34" charset="0"/>
              </a:rPr>
              <a:t>“</a:t>
            </a:r>
            <a:r>
              <a:rPr lang="en-US" dirty="0" smtClean="0">
                <a:latin typeface="Arial" panose="020B0604020202020204" pitchFamily="34" charset="0"/>
              </a:rPr>
              <a:t>walk the walk</a:t>
            </a:r>
            <a:r>
              <a:rPr lang="en-US" altLang="en-US" dirty="0" smtClean="0">
                <a:latin typeface="Arial" panose="020B0604020202020204" pitchFamily="34" charset="0"/>
              </a:rPr>
              <a:t>”</a:t>
            </a:r>
            <a:r>
              <a:rPr lang="en-US" dirty="0" smtClean="0">
                <a:latin typeface="Arial" panose="020B0604020202020204" pitchFamily="34" charset="0"/>
              </a:rPr>
              <a:t> to deliver the brand promise. They must adopt an internal perspective to be sure employees and marketing partners appreciate and understand basic branding notions and how they can help—or hurt—brand equity.</a:t>
            </a:r>
          </a:p>
          <a:p>
            <a:endParaRPr lang="en-US" dirty="0" smtClean="0">
              <a:latin typeface="Arial" panose="020B0604020202020204" pitchFamily="34" charset="0"/>
            </a:endParaRPr>
          </a:p>
          <a:p>
            <a:r>
              <a:rPr lang="en-US" dirty="0" smtClean="0">
                <a:latin typeface="Arial" panose="020B0604020202020204" pitchFamily="34" charset="0"/>
              </a:rPr>
              <a:t>When employees care about and believe in the brand, they</a:t>
            </a:r>
            <a:r>
              <a:rPr lang="en-US" altLang="en-US" dirty="0" smtClean="0">
                <a:latin typeface="Arial" panose="020B0604020202020204" pitchFamily="34" charset="0"/>
              </a:rPr>
              <a:t>’</a:t>
            </a:r>
            <a:r>
              <a:rPr lang="en-US" dirty="0" smtClean="0">
                <a:latin typeface="Arial" panose="020B0604020202020204" pitchFamily="34" charset="0"/>
              </a:rPr>
              <a:t>re motivated to work harder and feel greater loyalty to the firm. Some important principles for internal branding are:</a:t>
            </a:r>
          </a:p>
          <a:p>
            <a:endParaRPr lang="en-US" dirty="0" smtClean="0">
              <a:latin typeface="Arial" panose="020B0604020202020204" pitchFamily="34" charset="0"/>
            </a:endParaRPr>
          </a:p>
          <a:p>
            <a:r>
              <a:rPr lang="en-US" dirty="0" smtClean="0">
                <a:latin typeface="Arial" panose="020B0604020202020204" pitchFamily="34" charset="0"/>
              </a:rPr>
              <a:t>Choose the right moment. Turning points are ideal opportunities to capture employees</a:t>
            </a:r>
            <a:r>
              <a:rPr lang="en-US" altLang="en-US" dirty="0" smtClean="0">
                <a:latin typeface="Arial" panose="020B0604020202020204" pitchFamily="34" charset="0"/>
              </a:rPr>
              <a:t>’</a:t>
            </a:r>
            <a:r>
              <a:rPr lang="en-US" dirty="0" smtClean="0">
                <a:latin typeface="Arial" panose="020B0604020202020204" pitchFamily="34" charset="0"/>
              </a:rPr>
              <a:t> attention and imagination.</a:t>
            </a:r>
          </a:p>
          <a:p>
            <a:r>
              <a:rPr lang="en-US" dirty="0" smtClean="0">
                <a:latin typeface="Arial" panose="020B0604020202020204" pitchFamily="34" charset="0"/>
              </a:rPr>
              <a:t>Link internal and external marketing. Internal and external messages must match.</a:t>
            </a:r>
          </a:p>
          <a:p>
            <a:r>
              <a:rPr lang="en-US" dirty="0" smtClean="0">
                <a:latin typeface="Arial" panose="020B0604020202020204" pitchFamily="34" charset="0"/>
              </a:rPr>
              <a:t>Bring the brand alive for employees. Internal communications should be informative and energizing.</a:t>
            </a:r>
          </a:p>
          <a:p>
            <a:r>
              <a:rPr lang="en-US" dirty="0" smtClean="0">
                <a:latin typeface="Arial" panose="020B0604020202020204" pitchFamily="34" charset="0"/>
              </a:rPr>
              <a:t>Keep it simple. Don</a:t>
            </a:r>
            <a:r>
              <a:rPr lang="en-US" altLang="en-US" dirty="0" smtClean="0">
                <a:latin typeface="Arial" panose="020B0604020202020204" pitchFamily="34" charset="0"/>
              </a:rPr>
              <a:t>’</a:t>
            </a:r>
            <a:r>
              <a:rPr lang="en-US" dirty="0" smtClean="0">
                <a:latin typeface="Arial" panose="020B0604020202020204" pitchFamily="34" charset="0"/>
              </a:rPr>
              <a:t>t overwhelm employees with too many details. Focus on the key brand pillars, ideally in the form of a brand mantra.</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20</a:t>
            </a:fld>
            <a:endParaRPr lang="en-US" dirty="0"/>
          </a:p>
        </p:txBody>
      </p:sp>
    </p:spTree>
    <p:extLst>
      <p:ext uri="{BB962C8B-B14F-4D97-AF65-F5344CB8AC3E}">
        <p14:creationId xmlns:p14="http://schemas.microsoft.com/office/powerpoint/2010/main" val="27591036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The brand value chain  is a structured approach to assessing the sources and outcomes of brand equity and the way marketing activities create brand value (Figure 11.6). Brand value creation begins when the firm targets actual or potential customers by investing in a marketing program to develop the brand, including marketing communications, trade or intermediary support, and product research, development, and design. Next, these customers</a:t>
            </a:r>
            <a:r>
              <a:rPr lang="en-US" altLang="en-US" dirty="0" smtClean="0">
                <a:latin typeface="Arial" panose="020B0604020202020204" pitchFamily="34" charset="0"/>
              </a:rPr>
              <a:t>’</a:t>
            </a:r>
            <a:r>
              <a:rPr lang="en-US" dirty="0" smtClean="0">
                <a:latin typeface="Arial" panose="020B0604020202020204" pitchFamily="34" charset="0"/>
              </a:rPr>
              <a:t> mind-sets will affect buying behavior and the way consumers respond to all subsequent marketing activity—pricing, channels, communications, and the product itself—and the resulting market share and profitability of the brand. Finally, the investment community will consider this market performance of the brand to assess shareholder value in general and the value of a brand in particular.</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21</a:t>
            </a:fld>
            <a:endParaRPr lang="en-US" dirty="0"/>
          </a:p>
        </p:txBody>
      </p:sp>
    </p:spTree>
    <p:extLst>
      <p:ext uri="{BB962C8B-B14F-4D97-AF65-F5344CB8AC3E}">
        <p14:creationId xmlns:p14="http://schemas.microsoft.com/office/powerpoint/2010/main" val="25563053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 brand audit is a focused series of procedures to assess the health of the brand, uncover its sources of brand equity, and suggest ways to improve and leverage its equity.</a:t>
            </a:r>
          </a:p>
          <a:p>
            <a:endParaRPr lang="en-US" dirty="0" smtClean="0">
              <a:latin typeface="Arial" panose="020B0604020202020204" pitchFamily="34" charset="0"/>
            </a:endParaRPr>
          </a:p>
          <a:p>
            <a:r>
              <a:rPr lang="en-US" dirty="0" smtClean="0">
                <a:latin typeface="Arial" panose="020B0604020202020204" pitchFamily="34" charset="0"/>
              </a:rPr>
              <a:t>Brand-tracking studies use the brand audit as input to collect quantitative data from consumers over time, providing consistent, baseline information about how brands and marketing programs are performing. Tracking studies help us understand where, how much, and in what ways brand value is being created to facilitate day-to-day decision making.</a:t>
            </a:r>
          </a:p>
          <a:p>
            <a:endParaRPr lang="en-US" dirty="0" smtClean="0">
              <a:latin typeface="Arial" panose="020B0604020202020204" pitchFamily="34" charset="0"/>
            </a:endParaRPr>
          </a:p>
          <a:p>
            <a:r>
              <a:rPr lang="en-US" dirty="0" smtClean="0">
                <a:latin typeface="Arial" panose="020B0604020202020204" pitchFamily="34" charset="0"/>
              </a:rPr>
              <a:t>Marketers should distinguish brand equity from brand valuation, which is the job of estimating the total financial value of the brand.</a:t>
            </a:r>
          </a:p>
        </p:txBody>
      </p:sp>
      <p:sp>
        <p:nvSpPr>
          <p:cNvPr id="4" name="Slide Number Placeholder 3"/>
          <p:cNvSpPr>
            <a:spLocks noGrp="1"/>
          </p:cNvSpPr>
          <p:nvPr>
            <p:ph type="sldNum" sz="quarter" idx="10"/>
          </p:nvPr>
        </p:nvSpPr>
        <p:spPr/>
        <p:txBody>
          <a:bodyPr/>
          <a:lstStyle/>
          <a:p>
            <a:fld id="{A73D6722-9B4D-4E29-B226-C325925A8118}" type="slidenum">
              <a:rPr lang="en-US" smtClean="0"/>
              <a:t>22</a:t>
            </a:fld>
            <a:endParaRPr lang="en-US" dirty="0"/>
          </a:p>
        </p:txBody>
      </p:sp>
    </p:spTree>
    <p:extLst>
      <p:ext uri="{BB962C8B-B14F-4D97-AF65-F5344CB8AC3E}">
        <p14:creationId xmlns:p14="http://schemas.microsoft.com/office/powerpoint/2010/main" val="37015349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Table 11.2 displays the world</a:t>
            </a:r>
            <a:r>
              <a:rPr lang="en-US" altLang="en-US" dirty="0" smtClean="0">
                <a:latin typeface="Arial" panose="020B0604020202020204" pitchFamily="34" charset="0"/>
              </a:rPr>
              <a:t>’</a:t>
            </a:r>
            <a:r>
              <a:rPr lang="en-US" dirty="0" smtClean="0">
                <a:latin typeface="Arial" panose="020B0604020202020204" pitchFamily="34" charset="0"/>
              </a:rPr>
              <a:t>s most valuable brands in 2012 according to the Interbrand rankings, as described below in </a:t>
            </a:r>
            <a:r>
              <a:rPr lang="en-US" altLang="en-US" dirty="0" smtClean="0">
                <a:latin typeface="Arial" panose="020B0604020202020204" pitchFamily="34" charset="0"/>
              </a:rPr>
              <a:t>“</a:t>
            </a:r>
            <a:r>
              <a:rPr lang="en-US" dirty="0" smtClean="0">
                <a:latin typeface="Arial" panose="020B0604020202020204" pitchFamily="34" charset="0"/>
              </a:rPr>
              <a:t>Marketing Insight: What Is a Brand Worth?</a:t>
            </a:r>
            <a:r>
              <a:rPr lang="en-US" altLang="en-US" dirty="0" smtClean="0">
                <a:latin typeface="Arial" panose="020B0604020202020204" pitchFamily="34" charset="0"/>
              </a:rPr>
              <a:t>”</a:t>
            </a:r>
            <a:r>
              <a:rPr lang="en-US" dirty="0" smtClean="0">
                <a:latin typeface="Arial" panose="020B0604020202020204" pitchFamily="34" charset="0"/>
              </a:rPr>
              <a:t>61 In these well-known companies, brand value is typically more than half the total company market capitalization.</a:t>
            </a:r>
          </a:p>
        </p:txBody>
      </p:sp>
      <p:sp>
        <p:nvSpPr>
          <p:cNvPr id="4" name="Slide Number Placeholder 3"/>
          <p:cNvSpPr>
            <a:spLocks noGrp="1"/>
          </p:cNvSpPr>
          <p:nvPr>
            <p:ph type="sldNum" sz="quarter" idx="10"/>
          </p:nvPr>
        </p:nvSpPr>
        <p:spPr/>
        <p:txBody>
          <a:bodyPr/>
          <a:lstStyle/>
          <a:p>
            <a:fld id="{A73D6722-9B4D-4E29-B226-C325925A8118}" type="slidenum">
              <a:rPr lang="en-US" smtClean="0"/>
              <a:t>23</a:t>
            </a:fld>
            <a:endParaRPr lang="en-US" dirty="0"/>
          </a:p>
        </p:txBody>
      </p:sp>
    </p:spTree>
    <p:extLst>
      <p:ext uri="{BB962C8B-B14F-4D97-AF65-F5344CB8AC3E}">
        <p14:creationId xmlns:p14="http://schemas.microsoft.com/office/powerpoint/2010/main" val="24796411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Top brand-management firm Interbrand has developed a model to formally estimate the dollar value of a brand. It defines brand value as the net present value of the future earnings that can be attributed to the brand alone. The firm believes marketing and financial analyses are equally important in determining the value of a brand. Its process follows five steps (see Figure 11.7 for a schematic overview).</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24</a:t>
            </a:fld>
            <a:endParaRPr lang="en-US" dirty="0"/>
          </a:p>
        </p:txBody>
      </p:sp>
    </p:spTree>
    <p:extLst>
      <p:ext uri="{BB962C8B-B14F-4D97-AF65-F5344CB8AC3E}">
        <p14:creationId xmlns:p14="http://schemas.microsoft.com/office/powerpoint/2010/main" val="22725017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As a company</a:t>
            </a:r>
            <a:r>
              <a:rPr lang="en-US" altLang="en-US" dirty="0" smtClean="0">
                <a:latin typeface="Arial" panose="020B0604020202020204" pitchFamily="34" charset="0"/>
              </a:rPr>
              <a:t>’</a:t>
            </a:r>
            <a:r>
              <a:rPr lang="en-US" dirty="0" smtClean="0">
                <a:latin typeface="Arial" panose="020B0604020202020204" pitchFamily="34" charset="0"/>
              </a:rPr>
              <a:t>s major enduring asset, a brand needs to be carefully managed so its value does not depreciate. Brand leaders of 70 years ago that remain leaders today—companies such as Wrigley</a:t>
            </a:r>
            <a:r>
              <a:rPr lang="en-US" altLang="en-US" dirty="0" smtClean="0">
                <a:latin typeface="Arial" panose="020B0604020202020204" pitchFamily="34" charset="0"/>
              </a:rPr>
              <a:t>’</a:t>
            </a:r>
            <a:r>
              <a:rPr lang="en-US" dirty="0" smtClean="0">
                <a:latin typeface="Arial" panose="020B0604020202020204" pitchFamily="34" charset="0"/>
              </a:rPr>
              <a:t>s, Coca-Cola, Heinz, and Campbell Soup—only do so by constantly striving to improve their products, services, and marketing. Marketers can reinforce brand equity by consistently conveying the brand</a:t>
            </a:r>
            <a:r>
              <a:rPr lang="en-US" altLang="en-US" dirty="0" smtClean="0">
                <a:latin typeface="Arial" panose="020B0604020202020204" pitchFamily="34" charset="0"/>
              </a:rPr>
              <a:t>’</a:t>
            </a:r>
            <a:r>
              <a:rPr lang="en-US" dirty="0" smtClean="0">
                <a:latin typeface="Arial" panose="020B0604020202020204" pitchFamily="34" charset="0"/>
              </a:rPr>
              <a:t>s meaning in terms of (1) what products it represents, what core benefits it supplies, and what needs it satisfies; and (2) how the brand makes products superior and which strong, favorable, and unique brand associations should exist in consumers</a:t>
            </a:r>
            <a:r>
              <a:rPr lang="en-US" altLang="en-US" dirty="0" smtClean="0">
                <a:latin typeface="Arial" panose="020B0604020202020204" pitchFamily="34" charset="0"/>
              </a:rPr>
              <a:t>’</a:t>
            </a:r>
            <a:r>
              <a:rPr lang="en-US" dirty="0" smtClean="0">
                <a:latin typeface="Arial" panose="020B0604020202020204" pitchFamily="34" charset="0"/>
              </a:rPr>
              <a:t> minds.</a:t>
            </a:r>
          </a:p>
          <a:p>
            <a:endParaRPr lang="en-US" dirty="0" smtClean="0">
              <a:latin typeface="Arial" panose="020B0604020202020204" pitchFamily="34" charset="0"/>
            </a:endParaRPr>
          </a:p>
          <a:p>
            <a:r>
              <a:rPr lang="en-US" dirty="0" smtClean="0">
                <a:latin typeface="Arial" panose="020B0604020202020204" pitchFamily="34" charset="0"/>
              </a:rPr>
              <a:t>A number of brands have managed to make impressive comebacks in recent years.68 After some hard times in the automotive market, Cadillac, Fiat, and Volkswagen have all turned their brand fortunes around to varying degrees. Often, the first thing to do in revitalizing a brand is understand what the sources of brand equity were to begin with. Are positive associations losing their strength or uniqueness? Have negative associations become linked to the brand? Then decide whether to retain the same positioning or create a new one and, if so, which new one.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25</a:t>
            </a:fld>
            <a:endParaRPr lang="en-US" dirty="0"/>
          </a:p>
        </p:txBody>
      </p:sp>
    </p:spTree>
    <p:extLst>
      <p:ext uri="{BB962C8B-B14F-4D97-AF65-F5344CB8AC3E}">
        <p14:creationId xmlns:p14="http://schemas.microsoft.com/office/powerpoint/2010/main" val="38417584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A firm</a:t>
            </a:r>
            <a:r>
              <a:rPr lang="en-US" altLang="en-US" dirty="0" smtClean="0">
                <a:latin typeface="Arial" panose="020B0604020202020204" pitchFamily="34" charset="0"/>
              </a:rPr>
              <a:t>’</a:t>
            </a:r>
            <a:r>
              <a:rPr lang="en-US" dirty="0" smtClean="0">
                <a:latin typeface="Arial" panose="020B0604020202020204" pitchFamily="34" charset="0"/>
              </a:rPr>
              <a:t>s branding strategy—often called its brand architecture—reflects the number and nature of both common and distinctive brand elements. Deciding how to brand new products is especially critical. A firm has three </a:t>
            </a:r>
            <a:r>
              <a:rPr lang="fr-FR" dirty="0" smtClean="0">
                <a:latin typeface="Arial" panose="020B0604020202020204" pitchFamily="34" charset="0"/>
              </a:rPr>
              <a:t>main </a:t>
            </a:r>
            <a:r>
              <a:rPr lang="fr-FR" dirty="0" err="1" smtClean="0">
                <a:latin typeface="Arial" panose="020B0604020202020204" pitchFamily="34" charset="0"/>
              </a:rPr>
              <a:t>choices</a:t>
            </a:r>
            <a:r>
              <a:rPr lang="fr-FR" dirty="0" smtClean="0">
                <a:latin typeface="Arial" panose="020B0604020202020204" pitchFamily="34" charset="0"/>
              </a:rPr>
              <a:t> </a:t>
            </a:r>
            <a:r>
              <a:rPr lang="fr-FR" dirty="0" err="1" smtClean="0">
                <a:latin typeface="Arial" panose="020B0604020202020204" pitchFamily="34" charset="0"/>
              </a:rPr>
              <a:t>listed</a:t>
            </a:r>
            <a:r>
              <a:rPr lang="fr-FR" dirty="0" smtClean="0">
                <a:latin typeface="Arial" panose="020B0604020202020204" pitchFamily="34" charset="0"/>
              </a:rPr>
              <a:t> in </a:t>
            </a:r>
            <a:r>
              <a:rPr lang="fr-FR" dirty="0" err="1" smtClean="0">
                <a:latin typeface="Arial" panose="020B0604020202020204" pitchFamily="34" charset="0"/>
              </a:rPr>
              <a:t>this</a:t>
            </a:r>
            <a:r>
              <a:rPr lang="fr-FR" dirty="0" smtClean="0">
                <a:latin typeface="Arial" panose="020B0604020202020204" pitchFamily="34" charset="0"/>
              </a:rPr>
              <a:t> </a:t>
            </a:r>
            <a:r>
              <a:rPr lang="fr-FR" dirty="0" err="1" smtClean="0">
                <a:latin typeface="Arial" panose="020B0604020202020204" pitchFamily="34" charset="0"/>
              </a:rPr>
              <a:t>slide</a:t>
            </a:r>
            <a:r>
              <a:rPr lang="fr-FR" dirty="0" smtClean="0">
                <a:latin typeface="Arial" panose="020B0604020202020204" pitchFamily="34" charset="0"/>
              </a:rPr>
              <a:t>.</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26</a:t>
            </a:fld>
            <a:endParaRPr lang="en-US" dirty="0"/>
          </a:p>
        </p:txBody>
      </p:sp>
    </p:spTree>
    <p:extLst>
      <p:ext uri="{BB962C8B-B14F-4D97-AF65-F5344CB8AC3E}">
        <p14:creationId xmlns:p14="http://schemas.microsoft.com/office/powerpoint/2010/main" val="2798139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When a firm uses an established brand to introduce a new product, the product is called a brand extension. When marketers combine a new brand with an existing brand, the brand extension can also be called a </a:t>
            </a:r>
            <a:r>
              <a:rPr lang="en-US" dirty="0" err="1" smtClean="0">
                <a:latin typeface="Arial" panose="020B0604020202020204" pitchFamily="34" charset="0"/>
              </a:rPr>
              <a:t>subbrand</a:t>
            </a:r>
            <a:r>
              <a:rPr lang="en-US" dirty="0" smtClean="0">
                <a:latin typeface="Arial" panose="020B0604020202020204" pitchFamily="34" charset="0"/>
              </a:rPr>
              <a:t>, such as Hershey Kisses candy, Adobe Acrobat software, Toyota Camry automobiles, and American Express Blue cards. The existing brand that gives birth to a brand extension or sub-brand is the parent brand. If the parent brand is already associated with multiple products through brand extensions, it can also be called a master brand or family brand.</a:t>
            </a:r>
          </a:p>
          <a:p>
            <a:endParaRPr lang="en-US" dirty="0" smtClean="0">
              <a:latin typeface="Arial" panose="020B0604020202020204" pitchFamily="34" charset="0"/>
            </a:endParaRPr>
          </a:p>
          <a:p>
            <a:r>
              <a:rPr lang="en-US" dirty="0" smtClean="0">
                <a:latin typeface="Arial" panose="020B0604020202020204" pitchFamily="34" charset="0"/>
              </a:rPr>
              <a:t>Brand extensions fall into two general categories. In a line extension, the parent brand covers a new product within a product category it currently serves, such as with new flavors, forms, colors, ingredients, and package </a:t>
            </a:r>
            <a:r>
              <a:rPr lang="it-IT" dirty="0" smtClean="0">
                <a:latin typeface="Arial" panose="020B0604020202020204" pitchFamily="34" charset="0"/>
              </a:rPr>
              <a:t>sizes. </a:t>
            </a:r>
            <a:r>
              <a:rPr lang="en-US" dirty="0" smtClean="0">
                <a:latin typeface="Arial" panose="020B0604020202020204" pitchFamily="34" charset="0"/>
              </a:rPr>
              <a:t>In a category extension, marketers use the parent brand to enter a different product category, such as Swiss Army watches.</a:t>
            </a:r>
          </a:p>
          <a:p>
            <a:endParaRPr lang="en-US" dirty="0" smtClean="0">
              <a:latin typeface="Arial" panose="020B0604020202020204" pitchFamily="34" charset="0"/>
            </a:endParaRPr>
          </a:p>
          <a:p>
            <a:r>
              <a:rPr lang="en-US" dirty="0" smtClean="0">
                <a:latin typeface="Arial" panose="020B0604020202020204" pitchFamily="34" charset="0"/>
              </a:rPr>
              <a:t>A brand line consists of all products—original as well as line and category extensions—sold under a particular brand. A brand mix (or brand assortment) is the set of all brand lines that a particular seller makes. Many companies are introducing branded variants, which are specific brand lines supplied to specific retailers or </a:t>
            </a:r>
            <a:r>
              <a:rPr lang="fr-FR" dirty="0" smtClean="0">
                <a:latin typeface="Arial" panose="020B0604020202020204" pitchFamily="34" charset="0"/>
              </a:rPr>
              <a:t>distribution </a:t>
            </a:r>
            <a:r>
              <a:rPr lang="fr-FR" dirty="0" err="1" smtClean="0">
                <a:latin typeface="Arial" panose="020B0604020202020204" pitchFamily="34" charset="0"/>
              </a:rPr>
              <a:t>channels</a:t>
            </a:r>
            <a:r>
              <a:rPr lang="fr-FR" dirty="0" smtClean="0">
                <a:latin typeface="Arial" panose="020B0604020202020204" pitchFamily="34" charset="0"/>
              </a:rPr>
              <a:t>.</a:t>
            </a:r>
          </a:p>
          <a:p>
            <a:endParaRPr lang="fr-FR" dirty="0" smtClean="0">
              <a:latin typeface="Arial" panose="020B0604020202020204" pitchFamily="34" charset="0"/>
            </a:endParaRPr>
          </a:p>
          <a:p>
            <a:r>
              <a:rPr lang="en-US" dirty="0" smtClean="0">
                <a:latin typeface="Arial" panose="020B0604020202020204" pitchFamily="34" charset="0"/>
              </a:rPr>
              <a:t>A licensed product is one whose brand name has been licensed to other manufacturers that actually make the product.</a:t>
            </a:r>
          </a:p>
        </p:txBody>
      </p:sp>
      <p:sp>
        <p:nvSpPr>
          <p:cNvPr id="4" name="Slide Number Placeholder 3"/>
          <p:cNvSpPr>
            <a:spLocks noGrp="1"/>
          </p:cNvSpPr>
          <p:nvPr>
            <p:ph type="sldNum" sz="quarter" idx="10"/>
          </p:nvPr>
        </p:nvSpPr>
        <p:spPr/>
        <p:txBody>
          <a:bodyPr/>
          <a:lstStyle/>
          <a:p>
            <a:fld id="{A73D6722-9B4D-4E29-B226-C325925A8118}" type="slidenum">
              <a:rPr lang="en-US" smtClean="0"/>
              <a:t>27</a:t>
            </a:fld>
            <a:endParaRPr lang="en-US" dirty="0"/>
          </a:p>
        </p:txBody>
      </p:sp>
    </p:spTree>
    <p:extLst>
      <p:ext uri="{BB962C8B-B14F-4D97-AF65-F5344CB8AC3E}">
        <p14:creationId xmlns:p14="http://schemas.microsoft.com/office/powerpoint/2010/main" val="7429436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Assuming a firm decides to brand its products or services, it must choose which brand names to use. Three general strategies are popular:</a:t>
            </a:r>
          </a:p>
          <a:p>
            <a:endParaRPr lang="en-US" dirty="0" smtClean="0">
              <a:latin typeface="Arial" panose="020B0604020202020204" pitchFamily="34" charset="0"/>
            </a:endParaRPr>
          </a:p>
          <a:p>
            <a:r>
              <a:rPr lang="en-US" dirty="0" smtClean="0">
                <a:latin typeface="Arial" panose="020B0604020202020204" pitchFamily="34" charset="0"/>
              </a:rPr>
              <a:t>Individual or separate family brand names. Consumer packaged-goods companies have a long tradition of branding different products by different names.</a:t>
            </a:r>
          </a:p>
          <a:p>
            <a:endParaRPr lang="en-US" dirty="0" smtClean="0">
              <a:latin typeface="Arial" panose="020B0604020202020204" pitchFamily="34" charset="0"/>
            </a:endParaRPr>
          </a:p>
          <a:p>
            <a:r>
              <a:rPr lang="en-US" dirty="0" smtClean="0">
                <a:latin typeface="Arial" panose="020B0604020202020204" pitchFamily="34" charset="0"/>
              </a:rPr>
              <a:t>Corporate umbrella or company brand name. Many firms, such as Heinz and GE, use their corporate brand as an umbrella brand across their entire range of products.</a:t>
            </a:r>
          </a:p>
          <a:p>
            <a:endParaRPr lang="en-US" dirty="0" smtClean="0">
              <a:latin typeface="Arial" panose="020B0604020202020204" pitchFamily="34" charset="0"/>
            </a:endParaRPr>
          </a:p>
          <a:p>
            <a:r>
              <a:rPr lang="en-US" dirty="0" smtClean="0">
                <a:latin typeface="Arial" panose="020B0604020202020204" pitchFamily="34" charset="0"/>
              </a:rPr>
              <a:t>Sub-brand name. Sub-brands combine two or more of the corporate brand, family brand, or individual product brand names.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28</a:t>
            </a:fld>
            <a:endParaRPr lang="en-US" dirty="0"/>
          </a:p>
        </p:txBody>
      </p:sp>
    </p:spTree>
    <p:extLst>
      <p:ext uri="{BB962C8B-B14F-4D97-AF65-F5344CB8AC3E}">
        <p14:creationId xmlns:p14="http://schemas.microsoft.com/office/powerpoint/2010/main" val="37685212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The use of individual or separate family brand names has been referred to as a </a:t>
            </a:r>
            <a:r>
              <a:rPr lang="en-US" altLang="en-US" dirty="0" smtClean="0">
                <a:latin typeface="Arial" panose="020B0604020202020204" pitchFamily="34" charset="0"/>
              </a:rPr>
              <a:t>“</a:t>
            </a:r>
            <a:r>
              <a:rPr lang="en-US" dirty="0" smtClean="0">
                <a:latin typeface="Arial" panose="020B0604020202020204" pitchFamily="34" charset="0"/>
              </a:rPr>
              <a:t>house of brands</a:t>
            </a:r>
            <a:r>
              <a:rPr lang="en-US" altLang="en-US" dirty="0" smtClean="0">
                <a:latin typeface="Arial" panose="020B0604020202020204" pitchFamily="34" charset="0"/>
              </a:rPr>
              <a:t>”</a:t>
            </a:r>
            <a:r>
              <a:rPr lang="en-US" dirty="0" smtClean="0">
                <a:latin typeface="Arial" panose="020B0604020202020204" pitchFamily="34" charset="0"/>
              </a:rPr>
              <a:t> strategy, whereas the use of an umbrella corporate or company brand name is a </a:t>
            </a:r>
            <a:r>
              <a:rPr lang="en-US" altLang="en-US" dirty="0" smtClean="0">
                <a:latin typeface="Arial" panose="020B0604020202020204" pitchFamily="34" charset="0"/>
              </a:rPr>
              <a:t>“</a:t>
            </a:r>
            <a:r>
              <a:rPr lang="en-US" dirty="0" smtClean="0">
                <a:latin typeface="Arial" panose="020B0604020202020204" pitchFamily="34" charset="0"/>
              </a:rPr>
              <a:t>branded house</a:t>
            </a:r>
            <a:r>
              <a:rPr lang="en-US" altLang="en-US" dirty="0" smtClean="0">
                <a:latin typeface="Arial" panose="020B0604020202020204" pitchFamily="34" charset="0"/>
              </a:rPr>
              <a:t>”</a:t>
            </a:r>
            <a:r>
              <a:rPr lang="en-US" dirty="0" smtClean="0">
                <a:latin typeface="Arial" panose="020B0604020202020204" pitchFamily="34" charset="0"/>
              </a:rPr>
              <a:t> strategy. These two strategies represent two ends of a continuum. A sub-brand strategy falls somewhere between, depending on which component of the sub-brand receives more emphasis.</a:t>
            </a:r>
          </a:p>
          <a:p>
            <a:endParaRPr lang="en-US" dirty="0" smtClean="0">
              <a:latin typeface="Arial" panose="020B0604020202020204" pitchFamily="34" charset="0"/>
            </a:endParaRPr>
          </a:p>
          <a:p>
            <a:r>
              <a:rPr lang="en-US" dirty="0" smtClean="0">
                <a:latin typeface="Arial" panose="020B0604020202020204" pitchFamily="34" charset="0"/>
              </a:rPr>
              <a:t>With a branded house strategy, it is often useful to have a well-defined flagship product. A flagship product is one that best represents or embodies the brand as a whole to consumers. It often is the first product by which the brand gained fame, a widely accepted best-seller, or a highly admired or award-winning product.</a:t>
            </a:r>
          </a:p>
        </p:txBody>
      </p:sp>
      <p:sp>
        <p:nvSpPr>
          <p:cNvPr id="4" name="Slide Number Placeholder 3"/>
          <p:cNvSpPr>
            <a:spLocks noGrp="1"/>
          </p:cNvSpPr>
          <p:nvPr>
            <p:ph type="sldNum" sz="quarter" idx="10"/>
          </p:nvPr>
        </p:nvSpPr>
        <p:spPr/>
        <p:txBody>
          <a:bodyPr/>
          <a:lstStyle/>
          <a:p>
            <a:fld id="{A73D6722-9B4D-4E29-B226-C325925A8118}" type="slidenum">
              <a:rPr lang="en-US" smtClean="0"/>
              <a:t>29</a:t>
            </a:fld>
            <a:endParaRPr lang="en-US" dirty="0"/>
          </a:p>
        </p:txBody>
      </p:sp>
    </p:spTree>
    <p:extLst>
      <p:ext uri="{BB962C8B-B14F-4D97-AF65-F5344CB8AC3E}">
        <p14:creationId xmlns:p14="http://schemas.microsoft.com/office/powerpoint/2010/main" val="15447912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 brand can be stretched only so far, and all the segments the firm would like to target may not view the same brand equally favorably. Marketers often need multiple brands in order to pursue these multiple segments. The hallmark of an optimal brand portfolio is the ability of each brand in it to maximize equity in combination with all the other brands in it. Brands can also play a number of specific roles as part of a portfolio.</a:t>
            </a:r>
          </a:p>
          <a:p>
            <a:endParaRPr lang="en-US" dirty="0" smtClean="0">
              <a:latin typeface="Arial" panose="020B0604020202020204" pitchFamily="34" charset="0"/>
            </a:endParaRPr>
          </a:p>
          <a:p>
            <a:r>
              <a:rPr lang="en-US" dirty="0" smtClean="0">
                <a:latin typeface="Arial" panose="020B0604020202020204" pitchFamily="34" charset="0"/>
              </a:rPr>
              <a:t>Flanker or fighter brands are positioned with respect to competitors</a:t>
            </a:r>
            <a:r>
              <a:rPr lang="en-US" altLang="en-US" dirty="0" smtClean="0">
                <a:latin typeface="Arial" panose="020B0604020202020204" pitchFamily="34" charset="0"/>
              </a:rPr>
              <a:t>’</a:t>
            </a:r>
            <a:r>
              <a:rPr lang="en-US" dirty="0" smtClean="0">
                <a:latin typeface="Arial" panose="020B0604020202020204" pitchFamily="34" charset="0"/>
              </a:rPr>
              <a:t> brands so that more important (and more profitable) flagship brands can retain their desired positioning.</a:t>
            </a:r>
          </a:p>
          <a:p>
            <a:endParaRPr lang="en-US" dirty="0" smtClean="0">
              <a:latin typeface="Arial" panose="020B0604020202020204" pitchFamily="34" charset="0"/>
            </a:endParaRPr>
          </a:p>
          <a:p>
            <a:r>
              <a:rPr lang="en-US" dirty="0" smtClean="0">
                <a:latin typeface="Arial" panose="020B0604020202020204" pitchFamily="34" charset="0"/>
              </a:rPr>
              <a:t>Some brands may be kept around despite dwindling sales because they manage to maintain their profitability with virtually no marketing support. Companies can effectively milk these </a:t>
            </a:r>
            <a:r>
              <a:rPr lang="en-US" altLang="en-US" dirty="0" smtClean="0">
                <a:latin typeface="Arial" panose="020B0604020202020204" pitchFamily="34" charset="0"/>
              </a:rPr>
              <a:t>“</a:t>
            </a:r>
            <a:r>
              <a:rPr lang="en-US" dirty="0" smtClean="0">
                <a:latin typeface="Arial" panose="020B0604020202020204" pitchFamily="34" charset="0"/>
              </a:rPr>
              <a:t>cash cow</a:t>
            </a:r>
            <a:r>
              <a:rPr lang="en-US" altLang="en-US" dirty="0" smtClean="0">
                <a:latin typeface="Arial" panose="020B0604020202020204" pitchFamily="34" charset="0"/>
              </a:rPr>
              <a:t>”</a:t>
            </a:r>
            <a:r>
              <a:rPr lang="en-US" dirty="0" smtClean="0">
                <a:latin typeface="Arial" panose="020B0604020202020204" pitchFamily="34" charset="0"/>
              </a:rPr>
              <a:t> brands by capitalizing on their reservoir of brand equity.</a:t>
            </a:r>
          </a:p>
          <a:p>
            <a:endParaRPr lang="en-US" dirty="0" smtClean="0">
              <a:latin typeface="Arial" panose="020B0604020202020204" pitchFamily="34" charset="0"/>
            </a:endParaRPr>
          </a:p>
          <a:p>
            <a:r>
              <a:rPr lang="en-US" dirty="0" smtClean="0">
                <a:latin typeface="Arial" panose="020B0604020202020204" pitchFamily="34" charset="0"/>
              </a:rPr>
              <a:t>The role of a relatively low-priced brand in the portfolio often may be to attract customers to the brand franchise. Retailers like to feature these </a:t>
            </a:r>
            <a:r>
              <a:rPr lang="en-US" altLang="en-US" dirty="0" smtClean="0">
                <a:latin typeface="Arial" panose="020B0604020202020204" pitchFamily="34" charset="0"/>
              </a:rPr>
              <a:t>“</a:t>
            </a:r>
            <a:r>
              <a:rPr lang="en-US" dirty="0" smtClean="0">
                <a:latin typeface="Arial" panose="020B0604020202020204" pitchFamily="34" charset="0"/>
              </a:rPr>
              <a:t>traffic builders</a:t>
            </a:r>
            <a:r>
              <a:rPr lang="en-US" altLang="en-US" dirty="0" smtClean="0">
                <a:latin typeface="Arial" panose="020B0604020202020204" pitchFamily="34" charset="0"/>
              </a:rPr>
              <a:t>”</a:t>
            </a:r>
            <a:r>
              <a:rPr lang="en-US" dirty="0" smtClean="0">
                <a:latin typeface="Arial" panose="020B0604020202020204" pitchFamily="34" charset="0"/>
              </a:rPr>
              <a:t> because they are able to trade up customers to a higher-priced brand.</a:t>
            </a:r>
          </a:p>
          <a:p>
            <a:endParaRPr lang="en-US" dirty="0" smtClean="0">
              <a:latin typeface="Arial" panose="020B0604020202020204" pitchFamily="34" charset="0"/>
            </a:endParaRPr>
          </a:p>
          <a:p>
            <a:r>
              <a:rPr lang="en-US" dirty="0" smtClean="0">
                <a:latin typeface="Arial" panose="020B0604020202020204" pitchFamily="34" charset="0"/>
              </a:rPr>
              <a:t>The role of a relatively high-priced brand often is to add prestige and credibility to the entire portfolio.</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30</a:t>
            </a:fld>
            <a:endParaRPr lang="en-US" dirty="0"/>
          </a:p>
        </p:txBody>
      </p:sp>
    </p:spTree>
    <p:extLst>
      <p:ext uri="{BB962C8B-B14F-4D97-AF65-F5344CB8AC3E}">
        <p14:creationId xmlns:p14="http://schemas.microsoft.com/office/powerpoint/2010/main" val="25333928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Most new products are in fact brand extensions—typically 80 percent to 90 percent in any one year. Moreover, many of the most successful new products, as rated by various sources, are brand extensions. Two main advantages of brand extensions are that they can facilitate new-product acceptance and provide positive feedback to the parent brand and company.</a:t>
            </a:r>
          </a:p>
          <a:p>
            <a:endParaRPr lang="en-US" dirty="0" smtClean="0">
              <a:latin typeface="Arial" panose="020B0604020202020204" pitchFamily="34" charset="0"/>
            </a:endParaRPr>
          </a:p>
          <a:p>
            <a:r>
              <a:rPr lang="en-US" dirty="0" smtClean="0">
                <a:latin typeface="Arial" panose="020B0604020202020204" pitchFamily="34" charset="0"/>
              </a:rPr>
              <a:t>On the downside, line extensions may cause the brand name to be less strongly identified with any one product. Brand dilution occurs when consumers no longer associate a brand with a specific or highly similar set of products and start thinking less of the brand. The worst possible scenario is for an extension not only to fail, but to harm the parent brand in the process. One easily overlooked disadvantage of brand extensions is that the firm forgoes the chance to create a new brand with its own unique image and equity.</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31</a:t>
            </a:fld>
            <a:endParaRPr lang="en-US" dirty="0"/>
          </a:p>
        </p:txBody>
      </p:sp>
    </p:spTree>
    <p:extLst>
      <p:ext uri="{BB962C8B-B14F-4D97-AF65-F5344CB8AC3E}">
        <p14:creationId xmlns:p14="http://schemas.microsoft.com/office/powerpoint/2010/main" val="39055541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Marketers must judge each potential brand extension by how effectively it leverages existing brand equity from the parent brand as well as how effectively, in turn, it contributes to the parent </a:t>
            </a:r>
            <a:r>
              <a:rPr lang="it-IT" dirty="0" smtClean="0">
                <a:latin typeface="Arial" panose="020B0604020202020204" pitchFamily="34" charset="0"/>
              </a:rPr>
              <a:t>brand</a:t>
            </a:r>
            <a:r>
              <a:rPr lang="it-IT" altLang="en-US" dirty="0" smtClean="0">
                <a:latin typeface="Arial" panose="020B0604020202020204" pitchFamily="34" charset="0"/>
              </a:rPr>
              <a:t>’</a:t>
            </a:r>
            <a:r>
              <a:rPr lang="it-IT" dirty="0" smtClean="0">
                <a:latin typeface="Arial" panose="020B0604020202020204" pitchFamily="34" charset="0"/>
              </a:rPr>
              <a:t>s equity. </a:t>
            </a:r>
            <a:r>
              <a:rPr lang="en-US" dirty="0" smtClean="0">
                <a:latin typeface="Arial" panose="020B0604020202020204" pitchFamily="34" charset="0"/>
              </a:rPr>
              <a:t>Marketers should ask a number of questions in judging the potential success of an extension. To help answer these questions, Table 11.3 offers a sample scorecard with specific weights and dimensions that users can adjust for each application.</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32</a:t>
            </a:fld>
            <a:endParaRPr lang="en-US" dirty="0"/>
          </a:p>
        </p:txBody>
      </p:sp>
    </p:spTree>
    <p:extLst>
      <p:ext uri="{BB962C8B-B14F-4D97-AF65-F5344CB8AC3E}">
        <p14:creationId xmlns:p14="http://schemas.microsoft.com/office/powerpoint/2010/main" val="33475780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Marketers must judge each potential brand extension by how effectively it leverages existing brand equity from the parent brand as well as how effectively, in turn, it contributes to the parent </a:t>
            </a:r>
            <a:r>
              <a:rPr lang="it-IT" dirty="0" smtClean="0">
                <a:latin typeface="Arial" panose="020B0604020202020204" pitchFamily="34" charset="0"/>
              </a:rPr>
              <a:t>brand</a:t>
            </a:r>
            <a:r>
              <a:rPr lang="it-IT" altLang="en-US" dirty="0" smtClean="0">
                <a:latin typeface="Arial" panose="020B0604020202020204" pitchFamily="34" charset="0"/>
              </a:rPr>
              <a:t>’</a:t>
            </a:r>
            <a:r>
              <a:rPr lang="it-IT" dirty="0" smtClean="0">
                <a:latin typeface="Arial" panose="020B0604020202020204" pitchFamily="34" charset="0"/>
              </a:rPr>
              <a:t>s equity. </a:t>
            </a:r>
            <a:r>
              <a:rPr lang="en-US" dirty="0" smtClean="0">
                <a:latin typeface="Arial" panose="020B0604020202020204" pitchFamily="34" charset="0"/>
              </a:rPr>
              <a:t>Marketers should ask a number of questions in judging the potential success of an extension. To help answer these questions, Table 11.3 offers a sample scorecard with specific weights and dimensions that users can adjust for each application.</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33</a:t>
            </a:fld>
            <a:endParaRPr lang="en-US" dirty="0"/>
          </a:p>
        </p:txBody>
      </p:sp>
    </p:spTree>
    <p:extLst>
      <p:ext uri="{BB962C8B-B14F-4D97-AF65-F5344CB8AC3E}">
        <p14:creationId xmlns:p14="http://schemas.microsoft.com/office/powerpoint/2010/main" val="35954276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We can relate brand equity to one other important marketing concept: customer equity. The aim of customer relationship management (CRM) is to produce high customer equity.</a:t>
            </a:r>
          </a:p>
          <a:p>
            <a:endParaRPr lang="en-US" dirty="0" smtClean="0">
              <a:latin typeface="Arial" panose="020B0604020202020204" pitchFamily="34" charset="0"/>
            </a:endParaRPr>
          </a:p>
          <a:p>
            <a:r>
              <a:rPr lang="en-US" dirty="0" smtClean="0">
                <a:latin typeface="Arial" panose="020B0604020202020204" pitchFamily="34" charset="0"/>
              </a:rPr>
              <a:t>As Chapter 5 reviewed, customer lifetime value is affected by revenue and by the costs of customer acquisition, retention, and cross-selling.</a:t>
            </a:r>
          </a:p>
          <a:p>
            <a:endParaRPr lang="en-US" dirty="0" smtClean="0">
              <a:latin typeface="Arial" panose="020B0604020202020204" pitchFamily="34" charset="0"/>
            </a:endParaRPr>
          </a:p>
          <a:p>
            <a:r>
              <a:rPr lang="en-US" dirty="0" smtClean="0">
                <a:latin typeface="Arial" panose="020B0604020202020204" pitchFamily="34" charset="0"/>
              </a:rPr>
              <a:t>Acquisition depends on the number of prospects, the acquisition probability of a prospect, and acquisition </a:t>
            </a:r>
            <a:r>
              <a:rPr lang="it-IT" dirty="0" smtClean="0">
                <a:latin typeface="Arial" panose="020B0604020202020204" pitchFamily="34" charset="0"/>
              </a:rPr>
              <a:t>spending per prospect.</a:t>
            </a:r>
          </a:p>
          <a:p>
            <a:endParaRPr lang="en-US" dirty="0" smtClean="0">
              <a:latin typeface="Arial" panose="020B0604020202020204" pitchFamily="34" charset="0"/>
            </a:endParaRPr>
          </a:p>
          <a:p>
            <a:r>
              <a:rPr lang="en-US" dirty="0" smtClean="0">
                <a:latin typeface="Arial" panose="020B0604020202020204" pitchFamily="34" charset="0"/>
              </a:rPr>
              <a:t>Retention is influenced by the retention rate and retention spending level.</a:t>
            </a:r>
          </a:p>
          <a:p>
            <a:endParaRPr lang="en-US" dirty="0" smtClean="0">
              <a:latin typeface="Arial" panose="020B0604020202020204" pitchFamily="34" charset="0"/>
            </a:endParaRPr>
          </a:p>
          <a:p>
            <a:r>
              <a:rPr lang="en-US" dirty="0" smtClean="0">
                <a:latin typeface="Arial" panose="020B0604020202020204" pitchFamily="34" charset="0"/>
              </a:rPr>
              <a:t>Add-on spending is a function of the efficiency of add-on selling, the number of add-on selling offers given to existing customers, and the response rate to new offers.</a:t>
            </a:r>
          </a:p>
          <a:p>
            <a:endParaRPr lang="en-US" dirty="0" smtClean="0">
              <a:latin typeface="Arial" panose="020B0604020202020204" pitchFamily="34" charset="0"/>
            </a:endParaRPr>
          </a:p>
          <a:p>
            <a:r>
              <a:rPr lang="en-US" dirty="0" smtClean="0">
                <a:latin typeface="Arial" panose="020B0604020202020204" pitchFamily="34" charset="0"/>
              </a:rPr>
              <a:t>Both brand equity and customer equity matter. There are no brands without customers and no customers without brands. Brands serve as the </a:t>
            </a:r>
            <a:r>
              <a:rPr lang="en-US" altLang="en-US" dirty="0" smtClean="0">
                <a:latin typeface="Arial" panose="020B0604020202020204" pitchFamily="34" charset="0"/>
              </a:rPr>
              <a:t>“</a:t>
            </a:r>
            <a:r>
              <a:rPr lang="en-US" dirty="0" smtClean="0">
                <a:latin typeface="Arial" panose="020B0604020202020204" pitchFamily="34" charset="0"/>
              </a:rPr>
              <a:t>bait</a:t>
            </a:r>
            <a:r>
              <a:rPr lang="en-US" altLang="en-US" dirty="0" smtClean="0">
                <a:latin typeface="Arial" panose="020B0604020202020204" pitchFamily="34" charset="0"/>
              </a:rPr>
              <a:t>”</a:t>
            </a:r>
            <a:r>
              <a:rPr lang="en-US" dirty="0" smtClean="0">
                <a:latin typeface="Arial" panose="020B0604020202020204" pitchFamily="34" charset="0"/>
              </a:rPr>
              <a:t> that retailers and other channel intermediaries use to attract customers from whom they extract value. Customers are the tangible profit engine for brands to monetize their brand value.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34</a:t>
            </a:fld>
            <a:endParaRPr lang="en-US" dirty="0"/>
          </a:p>
        </p:txBody>
      </p:sp>
    </p:spTree>
    <p:extLst>
      <p:ext uri="{BB962C8B-B14F-4D97-AF65-F5344CB8AC3E}">
        <p14:creationId xmlns:p14="http://schemas.microsoft.com/office/powerpoint/2010/main" val="23383415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0" hangingPunct="0">
              <a:spcBef>
                <a:spcPct val="0"/>
              </a:spcBef>
            </a:pPr>
            <a:fld id="{0D7C0151-B078-4849-BDF2-67C142FB0ECE}" type="slidenum">
              <a:rPr lang="ru-RU">
                <a:latin typeface="Arial" panose="020B0604020202020204" pitchFamily="34" charset="0"/>
              </a:rPr>
              <a:pPr eaLnBrk="0" hangingPunct="0">
                <a:spcBef>
                  <a:spcPct val="0"/>
                </a:spcBef>
              </a:pPr>
              <a:t>35</a:t>
            </a:fld>
            <a:endParaRPr lang="ru-RU">
              <a:latin typeface="Arial" panose="020B0604020202020204" pitchFamily="34" charset="0"/>
            </a:endParaRPr>
          </a:p>
        </p:txBody>
      </p:sp>
    </p:spTree>
    <p:extLst>
      <p:ext uri="{BB962C8B-B14F-4D97-AF65-F5344CB8AC3E}">
        <p14:creationId xmlns:p14="http://schemas.microsoft.com/office/powerpoint/2010/main" val="19400628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 wonder,</a:t>
            </a:r>
            <a:r>
              <a:rPr lang="en-US" baseline="0" dirty="0" smtClean="0"/>
              <a:t> Marketing is the most popular area at our University!</a:t>
            </a:r>
            <a:endParaRPr lang="en-US" dirty="0"/>
          </a:p>
        </p:txBody>
      </p:sp>
      <p:sp>
        <p:nvSpPr>
          <p:cNvPr id="4" name="Slide Number Placeholder 3"/>
          <p:cNvSpPr>
            <a:spLocks noGrp="1"/>
          </p:cNvSpPr>
          <p:nvPr>
            <p:ph type="sldNum" sz="quarter" idx="10"/>
          </p:nvPr>
        </p:nvSpPr>
        <p:spPr/>
        <p:txBody>
          <a:bodyPr/>
          <a:lstStyle/>
          <a:p>
            <a:fld id="{425B6BC0-9D74-449B-8958-F5D3DD495A24}" type="slidenum">
              <a:rPr lang="en-US" smtClean="0"/>
              <a:t>36</a:t>
            </a:fld>
            <a:endParaRPr lang="en-US"/>
          </a:p>
        </p:txBody>
      </p:sp>
    </p:spTree>
    <p:extLst>
      <p:ext uri="{BB962C8B-B14F-4D97-AF65-F5344CB8AC3E}">
        <p14:creationId xmlns:p14="http://schemas.microsoft.com/office/powerpoint/2010/main" val="777546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719805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055913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5131551-C00B-4D27-BBB5-817DFEB1E81D}" type="datetimeFigureOut">
              <a:rPr lang="en-US" smtClean="0"/>
              <a:t>11/19/2018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634045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5131551-C00B-4D27-BBB5-817DFEB1E81D}" type="datetimeFigureOut">
              <a:rPr lang="en-US" smtClean="0"/>
              <a:t>11/19/2018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766509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5131551-C00B-4D27-BBB5-817DFEB1E81D}" type="datetimeFigureOut">
              <a:rPr lang="en-US" smtClean="0"/>
              <a:t>11/19/2018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1218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5131551-C00B-4D27-BBB5-817DFEB1E81D}" type="datetimeFigureOut">
              <a:rPr lang="en-US" smtClean="0"/>
              <a:t>11/19/2018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7898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131551-C00B-4D27-BBB5-817DFEB1E81D}" type="datetimeFigureOut">
              <a:rPr lang="en-US" smtClean="0"/>
              <a:t>11/19/2018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851912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11/19/2018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825969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11/19/2018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295260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391131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4763356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3602136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20187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
        <p:nvSpPr>
          <p:cNvPr id="10"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11/19/2018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21068340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11/19/2018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15762123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609600" y="228600"/>
            <a:ext cx="10972800" cy="1066800"/>
          </a:xfrm>
        </p:spPr>
        <p:txBody>
          <a:bodyPr anchor="t"/>
          <a:lstStyle>
            <a:lvl1pPr>
              <a:defRPr sz="3400">
                <a:solidFill>
                  <a:srgbClr val="007FA3"/>
                </a:solidFill>
              </a:defRPr>
            </a:lvl1pPr>
          </a:lstStyle>
          <a:p>
            <a:r>
              <a:rPr lang="en-US" dirty="0" smtClean="0"/>
              <a:t>Click to add figure number and title</a:t>
            </a:r>
            <a:endParaRPr lang="en-US" dirty="0"/>
          </a:p>
        </p:txBody>
      </p:sp>
      <p:sp>
        <p:nvSpPr>
          <p:cNvPr id="10" name="Text Placeholder 9"/>
          <p:cNvSpPr>
            <a:spLocks noGrp="1"/>
          </p:cNvSpPr>
          <p:nvPr>
            <p:ph type="body" sz="quarter" idx="13" hasCustomPrompt="1"/>
          </p:nvPr>
        </p:nvSpPr>
        <p:spPr>
          <a:xfrm>
            <a:off x="609600" y="5368160"/>
            <a:ext cx="109728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smtClean="0"/>
              <a:t>Click to add caption</a:t>
            </a:r>
            <a:endParaRPr lang="en-US" dirty="0"/>
          </a:p>
        </p:txBody>
      </p:sp>
      <p:sp>
        <p:nvSpPr>
          <p:cNvPr id="11" name="Footer Placeholder 2"/>
          <p:cNvSpPr>
            <a:spLocks noGrp="1"/>
          </p:cNvSpPr>
          <p:nvPr>
            <p:ph type="ftr" sz="quarter" idx="11"/>
          </p:nvPr>
        </p:nvSpPr>
        <p:spPr>
          <a:xfrm>
            <a:off x="125292" y="6172201"/>
            <a:ext cx="1146048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11/19/2018</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pic>
        <p:nvPicPr>
          <p:cNvPr id="9" name="Picture 8"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6376790"/>
            <a:ext cx="1224000" cy="279915"/>
          </a:xfrm>
          <a:prstGeom prst="rect">
            <a:avLst/>
          </a:prstGeom>
        </p:spPr>
      </p:pic>
      <p:sp>
        <p:nvSpPr>
          <p:cNvPr id="14" name="TextBox 13"/>
          <p:cNvSpPr txBox="1"/>
          <p:nvPr userDrawn="1"/>
        </p:nvSpPr>
        <p:spPr>
          <a:xfrm>
            <a:off x="2133600" y="6429346"/>
            <a:ext cx="9550400" cy="276999"/>
          </a:xfrm>
          <a:prstGeom prst="rect">
            <a:avLst/>
          </a:prstGeom>
          <a:noFill/>
        </p:spPr>
        <p:txBody>
          <a:bodyPr wrap="square" rtlCol="0">
            <a:spAutoFit/>
          </a:bodyPr>
          <a:lstStyle/>
          <a:p>
            <a:pPr algn="r">
              <a:buClrTx/>
              <a:defRPr/>
            </a:pPr>
            <a:r>
              <a:rPr lang="en-US" altLang="en-US" sz="1200" dirty="0" smtClean="0">
                <a:latin typeface="Verdana" panose="020B0604030504040204" pitchFamily="34" charset="0"/>
                <a:ea typeface="Verdana" panose="020B0604030504040204" pitchFamily="34" charset="0"/>
                <a:cs typeface="Verdana" panose="020B0604030504040204" pitchFamily="34" charset="0"/>
              </a:rPr>
              <a:t>Copyright © 2016, 2012, 2009 Pearson Education, Inc. All Rights Reserved</a:t>
            </a:r>
            <a:endParaRPr lang="en-US" altLang="en-US" sz="12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4183495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131551-C00B-4D27-BBB5-817DFEB1E81D}" type="datetimeFigureOut">
              <a:rPr lang="en-US" smtClean="0"/>
              <a:t>11/19/2018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5C31E4-4B33-4560-AE3B-5BE6EF3D105E}" type="slidenum">
              <a:rPr lang="en-US" smtClean="0"/>
              <a:t>‹#›</a:t>
            </a:fld>
            <a:endParaRPr lang="en-US"/>
          </a:p>
        </p:txBody>
      </p:sp>
    </p:spTree>
    <p:extLst>
      <p:ext uri="{BB962C8B-B14F-4D97-AF65-F5344CB8AC3E}">
        <p14:creationId xmlns:p14="http://schemas.microsoft.com/office/powerpoint/2010/main" val="10955209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murjon@gmail.com" TargetMode="External"/><Relationship Id="rId2" Type="http://schemas.openxmlformats.org/officeDocument/2006/relationships/hyperlink" Target="mailto:mrahimov@wiut.uz" TargetMode="Externa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p:cNvSpPr txBox="1">
            <a:spLocks noChangeArrowheads="1"/>
          </p:cNvSpPr>
          <p:nvPr/>
        </p:nvSpPr>
        <p:spPr bwMode="auto">
          <a:xfrm>
            <a:off x="2767054" y="1895857"/>
            <a:ext cx="6834146"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4000" b="1" dirty="0" smtClean="0">
                <a:latin typeface="Arial" panose="020B0604020202020204" pitchFamily="34" charset="0"/>
              </a:rPr>
              <a:t>Aspects of International Marketing Management</a:t>
            </a:r>
            <a:endParaRPr lang="en-US" sz="4000" b="1" dirty="0">
              <a:latin typeface="Arial" panose="020B0604020202020204" pitchFamily="34" charset="0"/>
            </a:endParaRPr>
          </a:p>
          <a:p>
            <a:pPr algn="ctr" eaLnBrk="1" hangingPunct="1">
              <a:spcBef>
                <a:spcPct val="0"/>
              </a:spcBef>
              <a:buFontTx/>
              <a:buNone/>
            </a:pPr>
            <a:endParaRPr lang="en-US" sz="2400" dirty="0" smtClean="0">
              <a:latin typeface="Arial" panose="020B0604020202020204" pitchFamily="34" charset="0"/>
            </a:endParaRPr>
          </a:p>
          <a:p>
            <a:pPr algn="ctr" eaLnBrk="1" hangingPunct="1">
              <a:spcBef>
                <a:spcPct val="0"/>
              </a:spcBef>
              <a:buFontTx/>
              <a:buNone/>
            </a:pPr>
            <a:endParaRPr lang="en-US" sz="2400" dirty="0">
              <a:latin typeface="Arial" panose="020B0604020202020204" pitchFamily="34" charset="0"/>
            </a:endParaRPr>
          </a:p>
          <a:p>
            <a:pPr algn="ctr" eaLnBrk="1" hangingPunct="1">
              <a:spcBef>
                <a:spcPct val="0"/>
              </a:spcBef>
              <a:buFontTx/>
              <a:buNone/>
            </a:pPr>
            <a:r>
              <a:rPr lang="en-US" sz="2400" dirty="0" smtClean="0">
                <a:latin typeface="Arial" panose="020B0604020202020204" pitchFamily="34" charset="0"/>
              </a:rPr>
              <a:t>Mamurjon </a:t>
            </a:r>
            <a:r>
              <a:rPr lang="en-US" sz="2400" dirty="0">
                <a:latin typeface="Arial" panose="020B0604020202020204" pitchFamily="34" charset="0"/>
              </a:rPr>
              <a:t>Rahimov</a:t>
            </a:r>
          </a:p>
          <a:p>
            <a:pPr algn="ctr" eaLnBrk="1" hangingPunct="1">
              <a:spcBef>
                <a:spcPct val="0"/>
              </a:spcBef>
              <a:buFontTx/>
              <a:buNone/>
            </a:pPr>
            <a:r>
              <a:rPr lang="en-US" sz="2400" dirty="0" smtClean="0">
                <a:latin typeface="Arial" panose="020B0604020202020204" pitchFamily="34" charset="0"/>
                <a:hlinkClick r:id="rId2"/>
              </a:rPr>
              <a:t>mrahimov@wiut.uz</a:t>
            </a:r>
            <a:endParaRPr lang="en-US" sz="2400" dirty="0" smtClean="0">
              <a:latin typeface="Arial" panose="020B0604020202020204" pitchFamily="34" charset="0"/>
            </a:endParaRPr>
          </a:p>
          <a:p>
            <a:pPr algn="ctr">
              <a:spcBef>
                <a:spcPct val="0"/>
              </a:spcBef>
              <a:buNone/>
            </a:pPr>
            <a:r>
              <a:rPr lang="en-US" sz="2400" dirty="0" smtClean="0">
                <a:hlinkClick r:id="rId3"/>
              </a:rPr>
              <a:t>mamurjon@gmail.com</a:t>
            </a:r>
            <a:endParaRPr lang="en-US" sz="2400" dirty="0" smtClean="0"/>
          </a:p>
          <a:p>
            <a:pPr algn="ctr">
              <a:spcBef>
                <a:spcPct val="0"/>
              </a:spcBef>
              <a:buNone/>
            </a:pPr>
            <a:endParaRPr lang="en-US" sz="2400" dirty="0"/>
          </a:p>
          <a:p>
            <a:pPr algn="ctr" eaLnBrk="1" hangingPunct="1">
              <a:spcBef>
                <a:spcPct val="0"/>
              </a:spcBef>
              <a:buFontTx/>
              <a:buNone/>
            </a:pPr>
            <a:endParaRPr lang="ru-RU" sz="2400" dirty="0">
              <a:latin typeface="Arial" panose="020B0604020202020204" pitchFamily="34" charset="0"/>
            </a:endParaRPr>
          </a:p>
          <a:p>
            <a:pPr algn="ctr" eaLnBrk="1" hangingPunct="1">
              <a:spcBef>
                <a:spcPct val="0"/>
              </a:spcBef>
              <a:buFontTx/>
              <a:buNone/>
            </a:pPr>
            <a:endParaRPr lang="en-US" sz="4400" b="1" dirty="0">
              <a:latin typeface="Arial" panose="020B0604020202020204" pitchFamily="34" charset="0"/>
            </a:endParaRPr>
          </a:p>
        </p:txBody>
      </p:sp>
      <p:pic>
        <p:nvPicPr>
          <p:cNvPr id="4" name="Рисунок 3"/>
          <p:cNvPicPr>
            <a:picLocks noChangeAspect="1"/>
          </p:cNvPicPr>
          <p:nvPr/>
        </p:nvPicPr>
        <p:blipFill>
          <a:blip r:embed="rId4"/>
          <a:stretch>
            <a:fillRect/>
          </a:stretch>
        </p:blipFill>
        <p:spPr>
          <a:xfrm>
            <a:off x="7727118" y="3592364"/>
            <a:ext cx="4331879" cy="2889364"/>
          </a:xfrm>
          <a:prstGeom prst="rect">
            <a:avLst/>
          </a:prstGeom>
        </p:spPr>
      </p:pic>
    </p:spTree>
    <p:extLst>
      <p:ext uri="{BB962C8B-B14F-4D97-AF65-F5344CB8AC3E}">
        <p14:creationId xmlns:p14="http://schemas.microsoft.com/office/powerpoint/2010/main" val="6708338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91165" y="1581036"/>
            <a:ext cx="6998208" cy="2387600"/>
          </a:xfrm>
        </p:spPr>
        <p:txBody>
          <a:bodyPr>
            <a:normAutofit/>
          </a:bodyPr>
          <a:lstStyle/>
          <a:p>
            <a:r>
              <a:rPr lang="en-US" dirty="0">
                <a:cs typeface="Avenir Black" pitchFamily="-84" charset="0"/>
              </a:rPr>
              <a:t>Creating Brand Equity</a:t>
            </a:r>
            <a:endParaRPr lang="en-US" dirty="0">
              <a:cs typeface="Arial" panose="020B0604020202020204" pitchFamily="34" charset="0"/>
            </a:endParaRPr>
          </a:p>
        </p:txBody>
      </p:sp>
      <p:pic>
        <p:nvPicPr>
          <p:cNvPr id="5" name="Picture 4"/>
          <p:cNvPicPr>
            <a:picLocks noChangeAspect="1"/>
          </p:cNvPicPr>
          <p:nvPr/>
        </p:nvPicPr>
        <p:blipFill>
          <a:blip r:embed="rId3"/>
          <a:stretch>
            <a:fillRect/>
          </a:stretch>
        </p:blipFill>
        <p:spPr>
          <a:xfrm>
            <a:off x="9031314" y="30479"/>
            <a:ext cx="3000375" cy="1038225"/>
          </a:xfrm>
          <a:prstGeom prst="rect">
            <a:avLst/>
          </a:prstGeom>
        </p:spPr>
      </p:pic>
      <p:pic>
        <p:nvPicPr>
          <p:cNvPr id="7" name="Picture 6"/>
          <p:cNvPicPr>
            <a:picLocks noChangeAspect="1"/>
          </p:cNvPicPr>
          <p:nvPr/>
        </p:nvPicPr>
        <p:blipFill>
          <a:blip r:embed="rId4"/>
          <a:stretch>
            <a:fillRect/>
          </a:stretch>
        </p:blipFill>
        <p:spPr>
          <a:xfrm>
            <a:off x="193389" y="161770"/>
            <a:ext cx="3445179" cy="798349"/>
          </a:xfrm>
          <a:prstGeom prst="rect">
            <a:avLst/>
          </a:prstGeom>
        </p:spPr>
      </p:pic>
      <p:pic>
        <p:nvPicPr>
          <p:cNvPr id="9" name="Рисунок 8"/>
          <p:cNvPicPr>
            <a:picLocks noChangeAspect="1"/>
          </p:cNvPicPr>
          <p:nvPr/>
        </p:nvPicPr>
        <p:blipFill>
          <a:blip r:embed="rId5"/>
          <a:stretch>
            <a:fillRect/>
          </a:stretch>
        </p:blipFill>
        <p:spPr>
          <a:xfrm>
            <a:off x="0" y="3133021"/>
            <a:ext cx="2749534" cy="3724979"/>
          </a:xfrm>
          <a:prstGeom prst="rect">
            <a:avLst/>
          </a:prstGeom>
        </p:spPr>
      </p:pic>
    </p:spTree>
    <p:extLst>
      <p:ext uri="{BB962C8B-B14F-4D97-AF65-F5344CB8AC3E}">
        <p14:creationId xmlns:p14="http://schemas.microsoft.com/office/powerpoint/2010/main" val="525512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Learning </a:t>
            </a:r>
            <a:r>
              <a:rPr lang="en-US" sz="3600" dirty="0"/>
              <a:t>Objectives</a:t>
            </a:r>
            <a:endParaRPr lang="en-IN" sz="2000" dirty="0"/>
          </a:p>
        </p:txBody>
      </p:sp>
      <p:sp>
        <p:nvSpPr>
          <p:cNvPr id="3" name="Content Placeholder 2"/>
          <p:cNvSpPr>
            <a:spLocks noGrp="1"/>
          </p:cNvSpPr>
          <p:nvPr>
            <p:ph idx="1"/>
          </p:nvPr>
        </p:nvSpPr>
        <p:spPr>
          <a:xfrm>
            <a:off x="1981200" y="1600200"/>
            <a:ext cx="6172201" cy="4419600"/>
          </a:xfrm>
        </p:spPr>
        <p:txBody>
          <a:bodyPr/>
          <a:lstStyle/>
          <a:p>
            <a:pPr marL="0" indent="-541338">
              <a:buClr>
                <a:schemeClr val="bg1"/>
              </a:buClr>
              <a:buNone/>
            </a:pPr>
            <a:r>
              <a:rPr lang="en-US" sz="2400" b="1" dirty="0">
                <a:solidFill>
                  <a:srgbClr val="007FA3"/>
                </a:solidFill>
              </a:rPr>
              <a:t>11.1</a:t>
            </a:r>
            <a:r>
              <a:rPr lang="en-US" sz="2400" dirty="0"/>
              <a:t> </a:t>
            </a:r>
            <a:r>
              <a:rPr lang="en-US" sz="2400" dirty="0">
                <a:cs typeface="Avenir Black" pitchFamily="-84" charset="0"/>
              </a:rPr>
              <a:t>What is a brand, and how does branding work?</a:t>
            </a:r>
            <a:endParaRPr lang="en-US" sz="2400" dirty="0"/>
          </a:p>
          <a:p>
            <a:pPr marL="0" indent="0">
              <a:buClr>
                <a:schemeClr val="bg1"/>
              </a:buClr>
              <a:buNone/>
            </a:pPr>
            <a:r>
              <a:rPr lang="en-US" sz="2400" b="1" dirty="0">
                <a:solidFill>
                  <a:srgbClr val="007FA3"/>
                </a:solidFill>
              </a:rPr>
              <a:t>11.2</a:t>
            </a:r>
            <a:r>
              <a:rPr lang="en-US" sz="2400" dirty="0"/>
              <a:t> </a:t>
            </a:r>
            <a:r>
              <a:rPr lang="en-US" sz="2400" dirty="0">
                <a:cs typeface="Avenir Black" pitchFamily="-84" charset="0"/>
              </a:rPr>
              <a:t>What is brand equity?</a:t>
            </a:r>
            <a:endParaRPr lang="en-US" sz="2400" dirty="0">
              <a:cs typeface="Avenir Black" charset="0"/>
            </a:endParaRPr>
          </a:p>
          <a:p>
            <a:pPr marL="0" indent="0">
              <a:buClr>
                <a:schemeClr val="bg1"/>
              </a:buClr>
              <a:buNone/>
            </a:pPr>
            <a:r>
              <a:rPr lang="en-US" sz="2400" b="1" dirty="0">
                <a:solidFill>
                  <a:srgbClr val="007FA3"/>
                </a:solidFill>
              </a:rPr>
              <a:t>11.3</a:t>
            </a:r>
            <a:r>
              <a:rPr lang="en-US" sz="2400" dirty="0"/>
              <a:t> </a:t>
            </a:r>
            <a:r>
              <a:rPr lang="en-US" sz="2400" dirty="0">
                <a:cs typeface="Avenir Black" pitchFamily="-84" charset="0"/>
              </a:rPr>
              <a:t>How is brand equity built?</a:t>
            </a:r>
            <a:endParaRPr lang="en-US" sz="2400" dirty="0">
              <a:cs typeface="Avenir Black" charset="0"/>
            </a:endParaRPr>
          </a:p>
          <a:p>
            <a:pPr marL="0" indent="0">
              <a:buClr>
                <a:schemeClr val="bg1"/>
              </a:buClr>
              <a:buNone/>
            </a:pPr>
            <a:r>
              <a:rPr lang="en-US" sz="2400" b="1" dirty="0">
                <a:solidFill>
                  <a:srgbClr val="007FA3"/>
                </a:solidFill>
              </a:rPr>
              <a:t>11.4</a:t>
            </a:r>
            <a:r>
              <a:rPr lang="en-US" sz="2400" dirty="0"/>
              <a:t> </a:t>
            </a:r>
            <a:r>
              <a:rPr lang="en-US" sz="2400" dirty="0">
                <a:cs typeface="Avenir Black" pitchFamily="-84" charset="0"/>
              </a:rPr>
              <a:t>How is brand equity measured?</a:t>
            </a:r>
            <a:endParaRPr lang="en-US" sz="2400" dirty="0">
              <a:cs typeface="Avenir Black" charset="0"/>
            </a:endParaRPr>
          </a:p>
          <a:p>
            <a:pPr marL="0" indent="0">
              <a:buClr>
                <a:schemeClr val="bg1"/>
              </a:buClr>
              <a:buNone/>
            </a:pPr>
            <a:r>
              <a:rPr lang="en-US" sz="2400" b="1" dirty="0">
                <a:solidFill>
                  <a:srgbClr val="007FA3"/>
                </a:solidFill>
              </a:rPr>
              <a:t>11.5</a:t>
            </a:r>
            <a:r>
              <a:rPr lang="en-US" sz="2400" dirty="0"/>
              <a:t> </a:t>
            </a:r>
            <a:r>
              <a:rPr lang="en-US" sz="2400" dirty="0">
                <a:cs typeface="Avenir Black" pitchFamily="-84" charset="0"/>
              </a:rPr>
              <a:t>How is brand equity managed?</a:t>
            </a:r>
            <a:endParaRPr lang="en-US" sz="2400" dirty="0">
              <a:cs typeface="Avenir Black" charset="0"/>
            </a:endParaRPr>
          </a:p>
          <a:p>
            <a:pPr marL="0" indent="0">
              <a:buClr>
                <a:schemeClr val="bg1"/>
              </a:buClr>
              <a:buNone/>
            </a:pPr>
            <a:r>
              <a:rPr lang="en-US" sz="2400" b="1" dirty="0">
                <a:solidFill>
                  <a:srgbClr val="007FA3"/>
                </a:solidFill>
              </a:rPr>
              <a:t>11.6</a:t>
            </a:r>
            <a:r>
              <a:rPr lang="en-US" sz="2400" dirty="0"/>
              <a:t> </a:t>
            </a:r>
            <a:r>
              <a:rPr lang="en-US" sz="2400" dirty="0">
                <a:cs typeface="Avenir Black" pitchFamily="-84" charset="0"/>
              </a:rPr>
              <a:t>What is brand architecture?</a:t>
            </a:r>
            <a:endParaRPr lang="en-US" sz="2400" dirty="0">
              <a:cs typeface="Avenir Black" charset="0"/>
            </a:endParaRPr>
          </a:p>
          <a:p>
            <a:pPr marL="0" indent="0">
              <a:buClr>
                <a:schemeClr val="bg1"/>
              </a:buClr>
              <a:buNone/>
            </a:pPr>
            <a:r>
              <a:rPr lang="en-US" sz="2400" b="1" dirty="0">
                <a:solidFill>
                  <a:srgbClr val="007FA3"/>
                </a:solidFill>
              </a:rPr>
              <a:t>11.7</a:t>
            </a:r>
            <a:r>
              <a:rPr lang="en-US" sz="2400" dirty="0"/>
              <a:t> </a:t>
            </a:r>
            <a:r>
              <a:rPr lang="en-US" sz="2400" dirty="0">
                <a:cs typeface="Avenir Black" pitchFamily="-84" charset="0"/>
              </a:rPr>
              <a:t>What is customer equity?</a:t>
            </a:r>
            <a:endParaRPr lang="en-US" sz="2400" dirty="0">
              <a:cs typeface="Avenir Black" charset="0"/>
            </a:endParaRPr>
          </a:p>
        </p:txBody>
      </p:sp>
      <p:pic>
        <p:nvPicPr>
          <p:cNvPr id="4" name="Picture 3"/>
          <p:cNvPicPr>
            <a:picLocks noChangeAspect="1"/>
          </p:cNvPicPr>
          <p:nvPr/>
        </p:nvPicPr>
        <p:blipFill>
          <a:blip r:embed="rId3"/>
          <a:stretch>
            <a:fillRect/>
          </a:stretch>
        </p:blipFill>
        <p:spPr>
          <a:xfrm>
            <a:off x="6795122" y="2133600"/>
            <a:ext cx="5396878" cy="3595273"/>
          </a:xfrm>
          <a:prstGeom prst="rect">
            <a:avLst/>
          </a:prstGeom>
        </p:spPr>
      </p:pic>
    </p:spTree>
    <p:extLst>
      <p:ext uri="{BB962C8B-B14F-4D97-AF65-F5344CB8AC3E}">
        <p14:creationId xmlns:p14="http://schemas.microsoft.com/office/powerpoint/2010/main" val="2645115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How </a:t>
            </a:r>
            <a:r>
              <a:rPr lang="en-US" sz="3600" dirty="0"/>
              <a:t>Does Branding </a:t>
            </a:r>
            <a:r>
              <a:rPr lang="en-US" sz="3600" dirty="0"/>
              <a:t>Work?</a:t>
            </a:r>
            <a:endParaRPr lang="en-IN" sz="2000" dirty="0"/>
          </a:p>
        </p:txBody>
      </p:sp>
      <p:sp>
        <p:nvSpPr>
          <p:cNvPr id="3" name="Content Placeholder 2"/>
          <p:cNvSpPr>
            <a:spLocks noGrp="1"/>
          </p:cNvSpPr>
          <p:nvPr>
            <p:ph idx="1"/>
          </p:nvPr>
        </p:nvSpPr>
        <p:spPr>
          <a:xfrm>
            <a:off x="1981200" y="1600201"/>
            <a:ext cx="8305800" cy="4419599"/>
          </a:xfrm>
        </p:spPr>
        <p:txBody>
          <a:bodyPr/>
          <a:lstStyle/>
          <a:p>
            <a:pPr marL="255600" indent="-255600">
              <a:buSzPct val="100000"/>
            </a:pPr>
            <a:r>
              <a:rPr lang="en-US" sz="2600" dirty="0">
                <a:cs typeface="Avenir Black" pitchFamily="-84" charset="0"/>
              </a:rPr>
              <a:t>American Marketing Association</a:t>
            </a:r>
          </a:p>
          <a:p>
            <a:pPr marL="741600" lvl="1"/>
            <a:r>
              <a:rPr lang="en-US" sz="2400" dirty="0">
                <a:cs typeface="Arial" panose="020B0604020202020204" pitchFamily="34" charset="0"/>
              </a:rPr>
              <a:t>A brand is </a:t>
            </a:r>
            <a:r>
              <a:rPr lang="en-US" altLang="en-US" sz="2400" dirty="0">
                <a:cs typeface="Arial" panose="020B0604020202020204" pitchFamily="34" charset="0"/>
              </a:rPr>
              <a:t>“</a:t>
            </a:r>
            <a:r>
              <a:rPr lang="en-US" sz="2400" dirty="0">
                <a:cs typeface="Arial" panose="020B0604020202020204" pitchFamily="34" charset="0"/>
              </a:rPr>
              <a:t>a name, term, sign, symbol, or design, or a combination of them, intended to identify the goods or services of one seller or group of sellers and to differentiate them from those of competitors</a:t>
            </a:r>
            <a:r>
              <a:rPr lang="en-US" altLang="en-US" sz="2400" dirty="0">
                <a:cs typeface="Arial" panose="020B0604020202020204" pitchFamily="34" charset="0"/>
              </a:rPr>
              <a:t>”</a:t>
            </a:r>
            <a:endParaRPr lang="en-US" sz="2400" dirty="0">
              <a:cs typeface="Avenir Black" charset="0"/>
            </a:endParaRPr>
          </a:p>
        </p:txBody>
      </p:sp>
    </p:spTree>
    <p:extLst>
      <p:ext uri="{BB962C8B-B14F-4D97-AF65-F5344CB8AC3E}">
        <p14:creationId xmlns:p14="http://schemas.microsoft.com/office/powerpoint/2010/main" val="31491314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The </a:t>
            </a:r>
            <a:r>
              <a:rPr lang="en-US" sz="3600" dirty="0"/>
              <a:t>Role </a:t>
            </a:r>
            <a:r>
              <a:rPr lang="en-US" sz="3600" dirty="0"/>
              <a:t>of B</a:t>
            </a:r>
            <a:r>
              <a:rPr lang="en-US" sz="3600" dirty="0"/>
              <a:t>rands </a:t>
            </a:r>
            <a:r>
              <a:rPr lang="en-US" sz="2000" dirty="0"/>
              <a:t>(1 of 2)</a:t>
            </a:r>
            <a:endParaRPr lang="en-IN" sz="2000" dirty="0"/>
          </a:p>
        </p:txBody>
      </p:sp>
      <p:sp>
        <p:nvSpPr>
          <p:cNvPr id="3" name="Content Placeholder 2"/>
          <p:cNvSpPr>
            <a:spLocks noGrp="1"/>
          </p:cNvSpPr>
          <p:nvPr>
            <p:ph idx="1"/>
          </p:nvPr>
        </p:nvSpPr>
        <p:spPr>
          <a:xfrm>
            <a:off x="1981200" y="1600201"/>
            <a:ext cx="8229600" cy="4343399"/>
          </a:xfrm>
        </p:spPr>
        <p:txBody>
          <a:bodyPr/>
          <a:lstStyle/>
          <a:p>
            <a:r>
              <a:rPr lang="en-US" sz="2600" dirty="0">
                <a:cs typeface="Avenir Black" pitchFamily="-84" charset="0"/>
              </a:rPr>
              <a:t>Brands</a:t>
            </a:r>
            <a:r>
              <a:rPr lang="en-US" altLang="en-US" sz="2600" dirty="0">
                <a:cs typeface="Avenir Black" pitchFamily="-84" charset="0"/>
              </a:rPr>
              <a:t>’</a:t>
            </a:r>
            <a:r>
              <a:rPr lang="en-US" sz="2600" dirty="0">
                <a:cs typeface="Avenir Black" pitchFamily="-84" charset="0"/>
              </a:rPr>
              <a:t> role for </a:t>
            </a:r>
            <a:r>
              <a:rPr lang="en-US" sz="2600" dirty="0">
                <a:cs typeface="Avenir Black" pitchFamily="-84" charset="0"/>
              </a:rPr>
              <a:t>consumers</a:t>
            </a:r>
          </a:p>
          <a:p>
            <a:pPr marL="741600" lvl="1" indent="-284400">
              <a:buFont typeface="Arial" panose="020B0604020202020204" pitchFamily="34" charset="0"/>
              <a:buChar char="‒"/>
            </a:pPr>
            <a:r>
              <a:rPr lang="en-US" dirty="0"/>
              <a:t>Set and fulfill expectations</a:t>
            </a:r>
          </a:p>
          <a:p>
            <a:pPr marL="741600" lvl="1" indent="-284400">
              <a:buFont typeface="Arial" panose="020B0604020202020204" pitchFamily="34" charset="0"/>
              <a:buChar char="‒"/>
            </a:pPr>
            <a:r>
              <a:rPr lang="en-US" dirty="0"/>
              <a:t>Reduce </a:t>
            </a:r>
            <a:r>
              <a:rPr lang="en-US" dirty="0"/>
              <a:t>risk</a:t>
            </a:r>
          </a:p>
          <a:p>
            <a:pPr marL="741600" indent="-284400">
              <a:spcBef>
                <a:spcPts val="600"/>
              </a:spcBef>
              <a:buFont typeface="Arial" panose="020B0604020202020204" pitchFamily="34" charset="0"/>
              <a:buChar char="‒"/>
            </a:pPr>
            <a:r>
              <a:rPr lang="en-US" sz="2400" dirty="0"/>
              <a:t>Simplify </a:t>
            </a:r>
            <a:r>
              <a:rPr lang="en-US" sz="2400" dirty="0"/>
              <a:t>decision making</a:t>
            </a:r>
          </a:p>
          <a:p>
            <a:pPr marL="741600" indent="-284400">
              <a:spcBef>
                <a:spcPts val="600"/>
              </a:spcBef>
              <a:buFont typeface="Arial" panose="020B0604020202020204" pitchFamily="34" charset="0"/>
              <a:buChar char="‒"/>
            </a:pPr>
            <a:r>
              <a:rPr lang="en-US" sz="2400" dirty="0"/>
              <a:t>Take </a:t>
            </a:r>
            <a:r>
              <a:rPr lang="en-US" sz="2400" dirty="0"/>
              <a:t>on personal meaning</a:t>
            </a:r>
          </a:p>
          <a:p>
            <a:pPr marL="741600" indent="-284400">
              <a:spcBef>
                <a:spcPts val="600"/>
              </a:spcBef>
              <a:buFont typeface="Arial" panose="020B0604020202020204" pitchFamily="34" charset="0"/>
              <a:buChar char="‒"/>
            </a:pPr>
            <a:r>
              <a:rPr lang="en-US" sz="2400" dirty="0"/>
              <a:t>Become </a:t>
            </a:r>
            <a:r>
              <a:rPr lang="en-US" sz="2400" dirty="0"/>
              <a:t>part of identity</a:t>
            </a:r>
            <a:endParaRPr lang="en-IN" sz="2400" dirty="0"/>
          </a:p>
        </p:txBody>
      </p:sp>
      <p:pic>
        <p:nvPicPr>
          <p:cNvPr id="4" name="Picture 3"/>
          <p:cNvPicPr>
            <a:picLocks noChangeAspect="1"/>
          </p:cNvPicPr>
          <p:nvPr/>
        </p:nvPicPr>
        <p:blipFill>
          <a:blip r:embed="rId3"/>
          <a:stretch>
            <a:fillRect/>
          </a:stretch>
        </p:blipFill>
        <p:spPr>
          <a:xfrm>
            <a:off x="6598755" y="0"/>
            <a:ext cx="5143500" cy="6858000"/>
          </a:xfrm>
          <a:prstGeom prst="rect">
            <a:avLst/>
          </a:prstGeom>
        </p:spPr>
      </p:pic>
    </p:spTree>
    <p:extLst>
      <p:ext uri="{BB962C8B-B14F-4D97-AF65-F5344CB8AC3E}">
        <p14:creationId xmlns:p14="http://schemas.microsoft.com/office/powerpoint/2010/main" val="17475489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The </a:t>
            </a:r>
            <a:r>
              <a:rPr lang="en-US" sz="3600" dirty="0"/>
              <a:t>Role </a:t>
            </a:r>
            <a:r>
              <a:rPr lang="en-US" sz="3600" dirty="0"/>
              <a:t>of </a:t>
            </a:r>
            <a:r>
              <a:rPr lang="en-US" sz="3600" dirty="0"/>
              <a:t>Brands </a:t>
            </a:r>
            <a:r>
              <a:rPr lang="en-US" sz="2000" dirty="0"/>
              <a:t>(2 of 2)</a:t>
            </a:r>
            <a:endParaRPr lang="en-IN" sz="2000" dirty="0"/>
          </a:p>
        </p:txBody>
      </p:sp>
      <p:sp>
        <p:nvSpPr>
          <p:cNvPr id="3" name="Content Placeholder 2"/>
          <p:cNvSpPr>
            <a:spLocks noGrp="1"/>
          </p:cNvSpPr>
          <p:nvPr>
            <p:ph idx="1"/>
          </p:nvPr>
        </p:nvSpPr>
        <p:spPr>
          <a:xfrm>
            <a:off x="1981200" y="1600201"/>
            <a:ext cx="8229600" cy="4343399"/>
          </a:xfrm>
        </p:spPr>
        <p:txBody>
          <a:bodyPr/>
          <a:lstStyle/>
          <a:p>
            <a:r>
              <a:rPr lang="en-US" sz="2600" dirty="0">
                <a:cs typeface="Avenir Black" pitchFamily="-84" charset="0"/>
              </a:rPr>
              <a:t>Brands</a:t>
            </a:r>
            <a:r>
              <a:rPr lang="en-US" altLang="en-US" sz="2600" dirty="0">
                <a:cs typeface="Avenir Black" pitchFamily="-84" charset="0"/>
              </a:rPr>
              <a:t>’</a:t>
            </a:r>
            <a:r>
              <a:rPr lang="en-US" sz="2600" dirty="0">
                <a:cs typeface="Avenir Black" pitchFamily="-84" charset="0"/>
              </a:rPr>
              <a:t> role for </a:t>
            </a:r>
            <a:r>
              <a:rPr lang="en-US" sz="2600" dirty="0">
                <a:cs typeface="Avenir Black" pitchFamily="-84" charset="0"/>
              </a:rPr>
              <a:t>firms</a:t>
            </a:r>
          </a:p>
          <a:p>
            <a:pPr marL="741600" lvl="1" indent="-284400">
              <a:buFontTx/>
              <a:buChar char="‒"/>
            </a:pPr>
            <a:r>
              <a:rPr lang="en-US" dirty="0"/>
              <a:t>Simplify product handling</a:t>
            </a:r>
          </a:p>
          <a:p>
            <a:pPr marL="741600" lvl="1" indent="-284400">
              <a:buFontTx/>
              <a:buChar char="‒"/>
            </a:pPr>
            <a:r>
              <a:rPr lang="en-US" dirty="0"/>
              <a:t>Organize </a:t>
            </a:r>
            <a:r>
              <a:rPr lang="en-US" dirty="0"/>
              <a:t>inventory &amp; accounting</a:t>
            </a:r>
          </a:p>
          <a:p>
            <a:pPr marL="741600" indent="-284400">
              <a:spcBef>
                <a:spcPts val="600"/>
              </a:spcBef>
              <a:buFontTx/>
              <a:buChar char="‒"/>
            </a:pPr>
            <a:r>
              <a:rPr lang="en-US" sz="2400" dirty="0">
                <a:latin typeface="Arial" panose="020B0604020202020204" pitchFamily="34" charset="0"/>
              </a:rPr>
              <a:t>Offer </a:t>
            </a:r>
            <a:r>
              <a:rPr lang="en-US" sz="2400" dirty="0">
                <a:latin typeface="Arial" panose="020B0604020202020204" pitchFamily="34" charset="0"/>
              </a:rPr>
              <a:t>legal protection</a:t>
            </a:r>
            <a:endParaRPr lang="en-US" sz="2400" dirty="0"/>
          </a:p>
          <a:p>
            <a:pPr marL="741600" indent="-284400">
              <a:spcBef>
                <a:spcPts val="600"/>
              </a:spcBef>
              <a:buFontTx/>
              <a:buChar char="‒"/>
            </a:pPr>
            <a:r>
              <a:rPr lang="en-US" sz="2400" dirty="0">
                <a:latin typeface="Arial" panose="020B0604020202020204" pitchFamily="34" charset="0"/>
              </a:rPr>
              <a:t>Create </a:t>
            </a:r>
            <a:r>
              <a:rPr lang="en-US" sz="2400" dirty="0">
                <a:latin typeface="Arial" panose="020B0604020202020204" pitchFamily="34" charset="0"/>
              </a:rPr>
              <a:t>brand loyalty</a:t>
            </a:r>
            <a:endParaRPr lang="en-US" sz="2400" dirty="0"/>
          </a:p>
          <a:p>
            <a:pPr marL="741600" indent="-284400">
              <a:spcBef>
                <a:spcPts val="600"/>
              </a:spcBef>
              <a:buFontTx/>
              <a:buChar char="‒"/>
            </a:pPr>
            <a:r>
              <a:rPr lang="en-US" sz="2400" dirty="0">
                <a:latin typeface="Arial" panose="020B0604020202020204" pitchFamily="34" charset="0"/>
              </a:rPr>
              <a:t>Secure </a:t>
            </a:r>
            <a:r>
              <a:rPr lang="en-US" sz="2400" dirty="0">
                <a:latin typeface="Arial" panose="020B0604020202020204" pitchFamily="34" charset="0"/>
              </a:rPr>
              <a:t>competitive advantage</a:t>
            </a:r>
            <a:endParaRPr lang="en-IN" sz="2400" dirty="0"/>
          </a:p>
        </p:txBody>
      </p:sp>
      <p:pic>
        <p:nvPicPr>
          <p:cNvPr id="5" name="Picture 4"/>
          <p:cNvPicPr>
            <a:picLocks noChangeAspect="1"/>
          </p:cNvPicPr>
          <p:nvPr/>
        </p:nvPicPr>
        <p:blipFill>
          <a:blip r:embed="rId3"/>
          <a:stretch>
            <a:fillRect/>
          </a:stretch>
        </p:blipFill>
        <p:spPr>
          <a:xfrm>
            <a:off x="7023653" y="474940"/>
            <a:ext cx="5077721" cy="5077721"/>
          </a:xfrm>
          <a:prstGeom prst="rect">
            <a:avLst/>
          </a:prstGeom>
        </p:spPr>
      </p:pic>
    </p:spTree>
    <p:extLst>
      <p:ext uri="{BB962C8B-B14F-4D97-AF65-F5344CB8AC3E}">
        <p14:creationId xmlns:p14="http://schemas.microsoft.com/office/powerpoint/2010/main" val="6529351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The Scope of Branding</a:t>
            </a:r>
            <a:endParaRPr lang="en-IN" sz="3600" dirty="0"/>
          </a:p>
        </p:txBody>
      </p:sp>
      <p:sp>
        <p:nvSpPr>
          <p:cNvPr id="3" name="Content Placeholder 2"/>
          <p:cNvSpPr>
            <a:spLocks noGrp="1"/>
          </p:cNvSpPr>
          <p:nvPr>
            <p:ph idx="1"/>
          </p:nvPr>
        </p:nvSpPr>
        <p:spPr>
          <a:xfrm>
            <a:off x="1981200" y="1600202"/>
            <a:ext cx="8229600" cy="1219199"/>
          </a:xfrm>
        </p:spPr>
        <p:txBody>
          <a:bodyPr/>
          <a:lstStyle/>
          <a:p>
            <a:r>
              <a:rPr lang="en-US" sz="2600" dirty="0">
                <a:cs typeface="Avenir Black" pitchFamily="-84" charset="0"/>
              </a:rPr>
              <a:t>Branding</a:t>
            </a:r>
          </a:p>
          <a:p>
            <a:pPr lvl="1"/>
            <a:r>
              <a:rPr lang="en-US" dirty="0">
                <a:cs typeface="Arial" panose="020B0604020202020204" pitchFamily="34" charset="0"/>
              </a:rPr>
              <a:t>The process of endowing products and services with the power of a brand</a:t>
            </a:r>
            <a:endParaRPr lang="en-IN" dirty="0"/>
          </a:p>
        </p:txBody>
      </p:sp>
      <p:pic>
        <p:nvPicPr>
          <p:cNvPr id="5" name="Picture 4" descr="An adult male soccer player getting ready to kick the ball in a large stadium."/>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5600" y="2971801"/>
            <a:ext cx="5577442" cy="3427017"/>
          </a:xfrm>
          <a:prstGeom prst="rect">
            <a:avLst/>
          </a:prstGeom>
        </p:spPr>
      </p:pic>
    </p:spTree>
    <p:extLst>
      <p:ext uri="{BB962C8B-B14F-4D97-AF65-F5344CB8AC3E}">
        <p14:creationId xmlns:p14="http://schemas.microsoft.com/office/powerpoint/2010/main" val="33971768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Defining Brand </a:t>
            </a:r>
            <a:r>
              <a:rPr lang="en-US" sz="3600" dirty="0"/>
              <a:t>Equity </a:t>
            </a:r>
            <a:r>
              <a:rPr lang="en-US" sz="2000" dirty="0"/>
              <a:t>(1 of 3)</a:t>
            </a:r>
            <a:endParaRPr lang="en-IN" sz="2000" dirty="0"/>
          </a:p>
        </p:txBody>
      </p:sp>
      <p:sp>
        <p:nvSpPr>
          <p:cNvPr id="3" name="Content Placeholder 2"/>
          <p:cNvSpPr>
            <a:spLocks noGrp="1"/>
          </p:cNvSpPr>
          <p:nvPr>
            <p:ph idx="1"/>
          </p:nvPr>
        </p:nvSpPr>
        <p:spPr>
          <a:xfrm>
            <a:off x="1981200" y="1600201"/>
            <a:ext cx="8229600" cy="914400"/>
          </a:xfrm>
        </p:spPr>
        <p:txBody>
          <a:bodyPr/>
          <a:lstStyle/>
          <a:p>
            <a:r>
              <a:rPr lang="en-US" sz="2600" dirty="0">
                <a:cs typeface="Avenir Black" pitchFamily="-84" charset="0"/>
              </a:rPr>
              <a:t>Brand equity</a:t>
            </a:r>
          </a:p>
          <a:p>
            <a:pPr lvl="1"/>
            <a:r>
              <a:rPr lang="en-US" sz="2400" dirty="0">
                <a:cs typeface="Arial" panose="020B0604020202020204" pitchFamily="34" charset="0"/>
              </a:rPr>
              <a:t>Added value endowed to products with consumers</a:t>
            </a:r>
            <a:endParaRPr lang="en-IN" sz="2400" dirty="0"/>
          </a:p>
        </p:txBody>
      </p:sp>
      <p:sp>
        <p:nvSpPr>
          <p:cNvPr id="4" name="Content Placeholder 3"/>
          <p:cNvSpPr>
            <a:spLocks noGrp="1"/>
          </p:cNvSpPr>
          <p:nvPr>
            <p:ph idx="13"/>
          </p:nvPr>
        </p:nvSpPr>
        <p:spPr>
          <a:xfrm>
            <a:off x="2133600" y="2802151"/>
            <a:ext cx="7696200" cy="322050"/>
          </a:xfrm>
        </p:spPr>
        <p:txBody>
          <a:bodyPr/>
          <a:lstStyle/>
          <a:p>
            <a:pPr marL="0" indent="0">
              <a:buNone/>
            </a:pPr>
            <a:r>
              <a:rPr lang="en-IN" b="1" dirty="0"/>
              <a:t>Table 11.1 </a:t>
            </a:r>
            <a:r>
              <a:rPr lang="en-IN" dirty="0"/>
              <a:t>Marketing Advantages of Strong Brands</a:t>
            </a:r>
          </a:p>
        </p:txBody>
      </p:sp>
      <p:graphicFrame>
        <p:nvGraphicFramePr>
          <p:cNvPr id="5" name="Table 4" descr="Table 11.1 lists the marketing advantages of strong brands as follows. Improved perceptions of product performance. Greater trade cooperation and support. Greater loyalty. Increased marketing communications effectiveness. Less vulnerability to competitive marketing actions. Possible licensing opportunities. Less vulnerability to marketing crises. Additional brand extension opportunities. Larger margins. Improved employee recruiting and retention. More inelastic consumer response to price increases. Greater financial market returns. More elastic consumer response to price decreases. "/>
          <p:cNvGraphicFramePr>
            <a:graphicFrameLocks noGrp="1"/>
          </p:cNvGraphicFramePr>
          <p:nvPr>
            <p:extLst/>
          </p:nvPr>
        </p:nvGraphicFramePr>
        <p:xfrm>
          <a:off x="2133600" y="3124199"/>
          <a:ext cx="7696200" cy="3093642"/>
        </p:xfrm>
        <a:graphic>
          <a:graphicData uri="http://schemas.openxmlformats.org/drawingml/2006/table">
            <a:tbl>
              <a:tblPr firstRow="1" bandRow="1">
                <a:tableStyleId>{3B4B98B0-60AC-42C2-AFA5-B58CD77FA1E5}</a:tableStyleId>
              </a:tblPr>
              <a:tblGrid>
                <a:gridCol w="3848100">
                  <a:extLst>
                    <a:ext uri="{9D8B030D-6E8A-4147-A177-3AD203B41FA5}">
                      <a16:colId xmlns:a16="http://schemas.microsoft.com/office/drawing/2014/main" xmlns="" val="20000"/>
                    </a:ext>
                  </a:extLst>
                </a:gridCol>
                <a:gridCol w="3848100">
                  <a:extLst>
                    <a:ext uri="{9D8B030D-6E8A-4147-A177-3AD203B41FA5}">
                      <a16:colId xmlns:a16="http://schemas.microsoft.com/office/drawing/2014/main" xmlns="" val="20001"/>
                    </a:ext>
                  </a:extLst>
                </a:gridCol>
              </a:tblGrid>
              <a:tr h="340334">
                <a:tc>
                  <a:txBody>
                    <a:bodyPr/>
                    <a:lstStyle/>
                    <a:p>
                      <a:r>
                        <a:rPr lang="en-IN" sz="1400" b="0" i="0" u="none" strike="noStrike" kern="1200" baseline="0" dirty="0" smtClean="0">
                          <a:solidFill>
                            <a:schemeClr val="tx1"/>
                          </a:solidFill>
                          <a:latin typeface="+mn-lt"/>
                          <a:ea typeface="+mn-ea"/>
                          <a:cs typeface="+mn-cs"/>
                        </a:rPr>
                        <a:t>Improved perceptions of product performance</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400" b="0" i="0" u="none" strike="noStrike" kern="1200" baseline="0" dirty="0" smtClean="0">
                          <a:solidFill>
                            <a:schemeClr val="tx1"/>
                          </a:solidFill>
                          <a:latin typeface="+mn-lt"/>
                          <a:ea typeface="+mn-ea"/>
                          <a:cs typeface="+mn-cs"/>
                        </a:rPr>
                        <a:t>Greater trade cooperation and support</a:t>
                      </a:r>
                      <a:endParaRPr lang="en-IN" sz="14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r h="487700">
                <a:tc>
                  <a:txBody>
                    <a:bodyPr/>
                    <a:lstStyle/>
                    <a:p>
                      <a:r>
                        <a:rPr lang="en-IN" sz="1400" b="0" i="0" u="none" strike="noStrike" kern="1200" baseline="0" dirty="0" smtClean="0">
                          <a:solidFill>
                            <a:schemeClr val="tx1"/>
                          </a:solidFill>
                          <a:latin typeface="+mn-lt"/>
                          <a:ea typeface="+mn-ea"/>
                          <a:cs typeface="+mn-cs"/>
                        </a:rPr>
                        <a:t>Greater loyalty</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400" b="0" i="0" u="none" strike="noStrike" kern="1200" baseline="0" dirty="0" smtClean="0">
                          <a:solidFill>
                            <a:schemeClr val="tx1"/>
                          </a:solidFill>
                          <a:latin typeface="+mn-lt"/>
                          <a:ea typeface="+mn-ea"/>
                          <a:cs typeface="+mn-cs"/>
                        </a:rPr>
                        <a:t>Increased marketing communications effectiveness</a:t>
                      </a:r>
                      <a:endParaRPr lang="en-IN" sz="14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487700">
                <a:tc>
                  <a:txBody>
                    <a:bodyPr/>
                    <a:lstStyle/>
                    <a:p>
                      <a:r>
                        <a:rPr lang="en-IN" sz="1400" b="0" i="0" u="none" strike="noStrike" kern="1200" baseline="0" dirty="0" smtClean="0">
                          <a:solidFill>
                            <a:schemeClr val="tx1"/>
                          </a:solidFill>
                          <a:latin typeface="+mn-lt"/>
                          <a:ea typeface="+mn-ea"/>
                          <a:cs typeface="+mn-cs"/>
                        </a:rPr>
                        <a:t>Less vulnerability to competitive marketing actions</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400" b="0" i="0" u="none" strike="noStrike" kern="1200" baseline="0" dirty="0" smtClean="0">
                          <a:solidFill>
                            <a:schemeClr val="tx1"/>
                          </a:solidFill>
                          <a:latin typeface="+mn-lt"/>
                          <a:ea typeface="+mn-ea"/>
                          <a:cs typeface="+mn-cs"/>
                        </a:rPr>
                        <a:t>Possible licensing opportunities</a:t>
                      </a:r>
                      <a:endParaRPr lang="en-IN" sz="14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2"/>
                  </a:ext>
                </a:extLst>
              </a:tr>
              <a:tr h="340334">
                <a:tc>
                  <a:txBody>
                    <a:bodyPr/>
                    <a:lstStyle/>
                    <a:p>
                      <a:r>
                        <a:rPr lang="en-IN" sz="1400" b="0" i="0" u="none" strike="noStrike" kern="1200" baseline="0" dirty="0" smtClean="0">
                          <a:solidFill>
                            <a:schemeClr val="tx1"/>
                          </a:solidFill>
                          <a:latin typeface="+mn-lt"/>
                          <a:ea typeface="+mn-ea"/>
                          <a:cs typeface="+mn-cs"/>
                        </a:rPr>
                        <a:t>Less vulnerability to marketing crises</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400" b="0" i="0" u="none" strike="noStrike" kern="1200" baseline="0" dirty="0" smtClean="0">
                          <a:solidFill>
                            <a:schemeClr val="tx1"/>
                          </a:solidFill>
                          <a:latin typeface="+mn-lt"/>
                          <a:ea typeface="+mn-ea"/>
                          <a:cs typeface="+mn-cs"/>
                        </a:rPr>
                        <a:t>Additional brand extension opportunities</a:t>
                      </a:r>
                      <a:endParaRPr lang="en-IN" sz="14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340334">
                <a:tc>
                  <a:txBody>
                    <a:bodyPr/>
                    <a:lstStyle/>
                    <a:p>
                      <a:r>
                        <a:rPr lang="en-IN" sz="1400" b="0" i="0" u="none" strike="noStrike" kern="1200" baseline="0" dirty="0" smtClean="0">
                          <a:solidFill>
                            <a:schemeClr val="tx1"/>
                          </a:solidFill>
                          <a:latin typeface="+mn-lt"/>
                          <a:ea typeface="+mn-ea"/>
                          <a:cs typeface="+mn-cs"/>
                        </a:rPr>
                        <a:t>Larger margins</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400" b="0" i="0" u="none" strike="noStrike" kern="1200" baseline="0" dirty="0" smtClean="0">
                          <a:solidFill>
                            <a:schemeClr val="tx1"/>
                          </a:solidFill>
                          <a:latin typeface="+mn-lt"/>
                          <a:ea typeface="+mn-ea"/>
                          <a:cs typeface="+mn-cs"/>
                        </a:rPr>
                        <a:t>Improved employee recruiting and retention</a:t>
                      </a:r>
                      <a:endParaRPr lang="en-IN" sz="14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4"/>
                  </a:ext>
                </a:extLst>
              </a:tr>
              <a:tr h="487700">
                <a:tc>
                  <a:txBody>
                    <a:bodyPr/>
                    <a:lstStyle/>
                    <a:p>
                      <a:r>
                        <a:rPr lang="en-IN" sz="1400" b="0" i="0" u="none" strike="noStrike" kern="1200" baseline="0" dirty="0" smtClean="0">
                          <a:solidFill>
                            <a:schemeClr val="tx1"/>
                          </a:solidFill>
                          <a:latin typeface="+mn-lt"/>
                          <a:ea typeface="+mn-ea"/>
                          <a:cs typeface="+mn-cs"/>
                        </a:rPr>
                        <a:t>More inelastic consumer response to price increases</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400" b="0" i="0" u="none" strike="noStrike" kern="1200" baseline="0" dirty="0" smtClean="0">
                          <a:solidFill>
                            <a:schemeClr val="tx1"/>
                          </a:solidFill>
                          <a:latin typeface="+mn-lt"/>
                          <a:ea typeface="+mn-ea"/>
                          <a:cs typeface="+mn-cs"/>
                        </a:rPr>
                        <a:t>Greater financial market returns</a:t>
                      </a:r>
                      <a:endParaRPr lang="en-IN" sz="14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r h="487700">
                <a:tc>
                  <a:txBody>
                    <a:bodyPr/>
                    <a:lstStyle/>
                    <a:p>
                      <a:r>
                        <a:rPr lang="en-IN" sz="1400" b="0" i="0" u="none" strike="noStrike" kern="1200" baseline="0" dirty="0" smtClean="0">
                          <a:solidFill>
                            <a:schemeClr val="tx1"/>
                          </a:solidFill>
                          <a:latin typeface="+mn-lt"/>
                          <a:ea typeface="+mn-ea"/>
                          <a:cs typeface="+mn-cs"/>
                        </a:rPr>
                        <a:t>More elastic consumer response to price decreases</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400" dirty="0" smtClean="0">
                          <a:solidFill>
                            <a:schemeClr val="bg1"/>
                          </a:solidFill>
                        </a:rPr>
                        <a:t>Blank</a:t>
                      </a:r>
                      <a:endParaRPr lang="en-IN" sz="1400" dirty="0">
                        <a:solidFill>
                          <a:schemeClr val="bg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35174939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Defining Brand </a:t>
            </a:r>
            <a:r>
              <a:rPr lang="en-US" sz="3600" dirty="0"/>
              <a:t>Equity </a:t>
            </a:r>
            <a:r>
              <a:rPr lang="en-US" sz="2000" dirty="0"/>
              <a:t>(2 of 3)</a:t>
            </a:r>
            <a:endParaRPr lang="en-IN" sz="2000" dirty="0"/>
          </a:p>
        </p:txBody>
      </p:sp>
      <p:sp>
        <p:nvSpPr>
          <p:cNvPr id="3" name="Content Placeholder 2"/>
          <p:cNvSpPr>
            <a:spLocks noGrp="1"/>
          </p:cNvSpPr>
          <p:nvPr>
            <p:ph idx="1"/>
          </p:nvPr>
        </p:nvSpPr>
        <p:spPr/>
        <p:txBody>
          <a:bodyPr/>
          <a:lstStyle/>
          <a:p>
            <a:r>
              <a:rPr lang="en-US" sz="2600" dirty="0">
                <a:cs typeface="Avenir Black" pitchFamily="-84" charset="0"/>
              </a:rPr>
              <a:t>Customer-based brand equity</a:t>
            </a:r>
          </a:p>
          <a:p>
            <a:pPr lvl="1"/>
            <a:r>
              <a:rPr lang="en-US" dirty="0">
                <a:cs typeface="Arial" panose="020B0604020202020204" pitchFamily="34" charset="0"/>
              </a:rPr>
              <a:t>The differential effect brand knowledge has on consumer response to the marketing of that </a:t>
            </a:r>
            <a:r>
              <a:rPr lang="en-US" dirty="0">
                <a:cs typeface="Arial" panose="020B0604020202020204" pitchFamily="34" charset="0"/>
              </a:rPr>
              <a:t>brand</a:t>
            </a:r>
          </a:p>
          <a:p>
            <a:pPr lvl="2"/>
            <a:r>
              <a:rPr lang="en-US" sz="2200" dirty="0"/>
              <a:t>Differences in consumer </a:t>
            </a:r>
            <a:r>
              <a:rPr lang="en-US" sz="2200" dirty="0"/>
              <a:t>response</a:t>
            </a:r>
          </a:p>
          <a:p>
            <a:pPr lvl="2"/>
            <a:r>
              <a:rPr lang="en-US" sz="2200" dirty="0"/>
              <a:t>Brand </a:t>
            </a:r>
            <a:r>
              <a:rPr lang="en-US" sz="2200" dirty="0"/>
              <a:t>knowledge</a:t>
            </a:r>
          </a:p>
          <a:p>
            <a:pPr lvl="2"/>
            <a:r>
              <a:rPr lang="en-US" sz="2200" dirty="0"/>
              <a:t>Perceptions, preferences, and behavior</a:t>
            </a:r>
            <a:endParaRPr lang="en-IN" sz="2200" dirty="0"/>
          </a:p>
        </p:txBody>
      </p:sp>
    </p:spTree>
    <p:extLst>
      <p:ext uri="{BB962C8B-B14F-4D97-AF65-F5344CB8AC3E}">
        <p14:creationId xmlns:p14="http://schemas.microsoft.com/office/powerpoint/2010/main" val="8858957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229600" cy="1097280"/>
          </a:xfrm>
        </p:spPr>
        <p:txBody>
          <a:bodyPr/>
          <a:lstStyle/>
          <a:p>
            <a:r>
              <a:rPr lang="en-US" sz="3600" dirty="0"/>
              <a:t>Defining Brand </a:t>
            </a:r>
            <a:r>
              <a:rPr lang="en-US" sz="3600" dirty="0"/>
              <a:t>Equity </a:t>
            </a:r>
            <a:r>
              <a:rPr lang="en-US" sz="2000" dirty="0"/>
              <a:t>(3 of 3)</a:t>
            </a:r>
            <a:endParaRPr lang="en-IN" sz="2000" dirty="0"/>
          </a:p>
        </p:txBody>
      </p:sp>
      <p:sp>
        <p:nvSpPr>
          <p:cNvPr id="3" name="Content Placeholder 2"/>
          <p:cNvSpPr>
            <a:spLocks noGrp="1"/>
          </p:cNvSpPr>
          <p:nvPr>
            <p:ph idx="1"/>
          </p:nvPr>
        </p:nvSpPr>
        <p:spPr>
          <a:xfrm>
            <a:off x="1981200" y="1600201"/>
            <a:ext cx="8229600" cy="1447800"/>
          </a:xfrm>
        </p:spPr>
        <p:txBody>
          <a:bodyPr/>
          <a:lstStyle/>
          <a:p>
            <a:r>
              <a:rPr lang="en-US" sz="2600" dirty="0">
                <a:cs typeface="Avenir Black" pitchFamily="-84" charset="0"/>
              </a:rPr>
              <a:t>Brand promise</a:t>
            </a:r>
          </a:p>
          <a:p>
            <a:pPr lvl="1"/>
            <a:r>
              <a:rPr lang="en-US" dirty="0">
                <a:cs typeface="Arial" panose="020B0604020202020204" pitchFamily="34" charset="0"/>
              </a:rPr>
              <a:t>The marketer</a:t>
            </a:r>
            <a:r>
              <a:rPr lang="en-US" altLang="en-US" dirty="0">
                <a:cs typeface="Arial" panose="020B0604020202020204" pitchFamily="34" charset="0"/>
              </a:rPr>
              <a:t>’</a:t>
            </a:r>
            <a:r>
              <a:rPr lang="en-US" dirty="0">
                <a:cs typeface="Arial" panose="020B0604020202020204" pitchFamily="34" charset="0"/>
              </a:rPr>
              <a:t>s vision of what the brand must be and do for consumers</a:t>
            </a:r>
            <a:endParaRPr lang="en-IN" dirty="0"/>
          </a:p>
        </p:txBody>
      </p:sp>
      <p:pic>
        <p:nvPicPr>
          <p:cNvPr id="4" name="Picture 3"/>
          <p:cNvPicPr>
            <a:picLocks noChangeAspect="1"/>
          </p:cNvPicPr>
          <p:nvPr/>
        </p:nvPicPr>
        <p:blipFill>
          <a:blip r:embed="rId3"/>
          <a:stretch>
            <a:fillRect/>
          </a:stretch>
        </p:blipFill>
        <p:spPr>
          <a:xfrm>
            <a:off x="658468" y="2950571"/>
            <a:ext cx="10605880" cy="3907429"/>
          </a:xfrm>
          <a:prstGeom prst="rect">
            <a:avLst/>
          </a:prstGeom>
        </p:spPr>
      </p:pic>
    </p:spTree>
    <p:extLst>
      <p:ext uri="{BB962C8B-B14F-4D97-AF65-F5344CB8AC3E}">
        <p14:creationId xmlns:p14="http://schemas.microsoft.com/office/powerpoint/2010/main" val="21473180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Brand Equity </a:t>
            </a:r>
            <a:r>
              <a:rPr lang="en-US" sz="3600" dirty="0"/>
              <a:t>Models </a:t>
            </a:r>
            <a:r>
              <a:rPr lang="en-US" sz="2000" dirty="0"/>
              <a:t>(1 of 4)</a:t>
            </a:r>
            <a:endParaRPr lang="en-IN" sz="2000" dirty="0"/>
          </a:p>
        </p:txBody>
      </p:sp>
      <p:sp>
        <p:nvSpPr>
          <p:cNvPr id="3" name="Content Placeholder 2"/>
          <p:cNvSpPr>
            <a:spLocks noGrp="1"/>
          </p:cNvSpPr>
          <p:nvPr>
            <p:ph idx="1"/>
          </p:nvPr>
        </p:nvSpPr>
        <p:spPr/>
        <p:txBody>
          <a:bodyPr/>
          <a:lstStyle/>
          <a:p>
            <a:r>
              <a:rPr lang="ro-RO" sz="2600" dirty="0">
                <a:solidFill>
                  <a:srgbClr val="000000"/>
                </a:solidFill>
              </a:rPr>
              <a:t>BrandAsset® </a:t>
            </a:r>
            <a:r>
              <a:rPr lang="ro-RO" sz="2600" dirty="0">
                <a:solidFill>
                  <a:srgbClr val="000000"/>
                </a:solidFill>
              </a:rPr>
              <a:t>Valuator</a:t>
            </a:r>
            <a:endParaRPr lang="en-IN" sz="2600" dirty="0">
              <a:solidFill>
                <a:srgbClr val="000000"/>
              </a:solidFill>
            </a:endParaRPr>
          </a:p>
          <a:p>
            <a:r>
              <a:rPr lang="en-US" sz="2600" dirty="0"/>
              <a:t>Brandz</a:t>
            </a:r>
          </a:p>
          <a:p>
            <a:r>
              <a:rPr lang="en-US" sz="2600" dirty="0"/>
              <a:t>Brand Resonance Model</a:t>
            </a:r>
            <a:endParaRPr lang="en-IN" sz="2600" dirty="0"/>
          </a:p>
        </p:txBody>
      </p:sp>
    </p:spTree>
    <p:extLst>
      <p:ext uri="{BB962C8B-B14F-4D97-AF65-F5344CB8AC3E}">
        <p14:creationId xmlns:p14="http://schemas.microsoft.com/office/powerpoint/2010/main" val="41941248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Brand Equity </a:t>
            </a:r>
            <a:r>
              <a:rPr lang="en-US" sz="3600" dirty="0"/>
              <a:t>Models </a:t>
            </a:r>
            <a:r>
              <a:rPr lang="en-US" sz="2000" dirty="0"/>
              <a:t>(2 of 4)</a:t>
            </a:r>
            <a:endParaRPr lang="en-IN" sz="2000" dirty="0"/>
          </a:p>
        </p:txBody>
      </p:sp>
      <p:sp>
        <p:nvSpPr>
          <p:cNvPr id="3" name="Content Placeholder 2"/>
          <p:cNvSpPr>
            <a:spLocks noGrp="1"/>
          </p:cNvSpPr>
          <p:nvPr>
            <p:ph idx="1"/>
          </p:nvPr>
        </p:nvSpPr>
        <p:spPr>
          <a:xfrm>
            <a:off x="1981200" y="1600201"/>
            <a:ext cx="3581400" cy="3733799"/>
          </a:xfrm>
        </p:spPr>
        <p:txBody>
          <a:bodyPr/>
          <a:lstStyle/>
          <a:p>
            <a:r>
              <a:rPr lang="ro-RO" sz="2600" dirty="0">
                <a:cs typeface="Avenir Black" pitchFamily="-84" charset="0"/>
              </a:rPr>
              <a:t>BrandAsset® Valuator</a:t>
            </a:r>
          </a:p>
          <a:p>
            <a:pPr lvl="1"/>
            <a:r>
              <a:rPr lang="en-US" sz="2400" dirty="0">
                <a:cs typeface="Arial" panose="020B0604020202020204" pitchFamily="34" charset="0"/>
              </a:rPr>
              <a:t>Energized differentiation</a:t>
            </a:r>
          </a:p>
          <a:p>
            <a:pPr lvl="1"/>
            <a:r>
              <a:rPr lang="nl-NL" sz="2400" dirty="0">
                <a:cs typeface="Arial" panose="020B0604020202020204" pitchFamily="34" charset="0"/>
              </a:rPr>
              <a:t>Relevance</a:t>
            </a:r>
          </a:p>
          <a:p>
            <a:pPr lvl="1"/>
            <a:r>
              <a:rPr lang="nl-NL" sz="2400" dirty="0">
                <a:cs typeface="Arial" panose="020B0604020202020204" pitchFamily="34" charset="0"/>
              </a:rPr>
              <a:t>Esteem</a:t>
            </a:r>
          </a:p>
          <a:p>
            <a:pPr lvl="1"/>
            <a:r>
              <a:rPr lang="pl-PL" sz="2400" dirty="0">
                <a:cs typeface="Arial" panose="020B0604020202020204" pitchFamily="34" charset="0"/>
              </a:rPr>
              <a:t>Knowledge</a:t>
            </a:r>
            <a:endParaRPr lang="en-IN" sz="2400" dirty="0"/>
          </a:p>
        </p:txBody>
      </p:sp>
      <p:pic>
        <p:nvPicPr>
          <p:cNvPr id="5" name="Picture 4" descr="A BrandAsset Valuator bar chart illustrates the relative importance of four key pillars of brand equity. Moving from left to right and tallest to shortest are: energized differentiation, the brand’s point of difference (relates to margins and cultural currency); relevance, how appropriate the brand is to you (relates to consideration and trial); esteem, how you regard the brand (relates to perceptions of quality and loyalty); and  knowledge, an intimate understanding of the brand (relates to awareness and consumer experience). The first two pillars comprise brand strength (leading indicator, future growth value). The second two pillars comprise brand stature (current indicator, current operating valu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9026" y="1828800"/>
            <a:ext cx="4420375" cy="2965220"/>
          </a:xfrm>
          <a:prstGeom prst="rect">
            <a:avLst/>
          </a:prstGeom>
        </p:spPr>
      </p:pic>
      <p:sp>
        <p:nvSpPr>
          <p:cNvPr id="4" name="Content Placeholder 3"/>
          <p:cNvSpPr>
            <a:spLocks noGrp="1"/>
          </p:cNvSpPr>
          <p:nvPr>
            <p:ph idx="13"/>
          </p:nvPr>
        </p:nvSpPr>
        <p:spPr>
          <a:xfrm>
            <a:off x="6019026" y="5105401"/>
            <a:ext cx="4420375" cy="685799"/>
          </a:xfrm>
        </p:spPr>
        <p:txBody>
          <a:bodyPr>
            <a:normAutofit lnSpcReduction="10000"/>
          </a:bodyPr>
          <a:lstStyle/>
          <a:p>
            <a:pPr marL="0" indent="0">
              <a:buNone/>
            </a:pPr>
            <a:r>
              <a:rPr lang="en-IN" sz="2200" b="1" dirty="0"/>
              <a:t>Figure 11.1</a:t>
            </a:r>
            <a:r>
              <a:rPr lang="en-IN" sz="2200" dirty="0"/>
              <a:t> BrandAsset® Valuator </a:t>
            </a:r>
            <a:r>
              <a:rPr lang="en-IN" sz="2200" dirty="0"/>
              <a:t>Model</a:t>
            </a:r>
          </a:p>
        </p:txBody>
      </p:sp>
    </p:spTree>
    <p:extLst>
      <p:ext uri="{BB962C8B-B14F-4D97-AF65-F5344CB8AC3E}">
        <p14:creationId xmlns:p14="http://schemas.microsoft.com/office/powerpoint/2010/main" val="38118759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Figure 11.2 The </a:t>
            </a:r>
            <a:r>
              <a:rPr lang="en-US" sz="3600" dirty="0"/>
              <a:t>Universe of Brand Performance</a:t>
            </a:r>
            <a:endParaRPr lang="en-IN" dirty="0">
              <a:latin typeface="+mj-lt"/>
            </a:endParaRPr>
          </a:p>
        </p:txBody>
      </p:sp>
      <p:pic>
        <p:nvPicPr>
          <p:cNvPr id="3" name="Picture 2" descr="A matrix derived from BrandAsset Valuator shows an accurate picture of a brand’s status and overall performance as determined by strength (energized differentiation and relevance) and stature (esteem and knowledge). Brands in the high strength–high stature quadrant have become irresistible. They have high earnings, high margin power, and the greatest potential to create future value. Comprising this leadership group are Ikea, LG, Nintendo Wii, Pixar, Dr Pepper, Apple, Nike, Microsoft, Target, GE, Toyota, Harley-Davidson, Amazon, Xerox, Tylenol, Verizon, Adidas, Netflix, DirecTV, BlackBerry, iPhone, Kodak, Xbox, NASCAR, Nordstrom, AOL, Blockbuster, Staples, Advil, Burger King, and Nikon. Brands in the high strength–low stature quadrant have built some energy and relevance, but are known to only a relatively small audience. Consumers are expressing curiosity and interest in these niche/momentum brands. Comprising this group are Wikipedia, Crocs, AMD, Mini Cooper, TiVo, SanDisk, Lindt, AMD, Pom, Tazo, Glacéau Vitamin Water, Palm, Lenovo, Method, Patagonia, Grameen Bank, Zara, Shiseido, Facebook, Moet &amp; Chandon, Silk Soymilk, Absolut, and Autotrader. Brands in the low strength–high stature quadrant show why high stature by itself is insufficient for maintaining a leading position. Brands in this eroding/declining group struggle to overcome what consumers already know about and expect from them. Comprising this group are Bausch &amp; Lomb, Denny’s, Bank of America, Sprint, American Airlines, Gerber, H&amp;R Block, Midas, Century 21, Greyhound, Prudential, and Alpo. Brands in the low strength–low stature quadrant are not well known among the general population. Many are new; others are middling brands that have lost their focus. Comprising this group are Red Bull, Garnier, Kayak.com, Lacoste, NBA, Michelob, Kia, Flickr, BitTorrent, Napster, Viacom, Finesse, Vespa, Second Life, Vonage, Taster’s Choice, Dristan, Camper, Joost, Schlitz, Diners Club, and Efferdent."/>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0400" y="1447800"/>
            <a:ext cx="4626690" cy="4912356"/>
          </a:xfrm>
          <a:prstGeom prst="rect">
            <a:avLst/>
          </a:prstGeom>
        </p:spPr>
      </p:pic>
    </p:spTree>
    <p:extLst>
      <p:ext uri="{BB962C8B-B14F-4D97-AF65-F5344CB8AC3E}">
        <p14:creationId xmlns:p14="http://schemas.microsoft.com/office/powerpoint/2010/main" val="5944847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Brand Equity </a:t>
            </a:r>
            <a:r>
              <a:rPr lang="en-US" sz="3600" dirty="0"/>
              <a:t>Models </a:t>
            </a:r>
            <a:r>
              <a:rPr lang="en-US" sz="2000" dirty="0"/>
              <a:t>(3 of 4)</a:t>
            </a:r>
            <a:endParaRPr lang="en-IN" sz="2000" dirty="0"/>
          </a:p>
        </p:txBody>
      </p:sp>
      <p:sp>
        <p:nvSpPr>
          <p:cNvPr id="3" name="Content Placeholder 2"/>
          <p:cNvSpPr>
            <a:spLocks noGrp="1"/>
          </p:cNvSpPr>
          <p:nvPr>
            <p:ph idx="1"/>
          </p:nvPr>
        </p:nvSpPr>
        <p:spPr>
          <a:xfrm>
            <a:off x="1981200" y="1600201"/>
            <a:ext cx="8229600" cy="1295400"/>
          </a:xfrm>
        </p:spPr>
        <p:txBody>
          <a:bodyPr/>
          <a:lstStyle/>
          <a:p>
            <a:r>
              <a:rPr lang="en-US" sz="2600" dirty="0">
                <a:cs typeface="Avenir Black" pitchFamily="-84" charset="0"/>
              </a:rPr>
              <a:t>Brandz</a:t>
            </a:r>
          </a:p>
          <a:p>
            <a:pPr lvl="1"/>
            <a:r>
              <a:rPr lang="en-US" sz="2400" dirty="0">
                <a:cs typeface="Arial" panose="020B0604020202020204" pitchFamily="34" charset="0"/>
              </a:rPr>
              <a:t>Meaningful, different, &amp; salient associations</a:t>
            </a:r>
          </a:p>
          <a:p>
            <a:pPr lvl="1"/>
            <a:r>
              <a:rPr lang="en-US" sz="2400" dirty="0">
                <a:cs typeface="Arial" panose="020B0604020202020204" pitchFamily="34" charset="0"/>
              </a:rPr>
              <a:t>Power, premium, &amp; potential outcomes</a:t>
            </a:r>
            <a:endParaRPr lang="en-IN" sz="2400" dirty="0"/>
          </a:p>
        </p:txBody>
      </p:sp>
      <p:sp>
        <p:nvSpPr>
          <p:cNvPr id="4" name="Content Placeholder 3"/>
          <p:cNvSpPr>
            <a:spLocks noGrp="1"/>
          </p:cNvSpPr>
          <p:nvPr>
            <p:ph idx="13"/>
          </p:nvPr>
        </p:nvSpPr>
        <p:spPr>
          <a:xfrm>
            <a:off x="2380618" y="3244156"/>
            <a:ext cx="7830182" cy="337244"/>
          </a:xfrm>
        </p:spPr>
        <p:txBody>
          <a:bodyPr>
            <a:normAutofit fontScale="92500" lnSpcReduction="10000"/>
          </a:bodyPr>
          <a:lstStyle/>
          <a:p>
            <a:pPr marL="0" indent="0">
              <a:buNone/>
            </a:pPr>
            <a:r>
              <a:rPr lang="en-IN" sz="2200" b="1" dirty="0"/>
              <a:t>Figure </a:t>
            </a:r>
            <a:r>
              <a:rPr lang="en-IN" sz="2200" b="1" dirty="0"/>
              <a:t>11.3 </a:t>
            </a:r>
            <a:r>
              <a:rPr lang="en-IN" sz="2200" dirty="0"/>
              <a:t>BrandDynamics™ Model</a:t>
            </a:r>
            <a:endParaRPr lang="en-IN" sz="2200" dirty="0"/>
          </a:p>
        </p:txBody>
      </p:sp>
      <p:pic>
        <p:nvPicPr>
          <p:cNvPr id="5" name="Picture 3" descr="A flow diagram shows the BrandDynamics Model, which starts with brand associations (meaningful, different, salient) that lead to brand predisposition (power, premium, potential), which leads to a triangle-shaped obstacle labeled in-market. Some brands hit the barrier side and fall off; others use facilitators to help them overcome the hump to lead them to sale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3810001"/>
            <a:ext cx="7830182" cy="1711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37727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Brand Equity </a:t>
            </a:r>
            <a:r>
              <a:rPr lang="en-US" sz="3600" dirty="0"/>
              <a:t>Models </a:t>
            </a:r>
            <a:r>
              <a:rPr lang="en-US" sz="2000" dirty="0"/>
              <a:t>(4 of 4)</a:t>
            </a:r>
            <a:endParaRPr lang="en-IN" sz="2000" dirty="0"/>
          </a:p>
        </p:txBody>
      </p:sp>
      <p:sp>
        <p:nvSpPr>
          <p:cNvPr id="3" name="Content Placeholder 2"/>
          <p:cNvSpPr>
            <a:spLocks noGrp="1"/>
          </p:cNvSpPr>
          <p:nvPr>
            <p:ph idx="1"/>
          </p:nvPr>
        </p:nvSpPr>
        <p:spPr>
          <a:xfrm>
            <a:off x="1981200" y="1600201"/>
            <a:ext cx="8229600" cy="457200"/>
          </a:xfrm>
        </p:spPr>
        <p:txBody>
          <a:bodyPr/>
          <a:lstStyle/>
          <a:p>
            <a:r>
              <a:rPr lang="en-US" sz="2600" dirty="0">
                <a:cs typeface="Avenir Black" pitchFamily="-84" charset="0"/>
              </a:rPr>
              <a:t>Brand Resonance Pyramid</a:t>
            </a:r>
            <a:endParaRPr lang="en-IN" sz="2600" dirty="0"/>
          </a:p>
        </p:txBody>
      </p:sp>
      <p:sp>
        <p:nvSpPr>
          <p:cNvPr id="4" name="Content Placeholder 3"/>
          <p:cNvSpPr>
            <a:spLocks noGrp="1"/>
          </p:cNvSpPr>
          <p:nvPr>
            <p:ph idx="13"/>
          </p:nvPr>
        </p:nvSpPr>
        <p:spPr>
          <a:xfrm>
            <a:off x="2133601" y="2286001"/>
            <a:ext cx="7303351" cy="411163"/>
          </a:xfrm>
        </p:spPr>
        <p:txBody>
          <a:bodyPr/>
          <a:lstStyle/>
          <a:p>
            <a:pPr marL="0" indent="0">
              <a:buNone/>
            </a:pPr>
            <a:r>
              <a:rPr lang="en-IN" sz="2200" b="1" dirty="0"/>
              <a:t>Figure </a:t>
            </a:r>
            <a:r>
              <a:rPr lang="en-IN" sz="2200" b="1" dirty="0"/>
              <a:t>11.4</a:t>
            </a:r>
            <a:r>
              <a:rPr lang="en-IN" sz="2200" dirty="0"/>
              <a:t> </a:t>
            </a:r>
            <a:r>
              <a:rPr lang="en-IN" sz="2200" dirty="0"/>
              <a:t>Brand Resonance Pyramid</a:t>
            </a:r>
            <a:endParaRPr lang="en-IN" sz="2200" dirty="0"/>
          </a:p>
        </p:txBody>
      </p:sp>
      <p:pic>
        <p:nvPicPr>
          <p:cNvPr id="6" name="Picture 4" descr="A step diagram shows the stages of brand development, moving from bottom to top: Stage 1: Identity (Who are you?) Stage 2: Meaning (What are you?) Stage 3: Response (What about you?) Stage 4: Relationships (What about you and me?) A four-level pyramid diagram consists of building blocks, from bottom to top, that correspond to the stages of brand development. Level 1: Salience; Level 2: Performance and imagery; Level 3: Judgments and feelings; Level 4: Resonance. A step diagram shows the branding objectives at each stage of brand development. Stage 1: Deep, broad brand awareness; Stage 2: Points-of-parity and difference; Stage 3: Positive, accessible reactions; and Stage 4: Intense, active loyalty."/>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33601" y="2875074"/>
            <a:ext cx="7303351" cy="3353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355984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Building Brand </a:t>
            </a:r>
            <a:r>
              <a:rPr lang="en-US" sz="3600" dirty="0"/>
              <a:t>Equity </a:t>
            </a:r>
            <a:r>
              <a:rPr lang="en-US" sz="2000" dirty="0"/>
              <a:t>(1 of 2)</a:t>
            </a:r>
            <a:endParaRPr lang="en-IN" sz="2000" dirty="0"/>
          </a:p>
        </p:txBody>
      </p:sp>
      <p:sp>
        <p:nvSpPr>
          <p:cNvPr id="3" name="Content Placeholder 2"/>
          <p:cNvSpPr>
            <a:spLocks noGrp="1"/>
          </p:cNvSpPr>
          <p:nvPr>
            <p:ph idx="1"/>
          </p:nvPr>
        </p:nvSpPr>
        <p:spPr>
          <a:xfrm>
            <a:off x="1981200" y="1600201"/>
            <a:ext cx="8077200" cy="4343399"/>
          </a:xfrm>
        </p:spPr>
        <p:txBody>
          <a:bodyPr/>
          <a:lstStyle/>
          <a:p>
            <a:r>
              <a:rPr lang="en-US" sz="2600" dirty="0">
                <a:cs typeface="Avenir Black" pitchFamily="-84" charset="0"/>
              </a:rPr>
              <a:t>Brand equity </a:t>
            </a:r>
            <a:r>
              <a:rPr lang="en-US" sz="2600" dirty="0">
                <a:cs typeface="Avenir Black" pitchFamily="-84" charset="0"/>
              </a:rPr>
              <a:t>drivers</a:t>
            </a:r>
          </a:p>
          <a:p>
            <a:pPr lvl="1"/>
            <a:r>
              <a:rPr lang="en-US" dirty="0">
                <a:solidFill>
                  <a:srgbClr val="000000"/>
                </a:solidFill>
              </a:rPr>
              <a:t>Brand element or identity </a:t>
            </a:r>
            <a:r>
              <a:rPr lang="en-US" dirty="0">
                <a:solidFill>
                  <a:srgbClr val="000000"/>
                </a:solidFill>
              </a:rPr>
              <a:t>choices</a:t>
            </a:r>
          </a:p>
          <a:p>
            <a:pPr lvl="1"/>
            <a:r>
              <a:rPr lang="en-US" dirty="0"/>
              <a:t>Product &amp; accompanying </a:t>
            </a:r>
            <a:r>
              <a:rPr lang="en-US" dirty="0"/>
              <a:t>marketing</a:t>
            </a:r>
          </a:p>
          <a:p>
            <a:pPr lvl="1"/>
            <a:r>
              <a:rPr lang="en-US" dirty="0"/>
              <a:t>Other associations</a:t>
            </a:r>
            <a:endParaRPr lang="en-IN" dirty="0"/>
          </a:p>
        </p:txBody>
      </p:sp>
    </p:spTree>
    <p:extLst>
      <p:ext uri="{BB962C8B-B14F-4D97-AF65-F5344CB8AC3E}">
        <p14:creationId xmlns:p14="http://schemas.microsoft.com/office/powerpoint/2010/main" val="13488269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Building Brand Equity </a:t>
            </a:r>
            <a:r>
              <a:rPr lang="en-US" sz="2000" dirty="0"/>
              <a:t>(2 </a:t>
            </a:r>
            <a:r>
              <a:rPr lang="en-US" sz="2000" dirty="0"/>
              <a:t>of 2)</a:t>
            </a:r>
            <a:endParaRPr lang="en-IN" sz="2000" dirty="0"/>
          </a:p>
        </p:txBody>
      </p:sp>
      <p:sp>
        <p:nvSpPr>
          <p:cNvPr id="3" name="Content Placeholder 2"/>
          <p:cNvSpPr>
            <a:spLocks noGrp="1"/>
          </p:cNvSpPr>
          <p:nvPr>
            <p:ph idx="1"/>
          </p:nvPr>
        </p:nvSpPr>
        <p:spPr>
          <a:xfrm>
            <a:off x="1981200" y="1600202"/>
            <a:ext cx="8229600" cy="4267199"/>
          </a:xfrm>
        </p:spPr>
        <p:txBody>
          <a:bodyPr/>
          <a:lstStyle/>
          <a:p>
            <a:r>
              <a:rPr lang="fr-FR" sz="2600" dirty="0">
                <a:cs typeface="Avenir Black" pitchFamily="-84" charset="0"/>
              </a:rPr>
              <a:t>Brand element choice </a:t>
            </a:r>
            <a:r>
              <a:rPr lang="fr-FR" sz="2600" dirty="0">
                <a:cs typeface="Avenir Black" pitchFamily="-84" charset="0"/>
              </a:rPr>
              <a:t>criteria</a:t>
            </a:r>
          </a:p>
          <a:p>
            <a:pPr lvl="1"/>
            <a:r>
              <a:rPr lang="fr-FR" dirty="0"/>
              <a:t>Memorable</a:t>
            </a:r>
          </a:p>
          <a:p>
            <a:pPr lvl="1"/>
            <a:r>
              <a:rPr lang="fr-FR" dirty="0"/>
              <a:t>Meaningful</a:t>
            </a:r>
          </a:p>
          <a:p>
            <a:pPr lvl="1"/>
            <a:r>
              <a:rPr lang="fr-FR" dirty="0"/>
              <a:t>Protectable</a:t>
            </a:r>
          </a:p>
          <a:p>
            <a:pPr lvl="1"/>
            <a:r>
              <a:rPr lang="fr-FR" dirty="0"/>
              <a:t>Likable</a:t>
            </a:r>
          </a:p>
          <a:p>
            <a:pPr lvl="1"/>
            <a:r>
              <a:rPr lang="fr-FR" dirty="0"/>
              <a:t>Adaptable</a:t>
            </a:r>
          </a:p>
          <a:p>
            <a:pPr lvl="1"/>
            <a:r>
              <a:rPr lang="fr-FR" dirty="0"/>
              <a:t>Transferable</a:t>
            </a:r>
            <a:endParaRPr lang="en-IN" dirty="0"/>
          </a:p>
        </p:txBody>
      </p:sp>
      <p:pic>
        <p:nvPicPr>
          <p:cNvPr id="4" name="Picture 3"/>
          <p:cNvPicPr>
            <a:picLocks noChangeAspect="1"/>
          </p:cNvPicPr>
          <p:nvPr/>
        </p:nvPicPr>
        <p:blipFill>
          <a:blip r:embed="rId3"/>
          <a:stretch>
            <a:fillRect/>
          </a:stretch>
        </p:blipFill>
        <p:spPr>
          <a:xfrm>
            <a:off x="6614697" y="2925765"/>
            <a:ext cx="2143125" cy="2143125"/>
          </a:xfrm>
          <a:prstGeom prst="rect">
            <a:avLst/>
          </a:prstGeom>
        </p:spPr>
      </p:pic>
      <p:pic>
        <p:nvPicPr>
          <p:cNvPr id="5" name="Picture 4"/>
          <p:cNvPicPr>
            <a:picLocks noChangeAspect="1"/>
          </p:cNvPicPr>
          <p:nvPr/>
        </p:nvPicPr>
        <p:blipFill>
          <a:blip r:embed="rId4"/>
          <a:stretch>
            <a:fillRect/>
          </a:stretch>
        </p:blipFill>
        <p:spPr>
          <a:xfrm>
            <a:off x="4789625" y="4277036"/>
            <a:ext cx="2143125" cy="2143125"/>
          </a:xfrm>
          <a:prstGeom prst="rect">
            <a:avLst/>
          </a:prstGeom>
        </p:spPr>
      </p:pic>
      <p:pic>
        <p:nvPicPr>
          <p:cNvPr id="6" name="Picture 5"/>
          <p:cNvPicPr>
            <a:picLocks noChangeAspect="1"/>
          </p:cNvPicPr>
          <p:nvPr/>
        </p:nvPicPr>
        <p:blipFill>
          <a:blip r:embed="rId5"/>
          <a:stretch>
            <a:fillRect/>
          </a:stretch>
        </p:blipFill>
        <p:spPr>
          <a:xfrm>
            <a:off x="8348031" y="1349966"/>
            <a:ext cx="3687841" cy="2046078"/>
          </a:xfrm>
          <a:prstGeom prst="rect">
            <a:avLst/>
          </a:prstGeom>
        </p:spPr>
      </p:pic>
    </p:spTree>
    <p:extLst>
      <p:ext uri="{BB962C8B-B14F-4D97-AF65-F5344CB8AC3E}">
        <p14:creationId xmlns:p14="http://schemas.microsoft.com/office/powerpoint/2010/main" val="1618656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Designing Holistic Marketing Activities</a:t>
            </a:r>
            <a:endParaRPr lang="en-IN" sz="3600" dirty="0"/>
          </a:p>
        </p:txBody>
      </p:sp>
      <p:sp>
        <p:nvSpPr>
          <p:cNvPr id="3" name="Content Placeholder 2"/>
          <p:cNvSpPr>
            <a:spLocks noGrp="1"/>
          </p:cNvSpPr>
          <p:nvPr>
            <p:ph idx="1"/>
          </p:nvPr>
        </p:nvSpPr>
        <p:spPr>
          <a:xfrm>
            <a:off x="1981200" y="1600201"/>
            <a:ext cx="8229600" cy="1752600"/>
          </a:xfrm>
        </p:spPr>
        <p:txBody>
          <a:bodyPr/>
          <a:lstStyle/>
          <a:p>
            <a:r>
              <a:rPr lang="en-US" sz="2600" dirty="0">
                <a:cs typeface="Avenir Black" pitchFamily="-84" charset="0"/>
              </a:rPr>
              <a:t>Brand contact</a:t>
            </a:r>
          </a:p>
          <a:p>
            <a:pPr lvl="1"/>
            <a:r>
              <a:rPr lang="en-US" dirty="0">
                <a:cs typeface="Arial" panose="020B0604020202020204" pitchFamily="34" charset="0"/>
              </a:rPr>
              <a:t>Any information-bearing experience (positive or negative) a customer or prospect has with the brand, its product category, or its market</a:t>
            </a:r>
            <a:endParaRPr lang="en-IN" dirty="0"/>
          </a:p>
        </p:txBody>
      </p:sp>
      <p:pic>
        <p:nvPicPr>
          <p:cNvPr id="4" name="Picture 3" descr="A print ad for Mini Cooper. Text reads: Any more airbags and it’ll float away. Eight airbags standard."/>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92478" y="3772775"/>
            <a:ext cx="7159447" cy="2220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93522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Leveraging Secondary </a:t>
            </a:r>
            <a:r>
              <a:rPr lang="en-US" sz="3600" dirty="0"/>
              <a:t>Associations</a:t>
            </a:r>
            <a:endParaRPr lang="en-IN" sz="3600" dirty="0"/>
          </a:p>
        </p:txBody>
      </p:sp>
      <p:sp>
        <p:nvSpPr>
          <p:cNvPr id="6" name="Content Placeholder 5"/>
          <p:cNvSpPr>
            <a:spLocks noGrp="1"/>
          </p:cNvSpPr>
          <p:nvPr>
            <p:ph idx="1"/>
          </p:nvPr>
        </p:nvSpPr>
        <p:spPr>
          <a:xfrm>
            <a:off x="1981200" y="1524000"/>
            <a:ext cx="8229600" cy="375346"/>
          </a:xfrm>
        </p:spPr>
        <p:txBody>
          <a:bodyPr>
            <a:normAutofit lnSpcReduction="10000"/>
          </a:bodyPr>
          <a:lstStyle/>
          <a:p>
            <a:pPr marL="0" indent="0">
              <a:buNone/>
            </a:pPr>
            <a:r>
              <a:rPr lang="en-IN" sz="2200" b="1" dirty="0"/>
              <a:t> Figure </a:t>
            </a:r>
            <a:r>
              <a:rPr lang="en-IN" sz="2200" b="1" dirty="0"/>
              <a:t>11.5</a:t>
            </a:r>
            <a:r>
              <a:rPr lang="en-IN" sz="2200" dirty="0"/>
              <a:t> </a:t>
            </a:r>
            <a:r>
              <a:rPr lang="en-IN" sz="2200" dirty="0"/>
              <a:t>Secondary </a:t>
            </a:r>
            <a:r>
              <a:rPr lang="en-IN" sz="2200" dirty="0"/>
              <a:t>Sources </a:t>
            </a:r>
            <a:r>
              <a:rPr lang="en-IN" sz="2200" dirty="0"/>
              <a:t>of Brand </a:t>
            </a:r>
            <a:r>
              <a:rPr lang="en-IN" sz="2200" dirty="0"/>
              <a:t>Knowledge</a:t>
            </a:r>
          </a:p>
        </p:txBody>
      </p:sp>
      <p:pic>
        <p:nvPicPr>
          <p:cNvPr id="3" name="Picture 2" descr="A circular flow diagram shows secondary sources of brand knowledge. Brand is at the center sharing bidirectional arrows with people (employees, endorsers); things (events, causes, third-party endorsements); places (country of origin, channels); and other brands (alliances, ingredients, company, extensions).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2440" y="2017008"/>
            <a:ext cx="4036137" cy="4307592"/>
          </a:xfrm>
          <a:prstGeom prst="rect">
            <a:avLst/>
          </a:prstGeom>
        </p:spPr>
      </p:pic>
    </p:spTree>
    <p:extLst>
      <p:ext uri="{BB962C8B-B14F-4D97-AF65-F5344CB8AC3E}">
        <p14:creationId xmlns:p14="http://schemas.microsoft.com/office/powerpoint/2010/main" val="12863746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s-IS" sz="3600" dirty="0">
                <a:ea typeface="ＭＳ Ｐゴシック" charset="0"/>
              </a:rPr>
              <a:t>Internal Branding</a:t>
            </a:r>
            <a:endParaRPr lang="en-IN" sz="3600" dirty="0"/>
          </a:p>
        </p:txBody>
      </p:sp>
      <p:sp>
        <p:nvSpPr>
          <p:cNvPr id="3" name="Content Placeholder 2"/>
          <p:cNvSpPr>
            <a:spLocks noGrp="1"/>
          </p:cNvSpPr>
          <p:nvPr>
            <p:ph idx="1"/>
          </p:nvPr>
        </p:nvSpPr>
        <p:spPr>
          <a:xfrm>
            <a:off x="1981200" y="1600200"/>
            <a:ext cx="8229600" cy="2971800"/>
          </a:xfrm>
        </p:spPr>
        <p:txBody>
          <a:bodyPr/>
          <a:lstStyle/>
          <a:p>
            <a:r>
              <a:rPr lang="en-US" sz="2600" dirty="0">
                <a:latin typeface="+mj-lt"/>
                <a:cs typeface="Avenir Black" pitchFamily="-84" charset="0"/>
              </a:rPr>
              <a:t>Activities and processes that help inform/inspire employees about </a:t>
            </a:r>
            <a:r>
              <a:rPr lang="en-US" sz="2600" dirty="0">
                <a:latin typeface="+mj-lt"/>
                <a:cs typeface="Avenir Black" pitchFamily="-84" charset="0"/>
              </a:rPr>
              <a:t>brands</a:t>
            </a:r>
          </a:p>
          <a:p>
            <a:pPr lvl="1"/>
            <a:r>
              <a:rPr lang="en-US" dirty="0">
                <a:latin typeface="+mj-lt"/>
              </a:rPr>
              <a:t>Choose the right moment</a:t>
            </a:r>
          </a:p>
          <a:p>
            <a:pPr lvl="1"/>
            <a:r>
              <a:rPr lang="en-US" dirty="0">
                <a:latin typeface="+mj-lt"/>
              </a:rPr>
              <a:t>Link internal and external marketing</a:t>
            </a:r>
          </a:p>
          <a:p>
            <a:pPr lvl="1"/>
            <a:r>
              <a:rPr lang="en-US" dirty="0">
                <a:latin typeface="+mj-lt"/>
              </a:rPr>
              <a:t>Bring the brand alive for employees</a:t>
            </a:r>
          </a:p>
          <a:p>
            <a:pPr lvl="1"/>
            <a:r>
              <a:rPr lang="en-US" dirty="0">
                <a:latin typeface="+mj-lt"/>
              </a:rPr>
              <a:t>Keep it simple</a:t>
            </a:r>
            <a:endParaRPr lang="en-IN" dirty="0">
              <a:latin typeface="+mj-lt"/>
            </a:endParaRPr>
          </a:p>
        </p:txBody>
      </p:sp>
    </p:spTree>
    <p:extLst>
      <p:ext uri="{BB962C8B-B14F-4D97-AF65-F5344CB8AC3E}">
        <p14:creationId xmlns:p14="http://schemas.microsoft.com/office/powerpoint/2010/main" val="35927596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Measuring Brand </a:t>
            </a:r>
            <a:r>
              <a:rPr lang="en-US" sz="3600" dirty="0"/>
              <a:t>Equity </a:t>
            </a:r>
            <a:r>
              <a:rPr lang="en-US" sz="2000" dirty="0"/>
              <a:t>(1 of 3)</a:t>
            </a:r>
            <a:endParaRPr lang="en-IN" sz="2000" dirty="0"/>
          </a:p>
        </p:txBody>
      </p:sp>
      <p:sp>
        <p:nvSpPr>
          <p:cNvPr id="3" name="Content Placeholder 2"/>
          <p:cNvSpPr>
            <a:spLocks noGrp="1"/>
          </p:cNvSpPr>
          <p:nvPr>
            <p:ph idx="1"/>
          </p:nvPr>
        </p:nvSpPr>
        <p:spPr>
          <a:xfrm>
            <a:off x="1981200" y="1600201"/>
            <a:ext cx="8229600" cy="381000"/>
          </a:xfrm>
        </p:spPr>
        <p:txBody>
          <a:bodyPr>
            <a:normAutofit fontScale="92500" lnSpcReduction="20000"/>
          </a:bodyPr>
          <a:lstStyle/>
          <a:p>
            <a:r>
              <a:rPr lang="en-US" sz="2600" dirty="0">
                <a:cs typeface="Avenir Black" pitchFamily="-84" charset="0"/>
              </a:rPr>
              <a:t>Brand value chain</a:t>
            </a:r>
            <a:endParaRPr lang="en-IN" sz="2600" dirty="0"/>
          </a:p>
        </p:txBody>
      </p:sp>
      <p:sp>
        <p:nvSpPr>
          <p:cNvPr id="5" name="Content Placeholder 4"/>
          <p:cNvSpPr>
            <a:spLocks noGrp="1"/>
          </p:cNvSpPr>
          <p:nvPr>
            <p:ph idx="13"/>
          </p:nvPr>
        </p:nvSpPr>
        <p:spPr>
          <a:xfrm>
            <a:off x="2470669" y="2209801"/>
            <a:ext cx="7159448" cy="334963"/>
          </a:xfrm>
        </p:spPr>
        <p:txBody>
          <a:bodyPr>
            <a:normAutofit fontScale="92500" lnSpcReduction="20000"/>
          </a:bodyPr>
          <a:lstStyle/>
          <a:p>
            <a:pPr marL="0" indent="0">
              <a:buNone/>
            </a:pPr>
            <a:r>
              <a:rPr lang="en-IN" sz="2200" b="1" dirty="0"/>
              <a:t>Figure </a:t>
            </a:r>
            <a:r>
              <a:rPr lang="en-IN" sz="2200" b="1" dirty="0"/>
              <a:t>11.6</a:t>
            </a:r>
            <a:r>
              <a:rPr lang="en-IN" sz="2200" dirty="0"/>
              <a:t> </a:t>
            </a:r>
            <a:r>
              <a:rPr lang="en-IN" sz="2200" dirty="0"/>
              <a:t>Brand </a:t>
            </a:r>
            <a:r>
              <a:rPr lang="en-IN" sz="2200" dirty="0"/>
              <a:t>Value Chain</a:t>
            </a:r>
          </a:p>
        </p:txBody>
      </p:sp>
      <p:pic>
        <p:nvPicPr>
          <p:cNvPr id="4" name="Picture 3" descr="A flow diagram illustrates the brand value chain. The top row of the diagram represents four value stages: marketing program investment (product, communications, trade, employee, other); goes to customer mind-set (awareness, associations, attitudes, attachment, activity); goes to brand performance (price premiums, price elasticities, market share, expansion success, cost structure, profitability); goes to shareholder value (stock price, P/E ratio, market capitalization). The bottom row indicates multipliers: after marketing program investment is program multiplier (distinctiveness, relevance, integrated, value, excellence); after customer mind-set is customer multiplier (competitive reactions, channel support, customer size and profile); after brand performance is market multiplier (market dynamics, growth potential, risk profile, brand contribution)."/>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70670" y="2743201"/>
            <a:ext cx="7159447" cy="3447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715168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Measuring Brand </a:t>
            </a:r>
            <a:r>
              <a:rPr lang="en-US" sz="3600" dirty="0"/>
              <a:t>Equity </a:t>
            </a:r>
            <a:r>
              <a:rPr lang="en-US" sz="2000" dirty="0"/>
              <a:t>(2 of 3)</a:t>
            </a:r>
            <a:endParaRPr lang="en-IN" sz="2000" dirty="0"/>
          </a:p>
        </p:txBody>
      </p:sp>
      <p:sp>
        <p:nvSpPr>
          <p:cNvPr id="3" name="Content Placeholder 2"/>
          <p:cNvSpPr>
            <a:spLocks noGrp="1"/>
          </p:cNvSpPr>
          <p:nvPr>
            <p:ph idx="1"/>
          </p:nvPr>
        </p:nvSpPr>
        <p:spPr>
          <a:xfrm>
            <a:off x="1981200" y="1600200"/>
            <a:ext cx="4114800" cy="4267200"/>
          </a:xfrm>
        </p:spPr>
        <p:txBody>
          <a:bodyPr/>
          <a:lstStyle/>
          <a:p>
            <a:r>
              <a:rPr lang="en-US" sz="2600" dirty="0">
                <a:cs typeface="Avenir Black" pitchFamily="-84" charset="0"/>
              </a:rPr>
              <a:t>Brand audit</a:t>
            </a:r>
          </a:p>
          <a:p>
            <a:r>
              <a:rPr lang="de-DE" sz="2600" dirty="0">
                <a:cs typeface="Avenir Black" pitchFamily="-84" charset="0"/>
              </a:rPr>
              <a:t>Brand-tracking </a:t>
            </a:r>
            <a:r>
              <a:rPr lang="de-DE" sz="2600" dirty="0">
                <a:cs typeface="Avenir Black" pitchFamily="-84" charset="0"/>
              </a:rPr>
              <a:t>studies</a:t>
            </a:r>
          </a:p>
          <a:p>
            <a:r>
              <a:rPr lang="ro-RO" sz="2600" dirty="0">
                <a:cs typeface="Avenir Black" pitchFamily="-84" charset="0"/>
              </a:rPr>
              <a:t>Brand </a:t>
            </a:r>
            <a:r>
              <a:rPr lang="ro-RO" sz="2600" dirty="0">
                <a:cs typeface="Avenir Black" pitchFamily="-84" charset="0"/>
              </a:rPr>
              <a:t>valuation</a:t>
            </a:r>
            <a:endParaRPr lang="en-IN" sz="2600" dirty="0"/>
          </a:p>
        </p:txBody>
      </p:sp>
      <p:pic>
        <p:nvPicPr>
          <p:cNvPr id="5" name="Picture 4"/>
          <p:cNvPicPr>
            <a:picLocks noChangeAspect="1"/>
          </p:cNvPicPr>
          <p:nvPr/>
        </p:nvPicPr>
        <p:blipFill>
          <a:blip r:embed="rId3"/>
          <a:stretch>
            <a:fillRect/>
          </a:stretch>
        </p:blipFill>
        <p:spPr>
          <a:xfrm>
            <a:off x="3917052" y="3733800"/>
            <a:ext cx="2714625" cy="1685925"/>
          </a:xfrm>
          <a:prstGeom prst="rect">
            <a:avLst/>
          </a:prstGeom>
        </p:spPr>
      </p:pic>
      <p:pic>
        <p:nvPicPr>
          <p:cNvPr id="6" name="Picture 5"/>
          <p:cNvPicPr>
            <a:picLocks noChangeAspect="1"/>
          </p:cNvPicPr>
          <p:nvPr/>
        </p:nvPicPr>
        <p:blipFill>
          <a:blip r:embed="rId4"/>
          <a:stretch>
            <a:fillRect/>
          </a:stretch>
        </p:blipFill>
        <p:spPr>
          <a:xfrm>
            <a:off x="5863258" y="2674144"/>
            <a:ext cx="1790700" cy="1104900"/>
          </a:xfrm>
          <a:prstGeom prst="rect">
            <a:avLst/>
          </a:prstGeom>
        </p:spPr>
      </p:pic>
      <p:pic>
        <p:nvPicPr>
          <p:cNvPr id="7" name="Picture 6"/>
          <p:cNvPicPr>
            <a:picLocks noChangeAspect="1"/>
          </p:cNvPicPr>
          <p:nvPr/>
        </p:nvPicPr>
        <p:blipFill>
          <a:blip r:embed="rId5"/>
          <a:stretch>
            <a:fillRect/>
          </a:stretch>
        </p:blipFill>
        <p:spPr>
          <a:xfrm>
            <a:off x="8164374" y="4314422"/>
            <a:ext cx="3321948" cy="2210605"/>
          </a:xfrm>
          <a:prstGeom prst="rect">
            <a:avLst/>
          </a:prstGeom>
        </p:spPr>
      </p:pic>
      <p:pic>
        <p:nvPicPr>
          <p:cNvPr id="8" name="Picture 7"/>
          <p:cNvPicPr>
            <a:picLocks noChangeAspect="1"/>
          </p:cNvPicPr>
          <p:nvPr/>
        </p:nvPicPr>
        <p:blipFill>
          <a:blip r:embed="rId6"/>
          <a:stretch>
            <a:fillRect/>
          </a:stretch>
        </p:blipFill>
        <p:spPr>
          <a:xfrm>
            <a:off x="7753556" y="1329929"/>
            <a:ext cx="2686050" cy="1704975"/>
          </a:xfrm>
          <a:prstGeom prst="rect">
            <a:avLst/>
          </a:prstGeom>
        </p:spPr>
      </p:pic>
    </p:spTree>
    <p:extLst>
      <p:ext uri="{BB962C8B-B14F-4D97-AF65-F5344CB8AC3E}">
        <p14:creationId xmlns:p14="http://schemas.microsoft.com/office/powerpoint/2010/main" val="19599244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Measuring Brand </a:t>
            </a:r>
            <a:r>
              <a:rPr lang="en-US" sz="3600" dirty="0"/>
              <a:t>Equity </a:t>
            </a:r>
            <a:r>
              <a:rPr lang="en-US" sz="2000" dirty="0"/>
              <a:t>(3 of 3)</a:t>
            </a:r>
            <a:endParaRPr lang="en-IN" sz="2000" dirty="0"/>
          </a:p>
        </p:txBody>
      </p:sp>
      <p:sp>
        <p:nvSpPr>
          <p:cNvPr id="7" name="Content Placeholder 6"/>
          <p:cNvSpPr>
            <a:spLocks noGrp="1"/>
          </p:cNvSpPr>
          <p:nvPr>
            <p:ph idx="1"/>
          </p:nvPr>
        </p:nvSpPr>
        <p:spPr>
          <a:xfrm>
            <a:off x="3312696" y="1788698"/>
            <a:ext cx="6364704" cy="380999"/>
          </a:xfrm>
        </p:spPr>
        <p:txBody>
          <a:bodyPr/>
          <a:lstStyle/>
          <a:p>
            <a:pPr marL="0" indent="0">
              <a:buNone/>
            </a:pPr>
            <a:r>
              <a:rPr lang="en-IN" sz="1800" b="1" dirty="0"/>
              <a:t>Table 11.2 </a:t>
            </a:r>
            <a:r>
              <a:rPr lang="en-IN" sz="1800" dirty="0"/>
              <a:t>The World’s 10 Most Valuable Brands in 2014</a:t>
            </a:r>
          </a:p>
        </p:txBody>
      </p:sp>
      <p:graphicFrame>
        <p:nvGraphicFramePr>
          <p:cNvPr id="8" name="Table" descr="Table 11.2 has the following column headings from left to right: Rank, brand, 2014 brand value (billions). The row entries are as follows. 1, Apple, $118.9. 2, Google, $107.4. #, Coca-Cola, $81.6. 4, I B M, $72.2. 5, Microsoft, $61.2. 6, G E, $45.5. 7. Samsung, $45.5. 8, Toyota, $42.4. 9, McDonald’s, $42.3. 10, Mercedes-Benz, 434.3. "/>
          <p:cNvGraphicFramePr>
            <a:graphicFrameLocks/>
          </p:cNvGraphicFramePr>
          <p:nvPr>
            <p:extLst/>
          </p:nvPr>
        </p:nvGraphicFramePr>
        <p:xfrm>
          <a:off x="3352800" y="2232261"/>
          <a:ext cx="6324600" cy="3688080"/>
        </p:xfrm>
        <a:graphic>
          <a:graphicData uri="http://schemas.openxmlformats.org/drawingml/2006/table">
            <a:tbl>
              <a:tblPr firstRow="1" bandRow="1">
                <a:tableStyleId>{3B4B98B0-60AC-42C2-AFA5-B58CD77FA1E5}</a:tableStyleId>
              </a:tblPr>
              <a:tblGrid>
                <a:gridCol w="1066800">
                  <a:extLst>
                    <a:ext uri="{9D8B030D-6E8A-4147-A177-3AD203B41FA5}">
                      <a16:colId xmlns:a16="http://schemas.microsoft.com/office/drawing/2014/main" xmlns="" val="20000"/>
                    </a:ext>
                  </a:extLst>
                </a:gridCol>
                <a:gridCol w="2209800">
                  <a:extLst>
                    <a:ext uri="{9D8B030D-6E8A-4147-A177-3AD203B41FA5}">
                      <a16:colId xmlns:a16="http://schemas.microsoft.com/office/drawing/2014/main" xmlns="" val="20001"/>
                    </a:ext>
                  </a:extLst>
                </a:gridCol>
                <a:gridCol w="3048000">
                  <a:extLst>
                    <a:ext uri="{9D8B030D-6E8A-4147-A177-3AD203B41FA5}">
                      <a16:colId xmlns:a16="http://schemas.microsoft.com/office/drawing/2014/main" xmlns="" val="20002"/>
                    </a:ext>
                  </a:extLst>
                </a:gridCol>
              </a:tblGrid>
              <a:tr h="287713">
                <a:tc>
                  <a:txBody>
                    <a:bodyPr/>
                    <a:lstStyle/>
                    <a:p>
                      <a:pPr algn="ctr"/>
                      <a:r>
                        <a:rPr lang="en-IN" sz="1600" b="1" i="0" u="none" strike="noStrike" kern="1200" baseline="0" dirty="0" smtClean="0">
                          <a:solidFill>
                            <a:schemeClr val="tx1"/>
                          </a:solidFill>
                          <a:latin typeface="+mn-lt"/>
                          <a:ea typeface="+mn-ea"/>
                          <a:cs typeface="+mn-cs"/>
                        </a:rPr>
                        <a:t>Rank</a:t>
                      </a:r>
                      <a:endParaRPr lang="en-IN" sz="16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600" b="1" i="0" u="none" strike="noStrike" kern="1200" baseline="0" dirty="0" smtClean="0">
                          <a:solidFill>
                            <a:schemeClr val="tx1"/>
                          </a:solidFill>
                          <a:latin typeface="+mn-lt"/>
                          <a:ea typeface="+mn-ea"/>
                          <a:cs typeface="+mn-cs"/>
                        </a:rPr>
                        <a:t>Brand</a:t>
                      </a:r>
                      <a:endParaRPr lang="en-IN" sz="1600" b="1"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600" b="1" i="0" u="none" strike="noStrike" kern="1200" baseline="0" dirty="0" smtClean="0">
                          <a:solidFill>
                            <a:schemeClr val="tx1"/>
                          </a:solidFill>
                          <a:latin typeface="+mn-lt"/>
                          <a:ea typeface="+mn-ea"/>
                          <a:cs typeface="+mn-cs"/>
                        </a:rPr>
                        <a:t>2014 Brand Value (Billions)</a:t>
                      </a:r>
                      <a:endParaRPr lang="en-IN" sz="1600" b="1"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r h="287713">
                <a:tc>
                  <a:txBody>
                    <a:bodyPr/>
                    <a:lstStyle/>
                    <a:p>
                      <a:pPr algn="ctr"/>
                      <a:r>
                        <a:rPr lang="en-IN" sz="1600" dirty="0" smtClean="0">
                          <a:solidFill>
                            <a:schemeClr val="tx1"/>
                          </a:solidFill>
                        </a:rPr>
                        <a:t>1</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Apple</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u="none" strike="noStrike" kern="1200" baseline="0" dirty="0" smtClean="0">
                          <a:solidFill>
                            <a:schemeClr val="tx1"/>
                          </a:solidFill>
                          <a:latin typeface="+mn-lt"/>
                          <a:ea typeface="+mn-ea"/>
                          <a:cs typeface="+mn-cs"/>
                        </a:rPr>
                        <a:t>$118.9</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287713">
                <a:tc>
                  <a:txBody>
                    <a:bodyPr/>
                    <a:lstStyle/>
                    <a:p>
                      <a:pPr algn="ctr"/>
                      <a:r>
                        <a:rPr lang="en-IN" sz="1600" dirty="0" smtClean="0">
                          <a:solidFill>
                            <a:schemeClr val="tx1"/>
                          </a:solidFill>
                        </a:rPr>
                        <a:t>2</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Google</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600" b="0" i="0" u="none" strike="noStrike" kern="1200" baseline="0" dirty="0" smtClean="0">
                          <a:solidFill>
                            <a:schemeClr val="tx1"/>
                          </a:solidFill>
                          <a:latin typeface="+mn-lt"/>
                          <a:ea typeface="+mn-ea"/>
                          <a:cs typeface="+mn-cs"/>
                        </a:rPr>
                        <a:t>$107.4</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2"/>
                  </a:ext>
                </a:extLst>
              </a:tr>
              <a:tr h="287713">
                <a:tc>
                  <a:txBody>
                    <a:bodyPr/>
                    <a:lstStyle/>
                    <a:p>
                      <a:pPr algn="ctr"/>
                      <a:r>
                        <a:rPr lang="en-IN" sz="1600" dirty="0" smtClean="0">
                          <a:solidFill>
                            <a:schemeClr val="tx1"/>
                          </a:solidFill>
                        </a:rPr>
                        <a:t>3</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Coca-Cola</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u="none" strike="noStrike" kern="1200" baseline="0" dirty="0" smtClean="0">
                          <a:solidFill>
                            <a:schemeClr val="tx1"/>
                          </a:solidFill>
                          <a:latin typeface="+mn-lt"/>
                          <a:ea typeface="+mn-ea"/>
                          <a:cs typeface="+mn-cs"/>
                        </a:rPr>
                        <a:t>$81.6</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287713">
                <a:tc>
                  <a:txBody>
                    <a:bodyPr/>
                    <a:lstStyle/>
                    <a:p>
                      <a:pPr algn="ctr"/>
                      <a:r>
                        <a:rPr lang="en-IN" sz="1600" dirty="0" smtClean="0">
                          <a:solidFill>
                            <a:schemeClr val="tx1"/>
                          </a:solidFill>
                        </a:rPr>
                        <a:t>4</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IBM</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600" b="0" i="0" u="none" strike="noStrike" kern="1200" baseline="0" dirty="0" smtClean="0">
                          <a:solidFill>
                            <a:schemeClr val="tx1"/>
                          </a:solidFill>
                          <a:latin typeface="+mn-lt"/>
                          <a:ea typeface="+mn-ea"/>
                          <a:cs typeface="+mn-cs"/>
                        </a:rPr>
                        <a:t>$72.2</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4"/>
                  </a:ext>
                </a:extLst>
              </a:tr>
              <a:tr h="287713">
                <a:tc>
                  <a:txBody>
                    <a:bodyPr/>
                    <a:lstStyle/>
                    <a:p>
                      <a:pPr algn="ctr"/>
                      <a:r>
                        <a:rPr lang="en-IN" sz="1600" dirty="0" smtClean="0">
                          <a:solidFill>
                            <a:schemeClr val="tx1"/>
                          </a:solidFill>
                        </a:rPr>
                        <a:t>5</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Microsoft</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u="none" strike="noStrike" kern="1200" baseline="0" dirty="0" smtClean="0">
                          <a:solidFill>
                            <a:schemeClr val="tx1"/>
                          </a:solidFill>
                          <a:latin typeface="+mn-lt"/>
                          <a:ea typeface="+mn-ea"/>
                          <a:cs typeface="+mn-cs"/>
                        </a:rPr>
                        <a:t>$61.2</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r h="287713">
                <a:tc>
                  <a:txBody>
                    <a:bodyPr/>
                    <a:lstStyle/>
                    <a:p>
                      <a:pPr algn="ctr"/>
                      <a:r>
                        <a:rPr lang="en-IN" sz="1600" dirty="0" smtClean="0">
                          <a:solidFill>
                            <a:schemeClr val="tx1"/>
                          </a:solidFill>
                        </a:rPr>
                        <a:t>6</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GE</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600" b="0" i="0" u="none" strike="noStrike" kern="1200" baseline="0" dirty="0" smtClean="0">
                          <a:solidFill>
                            <a:schemeClr val="tx1"/>
                          </a:solidFill>
                          <a:latin typeface="+mn-lt"/>
                          <a:ea typeface="+mn-ea"/>
                          <a:cs typeface="+mn-cs"/>
                        </a:rPr>
                        <a:t>$45.5</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6"/>
                  </a:ext>
                </a:extLst>
              </a:tr>
              <a:tr h="287713">
                <a:tc>
                  <a:txBody>
                    <a:bodyPr/>
                    <a:lstStyle/>
                    <a:p>
                      <a:pPr algn="ctr"/>
                      <a:r>
                        <a:rPr lang="en-IN" sz="1600" dirty="0" smtClean="0">
                          <a:solidFill>
                            <a:schemeClr val="tx1"/>
                          </a:solidFill>
                        </a:rPr>
                        <a:t>7</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Samsung</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u="none" strike="noStrike" kern="1200" baseline="0" dirty="0" smtClean="0">
                          <a:solidFill>
                            <a:schemeClr val="tx1"/>
                          </a:solidFill>
                          <a:latin typeface="+mn-lt"/>
                          <a:ea typeface="+mn-ea"/>
                          <a:cs typeface="+mn-cs"/>
                        </a:rPr>
                        <a:t>$45.5</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7"/>
                  </a:ext>
                </a:extLst>
              </a:tr>
              <a:tr h="287713">
                <a:tc>
                  <a:txBody>
                    <a:bodyPr/>
                    <a:lstStyle/>
                    <a:p>
                      <a:pPr algn="ctr"/>
                      <a:r>
                        <a:rPr lang="en-IN" sz="1600" dirty="0" smtClean="0">
                          <a:solidFill>
                            <a:schemeClr val="tx1"/>
                          </a:solidFill>
                        </a:rPr>
                        <a:t>8</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Toyota</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600" b="0" i="0" u="none" strike="noStrike" kern="1200" baseline="0" dirty="0" smtClean="0">
                          <a:solidFill>
                            <a:schemeClr val="tx1"/>
                          </a:solidFill>
                          <a:latin typeface="+mn-lt"/>
                          <a:ea typeface="+mn-ea"/>
                          <a:cs typeface="+mn-cs"/>
                        </a:rPr>
                        <a:t>$42.4</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8"/>
                  </a:ext>
                </a:extLst>
              </a:tr>
              <a:tr h="287713">
                <a:tc>
                  <a:txBody>
                    <a:bodyPr/>
                    <a:lstStyle/>
                    <a:p>
                      <a:pPr algn="ctr"/>
                      <a:r>
                        <a:rPr lang="en-IN" sz="1600" dirty="0" smtClean="0">
                          <a:solidFill>
                            <a:schemeClr val="tx1"/>
                          </a:solidFill>
                        </a:rPr>
                        <a:t>9</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McDonald’s</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u="none" strike="noStrike" kern="1200" baseline="0" dirty="0" smtClean="0">
                          <a:solidFill>
                            <a:schemeClr val="tx1"/>
                          </a:solidFill>
                          <a:latin typeface="+mn-lt"/>
                          <a:ea typeface="+mn-ea"/>
                          <a:cs typeface="+mn-cs"/>
                        </a:rPr>
                        <a:t>$42.3</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9"/>
                  </a:ext>
                </a:extLst>
              </a:tr>
              <a:tr h="287713">
                <a:tc>
                  <a:txBody>
                    <a:bodyPr/>
                    <a:lstStyle/>
                    <a:p>
                      <a:pPr algn="ctr"/>
                      <a:r>
                        <a:rPr lang="en-IN" sz="1600" dirty="0" smtClean="0">
                          <a:solidFill>
                            <a:schemeClr val="tx1"/>
                          </a:solidFill>
                        </a:rPr>
                        <a:t>10</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Mercedes-Benz</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IN" sz="1600" b="0" i="0" u="none" strike="noStrike" kern="1200" baseline="0" dirty="0" smtClean="0">
                          <a:solidFill>
                            <a:schemeClr val="tx1"/>
                          </a:solidFill>
                          <a:latin typeface="+mn-lt"/>
                          <a:ea typeface="+mn-ea"/>
                          <a:cs typeface="+mn-cs"/>
                        </a:rPr>
                        <a:t>$34.3</a:t>
                      </a:r>
                      <a:endParaRPr lang="en-IN" sz="16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10"/>
                  </a:ext>
                </a:extLst>
              </a:tr>
            </a:tbl>
          </a:graphicData>
        </a:graphic>
      </p:graphicFrame>
    </p:spTree>
    <p:extLst>
      <p:ext uri="{BB962C8B-B14F-4D97-AF65-F5344CB8AC3E}">
        <p14:creationId xmlns:p14="http://schemas.microsoft.com/office/powerpoint/2010/main" val="36158204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Figure 11.7 Interbrand </a:t>
            </a:r>
            <a:r>
              <a:rPr lang="en-US" sz="3600" dirty="0"/>
              <a:t>Brand Valuation Method</a:t>
            </a:r>
            <a:endParaRPr lang="en-IN" dirty="0">
              <a:latin typeface="+mj-lt"/>
            </a:endParaRPr>
          </a:p>
        </p:txBody>
      </p:sp>
      <p:pic>
        <p:nvPicPr>
          <p:cNvPr id="5" name="Picture 3" descr="A flow diagram illustrates the Interbrand brand valuation method. Market segments at the top go to financial analysis, demand drivers, and competitive benchmarking. Financial analysis goes to economic earnings; demand drivers go to role of branding; both go to brand earnings. Competitive benchmarking goes to brand strength, goes to brand discount rate. Brand earnings and brand discount rate end at  brand value (net present value of future brand earning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57424" y="1765600"/>
            <a:ext cx="5153329" cy="4393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65840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Managing Brand Equity</a:t>
            </a:r>
            <a:endParaRPr lang="en-IN" sz="3600" dirty="0"/>
          </a:p>
        </p:txBody>
      </p:sp>
      <p:sp>
        <p:nvSpPr>
          <p:cNvPr id="3" name="Content Placeholder 2"/>
          <p:cNvSpPr>
            <a:spLocks noGrp="1"/>
          </p:cNvSpPr>
          <p:nvPr>
            <p:ph idx="1"/>
          </p:nvPr>
        </p:nvSpPr>
        <p:spPr>
          <a:xfrm>
            <a:off x="1981200" y="1600201"/>
            <a:ext cx="4343400" cy="4267200"/>
          </a:xfrm>
        </p:spPr>
        <p:txBody>
          <a:bodyPr/>
          <a:lstStyle/>
          <a:p>
            <a:r>
              <a:rPr lang="en-US" sz="2600" dirty="0">
                <a:cs typeface="Avenir Black" pitchFamily="-84" charset="0"/>
              </a:rPr>
              <a:t>Brand reinforcement</a:t>
            </a:r>
          </a:p>
          <a:p>
            <a:pPr lvl="1"/>
            <a:r>
              <a:rPr lang="en-US" dirty="0">
                <a:cs typeface="Arial" panose="020B0604020202020204" pitchFamily="34" charset="0"/>
              </a:rPr>
              <a:t>Requires the brand always be moving forward</a:t>
            </a:r>
          </a:p>
          <a:p>
            <a:r>
              <a:rPr lang="en-US" sz="2600" dirty="0">
                <a:cs typeface="Avenir Black" pitchFamily="-84" charset="0"/>
              </a:rPr>
              <a:t>Brand revitalization</a:t>
            </a:r>
          </a:p>
          <a:p>
            <a:pPr lvl="1"/>
            <a:r>
              <a:rPr lang="en-US" dirty="0">
                <a:cs typeface="Arial" panose="020B0604020202020204" pitchFamily="34" charset="0"/>
              </a:rPr>
              <a:t>Almost any kind starts with the product</a:t>
            </a:r>
            <a:endParaRPr lang="en-IN" dirty="0"/>
          </a:p>
        </p:txBody>
      </p:sp>
      <p:pic>
        <p:nvPicPr>
          <p:cNvPr id="4" name="Picture 3"/>
          <p:cNvPicPr>
            <a:picLocks noChangeAspect="1"/>
          </p:cNvPicPr>
          <p:nvPr/>
        </p:nvPicPr>
        <p:blipFill>
          <a:blip r:embed="rId3"/>
          <a:stretch>
            <a:fillRect/>
          </a:stretch>
        </p:blipFill>
        <p:spPr>
          <a:xfrm>
            <a:off x="6446077" y="1469323"/>
            <a:ext cx="5745923" cy="3747341"/>
          </a:xfrm>
          <a:prstGeom prst="rect">
            <a:avLst/>
          </a:prstGeom>
        </p:spPr>
      </p:pic>
    </p:spTree>
    <p:extLst>
      <p:ext uri="{BB962C8B-B14F-4D97-AF65-F5344CB8AC3E}">
        <p14:creationId xmlns:p14="http://schemas.microsoft.com/office/powerpoint/2010/main" val="5038233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Devising </a:t>
            </a:r>
            <a:r>
              <a:rPr lang="en-US" sz="3600" dirty="0"/>
              <a:t>a Branding Strategy </a:t>
            </a:r>
            <a:r>
              <a:rPr lang="en-US" sz="2000" dirty="0"/>
              <a:t>(1 of 2)</a:t>
            </a:r>
            <a:endParaRPr lang="en-IN" sz="2000" dirty="0"/>
          </a:p>
        </p:txBody>
      </p:sp>
      <p:sp>
        <p:nvSpPr>
          <p:cNvPr id="3" name="Content Placeholder 2"/>
          <p:cNvSpPr>
            <a:spLocks noGrp="1"/>
          </p:cNvSpPr>
          <p:nvPr>
            <p:ph idx="1"/>
          </p:nvPr>
        </p:nvSpPr>
        <p:spPr/>
        <p:txBody>
          <a:bodyPr/>
          <a:lstStyle/>
          <a:p>
            <a:r>
              <a:rPr lang="en-US" sz="2600" dirty="0"/>
              <a:t>Can develop new brand elements for new </a:t>
            </a:r>
            <a:r>
              <a:rPr lang="en-US" sz="2600" dirty="0"/>
              <a:t>product</a:t>
            </a:r>
          </a:p>
          <a:p>
            <a:r>
              <a:rPr lang="en-US" sz="2600" dirty="0"/>
              <a:t>Can apply some of existing brand </a:t>
            </a:r>
            <a:r>
              <a:rPr lang="en-US" sz="2600" dirty="0"/>
              <a:t>elements</a:t>
            </a:r>
          </a:p>
          <a:p>
            <a:r>
              <a:rPr lang="en-US" sz="2600" dirty="0"/>
              <a:t>Can use a combination of new &amp; existing brand elements</a:t>
            </a:r>
            <a:endParaRPr lang="en-IN" sz="2600" dirty="0"/>
          </a:p>
        </p:txBody>
      </p:sp>
    </p:spTree>
    <p:extLst>
      <p:ext uri="{BB962C8B-B14F-4D97-AF65-F5344CB8AC3E}">
        <p14:creationId xmlns:p14="http://schemas.microsoft.com/office/powerpoint/2010/main" val="14543759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Devising </a:t>
            </a:r>
            <a:r>
              <a:rPr lang="en-US" sz="3600" dirty="0"/>
              <a:t>a Branding Strategy </a:t>
            </a:r>
            <a:r>
              <a:rPr lang="en-US" sz="2000" dirty="0"/>
              <a:t>(2 of 2)</a:t>
            </a:r>
            <a:endParaRPr lang="en-IN" sz="2000" dirty="0"/>
          </a:p>
        </p:txBody>
      </p:sp>
      <p:sp>
        <p:nvSpPr>
          <p:cNvPr id="3" name="Content Placeholder 2"/>
          <p:cNvSpPr>
            <a:spLocks noGrp="1"/>
          </p:cNvSpPr>
          <p:nvPr>
            <p:ph idx="1"/>
          </p:nvPr>
        </p:nvSpPr>
        <p:spPr>
          <a:xfrm>
            <a:off x="1981200" y="1600200"/>
            <a:ext cx="3886200" cy="2819400"/>
          </a:xfrm>
        </p:spPr>
        <p:txBody>
          <a:bodyPr/>
          <a:lstStyle/>
          <a:p>
            <a:r>
              <a:rPr lang="en-US" sz="2400" dirty="0">
                <a:cs typeface="Avenir Black" pitchFamily="-84" charset="0"/>
              </a:rPr>
              <a:t>Brand extension</a:t>
            </a:r>
          </a:p>
          <a:p>
            <a:r>
              <a:rPr lang="en-US" sz="2400" dirty="0">
                <a:cs typeface="Avenir Black" pitchFamily="-84" charset="0"/>
              </a:rPr>
              <a:t>Sub-brand</a:t>
            </a:r>
          </a:p>
          <a:p>
            <a:r>
              <a:rPr lang="en-US" sz="2400" dirty="0">
                <a:cs typeface="Avenir Black" pitchFamily="-84" charset="0"/>
              </a:rPr>
              <a:t>Parent brand</a:t>
            </a:r>
          </a:p>
          <a:p>
            <a:r>
              <a:rPr lang="en-US" sz="2400" dirty="0">
                <a:cs typeface="Avenir Black" pitchFamily="-84" charset="0"/>
              </a:rPr>
              <a:t>Master/family brand</a:t>
            </a:r>
          </a:p>
          <a:p>
            <a:r>
              <a:rPr lang="en-US" sz="2400" dirty="0">
                <a:cs typeface="Avenir Black" pitchFamily="-84" charset="0"/>
              </a:rPr>
              <a:t>Line extension</a:t>
            </a:r>
            <a:endParaRPr lang="en-IN" sz="2600" dirty="0"/>
          </a:p>
        </p:txBody>
      </p:sp>
      <p:sp>
        <p:nvSpPr>
          <p:cNvPr id="4" name="Content Placeholder 3"/>
          <p:cNvSpPr>
            <a:spLocks noGrp="1"/>
          </p:cNvSpPr>
          <p:nvPr>
            <p:ph idx="13"/>
          </p:nvPr>
        </p:nvSpPr>
        <p:spPr>
          <a:xfrm>
            <a:off x="6282268" y="1600201"/>
            <a:ext cx="3810000" cy="2819400"/>
          </a:xfrm>
        </p:spPr>
        <p:txBody>
          <a:bodyPr/>
          <a:lstStyle/>
          <a:p>
            <a:r>
              <a:rPr lang="en-US" sz="2400" dirty="0"/>
              <a:t>Category extension</a:t>
            </a:r>
          </a:p>
          <a:p>
            <a:r>
              <a:rPr lang="en-US" sz="2400" dirty="0"/>
              <a:t>Brand line</a:t>
            </a:r>
          </a:p>
          <a:p>
            <a:r>
              <a:rPr lang="en-US" sz="2400" dirty="0"/>
              <a:t>Brand mix</a:t>
            </a:r>
          </a:p>
          <a:p>
            <a:r>
              <a:rPr lang="en-US" sz="2400" dirty="0"/>
              <a:t>Branded variants</a:t>
            </a:r>
          </a:p>
          <a:p>
            <a:r>
              <a:rPr lang="en-US" sz="2400" dirty="0"/>
              <a:t>Licensed </a:t>
            </a:r>
            <a:r>
              <a:rPr lang="en-US" sz="2400" dirty="0"/>
              <a:t>product</a:t>
            </a:r>
            <a:endParaRPr lang="en-IN" sz="2400" dirty="0"/>
          </a:p>
        </p:txBody>
      </p:sp>
      <p:pic>
        <p:nvPicPr>
          <p:cNvPr id="6" name="Picture 5"/>
          <p:cNvPicPr>
            <a:picLocks noChangeAspect="1"/>
          </p:cNvPicPr>
          <p:nvPr/>
        </p:nvPicPr>
        <p:blipFill>
          <a:blip r:embed="rId3"/>
          <a:stretch>
            <a:fillRect/>
          </a:stretch>
        </p:blipFill>
        <p:spPr>
          <a:xfrm>
            <a:off x="3924300" y="3863511"/>
            <a:ext cx="4081256" cy="2888472"/>
          </a:xfrm>
          <a:prstGeom prst="rect">
            <a:avLst/>
          </a:prstGeom>
        </p:spPr>
      </p:pic>
    </p:spTree>
    <p:extLst>
      <p:ext uri="{BB962C8B-B14F-4D97-AF65-F5344CB8AC3E}">
        <p14:creationId xmlns:p14="http://schemas.microsoft.com/office/powerpoint/2010/main" val="15255815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Branding </a:t>
            </a:r>
            <a:r>
              <a:rPr lang="en-US" sz="3600" dirty="0"/>
              <a:t>Decisions </a:t>
            </a:r>
            <a:r>
              <a:rPr lang="en-US" sz="2000" dirty="0"/>
              <a:t>(1 of 2)</a:t>
            </a:r>
            <a:endParaRPr lang="en-IN" sz="2000" dirty="0"/>
          </a:p>
        </p:txBody>
      </p:sp>
      <p:sp>
        <p:nvSpPr>
          <p:cNvPr id="3" name="Content Placeholder 2"/>
          <p:cNvSpPr>
            <a:spLocks noGrp="1"/>
          </p:cNvSpPr>
          <p:nvPr>
            <p:ph idx="1"/>
          </p:nvPr>
        </p:nvSpPr>
        <p:spPr/>
        <p:txBody>
          <a:bodyPr/>
          <a:lstStyle/>
          <a:p>
            <a:r>
              <a:rPr lang="en-US" sz="2600" dirty="0">
                <a:cs typeface="Avenir Black" pitchFamily="-84" charset="0"/>
              </a:rPr>
              <a:t>Alternative branding strategies </a:t>
            </a:r>
          </a:p>
          <a:p>
            <a:pPr lvl="1"/>
            <a:r>
              <a:rPr lang="en-US" dirty="0"/>
              <a:t>Individual </a:t>
            </a:r>
            <a:r>
              <a:rPr lang="en-US" dirty="0"/>
              <a:t>or </a:t>
            </a:r>
            <a:r>
              <a:rPr lang="en-US" dirty="0"/>
              <a:t>separate family </a:t>
            </a:r>
            <a:r>
              <a:rPr lang="en-US" dirty="0"/>
              <a:t>brand </a:t>
            </a:r>
            <a:r>
              <a:rPr lang="en-US" dirty="0"/>
              <a:t>names</a:t>
            </a:r>
          </a:p>
          <a:p>
            <a:pPr lvl="1"/>
            <a:r>
              <a:rPr lang="it-IT" dirty="0">
                <a:solidFill>
                  <a:srgbClr val="000000"/>
                </a:solidFill>
              </a:rPr>
              <a:t>Corporate </a:t>
            </a:r>
            <a:r>
              <a:rPr lang="it-IT" dirty="0">
                <a:solidFill>
                  <a:srgbClr val="000000"/>
                </a:solidFill>
              </a:rPr>
              <a:t>umbrella or company brand </a:t>
            </a:r>
            <a:r>
              <a:rPr lang="it-IT" dirty="0">
                <a:solidFill>
                  <a:srgbClr val="000000"/>
                </a:solidFill>
              </a:rPr>
              <a:t>name</a:t>
            </a:r>
          </a:p>
          <a:p>
            <a:pPr lvl="1"/>
            <a:r>
              <a:rPr lang="en-US" dirty="0">
                <a:solidFill>
                  <a:srgbClr val="000000"/>
                </a:solidFill>
              </a:rPr>
              <a:t>Sub-brand </a:t>
            </a:r>
            <a:r>
              <a:rPr lang="en-US" dirty="0">
                <a:solidFill>
                  <a:srgbClr val="000000"/>
                </a:solidFill>
              </a:rPr>
              <a:t>name</a:t>
            </a:r>
            <a:endParaRPr lang="en-IN" sz="2600" dirty="0"/>
          </a:p>
        </p:txBody>
      </p:sp>
      <p:pic>
        <p:nvPicPr>
          <p:cNvPr id="4" name="Picture 3"/>
          <p:cNvPicPr>
            <a:picLocks noChangeAspect="1"/>
          </p:cNvPicPr>
          <p:nvPr/>
        </p:nvPicPr>
        <p:blipFill>
          <a:blip r:embed="rId3"/>
          <a:stretch>
            <a:fillRect/>
          </a:stretch>
        </p:blipFill>
        <p:spPr>
          <a:xfrm>
            <a:off x="4430366" y="3426308"/>
            <a:ext cx="5752141" cy="3623849"/>
          </a:xfrm>
          <a:prstGeom prst="rect">
            <a:avLst/>
          </a:prstGeom>
        </p:spPr>
      </p:pic>
    </p:spTree>
    <p:extLst>
      <p:ext uri="{BB962C8B-B14F-4D97-AF65-F5344CB8AC3E}">
        <p14:creationId xmlns:p14="http://schemas.microsoft.com/office/powerpoint/2010/main" val="7967715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Branding </a:t>
            </a:r>
            <a:r>
              <a:rPr lang="en-US" sz="3600" dirty="0"/>
              <a:t>Decisions </a:t>
            </a:r>
            <a:r>
              <a:rPr lang="en-US" sz="2000" dirty="0"/>
              <a:t>(2 of 2)</a:t>
            </a:r>
            <a:endParaRPr lang="en-IN" sz="2000" dirty="0"/>
          </a:p>
        </p:txBody>
      </p:sp>
      <p:sp>
        <p:nvSpPr>
          <p:cNvPr id="3" name="Content Placeholder 2"/>
          <p:cNvSpPr>
            <a:spLocks noGrp="1"/>
          </p:cNvSpPr>
          <p:nvPr>
            <p:ph idx="1"/>
          </p:nvPr>
        </p:nvSpPr>
        <p:spPr>
          <a:xfrm>
            <a:off x="1981200" y="1600202"/>
            <a:ext cx="3429000" cy="1600199"/>
          </a:xfrm>
        </p:spPr>
        <p:txBody>
          <a:bodyPr/>
          <a:lstStyle/>
          <a:p>
            <a:r>
              <a:rPr lang="en-US" sz="2600" dirty="0">
                <a:cs typeface="Avenir Black" pitchFamily="-84" charset="0"/>
              </a:rPr>
              <a:t>House of </a:t>
            </a:r>
            <a:r>
              <a:rPr lang="en-US" sz="2600" dirty="0">
                <a:cs typeface="Avenir Black" pitchFamily="-84" charset="0"/>
              </a:rPr>
              <a:t>brands</a:t>
            </a:r>
          </a:p>
          <a:p>
            <a:r>
              <a:rPr lang="en-US" sz="2600" dirty="0">
                <a:cs typeface="Avenir Black" pitchFamily="-84" charset="0"/>
              </a:rPr>
              <a:t>A branded house</a:t>
            </a:r>
          </a:p>
          <a:p>
            <a:pPr lvl="1"/>
            <a:r>
              <a:rPr lang="en-US" dirty="0">
                <a:cs typeface="Arial" panose="020B0604020202020204" pitchFamily="34" charset="0"/>
              </a:rPr>
              <a:t>Flagship product</a:t>
            </a:r>
            <a:endParaRPr lang="en-IN" dirty="0"/>
          </a:p>
        </p:txBody>
      </p:sp>
      <p:pic>
        <p:nvPicPr>
          <p:cNvPr id="4" name="Picture 3"/>
          <p:cNvPicPr>
            <a:picLocks noChangeAspect="1"/>
          </p:cNvPicPr>
          <p:nvPr/>
        </p:nvPicPr>
        <p:blipFill>
          <a:blip r:embed="rId3"/>
          <a:stretch>
            <a:fillRect/>
          </a:stretch>
        </p:blipFill>
        <p:spPr>
          <a:xfrm>
            <a:off x="5114173" y="1825834"/>
            <a:ext cx="7075964" cy="3779836"/>
          </a:xfrm>
          <a:prstGeom prst="rect">
            <a:avLst/>
          </a:prstGeom>
        </p:spPr>
      </p:pic>
    </p:spTree>
    <p:extLst>
      <p:ext uri="{BB962C8B-B14F-4D97-AF65-F5344CB8AC3E}">
        <p14:creationId xmlns:p14="http://schemas.microsoft.com/office/powerpoint/2010/main" val="7830771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Brand Portfolios</a:t>
            </a:r>
            <a:endParaRPr lang="en-IN" sz="3600" dirty="0"/>
          </a:p>
        </p:txBody>
      </p:sp>
      <p:sp>
        <p:nvSpPr>
          <p:cNvPr id="3" name="Content Placeholder 2"/>
          <p:cNvSpPr>
            <a:spLocks noGrp="1"/>
          </p:cNvSpPr>
          <p:nvPr>
            <p:ph idx="1"/>
          </p:nvPr>
        </p:nvSpPr>
        <p:spPr>
          <a:xfrm>
            <a:off x="1981200" y="1600201"/>
            <a:ext cx="8229600" cy="3962399"/>
          </a:xfrm>
        </p:spPr>
        <p:txBody>
          <a:bodyPr/>
          <a:lstStyle/>
          <a:p>
            <a:r>
              <a:rPr lang="en-US" sz="2600" dirty="0">
                <a:cs typeface="Avenir Black" pitchFamily="-84" charset="0"/>
              </a:rPr>
              <a:t>The set of all brands and brand lines a particular firm offers for sale in a particular category </a:t>
            </a:r>
            <a:r>
              <a:rPr lang="nb-NO" sz="2600" dirty="0">
                <a:cs typeface="Avenir Black" pitchFamily="-84" charset="0"/>
              </a:rPr>
              <a:t>or market </a:t>
            </a:r>
            <a:r>
              <a:rPr lang="nb-NO" sz="2600" dirty="0">
                <a:cs typeface="Avenir Black" pitchFamily="-84" charset="0"/>
              </a:rPr>
              <a:t>segment</a:t>
            </a:r>
          </a:p>
          <a:p>
            <a:pPr lvl="1"/>
            <a:r>
              <a:rPr lang="nb-NO" dirty="0">
                <a:cs typeface="Avenir Black" pitchFamily="-84" charset="0"/>
              </a:rPr>
              <a:t>Flankers</a:t>
            </a:r>
          </a:p>
          <a:p>
            <a:pPr lvl="1"/>
            <a:r>
              <a:rPr lang="nb-NO" dirty="0">
                <a:cs typeface="Avenir Black" pitchFamily="-84" charset="0"/>
              </a:rPr>
              <a:t>Cash cows</a:t>
            </a:r>
          </a:p>
          <a:p>
            <a:pPr lvl="1"/>
            <a:r>
              <a:rPr lang="nb-NO" dirty="0">
                <a:cs typeface="Avenir Black" pitchFamily="-84" charset="0"/>
              </a:rPr>
              <a:t>Low-end entry level</a:t>
            </a:r>
          </a:p>
          <a:p>
            <a:pPr lvl="1"/>
            <a:r>
              <a:rPr lang="nb-NO" dirty="0">
                <a:cs typeface="Avenir Black" pitchFamily="-84" charset="0"/>
              </a:rPr>
              <a:t>High-end prestige</a:t>
            </a:r>
          </a:p>
        </p:txBody>
      </p:sp>
      <p:pic>
        <p:nvPicPr>
          <p:cNvPr id="4" name="Picture 3"/>
          <p:cNvPicPr>
            <a:picLocks noChangeAspect="1"/>
          </p:cNvPicPr>
          <p:nvPr/>
        </p:nvPicPr>
        <p:blipFill>
          <a:blip r:embed="rId3"/>
          <a:stretch>
            <a:fillRect/>
          </a:stretch>
        </p:blipFill>
        <p:spPr>
          <a:xfrm>
            <a:off x="5619750" y="3046964"/>
            <a:ext cx="6379380" cy="3592375"/>
          </a:xfrm>
          <a:prstGeom prst="rect">
            <a:avLst/>
          </a:prstGeom>
        </p:spPr>
      </p:pic>
    </p:spTree>
    <p:extLst>
      <p:ext uri="{BB962C8B-B14F-4D97-AF65-F5344CB8AC3E}">
        <p14:creationId xmlns:p14="http://schemas.microsoft.com/office/powerpoint/2010/main" val="6444546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Brand </a:t>
            </a:r>
            <a:r>
              <a:rPr lang="en-US" sz="3600" dirty="0"/>
              <a:t>Extensions </a:t>
            </a:r>
            <a:r>
              <a:rPr lang="en-US" sz="2000" dirty="0"/>
              <a:t>(1 of 3)</a:t>
            </a:r>
            <a:endParaRPr lang="en-IN" sz="2000" dirty="0"/>
          </a:p>
        </p:txBody>
      </p:sp>
      <p:sp>
        <p:nvSpPr>
          <p:cNvPr id="3" name="Content Placeholder 2"/>
          <p:cNvSpPr>
            <a:spLocks noGrp="1"/>
          </p:cNvSpPr>
          <p:nvPr>
            <p:ph idx="1"/>
          </p:nvPr>
        </p:nvSpPr>
        <p:spPr/>
        <p:txBody>
          <a:bodyPr/>
          <a:lstStyle/>
          <a:p>
            <a:r>
              <a:rPr lang="en-US" sz="2600" dirty="0">
                <a:cs typeface="Avenir Black" pitchFamily="-84" charset="0"/>
              </a:rPr>
              <a:t>Introducing a host of new products under a firm</a:t>
            </a:r>
            <a:r>
              <a:rPr lang="en-US" altLang="en-US" sz="2600" dirty="0">
                <a:cs typeface="Avenir Black" pitchFamily="-84" charset="0"/>
              </a:rPr>
              <a:t>’</a:t>
            </a:r>
            <a:r>
              <a:rPr lang="en-US" sz="2600" dirty="0">
                <a:cs typeface="Avenir Black" pitchFamily="-84" charset="0"/>
              </a:rPr>
              <a:t>s strongest brand </a:t>
            </a:r>
            <a:r>
              <a:rPr lang="en-US" sz="2600" dirty="0">
                <a:cs typeface="Avenir Black" pitchFamily="-84" charset="0"/>
              </a:rPr>
              <a:t>names</a:t>
            </a:r>
          </a:p>
          <a:p>
            <a:pPr marL="741600" lvl="1" indent="-284400">
              <a:buFont typeface="Arial" panose="020B0604020202020204" pitchFamily="34" charset="0"/>
              <a:buChar char="‒"/>
            </a:pPr>
            <a:r>
              <a:rPr lang="en-US" dirty="0"/>
              <a:t>Improved odds of new-product success</a:t>
            </a:r>
          </a:p>
          <a:p>
            <a:pPr marL="741600" lvl="1" indent="-284400">
              <a:buFont typeface="Arial" panose="020B0604020202020204" pitchFamily="34" charset="0"/>
              <a:buChar char="‒"/>
            </a:pPr>
            <a:r>
              <a:rPr lang="en-US" dirty="0"/>
              <a:t>Positive </a:t>
            </a:r>
            <a:r>
              <a:rPr lang="en-US" dirty="0"/>
              <a:t>feedback effects</a:t>
            </a:r>
          </a:p>
          <a:p>
            <a:pPr marL="741600" indent="-284400">
              <a:spcBef>
                <a:spcPts val="600"/>
              </a:spcBef>
              <a:buFont typeface="Arial" panose="020B0604020202020204" pitchFamily="34" charset="0"/>
              <a:buChar char="‒"/>
            </a:pPr>
            <a:r>
              <a:rPr lang="en-US" sz="2400" dirty="0"/>
              <a:t>Risk </a:t>
            </a:r>
            <a:r>
              <a:rPr lang="en-US" sz="2400" dirty="0"/>
              <a:t>of brand dilution</a:t>
            </a:r>
          </a:p>
          <a:p>
            <a:pPr marL="741600" indent="-284400">
              <a:spcBef>
                <a:spcPts val="600"/>
              </a:spcBef>
              <a:buFont typeface="Arial" panose="020B0604020202020204" pitchFamily="34" charset="0"/>
              <a:buChar char="‒"/>
            </a:pPr>
            <a:r>
              <a:rPr lang="en-US" sz="2400" dirty="0"/>
              <a:t>May </a:t>
            </a:r>
            <a:r>
              <a:rPr lang="en-US" sz="2400" dirty="0"/>
              <a:t>harm parent brand</a:t>
            </a:r>
          </a:p>
          <a:p>
            <a:pPr marL="741600" indent="-284400">
              <a:spcBef>
                <a:spcPts val="600"/>
              </a:spcBef>
              <a:buFont typeface="Arial" panose="020B0604020202020204" pitchFamily="34" charset="0"/>
              <a:buChar char="‒"/>
            </a:pPr>
            <a:r>
              <a:rPr lang="en-US" sz="2400" dirty="0"/>
              <a:t>Firm </a:t>
            </a:r>
            <a:r>
              <a:rPr lang="en-US" sz="2400" dirty="0"/>
              <a:t>forgoes creating new brand</a:t>
            </a:r>
            <a:endParaRPr lang="en-IN" sz="2400" dirty="0"/>
          </a:p>
        </p:txBody>
      </p:sp>
      <p:pic>
        <p:nvPicPr>
          <p:cNvPr id="4" name="Picture 3"/>
          <p:cNvPicPr>
            <a:picLocks noChangeAspect="1"/>
          </p:cNvPicPr>
          <p:nvPr/>
        </p:nvPicPr>
        <p:blipFill>
          <a:blip r:embed="rId3"/>
          <a:stretch>
            <a:fillRect/>
          </a:stretch>
        </p:blipFill>
        <p:spPr>
          <a:xfrm>
            <a:off x="8825949" y="2570923"/>
            <a:ext cx="3853069" cy="3853069"/>
          </a:xfrm>
          <a:prstGeom prst="rect">
            <a:avLst/>
          </a:prstGeom>
        </p:spPr>
      </p:pic>
      <p:pic>
        <p:nvPicPr>
          <p:cNvPr id="5" name="Picture 4"/>
          <p:cNvPicPr>
            <a:picLocks noChangeAspect="1"/>
          </p:cNvPicPr>
          <p:nvPr/>
        </p:nvPicPr>
        <p:blipFill>
          <a:blip r:embed="rId4"/>
          <a:stretch>
            <a:fillRect/>
          </a:stretch>
        </p:blipFill>
        <p:spPr>
          <a:xfrm>
            <a:off x="6939376" y="2659724"/>
            <a:ext cx="2416660" cy="3764268"/>
          </a:xfrm>
          <a:prstGeom prst="rect">
            <a:avLst/>
          </a:prstGeom>
        </p:spPr>
      </p:pic>
    </p:spTree>
    <p:extLst>
      <p:ext uri="{BB962C8B-B14F-4D97-AF65-F5344CB8AC3E}">
        <p14:creationId xmlns:p14="http://schemas.microsoft.com/office/powerpoint/2010/main" val="13853661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Brand </a:t>
            </a:r>
            <a:r>
              <a:rPr lang="en-US" sz="3600" dirty="0"/>
              <a:t>Extensions </a:t>
            </a:r>
            <a:r>
              <a:rPr lang="en-US" sz="2000" dirty="0"/>
              <a:t>(2 of 3)</a:t>
            </a:r>
            <a:endParaRPr lang="en-IN" sz="2000" dirty="0"/>
          </a:p>
        </p:txBody>
      </p:sp>
      <p:sp>
        <p:nvSpPr>
          <p:cNvPr id="6" name="Content Placeholder 5"/>
          <p:cNvSpPr>
            <a:spLocks noGrp="1"/>
          </p:cNvSpPr>
          <p:nvPr>
            <p:ph idx="1"/>
          </p:nvPr>
        </p:nvSpPr>
        <p:spPr>
          <a:xfrm>
            <a:off x="2209800" y="1600201"/>
            <a:ext cx="7772400" cy="381000"/>
          </a:xfrm>
        </p:spPr>
        <p:txBody>
          <a:bodyPr/>
          <a:lstStyle/>
          <a:p>
            <a:pPr marL="0" indent="0">
              <a:buNone/>
            </a:pPr>
            <a:r>
              <a:rPr lang="en-IN" sz="2000" b="1" dirty="0"/>
              <a:t>Table 11.3 </a:t>
            </a:r>
            <a:r>
              <a:rPr lang="en-IN" sz="2000" dirty="0"/>
              <a:t>Brand Extendibility </a:t>
            </a:r>
            <a:r>
              <a:rPr lang="en-IN" sz="2000" dirty="0"/>
              <a:t>Scorecard</a:t>
            </a:r>
            <a:endParaRPr lang="en-IN" sz="2000" dirty="0"/>
          </a:p>
        </p:txBody>
      </p:sp>
      <p:graphicFrame>
        <p:nvGraphicFramePr>
          <p:cNvPr id="5" name="Table 4" descr="Table 11.3 shows a questionnaire. The questionnaire gives the following instructions. Allocate points according to how well the new product concept rates on the specific dimensions in the following areas, colon. The first section has the header, Consumer perspectives: differentiability; and lists the following statements with value points. Product category appeal (size, growth potential), 10 points. Equity transfer (perceived brand fit), 10points. Perceived consumer target fit, 5 points. The second section has the header, Company perspectives: deliverability. Asset leverage (product technology, organizational skills, marketing effectiveness via channels and communications), 10 points. Profit potential, 10 points. Launch feasibility, 5 points."/>
          <p:cNvGraphicFramePr>
            <a:graphicFrameLocks noGrp="1"/>
          </p:cNvGraphicFramePr>
          <p:nvPr>
            <p:extLst/>
          </p:nvPr>
        </p:nvGraphicFramePr>
        <p:xfrm>
          <a:off x="2247900" y="1981200"/>
          <a:ext cx="7696200" cy="3842812"/>
        </p:xfrm>
        <a:graphic>
          <a:graphicData uri="http://schemas.openxmlformats.org/drawingml/2006/table">
            <a:tbl>
              <a:tblPr firstRow="1" bandRow="1">
                <a:tableStyleId>{3B4B98B0-60AC-42C2-AFA5-B58CD77FA1E5}</a:tableStyleId>
              </a:tblPr>
              <a:tblGrid>
                <a:gridCol w="7696200">
                  <a:extLst>
                    <a:ext uri="{9D8B030D-6E8A-4147-A177-3AD203B41FA5}">
                      <a16:colId xmlns:a16="http://schemas.microsoft.com/office/drawing/2014/main" xmlns="" val="20000"/>
                    </a:ext>
                  </a:extLst>
                </a:gridCol>
              </a:tblGrid>
              <a:tr h="633325">
                <a:tc>
                  <a:txBody>
                    <a:bodyPr/>
                    <a:lstStyle/>
                    <a:p>
                      <a:r>
                        <a:rPr lang="en-IN" sz="1800" b="0" i="0" u="none" strike="noStrike" kern="1200" baseline="0" dirty="0" smtClean="0">
                          <a:solidFill>
                            <a:schemeClr val="tx1"/>
                          </a:solidFill>
                          <a:latin typeface="+mn-lt"/>
                          <a:ea typeface="+mn-ea"/>
                          <a:cs typeface="+mn-cs"/>
                        </a:rPr>
                        <a:t>Allocate points according to how well the new product concept rates on the specific dimensions in the following areas:</a:t>
                      </a:r>
                      <a:endParaRPr lang="en-IN"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r h="361900">
                <a:tc>
                  <a:txBody>
                    <a:bodyPr/>
                    <a:lstStyle/>
                    <a:p>
                      <a:r>
                        <a:rPr lang="en-IN" sz="1800" b="1" i="0" u="none" strike="noStrike" kern="1200" baseline="0" dirty="0" smtClean="0">
                          <a:solidFill>
                            <a:schemeClr val="tx1"/>
                          </a:solidFill>
                          <a:latin typeface="+mn-lt"/>
                          <a:ea typeface="+mn-ea"/>
                          <a:cs typeface="+mn-cs"/>
                        </a:rPr>
                        <a:t>Consumer Perspectives: Desirability</a:t>
                      </a:r>
                      <a:endParaRPr lang="en-IN"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361900">
                <a:tc>
                  <a:txBody>
                    <a:bodyPr/>
                    <a:lstStyle/>
                    <a:p>
                      <a:r>
                        <a:rPr lang="en-IN" sz="1800" b="0" i="0" u="none" strike="noStrike" kern="1200" baseline="0" dirty="0" smtClean="0">
                          <a:solidFill>
                            <a:schemeClr val="tx1"/>
                          </a:solidFill>
                          <a:latin typeface="+mn-lt"/>
                          <a:ea typeface="+mn-ea"/>
                          <a:cs typeface="+mn-cs"/>
                        </a:rPr>
                        <a:t>10 pts. _____ Product category appeal (size, growth potential)</a:t>
                      </a:r>
                      <a:endParaRPr lang="en-IN"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2"/>
                  </a:ext>
                </a:extLst>
              </a:tr>
              <a:tr h="361900">
                <a:tc>
                  <a:txBody>
                    <a:bodyPr/>
                    <a:lstStyle/>
                    <a:p>
                      <a:r>
                        <a:rPr lang="en-IN" sz="1800" b="0" i="0" u="none" strike="noStrike" kern="1200" baseline="0" dirty="0" smtClean="0">
                          <a:solidFill>
                            <a:schemeClr val="tx1"/>
                          </a:solidFill>
                          <a:latin typeface="+mn-lt"/>
                          <a:ea typeface="+mn-ea"/>
                          <a:cs typeface="+mn-cs"/>
                        </a:rPr>
                        <a:t>10 pts. _____ Equity transfer (perceived brand fit)</a:t>
                      </a:r>
                      <a:endParaRPr lang="en-IN"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361900">
                <a:tc>
                  <a:txBody>
                    <a:bodyPr/>
                    <a:lstStyle/>
                    <a:p>
                      <a:pPr marL="90488" indent="0"/>
                      <a:r>
                        <a:rPr lang="en-IN" sz="1800" b="0" i="0" u="none" strike="noStrike" kern="1200" baseline="0" dirty="0" smtClean="0">
                          <a:solidFill>
                            <a:schemeClr val="tx1"/>
                          </a:solidFill>
                          <a:latin typeface="+mn-lt"/>
                          <a:ea typeface="+mn-ea"/>
                          <a:cs typeface="+mn-cs"/>
                        </a:rPr>
                        <a:t>5 pts. _____ Perceived consumer target fit</a:t>
                      </a:r>
                      <a:endParaRPr lang="en-IN"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4"/>
                  </a:ext>
                </a:extLst>
              </a:tr>
              <a:tr h="361900">
                <a:tc>
                  <a:txBody>
                    <a:bodyPr/>
                    <a:lstStyle/>
                    <a:p>
                      <a:r>
                        <a:rPr lang="en-IN" sz="1800" b="1" i="0" u="none" strike="noStrike" kern="1200" baseline="0" dirty="0" smtClean="0">
                          <a:solidFill>
                            <a:schemeClr val="tx1"/>
                          </a:solidFill>
                          <a:latin typeface="+mn-lt"/>
                          <a:ea typeface="+mn-ea"/>
                          <a:cs typeface="+mn-cs"/>
                        </a:rPr>
                        <a:t>Company Perspectives: Deliverability</a:t>
                      </a:r>
                      <a:endParaRPr lang="en-IN"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r h="633325">
                <a:tc>
                  <a:txBody>
                    <a:bodyPr/>
                    <a:lstStyle/>
                    <a:p>
                      <a:r>
                        <a:rPr lang="en-IN" sz="1800" b="0" i="0" u="none" strike="noStrike" kern="1200" baseline="0" dirty="0" smtClean="0">
                          <a:solidFill>
                            <a:schemeClr val="tx1"/>
                          </a:solidFill>
                          <a:latin typeface="+mn-lt"/>
                          <a:ea typeface="+mn-ea"/>
                          <a:cs typeface="+mn-cs"/>
                        </a:rPr>
                        <a:t>10 pts. _____ Asset leverage (product technology, organizational skills</a:t>
                      </a:r>
                      <a:r>
                        <a:rPr lang="en-IN" sz="1800" b="0" i="0" u="none" strike="noStrike" kern="1200" baseline="0" smtClean="0">
                          <a:solidFill>
                            <a:schemeClr val="tx1"/>
                          </a:solidFill>
                          <a:latin typeface="+mn-lt"/>
                          <a:ea typeface="+mn-ea"/>
                          <a:cs typeface="+mn-cs"/>
                        </a:rPr>
                        <a:t>, </a:t>
                      </a:r>
                    </a:p>
                    <a:p>
                      <a:pPr marL="1436688" indent="0"/>
                      <a:r>
                        <a:rPr lang="en-IN" sz="1800" b="0" i="0" u="none" strike="noStrike" kern="1200" baseline="0" smtClean="0">
                          <a:solidFill>
                            <a:schemeClr val="tx1"/>
                          </a:solidFill>
                          <a:latin typeface="+mn-lt"/>
                          <a:ea typeface="+mn-ea"/>
                          <a:cs typeface="+mn-cs"/>
                        </a:rPr>
                        <a:t>marketing </a:t>
                      </a:r>
                      <a:r>
                        <a:rPr lang="en-IN" sz="1800" b="0" i="0" u="none" strike="noStrike" kern="1200" baseline="0" dirty="0" smtClean="0">
                          <a:solidFill>
                            <a:schemeClr val="tx1"/>
                          </a:solidFill>
                          <a:latin typeface="+mn-lt"/>
                          <a:ea typeface="+mn-ea"/>
                          <a:cs typeface="+mn-cs"/>
                        </a:rPr>
                        <a:t>effectiveness via channels and communications)</a:t>
                      </a:r>
                      <a:endParaRPr lang="en-IN"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6"/>
                  </a:ext>
                </a:extLst>
              </a:tr>
              <a:tr h="366926">
                <a:tc>
                  <a:txBody>
                    <a:bodyPr/>
                    <a:lstStyle/>
                    <a:p>
                      <a:r>
                        <a:rPr lang="en-IN" sz="1800" b="0" i="0" u="none" strike="noStrike" kern="1200" baseline="0" dirty="0" smtClean="0">
                          <a:solidFill>
                            <a:schemeClr val="tx1"/>
                          </a:solidFill>
                          <a:latin typeface="+mn-lt"/>
                          <a:ea typeface="+mn-ea"/>
                          <a:cs typeface="+mn-cs"/>
                        </a:rPr>
                        <a:t>10 pts. _____ Profit potential</a:t>
                      </a:r>
                      <a:endParaRPr lang="en-IN"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7"/>
                  </a:ext>
                </a:extLst>
              </a:tr>
              <a:tr h="366926">
                <a:tc>
                  <a:txBody>
                    <a:bodyPr/>
                    <a:lstStyle/>
                    <a:p>
                      <a:pPr marL="180975" indent="-90488"/>
                      <a:r>
                        <a:rPr lang="en-IN" sz="1800" b="0" i="0" u="none" strike="noStrike" kern="1200" baseline="0" dirty="0" smtClean="0">
                          <a:solidFill>
                            <a:schemeClr val="tx1"/>
                          </a:solidFill>
                          <a:latin typeface="+mn-lt"/>
                          <a:ea typeface="+mn-ea"/>
                          <a:cs typeface="+mn-cs"/>
                        </a:rPr>
                        <a:t>5 pts. _____ Launch feasibility</a:t>
                      </a:r>
                      <a:endParaRPr lang="en-IN"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8"/>
                  </a:ext>
                </a:extLst>
              </a:tr>
            </a:tbl>
          </a:graphicData>
        </a:graphic>
      </p:graphicFrame>
    </p:spTree>
    <p:extLst>
      <p:ext uri="{BB962C8B-B14F-4D97-AF65-F5344CB8AC3E}">
        <p14:creationId xmlns:p14="http://schemas.microsoft.com/office/powerpoint/2010/main" val="7430667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Brand </a:t>
            </a:r>
            <a:r>
              <a:rPr lang="en-US" sz="3600" dirty="0"/>
              <a:t>Extensions </a:t>
            </a:r>
            <a:r>
              <a:rPr lang="en-US" sz="2000" dirty="0"/>
              <a:t>(3 of 3)</a:t>
            </a:r>
            <a:endParaRPr lang="en-IN" sz="2000" dirty="0"/>
          </a:p>
        </p:txBody>
      </p:sp>
      <p:sp>
        <p:nvSpPr>
          <p:cNvPr id="6" name="Content Placeholder 5"/>
          <p:cNvSpPr>
            <a:spLocks noGrp="1"/>
          </p:cNvSpPr>
          <p:nvPr>
            <p:ph idx="1"/>
          </p:nvPr>
        </p:nvSpPr>
        <p:spPr>
          <a:xfrm>
            <a:off x="2209800" y="1600201"/>
            <a:ext cx="7696200" cy="381000"/>
          </a:xfrm>
        </p:spPr>
        <p:txBody>
          <a:bodyPr/>
          <a:lstStyle/>
          <a:p>
            <a:pPr marL="0" indent="0">
              <a:buNone/>
            </a:pPr>
            <a:r>
              <a:rPr lang="en-IN" sz="2000" b="1" dirty="0"/>
              <a:t>[Table </a:t>
            </a:r>
            <a:r>
              <a:rPr lang="en-IN" sz="2000" b="1" dirty="0"/>
              <a:t>11.3 </a:t>
            </a:r>
            <a:r>
              <a:rPr lang="en-IN" sz="2000" b="1" dirty="0"/>
              <a:t>continued]</a:t>
            </a:r>
            <a:endParaRPr lang="en-IN" sz="2000" dirty="0"/>
          </a:p>
        </p:txBody>
      </p:sp>
      <p:graphicFrame>
        <p:nvGraphicFramePr>
          <p:cNvPr id="5" name="Table 4" descr="Table 11.3 (continued) continues the previous questionnaire. The questionnaire gives the following instructions. Allocate points according to how well the new product concept rates on the specific dimensions in the following areas, colon. The first section has the header, Competitive perspectives: differentiability; and lists the following statements with value points. Comparative appeal (many advantages; few disadvantages), 10 points. Competitive response (likelihood; immunity or invulnerability from), 10 points. Legal slash regulatory slash institutional barriers, 5 points. The second section has the header, Brand perspectives: equity feedback; and lists the following statements with value points. Strengthens parent brand equity, 10 points. Facilitates additional brand extension opportunities, 10 points. Improves asset base, 5 points. The final section is an input line to enter the total points.  "/>
          <p:cNvGraphicFramePr>
            <a:graphicFrameLocks noGrp="1"/>
          </p:cNvGraphicFramePr>
          <p:nvPr>
            <p:extLst/>
          </p:nvPr>
        </p:nvGraphicFramePr>
        <p:xfrm>
          <a:off x="2247900" y="1981200"/>
          <a:ext cx="7696200" cy="3920178"/>
        </p:xfrm>
        <a:graphic>
          <a:graphicData uri="http://schemas.openxmlformats.org/drawingml/2006/table">
            <a:tbl>
              <a:tblPr firstRow="1" bandRow="1">
                <a:tableStyleId>{3B4B98B0-60AC-42C2-AFA5-B58CD77FA1E5}</a:tableStyleId>
              </a:tblPr>
              <a:tblGrid>
                <a:gridCol w="7696200">
                  <a:extLst>
                    <a:ext uri="{9D8B030D-6E8A-4147-A177-3AD203B41FA5}">
                      <a16:colId xmlns:a16="http://schemas.microsoft.com/office/drawing/2014/main" xmlns="" val="20000"/>
                    </a:ext>
                  </a:extLst>
                </a:gridCol>
              </a:tblGrid>
              <a:tr h="633325">
                <a:tc>
                  <a:txBody>
                    <a:bodyPr/>
                    <a:lstStyle/>
                    <a:p>
                      <a:r>
                        <a:rPr lang="en-IN" sz="1600" b="0" i="0" u="none" strike="noStrike" kern="1200" baseline="0" dirty="0" smtClean="0">
                          <a:solidFill>
                            <a:schemeClr val="tx1"/>
                          </a:solidFill>
                          <a:latin typeface="+mn-lt"/>
                          <a:ea typeface="+mn-ea"/>
                          <a:cs typeface="+mn-cs"/>
                        </a:rPr>
                        <a:t>Allocate points according to how well the new product concept rates on the specific dimensions in the following areas:</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r h="361900">
                <a:tc>
                  <a:txBody>
                    <a:bodyPr/>
                    <a:lstStyle/>
                    <a:p>
                      <a:r>
                        <a:rPr lang="en-IN" sz="1600" b="1" i="0" u="none" strike="noStrike" kern="1200" baseline="0" dirty="0" smtClean="0">
                          <a:solidFill>
                            <a:schemeClr val="tx1"/>
                          </a:solidFill>
                          <a:latin typeface="+mn-lt"/>
                          <a:ea typeface="+mn-ea"/>
                          <a:cs typeface="+mn-cs"/>
                        </a:rPr>
                        <a:t>Competitive Perspectives: Differentiability</a:t>
                      </a:r>
                      <a:endParaRPr lang="en-IN" sz="16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361900">
                <a:tc>
                  <a:txBody>
                    <a:bodyPr/>
                    <a:lstStyle/>
                    <a:p>
                      <a:r>
                        <a:rPr lang="en-IN" sz="1600" b="0" i="0" u="none" strike="noStrike" kern="1200" baseline="0" dirty="0" smtClean="0">
                          <a:solidFill>
                            <a:schemeClr val="tx1"/>
                          </a:solidFill>
                          <a:latin typeface="+mn-lt"/>
                          <a:ea typeface="+mn-ea"/>
                          <a:cs typeface="+mn-cs"/>
                        </a:rPr>
                        <a:t>10 pts. _____ Comparative appeal (many advantages; few disadvantages)</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2"/>
                  </a:ext>
                </a:extLst>
              </a:tr>
              <a:tr h="361900">
                <a:tc>
                  <a:txBody>
                    <a:bodyPr/>
                    <a:lstStyle/>
                    <a:p>
                      <a:r>
                        <a:rPr lang="en-IN" sz="1600" b="0" i="0" u="none" strike="noStrike" kern="1200" baseline="0" dirty="0" smtClean="0">
                          <a:solidFill>
                            <a:schemeClr val="tx1"/>
                          </a:solidFill>
                          <a:latin typeface="+mn-lt"/>
                          <a:ea typeface="+mn-ea"/>
                          <a:cs typeface="+mn-cs"/>
                        </a:rPr>
                        <a:t>10 pts. _____ Competitive response (likelihood; immunity or invulnerability from)</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361900">
                <a:tc>
                  <a:txBody>
                    <a:bodyPr/>
                    <a:lstStyle/>
                    <a:p>
                      <a:pPr marL="90488" indent="0"/>
                      <a:r>
                        <a:rPr lang="en-IN" sz="1600" b="0" i="0" u="none" strike="noStrike" kern="1200" baseline="0" dirty="0" smtClean="0">
                          <a:solidFill>
                            <a:schemeClr val="tx1"/>
                          </a:solidFill>
                          <a:latin typeface="+mn-lt"/>
                          <a:ea typeface="+mn-ea"/>
                          <a:cs typeface="+mn-cs"/>
                        </a:rPr>
                        <a:t>5 pts. _____ Legal/regulatory/institutional barriers</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4"/>
                  </a:ext>
                </a:extLst>
              </a:tr>
              <a:tr h="361900">
                <a:tc>
                  <a:txBody>
                    <a:bodyPr/>
                    <a:lstStyle/>
                    <a:p>
                      <a:r>
                        <a:rPr lang="en-IN" sz="1600" b="1" i="0" u="none" strike="noStrike" kern="1200" baseline="0" dirty="0" smtClean="0">
                          <a:solidFill>
                            <a:schemeClr val="tx1"/>
                          </a:solidFill>
                          <a:latin typeface="+mn-lt"/>
                          <a:ea typeface="+mn-ea"/>
                          <a:cs typeface="+mn-cs"/>
                        </a:rPr>
                        <a:t>Brand Perspectives: Equity Feedback</a:t>
                      </a:r>
                      <a:endParaRPr lang="en-IN" sz="16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r h="376575">
                <a:tc>
                  <a:txBody>
                    <a:bodyPr/>
                    <a:lstStyle/>
                    <a:p>
                      <a:r>
                        <a:rPr lang="en-IN" sz="1600" b="0" i="0" u="none" strike="noStrike" kern="1200" baseline="0" dirty="0" smtClean="0">
                          <a:solidFill>
                            <a:schemeClr val="tx1"/>
                          </a:solidFill>
                          <a:latin typeface="+mn-lt"/>
                          <a:ea typeface="+mn-ea"/>
                          <a:cs typeface="+mn-cs"/>
                        </a:rPr>
                        <a:t>10 pts. _____ Strengthens parent brand equity</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6"/>
                  </a:ext>
                </a:extLst>
              </a:tr>
              <a:tr h="366926">
                <a:tc>
                  <a:txBody>
                    <a:bodyPr/>
                    <a:lstStyle/>
                    <a:p>
                      <a:r>
                        <a:rPr lang="en-IN" sz="1600" b="0" i="0" u="none" strike="noStrike" kern="1200" baseline="0" dirty="0" smtClean="0">
                          <a:solidFill>
                            <a:schemeClr val="tx1"/>
                          </a:solidFill>
                          <a:latin typeface="+mn-lt"/>
                          <a:ea typeface="+mn-ea"/>
                          <a:cs typeface="+mn-cs"/>
                        </a:rPr>
                        <a:t>10 pts. _____ Facilitates additional brand extension opportunities</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7"/>
                  </a:ext>
                </a:extLst>
              </a:tr>
              <a:tr h="366926">
                <a:tc>
                  <a:txBody>
                    <a:bodyPr/>
                    <a:lstStyle/>
                    <a:p>
                      <a:pPr marL="180975" indent="-90488"/>
                      <a:r>
                        <a:rPr lang="en-IN" sz="1600" b="0" i="0" u="none" strike="noStrike" kern="1200" baseline="0" dirty="0" smtClean="0">
                          <a:solidFill>
                            <a:schemeClr val="tx1"/>
                          </a:solidFill>
                          <a:latin typeface="+mn-lt"/>
                          <a:ea typeface="+mn-ea"/>
                          <a:cs typeface="+mn-cs"/>
                        </a:rPr>
                        <a:t>5 pts. _____ Improves asset base</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8"/>
                  </a:ext>
                </a:extLst>
              </a:tr>
              <a:tr h="366926">
                <a:tc>
                  <a:txBody>
                    <a:bodyPr/>
                    <a:lstStyle/>
                    <a:p>
                      <a:pPr marL="0" indent="0"/>
                      <a:r>
                        <a:rPr lang="en-IN" sz="1600" b="1" i="0" u="none" strike="noStrike" kern="1200" baseline="0" dirty="0" smtClean="0">
                          <a:solidFill>
                            <a:schemeClr val="tx1"/>
                          </a:solidFill>
                          <a:latin typeface="+mn-lt"/>
                          <a:ea typeface="+mn-ea"/>
                          <a:cs typeface="+mn-cs"/>
                        </a:rPr>
                        <a:t>TOTAL</a:t>
                      </a:r>
                      <a:r>
                        <a:rPr lang="en-IN" sz="1600" b="0" i="0" u="none" strike="noStrike" kern="1200" baseline="0" dirty="0" smtClean="0">
                          <a:solidFill>
                            <a:schemeClr val="tx1"/>
                          </a:solidFill>
                          <a:latin typeface="+mn-lt"/>
                          <a:ea typeface="+mn-ea"/>
                          <a:cs typeface="+mn-cs"/>
                        </a:rPr>
                        <a:t> _____ pts.</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9"/>
                  </a:ext>
                </a:extLst>
              </a:tr>
            </a:tbl>
          </a:graphicData>
        </a:graphic>
      </p:graphicFrame>
    </p:spTree>
    <p:extLst>
      <p:ext uri="{BB962C8B-B14F-4D97-AF65-F5344CB8AC3E}">
        <p14:creationId xmlns:p14="http://schemas.microsoft.com/office/powerpoint/2010/main" val="13657163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z="3600" dirty="0">
                <a:ea typeface="ＭＳ Ｐゴシック" charset="0"/>
              </a:rPr>
              <a:t>Customer Equity</a:t>
            </a:r>
            <a:endParaRPr lang="en-IN" sz="3600" dirty="0"/>
          </a:p>
        </p:txBody>
      </p:sp>
      <p:sp>
        <p:nvSpPr>
          <p:cNvPr id="3" name="Content Placeholder 2"/>
          <p:cNvSpPr>
            <a:spLocks noGrp="1"/>
          </p:cNvSpPr>
          <p:nvPr>
            <p:ph idx="1"/>
          </p:nvPr>
        </p:nvSpPr>
        <p:spPr>
          <a:xfrm>
            <a:off x="1981200" y="1600201"/>
            <a:ext cx="4419600" cy="4445853"/>
          </a:xfrm>
        </p:spPr>
        <p:txBody>
          <a:bodyPr/>
          <a:lstStyle/>
          <a:p>
            <a:r>
              <a:rPr lang="en-US" sz="2600" dirty="0">
                <a:cs typeface="Avenir Black" pitchFamily="-84" charset="0"/>
              </a:rPr>
              <a:t>The sum of lifetime values of all customers</a:t>
            </a:r>
          </a:p>
          <a:p>
            <a:r>
              <a:rPr lang="en-US" sz="2600" dirty="0">
                <a:cs typeface="Avenir Black" pitchFamily="-84" charset="0"/>
              </a:rPr>
              <a:t>Is affected by customer acquisition, retention, and cross-selling</a:t>
            </a:r>
            <a:endParaRPr lang="en-IN" sz="2600" dirty="0"/>
          </a:p>
        </p:txBody>
      </p:sp>
      <p:pic>
        <p:nvPicPr>
          <p:cNvPr id="5" name="Picture 4"/>
          <p:cNvPicPr>
            <a:picLocks noChangeAspect="1"/>
          </p:cNvPicPr>
          <p:nvPr/>
        </p:nvPicPr>
        <p:blipFill>
          <a:blip r:embed="rId3"/>
          <a:stretch>
            <a:fillRect/>
          </a:stretch>
        </p:blipFill>
        <p:spPr>
          <a:xfrm>
            <a:off x="6029325" y="2493229"/>
            <a:ext cx="6162675" cy="3552825"/>
          </a:xfrm>
          <a:prstGeom prst="rect">
            <a:avLst/>
          </a:prstGeom>
        </p:spPr>
      </p:pic>
    </p:spTree>
    <p:extLst>
      <p:ext uri="{BB962C8B-B14F-4D97-AF65-F5344CB8AC3E}">
        <p14:creationId xmlns:p14="http://schemas.microsoft.com/office/powerpoint/2010/main" val="35833667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type="body" sz="quarter" idx="10"/>
          </p:nvPr>
        </p:nvSpPr>
        <p:spPr>
          <a:xfrm>
            <a:off x="0" y="2805171"/>
            <a:ext cx="7543800" cy="2125662"/>
          </a:xfrm>
        </p:spPr>
        <p:txBody>
          <a:bodyPr>
            <a:normAutofit fontScale="47500" lnSpcReduction="20000"/>
          </a:bodyPr>
          <a:lstStyle/>
          <a:p>
            <a:pPr>
              <a:defRPr/>
            </a:pPr>
            <a:endParaRPr lang="uz-Cyrl-UZ" cap="all" dirty="0" smtClean="0">
              <a:solidFill>
                <a:schemeClr val="tx2"/>
              </a:solidFill>
            </a:endParaRPr>
          </a:p>
          <a:p>
            <a:pPr>
              <a:defRPr/>
            </a:pPr>
            <a:endParaRPr lang="uz-Cyrl-UZ" cap="all" dirty="0">
              <a:solidFill>
                <a:schemeClr val="tx2"/>
              </a:solidFill>
            </a:endParaRPr>
          </a:p>
          <a:p>
            <a:pPr>
              <a:defRPr/>
            </a:pPr>
            <a:endParaRPr lang="uz-Cyrl-UZ" cap="all" dirty="0" smtClean="0">
              <a:solidFill>
                <a:schemeClr val="tx2"/>
              </a:solidFill>
            </a:endParaRPr>
          </a:p>
          <a:p>
            <a:pPr>
              <a:defRPr/>
            </a:pPr>
            <a:r>
              <a:rPr lang="en-US" sz="8600" cap="all" dirty="0">
                <a:solidFill>
                  <a:schemeClr val="tx2"/>
                </a:solidFill>
              </a:rPr>
              <a:t>THANK YOU FOR YOUR ATTENTION!</a:t>
            </a:r>
            <a:endParaRPr lang="uz-Cyrl-UZ" sz="8600" cap="all" dirty="0">
              <a:solidFill>
                <a:schemeClr val="tx2"/>
              </a:solidFill>
            </a:endParaRPr>
          </a:p>
          <a:p>
            <a:pPr>
              <a:defRPr/>
            </a:pPr>
            <a:endParaRPr lang="en-US" sz="3600" cap="all" dirty="0">
              <a:solidFill>
                <a:schemeClr val="tx2"/>
              </a:solidFill>
            </a:endParaRPr>
          </a:p>
          <a:p>
            <a:pPr>
              <a:defRPr/>
            </a:pPr>
            <a:endParaRPr lang="en-US" sz="3600" cap="all" dirty="0">
              <a:solidFill>
                <a:schemeClr val="tx2"/>
              </a:solidFill>
            </a:endParaRPr>
          </a:p>
          <a:p>
            <a:pPr>
              <a:defRPr/>
            </a:pPr>
            <a:endParaRPr lang="uz-Cyrl-UZ" sz="3600" cap="all" dirty="0">
              <a:solidFill>
                <a:schemeClr val="tx2"/>
              </a:solidFill>
            </a:endParaRPr>
          </a:p>
        </p:txBody>
      </p:sp>
      <p:pic>
        <p:nvPicPr>
          <p:cNvPr id="2" name="Рисунок 1"/>
          <p:cNvPicPr>
            <a:picLocks noChangeAspect="1"/>
          </p:cNvPicPr>
          <p:nvPr/>
        </p:nvPicPr>
        <p:blipFill>
          <a:blip r:embed="rId3"/>
          <a:stretch>
            <a:fillRect/>
          </a:stretch>
        </p:blipFill>
        <p:spPr>
          <a:xfrm>
            <a:off x="6442176" y="2682393"/>
            <a:ext cx="4328535" cy="2889754"/>
          </a:xfrm>
          <a:prstGeom prst="rect">
            <a:avLst/>
          </a:prstGeom>
        </p:spPr>
      </p:pic>
    </p:spTree>
    <p:extLst>
      <p:ext uri="{BB962C8B-B14F-4D97-AF65-F5344CB8AC3E}">
        <p14:creationId xmlns:p14="http://schemas.microsoft.com/office/powerpoint/2010/main" val="47334709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 y="-71335"/>
            <a:ext cx="12192000" cy="6959600"/>
          </a:xfrm>
          <a:prstGeom prst="rect">
            <a:avLst/>
          </a:prstGeom>
        </p:spPr>
      </p:pic>
    </p:spTree>
    <p:extLst>
      <p:ext uri="{BB962C8B-B14F-4D97-AF65-F5344CB8AC3E}">
        <p14:creationId xmlns:p14="http://schemas.microsoft.com/office/powerpoint/2010/main" val="1544208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465</TotalTime>
  <Words>4551</Words>
  <Application>Microsoft Office PowerPoint</Application>
  <PresentationFormat>Widescreen</PresentationFormat>
  <Paragraphs>354</Paragraphs>
  <Slides>36</Slides>
  <Notes>35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ＭＳ Ｐゴシック</vt:lpstr>
      <vt:lpstr>Arial</vt:lpstr>
      <vt:lpstr>Avenir Black</vt:lpstr>
      <vt:lpstr>Calibri</vt:lpstr>
      <vt:lpstr>Calibri Light</vt:lpstr>
      <vt:lpstr>Verdana</vt:lpstr>
      <vt:lpstr>Office Theme</vt:lpstr>
      <vt:lpstr>PowerPoint Presentation</vt:lpstr>
      <vt:lpstr>Creating Brand Equity</vt:lpstr>
      <vt:lpstr>Learning Objectives</vt:lpstr>
      <vt:lpstr>How Does Branding Work?</vt:lpstr>
      <vt:lpstr>The Role of Brands (1 of 2)</vt:lpstr>
      <vt:lpstr>The Role of Brands (2 of 2)</vt:lpstr>
      <vt:lpstr>The Scope of Branding</vt:lpstr>
      <vt:lpstr>Defining Brand Equity (1 of 3)</vt:lpstr>
      <vt:lpstr>Defining Brand Equity (2 of 3)</vt:lpstr>
      <vt:lpstr>Defining Brand Equity (3 of 3)</vt:lpstr>
      <vt:lpstr>Brand Equity Models (1 of 4)</vt:lpstr>
      <vt:lpstr>Brand Equity Models (2 of 4)</vt:lpstr>
      <vt:lpstr>Figure 11.2 The Universe of Brand Performance</vt:lpstr>
      <vt:lpstr>Brand Equity Models (3 of 4)</vt:lpstr>
      <vt:lpstr>Brand Equity Models (4 of 4)</vt:lpstr>
      <vt:lpstr>Building Brand Equity (1 of 2)</vt:lpstr>
      <vt:lpstr>Building Brand Equity (2 of 2)</vt:lpstr>
      <vt:lpstr>Designing Holistic Marketing Activities</vt:lpstr>
      <vt:lpstr>Leveraging Secondary Associations</vt:lpstr>
      <vt:lpstr>Internal Branding</vt:lpstr>
      <vt:lpstr>Measuring Brand Equity (1 of 3)</vt:lpstr>
      <vt:lpstr>Measuring Brand Equity (2 of 3)</vt:lpstr>
      <vt:lpstr>Measuring Brand Equity (3 of 3)</vt:lpstr>
      <vt:lpstr>Figure 11.7 Interbrand Brand Valuation Method</vt:lpstr>
      <vt:lpstr>Managing Brand Equity</vt:lpstr>
      <vt:lpstr>Devising a Branding Strategy (1 of 2)</vt:lpstr>
      <vt:lpstr>Devising a Branding Strategy (2 of 2)</vt:lpstr>
      <vt:lpstr>Branding Decisions (1 of 2)</vt:lpstr>
      <vt:lpstr>Branding Decisions (2 of 2)</vt:lpstr>
      <vt:lpstr>Brand Portfolios</vt:lpstr>
      <vt:lpstr>Brand Extensions (1 of 3)</vt:lpstr>
      <vt:lpstr>Brand Extensions (2 of 3)</vt:lpstr>
      <vt:lpstr>Brand Extensions (3 of 3)</vt:lpstr>
      <vt:lpstr>Customer Equity</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of Marketing in Uzbekistan</dc:title>
  <dc:creator>Mamurjon Rahimov</dc:creator>
  <cp:lastModifiedBy>Mamurjon Rahimov</cp:lastModifiedBy>
  <cp:revision>44</cp:revision>
  <dcterms:created xsi:type="dcterms:W3CDTF">2018-04-02T08:05:09Z</dcterms:created>
  <dcterms:modified xsi:type="dcterms:W3CDTF">2018-11-19T14:24:14Z</dcterms:modified>
</cp:coreProperties>
</file>