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264" r:id="rId2"/>
    <p:sldId id="265" r:id="rId3"/>
    <p:sldId id="268" r:id="rId4"/>
    <p:sldId id="269" r:id="rId5"/>
    <p:sldId id="270" r:id="rId6"/>
    <p:sldId id="271" r:id="rId7"/>
    <p:sldId id="272" r:id="rId8"/>
    <p:sldId id="273" r:id="rId9"/>
    <p:sldId id="274" r:id="rId10"/>
    <p:sldId id="275" r:id="rId11"/>
    <p:sldId id="276" r:id="rId12"/>
    <p:sldId id="277" r:id="rId13"/>
    <p:sldId id="278" r:id="rId14"/>
    <p:sldId id="279" r:id="rId15"/>
    <p:sldId id="280" r:id="rId16"/>
    <p:sldId id="281" r:id="rId17"/>
    <p:sldId id="282" r:id="rId18"/>
    <p:sldId id="283" r:id="rId19"/>
    <p:sldId id="284" r:id="rId20"/>
    <p:sldId id="285" r:id="rId21"/>
    <p:sldId id="286" r:id="rId22"/>
    <p:sldId id="287" r:id="rId23"/>
    <p:sldId id="288" r:id="rId24"/>
    <p:sldId id="289" r:id="rId25"/>
    <p:sldId id="290" r:id="rId26"/>
    <p:sldId id="291" r:id="rId27"/>
    <p:sldId id="292" r:id="rId28"/>
    <p:sldId id="293" r:id="rId29"/>
    <p:sldId id="294" r:id="rId30"/>
    <p:sldId id="295" r:id="rId31"/>
    <p:sldId id="296" r:id="rId32"/>
    <p:sldId id="297" r:id="rId33"/>
    <p:sldId id="298" r:id="rId34"/>
    <p:sldId id="299" r:id="rId35"/>
    <p:sldId id="300" r:id="rId36"/>
    <p:sldId id="301" r:id="rId37"/>
    <p:sldId id="302" r:id="rId38"/>
    <p:sldId id="303" r:id="rId39"/>
    <p:sldId id="304" r:id="rId40"/>
    <p:sldId id="305" r:id="rId41"/>
    <p:sldId id="306" r:id="rId42"/>
    <p:sldId id="307" r:id="rId43"/>
    <p:sldId id="308" r:id="rId44"/>
    <p:sldId id="309" r:id="rId45"/>
    <p:sldId id="310" r:id="rId46"/>
    <p:sldId id="266" r:id="rId47"/>
    <p:sldId id="262"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824" autoAdjust="0"/>
    <p:restoredTop sz="78584" autoAdjust="0"/>
  </p:normalViewPr>
  <p:slideViewPr>
    <p:cSldViewPr snapToGrid="0">
      <p:cViewPr varScale="1">
        <p:scale>
          <a:sx n="72" d="100"/>
          <a:sy n="72" d="100"/>
        </p:scale>
        <p:origin x="834" y="72"/>
      </p:cViewPr>
      <p:guideLst/>
    </p:cSldViewPr>
  </p:slideViewPr>
  <p:notesTextViewPr>
    <p:cViewPr>
      <p:scale>
        <a:sx n="1" d="1"/>
        <a:sy n="1" d="1"/>
      </p:scale>
      <p:origin x="0" y="0"/>
    </p:cViewPr>
  </p:notesTextViewPr>
  <p:sorterViewPr>
    <p:cViewPr>
      <p:scale>
        <a:sx n="47" d="100"/>
        <a:sy n="47"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40BCEF-E73C-4F2D-BB7D-6A1E32F02BF4}" type="datetimeFigureOut">
              <a:rPr lang="en-US" smtClean="0"/>
              <a:t>11/19/2018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25B6BC0-9D74-449B-8958-F5D3DD495A24}" type="slidenum">
              <a:rPr lang="en-US" smtClean="0"/>
              <a:t>‹#›</a:t>
            </a:fld>
            <a:endParaRPr lang="en-US"/>
          </a:p>
        </p:txBody>
      </p:sp>
    </p:spTree>
    <p:extLst>
      <p:ext uri="{BB962C8B-B14F-4D97-AF65-F5344CB8AC3E}">
        <p14:creationId xmlns:p14="http://schemas.microsoft.com/office/powerpoint/2010/main" val="25781992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425B6BC0-9D74-449B-8958-F5D3DD495A24}" type="slidenum">
              <a:rPr lang="en-US" smtClean="0"/>
              <a:t>2</a:t>
            </a:fld>
            <a:endParaRPr lang="en-US"/>
          </a:p>
        </p:txBody>
      </p:sp>
    </p:spTree>
    <p:extLst>
      <p:ext uri="{BB962C8B-B14F-4D97-AF65-F5344CB8AC3E}">
        <p14:creationId xmlns:p14="http://schemas.microsoft.com/office/powerpoint/2010/main" val="3303811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A73D6722-9B4D-4E29-B226-C325925A8118}" type="slidenum">
              <a:rPr lang="en-US" smtClean="0"/>
              <a:t>3</a:t>
            </a:fld>
            <a:endParaRPr lang="en-US" dirty="0"/>
          </a:p>
        </p:txBody>
      </p:sp>
    </p:spTree>
    <p:extLst>
      <p:ext uri="{BB962C8B-B14F-4D97-AF65-F5344CB8AC3E}">
        <p14:creationId xmlns:p14="http://schemas.microsoft.com/office/powerpoint/2010/main" val="11475433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smtClean="0">
                <a:latin typeface="Arial" panose="020B0604020202020204" pitchFamily="34" charset="0"/>
              </a:rPr>
              <a:t>With globalization, deregulation, market fragmentation, consumer empowerment, environmental concerns, and all the remarkable developments in communication technology, the world has unquestionably become a very different place for marketers. Table 23.1 summarizes some important shifts in marketing realities.</a:t>
            </a:r>
          </a:p>
          <a:p>
            <a:endParaRPr lang="en-US" altLang="en-US" dirty="0" smtClean="0">
              <a:latin typeface="Arial" panose="020B0604020202020204" pitchFamily="34" charset="0"/>
            </a:endParaRPr>
          </a:p>
          <a:p>
            <a:r>
              <a:rPr lang="en-US" altLang="en-US" dirty="0" smtClean="0">
                <a:latin typeface="Arial" panose="020B0604020202020204" pitchFamily="34" charset="0"/>
              </a:rPr>
              <a:t>Reengineering. Appointing teams to manage customer-value-building processes and break down walls between departments.</a:t>
            </a:r>
          </a:p>
          <a:p>
            <a:r>
              <a:rPr lang="en-US" altLang="en-US" dirty="0" smtClean="0">
                <a:latin typeface="Arial" panose="020B0604020202020204" pitchFamily="34" charset="0"/>
              </a:rPr>
              <a:t> </a:t>
            </a:r>
          </a:p>
          <a:p>
            <a:r>
              <a:rPr lang="en-US" altLang="en-US" dirty="0" smtClean="0">
                <a:latin typeface="Arial" panose="020B0604020202020204" pitchFamily="34" charset="0"/>
              </a:rPr>
              <a:t>Outsourcing. Buying more goods and services from outside domestic or foreign vendors.</a:t>
            </a:r>
          </a:p>
          <a:p>
            <a:endParaRPr lang="en-US" altLang="en-US" dirty="0" smtClean="0">
              <a:latin typeface="Arial" panose="020B0604020202020204" pitchFamily="34" charset="0"/>
            </a:endParaRPr>
          </a:p>
          <a:p>
            <a:r>
              <a:rPr lang="en-US" altLang="en-US" dirty="0" smtClean="0">
                <a:latin typeface="Arial" panose="020B0604020202020204" pitchFamily="34" charset="0"/>
              </a:rPr>
              <a:t>Benchmarking. Studying “best practice companies” to improve performance.</a:t>
            </a:r>
          </a:p>
          <a:p>
            <a:endParaRPr lang="en-US" altLang="en-US" dirty="0" smtClean="0">
              <a:latin typeface="Arial" panose="020B0604020202020204" pitchFamily="34" charset="0"/>
            </a:endParaRPr>
          </a:p>
          <a:p>
            <a:r>
              <a:rPr lang="en-US" altLang="en-US" dirty="0" smtClean="0">
                <a:latin typeface="Arial" panose="020B0604020202020204" pitchFamily="34" charset="0"/>
              </a:rPr>
              <a:t>Supplier partnering. Partnering with fewer but better value-adding suppliers.</a:t>
            </a:r>
          </a:p>
          <a:p>
            <a:endParaRPr lang="en-US" altLang="en-US" dirty="0" smtClean="0">
              <a:latin typeface="Arial" panose="020B0604020202020204" pitchFamily="34" charset="0"/>
            </a:endParaRPr>
          </a:p>
          <a:p>
            <a:r>
              <a:rPr lang="en-US" altLang="en-US" dirty="0" smtClean="0">
                <a:latin typeface="Arial" panose="020B0604020202020204" pitchFamily="34" charset="0"/>
              </a:rPr>
              <a:t>Customer partnering. Working more closely with customers to add value to their operations.</a:t>
            </a:r>
          </a:p>
          <a:p>
            <a:endParaRPr lang="en-US" altLang="en-US" dirty="0" smtClean="0">
              <a:latin typeface="Arial" panose="020B0604020202020204" pitchFamily="34" charset="0"/>
            </a:endParaRPr>
          </a:p>
          <a:p>
            <a:r>
              <a:rPr lang="en-US" altLang="en-US" dirty="0" smtClean="0">
                <a:latin typeface="Arial" panose="020B0604020202020204" pitchFamily="34" charset="0"/>
              </a:rPr>
              <a:t>Merging. Acquiring or merging with firms in the same or complementary industries to gain economies of scale and scope.</a:t>
            </a:r>
          </a:p>
          <a:p>
            <a:r>
              <a:rPr lang="en-US" altLang="en-US" dirty="0" smtClean="0">
                <a:latin typeface="Arial" panose="020B0604020202020204" pitchFamily="34" charset="0"/>
              </a:rPr>
              <a:t> </a:t>
            </a:r>
          </a:p>
          <a:p>
            <a:r>
              <a:rPr lang="en-US" altLang="en-US" dirty="0" smtClean="0">
                <a:latin typeface="Arial" panose="020B0604020202020204" pitchFamily="34" charset="0"/>
              </a:rPr>
              <a:t>Globalizing. Increasing efforts to “think global” and “act local.”</a:t>
            </a:r>
          </a:p>
          <a:p>
            <a:endParaRPr lang="en-US" altLang="en-US" dirty="0" smtClean="0">
              <a:latin typeface="Arial" panose="020B0604020202020204" pitchFamily="34" charset="0"/>
            </a:endParaRPr>
          </a:p>
          <a:p>
            <a:r>
              <a:rPr lang="en-US" altLang="en-US" dirty="0" smtClean="0">
                <a:latin typeface="Arial" panose="020B0604020202020204" pitchFamily="34" charset="0"/>
              </a:rPr>
              <a:t>Flattening. Reducing the number of organizational levels to get closer to the customer.</a:t>
            </a:r>
          </a:p>
          <a:p>
            <a:endParaRPr lang="en-US" altLang="en-US" dirty="0" smtClean="0">
              <a:latin typeface="Arial" panose="020B0604020202020204" pitchFamily="34" charset="0"/>
            </a:endParaRPr>
          </a:p>
          <a:p>
            <a:r>
              <a:rPr lang="en-US" altLang="en-US" dirty="0" smtClean="0">
                <a:latin typeface="Arial" panose="020B0604020202020204" pitchFamily="34" charset="0"/>
              </a:rPr>
              <a:t>Focusing. Determining the most profitable businesses and customers and focusing on them.</a:t>
            </a:r>
          </a:p>
          <a:p>
            <a:endParaRPr lang="en-US" altLang="en-US" dirty="0" smtClean="0">
              <a:latin typeface="Arial" panose="020B0604020202020204" pitchFamily="34" charset="0"/>
            </a:endParaRPr>
          </a:p>
          <a:p>
            <a:r>
              <a:rPr lang="en-US" altLang="en-US" dirty="0" smtClean="0">
                <a:latin typeface="Arial" panose="020B0604020202020204" pitchFamily="34" charset="0"/>
              </a:rPr>
              <a:t>Justifying. Becoming more accountable by measuring, analyzing, and documenting the effects of marketing actions.</a:t>
            </a:r>
          </a:p>
          <a:p>
            <a:endParaRPr lang="en-US" altLang="en-US" dirty="0" smtClean="0">
              <a:latin typeface="Arial" panose="020B0604020202020204" pitchFamily="34" charset="0"/>
            </a:endParaRPr>
          </a:p>
          <a:p>
            <a:r>
              <a:rPr lang="en-US" altLang="en-US" dirty="0" smtClean="0">
                <a:latin typeface="Arial" panose="020B0604020202020204" pitchFamily="34" charset="0"/>
              </a:rPr>
              <a:t>Accelerating. Designing the organization and setting up processes to respond more quickly to changes in the environment.</a:t>
            </a:r>
          </a:p>
          <a:p>
            <a:endParaRPr lang="en-US" altLang="en-US" dirty="0" smtClean="0">
              <a:latin typeface="Arial" panose="020B0604020202020204" pitchFamily="34" charset="0"/>
            </a:endParaRPr>
          </a:p>
          <a:p>
            <a:r>
              <a:rPr lang="en-US" altLang="en-US" dirty="0" smtClean="0">
                <a:latin typeface="Arial" panose="020B0604020202020204" pitchFamily="34" charset="0"/>
              </a:rPr>
              <a:t>Empowering. Encouraging and empowering personnel to produce more ideas and take more initiative.</a:t>
            </a:r>
          </a:p>
          <a:p>
            <a:endParaRPr lang="en-US" altLang="en-US" dirty="0" smtClean="0">
              <a:latin typeface="Arial" panose="020B0604020202020204" pitchFamily="34" charset="0"/>
            </a:endParaRPr>
          </a:p>
          <a:p>
            <a:r>
              <a:rPr lang="en-US" altLang="en-US" dirty="0" smtClean="0">
                <a:latin typeface="Arial" panose="020B0604020202020204" pitchFamily="34" charset="0"/>
              </a:rPr>
              <a:t>Broadening. Factoring the interests of customers, employees, shareholders, and other stakeholders into the activities of the enterprise.</a:t>
            </a:r>
          </a:p>
          <a:p>
            <a:endParaRPr lang="en-US" altLang="en-US" dirty="0" smtClean="0">
              <a:latin typeface="Arial" panose="020B0604020202020204" pitchFamily="34" charset="0"/>
            </a:endParaRPr>
          </a:p>
          <a:p>
            <a:r>
              <a:rPr lang="en-US" altLang="en-US" dirty="0" smtClean="0">
                <a:latin typeface="Arial" panose="020B0604020202020204" pitchFamily="34" charset="0"/>
              </a:rPr>
              <a:t>Monitoring. Tracking what is said online and elsewhere and studying customers, competitors, and others to improve business practices.</a:t>
            </a:r>
          </a:p>
          <a:p>
            <a:endParaRPr lang="en-US" altLang="en-US" dirty="0" smtClean="0">
              <a:latin typeface="Arial" panose="020B0604020202020204" pitchFamily="34" charset="0"/>
            </a:endParaRPr>
          </a:p>
          <a:p>
            <a:r>
              <a:rPr lang="en-US" altLang="en-US" dirty="0" smtClean="0">
                <a:latin typeface="Arial" panose="020B0604020202020204" pitchFamily="34" charset="0"/>
              </a:rPr>
              <a:t>Uncovering. Using data mining and other analytical methods to develop deep insights into customers and how they behave.</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4</a:t>
            </a:fld>
            <a:endParaRPr lang="en-US" dirty="0"/>
          </a:p>
        </p:txBody>
      </p:sp>
    </p:spTree>
    <p:extLst>
      <p:ext uri="{BB962C8B-B14F-4D97-AF65-F5344CB8AC3E}">
        <p14:creationId xmlns:p14="http://schemas.microsoft.com/office/powerpoint/2010/main" val="480879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smtClean="0">
                <a:latin typeface="Arial" panose="020B0604020202020204" pitchFamily="34" charset="0"/>
              </a:rPr>
              <a:t>in a networked enterprise, every functional area can interact directly with customers. Marketing no longer has sole ownership of customer interactions; it now must integrate all the customer-facing processes so customers see a single face and hear a single voice when they interact with the firm.</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8</a:t>
            </a:fld>
            <a:endParaRPr lang="en-US" dirty="0"/>
          </a:p>
        </p:txBody>
      </p:sp>
    </p:spTree>
    <p:extLst>
      <p:ext uri="{BB962C8B-B14F-4D97-AF65-F5344CB8AC3E}">
        <p14:creationId xmlns:p14="http://schemas.microsoft.com/office/powerpoint/2010/main" val="32827933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smtClean="0">
                <a:latin typeface="Arial" panose="020B0604020202020204" pitchFamily="34" charset="0"/>
              </a:rPr>
              <a:t>Modern marketing departments can be organized in a number of different, sometimes overlapping ways: functionally, geographically, by product or brand, by market, or in a matrix.</a:t>
            </a:r>
          </a:p>
          <a:p>
            <a:endParaRPr lang="en-US" altLang="en-US" dirty="0" smtClean="0">
              <a:latin typeface="Arial" panose="020B0604020202020204" pitchFamily="34" charset="0"/>
            </a:endParaRPr>
          </a:p>
          <a:p>
            <a:r>
              <a:rPr lang="en-US" altLang="en-US" dirty="0" smtClean="0">
                <a:latin typeface="Arial" panose="020B0604020202020204" pitchFamily="34" charset="0"/>
              </a:rPr>
              <a:t>Functional Organization In the most common form of marketing organization, functional specialists report to a marketing vice president who coordinates their activities.</a:t>
            </a:r>
          </a:p>
          <a:p>
            <a:endParaRPr lang="en-US" altLang="en-US" dirty="0" smtClean="0">
              <a:latin typeface="Arial" panose="020B0604020202020204" pitchFamily="34" charset="0"/>
            </a:endParaRPr>
          </a:p>
          <a:p>
            <a:r>
              <a:rPr lang="en-US" altLang="en-US" dirty="0" smtClean="0">
                <a:latin typeface="Arial" panose="020B0604020202020204" pitchFamily="34" charset="0"/>
              </a:rPr>
              <a:t>Geographic Organization A company selling in a national market often organizes its sales force (and sometimes its marketing) along geographic lines. The national sales manager may supervise four regional sales managers, who each supervise six zone managers, who in turn supervise eight district sales managers, who each supervise 10 salespeople. Some companies are adding area market specialists (regional or local marketing managers) to support sales efforts in high-volume markets.</a:t>
            </a:r>
          </a:p>
          <a:p>
            <a:endParaRPr lang="en-US" altLang="en-US" dirty="0" smtClean="0">
              <a:latin typeface="Arial" panose="020B0604020202020204" pitchFamily="34" charset="0"/>
            </a:endParaRPr>
          </a:p>
          <a:p>
            <a:r>
              <a:rPr lang="en-US" altLang="en-US" dirty="0" smtClean="0">
                <a:latin typeface="Arial" panose="020B0604020202020204" pitchFamily="34" charset="0"/>
              </a:rPr>
              <a:t>Product- or Brand-Management Organization Companies producing a variety of products and brands often establish a product- (or brand-) management organization. This does not replace the functional organization but serves as another layer of management. A group product manager supervises product category managers, who in turn supervise specific product and brand managers.</a:t>
            </a:r>
          </a:p>
          <a:p>
            <a:endParaRPr lang="en-US" altLang="en-US" dirty="0" smtClean="0">
              <a:latin typeface="Arial" panose="020B0604020202020204" pitchFamily="34" charset="0"/>
            </a:endParaRPr>
          </a:p>
          <a:p>
            <a:r>
              <a:rPr lang="en-US" altLang="en-US" dirty="0" smtClean="0">
                <a:latin typeface="Arial" panose="020B0604020202020204" pitchFamily="34" charset="0"/>
              </a:rPr>
              <a:t>Market-Management Organization When customers fall into different user groups with distinct buying preferences and practices, a market-management organization is desirable. Market managers supervise several market-development managers, market specialists, or industry specialists and draw on functional services as needed. Market managers of important markets might even have functional specialists reporting to them.</a:t>
            </a:r>
          </a:p>
          <a:p>
            <a:endParaRPr lang="en-US" altLang="en-US" dirty="0" smtClean="0">
              <a:latin typeface="Arial" panose="020B0604020202020204" pitchFamily="34" charset="0"/>
            </a:endParaRPr>
          </a:p>
          <a:p>
            <a:r>
              <a:rPr lang="en-US" altLang="en-US" dirty="0" smtClean="0">
                <a:latin typeface="Arial" panose="020B0604020202020204" pitchFamily="34" charset="0"/>
              </a:rPr>
              <a:t>Matrix-Management Organization Companies that produce many products for many markets may adopt a matrix organization employing both product and market managers.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9</a:t>
            </a:fld>
            <a:endParaRPr lang="en-US" dirty="0"/>
          </a:p>
        </p:txBody>
      </p:sp>
    </p:spTree>
    <p:extLst>
      <p:ext uri="{BB962C8B-B14F-4D97-AF65-F5344CB8AC3E}">
        <p14:creationId xmlns:p14="http://schemas.microsoft.com/office/powerpoint/2010/main" val="13101394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smtClean="0">
                <a:latin typeface="Arial" panose="020B0604020202020204" pitchFamily="34" charset="0"/>
              </a:rPr>
              <a:t>Figure 23.1 shows five specialists. Others might include a customer service manager, a marketing planning manager, a market logistics manager, a direct marketing manager, and a digital marketing manager.</a:t>
            </a:r>
            <a:endParaRPr lang="en-IN" dirty="0" smtClean="0"/>
          </a:p>
        </p:txBody>
      </p:sp>
      <p:sp>
        <p:nvSpPr>
          <p:cNvPr id="4" name="Slide Number Placeholder 3"/>
          <p:cNvSpPr>
            <a:spLocks noGrp="1"/>
          </p:cNvSpPr>
          <p:nvPr>
            <p:ph type="sldNum" sz="quarter" idx="10"/>
          </p:nvPr>
        </p:nvSpPr>
        <p:spPr/>
        <p:txBody>
          <a:bodyPr/>
          <a:lstStyle/>
          <a:p>
            <a:fld id="{A73D6722-9B4D-4E29-B226-C325925A8118}" type="slidenum">
              <a:rPr lang="en-US" smtClean="0"/>
              <a:t>10</a:t>
            </a:fld>
            <a:endParaRPr lang="en-US" dirty="0"/>
          </a:p>
        </p:txBody>
      </p:sp>
    </p:spTree>
    <p:extLst>
      <p:ext uri="{BB962C8B-B14F-4D97-AF65-F5344CB8AC3E}">
        <p14:creationId xmlns:p14="http://schemas.microsoft.com/office/powerpoint/2010/main" val="12286231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smtClean="0">
                <a:latin typeface="Arial" panose="020B0604020202020204" pitchFamily="34" charset="0"/>
              </a:rPr>
              <a:t>A product-management organization makes sense if the company’s products are quite different or there are more than a functional organization can handle. This form is sometimes characterized as a hub-and-spoke system. The brand or product manager is figuratively at the center, with spokes leading to various departments representing working relationships (see Figure 23.2).</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11</a:t>
            </a:fld>
            <a:endParaRPr lang="en-US" dirty="0"/>
          </a:p>
        </p:txBody>
      </p:sp>
    </p:spTree>
    <p:extLst>
      <p:ext uri="{BB962C8B-B14F-4D97-AF65-F5344CB8AC3E}">
        <p14:creationId xmlns:p14="http://schemas.microsoft.com/office/powerpoint/2010/main" val="40345973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smtClean="0">
                <a:latin typeface="Arial" panose="020B0604020202020204" pitchFamily="34" charset="0"/>
              </a:rPr>
              <a:t>The product-management organization lets the product manager concentrate on developing a cost-effective marketing program and react more quickly to new products in the marketplace; it also gives the company’s smaller brands a product advocate.</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12</a:t>
            </a:fld>
            <a:endParaRPr lang="en-US" dirty="0"/>
          </a:p>
        </p:txBody>
      </p:sp>
    </p:spTree>
    <p:extLst>
      <p:ext uri="{BB962C8B-B14F-4D97-AF65-F5344CB8AC3E}">
        <p14:creationId xmlns:p14="http://schemas.microsoft.com/office/powerpoint/2010/main" val="19710003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smtClean="0">
                <a:latin typeface="Arial" panose="020B0604020202020204" pitchFamily="34" charset="0"/>
              </a:rPr>
              <a:t>A second alternative in a product-management organization is product teams. There are three types: vertical, triangular, and horizontal (see Figure 23.3). The triangular and horizontal product-team approaches let each major brand be run by a brand-asset management team (BAMT) consisting of key representatives from functions that affect the brand’s performance. The company consists of several BAMTs that periodically report to a BAMT directors committee, which itself reports to a chief branding officer. This is quite different from the way brands have traditionally been handled.</a:t>
            </a:r>
          </a:p>
          <a:p>
            <a:endParaRPr lang="en-US" altLang="en-US" dirty="0" smtClean="0">
              <a:latin typeface="Arial" panose="020B0604020202020204" pitchFamily="34" charset="0"/>
            </a:endParaRPr>
          </a:p>
          <a:p>
            <a:r>
              <a:rPr lang="en-US" altLang="en-US" dirty="0" smtClean="0">
                <a:latin typeface="Arial" panose="020B0604020202020204" pitchFamily="34" charset="0"/>
              </a:rPr>
              <a:t>A third alternative is to eliminate product manager positions for minor products and assign two or more products to each remaining manager. This is feasible when two or more products appeal to a similar set of needs. A cosmetics company doesn’t need product managers for each product because cosmetics serve one major need—beauty. A toiletries company needs different managers for headache remedies, toothpaste, soap, and shampoo because these products differ in use and appeal.</a:t>
            </a:r>
          </a:p>
          <a:p>
            <a:endParaRPr lang="en-US" altLang="en-US" dirty="0" smtClean="0">
              <a:latin typeface="Arial" panose="020B0604020202020204" pitchFamily="34" charset="0"/>
            </a:endParaRPr>
          </a:p>
          <a:p>
            <a:r>
              <a:rPr lang="en-US" altLang="en-US" dirty="0" smtClean="0">
                <a:latin typeface="Arial" panose="020B0604020202020204" pitchFamily="34" charset="0"/>
              </a:rPr>
              <a:t>In a fourth alternative, category management, a company focuses on product categories to manage its brands. Procter &amp; Gamble (P&amp;G), a pioneer of the brand-management system, and other top </a:t>
            </a:r>
            <a:r>
              <a:rPr lang="sv-SE" altLang="en-US" dirty="0" smtClean="0">
                <a:latin typeface="Arial" panose="020B0604020202020204" pitchFamily="34" charset="0"/>
              </a:rPr>
              <a:t>packaged- </a:t>
            </a:r>
            <a:r>
              <a:rPr lang="en-US" altLang="en-US" dirty="0" smtClean="0">
                <a:latin typeface="Arial" panose="020B0604020202020204" pitchFamily="34" charset="0"/>
              </a:rPr>
              <a:t>goods firms have made a major shift to category management, as have firms outside the grocery </a:t>
            </a:r>
            <a:r>
              <a:rPr lang="is-IS" altLang="en-US" dirty="0" smtClean="0">
                <a:latin typeface="Arial" panose="020B0604020202020204" pitchFamily="34" charset="0"/>
              </a:rPr>
              <a:t>channel.</a:t>
            </a:r>
            <a:r>
              <a:rPr lang="en-US" altLang="en-US" dirty="0" smtClean="0">
                <a:latin typeface="Arial" panose="020B0604020202020204" pitchFamily="34" charset="0"/>
              </a:rPr>
              <a:t> Diageo’s shift to category management was seen as a means to better manage the development of premium brands. It also helped the firm address the plight of under-performing brands.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14</a:t>
            </a:fld>
            <a:endParaRPr lang="en-US" dirty="0"/>
          </a:p>
        </p:txBody>
      </p:sp>
    </p:spTree>
    <p:extLst>
      <p:ext uri="{BB962C8B-B14F-4D97-AF65-F5344CB8AC3E}">
        <p14:creationId xmlns:p14="http://schemas.microsoft.com/office/powerpoint/2010/main" val="15580094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smtClean="0">
                <a:latin typeface="Arial" panose="020B0604020202020204" pitchFamily="34" charset="0"/>
              </a:rPr>
              <a:t>Market managers are staff (not line) people, with duties like those of product managers. They develop long-range and annual plans for their markets and are judged by their market’s growth and profitability. Because this system organizes marketing activity to meet the needs of distinct customer groups, it shares many advantages and disadvantages of product-management systems. Many companies are reorganizing along market lines and becoming market-centered organizations. Xerox converted from geographic selling to selling</a:t>
            </a:r>
          </a:p>
          <a:p>
            <a:r>
              <a:rPr lang="en-US" altLang="en-US" dirty="0" smtClean="0">
                <a:latin typeface="Arial" panose="020B0604020202020204" pitchFamily="34" charset="0"/>
              </a:rPr>
              <a:t>by industry, as did IBM and Hewlett-Packard.</a:t>
            </a:r>
          </a:p>
          <a:p>
            <a:endParaRPr lang="en-US" altLang="en-US" dirty="0" smtClean="0">
              <a:latin typeface="Arial" panose="020B0604020202020204" pitchFamily="34" charset="0"/>
            </a:endParaRPr>
          </a:p>
          <a:p>
            <a:r>
              <a:rPr lang="en-US" altLang="en-US" dirty="0" smtClean="0">
                <a:latin typeface="Arial" panose="020B0604020202020204" pitchFamily="34" charset="0"/>
              </a:rPr>
              <a:t>When a close relationship is advantageous, such as when customers have diverse and complex requirements and buy an integrated bundle of products and services, a customer-management organization, which deals with individual customers rather than the mass market or even market segments, should </a:t>
            </a:r>
            <a:r>
              <a:rPr lang="fr-FR" altLang="en-US" dirty="0" smtClean="0">
                <a:latin typeface="Arial" panose="020B0604020202020204" pitchFamily="34" charset="0"/>
              </a:rPr>
              <a:t>prevail.</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15</a:t>
            </a:fld>
            <a:endParaRPr lang="en-US" dirty="0"/>
          </a:p>
        </p:txBody>
      </p:sp>
    </p:spTree>
    <p:extLst>
      <p:ext uri="{BB962C8B-B14F-4D97-AF65-F5344CB8AC3E}">
        <p14:creationId xmlns:p14="http://schemas.microsoft.com/office/powerpoint/2010/main" val="34582726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smtClean="0">
                <a:latin typeface="Arial" panose="020B0604020202020204" pitchFamily="34" charset="0"/>
              </a:rPr>
              <a:t>Many companies realize they’re not yet really market and customer driven—they are product and sales driven. Transforming into a true market-driven company requires, among other actions: (1) developing a company-wide passion for customers; (2) organizing around customer segments instead of products; and (3) understanding </a:t>
            </a:r>
            <a:r>
              <a:rPr lang="nb-NO" altLang="en-US" dirty="0" smtClean="0">
                <a:latin typeface="Arial" panose="020B0604020202020204" pitchFamily="34" charset="0"/>
              </a:rPr>
              <a:t>customers </a:t>
            </a:r>
            <a:r>
              <a:rPr lang="en-US" altLang="en-US" dirty="0" smtClean="0">
                <a:latin typeface="Arial" panose="020B0604020202020204" pitchFamily="34" charset="0"/>
              </a:rPr>
              <a:t>through qualitative and quantitative research. The task is not easy, but the payoffs can be considerable. See “Marketing Insight: The Marketing CEO” for concrete actions a CEO can take to improve marketing capabilities.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16</a:t>
            </a:fld>
            <a:endParaRPr lang="en-US" dirty="0"/>
          </a:p>
        </p:txBody>
      </p:sp>
    </p:spTree>
    <p:extLst>
      <p:ext uri="{BB962C8B-B14F-4D97-AF65-F5344CB8AC3E}">
        <p14:creationId xmlns:p14="http://schemas.microsoft.com/office/powerpoint/2010/main" val="42642082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smtClean="0">
                <a:latin typeface="Arial" panose="020B0604020202020204" pitchFamily="34" charset="0"/>
              </a:rPr>
              <a:t>Effective internal marketing must be matched by a strong sense of ethics, values, and social responsibility. Taking a more active, strategic role in corporate social responsibility is thought to benefit not just customers, employees, community, and the environment but also shareholders. Firms feel they also benefit in different ways, </a:t>
            </a:r>
            <a:r>
              <a:rPr lang="fr-FR" altLang="en-US" dirty="0" smtClean="0">
                <a:latin typeface="Arial" panose="020B0604020202020204" pitchFamily="34" charset="0"/>
              </a:rPr>
              <a:t>as Figure 23.4 illustrates.</a:t>
            </a:r>
            <a:endParaRPr lang="en-IN" dirty="0" smtClean="0"/>
          </a:p>
        </p:txBody>
      </p:sp>
      <p:sp>
        <p:nvSpPr>
          <p:cNvPr id="4" name="Slide Number Placeholder 3"/>
          <p:cNvSpPr>
            <a:spLocks noGrp="1"/>
          </p:cNvSpPr>
          <p:nvPr>
            <p:ph type="sldNum" sz="quarter" idx="10"/>
          </p:nvPr>
        </p:nvSpPr>
        <p:spPr/>
        <p:txBody>
          <a:bodyPr/>
          <a:lstStyle/>
          <a:p>
            <a:fld id="{A73D6722-9B4D-4E29-B226-C325925A8118}" type="slidenum">
              <a:rPr lang="en-US" smtClean="0"/>
              <a:t>17</a:t>
            </a:fld>
            <a:endParaRPr lang="en-US" dirty="0"/>
          </a:p>
        </p:txBody>
      </p:sp>
    </p:spTree>
    <p:extLst>
      <p:ext uri="{BB962C8B-B14F-4D97-AF65-F5344CB8AC3E}">
        <p14:creationId xmlns:p14="http://schemas.microsoft.com/office/powerpoint/2010/main" val="34743385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smtClean="0">
                <a:latin typeface="Arial" panose="020B0604020202020204" pitchFamily="34" charset="0"/>
              </a:rPr>
              <a:t>Researchers Raj Sisodia, David Wolfe, and Jag Sheth believe </a:t>
            </a:r>
            <a:r>
              <a:rPr lang="pt-BR" altLang="en-US" dirty="0" smtClean="0">
                <a:latin typeface="Arial" panose="020B0604020202020204" pitchFamily="34" charset="0"/>
              </a:rPr>
              <a:t>humanistic </a:t>
            </a:r>
            <a:r>
              <a:rPr lang="en-US" altLang="en-US" dirty="0" smtClean="0">
                <a:latin typeface="Arial" panose="020B0604020202020204" pitchFamily="34" charset="0"/>
              </a:rPr>
              <a:t>companies make great companies. They see “Firms of Endearment” as those with a culture of caring that serve the interests of their stakeholders, who are defined by the acronym SPICE: Society, Partners, Investors, Customers, and Employees. Sisodia and colleagues believe Firms of Endearment create a love affair with stakeholders. The authors see the 21st-century marketing paradigm as creating value for all stakeholders and becoming a beloved firm. Table 23.2 lists firms receiving top marks as Firms of Endearment from a sample of thousands of customers, employees, and suppliers.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18</a:t>
            </a:fld>
            <a:endParaRPr lang="en-US" dirty="0"/>
          </a:p>
        </p:txBody>
      </p:sp>
    </p:spTree>
    <p:extLst>
      <p:ext uri="{BB962C8B-B14F-4D97-AF65-F5344CB8AC3E}">
        <p14:creationId xmlns:p14="http://schemas.microsoft.com/office/powerpoint/2010/main" val="16457028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smtClean="0">
                <a:latin typeface="Arial" panose="020B0604020202020204" pitchFamily="34" charset="0"/>
              </a:rPr>
              <a:t>Legal Behavior Organizations must ensure every employee knows and observes relevant laws. For example, it’s illegal for salespeople to lie to consumers or mislead them about the advantages of buying a product.</a:t>
            </a:r>
          </a:p>
          <a:p>
            <a:endParaRPr lang="en-US" altLang="en-US" dirty="0" smtClean="0">
              <a:latin typeface="Arial" panose="020B0604020202020204" pitchFamily="34" charset="0"/>
            </a:endParaRPr>
          </a:p>
          <a:p>
            <a:r>
              <a:rPr lang="en-US" altLang="en-US" dirty="0" smtClean="0">
                <a:latin typeface="Arial" panose="020B0604020202020204" pitchFamily="34" charset="0"/>
              </a:rPr>
              <a:t>Ethical Behavior Business practices come under attack because business situations routinely pose ethical dilemmas: It’s not easy to draw a clear line between normal marketing practice and unethical behavior. Some issues can generate controversy or sharply divide critics, such as acceptable marketing to children.</a:t>
            </a:r>
          </a:p>
          <a:p>
            <a:endParaRPr lang="en-US" altLang="en-US" dirty="0" smtClean="0">
              <a:latin typeface="Arial" panose="020B0604020202020204" pitchFamily="34" charset="0"/>
            </a:endParaRPr>
          </a:p>
          <a:p>
            <a:r>
              <a:rPr lang="en-US" altLang="en-US" dirty="0" smtClean="0">
                <a:latin typeface="Arial" panose="020B0604020202020204" pitchFamily="34" charset="0"/>
              </a:rPr>
              <a:t>Social Responsibility Behavior Marketers must exercise their social conscience in specific dealings with customers and stakeholders. Some top-rated companies for corporate social responsibility are Whole Foods, Walt Disney, Coca- </a:t>
            </a:r>
            <a:r>
              <a:rPr lang="nl-NL" altLang="en-US" dirty="0" smtClean="0">
                <a:latin typeface="Arial" panose="020B0604020202020204" pitchFamily="34" charset="0"/>
              </a:rPr>
              <a:t>Cola, Johnson &amp; Johnson, and Google. </a:t>
            </a:r>
            <a:r>
              <a:rPr lang="en-US" altLang="en-US" dirty="0" smtClean="0">
                <a:latin typeface="Arial" panose="020B0604020202020204" pitchFamily="34" charset="0"/>
              </a:rPr>
              <a:t>Companies that innovate solutions and values in a socially responsible way are most likely to succeed. Companies such as The Body Shop, Working Assets, and Smith &amp; </a:t>
            </a:r>
            <a:r>
              <a:rPr lang="en-US" altLang="en-US" dirty="0" err="1" smtClean="0">
                <a:latin typeface="Arial" panose="020B0604020202020204" pitchFamily="34" charset="0"/>
              </a:rPr>
              <a:t>Hawken</a:t>
            </a:r>
            <a:r>
              <a:rPr lang="en-US" altLang="en-US" dirty="0" smtClean="0">
                <a:latin typeface="Arial" panose="020B0604020202020204" pitchFamily="34" charset="0"/>
              </a:rPr>
              <a:t> are also giving social responsibility a more prominent role, as has Newman’s Own. More firms are coming to believe corporate social responsibility in the form of cause marketing and employee volunteerism programs is not just the “right thing” but also the “smart thing to do.</a:t>
            </a:r>
            <a:endParaRPr lang="nl-NL" altLang="en-US" dirty="0" smtClean="0">
              <a:latin typeface="Arial" panose="020B0604020202020204" pitchFamily="34" charset="0"/>
            </a:endParaRPr>
          </a:p>
          <a:p>
            <a:endParaRPr lang="nl-NL" altLang="en-US" dirty="0" smtClean="0">
              <a:latin typeface="Arial" panose="020B0604020202020204" pitchFamily="34" charset="0"/>
            </a:endParaRPr>
          </a:p>
          <a:p>
            <a:r>
              <a:rPr lang="en-US" altLang="en-US" dirty="0" smtClean="0">
                <a:latin typeface="Arial" panose="020B0604020202020204" pitchFamily="34" charset="0"/>
              </a:rPr>
              <a:t>Sustainability Sustainability—the ability to meet humanity’s needs without harming future generations—now tops many corporate agendas. Major corporations outline in great detail how they are trying to improve the long-term impact of their actions on communities and the environment. Coca-Cola, AT&amp;T, and DuPont have even installed Chief Sustainability Officers. Heightened interest in sustainability has also unfortunately resulted in greenwashing, which gives products the appearance of being environmentally friendly without living up to that promise.</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19</a:t>
            </a:fld>
            <a:endParaRPr lang="en-US" dirty="0"/>
          </a:p>
        </p:txBody>
      </p:sp>
    </p:spTree>
    <p:extLst>
      <p:ext uri="{BB962C8B-B14F-4D97-AF65-F5344CB8AC3E}">
        <p14:creationId xmlns:p14="http://schemas.microsoft.com/office/powerpoint/2010/main" val="10669453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smtClean="0">
                <a:latin typeface="Arial" panose="020B0604020202020204" pitchFamily="34" charset="0"/>
              </a:rPr>
              <a:t>Many firms blend corporate social responsibility initiatives with marketing activities. Minette Drumwright and Patrick Murphy define CSM as marketing efforts “that have at least one noneconomic objective related to social welfare and use the resources of the company and/or of its partners.” Drumwright and Murphy also include traditional and strategic philanthropy and volunteerism in CSM.</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20</a:t>
            </a:fld>
            <a:endParaRPr lang="en-US" dirty="0"/>
          </a:p>
        </p:txBody>
      </p:sp>
    </p:spTree>
    <p:extLst>
      <p:ext uri="{BB962C8B-B14F-4D97-AF65-F5344CB8AC3E}">
        <p14:creationId xmlns:p14="http://schemas.microsoft.com/office/powerpoint/2010/main" val="16328181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smtClean="0">
                <a:latin typeface="Arial" panose="020B0604020202020204" pitchFamily="34" charset="0"/>
              </a:rPr>
              <a:t>A successful cause-marketing program can improve social welfare, create differentiated brand positioning, build strong consumer bonds, enhance the company’s public image, create a reservoir of goodwill, boost internal morale and galvanize employees, drive sales, and increase the firm’s market value. Consumers may develop a strong, unique bond with the firm that transcends normal marketplace transactions.</a:t>
            </a:r>
          </a:p>
        </p:txBody>
      </p:sp>
      <p:sp>
        <p:nvSpPr>
          <p:cNvPr id="4" name="Slide Number Placeholder 3"/>
          <p:cNvSpPr>
            <a:spLocks noGrp="1"/>
          </p:cNvSpPr>
          <p:nvPr>
            <p:ph type="sldNum" sz="quarter" idx="10"/>
          </p:nvPr>
        </p:nvSpPr>
        <p:spPr/>
        <p:txBody>
          <a:bodyPr/>
          <a:lstStyle/>
          <a:p>
            <a:fld id="{A73D6722-9B4D-4E29-B226-C325925A8118}" type="slidenum">
              <a:rPr lang="en-US" smtClean="0"/>
              <a:t>21</a:t>
            </a:fld>
            <a:endParaRPr lang="en-US" dirty="0"/>
          </a:p>
        </p:txBody>
      </p:sp>
    </p:spTree>
    <p:extLst>
      <p:ext uri="{BB962C8B-B14F-4D97-AF65-F5344CB8AC3E}">
        <p14:creationId xmlns:p14="http://schemas.microsoft.com/office/powerpoint/2010/main" val="27689412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smtClean="0">
                <a:latin typeface="Arial" panose="020B0604020202020204" pitchFamily="34" charset="0"/>
              </a:rPr>
              <a:t>Designing a Cause Program Firms must make a number of decisions in designing and implementing a cause-marketing program, such as how many and which cause(s) to choose and how to brand the cause program. “Marketing Memo: Making a Difference: Top 10 Tips for Cause Branding” provides some tips from a top cause-marketing firm.</a:t>
            </a:r>
          </a:p>
        </p:txBody>
      </p:sp>
      <p:sp>
        <p:nvSpPr>
          <p:cNvPr id="4" name="Slide Number Placeholder 3"/>
          <p:cNvSpPr>
            <a:spLocks noGrp="1"/>
          </p:cNvSpPr>
          <p:nvPr>
            <p:ph type="sldNum" sz="quarter" idx="10"/>
          </p:nvPr>
        </p:nvSpPr>
        <p:spPr/>
        <p:txBody>
          <a:bodyPr/>
          <a:lstStyle/>
          <a:p>
            <a:fld id="{A73D6722-9B4D-4E29-B226-C325925A8118}" type="slidenum">
              <a:rPr lang="en-US" smtClean="0"/>
              <a:t>22</a:t>
            </a:fld>
            <a:endParaRPr lang="en-US" dirty="0"/>
          </a:p>
        </p:txBody>
      </p:sp>
    </p:spTree>
    <p:extLst>
      <p:ext uri="{BB962C8B-B14F-4D97-AF65-F5344CB8AC3E}">
        <p14:creationId xmlns:p14="http://schemas.microsoft.com/office/powerpoint/2010/main" val="3796583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smtClean="0">
                <a:latin typeface="Arial" panose="020B0604020202020204" pitchFamily="34" charset="0"/>
              </a:rPr>
              <a:t>Cause-related marketing supports a cause. Social marketing by nonprofit or government organizations furthers a cause, such as “say no to drugs” or “exercise more and eat better.</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23</a:t>
            </a:fld>
            <a:endParaRPr lang="en-US" dirty="0"/>
          </a:p>
        </p:txBody>
      </p:sp>
    </p:spTree>
    <p:extLst>
      <p:ext uri="{BB962C8B-B14F-4D97-AF65-F5344CB8AC3E}">
        <p14:creationId xmlns:p14="http://schemas.microsoft.com/office/powerpoint/2010/main" val="25264721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smtClean="0">
                <a:latin typeface="Arial" panose="020B0604020202020204" pitchFamily="34" charset="0"/>
              </a:rPr>
              <a:t>Choosing the right goal or objective for a social marketing program is critical. Should a family-planning campaign focus on abstinence or birth control? Should a campaign to fight air pollution focus on ride sharing or mass transit? Table 23.3 illustrates the range of possible objectives.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24</a:t>
            </a:fld>
            <a:endParaRPr lang="en-US" dirty="0"/>
          </a:p>
        </p:txBody>
      </p:sp>
    </p:spTree>
    <p:extLst>
      <p:ext uri="{BB962C8B-B14F-4D97-AF65-F5344CB8AC3E}">
        <p14:creationId xmlns:p14="http://schemas.microsoft.com/office/powerpoint/2010/main" val="1529856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smtClean="0">
                <a:latin typeface="Arial" panose="020B0604020202020204" pitchFamily="34" charset="0"/>
              </a:rPr>
              <a:t>While social marketing uses a number of different tactics to achieve its goals, the planning process follows many of the same steps as for traditional products and services (see Table 23.4).</a:t>
            </a:r>
          </a:p>
        </p:txBody>
      </p:sp>
      <p:sp>
        <p:nvSpPr>
          <p:cNvPr id="4" name="Slide Number Placeholder 3"/>
          <p:cNvSpPr>
            <a:spLocks noGrp="1"/>
          </p:cNvSpPr>
          <p:nvPr>
            <p:ph type="sldNum" sz="quarter" idx="10"/>
          </p:nvPr>
        </p:nvSpPr>
        <p:spPr/>
        <p:txBody>
          <a:bodyPr/>
          <a:lstStyle/>
          <a:p>
            <a:fld id="{A73D6722-9B4D-4E29-B226-C325925A8118}" type="slidenum">
              <a:rPr lang="en-US" smtClean="0"/>
              <a:t>25</a:t>
            </a:fld>
            <a:endParaRPr lang="en-US" dirty="0"/>
          </a:p>
        </p:txBody>
      </p:sp>
    </p:spTree>
    <p:extLst>
      <p:ext uri="{BB962C8B-B14F-4D97-AF65-F5344CB8AC3E}">
        <p14:creationId xmlns:p14="http://schemas.microsoft.com/office/powerpoint/2010/main" val="8060704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smtClean="0">
                <a:latin typeface="Arial" panose="020B0604020202020204" pitchFamily="34" charset="0"/>
              </a:rPr>
              <a:t>Table 23.5 summarizes the characteristics of a great marketing company, great not for what it is but for what it does. Great marketing companies know the best marketers thoughtfully and creatively devise marketing plans and then bring them to life. Marketing implementation and control are critical to making sure marketing plans have their intended results year after year.</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27</a:t>
            </a:fld>
            <a:endParaRPr lang="en-US" dirty="0"/>
          </a:p>
        </p:txBody>
      </p:sp>
    </p:spTree>
    <p:extLst>
      <p:ext uri="{BB962C8B-B14F-4D97-AF65-F5344CB8AC3E}">
        <p14:creationId xmlns:p14="http://schemas.microsoft.com/office/powerpoint/2010/main" val="31103457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smtClean="0">
                <a:latin typeface="Arial" panose="020B0604020202020204" pitchFamily="34" charset="0"/>
              </a:rPr>
              <a:t>A brilliant strategic marketing plan counts for little if not implemented properly. Strategy addresses the what and why of marketing activities; implementation addresses the who, where, when, and how. They are closely related: One layer of strategy implies certain tactical implementation assignments at a lower level. For example, top management’s strategic decision to “harvest” a product must be translated into specific actions and assignments.</a:t>
            </a:r>
          </a:p>
          <a:p>
            <a:endParaRPr lang="en-US" altLang="en-US" dirty="0" smtClean="0">
              <a:latin typeface="Arial" panose="020B0604020202020204" pitchFamily="34" charset="0"/>
            </a:endParaRPr>
          </a:p>
          <a:p>
            <a:r>
              <a:rPr lang="en-US" altLang="en-US" dirty="0" smtClean="0">
                <a:latin typeface="Arial" panose="020B0604020202020204" pitchFamily="34" charset="0"/>
              </a:rPr>
              <a:t>Marketing resource management (MRM) software provides a set of Web-based applications that automate and integrate project management, campaign management, budget management, asset management, brand management, customer relationship management, and knowledge management. The knowledge management component consists of process templates, how-to wizards, and best practices. Software packages can provide what some have called desktop marketing, giving marketers information and decision structures on computer dashboards. MRM software lets marketers improve spending and investment decisions, bring new products to market more quickly, and reduce decision time and costs.</a:t>
            </a:r>
          </a:p>
        </p:txBody>
      </p:sp>
      <p:sp>
        <p:nvSpPr>
          <p:cNvPr id="4" name="Slide Number Placeholder 3"/>
          <p:cNvSpPr>
            <a:spLocks noGrp="1"/>
          </p:cNvSpPr>
          <p:nvPr>
            <p:ph type="sldNum" sz="quarter" idx="10"/>
          </p:nvPr>
        </p:nvSpPr>
        <p:spPr/>
        <p:txBody>
          <a:bodyPr/>
          <a:lstStyle/>
          <a:p>
            <a:fld id="{A73D6722-9B4D-4E29-B226-C325925A8118}" type="slidenum">
              <a:rPr lang="en-US" smtClean="0"/>
              <a:t>28</a:t>
            </a:fld>
            <a:endParaRPr lang="en-US" dirty="0"/>
          </a:p>
        </p:txBody>
      </p:sp>
    </p:spTree>
    <p:extLst>
      <p:ext uri="{BB962C8B-B14F-4D97-AF65-F5344CB8AC3E}">
        <p14:creationId xmlns:p14="http://schemas.microsoft.com/office/powerpoint/2010/main" val="36407776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smtClean="0">
                <a:latin typeface="Arial" panose="020B0604020202020204" pitchFamily="34" charset="0"/>
              </a:rPr>
              <a:t>Table 23.6 lists four types of needed marketing control: annual-plan control, profitability control, efficiency control, and strategic control.</a:t>
            </a:r>
          </a:p>
          <a:p>
            <a:endParaRPr lang="en-US" altLang="en-US" dirty="0" smtClean="0">
              <a:latin typeface="Arial" panose="020B0604020202020204" pitchFamily="34" charset="0"/>
            </a:endParaRPr>
          </a:p>
          <a:p>
            <a:r>
              <a:rPr lang="en-US" altLang="en-US" dirty="0" smtClean="0">
                <a:latin typeface="Arial" panose="020B0604020202020204" pitchFamily="34" charset="0"/>
              </a:rPr>
              <a:t>Annual-Plan Control Annual-plan control ensures the company achieves the sales, profits, and other goals established in its annual plan.</a:t>
            </a:r>
          </a:p>
          <a:p>
            <a:endParaRPr lang="en-US" altLang="en-US" dirty="0" smtClean="0">
              <a:latin typeface="Arial" panose="020B0604020202020204" pitchFamily="34" charset="0"/>
            </a:endParaRPr>
          </a:p>
          <a:p>
            <a:r>
              <a:rPr lang="en-US" altLang="en-US" dirty="0" smtClean="0">
                <a:latin typeface="Arial" panose="020B0604020202020204" pitchFamily="34" charset="0"/>
              </a:rPr>
              <a:t>Profitability Control Companies should measure the profitability of their products, territories, customer groups, segments, trade channels, and order sizes to help determine whether to expand, reduce, or eliminate any products or marketing activities.</a:t>
            </a:r>
          </a:p>
          <a:p>
            <a:endParaRPr lang="en-US" altLang="en-US" dirty="0" smtClean="0">
              <a:latin typeface="Arial" panose="020B0604020202020204" pitchFamily="34" charset="0"/>
            </a:endParaRPr>
          </a:p>
          <a:p>
            <a:r>
              <a:rPr lang="en-US" altLang="en-US" dirty="0" smtClean="0">
                <a:latin typeface="Arial" panose="020B0604020202020204" pitchFamily="34" charset="0"/>
              </a:rPr>
              <a:t>Efficiency Control. Some companies have established a marketing controller position to work out of the controller’s office but specialize in improving marketing efficiency. These marketing controllers examine adherence to profit plans, help prepare brand managers’ budgets, measure the efficiency of promotions, analyze media production costs, evaluate customer and geographic profitability, and educate marketing staff on the financial implications of marketing decisions.</a:t>
            </a:r>
          </a:p>
          <a:p>
            <a:endParaRPr lang="en-US" altLang="en-US" dirty="0" smtClean="0">
              <a:latin typeface="Arial" panose="020B0604020202020204" pitchFamily="34" charset="0"/>
            </a:endParaRPr>
          </a:p>
          <a:p>
            <a:r>
              <a:rPr lang="en-US" altLang="en-US" dirty="0" smtClean="0">
                <a:latin typeface="Arial" panose="020B0604020202020204" pitchFamily="34" charset="0"/>
              </a:rPr>
              <a:t>Strategic Control Each company should periodically reassess its strategic approach to the marketplace with a good marketing audit. Companies can also perform marketing excellence reviews and ethical/social responsibility reviews.</a:t>
            </a:r>
          </a:p>
        </p:txBody>
      </p:sp>
      <p:sp>
        <p:nvSpPr>
          <p:cNvPr id="4" name="Slide Number Placeholder 3"/>
          <p:cNvSpPr>
            <a:spLocks noGrp="1"/>
          </p:cNvSpPr>
          <p:nvPr>
            <p:ph type="sldNum" sz="quarter" idx="10"/>
          </p:nvPr>
        </p:nvSpPr>
        <p:spPr/>
        <p:txBody>
          <a:bodyPr/>
          <a:lstStyle/>
          <a:p>
            <a:fld id="{A73D6722-9B4D-4E29-B226-C325925A8118}" type="slidenum">
              <a:rPr lang="en-US" smtClean="0"/>
              <a:t>29</a:t>
            </a:fld>
            <a:endParaRPr lang="en-US" dirty="0"/>
          </a:p>
        </p:txBody>
      </p:sp>
    </p:spTree>
    <p:extLst>
      <p:ext uri="{BB962C8B-B14F-4D97-AF65-F5344CB8AC3E}">
        <p14:creationId xmlns:p14="http://schemas.microsoft.com/office/powerpoint/2010/main" val="8243647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smtClean="0">
                <a:latin typeface="Arial" panose="020B0604020202020204" pitchFamily="34" charset="0"/>
              </a:rPr>
              <a:t>At its heart is management by objectives (see Figure 23.5). First, management sets monthly or quarterly goals. Second, it monitors performance in the marketplace. Third, management determines the causes of serious performance deviations. Fourth, it takes corrective action to close gaps between goals and performance.</a:t>
            </a:r>
          </a:p>
          <a:p>
            <a:endParaRPr lang="en-US" altLang="en-US" dirty="0" smtClean="0">
              <a:latin typeface="Arial" panose="020B0604020202020204" pitchFamily="34" charset="0"/>
            </a:endParaRPr>
          </a:p>
          <a:p>
            <a:r>
              <a:rPr lang="en-US" altLang="en-US" dirty="0" smtClean="0">
                <a:latin typeface="Arial" panose="020B0604020202020204" pitchFamily="34" charset="0"/>
              </a:rPr>
              <a:t>Marketers today have better marketing metrics for measuring the performance of marketing plans (see Table 23.7 for some samples).73 Four tools for the purpose are sales analysis, market share analysis, marketing expense-to-sales analysis, and financial analysis. The chapter appendix outlines them in detail.</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32</a:t>
            </a:fld>
            <a:endParaRPr lang="en-US" dirty="0"/>
          </a:p>
        </p:txBody>
      </p:sp>
    </p:spTree>
    <p:extLst>
      <p:ext uri="{BB962C8B-B14F-4D97-AF65-F5344CB8AC3E}">
        <p14:creationId xmlns:p14="http://schemas.microsoft.com/office/powerpoint/2010/main" val="54626758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33</a:t>
            </a:fld>
            <a:endParaRPr lang="en-US" dirty="0"/>
          </a:p>
        </p:txBody>
      </p:sp>
    </p:spTree>
    <p:extLst>
      <p:ext uri="{BB962C8B-B14F-4D97-AF65-F5344CB8AC3E}">
        <p14:creationId xmlns:p14="http://schemas.microsoft.com/office/powerpoint/2010/main" val="249685903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smtClean="0">
                <a:latin typeface="Arial" panose="020B0604020202020204" pitchFamily="34" charset="0"/>
              </a:rPr>
              <a:t>Let’s examine the marketing audit’s four characteristics:</a:t>
            </a:r>
          </a:p>
          <a:p>
            <a:r>
              <a:rPr lang="en-US" altLang="en-US" dirty="0" smtClean="0">
                <a:latin typeface="Arial" panose="020B0604020202020204" pitchFamily="34" charset="0"/>
              </a:rPr>
              <a:t>1. Comprehensive—The marketing audit covers all the major marketing activities of a business, not just a few trouble spots as in a functional audit.</a:t>
            </a:r>
          </a:p>
          <a:p>
            <a:r>
              <a:rPr lang="en-US" altLang="en-US" dirty="0" smtClean="0">
                <a:latin typeface="Arial" panose="020B0604020202020204" pitchFamily="34" charset="0"/>
              </a:rPr>
              <a:t>2. Systematic—The marketing audit is an orderly examination of the organization’s macro- and micromarketing environments, marketing objectives and strategies, marketing systems, and specific activities.</a:t>
            </a:r>
          </a:p>
          <a:p>
            <a:r>
              <a:rPr lang="en-US" altLang="en-US" dirty="0" smtClean="0">
                <a:latin typeface="Arial" panose="020B0604020202020204" pitchFamily="34" charset="0"/>
              </a:rPr>
              <a:t>3. Independent—Self-audits, in which managers rate their own operations, lack objectivity and independence. Usually, however, outside consultants bring the necessary objectivity, broad experience in a number of industries, familiarity with the industry being audited, and undivided time and attention.</a:t>
            </a:r>
          </a:p>
          <a:p>
            <a:r>
              <a:rPr lang="en-US" altLang="en-US" dirty="0" smtClean="0">
                <a:latin typeface="Arial" panose="020B0604020202020204" pitchFamily="34" charset="0"/>
              </a:rPr>
              <a:t>4. Periodic—Firms typically initiate marketing audits only after failing to review their marketing operations during good times, with resulting problems. A periodic marketing audit can benefit companies in good health as well as those in trouble.</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34</a:t>
            </a:fld>
            <a:endParaRPr lang="en-US" dirty="0"/>
          </a:p>
        </p:txBody>
      </p:sp>
    </p:spTree>
    <p:extLst>
      <p:ext uri="{BB962C8B-B14F-4D97-AF65-F5344CB8AC3E}">
        <p14:creationId xmlns:p14="http://schemas.microsoft.com/office/powerpoint/2010/main" val="383199553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smtClean="0">
                <a:latin typeface="Arial" panose="020B0604020202020204" pitchFamily="34" charset="0"/>
              </a:rPr>
              <a:t>The marketing audit examines six major components of the company’s marketing situation. Table 23.8 lists the </a:t>
            </a:r>
            <a:r>
              <a:rPr lang="fr-FR" altLang="en-US" dirty="0" smtClean="0">
                <a:latin typeface="Arial" panose="020B0604020202020204" pitchFamily="34" charset="0"/>
              </a:rPr>
              <a:t>major questions.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35</a:t>
            </a:fld>
            <a:endParaRPr lang="en-US" dirty="0"/>
          </a:p>
        </p:txBody>
      </p:sp>
    </p:spTree>
    <p:extLst>
      <p:ext uri="{BB962C8B-B14F-4D97-AF65-F5344CB8AC3E}">
        <p14:creationId xmlns:p14="http://schemas.microsoft.com/office/powerpoint/2010/main" val="66457851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smtClean="0">
                <a:latin typeface="Arial" panose="020B0604020202020204" pitchFamily="34" charset="0"/>
              </a:rPr>
              <a:t>The three columns in Table 23.9 distinguish among poor, good, and excellent business and marketing practices. The profile management creates from indicating where it thinks the business stands on each line can highlight where changes could help the firm become a truly outstanding player in the marketplace.</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43</a:t>
            </a:fld>
            <a:endParaRPr lang="en-US" dirty="0"/>
          </a:p>
        </p:txBody>
      </p:sp>
    </p:spTree>
    <p:extLst>
      <p:ext uri="{BB962C8B-B14F-4D97-AF65-F5344CB8AC3E}">
        <p14:creationId xmlns:p14="http://schemas.microsoft.com/office/powerpoint/2010/main" val="368659774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smtClean="0">
                <a:latin typeface="Arial" panose="020B0604020202020204" pitchFamily="34" charset="0"/>
              </a:rPr>
              <a:t>To succeed in the future, marketing must be more holistic and less departmental. Marketers must achieve wider influence in the company, continuously create new ideas, and strive for customer insight by treating customers differently but appropriately. They must build their brands more through performance than promotion. They must go electronic and win through building superior information and communication systems.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44</a:t>
            </a:fld>
            <a:endParaRPr lang="en-US" dirty="0"/>
          </a:p>
        </p:txBody>
      </p:sp>
    </p:spTree>
    <p:extLst>
      <p:ext uri="{BB962C8B-B14F-4D97-AF65-F5344CB8AC3E}">
        <p14:creationId xmlns:p14="http://schemas.microsoft.com/office/powerpoint/2010/main" val="416250368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smtClean="0">
                <a:latin typeface="Arial" panose="020B0604020202020204" pitchFamily="34" charset="0"/>
              </a:rPr>
              <a:t>To accomplish these changes and become truly holistic, marketers need a new set of skills and competencies listed on this slide.</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t>45</a:t>
            </a:fld>
            <a:endParaRPr lang="en-US" dirty="0"/>
          </a:p>
        </p:txBody>
      </p:sp>
    </p:spTree>
    <p:extLst>
      <p:ext uri="{BB962C8B-B14F-4D97-AF65-F5344CB8AC3E}">
        <p14:creationId xmlns:p14="http://schemas.microsoft.com/office/powerpoint/2010/main" val="108364932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30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0" hangingPunct="0">
              <a:spcBef>
                <a:spcPct val="0"/>
              </a:spcBef>
            </a:pPr>
            <a:fld id="{0D7C0151-B078-4849-BDF2-67C142FB0ECE}" type="slidenum">
              <a:rPr lang="ru-RU">
                <a:latin typeface="Arial" panose="020B0604020202020204" pitchFamily="34" charset="0"/>
              </a:rPr>
              <a:pPr eaLnBrk="0" hangingPunct="0">
                <a:spcBef>
                  <a:spcPct val="0"/>
                </a:spcBef>
              </a:pPr>
              <a:t>46</a:t>
            </a:fld>
            <a:endParaRPr lang="ru-RU">
              <a:latin typeface="Arial" panose="020B0604020202020204" pitchFamily="34" charset="0"/>
            </a:endParaRPr>
          </a:p>
        </p:txBody>
      </p:sp>
    </p:spTree>
    <p:extLst>
      <p:ext uri="{BB962C8B-B14F-4D97-AF65-F5344CB8AC3E}">
        <p14:creationId xmlns:p14="http://schemas.microsoft.com/office/powerpoint/2010/main" val="194006287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 wonder,</a:t>
            </a:r>
            <a:r>
              <a:rPr lang="en-US" baseline="0" dirty="0" smtClean="0"/>
              <a:t> Marketing is the most popular area at our University!</a:t>
            </a:r>
            <a:endParaRPr lang="en-US" dirty="0"/>
          </a:p>
        </p:txBody>
      </p:sp>
      <p:sp>
        <p:nvSpPr>
          <p:cNvPr id="4" name="Slide Number Placeholder 3"/>
          <p:cNvSpPr>
            <a:spLocks noGrp="1"/>
          </p:cNvSpPr>
          <p:nvPr>
            <p:ph type="sldNum" sz="quarter" idx="10"/>
          </p:nvPr>
        </p:nvSpPr>
        <p:spPr/>
        <p:txBody>
          <a:bodyPr/>
          <a:lstStyle/>
          <a:p>
            <a:fld id="{425B6BC0-9D74-449B-8958-F5D3DD495A24}" type="slidenum">
              <a:rPr lang="en-US" smtClean="0"/>
              <a:t>47</a:t>
            </a:fld>
            <a:endParaRPr lang="en-US"/>
          </a:p>
        </p:txBody>
      </p:sp>
    </p:spTree>
    <p:extLst>
      <p:ext uri="{BB962C8B-B14F-4D97-AF65-F5344CB8AC3E}">
        <p14:creationId xmlns:p14="http://schemas.microsoft.com/office/powerpoint/2010/main" val="7775462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11/19/2018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37198056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11/19/2018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055913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5131551-C00B-4D27-BBB5-817DFEB1E81D}" type="datetimeFigureOut">
              <a:rPr lang="en-US" smtClean="0"/>
              <a:t>11/19/2018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634045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5131551-C00B-4D27-BBB5-817DFEB1E81D}" type="datetimeFigureOut">
              <a:rPr lang="en-US" smtClean="0"/>
              <a:t>11/19/2018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7665091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5131551-C00B-4D27-BBB5-817DFEB1E81D}" type="datetimeFigureOut">
              <a:rPr lang="en-US" smtClean="0"/>
              <a:t>11/19/2018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501218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5131551-C00B-4D27-BBB5-817DFEB1E81D}" type="datetimeFigureOut">
              <a:rPr lang="en-US" smtClean="0"/>
              <a:t>11/19/2018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5078980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131551-C00B-4D27-BBB5-817DFEB1E81D}" type="datetimeFigureOut">
              <a:rPr lang="en-US" smtClean="0"/>
              <a:t>11/19/2018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38519124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5131551-C00B-4D27-BBB5-817DFEB1E81D}" type="datetimeFigureOut">
              <a:rPr lang="en-US" smtClean="0"/>
              <a:t>11/19/2018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8259695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5131551-C00B-4D27-BBB5-817DFEB1E81D}" type="datetimeFigureOut">
              <a:rPr lang="en-US" smtClean="0"/>
              <a:t>11/19/2018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2952600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11/19/2018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3911310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11/19/2018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4763356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Rectangle 2"/>
          <p:cNvSpPr/>
          <p:nvPr userDrawn="1"/>
        </p:nvSpPr>
        <p:spPr>
          <a:xfrm>
            <a:off x="0" y="0"/>
            <a:ext cx="12192000" cy="776288"/>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sp>
        <p:nvSpPr>
          <p:cNvPr id="4" name="Rectangle 3"/>
          <p:cNvSpPr/>
          <p:nvPr userDrawn="1"/>
        </p:nvSpPr>
        <p:spPr>
          <a:xfrm>
            <a:off x="0" y="6596064"/>
            <a:ext cx="12192000" cy="261937"/>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pic>
        <p:nvPicPr>
          <p:cNvPr id="5" name="Picture 8"/>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184218" y="65088"/>
            <a:ext cx="292523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Placeholder 11"/>
          <p:cNvSpPr>
            <a:spLocks noGrp="1"/>
          </p:cNvSpPr>
          <p:nvPr>
            <p:ph type="body" sz="quarter" idx="10"/>
          </p:nvPr>
        </p:nvSpPr>
        <p:spPr>
          <a:xfrm>
            <a:off x="2709865" y="2522538"/>
            <a:ext cx="6753225" cy="1314450"/>
          </a:xfrm>
          <a:prstGeom prst="rect">
            <a:avLst/>
          </a:prstGeom>
        </p:spPr>
        <p:txBody>
          <a:bodyPr anchor="ctr"/>
          <a:lstStyle>
            <a:lvl1pPr marL="0" indent="0" algn="ctr">
              <a:buNone/>
              <a:defRPr sz="4400" b="1"/>
            </a:lvl1pPr>
          </a:lstStyle>
          <a:p>
            <a:pPr lvl="0"/>
            <a:r>
              <a:rPr lang="ru-RU" smtClean="0"/>
              <a:t>Образец текста</a:t>
            </a:r>
          </a:p>
        </p:txBody>
      </p:sp>
    </p:spTree>
    <p:extLst>
      <p:ext uri="{BB962C8B-B14F-4D97-AF65-F5344CB8AC3E}">
        <p14:creationId xmlns:p14="http://schemas.microsoft.com/office/powerpoint/2010/main" val="3602136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3" name="Rectangle 2"/>
          <p:cNvSpPr/>
          <p:nvPr userDrawn="1"/>
        </p:nvSpPr>
        <p:spPr>
          <a:xfrm>
            <a:off x="0" y="0"/>
            <a:ext cx="12192000" cy="776288"/>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sp>
        <p:nvSpPr>
          <p:cNvPr id="4" name="Rectangle 3"/>
          <p:cNvSpPr/>
          <p:nvPr userDrawn="1"/>
        </p:nvSpPr>
        <p:spPr>
          <a:xfrm>
            <a:off x="0" y="6596064"/>
            <a:ext cx="12192000" cy="261937"/>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pic>
        <p:nvPicPr>
          <p:cNvPr id="5" name="Picture 8"/>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184218" y="65088"/>
            <a:ext cx="292523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Placeholder 11"/>
          <p:cNvSpPr>
            <a:spLocks noGrp="1"/>
          </p:cNvSpPr>
          <p:nvPr>
            <p:ph type="body" sz="quarter" idx="10"/>
          </p:nvPr>
        </p:nvSpPr>
        <p:spPr>
          <a:xfrm>
            <a:off x="2709865" y="2522538"/>
            <a:ext cx="6753225" cy="1314450"/>
          </a:xfrm>
          <a:prstGeom prst="rect">
            <a:avLst/>
          </a:prstGeom>
        </p:spPr>
        <p:txBody>
          <a:bodyPr anchor="ctr"/>
          <a:lstStyle>
            <a:lvl1pPr marL="0" indent="0" algn="ctr">
              <a:buNone/>
              <a:defRPr sz="4400" b="1"/>
            </a:lvl1pPr>
          </a:lstStyle>
          <a:p>
            <a:pPr lvl="0"/>
            <a:r>
              <a:rPr lang="ru-RU" smtClean="0"/>
              <a:t>Образец текста</a:t>
            </a:r>
          </a:p>
        </p:txBody>
      </p:sp>
    </p:spTree>
    <p:extLst>
      <p:ext uri="{BB962C8B-B14F-4D97-AF65-F5344CB8AC3E}">
        <p14:creationId xmlns:p14="http://schemas.microsoft.com/office/powerpoint/2010/main" val="20187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Learning Objective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1pPr marL="118872" indent="-118872">
              <a:buClr>
                <a:srgbClr val="007FA3"/>
              </a:buClr>
              <a:buSzPct val="25000"/>
              <a:defRPr sz="1600"/>
            </a:lvl1pPr>
            <a:lvl2pPr marL="569913" indent="-285750">
              <a:buClr>
                <a:srgbClr val="007FA3"/>
              </a:buClr>
              <a:defRPr sz="1600"/>
            </a:lvl2pPr>
            <a:lvl3pPr>
              <a:buClr>
                <a:srgbClr val="007FA3"/>
              </a:buClr>
              <a:defRPr sz="1600"/>
            </a:lvl3pPr>
            <a:lvl4pPr>
              <a:buClr>
                <a:srgbClr val="007FA3"/>
              </a:buClr>
              <a:defRPr sz="1600"/>
            </a:lvl4pPr>
            <a:lvl5pPr>
              <a:buClr>
                <a:srgbClr val="007FA3"/>
              </a:buClr>
              <a:defRPr sz="1600"/>
            </a:lvl5pPr>
            <a:lvl6pPr>
              <a:buClr>
                <a:srgbClr val="007FA3"/>
              </a:buClr>
              <a:defRPr sz="1600"/>
            </a:lvl6pPr>
            <a:lvl7pPr>
              <a:buClr>
                <a:srgbClr val="007FA3"/>
              </a:buClr>
              <a:defRPr sz="1600"/>
            </a:lvl7pPr>
            <a:lvl8pPr>
              <a:buClr>
                <a:srgbClr val="007FA3"/>
              </a:buClr>
              <a:defRPr sz="1600"/>
            </a:lvl8pPr>
            <a:lvl9pPr>
              <a:buClr>
                <a:srgbClr val="007FA3"/>
              </a:buCl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a:t>
            </a:r>
          </a:p>
          <a:p>
            <a:pPr lvl="6"/>
            <a:r>
              <a:rPr lang="en-US" dirty="0" smtClean="0"/>
              <a:t>Seventh</a:t>
            </a:r>
          </a:p>
          <a:p>
            <a:pPr lvl="7"/>
            <a:r>
              <a:rPr lang="en-US" dirty="0" smtClean="0"/>
              <a:t>Eighth</a:t>
            </a:r>
          </a:p>
          <a:p>
            <a:pPr lvl="8"/>
            <a:r>
              <a:rPr lang="en-US" dirty="0" smtClean="0"/>
              <a:t>Ninth</a:t>
            </a:r>
            <a:endParaRPr lang="en-US" dirty="0"/>
          </a:p>
        </p:txBody>
      </p:sp>
      <p:sp>
        <p:nvSpPr>
          <p:cNvPr id="10" name="Footer Placeholder 4"/>
          <p:cNvSpPr>
            <a:spLocks noGrp="1"/>
          </p:cNvSpPr>
          <p:nvPr>
            <p:ph type="ftr" sz="quarter" idx="11"/>
          </p:nvPr>
        </p:nvSpPr>
        <p:spPr>
          <a:xfrm>
            <a:off x="125292" y="6172201"/>
            <a:ext cx="1146048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t>11/19/2018</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9894865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a:xfrm>
            <a:off x="609600" y="16002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Content Placeholder 2"/>
          <p:cNvSpPr>
            <a:spLocks noGrp="1"/>
          </p:cNvSpPr>
          <p:nvPr>
            <p:ph idx="13"/>
          </p:nvPr>
        </p:nvSpPr>
        <p:spPr>
          <a:xfrm>
            <a:off x="609600" y="39624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1" name="Footer Placeholder 4"/>
          <p:cNvSpPr>
            <a:spLocks noGrp="1"/>
          </p:cNvSpPr>
          <p:nvPr>
            <p:ph type="ftr" sz="quarter" idx="11"/>
          </p:nvPr>
        </p:nvSpPr>
        <p:spPr>
          <a:xfrm>
            <a:off x="125292" y="6172201"/>
            <a:ext cx="1146048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t>11/19/2018</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19366809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userDrawn="1">
  <p:cSld name="Figure + Caption">
    <p:spTree>
      <p:nvGrpSpPr>
        <p:cNvPr id="1" name=""/>
        <p:cNvGrpSpPr/>
        <p:nvPr/>
      </p:nvGrpSpPr>
      <p:grpSpPr>
        <a:xfrm>
          <a:off x="0" y="0"/>
          <a:ext cx="0" cy="0"/>
          <a:chOff x="0" y="0"/>
          <a:chExt cx="0" cy="0"/>
        </a:xfrm>
      </p:grpSpPr>
      <p:sp>
        <p:nvSpPr>
          <p:cNvPr id="8" name="Title 7"/>
          <p:cNvSpPr>
            <a:spLocks noGrp="1"/>
          </p:cNvSpPr>
          <p:nvPr>
            <p:ph type="title" hasCustomPrompt="1"/>
          </p:nvPr>
        </p:nvSpPr>
        <p:spPr>
          <a:xfrm>
            <a:off x="609600" y="228600"/>
            <a:ext cx="10972800" cy="1066800"/>
          </a:xfrm>
        </p:spPr>
        <p:txBody>
          <a:bodyPr anchor="t"/>
          <a:lstStyle>
            <a:lvl1pPr>
              <a:defRPr sz="3400">
                <a:solidFill>
                  <a:srgbClr val="007FA3"/>
                </a:solidFill>
              </a:defRPr>
            </a:lvl1pPr>
          </a:lstStyle>
          <a:p>
            <a:r>
              <a:rPr lang="en-US" dirty="0" smtClean="0"/>
              <a:t>Click to add figure number and title</a:t>
            </a:r>
            <a:endParaRPr lang="en-US" dirty="0"/>
          </a:p>
        </p:txBody>
      </p:sp>
      <p:sp>
        <p:nvSpPr>
          <p:cNvPr id="10" name="Text Placeholder 9"/>
          <p:cNvSpPr>
            <a:spLocks noGrp="1"/>
          </p:cNvSpPr>
          <p:nvPr>
            <p:ph type="body" sz="quarter" idx="13" hasCustomPrompt="1"/>
          </p:nvPr>
        </p:nvSpPr>
        <p:spPr>
          <a:xfrm>
            <a:off x="609600" y="5368160"/>
            <a:ext cx="10972800" cy="916856"/>
          </a:xfrm>
        </p:spPr>
        <p:txBody>
          <a:bodyPr anchor="b"/>
          <a:lstStyle>
            <a:lvl1pPr marL="0" indent="0">
              <a:spcBef>
                <a:spcPts val="0"/>
              </a:spcBef>
              <a:buNone/>
              <a:defRPr sz="800"/>
            </a:lvl1pPr>
            <a:lvl2pPr marL="0" indent="0">
              <a:spcBef>
                <a:spcPts val="0"/>
              </a:spcBef>
              <a:buNone/>
              <a:defRPr sz="1600"/>
            </a:lvl2pPr>
            <a:lvl3pPr marL="0" indent="0">
              <a:spcBef>
                <a:spcPts val="0"/>
              </a:spcBef>
              <a:buNone/>
              <a:defRPr sz="1600"/>
            </a:lvl3pPr>
            <a:lvl4pPr marL="0" indent="0">
              <a:spcBef>
                <a:spcPts val="0"/>
              </a:spcBef>
              <a:buNone/>
              <a:defRPr sz="1600"/>
            </a:lvl4pPr>
            <a:lvl5pPr marL="0" indent="0">
              <a:spcBef>
                <a:spcPts val="0"/>
              </a:spcBef>
              <a:buNone/>
              <a:defRPr sz="1600"/>
            </a:lvl5pPr>
            <a:lvl6pPr marL="0" indent="0">
              <a:spcBef>
                <a:spcPts val="0"/>
              </a:spcBef>
              <a:buNone/>
              <a:defRPr sz="1600"/>
            </a:lvl6pPr>
            <a:lvl7pPr marL="0" indent="0">
              <a:spcBef>
                <a:spcPts val="0"/>
              </a:spcBef>
              <a:buNone/>
              <a:defRPr sz="1600"/>
            </a:lvl7pPr>
            <a:lvl8pPr marL="0" indent="0">
              <a:spcBef>
                <a:spcPts val="0"/>
              </a:spcBef>
              <a:buNone/>
              <a:defRPr sz="1600"/>
            </a:lvl8pPr>
            <a:lvl9pPr marL="0" indent="0">
              <a:spcBef>
                <a:spcPts val="0"/>
              </a:spcBef>
              <a:buNone/>
              <a:defRPr sz="1600"/>
            </a:lvl9pPr>
          </a:lstStyle>
          <a:p>
            <a:pPr lvl="0"/>
            <a:r>
              <a:rPr lang="en-US" dirty="0" smtClean="0"/>
              <a:t>Click to add caption</a:t>
            </a:r>
            <a:endParaRPr lang="en-US" dirty="0"/>
          </a:p>
        </p:txBody>
      </p:sp>
      <p:sp>
        <p:nvSpPr>
          <p:cNvPr id="11" name="Footer Placeholder 2"/>
          <p:cNvSpPr>
            <a:spLocks noGrp="1"/>
          </p:cNvSpPr>
          <p:nvPr>
            <p:ph type="ftr" sz="quarter" idx="11"/>
          </p:nvPr>
        </p:nvSpPr>
        <p:spPr>
          <a:xfrm>
            <a:off x="125292" y="6172201"/>
            <a:ext cx="11460480" cy="235463"/>
          </a:xfrm>
        </p:spPr>
        <p:txBody>
          <a:bodyPr/>
          <a:lstStyle/>
          <a:p>
            <a:endParaRPr lang="en-US" dirty="0"/>
          </a:p>
        </p:txBody>
      </p:sp>
      <p:sp>
        <p:nvSpPr>
          <p:cNvPr id="2" name="Date Placeholder 1"/>
          <p:cNvSpPr>
            <a:spLocks noGrp="1"/>
          </p:cNvSpPr>
          <p:nvPr>
            <p:ph type="dt" sz="half" idx="10"/>
          </p:nvPr>
        </p:nvSpPr>
        <p:spPr/>
        <p:txBody>
          <a:bodyPr/>
          <a:lstStyle>
            <a:lvl1pPr>
              <a:defRPr>
                <a:solidFill>
                  <a:schemeClr val="tx1"/>
                </a:solidFill>
              </a:defRPr>
            </a:lvl1pPr>
          </a:lstStyle>
          <a:p>
            <a:fld id="{A9DF6EFB-3F44-496C-A842-1E0B3D3B975A}" type="datetimeFigureOut">
              <a:rPr lang="en-US" smtClean="0"/>
              <a:pPr/>
              <a:t>11/19/2018</a:t>
            </a:fld>
            <a:endParaRPr lang="en-US" dirty="0"/>
          </a:p>
        </p:txBody>
      </p:sp>
      <p:sp>
        <p:nvSpPr>
          <p:cNvPr id="4" name="Slide Number Placeholder 3"/>
          <p:cNvSpPr>
            <a:spLocks noGrp="1"/>
          </p:cNvSpPr>
          <p:nvPr>
            <p:ph type="sldNum" sz="quarter" idx="12"/>
          </p:nvPr>
        </p:nvSpPr>
        <p:spPr/>
        <p:txBody>
          <a:bodyPr/>
          <a:lstStyle>
            <a:lvl1pPr>
              <a:defRPr>
                <a:solidFill>
                  <a:schemeClr val="tx1"/>
                </a:solidFill>
              </a:defRPr>
            </a:lvl1pPr>
          </a:lstStyle>
          <a:p>
            <a:fld id="{200B2350-5261-4F5C-9DF5-EF0D264FC8D2}" type="slidenum">
              <a:rPr lang="en-US" smtClean="0"/>
              <a:pPr/>
              <a:t>‹#›</a:t>
            </a:fld>
            <a:endParaRPr lang="en-US" dirty="0"/>
          </a:p>
        </p:txBody>
      </p:sp>
      <p:pic>
        <p:nvPicPr>
          <p:cNvPr id="9" name="Picture 8" descr="Pearson Logo"/>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9600" y="6376790"/>
            <a:ext cx="1224000" cy="279915"/>
          </a:xfrm>
          <a:prstGeom prst="rect">
            <a:avLst/>
          </a:prstGeom>
        </p:spPr>
      </p:pic>
      <p:sp>
        <p:nvSpPr>
          <p:cNvPr id="14" name="TextBox 13"/>
          <p:cNvSpPr txBox="1"/>
          <p:nvPr userDrawn="1"/>
        </p:nvSpPr>
        <p:spPr>
          <a:xfrm>
            <a:off x="2133600" y="6429346"/>
            <a:ext cx="9550400" cy="276999"/>
          </a:xfrm>
          <a:prstGeom prst="rect">
            <a:avLst/>
          </a:prstGeom>
          <a:noFill/>
        </p:spPr>
        <p:txBody>
          <a:bodyPr wrap="square" rtlCol="0">
            <a:spAutoFit/>
          </a:bodyPr>
          <a:lstStyle/>
          <a:p>
            <a:pPr algn="r">
              <a:buClrTx/>
              <a:defRPr/>
            </a:pPr>
            <a:r>
              <a:rPr lang="en-US" altLang="en-US" sz="1200" dirty="0" smtClean="0">
                <a:latin typeface="Verdana" panose="020B0604030504040204" pitchFamily="34" charset="0"/>
                <a:ea typeface="Verdana" panose="020B0604030504040204" pitchFamily="34" charset="0"/>
                <a:cs typeface="Verdana" panose="020B0604030504040204" pitchFamily="34" charset="0"/>
              </a:rPr>
              <a:t>Copyright © 2016, 2012, 2009 Pearson Education, Inc. All Rights Reserved</a:t>
            </a:r>
            <a:endParaRPr lang="en-US" altLang="en-US" sz="1200"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3312018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131551-C00B-4D27-BBB5-817DFEB1E81D}" type="datetimeFigureOut">
              <a:rPr lang="en-US" smtClean="0"/>
              <a:t>11/19/2018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5C31E4-4B33-4560-AE3B-5BE6EF3D105E}" type="slidenum">
              <a:rPr lang="en-US" smtClean="0"/>
              <a:t>‹#›</a:t>
            </a:fld>
            <a:endParaRPr lang="en-US"/>
          </a:p>
        </p:txBody>
      </p:sp>
    </p:spTree>
    <p:extLst>
      <p:ext uri="{BB962C8B-B14F-4D97-AF65-F5344CB8AC3E}">
        <p14:creationId xmlns:p14="http://schemas.microsoft.com/office/powerpoint/2010/main" val="10955209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mamurjon@gmail.com" TargetMode="External"/><Relationship Id="rId2" Type="http://schemas.openxmlformats.org/officeDocument/2006/relationships/hyperlink" Target="mailto:mrahimov@wiut.uz" TargetMode="Externa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emf"/></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3"/>
          <p:cNvSpPr txBox="1">
            <a:spLocks noChangeArrowheads="1"/>
          </p:cNvSpPr>
          <p:nvPr/>
        </p:nvSpPr>
        <p:spPr bwMode="auto">
          <a:xfrm>
            <a:off x="2767054" y="1895857"/>
            <a:ext cx="6834146" cy="4585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sz="4000" b="1" dirty="0" smtClean="0">
                <a:latin typeface="Arial" panose="020B0604020202020204" pitchFamily="34" charset="0"/>
              </a:rPr>
              <a:t>Aspects of International Marketing Management</a:t>
            </a:r>
            <a:endParaRPr lang="en-US" sz="4000" b="1" dirty="0">
              <a:latin typeface="Arial" panose="020B0604020202020204" pitchFamily="34" charset="0"/>
            </a:endParaRPr>
          </a:p>
          <a:p>
            <a:pPr algn="ctr" eaLnBrk="1" hangingPunct="1">
              <a:spcBef>
                <a:spcPct val="0"/>
              </a:spcBef>
              <a:buFontTx/>
              <a:buNone/>
            </a:pPr>
            <a:endParaRPr lang="en-US" sz="2400" dirty="0" smtClean="0">
              <a:latin typeface="Arial" panose="020B0604020202020204" pitchFamily="34" charset="0"/>
            </a:endParaRPr>
          </a:p>
          <a:p>
            <a:pPr algn="ctr" eaLnBrk="1" hangingPunct="1">
              <a:spcBef>
                <a:spcPct val="0"/>
              </a:spcBef>
              <a:buFontTx/>
              <a:buNone/>
            </a:pPr>
            <a:endParaRPr lang="en-US" sz="2400" dirty="0">
              <a:latin typeface="Arial" panose="020B0604020202020204" pitchFamily="34" charset="0"/>
            </a:endParaRPr>
          </a:p>
          <a:p>
            <a:pPr algn="ctr" eaLnBrk="1" hangingPunct="1">
              <a:spcBef>
                <a:spcPct val="0"/>
              </a:spcBef>
              <a:buFontTx/>
              <a:buNone/>
            </a:pPr>
            <a:r>
              <a:rPr lang="en-US" sz="2400" dirty="0" smtClean="0">
                <a:latin typeface="Arial" panose="020B0604020202020204" pitchFamily="34" charset="0"/>
              </a:rPr>
              <a:t>Mamurjon </a:t>
            </a:r>
            <a:r>
              <a:rPr lang="en-US" sz="2400" dirty="0">
                <a:latin typeface="Arial" panose="020B0604020202020204" pitchFamily="34" charset="0"/>
              </a:rPr>
              <a:t>Rahimov</a:t>
            </a:r>
          </a:p>
          <a:p>
            <a:pPr algn="ctr" eaLnBrk="1" hangingPunct="1">
              <a:spcBef>
                <a:spcPct val="0"/>
              </a:spcBef>
              <a:buFontTx/>
              <a:buNone/>
            </a:pPr>
            <a:r>
              <a:rPr lang="en-US" sz="2400" dirty="0" smtClean="0">
                <a:latin typeface="Arial" panose="020B0604020202020204" pitchFamily="34" charset="0"/>
                <a:hlinkClick r:id="rId2"/>
              </a:rPr>
              <a:t>mrahimov@wiut.uz</a:t>
            </a:r>
            <a:endParaRPr lang="en-US" sz="2400" dirty="0" smtClean="0">
              <a:latin typeface="Arial" panose="020B0604020202020204" pitchFamily="34" charset="0"/>
            </a:endParaRPr>
          </a:p>
          <a:p>
            <a:pPr algn="ctr">
              <a:spcBef>
                <a:spcPct val="0"/>
              </a:spcBef>
              <a:buNone/>
            </a:pPr>
            <a:r>
              <a:rPr lang="en-US" sz="2400" dirty="0" smtClean="0">
                <a:hlinkClick r:id="rId3"/>
              </a:rPr>
              <a:t>mamurjon@gmail.com</a:t>
            </a:r>
            <a:endParaRPr lang="en-US" sz="2400" dirty="0" smtClean="0"/>
          </a:p>
          <a:p>
            <a:pPr algn="ctr">
              <a:spcBef>
                <a:spcPct val="0"/>
              </a:spcBef>
              <a:buNone/>
            </a:pPr>
            <a:endParaRPr lang="en-US" sz="2400" dirty="0"/>
          </a:p>
          <a:p>
            <a:pPr algn="ctr" eaLnBrk="1" hangingPunct="1">
              <a:spcBef>
                <a:spcPct val="0"/>
              </a:spcBef>
              <a:buFontTx/>
              <a:buNone/>
            </a:pPr>
            <a:endParaRPr lang="ru-RU" sz="2400" dirty="0">
              <a:latin typeface="Arial" panose="020B0604020202020204" pitchFamily="34" charset="0"/>
            </a:endParaRPr>
          </a:p>
          <a:p>
            <a:pPr algn="ctr" eaLnBrk="1" hangingPunct="1">
              <a:spcBef>
                <a:spcPct val="0"/>
              </a:spcBef>
              <a:buFontTx/>
              <a:buNone/>
            </a:pPr>
            <a:endParaRPr lang="en-US" sz="4400" b="1" dirty="0">
              <a:latin typeface="Arial" panose="020B0604020202020204" pitchFamily="34" charset="0"/>
            </a:endParaRPr>
          </a:p>
        </p:txBody>
      </p:sp>
      <p:pic>
        <p:nvPicPr>
          <p:cNvPr id="4" name="Рисунок 3"/>
          <p:cNvPicPr>
            <a:picLocks noChangeAspect="1"/>
          </p:cNvPicPr>
          <p:nvPr/>
        </p:nvPicPr>
        <p:blipFill>
          <a:blip r:embed="rId4"/>
          <a:stretch>
            <a:fillRect/>
          </a:stretch>
        </p:blipFill>
        <p:spPr>
          <a:xfrm>
            <a:off x="7727118" y="3592364"/>
            <a:ext cx="4331879" cy="2889364"/>
          </a:xfrm>
          <a:prstGeom prst="rect">
            <a:avLst/>
          </a:prstGeom>
        </p:spPr>
      </p:pic>
    </p:spTree>
    <p:extLst>
      <p:ext uri="{BB962C8B-B14F-4D97-AF65-F5344CB8AC3E}">
        <p14:creationId xmlns:p14="http://schemas.microsoft.com/office/powerpoint/2010/main" val="6708338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91165" y="1581036"/>
            <a:ext cx="6998208" cy="2387600"/>
          </a:xfrm>
        </p:spPr>
        <p:txBody>
          <a:bodyPr>
            <a:normAutofit fontScale="90000"/>
          </a:bodyPr>
          <a:lstStyle/>
          <a:p>
            <a:r>
              <a:rPr lang="en-US" altLang="en-US" dirty="0">
                <a:cs typeface="Avenir Black" pitchFamily="-84" charset="0"/>
              </a:rPr>
              <a:t>Managing a Holistic Marketing Organization for the Long Run</a:t>
            </a:r>
            <a:endParaRPr lang="en-US" dirty="0">
              <a:cs typeface="Arial" panose="020B0604020202020204" pitchFamily="34" charset="0"/>
            </a:endParaRPr>
          </a:p>
        </p:txBody>
      </p:sp>
      <p:pic>
        <p:nvPicPr>
          <p:cNvPr id="5" name="Picture 4"/>
          <p:cNvPicPr>
            <a:picLocks noChangeAspect="1"/>
          </p:cNvPicPr>
          <p:nvPr/>
        </p:nvPicPr>
        <p:blipFill>
          <a:blip r:embed="rId3"/>
          <a:stretch>
            <a:fillRect/>
          </a:stretch>
        </p:blipFill>
        <p:spPr>
          <a:xfrm>
            <a:off x="9031314" y="30479"/>
            <a:ext cx="3000375" cy="1038225"/>
          </a:xfrm>
          <a:prstGeom prst="rect">
            <a:avLst/>
          </a:prstGeom>
        </p:spPr>
      </p:pic>
      <p:pic>
        <p:nvPicPr>
          <p:cNvPr id="7" name="Picture 6"/>
          <p:cNvPicPr>
            <a:picLocks noChangeAspect="1"/>
          </p:cNvPicPr>
          <p:nvPr/>
        </p:nvPicPr>
        <p:blipFill>
          <a:blip r:embed="rId4"/>
          <a:stretch>
            <a:fillRect/>
          </a:stretch>
        </p:blipFill>
        <p:spPr>
          <a:xfrm>
            <a:off x="193389" y="161770"/>
            <a:ext cx="3445179" cy="798349"/>
          </a:xfrm>
          <a:prstGeom prst="rect">
            <a:avLst/>
          </a:prstGeom>
        </p:spPr>
      </p:pic>
      <p:pic>
        <p:nvPicPr>
          <p:cNvPr id="9" name="Рисунок 8"/>
          <p:cNvPicPr>
            <a:picLocks noChangeAspect="1"/>
          </p:cNvPicPr>
          <p:nvPr/>
        </p:nvPicPr>
        <p:blipFill>
          <a:blip r:embed="rId5"/>
          <a:stretch>
            <a:fillRect/>
          </a:stretch>
        </p:blipFill>
        <p:spPr>
          <a:xfrm>
            <a:off x="0" y="3133021"/>
            <a:ext cx="2749534" cy="3724979"/>
          </a:xfrm>
          <a:prstGeom prst="rect">
            <a:avLst/>
          </a:prstGeom>
        </p:spPr>
      </p:pic>
    </p:spTree>
    <p:extLst>
      <p:ext uri="{BB962C8B-B14F-4D97-AF65-F5344CB8AC3E}">
        <p14:creationId xmlns:p14="http://schemas.microsoft.com/office/powerpoint/2010/main" val="5255125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8229600" cy="1097280"/>
          </a:xfrm>
        </p:spPr>
        <p:txBody>
          <a:bodyPr/>
          <a:lstStyle/>
          <a:p>
            <a:r>
              <a:rPr lang="en-US" sz="3600" dirty="0"/>
              <a:t>Learning </a:t>
            </a:r>
            <a:r>
              <a:rPr lang="en-US" sz="3600" dirty="0"/>
              <a:t>Objectives</a:t>
            </a:r>
            <a:endParaRPr lang="en-IN" sz="2000" dirty="0"/>
          </a:p>
        </p:txBody>
      </p:sp>
      <p:sp>
        <p:nvSpPr>
          <p:cNvPr id="3" name="Content Placeholder 2"/>
          <p:cNvSpPr>
            <a:spLocks noGrp="1"/>
          </p:cNvSpPr>
          <p:nvPr>
            <p:ph idx="1"/>
          </p:nvPr>
        </p:nvSpPr>
        <p:spPr>
          <a:xfrm>
            <a:off x="1971870" y="1600200"/>
            <a:ext cx="4733731" cy="4648200"/>
          </a:xfrm>
        </p:spPr>
        <p:txBody>
          <a:bodyPr/>
          <a:lstStyle/>
          <a:p>
            <a:pPr marL="0" indent="0">
              <a:buClr>
                <a:schemeClr val="bg1"/>
              </a:buClr>
              <a:buNone/>
            </a:pPr>
            <a:r>
              <a:rPr lang="en-US" sz="2400" b="1" dirty="0">
                <a:solidFill>
                  <a:srgbClr val="007FA3"/>
                </a:solidFill>
              </a:rPr>
              <a:t>23.1</a:t>
            </a:r>
            <a:r>
              <a:rPr lang="en-US" sz="2400" dirty="0"/>
              <a:t> </a:t>
            </a:r>
            <a:r>
              <a:rPr lang="en-US" altLang="en-US" sz="2400" dirty="0">
                <a:cs typeface="Avenir Black" pitchFamily="-84" charset="0"/>
              </a:rPr>
              <a:t>What are important trends in marketing practices?</a:t>
            </a:r>
            <a:endParaRPr lang="en-US" sz="2400" dirty="0"/>
          </a:p>
          <a:p>
            <a:pPr marL="0" indent="0">
              <a:buClr>
                <a:schemeClr val="bg1"/>
              </a:buClr>
              <a:buNone/>
            </a:pPr>
            <a:r>
              <a:rPr lang="en-US" sz="2400" b="1" dirty="0">
                <a:solidFill>
                  <a:srgbClr val="007FA3"/>
                </a:solidFill>
              </a:rPr>
              <a:t>23.2</a:t>
            </a:r>
            <a:r>
              <a:rPr lang="en-US" sz="2400" dirty="0"/>
              <a:t> </a:t>
            </a:r>
            <a:r>
              <a:rPr lang="en-US" altLang="en-US" sz="2400" dirty="0">
                <a:cs typeface="Avenir Black" pitchFamily="-84" charset="0"/>
              </a:rPr>
              <a:t>What are the keys to effective internal marketing?</a:t>
            </a:r>
            <a:endParaRPr lang="en-US" sz="2400" dirty="0">
              <a:cs typeface="Avenir Black" charset="0"/>
            </a:endParaRPr>
          </a:p>
          <a:p>
            <a:pPr marL="0" indent="0">
              <a:buClr>
                <a:schemeClr val="bg1"/>
              </a:buClr>
              <a:buNone/>
            </a:pPr>
            <a:r>
              <a:rPr lang="en-US" sz="2400" b="1" dirty="0">
                <a:solidFill>
                  <a:srgbClr val="007FA3"/>
                </a:solidFill>
              </a:rPr>
              <a:t>23.3</a:t>
            </a:r>
            <a:r>
              <a:rPr lang="en-US" sz="2400" dirty="0"/>
              <a:t> </a:t>
            </a:r>
            <a:r>
              <a:rPr lang="en-US" altLang="en-US" sz="2400" dirty="0">
                <a:cs typeface="Avenir Black" pitchFamily="-84" charset="0"/>
              </a:rPr>
              <a:t>How can companies be socially responsible marketers?</a:t>
            </a:r>
            <a:endParaRPr lang="en-US" sz="2400" dirty="0">
              <a:cs typeface="Avenir Black" charset="0"/>
            </a:endParaRPr>
          </a:p>
          <a:p>
            <a:pPr marL="0" indent="0">
              <a:buClr>
                <a:schemeClr val="bg1"/>
              </a:buClr>
              <a:buNone/>
            </a:pPr>
            <a:r>
              <a:rPr lang="en-US" sz="2400" b="1" dirty="0">
                <a:solidFill>
                  <a:srgbClr val="007FA3"/>
                </a:solidFill>
              </a:rPr>
              <a:t>23.4</a:t>
            </a:r>
            <a:r>
              <a:rPr lang="en-US" sz="2400" dirty="0"/>
              <a:t> </a:t>
            </a:r>
            <a:r>
              <a:rPr lang="en-US" altLang="en-US" sz="2400" dirty="0">
                <a:cs typeface="Avenir Black" pitchFamily="-84" charset="0"/>
              </a:rPr>
              <a:t>What tools are available to help companies monitor and improve their marketing activities?</a:t>
            </a:r>
            <a:endParaRPr lang="en-US" altLang="en-US" sz="2400" dirty="0">
              <a:cs typeface="Avenir Black" pitchFamily="-84" charset="0"/>
            </a:endParaRPr>
          </a:p>
          <a:p>
            <a:pPr marL="0" indent="0">
              <a:buClr>
                <a:schemeClr val="bg1"/>
              </a:buClr>
              <a:buNone/>
            </a:pPr>
            <a:r>
              <a:rPr lang="en-US" sz="2400" b="1" dirty="0">
                <a:solidFill>
                  <a:srgbClr val="007FA3"/>
                </a:solidFill>
              </a:rPr>
              <a:t>23.5</a:t>
            </a:r>
            <a:r>
              <a:rPr lang="en-US" sz="2400" dirty="0"/>
              <a:t> </a:t>
            </a:r>
            <a:r>
              <a:rPr lang="en-US" altLang="en-US" sz="2400" dirty="0">
                <a:cs typeface="Avenir Black" pitchFamily="-84" charset="0"/>
              </a:rPr>
              <a:t>What do marketers need to do to succeed in the future</a:t>
            </a:r>
            <a:r>
              <a:rPr lang="sv-SE" altLang="en-US" sz="2400" dirty="0">
                <a:cs typeface="Avenir Black" pitchFamily="-84" charset="0"/>
              </a:rPr>
              <a:t>?</a:t>
            </a:r>
            <a:endParaRPr lang="en-US" sz="2400" dirty="0">
              <a:cs typeface="Avenir Black" charset="0"/>
            </a:endParaRPr>
          </a:p>
        </p:txBody>
      </p:sp>
      <p:pic>
        <p:nvPicPr>
          <p:cNvPr id="4" name="Picture 3"/>
          <p:cNvPicPr>
            <a:picLocks noChangeAspect="1"/>
          </p:cNvPicPr>
          <p:nvPr/>
        </p:nvPicPr>
        <p:blipFill>
          <a:blip r:embed="rId3"/>
          <a:stretch>
            <a:fillRect/>
          </a:stretch>
        </p:blipFill>
        <p:spPr>
          <a:xfrm>
            <a:off x="6855514" y="1600200"/>
            <a:ext cx="5276824" cy="3925957"/>
          </a:xfrm>
          <a:prstGeom prst="rect">
            <a:avLst/>
          </a:prstGeom>
        </p:spPr>
      </p:pic>
    </p:spTree>
    <p:extLst>
      <p:ext uri="{BB962C8B-B14F-4D97-AF65-F5344CB8AC3E}">
        <p14:creationId xmlns:p14="http://schemas.microsoft.com/office/powerpoint/2010/main" val="2278450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ltLang="en-US" sz="3600" dirty="0"/>
              <a:t>Trends </a:t>
            </a:r>
            <a:r>
              <a:rPr lang="en-US" altLang="en-US" sz="3600" dirty="0"/>
              <a:t>in Marketing </a:t>
            </a:r>
            <a:r>
              <a:rPr lang="en-US" altLang="en-US" sz="3600" dirty="0"/>
              <a:t>Practices</a:t>
            </a:r>
            <a:endParaRPr lang="en-IN" sz="3600" dirty="0"/>
          </a:p>
        </p:txBody>
      </p:sp>
      <p:sp>
        <p:nvSpPr>
          <p:cNvPr id="5" name="Content Placeholder 4"/>
          <p:cNvSpPr>
            <a:spLocks noGrp="1"/>
          </p:cNvSpPr>
          <p:nvPr>
            <p:ph idx="1"/>
          </p:nvPr>
        </p:nvSpPr>
        <p:spPr>
          <a:xfrm>
            <a:off x="1981200" y="1600201"/>
            <a:ext cx="4038600" cy="4525963"/>
          </a:xfrm>
        </p:spPr>
        <p:txBody>
          <a:bodyPr/>
          <a:lstStyle/>
          <a:p>
            <a:r>
              <a:rPr lang="en-US" altLang="en-US" sz="2600" dirty="0"/>
              <a:t>Reengineering</a:t>
            </a:r>
          </a:p>
          <a:p>
            <a:r>
              <a:rPr lang="en-US" altLang="en-US" sz="2600" dirty="0"/>
              <a:t>Outsourcing</a:t>
            </a:r>
          </a:p>
          <a:p>
            <a:r>
              <a:rPr lang="en-US" altLang="en-US" sz="2600" dirty="0"/>
              <a:t>Benchmarking</a:t>
            </a:r>
          </a:p>
          <a:p>
            <a:r>
              <a:rPr lang="en-US" altLang="en-US" sz="2600" dirty="0"/>
              <a:t>Supplier partnering</a:t>
            </a:r>
          </a:p>
          <a:p>
            <a:r>
              <a:rPr lang="en-US" altLang="en-US" sz="2600" dirty="0"/>
              <a:t>Customer partnering</a:t>
            </a:r>
          </a:p>
          <a:p>
            <a:r>
              <a:rPr lang="en-US" altLang="en-US" sz="2600" dirty="0"/>
              <a:t>Merging</a:t>
            </a:r>
          </a:p>
          <a:p>
            <a:r>
              <a:rPr lang="en-US" altLang="en-US" sz="2600" dirty="0"/>
              <a:t>Globalizing</a:t>
            </a:r>
          </a:p>
          <a:p>
            <a:r>
              <a:rPr lang="en-US" altLang="en-US" sz="2600" dirty="0"/>
              <a:t>Flattening</a:t>
            </a:r>
            <a:endParaRPr lang="en-IN" sz="2600" dirty="0"/>
          </a:p>
        </p:txBody>
      </p:sp>
      <p:sp>
        <p:nvSpPr>
          <p:cNvPr id="6" name="Content Placeholder 5"/>
          <p:cNvSpPr>
            <a:spLocks noGrp="1"/>
          </p:cNvSpPr>
          <p:nvPr>
            <p:ph idx="13"/>
          </p:nvPr>
        </p:nvSpPr>
        <p:spPr>
          <a:xfrm>
            <a:off x="6781800" y="1600201"/>
            <a:ext cx="3429000" cy="4525963"/>
          </a:xfrm>
        </p:spPr>
        <p:txBody>
          <a:bodyPr/>
          <a:lstStyle/>
          <a:p>
            <a:r>
              <a:rPr lang="en-US" altLang="en-US" sz="2600" dirty="0"/>
              <a:t>Focusing</a:t>
            </a:r>
          </a:p>
          <a:p>
            <a:r>
              <a:rPr lang="en-US" altLang="en-US" sz="2600" dirty="0"/>
              <a:t>Justifying</a:t>
            </a:r>
          </a:p>
          <a:p>
            <a:r>
              <a:rPr lang="en-US" altLang="en-US" sz="2600" dirty="0"/>
              <a:t>Accelerating</a:t>
            </a:r>
          </a:p>
          <a:p>
            <a:r>
              <a:rPr lang="en-US" altLang="en-US" sz="2600" dirty="0"/>
              <a:t>Empowering</a:t>
            </a:r>
          </a:p>
          <a:p>
            <a:r>
              <a:rPr lang="en-US" altLang="en-US" sz="2600" dirty="0"/>
              <a:t>Broadening</a:t>
            </a:r>
          </a:p>
          <a:p>
            <a:r>
              <a:rPr lang="en-US" altLang="en-US" sz="2600" dirty="0"/>
              <a:t>Monitoring</a:t>
            </a:r>
          </a:p>
          <a:p>
            <a:r>
              <a:rPr lang="en-US" altLang="en-US" sz="2600" dirty="0"/>
              <a:t>Uncovering</a:t>
            </a:r>
            <a:endParaRPr lang="en-IN" sz="2600" dirty="0"/>
          </a:p>
        </p:txBody>
      </p:sp>
    </p:spTree>
    <p:extLst>
      <p:ext uri="{BB962C8B-B14F-4D97-AF65-F5344CB8AC3E}">
        <p14:creationId xmlns:p14="http://schemas.microsoft.com/office/powerpoint/2010/main" val="21097655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sz="3600" dirty="0"/>
              <a:t>Important Shifts in Marketing and Business </a:t>
            </a:r>
            <a:r>
              <a:rPr lang="en-IN" sz="3600" dirty="0"/>
              <a:t>Practices </a:t>
            </a:r>
            <a:r>
              <a:rPr lang="en-IN" sz="2000" dirty="0"/>
              <a:t>(1 of 3)</a:t>
            </a:r>
            <a:endParaRPr lang="en-IN" sz="2000" dirty="0"/>
          </a:p>
        </p:txBody>
      </p:sp>
      <p:sp>
        <p:nvSpPr>
          <p:cNvPr id="3" name="Content Placeholder 2"/>
          <p:cNvSpPr>
            <a:spLocks noGrp="1"/>
          </p:cNvSpPr>
          <p:nvPr>
            <p:ph idx="1"/>
          </p:nvPr>
        </p:nvSpPr>
        <p:spPr>
          <a:xfrm>
            <a:off x="1981200" y="1600201"/>
            <a:ext cx="8229600" cy="304800"/>
          </a:xfrm>
        </p:spPr>
        <p:txBody>
          <a:bodyPr>
            <a:normAutofit fontScale="92500" lnSpcReduction="20000"/>
          </a:bodyPr>
          <a:lstStyle/>
          <a:p>
            <a:pPr marL="0" indent="0">
              <a:buNone/>
            </a:pPr>
            <a:r>
              <a:rPr lang="en-IN" sz="2000" b="1" dirty="0"/>
              <a:t>Table 23.1 </a:t>
            </a:r>
            <a:r>
              <a:rPr lang="en-IN" sz="2000" dirty="0"/>
              <a:t>Important Shifts in Marketing and Business Practices</a:t>
            </a:r>
          </a:p>
        </p:txBody>
      </p:sp>
      <p:sp>
        <p:nvSpPr>
          <p:cNvPr id="4" name="Content Placeholder 3"/>
          <p:cNvSpPr>
            <a:spLocks noGrp="1"/>
          </p:cNvSpPr>
          <p:nvPr>
            <p:ph idx="13"/>
          </p:nvPr>
        </p:nvSpPr>
        <p:spPr>
          <a:xfrm>
            <a:off x="1981200" y="2057400"/>
            <a:ext cx="8229600" cy="4068764"/>
          </a:xfrm>
        </p:spPr>
        <p:txBody>
          <a:bodyPr/>
          <a:lstStyle/>
          <a:p>
            <a:pPr marL="0" indent="0">
              <a:buNone/>
            </a:pPr>
            <a:r>
              <a:rPr lang="en-IN" sz="1800" b="1" dirty="0"/>
              <a:t>Reengineering.</a:t>
            </a:r>
            <a:r>
              <a:rPr lang="en-IN" sz="1800" i="1" dirty="0"/>
              <a:t> </a:t>
            </a:r>
            <a:r>
              <a:rPr lang="en-IN" sz="1800" dirty="0"/>
              <a:t>Appointing teams to manage customer-value-building processes and break down walls between departments</a:t>
            </a:r>
          </a:p>
          <a:p>
            <a:pPr marL="0" indent="0">
              <a:buNone/>
            </a:pPr>
            <a:r>
              <a:rPr lang="en-IN" sz="1800" b="1" dirty="0"/>
              <a:t>Outsourcing</a:t>
            </a:r>
            <a:r>
              <a:rPr lang="en-IN" sz="1800" b="1" dirty="0"/>
              <a:t>. </a:t>
            </a:r>
            <a:r>
              <a:rPr lang="en-IN" sz="1800" dirty="0"/>
              <a:t>Buying more goods and services from outside domestic or foreign </a:t>
            </a:r>
            <a:r>
              <a:rPr lang="en-IN" sz="1800" dirty="0"/>
              <a:t>vendors</a:t>
            </a:r>
          </a:p>
          <a:p>
            <a:pPr marL="0" indent="0">
              <a:buNone/>
            </a:pPr>
            <a:r>
              <a:rPr lang="en-IN" sz="1800" b="1" dirty="0"/>
              <a:t>Benchmarking</a:t>
            </a:r>
            <a:r>
              <a:rPr lang="en-IN" sz="1800" b="1" dirty="0"/>
              <a:t>. </a:t>
            </a:r>
            <a:r>
              <a:rPr lang="en-IN" sz="1800" dirty="0"/>
              <a:t>Studying “best practice companies” to improve performance</a:t>
            </a:r>
          </a:p>
          <a:p>
            <a:pPr marL="0" indent="0">
              <a:buNone/>
            </a:pPr>
            <a:r>
              <a:rPr lang="en-IN" sz="1800" b="1" dirty="0"/>
              <a:t>Supplier </a:t>
            </a:r>
            <a:r>
              <a:rPr lang="en-IN" sz="1800" b="1" dirty="0"/>
              <a:t>partnering. </a:t>
            </a:r>
            <a:r>
              <a:rPr lang="en-IN" sz="1800" dirty="0"/>
              <a:t>Partnering with fewer but better value-adding suppliers</a:t>
            </a:r>
          </a:p>
          <a:p>
            <a:pPr marL="0" indent="0">
              <a:buNone/>
            </a:pPr>
            <a:r>
              <a:rPr lang="en-IN" sz="1800" b="1" dirty="0"/>
              <a:t>Customer </a:t>
            </a:r>
            <a:r>
              <a:rPr lang="en-IN" sz="1800" b="1" dirty="0"/>
              <a:t>partnering. </a:t>
            </a:r>
            <a:r>
              <a:rPr lang="en-IN" sz="1800" dirty="0"/>
              <a:t>Working more closely with customers to add value to their operations</a:t>
            </a:r>
          </a:p>
          <a:p>
            <a:pPr marL="0" indent="0">
              <a:buNone/>
            </a:pPr>
            <a:r>
              <a:rPr lang="en-IN" sz="1800" b="1" dirty="0"/>
              <a:t>Merging</a:t>
            </a:r>
            <a:r>
              <a:rPr lang="en-IN" sz="1800" b="1" dirty="0"/>
              <a:t>. </a:t>
            </a:r>
            <a:r>
              <a:rPr lang="en-IN" sz="1800" dirty="0"/>
              <a:t>Acquiring or merging with firms in the same or complementary industries to gain economies of scale and </a:t>
            </a:r>
            <a:r>
              <a:rPr lang="en-IN" sz="1800" dirty="0"/>
              <a:t>scope</a:t>
            </a:r>
            <a:endParaRPr lang="en-IN" sz="1800" dirty="0"/>
          </a:p>
        </p:txBody>
      </p:sp>
    </p:spTree>
    <p:extLst>
      <p:ext uri="{BB962C8B-B14F-4D97-AF65-F5344CB8AC3E}">
        <p14:creationId xmlns:p14="http://schemas.microsoft.com/office/powerpoint/2010/main" val="31426997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sz="3600" dirty="0"/>
              <a:t>Important Shifts in Marketing and Business </a:t>
            </a:r>
            <a:r>
              <a:rPr lang="en-IN" sz="3600" dirty="0"/>
              <a:t>Practices </a:t>
            </a:r>
            <a:r>
              <a:rPr lang="en-IN" sz="2000" dirty="0"/>
              <a:t>(2 </a:t>
            </a:r>
            <a:r>
              <a:rPr lang="en-IN" sz="2000" dirty="0"/>
              <a:t>of </a:t>
            </a:r>
            <a:r>
              <a:rPr lang="en-IN" sz="2000" dirty="0"/>
              <a:t>3)</a:t>
            </a:r>
            <a:endParaRPr lang="en-IN" sz="2000" dirty="0"/>
          </a:p>
        </p:txBody>
      </p:sp>
      <p:sp>
        <p:nvSpPr>
          <p:cNvPr id="3" name="Content Placeholder 2"/>
          <p:cNvSpPr>
            <a:spLocks noGrp="1"/>
          </p:cNvSpPr>
          <p:nvPr>
            <p:ph idx="1"/>
          </p:nvPr>
        </p:nvSpPr>
        <p:spPr>
          <a:xfrm>
            <a:off x="1981200" y="1600201"/>
            <a:ext cx="8229600" cy="304800"/>
          </a:xfrm>
        </p:spPr>
        <p:txBody>
          <a:bodyPr>
            <a:normAutofit fontScale="92500" lnSpcReduction="20000"/>
          </a:bodyPr>
          <a:lstStyle/>
          <a:p>
            <a:pPr marL="0" indent="0">
              <a:buNone/>
            </a:pPr>
            <a:r>
              <a:rPr lang="en-US" sz="2000" b="1" dirty="0"/>
              <a:t>[Table </a:t>
            </a:r>
            <a:r>
              <a:rPr lang="en-US" sz="2000" b="1" dirty="0"/>
              <a:t>23.1 </a:t>
            </a:r>
            <a:r>
              <a:rPr lang="en-US" sz="2000" b="1" dirty="0"/>
              <a:t>continued]</a:t>
            </a:r>
            <a:endParaRPr lang="en-IN" sz="2000" dirty="0"/>
          </a:p>
        </p:txBody>
      </p:sp>
      <p:sp>
        <p:nvSpPr>
          <p:cNvPr id="4" name="Content Placeholder 3"/>
          <p:cNvSpPr>
            <a:spLocks noGrp="1"/>
          </p:cNvSpPr>
          <p:nvPr>
            <p:ph idx="13"/>
          </p:nvPr>
        </p:nvSpPr>
        <p:spPr>
          <a:xfrm>
            <a:off x="1981200" y="2057400"/>
            <a:ext cx="8229600" cy="4068764"/>
          </a:xfrm>
        </p:spPr>
        <p:txBody>
          <a:bodyPr/>
          <a:lstStyle/>
          <a:p>
            <a:pPr marL="0" indent="0">
              <a:buNone/>
            </a:pPr>
            <a:r>
              <a:rPr lang="en-IN" sz="1800" b="1" dirty="0"/>
              <a:t>Globalizing. </a:t>
            </a:r>
            <a:r>
              <a:rPr lang="en-IN" sz="1800" dirty="0"/>
              <a:t>Increasing efforts to “think global” and “act local”</a:t>
            </a:r>
          </a:p>
          <a:p>
            <a:pPr marL="0" indent="0">
              <a:buNone/>
            </a:pPr>
            <a:r>
              <a:rPr lang="en-IN" sz="1800" b="1" dirty="0"/>
              <a:t>Flattening. </a:t>
            </a:r>
            <a:r>
              <a:rPr lang="en-IN" sz="1800" dirty="0"/>
              <a:t>Reducing the number of organizational levels to get closer to the customer</a:t>
            </a:r>
          </a:p>
          <a:p>
            <a:pPr marL="0" indent="0">
              <a:buNone/>
            </a:pPr>
            <a:r>
              <a:rPr lang="en-IN" sz="1800" b="1" dirty="0"/>
              <a:t>Focusing. </a:t>
            </a:r>
            <a:r>
              <a:rPr lang="en-IN" sz="1800" dirty="0"/>
              <a:t>Determining the most profitable businesses and customers and focusing on them</a:t>
            </a:r>
          </a:p>
          <a:p>
            <a:pPr marL="0" indent="0">
              <a:buNone/>
            </a:pPr>
            <a:r>
              <a:rPr lang="en-IN" sz="1800" b="1" dirty="0"/>
              <a:t>Justifying</a:t>
            </a:r>
            <a:r>
              <a:rPr lang="en-IN" sz="1800" b="1" dirty="0"/>
              <a:t>.</a:t>
            </a:r>
            <a:r>
              <a:rPr lang="en-IN" sz="1800" i="1" dirty="0"/>
              <a:t> </a:t>
            </a:r>
            <a:r>
              <a:rPr lang="en-IN" sz="1800" dirty="0"/>
              <a:t>Becoming more accountable by measuring, </a:t>
            </a:r>
            <a:r>
              <a:rPr lang="en-IN" sz="1800" dirty="0" err="1"/>
              <a:t>analyzing</a:t>
            </a:r>
            <a:r>
              <a:rPr lang="en-IN" sz="1800" dirty="0"/>
              <a:t>, and documenting the effects of marketing actions</a:t>
            </a:r>
          </a:p>
          <a:p>
            <a:pPr marL="0" indent="0">
              <a:buNone/>
            </a:pPr>
            <a:r>
              <a:rPr lang="en-IN" sz="1800" b="1" dirty="0"/>
              <a:t>Accelerating</a:t>
            </a:r>
            <a:r>
              <a:rPr lang="en-IN" sz="1800" b="1" dirty="0"/>
              <a:t>. </a:t>
            </a:r>
            <a:r>
              <a:rPr lang="en-IN" sz="1800" dirty="0"/>
              <a:t>Designing the organization and setting up processes to respond more quickly to changes in the environment</a:t>
            </a:r>
          </a:p>
          <a:p>
            <a:pPr marL="0" indent="0">
              <a:buNone/>
            </a:pPr>
            <a:r>
              <a:rPr lang="en-IN" sz="1800" b="1" dirty="0"/>
              <a:t>Empowering</a:t>
            </a:r>
            <a:r>
              <a:rPr lang="en-IN" sz="1800" b="1" dirty="0"/>
              <a:t>. </a:t>
            </a:r>
            <a:r>
              <a:rPr lang="en-IN" sz="1800" dirty="0"/>
              <a:t>Encouraging and empowering personnel to produce more ideas and take more </a:t>
            </a:r>
            <a:r>
              <a:rPr lang="en-IN" sz="1800" dirty="0"/>
              <a:t>initiative</a:t>
            </a:r>
            <a:endParaRPr lang="en-IN" sz="1800" dirty="0"/>
          </a:p>
        </p:txBody>
      </p:sp>
    </p:spTree>
    <p:extLst>
      <p:ext uri="{BB962C8B-B14F-4D97-AF65-F5344CB8AC3E}">
        <p14:creationId xmlns:p14="http://schemas.microsoft.com/office/powerpoint/2010/main" val="14418754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sz="3600" dirty="0"/>
              <a:t>Important Shifts in Marketing and Business </a:t>
            </a:r>
            <a:r>
              <a:rPr lang="en-IN" sz="3600" dirty="0"/>
              <a:t>Practices </a:t>
            </a:r>
            <a:r>
              <a:rPr lang="en-IN" sz="2000" dirty="0"/>
              <a:t>(3 of 3)</a:t>
            </a:r>
            <a:endParaRPr lang="en-IN" sz="2000" dirty="0"/>
          </a:p>
        </p:txBody>
      </p:sp>
      <p:sp>
        <p:nvSpPr>
          <p:cNvPr id="3" name="Content Placeholder 2"/>
          <p:cNvSpPr>
            <a:spLocks noGrp="1"/>
          </p:cNvSpPr>
          <p:nvPr>
            <p:ph idx="1"/>
          </p:nvPr>
        </p:nvSpPr>
        <p:spPr>
          <a:xfrm>
            <a:off x="1981200" y="1600201"/>
            <a:ext cx="8229600" cy="304800"/>
          </a:xfrm>
        </p:spPr>
        <p:txBody>
          <a:bodyPr>
            <a:normAutofit fontScale="92500" lnSpcReduction="20000"/>
          </a:bodyPr>
          <a:lstStyle/>
          <a:p>
            <a:pPr marL="0" indent="0">
              <a:buNone/>
            </a:pPr>
            <a:r>
              <a:rPr lang="en-US" sz="2000" b="1" dirty="0"/>
              <a:t>[Table </a:t>
            </a:r>
            <a:r>
              <a:rPr lang="en-US" sz="2000" b="1" dirty="0"/>
              <a:t>23.1 </a:t>
            </a:r>
            <a:r>
              <a:rPr lang="en-US" sz="2000" b="1" dirty="0"/>
              <a:t>continued]</a:t>
            </a:r>
            <a:endParaRPr lang="en-IN" sz="2000" dirty="0"/>
          </a:p>
        </p:txBody>
      </p:sp>
      <p:sp>
        <p:nvSpPr>
          <p:cNvPr id="4" name="Content Placeholder 3"/>
          <p:cNvSpPr>
            <a:spLocks noGrp="1"/>
          </p:cNvSpPr>
          <p:nvPr>
            <p:ph idx="13"/>
          </p:nvPr>
        </p:nvSpPr>
        <p:spPr>
          <a:xfrm>
            <a:off x="1981200" y="2057400"/>
            <a:ext cx="8229600" cy="4068764"/>
          </a:xfrm>
        </p:spPr>
        <p:txBody>
          <a:bodyPr/>
          <a:lstStyle/>
          <a:p>
            <a:pPr marL="0" indent="0">
              <a:buNone/>
            </a:pPr>
            <a:r>
              <a:rPr lang="en-IN" sz="1800" b="1" dirty="0"/>
              <a:t>Broadening</a:t>
            </a:r>
            <a:r>
              <a:rPr lang="en-IN" sz="1800" b="1" dirty="0"/>
              <a:t>.</a:t>
            </a:r>
            <a:r>
              <a:rPr lang="en-IN" sz="1800" i="1" dirty="0"/>
              <a:t> </a:t>
            </a:r>
            <a:r>
              <a:rPr lang="en-IN" sz="1800" dirty="0"/>
              <a:t>Factoring the interests of customers, employees, shareholders, and other stakeholders into the activities of the enterprise</a:t>
            </a:r>
          </a:p>
          <a:p>
            <a:pPr marL="0" indent="0">
              <a:buNone/>
            </a:pPr>
            <a:r>
              <a:rPr lang="en-IN" sz="1800" b="1" dirty="0"/>
              <a:t>Monitoring</a:t>
            </a:r>
            <a:r>
              <a:rPr lang="en-IN" sz="1800" b="1" dirty="0"/>
              <a:t>. </a:t>
            </a:r>
            <a:r>
              <a:rPr lang="en-IN" sz="1800" dirty="0"/>
              <a:t>Tracking what is said online and elsewhere and studying customers, competitors, and others to improve business practices</a:t>
            </a:r>
          </a:p>
          <a:p>
            <a:pPr marL="0" indent="0">
              <a:buNone/>
            </a:pPr>
            <a:r>
              <a:rPr lang="en-IN" sz="1800" b="1" dirty="0"/>
              <a:t>Uncovering</a:t>
            </a:r>
            <a:r>
              <a:rPr lang="en-IN" sz="1800" b="1" dirty="0"/>
              <a:t>. </a:t>
            </a:r>
            <a:r>
              <a:rPr lang="en-IN" sz="1800" dirty="0"/>
              <a:t>Using data mining and other analytical methods to develop deep insights into customers and how they behave</a:t>
            </a:r>
          </a:p>
        </p:txBody>
      </p:sp>
    </p:spTree>
    <p:extLst>
      <p:ext uri="{BB962C8B-B14F-4D97-AF65-F5344CB8AC3E}">
        <p14:creationId xmlns:p14="http://schemas.microsoft.com/office/powerpoint/2010/main" val="25435650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Internal Marketing</a:t>
            </a:r>
            <a:endParaRPr lang="en-IN" sz="3600" dirty="0"/>
          </a:p>
        </p:txBody>
      </p:sp>
      <p:sp>
        <p:nvSpPr>
          <p:cNvPr id="3" name="Content Placeholder 2"/>
          <p:cNvSpPr>
            <a:spLocks noGrp="1"/>
          </p:cNvSpPr>
          <p:nvPr>
            <p:ph idx="1"/>
          </p:nvPr>
        </p:nvSpPr>
        <p:spPr>
          <a:xfrm>
            <a:off x="1981200" y="1600201"/>
            <a:ext cx="4300330" cy="3528390"/>
          </a:xfrm>
        </p:spPr>
        <p:txBody>
          <a:bodyPr>
            <a:normAutofit/>
          </a:bodyPr>
          <a:lstStyle/>
          <a:p>
            <a:r>
              <a:rPr lang="en-US" altLang="en-US" sz="2600" dirty="0">
                <a:cs typeface="Avenir Black" pitchFamily="-84" charset="0"/>
              </a:rPr>
              <a:t>Internal marketing requires that everyone in the organization accept the concepts and goals of marketing and engage in identifying, providing, and communicating customer value</a:t>
            </a:r>
            <a:endParaRPr lang="en-IN" sz="2600" dirty="0"/>
          </a:p>
        </p:txBody>
      </p:sp>
      <p:pic>
        <p:nvPicPr>
          <p:cNvPr id="4" name="Picture 3"/>
          <p:cNvPicPr>
            <a:picLocks noChangeAspect="1"/>
          </p:cNvPicPr>
          <p:nvPr/>
        </p:nvPicPr>
        <p:blipFill>
          <a:blip r:embed="rId3"/>
          <a:stretch>
            <a:fillRect/>
          </a:stretch>
        </p:blipFill>
        <p:spPr>
          <a:xfrm>
            <a:off x="7185991" y="1027906"/>
            <a:ext cx="4167809" cy="5554525"/>
          </a:xfrm>
          <a:prstGeom prst="rect">
            <a:avLst/>
          </a:prstGeom>
        </p:spPr>
      </p:pic>
    </p:spTree>
    <p:extLst>
      <p:ext uri="{BB962C8B-B14F-4D97-AF65-F5344CB8AC3E}">
        <p14:creationId xmlns:p14="http://schemas.microsoft.com/office/powerpoint/2010/main" val="20045960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Organizing the Marketing Department</a:t>
            </a:r>
            <a:endParaRPr lang="en-IN" sz="3600" dirty="0"/>
          </a:p>
        </p:txBody>
      </p:sp>
      <p:sp>
        <p:nvSpPr>
          <p:cNvPr id="3" name="Content Placeholder 2"/>
          <p:cNvSpPr>
            <a:spLocks noGrp="1"/>
          </p:cNvSpPr>
          <p:nvPr>
            <p:ph idx="1"/>
          </p:nvPr>
        </p:nvSpPr>
        <p:spPr>
          <a:xfrm>
            <a:off x="1981200" y="1600202"/>
            <a:ext cx="4876800" cy="4343399"/>
          </a:xfrm>
        </p:spPr>
        <p:txBody>
          <a:bodyPr/>
          <a:lstStyle/>
          <a:p>
            <a:r>
              <a:rPr lang="en-US" altLang="en-US" sz="2600" dirty="0">
                <a:cs typeface="Avenir Black" pitchFamily="-84" charset="0"/>
              </a:rPr>
              <a:t>Functional organization</a:t>
            </a:r>
          </a:p>
          <a:p>
            <a:r>
              <a:rPr lang="en-US" altLang="en-US" sz="2600" dirty="0">
                <a:cs typeface="Avenir Black" pitchFamily="-84" charset="0"/>
              </a:rPr>
              <a:t>Geographic organization</a:t>
            </a:r>
          </a:p>
          <a:p>
            <a:r>
              <a:rPr lang="en-US" altLang="en-US" sz="2600" dirty="0">
                <a:cs typeface="Avenir Black" pitchFamily="-84" charset="0"/>
              </a:rPr>
              <a:t>Product- or brand-management organization</a:t>
            </a:r>
          </a:p>
          <a:p>
            <a:r>
              <a:rPr lang="en-US" altLang="en-US" sz="2600" dirty="0">
                <a:cs typeface="Avenir Black" pitchFamily="-84" charset="0"/>
              </a:rPr>
              <a:t>Market-management Organization</a:t>
            </a:r>
          </a:p>
          <a:p>
            <a:r>
              <a:rPr lang="en-US" altLang="en-US" sz="2600" dirty="0">
                <a:cs typeface="Avenir Black" pitchFamily="-84" charset="0"/>
              </a:rPr>
              <a:t>Matrix-management Organization</a:t>
            </a:r>
            <a:endParaRPr lang="en-IN" sz="2600" dirty="0"/>
          </a:p>
        </p:txBody>
      </p:sp>
      <p:pic>
        <p:nvPicPr>
          <p:cNvPr id="5" name="Picture 4" descr="A supermarket display case full of yogurt."/>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16850" y="1599779"/>
            <a:ext cx="2993951" cy="4169932"/>
          </a:xfrm>
          <a:prstGeom prst="rect">
            <a:avLst/>
          </a:prstGeom>
        </p:spPr>
      </p:pic>
    </p:spTree>
    <p:extLst>
      <p:ext uri="{BB962C8B-B14F-4D97-AF65-F5344CB8AC3E}">
        <p14:creationId xmlns:p14="http://schemas.microsoft.com/office/powerpoint/2010/main" val="24417669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28600"/>
            <a:ext cx="8229600" cy="609600"/>
          </a:xfrm>
        </p:spPr>
        <p:txBody>
          <a:bodyPr/>
          <a:lstStyle/>
          <a:p>
            <a:r>
              <a:rPr lang="en-US" altLang="en-US" sz="3600" dirty="0"/>
              <a:t>Functional Organization</a:t>
            </a:r>
            <a:endParaRPr lang="en-IN" sz="3600" dirty="0"/>
          </a:p>
        </p:txBody>
      </p:sp>
      <p:sp>
        <p:nvSpPr>
          <p:cNvPr id="3" name="Text Placeholder 2"/>
          <p:cNvSpPr>
            <a:spLocks noGrp="1"/>
          </p:cNvSpPr>
          <p:nvPr>
            <p:ph type="body" sz="quarter" idx="13"/>
          </p:nvPr>
        </p:nvSpPr>
        <p:spPr>
          <a:xfrm>
            <a:off x="1981200" y="1219200"/>
            <a:ext cx="8229600" cy="265216"/>
          </a:xfrm>
        </p:spPr>
        <p:txBody>
          <a:bodyPr>
            <a:normAutofit fontScale="77500" lnSpcReduction="20000"/>
          </a:bodyPr>
          <a:lstStyle/>
          <a:p>
            <a:r>
              <a:rPr lang="en-IN" sz="2000" b="1" dirty="0"/>
              <a:t>Figure 23.1 </a:t>
            </a:r>
            <a:r>
              <a:rPr lang="en-IN" sz="2000" dirty="0"/>
              <a:t>Functional Organization</a:t>
            </a:r>
            <a:endParaRPr lang="en-IN" sz="2000" dirty="0"/>
          </a:p>
        </p:txBody>
      </p:sp>
      <p:pic>
        <p:nvPicPr>
          <p:cNvPr id="4" name="Picture 3" descr="A flow diagram illustrates a functional organization. At the top of the diagram, a marketing vice president oversees marketing administration manager, advertising and sales promotion manager, sales manager, marketing research manager, and new-products manage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28830" y="1810618"/>
            <a:ext cx="7876180" cy="2608983"/>
          </a:xfrm>
          <a:prstGeom prst="rect">
            <a:avLst/>
          </a:prstGeom>
        </p:spPr>
      </p:pic>
    </p:spTree>
    <p:extLst>
      <p:ext uri="{BB962C8B-B14F-4D97-AF65-F5344CB8AC3E}">
        <p14:creationId xmlns:p14="http://schemas.microsoft.com/office/powerpoint/2010/main" val="42311354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28600"/>
            <a:ext cx="8229600" cy="609600"/>
          </a:xfrm>
        </p:spPr>
        <p:txBody>
          <a:bodyPr/>
          <a:lstStyle/>
          <a:p>
            <a:r>
              <a:rPr lang="da-DK" sz="3600" dirty="0">
                <a:ea typeface="ＭＳ Ｐゴシック" charset="0"/>
              </a:rPr>
              <a:t>Hub-and-Spoke System</a:t>
            </a:r>
            <a:endParaRPr lang="en-IN" sz="3600" dirty="0"/>
          </a:p>
        </p:txBody>
      </p:sp>
      <p:sp>
        <p:nvSpPr>
          <p:cNvPr id="3" name="Text Placeholder 2"/>
          <p:cNvSpPr>
            <a:spLocks noGrp="1"/>
          </p:cNvSpPr>
          <p:nvPr>
            <p:ph type="body" sz="quarter" idx="13"/>
          </p:nvPr>
        </p:nvSpPr>
        <p:spPr>
          <a:xfrm>
            <a:off x="1981200" y="1143000"/>
            <a:ext cx="8229600" cy="265216"/>
          </a:xfrm>
        </p:spPr>
        <p:txBody>
          <a:bodyPr>
            <a:normAutofit fontScale="77500" lnSpcReduction="20000"/>
          </a:bodyPr>
          <a:lstStyle/>
          <a:p>
            <a:r>
              <a:rPr lang="en-IN" sz="2000" b="1" dirty="0"/>
              <a:t>Figure 23.2 </a:t>
            </a:r>
            <a:r>
              <a:rPr lang="en-IN" sz="2000" dirty="0"/>
              <a:t>The Product </a:t>
            </a:r>
            <a:r>
              <a:rPr lang="en-IN" sz="2000" dirty="0"/>
              <a:t>Manager’s Interactions</a:t>
            </a:r>
            <a:endParaRPr lang="en-IN" sz="2000" dirty="0"/>
          </a:p>
        </p:txBody>
      </p:sp>
      <p:pic>
        <p:nvPicPr>
          <p:cNvPr id="5" name="Picture 4" descr="A hub-and-spoke diagram shows bidirectional connections between the brand/product manager and the following: advertising agency, media, promotion services, packaging, purchasing, publicity, sales force, market research, fiscal, legal, research and development, and manufacturing and distributio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52800" y="1737116"/>
            <a:ext cx="4290038" cy="4282684"/>
          </a:xfrm>
          <a:prstGeom prst="rect">
            <a:avLst/>
          </a:prstGeom>
        </p:spPr>
      </p:pic>
    </p:spTree>
    <p:extLst>
      <p:ext uri="{BB962C8B-B14F-4D97-AF65-F5344CB8AC3E}">
        <p14:creationId xmlns:p14="http://schemas.microsoft.com/office/powerpoint/2010/main" val="38074970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Brand/Product Manager </a:t>
            </a:r>
            <a:r>
              <a:rPr lang="en-US" altLang="en-US" sz="3600" dirty="0"/>
              <a:t>Tasks</a:t>
            </a:r>
            <a:endParaRPr lang="en-IN" sz="3600" dirty="0"/>
          </a:p>
        </p:txBody>
      </p:sp>
      <p:sp>
        <p:nvSpPr>
          <p:cNvPr id="3" name="Content Placeholder 2"/>
          <p:cNvSpPr>
            <a:spLocks noGrp="1"/>
          </p:cNvSpPr>
          <p:nvPr>
            <p:ph idx="1"/>
          </p:nvPr>
        </p:nvSpPr>
        <p:spPr/>
        <p:txBody>
          <a:bodyPr/>
          <a:lstStyle/>
          <a:p>
            <a:pPr marL="255600" lvl="1" indent="-255600">
              <a:spcBef>
                <a:spcPts val="1500"/>
              </a:spcBef>
            </a:pPr>
            <a:r>
              <a:rPr lang="en-US" altLang="en-US" sz="2600" dirty="0"/>
              <a:t>Develop long-range/competitive </a:t>
            </a:r>
          </a:p>
          <a:p>
            <a:pPr marL="255600" lvl="1" indent="-255600">
              <a:spcBef>
                <a:spcPts val="1500"/>
              </a:spcBef>
            </a:pPr>
            <a:r>
              <a:rPr lang="en-US" altLang="en-US" sz="2600" dirty="0"/>
              <a:t>strategy</a:t>
            </a:r>
          </a:p>
          <a:p>
            <a:pPr marL="255600" lvl="1" indent="-255600">
              <a:spcBef>
                <a:spcPts val="1500"/>
              </a:spcBef>
            </a:pPr>
            <a:r>
              <a:rPr lang="en-US" altLang="en-US" sz="2600" dirty="0"/>
              <a:t>Prepare </a:t>
            </a:r>
            <a:r>
              <a:rPr lang="en-US" altLang="en-US" sz="2600" dirty="0"/>
              <a:t>marketing plan/sales forecast</a:t>
            </a:r>
          </a:p>
          <a:p>
            <a:pPr marL="255600" indent="-255600"/>
            <a:r>
              <a:rPr lang="en-US" altLang="en-US" sz="2600" dirty="0"/>
              <a:t>Work </a:t>
            </a:r>
            <a:r>
              <a:rPr lang="en-US" altLang="en-US" sz="2600" dirty="0"/>
              <a:t>with agencies</a:t>
            </a:r>
          </a:p>
          <a:p>
            <a:pPr marL="255600" indent="-255600"/>
            <a:r>
              <a:rPr lang="en-US" altLang="en-US" sz="2600" dirty="0"/>
              <a:t>Increase </a:t>
            </a:r>
            <a:r>
              <a:rPr lang="en-US" altLang="en-US" sz="2600" dirty="0"/>
              <a:t>support among sales force</a:t>
            </a:r>
          </a:p>
          <a:p>
            <a:pPr marL="255600" indent="-255600"/>
            <a:r>
              <a:rPr lang="en-US" altLang="en-US" sz="2600" dirty="0"/>
              <a:t>Gather </a:t>
            </a:r>
            <a:r>
              <a:rPr lang="en-US" altLang="en-US" sz="2600" dirty="0"/>
              <a:t>intelligence </a:t>
            </a:r>
          </a:p>
          <a:p>
            <a:pPr marL="255600" indent="-255600"/>
            <a:r>
              <a:rPr lang="en-US" altLang="en-US" sz="2600" dirty="0"/>
              <a:t>Initiate </a:t>
            </a:r>
            <a:r>
              <a:rPr lang="en-US" altLang="en-US" sz="2600" dirty="0"/>
              <a:t>product improvements</a:t>
            </a:r>
            <a:endParaRPr lang="en-IN" sz="2600" dirty="0"/>
          </a:p>
        </p:txBody>
      </p:sp>
    </p:spTree>
    <p:extLst>
      <p:ext uri="{BB962C8B-B14F-4D97-AF65-F5344CB8AC3E}">
        <p14:creationId xmlns:p14="http://schemas.microsoft.com/office/powerpoint/2010/main" val="12200809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Product-/Brand-Management </a:t>
            </a:r>
            <a:r>
              <a:rPr lang="en-US" altLang="en-US" sz="3600" dirty="0"/>
              <a:t>Organization </a:t>
            </a:r>
            <a:r>
              <a:rPr lang="en-US" altLang="en-US" sz="2000" dirty="0"/>
              <a:t>(1 of 2)</a:t>
            </a:r>
            <a:endParaRPr lang="en-IN" sz="2000" dirty="0"/>
          </a:p>
        </p:txBody>
      </p:sp>
      <p:sp>
        <p:nvSpPr>
          <p:cNvPr id="3" name="Content Placeholder 2"/>
          <p:cNvSpPr>
            <a:spLocks noGrp="1"/>
          </p:cNvSpPr>
          <p:nvPr>
            <p:ph idx="1"/>
          </p:nvPr>
        </p:nvSpPr>
        <p:spPr/>
        <p:txBody>
          <a:bodyPr/>
          <a:lstStyle/>
          <a:p>
            <a:r>
              <a:rPr lang="en-US" altLang="en-US" sz="2600" dirty="0">
                <a:cs typeface="Avenir Black" pitchFamily="-84" charset="0"/>
              </a:rPr>
              <a:t>Product-Management organization disadvantages</a:t>
            </a:r>
          </a:p>
          <a:p>
            <a:pPr lvl="1"/>
            <a:r>
              <a:rPr lang="en-US" altLang="en-US" dirty="0">
                <a:cs typeface="Arial" panose="020B0604020202020204" pitchFamily="34" charset="0"/>
              </a:rPr>
              <a:t>Managers may lack authority to carry out responsibilities</a:t>
            </a:r>
          </a:p>
          <a:p>
            <a:pPr lvl="1"/>
            <a:r>
              <a:rPr lang="en-US" altLang="en-US" dirty="0">
                <a:cs typeface="Arial" panose="020B0604020202020204" pitchFamily="34" charset="0"/>
              </a:rPr>
              <a:t>Managers rarely achieve functional expertise</a:t>
            </a:r>
          </a:p>
          <a:p>
            <a:pPr lvl="1"/>
            <a:r>
              <a:rPr lang="en-US" altLang="en-US" dirty="0">
                <a:cs typeface="Arial" panose="020B0604020202020204" pitchFamily="34" charset="0"/>
              </a:rPr>
              <a:t>The system often proves costly</a:t>
            </a:r>
          </a:p>
          <a:p>
            <a:pPr lvl="1"/>
            <a:r>
              <a:rPr lang="en-US" altLang="en-US" dirty="0">
                <a:cs typeface="Arial" panose="020B0604020202020204" pitchFamily="34" charset="0"/>
              </a:rPr>
              <a:t>Managers normally manage brand for a short time</a:t>
            </a:r>
          </a:p>
          <a:p>
            <a:pPr lvl="1"/>
            <a:r>
              <a:rPr lang="en-US" altLang="en-US" dirty="0">
                <a:cs typeface="Arial" panose="020B0604020202020204" pitchFamily="34" charset="0"/>
              </a:rPr>
              <a:t>Market fragmentation makes it harder to develop national strategy</a:t>
            </a:r>
          </a:p>
          <a:p>
            <a:pPr lvl="1"/>
            <a:r>
              <a:rPr lang="en-US" altLang="en-US" dirty="0">
                <a:cs typeface="Arial" panose="020B0604020202020204" pitchFamily="34" charset="0"/>
              </a:rPr>
              <a:t>Managers focus company away from customer relationships</a:t>
            </a:r>
            <a:endParaRPr lang="en-IN" dirty="0"/>
          </a:p>
        </p:txBody>
      </p:sp>
    </p:spTree>
    <p:extLst>
      <p:ext uri="{BB962C8B-B14F-4D97-AF65-F5344CB8AC3E}">
        <p14:creationId xmlns:p14="http://schemas.microsoft.com/office/powerpoint/2010/main" val="22035606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Product-/Brand-Management </a:t>
            </a:r>
            <a:r>
              <a:rPr lang="en-US" altLang="en-US" sz="3600" dirty="0"/>
              <a:t>Organization </a:t>
            </a:r>
            <a:r>
              <a:rPr lang="en-US" altLang="en-US" sz="2000" dirty="0"/>
              <a:t>(2 of 2)</a:t>
            </a:r>
            <a:endParaRPr lang="en-IN" sz="2000" dirty="0"/>
          </a:p>
        </p:txBody>
      </p:sp>
      <p:sp>
        <p:nvSpPr>
          <p:cNvPr id="3" name="Content Placeholder 2"/>
          <p:cNvSpPr>
            <a:spLocks noGrp="1"/>
          </p:cNvSpPr>
          <p:nvPr>
            <p:ph idx="1"/>
          </p:nvPr>
        </p:nvSpPr>
        <p:spPr>
          <a:xfrm>
            <a:off x="1981200" y="1600200"/>
            <a:ext cx="5105400" cy="3429000"/>
          </a:xfrm>
        </p:spPr>
        <p:txBody>
          <a:bodyPr/>
          <a:lstStyle/>
          <a:p>
            <a:r>
              <a:rPr lang="en-US" altLang="en-US" sz="2600" dirty="0">
                <a:cs typeface="Avenir Black" pitchFamily="-84" charset="0"/>
              </a:rPr>
              <a:t>Product teams</a:t>
            </a:r>
          </a:p>
          <a:p>
            <a:pPr lvl="1"/>
            <a:r>
              <a:rPr lang="en-US" altLang="en-US" sz="2400" dirty="0">
                <a:cs typeface="Arial" panose="020B0604020202020204" pitchFamily="34" charset="0"/>
              </a:rPr>
              <a:t>Brand-asset management team (BAMT)</a:t>
            </a:r>
          </a:p>
          <a:p>
            <a:r>
              <a:rPr lang="en-US" altLang="en-US" sz="2600" dirty="0">
                <a:cs typeface="Avenir Black" pitchFamily="-84" charset="0"/>
              </a:rPr>
              <a:t>Eliminate product manager positions for minor products</a:t>
            </a:r>
          </a:p>
          <a:p>
            <a:r>
              <a:rPr lang="en-US" altLang="en-US" sz="2600" dirty="0">
                <a:cs typeface="Avenir Black" pitchFamily="-84" charset="0"/>
              </a:rPr>
              <a:t>Category management</a:t>
            </a:r>
            <a:endParaRPr lang="en-IN" sz="2600" dirty="0"/>
          </a:p>
        </p:txBody>
      </p:sp>
      <p:pic>
        <p:nvPicPr>
          <p:cNvPr id="5" name="Picture 4" descr="Diagram illustrates three types of product- and brand-management organization. A vertical product team has product manager at the top, then associate product manager, then product assistant. A triangular product team has product manager at the top, with market researcher and communication specialist as the bases. A horizontal product team has a product manager across the top, with the bottom tier composed of market researcher, communication specialist, sales manager, distribution specialist, finance/accounting specialist, and enginee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77200" y="1524000"/>
            <a:ext cx="1692030" cy="4051440"/>
          </a:xfrm>
          <a:prstGeom prst="rect">
            <a:avLst/>
          </a:prstGeom>
        </p:spPr>
      </p:pic>
      <p:sp>
        <p:nvSpPr>
          <p:cNvPr id="4" name="Content Placeholder 3"/>
          <p:cNvSpPr>
            <a:spLocks noGrp="1"/>
          </p:cNvSpPr>
          <p:nvPr>
            <p:ph idx="13"/>
          </p:nvPr>
        </p:nvSpPr>
        <p:spPr>
          <a:xfrm>
            <a:off x="7239000" y="5715000"/>
            <a:ext cx="3200400" cy="609600"/>
          </a:xfrm>
        </p:spPr>
        <p:txBody>
          <a:bodyPr>
            <a:normAutofit lnSpcReduction="10000"/>
          </a:bodyPr>
          <a:lstStyle/>
          <a:p>
            <a:pPr marL="0" indent="0">
              <a:buNone/>
            </a:pPr>
            <a:r>
              <a:rPr lang="en-IN" sz="2000" b="1" dirty="0"/>
              <a:t>Figure 23.3</a:t>
            </a:r>
            <a:r>
              <a:rPr lang="en-IN" sz="2000" dirty="0"/>
              <a:t> </a:t>
            </a:r>
            <a:r>
              <a:rPr lang="en-IN" sz="2000" dirty="0"/>
              <a:t>Three Types </a:t>
            </a:r>
            <a:r>
              <a:rPr lang="en-IN" sz="2000" dirty="0"/>
              <a:t>of Product </a:t>
            </a:r>
            <a:r>
              <a:rPr lang="en-IN" sz="2000" dirty="0"/>
              <a:t>Teams</a:t>
            </a:r>
          </a:p>
        </p:txBody>
      </p:sp>
    </p:spTree>
    <p:extLst>
      <p:ext uri="{BB962C8B-B14F-4D97-AF65-F5344CB8AC3E}">
        <p14:creationId xmlns:p14="http://schemas.microsoft.com/office/powerpoint/2010/main" val="8242402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Market-Management Organization</a:t>
            </a:r>
            <a:endParaRPr lang="en-IN" sz="3600" dirty="0"/>
          </a:p>
        </p:txBody>
      </p:sp>
      <p:sp>
        <p:nvSpPr>
          <p:cNvPr id="3" name="Content Placeholder 2"/>
          <p:cNvSpPr>
            <a:spLocks noGrp="1"/>
          </p:cNvSpPr>
          <p:nvPr>
            <p:ph idx="1"/>
          </p:nvPr>
        </p:nvSpPr>
        <p:spPr>
          <a:xfrm>
            <a:off x="1981200" y="1600201"/>
            <a:ext cx="8229600" cy="1143000"/>
          </a:xfrm>
        </p:spPr>
        <p:txBody>
          <a:bodyPr/>
          <a:lstStyle/>
          <a:p>
            <a:r>
              <a:rPr lang="en-US" altLang="en-US" sz="2600" dirty="0">
                <a:cs typeface="Avenir Black" pitchFamily="-84" charset="0"/>
              </a:rPr>
              <a:t>Market-centered organizations</a:t>
            </a:r>
          </a:p>
          <a:p>
            <a:r>
              <a:rPr lang="en-US" altLang="en-US" sz="2600" dirty="0">
                <a:cs typeface="Avenir Black" pitchFamily="-84" charset="0"/>
              </a:rPr>
              <a:t>Customer-management organization</a:t>
            </a:r>
            <a:endParaRPr lang="en-IN" sz="2600" dirty="0"/>
          </a:p>
        </p:txBody>
      </p:sp>
      <p:pic>
        <p:nvPicPr>
          <p:cNvPr id="4" name="Picture 3"/>
          <p:cNvPicPr>
            <a:picLocks noChangeAspect="1"/>
          </p:cNvPicPr>
          <p:nvPr/>
        </p:nvPicPr>
        <p:blipFill>
          <a:blip r:embed="rId3"/>
          <a:stretch>
            <a:fillRect/>
          </a:stretch>
        </p:blipFill>
        <p:spPr>
          <a:xfrm>
            <a:off x="3946663" y="2925764"/>
            <a:ext cx="4856898" cy="3156984"/>
          </a:xfrm>
          <a:prstGeom prst="rect">
            <a:avLst/>
          </a:prstGeom>
        </p:spPr>
      </p:pic>
    </p:spTree>
    <p:extLst>
      <p:ext uri="{BB962C8B-B14F-4D97-AF65-F5344CB8AC3E}">
        <p14:creationId xmlns:p14="http://schemas.microsoft.com/office/powerpoint/2010/main" val="40570861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ltLang="en-US" sz="3600" dirty="0"/>
              <a:t>A </a:t>
            </a:r>
            <a:r>
              <a:rPr lang="en-US" altLang="en-US" sz="3600" dirty="0"/>
              <a:t>Creative Marketing </a:t>
            </a:r>
            <a:r>
              <a:rPr lang="en-US" altLang="en-US" sz="3600" dirty="0"/>
              <a:t>Organization</a:t>
            </a:r>
            <a:endParaRPr lang="en-IN" sz="3600" dirty="0"/>
          </a:p>
        </p:txBody>
      </p:sp>
      <p:sp>
        <p:nvSpPr>
          <p:cNvPr id="5" name="Content Placeholder 4"/>
          <p:cNvSpPr>
            <a:spLocks noGrp="1"/>
          </p:cNvSpPr>
          <p:nvPr>
            <p:ph idx="1"/>
          </p:nvPr>
        </p:nvSpPr>
        <p:spPr>
          <a:xfrm>
            <a:off x="1981200" y="1600201"/>
            <a:ext cx="3886200" cy="4525962"/>
          </a:xfrm>
        </p:spPr>
        <p:txBody>
          <a:bodyPr/>
          <a:lstStyle/>
          <a:p>
            <a:r>
              <a:rPr lang="en-US" altLang="en-US" sz="2600" dirty="0"/>
              <a:t>Shift to customer-focus</a:t>
            </a:r>
          </a:p>
          <a:p>
            <a:r>
              <a:rPr lang="en-US" altLang="en-US" sz="2600" dirty="0"/>
              <a:t>Appoint marketing officer &amp; task force</a:t>
            </a:r>
          </a:p>
          <a:p>
            <a:r>
              <a:rPr lang="en-US" altLang="en-US" sz="2600" dirty="0"/>
              <a:t>Get outside help</a:t>
            </a:r>
          </a:p>
          <a:p>
            <a:r>
              <a:rPr lang="en-US" altLang="en-US" sz="2600" dirty="0"/>
              <a:t>Change reward system</a:t>
            </a:r>
          </a:p>
          <a:p>
            <a:r>
              <a:rPr lang="en-US" altLang="en-US" sz="2600" dirty="0"/>
              <a:t>Hire marketing talent</a:t>
            </a:r>
            <a:endParaRPr lang="en-IN" sz="2600" dirty="0"/>
          </a:p>
        </p:txBody>
      </p:sp>
      <p:sp>
        <p:nvSpPr>
          <p:cNvPr id="6" name="Content Placeholder 5"/>
          <p:cNvSpPr>
            <a:spLocks noGrp="1"/>
          </p:cNvSpPr>
          <p:nvPr>
            <p:ph idx="13"/>
          </p:nvPr>
        </p:nvSpPr>
        <p:spPr>
          <a:xfrm>
            <a:off x="6172200" y="1600201"/>
            <a:ext cx="4038600" cy="4525963"/>
          </a:xfrm>
        </p:spPr>
        <p:txBody>
          <a:bodyPr/>
          <a:lstStyle/>
          <a:p>
            <a:r>
              <a:rPr lang="en-US" altLang="en-US" sz="2600" dirty="0"/>
              <a:t>Develop in-house marketing training</a:t>
            </a:r>
          </a:p>
          <a:p>
            <a:r>
              <a:rPr lang="en-US" altLang="en-US" sz="2600" dirty="0"/>
              <a:t>Install marketing planning system</a:t>
            </a:r>
          </a:p>
          <a:p>
            <a:r>
              <a:rPr lang="en-US" altLang="en-US" sz="2600" dirty="0"/>
              <a:t>Establish annual recognition program</a:t>
            </a:r>
          </a:p>
          <a:p>
            <a:r>
              <a:rPr lang="en-US" altLang="en-US" sz="2600" dirty="0"/>
              <a:t>Shift to a process-outcome focus</a:t>
            </a:r>
          </a:p>
          <a:p>
            <a:r>
              <a:rPr lang="en-US" altLang="en-US" sz="2600" dirty="0"/>
              <a:t>Empower employees</a:t>
            </a:r>
            <a:endParaRPr lang="en-IN" sz="2600" dirty="0"/>
          </a:p>
        </p:txBody>
      </p:sp>
    </p:spTree>
    <p:extLst>
      <p:ext uri="{BB962C8B-B14F-4D97-AF65-F5344CB8AC3E}">
        <p14:creationId xmlns:p14="http://schemas.microsoft.com/office/powerpoint/2010/main" val="8400252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Socially Responsible Marketing</a:t>
            </a:r>
            <a:endParaRPr lang="en-IN" sz="3600" dirty="0"/>
          </a:p>
        </p:txBody>
      </p:sp>
      <p:sp>
        <p:nvSpPr>
          <p:cNvPr id="3" name="Content Placeholder 2"/>
          <p:cNvSpPr>
            <a:spLocks noGrp="1"/>
          </p:cNvSpPr>
          <p:nvPr>
            <p:ph idx="1"/>
          </p:nvPr>
        </p:nvSpPr>
        <p:spPr>
          <a:xfrm>
            <a:off x="1981200" y="1646238"/>
            <a:ext cx="8229600" cy="334963"/>
          </a:xfrm>
        </p:spPr>
        <p:txBody>
          <a:bodyPr>
            <a:normAutofit fontScale="92500" lnSpcReduction="10000"/>
          </a:bodyPr>
          <a:lstStyle/>
          <a:p>
            <a:pPr marL="0" indent="0">
              <a:buNone/>
            </a:pPr>
            <a:r>
              <a:rPr lang="en-IN" sz="2000" b="1" dirty="0"/>
              <a:t>Figure 23.4 </a:t>
            </a:r>
            <a:r>
              <a:rPr lang="en-IN" sz="2000" dirty="0"/>
              <a:t>Rationale for Investing in Corporate Social Responsibility</a:t>
            </a:r>
            <a:endParaRPr lang="en-IN" sz="2000" dirty="0"/>
          </a:p>
        </p:txBody>
      </p:sp>
      <p:graphicFrame>
        <p:nvGraphicFramePr>
          <p:cNvPr id="4" name="Table 3" descr="A table, Socially Responsible Marketing, lists the Rationale for Investing in Corporate Social Responsibility. The Row entries are as follows. Row 1: Companies need to differentiate themselves. Companies with civic virtues will be preferred. Row 2: Companies need a decision framework for facing daily requests for sponsorships, improved health coverage, injury prevention, environmental protection, and community contributions. Row 3: Corporate heads and boards need to understand the social pressures and opportunities facing their companies. Row 4: Companies need to build a bank of public goodwill to offset potential criticisms. Row 5: Employees, investors, and partners will be more motivated and loyal."/>
          <p:cNvGraphicFramePr>
            <a:graphicFrameLocks noGrp="1"/>
          </p:cNvGraphicFramePr>
          <p:nvPr>
            <p:extLst/>
          </p:nvPr>
        </p:nvGraphicFramePr>
        <p:xfrm>
          <a:off x="2095500" y="2158578"/>
          <a:ext cx="8001000" cy="3708822"/>
        </p:xfrm>
        <a:graphic>
          <a:graphicData uri="http://schemas.openxmlformats.org/drawingml/2006/table">
            <a:tbl>
              <a:tblPr firstRow="1" bandRow="1">
                <a:tableStyleId>{3B4B98B0-60AC-42C2-AFA5-B58CD77FA1E5}</a:tableStyleId>
              </a:tblPr>
              <a:tblGrid>
                <a:gridCol w="8001000">
                  <a:extLst>
                    <a:ext uri="{9D8B030D-6E8A-4147-A177-3AD203B41FA5}">
                      <a16:colId xmlns:a16="http://schemas.microsoft.com/office/drawing/2014/main" xmlns="" val="20000"/>
                    </a:ext>
                  </a:extLst>
                </a:gridCol>
              </a:tblGrid>
              <a:tr h="357564">
                <a:tc>
                  <a:txBody>
                    <a:bodyPr/>
                    <a:lstStyle/>
                    <a:p>
                      <a:r>
                        <a:rPr lang="en-IN" sz="1800" b="0" i="0" u="none" strike="noStrike" kern="1200" baseline="0" dirty="0" smtClean="0">
                          <a:solidFill>
                            <a:schemeClr val="tx1"/>
                          </a:solidFill>
                          <a:latin typeface="+mn-lt"/>
                          <a:ea typeface="+mn-ea"/>
                          <a:cs typeface="+mn-cs"/>
                        </a:rPr>
                        <a:t>Rationale for Investing in Corporate Social Responsibility</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0"/>
                  </a:ext>
                </a:extLst>
              </a:tr>
              <a:tr h="625738">
                <a:tc>
                  <a:txBody>
                    <a:bodyPr/>
                    <a:lstStyle/>
                    <a:p>
                      <a:pPr marL="285750" indent="-285750">
                        <a:buClr>
                          <a:srgbClr val="007FA3"/>
                        </a:buClr>
                        <a:buFont typeface="Arial" panose="020B0604020202020204" pitchFamily="34" charset="0"/>
                        <a:buChar char="•"/>
                      </a:pPr>
                      <a:r>
                        <a:rPr lang="en-IN" sz="1800" b="0" i="0" u="none" strike="noStrike" kern="1200" baseline="0" dirty="0" smtClean="0">
                          <a:solidFill>
                            <a:schemeClr val="tx1"/>
                          </a:solidFill>
                          <a:latin typeface="+mn-lt"/>
                          <a:ea typeface="+mn-ea"/>
                          <a:cs typeface="+mn-cs"/>
                        </a:rPr>
                        <a:t>Companies need to differentiate themselves. Companies with civic virtues will be preferred.</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950382">
                <a:tc>
                  <a:txBody>
                    <a:bodyPr/>
                    <a:lstStyle/>
                    <a:p>
                      <a:pPr marL="285750" indent="-285750">
                        <a:buClr>
                          <a:srgbClr val="007FA3"/>
                        </a:buClr>
                        <a:buFont typeface="Arial" panose="020B0604020202020204" pitchFamily="34" charset="0"/>
                        <a:buChar char="•"/>
                      </a:pPr>
                      <a:r>
                        <a:rPr lang="en-IN" sz="1800" b="0" i="0" u="none" strike="noStrike" kern="1200" baseline="0" dirty="0" smtClean="0">
                          <a:solidFill>
                            <a:schemeClr val="tx1"/>
                          </a:solidFill>
                          <a:latin typeface="+mn-lt"/>
                          <a:ea typeface="+mn-ea"/>
                          <a:cs typeface="+mn-cs"/>
                        </a:rPr>
                        <a:t>Companies need a decision framework for facing daily requests for sponsorships, improved health coverage, injury prevention, environmental protection, and community contributions.</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2"/>
                  </a:ext>
                </a:extLst>
              </a:tr>
              <a:tr h="625738">
                <a:tc>
                  <a:txBody>
                    <a:bodyPr/>
                    <a:lstStyle/>
                    <a:p>
                      <a:pPr marL="285750" indent="-285750">
                        <a:buClr>
                          <a:srgbClr val="007FA3"/>
                        </a:buClr>
                        <a:buFont typeface="Arial" panose="020B0604020202020204" pitchFamily="34" charset="0"/>
                        <a:buChar char="•"/>
                      </a:pPr>
                      <a:r>
                        <a:rPr lang="en-IN" sz="1800" b="0" i="0" u="none" strike="noStrike" kern="1200" baseline="0" dirty="0" smtClean="0">
                          <a:solidFill>
                            <a:schemeClr val="tx1"/>
                          </a:solidFill>
                          <a:latin typeface="+mn-lt"/>
                          <a:ea typeface="+mn-ea"/>
                          <a:cs typeface="+mn-cs"/>
                        </a:rPr>
                        <a:t>Corporate heads and boards need to understand the social pressures and opportunities facing their companies.</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3"/>
                  </a:ext>
                </a:extLst>
              </a:tr>
              <a:tr h="625738">
                <a:tc>
                  <a:txBody>
                    <a:bodyPr/>
                    <a:lstStyle/>
                    <a:p>
                      <a:pPr marL="285750" indent="-285750">
                        <a:buClr>
                          <a:srgbClr val="007FA3"/>
                        </a:buClr>
                        <a:buFont typeface="Arial" panose="020B0604020202020204" pitchFamily="34" charset="0"/>
                        <a:buChar char="•"/>
                      </a:pPr>
                      <a:r>
                        <a:rPr lang="en-IN" sz="1800" b="0" i="0" u="none" strike="noStrike" kern="1200" baseline="0" dirty="0" smtClean="0">
                          <a:solidFill>
                            <a:schemeClr val="tx1"/>
                          </a:solidFill>
                          <a:latin typeface="+mn-lt"/>
                          <a:ea typeface="+mn-ea"/>
                          <a:cs typeface="+mn-cs"/>
                        </a:rPr>
                        <a:t>Companies need to build a bank of public goodwill to offset potential criticisms.</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4"/>
                  </a:ext>
                </a:extLst>
              </a:tr>
              <a:tr h="472440">
                <a:tc>
                  <a:txBody>
                    <a:bodyPr/>
                    <a:lstStyle/>
                    <a:p>
                      <a:pPr marL="285750" indent="-285750">
                        <a:buClr>
                          <a:srgbClr val="007FA3"/>
                        </a:buClr>
                        <a:buFont typeface="Arial" panose="020B0604020202020204" pitchFamily="34" charset="0"/>
                        <a:buChar char="•"/>
                      </a:pPr>
                      <a:r>
                        <a:rPr lang="en-IN" sz="1800" b="0" i="0" u="none" strike="noStrike" kern="1200" baseline="0" dirty="0" smtClean="0">
                          <a:solidFill>
                            <a:schemeClr val="tx1"/>
                          </a:solidFill>
                          <a:latin typeface="+mn-lt"/>
                          <a:ea typeface="+mn-ea"/>
                          <a:cs typeface="+mn-cs"/>
                        </a:rPr>
                        <a:t>Employees, investors, and partners will be more motivated and loyal.</a:t>
                      </a:r>
                      <a:endParaRPr lang="en-IN"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5"/>
                  </a:ext>
                </a:extLst>
              </a:tr>
            </a:tbl>
          </a:graphicData>
        </a:graphic>
      </p:graphicFrame>
    </p:spTree>
    <p:extLst>
      <p:ext uri="{BB962C8B-B14F-4D97-AF65-F5344CB8AC3E}">
        <p14:creationId xmlns:p14="http://schemas.microsoft.com/office/powerpoint/2010/main" val="41266390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Corporate Social </a:t>
            </a:r>
            <a:r>
              <a:rPr lang="en-US" altLang="en-US" sz="3600" dirty="0"/>
              <a:t>Responsibility </a:t>
            </a:r>
            <a:r>
              <a:rPr lang="en-US" altLang="en-US" sz="2000" dirty="0"/>
              <a:t>(1 of 2)</a:t>
            </a:r>
            <a:endParaRPr lang="en-IN" sz="2000" dirty="0"/>
          </a:p>
        </p:txBody>
      </p:sp>
      <p:sp>
        <p:nvSpPr>
          <p:cNvPr id="5" name="Content Placeholder 4"/>
          <p:cNvSpPr>
            <a:spLocks noGrp="1"/>
          </p:cNvSpPr>
          <p:nvPr>
            <p:ph idx="1"/>
          </p:nvPr>
        </p:nvSpPr>
        <p:spPr>
          <a:xfrm>
            <a:off x="2209800" y="2098966"/>
            <a:ext cx="7772400" cy="304799"/>
          </a:xfrm>
        </p:spPr>
        <p:txBody>
          <a:bodyPr>
            <a:normAutofit fontScale="92500" lnSpcReduction="10000"/>
          </a:bodyPr>
          <a:lstStyle/>
          <a:p>
            <a:pPr marL="0" indent="0">
              <a:buNone/>
            </a:pPr>
            <a:r>
              <a:rPr lang="en-IN" sz="1800" b="1" dirty="0"/>
              <a:t>Table 23.2 </a:t>
            </a:r>
            <a:r>
              <a:rPr lang="en-IN" sz="1800" dirty="0"/>
              <a:t>Top Firms of Endearment</a:t>
            </a:r>
          </a:p>
        </p:txBody>
      </p:sp>
      <p:graphicFrame>
        <p:nvGraphicFramePr>
          <p:cNvPr id="4" name="Table 3" descr="Table 23.2 lists the Top Firms of Endearment, as follows: Best Buy, B M W, CarMax, Caterpillar, Commerce Bank, Container Store, Costco, eBay, Google, Harley-Davidson, Honda, IDEO, IKEA, JetBlue, Johnson and Johnson, Jordan’s Furniture, L. L. Bean, New Balance, Patagonia, Progressive Insurance, R E I, Southwest, Starbucks, Timberland, Toyota, Trader Joe’s, U P S, Wegmans, and Whole Foods."/>
          <p:cNvGraphicFramePr>
            <a:graphicFrameLocks noGrp="1"/>
          </p:cNvGraphicFramePr>
          <p:nvPr>
            <p:extLst/>
          </p:nvPr>
        </p:nvGraphicFramePr>
        <p:xfrm>
          <a:off x="2208372" y="2443480"/>
          <a:ext cx="7775259" cy="2966720"/>
        </p:xfrm>
        <a:graphic>
          <a:graphicData uri="http://schemas.openxmlformats.org/drawingml/2006/table">
            <a:tbl>
              <a:tblPr firstRow="1" bandRow="1">
                <a:tableStyleId>{3B4B98B0-60AC-42C2-AFA5-B58CD77FA1E5}</a:tableStyleId>
              </a:tblPr>
              <a:tblGrid>
                <a:gridCol w="1752918">
                  <a:extLst>
                    <a:ext uri="{9D8B030D-6E8A-4147-A177-3AD203B41FA5}">
                      <a16:colId xmlns:a16="http://schemas.microsoft.com/office/drawing/2014/main" xmlns="" val="20000"/>
                    </a:ext>
                  </a:extLst>
                </a:gridCol>
                <a:gridCol w="1738630">
                  <a:extLst>
                    <a:ext uri="{9D8B030D-6E8A-4147-A177-3AD203B41FA5}">
                      <a16:colId xmlns:a16="http://schemas.microsoft.com/office/drawing/2014/main" xmlns="" val="20001"/>
                    </a:ext>
                  </a:extLst>
                </a:gridCol>
                <a:gridCol w="2022793">
                  <a:extLst>
                    <a:ext uri="{9D8B030D-6E8A-4147-A177-3AD203B41FA5}">
                      <a16:colId xmlns:a16="http://schemas.microsoft.com/office/drawing/2014/main" xmlns="" val="20002"/>
                    </a:ext>
                  </a:extLst>
                </a:gridCol>
                <a:gridCol w="2260918">
                  <a:extLst>
                    <a:ext uri="{9D8B030D-6E8A-4147-A177-3AD203B41FA5}">
                      <a16:colId xmlns:a16="http://schemas.microsoft.com/office/drawing/2014/main" xmlns="" val="20003"/>
                    </a:ext>
                  </a:extLst>
                </a:gridCol>
              </a:tblGrid>
              <a:tr h="370840">
                <a:tc>
                  <a:txBody>
                    <a:bodyPr/>
                    <a:lstStyle/>
                    <a:p>
                      <a:r>
                        <a:rPr lang="en-IN" sz="1600" b="0" i="0" u="none" strike="noStrike" kern="1200" baseline="0" dirty="0" smtClean="0">
                          <a:solidFill>
                            <a:schemeClr val="tx1"/>
                          </a:solidFill>
                          <a:latin typeface="+mn-lt"/>
                          <a:ea typeface="+mn-ea"/>
                          <a:cs typeface="+mn-cs"/>
                        </a:rPr>
                        <a:t>Best Buy</a:t>
                      </a:r>
                      <a:endParaRPr lang="en-IN" sz="1600"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IN" sz="1600" b="0" i="0" u="none" strike="noStrike" kern="1200" baseline="0" dirty="0" smtClean="0">
                          <a:solidFill>
                            <a:schemeClr val="tx1"/>
                          </a:solidFill>
                          <a:latin typeface="+mn-lt"/>
                          <a:ea typeface="+mn-ea"/>
                          <a:cs typeface="+mn-cs"/>
                        </a:rPr>
                        <a:t>BMW</a:t>
                      </a:r>
                      <a:endParaRPr lang="en-IN"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IN" sz="1600" b="0" i="0" u="none" strike="noStrike" kern="1200" baseline="0" dirty="0" smtClean="0">
                          <a:solidFill>
                            <a:schemeClr val="tx1"/>
                          </a:solidFill>
                          <a:latin typeface="+mn-lt"/>
                          <a:ea typeface="+mn-ea"/>
                          <a:cs typeface="+mn-cs"/>
                        </a:rPr>
                        <a:t>CarMax</a:t>
                      </a:r>
                      <a:endParaRPr lang="en-IN"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IN" sz="1600" b="0" i="0" u="none" strike="noStrike" kern="1200" baseline="0" dirty="0" smtClean="0">
                          <a:solidFill>
                            <a:schemeClr val="tx1"/>
                          </a:solidFill>
                          <a:latin typeface="+mn-lt"/>
                          <a:ea typeface="+mn-ea"/>
                          <a:cs typeface="+mn-cs"/>
                        </a:rPr>
                        <a:t>Caterpillar</a:t>
                      </a:r>
                      <a:endParaRPr lang="en-IN" sz="160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0"/>
                  </a:ext>
                </a:extLst>
              </a:tr>
              <a:tr h="370840">
                <a:tc>
                  <a:txBody>
                    <a:bodyPr/>
                    <a:lstStyle/>
                    <a:p>
                      <a:r>
                        <a:rPr lang="en-IN" sz="1600" b="0" i="0" u="none" strike="noStrike" kern="1200" baseline="0" dirty="0" smtClean="0">
                          <a:solidFill>
                            <a:schemeClr val="tx1"/>
                          </a:solidFill>
                          <a:latin typeface="+mn-lt"/>
                          <a:ea typeface="+mn-ea"/>
                          <a:cs typeface="+mn-cs"/>
                        </a:rPr>
                        <a:t>Commerce Bank</a:t>
                      </a:r>
                      <a:endParaRPr lang="en-IN" sz="1600"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b="0" i="0" u="none" strike="noStrike" kern="1200" baseline="0" dirty="0" smtClean="0">
                          <a:solidFill>
                            <a:schemeClr val="tx1"/>
                          </a:solidFill>
                          <a:latin typeface="+mn-lt"/>
                          <a:ea typeface="+mn-ea"/>
                          <a:cs typeface="+mn-cs"/>
                        </a:rPr>
                        <a:t>Container Store</a:t>
                      </a:r>
                      <a:endParaRPr lang="en-IN"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b="0" i="0" u="none" strike="noStrike" kern="1200" baseline="0" dirty="0" smtClean="0">
                          <a:solidFill>
                            <a:schemeClr val="tx1"/>
                          </a:solidFill>
                          <a:latin typeface="+mn-lt"/>
                          <a:ea typeface="+mn-ea"/>
                          <a:cs typeface="+mn-cs"/>
                        </a:rPr>
                        <a:t>Costco</a:t>
                      </a:r>
                      <a:endParaRPr lang="en-IN"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b="0" i="0" u="none" strike="noStrike" kern="1200" baseline="0" dirty="0" smtClean="0">
                          <a:solidFill>
                            <a:schemeClr val="tx1"/>
                          </a:solidFill>
                          <a:latin typeface="+mn-lt"/>
                          <a:ea typeface="+mn-ea"/>
                          <a:cs typeface="+mn-cs"/>
                        </a:rPr>
                        <a:t>eBay</a:t>
                      </a:r>
                      <a:endParaRPr lang="en-IN" sz="160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370840">
                <a:tc>
                  <a:txBody>
                    <a:bodyPr/>
                    <a:lstStyle/>
                    <a:p>
                      <a:r>
                        <a:rPr lang="en-IN" sz="1600" b="0" i="0" u="none" strike="noStrike" kern="1200" baseline="0" dirty="0" smtClean="0">
                          <a:solidFill>
                            <a:schemeClr val="tx1"/>
                          </a:solidFill>
                          <a:latin typeface="+mn-lt"/>
                          <a:ea typeface="+mn-ea"/>
                          <a:cs typeface="+mn-cs"/>
                        </a:rPr>
                        <a:t>Google</a:t>
                      </a:r>
                      <a:endParaRPr lang="en-IN" sz="1600"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IN" sz="1600" b="0" i="0" u="none" strike="noStrike" kern="1200" baseline="0" dirty="0" smtClean="0">
                          <a:solidFill>
                            <a:schemeClr val="tx1"/>
                          </a:solidFill>
                          <a:latin typeface="+mn-lt"/>
                          <a:ea typeface="+mn-ea"/>
                          <a:cs typeface="+mn-cs"/>
                        </a:rPr>
                        <a:t>Harley-Davidson</a:t>
                      </a:r>
                      <a:endParaRPr lang="en-IN"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IN" sz="1600" b="0" i="0" u="none" strike="noStrike" kern="1200" baseline="0" dirty="0" smtClean="0">
                          <a:solidFill>
                            <a:schemeClr val="tx1"/>
                          </a:solidFill>
                          <a:latin typeface="+mn-lt"/>
                          <a:ea typeface="+mn-ea"/>
                          <a:cs typeface="+mn-cs"/>
                        </a:rPr>
                        <a:t>Honda</a:t>
                      </a:r>
                      <a:endParaRPr lang="en-IN"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IN" sz="1600" b="0" i="0" u="none" strike="noStrike" kern="1200" baseline="0" dirty="0" smtClean="0">
                          <a:solidFill>
                            <a:schemeClr val="tx1"/>
                          </a:solidFill>
                          <a:latin typeface="+mn-lt"/>
                          <a:ea typeface="+mn-ea"/>
                          <a:cs typeface="+mn-cs"/>
                        </a:rPr>
                        <a:t>IDEO</a:t>
                      </a:r>
                      <a:endParaRPr lang="en-IN" sz="160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2"/>
                  </a:ext>
                </a:extLst>
              </a:tr>
              <a:tr h="370840">
                <a:tc>
                  <a:txBody>
                    <a:bodyPr/>
                    <a:lstStyle/>
                    <a:p>
                      <a:r>
                        <a:rPr lang="en-IN" sz="1600" b="0" i="0" u="none" strike="noStrike" kern="1200" baseline="0" dirty="0" smtClean="0">
                          <a:solidFill>
                            <a:schemeClr val="tx1"/>
                          </a:solidFill>
                          <a:latin typeface="+mn-lt"/>
                          <a:ea typeface="+mn-ea"/>
                          <a:cs typeface="+mn-cs"/>
                        </a:rPr>
                        <a:t>IKEA</a:t>
                      </a:r>
                      <a:endParaRPr lang="en-IN" sz="1600"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b="0" i="0" u="none" strike="noStrike" kern="1200" baseline="0" dirty="0" smtClean="0">
                          <a:solidFill>
                            <a:schemeClr val="tx1"/>
                          </a:solidFill>
                          <a:latin typeface="+mn-lt"/>
                          <a:ea typeface="+mn-ea"/>
                          <a:cs typeface="+mn-cs"/>
                        </a:rPr>
                        <a:t>JetBlue</a:t>
                      </a:r>
                      <a:endParaRPr lang="en-IN"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b="0" i="0" u="none" strike="noStrike" kern="1200" baseline="0" dirty="0" smtClean="0">
                          <a:solidFill>
                            <a:schemeClr val="tx1"/>
                          </a:solidFill>
                          <a:latin typeface="+mn-lt"/>
                          <a:ea typeface="+mn-ea"/>
                          <a:cs typeface="+mn-cs"/>
                        </a:rPr>
                        <a:t>Johnson &amp; Johnson</a:t>
                      </a:r>
                      <a:endParaRPr lang="en-IN"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b="0" i="0" u="none" strike="noStrike" kern="1200" baseline="0" dirty="0" smtClean="0">
                          <a:solidFill>
                            <a:schemeClr val="tx1"/>
                          </a:solidFill>
                          <a:latin typeface="+mn-lt"/>
                          <a:ea typeface="+mn-ea"/>
                          <a:cs typeface="+mn-cs"/>
                        </a:rPr>
                        <a:t>Jordan’s Furniture</a:t>
                      </a:r>
                      <a:endParaRPr lang="en-IN" sz="160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3"/>
                  </a:ext>
                </a:extLst>
              </a:tr>
              <a:tr h="370840">
                <a:tc>
                  <a:txBody>
                    <a:bodyPr/>
                    <a:lstStyle/>
                    <a:p>
                      <a:r>
                        <a:rPr lang="en-IN" sz="1600" b="0" i="0" u="none" strike="noStrike" kern="1200" baseline="0" dirty="0" smtClean="0">
                          <a:solidFill>
                            <a:schemeClr val="tx1"/>
                          </a:solidFill>
                          <a:latin typeface="+mn-lt"/>
                          <a:ea typeface="+mn-ea"/>
                          <a:cs typeface="+mn-cs"/>
                        </a:rPr>
                        <a:t>L.L.Bean</a:t>
                      </a:r>
                      <a:endParaRPr lang="en-IN" sz="1600"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IN" sz="1600" b="0" i="0" u="none" strike="noStrike" kern="1200" baseline="0" dirty="0" smtClean="0">
                          <a:solidFill>
                            <a:schemeClr val="tx1"/>
                          </a:solidFill>
                          <a:latin typeface="+mn-lt"/>
                          <a:ea typeface="+mn-ea"/>
                          <a:cs typeface="+mn-cs"/>
                        </a:rPr>
                        <a:t>New Balance</a:t>
                      </a:r>
                      <a:endParaRPr lang="en-IN"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IN" sz="1600" b="0" i="0" u="none" strike="noStrike" kern="1200" baseline="0" dirty="0" smtClean="0">
                          <a:solidFill>
                            <a:schemeClr val="tx1"/>
                          </a:solidFill>
                          <a:latin typeface="+mn-lt"/>
                          <a:ea typeface="+mn-ea"/>
                          <a:cs typeface="+mn-cs"/>
                        </a:rPr>
                        <a:t>Patagonia</a:t>
                      </a:r>
                      <a:endParaRPr lang="en-IN"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IN" sz="1600" b="0" i="0" u="none" strike="noStrike" kern="1200" baseline="0" dirty="0" smtClean="0">
                          <a:solidFill>
                            <a:schemeClr val="tx1"/>
                          </a:solidFill>
                          <a:latin typeface="+mn-lt"/>
                          <a:ea typeface="+mn-ea"/>
                          <a:cs typeface="+mn-cs"/>
                        </a:rPr>
                        <a:t>Progressive Insurance</a:t>
                      </a:r>
                      <a:endParaRPr lang="en-IN" sz="160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4"/>
                  </a:ext>
                </a:extLst>
              </a:tr>
              <a:tr h="370840">
                <a:tc>
                  <a:txBody>
                    <a:bodyPr/>
                    <a:lstStyle/>
                    <a:p>
                      <a:r>
                        <a:rPr lang="en-IN" sz="1600" b="0" i="0" u="none" strike="noStrike" kern="1200" baseline="0" dirty="0" smtClean="0">
                          <a:solidFill>
                            <a:schemeClr val="tx1"/>
                          </a:solidFill>
                          <a:latin typeface="+mn-lt"/>
                          <a:ea typeface="+mn-ea"/>
                          <a:cs typeface="+mn-cs"/>
                        </a:rPr>
                        <a:t>REI</a:t>
                      </a:r>
                      <a:endParaRPr lang="en-IN" sz="1600"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b="0" i="0" u="none" strike="noStrike" kern="1200" baseline="0" dirty="0" smtClean="0">
                          <a:solidFill>
                            <a:schemeClr val="tx1"/>
                          </a:solidFill>
                          <a:latin typeface="+mn-lt"/>
                          <a:ea typeface="+mn-ea"/>
                          <a:cs typeface="+mn-cs"/>
                        </a:rPr>
                        <a:t>Southwest</a:t>
                      </a:r>
                      <a:endParaRPr lang="en-IN"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b="0" i="0" u="none" strike="noStrike" kern="1200" baseline="0" dirty="0" smtClean="0">
                          <a:solidFill>
                            <a:schemeClr val="tx1"/>
                          </a:solidFill>
                          <a:latin typeface="+mn-lt"/>
                          <a:ea typeface="+mn-ea"/>
                          <a:cs typeface="+mn-cs"/>
                        </a:rPr>
                        <a:t>Starbucks</a:t>
                      </a:r>
                      <a:endParaRPr lang="en-IN"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b="0" i="0" u="none" strike="noStrike" kern="1200" baseline="0" dirty="0" smtClean="0">
                          <a:solidFill>
                            <a:schemeClr val="tx1"/>
                          </a:solidFill>
                          <a:latin typeface="+mn-lt"/>
                          <a:ea typeface="+mn-ea"/>
                          <a:cs typeface="+mn-cs"/>
                        </a:rPr>
                        <a:t>Timberland</a:t>
                      </a:r>
                      <a:endParaRPr lang="en-IN" sz="160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5"/>
                  </a:ext>
                </a:extLst>
              </a:tr>
              <a:tr h="370840">
                <a:tc>
                  <a:txBody>
                    <a:bodyPr/>
                    <a:lstStyle/>
                    <a:p>
                      <a:r>
                        <a:rPr lang="en-IN" sz="1600" b="0" i="0" u="none" strike="noStrike" kern="1200" baseline="0" dirty="0" smtClean="0">
                          <a:solidFill>
                            <a:schemeClr val="tx1"/>
                          </a:solidFill>
                          <a:latin typeface="+mn-lt"/>
                          <a:ea typeface="+mn-ea"/>
                          <a:cs typeface="+mn-cs"/>
                        </a:rPr>
                        <a:t>Toyota</a:t>
                      </a:r>
                      <a:endParaRPr lang="en-IN" sz="1600"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IN" sz="1600" b="0" i="0" u="none" strike="noStrike" kern="1200" baseline="0" dirty="0" smtClean="0">
                          <a:solidFill>
                            <a:schemeClr val="tx1"/>
                          </a:solidFill>
                          <a:latin typeface="+mn-lt"/>
                          <a:ea typeface="+mn-ea"/>
                          <a:cs typeface="+mn-cs"/>
                        </a:rPr>
                        <a:t>Trader Joe’s</a:t>
                      </a:r>
                      <a:endParaRPr lang="en-IN"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IN" sz="1600" b="0" i="0" u="none" strike="noStrike" kern="1200" baseline="0" dirty="0" smtClean="0">
                          <a:solidFill>
                            <a:schemeClr val="tx1"/>
                          </a:solidFill>
                          <a:latin typeface="+mn-lt"/>
                          <a:ea typeface="+mn-ea"/>
                          <a:cs typeface="+mn-cs"/>
                        </a:rPr>
                        <a:t>UPS</a:t>
                      </a:r>
                      <a:endParaRPr lang="en-IN"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IN" sz="1600" b="0" i="0" u="none" strike="noStrike" kern="1200" baseline="0" dirty="0" smtClean="0">
                          <a:solidFill>
                            <a:schemeClr val="tx1"/>
                          </a:solidFill>
                          <a:latin typeface="+mn-lt"/>
                          <a:ea typeface="+mn-ea"/>
                          <a:cs typeface="+mn-cs"/>
                        </a:rPr>
                        <a:t>Wegmans</a:t>
                      </a:r>
                      <a:endParaRPr lang="en-IN" sz="160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6"/>
                  </a:ext>
                </a:extLst>
              </a:tr>
              <a:tr h="370840">
                <a:tc>
                  <a:txBody>
                    <a:bodyPr/>
                    <a:lstStyle/>
                    <a:p>
                      <a:r>
                        <a:rPr lang="en-IN" sz="1600" b="0" i="0" u="none" strike="noStrike" kern="1200" baseline="0" dirty="0" smtClean="0">
                          <a:solidFill>
                            <a:schemeClr val="tx1"/>
                          </a:solidFill>
                          <a:latin typeface="+mn-lt"/>
                          <a:ea typeface="+mn-ea"/>
                          <a:cs typeface="+mn-cs"/>
                        </a:rPr>
                        <a:t>Whole Foods</a:t>
                      </a:r>
                      <a:endParaRPr lang="en-IN" sz="1600"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dirty="0" smtClean="0">
                          <a:solidFill>
                            <a:schemeClr val="bg1"/>
                          </a:solidFill>
                        </a:rPr>
                        <a:t>Blank</a:t>
                      </a:r>
                      <a:endParaRPr lang="en-IN" sz="1600" dirty="0">
                        <a:solidFill>
                          <a:schemeClr val="bg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dirty="0" smtClean="0">
                          <a:solidFill>
                            <a:schemeClr val="bg1"/>
                          </a:solidFill>
                        </a:rPr>
                        <a:t>Blank</a:t>
                      </a:r>
                      <a:endParaRPr lang="en-IN" sz="1600" dirty="0">
                        <a:solidFill>
                          <a:schemeClr val="bg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600" dirty="0" smtClean="0">
                          <a:solidFill>
                            <a:schemeClr val="bg1"/>
                          </a:solidFill>
                        </a:rPr>
                        <a:t>Blank</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7"/>
                  </a:ext>
                </a:extLst>
              </a:tr>
            </a:tbl>
          </a:graphicData>
        </a:graphic>
      </p:graphicFrame>
    </p:spTree>
    <p:extLst>
      <p:ext uri="{BB962C8B-B14F-4D97-AF65-F5344CB8AC3E}">
        <p14:creationId xmlns:p14="http://schemas.microsoft.com/office/powerpoint/2010/main" val="34869833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Corporate Social </a:t>
            </a:r>
            <a:r>
              <a:rPr lang="en-US" altLang="en-US" sz="3600" dirty="0"/>
              <a:t>Responsibility </a:t>
            </a:r>
            <a:r>
              <a:rPr lang="en-US" altLang="en-US" sz="2000" dirty="0"/>
              <a:t>(2 of 2)</a:t>
            </a:r>
            <a:endParaRPr lang="en-IN" sz="2000" dirty="0"/>
          </a:p>
        </p:txBody>
      </p:sp>
      <p:sp>
        <p:nvSpPr>
          <p:cNvPr id="3" name="Content Placeholder 2"/>
          <p:cNvSpPr>
            <a:spLocks noGrp="1"/>
          </p:cNvSpPr>
          <p:nvPr>
            <p:ph idx="1"/>
          </p:nvPr>
        </p:nvSpPr>
        <p:spPr>
          <a:xfrm>
            <a:off x="1981200" y="1600200"/>
            <a:ext cx="4648200" cy="4648200"/>
          </a:xfrm>
        </p:spPr>
        <p:txBody>
          <a:bodyPr/>
          <a:lstStyle/>
          <a:p>
            <a:r>
              <a:rPr lang="en-US" altLang="en-US" sz="2600" dirty="0">
                <a:cs typeface="Avenir Black" pitchFamily="-84" charset="0"/>
              </a:rPr>
              <a:t>Legal behavior</a:t>
            </a:r>
          </a:p>
          <a:p>
            <a:r>
              <a:rPr lang="en-US" altLang="en-US" sz="2600" dirty="0">
                <a:cs typeface="Avenir Black" pitchFamily="-84" charset="0"/>
              </a:rPr>
              <a:t>Ethical behavior</a:t>
            </a:r>
          </a:p>
          <a:p>
            <a:r>
              <a:rPr lang="en-US" altLang="en-US" sz="2600" dirty="0">
                <a:cs typeface="Avenir Black" pitchFamily="-84" charset="0"/>
              </a:rPr>
              <a:t>Social responsibility behavior </a:t>
            </a:r>
            <a:r>
              <a:rPr lang="en-US" altLang="en-US" sz="2600" dirty="0">
                <a:cs typeface="Avenir Black" pitchFamily="-84" charset="0"/>
              </a:rPr>
              <a:t>and </a:t>
            </a:r>
            <a:r>
              <a:rPr lang="en-US" altLang="en-US" sz="2600" dirty="0">
                <a:cs typeface="Avenir Black" pitchFamily="-84" charset="0"/>
              </a:rPr>
              <a:t>socially responsible business models</a:t>
            </a:r>
          </a:p>
          <a:p>
            <a:r>
              <a:rPr lang="en-US" altLang="en-US" sz="2600" dirty="0">
                <a:cs typeface="Avenir Black" pitchFamily="-84" charset="0"/>
              </a:rPr>
              <a:t>Sustainability </a:t>
            </a:r>
            <a:r>
              <a:rPr lang="en-US" altLang="en-US" sz="2600" dirty="0">
                <a:cs typeface="Avenir Black" pitchFamily="-84" charset="0"/>
              </a:rPr>
              <a:t>and </a:t>
            </a:r>
            <a:r>
              <a:rPr lang="en-US" altLang="en-US" sz="2600" dirty="0">
                <a:cs typeface="Avenir Black" pitchFamily="-84" charset="0"/>
              </a:rPr>
              <a:t>greenwashing</a:t>
            </a:r>
            <a:endParaRPr lang="en-IN" sz="2600" dirty="0"/>
          </a:p>
        </p:txBody>
      </p:sp>
      <p:pic>
        <p:nvPicPr>
          <p:cNvPr id="5" name="Picture 4"/>
          <p:cNvPicPr>
            <a:picLocks noChangeAspect="1"/>
          </p:cNvPicPr>
          <p:nvPr/>
        </p:nvPicPr>
        <p:blipFill>
          <a:blip r:embed="rId3"/>
          <a:stretch>
            <a:fillRect/>
          </a:stretch>
        </p:blipFill>
        <p:spPr>
          <a:xfrm>
            <a:off x="6477000" y="1562100"/>
            <a:ext cx="5715000" cy="3248025"/>
          </a:xfrm>
          <a:prstGeom prst="rect">
            <a:avLst/>
          </a:prstGeom>
        </p:spPr>
      </p:pic>
    </p:spTree>
    <p:extLst>
      <p:ext uri="{BB962C8B-B14F-4D97-AF65-F5344CB8AC3E}">
        <p14:creationId xmlns:p14="http://schemas.microsoft.com/office/powerpoint/2010/main" val="34714967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Cause-Related </a:t>
            </a:r>
            <a:r>
              <a:rPr lang="en-US" altLang="en-US" sz="3600" dirty="0"/>
              <a:t>Marketing </a:t>
            </a:r>
            <a:r>
              <a:rPr lang="en-US" altLang="en-US" sz="2000" dirty="0"/>
              <a:t>(1 of 3)</a:t>
            </a:r>
            <a:endParaRPr lang="en-IN" sz="2000" dirty="0"/>
          </a:p>
        </p:txBody>
      </p:sp>
      <p:sp>
        <p:nvSpPr>
          <p:cNvPr id="3" name="Content Placeholder 2"/>
          <p:cNvSpPr>
            <a:spLocks noGrp="1"/>
          </p:cNvSpPr>
          <p:nvPr>
            <p:ph idx="1"/>
          </p:nvPr>
        </p:nvSpPr>
        <p:spPr>
          <a:xfrm>
            <a:off x="1981200" y="1600201"/>
            <a:ext cx="8229600" cy="1676400"/>
          </a:xfrm>
        </p:spPr>
        <p:txBody>
          <a:bodyPr/>
          <a:lstStyle/>
          <a:p>
            <a:r>
              <a:rPr lang="en-US" altLang="en-US" sz="2600" dirty="0">
                <a:cs typeface="Avenir Black" pitchFamily="-84" charset="0"/>
              </a:rPr>
              <a:t>Links the firm’s contributions toward a designated cause to customers’ engaging directly or indirectly in revenue-producing transactions with the firm</a:t>
            </a:r>
          </a:p>
          <a:p>
            <a:pPr lvl="1"/>
            <a:r>
              <a:rPr lang="en-US" altLang="en-US" dirty="0">
                <a:cs typeface="Arial" panose="020B0604020202020204" pitchFamily="34" charset="0"/>
              </a:rPr>
              <a:t>Is part of corporate societal marketing (CSM)</a:t>
            </a:r>
            <a:endParaRPr lang="en-IN" dirty="0"/>
          </a:p>
        </p:txBody>
      </p:sp>
      <p:pic>
        <p:nvPicPr>
          <p:cNvPr id="4" name="Picture 3"/>
          <p:cNvPicPr>
            <a:picLocks noChangeAspect="1"/>
          </p:cNvPicPr>
          <p:nvPr/>
        </p:nvPicPr>
        <p:blipFill>
          <a:blip r:embed="rId3"/>
          <a:stretch>
            <a:fillRect/>
          </a:stretch>
        </p:blipFill>
        <p:spPr>
          <a:xfrm>
            <a:off x="3863957" y="3276601"/>
            <a:ext cx="5560233" cy="3243469"/>
          </a:xfrm>
          <a:prstGeom prst="rect">
            <a:avLst/>
          </a:prstGeom>
        </p:spPr>
      </p:pic>
    </p:spTree>
    <p:extLst>
      <p:ext uri="{BB962C8B-B14F-4D97-AF65-F5344CB8AC3E}">
        <p14:creationId xmlns:p14="http://schemas.microsoft.com/office/powerpoint/2010/main" val="42331892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Cause-Related </a:t>
            </a:r>
            <a:r>
              <a:rPr lang="en-US" altLang="en-US" sz="3600" dirty="0"/>
              <a:t>Marketing </a:t>
            </a:r>
            <a:r>
              <a:rPr lang="en-US" altLang="en-US" sz="2000" dirty="0"/>
              <a:t>(2 of 3)</a:t>
            </a:r>
            <a:endParaRPr lang="en-IN" sz="2000" dirty="0"/>
          </a:p>
        </p:txBody>
      </p:sp>
      <p:sp>
        <p:nvSpPr>
          <p:cNvPr id="3" name="Content Placeholder 2"/>
          <p:cNvSpPr>
            <a:spLocks noGrp="1"/>
          </p:cNvSpPr>
          <p:nvPr>
            <p:ph idx="1"/>
          </p:nvPr>
        </p:nvSpPr>
        <p:spPr>
          <a:xfrm>
            <a:off x="1981200" y="1600201"/>
            <a:ext cx="8229600" cy="4648199"/>
          </a:xfrm>
        </p:spPr>
        <p:txBody>
          <a:bodyPr/>
          <a:lstStyle/>
          <a:p>
            <a:r>
              <a:rPr lang="en-US" altLang="en-US" sz="2600" dirty="0">
                <a:cs typeface="Avenir Black" pitchFamily="-84" charset="0"/>
              </a:rPr>
              <a:t>Builds brand awareness</a:t>
            </a:r>
          </a:p>
          <a:p>
            <a:r>
              <a:rPr lang="en-US" sz="2600" dirty="0"/>
              <a:t>Enhances brand image</a:t>
            </a:r>
          </a:p>
          <a:p>
            <a:r>
              <a:rPr lang="en-US" sz="2600" dirty="0"/>
              <a:t>Elicits brand engagement</a:t>
            </a:r>
          </a:p>
          <a:p>
            <a:r>
              <a:rPr lang="en-US" sz="2600" dirty="0"/>
              <a:t>Establishes brand credibility</a:t>
            </a:r>
          </a:p>
          <a:p>
            <a:r>
              <a:rPr lang="en-US" sz="2600" dirty="0"/>
              <a:t>Creates brand community</a:t>
            </a:r>
          </a:p>
          <a:p>
            <a:r>
              <a:rPr lang="en-US" sz="2600" dirty="0"/>
              <a:t>Evokes brand feelings</a:t>
            </a:r>
            <a:endParaRPr lang="en-IN" sz="2400" dirty="0"/>
          </a:p>
        </p:txBody>
      </p:sp>
      <p:pic>
        <p:nvPicPr>
          <p:cNvPr id="4" name="Picture 3"/>
          <p:cNvPicPr>
            <a:picLocks noChangeAspect="1"/>
          </p:cNvPicPr>
          <p:nvPr/>
        </p:nvPicPr>
        <p:blipFill>
          <a:blip r:embed="rId3"/>
          <a:stretch>
            <a:fillRect/>
          </a:stretch>
        </p:blipFill>
        <p:spPr>
          <a:xfrm>
            <a:off x="6368290" y="1600201"/>
            <a:ext cx="5286375" cy="3048000"/>
          </a:xfrm>
          <a:prstGeom prst="rect">
            <a:avLst/>
          </a:prstGeom>
        </p:spPr>
      </p:pic>
    </p:spTree>
    <p:extLst>
      <p:ext uri="{BB962C8B-B14F-4D97-AF65-F5344CB8AC3E}">
        <p14:creationId xmlns:p14="http://schemas.microsoft.com/office/powerpoint/2010/main" val="26753125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Cause-Related </a:t>
            </a:r>
            <a:r>
              <a:rPr lang="en-US" altLang="en-US" sz="3600" dirty="0"/>
              <a:t>Marketing </a:t>
            </a:r>
            <a:r>
              <a:rPr lang="en-US" altLang="en-US" sz="2000" dirty="0"/>
              <a:t>(3 of 3)</a:t>
            </a:r>
            <a:endParaRPr lang="en-IN" sz="2000" dirty="0"/>
          </a:p>
        </p:txBody>
      </p:sp>
      <p:sp>
        <p:nvSpPr>
          <p:cNvPr id="6" name="Content Placeholder 5"/>
          <p:cNvSpPr>
            <a:spLocks noGrp="1"/>
          </p:cNvSpPr>
          <p:nvPr>
            <p:ph idx="1"/>
          </p:nvPr>
        </p:nvSpPr>
        <p:spPr>
          <a:xfrm>
            <a:off x="1981200" y="1600201"/>
            <a:ext cx="4038600" cy="4525963"/>
          </a:xfrm>
        </p:spPr>
        <p:txBody>
          <a:bodyPr/>
          <a:lstStyle/>
          <a:p>
            <a:r>
              <a:rPr lang="en-US" altLang="en-US" sz="2600" dirty="0"/>
              <a:t>Align focus area with your mission</a:t>
            </a:r>
          </a:p>
          <a:p>
            <a:r>
              <a:rPr lang="en-US" altLang="en-US" sz="2600" dirty="0"/>
              <a:t>Evaluate institutional “will” and resources</a:t>
            </a:r>
          </a:p>
          <a:p>
            <a:r>
              <a:rPr lang="en-US" altLang="en-US" sz="2600" dirty="0"/>
              <a:t>Analyze competitors’ cause positioning</a:t>
            </a:r>
          </a:p>
          <a:p>
            <a:r>
              <a:rPr lang="en-US" altLang="en-US" sz="2600" dirty="0"/>
              <a:t>Choose partners carefully</a:t>
            </a:r>
          </a:p>
          <a:p>
            <a:r>
              <a:rPr lang="en-US" altLang="en-US" sz="2600" dirty="0"/>
              <a:t>Don’t underestimate program name</a:t>
            </a:r>
            <a:endParaRPr lang="en-IN" sz="2600" dirty="0"/>
          </a:p>
        </p:txBody>
      </p:sp>
      <p:sp>
        <p:nvSpPr>
          <p:cNvPr id="7" name="Content Placeholder 6"/>
          <p:cNvSpPr>
            <a:spLocks noGrp="1"/>
          </p:cNvSpPr>
          <p:nvPr>
            <p:ph idx="13"/>
          </p:nvPr>
        </p:nvSpPr>
        <p:spPr>
          <a:xfrm>
            <a:off x="6248400" y="1600201"/>
            <a:ext cx="3962400" cy="4525963"/>
          </a:xfrm>
        </p:spPr>
        <p:txBody>
          <a:bodyPr/>
          <a:lstStyle/>
          <a:p>
            <a:r>
              <a:rPr lang="en-US" altLang="en-US" sz="2600" dirty="0"/>
              <a:t>Develop cross-functional strategy team</a:t>
            </a:r>
          </a:p>
          <a:p>
            <a:r>
              <a:rPr lang="en-US" altLang="en-US" sz="2600" dirty="0"/>
              <a:t>Leverage your assets with partner(s)</a:t>
            </a:r>
          </a:p>
          <a:p>
            <a:r>
              <a:rPr lang="en-US" altLang="en-US" sz="2600" dirty="0"/>
              <a:t>Communicate through every channel</a:t>
            </a:r>
          </a:p>
          <a:p>
            <a:r>
              <a:rPr lang="it-IT" altLang="en-US" sz="2600" dirty="0"/>
              <a:t>Go local</a:t>
            </a:r>
          </a:p>
          <a:p>
            <a:r>
              <a:rPr lang="cs-CZ" altLang="en-US" sz="2600" dirty="0"/>
              <a:t>Innovate</a:t>
            </a:r>
            <a:endParaRPr lang="en-IN" sz="2600" dirty="0"/>
          </a:p>
        </p:txBody>
      </p:sp>
    </p:spTree>
    <p:extLst>
      <p:ext uri="{BB962C8B-B14F-4D97-AF65-F5344CB8AC3E}">
        <p14:creationId xmlns:p14="http://schemas.microsoft.com/office/powerpoint/2010/main" val="26097892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Social </a:t>
            </a:r>
            <a:r>
              <a:rPr lang="en-US" altLang="en-US" sz="3600" dirty="0"/>
              <a:t>Marketing </a:t>
            </a:r>
            <a:r>
              <a:rPr lang="en-US" altLang="en-US" sz="2000" dirty="0"/>
              <a:t>(1 of 3)</a:t>
            </a:r>
            <a:endParaRPr lang="en-IN" sz="2000" dirty="0"/>
          </a:p>
        </p:txBody>
      </p:sp>
      <p:sp>
        <p:nvSpPr>
          <p:cNvPr id="3" name="Content Placeholder 2"/>
          <p:cNvSpPr>
            <a:spLocks noGrp="1"/>
          </p:cNvSpPr>
          <p:nvPr>
            <p:ph idx="1"/>
          </p:nvPr>
        </p:nvSpPr>
        <p:spPr>
          <a:xfrm>
            <a:off x="1981200" y="1600201"/>
            <a:ext cx="8229600" cy="914400"/>
          </a:xfrm>
        </p:spPr>
        <p:txBody>
          <a:bodyPr/>
          <a:lstStyle/>
          <a:p>
            <a:r>
              <a:rPr lang="en-US" altLang="en-US" sz="2600" dirty="0">
                <a:cs typeface="Avenir Black" pitchFamily="-84" charset="0"/>
              </a:rPr>
              <a:t>Social marketing by nonprofits or government organizations furthers a cause</a:t>
            </a:r>
            <a:endParaRPr lang="en-IN" sz="2600" dirty="0"/>
          </a:p>
        </p:txBody>
      </p:sp>
      <p:pic>
        <p:nvPicPr>
          <p:cNvPr id="4" name="Picture 3"/>
          <p:cNvPicPr>
            <a:picLocks noChangeAspect="1"/>
          </p:cNvPicPr>
          <p:nvPr/>
        </p:nvPicPr>
        <p:blipFill>
          <a:blip r:embed="rId3"/>
          <a:stretch>
            <a:fillRect/>
          </a:stretch>
        </p:blipFill>
        <p:spPr>
          <a:xfrm>
            <a:off x="3689694" y="2514601"/>
            <a:ext cx="4818201" cy="4228038"/>
          </a:xfrm>
          <a:prstGeom prst="rect">
            <a:avLst/>
          </a:prstGeom>
        </p:spPr>
      </p:pic>
    </p:spTree>
    <p:extLst>
      <p:ext uri="{BB962C8B-B14F-4D97-AF65-F5344CB8AC3E}">
        <p14:creationId xmlns:p14="http://schemas.microsoft.com/office/powerpoint/2010/main" val="19691508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Social </a:t>
            </a:r>
            <a:r>
              <a:rPr lang="en-US" altLang="en-US" sz="3600" dirty="0"/>
              <a:t>Marketing </a:t>
            </a:r>
            <a:r>
              <a:rPr lang="en-US" altLang="en-US" sz="2000" dirty="0"/>
              <a:t>(2 of 3)</a:t>
            </a:r>
            <a:endParaRPr lang="en-IN" sz="2000" dirty="0"/>
          </a:p>
        </p:txBody>
      </p:sp>
      <p:sp>
        <p:nvSpPr>
          <p:cNvPr id="5" name="Content Placeholder 4"/>
          <p:cNvSpPr>
            <a:spLocks noGrp="1"/>
          </p:cNvSpPr>
          <p:nvPr>
            <p:ph idx="1"/>
          </p:nvPr>
        </p:nvSpPr>
        <p:spPr>
          <a:xfrm>
            <a:off x="2133600" y="2010125"/>
            <a:ext cx="7772400" cy="304799"/>
          </a:xfrm>
        </p:spPr>
        <p:txBody>
          <a:bodyPr>
            <a:normAutofit fontScale="92500" lnSpcReduction="10000"/>
          </a:bodyPr>
          <a:lstStyle/>
          <a:p>
            <a:pPr marL="0" indent="0">
              <a:buNone/>
            </a:pPr>
            <a:r>
              <a:rPr lang="en-IN" sz="1800" b="1" dirty="0"/>
              <a:t>Table 23.3 </a:t>
            </a:r>
            <a:r>
              <a:rPr lang="en-IN" sz="1800" dirty="0"/>
              <a:t>Some Possible Social Marketing Program Objectives</a:t>
            </a:r>
          </a:p>
        </p:txBody>
      </p:sp>
      <p:graphicFrame>
        <p:nvGraphicFramePr>
          <p:cNvPr id="4" name="Table 3" descr="Table 23.3 lists Some Possible Social Marketing Program Objectives. Cognitive Campaigns: Explain the nutritional values of different foods, and Demonstrate the importance of conservation. Action Campaigns: Attract people for mass immunization, Motivate people to vote “yes” on a certain issue, Inspire people to donate blood, and Motivate women to receive a Pap test. Behavioral Campaigns: Demotivate cigarette smoking, Demotivate use of hard drugs, and Demotivate excessive alcohol consumption. Value Campaigns: Alter ideas about abortion, and Change attitudes of bigoted people."/>
          <p:cNvGraphicFramePr>
            <a:graphicFrameLocks noGrp="1"/>
          </p:cNvGraphicFramePr>
          <p:nvPr>
            <p:extLst/>
          </p:nvPr>
        </p:nvGraphicFramePr>
        <p:xfrm>
          <a:off x="2133600" y="2356486"/>
          <a:ext cx="7772400" cy="3129915"/>
        </p:xfrm>
        <a:graphic>
          <a:graphicData uri="http://schemas.openxmlformats.org/drawingml/2006/table">
            <a:tbl>
              <a:tblPr firstRow="1" bandRow="1">
                <a:tableStyleId>{3B4B98B0-60AC-42C2-AFA5-B58CD77FA1E5}</a:tableStyleId>
              </a:tblPr>
              <a:tblGrid>
                <a:gridCol w="3886200">
                  <a:extLst>
                    <a:ext uri="{9D8B030D-6E8A-4147-A177-3AD203B41FA5}">
                      <a16:colId xmlns:a16="http://schemas.microsoft.com/office/drawing/2014/main" xmlns="" val="20000"/>
                    </a:ext>
                  </a:extLst>
                </a:gridCol>
                <a:gridCol w="3886200">
                  <a:extLst>
                    <a:ext uri="{9D8B030D-6E8A-4147-A177-3AD203B41FA5}">
                      <a16:colId xmlns:a16="http://schemas.microsoft.com/office/drawing/2014/main" xmlns="" val="20001"/>
                    </a:ext>
                  </a:extLst>
                </a:gridCol>
              </a:tblGrid>
              <a:tr h="1228725">
                <a:tc>
                  <a:txBody>
                    <a:bodyPr/>
                    <a:lstStyle/>
                    <a:p>
                      <a:r>
                        <a:rPr lang="en-IN" sz="1600" b="1" i="0" u="none" strike="noStrike" kern="1200" baseline="0" dirty="0" smtClean="0">
                          <a:solidFill>
                            <a:schemeClr val="tx1"/>
                          </a:solidFill>
                          <a:latin typeface="+mn-lt"/>
                          <a:ea typeface="+mn-ea"/>
                          <a:cs typeface="+mn-cs"/>
                        </a:rPr>
                        <a:t>Cognitive Campaigns</a:t>
                      </a:r>
                      <a:endParaRPr lang="en-IN" sz="1600" b="1" dirty="0"/>
                    </a:p>
                    <a:p>
                      <a:pPr marL="285750" indent="-285750">
                        <a:buClr>
                          <a:srgbClr val="007FA3"/>
                        </a:buClr>
                        <a:buFont typeface="Arial" panose="020B0604020202020204" pitchFamily="34" charset="0"/>
                        <a:buChar char="•"/>
                      </a:pPr>
                      <a:r>
                        <a:rPr lang="en-IN" sz="1600" b="0" i="0" u="none" strike="noStrike" kern="1200" baseline="0" dirty="0" smtClean="0">
                          <a:solidFill>
                            <a:schemeClr val="tx1"/>
                          </a:solidFill>
                          <a:latin typeface="+mn-lt"/>
                          <a:ea typeface="+mn-ea"/>
                          <a:cs typeface="+mn-cs"/>
                        </a:rPr>
                        <a:t>Explain the nutritional values of different foods.</a:t>
                      </a:r>
                      <a:endParaRPr lang="en-IN" sz="1600" dirty="0"/>
                    </a:p>
                    <a:p>
                      <a:pPr marL="285750" indent="-285750">
                        <a:buClr>
                          <a:srgbClr val="007FA3"/>
                        </a:buClr>
                        <a:buFont typeface="Arial" panose="020B0604020202020204" pitchFamily="34" charset="0"/>
                        <a:buChar char="•"/>
                      </a:pPr>
                      <a:r>
                        <a:rPr lang="en-IN" sz="1600" b="0" i="0" u="none" strike="noStrike" kern="1200" baseline="0" dirty="0" smtClean="0">
                          <a:solidFill>
                            <a:schemeClr val="tx1"/>
                          </a:solidFill>
                          <a:latin typeface="+mn-lt"/>
                          <a:ea typeface="+mn-ea"/>
                          <a:cs typeface="+mn-cs"/>
                        </a:rPr>
                        <a:t>Demonstrate the importance of conservation.</a:t>
                      </a:r>
                      <a:endParaRPr lang="en-IN" sz="1600"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IN" sz="1600" b="1" i="0" u="none" strike="noStrike" kern="1200" baseline="0" dirty="0" smtClean="0">
                          <a:solidFill>
                            <a:schemeClr val="tx1"/>
                          </a:solidFill>
                          <a:latin typeface="+mn-lt"/>
                          <a:ea typeface="+mn-ea"/>
                          <a:cs typeface="+mn-cs"/>
                        </a:rPr>
                        <a:t>Behavioral Campaigns</a:t>
                      </a:r>
                      <a:endParaRPr lang="en-IN" sz="1600" b="1" dirty="0"/>
                    </a:p>
                    <a:p>
                      <a:pPr marL="285750" indent="-285750">
                        <a:buClr>
                          <a:srgbClr val="007FA3"/>
                        </a:buClr>
                        <a:buFont typeface="Arial" panose="020B0604020202020204" pitchFamily="34" charset="0"/>
                        <a:buChar char="•"/>
                      </a:pPr>
                      <a:r>
                        <a:rPr lang="en-IN" sz="1600" b="0" i="0" u="none" strike="noStrike" kern="1200" baseline="0" dirty="0" smtClean="0">
                          <a:solidFill>
                            <a:schemeClr val="tx1"/>
                          </a:solidFill>
                          <a:latin typeface="+mn-lt"/>
                          <a:ea typeface="+mn-ea"/>
                          <a:cs typeface="+mn-cs"/>
                        </a:rPr>
                        <a:t>Demotivate cigarette smoking.</a:t>
                      </a:r>
                      <a:endParaRPr lang="en-IN" sz="1600" dirty="0"/>
                    </a:p>
                    <a:p>
                      <a:pPr marL="285750" indent="-285750">
                        <a:buClr>
                          <a:srgbClr val="007FA3"/>
                        </a:buClr>
                        <a:buFont typeface="Arial" panose="020B0604020202020204" pitchFamily="34" charset="0"/>
                        <a:buChar char="•"/>
                      </a:pPr>
                      <a:r>
                        <a:rPr lang="en-IN" sz="1600" b="0" i="0" u="none" strike="noStrike" kern="1200" baseline="0" dirty="0" smtClean="0">
                          <a:solidFill>
                            <a:schemeClr val="tx1"/>
                          </a:solidFill>
                          <a:latin typeface="+mn-lt"/>
                          <a:ea typeface="+mn-ea"/>
                          <a:cs typeface="+mn-cs"/>
                        </a:rPr>
                        <a:t>Demotivate use of hard drugs.</a:t>
                      </a:r>
                      <a:endParaRPr lang="en-IN" sz="1600" dirty="0"/>
                    </a:p>
                    <a:p>
                      <a:pPr marL="285750" indent="-285750">
                        <a:buClr>
                          <a:srgbClr val="007FA3"/>
                        </a:buClr>
                        <a:buFont typeface="Arial" panose="020B0604020202020204" pitchFamily="34" charset="0"/>
                        <a:buChar char="•"/>
                      </a:pPr>
                      <a:r>
                        <a:rPr lang="en-IN" sz="1600" b="0" i="0" u="none" strike="noStrike" kern="1200" baseline="0" dirty="0" smtClean="0">
                          <a:solidFill>
                            <a:schemeClr val="tx1"/>
                          </a:solidFill>
                          <a:latin typeface="+mn-lt"/>
                          <a:ea typeface="+mn-ea"/>
                          <a:cs typeface="+mn-cs"/>
                        </a:rPr>
                        <a:t>Demotivate excessive alcohol consumption.</a:t>
                      </a:r>
                      <a:endParaRPr lang="en-IN" sz="160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0"/>
                  </a:ext>
                </a:extLst>
              </a:tr>
              <a:tr h="1819275">
                <a:tc>
                  <a:txBody>
                    <a:bodyPr/>
                    <a:lstStyle/>
                    <a:p>
                      <a:r>
                        <a:rPr lang="en-IN" sz="1600" b="1" i="0" u="none" strike="noStrike" kern="1200" baseline="0" dirty="0" smtClean="0">
                          <a:solidFill>
                            <a:schemeClr val="tx1"/>
                          </a:solidFill>
                          <a:latin typeface="+mn-lt"/>
                          <a:ea typeface="+mn-ea"/>
                          <a:cs typeface="+mn-cs"/>
                        </a:rPr>
                        <a:t>Action Campaigns</a:t>
                      </a:r>
                      <a:endParaRPr lang="en-IN" sz="1600" b="1" dirty="0"/>
                    </a:p>
                    <a:p>
                      <a:pPr marL="285750" indent="-285750">
                        <a:buClr>
                          <a:srgbClr val="007FA3"/>
                        </a:buClr>
                        <a:buFont typeface="Arial" panose="020B0604020202020204" pitchFamily="34" charset="0"/>
                        <a:buChar char="•"/>
                      </a:pPr>
                      <a:r>
                        <a:rPr lang="en-IN" sz="1600" b="0" i="0" u="none" strike="noStrike" kern="1200" baseline="0" dirty="0" smtClean="0">
                          <a:solidFill>
                            <a:schemeClr val="tx1"/>
                          </a:solidFill>
                          <a:latin typeface="+mn-lt"/>
                          <a:ea typeface="+mn-ea"/>
                          <a:cs typeface="+mn-cs"/>
                        </a:rPr>
                        <a:t>Attract people for mass immunization.</a:t>
                      </a:r>
                      <a:endParaRPr lang="en-IN" sz="1600" dirty="0"/>
                    </a:p>
                    <a:p>
                      <a:pPr marL="285750" indent="-285750">
                        <a:buClr>
                          <a:srgbClr val="007FA3"/>
                        </a:buClr>
                        <a:buFont typeface="Arial" panose="020B0604020202020204" pitchFamily="34" charset="0"/>
                        <a:buChar char="•"/>
                      </a:pPr>
                      <a:r>
                        <a:rPr lang="en-IN" sz="1600" b="0" i="0" u="none" strike="noStrike" kern="1200" baseline="0" dirty="0" smtClean="0">
                          <a:solidFill>
                            <a:schemeClr val="tx1"/>
                          </a:solidFill>
                          <a:latin typeface="+mn-lt"/>
                          <a:ea typeface="+mn-ea"/>
                          <a:cs typeface="+mn-cs"/>
                        </a:rPr>
                        <a:t>Motivate people to vote “yes” on a certain issue.</a:t>
                      </a:r>
                      <a:endParaRPr lang="en-IN" sz="1600" dirty="0"/>
                    </a:p>
                    <a:p>
                      <a:pPr marL="285750" indent="-285750">
                        <a:buClr>
                          <a:srgbClr val="007FA3"/>
                        </a:buClr>
                        <a:buFont typeface="Arial" panose="020B0604020202020204" pitchFamily="34" charset="0"/>
                        <a:buChar char="•"/>
                      </a:pPr>
                      <a:r>
                        <a:rPr lang="en-IN" sz="1600" b="0" i="0" u="none" strike="noStrike" kern="1200" baseline="0" dirty="0" smtClean="0">
                          <a:solidFill>
                            <a:schemeClr val="tx1"/>
                          </a:solidFill>
                          <a:latin typeface="+mn-lt"/>
                          <a:ea typeface="+mn-ea"/>
                          <a:cs typeface="+mn-cs"/>
                        </a:rPr>
                        <a:t>Inspire people to donate blood.</a:t>
                      </a:r>
                      <a:endParaRPr lang="en-IN" sz="1600" dirty="0"/>
                    </a:p>
                    <a:p>
                      <a:pPr marL="285750" indent="-285750">
                        <a:buClr>
                          <a:srgbClr val="007FA3"/>
                        </a:buClr>
                        <a:buFont typeface="Arial" panose="020B0604020202020204" pitchFamily="34" charset="0"/>
                        <a:buChar char="•"/>
                      </a:pPr>
                      <a:r>
                        <a:rPr lang="en-IN" sz="1600" b="0" i="0" u="none" strike="noStrike" kern="1200" baseline="0" dirty="0" smtClean="0">
                          <a:solidFill>
                            <a:schemeClr val="tx1"/>
                          </a:solidFill>
                          <a:latin typeface="+mn-lt"/>
                          <a:ea typeface="+mn-ea"/>
                          <a:cs typeface="+mn-cs"/>
                        </a:rPr>
                        <a:t>Motivate women to receive a Pap test.</a:t>
                      </a:r>
                      <a:endParaRPr lang="en-IN" sz="1600"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b="1" i="0" u="none" strike="noStrike" kern="1200" baseline="0" dirty="0" smtClean="0">
                          <a:solidFill>
                            <a:schemeClr val="tx1"/>
                          </a:solidFill>
                          <a:latin typeface="+mn-lt"/>
                          <a:ea typeface="+mn-ea"/>
                          <a:cs typeface="+mn-cs"/>
                        </a:rPr>
                        <a:t>Value Campaigns</a:t>
                      </a:r>
                    </a:p>
                    <a:p>
                      <a:pPr marL="285750" indent="-285750">
                        <a:buClr>
                          <a:srgbClr val="007FA3"/>
                        </a:buClr>
                        <a:buFont typeface="Arial" panose="020B0604020202020204" pitchFamily="34" charset="0"/>
                        <a:buChar char="•"/>
                      </a:pPr>
                      <a:r>
                        <a:rPr lang="en-IN" sz="1600" b="0" i="0" u="none" strike="noStrike" kern="1200" baseline="0" dirty="0" smtClean="0">
                          <a:solidFill>
                            <a:schemeClr val="tx1"/>
                          </a:solidFill>
                          <a:latin typeface="+mn-lt"/>
                          <a:ea typeface="+mn-ea"/>
                          <a:cs typeface="+mn-cs"/>
                        </a:rPr>
                        <a:t>Alter ideas about abortion.</a:t>
                      </a:r>
                    </a:p>
                    <a:p>
                      <a:pPr marL="285750" indent="-285750">
                        <a:buClr>
                          <a:srgbClr val="007FA3"/>
                        </a:buClr>
                        <a:buFont typeface="Arial" panose="020B0604020202020204" pitchFamily="34" charset="0"/>
                        <a:buChar char="•"/>
                      </a:pPr>
                      <a:r>
                        <a:rPr lang="en-IN" sz="1600" b="0" i="0" u="none" strike="noStrike" kern="1200" baseline="0" dirty="0" smtClean="0">
                          <a:solidFill>
                            <a:schemeClr val="tx1"/>
                          </a:solidFill>
                          <a:latin typeface="+mn-lt"/>
                          <a:ea typeface="+mn-ea"/>
                          <a:cs typeface="+mn-cs"/>
                        </a:rPr>
                        <a:t>Change attitudes of bigoted people.</a:t>
                      </a:r>
                      <a:endParaRPr lang="en-IN" sz="160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23960452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Social </a:t>
            </a:r>
            <a:r>
              <a:rPr lang="en-US" altLang="en-US" sz="3600" dirty="0"/>
              <a:t>Marketing </a:t>
            </a:r>
            <a:r>
              <a:rPr lang="en-US" altLang="en-US" sz="2000" dirty="0"/>
              <a:t>(3 of 3)</a:t>
            </a:r>
            <a:endParaRPr lang="en-IN" sz="2000" dirty="0"/>
          </a:p>
        </p:txBody>
      </p:sp>
      <p:sp>
        <p:nvSpPr>
          <p:cNvPr id="3" name="Content Placeholder 2"/>
          <p:cNvSpPr>
            <a:spLocks noGrp="1"/>
          </p:cNvSpPr>
          <p:nvPr>
            <p:ph idx="1"/>
          </p:nvPr>
        </p:nvSpPr>
        <p:spPr/>
        <p:txBody>
          <a:bodyPr/>
          <a:lstStyle/>
          <a:p>
            <a:pPr marL="255600" lvl="1" indent="-255600">
              <a:spcBef>
                <a:spcPts val="1500"/>
              </a:spcBef>
            </a:pPr>
            <a:r>
              <a:rPr lang="en-US" altLang="en-US" sz="2600" dirty="0"/>
              <a:t>Choose target markets ready to respond</a:t>
            </a:r>
          </a:p>
          <a:p>
            <a:pPr marL="255600" lvl="1" indent="-255600">
              <a:spcBef>
                <a:spcPts val="1500"/>
              </a:spcBef>
            </a:pPr>
            <a:r>
              <a:rPr lang="en-US" altLang="en-US" sz="2600" dirty="0"/>
              <a:t>Promote </a:t>
            </a:r>
            <a:r>
              <a:rPr lang="en-US" altLang="en-US" sz="2600" dirty="0"/>
              <a:t>doable behavior in simple terms</a:t>
            </a:r>
          </a:p>
          <a:p>
            <a:pPr marL="255600" indent="-255600"/>
            <a:r>
              <a:rPr lang="en-US" altLang="en-US" sz="2600" dirty="0"/>
              <a:t>Explain </a:t>
            </a:r>
            <a:r>
              <a:rPr lang="en-US" altLang="en-US" sz="2600" dirty="0"/>
              <a:t>the benefits in compelling terms</a:t>
            </a:r>
          </a:p>
          <a:p>
            <a:pPr marL="255600" indent="-255600"/>
            <a:r>
              <a:rPr lang="en-US" altLang="en-US" sz="2600" dirty="0"/>
              <a:t>Make </a:t>
            </a:r>
            <a:r>
              <a:rPr lang="en-US" altLang="en-US" sz="2600" dirty="0"/>
              <a:t>it easy to adopt the behavior</a:t>
            </a:r>
          </a:p>
          <a:p>
            <a:pPr marL="255600" indent="-255600"/>
            <a:r>
              <a:rPr lang="en-US" altLang="en-US" sz="2600" dirty="0"/>
              <a:t>Develop </a:t>
            </a:r>
            <a:r>
              <a:rPr lang="en-US" altLang="en-US" sz="2600" dirty="0"/>
              <a:t>attention-grabbing messages</a:t>
            </a:r>
          </a:p>
          <a:p>
            <a:pPr marL="255600" indent="-255600"/>
            <a:r>
              <a:rPr lang="en-US" altLang="en-US" sz="2600" dirty="0"/>
              <a:t>Use </a:t>
            </a:r>
            <a:r>
              <a:rPr lang="en-US" altLang="en-US" sz="2600" dirty="0"/>
              <a:t>education-entertainment approach</a:t>
            </a:r>
            <a:endParaRPr lang="en-IN" sz="2600" dirty="0"/>
          </a:p>
        </p:txBody>
      </p:sp>
    </p:spTree>
    <p:extLst>
      <p:ext uri="{BB962C8B-B14F-4D97-AF65-F5344CB8AC3E}">
        <p14:creationId xmlns:p14="http://schemas.microsoft.com/office/powerpoint/2010/main" val="36617845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sz="3600" dirty="0"/>
              <a:t>The Social Marketing Planning Process</a:t>
            </a:r>
          </a:p>
        </p:txBody>
      </p:sp>
      <p:sp>
        <p:nvSpPr>
          <p:cNvPr id="3" name="Content Placeholder 2"/>
          <p:cNvSpPr>
            <a:spLocks noGrp="1"/>
          </p:cNvSpPr>
          <p:nvPr>
            <p:ph idx="1"/>
          </p:nvPr>
        </p:nvSpPr>
        <p:spPr>
          <a:xfrm>
            <a:off x="1981200" y="1600201"/>
            <a:ext cx="8229600" cy="304800"/>
          </a:xfrm>
        </p:spPr>
        <p:txBody>
          <a:bodyPr>
            <a:normAutofit fontScale="92500" lnSpcReduction="20000"/>
          </a:bodyPr>
          <a:lstStyle/>
          <a:p>
            <a:pPr marL="0" indent="0">
              <a:buNone/>
            </a:pPr>
            <a:r>
              <a:rPr lang="en-IN" sz="2000" b="1" dirty="0"/>
              <a:t>Table </a:t>
            </a:r>
            <a:r>
              <a:rPr lang="en-IN" sz="2000" b="1" dirty="0"/>
              <a:t>23.4 </a:t>
            </a:r>
            <a:r>
              <a:rPr lang="en-IN" sz="2000" dirty="0"/>
              <a:t>The Social Marketing Planning Process</a:t>
            </a:r>
          </a:p>
        </p:txBody>
      </p:sp>
      <p:graphicFrame>
        <p:nvGraphicFramePr>
          <p:cNvPr id="4" name="Table 3" descr="Table 23.4 lists The Social Marketing Planning Process. Here are a few questions with some answers. Where Are We?: Choose program focus, Identify campaign purpose, Conduct an analysis of strengths, weaknesses, opportunities, and threats (SWOT), and Review past and similar efforts. Where Do We Want to Go?: Select target audiences, Set objectives and goals, and Analyze target audiences and the competition. How Will We Get There?: Product: Design the market offering, Price: Manage costs of behavior change, Distribution: Make the product available, and Communications: Create messages and choose media. How Will We Stay on Course?: Develop a plan for evaluation and monitoring, Establish budgets and find funding sources, and Complete an implementation plan."/>
          <p:cNvGraphicFramePr>
            <a:graphicFrameLocks noGrp="1"/>
          </p:cNvGraphicFramePr>
          <p:nvPr>
            <p:extLst/>
          </p:nvPr>
        </p:nvGraphicFramePr>
        <p:xfrm>
          <a:off x="1981200" y="2098040"/>
          <a:ext cx="8229600" cy="4206240"/>
        </p:xfrm>
        <a:graphic>
          <a:graphicData uri="http://schemas.openxmlformats.org/drawingml/2006/table">
            <a:tbl>
              <a:tblPr firstRow="1" bandRow="1">
                <a:tableStyleId>{3B4B98B0-60AC-42C2-AFA5-B58CD77FA1E5}</a:tableStyleId>
              </a:tblPr>
              <a:tblGrid>
                <a:gridCol w="8229600">
                  <a:extLst>
                    <a:ext uri="{9D8B030D-6E8A-4147-A177-3AD203B41FA5}">
                      <a16:colId xmlns:a16="http://schemas.microsoft.com/office/drawing/2014/main" xmlns="" val="1850226179"/>
                    </a:ext>
                  </a:extLst>
                </a:gridCol>
              </a:tblGrid>
              <a:tr h="370840">
                <a:tc>
                  <a:txBody>
                    <a:bodyPr/>
                    <a:lstStyle/>
                    <a:p>
                      <a:r>
                        <a:rPr lang="en-IN" sz="1400" b="0" i="0" u="none" strike="noStrike" kern="1200" baseline="0" dirty="0" smtClean="0">
                          <a:solidFill>
                            <a:schemeClr val="tx1"/>
                          </a:solidFill>
                          <a:latin typeface="+mn-lt"/>
                          <a:ea typeface="+mn-ea"/>
                          <a:cs typeface="+mn-cs"/>
                        </a:rPr>
                        <a:t>Where Are We?</a:t>
                      </a:r>
                    </a:p>
                    <a:p>
                      <a:pPr marL="285750" indent="-285750">
                        <a:buFont typeface="Arial" panose="020B0604020202020204" pitchFamily="34" charset="0"/>
                        <a:buChar char="•"/>
                      </a:pPr>
                      <a:r>
                        <a:rPr lang="en-IN" sz="1400" b="0" i="0" u="none" strike="noStrike" kern="1200" baseline="0" dirty="0" smtClean="0">
                          <a:solidFill>
                            <a:schemeClr val="tx1"/>
                          </a:solidFill>
                          <a:latin typeface="+mn-lt"/>
                          <a:ea typeface="+mn-ea"/>
                          <a:cs typeface="+mn-cs"/>
                        </a:rPr>
                        <a:t>Choose program focus</a:t>
                      </a:r>
                    </a:p>
                    <a:p>
                      <a:pPr marL="285750" indent="-285750">
                        <a:buFont typeface="Arial" panose="020B0604020202020204" pitchFamily="34" charset="0"/>
                        <a:buChar char="•"/>
                      </a:pPr>
                      <a:r>
                        <a:rPr lang="en-IN" sz="1400" b="0" i="0" u="none" strike="noStrike" kern="1200" baseline="0" dirty="0" smtClean="0">
                          <a:solidFill>
                            <a:schemeClr val="tx1"/>
                          </a:solidFill>
                          <a:latin typeface="+mn-lt"/>
                          <a:ea typeface="+mn-ea"/>
                          <a:cs typeface="+mn-cs"/>
                        </a:rPr>
                        <a:t>Identify campaign purpose</a:t>
                      </a:r>
                    </a:p>
                    <a:p>
                      <a:pPr marL="285750" indent="-285750">
                        <a:buFont typeface="Arial" panose="020B0604020202020204" pitchFamily="34" charset="0"/>
                        <a:buChar char="•"/>
                      </a:pPr>
                      <a:r>
                        <a:rPr lang="en-IN" sz="1400" b="0" i="0" u="none" strike="noStrike" kern="1200" baseline="0" dirty="0" smtClean="0">
                          <a:solidFill>
                            <a:schemeClr val="tx1"/>
                          </a:solidFill>
                          <a:latin typeface="+mn-lt"/>
                          <a:ea typeface="+mn-ea"/>
                          <a:cs typeface="+mn-cs"/>
                        </a:rPr>
                        <a:t>Conduct an analysis of strengths, weaknesses, opportunities, and threats (SWOT)</a:t>
                      </a:r>
                    </a:p>
                    <a:p>
                      <a:pPr marL="285750" indent="-285750">
                        <a:buFont typeface="Arial" panose="020B0604020202020204" pitchFamily="34" charset="0"/>
                        <a:buChar char="•"/>
                      </a:pPr>
                      <a:r>
                        <a:rPr lang="en-IN" sz="1400" b="0" i="0" u="none" strike="noStrike" kern="1200" baseline="0" dirty="0" smtClean="0">
                          <a:solidFill>
                            <a:schemeClr val="tx1"/>
                          </a:solidFill>
                          <a:latin typeface="+mn-lt"/>
                          <a:ea typeface="+mn-ea"/>
                          <a:cs typeface="+mn-cs"/>
                        </a:rPr>
                        <a:t>Review past and similar efforts</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456871430"/>
                  </a:ext>
                </a:extLst>
              </a:tr>
              <a:tr h="370840">
                <a:tc>
                  <a:txBody>
                    <a:bodyPr/>
                    <a:lstStyle/>
                    <a:p>
                      <a:r>
                        <a:rPr lang="en-IN" sz="1400" b="0" i="0" u="none" strike="noStrike" kern="1200" baseline="0" dirty="0" smtClean="0">
                          <a:solidFill>
                            <a:schemeClr val="tx1"/>
                          </a:solidFill>
                          <a:latin typeface="+mn-lt"/>
                          <a:ea typeface="+mn-ea"/>
                          <a:cs typeface="+mn-cs"/>
                        </a:rPr>
                        <a:t>Where Do We Want to Go?</a:t>
                      </a:r>
                    </a:p>
                    <a:p>
                      <a:pPr marL="285750" indent="-285750">
                        <a:buFont typeface="Arial" panose="020B0604020202020204" pitchFamily="34" charset="0"/>
                        <a:buChar char="•"/>
                      </a:pPr>
                      <a:r>
                        <a:rPr lang="en-IN" sz="1400" b="0" i="0" u="none" strike="noStrike" kern="1200" baseline="0" dirty="0" smtClean="0">
                          <a:solidFill>
                            <a:schemeClr val="tx1"/>
                          </a:solidFill>
                          <a:latin typeface="+mn-lt"/>
                          <a:ea typeface="+mn-ea"/>
                          <a:cs typeface="+mn-cs"/>
                        </a:rPr>
                        <a:t>Select target audiences</a:t>
                      </a:r>
                    </a:p>
                    <a:p>
                      <a:pPr marL="285750" indent="-285750">
                        <a:buFont typeface="Arial" panose="020B0604020202020204" pitchFamily="34" charset="0"/>
                        <a:buChar char="•"/>
                      </a:pPr>
                      <a:r>
                        <a:rPr lang="en-IN" sz="1400" b="0" i="0" u="none" strike="noStrike" kern="1200" baseline="0" dirty="0" smtClean="0">
                          <a:solidFill>
                            <a:schemeClr val="tx1"/>
                          </a:solidFill>
                          <a:latin typeface="+mn-lt"/>
                          <a:ea typeface="+mn-ea"/>
                          <a:cs typeface="+mn-cs"/>
                        </a:rPr>
                        <a:t>Set objectives and goals</a:t>
                      </a:r>
                    </a:p>
                    <a:p>
                      <a:pPr marL="285750" indent="-285750">
                        <a:buFont typeface="Arial" panose="020B0604020202020204" pitchFamily="34" charset="0"/>
                        <a:buChar char="•"/>
                      </a:pPr>
                      <a:r>
                        <a:rPr lang="en-IN" sz="1400" b="0" i="0" u="none" strike="noStrike" kern="1200" baseline="0" dirty="0" smtClean="0">
                          <a:solidFill>
                            <a:schemeClr val="tx1"/>
                          </a:solidFill>
                          <a:latin typeface="+mn-lt"/>
                          <a:ea typeface="+mn-ea"/>
                          <a:cs typeface="+mn-cs"/>
                        </a:rPr>
                        <a:t>Analyze target audiences and the competition</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1373171310"/>
                  </a:ext>
                </a:extLst>
              </a:tr>
              <a:tr h="370840">
                <a:tc>
                  <a:txBody>
                    <a:bodyPr/>
                    <a:lstStyle/>
                    <a:p>
                      <a:r>
                        <a:rPr lang="en-IN" sz="1400" b="0" i="0" u="none" strike="noStrike" kern="1200" baseline="0" dirty="0" smtClean="0">
                          <a:solidFill>
                            <a:schemeClr val="tx1"/>
                          </a:solidFill>
                          <a:latin typeface="+mn-lt"/>
                          <a:ea typeface="+mn-ea"/>
                          <a:cs typeface="+mn-cs"/>
                        </a:rPr>
                        <a:t>How Will We Get There?</a:t>
                      </a:r>
                    </a:p>
                    <a:p>
                      <a:pPr marL="285750" indent="-285750">
                        <a:buFont typeface="Arial" panose="020B0604020202020204" pitchFamily="34" charset="0"/>
                        <a:buChar char="•"/>
                      </a:pPr>
                      <a:r>
                        <a:rPr lang="en-IN" sz="1400" b="0" i="0" u="none" strike="noStrike" kern="1200" baseline="0" dirty="0" smtClean="0">
                          <a:solidFill>
                            <a:schemeClr val="tx1"/>
                          </a:solidFill>
                          <a:latin typeface="+mn-lt"/>
                          <a:ea typeface="+mn-ea"/>
                          <a:cs typeface="+mn-cs"/>
                        </a:rPr>
                        <a:t>Product: Design the market offering</a:t>
                      </a:r>
                    </a:p>
                    <a:p>
                      <a:pPr marL="285750" indent="-285750">
                        <a:buFont typeface="Arial" panose="020B0604020202020204" pitchFamily="34" charset="0"/>
                        <a:buChar char="•"/>
                      </a:pPr>
                      <a:r>
                        <a:rPr lang="en-IN" sz="1400" b="0" i="0" u="none" strike="noStrike" kern="1200" baseline="0" dirty="0" smtClean="0">
                          <a:solidFill>
                            <a:schemeClr val="tx1"/>
                          </a:solidFill>
                          <a:latin typeface="+mn-lt"/>
                          <a:ea typeface="+mn-ea"/>
                          <a:cs typeface="+mn-cs"/>
                        </a:rPr>
                        <a:t>Price: Manage costs of behavior change</a:t>
                      </a:r>
                    </a:p>
                    <a:p>
                      <a:pPr marL="285750" indent="-285750">
                        <a:buFont typeface="Arial" panose="020B0604020202020204" pitchFamily="34" charset="0"/>
                        <a:buChar char="•"/>
                      </a:pPr>
                      <a:r>
                        <a:rPr lang="en-IN" sz="1400" b="0" i="0" u="none" strike="noStrike" kern="1200" baseline="0" dirty="0" smtClean="0">
                          <a:solidFill>
                            <a:schemeClr val="tx1"/>
                          </a:solidFill>
                          <a:latin typeface="+mn-lt"/>
                          <a:ea typeface="+mn-ea"/>
                          <a:cs typeface="+mn-cs"/>
                        </a:rPr>
                        <a:t>Distribution: Make the product available</a:t>
                      </a:r>
                    </a:p>
                    <a:p>
                      <a:pPr marL="285750" indent="-285750">
                        <a:buFont typeface="Arial" panose="020B0604020202020204" pitchFamily="34" charset="0"/>
                        <a:buChar char="•"/>
                      </a:pPr>
                      <a:r>
                        <a:rPr lang="en-IN" sz="1400" b="0" i="0" u="none" strike="noStrike" kern="1200" baseline="0" dirty="0" smtClean="0">
                          <a:solidFill>
                            <a:schemeClr val="tx1"/>
                          </a:solidFill>
                          <a:latin typeface="+mn-lt"/>
                          <a:ea typeface="+mn-ea"/>
                          <a:cs typeface="+mn-cs"/>
                        </a:rPr>
                        <a:t>Communications: Create messages and choose media</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316335739"/>
                  </a:ext>
                </a:extLst>
              </a:tr>
              <a:tr h="370840">
                <a:tc>
                  <a:txBody>
                    <a:bodyPr/>
                    <a:lstStyle/>
                    <a:p>
                      <a:r>
                        <a:rPr lang="en-IN" sz="1400" b="0" i="0" u="none" strike="noStrike" kern="1200" baseline="0" dirty="0" smtClean="0">
                          <a:solidFill>
                            <a:schemeClr val="tx1"/>
                          </a:solidFill>
                          <a:latin typeface="+mn-lt"/>
                          <a:ea typeface="+mn-ea"/>
                          <a:cs typeface="+mn-cs"/>
                        </a:rPr>
                        <a:t>How Will We Stay on Course?</a:t>
                      </a:r>
                    </a:p>
                    <a:p>
                      <a:pPr marL="285750" indent="-285750">
                        <a:buFont typeface="Arial" panose="020B0604020202020204" pitchFamily="34" charset="0"/>
                        <a:buChar char="•"/>
                      </a:pPr>
                      <a:r>
                        <a:rPr lang="en-IN" sz="1400" b="0" i="0" u="none" strike="noStrike" kern="1200" baseline="0" dirty="0" smtClean="0">
                          <a:solidFill>
                            <a:schemeClr val="tx1"/>
                          </a:solidFill>
                          <a:latin typeface="+mn-lt"/>
                          <a:ea typeface="+mn-ea"/>
                          <a:cs typeface="+mn-cs"/>
                        </a:rPr>
                        <a:t>Develop a plan for evaluation and monitoring</a:t>
                      </a:r>
                    </a:p>
                    <a:p>
                      <a:pPr marL="285750" indent="-285750">
                        <a:buFont typeface="Arial" panose="020B0604020202020204" pitchFamily="34" charset="0"/>
                        <a:buChar char="•"/>
                      </a:pPr>
                      <a:r>
                        <a:rPr lang="en-IN" sz="1400" b="0" i="0" u="none" strike="noStrike" kern="1200" baseline="0" dirty="0" smtClean="0">
                          <a:solidFill>
                            <a:schemeClr val="tx1"/>
                          </a:solidFill>
                          <a:latin typeface="+mn-lt"/>
                          <a:ea typeface="+mn-ea"/>
                          <a:cs typeface="+mn-cs"/>
                        </a:rPr>
                        <a:t>Establish budgets and find funding sources</a:t>
                      </a:r>
                    </a:p>
                    <a:p>
                      <a:pPr marL="285750" indent="-285750">
                        <a:buFont typeface="Arial" panose="020B0604020202020204" pitchFamily="34" charset="0"/>
                        <a:buChar char="•"/>
                      </a:pPr>
                      <a:r>
                        <a:rPr lang="en-IN" sz="1400" b="0" i="0" u="none" strike="noStrike" kern="1200" baseline="0" dirty="0" smtClean="0">
                          <a:solidFill>
                            <a:schemeClr val="tx1"/>
                          </a:solidFill>
                          <a:latin typeface="+mn-lt"/>
                          <a:ea typeface="+mn-ea"/>
                          <a:cs typeface="+mn-cs"/>
                        </a:rPr>
                        <a:t>Complete an implementation plan</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2698017643"/>
                  </a:ext>
                </a:extLst>
              </a:tr>
            </a:tbl>
          </a:graphicData>
        </a:graphic>
      </p:graphicFrame>
    </p:spTree>
    <p:extLst>
      <p:ext uri="{BB962C8B-B14F-4D97-AF65-F5344CB8AC3E}">
        <p14:creationId xmlns:p14="http://schemas.microsoft.com/office/powerpoint/2010/main" val="24305051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8382000" cy="1097280"/>
          </a:xfrm>
        </p:spPr>
        <p:txBody>
          <a:bodyPr/>
          <a:lstStyle/>
          <a:p>
            <a:r>
              <a:rPr lang="en-US" altLang="en-US" sz="3600" dirty="0"/>
              <a:t>Marketing </a:t>
            </a:r>
            <a:r>
              <a:rPr lang="en-US" altLang="en-US" sz="3600" dirty="0"/>
              <a:t>Implementation/Control </a:t>
            </a:r>
            <a:r>
              <a:rPr lang="en-US" altLang="en-US" sz="2000" dirty="0"/>
              <a:t>(1 of 3)</a:t>
            </a:r>
            <a:endParaRPr lang="en-IN" sz="2000" dirty="0"/>
          </a:p>
        </p:txBody>
      </p:sp>
      <p:sp>
        <p:nvSpPr>
          <p:cNvPr id="6" name="Content Placeholder 5"/>
          <p:cNvSpPr>
            <a:spLocks noGrp="1"/>
          </p:cNvSpPr>
          <p:nvPr>
            <p:ph idx="1"/>
          </p:nvPr>
        </p:nvSpPr>
        <p:spPr>
          <a:xfrm>
            <a:off x="1981200" y="1569028"/>
            <a:ext cx="8229600" cy="304800"/>
          </a:xfrm>
        </p:spPr>
        <p:txBody>
          <a:bodyPr>
            <a:normAutofit fontScale="92500" lnSpcReduction="10000"/>
          </a:bodyPr>
          <a:lstStyle/>
          <a:p>
            <a:pPr marL="0" indent="0">
              <a:buNone/>
            </a:pPr>
            <a:r>
              <a:rPr lang="en-IN" sz="1800" b="1" dirty="0"/>
              <a:t>Table 23.5 </a:t>
            </a:r>
            <a:r>
              <a:rPr lang="en-IN" sz="1800" dirty="0"/>
              <a:t>Characteristics of a Great Marketing Company</a:t>
            </a:r>
          </a:p>
        </p:txBody>
      </p:sp>
      <p:graphicFrame>
        <p:nvGraphicFramePr>
          <p:cNvPr id="4" name="Table 3" descr="Table 23.5 lists the Characteristics of a Great Marketing Company. The company selects target markets in which it enjoys superior advantages and exits or avoids markets where it is intrinsically weak. Virtually all the company’s employees and departments are customer- and market-minded. There is a good working relationship between marketing, R&amp;D, and manufacturing. There is a good working relationship between marketing, sales, and customer service. The company has installed incentives designed to lead to the right behaviors. The company continuously builds and tracks customer satisfaction and loyalty. The company manages a value delivery system in partnership with strong suppliers and distributors. The company is skilled in building its brand name(s) and image. The company is flexible in meeting customers’ varying requirements."/>
          <p:cNvGraphicFramePr>
            <a:graphicFrameLocks noGrp="1"/>
          </p:cNvGraphicFramePr>
          <p:nvPr>
            <p:extLst/>
          </p:nvPr>
        </p:nvGraphicFramePr>
        <p:xfrm>
          <a:off x="2019300" y="1905001"/>
          <a:ext cx="8153400" cy="3908903"/>
        </p:xfrm>
        <a:graphic>
          <a:graphicData uri="http://schemas.openxmlformats.org/drawingml/2006/table">
            <a:tbl>
              <a:tblPr firstRow="1" bandRow="1">
                <a:tableStyleId>{3B4B98B0-60AC-42C2-AFA5-B58CD77FA1E5}</a:tableStyleId>
              </a:tblPr>
              <a:tblGrid>
                <a:gridCol w="8153400">
                  <a:extLst>
                    <a:ext uri="{9D8B030D-6E8A-4147-A177-3AD203B41FA5}">
                      <a16:colId xmlns:a16="http://schemas.microsoft.com/office/drawing/2014/main" xmlns="" val="20000"/>
                    </a:ext>
                  </a:extLst>
                </a:gridCol>
              </a:tblGrid>
              <a:tr h="533400">
                <a:tc>
                  <a:txBody>
                    <a:bodyPr/>
                    <a:lstStyle/>
                    <a:p>
                      <a:pPr marL="285750" indent="-285750">
                        <a:buClr>
                          <a:srgbClr val="007FA3"/>
                        </a:buClr>
                        <a:buFont typeface="Arial" panose="020B0604020202020204" pitchFamily="34" charset="0"/>
                        <a:buChar char="•"/>
                      </a:pPr>
                      <a:r>
                        <a:rPr lang="en-IN" sz="1600" b="0" i="0" u="none" strike="noStrike" kern="1200" baseline="0" dirty="0" smtClean="0">
                          <a:solidFill>
                            <a:schemeClr val="tx1"/>
                          </a:solidFill>
                          <a:latin typeface="+mn-lt"/>
                          <a:ea typeface="+mn-ea"/>
                          <a:cs typeface="+mn-cs"/>
                        </a:rPr>
                        <a:t>The company selects target markets in which it enjoys superior advantages and exits or avoids markets where it is intrinsically weak.</a:t>
                      </a:r>
                      <a:endParaRPr lang="en-IN"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0"/>
                  </a:ext>
                </a:extLst>
              </a:tr>
              <a:tr h="566024">
                <a:tc>
                  <a:txBody>
                    <a:bodyPr/>
                    <a:lstStyle/>
                    <a:p>
                      <a:pPr marL="285750" indent="-285750">
                        <a:buClr>
                          <a:srgbClr val="007FA3"/>
                        </a:buClr>
                        <a:buFont typeface="Arial" panose="020B0604020202020204" pitchFamily="34" charset="0"/>
                        <a:buChar char="•"/>
                      </a:pPr>
                      <a:r>
                        <a:rPr lang="en-IN" sz="1600" b="0" i="0" u="none" strike="noStrike" kern="1200" baseline="0" dirty="0" smtClean="0">
                          <a:solidFill>
                            <a:schemeClr val="tx1"/>
                          </a:solidFill>
                          <a:latin typeface="+mn-lt"/>
                          <a:ea typeface="+mn-ea"/>
                          <a:cs typeface="+mn-cs"/>
                        </a:rPr>
                        <a:t>Virtually all the company’s employees and departments are customer- and market-minded.</a:t>
                      </a:r>
                      <a:endParaRPr lang="en-IN"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369117">
                <a:tc>
                  <a:txBody>
                    <a:bodyPr/>
                    <a:lstStyle/>
                    <a:p>
                      <a:pPr marL="285750" indent="-285750">
                        <a:buClr>
                          <a:srgbClr val="007FA3"/>
                        </a:buClr>
                        <a:buFont typeface="Arial" panose="020B0604020202020204" pitchFamily="34" charset="0"/>
                        <a:buChar char="•"/>
                      </a:pPr>
                      <a:r>
                        <a:rPr lang="en-IN" sz="1600" b="0" i="0" u="none" strike="noStrike" kern="1200" baseline="0" dirty="0" smtClean="0">
                          <a:solidFill>
                            <a:schemeClr val="tx1"/>
                          </a:solidFill>
                          <a:latin typeface="+mn-lt"/>
                          <a:ea typeface="+mn-ea"/>
                          <a:cs typeface="+mn-cs"/>
                        </a:rPr>
                        <a:t>There is a good working relationship between marketing, R&amp;D, and manufacturing.</a:t>
                      </a:r>
                      <a:endParaRPr lang="en-IN"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2"/>
                  </a:ext>
                </a:extLst>
              </a:tr>
              <a:tr h="327890">
                <a:tc>
                  <a:txBody>
                    <a:bodyPr/>
                    <a:lstStyle/>
                    <a:p>
                      <a:pPr marL="285750" indent="-285750">
                        <a:buClr>
                          <a:srgbClr val="007FA3"/>
                        </a:buClr>
                        <a:buFont typeface="Arial" panose="020B0604020202020204" pitchFamily="34" charset="0"/>
                        <a:buChar char="•"/>
                      </a:pPr>
                      <a:r>
                        <a:rPr lang="en-IN" sz="1600" b="0" i="0" u="none" strike="noStrike" kern="1200" baseline="0" dirty="0" smtClean="0">
                          <a:solidFill>
                            <a:schemeClr val="tx1"/>
                          </a:solidFill>
                          <a:latin typeface="+mn-lt"/>
                          <a:ea typeface="+mn-ea"/>
                          <a:cs typeface="+mn-cs"/>
                        </a:rPr>
                        <a:t>There is a good working relationship between marketing, sales, and customer service.</a:t>
                      </a:r>
                      <a:endParaRPr lang="en-IN"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3"/>
                  </a:ext>
                </a:extLst>
              </a:tr>
              <a:tr h="404841">
                <a:tc>
                  <a:txBody>
                    <a:bodyPr/>
                    <a:lstStyle/>
                    <a:p>
                      <a:pPr marL="285750" indent="-285750">
                        <a:buClr>
                          <a:srgbClr val="007FA3"/>
                        </a:buClr>
                        <a:buFont typeface="Arial" panose="020B0604020202020204" pitchFamily="34" charset="0"/>
                        <a:buChar char="•"/>
                      </a:pPr>
                      <a:r>
                        <a:rPr lang="en-IN" sz="1600" b="0" i="0" u="none" strike="noStrike" kern="1200" baseline="0" dirty="0" smtClean="0">
                          <a:solidFill>
                            <a:schemeClr val="tx1"/>
                          </a:solidFill>
                          <a:latin typeface="+mn-lt"/>
                          <a:ea typeface="+mn-ea"/>
                          <a:cs typeface="+mn-cs"/>
                        </a:rPr>
                        <a:t>The company has installed incentives designed to lead to the right behaviors.</a:t>
                      </a:r>
                      <a:endParaRPr lang="en-IN"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4"/>
                  </a:ext>
                </a:extLst>
              </a:tr>
              <a:tr h="323322">
                <a:tc>
                  <a:txBody>
                    <a:bodyPr/>
                    <a:lstStyle/>
                    <a:p>
                      <a:pPr marL="285750" indent="-285750">
                        <a:buClr>
                          <a:srgbClr val="007FA3"/>
                        </a:buClr>
                        <a:buFont typeface="Arial" panose="020B0604020202020204" pitchFamily="34" charset="0"/>
                        <a:buChar char="•"/>
                      </a:pPr>
                      <a:r>
                        <a:rPr lang="en-IN" sz="1600" b="0" i="0" u="none" strike="noStrike" kern="1200" baseline="0" dirty="0" smtClean="0">
                          <a:solidFill>
                            <a:schemeClr val="tx1"/>
                          </a:solidFill>
                          <a:latin typeface="+mn-lt"/>
                          <a:ea typeface="+mn-ea"/>
                          <a:cs typeface="+mn-cs"/>
                        </a:rPr>
                        <a:t>The company continuously builds and tracks customer satisfaction and loyalty.</a:t>
                      </a:r>
                      <a:endParaRPr lang="en-IN"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5"/>
                  </a:ext>
                </a:extLst>
              </a:tr>
              <a:tr h="566024">
                <a:tc>
                  <a:txBody>
                    <a:bodyPr/>
                    <a:lstStyle/>
                    <a:p>
                      <a:pPr marL="285750" indent="-285750">
                        <a:buClr>
                          <a:srgbClr val="007FA3"/>
                        </a:buClr>
                        <a:buFont typeface="Arial" panose="020B0604020202020204" pitchFamily="34" charset="0"/>
                        <a:buChar char="•"/>
                      </a:pPr>
                      <a:r>
                        <a:rPr lang="en-IN" sz="1600" b="0" i="0" u="none" strike="noStrike" kern="1200" baseline="0" dirty="0" smtClean="0">
                          <a:solidFill>
                            <a:schemeClr val="tx1"/>
                          </a:solidFill>
                          <a:latin typeface="+mn-lt"/>
                          <a:ea typeface="+mn-ea"/>
                          <a:cs typeface="+mn-cs"/>
                        </a:rPr>
                        <a:t>The company manages a value delivery system in partnership with strong suppliers and distributors.</a:t>
                      </a:r>
                      <a:endParaRPr lang="en-IN"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6"/>
                  </a:ext>
                </a:extLst>
              </a:tr>
              <a:tr h="327698">
                <a:tc>
                  <a:txBody>
                    <a:bodyPr/>
                    <a:lstStyle/>
                    <a:p>
                      <a:pPr marL="285750" indent="-285750">
                        <a:buClr>
                          <a:srgbClr val="007FA3"/>
                        </a:buClr>
                        <a:buFont typeface="Arial" panose="020B0604020202020204" pitchFamily="34" charset="0"/>
                        <a:buChar char="•"/>
                      </a:pPr>
                      <a:r>
                        <a:rPr lang="en-IN" sz="1600" b="0" i="0" u="none" strike="noStrike" kern="1200" baseline="0" dirty="0" smtClean="0">
                          <a:solidFill>
                            <a:schemeClr val="tx1"/>
                          </a:solidFill>
                          <a:latin typeface="+mn-lt"/>
                          <a:ea typeface="+mn-ea"/>
                          <a:cs typeface="+mn-cs"/>
                        </a:rPr>
                        <a:t>The company is skilled in building its brand name(s) and image.</a:t>
                      </a:r>
                      <a:endParaRPr lang="en-IN"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7"/>
                  </a:ext>
                </a:extLst>
              </a:tr>
              <a:tr h="404841">
                <a:tc>
                  <a:txBody>
                    <a:bodyPr/>
                    <a:lstStyle/>
                    <a:p>
                      <a:pPr marL="285750" indent="-285750">
                        <a:buClr>
                          <a:srgbClr val="007FA3"/>
                        </a:buClr>
                        <a:buFont typeface="Arial" panose="020B0604020202020204" pitchFamily="34" charset="0"/>
                        <a:buChar char="•"/>
                      </a:pPr>
                      <a:r>
                        <a:rPr lang="en-IN" sz="1600" b="0" i="0" u="none" strike="noStrike" kern="1200" baseline="0" dirty="0" smtClean="0">
                          <a:solidFill>
                            <a:schemeClr val="tx1"/>
                          </a:solidFill>
                          <a:latin typeface="+mn-lt"/>
                          <a:ea typeface="+mn-ea"/>
                          <a:cs typeface="+mn-cs"/>
                        </a:rPr>
                        <a:t>The company is flexible in meeting customers’ varying requirements.</a:t>
                      </a:r>
                      <a:endParaRPr lang="en-IN"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8"/>
                  </a:ext>
                </a:extLst>
              </a:tr>
            </a:tbl>
          </a:graphicData>
        </a:graphic>
      </p:graphicFrame>
    </p:spTree>
    <p:extLst>
      <p:ext uri="{BB962C8B-B14F-4D97-AF65-F5344CB8AC3E}">
        <p14:creationId xmlns:p14="http://schemas.microsoft.com/office/powerpoint/2010/main" val="33281508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8382000" cy="1097280"/>
          </a:xfrm>
        </p:spPr>
        <p:txBody>
          <a:bodyPr/>
          <a:lstStyle/>
          <a:p>
            <a:r>
              <a:rPr lang="en-US" altLang="en-US" sz="3600" dirty="0"/>
              <a:t>Marketing </a:t>
            </a:r>
            <a:r>
              <a:rPr lang="en-US" altLang="en-US" sz="3600" dirty="0"/>
              <a:t>Implementation/Control </a:t>
            </a:r>
            <a:r>
              <a:rPr lang="en-US" altLang="en-US" sz="2000" dirty="0"/>
              <a:t>(2 of 3)</a:t>
            </a:r>
            <a:endParaRPr lang="en-IN" sz="2000" dirty="0"/>
          </a:p>
        </p:txBody>
      </p:sp>
      <p:sp>
        <p:nvSpPr>
          <p:cNvPr id="3" name="Content Placeholder 2"/>
          <p:cNvSpPr>
            <a:spLocks noGrp="1"/>
          </p:cNvSpPr>
          <p:nvPr>
            <p:ph idx="1"/>
          </p:nvPr>
        </p:nvSpPr>
        <p:spPr>
          <a:xfrm>
            <a:off x="1981200" y="1600201"/>
            <a:ext cx="5410200" cy="4264388"/>
          </a:xfrm>
        </p:spPr>
        <p:txBody>
          <a:bodyPr/>
          <a:lstStyle/>
          <a:p>
            <a:r>
              <a:rPr lang="en-US" altLang="en-US" sz="2600" dirty="0">
                <a:cs typeface="Avenir Black" pitchFamily="-84" charset="0"/>
              </a:rPr>
              <a:t>Marketing implementation</a:t>
            </a:r>
          </a:p>
          <a:p>
            <a:pPr lvl="1"/>
            <a:r>
              <a:rPr lang="en-US" altLang="en-US" dirty="0">
                <a:cs typeface="Arial" panose="020B0604020202020204" pitchFamily="34" charset="0"/>
              </a:rPr>
              <a:t>The process that turns marketing plans into action assignments and ensures they accomplish the plan’s stated objectives</a:t>
            </a:r>
          </a:p>
          <a:p>
            <a:pPr lvl="1"/>
            <a:r>
              <a:rPr lang="en-US" altLang="en-US" dirty="0">
                <a:cs typeface="Arial" panose="020B0604020202020204" pitchFamily="34" charset="0"/>
              </a:rPr>
              <a:t>Marketing resource management (MRM) software</a:t>
            </a:r>
            <a:endParaRPr lang="en-IN" dirty="0"/>
          </a:p>
        </p:txBody>
      </p:sp>
      <p:pic>
        <p:nvPicPr>
          <p:cNvPr id="5" name="Picture 4" descr="A print ad for Timberland boots measures the company’s environmental footprint, including its use of recycled, organic, or renewable materials, and the number of trees the company has planted since 200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56105" y="1085589"/>
            <a:ext cx="2107095" cy="5735547"/>
          </a:xfrm>
          <a:prstGeom prst="rect">
            <a:avLst/>
          </a:prstGeom>
        </p:spPr>
      </p:pic>
    </p:spTree>
    <p:extLst>
      <p:ext uri="{BB962C8B-B14F-4D97-AF65-F5344CB8AC3E}">
        <p14:creationId xmlns:p14="http://schemas.microsoft.com/office/powerpoint/2010/main" val="24635050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8382000" cy="1097280"/>
          </a:xfrm>
        </p:spPr>
        <p:txBody>
          <a:bodyPr/>
          <a:lstStyle/>
          <a:p>
            <a:r>
              <a:rPr lang="en-US" altLang="en-US" sz="3600" dirty="0"/>
              <a:t>Marketing </a:t>
            </a:r>
            <a:r>
              <a:rPr lang="en-US" altLang="en-US" sz="3600" dirty="0"/>
              <a:t>Implementation/Control </a:t>
            </a:r>
            <a:r>
              <a:rPr lang="en-US" altLang="en-US" sz="2000" dirty="0"/>
              <a:t>(3 of 3)</a:t>
            </a:r>
            <a:endParaRPr lang="en-IN" sz="2000" dirty="0"/>
          </a:p>
        </p:txBody>
      </p:sp>
      <p:sp>
        <p:nvSpPr>
          <p:cNvPr id="3" name="Content Placeholder 2"/>
          <p:cNvSpPr>
            <a:spLocks noGrp="1"/>
          </p:cNvSpPr>
          <p:nvPr>
            <p:ph idx="1"/>
          </p:nvPr>
        </p:nvSpPr>
        <p:spPr>
          <a:xfrm>
            <a:off x="1981200" y="1600201"/>
            <a:ext cx="8229600" cy="3733799"/>
          </a:xfrm>
        </p:spPr>
        <p:txBody>
          <a:bodyPr/>
          <a:lstStyle/>
          <a:p>
            <a:r>
              <a:rPr lang="en-US" altLang="en-US" sz="2600" dirty="0">
                <a:cs typeface="Avenir Black" pitchFamily="-84" charset="0"/>
              </a:rPr>
              <a:t>Marketing control</a:t>
            </a:r>
          </a:p>
          <a:p>
            <a:pPr lvl="1"/>
            <a:r>
              <a:rPr lang="en-US" altLang="en-US" dirty="0">
                <a:cs typeface="Arial" panose="020B0604020202020204" pitchFamily="34" charset="0"/>
              </a:rPr>
              <a:t>The process by which firms assess the effects of their marketing activities and programs and make necessary changes and </a:t>
            </a:r>
            <a:r>
              <a:rPr lang="en-US" altLang="en-US" dirty="0">
                <a:cs typeface="Arial" panose="020B0604020202020204" pitchFamily="34" charset="0"/>
              </a:rPr>
              <a:t>adjustments</a:t>
            </a:r>
            <a:endParaRPr lang="en-IN" altLang="en-US" dirty="0">
              <a:cs typeface="Arial" panose="020B0604020202020204" pitchFamily="34" charset="0"/>
            </a:endParaRPr>
          </a:p>
          <a:p>
            <a:pPr lvl="2"/>
            <a:r>
              <a:rPr lang="en-IN" sz="2200" dirty="0">
                <a:cs typeface="Arial" panose="020B0604020202020204" pitchFamily="34" charset="0"/>
              </a:rPr>
              <a:t>Annual Plan Control</a:t>
            </a:r>
          </a:p>
          <a:p>
            <a:pPr lvl="2"/>
            <a:r>
              <a:rPr lang="en-IN" sz="2200" dirty="0">
                <a:cs typeface="Arial" panose="020B0604020202020204" pitchFamily="34" charset="0"/>
              </a:rPr>
              <a:t>Efficiency Control</a:t>
            </a:r>
          </a:p>
          <a:p>
            <a:pPr lvl="2"/>
            <a:r>
              <a:rPr lang="en-IN" sz="2200" dirty="0">
                <a:cs typeface="Arial" panose="020B0604020202020204" pitchFamily="34" charset="0"/>
              </a:rPr>
              <a:t>Profitability Control</a:t>
            </a:r>
          </a:p>
          <a:p>
            <a:pPr lvl="2"/>
            <a:r>
              <a:rPr lang="en-IN" sz="2200" dirty="0">
                <a:cs typeface="Arial" panose="020B0604020202020204" pitchFamily="34" charset="0"/>
              </a:rPr>
              <a:t>Strategic Control</a:t>
            </a:r>
            <a:endParaRPr lang="en-IN" sz="2200" dirty="0"/>
          </a:p>
        </p:txBody>
      </p:sp>
    </p:spTree>
    <p:extLst>
      <p:ext uri="{BB962C8B-B14F-4D97-AF65-F5344CB8AC3E}">
        <p14:creationId xmlns:p14="http://schemas.microsoft.com/office/powerpoint/2010/main" val="41266645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sz="3600" dirty="0"/>
              <a:t>Types of Marketing </a:t>
            </a:r>
            <a:r>
              <a:rPr lang="en-IN" sz="3600" dirty="0"/>
              <a:t>Control </a:t>
            </a:r>
            <a:r>
              <a:rPr lang="en-IN" sz="2000" dirty="0"/>
              <a:t>(1 of 2)</a:t>
            </a:r>
            <a:endParaRPr lang="en-IN" sz="2000" dirty="0"/>
          </a:p>
        </p:txBody>
      </p:sp>
      <p:sp>
        <p:nvSpPr>
          <p:cNvPr id="3" name="Content Placeholder 2"/>
          <p:cNvSpPr>
            <a:spLocks noGrp="1"/>
          </p:cNvSpPr>
          <p:nvPr>
            <p:ph idx="1"/>
          </p:nvPr>
        </p:nvSpPr>
        <p:spPr>
          <a:xfrm>
            <a:off x="1981200" y="1600202"/>
            <a:ext cx="8229600" cy="304799"/>
          </a:xfrm>
        </p:spPr>
        <p:txBody>
          <a:bodyPr>
            <a:normAutofit fontScale="92500" lnSpcReduction="20000"/>
          </a:bodyPr>
          <a:lstStyle/>
          <a:p>
            <a:pPr marL="0" indent="0">
              <a:buNone/>
            </a:pPr>
            <a:r>
              <a:rPr lang="en-IN" sz="2000" b="1" dirty="0"/>
              <a:t>Table 23.6 </a:t>
            </a:r>
            <a:r>
              <a:rPr lang="en-IN" sz="2000" dirty="0"/>
              <a:t>Types of Marketing Control</a:t>
            </a:r>
          </a:p>
        </p:txBody>
      </p:sp>
      <p:graphicFrame>
        <p:nvGraphicFramePr>
          <p:cNvPr id="4" name="Table 3" descr="Table 23.4 Types of Marketing Control. The table has the following column headers from left to right: Type of Control, Prime Responsibility, Purpose of Control, Approaches. The row entries are as follows. Type of Control: I. Annual-plan control. Prime Responsibility: Top management and Middle management. Purpose of Control: To examine whether the planned results are being achieved. Approaches: Sales analysis, Market share analysis, Sales-to-expense ratios, Financial analysis, and Market-based scorecard analysis. Type of Control: II. Profitability control. Prime Responsibility: Marketing controller. Purpose of Control: To examine where the company is making and losing money. Approaches: Profitability by: product, territory, customer, segment, trade channel, and order size."/>
          <p:cNvGraphicFramePr>
            <a:graphicFrameLocks noGrp="1"/>
          </p:cNvGraphicFramePr>
          <p:nvPr>
            <p:extLst/>
          </p:nvPr>
        </p:nvGraphicFramePr>
        <p:xfrm>
          <a:off x="1981200" y="2011680"/>
          <a:ext cx="8458200" cy="3327400"/>
        </p:xfrm>
        <a:graphic>
          <a:graphicData uri="http://schemas.openxmlformats.org/drawingml/2006/table">
            <a:tbl>
              <a:tblPr firstRow="1" bandRow="1">
                <a:tableStyleId>{3B4B98B0-60AC-42C2-AFA5-B58CD77FA1E5}</a:tableStyleId>
              </a:tblPr>
              <a:tblGrid>
                <a:gridCol w="2114550">
                  <a:extLst>
                    <a:ext uri="{9D8B030D-6E8A-4147-A177-3AD203B41FA5}">
                      <a16:colId xmlns:a16="http://schemas.microsoft.com/office/drawing/2014/main" xmlns="" val="4014316190"/>
                    </a:ext>
                  </a:extLst>
                </a:gridCol>
                <a:gridCol w="2114550">
                  <a:extLst>
                    <a:ext uri="{9D8B030D-6E8A-4147-A177-3AD203B41FA5}">
                      <a16:colId xmlns:a16="http://schemas.microsoft.com/office/drawing/2014/main" xmlns="" val="2720282689"/>
                    </a:ext>
                  </a:extLst>
                </a:gridCol>
                <a:gridCol w="1866900">
                  <a:extLst>
                    <a:ext uri="{9D8B030D-6E8A-4147-A177-3AD203B41FA5}">
                      <a16:colId xmlns:a16="http://schemas.microsoft.com/office/drawing/2014/main" xmlns="" val="229310924"/>
                    </a:ext>
                  </a:extLst>
                </a:gridCol>
                <a:gridCol w="2362200">
                  <a:extLst>
                    <a:ext uri="{9D8B030D-6E8A-4147-A177-3AD203B41FA5}">
                      <a16:colId xmlns:a16="http://schemas.microsoft.com/office/drawing/2014/main" xmlns="" val="3290122023"/>
                    </a:ext>
                  </a:extLst>
                </a:gridCol>
              </a:tblGrid>
              <a:tr h="370840">
                <a:tc>
                  <a:txBody>
                    <a:bodyPr/>
                    <a:lstStyle/>
                    <a:p>
                      <a:r>
                        <a:rPr lang="en-IN" sz="1400" b="1" i="0" u="none" strike="noStrike" kern="1200" baseline="0" dirty="0" smtClean="0">
                          <a:solidFill>
                            <a:schemeClr val="tx1"/>
                          </a:solidFill>
                          <a:latin typeface="+mn-lt"/>
                          <a:ea typeface="+mn-ea"/>
                          <a:cs typeface="+mn-cs"/>
                        </a:rPr>
                        <a:t>Type of Control</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400" b="1" i="0" u="none" strike="noStrike" kern="1200" baseline="0" dirty="0" smtClean="0">
                          <a:solidFill>
                            <a:schemeClr val="tx1"/>
                          </a:solidFill>
                          <a:latin typeface="+mn-lt"/>
                          <a:ea typeface="+mn-ea"/>
                          <a:cs typeface="+mn-cs"/>
                        </a:rPr>
                        <a:t>Prime Responsibility</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400" b="1" i="0" u="none" strike="noStrike" kern="1200" baseline="0" dirty="0" smtClean="0">
                          <a:solidFill>
                            <a:schemeClr val="tx1"/>
                          </a:solidFill>
                          <a:latin typeface="+mn-lt"/>
                          <a:ea typeface="+mn-ea"/>
                          <a:cs typeface="+mn-cs"/>
                        </a:rPr>
                        <a:t>Purpose of Control</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400" b="1" i="0" u="none" strike="noStrike" kern="1200" baseline="0" dirty="0" smtClean="0">
                          <a:solidFill>
                            <a:schemeClr val="tx1"/>
                          </a:solidFill>
                          <a:latin typeface="+mn-lt"/>
                          <a:ea typeface="+mn-ea"/>
                          <a:cs typeface="+mn-cs"/>
                        </a:rPr>
                        <a:t>Approaches</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2052317701"/>
                  </a:ext>
                </a:extLst>
              </a:tr>
              <a:tr h="370840">
                <a:tc>
                  <a:txBody>
                    <a:bodyPr/>
                    <a:lstStyle/>
                    <a:p>
                      <a:r>
                        <a:rPr lang="en-IN" sz="1400" b="0" i="0" u="none" strike="noStrike" kern="1200" baseline="0" dirty="0" smtClean="0">
                          <a:solidFill>
                            <a:schemeClr val="tx1"/>
                          </a:solidFill>
                          <a:latin typeface="+mn-lt"/>
                          <a:ea typeface="+mn-ea"/>
                          <a:cs typeface="+mn-cs"/>
                        </a:rPr>
                        <a:t>I. Annual-plan control</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0" i="0" u="none" strike="noStrike" kern="1200" baseline="0" dirty="0" smtClean="0">
                          <a:solidFill>
                            <a:schemeClr val="tx1"/>
                          </a:solidFill>
                          <a:latin typeface="+mn-lt"/>
                          <a:ea typeface="+mn-ea"/>
                          <a:cs typeface="+mn-cs"/>
                        </a:rPr>
                        <a:t>Top management</a:t>
                      </a:r>
                    </a:p>
                    <a:p>
                      <a:r>
                        <a:rPr lang="en-IN" sz="1400" b="0" i="0" u="none" strike="noStrike" kern="1200" baseline="0" dirty="0" smtClean="0">
                          <a:solidFill>
                            <a:schemeClr val="tx1"/>
                          </a:solidFill>
                          <a:latin typeface="+mn-lt"/>
                          <a:ea typeface="+mn-ea"/>
                          <a:cs typeface="+mn-cs"/>
                        </a:rPr>
                        <a:t>Middle management</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0" i="0" u="none" strike="noStrike" kern="1200" baseline="0" dirty="0" smtClean="0">
                          <a:solidFill>
                            <a:schemeClr val="tx1"/>
                          </a:solidFill>
                          <a:latin typeface="+mn-lt"/>
                          <a:ea typeface="+mn-ea"/>
                          <a:cs typeface="+mn-cs"/>
                        </a:rPr>
                        <a:t>To examine whether the planned results are being achieved</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0" i="0" u="none" strike="noStrike" kern="1200" baseline="0" dirty="0" smtClean="0">
                          <a:solidFill>
                            <a:schemeClr val="tx1"/>
                          </a:solidFill>
                          <a:latin typeface="+mn-lt"/>
                          <a:ea typeface="+mn-ea"/>
                          <a:cs typeface="+mn-cs"/>
                        </a:rPr>
                        <a:t>• Sales analysis</a:t>
                      </a:r>
                    </a:p>
                    <a:p>
                      <a:r>
                        <a:rPr lang="en-IN" sz="1400" b="0" i="0" u="none" strike="noStrike" kern="1200" baseline="0" dirty="0" smtClean="0">
                          <a:solidFill>
                            <a:schemeClr val="tx1"/>
                          </a:solidFill>
                          <a:latin typeface="+mn-lt"/>
                          <a:ea typeface="+mn-ea"/>
                          <a:cs typeface="+mn-cs"/>
                        </a:rPr>
                        <a:t>• Market share analysis</a:t>
                      </a:r>
                    </a:p>
                    <a:p>
                      <a:r>
                        <a:rPr lang="en-IN" sz="1400" b="0" i="0" u="none" strike="noStrike" kern="1200" baseline="0" dirty="0" smtClean="0">
                          <a:solidFill>
                            <a:schemeClr val="tx1"/>
                          </a:solidFill>
                          <a:latin typeface="+mn-lt"/>
                          <a:ea typeface="+mn-ea"/>
                          <a:cs typeface="+mn-cs"/>
                        </a:rPr>
                        <a:t>• Sales-to-expense ratios</a:t>
                      </a:r>
                    </a:p>
                    <a:p>
                      <a:r>
                        <a:rPr lang="en-IN" sz="1400" b="0" i="0" u="none" strike="noStrike" kern="1200" baseline="0" dirty="0" smtClean="0">
                          <a:solidFill>
                            <a:schemeClr val="tx1"/>
                          </a:solidFill>
                          <a:latin typeface="+mn-lt"/>
                          <a:ea typeface="+mn-ea"/>
                          <a:cs typeface="+mn-cs"/>
                        </a:rPr>
                        <a:t>• Financial analysis</a:t>
                      </a:r>
                    </a:p>
                    <a:p>
                      <a:r>
                        <a:rPr lang="en-IN" sz="1400" b="0" i="0" u="none" strike="noStrike" kern="1200" baseline="0" dirty="0" smtClean="0">
                          <a:solidFill>
                            <a:schemeClr val="tx1"/>
                          </a:solidFill>
                          <a:latin typeface="+mn-lt"/>
                          <a:ea typeface="+mn-ea"/>
                          <a:cs typeface="+mn-cs"/>
                        </a:rPr>
                        <a:t>• Market-based scorecard analysis</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4115724010"/>
                  </a:ext>
                </a:extLst>
              </a:tr>
              <a:tr h="370840">
                <a:tc>
                  <a:txBody>
                    <a:bodyPr/>
                    <a:lstStyle/>
                    <a:p>
                      <a:r>
                        <a:rPr lang="en-IN" sz="1400" b="0" i="0" u="none" strike="noStrike" kern="1200" baseline="0" dirty="0" smtClean="0">
                          <a:solidFill>
                            <a:schemeClr val="tx1"/>
                          </a:solidFill>
                          <a:latin typeface="+mn-lt"/>
                          <a:ea typeface="+mn-ea"/>
                          <a:cs typeface="+mn-cs"/>
                        </a:rPr>
                        <a:t>II. Profitability control</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400" b="0" i="0" u="none" strike="noStrike" kern="1200" baseline="0" dirty="0" smtClean="0">
                          <a:solidFill>
                            <a:schemeClr val="tx1"/>
                          </a:solidFill>
                          <a:latin typeface="+mn-lt"/>
                          <a:ea typeface="+mn-ea"/>
                          <a:cs typeface="+mn-cs"/>
                        </a:rPr>
                        <a:t>Marketing controller</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400" b="0" i="0" u="none" strike="noStrike" kern="1200" baseline="0" dirty="0" smtClean="0">
                          <a:solidFill>
                            <a:schemeClr val="tx1"/>
                          </a:solidFill>
                          <a:latin typeface="+mn-lt"/>
                          <a:ea typeface="+mn-ea"/>
                          <a:cs typeface="+mn-cs"/>
                        </a:rPr>
                        <a:t>To examine where the company is making and losing money</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400" b="0" i="0" u="none" strike="noStrike" kern="1200" baseline="0" dirty="0" smtClean="0">
                          <a:solidFill>
                            <a:schemeClr val="tx1"/>
                          </a:solidFill>
                          <a:latin typeface="+mn-lt"/>
                          <a:ea typeface="+mn-ea"/>
                          <a:cs typeface="+mn-cs"/>
                        </a:rPr>
                        <a:t>Profitability by:</a:t>
                      </a:r>
                    </a:p>
                    <a:p>
                      <a:r>
                        <a:rPr lang="en-IN" sz="1400" b="0" i="0" u="none" strike="noStrike" kern="1200" baseline="0" dirty="0" smtClean="0">
                          <a:solidFill>
                            <a:schemeClr val="tx1"/>
                          </a:solidFill>
                          <a:latin typeface="+mn-lt"/>
                          <a:ea typeface="+mn-ea"/>
                          <a:cs typeface="+mn-cs"/>
                        </a:rPr>
                        <a:t>• product</a:t>
                      </a:r>
                    </a:p>
                    <a:p>
                      <a:r>
                        <a:rPr lang="en-IN" sz="1400" b="0" i="0" u="none" strike="noStrike" kern="1200" baseline="0" dirty="0" smtClean="0">
                          <a:solidFill>
                            <a:schemeClr val="tx1"/>
                          </a:solidFill>
                          <a:latin typeface="+mn-lt"/>
                          <a:ea typeface="+mn-ea"/>
                          <a:cs typeface="+mn-cs"/>
                        </a:rPr>
                        <a:t>• territory</a:t>
                      </a:r>
                    </a:p>
                    <a:p>
                      <a:r>
                        <a:rPr lang="en-IN" sz="1400" b="0" i="0" u="none" strike="noStrike" kern="1200" baseline="0" dirty="0" smtClean="0">
                          <a:solidFill>
                            <a:schemeClr val="tx1"/>
                          </a:solidFill>
                          <a:latin typeface="+mn-lt"/>
                          <a:ea typeface="+mn-ea"/>
                          <a:cs typeface="+mn-cs"/>
                        </a:rPr>
                        <a:t>• customer</a:t>
                      </a:r>
                    </a:p>
                    <a:p>
                      <a:r>
                        <a:rPr lang="en-IN" sz="1400" b="0" i="0" u="none" strike="noStrike" kern="1200" baseline="0" dirty="0" smtClean="0">
                          <a:solidFill>
                            <a:schemeClr val="tx1"/>
                          </a:solidFill>
                          <a:latin typeface="+mn-lt"/>
                          <a:ea typeface="+mn-ea"/>
                          <a:cs typeface="+mn-cs"/>
                        </a:rPr>
                        <a:t>• segment</a:t>
                      </a:r>
                    </a:p>
                    <a:p>
                      <a:r>
                        <a:rPr lang="en-IN" sz="1400" b="0" i="0" u="none" strike="noStrike" kern="1200" baseline="0" dirty="0" smtClean="0">
                          <a:solidFill>
                            <a:schemeClr val="tx1"/>
                          </a:solidFill>
                          <a:latin typeface="+mn-lt"/>
                          <a:ea typeface="+mn-ea"/>
                          <a:cs typeface="+mn-cs"/>
                        </a:rPr>
                        <a:t>• trade channel</a:t>
                      </a:r>
                    </a:p>
                    <a:p>
                      <a:r>
                        <a:rPr lang="en-IN" sz="1400" b="0" i="0" u="none" strike="noStrike" kern="1200" baseline="0" dirty="0" smtClean="0">
                          <a:solidFill>
                            <a:schemeClr val="tx1"/>
                          </a:solidFill>
                          <a:latin typeface="+mn-lt"/>
                          <a:ea typeface="+mn-ea"/>
                          <a:cs typeface="+mn-cs"/>
                        </a:rPr>
                        <a:t>• order size</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6249053"/>
                  </a:ext>
                </a:extLst>
              </a:tr>
            </a:tbl>
          </a:graphicData>
        </a:graphic>
      </p:graphicFrame>
    </p:spTree>
    <p:extLst>
      <p:ext uri="{BB962C8B-B14F-4D97-AF65-F5344CB8AC3E}">
        <p14:creationId xmlns:p14="http://schemas.microsoft.com/office/powerpoint/2010/main" val="19530908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sz="3600" dirty="0"/>
              <a:t>Types of Marketing </a:t>
            </a:r>
            <a:r>
              <a:rPr lang="en-IN" sz="3600" dirty="0"/>
              <a:t>Control </a:t>
            </a:r>
            <a:r>
              <a:rPr lang="en-IN" sz="2000" dirty="0"/>
              <a:t>(2 of 2)</a:t>
            </a:r>
            <a:endParaRPr lang="en-IN" sz="2000" dirty="0"/>
          </a:p>
        </p:txBody>
      </p:sp>
      <p:sp>
        <p:nvSpPr>
          <p:cNvPr id="3" name="Content Placeholder 2"/>
          <p:cNvSpPr>
            <a:spLocks noGrp="1"/>
          </p:cNvSpPr>
          <p:nvPr>
            <p:ph idx="1"/>
          </p:nvPr>
        </p:nvSpPr>
        <p:spPr>
          <a:xfrm>
            <a:off x="1981200" y="1600202"/>
            <a:ext cx="8229600" cy="304799"/>
          </a:xfrm>
        </p:spPr>
        <p:txBody>
          <a:bodyPr>
            <a:normAutofit fontScale="92500" lnSpcReduction="20000"/>
          </a:bodyPr>
          <a:lstStyle/>
          <a:p>
            <a:pPr marL="0" indent="0">
              <a:buNone/>
            </a:pPr>
            <a:r>
              <a:rPr lang="en-US" sz="2000" b="1" dirty="0"/>
              <a:t>[Table </a:t>
            </a:r>
            <a:r>
              <a:rPr lang="en-US" sz="2000" b="1" dirty="0"/>
              <a:t>23.6 </a:t>
            </a:r>
            <a:r>
              <a:rPr lang="en-US" sz="2000" b="1" dirty="0"/>
              <a:t>continued]</a:t>
            </a:r>
            <a:endParaRPr lang="en-IN" sz="2000" dirty="0"/>
          </a:p>
        </p:txBody>
      </p:sp>
      <p:graphicFrame>
        <p:nvGraphicFramePr>
          <p:cNvPr id="4" name="Table 3" descr="Table 23.4 Types of Marketing Control. The table has the following column headers from left to right: Type of Control, Prime Responsibility, Purpose of Control, Approaches. The row entries are as follows. Type of Control: III. Efficiency control. Prime Responsibility: Line and staff management and Marketing controller. Purpose of Control: To evaluate and improve the spending efficiency and impact of marketing expenditures. Approaches: Efficiency of: sales force, advertising, sales promotion, and distribution. Type of Control: IV. Strategic control. Prime Responsibility: Top management and Marketing auditor. Purpose of Control: To examine whether the company Is pursuing its best opportunities With respect to markets, products, And channels. Approaches: Marketing effectiveness rating instrument, Marketing audit, Marketing excellence review, Company ethical and social responsibility review."/>
          <p:cNvGraphicFramePr>
            <a:graphicFrameLocks noGrp="1"/>
          </p:cNvGraphicFramePr>
          <p:nvPr>
            <p:extLst/>
          </p:nvPr>
        </p:nvGraphicFramePr>
        <p:xfrm>
          <a:off x="1981200" y="2011680"/>
          <a:ext cx="8458200" cy="3327400"/>
        </p:xfrm>
        <a:graphic>
          <a:graphicData uri="http://schemas.openxmlformats.org/drawingml/2006/table">
            <a:tbl>
              <a:tblPr firstRow="1" bandRow="1">
                <a:tableStyleId>{3B4B98B0-60AC-42C2-AFA5-B58CD77FA1E5}</a:tableStyleId>
              </a:tblPr>
              <a:tblGrid>
                <a:gridCol w="2114550">
                  <a:extLst>
                    <a:ext uri="{9D8B030D-6E8A-4147-A177-3AD203B41FA5}">
                      <a16:colId xmlns:a16="http://schemas.microsoft.com/office/drawing/2014/main" xmlns="" val="4014316190"/>
                    </a:ext>
                  </a:extLst>
                </a:gridCol>
                <a:gridCol w="2114550">
                  <a:extLst>
                    <a:ext uri="{9D8B030D-6E8A-4147-A177-3AD203B41FA5}">
                      <a16:colId xmlns:a16="http://schemas.microsoft.com/office/drawing/2014/main" xmlns="" val="2720282689"/>
                    </a:ext>
                  </a:extLst>
                </a:gridCol>
                <a:gridCol w="1866900">
                  <a:extLst>
                    <a:ext uri="{9D8B030D-6E8A-4147-A177-3AD203B41FA5}">
                      <a16:colId xmlns:a16="http://schemas.microsoft.com/office/drawing/2014/main" xmlns="" val="229310924"/>
                    </a:ext>
                  </a:extLst>
                </a:gridCol>
                <a:gridCol w="2362200">
                  <a:extLst>
                    <a:ext uri="{9D8B030D-6E8A-4147-A177-3AD203B41FA5}">
                      <a16:colId xmlns:a16="http://schemas.microsoft.com/office/drawing/2014/main" xmlns="" val="3290122023"/>
                    </a:ext>
                  </a:extLst>
                </a:gridCol>
              </a:tblGrid>
              <a:tr h="370840">
                <a:tc>
                  <a:txBody>
                    <a:bodyPr/>
                    <a:lstStyle/>
                    <a:p>
                      <a:r>
                        <a:rPr lang="en-IN" sz="1400" b="1" i="0" u="none" strike="noStrike" kern="1200" baseline="0" dirty="0" smtClean="0">
                          <a:solidFill>
                            <a:schemeClr val="tx1"/>
                          </a:solidFill>
                          <a:latin typeface="+mn-lt"/>
                          <a:ea typeface="+mn-ea"/>
                          <a:cs typeface="+mn-cs"/>
                        </a:rPr>
                        <a:t>Type of Control</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400" b="1" i="0" u="none" strike="noStrike" kern="1200" baseline="0" dirty="0" smtClean="0">
                          <a:solidFill>
                            <a:schemeClr val="tx1"/>
                          </a:solidFill>
                          <a:latin typeface="+mn-lt"/>
                          <a:ea typeface="+mn-ea"/>
                          <a:cs typeface="+mn-cs"/>
                        </a:rPr>
                        <a:t>Prime Responsibility</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400" b="1" i="0" u="none" strike="noStrike" kern="1200" baseline="0" dirty="0" smtClean="0">
                          <a:solidFill>
                            <a:schemeClr val="tx1"/>
                          </a:solidFill>
                          <a:latin typeface="+mn-lt"/>
                          <a:ea typeface="+mn-ea"/>
                          <a:cs typeface="+mn-cs"/>
                        </a:rPr>
                        <a:t>Purpose of Control</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400" b="1" i="0" u="none" strike="noStrike" kern="1200" baseline="0" dirty="0" smtClean="0">
                          <a:solidFill>
                            <a:schemeClr val="tx1"/>
                          </a:solidFill>
                          <a:latin typeface="+mn-lt"/>
                          <a:ea typeface="+mn-ea"/>
                          <a:cs typeface="+mn-cs"/>
                        </a:rPr>
                        <a:t>Approaches</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2052317701"/>
                  </a:ext>
                </a:extLst>
              </a:tr>
              <a:tr h="370840">
                <a:tc>
                  <a:txBody>
                    <a:bodyPr/>
                    <a:lstStyle/>
                    <a:p>
                      <a:r>
                        <a:rPr lang="en-IN" sz="1400" b="0" i="0" u="none" strike="noStrike" kern="1200" baseline="0" dirty="0" smtClean="0">
                          <a:solidFill>
                            <a:schemeClr val="tx1"/>
                          </a:solidFill>
                          <a:latin typeface="+mn-lt"/>
                          <a:ea typeface="+mn-ea"/>
                          <a:cs typeface="+mn-cs"/>
                        </a:rPr>
                        <a:t>III. Efficiency control</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0" i="0" u="none" strike="noStrike" kern="1200" baseline="0" dirty="0" smtClean="0">
                          <a:solidFill>
                            <a:schemeClr val="tx1"/>
                          </a:solidFill>
                          <a:latin typeface="+mn-lt"/>
                          <a:ea typeface="+mn-ea"/>
                          <a:cs typeface="+mn-cs"/>
                        </a:rPr>
                        <a:t>Line and staff</a:t>
                      </a:r>
                    </a:p>
                    <a:p>
                      <a:r>
                        <a:rPr lang="en-IN" sz="1400" b="0" i="0" u="none" strike="noStrike" kern="1200" baseline="0" dirty="0" smtClean="0">
                          <a:solidFill>
                            <a:schemeClr val="tx1"/>
                          </a:solidFill>
                          <a:latin typeface="+mn-lt"/>
                          <a:ea typeface="+mn-ea"/>
                          <a:cs typeface="+mn-cs"/>
                        </a:rPr>
                        <a:t>management</a:t>
                      </a:r>
                    </a:p>
                    <a:p>
                      <a:r>
                        <a:rPr lang="en-IN" sz="1400" b="0" i="0" u="none" strike="noStrike" kern="1200" baseline="0" dirty="0" smtClean="0">
                          <a:solidFill>
                            <a:schemeClr val="tx1"/>
                          </a:solidFill>
                          <a:latin typeface="+mn-lt"/>
                          <a:ea typeface="+mn-ea"/>
                          <a:cs typeface="+mn-cs"/>
                        </a:rPr>
                        <a:t>Marketing controller</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0" i="0" u="none" strike="noStrike" kern="1200" baseline="0" dirty="0" smtClean="0">
                          <a:solidFill>
                            <a:schemeClr val="tx1"/>
                          </a:solidFill>
                          <a:latin typeface="+mn-lt"/>
                          <a:ea typeface="+mn-ea"/>
                          <a:cs typeface="+mn-cs"/>
                        </a:rPr>
                        <a:t>To evaluate and improve the</a:t>
                      </a:r>
                    </a:p>
                    <a:p>
                      <a:r>
                        <a:rPr lang="en-IN" sz="1400" b="0" i="0" u="none" strike="noStrike" kern="1200" baseline="0" dirty="0" smtClean="0">
                          <a:solidFill>
                            <a:schemeClr val="tx1"/>
                          </a:solidFill>
                          <a:latin typeface="+mn-lt"/>
                          <a:ea typeface="+mn-ea"/>
                          <a:cs typeface="+mn-cs"/>
                        </a:rPr>
                        <a:t>spending efficiency and impact of</a:t>
                      </a:r>
                    </a:p>
                    <a:p>
                      <a:r>
                        <a:rPr lang="en-IN" sz="1400" b="0" i="0" u="none" strike="noStrike" kern="1200" baseline="0" dirty="0" smtClean="0">
                          <a:solidFill>
                            <a:schemeClr val="tx1"/>
                          </a:solidFill>
                          <a:latin typeface="+mn-lt"/>
                          <a:ea typeface="+mn-ea"/>
                          <a:cs typeface="+mn-cs"/>
                        </a:rPr>
                        <a:t>marketing</a:t>
                      </a:r>
                    </a:p>
                    <a:p>
                      <a:r>
                        <a:rPr lang="en-IN" sz="1400" b="0" i="0" u="none" strike="noStrike" kern="1200" baseline="0" dirty="0" smtClean="0">
                          <a:solidFill>
                            <a:schemeClr val="tx1"/>
                          </a:solidFill>
                          <a:latin typeface="+mn-lt"/>
                          <a:ea typeface="+mn-ea"/>
                          <a:cs typeface="+mn-cs"/>
                        </a:rPr>
                        <a:t>expenditures</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0" i="0" u="none" strike="noStrike" kern="1200" baseline="0" dirty="0" smtClean="0">
                          <a:solidFill>
                            <a:schemeClr val="tx1"/>
                          </a:solidFill>
                          <a:latin typeface="+mn-lt"/>
                          <a:ea typeface="+mn-ea"/>
                          <a:cs typeface="+mn-cs"/>
                        </a:rPr>
                        <a:t>Efficiency of:</a:t>
                      </a:r>
                    </a:p>
                    <a:p>
                      <a:r>
                        <a:rPr lang="en-IN" sz="1400" b="0" i="0" u="none" strike="noStrike" kern="1200" baseline="0" dirty="0" smtClean="0">
                          <a:solidFill>
                            <a:schemeClr val="tx1"/>
                          </a:solidFill>
                          <a:latin typeface="+mn-lt"/>
                          <a:ea typeface="+mn-ea"/>
                          <a:cs typeface="+mn-cs"/>
                        </a:rPr>
                        <a:t>• sales force</a:t>
                      </a:r>
                    </a:p>
                    <a:p>
                      <a:r>
                        <a:rPr lang="en-IN" sz="1400" b="0" i="0" u="none" strike="noStrike" kern="1200" baseline="0" dirty="0" smtClean="0">
                          <a:solidFill>
                            <a:schemeClr val="tx1"/>
                          </a:solidFill>
                          <a:latin typeface="+mn-lt"/>
                          <a:ea typeface="+mn-ea"/>
                          <a:cs typeface="+mn-cs"/>
                        </a:rPr>
                        <a:t>• advertising</a:t>
                      </a:r>
                    </a:p>
                    <a:p>
                      <a:r>
                        <a:rPr lang="en-IN" sz="1400" b="0" i="0" u="none" strike="noStrike" kern="1200" baseline="0" dirty="0" smtClean="0">
                          <a:solidFill>
                            <a:schemeClr val="tx1"/>
                          </a:solidFill>
                          <a:latin typeface="+mn-lt"/>
                          <a:ea typeface="+mn-ea"/>
                          <a:cs typeface="+mn-cs"/>
                        </a:rPr>
                        <a:t>• sales promotion</a:t>
                      </a:r>
                    </a:p>
                    <a:p>
                      <a:r>
                        <a:rPr lang="en-IN" sz="1400" b="0" i="0" u="none" strike="noStrike" kern="1200" baseline="0" dirty="0" smtClean="0">
                          <a:solidFill>
                            <a:schemeClr val="tx1"/>
                          </a:solidFill>
                          <a:latin typeface="+mn-lt"/>
                          <a:ea typeface="+mn-ea"/>
                          <a:cs typeface="+mn-cs"/>
                        </a:rPr>
                        <a:t>• distribution</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4115724010"/>
                  </a:ext>
                </a:extLst>
              </a:tr>
              <a:tr h="370840">
                <a:tc>
                  <a:txBody>
                    <a:bodyPr/>
                    <a:lstStyle/>
                    <a:p>
                      <a:r>
                        <a:rPr lang="en-IN" sz="1400" b="0" i="0" u="none" strike="noStrike" kern="1200" baseline="0" dirty="0" smtClean="0">
                          <a:solidFill>
                            <a:schemeClr val="tx1"/>
                          </a:solidFill>
                          <a:latin typeface="+mn-lt"/>
                          <a:ea typeface="+mn-ea"/>
                          <a:cs typeface="+mn-cs"/>
                        </a:rPr>
                        <a:t>IV. Strategic control</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400" b="0" i="0" u="none" strike="noStrike" kern="1200" baseline="0" dirty="0" smtClean="0">
                          <a:solidFill>
                            <a:schemeClr val="tx1"/>
                          </a:solidFill>
                          <a:latin typeface="+mn-lt"/>
                          <a:ea typeface="+mn-ea"/>
                          <a:cs typeface="+mn-cs"/>
                        </a:rPr>
                        <a:t>Top management</a:t>
                      </a:r>
                    </a:p>
                    <a:p>
                      <a:r>
                        <a:rPr lang="en-IN" sz="1400" b="0" i="0" u="none" strike="noStrike" kern="1200" baseline="0" dirty="0" smtClean="0">
                          <a:solidFill>
                            <a:schemeClr val="tx1"/>
                          </a:solidFill>
                          <a:latin typeface="+mn-lt"/>
                          <a:ea typeface="+mn-ea"/>
                          <a:cs typeface="+mn-cs"/>
                        </a:rPr>
                        <a:t>Marketing auditor</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400" b="0" i="0" u="none" strike="noStrike" kern="1200" baseline="0" dirty="0" smtClean="0">
                          <a:solidFill>
                            <a:schemeClr val="tx1"/>
                          </a:solidFill>
                          <a:latin typeface="+mn-lt"/>
                          <a:ea typeface="+mn-ea"/>
                          <a:cs typeface="+mn-cs"/>
                        </a:rPr>
                        <a:t>To examine whether the company</a:t>
                      </a:r>
                    </a:p>
                    <a:p>
                      <a:r>
                        <a:rPr lang="en-IN" sz="1400" b="0" i="0" u="none" strike="noStrike" kern="1200" baseline="0" dirty="0" smtClean="0">
                          <a:solidFill>
                            <a:schemeClr val="tx1"/>
                          </a:solidFill>
                          <a:latin typeface="+mn-lt"/>
                          <a:ea typeface="+mn-ea"/>
                          <a:cs typeface="+mn-cs"/>
                        </a:rPr>
                        <a:t>Is pursuing</a:t>
                      </a:r>
                    </a:p>
                    <a:p>
                      <a:r>
                        <a:rPr lang="en-IN" sz="1400" b="0" i="0" u="none" strike="noStrike" kern="1200" baseline="0" dirty="0" smtClean="0">
                          <a:solidFill>
                            <a:schemeClr val="tx1"/>
                          </a:solidFill>
                          <a:latin typeface="+mn-lt"/>
                          <a:ea typeface="+mn-ea"/>
                          <a:cs typeface="+mn-cs"/>
                        </a:rPr>
                        <a:t>its best opportunities</a:t>
                      </a:r>
                    </a:p>
                    <a:p>
                      <a:r>
                        <a:rPr lang="en-IN" sz="1400" b="0" i="0" u="none" strike="noStrike" kern="1200" baseline="0" dirty="0" smtClean="0">
                          <a:solidFill>
                            <a:schemeClr val="tx1"/>
                          </a:solidFill>
                          <a:latin typeface="+mn-lt"/>
                          <a:ea typeface="+mn-ea"/>
                          <a:cs typeface="+mn-cs"/>
                        </a:rPr>
                        <a:t>With respect</a:t>
                      </a:r>
                    </a:p>
                    <a:p>
                      <a:r>
                        <a:rPr lang="en-IN" sz="1400" b="0" i="0" u="none" strike="noStrike" kern="1200" baseline="0" dirty="0" smtClean="0">
                          <a:solidFill>
                            <a:schemeClr val="tx1"/>
                          </a:solidFill>
                          <a:latin typeface="+mn-lt"/>
                          <a:ea typeface="+mn-ea"/>
                          <a:cs typeface="+mn-cs"/>
                        </a:rPr>
                        <a:t>to markets, products,</a:t>
                      </a:r>
                    </a:p>
                    <a:p>
                      <a:r>
                        <a:rPr lang="en-IN" sz="1400" b="0" i="0" u="none" strike="noStrike" kern="1200" baseline="0" dirty="0" smtClean="0">
                          <a:solidFill>
                            <a:schemeClr val="tx1"/>
                          </a:solidFill>
                          <a:latin typeface="+mn-lt"/>
                          <a:ea typeface="+mn-ea"/>
                          <a:cs typeface="+mn-cs"/>
                        </a:rPr>
                        <a:t>And channels</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400" b="0" i="0" u="none" strike="noStrike" kern="1200" baseline="0" dirty="0" smtClean="0">
                          <a:solidFill>
                            <a:schemeClr val="tx1"/>
                          </a:solidFill>
                          <a:latin typeface="+mn-lt"/>
                          <a:ea typeface="+mn-ea"/>
                          <a:cs typeface="+mn-cs"/>
                        </a:rPr>
                        <a:t>• Marketing effectiveness rating instrument</a:t>
                      </a:r>
                    </a:p>
                    <a:p>
                      <a:r>
                        <a:rPr lang="en-IN" sz="1400" b="0" i="0" u="none" strike="noStrike" kern="1200" baseline="0" dirty="0" smtClean="0">
                          <a:solidFill>
                            <a:schemeClr val="tx1"/>
                          </a:solidFill>
                          <a:latin typeface="+mn-lt"/>
                          <a:ea typeface="+mn-ea"/>
                          <a:cs typeface="+mn-cs"/>
                        </a:rPr>
                        <a:t>• Marketing audit</a:t>
                      </a:r>
                    </a:p>
                    <a:p>
                      <a:r>
                        <a:rPr lang="en-IN" sz="1400" b="0" i="0" u="none" strike="noStrike" kern="1200" baseline="0" dirty="0" smtClean="0">
                          <a:solidFill>
                            <a:schemeClr val="tx1"/>
                          </a:solidFill>
                          <a:latin typeface="+mn-lt"/>
                          <a:ea typeface="+mn-ea"/>
                          <a:cs typeface="+mn-cs"/>
                        </a:rPr>
                        <a:t>• Marketing excellence review</a:t>
                      </a:r>
                    </a:p>
                    <a:p>
                      <a:r>
                        <a:rPr lang="en-IN" sz="1400" b="0" i="0" u="none" strike="noStrike" kern="1200" baseline="0" dirty="0" smtClean="0">
                          <a:solidFill>
                            <a:schemeClr val="tx1"/>
                          </a:solidFill>
                          <a:latin typeface="+mn-lt"/>
                          <a:ea typeface="+mn-ea"/>
                          <a:cs typeface="+mn-cs"/>
                        </a:rPr>
                        <a:t>• Company ethical and social responsibility review</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6249053"/>
                  </a:ext>
                </a:extLst>
              </a:tr>
            </a:tbl>
          </a:graphicData>
        </a:graphic>
      </p:graphicFrame>
    </p:spTree>
    <p:extLst>
      <p:ext uri="{BB962C8B-B14F-4D97-AF65-F5344CB8AC3E}">
        <p14:creationId xmlns:p14="http://schemas.microsoft.com/office/powerpoint/2010/main" val="28779541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Annual </a:t>
            </a:r>
            <a:r>
              <a:rPr lang="en-US" altLang="en-US" sz="3600" dirty="0"/>
              <a:t>Plan Control</a:t>
            </a:r>
            <a:endParaRPr lang="en-IN" sz="3600" dirty="0"/>
          </a:p>
        </p:txBody>
      </p:sp>
      <p:sp>
        <p:nvSpPr>
          <p:cNvPr id="3" name="Content Placeholder 2"/>
          <p:cNvSpPr>
            <a:spLocks noGrp="1"/>
          </p:cNvSpPr>
          <p:nvPr>
            <p:ph idx="1"/>
          </p:nvPr>
        </p:nvSpPr>
        <p:spPr>
          <a:xfrm>
            <a:off x="1981200" y="1600200"/>
            <a:ext cx="4724400" cy="3657600"/>
          </a:xfrm>
        </p:spPr>
        <p:txBody>
          <a:bodyPr/>
          <a:lstStyle/>
          <a:p>
            <a:r>
              <a:rPr lang="en-US" altLang="en-US" sz="2600" dirty="0">
                <a:cs typeface="Avenir Black" pitchFamily="-84" charset="0"/>
              </a:rPr>
              <a:t>Marketing metrics</a:t>
            </a:r>
          </a:p>
          <a:p>
            <a:pPr lvl="1"/>
            <a:r>
              <a:rPr lang="en-US" altLang="en-US" sz="2400" dirty="0">
                <a:cs typeface="Arial" panose="020B0604020202020204" pitchFamily="34" charset="0"/>
              </a:rPr>
              <a:t>Sales metrics</a:t>
            </a:r>
          </a:p>
          <a:p>
            <a:pPr lvl="1"/>
            <a:r>
              <a:rPr lang="en-US" altLang="en-US" sz="2400" dirty="0">
                <a:cs typeface="Arial" panose="020B0604020202020204" pitchFamily="34" charset="0"/>
              </a:rPr>
              <a:t>Customer readiness to buy metrics</a:t>
            </a:r>
          </a:p>
          <a:p>
            <a:pPr lvl="1"/>
            <a:r>
              <a:rPr lang="en-US" altLang="en-US" sz="2400" dirty="0">
                <a:cs typeface="Arial" panose="020B0604020202020204" pitchFamily="34" charset="0"/>
              </a:rPr>
              <a:t>Customer metrics</a:t>
            </a:r>
          </a:p>
          <a:p>
            <a:pPr lvl="1"/>
            <a:r>
              <a:rPr lang="en-US" altLang="en-US" sz="2400" dirty="0">
                <a:cs typeface="Arial" panose="020B0604020202020204" pitchFamily="34" charset="0"/>
              </a:rPr>
              <a:t>Distribution metrics</a:t>
            </a:r>
          </a:p>
          <a:p>
            <a:pPr lvl="1"/>
            <a:r>
              <a:rPr lang="en-US" altLang="en-US" sz="2400" dirty="0">
                <a:cs typeface="Arial" panose="020B0604020202020204" pitchFamily="34" charset="0"/>
              </a:rPr>
              <a:t>Communication </a:t>
            </a:r>
            <a:r>
              <a:rPr lang="en-US" altLang="en-US" sz="2400" dirty="0">
                <a:cs typeface="Arial" panose="020B0604020202020204" pitchFamily="34" charset="0"/>
              </a:rPr>
              <a:t>metrics</a:t>
            </a:r>
            <a:endParaRPr lang="en-IN" sz="2400" dirty="0"/>
          </a:p>
        </p:txBody>
      </p:sp>
      <p:pic>
        <p:nvPicPr>
          <p:cNvPr id="4" name="Picture 3" descr="A flow chart illustrates marketing metrics used to measure performance. Each box is connected to the next. From the top: goal setting (What do we want to achieve?), performance measurement (What is happening?), performance diagnosis (Why is it happening?), corrective action (What should we do about it?) This then returns to performance measurement stage."/>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41594" y="1312652"/>
            <a:ext cx="2490412" cy="4600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Content Placeholder 4"/>
          <p:cNvSpPr>
            <a:spLocks noGrp="1"/>
          </p:cNvSpPr>
          <p:nvPr>
            <p:ph idx="13"/>
          </p:nvPr>
        </p:nvSpPr>
        <p:spPr>
          <a:xfrm>
            <a:off x="6781800" y="6019800"/>
            <a:ext cx="3733800" cy="304800"/>
          </a:xfrm>
        </p:spPr>
        <p:txBody>
          <a:bodyPr>
            <a:normAutofit fontScale="92500" lnSpcReduction="20000"/>
          </a:bodyPr>
          <a:lstStyle/>
          <a:p>
            <a:pPr marL="0" indent="0">
              <a:buNone/>
            </a:pPr>
            <a:r>
              <a:rPr lang="en-IN" sz="2000" b="1" dirty="0"/>
              <a:t>Figure 23.5 </a:t>
            </a:r>
            <a:r>
              <a:rPr lang="en-IN" sz="2000" dirty="0"/>
              <a:t>The </a:t>
            </a:r>
            <a:r>
              <a:rPr lang="en-IN" sz="2000" dirty="0"/>
              <a:t>Control Process</a:t>
            </a:r>
            <a:endParaRPr lang="en-IN" sz="2000" dirty="0"/>
          </a:p>
        </p:txBody>
      </p:sp>
    </p:spTree>
    <p:extLst>
      <p:ext uri="{BB962C8B-B14F-4D97-AF65-F5344CB8AC3E}">
        <p14:creationId xmlns:p14="http://schemas.microsoft.com/office/powerpoint/2010/main" val="33093234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Strategic </a:t>
            </a:r>
            <a:r>
              <a:rPr lang="en-US" altLang="en-US" sz="3600" dirty="0"/>
              <a:t>Control </a:t>
            </a:r>
            <a:r>
              <a:rPr lang="en-US" altLang="en-US" sz="2000" dirty="0"/>
              <a:t>(1 of 2)</a:t>
            </a:r>
            <a:endParaRPr lang="en-IN" sz="2000" dirty="0"/>
          </a:p>
        </p:txBody>
      </p:sp>
      <p:sp>
        <p:nvSpPr>
          <p:cNvPr id="3" name="Content Placeholder 2"/>
          <p:cNvSpPr>
            <a:spLocks noGrp="1"/>
          </p:cNvSpPr>
          <p:nvPr>
            <p:ph idx="1"/>
          </p:nvPr>
        </p:nvSpPr>
        <p:spPr/>
        <p:txBody>
          <a:bodyPr/>
          <a:lstStyle/>
          <a:p>
            <a:r>
              <a:rPr lang="en-US" altLang="en-US" sz="2600" dirty="0">
                <a:cs typeface="Avenir Black" pitchFamily="-84" charset="0"/>
              </a:rPr>
              <a:t>Marketing audit</a:t>
            </a:r>
          </a:p>
          <a:p>
            <a:pPr lvl="1"/>
            <a:r>
              <a:rPr lang="en-US" altLang="en-US" dirty="0">
                <a:cs typeface="Arial" panose="020B0604020202020204" pitchFamily="34" charset="0"/>
              </a:rPr>
              <a:t>A comprehensive, systematic, independent, and periodic examination of a company’s or business unit’s marketing environment, objectives, strategies, and activities, with a view to determining problem areas and opportunities and recommending a plan of action to improve the company’s marketing performance</a:t>
            </a:r>
            <a:endParaRPr lang="en-IN" dirty="0"/>
          </a:p>
        </p:txBody>
      </p:sp>
    </p:spTree>
    <p:extLst>
      <p:ext uri="{BB962C8B-B14F-4D97-AF65-F5344CB8AC3E}">
        <p14:creationId xmlns:p14="http://schemas.microsoft.com/office/powerpoint/2010/main" val="32621792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Strategic </a:t>
            </a:r>
            <a:r>
              <a:rPr lang="en-US" altLang="en-US" sz="3600" dirty="0"/>
              <a:t>Control </a:t>
            </a:r>
            <a:r>
              <a:rPr lang="en-US" altLang="en-US" sz="2000" dirty="0"/>
              <a:t>(2 of 2)</a:t>
            </a:r>
            <a:endParaRPr lang="en-IN" sz="2000" dirty="0"/>
          </a:p>
        </p:txBody>
      </p:sp>
      <p:sp>
        <p:nvSpPr>
          <p:cNvPr id="3" name="Content Placeholder 2"/>
          <p:cNvSpPr>
            <a:spLocks noGrp="1"/>
          </p:cNvSpPr>
          <p:nvPr>
            <p:ph idx="1"/>
          </p:nvPr>
        </p:nvSpPr>
        <p:spPr/>
        <p:txBody>
          <a:bodyPr/>
          <a:lstStyle/>
          <a:p>
            <a:r>
              <a:rPr lang="en-US" altLang="en-US" sz="2600" dirty="0">
                <a:cs typeface="Avenir Black" pitchFamily="-84" charset="0"/>
              </a:rPr>
              <a:t>Marketing audit’s </a:t>
            </a:r>
            <a:r>
              <a:rPr lang="en-US" altLang="en-US" sz="2600" dirty="0">
                <a:cs typeface="Avenir Black" pitchFamily="-84" charset="0"/>
              </a:rPr>
              <a:t>characteristics</a:t>
            </a:r>
          </a:p>
          <a:p>
            <a:pPr lvl="1"/>
            <a:r>
              <a:rPr lang="en-US" dirty="0"/>
              <a:t>Comprehensive</a:t>
            </a:r>
          </a:p>
          <a:p>
            <a:pPr lvl="1"/>
            <a:r>
              <a:rPr lang="en-US" dirty="0"/>
              <a:t>Systematic</a:t>
            </a:r>
          </a:p>
          <a:p>
            <a:pPr lvl="1"/>
            <a:r>
              <a:rPr lang="en-US" dirty="0"/>
              <a:t>Independent</a:t>
            </a:r>
          </a:p>
          <a:p>
            <a:pPr lvl="1"/>
            <a:r>
              <a:rPr lang="en-US" dirty="0"/>
              <a:t>Periodic</a:t>
            </a:r>
            <a:endParaRPr lang="en-IN" dirty="0"/>
          </a:p>
        </p:txBody>
      </p:sp>
    </p:spTree>
    <p:extLst>
      <p:ext uri="{BB962C8B-B14F-4D97-AF65-F5344CB8AC3E}">
        <p14:creationId xmlns:p14="http://schemas.microsoft.com/office/powerpoint/2010/main" val="36905497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Marketing Audit Components</a:t>
            </a:r>
            <a:endParaRPr lang="en-IN" sz="2000" dirty="0"/>
          </a:p>
        </p:txBody>
      </p:sp>
      <p:sp>
        <p:nvSpPr>
          <p:cNvPr id="3" name="Content Placeholder 2"/>
          <p:cNvSpPr>
            <a:spLocks noGrp="1"/>
          </p:cNvSpPr>
          <p:nvPr>
            <p:ph idx="1"/>
          </p:nvPr>
        </p:nvSpPr>
        <p:spPr/>
        <p:txBody>
          <a:bodyPr/>
          <a:lstStyle/>
          <a:p>
            <a:r>
              <a:rPr lang="en-US" altLang="en-US" sz="2600" dirty="0">
                <a:cs typeface="Avenir Black" pitchFamily="-84" charset="0"/>
              </a:rPr>
              <a:t>Marketing environment</a:t>
            </a:r>
          </a:p>
          <a:p>
            <a:r>
              <a:rPr lang="en-US" sz="2600" dirty="0"/>
              <a:t>Marketing strategy</a:t>
            </a:r>
          </a:p>
          <a:p>
            <a:r>
              <a:rPr lang="en-US" sz="2600" dirty="0"/>
              <a:t>Marketing function</a:t>
            </a:r>
          </a:p>
          <a:p>
            <a:r>
              <a:rPr lang="en-US" sz="2600" dirty="0"/>
              <a:t>Marketing organization</a:t>
            </a:r>
          </a:p>
          <a:p>
            <a:r>
              <a:rPr lang="en-US" sz="2600" dirty="0"/>
              <a:t>Marketing productivity</a:t>
            </a:r>
          </a:p>
          <a:p>
            <a:r>
              <a:rPr lang="en-US" sz="2600" dirty="0"/>
              <a:t>Marketing systems</a:t>
            </a:r>
            <a:endParaRPr lang="en-IN" sz="2400" dirty="0"/>
          </a:p>
        </p:txBody>
      </p:sp>
    </p:spTree>
    <p:extLst>
      <p:ext uri="{BB962C8B-B14F-4D97-AF65-F5344CB8AC3E}">
        <p14:creationId xmlns:p14="http://schemas.microsoft.com/office/powerpoint/2010/main" val="8225119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sz="3600" dirty="0"/>
              <a:t>Components of a Marketing </a:t>
            </a:r>
            <a:r>
              <a:rPr lang="en-IN" sz="3600" dirty="0"/>
              <a:t>Audit </a:t>
            </a:r>
            <a:r>
              <a:rPr lang="en-IN" sz="2000" dirty="0"/>
              <a:t>(1 of 7)</a:t>
            </a:r>
            <a:endParaRPr lang="en-IN" sz="2000" dirty="0"/>
          </a:p>
        </p:txBody>
      </p:sp>
      <p:sp>
        <p:nvSpPr>
          <p:cNvPr id="3" name="Content Placeholder 2"/>
          <p:cNvSpPr>
            <a:spLocks noGrp="1"/>
          </p:cNvSpPr>
          <p:nvPr>
            <p:ph idx="1"/>
          </p:nvPr>
        </p:nvSpPr>
        <p:spPr>
          <a:xfrm>
            <a:off x="1981200" y="1524000"/>
            <a:ext cx="8229600" cy="381000"/>
          </a:xfrm>
        </p:spPr>
        <p:txBody>
          <a:bodyPr/>
          <a:lstStyle/>
          <a:p>
            <a:pPr marL="0" indent="0">
              <a:buNone/>
            </a:pPr>
            <a:r>
              <a:rPr lang="en-IN" sz="2000" b="1" dirty="0"/>
              <a:t>Table 23.8 </a:t>
            </a:r>
            <a:r>
              <a:rPr lang="en-IN" sz="2000" dirty="0"/>
              <a:t>Components of a Marketing Audit</a:t>
            </a:r>
          </a:p>
        </p:txBody>
      </p:sp>
      <p:graphicFrame>
        <p:nvGraphicFramePr>
          <p:cNvPr id="4" name="Table 3" descr="Table 23.8 Components of a Marketing Audit. The table has the following column headers from left to right: Part I. Marketing Environment Audit Macroenvironment, Questions for Marketing Audit. The row entries are as follows. Part I. Marketing Environment Audit Macroenvironment: A. Demographic. Questions for Marketing Audit: What major demographic developments and trends pose opportunities or threats to this company? What actions has the company taken in response to these developments and trends? Part I. Marketing Environment Audit Macroenvironment: B. Economic. Questions for Marketing Audit: What major developments in income, prices, savings, and credit will affect the company? What actions has the company been taking in response to these developments and trends? Part I. Marketing Environment Audit Macroenvironment: C. Environmental. Questions for Marketing Audit: What is the outlook for the cost and availability of natural resources and energy needed by the company? What concerns have been expressed about the company’s role in pollution and conservation, and what steps has the company taken? Part I. Marketing Environment Audit Macroenvironment: D. Technological. Questions for Marketing Audit: What major changes are occurring in product and process technology? What is the company’s position in these technologies? What major generic substitutes might replace this product? What are the digital implications of how the company conducts its business and its marketing? Part I. Marketing Environment Audit Macroenvironment: E. Political. Questions for Marketing Audit: What changes in laws and regulations might affect marketing strategy and tactics? What is happening in the areas of sustainability, equal employment opportunity, product safety, advertising, price control, and so forth, that affects marketing strategy?"/>
          <p:cNvGraphicFramePr>
            <a:graphicFrameLocks noGrp="1"/>
          </p:cNvGraphicFramePr>
          <p:nvPr>
            <p:extLst/>
          </p:nvPr>
        </p:nvGraphicFramePr>
        <p:xfrm>
          <a:off x="1981200" y="1905000"/>
          <a:ext cx="8382000" cy="4312920"/>
        </p:xfrm>
        <a:graphic>
          <a:graphicData uri="http://schemas.openxmlformats.org/drawingml/2006/table">
            <a:tbl>
              <a:tblPr firstRow="1" bandRow="1">
                <a:tableStyleId>{3B4B98B0-60AC-42C2-AFA5-B58CD77FA1E5}</a:tableStyleId>
              </a:tblPr>
              <a:tblGrid>
                <a:gridCol w="1752600">
                  <a:extLst>
                    <a:ext uri="{9D8B030D-6E8A-4147-A177-3AD203B41FA5}">
                      <a16:colId xmlns:a16="http://schemas.microsoft.com/office/drawing/2014/main" xmlns="" val="1800663928"/>
                    </a:ext>
                  </a:extLst>
                </a:gridCol>
                <a:gridCol w="6629400">
                  <a:extLst>
                    <a:ext uri="{9D8B030D-6E8A-4147-A177-3AD203B41FA5}">
                      <a16:colId xmlns:a16="http://schemas.microsoft.com/office/drawing/2014/main" xmlns="" val="2903664031"/>
                    </a:ext>
                  </a:extLst>
                </a:gridCol>
              </a:tblGrid>
              <a:tr h="370840">
                <a:tc>
                  <a:txBody>
                    <a:bodyPr/>
                    <a:lstStyle/>
                    <a:p>
                      <a:r>
                        <a:rPr lang="en-IN" sz="1300" b="1" i="0" u="none" strike="noStrike" kern="1200" baseline="0" dirty="0" smtClean="0">
                          <a:solidFill>
                            <a:schemeClr val="tx1"/>
                          </a:solidFill>
                          <a:latin typeface="+mn-lt"/>
                          <a:ea typeface="+mn-ea"/>
                          <a:cs typeface="+mn-cs"/>
                        </a:rPr>
                        <a:t>Part I. Marketing Environment Audit</a:t>
                      </a:r>
                    </a:p>
                    <a:p>
                      <a:r>
                        <a:rPr lang="en-IN" sz="1300" b="1" i="0" u="none" strike="noStrike" kern="1200" baseline="0" dirty="0" smtClean="0">
                          <a:solidFill>
                            <a:schemeClr val="tx1"/>
                          </a:solidFill>
                          <a:latin typeface="+mn-lt"/>
                          <a:ea typeface="+mn-ea"/>
                          <a:cs typeface="+mn-cs"/>
                        </a:rPr>
                        <a:t>Macroenvironment</a:t>
                      </a:r>
                      <a:endParaRPr lang="en-IN" sz="13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300" dirty="0" smtClean="0">
                          <a:solidFill>
                            <a:schemeClr val="bg1"/>
                          </a:solidFill>
                        </a:rPr>
                        <a:t>Blank</a:t>
                      </a:r>
                      <a:endParaRPr lang="en-IN" sz="13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3171381410"/>
                  </a:ext>
                </a:extLst>
              </a:tr>
              <a:tr h="370840">
                <a:tc>
                  <a:txBody>
                    <a:bodyPr/>
                    <a:lstStyle/>
                    <a:p>
                      <a:r>
                        <a:rPr lang="en-IN" sz="1300" b="0" i="0" u="none" strike="noStrike" kern="1200" baseline="0" dirty="0" smtClean="0">
                          <a:solidFill>
                            <a:schemeClr val="tx1"/>
                          </a:solidFill>
                          <a:latin typeface="+mn-lt"/>
                          <a:ea typeface="+mn-ea"/>
                          <a:cs typeface="+mn-cs"/>
                        </a:rPr>
                        <a:t>A. Demographic</a:t>
                      </a:r>
                      <a:endParaRPr lang="en-IN" sz="13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300" b="0" i="0" u="none" strike="noStrike" kern="1200" baseline="0" dirty="0" smtClean="0">
                          <a:solidFill>
                            <a:schemeClr val="tx1"/>
                          </a:solidFill>
                          <a:latin typeface="+mn-lt"/>
                          <a:ea typeface="+mn-ea"/>
                          <a:cs typeface="+mn-cs"/>
                        </a:rPr>
                        <a:t>What major demographic developments and trends pose opportunities or threats to this company? What actions has the company taken in response to these developments and trends?</a:t>
                      </a:r>
                      <a:endParaRPr lang="en-IN" sz="13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2870729858"/>
                  </a:ext>
                </a:extLst>
              </a:tr>
              <a:tr h="370840">
                <a:tc>
                  <a:txBody>
                    <a:bodyPr/>
                    <a:lstStyle/>
                    <a:p>
                      <a:r>
                        <a:rPr lang="en-IN" sz="1300" b="0" i="0" u="none" strike="noStrike" kern="1200" baseline="0" dirty="0" smtClean="0">
                          <a:solidFill>
                            <a:schemeClr val="tx1"/>
                          </a:solidFill>
                          <a:latin typeface="+mn-lt"/>
                          <a:ea typeface="+mn-ea"/>
                          <a:cs typeface="+mn-cs"/>
                        </a:rPr>
                        <a:t>B. Economic</a:t>
                      </a:r>
                      <a:endParaRPr lang="en-IN" sz="13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300" b="0" i="0" u="none" strike="noStrike" kern="1200" baseline="0" dirty="0" smtClean="0">
                          <a:solidFill>
                            <a:schemeClr val="tx1"/>
                          </a:solidFill>
                          <a:latin typeface="+mn-lt"/>
                          <a:ea typeface="+mn-ea"/>
                          <a:cs typeface="+mn-cs"/>
                        </a:rPr>
                        <a:t>What major developments in income, prices, savings, and credit will affect the company? What actions has the company been taking in response to these developments and trends?</a:t>
                      </a:r>
                      <a:endParaRPr lang="en-IN" sz="13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3951879951"/>
                  </a:ext>
                </a:extLst>
              </a:tr>
              <a:tr h="370840">
                <a:tc>
                  <a:txBody>
                    <a:bodyPr/>
                    <a:lstStyle/>
                    <a:p>
                      <a:r>
                        <a:rPr lang="en-IN" sz="1300" b="0" i="0" u="none" strike="noStrike" kern="1200" baseline="0" dirty="0" smtClean="0">
                          <a:solidFill>
                            <a:schemeClr val="tx1"/>
                          </a:solidFill>
                          <a:latin typeface="+mn-lt"/>
                          <a:ea typeface="+mn-ea"/>
                          <a:cs typeface="+mn-cs"/>
                        </a:rPr>
                        <a:t>C. Environmental</a:t>
                      </a:r>
                      <a:endParaRPr lang="en-IN" sz="13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300" b="0" i="0" u="none" strike="noStrike" kern="1200" baseline="0" dirty="0" smtClean="0">
                          <a:solidFill>
                            <a:schemeClr val="tx1"/>
                          </a:solidFill>
                          <a:latin typeface="+mn-lt"/>
                          <a:ea typeface="+mn-ea"/>
                          <a:cs typeface="+mn-cs"/>
                        </a:rPr>
                        <a:t>What is the outlook for the cost and availability of natural resources and energy needed by the company? What concerns have been expressed about the company’s role in pollution and conservation, and what steps has the company taken?</a:t>
                      </a:r>
                      <a:endParaRPr lang="en-IN" sz="13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795916910"/>
                  </a:ext>
                </a:extLst>
              </a:tr>
              <a:tr h="370840">
                <a:tc>
                  <a:txBody>
                    <a:bodyPr/>
                    <a:lstStyle/>
                    <a:p>
                      <a:r>
                        <a:rPr lang="en-IN" sz="1300" b="0" i="0" u="none" strike="noStrike" kern="1200" baseline="0" dirty="0" smtClean="0">
                          <a:solidFill>
                            <a:schemeClr val="tx1"/>
                          </a:solidFill>
                          <a:latin typeface="+mn-lt"/>
                          <a:ea typeface="+mn-ea"/>
                          <a:cs typeface="+mn-cs"/>
                        </a:rPr>
                        <a:t>D. Technological</a:t>
                      </a:r>
                      <a:endParaRPr lang="en-IN" sz="13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300" b="0" i="0" u="none" strike="noStrike" kern="1200" baseline="0" dirty="0" smtClean="0">
                          <a:solidFill>
                            <a:schemeClr val="tx1"/>
                          </a:solidFill>
                          <a:latin typeface="+mn-lt"/>
                          <a:ea typeface="+mn-ea"/>
                          <a:cs typeface="+mn-cs"/>
                        </a:rPr>
                        <a:t>What major changes are occurring in product and process technology? What is the company’s position in these technologies? What major generic substitutes might replace this product? What are the digital implications of how the company</a:t>
                      </a:r>
                    </a:p>
                    <a:p>
                      <a:r>
                        <a:rPr lang="en-IN" sz="1300" b="0" i="0" u="none" strike="noStrike" kern="1200" baseline="0" dirty="0" smtClean="0">
                          <a:solidFill>
                            <a:schemeClr val="tx1"/>
                          </a:solidFill>
                          <a:latin typeface="+mn-lt"/>
                          <a:ea typeface="+mn-ea"/>
                          <a:cs typeface="+mn-cs"/>
                        </a:rPr>
                        <a:t>conducts its business and its marketing?</a:t>
                      </a:r>
                      <a:endParaRPr lang="en-IN" sz="13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3477522596"/>
                  </a:ext>
                </a:extLst>
              </a:tr>
              <a:tr h="370840">
                <a:tc>
                  <a:txBody>
                    <a:bodyPr/>
                    <a:lstStyle/>
                    <a:p>
                      <a:r>
                        <a:rPr lang="en-IN" sz="1300" b="0" i="0" u="none" strike="noStrike" kern="1200" baseline="0" dirty="0" smtClean="0">
                          <a:solidFill>
                            <a:schemeClr val="tx1"/>
                          </a:solidFill>
                          <a:latin typeface="+mn-lt"/>
                          <a:ea typeface="+mn-ea"/>
                          <a:cs typeface="+mn-cs"/>
                        </a:rPr>
                        <a:t>E. Political</a:t>
                      </a:r>
                      <a:endParaRPr lang="en-IN" sz="13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300" b="0" i="0" u="none" strike="noStrike" kern="1200" baseline="0" dirty="0" smtClean="0">
                          <a:solidFill>
                            <a:schemeClr val="tx1"/>
                          </a:solidFill>
                          <a:latin typeface="+mn-lt"/>
                          <a:ea typeface="+mn-ea"/>
                          <a:cs typeface="+mn-cs"/>
                        </a:rPr>
                        <a:t>What changes in laws and regulations might affect marketing strategy and tactics? What is happening in the areas of sustainability, equal employment opportunity, product safety, advertising, price control, and so forth, that affects marketing strategy?</a:t>
                      </a:r>
                      <a:endParaRPr lang="en-IN" sz="13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3729068782"/>
                  </a:ext>
                </a:extLst>
              </a:tr>
            </a:tbl>
          </a:graphicData>
        </a:graphic>
      </p:graphicFrame>
    </p:spTree>
    <p:extLst>
      <p:ext uri="{BB962C8B-B14F-4D97-AF65-F5344CB8AC3E}">
        <p14:creationId xmlns:p14="http://schemas.microsoft.com/office/powerpoint/2010/main" val="22635425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sz="3600" dirty="0"/>
              <a:t>Components of a Marketing </a:t>
            </a:r>
            <a:r>
              <a:rPr lang="en-IN" sz="3600" dirty="0"/>
              <a:t>Audit </a:t>
            </a:r>
            <a:r>
              <a:rPr lang="en-IN" sz="2000" dirty="0"/>
              <a:t>(2 </a:t>
            </a:r>
            <a:r>
              <a:rPr lang="en-IN" sz="2000" dirty="0"/>
              <a:t>of 7)</a:t>
            </a:r>
          </a:p>
        </p:txBody>
      </p:sp>
      <p:sp>
        <p:nvSpPr>
          <p:cNvPr id="3" name="Content Placeholder 2"/>
          <p:cNvSpPr>
            <a:spLocks noGrp="1"/>
          </p:cNvSpPr>
          <p:nvPr>
            <p:ph idx="1"/>
          </p:nvPr>
        </p:nvSpPr>
        <p:spPr>
          <a:xfrm>
            <a:off x="1981200" y="1524000"/>
            <a:ext cx="8229600" cy="304800"/>
          </a:xfrm>
        </p:spPr>
        <p:txBody>
          <a:bodyPr>
            <a:normAutofit fontScale="92500" lnSpcReduction="20000"/>
          </a:bodyPr>
          <a:lstStyle/>
          <a:p>
            <a:pPr marL="0" indent="0">
              <a:buNone/>
            </a:pPr>
            <a:r>
              <a:rPr lang="en-US" sz="2000" b="1" dirty="0"/>
              <a:t>[Table </a:t>
            </a:r>
            <a:r>
              <a:rPr lang="en-US" sz="2000" b="1" dirty="0"/>
              <a:t>23.8 </a:t>
            </a:r>
            <a:r>
              <a:rPr lang="en-US" sz="2000" b="1" dirty="0"/>
              <a:t>continued]</a:t>
            </a:r>
            <a:endParaRPr lang="en-IN" sz="2000" dirty="0"/>
          </a:p>
        </p:txBody>
      </p:sp>
      <p:graphicFrame>
        <p:nvGraphicFramePr>
          <p:cNvPr id="4" name="Table 3" descr="Table 23.8 Components of a Marketing Audit (continued). The table has the following column headers from left to right: Part I. Marketing Environment Audit Macroenvironment, Questions for Marketing Audit. The row entries are as follows. Part I. Marketing Environment Audit Macroenvironment: F. Cultural. Questions for Marketing Audit: What is the public’s attitude toward business and toward the company’s products? What changes in customer lifestyles and values might affect the company? Part I. Marketing Environment Audit Macroenvironment: Task Environment: A. Markets. Questions for Marketing Audit: What is happening to market size, growth, geographical distribution, and profits? What are the major market segments? Part I. Marketing Environment Audit Macroenvironment: Task Environment: B. Customers. Questions for Marketing Audit: What are the customers’ needs and buying processes? How do customers and prospects rate the company and its competitors on reputation, product quality, service, sales force, and price? How do different customer segments make their buying decisions? Part I. Marketing Environment Audit Macroenvironment: Task Environment: C. Competitors. Questions for Marketing Audit: Who are the major competitors? What are their objectives, strategies, strengths, weaknesses, sizes, and market shares? What trends will affect future competition and substitutes for the company’s products? Part I. Marketing Environment Audit Macroenvironment: Task Environment: D. Distribution and Dealers. Questions for Marketing Audit: What are the main trade channels for bringing products to customers? What are the efficiency levels and growth potentials of the different trade channels? Part I. Marketing Environment Audit Macroenvironment: Task Environment: E. Suppliers. Questions for Marketing Audit: What is the outlook for the availability of key resources used in production? What trends are occurring among suppliers?"/>
          <p:cNvGraphicFramePr>
            <a:graphicFrameLocks noGrp="1"/>
          </p:cNvGraphicFramePr>
          <p:nvPr>
            <p:extLst/>
          </p:nvPr>
        </p:nvGraphicFramePr>
        <p:xfrm>
          <a:off x="1981200" y="1905000"/>
          <a:ext cx="8382000" cy="3891280"/>
        </p:xfrm>
        <a:graphic>
          <a:graphicData uri="http://schemas.openxmlformats.org/drawingml/2006/table">
            <a:tbl>
              <a:tblPr firstRow="1" bandRow="1">
                <a:tableStyleId>{3B4B98B0-60AC-42C2-AFA5-B58CD77FA1E5}</a:tableStyleId>
              </a:tblPr>
              <a:tblGrid>
                <a:gridCol w="1752600">
                  <a:extLst>
                    <a:ext uri="{9D8B030D-6E8A-4147-A177-3AD203B41FA5}">
                      <a16:colId xmlns:a16="http://schemas.microsoft.com/office/drawing/2014/main" xmlns="" val="1800663928"/>
                    </a:ext>
                  </a:extLst>
                </a:gridCol>
                <a:gridCol w="6629400">
                  <a:extLst>
                    <a:ext uri="{9D8B030D-6E8A-4147-A177-3AD203B41FA5}">
                      <a16:colId xmlns:a16="http://schemas.microsoft.com/office/drawing/2014/main" xmlns="" val="2903664031"/>
                    </a:ext>
                  </a:extLst>
                </a:gridCol>
              </a:tblGrid>
              <a:tr h="370840">
                <a:tc>
                  <a:txBody>
                    <a:bodyPr/>
                    <a:lstStyle/>
                    <a:p>
                      <a:r>
                        <a:rPr lang="en-IN" sz="1300" b="0" i="0" u="none" strike="noStrike" kern="1200" baseline="0" dirty="0" smtClean="0">
                          <a:solidFill>
                            <a:schemeClr val="tx1"/>
                          </a:solidFill>
                          <a:latin typeface="+mn-lt"/>
                          <a:ea typeface="+mn-ea"/>
                          <a:cs typeface="+mn-cs"/>
                        </a:rPr>
                        <a:t>F. Cultural</a:t>
                      </a:r>
                      <a:endParaRPr lang="en-IN" sz="13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300" b="0" i="0" u="none" strike="noStrike" kern="1200" baseline="0" dirty="0" smtClean="0">
                          <a:solidFill>
                            <a:schemeClr val="tx1"/>
                          </a:solidFill>
                          <a:latin typeface="+mn-lt"/>
                          <a:ea typeface="+mn-ea"/>
                          <a:cs typeface="+mn-cs"/>
                        </a:rPr>
                        <a:t>What is the public’s attitude toward business and toward the company’s products? What changes in customer lifestyles and values might affect the company?</a:t>
                      </a:r>
                      <a:endParaRPr lang="en-IN" sz="13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3171381410"/>
                  </a:ext>
                </a:extLst>
              </a:tr>
              <a:tr h="370840">
                <a:tc>
                  <a:txBody>
                    <a:bodyPr/>
                    <a:lstStyle/>
                    <a:p>
                      <a:r>
                        <a:rPr lang="en-IN" sz="1300" b="1" i="0" u="none" strike="noStrike" kern="1200" baseline="0" dirty="0" smtClean="0">
                          <a:solidFill>
                            <a:schemeClr val="tx1"/>
                          </a:solidFill>
                          <a:latin typeface="+mn-lt"/>
                          <a:ea typeface="+mn-ea"/>
                          <a:cs typeface="+mn-cs"/>
                        </a:rPr>
                        <a:t>Task Environment</a:t>
                      </a:r>
                      <a:endParaRPr lang="en-IN" sz="13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300" dirty="0" smtClean="0">
                          <a:solidFill>
                            <a:schemeClr val="bg1"/>
                          </a:solidFill>
                        </a:rPr>
                        <a:t>Blank</a:t>
                      </a:r>
                      <a:endParaRPr lang="en-IN" sz="13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2870729858"/>
                  </a:ext>
                </a:extLst>
              </a:tr>
              <a:tr h="370840">
                <a:tc>
                  <a:txBody>
                    <a:bodyPr/>
                    <a:lstStyle/>
                    <a:p>
                      <a:r>
                        <a:rPr lang="en-IN" sz="1300" b="0" i="0" u="none" strike="noStrike" kern="1200" baseline="0" dirty="0" smtClean="0">
                          <a:solidFill>
                            <a:schemeClr val="tx1"/>
                          </a:solidFill>
                          <a:latin typeface="+mn-lt"/>
                          <a:ea typeface="+mn-ea"/>
                          <a:cs typeface="+mn-cs"/>
                        </a:rPr>
                        <a:t>A. Markets</a:t>
                      </a:r>
                      <a:endParaRPr lang="en-IN" sz="13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300" b="0" i="0" u="none" strike="noStrike" kern="1200" baseline="0" dirty="0" smtClean="0">
                          <a:solidFill>
                            <a:schemeClr val="tx1"/>
                          </a:solidFill>
                          <a:latin typeface="+mn-lt"/>
                          <a:ea typeface="+mn-ea"/>
                          <a:cs typeface="+mn-cs"/>
                        </a:rPr>
                        <a:t>What is happening to market size, growth, geographical distribution, and profits? What are the major market segments?</a:t>
                      </a:r>
                      <a:endParaRPr lang="en-IN" sz="13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3951879951"/>
                  </a:ext>
                </a:extLst>
              </a:tr>
              <a:tr h="370840">
                <a:tc>
                  <a:txBody>
                    <a:bodyPr/>
                    <a:lstStyle/>
                    <a:p>
                      <a:r>
                        <a:rPr lang="en-IN" sz="1300" b="0" i="0" u="none" strike="noStrike" kern="1200" baseline="0" dirty="0" smtClean="0">
                          <a:solidFill>
                            <a:schemeClr val="tx1"/>
                          </a:solidFill>
                          <a:latin typeface="+mn-lt"/>
                          <a:ea typeface="+mn-ea"/>
                          <a:cs typeface="+mn-cs"/>
                        </a:rPr>
                        <a:t>B. Customers</a:t>
                      </a:r>
                      <a:endParaRPr lang="en-IN" sz="13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300" b="0" i="0" u="none" strike="noStrike" kern="1200" baseline="0" dirty="0" smtClean="0">
                          <a:solidFill>
                            <a:schemeClr val="tx1"/>
                          </a:solidFill>
                          <a:latin typeface="+mn-lt"/>
                          <a:ea typeface="+mn-ea"/>
                          <a:cs typeface="+mn-cs"/>
                        </a:rPr>
                        <a:t>What are the customers’ needs and buying processes? How do customers and prospects rate the company and its competitors on reputation, product quality, service, sales force, and price? How do different customer segments make their</a:t>
                      </a:r>
                    </a:p>
                    <a:p>
                      <a:r>
                        <a:rPr lang="en-IN" sz="1300" b="0" i="0" u="none" strike="noStrike" kern="1200" baseline="0" dirty="0" smtClean="0">
                          <a:solidFill>
                            <a:schemeClr val="tx1"/>
                          </a:solidFill>
                          <a:latin typeface="+mn-lt"/>
                          <a:ea typeface="+mn-ea"/>
                          <a:cs typeface="+mn-cs"/>
                        </a:rPr>
                        <a:t>buying decisions?</a:t>
                      </a:r>
                      <a:endParaRPr lang="en-IN" sz="13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795916910"/>
                  </a:ext>
                </a:extLst>
              </a:tr>
              <a:tr h="370840">
                <a:tc>
                  <a:txBody>
                    <a:bodyPr/>
                    <a:lstStyle/>
                    <a:p>
                      <a:r>
                        <a:rPr lang="en-IN" sz="1300" b="0" i="0" u="none" strike="noStrike" kern="1200" baseline="0" dirty="0" smtClean="0">
                          <a:solidFill>
                            <a:schemeClr val="tx1"/>
                          </a:solidFill>
                          <a:latin typeface="+mn-lt"/>
                          <a:ea typeface="+mn-ea"/>
                          <a:cs typeface="+mn-cs"/>
                        </a:rPr>
                        <a:t>C. Competitors</a:t>
                      </a:r>
                      <a:endParaRPr lang="en-IN" sz="13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300" b="0" i="0" u="none" strike="noStrike" kern="1200" baseline="0" dirty="0" smtClean="0">
                          <a:solidFill>
                            <a:schemeClr val="tx1"/>
                          </a:solidFill>
                          <a:latin typeface="+mn-lt"/>
                          <a:ea typeface="+mn-ea"/>
                          <a:cs typeface="+mn-cs"/>
                        </a:rPr>
                        <a:t>Who are the major competitors? What are their objectives, strategies, strengths, weaknesses, sizes, and market shares? What trends will affect future competition and substitutes for the company’s products?</a:t>
                      </a:r>
                      <a:endParaRPr lang="en-IN" sz="13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3477522596"/>
                  </a:ext>
                </a:extLst>
              </a:tr>
              <a:tr h="370840">
                <a:tc>
                  <a:txBody>
                    <a:bodyPr/>
                    <a:lstStyle/>
                    <a:p>
                      <a:r>
                        <a:rPr lang="en-IN" sz="1300" b="0" i="0" u="none" strike="noStrike" kern="1200" baseline="0" dirty="0" smtClean="0">
                          <a:solidFill>
                            <a:schemeClr val="tx1"/>
                          </a:solidFill>
                          <a:latin typeface="+mn-lt"/>
                          <a:ea typeface="+mn-ea"/>
                          <a:cs typeface="+mn-cs"/>
                        </a:rPr>
                        <a:t>D. Distribution</a:t>
                      </a:r>
                    </a:p>
                    <a:p>
                      <a:r>
                        <a:rPr lang="en-IN" sz="1300" b="0" i="0" u="none" strike="noStrike" kern="1200" baseline="0" dirty="0" smtClean="0">
                          <a:solidFill>
                            <a:schemeClr val="tx1"/>
                          </a:solidFill>
                          <a:latin typeface="+mn-lt"/>
                          <a:ea typeface="+mn-ea"/>
                          <a:cs typeface="+mn-cs"/>
                        </a:rPr>
                        <a:t>and Dealers</a:t>
                      </a:r>
                      <a:endParaRPr lang="en-IN" sz="13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300" b="0" i="0" u="none" strike="noStrike" kern="1200" baseline="0" dirty="0" smtClean="0">
                          <a:solidFill>
                            <a:schemeClr val="tx1"/>
                          </a:solidFill>
                          <a:latin typeface="+mn-lt"/>
                          <a:ea typeface="+mn-ea"/>
                          <a:cs typeface="+mn-cs"/>
                        </a:rPr>
                        <a:t>What are the main trade channels for bringing products to customers? What are the efficiency levels and growth potentials of the different trade channels?</a:t>
                      </a:r>
                      <a:endParaRPr lang="en-IN" sz="13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3729068782"/>
                  </a:ext>
                </a:extLst>
              </a:tr>
              <a:tr h="370840">
                <a:tc>
                  <a:txBody>
                    <a:bodyPr/>
                    <a:lstStyle/>
                    <a:p>
                      <a:r>
                        <a:rPr lang="en-IN" sz="1300" b="0" i="0" u="none" strike="noStrike" kern="1200" baseline="0" dirty="0" smtClean="0">
                          <a:solidFill>
                            <a:schemeClr val="tx1"/>
                          </a:solidFill>
                          <a:latin typeface="+mn-lt"/>
                          <a:ea typeface="+mn-ea"/>
                          <a:cs typeface="+mn-cs"/>
                        </a:rPr>
                        <a:t>E. Suppliers</a:t>
                      </a:r>
                      <a:endParaRPr lang="en-IN" sz="13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300" b="0" i="0" u="none" strike="noStrike" kern="1200" baseline="0" dirty="0" smtClean="0">
                          <a:solidFill>
                            <a:schemeClr val="tx1"/>
                          </a:solidFill>
                          <a:latin typeface="+mn-lt"/>
                          <a:ea typeface="+mn-ea"/>
                          <a:cs typeface="+mn-cs"/>
                        </a:rPr>
                        <a:t>What is the outlook for the availability of key resources used in production? What trends are occurring among suppliers?</a:t>
                      </a:r>
                      <a:endParaRPr lang="en-IN" sz="13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797759397"/>
                  </a:ext>
                </a:extLst>
              </a:tr>
            </a:tbl>
          </a:graphicData>
        </a:graphic>
      </p:graphicFrame>
    </p:spTree>
    <p:extLst>
      <p:ext uri="{BB962C8B-B14F-4D97-AF65-F5344CB8AC3E}">
        <p14:creationId xmlns:p14="http://schemas.microsoft.com/office/powerpoint/2010/main" val="14214838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sz="3600" dirty="0"/>
              <a:t>Components of a Marketing </a:t>
            </a:r>
            <a:r>
              <a:rPr lang="en-IN" sz="3600" dirty="0"/>
              <a:t>Audit </a:t>
            </a:r>
            <a:r>
              <a:rPr lang="en-IN" sz="2000" dirty="0"/>
              <a:t>(3 </a:t>
            </a:r>
            <a:r>
              <a:rPr lang="en-IN" sz="2000" dirty="0"/>
              <a:t>of 7)</a:t>
            </a:r>
          </a:p>
        </p:txBody>
      </p:sp>
      <p:sp>
        <p:nvSpPr>
          <p:cNvPr id="3" name="Content Placeholder 2"/>
          <p:cNvSpPr>
            <a:spLocks noGrp="1"/>
          </p:cNvSpPr>
          <p:nvPr>
            <p:ph idx="1"/>
          </p:nvPr>
        </p:nvSpPr>
        <p:spPr>
          <a:xfrm>
            <a:off x="1981200" y="1524000"/>
            <a:ext cx="8229600" cy="381000"/>
          </a:xfrm>
        </p:spPr>
        <p:txBody>
          <a:bodyPr/>
          <a:lstStyle/>
          <a:p>
            <a:pPr marL="0" indent="0">
              <a:buNone/>
            </a:pPr>
            <a:r>
              <a:rPr lang="en-US" sz="2000" b="1" dirty="0"/>
              <a:t>[Table 23.8 continued]</a:t>
            </a:r>
            <a:endParaRPr lang="en-IN" sz="2000" dirty="0"/>
          </a:p>
        </p:txBody>
      </p:sp>
      <p:graphicFrame>
        <p:nvGraphicFramePr>
          <p:cNvPr id="4" name="Table 3" descr="Table 23.8 Components of a Marketing Audit (continued). The table has the following column headers from left to right: Part I. Marketing Environment Audit Macroenvironment, Questions for Marketing Audit. The row entries are as follows. Part I. Marketing Environment Audit Macroenvironment: Task Environment: F. Facilitators and Marketing Firms. Questions for Marketing Audit: What is the cost and availability outlook for transportation services, warehousing facilities, and financial resources? How effective are the company’s advertising agencies and marketing research firms? Part I. Marketing Environment Audit Macroenvironment: Task Environment: G. Publics. Questions for Marketing Audit: Which publics represent particular opportunities or problems for the company? What steps has the company taken to deal effectively with each public? The table has the following column headers, for this section, from left to right: Part II. Marketing Strategy Audit, Questions for Marketing Audit. The row entries are as follows. Part II. Marketing Strategy Audit: A. Business Mission. Questions for Marketing Audit: Is the business mission clearly stated in market-oriented terms? Is it feasible? Part II. Marketing Strategy Audit: B. Marketing Objectives and Goals. Questions for Marketing Audit: Are the company and marketing objectives and goals stated clearly enough to guide marketing planning and performance measurement? Are the marketing objectives appropriate, given the company’s competitive position, resources, and opportunities? Part II. Marketing Strategy Audit: C. Strategy. Questions for Marketing Audit: Has the management articulated a clear marketing strategy for achieving its marketing objectives? Is the strategy convincing? Is the strategy appropriate to the stage of the product life cycle, competitors’ strategies, and the state of the economy? Is the company using the best basis for market segmentation? Does it have clear criteria for rating the segments and choosing the best ones? Has it developed accurate profiles of each target segment? Has the company developed an effective positioning and marketing mix for each target segment? Are marketing resources allocated optimally to the major elements of the marketing mix? Are enough resources or too many resources budgeted to Accomplish the marketing objectives?"/>
          <p:cNvGraphicFramePr>
            <a:graphicFrameLocks noGrp="1"/>
          </p:cNvGraphicFramePr>
          <p:nvPr>
            <p:extLst/>
          </p:nvPr>
        </p:nvGraphicFramePr>
        <p:xfrm>
          <a:off x="1981200" y="1905000"/>
          <a:ext cx="8382000" cy="4442460"/>
        </p:xfrm>
        <a:graphic>
          <a:graphicData uri="http://schemas.openxmlformats.org/drawingml/2006/table">
            <a:tbl>
              <a:tblPr firstRow="1" bandRow="1">
                <a:tableStyleId>{3B4B98B0-60AC-42C2-AFA5-B58CD77FA1E5}</a:tableStyleId>
              </a:tblPr>
              <a:tblGrid>
                <a:gridCol w="1752600">
                  <a:extLst>
                    <a:ext uri="{9D8B030D-6E8A-4147-A177-3AD203B41FA5}">
                      <a16:colId xmlns:a16="http://schemas.microsoft.com/office/drawing/2014/main" xmlns="" val="1800663928"/>
                    </a:ext>
                  </a:extLst>
                </a:gridCol>
                <a:gridCol w="6629400">
                  <a:extLst>
                    <a:ext uri="{9D8B030D-6E8A-4147-A177-3AD203B41FA5}">
                      <a16:colId xmlns:a16="http://schemas.microsoft.com/office/drawing/2014/main" xmlns="" val="2903664031"/>
                    </a:ext>
                  </a:extLst>
                </a:gridCol>
              </a:tblGrid>
              <a:tr h="370840">
                <a:tc>
                  <a:txBody>
                    <a:bodyPr/>
                    <a:lstStyle/>
                    <a:p>
                      <a:r>
                        <a:rPr lang="en-IN" sz="1300" b="0" i="0" u="none" strike="noStrike" kern="1200" baseline="0" dirty="0" smtClean="0">
                          <a:solidFill>
                            <a:schemeClr val="tx1"/>
                          </a:solidFill>
                          <a:latin typeface="+mn-lt"/>
                          <a:ea typeface="+mn-ea"/>
                          <a:cs typeface="+mn-cs"/>
                        </a:rPr>
                        <a:t>F. Facilitators and Marketing Firms</a:t>
                      </a:r>
                      <a:endParaRPr lang="en-IN" sz="13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300" b="0" i="0" u="none" strike="noStrike" kern="1200" baseline="0" dirty="0" smtClean="0">
                          <a:solidFill>
                            <a:schemeClr val="tx1"/>
                          </a:solidFill>
                          <a:latin typeface="+mn-lt"/>
                          <a:ea typeface="+mn-ea"/>
                          <a:cs typeface="+mn-cs"/>
                        </a:rPr>
                        <a:t>What is the cost and availability outlook for transportation services, warehousing facilities, and financial resources? How effective are the company’s advertising agencies and marketing research firms?</a:t>
                      </a:r>
                      <a:endParaRPr lang="en-IN" sz="13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3171381410"/>
                  </a:ext>
                </a:extLst>
              </a:tr>
              <a:tr h="370840">
                <a:tc>
                  <a:txBody>
                    <a:bodyPr/>
                    <a:lstStyle/>
                    <a:p>
                      <a:r>
                        <a:rPr lang="en-IN" sz="1300" b="0" i="0" u="none" strike="noStrike" kern="1200" baseline="0" dirty="0" smtClean="0">
                          <a:solidFill>
                            <a:schemeClr val="tx1"/>
                          </a:solidFill>
                          <a:latin typeface="+mn-lt"/>
                          <a:ea typeface="+mn-ea"/>
                          <a:cs typeface="+mn-cs"/>
                        </a:rPr>
                        <a:t>G. Publics</a:t>
                      </a:r>
                      <a:endParaRPr lang="en-IN" sz="13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300" b="0" i="0" u="none" strike="noStrike" kern="1200" baseline="0" dirty="0" smtClean="0">
                          <a:solidFill>
                            <a:schemeClr val="tx1"/>
                          </a:solidFill>
                          <a:latin typeface="+mn-lt"/>
                          <a:ea typeface="+mn-ea"/>
                          <a:cs typeface="+mn-cs"/>
                        </a:rPr>
                        <a:t>Which publics represent particular opportunities or problems for the company? What steps has the company taken to deal effectively with each public?</a:t>
                      </a:r>
                      <a:endParaRPr lang="en-IN" sz="13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2870729858"/>
                  </a:ext>
                </a:extLst>
              </a:tr>
              <a:tr h="370840">
                <a:tc>
                  <a:txBody>
                    <a:bodyPr/>
                    <a:lstStyle/>
                    <a:p>
                      <a:r>
                        <a:rPr lang="en-IN" sz="1300" b="1" i="0" u="none" strike="noStrike" kern="1200" baseline="0" dirty="0" smtClean="0">
                          <a:solidFill>
                            <a:schemeClr val="tx1"/>
                          </a:solidFill>
                          <a:latin typeface="+mn-lt"/>
                          <a:ea typeface="+mn-ea"/>
                          <a:cs typeface="+mn-cs"/>
                        </a:rPr>
                        <a:t>Part II. Marketing Strategy Audit</a:t>
                      </a:r>
                      <a:endParaRPr lang="en-IN" sz="13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300" b="0" i="0" u="none" strike="noStrike" kern="1200" baseline="0" dirty="0" smtClean="0">
                          <a:solidFill>
                            <a:schemeClr val="bg1"/>
                          </a:solidFill>
                          <a:latin typeface="+mn-lt"/>
                          <a:ea typeface="+mn-ea"/>
                          <a:cs typeface="+mn-cs"/>
                        </a:rPr>
                        <a:t>Blank</a:t>
                      </a:r>
                      <a:endParaRPr lang="en-IN" sz="13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3951879951"/>
                  </a:ext>
                </a:extLst>
              </a:tr>
              <a:tr h="243840">
                <a:tc>
                  <a:txBody>
                    <a:bodyPr/>
                    <a:lstStyle/>
                    <a:p>
                      <a:r>
                        <a:rPr lang="en-IN" sz="1300" b="0" i="0" u="none" strike="noStrike" kern="1200" baseline="0" dirty="0" smtClean="0">
                          <a:solidFill>
                            <a:schemeClr val="tx1"/>
                          </a:solidFill>
                          <a:latin typeface="+mn-lt"/>
                          <a:ea typeface="+mn-ea"/>
                          <a:cs typeface="+mn-cs"/>
                        </a:rPr>
                        <a:t>A. Business Mission</a:t>
                      </a:r>
                      <a:endParaRPr lang="en-IN" sz="13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300" b="0" i="0" u="none" strike="noStrike" kern="1200" baseline="0" dirty="0" smtClean="0">
                          <a:solidFill>
                            <a:schemeClr val="tx1"/>
                          </a:solidFill>
                          <a:latin typeface="+mn-lt"/>
                          <a:ea typeface="+mn-ea"/>
                          <a:cs typeface="+mn-cs"/>
                        </a:rPr>
                        <a:t>Is the business mission clearly stated in market-oriented terms? Is it feasible?</a:t>
                      </a:r>
                      <a:endParaRPr lang="en-IN" sz="13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795916910"/>
                  </a:ext>
                </a:extLst>
              </a:tr>
              <a:tr h="370840">
                <a:tc>
                  <a:txBody>
                    <a:bodyPr/>
                    <a:lstStyle/>
                    <a:p>
                      <a:r>
                        <a:rPr lang="en-IN" sz="1300" b="0" i="0" u="none" strike="noStrike" kern="1200" baseline="0" dirty="0" smtClean="0">
                          <a:solidFill>
                            <a:schemeClr val="tx1"/>
                          </a:solidFill>
                          <a:latin typeface="+mn-lt"/>
                          <a:ea typeface="+mn-ea"/>
                          <a:cs typeface="+mn-cs"/>
                        </a:rPr>
                        <a:t>B. Marketing</a:t>
                      </a:r>
                    </a:p>
                    <a:p>
                      <a:r>
                        <a:rPr lang="en-IN" sz="1300" b="0" i="0" u="none" strike="noStrike" kern="1200" baseline="0" dirty="0" smtClean="0">
                          <a:solidFill>
                            <a:schemeClr val="tx1"/>
                          </a:solidFill>
                          <a:latin typeface="+mn-lt"/>
                          <a:ea typeface="+mn-ea"/>
                          <a:cs typeface="+mn-cs"/>
                        </a:rPr>
                        <a:t>Objectives</a:t>
                      </a:r>
                    </a:p>
                    <a:p>
                      <a:r>
                        <a:rPr lang="en-IN" sz="1300" b="0" i="0" u="none" strike="noStrike" kern="1200" baseline="0" dirty="0" smtClean="0">
                          <a:solidFill>
                            <a:schemeClr val="tx1"/>
                          </a:solidFill>
                          <a:latin typeface="+mn-lt"/>
                          <a:ea typeface="+mn-ea"/>
                          <a:cs typeface="+mn-cs"/>
                        </a:rPr>
                        <a:t>and Goals</a:t>
                      </a:r>
                      <a:endParaRPr lang="en-IN" sz="13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300" b="0" i="0" u="none" strike="noStrike" kern="1200" baseline="0" dirty="0" smtClean="0">
                          <a:solidFill>
                            <a:schemeClr val="tx1"/>
                          </a:solidFill>
                          <a:latin typeface="+mn-lt"/>
                          <a:ea typeface="+mn-ea"/>
                          <a:cs typeface="+mn-cs"/>
                        </a:rPr>
                        <a:t>Are the company and marketing objectives and goals stated clearly enough to guide marketing planning and performance measurement? Are the marketing objectives appropriate, given the company’s competitive position, resources, and opportunities?</a:t>
                      </a:r>
                      <a:endParaRPr lang="en-IN" sz="13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3477522596"/>
                  </a:ext>
                </a:extLst>
              </a:tr>
              <a:tr h="370840">
                <a:tc>
                  <a:txBody>
                    <a:bodyPr/>
                    <a:lstStyle/>
                    <a:p>
                      <a:r>
                        <a:rPr lang="en-IN" sz="1300" b="0" i="0" u="none" strike="noStrike" kern="1200" baseline="0" dirty="0" smtClean="0">
                          <a:solidFill>
                            <a:schemeClr val="tx1"/>
                          </a:solidFill>
                          <a:latin typeface="+mn-lt"/>
                          <a:ea typeface="+mn-ea"/>
                          <a:cs typeface="+mn-cs"/>
                        </a:rPr>
                        <a:t>C. Strategy</a:t>
                      </a:r>
                      <a:endParaRPr lang="en-IN" sz="13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250" b="0" i="0" u="none" strike="noStrike" kern="1200" baseline="0" dirty="0" smtClean="0">
                          <a:solidFill>
                            <a:schemeClr val="tx1"/>
                          </a:solidFill>
                          <a:latin typeface="+mn-lt"/>
                          <a:ea typeface="+mn-ea"/>
                          <a:cs typeface="+mn-cs"/>
                        </a:rPr>
                        <a:t>Has the management articulated a clear marketing strategy for achieving its marketing objectives? Is the strategy convincing? Is the strategy appropriate to the stage of the product life cycle, competitors’ strategies, and the state of the economy? Is the company using the best basis for market segmentation? Does it have clear criteria for rating the segments and choosing the best ones? Has it developed accurate profiles of each target segment? Has the company developed an effective positioning and marketing mix for each target segment? Are marketing resources allocated optimally to the major elements of the marketing mix? Are enough resources or too many resources budgeted to Accomplish the marketing objectives?</a:t>
                      </a:r>
                      <a:endParaRPr lang="en-IN" sz="125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3729068782"/>
                  </a:ext>
                </a:extLst>
              </a:tr>
            </a:tbl>
          </a:graphicData>
        </a:graphic>
      </p:graphicFrame>
    </p:spTree>
    <p:extLst>
      <p:ext uri="{BB962C8B-B14F-4D97-AF65-F5344CB8AC3E}">
        <p14:creationId xmlns:p14="http://schemas.microsoft.com/office/powerpoint/2010/main" val="38176124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sz="3600" dirty="0"/>
              <a:t>Components of a Marketing </a:t>
            </a:r>
            <a:r>
              <a:rPr lang="en-IN" sz="3600" dirty="0"/>
              <a:t>Audit </a:t>
            </a:r>
            <a:r>
              <a:rPr lang="en-IN" sz="2000" dirty="0"/>
              <a:t>(4 of 7)</a:t>
            </a:r>
            <a:endParaRPr lang="en-IN" sz="2000" dirty="0"/>
          </a:p>
        </p:txBody>
      </p:sp>
      <p:sp>
        <p:nvSpPr>
          <p:cNvPr id="3" name="Content Placeholder 2"/>
          <p:cNvSpPr>
            <a:spLocks noGrp="1"/>
          </p:cNvSpPr>
          <p:nvPr>
            <p:ph idx="1"/>
          </p:nvPr>
        </p:nvSpPr>
        <p:spPr>
          <a:xfrm>
            <a:off x="1981200" y="1524000"/>
            <a:ext cx="8229600" cy="381000"/>
          </a:xfrm>
        </p:spPr>
        <p:txBody>
          <a:bodyPr/>
          <a:lstStyle/>
          <a:p>
            <a:pPr marL="0" indent="0">
              <a:buNone/>
            </a:pPr>
            <a:r>
              <a:rPr lang="en-US" sz="2000" b="1" dirty="0"/>
              <a:t>[Table 23.8 continued]</a:t>
            </a:r>
            <a:endParaRPr lang="en-IN" sz="2000" dirty="0"/>
          </a:p>
        </p:txBody>
      </p:sp>
      <p:graphicFrame>
        <p:nvGraphicFramePr>
          <p:cNvPr id="4" name="Table 3" descr="Table 23.8 Components of a Marketing Audit (continued). The table has the following column headers, for this section, from left to right: Part III. Marketing Organization Audit, Questions for Marketing Audit. The row entries are as follows. Part III. Marketing Organization Audit: A. Formal Structure. Questions for Marketing Audit: Does the marketing vice president or CMO have adequate authority and responsibility for company activities that affect customers’ satisfaction? Are the marketing activities optimally structured along functional, product, segment, end user, and geographical lines? Part III. Marketing Organization Audit: B. Functional Efficiency. Questions for Marketing Audit: Are there good communication and working relations between marketing and sales? Is the product-management system working effectively? Are product managers able to plan profits or only sales volume? Are there any groups in marketing that need more training, motivation, supervision, or evaluation? Part III. Marketing Organization Audit: C. Interface Efficiency. Questions for Marketing Audit: Are there any problems between marketing and manufacturing, R&amp;D, IT, purchasing, finance, accounting, and/or legal that need attention? The table has the following column headers, for this section, from left to right: Part IV. Marketing Systems Audit, Questions for Marketing Audit. The row entries are as follows. Part IV. Marketing Systems Audit: A. Marketing Information System. Questions for Marketing Audit: Is the marketing information system producing accurate, sufficient, and timely information about marketplace developments with respect to customers, prospects, distributors and dealers, competitors, suppliers, and various publics? Are company decision makers asking for enough marketing research, and are they using the results? Is the company Employing the best methods for market measurement and sales forecasting?"/>
          <p:cNvGraphicFramePr>
            <a:graphicFrameLocks noGrp="1"/>
          </p:cNvGraphicFramePr>
          <p:nvPr>
            <p:extLst/>
          </p:nvPr>
        </p:nvGraphicFramePr>
        <p:xfrm>
          <a:off x="1981200" y="1905000"/>
          <a:ext cx="8382000" cy="4274820"/>
        </p:xfrm>
        <a:graphic>
          <a:graphicData uri="http://schemas.openxmlformats.org/drawingml/2006/table">
            <a:tbl>
              <a:tblPr firstRow="1" bandRow="1">
                <a:tableStyleId>{3B4B98B0-60AC-42C2-AFA5-B58CD77FA1E5}</a:tableStyleId>
              </a:tblPr>
              <a:tblGrid>
                <a:gridCol w="1752600">
                  <a:extLst>
                    <a:ext uri="{9D8B030D-6E8A-4147-A177-3AD203B41FA5}">
                      <a16:colId xmlns:a16="http://schemas.microsoft.com/office/drawing/2014/main" xmlns="" val="1800663928"/>
                    </a:ext>
                  </a:extLst>
                </a:gridCol>
                <a:gridCol w="6629400">
                  <a:extLst>
                    <a:ext uri="{9D8B030D-6E8A-4147-A177-3AD203B41FA5}">
                      <a16:colId xmlns:a16="http://schemas.microsoft.com/office/drawing/2014/main" xmlns="" val="2903664031"/>
                    </a:ext>
                  </a:extLst>
                </a:gridCol>
              </a:tblGrid>
              <a:tr h="370840">
                <a:tc>
                  <a:txBody>
                    <a:bodyPr/>
                    <a:lstStyle/>
                    <a:p>
                      <a:r>
                        <a:rPr lang="en-IN" sz="1300" b="1" i="0" u="none" strike="noStrike" kern="1200" baseline="0" dirty="0" smtClean="0">
                          <a:solidFill>
                            <a:schemeClr val="tx1"/>
                          </a:solidFill>
                          <a:latin typeface="+mn-lt"/>
                          <a:ea typeface="+mn-ea"/>
                          <a:cs typeface="+mn-cs"/>
                        </a:rPr>
                        <a:t>Part III. Marketing Organization Audit</a:t>
                      </a:r>
                      <a:endParaRPr lang="en-IN" sz="13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300" b="0" i="0" u="none" strike="noStrike" kern="1200" baseline="0" dirty="0" smtClean="0">
                          <a:solidFill>
                            <a:schemeClr val="bg1"/>
                          </a:solidFill>
                          <a:latin typeface="+mn-lt"/>
                          <a:ea typeface="+mn-ea"/>
                          <a:cs typeface="+mn-cs"/>
                        </a:rPr>
                        <a:t>Blank</a:t>
                      </a:r>
                      <a:endParaRPr lang="en-IN" sz="13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3171381410"/>
                  </a:ext>
                </a:extLst>
              </a:tr>
              <a:tr h="370840">
                <a:tc>
                  <a:txBody>
                    <a:bodyPr/>
                    <a:lstStyle/>
                    <a:p>
                      <a:r>
                        <a:rPr lang="en-IN" sz="1300" b="0" i="0" u="none" strike="noStrike" kern="1200" baseline="0" dirty="0" smtClean="0">
                          <a:solidFill>
                            <a:schemeClr val="tx1"/>
                          </a:solidFill>
                          <a:latin typeface="+mn-lt"/>
                          <a:ea typeface="+mn-ea"/>
                          <a:cs typeface="+mn-cs"/>
                        </a:rPr>
                        <a:t>A. Formal Structure</a:t>
                      </a:r>
                      <a:endParaRPr lang="en-IN" sz="13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300" b="0" i="0" u="none" strike="noStrike" kern="1200" baseline="0" dirty="0" smtClean="0">
                          <a:solidFill>
                            <a:schemeClr val="tx1"/>
                          </a:solidFill>
                          <a:latin typeface="+mn-lt"/>
                          <a:ea typeface="+mn-ea"/>
                          <a:cs typeface="+mn-cs"/>
                        </a:rPr>
                        <a:t>Does the marketing vice president or CMO have adequate authority and responsibility for company activities that affect customers’ satisfaction? Are the marketing activities optimally structured along functional, product, segment, end user, and geographical lines?</a:t>
                      </a:r>
                      <a:endParaRPr lang="en-IN" sz="13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2870729858"/>
                  </a:ext>
                </a:extLst>
              </a:tr>
              <a:tr h="370840">
                <a:tc>
                  <a:txBody>
                    <a:bodyPr/>
                    <a:lstStyle/>
                    <a:p>
                      <a:r>
                        <a:rPr lang="en-IN" sz="1300" b="0" i="0" u="none" strike="noStrike" kern="1200" baseline="0" dirty="0" smtClean="0">
                          <a:solidFill>
                            <a:schemeClr val="tx1"/>
                          </a:solidFill>
                          <a:latin typeface="+mn-lt"/>
                          <a:ea typeface="+mn-ea"/>
                          <a:cs typeface="+mn-cs"/>
                        </a:rPr>
                        <a:t>B. Functional</a:t>
                      </a:r>
                    </a:p>
                    <a:p>
                      <a:r>
                        <a:rPr lang="en-IN" sz="1300" b="0" i="0" u="none" strike="noStrike" kern="1200" baseline="0" dirty="0" smtClean="0">
                          <a:solidFill>
                            <a:schemeClr val="tx1"/>
                          </a:solidFill>
                          <a:latin typeface="+mn-lt"/>
                          <a:ea typeface="+mn-ea"/>
                          <a:cs typeface="+mn-cs"/>
                        </a:rPr>
                        <a:t>Efficiency</a:t>
                      </a:r>
                      <a:endParaRPr lang="en-IN" sz="13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300" b="0" i="0" u="none" strike="noStrike" kern="1200" baseline="0" dirty="0" smtClean="0">
                          <a:solidFill>
                            <a:schemeClr val="tx1"/>
                          </a:solidFill>
                          <a:latin typeface="+mn-lt"/>
                          <a:ea typeface="+mn-ea"/>
                          <a:cs typeface="+mn-cs"/>
                        </a:rPr>
                        <a:t>Are there good communication and working relations between marketing and sales? Is the product-management system working effectively? Are product managers able to plan profits or only sales volume? Are there any groups in marketing that need more training, motivation, supervision, or evaluation?</a:t>
                      </a:r>
                      <a:endParaRPr lang="en-IN" sz="13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3951879951"/>
                  </a:ext>
                </a:extLst>
              </a:tr>
              <a:tr h="411480">
                <a:tc>
                  <a:txBody>
                    <a:bodyPr/>
                    <a:lstStyle/>
                    <a:p>
                      <a:r>
                        <a:rPr lang="en-IN" sz="1300" b="0" i="0" u="none" strike="noStrike" kern="1200" baseline="0" dirty="0" smtClean="0">
                          <a:solidFill>
                            <a:schemeClr val="tx1"/>
                          </a:solidFill>
                          <a:latin typeface="+mn-lt"/>
                          <a:ea typeface="+mn-ea"/>
                          <a:cs typeface="+mn-cs"/>
                        </a:rPr>
                        <a:t>C. Interface</a:t>
                      </a:r>
                    </a:p>
                    <a:p>
                      <a:r>
                        <a:rPr lang="en-IN" sz="1300" b="0" i="0" u="none" strike="noStrike" kern="1200" baseline="0" dirty="0" smtClean="0">
                          <a:solidFill>
                            <a:schemeClr val="tx1"/>
                          </a:solidFill>
                          <a:latin typeface="+mn-lt"/>
                          <a:ea typeface="+mn-ea"/>
                          <a:cs typeface="+mn-cs"/>
                        </a:rPr>
                        <a:t>Efficiency</a:t>
                      </a:r>
                      <a:endParaRPr lang="en-IN" sz="13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300" b="0" i="0" u="none" strike="noStrike" kern="1200" baseline="0" dirty="0" smtClean="0">
                          <a:solidFill>
                            <a:schemeClr val="tx1"/>
                          </a:solidFill>
                          <a:latin typeface="+mn-lt"/>
                          <a:ea typeface="+mn-ea"/>
                          <a:cs typeface="+mn-cs"/>
                        </a:rPr>
                        <a:t>Are there any problems between marketing and manufacturing, R&amp;D, IT, purchasing, finance, accounting, and/or legal that need attention?</a:t>
                      </a:r>
                      <a:endParaRPr lang="en-IN" sz="13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795916910"/>
                  </a:ext>
                </a:extLst>
              </a:tr>
              <a:tr h="370840">
                <a:tc>
                  <a:txBody>
                    <a:bodyPr/>
                    <a:lstStyle/>
                    <a:p>
                      <a:r>
                        <a:rPr lang="en-IN" sz="1300" b="1" i="0" u="none" strike="noStrike" kern="1200" baseline="0" dirty="0" smtClean="0">
                          <a:solidFill>
                            <a:schemeClr val="tx1"/>
                          </a:solidFill>
                          <a:latin typeface="+mn-lt"/>
                          <a:ea typeface="+mn-ea"/>
                          <a:cs typeface="+mn-cs"/>
                        </a:rPr>
                        <a:t>Part IV. Marketing Systems Audit</a:t>
                      </a:r>
                      <a:endParaRPr lang="en-IN" sz="13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300" b="0" i="0" u="none" strike="noStrike" kern="1200" baseline="0" dirty="0" smtClean="0">
                          <a:solidFill>
                            <a:schemeClr val="bg1"/>
                          </a:solidFill>
                          <a:latin typeface="+mn-lt"/>
                          <a:ea typeface="+mn-ea"/>
                          <a:cs typeface="+mn-cs"/>
                        </a:rPr>
                        <a:t>Blank</a:t>
                      </a:r>
                      <a:endParaRPr lang="en-IN" sz="13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3477522596"/>
                  </a:ext>
                </a:extLst>
              </a:tr>
              <a:tr h="370840">
                <a:tc>
                  <a:txBody>
                    <a:bodyPr/>
                    <a:lstStyle/>
                    <a:p>
                      <a:r>
                        <a:rPr lang="en-IN" sz="1300" b="0" i="0" u="none" strike="noStrike" kern="1200" baseline="0" dirty="0" smtClean="0">
                          <a:solidFill>
                            <a:schemeClr val="tx1"/>
                          </a:solidFill>
                          <a:latin typeface="+mn-lt"/>
                          <a:ea typeface="+mn-ea"/>
                          <a:cs typeface="+mn-cs"/>
                        </a:rPr>
                        <a:t>A. Marketing</a:t>
                      </a:r>
                    </a:p>
                    <a:p>
                      <a:r>
                        <a:rPr lang="en-IN" sz="1300" b="0" i="0" u="none" strike="noStrike" kern="1200" baseline="0" dirty="0" smtClean="0">
                          <a:solidFill>
                            <a:schemeClr val="tx1"/>
                          </a:solidFill>
                          <a:latin typeface="+mn-lt"/>
                          <a:ea typeface="+mn-ea"/>
                          <a:cs typeface="+mn-cs"/>
                        </a:rPr>
                        <a:t>Information</a:t>
                      </a:r>
                    </a:p>
                    <a:p>
                      <a:r>
                        <a:rPr lang="en-IN" sz="1300" b="0" i="0" u="none" strike="noStrike" kern="1200" baseline="0" dirty="0" smtClean="0">
                          <a:solidFill>
                            <a:schemeClr val="tx1"/>
                          </a:solidFill>
                          <a:latin typeface="+mn-lt"/>
                          <a:ea typeface="+mn-ea"/>
                          <a:cs typeface="+mn-cs"/>
                        </a:rPr>
                        <a:t>System</a:t>
                      </a:r>
                      <a:endParaRPr lang="en-IN" sz="13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250" b="0" i="0" u="none" strike="noStrike" kern="1200" baseline="0" dirty="0" smtClean="0">
                          <a:solidFill>
                            <a:schemeClr val="tx1"/>
                          </a:solidFill>
                          <a:latin typeface="+mn-lt"/>
                          <a:ea typeface="+mn-ea"/>
                          <a:cs typeface="+mn-cs"/>
                        </a:rPr>
                        <a:t>Is the marketing information system producing accurate, sufficient, and timely information about marketplace developments with respect to customers, prospects, distributors and dealers, competitors, suppliers, and various publics? Are company decision makers asking for enough marketing research, and are they using the results? Is the company Employing the best methods for market measurement and sales forecasting?</a:t>
                      </a:r>
                      <a:endParaRPr lang="en-IN" sz="125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3729068782"/>
                  </a:ext>
                </a:extLst>
              </a:tr>
            </a:tbl>
          </a:graphicData>
        </a:graphic>
      </p:graphicFrame>
    </p:spTree>
    <p:extLst>
      <p:ext uri="{BB962C8B-B14F-4D97-AF65-F5344CB8AC3E}">
        <p14:creationId xmlns:p14="http://schemas.microsoft.com/office/powerpoint/2010/main" val="6741274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sz="3600" dirty="0"/>
              <a:t>Components of a Marketing </a:t>
            </a:r>
            <a:r>
              <a:rPr lang="en-IN" sz="3600" dirty="0"/>
              <a:t>Audit </a:t>
            </a:r>
            <a:r>
              <a:rPr lang="en-IN" sz="2000" dirty="0"/>
              <a:t>(5 of 7)</a:t>
            </a:r>
            <a:endParaRPr lang="en-IN" sz="2000" dirty="0"/>
          </a:p>
        </p:txBody>
      </p:sp>
      <p:sp>
        <p:nvSpPr>
          <p:cNvPr id="3" name="Content Placeholder 2"/>
          <p:cNvSpPr>
            <a:spLocks noGrp="1"/>
          </p:cNvSpPr>
          <p:nvPr>
            <p:ph idx="1"/>
          </p:nvPr>
        </p:nvSpPr>
        <p:spPr>
          <a:xfrm>
            <a:off x="1981200" y="1524000"/>
            <a:ext cx="8229600" cy="381000"/>
          </a:xfrm>
        </p:spPr>
        <p:txBody>
          <a:bodyPr/>
          <a:lstStyle/>
          <a:p>
            <a:pPr marL="0" indent="0">
              <a:buNone/>
            </a:pPr>
            <a:r>
              <a:rPr lang="en-US" sz="2000" b="1" dirty="0"/>
              <a:t>[Table 23.8 continued]</a:t>
            </a:r>
            <a:endParaRPr lang="en-IN" sz="2000" dirty="0"/>
          </a:p>
        </p:txBody>
      </p:sp>
      <p:graphicFrame>
        <p:nvGraphicFramePr>
          <p:cNvPr id="4" name="Table 3" descr="Table 23.8 Components of a Marketing Audit (continued). The table has the following column headers, for this section, from left to right: Part IV. Marketing Systems Audit, Questions for Marketing Audit. The row entries are as follows. Part IV. Marketing Systems Audit: B. Marketing Planning System. Questions for Marketing Audit: Is the marketing planning system well conceived and effectively used? Do marketers have decision support systems available? Does the planning system result in acceptable sales targets and quotas? Part IV. Marketing Systems Audit: C. Marketing Control System. Questions for Marketing Audit: Are the control procedures adequate to ensure that the annual-plan objectives are being achieved? Does management periodically analyze the profitability of products, markets, territories, and channels of distribution? Are marketing costs and productivity periodically examined? Part IV. Marketing Systems Audit: D. New-Product Development System. Questions for Marketing Audit: Is the company well organized to gather, generate, and screen new-product ideas? Does the company do adequate Concept research and business analysis before investing in new ideas? Does the company carry out adequate product and market testing before launching new products? The table has the following column headers, for this section, from left to right: Part V. Marketing Productivity Audit, Questions for Marketing Audit. The row entries are as follows. Part V. Marketing Productivity Audit: A. Profitability Analysis. Questions for Marketing Audit: What is the profitability of the company’s different products, markets, territories, and channels of distribution? Should the company enter, expand, contract, or withdraw from any business segments? Part V. Marketing Productivity Audit: B. Cost-Effectiveness Analysis. Questions for Marketing Audit: Do any marketing activities seem to have excessive costs? Can cost-reducing steps be taken?"/>
          <p:cNvGraphicFramePr>
            <a:graphicFrameLocks noGrp="1"/>
          </p:cNvGraphicFramePr>
          <p:nvPr>
            <p:extLst/>
          </p:nvPr>
        </p:nvGraphicFramePr>
        <p:xfrm>
          <a:off x="1981200" y="1905000"/>
          <a:ext cx="8382000" cy="4312920"/>
        </p:xfrm>
        <a:graphic>
          <a:graphicData uri="http://schemas.openxmlformats.org/drawingml/2006/table">
            <a:tbl>
              <a:tblPr firstRow="1" bandRow="1">
                <a:tableStyleId>{3B4B98B0-60AC-42C2-AFA5-B58CD77FA1E5}</a:tableStyleId>
              </a:tblPr>
              <a:tblGrid>
                <a:gridCol w="1752600">
                  <a:extLst>
                    <a:ext uri="{9D8B030D-6E8A-4147-A177-3AD203B41FA5}">
                      <a16:colId xmlns:a16="http://schemas.microsoft.com/office/drawing/2014/main" xmlns="" val="1800663928"/>
                    </a:ext>
                  </a:extLst>
                </a:gridCol>
                <a:gridCol w="6629400">
                  <a:extLst>
                    <a:ext uri="{9D8B030D-6E8A-4147-A177-3AD203B41FA5}">
                      <a16:colId xmlns:a16="http://schemas.microsoft.com/office/drawing/2014/main" xmlns="" val="2903664031"/>
                    </a:ext>
                  </a:extLst>
                </a:gridCol>
              </a:tblGrid>
              <a:tr h="370840">
                <a:tc>
                  <a:txBody>
                    <a:bodyPr/>
                    <a:lstStyle/>
                    <a:p>
                      <a:r>
                        <a:rPr lang="en-IN" sz="1300" b="0" i="0" u="none" strike="noStrike" kern="1200" baseline="0" dirty="0" smtClean="0">
                          <a:solidFill>
                            <a:schemeClr val="tx1"/>
                          </a:solidFill>
                          <a:latin typeface="+mn-lt"/>
                          <a:ea typeface="+mn-ea"/>
                          <a:cs typeface="+mn-cs"/>
                        </a:rPr>
                        <a:t>B. Marketing</a:t>
                      </a:r>
                    </a:p>
                    <a:p>
                      <a:r>
                        <a:rPr lang="en-IN" sz="1300" b="0" i="0" u="none" strike="noStrike" kern="1200" baseline="0" dirty="0" smtClean="0">
                          <a:solidFill>
                            <a:schemeClr val="tx1"/>
                          </a:solidFill>
                          <a:latin typeface="+mn-lt"/>
                          <a:ea typeface="+mn-ea"/>
                          <a:cs typeface="+mn-cs"/>
                        </a:rPr>
                        <a:t>Planning System</a:t>
                      </a:r>
                      <a:endParaRPr lang="en-IN" sz="13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300" b="0" i="0" u="none" strike="noStrike" kern="1200" baseline="0" dirty="0" smtClean="0">
                          <a:solidFill>
                            <a:schemeClr val="tx1"/>
                          </a:solidFill>
                          <a:latin typeface="+mn-lt"/>
                          <a:ea typeface="+mn-ea"/>
                          <a:cs typeface="+mn-cs"/>
                        </a:rPr>
                        <a:t>Is the marketing planning system well conceived and effectively used? Do marketers have decision support systems available? Does the planning system result in acceptable sales targets and quotas?</a:t>
                      </a:r>
                      <a:endParaRPr lang="en-IN" sz="13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3171381410"/>
                  </a:ext>
                </a:extLst>
              </a:tr>
              <a:tr h="370840">
                <a:tc>
                  <a:txBody>
                    <a:bodyPr/>
                    <a:lstStyle/>
                    <a:p>
                      <a:r>
                        <a:rPr lang="en-IN" sz="1300" b="0" i="0" u="none" strike="noStrike" kern="1200" baseline="0" dirty="0" smtClean="0">
                          <a:solidFill>
                            <a:schemeClr val="tx1"/>
                          </a:solidFill>
                          <a:latin typeface="+mn-lt"/>
                          <a:ea typeface="+mn-ea"/>
                          <a:cs typeface="+mn-cs"/>
                        </a:rPr>
                        <a:t>C. Marketing</a:t>
                      </a:r>
                    </a:p>
                    <a:p>
                      <a:r>
                        <a:rPr lang="en-IN" sz="1300" b="0" i="0" u="none" strike="noStrike" kern="1200" baseline="0" dirty="0" smtClean="0">
                          <a:solidFill>
                            <a:schemeClr val="tx1"/>
                          </a:solidFill>
                          <a:latin typeface="+mn-lt"/>
                          <a:ea typeface="+mn-ea"/>
                          <a:cs typeface="+mn-cs"/>
                        </a:rPr>
                        <a:t>Control System</a:t>
                      </a:r>
                      <a:endParaRPr lang="en-IN" sz="13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300" b="0" i="0" u="none" strike="noStrike" kern="1200" baseline="0" dirty="0" smtClean="0">
                          <a:solidFill>
                            <a:schemeClr val="tx1"/>
                          </a:solidFill>
                          <a:latin typeface="+mn-lt"/>
                          <a:ea typeface="+mn-ea"/>
                          <a:cs typeface="+mn-cs"/>
                        </a:rPr>
                        <a:t>Are the control procedures adequate to ensure that the annual-plan objectives are being achieved? Does management periodically analyze the profitability of products, markets, territories, and channels of distribution? Are marketing costs and productivity periodically examined?</a:t>
                      </a:r>
                      <a:endParaRPr lang="en-IN" sz="13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2870729858"/>
                  </a:ext>
                </a:extLst>
              </a:tr>
              <a:tr h="370840">
                <a:tc>
                  <a:txBody>
                    <a:bodyPr/>
                    <a:lstStyle/>
                    <a:p>
                      <a:r>
                        <a:rPr lang="en-IN" sz="1300" b="0" i="0" u="none" strike="noStrike" kern="1200" baseline="0" dirty="0" smtClean="0">
                          <a:solidFill>
                            <a:schemeClr val="tx1"/>
                          </a:solidFill>
                          <a:latin typeface="+mn-lt"/>
                          <a:ea typeface="+mn-ea"/>
                          <a:cs typeface="+mn-cs"/>
                        </a:rPr>
                        <a:t>D. New-Product</a:t>
                      </a:r>
                    </a:p>
                    <a:p>
                      <a:r>
                        <a:rPr lang="en-IN" sz="1300" b="0" i="0" u="none" strike="noStrike" kern="1200" baseline="0" dirty="0" smtClean="0">
                          <a:solidFill>
                            <a:schemeClr val="tx1"/>
                          </a:solidFill>
                          <a:latin typeface="+mn-lt"/>
                          <a:ea typeface="+mn-ea"/>
                          <a:cs typeface="+mn-cs"/>
                        </a:rPr>
                        <a:t>Development</a:t>
                      </a:r>
                    </a:p>
                    <a:p>
                      <a:r>
                        <a:rPr lang="en-IN" sz="1300" b="0" i="0" u="none" strike="noStrike" kern="1200" baseline="0" dirty="0" smtClean="0">
                          <a:solidFill>
                            <a:schemeClr val="tx1"/>
                          </a:solidFill>
                          <a:latin typeface="+mn-lt"/>
                          <a:ea typeface="+mn-ea"/>
                          <a:cs typeface="+mn-cs"/>
                        </a:rPr>
                        <a:t>System</a:t>
                      </a:r>
                      <a:endParaRPr lang="en-IN" sz="13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300" b="0" i="0" u="none" strike="noStrike" kern="1200" baseline="0" dirty="0" smtClean="0">
                          <a:solidFill>
                            <a:schemeClr val="tx1"/>
                          </a:solidFill>
                          <a:latin typeface="+mn-lt"/>
                          <a:ea typeface="+mn-ea"/>
                          <a:cs typeface="+mn-cs"/>
                        </a:rPr>
                        <a:t>Is the company well organized to gather, generate, and screen new-product ideas? Does the company do adequate Concept research and business analysis before investing in new ideas? Does the company carry out adequate product and market testing before launching new products?</a:t>
                      </a:r>
                      <a:endParaRPr lang="en-IN" sz="13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3951879951"/>
                  </a:ext>
                </a:extLst>
              </a:tr>
              <a:tr h="411480">
                <a:tc>
                  <a:txBody>
                    <a:bodyPr/>
                    <a:lstStyle/>
                    <a:p>
                      <a:r>
                        <a:rPr lang="en-IN" sz="1300" b="1" i="0" u="none" strike="noStrike" kern="1200" baseline="0" dirty="0" smtClean="0">
                          <a:solidFill>
                            <a:schemeClr val="tx1"/>
                          </a:solidFill>
                          <a:latin typeface="+mn-lt"/>
                          <a:ea typeface="+mn-ea"/>
                          <a:cs typeface="+mn-cs"/>
                        </a:rPr>
                        <a:t>Part V. Marketing Productivity Audit</a:t>
                      </a:r>
                      <a:endParaRPr lang="en-IN" sz="13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300" b="0" i="0" u="none" strike="noStrike" kern="1200" baseline="0" dirty="0" smtClean="0">
                          <a:solidFill>
                            <a:schemeClr val="bg1"/>
                          </a:solidFill>
                          <a:latin typeface="+mn-lt"/>
                          <a:ea typeface="+mn-ea"/>
                          <a:cs typeface="+mn-cs"/>
                        </a:rPr>
                        <a:t>Blank</a:t>
                      </a:r>
                      <a:endParaRPr lang="en-IN" sz="13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795916910"/>
                  </a:ext>
                </a:extLst>
              </a:tr>
              <a:tr h="370840">
                <a:tc>
                  <a:txBody>
                    <a:bodyPr/>
                    <a:lstStyle/>
                    <a:p>
                      <a:r>
                        <a:rPr lang="en-IN" sz="1300" b="0" i="0" u="none" strike="noStrike" kern="1200" baseline="0" dirty="0" smtClean="0">
                          <a:solidFill>
                            <a:schemeClr val="tx1"/>
                          </a:solidFill>
                          <a:latin typeface="+mn-lt"/>
                          <a:ea typeface="+mn-ea"/>
                          <a:cs typeface="+mn-cs"/>
                        </a:rPr>
                        <a:t>A. Profitability</a:t>
                      </a:r>
                    </a:p>
                    <a:p>
                      <a:r>
                        <a:rPr lang="en-IN" sz="1300" b="0" i="0" u="none" strike="noStrike" kern="1200" baseline="0" dirty="0" smtClean="0">
                          <a:solidFill>
                            <a:schemeClr val="tx1"/>
                          </a:solidFill>
                          <a:latin typeface="+mn-lt"/>
                          <a:ea typeface="+mn-ea"/>
                          <a:cs typeface="+mn-cs"/>
                        </a:rPr>
                        <a:t>Analysis</a:t>
                      </a:r>
                      <a:endParaRPr lang="en-IN" sz="13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300" b="0" i="0" u="none" strike="noStrike" kern="1200" baseline="0" dirty="0" smtClean="0">
                          <a:solidFill>
                            <a:schemeClr val="tx1"/>
                          </a:solidFill>
                          <a:latin typeface="+mn-lt"/>
                          <a:ea typeface="+mn-ea"/>
                          <a:cs typeface="+mn-cs"/>
                        </a:rPr>
                        <a:t>What is the profitability of the company’s different products, markets, territories, and channels of distribution? Should the company enter, expand, contract, or withdraw from any business segments?</a:t>
                      </a:r>
                      <a:endParaRPr lang="en-IN" sz="13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3477522596"/>
                  </a:ext>
                </a:extLst>
              </a:tr>
              <a:tr h="370840">
                <a:tc>
                  <a:txBody>
                    <a:bodyPr/>
                    <a:lstStyle/>
                    <a:p>
                      <a:r>
                        <a:rPr lang="en-IN" sz="1300" b="0" i="0" u="none" strike="noStrike" kern="1200" baseline="0" dirty="0" smtClean="0">
                          <a:solidFill>
                            <a:schemeClr val="tx1"/>
                          </a:solidFill>
                          <a:latin typeface="+mn-lt"/>
                          <a:ea typeface="+mn-ea"/>
                          <a:cs typeface="+mn-cs"/>
                        </a:rPr>
                        <a:t>B. Cost-Effectiveness</a:t>
                      </a:r>
                    </a:p>
                    <a:p>
                      <a:r>
                        <a:rPr lang="en-IN" sz="1300" b="0" i="0" u="none" strike="noStrike" kern="1200" baseline="0" dirty="0" smtClean="0">
                          <a:solidFill>
                            <a:schemeClr val="tx1"/>
                          </a:solidFill>
                          <a:latin typeface="+mn-lt"/>
                          <a:ea typeface="+mn-ea"/>
                          <a:cs typeface="+mn-cs"/>
                        </a:rPr>
                        <a:t>Analysis</a:t>
                      </a:r>
                      <a:endParaRPr lang="en-IN" sz="13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300" b="0" i="0" u="none" strike="noStrike" kern="1200" baseline="0" dirty="0" smtClean="0">
                          <a:solidFill>
                            <a:schemeClr val="tx1"/>
                          </a:solidFill>
                          <a:latin typeface="+mn-lt"/>
                          <a:ea typeface="+mn-ea"/>
                          <a:cs typeface="+mn-cs"/>
                        </a:rPr>
                        <a:t>Do any marketing activities seem to have excessive costs? Can cost-reducing steps be taken?</a:t>
                      </a:r>
                      <a:endParaRPr lang="en-IN" sz="13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3729068782"/>
                  </a:ext>
                </a:extLst>
              </a:tr>
            </a:tbl>
          </a:graphicData>
        </a:graphic>
      </p:graphicFrame>
    </p:spTree>
    <p:extLst>
      <p:ext uri="{BB962C8B-B14F-4D97-AF65-F5344CB8AC3E}">
        <p14:creationId xmlns:p14="http://schemas.microsoft.com/office/powerpoint/2010/main" val="19932796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sz="3600" dirty="0"/>
              <a:t>Components of a Marketing </a:t>
            </a:r>
            <a:r>
              <a:rPr lang="en-IN" sz="3600" dirty="0"/>
              <a:t>Audit </a:t>
            </a:r>
            <a:r>
              <a:rPr lang="en-IN" sz="2000" dirty="0"/>
              <a:t>(6 of 7)</a:t>
            </a:r>
            <a:endParaRPr lang="en-IN" sz="2000" dirty="0"/>
          </a:p>
        </p:txBody>
      </p:sp>
      <p:sp>
        <p:nvSpPr>
          <p:cNvPr id="3" name="Content Placeholder 2"/>
          <p:cNvSpPr>
            <a:spLocks noGrp="1"/>
          </p:cNvSpPr>
          <p:nvPr>
            <p:ph idx="1"/>
          </p:nvPr>
        </p:nvSpPr>
        <p:spPr>
          <a:xfrm>
            <a:off x="1981200" y="1524000"/>
            <a:ext cx="8229600" cy="381000"/>
          </a:xfrm>
        </p:spPr>
        <p:txBody>
          <a:bodyPr/>
          <a:lstStyle/>
          <a:p>
            <a:pPr marL="0" indent="0">
              <a:buNone/>
            </a:pPr>
            <a:r>
              <a:rPr lang="en-US" sz="2000" b="1" dirty="0"/>
              <a:t>[Table 23.8 continued]</a:t>
            </a:r>
            <a:endParaRPr lang="en-IN" sz="2000" dirty="0"/>
          </a:p>
        </p:txBody>
      </p:sp>
      <p:graphicFrame>
        <p:nvGraphicFramePr>
          <p:cNvPr id="4" name="Table 3" descr="Table 23.8 Components of a Marketing Audit (continued). The table has the following column headers, for this section, from left to right: Part VI. Marketing Function Audits, Questions for Marketing Audit. The row entries are as follows. Part VI. Marketing Function Audits: A. Products. Questions for Marketing Audit: What are the company’s product line objectives? Are they sound? Is the current product line meeting the objectives? Should the product line be stretched or contracted upward, downward, or both ways? Which products should be phased out? Which products should be added? What are the buyers’ knowledge and attitudes toward the company’s and competitors’ product quality, features, styling, brand names, and so on? What areas of product and brand strategy need improvement? Part VI. Marketing Function Audits: B. Price. Questions for Marketing Audit: What are the company’s pricing objectives, policies, strategies, and procedures? To what extent are prices set on cost, demand, and competitive criteria? Do the customers see the company’s prices as being in line with the value of its offer? What does management know about the price elasticity of demand, experience-curve effects, and competitors’ prices and pricing policies? To what extent are price policies compatible with the needs of distributors and dealers, suppliers, and government regulation? Part VI. Marketing Function Audits: C. Distribution. Questions for Marketing Audit: What are the company’s distribution objectives and strategies? Is there adequate market coverage and service? How effective are distributors, dealers, manufacturers’ representatives, brokers, agents, and others? Should the company consider changing its distribution channels?"/>
          <p:cNvGraphicFramePr>
            <a:graphicFrameLocks noGrp="1"/>
          </p:cNvGraphicFramePr>
          <p:nvPr>
            <p:extLst/>
          </p:nvPr>
        </p:nvGraphicFramePr>
        <p:xfrm>
          <a:off x="1981200" y="1905000"/>
          <a:ext cx="8382000" cy="3931920"/>
        </p:xfrm>
        <a:graphic>
          <a:graphicData uri="http://schemas.openxmlformats.org/drawingml/2006/table">
            <a:tbl>
              <a:tblPr firstRow="1" bandRow="1">
                <a:tableStyleId>{3B4B98B0-60AC-42C2-AFA5-B58CD77FA1E5}</a:tableStyleId>
              </a:tblPr>
              <a:tblGrid>
                <a:gridCol w="1752600">
                  <a:extLst>
                    <a:ext uri="{9D8B030D-6E8A-4147-A177-3AD203B41FA5}">
                      <a16:colId xmlns:a16="http://schemas.microsoft.com/office/drawing/2014/main" xmlns="" val="1800663928"/>
                    </a:ext>
                  </a:extLst>
                </a:gridCol>
                <a:gridCol w="6629400">
                  <a:extLst>
                    <a:ext uri="{9D8B030D-6E8A-4147-A177-3AD203B41FA5}">
                      <a16:colId xmlns:a16="http://schemas.microsoft.com/office/drawing/2014/main" xmlns="" val="2903664031"/>
                    </a:ext>
                  </a:extLst>
                </a:gridCol>
              </a:tblGrid>
              <a:tr h="370840">
                <a:tc>
                  <a:txBody>
                    <a:bodyPr/>
                    <a:lstStyle/>
                    <a:p>
                      <a:r>
                        <a:rPr lang="en-IN" sz="1300" b="1" i="0" u="none" strike="noStrike" kern="1200" baseline="0" dirty="0" smtClean="0">
                          <a:solidFill>
                            <a:schemeClr val="tx1"/>
                          </a:solidFill>
                          <a:latin typeface="+mn-lt"/>
                          <a:ea typeface="+mn-ea"/>
                          <a:cs typeface="+mn-cs"/>
                        </a:rPr>
                        <a:t>Part VI. Marketing Function Audits</a:t>
                      </a:r>
                      <a:endParaRPr lang="en-IN" sz="13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300" b="0" i="0" u="none" strike="noStrike" kern="1200" baseline="0" dirty="0" smtClean="0">
                          <a:solidFill>
                            <a:schemeClr val="bg1"/>
                          </a:solidFill>
                          <a:latin typeface="+mn-lt"/>
                          <a:ea typeface="+mn-ea"/>
                          <a:cs typeface="+mn-cs"/>
                        </a:rPr>
                        <a:t>Blank</a:t>
                      </a:r>
                      <a:endParaRPr lang="en-IN" sz="13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3171381410"/>
                  </a:ext>
                </a:extLst>
              </a:tr>
              <a:tr h="370840">
                <a:tc>
                  <a:txBody>
                    <a:bodyPr/>
                    <a:lstStyle/>
                    <a:p>
                      <a:r>
                        <a:rPr lang="en-IN" sz="1300" b="0" i="0" u="none" strike="noStrike" kern="1200" baseline="0" dirty="0" smtClean="0">
                          <a:solidFill>
                            <a:schemeClr val="tx1"/>
                          </a:solidFill>
                          <a:latin typeface="+mn-lt"/>
                          <a:ea typeface="+mn-ea"/>
                          <a:cs typeface="+mn-cs"/>
                        </a:rPr>
                        <a:t>A. Products</a:t>
                      </a:r>
                      <a:endParaRPr lang="en-IN" sz="13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300" b="0" i="0" u="none" strike="noStrike" kern="1200" baseline="0" dirty="0" smtClean="0">
                          <a:solidFill>
                            <a:schemeClr val="tx1"/>
                          </a:solidFill>
                          <a:latin typeface="+mn-lt"/>
                          <a:ea typeface="+mn-ea"/>
                          <a:cs typeface="+mn-cs"/>
                        </a:rPr>
                        <a:t>What are the company’s product line objectives? Are they sound? Is the current product line meeting the objectives? Should the product line be stretched or contracted upward, downward, or both ways? Which products should be phased out? Which products should be added? What are the buyers’ knowledge and attitudes toward the company’s</a:t>
                      </a:r>
                    </a:p>
                    <a:p>
                      <a:r>
                        <a:rPr lang="en-IN" sz="1300" b="0" i="0" u="none" strike="noStrike" kern="1200" baseline="0" dirty="0" smtClean="0">
                          <a:solidFill>
                            <a:schemeClr val="tx1"/>
                          </a:solidFill>
                          <a:latin typeface="+mn-lt"/>
                          <a:ea typeface="+mn-ea"/>
                          <a:cs typeface="+mn-cs"/>
                        </a:rPr>
                        <a:t>and competitors’ product quality, features, styling, brand names, and so on? What areas of product and brand strategy need improvement?</a:t>
                      </a:r>
                      <a:endParaRPr lang="en-IN" sz="13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2870729858"/>
                  </a:ext>
                </a:extLst>
              </a:tr>
              <a:tr h="370840">
                <a:tc>
                  <a:txBody>
                    <a:bodyPr/>
                    <a:lstStyle/>
                    <a:p>
                      <a:r>
                        <a:rPr lang="en-IN" sz="1300" b="0" i="0" u="none" strike="noStrike" kern="1200" baseline="0" dirty="0" smtClean="0">
                          <a:solidFill>
                            <a:schemeClr val="tx1"/>
                          </a:solidFill>
                          <a:latin typeface="+mn-lt"/>
                          <a:ea typeface="+mn-ea"/>
                          <a:cs typeface="+mn-cs"/>
                        </a:rPr>
                        <a:t>B. Price</a:t>
                      </a:r>
                      <a:endParaRPr lang="en-IN" sz="13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300" b="0" i="0" u="none" strike="noStrike" kern="1200" baseline="0" dirty="0" smtClean="0">
                          <a:solidFill>
                            <a:schemeClr val="tx1"/>
                          </a:solidFill>
                          <a:latin typeface="+mn-lt"/>
                          <a:ea typeface="+mn-ea"/>
                          <a:cs typeface="+mn-cs"/>
                        </a:rPr>
                        <a:t>What are the company’s pricing objectives, policies, strategies, and procedures? To what extent are prices set on cost, demand, and competitive criteria? Do the customers see the company’s prices as being in line with the value of its offer? What does management know about the price elasticity of demand, experience-curve effects, and competitors’ prices and pricing policies? To what extent are price policies compatible with the needs of distributors and dealers, suppliers, and government regulation?</a:t>
                      </a:r>
                      <a:endParaRPr lang="en-IN" sz="13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3951879951"/>
                  </a:ext>
                </a:extLst>
              </a:tr>
              <a:tr h="411480">
                <a:tc>
                  <a:txBody>
                    <a:bodyPr/>
                    <a:lstStyle/>
                    <a:p>
                      <a:r>
                        <a:rPr lang="en-IN" sz="1300" b="0" i="0" u="none" strike="noStrike" kern="1200" baseline="0" dirty="0" smtClean="0">
                          <a:solidFill>
                            <a:schemeClr val="tx1"/>
                          </a:solidFill>
                          <a:latin typeface="+mn-lt"/>
                          <a:ea typeface="+mn-ea"/>
                          <a:cs typeface="+mn-cs"/>
                        </a:rPr>
                        <a:t>C. Distribution</a:t>
                      </a:r>
                      <a:endParaRPr lang="en-IN" sz="13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300" b="0" i="0" u="none" strike="noStrike" kern="1200" baseline="0" dirty="0" smtClean="0">
                          <a:solidFill>
                            <a:schemeClr val="tx1"/>
                          </a:solidFill>
                          <a:latin typeface="+mn-lt"/>
                          <a:ea typeface="+mn-ea"/>
                          <a:cs typeface="+mn-cs"/>
                        </a:rPr>
                        <a:t>What are the company’s distribution objectives and strategies? Is there adequate market coverage and service? How effective are distributors, dealers, manufacturers’ representatives, brokers, agents, and others? Should the company consider changing its distribution channels?</a:t>
                      </a:r>
                      <a:endParaRPr lang="en-IN" sz="13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795916910"/>
                  </a:ext>
                </a:extLst>
              </a:tr>
            </a:tbl>
          </a:graphicData>
        </a:graphic>
      </p:graphicFrame>
    </p:spTree>
    <p:extLst>
      <p:ext uri="{BB962C8B-B14F-4D97-AF65-F5344CB8AC3E}">
        <p14:creationId xmlns:p14="http://schemas.microsoft.com/office/powerpoint/2010/main" val="13853600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sz="3600" dirty="0"/>
              <a:t>Components of a Marketing </a:t>
            </a:r>
            <a:r>
              <a:rPr lang="en-IN" sz="3600" dirty="0"/>
              <a:t>Audit </a:t>
            </a:r>
            <a:r>
              <a:rPr lang="en-IN" sz="2000" dirty="0"/>
              <a:t>(7 of 7)</a:t>
            </a:r>
            <a:endParaRPr lang="en-IN" sz="2000" dirty="0"/>
          </a:p>
        </p:txBody>
      </p:sp>
      <p:sp>
        <p:nvSpPr>
          <p:cNvPr id="3" name="Content Placeholder 2"/>
          <p:cNvSpPr>
            <a:spLocks noGrp="1"/>
          </p:cNvSpPr>
          <p:nvPr>
            <p:ph idx="1"/>
          </p:nvPr>
        </p:nvSpPr>
        <p:spPr>
          <a:xfrm>
            <a:off x="1981200" y="1524000"/>
            <a:ext cx="8229600" cy="381000"/>
          </a:xfrm>
        </p:spPr>
        <p:txBody>
          <a:bodyPr/>
          <a:lstStyle/>
          <a:p>
            <a:pPr marL="0" indent="0">
              <a:buNone/>
            </a:pPr>
            <a:r>
              <a:rPr lang="en-US" sz="2000" b="1" dirty="0"/>
              <a:t>[Table 23.8 continued]</a:t>
            </a:r>
            <a:endParaRPr lang="en-IN" sz="2000" dirty="0"/>
          </a:p>
        </p:txBody>
      </p:sp>
      <p:graphicFrame>
        <p:nvGraphicFramePr>
          <p:cNvPr id="4" name="Table 3" descr="Table 23.8 Components of a Marketing Audit (continued). The table has the following column headers, for this section, from left to right: Part VI. Marketing Function Audits, Questions for Marketing Audit. The row entries are as follows. Part VI. Marketing Function Audits: D. Marketing Communications. Questions for Marketing Audit: Is the company making enough use of mass, digital, and personal communications? What are the organization’s communication objectives? Are they sound? Is the right amount being spent on communications? What do customers and the public think about the communications? Are media well chosen? Is the internal communications staff adequate? Is the communication budget adequate? Part VI. Marketing Function Audits: E. Sales Force. Questions for Marketing Audit: What are the sales force’s objectives? Is the sales force large enough to accomplish the company’s objectives? Is the sales force organized along the proper principles of specialization (territory, market, product)? Are there enough (or too many) sales managers to guide the field sales representatives? Do the sales compensation level and structure provide adequate incentive and reward? Does the sales force show high morale, ability, and effort? Are the procedures Adequate for setting quotas and evaluating performance? How does the company’s sales force compare to competitors’ sales forces?"/>
          <p:cNvGraphicFramePr>
            <a:graphicFrameLocks noGrp="1"/>
          </p:cNvGraphicFramePr>
          <p:nvPr>
            <p:extLst/>
          </p:nvPr>
        </p:nvGraphicFramePr>
        <p:xfrm>
          <a:off x="1981200" y="1905000"/>
          <a:ext cx="8382000" cy="2758440"/>
        </p:xfrm>
        <a:graphic>
          <a:graphicData uri="http://schemas.openxmlformats.org/drawingml/2006/table">
            <a:tbl>
              <a:tblPr firstRow="1" bandRow="1">
                <a:tableStyleId>{3B4B98B0-60AC-42C2-AFA5-B58CD77FA1E5}</a:tableStyleId>
              </a:tblPr>
              <a:tblGrid>
                <a:gridCol w="1752600">
                  <a:extLst>
                    <a:ext uri="{9D8B030D-6E8A-4147-A177-3AD203B41FA5}">
                      <a16:colId xmlns:a16="http://schemas.microsoft.com/office/drawing/2014/main" xmlns="" val="1800663928"/>
                    </a:ext>
                  </a:extLst>
                </a:gridCol>
                <a:gridCol w="6629400">
                  <a:extLst>
                    <a:ext uri="{9D8B030D-6E8A-4147-A177-3AD203B41FA5}">
                      <a16:colId xmlns:a16="http://schemas.microsoft.com/office/drawing/2014/main" xmlns="" val="2903664031"/>
                    </a:ext>
                  </a:extLst>
                </a:gridCol>
              </a:tblGrid>
              <a:tr h="370840">
                <a:tc>
                  <a:txBody>
                    <a:bodyPr/>
                    <a:lstStyle/>
                    <a:p>
                      <a:r>
                        <a:rPr lang="en-IN" sz="1300" b="0" i="0" u="none" strike="noStrike" kern="1200" baseline="0" dirty="0" smtClean="0">
                          <a:solidFill>
                            <a:schemeClr val="tx1"/>
                          </a:solidFill>
                          <a:latin typeface="+mn-lt"/>
                          <a:ea typeface="+mn-ea"/>
                          <a:cs typeface="+mn-cs"/>
                        </a:rPr>
                        <a:t>D. Marketing</a:t>
                      </a:r>
                    </a:p>
                    <a:p>
                      <a:r>
                        <a:rPr lang="en-IN" sz="1300" b="0" i="0" u="none" strike="noStrike" kern="1200" baseline="0" dirty="0" smtClean="0">
                          <a:solidFill>
                            <a:schemeClr val="tx1"/>
                          </a:solidFill>
                          <a:latin typeface="+mn-lt"/>
                          <a:ea typeface="+mn-ea"/>
                          <a:cs typeface="+mn-cs"/>
                        </a:rPr>
                        <a:t>Communications</a:t>
                      </a:r>
                      <a:endParaRPr lang="en-IN" sz="13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IN" sz="1300" b="0" i="0" u="none" strike="noStrike" kern="1200" baseline="0" dirty="0" smtClean="0">
                          <a:solidFill>
                            <a:schemeClr val="tx1"/>
                          </a:solidFill>
                          <a:latin typeface="+mn-lt"/>
                          <a:ea typeface="+mn-ea"/>
                          <a:cs typeface="+mn-cs"/>
                        </a:rPr>
                        <a:t>Is the company making enough use of mass, digital, and personal communications? What are the organization’s communication objectives? Are they sound? Is the right amount being spent on communications? What do customers and the public think about the communications? Are media well chosen? Is the internal communications staff adequate? Is the communication budget adequate?</a:t>
                      </a:r>
                      <a:endParaRPr lang="en-IN" sz="13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3171381410"/>
                  </a:ext>
                </a:extLst>
              </a:tr>
              <a:tr h="370840">
                <a:tc>
                  <a:txBody>
                    <a:bodyPr/>
                    <a:lstStyle/>
                    <a:p>
                      <a:r>
                        <a:rPr lang="en-IN" sz="1300" b="0" i="0" u="none" strike="noStrike" kern="1200" baseline="0" dirty="0" smtClean="0">
                          <a:solidFill>
                            <a:schemeClr val="tx1"/>
                          </a:solidFill>
                          <a:latin typeface="+mn-lt"/>
                          <a:ea typeface="+mn-ea"/>
                          <a:cs typeface="+mn-cs"/>
                        </a:rPr>
                        <a:t>E. Sales Force</a:t>
                      </a:r>
                      <a:endParaRPr lang="en-IN" sz="13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300" b="0" i="0" u="none" strike="noStrike" kern="1200" baseline="0" dirty="0" smtClean="0">
                          <a:solidFill>
                            <a:schemeClr val="tx1"/>
                          </a:solidFill>
                          <a:latin typeface="+mn-lt"/>
                          <a:ea typeface="+mn-ea"/>
                          <a:cs typeface="+mn-cs"/>
                        </a:rPr>
                        <a:t>What are the sales force’s objectives? Is the sales force large enough to accomplish the company’s objectives? Is the sales force organized along the proper principles of specialization (territory, market, product)? Are there enough (or too many) sales managers to guide the field sales representatives? Do the sales compensation level and structure provide adequate incentive and reward? Does the sales force show high morale, ability, and effort? Are the procedures Adequate for setting quotas and evaluating performance? How does the company’s sales force compare to competitors’</a:t>
                      </a:r>
                    </a:p>
                    <a:p>
                      <a:r>
                        <a:rPr lang="en-IN" sz="1300" b="0" i="0" u="none" strike="noStrike" kern="1200" baseline="0" dirty="0" smtClean="0">
                          <a:solidFill>
                            <a:schemeClr val="tx1"/>
                          </a:solidFill>
                          <a:latin typeface="+mn-lt"/>
                          <a:ea typeface="+mn-ea"/>
                          <a:cs typeface="+mn-cs"/>
                        </a:rPr>
                        <a:t>sales forces?</a:t>
                      </a:r>
                      <a:endParaRPr lang="en-IN" sz="13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2870729858"/>
                  </a:ext>
                </a:extLst>
              </a:tr>
            </a:tbl>
          </a:graphicData>
        </a:graphic>
      </p:graphicFrame>
    </p:spTree>
    <p:extLst>
      <p:ext uri="{BB962C8B-B14F-4D97-AF65-F5344CB8AC3E}">
        <p14:creationId xmlns:p14="http://schemas.microsoft.com/office/powerpoint/2010/main" val="41159417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The Marketing Excellence Review</a:t>
            </a:r>
            <a:endParaRPr lang="en-IN" sz="3600" dirty="0"/>
          </a:p>
        </p:txBody>
      </p:sp>
      <p:sp>
        <p:nvSpPr>
          <p:cNvPr id="5" name="Content Placeholder 4"/>
          <p:cNvSpPr>
            <a:spLocks noGrp="1"/>
          </p:cNvSpPr>
          <p:nvPr>
            <p:ph idx="1"/>
          </p:nvPr>
        </p:nvSpPr>
        <p:spPr>
          <a:xfrm>
            <a:off x="2438400" y="1804557"/>
            <a:ext cx="7239000" cy="304799"/>
          </a:xfrm>
        </p:spPr>
        <p:txBody>
          <a:bodyPr>
            <a:normAutofit fontScale="92500" lnSpcReduction="10000"/>
          </a:bodyPr>
          <a:lstStyle/>
          <a:p>
            <a:pPr marL="0" indent="0">
              <a:buNone/>
            </a:pPr>
            <a:r>
              <a:rPr lang="en-IN" sz="1800" b="1" dirty="0"/>
              <a:t>Table 23.9 </a:t>
            </a:r>
            <a:r>
              <a:rPr lang="en-IN" sz="1800" dirty="0"/>
              <a:t>The Marketing Excellence Review: Best Practices</a:t>
            </a:r>
          </a:p>
        </p:txBody>
      </p:sp>
      <p:graphicFrame>
        <p:nvGraphicFramePr>
          <p:cNvPr id="4" name="Table 3" descr="Table 23.9 The Marketing Excellence Review: Best Practices. The table has the following column headers from left to right: Poor, Good, Excellent. The row entries are as follows. Poor: Product driven. Good: Market driven. Excellent: Market driving. Poor: Mass-market oriented. Good: Segment-oriented. Excellent: Niche-oriented and customer-oriented. Poor: Product offer. Good: Augmented product offer. Excellent: Customer solutions offer. Poor: Average product quality. Good: Better than average. Excellent: Legendary. Poor: Average service quality. Good: Better than average. Excellent: Legendary. Poor: End-product oriented. Good: Core-product oriented. Excellent: Core-competency oriented. Poor: Function oriented. Good: Process oriented. Excellent: Outcome oriented. Poor: Reacting to competitors. Good: Benchmarking competitors. Excellent: Leapfrogging competitors."/>
          <p:cNvGraphicFramePr>
            <a:graphicFrameLocks noGrp="1"/>
          </p:cNvGraphicFramePr>
          <p:nvPr>
            <p:extLst/>
          </p:nvPr>
        </p:nvGraphicFramePr>
        <p:xfrm>
          <a:off x="2476500" y="2109356"/>
          <a:ext cx="7239000" cy="3941424"/>
        </p:xfrm>
        <a:graphic>
          <a:graphicData uri="http://schemas.openxmlformats.org/drawingml/2006/table">
            <a:tbl>
              <a:tblPr firstRow="1" bandRow="1">
                <a:tableStyleId>{3B4B98B0-60AC-42C2-AFA5-B58CD77FA1E5}</a:tableStyleId>
              </a:tblPr>
              <a:tblGrid>
                <a:gridCol w="2375218">
                  <a:extLst>
                    <a:ext uri="{9D8B030D-6E8A-4147-A177-3AD203B41FA5}">
                      <a16:colId xmlns:a16="http://schemas.microsoft.com/office/drawing/2014/main" xmlns="" val="20000"/>
                    </a:ext>
                  </a:extLst>
                </a:gridCol>
                <a:gridCol w="2235200">
                  <a:extLst>
                    <a:ext uri="{9D8B030D-6E8A-4147-A177-3AD203B41FA5}">
                      <a16:colId xmlns:a16="http://schemas.microsoft.com/office/drawing/2014/main" xmlns="" val="20001"/>
                    </a:ext>
                  </a:extLst>
                </a:gridCol>
                <a:gridCol w="2628582">
                  <a:extLst>
                    <a:ext uri="{9D8B030D-6E8A-4147-A177-3AD203B41FA5}">
                      <a16:colId xmlns:a16="http://schemas.microsoft.com/office/drawing/2014/main" xmlns="" val="20002"/>
                    </a:ext>
                  </a:extLst>
                </a:gridCol>
              </a:tblGrid>
              <a:tr h="328530">
                <a:tc>
                  <a:txBody>
                    <a:bodyPr/>
                    <a:lstStyle/>
                    <a:p>
                      <a:r>
                        <a:rPr lang="en-IN" sz="1600" b="1" i="0" u="none" strike="noStrike" kern="1200" baseline="0" dirty="0" smtClean="0">
                          <a:solidFill>
                            <a:schemeClr val="tx1"/>
                          </a:solidFill>
                          <a:latin typeface="+mn-lt"/>
                          <a:ea typeface="+mn-ea"/>
                          <a:cs typeface="+mn-cs"/>
                        </a:rPr>
                        <a:t>Poor</a:t>
                      </a:r>
                      <a:endParaRPr lang="en-IN" sz="1600" b="1"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IN" sz="1600" b="1" i="0" u="none" strike="noStrike" kern="1200" baseline="0" dirty="0" smtClean="0">
                          <a:solidFill>
                            <a:schemeClr val="tx1"/>
                          </a:solidFill>
                          <a:latin typeface="+mn-lt"/>
                          <a:ea typeface="+mn-ea"/>
                          <a:cs typeface="+mn-cs"/>
                        </a:rPr>
                        <a:t>Good</a:t>
                      </a:r>
                      <a:endParaRPr lang="en-IN" sz="16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IN" sz="1600" b="1" i="0" u="none" strike="noStrike" kern="1200" baseline="0" dirty="0" smtClean="0">
                          <a:solidFill>
                            <a:schemeClr val="tx1"/>
                          </a:solidFill>
                          <a:latin typeface="+mn-lt"/>
                          <a:ea typeface="+mn-ea"/>
                          <a:cs typeface="+mn-cs"/>
                        </a:rPr>
                        <a:t>Excellent</a:t>
                      </a:r>
                      <a:endParaRPr lang="en-IN" sz="16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0"/>
                  </a:ext>
                </a:extLst>
              </a:tr>
              <a:tr h="328530">
                <a:tc>
                  <a:txBody>
                    <a:bodyPr/>
                    <a:lstStyle/>
                    <a:p>
                      <a:r>
                        <a:rPr lang="en-IN" sz="1600" b="0" i="0" u="none" strike="noStrike" kern="1200" baseline="0" dirty="0" smtClean="0">
                          <a:solidFill>
                            <a:schemeClr val="tx1"/>
                          </a:solidFill>
                          <a:latin typeface="+mn-lt"/>
                          <a:ea typeface="+mn-ea"/>
                          <a:cs typeface="+mn-cs"/>
                        </a:rPr>
                        <a:t>Product driven</a:t>
                      </a:r>
                      <a:endParaRPr lang="en-IN" sz="1600"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b="0" i="0" u="none" strike="noStrike" kern="1200" baseline="0" dirty="0" smtClean="0">
                          <a:solidFill>
                            <a:schemeClr val="tx1"/>
                          </a:solidFill>
                          <a:latin typeface="+mn-lt"/>
                          <a:ea typeface="+mn-ea"/>
                          <a:cs typeface="+mn-cs"/>
                        </a:rPr>
                        <a:t>Market driven</a:t>
                      </a:r>
                      <a:endParaRPr lang="en-IN"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b="0" i="0" u="none" strike="noStrike" kern="1200" baseline="0" dirty="0" smtClean="0">
                          <a:solidFill>
                            <a:schemeClr val="tx1"/>
                          </a:solidFill>
                          <a:latin typeface="+mn-lt"/>
                          <a:ea typeface="+mn-ea"/>
                          <a:cs typeface="+mn-cs"/>
                        </a:rPr>
                        <a:t>Market driving</a:t>
                      </a:r>
                      <a:endParaRPr lang="en-IN" sz="160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567461">
                <a:tc>
                  <a:txBody>
                    <a:bodyPr/>
                    <a:lstStyle/>
                    <a:p>
                      <a:r>
                        <a:rPr lang="en-IN" sz="1600" b="0" i="0" u="none" strike="noStrike" kern="1200" baseline="0" dirty="0" smtClean="0">
                          <a:solidFill>
                            <a:schemeClr val="tx1"/>
                          </a:solidFill>
                          <a:latin typeface="+mn-lt"/>
                          <a:ea typeface="+mn-ea"/>
                          <a:cs typeface="+mn-cs"/>
                        </a:rPr>
                        <a:t>Mass-market oriented</a:t>
                      </a:r>
                      <a:endParaRPr lang="en-IN" sz="1600"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IN" sz="1600" b="0" i="0" u="none" strike="noStrike" kern="1200" baseline="0" dirty="0" smtClean="0">
                          <a:solidFill>
                            <a:schemeClr val="tx1"/>
                          </a:solidFill>
                          <a:latin typeface="+mn-lt"/>
                          <a:ea typeface="+mn-ea"/>
                          <a:cs typeface="+mn-cs"/>
                        </a:rPr>
                        <a:t>Segment-oriented</a:t>
                      </a:r>
                      <a:endParaRPr lang="en-IN"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IN" sz="1600" b="0" i="0" u="none" strike="noStrike" kern="1200" baseline="0" dirty="0" smtClean="0">
                          <a:solidFill>
                            <a:schemeClr val="tx1"/>
                          </a:solidFill>
                          <a:latin typeface="+mn-lt"/>
                          <a:ea typeface="+mn-ea"/>
                          <a:cs typeface="+mn-cs"/>
                        </a:rPr>
                        <a:t>Niche-oriented and customer-oriented</a:t>
                      </a:r>
                      <a:endParaRPr lang="en-IN" sz="160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2"/>
                  </a:ext>
                </a:extLst>
              </a:tr>
              <a:tr h="567461">
                <a:tc>
                  <a:txBody>
                    <a:bodyPr/>
                    <a:lstStyle/>
                    <a:p>
                      <a:r>
                        <a:rPr lang="en-IN" sz="1600" b="0" i="0" u="none" strike="noStrike" kern="1200" baseline="0" dirty="0" smtClean="0">
                          <a:solidFill>
                            <a:schemeClr val="tx1"/>
                          </a:solidFill>
                          <a:latin typeface="+mn-lt"/>
                          <a:ea typeface="+mn-ea"/>
                          <a:cs typeface="+mn-cs"/>
                        </a:rPr>
                        <a:t>Product offer</a:t>
                      </a:r>
                      <a:endParaRPr lang="en-IN" sz="1600"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b="0" i="0" u="none" strike="noStrike" kern="1200" baseline="0" dirty="0" smtClean="0">
                          <a:solidFill>
                            <a:schemeClr val="tx1"/>
                          </a:solidFill>
                          <a:latin typeface="+mn-lt"/>
                          <a:ea typeface="+mn-ea"/>
                          <a:cs typeface="+mn-cs"/>
                        </a:rPr>
                        <a:t>Augmented product offer</a:t>
                      </a:r>
                      <a:endParaRPr lang="en-IN"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b="0" i="0" u="none" strike="noStrike" kern="1200" baseline="0" dirty="0" smtClean="0">
                          <a:solidFill>
                            <a:schemeClr val="tx1"/>
                          </a:solidFill>
                          <a:latin typeface="+mn-lt"/>
                          <a:ea typeface="+mn-ea"/>
                          <a:cs typeface="+mn-cs"/>
                        </a:rPr>
                        <a:t>Customer solutions offer</a:t>
                      </a:r>
                      <a:endParaRPr lang="en-IN" sz="160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3"/>
                  </a:ext>
                </a:extLst>
              </a:tr>
              <a:tr h="399408">
                <a:tc>
                  <a:txBody>
                    <a:bodyPr/>
                    <a:lstStyle/>
                    <a:p>
                      <a:r>
                        <a:rPr lang="en-IN" sz="1600" b="0" i="0" u="none" strike="noStrike" kern="1200" baseline="0" dirty="0" smtClean="0">
                          <a:solidFill>
                            <a:schemeClr val="tx1"/>
                          </a:solidFill>
                          <a:latin typeface="+mn-lt"/>
                          <a:ea typeface="+mn-ea"/>
                          <a:cs typeface="+mn-cs"/>
                        </a:rPr>
                        <a:t>Average product quality</a:t>
                      </a:r>
                      <a:endParaRPr lang="en-IN" sz="1600"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IN" sz="1600" b="0" i="0" u="none" strike="noStrike" kern="1200" baseline="0" dirty="0" smtClean="0">
                          <a:solidFill>
                            <a:schemeClr val="tx1"/>
                          </a:solidFill>
                          <a:latin typeface="+mn-lt"/>
                          <a:ea typeface="+mn-ea"/>
                          <a:cs typeface="+mn-cs"/>
                        </a:rPr>
                        <a:t>Better than average</a:t>
                      </a:r>
                      <a:endParaRPr lang="en-IN"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IN" sz="1600" b="0" i="0" u="none" strike="noStrike" kern="1200" baseline="0" dirty="0" smtClean="0">
                          <a:solidFill>
                            <a:schemeClr val="tx1"/>
                          </a:solidFill>
                          <a:latin typeface="+mn-lt"/>
                          <a:ea typeface="+mn-ea"/>
                          <a:cs typeface="+mn-cs"/>
                        </a:rPr>
                        <a:t>Legendary</a:t>
                      </a:r>
                      <a:endParaRPr lang="en-IN" sz="160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4"/>
                  </a:ext>
                </a:extLst>
              </a:tr>
              <a:tr h="399408">
                <a:tc>
                  <a:txBody>
                    <a:bodyPr/>
                    <a:lstStyle/>
                    <a:p>
                      <a:r>
                        <a:rPr lang="en-IN" sz="1600" b="0" i="0" u="none" strike="noStrike" kern="1200" baseline="0" dirty="0" smtClean="0">
                          <a:solidFill>
                            <a:schemeClr val="tx1"/>
                          </a:solidFill>
                          <a:latin typeface="+mn-lt"/>
                          <a:ea typeface="+mn-ea"/>
                          <a:cs typeface="+mn-cs"/>
                        </a:rPr>
                        <a:t>Average service quality</a:t>
                      </a:r>
                      <a:endParaRPr lang="en-IN" sz="1600"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b="0" i="0" u="none" strike="noStrike" kern="1200" baseline="0" dirty="0" smtClean="0">
                          <a:solidFill>
                            <a:schemeClr val="tx1"/>
                          </a:solidFill>
                          <a:latin typeface="+mn-lt"/>
                          <a:ea typeface="+mn-ea"/>
                          <a:cs typeface="+mn-cs"/>
                        </a:rPr>
                        <a:t>Better than average</a:t>
                      </a:r>
                      <a:endParaRPr lang="en-IN"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b="0" i="0" u="none" strike="noStrike" kern="1200" baseline="0" dirty="0" smtClean="0">
                          <a:solidFill>
                            <a:schemeClr val="tx1"/>
                          </a:solidFill>
                          <a:latin typeface="+mn-lt"/>
                          <a:ea typeface="+mn-ea"/>
                          <a:cs typeface="+mn-cs"/>
                        </a:rPr>
                        <a:t>Legendary</a:t>
                      </a:r>
                      <a:endParaRPr lang="en-IN" sz="160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5"/>
                  </a:ext>
                </a:extLst>
              </a:tr>
              <a:tr h="399408">
                <a:tc>
                  <a:txBody>
                    <a:bodyPr/>
                    <a:lstStyle/>
                    <a:p>
                      <a:r>
                        <a:rPr lang="en-IN" sz="1600" b="0" i="0" u="none" strike="noStrike" kern="1200" baseline="0" dirty="0" smtClean="0">
                          <a:solidFill>
                            <a:schemeClr val="tx1"/>
                          </a:solidFill>
                          <a:latin typeface="+mn-lt"/>
                          <a:ea typeface="+mn-ea"/>
                          <a:cs typeface="+mn-cs"/>
                        </a:rPr>
                        <a:t>End-product oriented</a:t>
                      </a:r>
                      <a:endParaRPr lang="en-IN" sz="1600"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IN" sz="1600" b="0" i="0" u="none" strike="noStrike" kern="1200" baseline="0" dirty="0" smtClean="0">
                          <a:solidFill>
                            <a:schemeClr val="tx1"/>
                          </a:solidFill>
                          <a:latin typeface="+mn-lt"/>
                          <a:ea typeface="+mn-ea"/>
                          <a:cs typeface="+mn-cs"/>
                        </a:rPr>
                        <a:t>Core-product oriented</a:t>
                      </a:r>
                      <a:endParaRPr lang="en-IN"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IN" sz="1600" b="0" i="0" u="none" strike="noStrike" kern="1200" baseline="0" dirty="0" smtClean="0">
                          <a:solidFill>
                            <a:schemeClr val="tx1"/>
                          </a:solidFill>
                          <a:latin typeface="+mn-lt"/>
                          <a:ea typeface="+mn-ea"/>
                          <a:cs typeface="+mn-cs"/>
                        </a:rPr>
                        <a:t>Core-competency oriented</a:t>
                      </a:r>
                      <a:endParaRPr lang="en-IN" sz="160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6"/>
                  </a:ext>
                </a:extLst>
              </a:tr>
              <a:tr h="328530">
                <a:tc>
                  <a:txBody>
                    <a:bodyPr/>
                    <a:lstStyle/>
                    <a:p>
                      <a:r>
                        <a:rPr lang="en-IN" sz="1600" b="0" i="0" u="none" strike="noStrike" kern="1200" baseline="0" dirty="0" smtClean="0">
                          <a:solidFill>
                            <a:schemeClr val="tx1"/>
                          </a:solidFill>
                          <a:latin typeface="+mn-lt"/>
                          <a:ea typeface="+mn-ea"/>
                          <a:cs typeface="+mn-cs"/>
                        </a:rPr>
                        <a:t>Function oriented</a:t>
                      </a:r>
                      <a:endParaRPr lang="en-IN" sz="1600"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b="0" i="0" u="none" strike="noStrike" kern="1200" baseline="0" dirty="0" smtClean="0">
                          <a:solidFill>
                            <a:schemeClr val="tx1"/>
                          </a:solidFill>
                          <a:latin typeface="+mn-lt"/>
                          <a:ea typeface="+mn-ea"/>
                          <a:cs typeface="+mn-cs"/>
                        </a:rPr>
                        <a:t>Process oriented</a:t>
                      </a:r>
                      <a:endParaRPr lang="en-IN"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b="0" i="0" u="none" strike="noStrike" kern="1200" baseline="0" dirty="0" smtClean="0">
                          <a:solidFill>
                            <a:schemeClr val="tx1"/>
                          </a:solidFill>
                          <a:latin typeface="+mn-lt"/>
                          <a:ea typeface="+mn-ea"/>
                          <a:cs typeface="+mn-cs"/>
                        </a:rPr>
                        <a:t>Outcome oriented</a:t>
                      </a:r>
                      <a:endParaRPr lang="en-IN" sz="160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7"/>
                  </a:ext>
                </a:extLst>
              </a:tr>
              <a:tr h="567461">
                <a:tc>
                  <a:txBody>
                    <a:bodyPr/>
                    <a:lstStyle/>
                    <a:p>
                      <a:r>
                        <a:rPr lang="en-IN" sz="1600" b="0" i="0" u="none" strike="noStrike" kern="1200" baseline="0" dirty="0" smtClean="0">
                          <a:solidFill>
                            <a:schemeClr val="tx1"/>
                          </a:solidFill>
                          <a:latin typeface="+mn-lt"/>
                          <a:ea typeface="+mn-ea"/>
                          <a:cs typeface="+mn-cs"/>
                        </a:rPr>
                        <a:t>Reacting to competitors</a:t>
                      </a:r>
                      <a:endParaRPr lang="en-IN" sz="1600" dirty="0"/>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IN" sz="1600" b="0" i="0" u="none" strike="noStrike" kern="1200" baseline="0" dirty="0" smtClean="0">
                          <a:solidFill>
                            <a:schemeClr val="tx1"/>
                          </a:solidFill>
                          <a:latin typeface="+mn-lt"/>
                          <a:ea typeface="+mn-ea"/>
                          <a:cs typeface="+mn-cs"/>
                        </a:rPr>
                        <a:t>Benchmarking competitors</a:t>
                      </a:r>
                      <a:endParaRPr lang="en-IN" sz="16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IN" sz="1600" b="0" i="0" u="none" strike="noStrike" kern="1200" baseline="0" dirty="0" smtClean="0">
                          <a:solidFill>
                            <a:schemeClr val="tx1"/>
                          </a:solidFill>
                          <a:latin typeface="+mn-lt"/>
                          <a:ea typeface="+mn-ea"/>
                          <a:cs typeface="+mn-cs"/>
                        </a:rPr>
                        <a:t>Leapfrogging competitors</a:t>
                      </a:r>
                      <a:endParaRPr lang="en-IN" sz="160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8"/>
                  </a:ext>
                </a:extLst>
              </a:tr>
            </a:tbl>
          </a:graphicData>
        </a:graphic>
      </p:graphicFrame>
    </p:spTree>
    <p:extLst>
      <p:ext uri="{BB962C8B-B14F-4D97-AF65-F5344CB8AC3E}">
        <p14:creationId xmlns:p14="http://schemas.microsoft.com/office/powerpoint/2010/main" val="17641196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The Future of Marketing</a:t>
            </a:r>
            <a:endParaRPr lang="en-IN" dirty="0">
              <a:latin typeface="+mj-lt"/>
            </a:endParaRPr>
          </a:p>
        </p:txBody>
      </p:sp>
      <p:sp>
        <p:nvSpPr>
          <p:cNvPr id="3" name="Content Placeholder 2"/>
          <p:cNvSpPr>
            <a:spLocks noGrp="1"/>
          </p:cNvSpPr>
          <p:nvPr>
            <p:ph idx="1"/>
          </p:nvPr>
        </p:nvSpPr>
        <p:spPr/>
        <p:txBody>
          <a:bodyPr/>
          <a:lstStyle/>
          <a:p>
            <a:r>
              <a:rPr lang="en-US" altLang="en-US" sz="2600" dirty="0">
                <a:cs typeface="Avenir Black" pitchFamily="-84" charset="0"/>
              </a:rPr>
              <a:t>The coming years will see:</a:t>
            </a:r>
          </a:p>
          <a:p>
            <a:pPr lvl="1"/>
            <a:r>
              <a:rPr lang="en-US" altLang="en-US" dirty="0">
                <a:cs typeface="Arial" panose="020B0604020202020204" pitchFamily="34" charset="0"/>
              </a:rPr>
              <a:t>The demise of the marketing department and the rise of holistic marketing</a:t>
            </a:r>
          </a:p>
          <a:p>
            <a:pPr lvl="1"/>
            <a:r>
              <a:rPr lang="en-US" altLang="en-US" dirty="0">
                <a:cs typeface="Arial" panose="020B0604020202020204" pitchFamily="34" charset="0"/>
              </a:rPr>
              <a:t>The demise of free-spending marketing and the rise of ROI marketing</a:t>
            </a:r>
          </a:p>
          <a:p>
            <a:pPr lvl="1"/>
            <a:r>
              <a:rPr lang="en-US" altLang="en-US" dirty="0">
                <a:cs typeface="Arial" panose="020B0604020202020204" pitchFamily="34" charset="0"/>
              </a:rPr>
              <a:t>The demise of marketing intuition and the rise of marketing science</a:t>
            </a:r>
          </a:p>
          <a:p>
            <a:pPr lvl="1"/>
            <a:r>
              <a:rPr lang="en-US" altLang="en-US" dirty="0">
                <a:cs typeface="Arial" panose="020B0604020202020204" pitchFamily="34" charset="0"/>
              </a:rPr>
              <a:t>The demise of manual marketing and the rise of both automated and creative marketing</a:t>
            </a:r>
          </a:p>
          <a:p>
            <a:pPr lvl="1"/>
            <a:r>
              <a:rPr lang="en-US" altLang="en-US" dirty="0">
                <a:cs typeface="Arial" panose="020B0604020202020204" pitchFamily="34" charset="0"/>
              </a:rPr>
              <a:t>The demise of mass marketing and the rise of precision marketing</a:t>
            </a:r>
            <a:endParaRPr lang="en-IN" dirty="0"/>
          </a:p>
        </p:txBody>
      </p:sp>
    </p:spTree>
    <p:extLst>
      <p:ext uri="{BB962C8B-B14F-4D97-AF65-F5344CB8AC3E}">
        <p14:creationId xmlns:p14="http://schemas.microsoft.com/office/powerpoint/2010/main" val="33329179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Holistic Marketing</a:t>
            </a:r>
            <a:endParaRPr lang="en-IN" dirty="0">
              <a:latin typeface="+mj-lt"/>
            </a:endParaRPr>
          </a:p>
        </p:txBody>
      </p:sp>
      <p:sp>
        <p:nvSpPr>
          <p:cNvPr id="4" name="Content Placeholder 3"/>
          <p:cNvSpPr>
            <a:spLocks noGrp="1"/>
          </p:cNvSpPr>
          <p:nvPr>
            <p:ph idx="1"/>
          </p:nvPr>
        </p:nvSpPr>
        <p:spPr>
          <a:xfrm>
            <a:off x="1981200" y="1600201"/>
            <a:ext cx="4114800" cy="4525963"/>
          </a:xfrm>
        </p:spPr>
        <p:txBody>
          <a:bodyPr/>
          <a:lstStyle/>
          <a:p>
            <a:r>
              <a:rPr lang="en-US" altLang="en-US" sz="2600" dirty="0"/>
              <a:t>CRM</a:t>
            </a:r>
          </a:p>
          <a:p>
            <a:r>
              <a:rPr lang="en-US" altLang="en-US" sz="2600" dirty="0"/>
              <a:t>PRM</a:t>
            </a:r>
          </a:p>
          <a:p>
            <a:r>
              <a:rPr lang="en-US" altLang="en-US" sz="2600" dirty="0"/>
              <a:t>Database marketing &amp; data mining</a:t>
            </a:r>
          </a:p>
          <a:p>
            <a:r>
              <a:rPr lang="en-US" altLang="en-US" sz="2600" dirty="0"/>
              <a:t>Contact center management &amp; telemarketing</a:t>
            </a:r>
          </a:p>
          <a:p>
            <a:r>
              <a:rPr lang="en-US" altLang="en-US" sz="2600" dirty="0"/>
              <a:t>Digital marketing &amp; social media</a:t>
            </a:r>
            <a:endParaRPr lang="en-IN" sz="2600" dirty="0"/>
          </a:p>
        </p:txBody>
      </p:sp>
      <p:sp>
        <p:nvSpPr>
          <p:cNvPr id="5" name="Content Placeholder 4"/>
          <p:cNvSpPr>
            <a:spLocks noGrp="1"/>
          </p:cNvSpPr>
          <p:nvPr>
            <p:ph idx="13"/>
          </p:nvPr>
        </p:nvSpPr>
        <p:spPr>
          <a:xfrm>
            <a:off x="6324600" y="1600201"/>
            <a:ext cx="3886200" cy="4525963"/>
          </a:xfrm>
        </p:spPr>
        <p:txBody>
          <a:bodyPr/>
          <a:lstStyle/>
          <a:p>
            <a:r>
              <a:rPr lang="en-US" altLang="en-US" sz="2600" dirty="0"/>
              <a:t>PR marketing</a:t>
            </a:r>
          </a:p>
          <a:p>
            <a:r>
              <a:rPr lang="en-US" altLang="en-US" sz="2600" dirty="0"/>
              <a:t>Brand-building &amp; brand-asset management</a:t>
            </a:r>
          </a:p>
          <a:p>
            <a:r>
              <a:rPr lang="en-US" altLang="en-US" sz="2600" dirty="0"/>
              <a:t>Experiential marketing</a:t>
            </a:r>
          </a:p>
          <a:p>
            <a:r>
              <a:rPr lang="it-IT" altLang="en-US" sz="2600" dirty="0"/>
              <a:t>Integrated marketing communications</a:t>
            </a:r>
          </a:p>
          <a:p>
            <a:r>
              <a:rPr lang="cs-CZ" altLang="en-US" sz="2600" dirty="0"/>
              <a:t>Profitability analysis</a:t>
            </a:r>
            <a:endParaRPr lang="en-IN" sz="2600" dirty="0"/>
          </a:p>
        </p:txBody>
      </p:sp>
    </p:spTree>
    <p:extLst>
      <p:ext uri="{BB962C8B-B14F-4D97-AF65-F5344CB8AC3E}">
        <p14:creationId xmlns:p14="http://schemas.microsoft.com/office/powerpoint/2010/main" val="35766862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type="body" sz="quarter" idx="10"/>
          </p:nvPr>
        </p:nvSpPr>
        <p:spPr>
          <a:xfrm>
            <a:off x="0" y="2805171"/>
            <a:ext cx="7543800" cy="2125662"/>
          </a:xfrm>
        </p:spPr>
        <p:txBody>
          <a:bodyPr>
            <a:normAutofit fontScale="47500" lnSpcReduction="20000"/>
          </a:bodyPr>
          <a:lstStyle/>
          <a:p>
            <a:pPr>
              <a:defRPr/>
            </a:pPr>
            <a:endParaRPr lang="uz-Cyrl-UZ" cap="all" dirty="0" smtClean="0">
              <a:solidFill>
                <a:schemeClr val="tx2"/>
              </a:solidFill>
            </a:endParaRPr>
          </a:p>
          <a:p>
            <a:pPr>
              <a:defRPr/>
            </a:pPr>
            <a:endParaRPr lang="uz-Cyrl-UZ" cap="all" dirty="0">
              <a:solidFill>
                <a:schemeClr val="tx2"/>
              </a:solidFill>
            </a:endParaRPr>
          </a:p>
          <a:p>
            <a:pPr>
              <a:defRPr/>
            </a:pPr>
            <a:endParaRPr lang="uz-Cyrl-UZ" cap="all" dirty="0" smtClean="0">
              <a:solidFill>
                <a:schemeClr val="tx2"/>
              </a:solidFill>
            </a:endParaRPr>
          </a:p>
          <a:p>
            <a:pPr>
              <a:defRPr/>
            </a:pPr>
            <a:r>
              <a:rPr lang="en-US" sz="8600" cap="all" dirty="0">
                <a:solidFill>
                  <a:schemeClr val="tx2"/>
                </a:solidFill>
              </a:rPr>
              <a:t>THANK YOU FOR YOUR ATTENTION!</a:t>
            </a:r>
            <a:endParaRPr lang="uz-Cyrl-UZ" sz="8600" cap="all" dirty="0">
              <a:solidFill>
                <a:schemeClr val="tx2"/>
              </a:solidFill>
            </a:endParaRPr>
          </a:p>
          <a:p>
            <a:pPr>
              <a:defRPr/>
            </a:pPr>
            <a:endParaRPr lang="en-US" sz="3600" cap="all" dirty="0">
              <a:solidFill>
                <a:schemeClr val="tx2"/>
              </a:solidFill>
            </a:endParaRPr>
          </a:p>
          <a:p>
            <a:pPr>
              <a:defRPr/>
            </a:pPr>
            <a:endParaRPr lang="en-US" sz="3600" cap="all" dirty="0">
              <a:solidFill>
                <a:schemeClr val="tx2"/>
              </a:solidFill>
            </a:endParaRPr>
          </a:p>
          <a:p>
            <a:pPr>
              <a:defRPr/>
            </a:pPr>
            <a:endParaRPr lang="uz-Cyrl-UZ" sz="3600" cap="all" dirty="0">
              <a:solidFill>
                <a:schemeClr val="tx2"/>
              </a:solidFill>
            </a:endParaRPr>
          </a:p>
        </p:txBody>
      </p:sp>
      <p:pic>
        <p:nvPicPr>
          <p:cNvPr id="2" name="Рисунок 1"/>
          <p:cNvPicPr>
            <a:picLocks noChangeAspect="1"/>
          </p:cNvPicPr>
          <p:nvPr/>
        </p:nvPicPr>
        <p:blipFill>
          <a:blip r:embed="rId3"/>
          <a:stretch>
            <a:fillRect/>
          </a:stretch>
        </p:blipFill>
        <p:spPr>
          <a:xfrm>
            <a:off x="6442176" y="2682393"/>
            <a:ext cx="4328535" cy="2889754"/>
          </a:xfrm>
          <a:prstGeom prst="rect">
            <a:avLst/>
          </a:prstGeom>
        </p:spPr>
      </p:pic>
    </p:spTree>
    <p:extLst>
      <p:ext uri="{BB962C8B-B14F-4D97-AF65-F5344CB8AC3E}">
        <p14:creationId xmlns:p14="http://schemas.microsoft.com/office/powerpoint/2010/main" val="47334709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 y="-71335"/>
            <a:ext cx="12192000" cy="6959600"/>
          </a:xfrm>
          <a:prstGeom prst="rect">
            <a:avLst/>
          </a:prstGeom>
        </p:spPr>
      </p:pic>
    </p:spTree>
    <p:extLst>
      <p:ext uri="{BB962C8B-B14F-4D97-AF65-F5344CB8AC3E}">
        <p14:creationId xmlns:p14="http://schemas.microsoft.com/office/powerpoint/2010/main" val="1544208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536</TotalTime>
  <Words>6346</Words>
  <Application>Microsoft Office PowerPoint</Application>
  <PresentationFormat>Widescreen</PresentationFormat>
  <Paragraphs>604</Paragraphs>
  <Slides>47</Slides>
  <Notes>32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47</vt:i4>
      </vt:variant>
    </vt:vector>
  </HeadingPairs>
  <TitlesOfParts>
    <vt:vector size="54" baseType="lpstr">
      <vt:lpstr>ＭＳ Ｐゴシック</vt:lpstr>
      <vt:lpstr>Arial</vt:lpstr>
      <vt:lpstr>Avenir Black</vt:lpstr>
      <vt:lpstr>Calibri</vt:lpstr>
      <vt:lpstr>Calibri Light</vt:lpstr>
      <vt:lpstr>Verdana</vt:lpstr>
      <vt:lpstr>Office Theme</vt:lpstr>
      <vt:lpstr>PowerPoint Presentation</vt:lpstr>
      <vt:lpstr>Managing a Holistic Marketing Organization for the Long Run</vt:lpstr>
      <vt:lpstr>Learning Objectives</vt:lpstr>
      <vt:lpstr>Trends in Marketing Practices</vt:lpstr>
      <vt:lpstr>Important Shifts in Marketing and Business Practices (1 of 3)</vt:lpstr>
      <vt:lpstr>Important Shifts in Marketing and Business Practices (2 of 3)</vt:lpstr>
      <vt:lpstr>Important Shifts in Marketing and Business Practices (3 of 3)</vt:lpstr>
      <vt:lpstr>Internal Marketing</vt:lpstr>
      <vt:lpstr>Organizing the Marketing Department</vt:lpstr>
      <vt:lpstr>Functional Organization</vt:lpstr>
      <vt:lpstr>Hub-and-Spoke System</vt:lpstr>
      <vt:lpstr>Brand/Product Manager Tasks</vt:lpstr>
      <vt:lpstr>Product-/Brand-Management Organization (1 of 2)</vt:lpstr>
      <vt:lpstr>Product-/Brand-Management Organization (2 of 2)</vt:lpstr>
      <vt:lpstr>Market-Management Organization</vt:lpstr>
      <vt:lpstr>A Creative Marketing Organization</vt:lpstr>
      <vt:lpstr>Socially Responsible Marketing</vt:lpstr>
      <vt:lpstr>Corporate Social Responsibility (1 of 2)</vt:lpstr>
      <vt:lpstr>Corporate Social Responsibility (2 of 2)</vt:lpstr>
      <vt:lpstr>Cause-Related Marketing (1 of 3)</vt:lpstr>
      <vt:lpstr>Cause-Related Marketing (2 of 3)</vt:lpstr>
      <vt:lpstr>Cause-Related Marketing (3 of 3)</vt:lpstr>
      <vt:lpstr>Social Marketing (1 of 3)</vt:lpstr>
      <vt:lpstr>Social Marketing (2 of 3)</vt:lpstr>
      <vt:lpstr>Social Marketing (3 of 3)</vt:lpstr>
      <vt:lpstr>The Social Marketing Planning Process</vt:lpstr>
      <vt:lpstr>Marketing Implementation/Control (1 of 3)</vt:lpstr>
      <vt:lpstr>Marketing Implementation/Control (2 of 3)</vt:lpstr>
      <vt:lpstr>Marketing Implementation/Control (3 of 3)</vt:lpstr>
      <vt:lpstr>Types of Marketing Control (1 of 2)</vt:lpstr>
      <vt:lpstr>Types of Marketing Control (2 of 2)</vt:lpstr>
      <vt:lpstr>Annual Plan Control</vt:lpstr>
      <vt:lpstr>Strategic Control (1 of 2)</vt:lpstr>
      <vt:lpstr>Strategic Control (2 of 2)</vt:lpstr>
      <vt:lpstr>Marketing Audit Components</vt:lpstr>
      <vt:lpstr>Components of a Marketing Audit (1 of 7)</vt:lpstr>
      <vt:lpstr>Components of a Marketing Audit (2 of 7)</vt:lpstr>
      <vt:lpstr>Components of a Marketing Audit (3 of 7)</vt:lpstr>
      <vt:lpstr>Components of a Marketing Audit (4 of 7)</vt:lpstr>
      <vt:lpstr>Components of a Marketing Audit (5 of 7)</vt:lpstr>
      <vt:lpstr>Components of a Marketing Audit (6 of 7)</vt:lpstr>
      <vt:lpstr>Components of a Marketing Audit (7 of 7)</vt:lpstr>
      <vt:lpstr>The Marketing Excellence Review</vt:lpstr>
      <vt:lpstr>The Future of Marketing</vt:lpstr>
      <vt:lpstr>Holistic Marketing</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of Marketing in Uzbekistan</dc:title>
  <dc:creator>Mamurjon Rahimov</dc:creator>
  <cp:lastModifiedBy>Mamurjon Rahimov</cp:lastModifiedBy>
  <cp:revision>54</cp:revision>
  <dcterms:created xsi:type="dcterms:W3CDTF">2018-04-02T08:05:09Z</dcterms:created>
  <dcterms:modified xsi:type="dcterms:W3CDTF">2018-11-19T16:08:35Z</dcterms:modified>
</cp:coreProperties>
</file>