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4.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8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removePersonalInfoOnSave="1" saveSubsetFonts="1">
  <p:sldMasterIdLst>
    <p:sldMasterId id="2147483648" r:id="rId1"/>
  </p:sldMasterIdLst>
  <p:notesMasterIdLst>
    <p:notesMasterId r:id="rId67"/>
  </p:notesMasterIdLst>
  <p:handoutMasterIdLst>
    <p:handoutMasterId r:id="rId68"/>
  </p:handoutMasterIdLst>
  <p:sldIdLst>
    <p:sldId id="327" r:id="rId2"/>
    <p:sldId id="411" r:id="rId3"/>
    <p:sldId id="388" r:id="rId4"/>
    <p:sldId id="390" r:id="rId5"/>
    <p:sldId id="391" r:id="rId6"/>
    <p:sldId id="392" r:id="rId7"/>
    <p:sldId id="393" r:id="rId8"/>
    <p:sldId id="394" r:id="rId9"/>
    <p:sldId id="395" r:id="rId10"/>
    <p:sldId id="396" r:id="rId11"/>
    <p:sldId id="397" r:id="rId12"/>
    <p:sldId id="398" r:id="rId13"/>
    <p:sldId id="399" r:id="rId14"/>
    <p:sldId id="400" r:id="rId15"/>
    <p:sldId id="402" r:id="rId16"/>
    <p:sldId id="403" r:id="rId17"/>
    <p:sldId id="404" r:id="rId18"/>
    <p:sldId id="405" r:id="rId19"/>
    <p:sldId id="406" r:id="rId20"/>
    <p:sldId id="407" r:id="rId21"/>
    <p:sldId id="408" r:id="rId22"/>
    <p:sldId id="409" r:id="rId23"/>
    <p:sldId id="410" r:id="rId24"/>
    <p:sldId id="413" r:id="rId25"/>
    <p:sldId id="412" r:id="rId26"/>
    <p:sldId id="349" r:id="rId27"/>
    <p:sldId id="350" r:id="rId28"/>
    <p:sldId id="379" r:id="rId29"/>
    <p:sldId id="352" r:id="rId30"/>
    <p:sldId id="353" r:id="rId31"/>
    <p:sldId id="354" r:id="rId32"/>
    <p:sldId id="414" r:id="rId33"/>
    <p:sldId id="415" r:id="rId34"/>
    <p:sldId id="355" r:id="rId35"/>
    <p:sldId id="356" r:id="rId36"/>
    <p:sldId id="357" r:id="rId37"/>
    <p:sldId id="358" r:id="rId38"/>
    <p:sldId id="359" r:id="rId39"/>
    <p:sldId id="360" r:id="rId40"/>
    <p:sldId id="361" r:id="rId41"/>
    <p:sldId id="362" r:id="rId42"/>
    <p:sldId id="363" r:id="rId43"/>
    <p:sldId id="364" r:id="rId44"/>
    <p:sldId id="387" r:id="rId45"/>
    <p:sldId id="386" r:id="rId46"/>
    <p:sldId id="365" r:id="rId47"/>
    <p:sldId id="366" r:id="rId48"/>
    <p:sldId id="367" r:id="rId49"/>
    <p:sldId id="368" r:id="rId50"/>
    <p:sldId id="369" r:id="rId51"/>
    <p:sldId id="370" r:id="rId52"/>
    <p:sldId id="383" r:id="rId53"/>
    <p:sldId id="384" r:id="rId54"/>
    <p:sldId id="385" r:id="rId55"/>
    <p:sldId id="371" r:id="rId56"/>
    <p:sldId id="372" r:id="rId57"/>
    <p:sldId id="373" r:id="rId58"/>
    <p:sldId id="380" r:id="rId59"/>
    <p:sldId id="374" r:id="rId60"/>
    <p:sldId id="375" r:id="rId61"/>
    <p:sldId id="376" r:id="rId62"/>
    <p:sldId id="377" r:id="rId63"/>
    <p:sldId id="378" r:id="rId64"/>
    <p:sldId id="328" r:id="rId65"/>
    <p:sldId id="416" r:id="rId66"/>
  </p:sldIdLst>
  <p:sldSz cx="9906000" cy="6858000" type="A4"/>
  <p:notesSz cx="6669088" cy="9926638"/>
  <p:custDataLst>
    <p:tags r:id="rId69"/>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45">
          <p15:clr>
            <a:srgbClr val="A4A3A4"/>
          </p15:clr>
        </p15:guide>
        <p15:guide id="2" orient="horz" pos="4110">
          <p15:clr>
            <a:srgbClr val="A4A3A4"/>
          </p15:clr>
        </p15:guide>
        <p15:guide id="3" pos="172">
          <p15:clr>
            <a:srgbClr val="A4A3A4"/>
          </p15:clr>
        </p15:guide>
        <p15:guide id="4" pos="6068">
          <p15:clr>
            <a:srgbClr val="A4A3A4"/>
          </p15:clr>
        </p15:guide>
        <p15:guide id="5" pos="3029">
          <p15:clr>
            <a:srgbClr val="A4A3A4"/>
          </p15:clr>
        </p15:guide>
        <p15:guide id="6" pos="321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0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utor" initials="A" lastIdx="0" clrIdx="7"/>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8088"/>
    <a:srgbClr val="F0BE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78" autoAdjust="0"/>
    <p:restoredTop sz="92185" autoAdjust="0"/>
  </p:normalViewPr>
  <p:slideViewPr>
    <p:cSldViewPr showGuides="1">
      <p:cViewPr varScale="1">
        <p:scale>
          <a:sx n="60" d="100"/>
          <a:sy n="60" d="100"/>
        </p:scale>
        <p:origin x="1384" y="56"/>
      </p:cViewPr>
      <p:guideLst>
        <p:guide orient="horz" pos="845"/>
        <p:guide orient="horz" pos="4110"/>
        <p:guide pos="172"/>
        <p:guide pos="6068"/>
        <p:guide pos="3029"/>
        <p:guide pos="3211"/>
      </p:guideLst>
    </p:cSldViewPr>
  </p:slideViewPr>
  <p:outlineViewPr>
    <p:cViewPr>
      <p:scale>
        <a:sx n="33" d="100"/>
        <a:sy n="33" d="100"/>
      </p:scale>
      <p:origin x="0" y="2837"/>
    </p:cViewPr>
  </p:outlineViewPr>
  <p:notesTextViewPr>
    <p:cViewPr>
      <p:scale>
        <a:sx n="66" d="100"/>
        <a:sy n="66" d="100"/>
      </p:scale>
      <p:origin x="0" y="0"/>
    </p:cViewPr>
  </p:notesTextViewPr>
  <p:sorterViewPr>
    <p:cViewPr>
      <p:scale>
        <a:sx n="125" d="100"/>
        <a:sy n="125" d="100"/>
      </p:scale>
      <p:origin x="0" y="0"/>
    </p:cViewPr>
  </p:sorterViewPr>
  <p:notesViewPr>
    <p:cSldViewPr showGuides="1">
      <p:cViewPr varScale="1">
        <p:scale>
          <a:sx n="99" d="100"/>
          <a:sy n="99" d="100"/>
        </p:scale>
        <p:origin x="-3492" y="-108"/>
      </p:cViewPr>
      <p:guideLst>
        <p:guide orient="horz" pos="3127"/>
        <p:guide pos="2101"/>
      </p:guideLst>
    </p:cSldViewPr>
  </p:notes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14.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umsplatzhalter 2"/>
          <p:cNvSpPr>
            <a:spLocks noGrp="1"/>
          </p:cNvSpPr>
          <p:nvPr>
            <p:ph type="dt" sz="quarter" idx="1"/>
          </p:nvPr>
        </p:nvSpPr>
        <p:spPr bwMode="gray">
          <a:xfrm>
            <a:off x="263377" y="9712234"/>
            <a:ext cx="485721" cy="136784"/>
          </a:xfrm>
          <a:prstGeom prst="rect">
            <a:avLst/>
          </a:prstGeom>
        </p:spPr>
        <p:txBody>
          <a:bodyPr vert="horz" lIns="0" tIns="0" rIns="0" bIns="0" rtlCol="0" anchor="b"/>
          <a:lstStyle>
            <a:lvl1pPr algn="r">
              <a:defRPr sz="1200"/>
            </a:lvl1pPr>
          </a:lstStyle>
          <a:p>
            <a:pPr algn="l"/>
            <a:fld id="{F8B79FB4-6C61-4923-AA6F-38427ACC33B8}" type="datetimeFigureOut">
              <a:rPr lang="en-US" sz="800" smtClean="0"/>
              <a:pPr algn="l"/>
              <a:t>10/12/2018</a:t>
            </a:fld>
            <a:endParaRPr lang="en-US" sz="800" dirty="0"/>
          </a:p>
        </p:txBody>
      </p:sp>
      <p:sp>
        <p:nvSpPr>
          <p:cNvPr id="4" name="Fußzeilenplatzhalter 3"/>
          <p:cNvSpPr>
            <a:spLocks noGrp="1"/>
          </p:cNvSpPr>
          <p:nvPr>
            <p:ph type="ftr" sz="quarter" idx="2"/>
          </p:nvPr>
        </p:nvSpPr>
        <p:spPr bwMode="gray">
          <a:xfrm>
            <a:off x="1025355" y="9712234"/>
            <a:ext cx="4359561" cy="136784"/>
          </a:xfrm>
          <a:prstGeom prst="rect">
            <a:avLst/>
          </a:prstGeom>
        </p:spPr>
        <p:txBody>
          <a:bodyPr vert="horz" lIns="0" tIns="0" rIns="0" bIns="0" rtlCol="0" anchor="b"/>
          <a:lstStyle>
            <a:lvl1pPr algn="l">
              <a:defRPr sz="1200"/>
            </a:lvl1pPr>
          </a:lstStyle>
          <a:p>
            <a:endParaRPr lang="en-US" sz="800" dirty="0"/>
          </a:p>
        </p:txBody>
      </p:sp>
      <p:sp>
        <p:nvSpPr>
          <p:cNvPr id="6" name="Rechteck 5"/>
          <p:cNvSpPr/>
          <p:nvPr/>
        </p:nvSpPr>
        <p:spPr bwMode="gray">
          <a:xfrm>
            <a:off x="5995478" y="9643681"/>
            <a:ext cx="280098" cy="28295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uppieren 9"/>
          <p:cNvGrpSpPr>
            <a:grpSpLocks noChangeAspect="1"/>
          </p:cNvGrpSpPr>
          <p:nvPr/>
        </p:nvGrpSpPr>
        <p:grpSpPr bwMode="gray">
          <a:xfrm>
            <a:off x="5184878" y="-298"/>
            <a:ext cx="1090697" cy="606220"/>
            <a:chOff x="442913" y="1373188"/>
            <a:chExt cx="8255000" cy="4110037"/>
          </a:xfrm>
        </p:grpSpPr>
        <p:sp>
          <p:nvSpPr>
            <p:cNvPr id="11" name="Rectangle 6"/>
            <p:cNvSpPr>
              <a:spLocks noChangeArrowheads="1"/>
            </p:cNvSpPr>
            <p:nvPr/>
          </p:nvSpPr>
          <p:spPr bwMode="gray">
            <a:xfrm>
              <a:off x="442913" y="1373188"/>
              <a:ext cx="4076700" cy="4110037"/>
            </a:xfrm>
            <a:prstGeom prst="rect">
              <a:avLst/>
            </a:prstGeom>
            <a:solidFill>
              <a:srgbClr val="102A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Rectangle 7"/>
            <p:cNvSpPr>
              <a:spLocks noChangeArrowheads="1"/>
            </p:cNvSpPr>
            <p:nvPr/>
          </p:nvSpPr>
          <p:spPr bwMode="gray">
            <a:xfrm>
              <a:off x="2625726" y="1373188"/>
              <a:ext cx="1027113"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Rectangle 8"/>
            <p:cNvSpPr>
              <a:spLocks noChangeArrowheads="1"/>
            </p:cNvSpPr>
            <p:nvPr/>
          </p:nvSpPr>
          <p:spPr bwMode="gray">
            <a:xfrm>
              <a:off x="4043363" y="1373188"/>
              <a:ext cx="473075"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Rectangle 9"/>
            <p:cNvSpPr>
              <a:spLocks noChangeArrowheads="1"/>
            </p:cNvSpPr>
            <p:nvPr/>
          </p:nvSpPr>
          <p:spPr bwMode="gray">
            <a:xfrm>
              <a:off x="2625726" y="2700338"/>
              <a:ext cx="1027113"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Rectangle 10"/>
            <p:cNvSpPr>
              <a:spLocks noChangeArrowheads="1"/>
            </p:cNvSpPr>
            <p:nvPr/>
          </p:nvSpPr>
          <p:spPr bwMode="gray">
            <a:xfrm>
              <a:off x="2625726" y="4046538"/>
              <a:ext cx="1027113" cy="1028700"/>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Rectangle 11"/>
            <p:cNvSpPr>
              <a:spLocks noChangeArrowheads="1"/>
            </p:cNvSpPr>
            <p:nvPr/>
          </p:nvSpPr>
          <p:spPr bwMode="gray">
            <a:xfrm>
              <a:off x="4043363" y="2700338"/>
              <a:ext cx="476250"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Rectangle 12"/>
            <p:cNvSpPr>
              <a:spLocks noChangeArrowheads="1"/>
            </p:cNvSpPr>
            <p:nvPr/>
          </p:nvSpPr>
          <p:spPr bwMode="gray">
            <a:xfrm>
              <a:off x="4043363" y="4046538"/>
              <a:ext cx="476250" cy="1028700"/>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Rectangle 13"/>
            <p:cNvSpPr>
              <a:spLocks noChangeArrowheads="1"/>
            </p:cNvSpPr>
            <p:nvPr/>
          </p:nvSpPr>
          <p:spPr bwMode="gray">
            <a:xfrm>
              <a:off x="4624388" y="1373188"/>
              <a:ext cx="4073525" cy="4110037"/>
            </a:xfrm>
            <a:prstGeom prst="rect">
              <a:avLst/>
            </a:prstGeom>
            <a:solidFill>
              <a:srgbClr val="83818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Rectangle 14"/>
            <p:cNvSpPr>
              <a:spLocks noChangeArrowheads="1"/>
            </p:cNvSpPr>
            <p:nvPr/>
          </p:nvSpPr>
          <p:spPr bwMode="gray">
            <a:xfrm>
              <a:off x="5480051" y="1373188"/>
              <a:ext cx="1027113"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Rectangle 15"/>
            <p:cNvSpPr>
              <a:spLocks noChangeArrowheads="1"/>
            </p:cNvSpPr>
            <p:nvPr/>
          </p:nvSpPr>
          <p:spPr bwMode="gray">
            <a:xfrm>
              <a:off x="4624388" y="1373188"/>
              <a:ext cx="503238"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Rectangle 16"/>
            <p:cNvSpPr>
              <a:spLocks noChangeArrowheads="1"/>
            </p:cNvSpPr>
            <p:nvPr/>
          </p:nvSpPr>
          <p:spPr bwMode="gray">
            <a:xfrm>
              <a:off x="5480051" y="2700338"/>
              <a:ext cx="1027113"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Rectangle 17"/>
            <p:cNvSpPr>
              <a:spLocks noChangeArrowheads="1"/>
            </p:cNvSpPr>
            <p:nvPr/>
          </p:nvSpPr>
          <p:spPr bwMode="gray">
            <a:xfrm>
              <a:off x="5480051" y="4046538"/>
              <a:ext cx="1027113" cy="1028700"/>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Rectangle 18"/>
            <p:cNvSpPr>
              <a:spLocks noChangeArrowheads="1"/>
            </p:cNvSpPr>
            <p:nvPr/>
          </p:nvSpPr>
          <p:spPr bwMode="gray">
            <a:xfrm>
              <a:off x="4624388" y="2700338"/>
              <a:ext cx="503238"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Rectangle 19"/>
            <p:cNvSpPr>
              <a:spLocks noChangeArrowheads="1"/>
            </p:cNvSpPr>
            <p:nvPr/>
          </p:nvSpPr>
          <p:spPr bwMode="gray">
            <a:xfrm>
              <a:off x="4624388" y="4046538"/>
              <a:ext cx="503238" cy="1028700"/>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20"/>
            <p:cNvSpPr>
              <a:spLocks noEditPoints="1"/>
            </p:cNvSpPr>
            <p:nvPr/>
          </p:nvSpPr>
          <p:spPr bwMode="gray">
            <a:xfrm>
              <a:off x="581026" y="2119313"/>
              <a:ext cx="723900" cy="685800"/>
            </a:xfrm>
            <a:custGeom>
              <a:avLst/>
              <a:gdLst>
                <a:gd name="T0" fmla="*/ 158 w 193"/>
                <a:gd name="T1" fmla="*/ 76 h 183"/>
                <a:gd name="T2" fmla="*/ 98 w 193"/>
                <a:gd name="T3" fmla="*/ 27 h 183"/>
                <a:gd name="T4" fmla="*/ 36 w 193"/>
                <a:gd name="T5" fmla="*/ 76 h 183"/>
                <a:gd name="T6" fmla="*/ 158 w 193"/>
                <a:gd name="T7" fmla="*/ 76 h 183"/>
                <a:gd name="T8" fmla="*/ 35 w 193"/>
                <a:gd name="T9" fmla="*/ 101 h 183"/>
                <a:gd name="T10" fmla="*/ 98 w 193"/>
                <a:gd name="T11" fmla="*/ 156 h 183"/>
                <a:gd name="T12" fmla="*/ 154 w 193"/>
                <a:gd name="T13" fmla="*/ 125 h 183"/>
                <a:gd name="T14" fmla="*/ 188 w 193"/>
                <a:gd name="T15" fmla="*/ 125 h 183"/>
                <a:gd name="T16" fmla="*/ 100 w 193"/>
                <a:gd name="T17" fmla="*/ 183 h 183"/>
                <a:gd name="T18" fmla="*/ 0 w 193"/>
                <a:gd name="T19" fmla="*/ 92 h 183"/>
                <a:gd name="T20" fmla="*/ 100 w 193"/>
                <a:gd name="T21" fmla="*/ 0 h 183"/>
                <a:gd name="T22" fmla="*/ 193 w 193"/>
                <a:gd name="T23" fmla="*/ 97 h 183"/>
                <a:gd name="T24" fmla="*/ 193 w 193"/>
                <a:gd name="T25" fmla="*/ 101 h 183"/>
                <a:gd name="T26" fmla="*/ 35 w 193"/>
                <a:gd name="T27" fmla="*/ 10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3" h="183">
                  <a:moveTo>
                    <a:pt x="158" y="76"/>
                  </a:moveTo>
                  <a:cubicBezTo>
                    <a:pt x="153" y="45"/>
                    <a:pt x="129" y="27"/>
                    <a:pt x="98" y="27"/>
                  </a:cubicBezTo>
                  <a:cubicBezTo>
                    <a:pt x="68" y="27"/>
                    <a:pt x="41" y="45"/>
                    <a:pt x="36" y="76"/>
                  </a:cubicBezTo>
                  <a:lnTo>
                    <a:pt x="158" y="76"/>
                  </a:lnTo>
                  <a:close/>
                  <a:moveTo>
                    <a:pt x="35" y="101"/>
                  </a:moveTo>
                  <a:cubicBezTo>
                    <a:pt x="38" y="137"/>
                    <a:pt x="69" y="156"/>
                    <a:pt x="98" y="156"/>
                  </a:cubicBezTo>
                  <a:cubicBezTo>
                    <a:pt x="117" y="156"/>
                    <a:pt x="143" y="149"/>
                    <a:pt x="154" y="125"/>
                  </a:cubicBezTo>
                  <a:cubicBezTo>
                    <a:pt x="188" y="125"/>
                    <a:pt x="188" y="125"/>
                    <a:pt x="188" y="125"/>
                  </a:cubicBezTo>
                  <a:cubicBezTo>
                    <a:pt x="172" y="166"/>
                    <a:pt x="134" y="183"/>
                    <a:pt x="100" y="183"/>
                  </a:cubicBezTo>
                  <a:cubicBezTo>
                    <a:pt x="33" y="183"/>
                    <a:pt x="0" y="141"/>
                    <a:pt x="0" y="92"/>
                  </a:cubicBezTo>
                  <a:cubicBezTo>
                    <a:pt x="0" y="42"/>
                    <a:pt x="33" y="0"/>
                    <a:pt x="100" y="0"/>
                  </a:cubicBezTo>
                  <a:cubicBezTo>
                    <a:pt x="145" y="0"/>
                    <a:pt x="193" y="26"/>
                    <a:pt x="193" y="97"/>
                  </a:cubicBezTo>
                  <a:cubicBezTo>
                    <a:pt x="193" y="101"/>
                    <a:pt x="193" y="101"/>
                    <a:pt x="193" y="101"/>
                  </a:cubicBezTo>
                  <a:lnTo>
                    <a:pt x="35" y="10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21"/>
            <p:cNvSpPr>
              <a:spLocks/>
            </p:cNvSpPr>
            <p:nvPr/>
          </p:nvSpPr>
          <p:spPr bwMode="gray">
            <a:xfrm>
              <a:off x="1373188" y="2119313"/>
              <a:ext cx="652463" cy="685800"/>
            </a:xfrm>
            <a:custGeom>
              <a:avLst/>
              <a:gdLst>
                <a:gd name="T0" fmla="*/ 33 w 174"/>
                <a:gd name="T1" fmla="*/ 123 h 183"/>
                <a:gd name="T2" fmla="*/ 87 w 174"/>
                <a:gd name="T3" fmla="*/ 158 h 183"/>
                <a:gd name="T4" fmla="*/ 139 w 174"/>
                <a:gd name="T5" fmla="*/ 131 h 183"/>
                <a:gd name="T6" fmla="*/ 107 w 174"/>
                <a:gd name="T7" fmla="*/ 108 h 183"/>
                <a:gd name="T8" fmla="*/ 53 w 174"/>
                <a:gd name="T9" fmla="*/ 101 h 183"/>
                <a:gd name="T10" fmla="*/ 6 w 174"/>
                <a:gd name="T11" fmla="*/ 55 h 183"/>
                <a:gd name="T12" fmla="*/ 85 w 174"/>
                <a:gd name="T13" fmla="*/ 0 h 183"/>
                <a:gd name="T14" fmla="*/ 168 w 174"/>
                <a:gd name="T15" fmla="*/ 58 h 183"/>
                <a:gd name="T16" fmla="*/ 136 w 174"/>
                <a:gd name="T17" fmla="*/ 58 h 183"/>
                <a:gd name="T18" fmla="*/ 84 w 174"/>
                <a:gd name="T19" fmla="*/ 26 h 183"/>
                <a:gd name="T20" fmla="*/ 39 w 174"/>
                <a:gd name="T21" fmla="*/ 52 h 183"/>
                <a:gd name="T22" fmla="*/ 68 w 174"/>
                <a:gd name="T23" fmla="*/ 73 h 183"/>
                <a:gd name="T24" fmla="*/ 114 w 174"/>
                <a:gd name="T25" fmla="*/ 79 h 183"/>
                <a:gd name="T26" fmla="*/ 174 w 174"/>
                <a:gd name="T27" fmla="*/ 125 h 183"/>
                <a:gd name="T28" fmla="*/ 88 w 174"/>
                <a:gd name="T29" fmla="*/ 183 h 183"/>
                <a:gd name="T30" fmla="*/ 0 w 174"/>
                <a:gd name="T31" fmla="*/ 123 h 183"/>
                <a:gd name="T32" fmla="*/ 33 w 174"/>
                <a:gd name="T33" fmla="*/ 12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4" h="183">
                  <a:moveTo>
                    <a:pt x="33" y="123"/>
                  </a:moveTo>
                  <a:cubicBezTo>
                    <a:pt x="33" y="139"/>
                    <a:pt x="45" y="158"/>
                    <a:pt x="87" y="158"/>
                  </a:cubicBezTo>
                  <a:cubicBezTo>
                    <a:pt x="129" y="158"/>
                    <a:pt x="139" y="143"/>
                    <a:pt x="139" y="131"/>
                  </a:cubicBezTo>
                  <a:cubicBezTo>
                    <a:pt x="139" y="119"/>
                    <a:pt x="133" y="112"/>
                    <a:pt x="107" y="108"/>
                  </a:cubicBezTo>
                  <a:cubicBezTo>
                    <a:pt x="53" y="101"/>
                    <a:pt x="53" y="101"/>
                    <a:pt x="53" y="101"/>
                  </a:cubicBezTo>
                  <a:cubicBezTo>
                    <a:pt x="28" y="97"/>
                    <a:pt x="6" y="82"/>
                    <a:pt x="6" y="55"/>
                  </a:cubicBezTo>
                  <a:cubicBezTo>
                    <a:pt x="6" y="21"/>
                    <a:pt x="37" y="0"/>
                    <a:pt x="85" y="0"/>
                  </a:cubicBezTo>
                  <a:cubicBezTo>
                    <a:pt x="141" y="0"/>
                    <a:pt x="165" y="24"/>
                    <a:pt x="168" y="58"/>
                  </a:cubicBezTo>
                  <a:cubicBezTo>
                    <a:pt x="136" y="58"/>
                    <a:pt x="136" y="58"/>
                    <a:pt x="136" y="58"/>
                  </a:cubicBezTo>
                  <a:cubicBezTo>
                    <a:pt x="135" y="40"/>
                    <a:pt x="118" y="26"/>
                    <a:pt x="84" y="26"/>
                  </a:cubicBezTo>
                  <a:cubicBezTo>
                    <a:pt x="63" y="26"/>
                    <a:pt x="39" y="31"/>
                    <a:pt x="39" y="52"/>
                  </a:cubicBezTo>
                  <a:cubicBezTo>
                    <a:pt x="39" y="63"/>
                    <a:pt x="44" y="70"/>
                    <a:pt x="68" y="73"/>
                  </a:cubicBezTo>
                  <a:cubicBezTo>
                    <a:pt x="114" y="79"/>
                    <a:pt x="114" y="79"/>
                    <a:pt x="114" y="79"/>
                  </a:cubicBezTo>
                  <a:cubicBezTo>
                    <a:pt x="157" y="85"/>
                    <a:pt x="174" y="100"/>
                    <a:pt x="174" y="125"/>
                  </a:cubicBezTo>
                  <a:cubicBezTo>
                    <a:pt x="174" y="165"/>
                    <a:pt x="140" y="183"/>
                    <a:pt x="88" y="183"/>
                  </a:cubicBezTo>
                  <a:cubicBezTo>
                    <a:pt x="49" y="183"/>
                    <a:pt x="4" y="173"/>
                    <a:pt x="0" y="123"/>
                  </a:cubicBezTo>
                  <a:lnTo>
                    <a:pt x="33" y="1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gray">
            <a:xfrm>
              <a:off x="2133601" y="2119313"/>
              <a:ext cx="1103313" cy="663575"/>
            </a:xfrm>
            <a:custGeom>
              <a:avLst/>
              <a:gdLst>
                <a:gd name="T0" fmla="*/ 261 w 294"/>
                <a:gd name="T1" fmla="*/ 68 h 177"/>
                <a:gd name="T2" fmla="*/ 220 w 294"/>
                <a:gd name="T3" fmla="*/ 27 h 177"/>
                <a:gd name="T4" fmla="*/ 163 w 294"/>
                <a:gd name="T5" fmla="*/ 74 h 177"/>
                <a:gd name="T6" fmla="*/ 163 w 294"/>
                <a:gd name="T7" fmla="*/ 177 h 177"/>
                <a:gd name="T8" fmla="*/ 131 w 294"/>
                <a:gd name="T9" fmla="*/ 177 h 177"/>
                <a:gd name="T10" fmla="*/ 131 w 294"/>
                <a:gd name="T11" fmla="*/ 68 h 177"/>
                <a:gd name="T12" fmla="*/ 90 w 294"/>
                <a:gd name="T13" fmla="*/ 27 h 177"/>
                <a:gd name="T14" fmla="*/ 33 w 294"/>
                <a:gd name="T15" fmla="*/ 78 h 177"/>
                <a:gd name="T16" fmla="*/ 33 w 294"/>
                <a:gd name="T17" fmla="*/ 177 h 177"/>
                <a:gd name="T18" fmla="*/ 0 w 294"/>
                <a:gd name="T19" fmla="*/ 177 h 177"/>
                <a:gd name="T20" fmla="*/ 0 w 294"/>
                <a:gd name="T21" fmla="*/ 6 h 177"/>
                <a:gd name="T22" fmla="*/ 33 w 294"/>
                <a:gd name="T23" fmla="*/ 6 h 177"/>
                <a:gd name="T24" fmla="*/ 33 w 294"/>
                <a:gd name="T25" fmla="*/ 32 h 177"/>
                <a:gd name="T26" fmla="*/ 34 w 294"/>
                <a:gd name="T27" fmla="*/ 32 h 177"/>
                <a:gd name="T28" fmla="*/ 101 w 294"/>
                <a:gd name="T29" fmla="*/ 0 h 177"/>
                <a:gd name="T30" fmla="*/ 159 w 294"/>
                <a:gd name="T31" fmla="*/ 32 h 177"/>
                <a:gd name="T32" fmla="*/ 229 w 294"/>
                <a:gd name="T33" fmla="*/ 0 h 177"/>
                <a:gd name="T34" fmla="*/ 294 w 294"/>
                <a:gd name="T35" fmla="*/ 60 h 177"/>
                <a:gd name="T36" fmla="*/ 294 w 294"/>
                <a:gd name="T37" fmla="*/ 177 h 177"/>
                <a:gd name="T38" fmla="*/ 261 w 294"/>
                <a:gd name="T39" fmla="*/ 177 h 177"/>
                <a:gd name="T40" fmla="*/ 261 w 294"/>
                <a:gd name="T41"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4" h="177">
                  <a:moveTo>
                    <a:pt x="261" y="68"/>
                  </a:moveTo>
                  <a:cubicBezTo>
                    <a:pt x="261" y="37"/>
                    <a:pt x="241" y="27"/>
                    <a:pt x="220" y="27"/>
                  </a:cubicBezTo>
                  <a:cubicBezTo>
                    <a:pt x="190" y="27"/>
                    <a:pt x="163" y="41"/>
                    <a:pt x="163" y="74"/>
                  </a:cubicBezTo>
                  <a:cubicBezTo>
                    <a:pt x="163" y="177"/>
                    <a:pt x="163" y="177"/>
                    <a:pt x="163" y="177"/>
                  </a:cubicBezTo>
                  <a:cubicBezTo>
                    <a:pt x="131" y="177"/>
                    <a:pt x="131" y="177"/>
                    <a:pt x="131" y="177"/>
                  </a:cubicBezTo>
                  <a:cubicBezTo>
                    <a:pt x="131" y="68"/>
                    <a:pt x="131" y="68"/>
                    <a:pt x="131" y="68"/>
                  </a:cubicBezTo>
                  <a:cubicBezTo>
                    <a:pt x="131" y="37"/>
                    <a:pt x="111" y="27"/>
                    <a:pt x="90" y="27"/>
                  </a:cubicBezTo>
                  <a:cubicBezTo>
                    <a:pt x="60" y="27"/>
                    <a:pt x="33" y="45"/>
                    <a:pt x="33" y="78"/>
                  </a:cubicBezTo>
                  <a:cubicBezTo>
                    <a:pt x="33" y="177"/>
                    <a:pt x="33" y="177"/>
                    <a:pt x="33" y="177"/>
                  </a:cubicBezTo>
                  <a:cubicBezTo>
                    <a:pt x="0" y="177"/>
                    <a:pt x="0" y="177"/>
                    <a:pt x="0" y="177"/>
                  </a:cubicBezTo>
                  <a:cubicBezTo>
                    <a:pt x="0" y="6"/>
                    <a:pt x="0" y="6"/>
                    <a:pt x="0" y="6"/>
                  </a:cubicBezTo>
                  <a:cubicBezTo>
                    <a:pt x="33" y="6"/>
                    <a:pt x="33" y="6"/>
                    <a:pt x="33" y="6"/>
                  </a:cubicBezTo>
                  <a:cubicBezTo>
                    <a:pt x="33" y="32"/>
                    <a:pt x="33" y="32"/>
                    <a:pt x="33" y="32"/>
                  </a:cubicBezTo>
                  <a:cubicBezTo>
                    <a:pt x="34" y="32"/>
                    <a:pt x="34" y="32"/>
                    <a:pt x="34" y="32"/>
                  </a:cubicBezTo>
                  <a:cubicBezTo>
                    <a:pt x="49" y="8"/>
                    <a:pt x="76" y="0"/>
                    <a:pt x="101" y="0"/>
                  </a:cubicBezTo>
                  <a:cubicBezTo>
                    <a:pt x="123" y="0"/>
                    <a:pt x="145" y="9"/>
                    <a:pt x="159" y="32"/>
                  </a:cubicBezTo>
                  <a:cubicBezTo>
                    <a:pt x="175" y="12"/>
                    <a:pt x="196" y="0"/>
                    <a:pt x="229" y="0"/>
                  </a:cubicBezTo>
                  <a:cubicBezTo>
                    <a:pt x="246" y="0"/>
                    <a:pt x="294" y="8"/>
                    <a:pt x="294" y="60"/>
                  </a:cubicBezTo>
                  <a:cubicBezTo>
                    <a:pt x="294" y="177"/>
                    <a:pt x="294" y="177"/>
                    <a:pt x="294" y="177"/>
                  </a:cubicBezTo>
                  <a:cubicBezTo>
                    <a:pt x="261" y="177"/>
                    <a:pt x="261" y="177"/>
                    <a:pt x="261" y="177"/>
                  </a:cubicBezTo>
                  <a:lnTo>
                    <a:pt x="261"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23"/>
            <p:cNvSpPr>
              <a:spLocks/>
            </p:cNvSpPr>
            <p:nvPr/>
          </p:nvSpPr>
          <p:spPr bwMode="gray">
            <a:xfrm>
              <a:off x="3297238" y="1943100"/>
              <a:ext cx="438150" cy="862012"/>
            </a:xfrm>
            <a:custGeom>
              <a:avLst/>
              <a:gdLst>
                <a:gd name="T0" fmla="*/ 36 w 117"/>
                <a:gd name="T1" fmla="*/ 0 h 230"/>
                <a:gd name="T2" fmla="*/ 68 w 117"/>
                <a:gd name="T3" fmla="*/ 0 h 230"/>
                <a:gd name="T4" fmla="*/ 68 w 117"/>
                <a:gd name="T5" fmla="*/ 53 h 230"/>
                <a:gd name="T6" fmla="*/ 117 w 117"/>
                <a:gd name="T7" fmla="*/ 53 h 230"/>
                <a:gd name="T8" fmla="*/ 117 w 117"/>
                <a:gd name="T9" fmla="*/ 78 h 230"/>
                <a:gd name="T10" fmla="*/ 68 w 117"/>
                <a:gd name="T11" fmla="*/ 78 h 230"/>
                <a:gd name="T12" fmla="*/ 68 w 117"/>
                <a:gd name="T13" fmla="*/ 184 h 230"/>
                <a:gd name="T14" fmla="*/ 95 w 117"/>
                <a:gd name="T15" fmla="*/ 203 h 230"/>
                <a:gd name="T16" fmla="*/ 117 w 117"/>
                <a:gd name="T17" fmla="*/ 200 h 230"/>
                <a:gd name="T18" fmla="*/ 117 w 117"/>
                <a:gd name="T19" fmla="*/ 228 h 230"/>
                <a:gd name="T20" fmla="*/ 81 w 117"/>
                <a:gd name="T21" fmla="*/ 230 h 230"/>
                <a:gd name="T22" fmla="*/ 36 w 117"/>
                <a:gd name="T23" fmla="*/ 190 h 230"/>
                <a:gd name="T24" fmla="*/ 36 w 117"/>
                <a:gd name="T25" fmla="*/ 78 h 230"/>
                <a:gd name="T26" fmla="*/ 0 w 117"/>
                <a:gd name="T27" fmla="*/ 78 h 230"/>
                <a:gd name="T28" fmla="*/ 0 w 117"/>
                <a:gd name="T29" fmla="*/ 53 h 230"/>
                <a:gd name="T30" fmla="*/ 36 w 117"/>
                <a:gd name="T31" fmla="*/ 53 h 230"/>
                <a:gd name="T32" fmla="*/ 36 w 117"/>
                <a:gd name="T33"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230">
                  <a:moveTo>
                    <a:pt x="36" y="0"/>
                  </a:moveTo>
                  <a:cubicBezTo>
                    <a:pt x="68" y="0"/>
                    <a:pt x="68" y="0"/>
                    <a:pt x="68" y="0"/>
                  </a:cubicBezTo>
                  <a:cubicBezTo>
                    <a:pt x="68" y="53"/>
                    <a:pt x="68" y="53"/>
                    <a:pt x="68" y="53"/>
                  </a:cubicBezTo>
                  <a:cubicBezTo>
                    <a:pt x="117" y="53"/>
                    <a:pt x="117" y="53"/>
                    <a:pt x="117" y="53"/>
                  </a:cubicBezTo>
                  <a:cubicBezTo>
                    <a:pt x="117" y="78"/>
                    <a:pt x="117" y="78"/>
                    <a:pt x="117" y="78"/>
                  </a:cubicBezTo>
                  <a:cubicBezTo>
                    <a:pt x="68" y="78"/>
                    <a:pt x="68" y="78"/>
                    <a:pt x="68" y="78"/>
                  </a:cubicBezTo>
                  <a:cubicBezTo>
                    <a:pt x="68" y="184"/>
                    <a:pt x="68" y="184"/>
                    <a:pt x="68" y="184"/>
                  </a:cubicBezTo>
                  <a:cubicBezTo>
                    <a:pt x="68" y="198"/>
                    <a:pt x="78" y="203"/>
                    <a:pt x="95" y="203"/>
                  </a:cubicBezTo>
                  <a:cubicBezTo>
                    <a:pt x="102" y="203"/>
                    <a:pt x="110" y="202"/>
                    <a:pt x="117" y="200"/>
                  </a:cubicBezTo>
                  <a:cubicBezTo>
                    <a:pt x="117" y="228"/>
                    <a:pt x="117" y="228"/>
                    <a:pt x="117" y="228"/>
                  </a:cubicBezTo>
                  <a:cubicBezTo>
                    <a:pt x="106" y="230"/>
                    <a:pt x="94" y="230"/>
                    <a:pt x="81" y="230"/>
                  </a:cubicBezTo>
                  <a:cubicBezTo>
                    <a:pt x="49" y="230"/>
                    <a:pt x="36" y="214"/>
                    <a:pt x="36" y="190"/>
                  </a:cubicBezTo>
                  <a:cubicBezTo>
                    <a:pt x="36" y="78"/>
                    <a:pt x="36" y="78"/>
                    <a:pt x="36" y="78"/>
                  </a:cubicBezTo>
                  <a:cubicBezTo>
                    <a:pt x="0" y="78"/>
                    <a:pt x="0" y="78"/>
                    <a:pt x="0" y="78"/>
                  </a:cubicBezTo>
                  <a:cubicBezTo>
                    <a:pt x="0" y="53"/>
                    <a:pt x="0" y="53"/>
                    <a:pt x="0" y="53"/>
                  </a:cubicBezTo>
                  <a:cubicBezTo>
                    <a:pt x="36" y="53"/>
                    <a:pt x="36" y="53"/>
                    <a:pt x="36" y="53"/>
                  </a:cubicBezTo>
                  <a:lnTo>
                    <a:pt x="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30" name="Foliennummernplatzhalter 29"/>
          <p:cNvSpPr>
            <a:spLocks noGrp="1"/>
          </p:cNvSpPr>
          <p:nvPr>
            <p:ph type="sldNum" sz="quarter" idx="3"/>
          </p:nvPr>
        </p:nvSpPr>
        <p:spPr bwMode="gray">
          <a:xfrm>
            <a:off x="5995509" y="9712234"/>
            <a:ext cx="280067" cy="136784"/>
          </a:xfrm>
          <a:prstGeom prst="rect">
            <a:avLst/>
          </a:prstGeom>
        </p:spPr>
        <p:txBody>
          <a:bodyPr vert="horz" wrap="none" lIns="0" tIns="0" rIns="0" bIns="0" rtlCol="0" anchor="b"/>
          <a:lstStyle>
            <a:lvl1pPr algn="r">
              <a:defRPr sz="1200"/>
            </a:lvl1pPr>
          </a:lstStyle>
          <a:p>
            <a:pPr algn="ctr"/>
            <a:fld id="{9179A6DD-1B1A-4238-A284-7825C0DCB1DD}" type="slidenum">
              <a:rPr lang="en-US" sz="800" b="1" smtClean="0"/>
              <a:pPr algn="ctr"/>
              <a:t>‹Nr.›</a:t>
            </a:fld>
            <a:endParaRPr lang="en-US" sz="800" b="1" dirty="0"/>
          </a:p>
        </p:txBody>
      </p:sp>
    </p:spTree>
    <p:extLst>
      <p:ext uri="{BB962C8B-B14F-4D97-AF65-F5344CB8AC3E}">
        <p14:creationId xmlns:p14="http://schemas.microsoft.com/office/powerpoint/2010/main" val="1271950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platzhalter 3"/>
          <p:cNvSpPr>
            <a:spLocks noGrp="1" noRot="1" noChangeAspect="1"/>
          </p:cNvSpPr>
          <p:nvPr>
            <p:ph type="sldImg" idx="2"/>
          </p:nvPr>
        </p:nvSpPr>
        <p:spPr>
          <a:xfrm>
            <a:off x="646113" y="744538"/>
            <a:ext cx="5376862" cy="3722687"/>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izenplatzhalter 4"/>
          <p:cNvSpPr>
            <a:spLocks noGrp="1"/>
          </p:cNvSpPr>
          <p:nvPr>
            <p:ph type="body" sz="quarter" idx="3"/>
          </p:nvPr>
        </p:nvSpPr>
        <p:spPr>
          <a:xfrm>
            <a:off x="666909" y="4715153"/>
            <a:ext cx="5335270" cy="4466987"/>
          </a:xfrm>
          <a:prstGeom prst="rect">
            <a:avLst/>
          </a:prstGeom>
        </p:spPr>
        <p:txBody>
          <a:bodyPr vert="horz" lIns="0" tIns="0" rIns="0" bIns="0" rtlCol="0"/>
          <a:lstStyle/>
          <a:p>
            <a:pPr lvl="0"/>
            <a:r>
              <a:rPr lang="en-US" dirty="0"/>
              <a:t>Click to edit First-level</a:t>
            </a:r>
          </a:p>
          <a:p>
            <a:pPr lvl="1"/>
            <a:r>
              <a:rPr lang="en-US" noProof="0" dirty="0"/>
              <a:t>Second level</a:t>
            </a:r>
          </a:p>
          <a:p>
            <a:pPr lvl="2"/>
            <a:r>
              <a:rPr lang="en-US" dirty="0"/>
              <a:t>Third level</a:t>
            </a:r>
          </a:p>
          <a:p>
            <a:pPr lvl="3"/>
            <a:r>
              <a:rPr lang="en-US" noProof="0" dirty="0"/>
              <a:t>Fourth level</a:t>
            </a:r>
          </a:p>
          <a:p>
            <a:pPr lvl="4"/>
            <a:r>
              <a:rPr lang="en-US" dirty="0"/>
              <a:t>Fifth level</a:t>
            </a:r>
          </a:p>
        </p:txBody>
      </p:sp>
      <p:sp>
        <p:nvSpPr>
          <p:cNvPr id="9" name="Datumsplatzhalter 2"/>
          <p:cNvSpPr>
            <a:spLocks noGrp="1"/>
          </p:cNvSpPr>
          <p:nvPr>
            <p:ph type="dt" sz="quarter" idx="1"/>
          </p:nvPr>
        </p:nvSpPr>
        <p:spPr>
          <a:xfrm>
            <a:off x="263377" y="9712234"/>
            <a:ext cx="485721" cy="136784"/>
          </a:xfrm>
          <a:prstGeom prst="rect">
            <a:avLst/>
          </a:prstGeom>
        </p:spPr>
        <p:txBody>
          <a:bodyPr vert="horz" lIns="0" tIns="0" rIns="0" bIns="0" rtlCol="0" anchor="b"/>
          <a:lstStyle>
            <a:lvl1pPr algn="r">
              <a:defRPr sz="1200"/>
            </a:lvl1pPr>
          </a:lstStyle>
          <a:p>
            <a:pPr algn="l"/>
            <a:fld id="{F8B79FB4-6C61-4923-AA6F-38427ACC33B8}" type="datetimeFigureOut">
              <a:rPr lang="en-US" sz="800" smtClean="0"/>
              <a:pPr algn="l"/>
              <a:t>10/12/2018</a:t>
            </a:fld>
            <a:endParaRPr lang="en-US" sz="800" dirty="0"/>
          </a:p>
        </p:txBody>
      </p:sp>
      <p:sp>
        <p:nvSpPr>
          <p:cNvPr id="10" name="Fußzeilenplatzhalter 3"/>
          <p:cNvSpPr>
            <a:spLocks noGrp="1"/>
          </p:cNvSpPr>
          <p:nvPr>
            <p:ph type="ftr" sz="quarter" idx="4"/>
          </p:nvPr>
        </p:nvSpPr>
        <p:spPr>
          <a:xfrm>
            <a:off x="1025355" y="9712234"/>
            <a:ext cx="4359561" cy="136784"/>
          </a:xfrm>
          <a:prstGeom prst="rect">
            <a:avLst/>
          </a:prstGeom>
        </p:spPr>
        <p:txBody>
          <a:bodyPr vert="horz" lIns="0" tIns="0" rIns="0" bIns="0" rtlCol="0" anchor="b"/>
          <a:lstStyle>
            <a:lvl1pPr algn="l">
              <a:defRPr sz="1200"/>
            </a:lvl1pPr>
          </a:lstStyle>
          <a:p>
            <a:endParaRPr lang="en-US" sz="800" dirty="0"/>
          </a:p>
        </p:txBody>
      </p:sp>
      <p:sp>
        <p:nvSpPr>
          <p:cNvPr id="11" name="Rechteck 10"/>
          <p:cNvSpPr/>
          <p:nvPr/>
        </p:nvSpPr>
        <p:spPr>
          <a:xfrm>
            <a:off x="5995478" y="9643681"/>
            <a:ext cx="280098" cy="28295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oliennummernplatzhalter 29"/>
          <p:cNvSpPr>
            <a:spLocks noGrp="1"/>
          </p:cNvSpPr>
          <p:nvPr>
            <p:ph type="sldNum" sz="quarter" idx="5"/>
          </p:nvPr>
        </p:nvSpPr>
        <p:spPr>
          <a:xfrm>
            <a:off x="5995509" y="9712234"/>
            <a:ext cx="280067" cy="136784"/>
          </a:xfrm>
          <a:prstGeom prst="rect">
            <a:avLst/>
          </a:prstGeom>
        </p:spPr>
        <p:txBody>
          <a:bodyPr vert="horz" wrap="none" lIns="0" tIns="0" rIns="0" bIns="0" rtlCol="0" anchor="b"/>
          <a:lstStyle>
            <a:lvl1pPr algn="r">
              <a:defRPr sz="1200"/>
            </a:lvl1pPr>
          </a:lstStyle>
          <a:p>
            <a:pPr algn="ctr"/>
            <a:fld id="{9179A6DD-1B1A-4238-A284-7825C0DCB1DD}" type="slidenum">
              <a:rPr lang="en-US" sz="800" b="1" smtClean="0"/>
              <a:pPr algn="ctr"/>
              <a:t>‹Nr.›</a:t>
            </a:fld>
            <a:endParaRPr lang="en-US" sz="800" b="1" dirty="0"/>
          </a:p>
        </p:txBody>
      </p:sp>
      <p:grpSp>
        <p:nvGrpSpPr>
          <p:cNvPr id="32" name="Gruppieren 31"/>
          <p:cNvGrpSpPr>
            <a:grpSpLocks noChangeAspect="1"/>
          </p:cNvGrpSpPr>
          <p:nvPr/>
        </p:nvGrpSpPr>
        <p:grpSpPr bwMode="gray">
          <a:xfrm>
            <a:off x="5184878" y="-298"/>
            <a:ext cx="1090697" cy="606220"/>
            <a:chOff x="442913" y="1373188"/>
            <a:chExt cx="8255000" cy="4110037"/>
          </a:xfrm>
        </p:grpSpPr>
        <p:sp>
          <p:nvSpPr>
            <p:cNvPr id="33" name="Rectangle 6"/>
            <p:cNvSpPr>
              <a:spLocks noChangeArrowheads="1"/>
            </p:cNvSpPr>
            <p:nvPr/>
          </p:nvSpPr>
          <p:spPr bwMode="gray">
            <a:xfrm>
              <a:off x="442913" y="1373188"/>
              <a:ext cx="4076700" cy="4110037"/>
            </a:xfrm>
            <a:prstGeom prst="rect">
              <a:avLst/>
            </a:prstGeom>
            <a:solidFill>
              <a:srgbClr val="102A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4" name="Rectangle 7"/>
            <p:cNvSpPr>
              <a:spLocks noChangeArrowheads="1"/>
            </p:cNvSpPr>
            <p:nvPr/>
          </p:nvSpPr>
          <p:spPr bwMode="gray">
            <a:xfrm>
              <a:off x="2625726" y="1373188"/>
              <a:ext cx="1027113"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5" name="Rectangle 8"/>
            <p:cNvSpPr>
              <a:spLocks noChangeArrowheads="1"/>
            </p:cNvSpPr>
            <p:nvPr/>
          </p:nvSpPr>
          <p:spPr bwMode="gray">
            <a:xfrm>
              <a:off x="4043363" y="1373188"/>
              <a:ext cx="473075"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6" name="Rectangle 9"/>
            <p:cNvSpPr>
              <a:spLocks noChangeArrowheads="1"/>
            </p:cNvSpPr>
            <p:nvPr/>
          </p:nvSpPr>
          <p:spPr bwMode="gray">
            <a:xfrm>
              <a:off x="2625726" y="2700338"/>
              <a:ext cx="1027113"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7" name="Rectangle 10"/>
            <p:cNvSpPr>
              <a:spLocks noChangeArrowheads="1"/>
            </p:cNvSpPr>
            <p:nvPr/>
          </p:nvSpPr>
          <p:spPr bwMode="gray">
            <a:xfrm>
              <a:off x="2625726" y="4046538"/>
              <a:ext cx="1027113" cy="1028700"/>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8" name="Rectangle 11"/>
            <p:cNvSpPr>
              <a:spLocks noChangeArrowheads="1"/>
            </p:cNvSpPr>
            <p:nvPr/>
          </p:nvSpPr>
          <p:spPr bwMode="gray">
            <a:xfrm>
              <a:off x="4043363" y="2700338"/>
              <a:ext cx="476250" cy="1027112"/>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9" name="Rectangle 12"/>
            <p:cNvSpPr>
              <a:spLocks noChangeArrowheads="1"/>
            </p:cNvSpPr>
            <p:nvPr/>
          </p:nvSpPr>
          <p:spPr bwMode="gray">
            <a:xfrm>
              <a:off x="4043363" y="4046538"/>
              <a:ext cx="476250" cy="1028700"/>
            </a:xfrm>
            <a:prstGeom prst="rect">
              <a:avLst/>
            </a:prstGeom>
            <a:solidFill>
              <a:srgbClr val="3F4C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0" name="Rectangle 13"/>
            <p:cNvSpPr>
              <a:spLocks noChangeArrowheads="1"/>
            </p:cNvSpPr>
            <p:nvPr/>
          </p:nvSpPr>
          <p:spPr bwMode="gray">
            <a:xfrm>
              <a:off x="4624388" y="1373188"/>
              <a:ext cx="4073525" cy="4110037"/>
            </a:xfrm>
            <a:prstGeom prst="rect">
              <a:avLst/>
            </a:prstGeom>
            <a:solidFill>
              <a:srgbClr val="83818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1" name="Rectangle 14"/>
            <p:cNvSpPr>
              <a:spLocks noChangeArrowheads="1"/>
            </p:cNvSpPr>
            <p:nvPr/>
          </p:nvSpPr>
          <p:spPr bwMode="gray">
            <a:xfrm>
              <a:off x="5480051" y="1373188"/>
              <a:ext cx="1027113"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2" name="Rectangle 15"/>
            <p:cNvSpPr>
              <a:spLocks noChangeArrowheads="1"/>
            </p:cNvSpPr>
            <p:nvPr/>
          </p:nvSpPr>
          <p:spPr bwMode="gray">
            <a:xfrm>
              <a:off x="4624388" y="1373188"/>
              <a:ext cx="503238"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3" name="Rectangle 16"/>
            <p:cNvSpPr>
              <a:spLocks noChangeArrowheads="1"/>
            </p:cNvSpPr>
            <p:nvPr/>
          </p:nvSpPr>
          <p:spPr bwMode="gray">
            <a:xfrm>
              <a:off x="5480051" y="2700338"/>
              <a:ext cx="1027113"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4" name="Rectangle 17"/>
            <p:cNvSpPr>
              <a:spLocks noChangeArrowheads="1"/>
            </p:cNvSpPr>
            <p:nvPr/>
          </p:nvSpPr>
          <p:spPr bwMode="gray">
            <a:xfrm>
              <a:off x="5480051" y="4046538"/>
              <a:ext cx="1027113" cy="1028700"/>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5" name="Rectangle 18"/>
            <p:cNvSpPr>
              <a:spLocks noChangeArrowheads="1"/>
            </p:cNvSpPr>
            <p:nvPr/>
          </p:nvSpPr>
          <p:spPr bwMode="gray">
            <a:xfrm>
              <a:off x="4624388" y="2700338"/>
              <a:ext cx="503238" cy="1027112"/>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6" name="Rectangle 19"/>
            <p:cNvSpPr>
              <a:spLocks noChangeArrowheads="1"/>
            </p:cNvSpPr>
            <p:nvPr/>
          </p:nvSpPr>
          <p:spPr bwMode="gray">
            <a:xfrm>
              <a:off x="4624388" y="4046538"/>
              <a:ext cx="503238" cy="1028700"/>
            </a:xfrm>
            <a:prstGeom prst="rect">
              <a:avLst/>
            </a:prstGeom>
            <a:solidFill>
              <a:srgbClr val="A2A0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7" name="Freeform 20"/>
            <p:cNvSpPr>
              <a:spLocks noEditPoints="1"/>
            </p:cNvSpPr>
            <p:nvPr/>
          </p:nvSpPr>
          <p:spPr bwMode="gray">
            <a:xfrm>
              <a:off x="581026" y="2119313"/>
              <a:ext cx="723900" cy="685800"/>
            </a:xfrm>
            <a:custGeom>
              <a:avLst/>
              <a:gdLst>
                <a:gd name="T0" fmla="*/ 158 w 193"/>
                <a:gd name="T1" fmla="*/ 76 h 183"/>
                <a:gd name="T2" fmla="*/ 98 w 193"/>
                <a:gd name="T3" fmla="*/ 27 h 183"/>
                <a:gd name="T4" fmla="*/ 36 w 193"/>
                <a:gd name="T5" fmla="*/ 76 h 183"/>
                <a:gd name="T6" fmla="*/ 158 w 193"/>
                <a:gd name="T7" fmla="*/ 76 h 183"/>
                <a:gd name="T8" fmla="*/ 35 w 193"/>
                <a:gd name="T9" fmla="*/ 101 h 183"/>
                <a:gd name="T10" fmla="*/ 98 w 193"/>
                <a:gd name="T11" fmla="*/ 156 h 183"/>
                <a:gd name="T12" fmla="*/ 154 w 193"/>
                <a:gd name="T13" fmla="*/ 125 h 183"/>
                <a:gd name="T14" fmla="*/ 188 w 193"/>
                <a:gd name="T15" fmla="*/ 125 h 183"/>
                <a:gd name="T16" fmla="*/ 100 w 193"/>
                <a:gd name="T17" fmla="*/ 183 h 183"/>
                <a:gd name="T18" fmla="*/ 0 w 193"/>
                <a:gd name="T19" fmla="*/ 92 h 183"/>
                <a:gd name="T20" fmla="*/ 100 w 193"/>
                <a:gd name="T21" fmla="*/ 0 h 183"/>
                <a:gd name="T22" fmla="*/ 193 w 193"/>
                <a:gd name="T23" fmla="*/ 97 h 183"/>
                <a:gd name="T24" fmla="*/ 193 w 193"/>
                <a:gd name="T25" fmla="*/ 101 h 183"/>
                <a:gd name="T26" fmla="*/ 35 w 193"/>
                <a:gd name="T27" fmla="*/ 10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3" h="183">
                  <a:moveTo>
                    <a:pt x="158" y="76"/>
                  </a:moveTo>
                  <a:cubicBezTo>
                    <a:pt x="153" y="45"/>
                    <a:pt x="129" y="27"/>
                    <a:pt x="98" y="27"/>
                  </a:cubicBezTo>
                  <a:cubicBezTo>
                    <a:pt x="68" y="27"/>
                    <a:pt x="41" y="45"/>
                    <a:pt x="36" y="76"/>
                  </a:cubicBezTo>
                  <a:lnTo>
                    <a:pt x="158" y="76"/>
                  </a:lnTo>
                  <a:close/>
                  <a:moveTo>
                    <a:pt x="35" y="101"/>
                  </a:moveTo>
                  <a:cubicBezTo>
                    <a:pt x="38" y="137"/>
                    <a:pt x="69" y="156"/>
                    <a:pt x="98" y="156"/>
                  </a:cubicBezTo>
                  <a:cubicBezTo>
                    <a:pt x="117" y="156"/>
                    <a:pt x="143" y="149"/>
                    <a:pt x="154" y="125"/>
                  </a:cubicBezTo>
                  <a:cubicBezTo>
                    <a:pt x="188" y="125"/>
                    <a:pt x="188" y="125"/>
                    <a:pt x="188" y="125"/>
                  </a:cubicBezTo>
                  <a:cubicBezTo>
                    <a:pt x="172" y="166"/>
                    <a:pt x="134" y="183"/>
                    <a:pt x="100" y="183"/>
                  </a:cubicBezTo>
                  <a:cubicBezTo>
                    <a:pt x="33" y="183"/>
                    <a:pt x="0" y="141"/>
                    <a:pt x="0" y="92"/>
                  </a:cubicBezTo>
                  <a:cubicBezTo>
                    <a:pt x="0" y="42"/>
                    <a:pt x="33" y="0"/>
                    <a:pt x="100" y="0"/>
                  </a:cubicBezTo>
                  <a:cubicBezTo>
                    <a:pt x="145" y="0"/>
                    <a:pt x="193" y="26"/>
                    <a:pt x="193" y="97"/>
                  </a:cubicBezTo>
                  <a:cubicBezTo>
                    <a:pt x="193" y="101"/>
                    <a:pt x="193" y="101"/>
                    <a:pt x="193" y="101"/>
                  </a:cubicBezTo>
                  <a:lnTo>
                    <a:pt x="35" y="10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8" name="Freeform 21"/>
            <p:cNvSpPr>
              <a:spLocks/>
            </p:cNvSpPr>
            <p:nvPr/>
          </p:nvSpPr>
          <p:spPr bwMode="gray">
            <a:xfrm>
              <a:off x="1373188" y="2119313"/>
              <a:ext cx="652463" cy="685800"/>
            </a:xfrm>
            <a:custGeom>
              <a:avLst/>
              <a:gdLst>
                <a:gd name="T0" fmla="*/ 33 w 174"/>
                <a:gd name="T1" fmla="*/ 123 h 183"/>
                <a:gd name="T2" fmla="*/ 87 w 174"/>
                <a:gd name="T3" fmla="*/ 158 h 183"/>
                <a:gd name="T4" fmla="*/ 139 w 174"/>
                <a:gd name="T5" fmla="*/ 131 h 183"/>
                <a:gd name="T6" fmla="*/ 107 w 174"/>
                <a:gd name="T7" fmla="*/ 108 h 183"/>
                <a:gd name="T8" fmla="*/ 53 w 174"/>
                <a:gd name="T9" fmla="*/ 101 h 183"/>
                <a:gd name="T10" fmla="*/ 6 w 174"/>
                <a:gd name="T11" fmla="*/ 55 h 183"/>
                <a:gd name="T12" fmla="*/ 85 w 174"/>
                <a:gd name="T13" fmla="*/ 0 h 183"/>
                <a:gd name="T14" fmla="*/ 168 w 174"/>
                <a:gd name="T15" fmla="*/ 58 h 183"/>
                <a:gd name="T16" fmla="*/ 136 w 174"/>
                <a:gd name="T17" fmla="*/ 58 h 183"/>
                <a:gd name="T18" fmla="*/ 84 w 174"/>
                <a:gd name="T19" fmla="*/ 26 h 183"/>
                <a:gd name="T20" fmla="*/ 39 w 174"/>
                <a:gd name="T21" fmla="*/ 52 h 183"/>
                <a:gd name="T22" fmla="*/ 68 w 174"/>
                <a:gd name="T23" fmla="*/ 73 h 183"/>
                <a:gd name="T24" fmla="*/ 114 w 174"/>
                <a:gd name="T25" fmla="*/ 79 h 183"/>
                <a:gd name="T26" fmla="*/ 174 w 174"/>
                <a:gd name="T27" fmla="*/ 125 h 183"/>
                <a:gd name="T28" fmla="*/ 88 w 174"/>
                <a:gd name="T29" fmla="*/ 183 h 183"/>
                <a:gd name="T30" fmla="*/ 0 w 174"/>
                <a:gd name="T31" fmla="*/ 123 h 183"/>
                <a:gd name="T32" fmla="*/ 33 w 174"/>
                <a:gd name="T33" fmla="*/ 12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4" h="183">
                  <a:moveTo>
                    <a:pt x="33" y="123"/>
                  </a:moveTo>
                  <a:cubicBezTo>
                    <a:pt x="33" y="139"/>
                    <a:pt x="45" y="158"/>
                    <a:pt x="87" y="158"/>
                  </a:cubicBezTo>
                  <a:cubicBezTo>
                    <a:pt x="129" y="158"/>
                    <a:pt x="139" y="143"/>
                    <a:pt x="139" y="131"/>
                  </a:cubicBezTo>
                  <a:cubicBezTo>
                    <a:pt x="139" y="119"/>
                    <a:pt x="133" y="112"/>
                    <a:pt x="107" y="108"/>
                  </a:cubicBezTo>
                  <a:cubicBezTo>
                    <a:pt x="53" y="101"/>
                    <a:pt x="53" y="101"/>
                    <a:pt x="53" y="101"/>
                  </a:cubicBezTo>
                  <a:cubicBezTo>
                    <a:pt x="28" y="97"/>
                    <a:pt x="6" y="82"/>
                    <a:pt x="6" y="55"/>
                  </a:cubicBezTo>
                  <a:cubicBezTo>
                    <a:pt x="6" y="21"/>
                    <a:pt x="37" y="0"/>
                    <a:pt x="85" y="0"/>
                  </a:cubicBezTo>
                  <a:cubicBezTo>
                    <a:pt x="141" y="0"/>
                    <a:pt x="165" y="24"/>
                    <a:pt x="168" y="58"/>
                  </a:cubicBezTo>
                  <a:cubicBezTo>
                    <a:pt x="136" y="58"/>
                    <a:pt x="136" y="58"/>
                    <a:pt x="136" y="58"/>
                  </a:cubicBezTo>
                  <a:cubicBezTo>
                    <a:pt x="135" y="40"/>
                    <a:pt x="118" y="26"/>
                    <a:pt x="84" y="26"/>
                  </a:cubicBezTo>
                  <a:cubicBezTo>
                    <a:pt x="63" y="26"/>
                    <a:pt x="39" y="31"/>
                    <a:pt x="39" y="52"/>
                  </a:cubicBezTo>
                  <a:cubicBezTo>
                    <a:pt x="39" y="63"/>
                    <a:pt x="44" y="70"/>
                    <a:pt x="68" y="73"/>
                  </a:cubicBezTo>
                  <a:cubicBezTo>
                    <a:pt x="114" y="79"/>
                    <a:pt x="114" y="79"/>
                    <a:pt x="114" y="79"/>
                  </a:cubicBezTo>
                  <a:cubicBezTo>
                    <a:pt x="157" y="85"/>
                    <a:pt x="174" y="100"/>
                    <a:pt x="174" y="125"/>
                  </a:cubicBezTo>
                  <a:cubicBezTo>
                    <a:pt x="174" y="165"/>
                    <a:pt x="140" y="183"/>
                    <a:pt x="88" y="183"/>
                  </a:cubicBezTo>
                  <a:cubicBezTo>
                    <a:pt x="49" y="183"/>
                    <a:pt x="4" y="173"/>
                    <a:pt x="0" y="123"/>
                  </a:cubicBezTo>
                  <a:lnTo>
                    <a:pt x="33" y="1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49" name="Freeform 22"/>
            <p:cNvSpPr>
              <a:spLocks/>
            </p:cNvSpPr>
            <p:nvPr/>
          </p:nvSpPr>
          <p:spPr bwMode="gray">
            <a:xfrm>
              <a:off x="2133601" y="2119313"/>
              <a:ext cx="1103313" cy="663575"/>
            </a:xfrm>
            <a:custGeom>
              <a:avLst/>
              <a:gdLst>
                <a:gd name="T0" fmla="*/ 261 w 294"/>
                <a:gd name="T1" fmla="*/ 68 h 177"/>
                <a:gd name="T2" fmla="*/ 220 w 294"/>
                <a:gd name="T3" fmla="*/ 27 h 177"/>
                <a:gd name="T4" fmla="*/ 163 w 294"/>
                <a:gd name="T5" fmla="*/ 74 h 177"/>
                <a:gd name="T6" fmla="*/ 163 w 294"/>
                <a:gd name="T7" fmla="*/ 177 h 177"/>
                <a:gd name="T8" fmla="*/ 131 w 294"/>
                <a:gd name="T9" fmla="*/ 177 h 177"/>
                <a:gd name="T10" fmla="*/ 131 w 294"/>
                <a:gd name="T11" fmla="*/ 68 h 177"/>
                <a:gd name="T12" fmla="*/ 90 w 294"/>
                <a:gd name="T13" fmla="*/ 27 h 177"/>
                <a:gd name="T14" fmla="*/ 33 w 294"/>
                <a:gd name="T15" fmla="*/ 78 h 177"/>
                <a:gd name="T16" fmla="*/ 33 w 294"/>
                <a:gd name="T17" fmla="*/ 177 h 177"/>
                <a:gd name="T18" fmla="*/ 0 w 294"/>
                <a:gd name="T19" fmla="*/ 177 h 177"/>
                <a:gd name="T20" fmla="*/ 0 w 294"/>
                <a:gd name="T21" fmla="*/ 6 h 177"/>
                <a:gd name="T22" fmla="*/ 33 w 294"/>
                <a:gd name="T23" fmla="*/ 6 h 177"/>
                <a:gd name="T24" fmla="*/ 33 w 294"/>
                <a:gd name="T25" fmla="*/ 32 h 177"/>
                <a:gd name="T26" fmla="*/ 34 w 294"/>
                <a:gd name="T27" fmla="*/ 32 h 177"/>
                <a:gd name="T28" fmla="*/ 101 w 294"/>
                <a:gd name="T29" fmla="*/ 0 h 177"/>
                <a:gd name="T30" fmla="*/ 159 w 294"/>
                <a:gd name="T31" fmla="*/ 32 h 177"/>
                <a:gd name="T32" fmla="*/ 229 w 294"/>
                <a:gd name="T33" fmla="*/ 0 h 177"/>
                <a:gd name="T34" fmla="*/ 294 w 294"/>
                <a:gd name="T35" fmla="*/ 60 h 177"/>
                <a:gd name="T36" fmla="*/ 294 w 294"/>
                <a:gd name="T37" fmla="*/ 177 h 177"/>
                <a:gd name="T38" fmla="*/ 261 w 294"/>
                <a:gd name="T39" fmla="*/ 177 h 177"/>
                <a:gd name="T40" fmla="*/ 261 w 294"/>
                <a:gd name="T41"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4" h="177">
                  <a:moveTo>
                    <a:pt x="261" y="68"/>
                  </a:moveTo>
                  <a:cubicBezTo>
                    <a:pt x="261" y="37"/>
                    <a:pt x="241" y="27"/>
                    <a:pt x="220" y="27"/>
                  </a:cubicBezTo>
                  <a:cubicBezTo>
                    <a:pt x="190" y="27"/>
                    <a:pt x="163" y="41"/>
                    <a:pt x="163" y="74"/>
                  </a:cubicBezTo>
                  <a:cubicBezTo>
                    <a:pt x="163" y="177"/>
                    <a:pt x="163" y="177"/>
                    <a:pt x="163" y="177"/>
                  </a:cubicBezTo>
                  <a:cubicBezTo>
                    <a:pt x="131" y="177"/>
                    <a:pt x="131" y="177"/>
                    <a:pt x="131" y="177"/>
                  </a:cubicBezTo>
                  <a:cubicBezTo>
                    <a:pt x="131" y="68"/>
                    <a:pt x="131" y="68"/>
                    <a:pt x="131" y="68"/>
                  </a:cubicBezTo>
                  <a:cubicBezTo>
                    <a:pt x="131" y="37"/>
                    <a:pt x="111" y="27"/>
                    <a:pt x="90" y="27"/>
                  </a:cubicBezTo>
                  <a:cubicBezTo>
                    <a:pt x="60" y="27"/>
                    <a:pt x="33" y="45"/>
                    <a:pt x="33" y="78"/>
                  </a:cubicBezTo>
                  <a:cubicBezTo>
                    <a:pt x="33" y="177"/>
                    <a:pt x="33" y="177"/>
                    <a:pt x="33" y="177"/>
                  </a:cubicBezTo>
                  <a:cubicBezTo>
                    <a:pt x="0" y="177"/>
                    <a:pt x="0" y="177"/>
                    <a:pt x="0" y="177"/>
                  </a:cubicBezTo>
                  <a:cubicBezTo>
                    <a:pt x="0" y="6"/>
                    <a:pt x="0" y="6"/>
                    <a:pt x="0" y="6"/>
                  </a:cubicBezTo>
                  <a:cubicBezTo>
                    <a:pt x="33" y="6"/>
                    <a:pt x="33" y="6"/>
                    <a:pt x="33" y="6"/>
                  </a:cubicBezTo>
                  <a:cubicBezTo>
                    <a:pt x="33" y="32"/>
                    <a:pt x="33" y="32"/>
                    <a:pt x="33" y="32"/>
                  </a:cubicBezTo>
                  <a:cubicBezTo>
                    <a:pt x="34" y="32"/>
                    <a:pt x="34" y="32"/>
                    <a:pt x="34" y="32"/>
                  </a:cubicBezTo>
                  <a:cubicBezTo>
                    <a:pt x="49" y="8"/>
                    <a:pt x="76" y="0"/>
                    <a:pt x="101" y="0"/>
                  </a:cubicBezTo>
                  <a:cubicBezTo>
                    <a:pt x="123" y="0"/>
                    <a:pt x="145" y="9"/>
                    <a:pt x="159" y="32"/>
                  </a:cubicBezTo>
                  <a:cubicBezTo>
                    <a:pt x="175" y="12"/>
                    <a:pt x="196" y="0"/>
                    <a:pt x="229" y="0"/>
                  </a:cubicBezTo>
                  <a:cubicBezTo>
                    <a:pt x="246" y="0"/>
                    <a:pt x="294" y="8"/>
                    <a:pt x="294" y="60"/>
                  </a:cubicBezTo>
                  <a:cubicBezTo>
                    <a:pt x="294" y="177"/>
                    <a:pt x="294" y="177"/>
                    <a:pt x="294" y="177"/>
                  </a:cubicBezTo>
                  <a:cubicBezTo>
                    <a:pt x="261" y="177"/>
                    <a:pt x="261" y="177"/>
                    <a:pt x="261" y="177"/>
                  </a:cubicBezTo>
                  <a:lnTo>
                    <a:pt x="261"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50" name="Freeform 23"/>
            <p:cNvSpPr>
              <a:spLocks/>
            </p:cNvSpPr>
            <p:nvPr/>
          </p:nvSpPr>
          <p:spPr bwMode="gray">
            <a:xfrm>
              <a:off x="3297238" y="1943100"/>
              <a:ext cx="438150" cy="862012"/>
            </a:xfrm>
            <a:custGeom>
              <a:avLst/>
              <a:gdLst>
                <a:gd name="T0" fmla="*/ 36 w 117"/>
                <a:gd name="T1" fmla="*/ 0 h 230"/>
                <a:gd name="T2" fmla="*/ 68 w 117"/>
                <a:gd name="T3" fmla="*/ 0 h 230"/>
                <a:gd name="T4" fmla="*/ 68 w 117"/>
                <a:gd name="T5" fmla="*/ 53 h 230"/>
                <a:gd name="T6" fmla="*/ 117 w 117"/>
                <a:gd name="T7" fmla="*/ 53 h 230"/>
                <a:gd name="T8" fmla="*/ 117 w 117"/>
                <a:gd name="T9" fmla="*/ 78 h 230"/>
                <a:gd name="T10" fmla="*/ 68 w 117"/>
                <a:gd name="T11" fmla="*/ 78 h 230"/>
                <a:gd name="T12" fmla="*/ 68 w 117"/>
                <a:gd name="T13" fmla="*/ 184 h 230"/>
                <a:gd name="T14" fmla="*/ 95 w 117"/>
                <a:gd name="T15" fmla="*/ 203 h 230"/>
                <a:gd name="T16" fmla="*/ 117 w 117"/>
                <a:gd name="T17" fmla="*/ 200 h 230"/>
                <a:gd name="T18" fmla="*/ 117 w 117"/>
                <a:gd name="T19" fmla="*/ 228 h 230"/>
                <a:gd name="T20" fmla="*/ 81 w 117"/>
                <a:gd name="T21" fmla="*/ 230 h 230"/>
                <a:gd name="T22" fmla="*/ 36 w 117"/>
                <a:gd name="T23" fmla="*/ 190 h 230"/>
                <a:gd name="T24" fmla="*/ 36 w 117"/>
                <a:gd name="T25" fmla="*/ 78 h 230"/>
                <a:gd name="T26" fmla="*/ 0 w 117"/>
                <a:gd name="T27" fmla="*/ 78 h 230"/>
                <a:gd name="T28" fmla="*/ 0 w 117"/>
                <a:gd name="T29" fmla="*/ 53 h 230"/>
                <a:gd name="T30" fmla="*/ 36 w 117"/>
                <a:gd name="T31" fmla="*/ 53 h 230"/>
                <a:gd name="T32" fmla="*/ 36 w 117"/>
                <a:gd name="T33"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230">
                  <a:moveTo>
                    <a:pt x="36" y="0"/>
                  </a:moveTo>
                  <a:cubicBezTo>
                    <a:pt x="68" y="0"/>
                    <a:pt x="68" y="0"/>
                    <a:pt x="68" y="0"/>
                  </a:cubicBezTo>
                  <a:cubicBezTo>
                    <a:pt x="68" y="53"/>
                    <a:pt x="68" y="53"/>
                    <a:pt x="68" y="53"/>
                  </a:cubicBezTo>
                  <a:cubicBezTo>
                    <a:pt x="117" y="53"/>
                    <a:pt x="117" y="53"/>
                    <a:pt x="117" y="53"/>
                  </a:cubicBezTo>
                  <a:cubicBezTo>
                    <a:pt x="117" y="78"/>
                    <a:pt x="117" y="78"/>
                    <a:pt x="117" y="78"/>
                  </a:cubicBezTo>
                  <a:cubicBezTo>
                    <a:pt x="68" y="78"/>
                    <a:pt x="68" y="78"/>
                    <a:pt x="68" y="78"/>
                  </a:cubicBezTo>
                  <a:cubicBezTo>
                    <a:pt x="68" y="184"/>
                    <a:pt x="68" y="184"/>
                    <a:pt x="68" y="184"/>
                  </a:cubicBezTo>
                  <a:cubicBezTo>
                    <a:pt x="68" y="198"/>
                    <a:pt x="78" y="203"/>
                    <a:pt x="95" y="203"/>
                  </a:cubicBezTo>
                  <a:cubicBezTo>
                    <a:pt x="102" y="203"/>
                    <a:pt x="110" y="202"/>
                    <a:pt x="117" y="200"/>
                  </a:cubicBezTo>
                  <a:cubicBezTo>
                    <a:pt x="117" y="228"/>
                    <a:pt x="117" y="228"/>
                    <a:pt x="117" y="228"/>
                  </a:cubicBezTo>
                  <a:cubicBezTo>
                    <a:pt x="106" y="230"/>
                    <a:pt x="94" y="230"/>
                    <a:pt x="81" y="230"/>
                  </a:cubicBezTo>
                  <a:cubicBezTo>
                    <a:pt x="49" y="230"/>
                    <a:pt x="36" y="214"/>
                    <a:pt x="36" y="190"/>
                  </a:cubicBezTo>
                  <a:cubicBezTo>
                    <a:pt x="36" y="78"/>
                    <a:pt x="36" y="78"/>
                    <a:pt x="36" y="78"/>
                  </a:cubicBezTo>
                  <a:cubicBezTo>
                    <a:pt x="0" y="78"/>
                    <a:pt x="0" y="78"/>
                    <a:pt x="0" y="78"/>
                  </a:cubicBezTo>
                  <a:cubicBezTo>
                    <a:pt x="0" y="53"/>
                    <a:pt x="0" y="53"/>
                    <a:pt x="0" y="53"/>
                  </a:cubicBezTo>
                  <a:cubicBezTo>
                    <a:pt x="36" y="53"/>
                    <a:pt x="36" y="53"/>
                    <a:pt x="36" y="53"/>
                  </a:cubicBezTo>
                  <a:lnTo>
                    <a:pt x="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Tree>
    <p:extLst>
      <p:ext uri="{BB962C8B-B14F-4D97-AF65-F5344CB8AC3E}">
        <p14:creationId xmlns:p14="http://schemas.microsoft.com/office/powerpoint/2010/main" val="223947249"/>
      </p:ext>
    </p:extLst>
  </p:cSld>
  <p:clrMap bg1="lt1" tx1="dk1" bg2="lt2" tx2="dk2" accent1="accent1" accent2="accent2" accent3="accent3" accent4="accent4" accent5="accent5" accent6="accent6" hlink="hlink" folHlink="folHlink"/>
  <p:notesStyle>
    <a:lvl1pPr marL="180000" indent="-180000" algn="l" defTabSz="914400" rtl="0" eaLnBrk="1" latinLnBrk="0" hangingPunct="1">
      <a:lnSpc>
        <a:spcPct val="90000"/>
      </a:lnSpc>
      <a:spcBef>
        <a:spcPts val="400"/>
      </a:spcBef>
      <a:buClr>
        <a:schemeClr val="tx1"/>
      </a:buClr>
      <a:buFont typeface="Arial" panose="020B0604020202020204" pitchFamily="34" charset="0"/>
      <a:buChar char="•"/>
      <a:defRPr sz="1200" kern="1200">
        <a:solidFill>
          <a:schemeClr val="tx1"/>
        </a:solidFill>
        <a:latin typeface="+mn-lt"/>
        <a:ea typeface="+mn-ea"/>
        <a:cs typeface="+mn-cs"/>
      </a:defRPr>
    </a:lvl1pPr>
    <a:lvl2pPr marL="357188" indent="-176213" algn="l" defTabSz="914400" rtl="0" eaLnBrk="1" latinLnBrk="0" hangingPunct="1">
      <a:lnSpc>
        <a:spcPct val="90000"/>
      </a:lnSpc>
      <a:spcBef>
        <a:spcPts val="400"/>
      </a:spcBef>
      <a:buClr>
        <a:schemeClr val="tx1"/>
      </a:buClr>
      <a:buFont typeface="Arial Narrow" panose="020B0606020202030204" pitchFamily="34" charset="0"/>
      <a:buChar char="−"/>
      <a:defRPr sz="1200" kern="1200">
        <a:solidFill>
          <a:schemeClr val="tx1"/>
        </a:solidFill>
        <a:latin typeface="+mn-lt"/>
        <a:ea typeface="+mn-ea"/>
        <a:cs typeface="+mn-cs"/>
      </a:defRPr>
    </a:lvl2pPr>
    <a:lvl3pPr marL="538163" indent="-180975" algn="l" defTabSz="914400" rtl="0" eaLnBrk="1" latinLnBrk="0" hangingPunct="1">
      <a:lnSpc>
        <a:spcPct val="90000"/>
      </a:lnSpc>
      <a:spcBef>
        <a:spcPts val="400"/>
      </a:spcBef>
      <a:buClr>
        <a:schemeClr val="tx1"/>
      </a:buClr>
      <a:buFont typeface="Arial" panose="020B0604020202020204" pitchFamily="34" charset="0"/>
      <a:buChar char="•"/>
      <a:defRPr sz="1200" kern="1200">
        <a:solidFill>
          <a:schemeClr val="tx1"/>
        </a:solidFill>
        <a:latin typeface="+mn-lt"/>
        <a:ea typeface="+mn-ea"/>
        <a:cs typeface="+mn-cs"/>
      </a:defRPr>
    </a:lvl3pPr>
    <a:lvl4pPr marL="719138" indent="-180975" algn="l" defTabSz="914400" rtl="0" eaLnBrk="1" latinLnBrk="0" hangingPunct="1">
      <a:lnSpc>
        <a:spcPct val="90000"/>
      </a:lnSpc>
      <a:spcBef>
        <a:spcPts val="400"/>
      </a:spcBef>
      <a:buClr>
        <a:schemeClr val="tx1"/>
      </a:buClr>
      <a:buFont typeface="Arial Narrow" panose="020B0606020202030204" pitchFamily="34" charset="0"/>
      <a:buChar char="−"/>
      <a:defRPr sz="1200" kern="1200">
        <a:solidFill>
          <a:schemeClr val="tx1"/>
        </a:solidFill>
        <a:latin typeface="+mn-lt"/>
        <a:ea typeface="+mn-ea"/>
        <a:cs typeface="+mn-cs"/>
      </a:defRPr>
    </a:lvl4pPr>
    <a:lvl5pPr marL="895350" indent="-176213" algn="l" defTabSz="914400" rtl="0" eaLnBrk="1" latinLnBrk="0" hangingPunct="1">
      <a:lnSpc>
        <a:spcPct val="90000"/>
      </a:lnSpc>
      <a:spcBef>
        <a:spcPts val="400"/>
      </a:spcBef>
      <a:buClr>
        <a:schemeClr val="tx1"/>
      </a:buClr>
      <a:buFont typeface="Arial" panose="020B0604020202020204" pitchFamily="34" charset="0"/>
      <a:buChar char="•"/>
      <a:defRPr sz="1200" kern="1200" baseline="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pPr algn="ctr"/>
            <a:fld id="{9179A6DD-1B1A-4238-A284-7825C0DCB1DD}" type="slidenum">
              <a:rPr lang="en-US" sz="800" b="1" smtClean="0"/>
              <a:pPr algn="ctr"/>
              <a:t>0</a:t>
            </a:fld>
            <a:endParaRPr lang="en-US" sz="800" b="1" dirty="0"/>
          </a:p>
        </p:txBody>
      </p:sp>
    </p:spTree>
    <p:extLst>
      <p:ext uri="{BB962C8B-B14F-4D97-AF65-F5344CB8AC3E}">
        <p14:creationId xmlns:p14="http://schemas.microsoft.com/office/powerpoint/2010/main" val="2455918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Rectangle 2"/>
          <p:cNvSpPr>
            <a:spLocks noGrp="1" noRot="1" noChangeAspect="1" noChangeArrowheads="1" noTextEdit="1"/>
          </p:cNvSpPr>
          <p:nvPr>
            <p:ph type="sldImg"/>
          </p:nvPr>
        </p:nvSpPr>
        <p:spPr>
          <a:ln/>
        </p:spPr>
      </p:sp>
      <p:sp>
        <p:nvSpPr>
          <p:cNvPr id="2969603" name="Rectangle 3"/>
          <p:cNvSpPr>
            <a:spLocks noGrp="1" noChangeArrowheads="1"/>
          </p:cNvSpPr>
          <p:nvPr>
            <p:ph type="body" idx="1"/>
          </p:nvPr>
        </p:nvSpPr>
        <p:spPr/>
        <p:txBody>
          <a:bodyPr/>
          <a:lstStyle/>
          <a:p>
            <a:pPr>
              <a:lnSpc>
                <a:spcPct val="70000"/>
              </a:lnSpc>
            </a:pPr>
            <a:endParaRPr lang="de-DE" sz="1100"/>
          </a:p>
        </p:txBody>
      </p:sp>
    </p:spTree>
    <p:extLst>
      <p:ext uri="{BB962C8B-B14F-4D97-AF65-F5344CB8AC3E}">
        <p14:creationId xmlns:p14="http://schemas.microsoft.com/office/powerpoint/2010/main" val="224754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42554339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4036727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Rectangle 2"/>
          <p:cNvSpPr>
            <a:spLocks noGrp="1" noRot="1" noChangeAspect="1" noChangeArrowheads="1" noTextEdit="1"/>
          </p:cNvSpPr>
          <p:nvPr>
            <p:ph type="sldImg"/>
          </p:nvPr>
        </p:nvSpPr>
        <p:spPr>
          <a:ln/>
        </p:spPr>
      </p:sp>
      <p:sp>
        <p:nvSpPr>
          <p:cNvPr id="2969603" name="Rectangle 3"/>
          <p:cNvSpPr>
            <a:spLocks noGrp="1" noChangeArrowheads="1"/>
          </p:cNvSpPr>
          <p:nvPr>
            <p:ph type="body" idx="1"/>
          </p:nvPr>
        </p:nvSpPr>
        <p:spPr/>
        <p:txBody>
          <a:bodyPr/>
          <a:lstStyle/>
          <a:p>
            <a:pPr>
              <a:lnSpc>
                <a:spcPct val="70000"/>
              </a:lnSpc>
            </a:pPr>
            <a:endParaRPr lang="de-DE" sz="1100"/>
          </a:p>
        </p:txBody>
      </p:sp>
    </p:spTree>
    <p:extLst>
      <p:ext uri="{BB962C8B-B14F-4D97-AF65-F5344CB8AC3E}">
        <p14:creationId xmlns:p14="http://schemas.microsoft.com/office/powerpoint/2010/main" val="1540655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432878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777473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433358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Rectangle 2"/>
          <p:cNvSpPr>
            <a:spLocks noGrp="1" noRot="1" noChangeAspect="1" noChangeArrowheads="1" noTextEdit="1"/>
          </p:cNvSpPr>
          <p:nvPr>
            <p:ph type="sldImg"/>
          </p:nvPr>
        </p:nvSpPr>
        <p:spPr>
          <a:ln/>
        </p:spPr>
      </p:sp>
      <p:sp>
        <p:nvSpPr>
          <p:cNvPr id="2969603" name="Rectangle 3"/>
          <p:cNvSpPr>
            <a:spLocks noGrp="1" noChangeArrowheads="1"/>
          </p:cNvSpPr>
          <p:nvPr>
            <p:ph type="body" idx="1"/>
          </p:nvPr>
        </p:nvSpPr>
        <p:spPr/>
        <p:txBody>
          <a:bodyPr/>
          <a:lstStyle/>
          <a:p>
            <a:pPr>
              <a:lnSpc>
                <a:spcPct val="70000"/>
              </a:lnSpc>
            </a:pPr>
            <a:endParaRPr lang="de-DE" sz="1100"/>
          </a:p>
        </p:txBody>
      </p:sp>
    </p:spTree>
    <p:extLst>
      <p:ext uri="{BB962C8B-B14F-4D97-AF65-F5344CB8AC3E}">
        <p14:creationId xmlns:p14="http://schemas.microsoft.com/office/powerpoint/2010/main" val="2614826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Rectangle 2"/>
          <p:cNvSpPr>
            <a:spLocks noGrp="1" noRot="1" noChangeAspect="1" noChangeArrowheads="1" noTextEdit="1"/>
          </p:cNvSpPr>
          <p:nvPr>
            <p:ph type="sldImg"/>
          </p:nvPr>
        </p:nvSpPr>
        <p:spPr>
          <a:ln/>
        </p:spPr>
      </p:sp>
      <p:sp>
        <p:nvSpPr>
          <p:cNvPr id="2969603" name="Rectangle 3"/>
          <p:cNvSpPr>
            <a:spLocks noGrp="1" noChangeArrowheads="1"/>
          </p:cNvSpPr>
          <p:nvPr>
            <p:ph type="body" idx="1"/>
          </p:nvPr>
        </p:nvSpPr>
        <p:spPr/>
        <p:txBody>
          <a:bodyPr/>
          <a:lstStyle/>
          <a:p>
            <a:pPr>
              <a:lnSpc>
                <a:spcPct val="70000"/>
              </a:lnSpc>
            </a:pPr>
            <a:endParaRPr lang="de-DE" sz="1100"/>
          </a:p>
        </p:txBody>
      </p:sp>
    </p:spTree>
    <p:extLst>
      <p:ext uri="{BB962C8B-B14F-4D97-AF65-F5344CB8AC3E}">
        <p14:creationId xmlns:p14="http://schemas.microsoft.com/office/powerpoint/2010/main" val="1516485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Rectangle 2"/>
          <p:cNvSpPr>
            <a:spLocks noGrp="1" noRot="1" noChangeAspect="1" noChangeArrowheads="1" noTextEdit="1"/>
          </p:cNvSpPr>
          <p:nvPr>
            <p:ph type="sldImg"/>
          </p:nvPr>
        </p:nvSpPr>
        <p:spPr>
          <a:ln/>
        </p:spPr>
      </p:sp>
      <p:sp>
        <p:nvSpPr>
          <p:cNvPr id="2969603" name="Rectangle 3"/>
          <p:cNvSpPr>
            <a:spLocks noGrp="1" noChangeArrowheads="1"/>
          </p:cNvSpPr>
          <p:nvPr>
            <p:ph type="body" idx="1"/>
          </p:nvPr>
        </p:nvSpPr>
        <p:spPr/>
        <p:txBody>
          <a:bodyPr/>
          <a:lstStyle/>
          <a:p>
            <a:pPr>
              <a:lnSpc>
                <a:spcPct val="70000"/>
              </a:lnSpc>
            </a:pPr>
            <a:endParaRPr lang="de-DE" sz="1000"/>
          </a:p>
        </p:txBody>
      </p:sp>
    </p:spTree>
    <p:extLst>
      <p:ext uri="{BB962C8B-B14F-4D97-AF65-F5344CB8AC3E}">
        <p14:creationId xmlns:p14="http://schemas.microsoft.com/office/powerpoint/2010/main" val="992379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11225" y="868363"/>
            <a:ext cx="4979988" cy="3448050"/>
          </a:xfrm>
          <a:ln/>
        </p:spPr>
      </p:sp>
      <p:sp>
        <p:nvSpPr>
          <p:cNvPr id="19459" name="Rectangle 3"/>
          <p:cNvSpPr>
            <a:spLocks noGrp="1" noChangeArrowheads="1"/>
          </p:cNvSpPr>
          <p:nvPr>
            <p:ph type="body" idx="1"/>
          </p:nvPr>
        </p:nvSpPr>
        <p:spPr>
          <a:noFill/>
          <a:extLst>
            <a:ext uri="{91240B29-F687-4F45-9708-019B960494DF}">
              <a14:hiddenLine xmlns:a14="http://schemas.microsoft.com/office/drawing/2010/main" w="9525">
                <a:solidFill>
                  <a:schemeClr val="tx1"/>
                </a:solidFill>
                <a:miter lim="800000"/>
                <a:headEnd/>
                <a:tailEnd/>
              </a14:hiddenLine>
            </a:ext>
          </a:extLst>
        </p:spPr>
        <p:txBody>
          <a:bodyPr lIns="90871" tIns="44638" rIns="90871" bIns="44638"/>
          <a:lstStyle/>
          <a:p>
            <a:pPr eaLnBrk="1" hangingPunct="1"/>
            <a:endParaRPr lang="de-DE" altLang="zh-CN"/>
          </a:p>
        </p:txBody>
      </p:sp>
    </p:spTree>
    <p:extLst>
      <p:ext uri="{BB962C8B-B14F-4D97-AF65-F5344CB8AC3E}">
        <p14:creationId xmlns:p14="http://schemas.microsoft.com/office/powerpoint/2010/main" val="2404882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LEGO, Samsung, GE, </a:t>
            </a:r>
            <a:r>
              <a:rPr lang="de-DE" dirty="0" err="1"/>
              <a:t>coca</a:t>
            </a:r>
            <a:r>
              <a:rPr lang="de-DE" dirty="0"/>
              <a:t> </a:t>
            </a:r>
            <a:r>
              <a:rPr lang="de-DE" dirty="0" err="1"/>
              <a:t>cola</a:t>
            </a:r>
            <a:r>
              <a:rPr lang="de-DE"/>
              <a:t>, Samsung</a:t>
            </a:r>
            <a:endParaRPr lang="en-US" dirty="0"/>
          </a:p>
        </p:txBody>
      </p:sp>
      <p:sp>
        <p:nvSpPr>
          <p:cNvPr id="4" name="Foliennummernplatzhalter 3"/>
          <p:cNvSpPr>
            <a:spLocks noGrp="1"/>
          </p:cNvSpPr>
          <p:nvPr>
            <p:ph type="sldNum" sz="quarter" idx="10"/>
          </p:nvPr>
        </p:nvSpPr>
        <p:spPr/>
        <p:txBody>
          <a:bodyPr/>
          <a:lstStyle/>
          <a:p>
            <a:pPr algn="ctr"/>
            <a:fld id="{9179A6DD-1B1A-4238-A284-7825C0DCB1DD}" type="slidenum">
              <a:rPr lang="en-US" sz="800" b="1" smtClean="0"/>
              <a:pPr algn="ctr"/>
              <a:t>44</a:t>
            </a:fld>
            <a:endParaRPr lang="en-US" sz="800" b="1" dirty="0"/>
          </a:p>
        </p:txBody>
      </p:sp>
    </p:spTree>
    <p:extLst>
      <p:ext uri="{BB962C8B-B14F-4D97-AF65-F5344CB8AC3E}">
        <p14:creationId xmlns:p14="http://schemas.microsoft.com/office/powerpoint/2010/main" val="14000910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46113" y="744538"/>
            <a:ext cx="5376862" cy="3722687"/>
          </a:xfrm>
        </p:spPr>
      </p:sp>
      <p:sp>
        <p:nvSpPr>
          <p:cNvPr id="3" name="Notizenplatzhalter 2"/>
          <p:cNvSpPr>
            <a:spLocks noGrp="1"/>
          </p:cNvSpPr>
          <p:nvPr>
            <p:ph type="body" idx="1"/>
          </p:nvPr>
        </p:nvSpPr>
        <p:spPr>
          <a:xfrm>
            <a:off x="138312" y="4603856"/>
            <a:ext cx="6321436" cy="3450866"/>
          </a:xfrm>
        </p:spPr>
        <p:txBody>
          <a:bodyPr>
            <a:normAutofit/>
          </a:bodyPr>
          <a:lstStyle/>
          <a:p>
            <a:r>
              <a:rPr lang="de-DE" dirty="0"/>
              <a:t>Kärcher: Besetzung Nische</a:t>
            </a:r>
            <a:r>
              <a:rPr lang="de-DE" baseline="0" dirty="0"/>
              <a:t> nicht genug, Innovation; in 2014 58 </a:t>
            </a:r>
            <a:r>
              <a:rPr lang="de-DE" baseline="0" dirty="0" err="1"/>
              <a:t>new</a:t>
            </a:r>
            <a:r>
              <a:rPr lang="de-DE" baseline="0" dirty="0"/>
              <a:t> </a:t>
            </a:r>
            <a:r>
              <a:rPr lang="de-DE" baseline="0" dirty="0" err="1"/>
              <a:t>patents</a:t>
            </a:r>
            <a:r>
              <a:rPr lang="de-DE" baseline="0" dirty="0"/>
              <a:t>; 12,72 </a:t>
            </a:r>
            <a:r>
              <a:rPr lang="de-DE" baseline="0" dirty="0" err="1"/>
              <a:t>Mio</a:t>
            </a:r>
            <a:r>
              <a:rPr lang="de-DE" baseline="0" dirty="0"/>
              <a:t> </a:t>
            </a:r>
            <a:r>
              <a:rPr lang="de-DE" baseline="0" dirty="0" err="1"/>
              <a:t>sold</a:t>
            </a:r>
            <a:r>
              <a:rPr lang="de-DE" baseline="0" dirty="0"/>
              <a:t> </a:t>
            </a:r>
            <a:r>
              <a:rPr lang="de-DE" baseline="0" dirty="0" err="1"/>
              <a:t>products</a:t>
            </a:r>
            <a:r>
              <a:rPr lang="de-DE" baseline="0" dirty="0"/>
              <a:t> ; 	</a:t>
            </a:r>
            <a:endParaRPr lang="de-DE" dirty="0"/>
          </a:p>
        </p:txBody>
      </p:sp>
      <p:sp>
        <p:nvSpPr>
          <p:cNvPr id="4" name="Foliennummernplatzhalter 3"/>
          <p:cNvSpPr>
            <a:spLocks noGrp="1"/>
          </p:cNvSpPr>
          <p:nvPr>
            <p:ph type="sldNum" sz="quarter" idx="10"/>
          </p:nvPr>
        </p:nvSpPr>
        <p:spPr/>
        <p:txBody>
          <a:bodyPr/>
          <a:lstStyle/>
          <a:p>
            <a:fld id="{B386405A-C693-4C3F-B475-9EA2D35F4570}" type="slidenum">
              <a:rPr lang="de-DE" smtClean="0"/>
              <a:pPr/>
              <a:t>51</a:t>
            </a:fld>
            <a:endParaRPr lang="de-DE"/>
          </a:p>
        </p:txBody>
      </p:sp>
      <p:sp>
        <p:nvSpPr>
          <p:cNvPr id="5" name="Rechteck 4"/>
          <p:cNvSpPr/>
          <p:nvPr/>
        </p:nvSpPr>
        <p:spPr>
          <a:xfrm>
            <a:off x="213085" y="7863972"/>
            <a:ext cx="6459748" cy="1631212"/>
          </a:xfrm>
          <a:prstGeom prst="rect">
            <a:avLst/>
          </a:prstGeom>
        </p:spPr>
        <p:txBody>
          <a:bodyPr wrap="square" lIns="91434" tIns="45718" rIns="91434" bIns="45718">
            <a:spAutoFit/>
          </a:bodyPr>
          <a:lstStyle/>
          <a:p>
            <a:r>
              <a:rPr lang="de-DE" sz="1000" b="1" dirty="0"/>
              <a:t>Weltmarktführer im Handel mit Befestigungsmaterial</a:t>
            </a:r>
          </a:p>
          <a:p>
            <a:r>
              <a:rPr lang="de-DE" sz="1000" dirty="0"/>
              <a:t>Die Würth-Gruppe ist Weltmarktführer in ihrem Kerngeschäft, dem Handel mit Montage- und Befestigungsmaterial. Sie besteht aktuell aus über 400 Gesellschaften in mehr als 80 Ländern und beschäftigt über 65.000 Mitarbeiter. Davon sind über 32.000 fest angestellte Verkäufer im Außendienst. In den ersten 6 Monaten des Geschäftsjahrs 2012 erzielte die Würth-Gruppe einen Umsatz von 5 Milliarden Euro.</a:t>
            </a:r>
          </a:p>
          <a:p>
            <a:r>
              <a:rPr lang="de-DE" sz="1000" dirty="0"/>
              <a:t>Im Kerngeschäft, der Würth-Linie, umfasst das Verkaufsprogramm für Handwerks- und Industriebetriebe über 100.000 Produkte: Von Schrauben, Schraubenzubehör und Dübeln über Werkzeuge bis hin zu chemisch-technischen Produkten und Arbeitsschutz. Die Allied Companies – Gesellschaften des Konzerns, die an das Kerngeschäft angrenzen oder diversifizierte Geschäftsbereiche bearbeiten – ergänzen das Angebot um Produkte für Bau- und Heimwerkermärkte, Elektroinstallationsmaterial, elektronische Bauteile (z.B. Leiterplatten) sowie Finanzdienstleistungen. </a:t>
            </a:r>
          </a:p>
        </p:txBody>
      </p:sp>
    </p:spTree>
    <p:extLst>
      <p:ext uri="{BB962C8B-B14F-4D97-AF65-F5344CB8AC3E}">
        <p14:creationId xmlns:p14="http://schemas.microsoft.com/office/powerpoint/2010/main" val="37871902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46113" y="744538"/>
            <a:ext cx="5376862" cy="3722687"/>
          </a:xfrm>
        </p:spPr>
      </p:sp>
      <p:sp>
        <p:nvSpPr>
          <p:cNvPr id="3" name="Notizenplatzhalter 2"/>
          <p:cNvSpPr>
            <a:spLocks noGrp="1"/>
          </p:cNvSpPr>
          <p:nvPr>
            <p:ph type="body" idx="1"/>
          </p:nvPr>
        </p:nvSpPr>
        <p:spPr/>
        <p:txBody>
          <a:bodyPr>
            <a:normAutofit/>
          </a:bodyPr>
          <a:lstStyle/>
          <a:p>
            <a:r>
              <a:rPr lang="de-DE" dirty="0" err="1"/>
              <a:t>Specializes</a:t>
            </a:r>
            <a:r>
              <a:rPr lang="de-DE" baseline="0" dirty="0"/>
              <a:t> also in </a:t>
            </a:r>
            <a:r>
              <a:rPr lang="de-DE" baseline="0" dirty="0" err="1"/>
              <a:t>cleaning</a:t>
            </a:r>
            <a:r>
              <a:rPr lang="de-DE" baseline="0" dirty="0"/>
              <a:t>; </a:t>
            </a:r>
            <a:r>
              <a:rPr lang="de-DE" baseline="0" dirty="0" err="1"/>
              <a:t>cleaning</a:t>
            </a:r>
            <a:r>
              <a:rPr lang="de-DE" baseline="0" dirty="0"/>
              <a:t> </a:t>
            </a:r>
            <a:r>
              <a:rPr lang="de-DE" baseline="0" dirty="0" err="1"/>
              <a:t>of</a:t>
            </a:r>
            <a:r>
              <a:rPr lang="de-DE" baseline="0" dirty="0"/>
              <a:t> UNESCO </a:t>
            </a:r>
            <a:r>
              <a:rPr lang="de-DE" baseline="0" dirty="0" err="1"/>
              <a:t>heritage</a:t>
            </a:r>
            <a:r>
              <a:rPr lang="de-DE" baseline="0" dirty="0"/>
              <a:t> </a:t>
            </a:r>
            <a:r>
              <a:rPr lang="de-DE" baseline="0" dirty="0" err="1"/>
              <a:t>monuments</a:t>
            </a:r>
            <a:r>
              <a:rPr lang="de-DE" baseline="0" dirty="0"/>
              <a:t>, like </a:t>
            </a:r>
            <a:r>
              <a:rPr lang="de-DE" baseline="0" dirty="0" err="1"/>
              <a:t>facade</a:t>
            </a:r>
            <a:r>
              <a:rPr lang="de-DE" baseline="0" dirty="0"/>
              <a:t> </a:t>
            </a:r>
            <a:r>
              <a:rPr lang="de-DE" baseline="0" dirty="0" err="1"/>
              <a:t>of</a:t>
            </a:r>
            <a:r>
              <a:rPr lang="de-DE" baseline="0" dirty="0"/>
              <a:t> </a:t>
            </a:r>
            <a:r>
              <a:rPr lang="de-DE" baseline="0" dirty="0" err="1"/>
              <a:t>catedral</a:t>
            </a:r>
            <a:r>
              <a:rPr lang="de-DE" baseline="0" dirty="0"/>
              <a:t> in Aachen</a:t>
            </a:r>
            <a:endParaRPr lang="de-DE" dirty="0"/>
          </a:p>
        </p:txBody>
      </p:sp>
      <p:sp>
        <p:nvSpPr>
          <p:cNvPr id="4" name="Foliennummernplatzhalter 3"/>
          <p:cNvSpPr>
            <a:spLocks noGrp="1"/>
          </p:cNvSpPr>
          <p:nvPr>
            <p:ph type="sldNum" sz="quarter" idx="10"/>
          </p:nvPr>
        </p:nvSpPr>
        <p:spPr/>
        <p:txBody>
          <a:bodyPr/>
          <a:lstStyle/>
          <a:p>
            <a:fld id="{B386405A-C693-4C3F-B475-9EA2D35F4570}" type="slidenum">
              <a:rPr lang="de-DE" smtClean="0"/>
              <a:pPr/>
              <a:t>52</a:t>
            </a:fld>
            <a:endParaRPr lang="de-DE"/>
          </a:p>
        </p:txBody>
      </p:sp>
    </p:spTree>
    <p:extLst>
      <p:ext uri="{BB962C8B-B14F-4D97-AF65-F5344CB8AC3E}">
        <p14:creationId xmlns:p14="http://schemas.microsoft.com/office/powerpoint/2010/main" val="21802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46113" y="744538"/>
            <a:ext cx="5376862" cy="3722687"/>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B386405A-C693-4C3F-B475-9EA2D35F4570}" type="slidenum">
              <a:rPr lang="de-DE" smtClean="0"/>
              <a:pPr/>
              <a:t>53</a:t>
            </a:fld>
            <a:endParaRPr lang="de-DE"/>
          </a:p>
        </p:txBody>
      </p:sp>
    </p:spTree>
    <p:extLst>
      <p:ext uri="{BB962C8B-B14F-4D97-AF65-F5344CB8AC3E}">
        <p14:creationId xmlns:p14="http://schemas.microsoft.com/office/powerpoint/2010/main" val="218028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We run 100 day acceleration programs. When we partner with you, we provide you with a place to work,  access to our global network, daily opportunities and  25,000 Euro funding. In return we ask to hold 5% of your company. Our support doesn't end after the 100 days. Our team, our alumni network and everyone we know are here to support you throughout your entrepreneurial </a:t>
            </a:r>
            <a:endParaRPr lang="en-US" dirty="0"/>
          </a:p>
        </p:txBody>
      </p:sp>
      <p:sp>
        <p:nvSpPr>
          <p:cNvPr id="4" name="Foliennummernplatzhalter 3"/>
          <p:cNvSpPr>
            <a:spLocks noGrp="1"/>
          </p:cNvSpPr>
          <p:nvPr>
            <p:ph type="sldNum" sz="quarter" idx="10"/>
          </p:nvPr>
        </p:nvSpPr>
        <p:spPr/>
        <p:txBody>
          <a:bodyPr/>
          <a:lstStyle/>
          <a:p>
            <a:pPr algn="ctr"/>
            <a:fld id="{9179A6DD-1B1A-4238-A284-7825C0DCB1DD}" type="slidenum">
              <a:rPr lang="en-US" sz="800" b="1" smtClean="0"/>
              <a:pPr algn="ctr"/>
              <a:t>57</a:t>
            </a:fld>
            <a:endParaRPr lang="en-US" sz="800" b="1" dirty="0"/>
          </a:p>
        </p:txBody>
      </p:sp>
    </p:spTree>
    <p:extLst>
      <p:ext uri="{BB962C8B-B14F-4D97-AF65-F5344CB8AC3E}">
        <p14:creationId xmlns:p14="http://schemas.microsoft.com/office/powerpoint/2010/main" val="2345255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vmlDrawing" Target="../drawings/vmlDrawing2.vml"/><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xml"/><Relationship Id="rId1" Type="http://schemas.openxmlformats.org/officeDocument/2006/relationships/vmlDrawing" Target="../drawings/vmlDrawing3.vml"/><Relationship Id="rId6" Type="http://schemas.openxmlformats.org/officeDocument/2006/relationships/image" Target="../media/image3.jpeg"/><Relationship Id="rId5" Type="http://schemas.openxmlformats.org/officeDocument/2006/relationships/image" Target="../media/image1.emf"/><Relationship Id="rId4" Type="http://schemas.openxmlformats.org/officeDocument/2006/relationships/oleObject" Target="../embeddings/oleObject3.bin"/></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vmlDrawing" Target="../drawings/vmlDrawing4.vml"/><Relationship Id="rId6" Type="http://schemas.openxmlformats.org/officeDocument/2006/relationships/image" Target="../media/image4.jpeg"/><Relationship Id="rId5" Type="http://schemas.openxmlformats.org/officeDocument/2006/relationships/image" Target="../media/image1.emf"/><Relationship Id="rId4" Type="http://schemas.openxmlformats.org/officeDocument/2006/relationships/oleObject" Target="../embeddings/oleObject4.bin"/></Relationships>
</file>

<file path=ppt/slideLayouts/_rels/slideLayout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xml"/><Relationship Id="rId1" Type="http://schemas.openxmlformats.org/officeDocument/2006/relationships/vmlDrawing" Target="../drawings/vmlDrawing5.vml"/><Relationship Id="rId5" Type="http://schemas.openxmlformats.org/officeDocument/2006/relationships/image" Target="../media/image1.emf"/><Relationship Id="rId4" Type="http://schemas.openxmlformats.org/officeDocument/2006/relationships/oleObject" Target="../embeddings/oleObject5.bin"/></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vmlDrawing" Target="../drawings/vmlDrawing6.vml"/><Relationship Id="rId5" Type="http://schemas.openxmlformats.org/officeDocument/2006/relationships/image" Target="../media/image1.emf"/><Relationship Id="rId4" Type="http://schemas.openxmlformats.org/officeDocument/2006/relationships/oleObject" Target="../embeddings/oleObject6.bin"/></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8.xml"/><Relationship Id="rId1" Type="http://schemas.openxmlformats.org/officeDocument/2006/relationships/vmlDrawing" Target="../drawings/vmlDrawing7.vml"/><Relationship Id="rId5" Type="http://schemas.openxmlformats.org/officeDocument/2006/relationships/image" Target="../media/image1.emf"/><Relationship Id="rId4" Type="http://schemas.openxmlformats.org/officeDocument/2006/relationships/oleObject" Target="../embeddings/oleObject7.bin"/></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vmlDrawing" Target="../drawings/vmlDrawing8.vml"/><Relationship Id="rId5" Type="http://schemas.openxmlformats.org/officeDocument/2006/relationships/image" Target="../media/image1.emf"/><Relationship Id="rId4" Type="http://schemas.openxmlformats.org/officeDocument/2006/relationships/oleObject" Target="../embeddings/oleObject8.bin"/></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vmlDrawing" Target="../drawings/vmlDrawing9.vml"/><Relationship Id="rId5" Type="http://schemas.openxmlformats.org/officeDocument/2006/relationships/image" Target="../media/image1.emf"/><Relationship Id="rId4" Type="http://schemas.openxmlformats.org/officeDocument/2006/relationships/oleObject" Target="../embeddings/oleObject9.bin"/></Relationships>
</file>

<file path=ppt/slideLayouts/_rels/slideLayout1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1.xml"/><Relationship Id="rId1" Type="http://schemas.openxmlformats.org/officeDocument/2006/relationships/vmlDrawing" Target="../drawings/vmlDrawing10.vml"/><Relationship Id="rId5" Type="http://schemas.openxmlformats.org/officeDocument/2006/relationships/image" Target="../media/image1.emf"/><Relationship Id="rId4" Type="http://schemas.openxmlformats.org/officeDocument/2006/relationships/oleObject" Target="../embeddings/oleObject10.bin"/></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aphicFrame>
        <p:nvGraphicFramePr>
          <p:cNvPr id="15" name="Objekt 14" hidden="1"/>
          <p:cNvGraphicFramePr>
            <a:graphicFrameLocks noChangeAspect="1"/>
          </p:cNvGraphicFramePr>
          <p:nvPr userDrawn="1">
            <p:custDataLst>
              <p:tags r:id="rId2"/>
            </p:custDataLst>
            <p:extLst>
              <p:ext uri="{D42A27DB-BD31-4B8C-83A1-F6EECF244321}">
                <p14:modId xmlns:p14="http://schemas.microsoft.com/office/powerpoint/2010/main" val="25431973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9572" name="think-cell Slide" r:id="rId4" imgW="270" imgH="270" progId="TCLayout.ActiveDocument.1">
                  <p:embed/>
                </p:oleObj>
              </mc:Choice>
              <mc:Fallback>
                <p:oleObj name="think-cell Slide" r:id="rId4" imgW="270" imgH="270" progId="TCLayout.ActiveDocument.1">
                  <p:embed/>
                  <p:pic>
                    <p:nvPicPr>
                      <p:cNvPr id="0" name="Picture 3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ctrTitle" hasCustomPrompt="1"/>
          </p:nvPr>
        </p:nvSpPr>
        <p:spPr>
          <a:xfrm>
            <a:off x="272480" y="2600908"/>
            <a:ext cx="8620508" cy="984885"/>
          </a:xfrm>
        </p:spPr>
        <p:txBody>
          <a:bodyPr anchor="b"/>
          <a:lstStyle>
            <a:lvl1pPr algn="l">
              <a:spcBef>
                <a:spcPts val="0"/>
              </a:spcBef>
              <a:defRPr sz="3200"/>
            </a:lvl1pPr>
          </a:lstStyle>
          <a:p>
            <a:r>
              <a:rPr lang="en-US" noProof="0" dirty="0"/>
              <a:t>Click to edit Master title style</a:t>
            </a:r>
          </a:p>
        </p:txBody>
      </p:sp>
      <p:sp>
        <p:nvSpPr>
          <p:cNvPr id="3" name="Untertitel 2"/>
          <p:cNvSpPr>
            <a:spLocks noGrp="1"/>
          </p:cNvSpPr>
          <p:nvPr>
            <p:ph type="subTitle" idx="1" hasCustomPrompt="1"/>
          </p:nvPr>
        </p:nvSpPr>
        <p:spPr>
          <a:xfrm>
            <a:off x="272480" y="3647351"/>
            <a:ext cx="8620508" cy="305382"/>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a:t>Click to edit Master subtitle style</a:t>
            </a:r>
          </a:p>
        </p:txBody>
      </p:sp>
      <p:sp>
        <p:nvSpPr>
          <p:cNvPr id="11" name="Rechteck 10"/>
          <p:cNvSpPr/>
          <p:nvPr userDrawn="1"/>
        </p:nvSpPr>
        <p:spPr>
          <a:xfrm>
            <a:off x="0" y="6417333"/>
            <a:ext cx="9906000" cy="440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Textplatzhalter 13"/>
          <p:cNvSpPr>
            <a:spLocks noGrp="1"/>
          </p:cNvSpPr>
          <p:nvPr>
            <p:ph type="body" sz="quarter" idx="13" hasCustomPrompt="1"/>
          </p:nvPr>
        </p:nvSpPr>
        <p:spPr>
          <a:xfrm>
            <a:off x="273050" y="4382267"/>
            <a:ext cx="8619938" cy="234865"/>
          </a:xfrm>
        </p:spPr>
        <p:txBody>
          <a:bodyPr>
            <a:noAutofit/>
          </a:bodyPr>
          <a:lstStyle>
            <a:lvl1pPr marL="0" indent="0">
              <a:spcBef>
                <a:spcPts val="0"/>
              </a:spcBef>
              <a:buFont typeface="Arial" panose="020B0604020202020204" pitchFamily="34" charset="0"/>
              <a:buNone/>
              <a:defRPr sz="1600">
                <a:solidFill>
                  <a:schemeClr val="tx2"/>
                </a:solidFill>
              </a:defRPr>
            </a:lvl1pPr>
            <a:lvl2pPr marL="0" indent="0">
              <a:buNone/>
              <a:defRPr sz="1600"/>
            </a:lvl2pPr>
            <a:lvl3pPr marL="0" indent="0">
              <a:buNone/>
              <a:defRPr sz="1600"/>
            </a:lvl3pPr>
            <a:lvl4pPr marL="0" indent="0">
              <a:buNone/>
              <a:defRPr sz="1600"/>
            </a:lvl4pPr>
            <a:lvl5pPr marL="0" indent="0">
              <a:buNone/>
              <a:defRPr sz="1600"/>
            </a:lvl5pPr>
          </a:lstStyle>
          <a:p>
            <a:pPr lvl="0"/>
            <a:r>
              <a:rPr lang="en-US" noProof="0" dirty="0"/>
              <a:t>Department  |  Presenter</a:t>
            </a:r>
          </a:p>
        </p:txBody>
      </p:sp>
      <p:sp>
        <p:nvSpPr>
          <p:cNvPr id="7" name="Textplatzhalter 13"/>
          <p:cNvSpPr>
            <a:spLocks noGrp="1"/>
          </p:cNvSpPr>
          <p:nvPr>
            <p:ph type="body" sz="quarter" idx="14" hasCustomPrompt="1"/>
          </p:nvPr>
        </p:nvSpPr>
        <p:spPr>
          <a:xfrm>
            <a:off x="273050" y="4617132"/>
            <a:ext cx="8619938" cy="216024"/>
          </a:xfrm>
        </p:spPr>
        <p:txBody>
          <a:bodyPr>
            <a:noAutofit/>
          </a:bodyPr>
          <a:lstStyle>
            <a:lvl1pPr marL="0" indent="0">
              <a:spcBef>
                <a:spcPts val="0"/>
              </a:spcBef>
              <a:buFont typeface="Arial" panose="020B0604020202020204" pitchFamily="34" charset="0"/>
              <a:buNone/>
              <a:defRPr sz="1600">
                <a:solidFill>
                  <a:schemeClr val="tx2"/>
                </a:solidFill>
              </a:defRPr>
            </a:lvl1pPr>
            <a:lvl2pPr marL="0" indent="0">
              <a:buNone/>
              <a:defRPr sz="1600"/>
            </a:lvl2pPr>
            <a:lvl3pPr marL="0" indent="0">
              <a:buNone/>
              <a:defRPr sz="1600"/>
            </a:lvl3pPr>
            <a:lvl4pPr marL="0" indent="0">
              <a:buNone/>
              <a:defRPr sz="1600"/>
            </a:lvl4pPr>
            <a:lvl5pPr marL="0" indent="0">
              <a:buNone/>
              <a:defRPr sz="1600"/>
            </a:lvl5pPr>
          </a:lstStyle>
          <a:p>
            <a:pPr lvl="0"/>
            <a:r>
              <a:rPr lang="en-US" noProof="0" dirty="0"/>
              <a:t>City  |  date</a:t>
            </a:r>
          </a:p>
        </p:txBody>
      </p:sp>
    </p:spTree>
    <p:extLst>
      <p:ext uri="{BB962C8B-B14F-4D97-AF65-F5344CB8AC3E}">
        <p14:creationId xmlns:p14="http://schemas.microsoft.com/office/powerpoint/2010/main" val="194825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Berlin">
    <p:spTree>
      <p:nvGrpSpPr>
        <p:cNvPr id="1" name=""/>
        <p:cNvGrpSpPr/>
        <p:nvPr/>
      </p:nvGrpSpPr>
      <p:grpSpPr>
        <a:xfrm>
          <a:off x="0" y="0"/>
          <a:ext cx="0" cy="0"/>
          <a:chOff x="0" y="0"/>
          <a:chExt cx="0" cy="0"/>
        </a:xfrm>
      </p:grpSpPr>
      <p:graphicFrame>
        <p:nvGraphicFramePr>
          <p:cNvPr id="15" name="Objekt 14" hidden="1"/>
          <p:cNvGraphicFramePr>
            <a:graphicFrameLocks noChangeAspect="1"/>
          </p:cNvGraphicFramePr>
          <p:nvPr userDrawn="1">
            <p:custDataLst>
              <p:tags r:id="rId2"/>
            </p:custDataLst>
            <p:extLst>
              <p:ext uri="{D42A27DB-BD31-4B8C-83A1-F6EECF244321}">
                <p14:modId xmlns:p14="http://schemas.microsoft.com/office/powerpoint/2010/main" val="527722536"/>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0596" name="think-cell Slide" r:id="rId4" imgW="270" imgH="270" progId="TCLayout.ActiveDocument.1">
                  <p:embed/>
                </p:oleObj>
              </mc:Choice>
              <mc:Fallback>
                <p:oleObj name="think-cell Slide" r:id="rId4" imgW="270" imgH="270" progId="TCLayout.ActiveDocument.1">
                  <p:embed/>
                  <p:pic>
                    <p:nvPicPr>
                      <p:cNvPr id="0" name="Picture 3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ctrTitle" hasCustomPrompt="1"/>
          </p:nvPr>
        </p:nvSpPr>
        <p:spPr>
          <a:xfrm>
            <a:off x="272480" y="3681028"/>
            <a:ext cx="8620508" cy="984885"/>
          </a:xfrm>
        </p:spPr>
        <p:txBody>
          <a:bodyPr anchor="b"/>
          <a:lstStyle>
            <a:lvl1pPr algn="l">
              <a:spcBef>
                <a:spcPts val="0"/>
              </a:spcBef>
              <a:defRPr sz="3200"/>
            </a:lvl1pPr>
          </a:lstStyle>
          <a:p>
            <a:r>
              <a:rPr lang="en-US" noProof="0" dirty="0"/>
              <a:t>Click to edit Master title style</a:t>
            </a:r>
          </a:p>
        </p:txBody>
      </p:sp>
      <p:sp>
        <p:nvSpPr>
          <p:cNvPr id="3" name="Untertitel 2"/>
          <p:cNvSpPr>
            <a:spLocks noGrp="1"/>
          </p:cNvSpPr>
          <p:nvPr>
            <p:ph type="subTitle" idx="1" hasCustomPrompt="1"/>
          </p:nvPr>
        </p:nvSpPr>
        <p:spPr>
          <a:xfrm>
            <a:off x="272480" y="4728798"/>
            <a:ext cx="8620508" cy="305382"/>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a:t>Click to edit Master subtitle style</a:t>
            </a:r>
          </a:p>
        </p:txBody>
      </p:sp>
      <p:sp>
        <p:nvSpPr>
          <p:cNvPr id="11" name="Rechteck 10"/>
          <p:cNvSpPr/>
          <p:nvPr userDrawn="1"/>
        </p:nvSpPr>
        <p:spPr>
          <a:xfrm>
            <a:off x="0" y="6422243"/>
            <a:ext cx="9906000" cy="440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platzhalter 13"/>
          <p:cNvSpPr>
            <a:spLocks noGrp="1"/>
          </p:cNvSpPr>
          <p:nvPr>
            <p:ph type="body" sz="quarter" idx="15" hasCustomPrompt="1"/>
          </p:nvPr>
        </p:nvSpPr>
        <p:spPr>
          <a:xfrm>
            <a:off x="273050" y="5481228"/>
            <a:ext cx="8619938" cy="234865"/>
          </a:xfrm>
        </p:spPr>
        <p:txBody>
          <a:bodyPr>
            <a:noAutofit/>
          </a:bodyPr>
          <a:lstStyle>
            <a:lvl1pPr marL="0" indent="0">
              <a:spcBef>
                <a:spcPts val="0"/>
              </a:spcBef>
              <a:buFont typeface="Arial" panose="020B0604020202020204" pitchFamily="34" charset="0"/>
              <a:buNone/>
              <a:defRPr sz="1600">
                <a:solidFill>
                  <a:schemeClr val="tx2"/>
                </a:solidFill>
              </a:defRPr>
            </a:lvl1pPr>
            <a:lvl2pPr marL="0" indent="0">
              <a:buNone/>
              <a:defRPr sz="1600"/>
            </a:lvl2pPr>
            <a:lvl3pPr marL="0" indent="0">
              <a:buNone/>
              <a:defRPr sz="1600"/>
            </a:lvl3pPr>
            <a:lvl4pPr marL="0" indent="0">
              <a:buNone/>
              <a:defRPr sz="1600"/>
            </a:lvl4pPr>
            <a:lvl5pPr marL="0" indent="0">
              <a:buNone/>
              <a:defRPr sz="1600"/>
            </a:lvl5pPr>
          </a:lstStyle>
          <a:p>
            <a:pPr lvl="0"/>
            <a:r>
              <a:rPr lang="en-US" noProof="0" dirty="0"/>
              <a:t>Department  |  Presenter</a:t>
            </a:r>
          </a:p>
        </p:txBody>
      </p:sp>
      <p:sp>
        <p:nvSpPr>
          <p:cNvPr id="12" name="Textplatzhalter 13"/>
          <p:cNvSpPr>
            <a:spLocks noGrp="1"/>
          </p:cNvSpPr>
          <p:nvPr>
            <p:ph type="body" sz="quarter" idx="16" hasCustomPrompt="1"/>
          </p:nvPr>
        </p:nvSpPr>
        <p:spPr>
          <a:xfrm>
            <a:off x="273050" y="5716093"/>
            <a:ext cx="8619938" cy="216024"/>
          </a:xfrm>
        </p:spPr>
        <p:txBody>
          <a:bodyPr>
            <a:noAutofit/>
          </a:bodyPr>
          <a:lstStyle>
            <a:lvl1pPr marL="0" indent="0">
              <a:spcBef>
                <a:spcPts val="0"/>
              </a:spcBef>
              <a:buFont typeface="Arial" panose="020B0604020202020204" pitchFamily="34" charset="0"/>
              <a:buNone/>
              <a:defRPr sz="1600">
                <a:solidFill>
                  <a:schemeClr val="tx2"/>
                </a:solidFill>
              </a:defRPr>
            </a:lvl1pPr>
            <a:lvl2pPr marL="0" indent="0">
              <a:buNone/>
              <a:defRPr sz="1600"/>
            </a:lvl2pPr>
            <a:lvl3pPr marL="0" indent="0">
              <a:buNone/>
              <a:defRPr sz="1600"/>
            </a:lvl3pPr>
            <a:lvl4pPr marL="0" indent="0">
              <a:buNone/>
              <a:defRPr sz="1600"/>
            </a:lvl4pPr>
            <a:lvl5pPr marL="0" indent="0">
              <a:buNone/>
              <a:defRPr sz="1600"/>
            </a:lvl5pPr>
          </a:lstStyle>
          <a:p>
            <a:pPr lvl="0"/>
            <a:r>
              <a:rPr lang="en-US" noProof="0" dirty="0"/>
              <a:t>City  |  date</a:t>
            </a:r>
          </a:p>
        </p:txBody>
      </p:sp>
      <p:pic>
        <p:nvPicPr>
          <p:cNvPr id="13" name="Picture 149" descr="C:\screenmakers\Kunden\ESMT\Grafik\Titelbild_Berlin_kleiner.jpg"/>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272756" y="0"/>
            <a:ext cx="7345363" cy="352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999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Schloss Gracht">
    <p:spTree>
      <p:nvGrpSpPr>
        <p:cNvPr id="1" name=""/>
        <p:cNvGrpSpPr/>
        <p:nvPr/>
      </p:nvGrpSpPr>
      <p:grpSpPr>
        <a:xfrm>
          <a:off x="0" y="0"/>
          <a:ext cx="0" cy="0"/>
          <a:chOff x="0" y="0"/>
          <a:chExt cx="0" cy="0"/>
        </a:xfrm>
      </p:grpSpPr>
      <p:graphicFrame>
        <p:nvGraphicFramePr>
          <p:cNvPr id="15" name="Objekt 14" hidden="1"/>
          <p:cNvGraphicFramePr>
            <a:graphicFrameLocks noChangeAspect="1"/>
          </p:cNvGraphicFramePr>
          <p:nvPr userDrawn="1">
            <p:custDataLst>
              <p:tags r:id="rId2"/>
            </p:custDataLst>
            <p:extLst>
              <p:ext uri="{D42A27DB-BD31-4B8C-83A1-F6EECF244321}">
                <p14:modId xmlns:p14="http://schemas.microsoft.com/office/powerpoint/2010/main" val="1891528692"/>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2746" name="think-cell Slide" r:id="rId4" imgW="270" imgH="270" progId="TCLayout.ActiveDocument.1">
                  <p:embed/>
                </p:oleObj>
              </mc:Choice>
              <mc:Fallback>
                <p:oleObj name="think-cell Slide" r:id="rId4" imgW="270" imgH="270" progId="TCLayout.ActiveDocument.1">
                  <p:embed/>
                  <p:pic>
                    <p:nvPicPr>
                      <p:cNvPr id="0" name="Picture 16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ctrTitle" hasCustomPrompt="1"/>
          </p:nvPr>
        </p:nvSpPr>
        <p:spPr>
          <a:xfrm>
            <a:off x="272480" y="3681028"/>
            <a:ext cx="8620508" cy="984885"/>
          </a:xfrm>
        </p:spPr>
        <p:txBody>
          <a:bodyPr anchor="b"/>
          <a:lstStyle>
            <a:lvl1pPr algn="l">
              <a:spcBef>
                <a:spcPts val="0"/>
              </a:spcBef>
              <a:defRPr sz="3200"/>
            </a:lvl1pPr>
          </a:lstStyle>
          <a:p>
            <a:r>
              <a:rPr lang="en-US" noProof="0" dirty="0"/>
              <a:t>Click to edit Master title style</a:t>
            </a:r>
          </a:p>
        </p:txBody>
      </p:sp>
      <p:sp>
        <p:nvSpPr>
          <p:cNvPr id="3" name="Untertitel 2"/>
          <p:cNvSpPr>
            <a:spLocks noGrp="1"/>
          </p:cNvSpPr>
          <p:nvPr>
            <p:ph type="subTitle" idx="1" hasCustomPrompt="1"/>
          </p:nvPr>
        </p:nvSpPr>
        <p:spPr>
          <a:xfrm>
            <a:off x="272480" y="4728798"/>
            <a:ext cx="8620508" cy="305382"/>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a:t>Click to edit Master subtitle style</a:t>
            </a:r>
          </a:p>
        </p:txBody>
      </p:sp>
      <p:sp>
        <p:nvSpPr>
          <p:cNvPr id="11" name="Rechteck 10"/>
          <p:cNvSpPr/>
          <p:nvPr userDrawn="1"/>
        </p:nvSpPr>
        <p:spPr>
          <a:xfrm>
            <a:off x="0" y="6422243"/>
            <a:ext cx="9906000" cy="440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platzhalter 13"/>
          <p:cNvSpPr>
            <a:spLocks noGrp="1"/>
          </p:cNvSpPr>
          <p:nvPr>
            <p:ph type="body" sz="quarter" idx="15" hasCustomPrompt="1"/>
          </p:nvPr>
        </p:nvSpPr>
        <p:spPr>
          <a:xfrm>
            <a:off x="273050" y="5481228"/>
            <a:ext cx="8619938" cy="234865"/>
          </a:xfrm>
        </p:spPr>
        <p:txBody>
          <a:bodyPr>
            <a:noAutofit/>
          </a:bodyPr>
          <a:lstStyle>
            <a:lvl1pPr marL="0" indent="0">
              <a:spcBef>
                <a:spcPts val="0"/>
              </a:spcBef>
              <a:buFont typeface="Arial" panose="020B0604020202020204" pitchFamily="34" charset="0"/>
              <a:buNone/>
              <a:defRPr sz="1600">
                <a:solidFill>
                  <a:schemeClr val="tx2"/>
                </a:solidFill>
              </a:defRPr>
            </a:lvl1pPr>
            <a:lvl2pPr marL="0" indent="0">
              <a:buNone/>
              <a:defRPr sz="1600"/>
            </a:lvl2pPr>
            <a:lvl3pPr marL="0" indent="0">
              <a:buNone/>
              <a:defRPr sz="1600"/>
            </a:lvl3pPr>
            <a:lvl4pPr marL="0" indent="0">
              <a:buNone/>
              <a:defRPr sz="1600"/>
            </a:lvl4pPr>
            <a:lvl5pPr marL="0" indent="0">
              <a:buNone/>
              <a:defRPr sz="1600"/>
            </a:lvl5pPr>
          </a:lstStyle>
          <a:p>
            <a:pPr lvl="0"/>
            <a:r>
              <a:rPr lang="en-US" noProof="0" dirty="0"/>
              <a:t>Department  |  Presenter</a:t>
            </a:r>
          </a:p>
        </p:txBody>
      </p:sp>
      <p:sp>
        <p:nvSpPr>
          <p:cNvPr id="12" name="Textplatzhalter 13"/>
          <p:cNvSpPr>
            <a:spLocks noGrp="1"/>
          </p:cNvSpPr>
          <p:nvPr>
            <p:ph type="body" sz="quarter" idx="16" hasCustomPrompt="1"/>
          </p:nvPr>
        </p:nvSpPr>
        <p:spPr>
          <a:xfrm>
            <a:off x="273050" y="5716093"/>
            <a:ext cx="8619938" cy="216024"/>
          </a:xfrm>
        </p:spPr>
        <p:txBody>
          <a:bodyPr>
            <a:noAutofit/>
          </a:bodyPr>
          <a:lstStyle>
            <a:lvl1pPr marL="0" indent="0">
              <a:spcBef>
                <a:spcPts val="0"/>
              </a:spcBef>
              <a:buFont typeface="Arial" panose="020B0604020202020204" pitchFamily="34" charset="0"/>
              <a:buNone/>
              <a:defRPr sz="1600">
                <a:solidFill>
                  <a:schemeClr val="tx2"/>
                </a:solidFill>
              </a:defRPr>
            </a:lvl1pPr>
            <a:lvl2pPr marL="0" indent="0">
              <a:buNone/>
              <a:defRPr sz="1600"/>
            </a:lvl2pPr>
            <a:lvl3pPr marL="0" indent="0">
              <a:buNone/>
              <a:defRPr sz="1600"/>
            </a:lvl3pPr>
            <a:lvl4pPr marL="0" indent="0">
              <a:buNone/>
              <a:defRPr sz="1600"/>
            </a:lvl4pPr>
            <a:lvl5pPr marL="0" indent="0">
              <a:buNone/>
              <a:defRPr sz="1600"/>
            </a:lvl5pPr>
          </a:lstStyle>
          <a:p>
            <a:pPr lvl="0"/>
            <a:r>
              <a:rPr lang="en-US" noProof="0" dirty="0"/>
              <a:t>City  |  date</a:t>
            </a:r>
          </a:p>
        </p:txBody>
      </p:sp>
      <p:pic>
        <p:nvPicPr>
          <p:cNvPr id="13" name="Picture 11" descr="C:\screenmakers\Kunden\ESMT\Grafik\Titelbild_Schloss Gracht_kleiner.jpg"/>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273050" y="0"/>
            <a:ext cx="7345363" cy="352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680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aphicFrame>
        <p:nvGraphicFramePr>
          <p:cNvPr id="9" name="Objekt 8" hidden="1"/>
          <p:cNvGraphicFramePr>
            <a:graphicFrameLocks noChangeAspect="1"/>
          </p:cNvGraphicFramePr>
          <p:nvPr userDrawn="1">
            <p:custDataLst>
              <p:tags r:id="rId2"/>
            </p:custDataLst>
            <p:extLst>
              <p:ext uri="{D42A27DB-BD31-4B8C-83A1-F6EECF244321}">
                <p14:modId xmlns:p14="http://schemas.microsoft.com/office/powerpoint/2010/main" val="1498471076"/>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4658" name="think-cell Slide" r:id="rId4" imgW="270" imgH="270" progId="TCLayout.ActiveDocument.1">
                  <p:embed/>
                </p:oleObj>
              </mc:Choice>
              <mc:Fallback>
                <p:oleObj name="think-cell Slide" r:id="rId4" imgW="270" imgH="270" progId="TCLayout.ActiveDocument.1">
                  <p:embed/>
                  <p:pic>
                    <p:nvPicPr>
                      <p:cNvPr id="0" name="Picture 26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title" hasCustomPrompt="1"/>
          </p:nvPr>
        </p:nvSpPr>
        <p:spPr/>
        <p:txBody>
          <a:bodyPr/>
          <a:lstStyle/>
          <a:p>
            <a:r>
              <a:rPr lang="en-US" noProof="0" dirty="0"/>
              <a:t>Click to edit Master title style</a:t>
            </a:r>
          </a:p>
        </p:txBody>
      </p:sp>
      <p:sp>
        <p:nvSpPr>
          <p:cNvPr id="8" name="Textplatzhalter 7"/>
          <p:cNvSpPr>
            <a:spLocks noGrp="1"/>
          </p:cNvSpPr>
          <p:nvPr>
            <p:ph type="body" sz="quarter" idx="13" hasCustomPrompt="1"/>
          </p:nvPr>
        </p:nvSpPr>
        <p:spPr>
          <a:xfrm>
            <a:off x="273050" y="1339651"/>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1</a:t>
            </a:r>
          </a:p>
        </p:txBody>
      </p:sp>
      <p:sp>
        <p:nvSpPr>
          <p:cNvPr id="15" name="Textplatzhalter 14"/>
          <p:cNvSpPr>
            <a:spLocks noGrp="1"/>
          </p:cNvSpPr>
          <p:nvPr>
            <p:ph type="body" sz="quarter" idx="14" hasCustomPrompt="1"/>
          </p:nvPr>
        </p:nvSpPr>
        <p:spPr>
          <a:xfrm>
            <a:off x="1245965" y="1339651"/>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18" name="Textplatzhalter 7"/>
          <p:cNvSpPr>
            <a:spLocks noGrp="1"/>
          </p:cNvSpPr>
          <p:nvPr>
            <p:ph type="body" sz="quarter" idx="15" hasCustomPrompt="1"/>
          </p:nvPr>
        </p:nvSpPr>
        <p:spPr>
          <a:xfrm>
            <a:off x="273050" y="1987562"/>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2</a:t>
            </a:r>
          </a:p>
        </p:txBody>
      </p:sp>
      <p:sp>
        <p:nvSpPr>
          <p:cNvPr id="19" name="Textplatzhalter 14"/>
          <p:cNvSpPr>
            <a:spLocks noGrp="1"/>
          </p:cNvSpPr>
          <p:nvPr>
            <p:ph type="body" sz="quarter" idx="16" hasCustomPrompt="1"/>
          </p:nvPr>
        </p:nvSpPr>
        <p:spPr>
          <a:xfrm>
            <a:off x="1245965" y="1987562"/>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20" name="Textplatzhalter 7"/>
          <p:cNvSpPr>
            <a:spLocks noGrp="1"/>
          </p:cNvSpPr>
          <p:nvPr>
            <p:ph type="body" sz="quarter" idx="17" hasCustomPrompt="1"/>
          </p:nvPr>
        </p:nvSpPr>
        <p:spPr>
          <a:xfrm>
            <a:off x="273050" y="2634356"/>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3</a:t>
            </a:r>
          </a:p>
        </p:txBody>
      </p:sp>
      <p:sp>
        <p:nvSpPr>
          <p:cNvPr id="21" name="Textplatzhalter 14"/>
          <p:cNvSpPr>
            <a:spLocks noGrp="1"/>
          </p:cNvSpPr>
          <p:nvPr>
            <p:ph type="body" sz="quarter" idx="18" hasCustomPrompt="1"/>
          </p:nvPr>
        </p:nvSpPr>
        <p:spPr>
          <a:xfrm>
            <a:off x="1245965" y="2634356"/>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22" name="Textplatzhalter 7"/>
          <p:cNvSpPr>
            <a:spLocks noGrp="1"/>
          </p:cNvSpPr>
          <p:nvPr>
            <p:ph type="body" sz="quarter" idx="19" hasCustomPrompt="1"/>
          </p:nvPr>
        </p:nvSpPr>
        <p:spPr>
          <a:xfrm>
            <a:off x="273050" y="3283706"/>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4</a:t>
            </a:r>
          </a:p>
        </p:txBody>
      </p:sp>
      <p:sp>
        <p:nvSpPr>
          <p:cNvPr id="23" name="Textplatzhalter 14"/>
          <p:cNvSpPr>
            <a:spLocks noGrp="1"/>
          </p:cNvSpPr>
          <p:nvPr>
            <p:ph type="body" sz="quarter" idx="20" hasCustomPrompt="1"/>
          </p:nvPr>
        </p:nvSpPr>
        <p:spPr>
          <a:xfrm>
            <a:off x="1245965" y="3283706"/>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24" name="Textplatzhalter 7"/>
          <p:cNvSpPr>
            <a:spLocks noGrp="1"/>
          </p:cNvSpPr>
          <p:nvPr>
            <p:ph type="body" sz="quarter" idx="21" hasCustomPrompt="1"/>
          </p:nvPr>
        </p:nvSpPr>
        <p:spPr>
          <a:xfrm>
            <a:off x="273050" y="3931778"/>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5</a:t>
            </a:r>
          </a:p>
        </p:txBody>
      </p:sp>
      <p:sp>
        <p:nvSpPr>
          <p:cNvPr id="25" name="Textplatzhalter 14"/>
          <p:cNvSpPr>
            <a:spLocks noGrp="1"/>
          </p:cNvSpPr>
          <p:nvPr>
            <p:ph type="body" sz="quarter" idx="22" hasCustomPrompt="1"/>
          </p:nvPr>
        </p:nvSpPr>
        <p:spPr>
          <a:xfrm>
            <a:off x="1245965" y="3931778"/>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26" name="Textplatzhalter 7"/>
          <p:cNvSpPr>
            <a:spLocks noGrp="1"/>
          </p:cNvSpPr>
          <p:nvPr>
            <p:ph type="body" sz="quarter" idx="23" hasCustomPrompt="1"/>
          </p:nvPr>
        </p:nvSpPr>
        <p:spPr>
          <a:xfrm>
            <a:off x="273050" y="4579850"/>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6</a:t>
            </a:r>
          </a:p>
        </p:txBody>
      </p:sp>
      <p:sp>
        <p:nvSpPr>
          <p:cNvPr id="27" name="Textplatzhalter 14"/>
          <p:cNvSpPr>
            <a:spLocks noGrp="1"/>
          </p:cNvSpPr>
          <p:nvPr>
            <p:ph type="body" sz="quarter" idx="24" hasCustomPrompt="1"/>
          </p:nvPr>
        </p:nvSpPr>
        <p:spPr>
          <a:xfrm>
            <a:off x="1245965" y="4579850"/>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28" name="Textplatzhalter 7"/>
          <p:cNvSpPr>
            <a:spLocks noGrp="1"/>
          </p:cNvSpPr>
          <p:nvPr>
            <p:ph type="body" sz="quarter" idx="25" hasCustomPrompt="1"/>
          </p:nvPr>
        </p:nvSpPr>
        <p:spPr>
          <a:xfrm>
            <a:off x="273050" y="5226644"/>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7</a:t>
            </a:r>
          </a:p>
        </p:txBody>
      </p:sp>
      <p:sp>
        <p:nvSpPr>
          <p:cNvPr id="29" name="Textplatzhalter 14"/>
          <p:cNvSpPr>
            <a:spLocks noGrp="1"/>
          </p:cNvSpPr>
          <p:nvPr>
            <p:ph type="body" sz="quarter" idx="26" hasCustomPrompt="1"/>
          </p:nvPr>
        </p:nvSpPr>
        <p:spPr>
          <a:xfrm>
            <a:off x="1245965" y="5226644"/>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30" name="Textplatzhalter 7"/>
          <p:cNvSpPr>
            <a:spLocks noGrp="1"/>
          </p:cNvSpPr>
          <p:nvPr>
            <p:ph type="body" sz="quarter" idx="27" hasCustomPrompt="1"/>
          </p:nvPr>
        </p:nvSpPr>
        <p:spPr>
          <a:xfrm>
            <a:off x="273050" y="5875994"/>
            <a:ext cx="934853" cy="541338"/>
          </a:xfrm>
          <a:solidFill>
            <a:srgbClr val="1D2D61"/>
          </a:solidFill>
        </p:spPr>
        <p:txBody>
          <a:bodyPr lIns="90000" tIns="46800" rIns="90000" bIns="46800" anchor="ctr">
            <a:noAutofit/>
          </a:bodyPr>
          <a:lstStyle>
            <a:lvl1pPr marL="0" indent="0">
              <a:buNone/>
              <a:defRPr sz="1600">
                <a:solidFill>
                  <a:schemeClr val="bg1"/>
                </a:solidFill>
              </a:defRPr>
            </a:lvl1pPr>
            <a:lvl2pPr marL="179388" indent="0">
              <a:buNone/>
              <a:defRPr sz="1800"/>
            </a:lvl2pPr>
            <a:lvl3pPr marL="357187" indent="0">
              <a:buNone/>
              <a:defRPr sz="1800"/>
            </a:lvl3pPr>
            <a:lvl4pPr marL="536575" indent="0">
              <a:buNone/>
              <a:defRPr sz="1800"/>
            </a:lvl4pPr>
            <a:lvl5pPr marL="714375" indent="0">
              <a:buNone/>
              <a:defRPr sz="1800"/>
            </a:lvl5pPr>
          </a:lstStyle>
          <a:p>
            <a:pPr lvl="0"/>
            <a:r>
              <a:rPr lang="en-US" noProof="0" dirty="0"/>
              <a:t>Chapter 8</a:t>
            </a:r>
          </a:p>
        </p:txBody>
      </p:sp>
      <p:sp>
        <p:nvSpPr>
          <p:cNvPr id="31" name="Textplatzhalter 14"/>
          <p:cNvSpPr>
            <a:spLocks noGrp="1"/>
          </p:cNvSpPr>
          <p:nvPr>
            <p:ph type="body" sz="quarter" idx="28" hasCustomPrompt="1"/>
          </p:nvPr>
        </p:nvSpPr>
        <p:spPr>
          <a:xfrm>
            <a:off x="1245965" y="5875994"/>
            <a:ext cx="8386985" cy="541338"/>
          </a:xfrm>
          <a:solidFill>
            <a:schemeClr val="accent1"/>
          </a:solidFill>
        </p:spPr>
        <p:txBody>
          <a:bodyPr lIns="90000" tIns="46800" rIns="90000" bIns="46800" anchor="ctr">
            <a:noAutofit/>
          </a:bodyPr>
          <a:lstStyle>
            <a:lvl1pPr marL="0" indent="0">
              <a:buNone/>
              <a:defRPr sz="1600" b="0">
                <a:solidFill>
                  <a:schemeClr val="tx1"/>
                </a:solidFill>
              </a:defRPr>
            </a:lvl1pPr>
            <a:lvl2pPr marL="179388" indent="0">
              <a:buNone/>
              <a:defRPr sz="1800" b="0">
                <a:solidFill>
                  <a:schemeClr val="accent1"/>
                </a:solidFill>
              </a:defRPr>
            </a:lvl2pPr>
            <a:lvl3pPr marL="357187" indent="0">
              <a:buNone/>
              <a:defRPr sz="1800" b="0">
                <a:solidFill>
                  <a:schemeClr val="accent1"/>
                </a:solidFill>
              </a:defRPr>
            </a:lvl3pPr>
            <a:lvl4pPr marL="536575" indent="0">
              <a:buNone/>
              <a:defRPr sz="1800" b="0">
                <a:solidFill>
                  <a:schemeClr val="accent1"/>
                </a:solidFill>
              </a:defRPr>
            </a:lvl4pPr>
            <a:lvl5pPr marL="714375" indent="0">
              <a:buNone/>
              <a:defRPr sz="1800" b="0">
                <a:solidFill>
                  <a:schemeClr val="accent1"/>
                </a:solidFill>
              </a:defRPr>
            </a:lvl5pPr>
          </a:lstStyle>
          <a:p>
            <a:pPr lvl="0"/>
            <a:r>
              <a:rPr lang="en-US" noProof="0" dirty="0"/>
              <a:t>Chapter description</a:t>
            </a:r>
          </a:p>
        </p:txBody>
      </p:sp>
      <p:sp>
        <p:nvSpPr>
          <p:cNvPr id="32" name="Rechteck 31"/>
          <p:cNvSpPr/>
          <p:nvPr userDrawn="1"/>
        </p:nvSpPr>
        <p:spPr>
          <a:xfrm>
            <a:off x="0" y="6422243"/>
            <a:ext cx="9906000" cy="440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662196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ext with Subtitle ">
    <p:spTree>
      <p:nvGrpSpPr>
        <p:cNvPr id="1" name=""/>
        <p:cNvGrpSpPr/>
        <p:nvPr/>
      </p:nvGrpSpPr>
      <p:grpSpPr>
        <a:xfrm>
          <a:off x="0" y="0"/>
          <a:ext cx="0" cy="0"/>
          <a:chOff x="0" y="0"/>
          <a:chExt cx="0" cy="0"/>
        </a:xfrm>
      </p:grpSpPr>
      <p:graphicFrame>
        <p:nvGraphicFramePr>
          <p:cNvPr id="9" name="Objekt 8" hidden="1"/>
          <p:cNvGraphicFramePr>
            <a:graphicFrameLocks noChangeAspect="1"/>
          </p:cNvGraphicFramePr>
          <p:nvPr userDrawn="1">
            <p:custDataLst>
              <p:tags r:id="rId2"/>
            </p:custDataLst>
            <p:extLst>
              <p:ext uri="{D42A27DB-BD31-4B8C-83A1-F6EECF244321}">
                <p14:modId xmlns:p14="http://schemas.microsoft.com/office/powerpoint/2010/main" val="42605809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1621" name="think-cell Slide" r:id="rId4" imgW="270" imgH="270" progId="TCLayout.ActiveDocument.1">
                  <p:embed/>
                </p:oleObj>
              </mc:Choice>
              <mc:Fallback>
                <p:oleObj name="think-cell Slide" r:id="rId4" imgW="270" imgH="270" progId="TCLayout.ActiveDocument.1">
                  <p:embed/>
                  <p:pic>
                    <p:nvPicPr>
                      <p:cNvPr id="0" name="Picture 29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title" hasCustomPrompt="1"/>
          </p:nvPr>
        </p:nvSpPr>
        <p:spPr/>
        <p:txBody>
          <a:bodyPr/>
          <a:lstStyle/>
          <a:p>
            <a:r>
              <a:rPr lang="en-US" noProof="0" dirty="0"/>
              <a:t>Click to edit Master title style</a:t>
            </a:r>
          </a:p>
        </p:txBody>
      </p:sp>
      <p:sp>
        <p:nvSpPr>
          <p:cNvPr id="4" name="Datumsplatzhalter 3"/>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sp>
        <p:nvSpPr>
          <p:cNvPr id="6" name="Foliennummernplatzhalter 5"/>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13" name="Textplatzhalter 11"/>
          <p:cNvSpPr>
            <a:spLocks noGrp="1"/>
          </p:cNvSpPr>
          <p:nvPr>
            <p:ph type="body" sz="quarter" idx="14"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
        <p:nvSpPr>
          <p:cNvPr id="14" name="Textplatzhalter 10"/>
          <p:cNvSpPr>
            <a:spLocks noGrp="1"/>
          </p:cNvSpPr>
          <p:nvPr>
            <p:ph type="body" sz="quarter" idx="15" hasCustomPrompt="1"/>
          </p:nvPr>
        </p:nvSpPr>
        <p:spPr>
          <a:xfrm>
            <a:off x="273050" y="1329705"/>
            <a:ext cx="9359900" cy="263091"/>
          </a:xfrm>
        </p:spPr>
        <p:txBody>
          <a:bodyPr>
            <a:noAutofit/>
          </a:bodyPr>
          <a:lstStyle>
            <a:lvl1pPr marL="3175" indent="0">
              <a:spcBef>
                <a:spcPts val="0"/>
              </a:spcBef>
              <a:buFont typeface="Arial" panose="020B0604020202020204" pitchFamily="34" charset="0"/>
              <a:buNone/>
              <a:defRPr sz="1800"/>
            </a:lvl1pPr>
            <a:lvl2pPr marL="3175" indent="0">
              <a:spcBef>
                <a:spcPts val="0"/>
              </a:spcBef>
              <a:buNone/>
              <a:defRPr sz="1800"/>
            </a:lvl2pPr>
            <a:lvl3pPr marL="3175" indent="0">
              <a:spcBef>
                <a:spcPts val="0"/>
              </a:spcBef>
              <a:buNone/>
              <a:defRPr sz="1800"/>
            </a:lvl3pPr>
            <a:lvl4pPr marL="3175" indent="0">
              <a:spcBef>
                <a:spcPts val="0"/>
              </a:spcBef>
              <a:buNone/>
              <a:defRPr sz="1800"/>
            </a:lvl4pPr>
            <a:lvl5pPr marL="3175" indent="0">
              <a:spcBef>
                <a:spcPts val="0"/>
              </a:spcBef>
              <a:buNone/>
              <a:defRPr sz="1800"/>
            </a:lvl5pPr>
          </a:lstStyle>
          <a:p>
            <a:pPr lvl="0"/>
            <a:r>
              <a:rPr lang="en-US" noProof="0" dirty="0"/>
              <a:t>Click to edit Subtitle</a:t>
            </a:r>
          </a:p>
        </p:txBody>
      </p:sp>
      <p:sp>
        <p:nvSpPr>
          <p:cNvPr id="7" name="Textplatzhalter 6"/>
          <p:cNvSpPr>
            <a:spLocks noGrp="1"/>
          </p:cNvSpPr>
          <p:nvPr>
            <p:ph type="body" sz="quarter" idx="17"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
        <p:nvSpPr>
          <p:cNvPr id="15" name="Textplatzhalter 7"/>
          <p:cNvSpPr>
            <a:spLocks noGrp="1"/>
          </p:cNvSpPr>
          <p:nvPr>
            <p:ph type="body" sz="quarter" idx="18" hasCustomPrompt="1"/>
          </p:nvPr>
        </p:nvSpPr>
        <p:spPr>
          <a:xfrm>
            <a:off x="273050" y="1700213"/>
            <a:ext cx="9359900" cy="4537075"/>
          </a:xfrm>
        </p:spPr>
        <p:txBody>
          <a:body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Tree>
    <p:extLst>
      <p:ext uri="{BB962C8B-B14F-4D97-AF65-F5344CB8AC3E}">
        <p14:creationId xmlns:p14="http://schemas.microsoft.com/office/powerpoint/2010/main" val="239562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graphicFrame>
        <p:nvGraphicFramePr>
          <p:cNvPr id="9" name="Objekt 8" hidden="1"/>
          <p:cNvGraphicFramePr>
            <a:graphicFrameLocks noChangeAspect="1"/>
          </p:cNvGraphicFramePr>
          <p:nvPr userDrawn="1">
            <p:custDataLst>
              <p:tags r:id="rId2"/>
            </p:custDataLst>
            <p:extLst>
              <p:ext uri="{D42A27DB-BD31-4B8C-83A1-F6EECF244321}">
                <p14:modId xmlns:p14="http://schemas.microsoft.com/office/powerpoint/2010/main" val="226227522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2636" name="think-cell Slide" r:id="rId4" imgW="270" imgH="270" progId="TCLayout.ActiveDocument.1">
                  <p:embed/>
                </p:oleObj>
              </mc:Choice>
              <mc:Fallback>
                <p:oleObj name="think-cell Slide" r:id="rId4" imgW="270" imgH="270" progId="TCLayout.ActiveDocument.1">
                  <p:embed/>
                  <p:pic>
                    <p:nvPicPr>
                      <p:cNvPr id="0" name="Picture 29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title" hasCustomPrompt="1"/>
          </p:nvPr>
        </p:nvSpPr>
        <p:spPr/>
        <p:txBody>
          <a:bodyPr/>
          <a:lstStyle/>
          <a:p>
            <a:r>
              <a:rPr lang="en-US" noProof="0" dirty="0"/>
              <a:t>Click to edit Master title style</a:t>
            </a:r>
          </a:p>
        </p:txBody>
      </p:sp>
      <p:sp>
        <p:nvSpPr>
          <p:cNvPr id="4" name="Datumsplatzhalter 3"/>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sp>
        <p:nvSpPr>
          <p:cNvPr id="6" name="Foliennummernplatzhalter 5"/>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10" name="Textplatzhalter 6"/>
          <p:cNvSpPr>
            <a:spLocks noGrp="1"/>
          </p:cNvSpPr>
          <p:nvPr>
            <p:ph type="body" sz="quarter" idx="17"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
        <p:nvSpPr>
          <p:cNvPr id="15" name="Textplatzhalter 11"/>
          <p:cNvSpPr>
            <a:spLocks noGrp="1"/>
          </p:cNvSpPr>
          <p:nvPr>
            <p:ph type="body" sz="quarter" idx="14"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
        <p:nvSpPr>
          <p:cNvPr id="11" name="Textplatzhalter 7"/>
          <p:cNvSpPr>
            <a:spLocks noGrp="1"/>
          </p:cNvSpPr>
          <p:nvPr>
            <p:ph type="body" sz="quarter" idx="18" hasCustomPrompt="1"/>
          </p:nvPr>
        </p:nvSpPr>
        <p:spPr>
          <a:xfrm>
            <a:off x="273050" y="1341439"/>
            <a:ext cx="9359900" cy="4895850"/>
          </a:xfrm>
        </p:spPr>
        <p:txBody>
          <a:body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Tree>
    <p:extLst>
      <p:ext uri="{BB962C8B-B14F-4D97-AF65-F5344CB8AC3E}">
        <p14:creationId xmlns:p14="http://schemas.microsoft.com/office/powerpoint/2010/main" val="320277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Text with Subtitle ">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en-US" noProof="0" dirty="0"/>
              <a:t>Click to edit Master title style</a:t>
            </a:r>
          </a:p>
        </p:txBody>
      </p:sp>
      <p:sp>
        <p:nvSpPr>
          <p:cNvPr id="5" name="Datumsplatzhalter 4"/>
          <p:cNvSpPr>
            <a:spLocks noGrp="1"/>
          </p:cNvSpPr>
          <p:nvPr>
            <p:ph type="dt" sz="half" idx="10"/>
          </p:nvPr>
        </p:nvSpPr>
        <p:spPr/>
        <p:txBody>
          <a:bodyPr/>
          <a:lstStyle/>
          <a:p>
            <a:r>
              <a:rPr lang="en-US" noProof="0"/>
              <a:t>2017</a:t>
            </a:r>
            <a:endParaRPr lang="en-US" noProof="0" dirty="0"/>
          </a:p>
        </p:txBody>
      </p:sp>
      <p:sp>
        <p:nvSpPr>
          <p:cNvPr id="6" name="Fußzeilenplatzhalter 5"/>
          <p:cNvSpPr>
            <a:spLocks noGrp="1"/>
          </p:cNvSpPr>
          <p:nvPr>
            <p:ph type="ftr" sz="quarter" idx="11"/>
          </p:nvPr>
        </p:nvSpPr>
        <p:spPr/>
        <p:txBody>
          <a:bodyPr/>
          <a:lstStyle/>
          <a:p>
            <a:r>
              <a:rPr lang="de-DE" noProof="0"/>
              <a:t>Bianca Schmitz, Jens Weinmann, ESMT Berlin</a:t>
            </a:r>
            <a:endParaRPr lang="en-US" noProof="0" dirty="0"/>
          </a:p>
        </p:txBody>
      </p:sp>
      <p:sp>
        <p:nvSpPr>
          <p:cNvPr id="7" name="Foliennummernplatzhalter 6"/>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12" name="Textplatzhalter 10"/>
          <p:cNvSpPr>
            <a:spLocks noGrp="1"/>
          </p:cNvSpPr>
          <p:nvPr>
            <p:ph type="body" sz="quarter" idx="14" hasCustomPrompt="1"/>
          </p:nvPr>
        </p:nvSpPr>
        <p:spPr>
          <a:xfrm>
            <a:off x="273050" y="1329705"/>
            <a:ext cx="9359900" cy="263091"/>
          </a:xfrm>
        </p:spPr>
        <p:txBody>
          <a:bodyPr>
            <a:noAutofit/>
          </a:bodyPr>
          <a:lstStyle>
            <a:lvl1pPr marL="3175" indent="0">
              <a:spcBef>
                <a:spcPts val="0"/>
              </a:spcBef>
              <a:buFont typeface="Arial" panose="020B0604020202020204" pitchFamily="34" charset="0"/>
              <a:buNone/>
              <a:defRPr sz="1800"/>
            </a:lvl1pPr>
            <a:lvl2pPr marL="3175" indent="0">
              <a:spcBef>
                <a:spcPts val="0"/>
              </a:spcBef>
              <a:buNone/>
              <a:defRPr sz="1800"/>
            </a:lvl2pPr>
            <a:lvl3pPr marL="3175" indent="0">
              <a:spcBef>
                <a:spcPts val="0"/>
              </a:spcBef>
              <a:buNone/>
              <a:defRPr sz="1800"/>
            </a:lvl3pPr>
            <a:lvl4pPr marL="3175" indent="0">
              <a:spcBef>
                <a:spcPts val="0"/>
              </a:spcBef>
              <a:buNone/>
              <a:defRPr sz="1800"/>
            </a:lvl4pPr>
            <a:lvl5pPr marL="3175" indent="0">
              <a:spcBef>
                <a:spcPts val="0"/>
              </a:spcBef>
              <a:buNone/>
              <a:defRPr sz="1800"/>
            </a:lvl5pPr>
          </a:lstStyle>
          <a:p>
            <a:pPr lvl="0"/>
            <a:r>
              <a:rPr lang="en-US" noProof="0" dirty="0"/>
              <a:t>Click to edit Subtitle</a:t>
            </a:r>
          </a:p>
        </p:txBody>
      </p:sp>
      <p:sp>
        <p:nvSpPr>
          <p:cNvPr id="10" name="Textplatzhalter 6"/>
          <p:cNvSpPr>
            <a:spLocks noGrp="1"/>
          </p:cNvSpPr>
          <p:nvPr>
            <p:ph type="body" sz="quarter" idx="18"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
        <p:nvSpPr>
          <p:cNvPr id="17" name="Textplatzhalter 11"/>
          <p:cNvSpPr>
            <a:spLocks noGrp="1"/>
          </p:cNvSpPr>
          <p:nvPr>
            <p:ph type="body" sz="quarter" idx="19"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
        <p:nvSpPr>
          <p:cNvPr id="15" name="Textplatzhalter 7"/>
          <p:cNvSpPr>
            <a:spLocks noGrp="1"/>
          </p:cNvSpPr>
          <p:nvPr>
            <p:ph type="body" sz="quarter" idx="20" hasCustomPrompt="1"/>
          </p:nvPr>
        </p:nvSpPr>
        <p:spPr>
          <a:xfrm>
            <a:off x="273050" y="1700213"/>
            <a:ext cx="4535488" cy="4537075"/>
          </a:xfrm>
        </p:spPr>
        <p:txBody>
          <a:body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8" name="Textplatzhalter 7"/>
          <p:cNvSpPr>
            <a:spLocks noGrp="1"/>
          </p:cNvSpPr>
          <p:nvPr>
            <p:ph type="body" sz="quarter" idx="21" hasCustomPrompt="1"/>
          </p:nvPr>
        </p:nvSpPr>
        <p:spPr>
          <a:xfrm>
            <a:off x="5097463" y="1700213"/>
            <a:ext cx="4535488" cy="4537075"/>
          </a:xfrm>
        </p:spPr>
        <p:txBody>
          <a:bodyPr/>
          <a:lstStyle>
            <a:lvl5pPr>
              <a:defRPr/>
            </a:lvl5p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Tree>
    <p:extLst>
      <p:ext uri="{BB962C8B-B14F-4D97-AF65-F5344CB8AC3E}">
        <p14:creationId xmlns:p14="http://schemas.microsoft.com/office/powerpoint/2010/main" val="3645101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Text">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Datumsplatzhalter 4"/>
          <p:cNvSpPr>
            <a:spLocks noGrp="1"/>
          </p:cNvSpPr>
          <p:nvPr>
            <p:ph type="dt" sz="half" idx="10"/>
          </p:nvPr>
        </p:nvSpPr>
        <p:spPr/>
        <p:txBody>
          <a:bodyPr/>
          <a:lstStyle/>
          <a:p>
            <a:r>
              <a:rPr lang="en-US" noProof="0"/>
              <a:t>2017</a:t>
            </a:r>
            <a:endParaRPr lang="en-US" noProof="0" dirty="0"/>
          </a:p>
        </p:txBody>
      </p:sp>
      <p:sp>
        <p:nvSpPr>
          <p:cNvPr id="6" name="Fußzeilenplatzhalter 5"/>
          <p:cNvSpPr>
            <a:spLocks noGrp="1"/>
          </p:cNvSpPr>
          <p:nvPr>
            <p:ph type="ftr" sz="quarter" idx="11"/>
          </p:nvPr>
        </p:nvSpPr>
        <p:spPr/>
        <p:txBody>
          <a:bodyPr/>
          <a:lstStyle/>
          <a:p>
            <a:r>
              <a:rPr lang="de-DE" noProof="0"/>
              <a:t>Bianca Schmitz, Jens Weinmann, ESMT Berlin</a:t>
            </a:r>
            <a:endParaRPr lang="en-US" noProof="0" dirty="0"/>
          </a:p>
        </p:txBody>
      </p:sp>
      <p:sp>
        <p:nvSpPr>
          <p:cNvPr id="7" name="Foliennummernplatzhalter 6"/>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10" name="Textplatzhalter 6"/>
          <p:cNvSpPr>
            <a:spLocks noGrp="1"/>
          </p:cNvSpPr>
          <p:nvPr>
            <p:ph type="body" sz="quarter" idx="18"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
        <p:nvSpPr>
          <p:cNvPr id="16" name="Textplatzhalter 11"/>
          <p:cNvSpPr>
            <a:spLocks noGrp="1"/>
          </p:cNvSpPr>
          <p:nvPr>
            <p:ph type="body" sz="quarter" idx="22"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
        <p:nvSpPr>
          <p:cNvPr id="11" name="Textplatzhalter 7"/>
          <p:cNvSpPr>
            <a:spLocks noGrp="1"/>
          </p:cNvSpPr>
          <p:nvPr>
            <p:ph type="body" sz="quarter" idx="23" hasCustomPrompt="1"/>
          </p:nvPr>
        </p:nvSpPr>
        <p:spPr>
          <a:xfrm>
            <a:off x="273050" y="1341439"/>
            <a:ext cx="4535488" cy="48958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5" name="Textplatzhalter 7"/>
          <p:cNvSpPr>
            <a:spLocks noGrp="1"/>
          </p:cNvSpPr>
          <p:nvPr>
            <p:ph type="body" sz="quarter" idx="24" hasCustomPrompt="1"/>
          </p:nvPr>
        </p:nvSpPr>
        <p:spPr>
          <a:xfrm>
            <a:off x="5097463" y="1341439"/>
            <a:ext cx="4535488" cy="48958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Tree>
    <p:extLst>
      <p:ext uri="{BB962C8B-B14F-4D97-AF65-F5344CB8AC3E}">
        <p14:creationId xmlns:p14="http://schemas.microsoft.com/office/powerpoint/2010/main" val="1146612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Datumsplatzhalter 4"/>
          <p:cNvSpPr>
            <a:spLocks noGrp="1"/>
          </p:cNvSpPr>
          <p:nvPr>
            <p:ph type="dt" sz="half" idx="10"/>
          </p:nvPr>
        </p:nvSpPr>
        <p:spPr/>
        <p:txBody>
          <a:bodyPr/>
          <a:lstStyle/>
          <a:p>
            <a:r>
              <a:rPr lang="en-US" noProof="0"/>
              <a:t>2017</a:t>
            </a:r>
            <a:endParaRPr lang="en-US" noProof="0" dirty="0"/>
          </a:p>
        </p:txBody>
      </p:sp>
      <p:sp>
        <p:nvSpPr>
          <p:cNvPr id="6" name="Fußzeilenplatzhalter 5"/>
          <p:cNvSpPr>
            <a:spLocks noGrp="1"/>
          </p:cNvSpPr>
          <p:nvPr>
            <p:ph type="ftr" sz="quarter" idx="11"/>
          </p:nvPr>
        </p:nvSpPr>
        <p:spPr/>
        <p:txBody>
          <a:bodyPr/>
          <a:lstStyle/>
          <a:p>
            <a:r>
              <a:rPr lang="de-DE" noProof="0"/>
              <a:t>Bianca Schmitz, Jens Weinmann, ESMT Berlin</a:t>
            </a:r>
            <a:endParaRPr lang="en-US" noProof="0" dirty="0"/>
          </a:p>
        </p:txBody>
      </p:sp>
      <p:sp>
        <p:nvSpPr>
          <p:cNvPr id="7" name="Foliennummernplatzhalter 6"/>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10" name="Textplatzhalter 6"/>
          <p:cNvSpPr>
            <a:spLocks noGrp="1"/>
          </p:cNvSpPr>
          <p:nvPr>
            <p:ph type="body" sz="quarter" idx="18"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
        <p:nvSpPr>
          <p:cNvPr id="4" name="Bildplatzhalter 3"/>
          <p:cNvSpPr>
            <a:spLocks noGrp="1"/>
          </p:cNvSpPr>
          <p:nvPr>
            <p:ph type="pic" sz="quarter" idx="19"/>
          </p:nvPr>
        </p:nvSpPr>
        <p:spPr>
          <a:xfrm>
            <a:off x="5097463" y="1341438"/>
            <a:ext cx="4535487" cy="4895850"/>
          </a:xfrm>
        </p:spPr>
        <p:txBody>
          <a:bodyPr/>
          <a:lstStyle>
            <a:lvl1pPr marL="0" indent="0">
              <a:buNone/>
              <a:defRPr/>
            </a:lvl1pPr>
          </a:lstStyle>
          <a:p>
            <a:endParaRPr lang="en-US" noProof="0" dirty="0"/>
          </a:p>
        </p:txBody>
      </p:sp>
      <p:sp>
        <p:nvSpPr>
          <p:cNvPr id="16" name="Textplatzhalter 11"/>
          <p:cNvSpPr>
            <a:spLocks noGrp="1"/>
          </p:cNvSpPr>
          <p:nvPr>
            <p:ph type="body" sz="quarter" idx="20"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
        <p:nvSpPr>
          <p:cNvPr id="14" name="Textplatzhalter 7"/>
          <p:cNvSpPr>
            <a:spLocks noGrp="1"/>
          </p:cNvSpPr>
          <p:nvPr>
            <p:ph type="body" sz="quarter" idx="21" hasCustomPrompt="1"/>
          </p:nvPr>
        </p:nvSpPr>
        <p:spPr>
          <a:xfrm>
            <a:off x="273050" y="1341439"/>
            <a:ext cx="4535488" cy="48958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Tree>
    <p:extLst>
      <p:ext uri="{BB962C8B-B14F-4D97-AF65-F5344CB8AC3E}">
        <p14:creationId xmlns:p14="http://schemas.microsoft.com/office/powerpoint/2010/main" val="1727668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aphicFrame>
        <p:nvGraphicFramePr>
          <p:cNvPr id="11" name="Objekt 10" hidden="1"/>
          <p:cNvGraphicFramePr>
            <a:graphicFrameLocks noChangeAspect="1"/>
          </p:cNvGraphicFramePr>
          <p:nvPr userDrawn="1">
            <p:custDataLst>
              <p:tags r:id="rId2"/>
            </p:custDataLst>
            <p:extLst>
              <p:ext uri="{D42A27DB-BD31-4B8C-83A1-F6EECF244321}">
                <p14:modId xmlns:p14="http://schemas.microsoft.com/office/powerpoint/2010/main" val="116798367"/>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3649" name="think-cell Slide" r:id="rId4" imgW="270" imgH="270" progId="TCLayout.ActiveDocument.1">
                  <p:embed/>
                </p:oleObj>
              </mc:Choice>
              <mc:Fallback>
                <p:oleObj name="think-cell Slide" r:id="rId4" imgW="270" imgH="270" progId="TCLayout.ActiveDocument.1">
                  <p:embed/>
                  <p:pic>
                    <p:nvPicPr>
                      <p:cNvPr id="0" name="Picture 27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title" hasCustomPrompt="1"/>
          </p:nvPr>
        </p:nvSpPr>
        <p:spPr/>
        <p:txBody>
          <a:bodyPr/>
          <a:lstStyle/>
          <a:p>
            <a:r>
              <a:rPr lang="en-US" noProof="0" dirty="0"/>
              <a:t>Click to edit Master title style</a:t>
            </a:r>
          </a:p>
        </p:txBody>
      </p:sp>
      <p:sp>
        <p:nvSpPr>
          <p:cNvPr id="5" name="Datumsplatzhalter 4"/>
          <p:cNvSpPr>
            <a:spLocks noGrp="1"/>
          </p:cNvSpPr>
          <p:nvPr>
            <p:ph type="dt" sz="half" idx="10"/>
          </p:nvPr>
        </p:nvSpPr>
        <p:spPr/>
        <p:txBody>
          <a:bodyPr/>
          <a:lstStyle/>
          <a:p>
            <a:r>
              <a:rPr lang="en-US" noProof="0"/>
              <a:t>2017</a:t>
            </a:r>
            <a:endParaRPr lang="en-US" noProof="0" dirty="0"/>
          </a:p>
        </p:txBody>
      </p:sp>
      <p:sp>
        <p:nvSpPr>
          <p:cNvPr id="6" name="Fußzeilenplatzhalter 5"/>
          <p:cNvSpPr>
            <a:spLocks noGrp="1"/>
          </p:cNvSpPr>
          <p:nvPr>
            <p:ph type="ftr" sz="quarter" idx="11"/>
          </p:nvPr>
        </p:nvSpPr>
        <p:spPr/>
        <p:txBody>
          <a:bodyPr/>
          <a:lstStyle/>
          <a:p>
            <a:r>
              <a:rPr lang="de-DE" noProof="0"/>
              <a:t>Bianca Schmitz, Jens Weinmann, ESMT Berlin</a:t>
            </a:r>
            <a:endParaRPr lang="en-US" noProof="0" dirty="0"/>
          </a:p>
        </p:txBody>
      </p:sp>
      <p:sp>
        <p:nvSpPr>
          <p:cNvPr id="7" name="Foliennummernplatzhalter 6"/>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10" name="Textplatzhalter 6"/>
          <p:cNvSpPr>
            <a:spLocks noGrp="1"/>
          </p:cNvSpPr>
          <p:nvPr>
            <p:ph type="body" sz="quarter" idx="18"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
        <p:nvSpPr>
          <p:cNvPr id="20" name="Textplatzhalter 7"/>
          <p:cNvSpPr>
            <a:spLocks noGrp="1"/>
          </p:cNvSpPr>
          <p:nvPr>
            <p:ph type="body" sz="quarter" idx="19" hasCustomPrompt="1"/>
          </p:nvPr>
        </p:nvSpPr>
        <p:spPr>
          <a:xfrm>
            <a:off x="273050" y="1341525"/>
            <a:ext cx="4535488" cy="360000"/>
          </a:xfrm>
          <a:solidFill>
            <a:srgbClr val="1D2D61"/>
          </a:solidFill>
        </p:spPr>
        <p:txBody>
          <a:bodyPr lIns="90000" tIns="46800" rIns="90000" bIns="46800" anchor="ctr">
            <a:noAutofit/>
          </a:bodyPr>
          <a:lstStyle>
            <a:lvl1pPr marL="0" indent="0">
              <a:spcBef>
                <a:spcPts val="0"/>
              </a:spcBef>
              <a:buNone/>
              <a:defRPr sz="1800">
                <a:solidFill>
                  <a:schemeClr val="bg1"/>
                </a:solidFill>
              </a:defRPr>
            </a:lvl1pPr>
            <a:lvl2pPr marL="0" indent="0">
              <a:spcBef>
                <a:spcPts val="0"/>
              </a:spcBef>
              <a:buNone/>
              <a:defRPr sz="1800">
                <a:solidFill>
                  <a:schemeClr val="bg1"/>
                </a:solidFill>
              </a:defRPr>
            </a:lvl2pPr>
            <a:lvl3pPr marL="0" indent="0">
              <a:spcBef>
                <a:spcPts val="0"/>
              </a:spcBef>
              <a:buNone/>
              <a:defRPr sz="1800">
                <a:solidFill>
                  <a:schemeClr val="bg1"/>
                </a:solidFill>
              </a:defRPr>
            </a:lvl3pPr>
            <a:lvl4pPr marL="0" indent="0">
              <a:spcBef>
                <a:spcPts val="0"/>
              </a:spcBef>
              <a:buNone/>
              <a:defRPr sz="1800">
                <a:solidFill>
                  <a:schemeClr val="bg1"/>
                </a:solidFill>
              </a:defRPr>
            </a:lvl4pPr>
            <a:lvl5pPr marL="0" indent="0">
              <a:spcBef>
                <a:spcPts val="0"/>
              </a:spcBef>
              <a:buNone/>
              <a:defRPr sz="1800">
                <a:solidFill>
                  <a:schemeClr val="bg1"/>
                </a:solidFill>
              </a:defRPr>
            </a:lvl5pPr>
          </a:lstStyle>
          <a:p>
            <a:pPr lvl="0"/>
            <a:r>
              <a:rPr lang="en-US" noProof="0" dirty="0"/>
              <a:t>Click to edit Box Headline</a:t>
            </a:r>
          </a:p>
        </p:txBody>
      </p:sp>
      <p:sp>
        <p:nvSpPr>
          <p:cNvPr id="21" name="Textplatzhalter 7"/>
          <p:cNvSpPr>
            <a:spLocks noGrp="1"/>
          </p:cNvSpPr>
          <p:nvPr>
            <p:ph type="body" sz="quarter" idx="21" hasCustomPrompt="1"/>
          </p:nvPr>
        </p:nvSpPr>
        <p:spPr>
          <a:xfrm>
            <a:off x="5097462" y="1341525"/>
            <a:ext cx="4535488" cy="360000"/>
          </a:xfrm>
          <a:solidFill>
            <a:srgbClr val="1D2D61"/>
          </a:solidFill>
        </p:spPr>
        <p:txBody>
          <a:bodyPr lIns="90000" tIns="46800" rIns="90000" bIns="46800" anchor="ctr">
            <a:noAutofit/>
          </a:bodyPr>
          <a:lstStyle>
            <a:lvl1pPr marL="0" indent="0">
              <a:spcBef>
                <a:spcPts val="0"/>
              </a:spcBef>
              <a:buNone/>
              <a:defRPr sz="1800">
                <a:solidFill>
                  <a:schemeClr val="bg1"/>
                </a:solidFill>
              </a:defRPr>
            </a:lvl1pPr>
            <a:lvl2pPr marL="0" indent="0">
              <a:spcBef>
                <a:spcPts val="0"/>
              </a:spcBef>
              <a:buNone/>
              <a:defRPr sz="1800">
                <a:solidFill>
                  <a:schemeClr val="bg1"/>
                </a:solidFill>
              </a:defRPr>
            </a:lvl2pPr>
            <a:lvl3pPr marL="0" indent="0">
              <a:spcBef>
                <a:spcPts val="0"/>
              </a:spcBef>
              <a:buNone/>
              <a:defRPr sz="1800">
                <a:solidFill>
                  <a:schemeClr val="bg1"/>
                </a:solidFill>
              </a:defRPr>
            </a:lvl3pPr>
            <a:lvl4pPr marL="0" indent="0">
              <a:spcBef>
                <a:spcPts val="0"/>
              </a:spcBef>
              <a:buNone/>
              <a:defRPr sz="1800">
                <a:solidFill>
                  <a:schemeClr val="bg1"/>
                </a:solidFill>
              </a:defRPr>
            </a:lvl4pPr>
            <a:lvl5pPr marL="0" indent="0">
              <a:spcBef>
                <a:spcPts val="0"/>
              </a:spcBef>
              <a:buNone/>
              <a:defRPr sz="1800">
                <a:solidFill>
                  <a:schemeClr val="bg1"/>
                </a:solidFill>
              </a:defRPr>
            </a:lvl5pPr>
          </a:lstStyle>
          <a:p>
            <a:pPr lvl="0"/>
            <a:r>
              <a:rPr lang="en-US" noProof="0" dirty="0"/>
              <a:t>Click to edit Box Headline</a:t>
            </a:r>
          </a:p>
        </p:txBody>
      </p:sp>
      <p:sp>
        <p:nvSpPr>
          <p:cNvPr id="24" name="Textplatzhalter 14"/>
          <p:cNvSpPr>
            <a:spLocks noGrp="1"/>
          </p:cNvSpPr>
          <p:nvPr>
            <p:ph type="body" sz="quarter" idx="20" hasCustomPrompt="1"/>
          </p:nvPr>
        </p:nvSpPr>
        <p:spPr>
          <a:xfrm>
            <a:off x="273050" y="1736812"/>
            <a:ext cx="4535488" cy="4500000"/>
          </a:xfrm>
          <a:solidFill>
            <a:schemeClr val="accent1"/>
          </a:solidFill>
        </p:spPr>
        <p:txBody>
          <a:bodyPr lIns="90000" tIns="46800" rIns="90000" bIns="46800">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5" name="Textplatzhalter 14"/>
          <p:cNvSpPr>
            <a:spLocks noGrp="1"/>
          </p:cNvSpPr>
          <p:nvPr>
            <p:ph type="body" sz="quarter" idx="22" hasCustomPrompt="1"/>
          </p:nvPr>
        </p:nvSpPr>
        <p:spPr>
          <a:xfrm>
            <a:off x="5097462" y="1736812"/>
            <a:ext cx="4535488" cy="4500000"/>
          </a:xfrm>
          <a:solidFill>
            <a:schemeClr val="accent1"/>
          </a:solidFill>
        </p:spPr>
        <p:txBody>
          <a:bodyPr lIns="90000" tIns="46800" rIns="90000" bIns="46800">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6" name="Textplatzhalter 11"/>
          <p:cNvSpPr>
            <a:spLocks noGrp="1"/>
          </p:cNvSpPr>
          <p:nvPr>
            <p:ph type="body" sz="quarter" idx="23"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Tree>
    <p:extLst>
      <p:ext uri="{BB962C8B-B14F-4D97-AF65-F5344CB8AC3E}">
        <p14:creationId xmlns:p14="http://schemas.microsoft.com/office/powerpoint/2010/main" val="3714002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7" name="Textplatzhalter 10"/>
          <p:cNvSpPr>
            <a:spLocks noGrp="1"/>
          </p:cNvSpPr>
          <p:nvPr>
            <p:ph type="body" sz="quarter" idx="15" hasCustomPrompt="1"/>
          </p:nvPr>
        </p:nvSpPr>
        <p:spPr>
          <a:xfrm>
            <a:off x="273050" y="1329705"/>
            <a:ext cx="9359900" cy="263091"/>
          </a:xfrm>
        </p:spPr>
        <p:txBody>
          <a:bodyPr>
            <a:noAutofit/>
          </a:bodyPr>
          <a:lstStyle>
            <a:lvl1pPr marL="3175" indent="0">
              <a:spcBef>
                <a:spcPts val="0"/>
              </a:spcBef>
              <a:buFont typeface="Arial" panose="020B0604020202020204" pitchFamily="34" charset="0"/>
              <a:buNone/>
              <a:defRPr sz="1800">
                <a:solidFill>
                  <a:schemeClr val="tx1"/>
                </a:solidFill>
              </a:defRPr>
            </a:lvl1pPr>
            <a:lvl2pPr marL="3175" indent="0">
              <a:spcBef>
                <a:spcPts val="0"/>
              </a:spcBef>
              <a:buNone/>
              <a:defRPr sz="1800"/>
            </a:lvl2pPr>
            <a:lvl3pPr marL="3175" indent="0">
              <a:spcBef>
                <a:spcPts val="0"/>
              </a:spcBef>
              <a:buNone/>
              <a:defRPr sz="1800"/>
            </a:lvl3pPr>
            <a:lvl4pPr marL="3175" indent="0">
              <a:spcBef>
                <a:spcPts val="0"/>
              </a:spcBef>
              <a:buNone/>
              <a:defRPr sz="1800"/>
            </a:lvl4pPr>
            <a:lvl5pPr marL="3175" indent="0">
              <a:spcBef>
                <a:spcPts val="0"/>
              </a:spcBef>
              <a:buNone/>
              <a:defRPr sz="1800"/>
            </a:lvl5pPr>
          </a:lstStyle>
          <a:p>
            <a:pPr lvl="0"/>
            <a:r>
              <a:rPr lang="en-US" noProof="0" dirty="0"/>
              <a:t>Click to edit Subtitle</a:t>
            </a:r>
          </a:p>
        </p:txBody>
      </p:sp>
      <p:sp>
        <p:nvSpPr>
          <p:cNvPr id="8" name="Textplatzhalter 6"/>
          <p:cNvSpPr>
            <a:spLocks noGrp="1"/>
          </p:cNvSpPr>
          <p:nvPr>
            <p:ph type="body" sz="quarter" idx="18"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
        <p:nvSpPr>
          <p:cNvPr id="12" name="Textplatzhalter 11"/>
          <p:cNvSpPr>
            <a:spLocks noGrp="1"/>
          </p:cNvSpPr>
          <p:nvPr>
            <p:ph type="body" sz="quarter" idx="22"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Tree>
    <p:extLst>
      <p:ext uri="{BB962C8B-B14F-4D97-AF65-F5344CB8AC3E}">
        <p14:creationId xmlns:p14="http://schemas.microsoft.com/office/powerpoint/2010/main" val="251388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pPr/>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
        <p:nvSpPr>
          <p:cNvPr id="7" name="Textplatzhalter 11"/>
          <p:cNvSpPr>
            <a:spLocks noGrp="1"/>
          </p:cNvSpPr>
          <p:nvPr>
            <p:ph type="body" sz="quarter" idx="20" hasCustomPrompt="1"/>
          </p:nvPr>
        </p:nvSpPr>
        <p:spPr>
          <a:xfrm>
            <a:off x="273051" y="116633"/>
            <a:ext cx="7740650" cy="180020"/>
          </a:xfrm>
        </p:spPr>
        <p:txBody>
          <a:bodyPr anchor="t">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en-US" noProof="0" dirty="0"/>
              <a:t>Chapter – Headline or quick information</a:t>
            </a:r>
          </a:p>
        </p:txBody>
      </p:sp>
      <p:sp>
        <p:nvSpPr>
          <p:cNvPr id="8" name="Textplatzhalter 6"/>
          <p:cNvSpPr>
            <a:spLocks noGrp="1"/>
          </p:cNvSpPr>
          <p:nvPr>
            <p:ph type="body" sz="quarter" idx="18" hasCustomPrompt="1"/>
          </p:nvPr>
        </p:nvSpPr>
        <p:spPr>
          <a:xfrm>
            <a:off x="273050" y="6273800"/>
            <a:ext cx="9359900"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en-US" noProof="0" dirty="0"/>
              <a:t>Source:</a:t>
            </a:r>
          </a:p>
        </p:txBody>
      </p:sp>
    </p:spTree>
    <p:extLst>
      <p:ext uri="{BB962C8B-B14F-4D97-AF65-F5344CB8AC3E}">
        <p14:creationId xmlns:p14="http://schemas.microsoft.com/office/powerpoint/2010/main" val="23744391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aphicFrame>
        <p:nvGraphicFramePr>
          <p:cNvPr id="4" name="Objekt 3" hidden="1"/>
          <p:cNvGraphicFramePr>
            <a:graphicFrameLocks noChangeAspect="1"/>
          </p:cNvGraphicFramePr>
          <p:nvPr userDrawn="1">
            <p:custDataLst>
              <p:tags r:id="rId2"/>
            </p:custDataLst>
            <p:extLst>
              <p:ext uri="{D42A27DB-BD31-4B8C-83A1-F6EECF244321}">
                <p14:modId xmlns:p14="http://schemas.microsoft.com/office/powerpoint/2010/main" val="392562059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5617" name="think-cell Slide" r:id="rId4" imgW="270" imgH="270" progId="TCLayout.ActiveDocument.1">
                  <p:embed/>
                </p:oleObj>
              </mc:Choice>
              <mc:Fallback>
                <p:oleObj name="think-cell Slide" r:id="rId4" imgW="270" imgH="270" progId="TCLayout.ActiveDocument.1">
                  <p:embed/>
                  <p:pic>
                    <p:nvPicPr>
                      <p:cNvPr id="0" name="Picture 2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Rechteck 2"/>
          <p:cNvSpPr/>
          <p:nvPr userDrawn="1"/>
        </p:nvSpPr>
        <p:spPr bwMode="gray">
          <a:xfrm>
            <a:off x="0" y="6524625"/>
            <a:ext cx="9906000" cy="3333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noProof="0" dirty="0">
              <a:solidFill>
                <a:schemeClr val="tx1"/>
              </a:solidFill>
            </a:endParaRPr>
          </a:p>
        </p:txBody>
      </p:sp>
    </p:spTree>
    <p:extLst>
      <p:ext uri="{BB962C8B-B14F-4D97-AF65-F5344CB8AC3E}">
        <p14:creationId xmlns:p14="http://schemas.microsoft.com/office/powerpoint/2010/main" val="3484730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ite">
    <p:spTree>
      <p:nvGrpSpPr>
        <p:cNvPr id="1" name=""/>
        <p:cNvGrpSpPr/>
        <p:nvPr/>
      </p:nvGrpSpPr>
      <p:grpSpPr>
        <a:xfrm>
          <a:off x="0" y="0"/>
          <a:ext cx="0" cy="0"/>
          <a:chOff x="0" y="0"/>
          <a:chExt cx="0" cy="0"/>
        </a:xfrm>
      </p:grpSpPr>
      <p:graphicFrame>
        <p:nvGraphicFramePr>
          <p:cNvPr id="4" name="Objekt 3" hidden="1"/>
          <p:cNvGraphicFramePr>
            <a:graphicFrameLocks noChangeAspect="1"/>
          </p:cNvGraphicFramePr>
          <p:nvPr userDrawn="1">
            <p:custDataLst>
              <p:tags r:id="rId2"/>
            </p:custDataLst>
            <p:extLst>
              <p:ext uri="{D42A27DB-BD31-4B8C-83A1-F6EECF244321}">
                <p14:modId xmlns:p14="http://schemas.microsoft.com/office/powerpoint/2010/main" val="2324879511"/>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6641" name="think-cell Slide" r:id="rId4" imgW="270" imgH="270" progId="TCLayout.ActiveDocument.1">
                  <p:embed/>
                </p:oleObj>
              </mc:Choice>
              <mc:Fallback>
                <p:oleObj name="think-cell Slide" r:id="rId4" imgW="270" imgH="270" progId="TCLayout.ActiveDocument.1">
                  <p:embed/>
                  <p:pic>
                    <p:nvPicPr>
                      <p:cNvPr id="0" name="Picture 2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Rechteck 2"/>
          <p:cNvSpPr/>
          <p:nvPr userDrawn="1"/>
        </p:nvSpPr>
        <p:spPr bwMode="gray">
          <a:xfrm>
            <a:off x="0" y="1"/>
            <a:ext cx="990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noProof="0" dirty="0">
              <a:solidFill>
                <a:schemeClr val="tx1"/>
              </a:solidFill>
            </a:endParaRPr>
          </a:p>
        </p:txBody>
      </p:sp>
    </p:spTree>
    <p:extLst>
      <p:ext uri="{BB962C8B-B14F-4D97-AF65-F5344CB8AC3E}">
        <p14:creationId xmlns:p14="http://schemas.microsoft.com/office/powerpoint/2010/main" val="26052012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act Berlin">
    <p:spTree>
      <p:nvGrpSpPr>
        <p:cNvPr id="1" name=""/>
        <p:cNvGrpSpPr/>
        <p:nvPr/>
      </p:nvGrpSpPr>
      <p:grpSpPr>
        <a:xfrm>
          <a:off x="0" y="0"/>
          <a:ext cx="0" cy="0"/>
          <a:chOff x="0" y="0"/>
          <a:chExt cx="0" cy="0"/>
        </a:xfrm>
      </p:grpSpPr>
      <p:sp>
        <p:nvSpPr>
          <p:cNvPr id="6" name="Rechteck 5"/>
          <p:cNvSpPr/>
          <p:nvPr userDrawn="1"/>
        </p:nvSpPr>
        <p:spPr bwMode="gray">
          <a:xfrm>
            <a:off x="0" y="6417333"/>
            <a:ext cx="9906000" cy="440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hteck 11"/>
          <p:cNvSpPr/>
          <p:nvPr/>
        </p:nvSpPr>
        <p:spPr bwMode="gray">
          <a:xfrm rot="16200000">
            <a:off x="6959864" y="2449152"/>
            <a:ext cx="4320480" cy="1052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US" sz="8000" noProof="0" dirty="0">
                <a:solidFill>
                  <a:schemeClr val="accent5"/>
                </a:solidFill>
              </a:rPr>
              <a:t>thank you</a:t>
            </a:r>
          </a:p>
        </p:txBody>
      </p:sp>
      <p:sp>
        <p:nvSpPr>
          <p:cNvPr id="31" name="Bildplatzhalter 18"/>
          <p:cNvSpPr>
            <a:spLocks noGrp="1"/>
          </p:cNvSpPr>
          <p:nvPr>
            <p:ph type="pic" sz="quarter" idx="22" hasCustomPrompt="1"/>
          </p:nvPr>
        </p:nvSpPr>
        <p:spPr>
          <a:xfrm>
            <a:off x="271463" y="3284984"/>
            <a:ext cx="792000" cy="1008000"/>
          </a:xfrm>
        </p:spPr>
        <p:txBody>
          <a:bodyPr>
            <a:normAutofit/>
          </a:bodyPr>
          <a:lstStyle>
            <a:lvl1pPr marL="0" indent="0">
              <a:buNone/>
              <a:defRPr sz="1000">
                <a:solidFill>
                  <a:schemeClr val="tx1"/>
                </a:solidFill>
              </a:defRPr>
            </a:lvl1pPr>
          </a:lstStyle>
          <a:p>
            <a:r>
              <a:rPr lang="en-US" noProof="0" dirty="0"/>
              <a:t>picture</a:t>
            </a:r>
          </a:p>
        </p:txBody>
      </p:sp>
      <p:sp>
        <p:nvSpPr>
          <p:cNvPr id="32" name="Textplatzhalter 23"/>
          <p:cNvSpPr>
            <a:spLocks noGrp="1"/>
          </p:cNvSpPr>
          <p:nvPr>
            <p:ph type="body" sz="quarter" idx="23" hasCustomPrompt="1"/>
          </p:nvPr>
        </p:nvSpPr>
        <p:spPr>
          <a:xfrm>
            <a:off x="1244984" y="3356880"/>
            <a:ext cx="3564000" cy="180000"/>
          </a:xfrm>
        </p:spPr>
        <p:txBody>
          <a:bodyPr>
            <a:noAutofit/>
          </a:bodyPr>
          <a:lstStyle>
            <a:lvl1pPr marL="0" indent="0">
              <a:spcBef>
                <a:spcPts val="800"/>
              </a:spcBef>
              <a:buNone/>
              <a:defRPr sz="1400" b="1">
                <a:solidFill>
                  <a:schemeClr val="tx1"/>
                </a:solidFill>
              </a:defRPr>
            </a:lvl1pPr>
            <a:lvl2pPr marL="0" indent="0">
              <a:spcBef>
                <a:spcPts val="800"/>
              </a:spcBef>
              <a:buNone/>
              <a:defRPr sz="1400"/>
            </a:lvl2pPr>
            <a:lvl3pPr marL="0" indent="0">
              <a:spcBef>
                <a:spcPts val="80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Firstname Surname</a:t>
            </a:r>
          </a:p>
        </p:txBody>
      </p:sp>
      <p:sp>
        <p:nvSpPr>
          <p:cNvPr id="33" name="Textplatzhalter 23"/>
          <p:cNvSpPr>
            <a:spLocks noGrp="1"/>
          </p:cNvSpPr>
          <p:nvPr>
            <p:ph type="body" sz="quarter" idx="24" hasCustomPrompt="1"/>
          </p:nvPr>
        </p:nvSpPr>
        <p:spPr>
          <a:xfrm>
            <a:off x="1244984" y="3572924"/>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Title</a:t>
            </a:r>
          </a:p>
        </p:txBody>
      </p:sp>
      <p:sp>
        <p:nvSpPr>
          <p:cNvPr id="34" name="Textplatzhalter 23"/>
          <p:cNvSpPr>
            <a:spLocks noGrp="1"/>
          </p:cNvSpPr>
          <p:nvPr>
            <p:ph type="body" sz="quarter" idx="25" hasCustomPrompt="1"/>
          </p:nvPr>
        </p:nvSpPr>
        <p:spPr>
          <a:xfrm>
            <a:off x="1244984" y="3861068"/>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Mail</a:t>
            </a:r>
          </a:p>
        </p:txBody>
      </p:sp>
      <p:sp>
        <p:nvSpPr>
          <p:cNvPr id="25" name="Rechteck 24"/>
          <p:cNvSpPr/>
          <p:nvPr userDrawn="1"/>
        </p:nvSpPr>
        <p:spPr>
          <a:xfrm>
            <a:off x="273050" y="584200"/>
            <a:ext cx="4953000" cy="1515287"/>
          </a:xfrm>
          <a:prstGeom prst="rect">
            <a:avLst/>
          </a:prstGeom>
        </p:spPr>
        <p:txBody>
          <a:bodyPr lIns="0" tIns="0" rIns="0" bIns="0">
            <a:spAutoFit/>
          </a:bodyPr>
          <a:lstStyle/>
          <a:p>
            <a:pPr lvl="0">
              <a:lnSpc>
                <a:spcPct val="90000"/>
              </a:lnSpc>
              <a:spcBef>
                <a:spcPts val="800"/>
              </a:spcBef>
              <a:tabLst>
                <a:tab pos="628650" algn="l"/>
              </a:tabLst>
            </a:pPr>
            <a:r>
              <a:rPr lang="en-US" sz="2000" b="1" noProof="0" dirty="0">
                <a:solidFill>
                  <a:srgbClr val="000000"/>
                </a:solidFill>
              </a:rPr>
              <a:t>ESMT</a:t>
            </a:r>
            <a:br>
              <a:rPr lang="en-US" sz="2000" noProof="0" dirty="0">
                <a:solidFill>
                  <a:srgbClr val="000000"/>
                </a:solidFill>
              </a:rPr>
            </a:br>
            <a:r>
              <a:rPr lang="en-US" sz="2000" noProof="0" dirty="0">
                <a:solidFill>
                  <a:srgbClr val="000000"/>
                </a:solidFill>
              </a:rPr>
              <a:t>European School of Management </a:t>
            </a:r>
            <a:br>
              <a:rPr lang="en-US" sz="2000" noProof="0" dirty="0">
                <a:solidFill>
                  <a:srgbClr val="000000"/>
                </a:solidFill>
              </a:rPr>
            </a:br>
            <a:r>
              <a:rPr lang="en-US" sz="2000" noProof="0" dirty="0">
                <a:solidFill>
                  <a:srgbClr val="000000"/>
                </a:solidFill>
              </a:rPr>
              <a:t>and Technology GmbH</a:t>
            </a:r>
          </a:p>
          <a:p>
            <a:pPr marL="0" lvl="1">
              <a:lnSpc>
                <a:spcPct val="90000"/>
              </a:lnSpc>
              <a:spcBef>
                <a:spcPts val="800"/>
              </a:spcBef>
              <a:buClr>
                <a:srgbClr val="000000"/>
              </a:buClr>
              <a:tabLst>
                <a:tab pos="628650" algn="l"/>
              </a:tabLst>
            </a:pPr>
            <a:r>
              <a:rPr lang="en-US" sz="1400" noProof="0" dirty="0">
                <a:solidFill>
                  <a:srgbClr val="000000"/>
                </a:solidFill>
              </a:rPr>
              <a:t>Schlossplatz 1</a:t>
            </a:r>
            <a:br>
              <a:rPr lang="en-US" sz="1400" noProof="0" dirty="0">
                <a:solidFill>
                  <a:srgbClr val="000000"/>
                </a:solidFill>
              </a:rPr>
            </a:br>
            <a:r>
              <a:rPr lang="en-US" sz="1400" noProof="0" dirty="0">
                <a:solidFill>
                  <a:srgbClr val="000000"/>
                </a:solidFill>
              </a:rPr>
              <a:t>10178 Berlin</a:t>
            </a:r>
            <a:br>
              <a:rPr lang="en-US" sz="1400" noProof="0" dirty="0">
                <a:solidFill>
                  <a:srgbClr val="000000"/>
                </a:solidFill>
              </a:rPr>
            </a:br>
            <a:r>
              <a:rPr lang="en-US" sz="1400" noProof="0" dirty="0">
                <a:solidFill>
                  <a:srgbClr val="000000"/>
                </a:solidFill>
              </a:rPr>
              <a:t>Germany</a:t>
            </a:r>
            <a:endParaRPr lang="en-US" sz="1400" b="1" noProof="0" dirty="0">
              <a:solidFill>
                <a:srgbClr val="000000"/>
              </a:solidFill>
            </a:endParaRPr>
          </a:p>
        </p:txBody>
      </p:sp>
      <p:sp>
        <p:nvSpPr>
          <p:cNvPr id="29" name="Rechteck 28"/>
          <p:cNvSpPr/>
          <p:nvPr userDrawn="1"/>
        </p:nvSpPr>
        <p:spPr>
          <a:xfrm>
            <a:off x="273050" y="2731045"/>
            <a:ext cx="4953000" cy="193899"/>
          </a:xfrm>
          <a:prstGeom prst="rect">
            <a:avLst/>
          </a:prstGeom>
        </p:spPr>
        <p:txBody>
          <a:bodyPr lIns="0" tIns="0" rIns="0" bIns="0">
            <a:spAutoFit/>
          </a:bodyPr>
          <a:lstStyle/>
          <a:p>
            <a:pPr marL="0" lvl="1">
              <a:lnSpc>
                <a:spcPct val="90000"/>
              </a:lnSpc>
              <a:spcBef>
                <a:spcPts val="800"/>
              </a:spcBef>
              <a:buClr>
                <a:srgbClr val="000000"/>
              </a:buClr>
              <a:tabLst>
                <a:tab pos="628650" algn="l"/>
              </a:tabLst>
            </a:pPr>
            <a:r>
              <a:rPr lang="en-US" sz="1400" b="1" noProof="0" dirty="0">
                <a:solidFill>
                  <a:srgbClr val="000000"/>
                </a:solidFill>
              </a:rPr>
              <a:t>www.esmt.org</a:t>
            </a:r>
          </a:p>
        </p:txBody>
      </p:sp>
      <p:sp>
        <p:nvSpPr>
          <p:cNvPr id="26" name="Textplatzhalter 23"/>
          <p:cNvSpPr>
            <a:spLocks noGrp="1"/>
          </p:cNvSpPr>
          <p:nvPr>
            <p:ph type="body" sz="quarter" idx="39" hasCustomPrompt="1"/>
          </p:nvPr>
        </p:nvSpPr>
        <p:spPr>
          <a:xfrm>
            <a:off x="2288704" y="4077072"/>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27" name="Rechteck 26"/>
          <p:cNvSpPr/>
          <p:nvPr userDrawn="1"/>
        </p:nvSpPr>
        <p:spPr>
          <a:xfrm>
            <a:off x="1244588" y="4077072"/>
            <a:ext cx="993713"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pPr>
            <a:r>
              <a:rPr lang="en-US" sz="1400" noProof="0" dirty="0"/>
              <a:t>+49 30 21231 -</a:t>
            </a:r>
            <a:endParaRPr lang="en-US" sz="1400" b="0" noProof="0" dirty="0">
              <a:solidFill>
                <a:schemeClr val="tx1"/>
              </a:solidFill>
            </a:endParaRPr>
          </a:p>
        </p:txBody>
      </p:sp>
      <p:sp>
        <p:nvSpPr>
          <p:cNvPr id="43" name="Rechteck 42"/>
          <p:cNvSpPr/>
          <p:nvPr userDrawn="1"/>
        </p:nvSpPr>
        <p:spPr>
          <a:xfrm>
            <a:off x="273050" y="2228255"/>
            <a:ext cx="1835634"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b="1" noProof="0" dirty="0"/>
              <a:t>Phone</a:t>
            </a:r>
            <a:r>
              <a:rPr lang="en-US" sz="1400" noProof="0" dirty="0"/>
              <a:t> 	+49 30 21231 -</a:t>
            </a:r>
            <a:endParaRPr lang="en-US" sz="1400" b="0" noProof="0" dirty="0">
              <a:solidFill>
                <a:schemeClr val="tx1"/>
              </a:solidFill>
            </a:endParaRPr>
          </a:p>
        </p:txBody>
      </p:sp>
      <p:sp>
        <p:nvSpPr>
          <p:cNvPr id="44" name="Rechteck 43"/>
          <p:cNvSpPr/>
          <p:nvPr userDrawn="1"/>
        </p:nvSpPr>
        <p:spPr>
          <a:xfrm>
            <a:off x="273050" y="2456892"/>
            <a:ext cx="1835634"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b="1" noProof="0" dirty="0"/>
              <a:t>Fax</a:t>
            </a:r>
            <a:r>
              <a:rPr lang="en-US" sz="1400" noProof="0" dirty="0"/>
              <a:t>	+49 30 21231 -</a:t>
            </a:r>
            <a:endParaRPr lang="en-US" sz="1400" b="0" noProof="0" dirty="0">
              <a:solidFill>
                <a:schemeClr val="tx1"/>
              </a:solidFill>
            </a:endParaRPr>
          </a:p>
        </p:txBody>
      </p:sp>
      <p:sp>
        <p:nvSpPr>
          <p:cNvPr id="45" name="Textplatzhalter 23"/>
          <p:cNvSpPr>
            <a:spLocks noGrp="1"/>
          </p:cNvSpPr>
          <p:nvPr>
            <p:ph type="body" sz="quarter" idx="42" hasCustomPrompt="1"/>
          </p:nvPr>
        </p:nvSpPr>
        <p:spPr>
          <a:xfrm>
            <a:off x="2114625" y="2228275"/>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50" name="Textplatzhalter 23"/>
          <p:cNvSpPr>
            <a:spLocks noGrp="1"/>
          </p:cNvSpPr>
          <p:nvPr>
            <p:ph type="body" sz="quarter" idx="43" hasCustomPrompt="1"/>
          </p:nvPr>
        </p:nvSpPr>
        <p:spPr>
          <a:xfrm>
            <a:off x="2114625" y="2456912"/>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Tree>
    <p:extLst>
      <p:ext uri="{BB962C8B-B14F-4D97-AF65-F5344CB8AC3E}">
        <p14:creationId xmlns:p14="http://schemas.microsoft.com/office/powerpoint/2010/main" val="33688721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act Schloss Gracht">
    <p:spTree>
      <p:nvGrpSpPr>
        <p:cNvPr id="1" name=""/>
        <p:cNvGrpSpPr/>
        <p:nvPr/>
      </p:nvGrpSpPr>
      <p:grpSpPr>
        <a:xfrm>
          <a:off x="0" y="0"/>
          <a:ext cx="0" cy="0"/>
          <a:chOff x="0" y="0"/>
          <a:chExt cx="0" cy="0"/>
        </a:xfrm>
      </p:grpSpPr>
      <p:sp>
        <p:nvSpPr>
          <p:cNvPr id="6" name="Rechteck 5"/>
          <p:cNvSpPr/>
          <p:nvPr userDrawn="1"/>
        </p:nvSpPr>
        <p:spPr bwMode="gray">
          <a:xfrm>
            <a:off x="0" y="6417333"/>
            <a:ext cx="9906000" cy="440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hteck 11"/>
          <p:cNvSpPr/>
          <p:nvPr/>
        </p:nvSpPr>
        <p:spPr bwMode="gray">
          <a:xfrm rot="16200000">
            <a:off x="6959864" y="2470584"/>
            <a:ext cx="4320480" cy="1052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US" sz="8000" noProof="0" dirty="0">
                <a:solidFill>
                  <a:schemeClr val="accent5"/>
                </a:solidFill>
              </a:rPr>
              <a:t>Danke</a:t>
            </a:r>
          </a:p>
        </p:txBody>
      </p:sp>
      <p:sp>
        <p:nvSpPr>
          <p:cNvPr id="21" name="Bildplatzhalter 18"/>
          <p:cNvSpPr>
            <a:spLocks noGrp="1"/>
          </p:cNvSpPr>
          <p:nvPr>
            <p:ph type="pic" sz="quarter" idx="11" hasCustomPrompt="1"/>
          </p:nvPr>
        </p:nvSpPr>
        <p:spPr>
          <a:xfrm>
            <a:off x="271463" y="4401220"/>
            <a:ext cx="792000" cy="1008000"/>
          </a:xfrm>
        </p:spPr>
        <p:txBody>
          <a:bodyPr>
            <a:normAutofit/>
          </a:bodyPr>
          <a:lstStyle>
            <a:lvl1pPr marL="0" indent="0">
              <a:buNone/>
              <a:defRPr sz="1000">
                <a:solidFill>
                  <a:schemeClr val="tx1"/>
                </a:solidFill>
              </a:defRPr>
            </a:lvl1pPr>
          </a:lstStyle>
          <a:p>
            <a:r>
              <a:rPr lang="en-US" noProof="0" dirty="0"/>
              <a:t>picture</a:t>
            </a:r>
          </a:p>
        </p:txBody>
      </p:sp>
      <p:sp>
        <p:nvSpPr>
          <p:cNvPr id="17" name="Textplatzhalter 23"/>
          <p:cNvSpPr>
            <a:spLocks noGrp="1"/>
          </p:cNvSpPr>
          <p:nvPr>
            <p:ph type="body" sz="quarter" idx="19" hasCustomPrompt="1"/>
          </p:nvPr>
        </p:nvSpPr>
        <p:spPr>
          <a:xfrm>
            <a:off x="1244984" y="4473116"/>
            <a:ext cx="3564000" cy="180000"/>
          </a:xfrm>
        </p:spPr>
        <p:txBody>
          <a:bodyPr>
            <a:noAutofit/>
          </a:bodyPr>
          <a:lstStyle>
            <a:lvl1pPr marL="0" indent="0">
              <a:spcBef>
                <a:spcPts val="800"/>
              </a:spcBef>
              <a:buNone/>
              <a:defRPr sz="1400" b="1">
                <a:solidFill>
                  <a:schemeClr val="tx1"/>
                </a:solidFill>
              </a:defRPr>
            </a:lvl1pPr>
            <a:lvl2pPr marL="0" indent="0">
              <a:spcBef>
                <a:spcPts val="800"/>
              </a:spcBef>
              <a:buNone/>
              <a:defRPr sz="1400"/>
            </a:lvl2pPr>
            <a:lvl3pPr marL="0" indent="0">
              <a:spcBef>
                <a:spcPts val="80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Firstname Surname</a:t>
            </a:r>
          </a:p>
        </p:txBody>
      </p:sp>
      <p:sp>
        <p:nvSpPr>
          <p:cNvPr id="18" name="Textplatzhalter 23"/>
          <p:cNvSpPr>
            <a:spLocks noGrp="1"/>
          </p:cNvSpPr>
          <p:nvPr>
            <p:ph type="body" sz="quarter" idx="20" hasCustomPrompt="1"/>
          </p:nvPr>
        </p:nvSpPr>
        <p:spPr>
          <a:xfrm>
            <a:off x="1244984" y="4689160"/>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Title</a:t>
            </a:r>
          </a:p>
        </p:txBody>
      </p:sp>
      <p:sp>
        <p:nvSpPr>
          <p:cNvPr id="31" name="Bildplatzhalter 18"/>
          <p:cNvSpPr>
            <a:spLocks noGrp="1"/>
          </p:cNvSpPr>
          <p:nvPr>
            <p:ph type="pic" sz="quarter" idx="22" hasCustomPrompt="1"/>
          </p:nvPr>
        </p:nvSpPr>
        <p:spPr>
          <a:xfrm>
            <a:off x="271463" y="3284984"/>
            <a:ext cx="792000" cy="1008000"/>
          </a:xfrm>
        </p:spPr>
        <p:txBody>
          <a:bodyPr>
            <a:normAutofit/>
          </a:bodyPr>
          <a:lstStyle>
            <a:lvl1pPr marL="0" indent="0">
              <a:buNone/>
              <a:defRPr sz="1000">
                <a:solidFill>
                  <a:schemeClr val="tx1"/>
                </a:solidFill>
              </a:defRPr>
            </a:lvl1pPr>
          </a:lstStyle>
          <a:p>
            <a:r>
              <a:rPr lang="en-US" noProof="0" dirty="0"/>
              <a:t>picture</a:t>
            </a:r>
          </a:p>
        </p:txBody>
      </p:sp>
      <p:sp>
        <p:nvSpPr>
          <p:cNvPr id="32" name="Textplatzhalter 23"/>
          <p:cNvSpPr>
            <a:spLocks noGrp="1"/>
          </p:cNvSpPr>
          <p:nvPr>
            <p:ph type="body" sz="quarter" idx="23" hasCustomPrompt="1"/>
          </p:nvPr>
        </p:nvSpPr>
        <p:spPr>
          <a:xfrm>
            <a:off x="1244984" y="3356880"/>
            <a:ext cx="3564000" cy="180000"/>
          </a:xfrm>
        </p:spPr>
        <p:txBody>
          <a:bodyPr>
            <a:noAutofit/>
          </a:bodyPr>
          <a:lstStyle>
            <a:lvl1pPr marL="0" indent="0">
              <a:spcBef>
                <a:spcPts val="800"/>
              </a:spcBef>
              <a:buNone/>
              <a:defRPr sz="1400" b="1">
                <a:solidFill>
                  <a:schemeClr val="tx1"/>
                </a:solidFill>
              </a:defRPr>
            </a:lvl1pPr>
            <a:lvl2pPr marL="0" indent="0">
              <a:spcBef>
                <a:spcPts val="800"/>
              </a:spcBef>
              <a:buNone/>
              <a:defRPr sz="1400"/>
            </a:lvl2pPr>
            <a:lvl3pPr marL="0" indent="0">
              <a:spcBef>
                <a:spcPts val="80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Firstname Surname</a:t>
            </a:r>
          </a:p>
        </p:txBody>
      </p:sp>
      <p:sp>
        <p:nvSpPr>
          <p:cNvPr id="33" name="Textplatzhalter 23"/>
          <p:cNvSpPr>
            <a:spLocks noGrp="1"/>
          </p:cNvSpPr>
          <p:nvPr>
            <p:ph type="body" sz="quarter" idx="24" hasCustomPrompt="1"/>
          </p:nvPr>
        </p:nvSpPr>
        <p:spPr>
          <a:xfrm>
            <a:off x="1244984" y="3572924"/>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Title</a:t>
            </a:r>
          </a:p>
        </p:txBody>
      </p:sp>
      <p:sp>
        <p:nvSpPr>
          <p:cNvPr id="34" name="Textplatzhalter 23"/>
          <p:cNvSpPr>
            <a:spLocks noGrp="1"/>
          </p:cNvSpPr>
          <p:nvPr>
            <p:ph type="body" sz="quarter" idx="25" hasCustomPrompt="1"/>
          </p:nvPr>
        </p:nvSpPr>
        <p:spPr>
          <a:xfrm>
            <a:off x="1244984" y="3861068"/>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Mail</a:t>
            </a:r>
          </a:p>
        </p:txBody>
      </p:sp>
      <p:sp>
        <p:nvSpPr>
          <p:cNvPr id="40" name="Bildplatzhalter 18"/>
          <p:cNvSpPr>
            <a:spLocks noGrp="1"/>
          </p:cNvSpPr>
          <p:nvPr>
            <p:ph type="pic" sz="quarter" idx="26" hasCustomPrompt="1"/>
          </p:nvPr>
        </p:nvSpPr>
        <p:spPr>
          <a:xfrm>
            <a:off x="271463" y="5517344"/>
            <a:ext cx="792000" cy="1008000"/>
          </a:xfrm>
        </p:spPr>
        <p:txBody>
          <a:bodyPr>
            <a:normAutofit/>
          </a:bodyPr>
          <a:lstStyle>
            <a:lvl1pPr marL="0" indent="0">
              <a:buNone/>
              <a:defRPr sz="1000">
                <a:solidFill>
                  <a:schemeClr val="tx1"/>
                </a:solidFill>
              </a:defRPr>
            </a:lvl1pPr>
          </a:lstStyle>
          <a:p>
            <a:r>
              <a:rPr lang="en-US" noProof="0" dirty="0"/>
              <a:t>picture</a:t>
            </a:r>
          </a:p>
        </p:txBody>
      </p:sp>
      <p:sp>
        <p:nvSpPr>
          <p:cNvPr id="41" name="Textplatzhalter 23"/>
          <p:cNvSpPr>
            <a:spLocks noGrp="1"/>
          </p:cNvSpPr>
          <p:nvPr>
            <p:ph type="body" sz="quarter" idx="27" hasCustomPrompt="1"/>
          </p:nvPr>
        </p:nvSpPr>
        <p:spPr>
          <a:xfrm>
            <a:off x="1244984" y="5589240"/>
            <a:ext cx="3564000" cy="180000"/>
          </a:xfrm>
        </p:spPr>
        <p:txBody>
          <a:bodyPr>
            <a:noAutofit/>
          </a:bodyPr>
          <a:lstStyle>
            <a:lvl1pPr marL="0" indent="0">
              <a:spcBef>
                <a:spcPts val="800"/>
              </a:spcBef>
              <a:buNone/>
              <a:defRPr sz="1400" b="1">
                <a:solidFill>
                  <a:schemeClr val="tx1"/>
                </a:solidFill>
              </a:defRPr>
            </a:lvl1pPr>
            <a:lvl2pPr marL="0" indent="0">
              <a:spcBef>
                <a:spcPts val="800"/>
              </a:spcBef>
              <a:buNone/>
              <a:defRPr sz="1400"/>
            </a:lvl2pPr>
            <a:lvl3pPr marL="0" indent="0">
              <a:spcBef>
                <a:spcPts val="80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Firstname Surname</a:t>
            </a:r>
          </a:p>
        </p:txBody>
      </p:sp>
      <p:sp>
        <p:nvSpPr>
          <p:cNvPr id="42" name="Textplatzhalter 23"/>
          <p:cNvSpPr>
            <a:spLocks noGrp="1"/>
          </p:cNvSpPr>
          <p:nvPr>
            <p:ph type="body" sz="quarter" idx="28" hasCustomPrompt="1"/>
          </p:nvPr>
        </p:nvSpPr>
        <p:spPr>
          <a:xfrm>
            <a:off x="1244984" y="5805284"/>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Title</a:t>
            </a:r>
          </a:p>
        </p:txBody>
      </p:sp>
      <p:sp>
        <p:nvSpPr>
          <p:cNvPr id="38" name="Textplatzhalter 23"/>
          <p:cNvSpPr>
            <a:spLocks noGrp="1"/>
          </p:cNvSpPr>
          <p:nvPr>
            <p:ph type="body" sz="quarter" idx="34" hasCustomPrompt="1"/>
          </p:nvPr>
        </p:nvSpPr>
        <p:spPr>
          <a:xfrm>
            <a:off x="1244984" y="4977192"/>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Mail</a:t>
            </a:r>
          </a:p>
        </p:txBody>
      </p:sp>
      <p:sp>
        <p:nvSpPr>
          <p:cNvPr id="46" name="Textplatzhalter 23"/>
          <p:cNvSpPr>
            <a:spLocks noGrp="1"/>
          </p:cNvSpPr>
          <p:nvPr>
            <p:ph type="body" sz="quarter" idx="36" hasCustomPrompt="1"/>
          </p:nvPr>
        </p:nvSpPr>
        <p:spPr>
          <a:xfrm>
            <a:off x="1244984" y="6093336"/>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Mail</a:t>
            </a:r>
          </a:p>
        </p:txBody>
      </p:sp>
      <p:sp>
        <p:nvSpPr>
          <p:cNvPr id="23" name="Rechteck 22"/>
          <p:cNvSpPr/>
          <p:nvPr userDrawn="1"/>
        </p:nvSpPr>
        <p:spPr>
          <a:xfrm>
            <a:off x="273050" y="584200"/>
            <a:ext cx="4953000" cy="1515287"/>
          </a:xfrm>
          <a:prstGeom prst="rect">
            <a:avLst/>
          </a:prstGeom>
        </p:spPr>
        <p:txBody>
          <a:bodyPr lIns="0" tIns="0" rIns="0" bIns="0">
            <a:spAutoFit/>
          </a:bodyPr>
          <a:lstStyle/>
          <a:p>
            <a:pPr marL="0" marR="0" lvl="0" indent="0" algn="l" defTabSz="914400" rtl="0" eaLnBrk="1" fontAlgn="auto" latinLnBrk="0" hangingPunct="1">
              <a:lnSpc>
                <a:spcPct val="90000"/>
              </a:lnSpc>
              <a:spcBef>
                <a:spcPts val="800"/>
              </a:spcBef>
              <a:spcAft>
                <a:spcPts val="0"/>
              </a:spcAft>
              <a:buClrTx/>
              <a:buSzTx/>
              <a:buFontTx/>
              <a:buNone/>
              <a:tabLst>
                <a:tab pos="628650" algn="l"/>
              </a:tabLst>
              <a:defRPr/>
            </a:pPr>
            <a:r>
              <a:rPr lang="en-US" sz="2000" b="1" noProof="0" dirty="0">
                <a:solidFill>
                  <a:srgbClr val="000000"/>
                </a:solidFill>
              </a:rPr>
              <a:t>ESMT</a:t>
            </a:r>
            <a:br>
              <a:rPr lang="en-US" sz="2000" noProof="0" dirty="0">
                <a:solidFill>
                  <a:srgbClr val="000000"/>
                </a:solidFill>
              </a:rPr>
            </a:br>
            <a:r>
              <a:rPr lang="en-US" sz="2000" noProof="0" dirty="0">
                <a:solidFill>
                  <a:srgbClr val="000000"/>
                </a:solidFill>
              </a:rPr>
              <a:t>European School of Management </a:t>
            </a:r>
            <a:br>
              <a:rPr lang="en-US" sz="2000" noProof="0" dirty="0">
                <a:solidFill>
                  <a:srgbClr val="000000"/>
                </a:solidFill>
              </a:rPr>
            </a:br>
            <a:r>
              <a:rPr lang="en-US" sz="2000" noProof="0" dirty="0">
                <a:solidFill>
                  <a:srgbClr val="000000"/>
                </a:solidFill>
              </a:rPr>
              <a:t>and Technology GmbH</a:t>
            </a:r>
          </a:p>
          <a:p>
            <a:pPr marL="0" lvl="1">
              <a:lnSpc>
                <a:spcPct val="90000"/>
              </a:lnSpc>
              <a:spcBef>
                <a:spcPts val="800"/>
              </a:spcBef>
              <a:buClr>
                <a:srgbClr val="000000"/>
              </a:buClr>
              <a:tabLst>
                <a:tab pos="628650" algn="l"/>
              </a:tabLst>
            </a:pPr>
            <a:r>
              <a:rPr lang="en-US" sz="1400" noProof="0" dirty="0">
                <a:solidFill>
                  <a:srgbClr val="000000"/>
                </a:solidFill>
              </a:rPr>
              <a:t>Schloss Gracht</a:t>
            </a:r>
            <a:br>
              <a:rPr lang="en-US" sz="1400" noProof="0" dirty="0">
                <a:solidFill>
                  <a:srgbClr val="000000"/>
                </a:solidFill>
              </a:rPr>
            </a:br>
            <a:r>
              <a:rPr lang="en-US" sz="1400" noProof="0" dirty="0">
                <a:solidFill>
                  <a:srgbClr val="000000"/>
                </a:solidFill>
              </a:rPr>
              <a:t>Fritz-Erler-Str. 1</a:t>
            </a:r>
            <a:br>
              <a:rPr lang="en-US" sz="1400" noProof="0" dirty="0">
                <a:solidFill>
                  <a:srgbClr val="000000"/>
                </a:solidFill>
              </a:rPr>
            </a:br>
            <a:r>
              <a:rPr lang="en-US" sz="1400" noProof="0" dirty="0">
                <a:solidFill>
                  <a:srgbClr val="000000"/>
                </a:solidFill>
              </a:rPr>
              <a:t>50374 Erftstadt</a:t>
            </a:r>
            <a:endParaRPr lang="en-US" sz="1400" b="1" noProof="0" dirty="0">
              <a:solidFill>
                <a:srgbClr val="000000"/>
              </a:solidFill>
            </a:endParaRPr>
          </a:p>
        </p:txBody>
      </p:sp>
      <p:sp>
        <p:nvSpPr>
          <p:cNvPr id="30" name="Rechteck 29"/>
          <p:cNvSpPr/>
          <p:nvPr userDrawn="1"/>
        </p:nvSpPr>
        <p:spPr>
          <a:xfrm>
            <a:off x="273050" y="2731045"/>
            <a:ext cx="4953000" cy="193899"/>
          </a:xfrm>
          <a:prstGeom prst="rect">
            <a:avLst/>
          </a:prstGeom>
        </p:spPr>
        <p:txBody>
          <a:bodyPr lIns="0" tIns="0" rIns="0" bIns="0">
            <a:spAutoFit/>
          </a:bodyPr>
          <a:lstStyle/>
          <a:p>
            <a:pPr marL="0" lvl="1">
              <a:lnSpc>
                <a:spcPct val="90000"/>
              </a:lnSpc>
              <a:spcBef>
                <a:spcPts val="800"/>
              </a:spcBef>
              <a:buClr>
                <a:srgbClr val="000000"/>
              </a:buClr>
              <a:tabLst>
                <a:tab pos="628650" algn="l"/>
              </a:tabLst>
            </a:pPr>
            <a:r>
              <a:rPr lang="en-US" sz="1400" b="1" noProof="0" dirty="0">
                <a:solidFill>
                  <a:srgbClr val="000000"/>
                </a:solidFill>
              </a:rPr>
              <a:t>www.esmt.org</a:t>
            </a:r>
          </a:p>
        </p:txBody>
      </p:sp>
      <p:sp>
        <p:nvSpPr>
          <p:cNvPr id="25" name="Textplatzhalter 23"/>
          <p:cNvSpPr>
            <a:spLocks noGrp="1"/>
          </p:cNvSpPr>
          <p:nvPr>
            <p:ph type="body" sz="quarter" idx="39" hasCustomPrompt="1"/>
          </p:nvPr>
        </p:nvSpPr>
        <p:spPr>
          <a:xfrm>
            <a:off x="2288704" y="4077072"/>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26" name="Rechteck 25"/>
          <p:cNvSpPr/>
          <p:nvPr userDrawn="1"/>
        </p:nvSpPr>
        <p:spPr>
          <a:xfrm>
            <a:off x="1244588" y="4077072"/>
            <a:ext cx="993713"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noProof="0" dirty="0"/>
              <a:t>+49 2235 406 -</a:t>
            </a:r>
            <a:endParaRPr lang="en-US" sz="1400" b="0" noProof="0" dirty="0">
              <a:solidFill>
                <a:schemeClr val="tx1"/>
              </a:solidFill>
            </a:endParaRPr>
          </a:p>
        </p:txBody>
      </p:sp>
      <p:sp>
        <p:nvSpPr>
          <p:cNvPr id="27" name="Textplatzhalter 23"/>
          <p:cNvSpPr>
            <a:spLocks noGrp="1"/>
          </p:cNvSpPr>
          <p:nvPr>
            <p:ph type="body" sz="quarter" idx="40" hasCustomPrompt="1"/>
          </p:nvPr>
        </p:nvSpPr>
        <p:spPr>
          <a:xfrm>
            <a:off x="2288704" y="5193196"/>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28" name="Rechteck 27"/>
          <p:cNvSpPr/>
          <p:nvPr userDrawn="1"/>
        </p:nvSpPr>
        <p:spPr>
          <a:xfrm>
            <a:off x="1244588" y="5193196"/>
            <a:ext cx="993713"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noProof="0" dirty="0"/>
              <a:t>+49 2235 406 -</a:t>
            </a:r>
            <a:endParaRPr lang="en-US" sz="1400" b="0" noProof="0" dirty="0">
              <a:solidFill>
                <a:schemeClr val="tx1"/>
              </a:solidFill>
            </a:endParaRPr>
          </a:p>
        </p:txBody>
      </p:sp>
      <p:sp>
        <p:nvSpPr>
          <p:cNvPr id="29" name="Textplatzhalter 23"/>
          <p:cNvSpPr>
            <a:spLocks noGrp="1"/>
          </p:cNvSpPr>
          <p:nvPr>
            <p:ph type="body" sz="quarter" idx="41" hasCustomPrompt="1"/>
          </p:nvPr>
        </p:nvSpPr>
        <p:spPr>
          <a:xfrm>
            <a:off x="2288704" y="6309340"/>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36" name="Rechteck 35"/>
          <p:cNvSpPr/>
          <p:nvPr userDrawn="1"/>
        </p:nvSpPr>
        <p:spPr>
          <a:xfrm>
            <a:off x="1244588" y="6309340"/>
            <a:ext cx="993713"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noProof="0" dirty="0"/>
              <a:t>+49 2235 406 -</a:t>
            </a:r>
            <a:endParaRPr lang="en-US" sz="1400" b="0" noProof="0" dirty="0">
              <a:solidFill>
                <a:schemeClr val="tx1"/>
              </a:solidFill>
            </a:endParaRPr>
          </a:p>
        </p:txBody>
      </p:sp>
      <p:sp>
        <p:nvSpPr>
          <p:cNvPr id="43" name="Rechteck 42"/>
          <p:cNvSpPr/>
          <p:nvPr userDrawn="1"/>
        </p:nvSpPr>
        <p:spPr>
          <a:xfrm>
            <a:off x="273050" y="2228255"/>
            <a:ext cx="1835634"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b="1" noProof="0" dirty="0"/>
              <a:t>Phone</a:t>
            </a:r>
            <a:r>
              <a:rPr lang="en-US" sz="1400" noProof="0" dirty="0"/>
              <a:t> 	+49 2235 406 -</a:t>
            </a:r>
            <a:endParaRPr lang="en-US" sz="1400" b="0" noProof="0" dirty="0">
              <a:solidFill>
                <a:schemeClr val="tx1"/>
              </a:solidFill>
            </a:endParaRPr>
          </a:p>
        </p:txBody>
      </p:sp>
      <p:sp>
        <p:nvSpPr>
          <p:cNvPr id="44" name="Rechteck 43"/>
          <p:cNvSpPr/>
          <p:nvPr userDrawn="1"/>
        </p:nvSpPr>
        <p:spPr>
          <a:xfrm>
            <a:off x="273050" y="2456892"/>
            <a:ext cx="1835634"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b="1" noProof="0" dirty="0"/>
              <a:t>Fax</a:t>
            </a:r>
            <a:r>
              <a:rPr lang="en-US" sz="1400" noProof="0" dirty="0"/>
              <a:t>	+49 2235 406</a:t>
            </a:r>
            <a:r>
              <a:rPr lang="en-US" sz="1400" baseline="0" noProof="0" dirty="0"/>
              <a:t> </a:t>
            </a:r>
            <a:r>
              <a:rPr lang="en-US" sz="1400" noProof="0" dirty="0"/>
              <a:t>-</a:t>
            </a:r>
            <a:endParaRPr lang="en-US" sz="1400" b="0" noProof="0" dirty="0">
              <a:solidFill>
                <a:schemeClr val="tx1"/>
              </a:solidFill>
            </a:endParaRPr>
          </a:p>
        </p:txBody>
      </p:sp>
      <p:sp>
        <p:nvSpPr>
          <p:cNvPr id="45" name="Textplatzhalter 23"/>
          <p:cNvSpPr>
            <a:spLocks noGrp="1"/>
          </p:cNvSpPr>
          <p:nvPr>
            <p:ph type="body" sz="quarter" idx="42" hasCustomPrompt="1"/>
          </p:nvPr>
        </p:nvSpPr>
        <p:spPr>
          <a:xfrm>
            <a:off x="2114625" y="2228275"/>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48" name="Textplatzhalter 23"/>
          <p:cNvSpPr>
            <a:spLocks noGrp="1"/>
          </p:cNvSpPr>
          <p:nvPr>
            <p:ph type="body" sz="quarter" idx="43" hasCustomPrompt="1"/>
          </p:nvPr>
        </p:nvSpPr>
        <p:spPr>
          <a:xfrm>
            <a:off x="2114625" y="2456912"/>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Tree>
    <p:extLst>
      <p:ext uri="{BB962C8B-B14F-4D97-AF65-F5344CB8AC3E}">
        <p14:creationId xmlns:p14="http://schemas.microsoft.com/office/powerpoint/2010/main" val="41642228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5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6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7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8_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marL="270000" indent="-270000">
              <a:buFont typeface="+mj-lt"/>
              <a:buAutoNum type="arabicPeriod"/>
              <a:defRPr/>
            </a:lvl1pPr>
            <a:lvl5pPr>
              <a:defRPr/>
            </a:lvl5pPr>
            <a:lvl6pPr>
              <a:defRPr baseline="0"/>
            </a:lvl6pPr>
            <a:lvl7pPr>
              <a:defRPr baseline="0"/>
            </a:lvl7pPr>
            <a:lvl8pPr>
              <a:defRPr baseline="0"/>
            </a:lvl8pPr>
            <a:lvl9pPr>
              <a:defRPr baseline="0"/>
            </a:lvl9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4" name="Title 3"/>
          <p:cNvSpPr>
            <a:spLocks noGrp="1"/>
          </p:cNvSpPr>
          <p:nvPr>
            <p:ph type="title"/>
          </p:nvPr>
        </p:nvSpPr>
        <p:spPr/>
        <p:txBody>
          <a:bodyPr/>
          <a:lstStyle/>
          <a:p>
            <a:r>
              <a:rPr lang="en-GB" noProof="0" dirty="0"/>
              <a:t>Click to edit Master title style</a:t>
            </a:r>
          </a:p>
        </p:txBody>
      </p:sp>
      <p:sp>
        <p:nvSpPr>
          <p:cNvPr id="5" name="Date Placeholder 4"/>
          <p:cNvSpPr>
            <a:spLocks noGrp="1"/>
          </p:cNvSpPr>
          <p:nvPr>
            <p:ph type="dt" sz="half" idx="10"/>
          </p:nvPr>
        </p:nvSpPr>
        <p:spPr/>
        <p:txBody>
          <a:bodyPr/>
          <a:lstStyle/>
          <a:p>
            <a:r>
              <a:rPr lang="en-US" noProof="0"/>
              <a:t>2017</a:t>
            </a:r>
            <a:endParaRPr lang="en-GB" noProof="0" dirty="0"/>
          </a:p>
        </p:txBody>
      </p:sp>
      <p:sp>
        <p:nvSpPr>
          <p:cNvPr id="6" name="Slide Number Placeholder 5"/>
          <p:cNvSpPr>
            <a:spLocks noGrp="1"/>
          </p:cNvSpPr>
          <p:nvPr>
            <p:ph type="sldNum" sz="quarter" idx="11"/>
          </p:nvPr>
        </p:nvSpPr>
        <p:spPr/>
        <p:txBody>
          <a:bodyPr/>
          <a:lstStyle/>
          <a:p>
            <a:fld id="{D94909C6-CC71-4962-A18E-AF0515723D95}" type="slidenum">
              <a:rPr lang="en-GB" noProof="0" smtClean="0"/>
              <a:pPr/>
              <a:t>‹Nr.›</a:t>
            </a:fld>
            <a:endParaRPr lang="en-GB" noProof="0" dirty="0"/>
          </a:p>
        </p:txBody>
      </p:sp>
      <p:sp>
        <p:nvSpPr>
          <p:cNvPr id="7" name="Footer Placeholder 6"/>
          <p:cNvSpPr>
            <a:spLocks noGrp="1"/>
          </p:cNvSpPr>
          <p:nvPr>
            <p:ph type="ftr" sz="quarter" idx="12"/>
          </p:nvPr>
        </p:nvSpPr>
        <p:spPr/>
        <p:txBody>
          <a:bodyPr/>
          <a:lstStyle/>
          <a:p>
            <a:r>
              <a:rPr lang="de-DE" noProof="0"/>
              <a:t>Bianca Schmitz, Jens Weinmann, ESMT Berlin</a:t>
            </a:r>
            <a:endParaRPr lang="en-GB" noProof="0" dirty="0"/>
          </a:p>
        </p:txBody>
      </p:sp>
    </p:spTree>
    <p:extLst>
      <p:ext uri="{BB962C8B-B14F-4D97-AF65-F5344CB8AC3E}">
        <p14:creationId xmlns:p14="http://schemas.microsoft.com/office/powerpoint/2010/main" val="23902506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565197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9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0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1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2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3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4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5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US"/>
          </a:p>
        </p:txBody>
      </p:sp>
      <p:sp>
        <p:nvSpPr>
          <p:cNvPr id="4" name="Rectangle 22"/>
          <p:cNvSpPr>
            <a:spLocks noGrp="1" noChangeArrowheads="1"/>
          </p:cNvSpPr>
          <p:nvPr>
            <p:ph type="ftr" sz="quarter" idx="11"/>
          </p:nvPr>
        </p:nvSpPr>
        <p:spPr>
          <a:xfrm>
            <a:off x="0" y="6511925"/>
            <a:ext cx="8156575" cy="346075"/>
          </a:xfrm>
          <a:solidFill>
            <a:srgbClr val="D3BD99"/>
          </a:solidFill>
        </p:spPr>
        <p:txBody>
          <a:bodyPr anchor="ctr" anchorCtr="0"/>
          <a:lstStyle>
            <a:lvl1pPr algn="ctr">
              <a:defRPr baseline="0"/>
            </a:lvl1pPr>
          </a:lstStyle>
          <a:p>
            <a:pPr>
              <a:defRPr/>
            </a:pPr>
            <a:r>
              <a:rPr lang="de-DE"/>
              <a:t>Bianca Schmitz, Jens Weinmann, ESMT Berlin</a:t>
            </a:r>
            <a:endParaRPr lang="de-DE" dirty="0"/>
          </a:p>
        </p:txBody>
      </p:sp>
      <p:sp>
        <p:nvSpPr>
          <p:cNvPr id="5" name="Rectangle 23"/>
          <p:cNvSpPr>
            <a:spLocks noGrp="1" noChangeArrowheads="1"/>
          </p:cNvSpPr>
          <p:nvPr>
            <p:ph type="sldNum" sz="quarter" idx="12"/>
          </p:nvPr>
        </p:nvSpPr>
        <p:spPr/>
        <p:txBody>
          <a:bodyPr/>
          <a:lstStyle>
            <a:lvl1pPr>
              <a:defRPr/>
            </a:lvl1pPr>
          </a:lstStyle>
          <a:p>
            <a:pPr>
              <a:defRPr/>
            </a:pPr>
            <a:fld id="{1E22FD99-F3E8-44B7-A21D-631F8D93DFDB}" type="slidenum">
              <a:rPr lang="de-DE"/>
              <a:pPr>
                <a:defRPr/>
              </a:pPr>
              <a:t>‹Nr.›</a:t>
            </a:fld>
            <a:endParaRPr lang="de-DE" dirty="0"/>
          </a:p>
        </p:txBody>
      </p:sp>
    </p:spTree>
    <p:extLst>
      <p:ext uri="{BB962C8B-B14F-4D97-AF65-F5344CB8AC3E}">
        <p14:creationId xmlns:p14="http://schemas.microsoft.com/office/powerpoint/2010/main" val="316402984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6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7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8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19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0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1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2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a:t>2017</a:t>
            </a:r>
            <a:endParaRPr lang="en-US" dirty="0"/>
          </a:p>
        </p:txBody>
      </p:sp>
      <p:sp>
        <p:nvSpPr>
          <p:cNvPr id="5" name="Footer Placeholder 4"/>
          <p:cNvSpPr>
            <a:spLocks noGrp="1"/>
          </p:cNvSpPr>
          <p:nvPr>
            <p:ph type="ftr" sz="quarter" idx="11"/>
          </p:nvPr>
        </p:nvSpPr>
        <p:spPr/>
        <p:txBody>
          <a:bodyPr/>
          <a:lstStyle>
            <a:lvl1pPr>
              <a:defRPr/>
            </a:lvl1pPr>
          </a:lstStyle>
          <a:p>
            <a:r>
              <a:rPr lang="de-DE"/>
              <a:t>Bianca Schmitz, Jens Weinmann, ESMT Berlin</a:t>
            </a:r>
            <a:endParaRPr lang="en-US" dirty="0"/>
          </a:p>
        </p:txBody>
      </p:sp>
      <p:sp>
        <p:nvSpPr>
          <p:cNvPr id="6" name="Slide Number Placeholder 5"/>
          <p:cNvSpPr>
            <a:spLocks noGrp="1"/>
          </p:cNvSpPr>
          <p:nvPr>
            <p:ph type="sldNum" sz="quarter" idx="12"/>
          </p:nvPr>
        </p:nvSpPr>
        <p:spPr/>
        <p:txBody>
          <a:bodyPr/>
          <a:lstStyle>
            <a:lvl1pPr>
              <a:defRPr/>
            </a:lvl1pPr>
          </a:lstStyle>
          <a:p>
            <a:fld id="{60621C70-96D5-49EF-A79D-E518B0061AA6}" type="slidenum">
              <a:rPr lang="en-US" smtClean="0"/>
              <a:pPr/>
              <a:t>‹Nr.›</a:t>
            </a:fld>
            <a:endParaRPr lang="en-US" dirty="0"/>
          </a:p>
        </p:txBody>
      </p:sp>
    </p:spTree>
    <p:extLst>
      <p:ext uri="{BB962C8B-B14F-4D97-AF65-F5344CB8AC3E}">
        <p14:creationId xmlns:p14="http://schemas.microsoft.com/office/powerpoint/2010/main" val="18119495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4_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1"/>
                </a:solidFill>
              </a:defRPr>
            </a:lvl1pPr>
          </a:lstStyle>
          <a:p>
            <a:r>
              <a:rPr lang="en-US" noProof="0" dirty="0"/>
              <a:t>Click to edit Master title style</a:t>
            </a:r>
          </a:p>
        </p:txBody>
      </p:sp>
      <p:sp>
        <p:nvSpPr>
          <p:cNvPr id="5" name="Foliennummernplatzhalter 4"/>
          <p:cNvSpPr>
            <a:spLocks noGrp="1"/>
          </p:cNvSpPr>
          <p:nvPr>
            <p:ph type="sldNum" sz="quarter" idx="12"/>
          </p:nvPr>
        </p:nvSpPr>
        <p:spPr/>
        <p:txBody>
          <a:bodyPr/>
          <a:lstStyle/>
          <a:p>
            <a:fld id="{B8B9143A-2201-46D8-9093-2529FD3F75D4}" type="slidenum">
              <a:rPr lang="en-US" noProof="0" smtClean="0"/>
              <a:t>‹Nr.›</a:t>
            </a:fld>
            <a:endParaRPr lang="en-US" noProof="0" dirty="0"/>
          </a:p>
        </p:txBody>
      </p:sp>
      <p:sp>
        <p:nvSpPr>
          <p:cNvPr id="4" name="Datumsplatzhalter 2"/>
          <p:cNvSpPr>
            <a:spLocks noGrp="1"/>
          </p:cNvSpPr>
          <p:nvPr>
            <p:ph type="dt" sz="half" idx="10"/>
          </p:nvPr>
        </p:nvSpPr>
        <p:spPr>
          <a:xfrm>
            <a:off x="273051" y="6669360"/>
            <a:ext cx="497260" cy="124124"/>
          </a:xfrm>
        </p:spPr>
        <p:txBody>
          <a:bodyPr/>
          <a:lstStyle/>
          <a:p>
            <a:r>
              <a:rPr lang="en-US" noProof="0"/>
              <a:t>2017</a:t>
            </a:r>
            <a:endParaRPr lang="en-US" noProof="0" dirty="0"/>
          </a:p>
        </p:txBody>
      </p:sp>
      <p:sp>
        <p:nvSpPr>
          <p:cNvPr id="6" name="Fußzeilenplatzhalter 3"/>
          <p:cNvSpPr>
            <a:spLocks noGrp="1"/>
          </p:cNvSpPr>
          <p:nvPr>
            <p:ph type="ftr" sz="quarter" idx="11"/>
          </p:nvPr>
        </p:nvSpPr>
        <p:spPr>
          <a:xfrm>
            <a:off x="1054400" y="6669360"/>
            <a:ext cx="7295398" cy="124124"/>
          </a:xfrm>
        </p:spPr>
        <p:txBody>
          <a:bodyPr/>
          <a:lstStyle/>
          <a:p>
            <a:r>
              <a:rPr lang="de-DE" noProof="0"/>
              <a:t>Bianca Schmitz, Jens Weinmann, ESMT Berlin</a:t>
            </a:r>
            <a:endParaRPr lang="en-US" noProof="0" dirty="0"/>
          </a:p>
        </p:txBody>
      </p:sp>
    </p:spTree>
    <p:extLst>
      <p:ext uri="{BB962C8B-B14F-4D97-AF65-F5344CB8AC3E}">
        <p14:creationId xmlns:p14="http://schemas.microsoft.com/office/powerpoint/2010/main" val="199538897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_Contact Berlin">
    <p:spTree>
      <p:nvGrpSpPr>
        <p:cNvPr id="1" name=""/>
        <p:cNvGrpSpPr/>
        <p:nvPr/>
      </p:nvGrpSpPr>
      <p:grpSpPr>
        <a:xfrm>
          <a:off x="0" y="0"/>
          <a:ext cx="0" cy="0"/>
          <a:chOff x="0" y="0"/>
          <a:chExt cx="0" cy="0"/>
        </a:xfrm>
      </p:grpSpPr>
      <p:sp>
        <p:nvSpPr>
          <p:cNvPr id="6" name="Rechteck 5"/>
          <p:cNvSpPr/>
          <p:nvPr userDrawn="1"/>
        </p:nvSpPr>
        <p:spPr bwMode="gray">
          <a:xfrm>
            <a:off x="0" y="6417333"/>
            <a:ext cx="9906000" cy="440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hteck 11"/>
          <p:cNvSpPr/>
          <p:nvPr/>
        </p:nvSpPr>
        <p:spPr bwMode="gray">
          <a:xfrm rot="16200000">
            <a:off x="6959864" y="2449152"/>
            <a:ext cx="4320480" cy="1052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US" sz="8000" noProof="0" dirty="0">
                <a:solidFill>
                  <a:schemeClr val="accent5"/>
                </a:solidFill>
              </a:rPr>
              <a:t>thank you</a:t>
            </a:r>
          </a:p>
        </p:txBody>
      </p:sp>
      <p:sp>
        <p:nvSpPr>
          <p:cNvPr id="21" name="Bildplatzhalter 18"/>
          <p:cNvSpPr>
            <a:spLocks noGrp="1"/>
          </p:cNvSpPr>
          <p:nvPr>
            <p:ph type="pic" sz="quarter" idx="11" hasCustomPrompt="1"/>
          </p:nvPr>
        </p:nvSpPr>
        <p:spPr>
          <a:xfrm>
            <a:off x="271463" y="4401220"/>
            <a:ext cx="792000" cy="1008000"/>
          </a:xfrm>
        </p:spPr>
        <p:txBody>
          <a:bodyPr>
            <a:normAutofit/>
          </a:bodyPr>
          <a:lstStyle>
            <a:lvl1pPr marL="0" indent="0">
              <a:buNone/>
              <a:defRPr sz="1000">
                <a:solidFill>
                  <a:schemeClr val="tx1"/>
                </a:solidFill>
              </a:defRPr>
            </a:lvl1pPr>
          </a:lstStyle>
          <a:p>
            <a:r>
              <a:rPr lang="en-US" noProof="0" dirty="0"/>
              <a:t>picture</a:t>
            </a:r>
          </a:p>
        </p:txBody>
      </p:sp>
      <p:sp>
        <p:nvSpPr>
          <p:cNvPr id="17" name="Textplatzhalter 23"/>
          <p:cNvSpPr>
            <a:spLocks noGrp="1"/>
          </p:cNvSpPr>
          <p:nvPr>
            <p:ph type="body" sz="quarter" idx="19" hasCustomPrompt="1"/>
          </p:nvPr>
        </p:nvSpPr>
        <p:spPr>
          <a:xfrm>
            <a:off x="1244984" y="4473116"/>
            <a:ext cx="3564000" cy="180000"/>
          </a:xfrm>
        </p:spPr>
        <p:txBody>
          <a:bodyPr>
            <a:noAutofit/>
          </a:bodyPr>
          <a:lstStyle>
            <a:lvl1pPr marL="0" indent="0">
              <a:spcBef>
                <a:spcPts val="800"/>
              </a:spcBef>
              <a:buNone/>
              <a:defRPr sz="1400" b="1">
                <a:solidFill>
                  <a:schemeClr val="tx1"/>
                </a:solidFill>
              </a:defRPr>
            </a:lvl1pPr>
            <a:lvl2pPr marL="0" indent="0">
              <a:spcBef>
                <a:spcPts val="800"/>
              </a:spcBef>
              <a:buNone/>
              <a:defRPr sz="1400"/>
            </a:lvl2pPr>
            <a:lvl3pPr marL="0" indent="0">
              <a:spcBef>
                <a:spcPts val="80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Firstname Surname</a:t>
            </a:r>
          </a:p>
        </p:txBody>
      </p:sp>
      <p:sp>
        <p:nvSpPr>
          <p:cNvPr id="18" name="Textplatzhalter 23"/>
          <p:cNvSpPr>
            <a:spLocks noGrp="1"/>
          </p:cNvSpPr>
          <p:nvPr>
            <p:ph type="body" sz="quarter" idx="20" hasCustomPrompt="1"/>
          </p:nvPr>
        </p:nvSpPr>
        <p:spPr>
          <a:xfrm>
            <a:off x="1244984" y="4689160"/>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Title</a:t>
            </a:r>
          </a:p>
        </p:txBody>
      </p:sp>
      <p:sp>
        <p:nvSpPr>
          <p:cNvPr id="31" name="Bildplatzhalter 18"/>
          <p:cNvSpPr>
            <a:spLocks noGrp="1"/>
          </p:cNvSpPr>
          <p:nvPr>
            <p:ph type="pic" sz="quarter" idx="22" hasCustomPrompt="1"/>
          </p:nvPr>
        </p:nvSpPr>
        <p:spPr>
          <a:xfrm>
            <a:off x="271463" y="3284984"/>
            <a:ext cx="792000" cy="1008000"/>
          </a:xfrm>
        </p:spPr>
        <p:txBody>
          <a:bodyPr>
            <a:normAutofit/>
          </a:bodyPr>
          <a:lstStyle>
            <a:lvl1pPr marL="0" indent="0">
              <a:buNone/>
              <a:defRPr sz="1000">
                <a:solidFill>
                  <a:schemeClr val="tx1"/>
                </a:solidFill>
              </a:defRPr>
            </a:lvl1pPr>
          </a:lstStyle>
          <a:p>
            <a:r>
              <a:rPr lang="en-US" noProof="0" dirty="0"/>
              <a:t>picture</a:t>
            </a:r>
          </a:p>
        </p:txBody>
      </p:sp>
      <p:sp>
        <p:nvSpPr>
          <p:cNvPr id="32" name="Textplatzhalter 23"/>
          <p:cNvSpPr>
            <a:spLocks noGrp="1"/>
          </p:cNvSpPr>
          <p:nvPr>
            <p:ph type="body" sz="quarter" idx="23" hasCustomPrompt="1"/>
          </p:nvPr>
        </p:nvSpPr>
        <p:spPr>
          <a:xfrm>
            <a:off x="1244984" y="3356880"/>
            <a:ext cx="3564000" cy="180000"/>
          </a:xfrm>
        </p:spPr>
        <p:txBody>
          <a:bodyPr>
            <a:noAutofit/>
          </a:bodyPr>
          <a:lstStyle>
            <a:lvl1pPr marL="0" indent="0">
              <a:spcBef>
                <a:spcPts val="800"/>
              </a:spcBef>
              <a:buNone/>
              <a:defRPr sz="1400" b="1">
                <a:solidFill>
                  <a:schemeClr val="tx1"/>
                </a:solidFill>
              </a:defRPr>
            </a:lvl1pPr>
            <a:lvl2pPr marL="0" indent="0">
              <a:spcBef>
                <a:spcPts val="800"/>
              </a:spcBef>
              <a:buNone/>
              <a:defRPr sz="1400"/>
            </a:lvl2pPr>
            <a:lvl3pPr marL="0" indent="0">
              <a:spcBef>
                <a:spcPts val="80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Firstname Surname</a:t>
            </a:r>
          </a:p>
        </p:txBody>
      </p:sp>
      <p:sp>
        <p:nvSpPr>
          <p:cNvPr id="33" name="Textplatzhalter 23"/>
          <p:cNvSpPr>
            <a:spLocks noGrp="1"/>
          </p:cNvSpPr>
          <p:nvPr>
            <p:ph type="body" sz="quarter" idx="24" hasCustomPrompt="1"/>
          </p:nvPr>
        </p:nvSpPr>
        <p:spPr>
          <a:xfrm>
            <a:off x="1244984" y="3572924"/>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Title</a:t>
            </a:r>
          </a:p>
        </p:txBody>
      </p:sp>
      <p:sp>
        <p:nvSpPr>
          <p:cNvPr id="34" name="Textplatzhalter 23"/>
          <p:cNvSpPr>
            <a:spLocks noGrp="1"/>
          </p:cNvSpPr>
          <p:nvPr>
            <p:ph type="body" sz="quarter" idx="25" hasCustomPrompt="1"/>
          </p:nvPr>
        </p:nvSpPr>
        <p:spPr>
          <a:xfrm>
            <a:off x="1244984" y="3861068"/>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Mail</a:t>
            </a:r>
          </a:p>
        </p:txBody>
      </p:sp>
      <p:sp>
        <p:nvSpPr>
          <p:cNvPr id="40" name="Bildplatzhalter 18"/>
          <p:cNvSpPr>
            <a:spLocks noGrp="1"/>
          </p:cNvSpPr>
          <p:nvPr>
            <p:ph type="pic" sz="quarter" idx="26" hasCustomPrompt="1"/>
          </p:nvPr>
        </p:nvSpPr>
        <p:spPr>
          <a:xfrm>
            <a:off x="271463" y="5517344"/>
            <a:ext cx="792000" cy="1008000"/>
          </a:xfrm>
        </p:spPr>
        <p:txBody>
          <a:bodyPr>
            <a:normAutofit/>
          </a:bodyPr>
          <a:lstStyle>
            <a:lvl1pPr marL="0" indent="0">
              <a:buNone/>
              <a:defRPr sz="1000">
                <a:solidFill>
                  <a:schemeClr val="tx1"/>
                </a:solidFill>
              </a:defRPr>
            </a:lvl1pPr>
          </a:lstStyle>
          <a:p>
            <a:r>
              <a:rPr lang="en-US" noProof="0" dirty="0"/>
              <a:t>picture</a:t>
            </a:r>
          </a:p>
        </p:txBody>
      </p:sp>
      <p:sp>
        <p:nvSpPr>
          <p:cNvPr id="41" name="Textplatzhalter 23"/>
          <p:cNvSpPr>
            <a:spLocks noGrp="1"/>
          </p:cNvSpPr>
          <p:nvPr>
            <p:ph type="body" sz="quarter" idx="27" hasCustomPrompt="1"/>
          </p:nvPr>
        </p:nvSpPr>
        <p:spPr>
          <a:xfrm>
            <a:off x="1244984" y="5589240"/>
            <a:ext cx="3564000" cy="180000"/>
          </a:xfrm>
        </p:spPr>
        <p:txBody>
          <a:bodyPr>
            <a:noAutofit/>
          </a:bodyPr>
          <a:lstStyle>
            <a:lvl1pPr marL="0" indent="0">
              <a:spcBef>
                <a:spcPts val="800"/>
              </a:spcBef>
              <a:buNone/>
              <a:defRPr sz="1400" b="1">
                <a:solidFill>
                  <a:schemeClr val="tx1"/>
                </a:solidFill>
              </a:defRPr>
            </a:lvl1pPr>
            <a:lvl2pPr marL="0" indent="0">
              <a:spcBef>
                <a:spcPts val="800"/>
              </a:spcBef>
              <a:buNone/>
              <a:defRPr sz="1400"/>
            </a:lvl2pPr>
            <a:lvl3pPr marL="0" indent="0">
              <a:spcBef>
                <a:spcPts val="80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Firstname Surname</a:t>
            </a:r>
          </a:p>
        </p:txBody>
      </p:sp>
      <p:sp>
        <p:nvSpPr>
          <p:cNvPr id="42" name="Textplatzhalter 23"/>
          <p:cNvSpPr>
            <a:spLocks noGrp="1"/>
          </p:cNvSpPr>
          <p:nvPr>
            <p:ph type="body" sz="quarter" idx="28" hasCustomPrompt="1"/>
          </p:nvPr>
        </p:nvSpPr>
        <p:spPr>
          <a:xfrm>
            <a:off x="1244984" y="5805284"/>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Title</a:t>
            </a:r>
          </a:p>
        </p:txBody>
      </p:sp>
      <p:sp>
        <p:nvSpPr>
          <p:cNvPr id="25" name="Rechteck 24"/>
          <p:cNvSpPr/>
          <p:nvPr userDrawn="1"/>
        </p:nvSpPr>
        <p:spPr>
          <a:xfrm>
            <a:off x="273050" y="584200"/>
            <a:ext cx="4953000" cy="1515287"/>
          </a:xfrm>
          <a:prstGeom prst="rect">
            <a:avLst/>
          </a:prstGeom>
        </p:spPr>
        <p:txBody>
          <a:bodyPr lIns="0" tIns="0" rIns="0" bIns="0">
            <a:spAutoFit/>
          </a:bodyPr>
          <a:lstStyle/>
          <a:p>
            <a:pPr lvl="0">
              <a:lnSpc>
                <a:spcPct val="90000"/>
              </a:lnSpc>
              <a:spcBef>
                <a:spcPts val="800"/>
              </a:spcBef>
              <a:tabLst>
                <a:tab pos="628650" algn="l"/>
              </a:tabLst>
            </a:pPr>
            <a:r>
              <a:rPr lang="en-US" sz="2000" b="1" noProof="0" dirty="0">
                <a:solidFill>
                  <a:srgbClr val="000000"/>
                </a:solidFill>
              </a:rPr>
              <a:t>ESMT</a:t>
            </a:r>
            <a:br>
              <a:rPr lang="en-US" sz="2000" noProof="0" dirty="0">
                <a:solidFill>
                  <a:srgbClr val="000000"/>
                </a:solidFill>
              </a:rPr>
            </a:br>
            <a:r>
              <a:rPr lang="en-US" sz="2000" noProof="0" dirty="0">
                <a:solidFill>
                  <a:srgbClr val="000000"/>
                </a:solidFill>
              </a:rPr>
              <a:t>European School of Management </a:t>
            </a:r>
            <a:br>
              <a:rPr lang="en-US" sz="2000" noProof="0" dirty="0">
                <a:solidFill>
                  <a:srgbClr val="000000"/>
                </a:solidFill>
              </a:rPr>
            </a:br>
            <a:r>
              <a:rPr lang="en-US" sz="2000" noProof="0" dirty="0">
                <a:solidFill>
                  <a:srgbClr val="000000"/>
                </a:solidFill>
              </a:rPr>
              <a:t>and Technology GmbH</a:t>
            </a:r>
          </a:p>
          <a:p>
            <a:pPr marL="0" lvl="1">
              <a:lnSpc>
                <a:spcPct val="90000"/>
              </a:lnSpc>
              <a:spcBef>
                <a:spcPts val="800"/>
              </a:spcBef>
              <a:buClr>
                <a:srgbClr val="000000"/>
              </a:buClr>
              <a:tabLst>
                <a:tab pos="628650" algn="l"/>
              </a:tabLst>
            </a:pPr>
            <a:r>
              <a:rPr lang="en-US" sz="1400" noProof="0" dirty="0">
                <a:solidFill>
                  <a:srgbClr val="000000"/>
                </a:solidFill>
              </a:rPr>
              <a:t>Schlossplatz 1</a:t>
            </a:r>
            <a:br>
              <a:rPr lang="en-US" sz="1400" noProof="0" dirty="0">
                <a:solidFill>
                  <a:srgbClr val="000000"/>
                </a:solidFill>
              </a:rPr>
            </a:br>
            <a:r>
              <a:rPr lang="en-US" sz="1400" noProof="0" dirty="0">
                <a:solidFill>
                  <a:srgbClr val="000000"/>
                </a:solidFill>
              </a:rPr>
              <a:t>10178 Berlin</a:t>
            </a:r>
            <a:br>
              <a:rPr lang="en-US" sz="1400" noProof="0" dirty="0">
                <a:solidFill>
                  <a:srgbClr val="000000"/>
                </a:solidFill>
              </a:rPr>
            </a:br>
            <a:r>
              <a:rPr lang="en-US" sz="1400" noProof="0" dirty="0">
                <a:solidFill>
                  <a:srgbClr val="000000"/>
                </a:solidFill>
              </a:rPr>
              <a:t>Germany</a:t>
            </a:r>
            <a:endParaRPr lang="en-US" sz="1400" b="1" noProof="0" dirty="0">
              <a:solidFill>
                <a:srgbClr val="000000"/>
              </a:solidFill>
            </a:endParaRPr>
          </a:p>
        </p:txBody>
      </p:sp>
      <p:sp>
        <p:nvSpPr>
          <p:cNvPr id="29" name="Rechteck 28"/>
          <p:cNvSpPr/>
          <p:nvPr userDrawn="1"/>
        </p:nvSpPr>
        <p:spPr>
          <a:xfrm>
            <a:off x="273050" y="2731045"/>
            <a:ext cx="4953000" cy="193899"/>
          </a:xfrm>
          <a:prstGeom prst="rect">
            <a:avLst/>
          </a:prstGeom>
        </p:spPr>
        <p:txBody>
          <a:bodyPr lIns="0" tIns="0" rIns="0" bIns="0">
            <a:spAutoFit/>
          </a:bodyPr>
          <a:lstStyle/>
          <a:p>
            <a:pPr marL="0" lvl="1">
              <a:lnSpc>
                <a:spcPct val="90000"/>
              </a:lnSpc>
              <a:spcBef>
                <a:spcPts val="800"/>
              </a:spcBef>
              <a:buClr>
                <a:srgbClr val="000000"/>
              </a:buClr>
              <a:tabLst>
                <a:tab pos="628650" algn="l"/>
              </a:tabLst>
            </a:pPr>
            <a:r>
              <a:rPr lang="en-US" sz="1400" b="1" noProof="0" dirty="0">
                <a:solidFill>
                  <a:srgbClr val="000000"/>
                </a:solidFill>
              </a:rPr>
              <a:t>www.esmt.org</a:t>
            </a:r>
          </a:p>
        </p:txBody>
      </p:sp>
      <p:sp>
        <p:nvSpPr>
          <p:cNvPr id="38" name="Textplatzhalter 23"/>
          <p:cNvSpPr>
            <a:spLocks noGrp="1"/>
          </p:cNvSpPr>
          <p:nvPr>
            <p:ph type="body" sz="quarter" idx="34" hasCustomPrompt="1"/>
          </p:nvPr>
        </p:nvSpPr>
        <p:spPr>
          <a:xfrm>
            <a:off x="1244984" y="4977192"/>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Mail</a:t>
            </a:r>
          </a:p>
        </p:txBody>
      </p:sp>
      <p:sp>
        <p:nvSpPr>
          <p:cNvPr id="46" name="Textplatzhalter 23"/>
          <p:cNvSpPr>
            <a:spLocks noGrp="1"/>
          </p:cNvSpPr>
          <p:nvPr>
            <p:ph type="body" sz="quarter" idx="36" hasCustomPrompt="1"/>
          </p:nvPr>
        </p:nvSpPr>
        <p:spPr>
          <a:xfrm>
            <a:off x="1244984" y="6093336"/>
            <a:ext cx="3564000"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Mail</a:t>
            </a:r>
          </a:p>
        </p:txBody>
      </p:sp>
      <p:sp>
        <p:nvSpPr>
          <p:cNvPr id="26" name="Textplatzhalter 23"/>
          <p:cNvSpPr>
            <a:spLocks noGrp="1"/>
          </p:cNvSpPr>
          <p:nvPr>
            <p:ph type="body" sz="quarter" idx="39" hasCustomPrompt="1"/>
          </p:nvPr>
        </p:nvSpPr>
        <p:spPr>
          <a:xfrm>
            <a:off x="2288704" y="4077072"/>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27" name="Rechteck 26"/>
          <p:cNvSpPr/>
          <p:nvPr userDrawn="1"/>
        </p:nvSpPr>
        <p:spPr>
          <a:xfrm>
            <a:off x="1244588" y="4077072"/>
            <a:ext cx="993713"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pPr>
            <a:r>
              <a:rPr lang="en-US" sz="1400" noProof="0" dirty="0"/>
              <a:t>+49 30 21231 -</a:t>
            </a:r>
            <a:endParaRPr lang="en-US" sz="1400" b="0" noProof="0" dirty="0">
              <a:solidFill>
                <a:schemeClr val="tx1"/>
              </a:solidFill>
            </a:endParaRPr>
          </a:p>
        </p:txBody>
      </p:sp>
      <p:sp>
        <p:nvSpPr>
          <p:cNvPr id="28" name="Textplatzhalter 23"/>
          <p:cNvSpPr>
            <a:spLocks noGrp="1"/>
          </p:cNvSpPr>
          <p:nvPr>
            <p:ph type="body" sz="quarter" idx="40" hasCustomPrompt="1"/>
          </p:nvPr>
        </p:nvSpPr>
        <p:spPr>
          <a:xfrm>
            <a:off x="2288704" y="5193196"/>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30" name="Rechteck 29"/>
          <p:cNvSpPr/>
          <p:nvPr userDrawn="1"/>
        </p:nvSpPr>
        <p:spPr>
          <a:xfrm>
            <a:off x="1244588" y="5193196"/>
            <a:ext cx="993713"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pPr>
            <a:r>
              <a:rPr lang="en-US" sz="1400" noProof="0" dirty="0"/>
              <a:t> </a:t>
            </a:r>
            <a:endParaRPr lang="en-US" sz="1400" b="0" noProof="0" dirty="0">
              <a:solidFill>
                <a:schemeClr val="tx1"/>
              </a:solidFill>
            </a:endParaRPr>
          </a:p>
        </p:txBody>
      </p:sp>
      <p:sp>
        <p:nvSpPr>
          <p:cNvPr id="36" name="Textplatzhalter 23"/>
          <p:cNvSpPr>
            <a:spLocks noGrp="1"/>
          </p:cNvSpPr>
          <p:nvPr>
            <p:ph type="body" sz="quarter" idx="41" hasCustomPrompt="1"/>
          </p:nvPr>
        </p:nvSpPr>
        <p:spPr>
          <a:xfrm>
            <a:off x="2288704" y="6309340"/>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43" name="Rechteck 42"/>
          <p:cNvSpPr/>
          <p:nvPr userDrawn="1"/>
        </p:nvSpPr>
        <p:spPr>
          <a:xfrm>
            <a:off x="273050" y="2228255"/>
            <a:ext cx="1835634"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b="1" noProof="0" dirty="0"/>
              <a:t>Phone</a:t>
            </a:r>
            <a:r>
              <a:rPr lang="en-US" sz="1400" noProof="0" dirty="0"/>
              <a:t> 	+49 30 21231 -</a:t>
            </a:r>
            <a:endParaRPr lang="en-US" sz="1400" b="0" noProof="0" dirty="0">
              <a:solidFill>
                <a:schemeClr val="tx1"/>
              </a:solidFill>
            </a:endParaRPr>
          </a:p>
        </p:txBody>
      </p:sp>
      <p:sp>
        <p:nvSpPr>
          <p:cNvPr id="44" name="Rechteck 43"/>
          <p:cNvSpPr/>
          <p:nvPr userDrawn="1"/>
        </p:nvSpPr>
        <p:spPr>
          <a:xfrm>
            <a:off x="273050" y="2456892"/>
            <a:ext cx="1835634" cy="180020"/>
          </a:xfrm>
          <a:prstGeom prst="rect">
            <a:avLst/>
          </a:prstGeom>
        </p:spPr>
        <p:txBody>
          <a:bodyPr vert="horz" lIns="0" tIns="0" rIns="0" bIns="0" rtlCol="0">
            <a:noAutofit/>
          </a:bodyPr>
          <a:lstStyle/>
          <a:p>
            <a:pPr lvl="0" indent="0">
              <a:lnSpc>
                <a:spcPct val="90000"/>
              </a:lnSpc>
              <a:spcBef>
                <a:spcPts val="0"/>
              </a:spcBef>
              <a:buFont typeface="Arial" panose="020B0604020202020204" pitchFamily="34" charset="0"/>
              <a:buNone/>
              <a:tabLst>
                <a:tab pos="808038" algn="l"/>
              </a:tabLst>
            </a:pPr>
            <a:r>
              <a:rPr lang="en-US" sz="1400" b="1" noProof="0" dirty="0"/>
              <a:t>Fax</a:t>
            </a:r>
            <a:r>
              <a:rPr lang="en-US" sz="1400" noProof="0" dirty="0"/>
              <a:t>	+49 30 21231 -</a:t>
            </a:r>
            <a:endParaRPr lang="en-US" sz="1400" b="0" noProof="0" dirty="0">
              <a:solidFill>
                <a:schemeClr val="tx1"/>
              </a:solidFill>
            </a:endParaRPr>
          </a:p>
        </p:txBody>
      </p:sp>
      <p:sp>
        <p:nvSpPr>
          <p:cNvPr id="45" name="Textplatzhalter 23"/>
          <p:cNvSpPr>
            <a:spLocks noGrp="1"/>
          </p:cNvSpPr>
          <p:nvPr>
            <p:ph type="body" sz="quarter" idx="42" hasCustomPrompt="1"/>
          </p:nvPr>
        </p:nvSpPr>
        <p:spPr>
          <a:xfrm>
            <a:off x="2114625" y="2228275"/>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
        <p:nvSpPr>
          <p:cNvPr id="50" name="Textplatzhalter 23"/>
          <p:cNvSpPr>
            <a:spLocks noGrp="1"/>
          </p:cNvSpPr>
          <p:nvPr>
            <p:ph type="body" sz="quarter" idx="43" hasCustomPrompt="1"/>
          </p:nvPr>
        </p:nvSpPr>
        <p:spPr>
          <a:xfrm>
            <a:off x="2114625" y="2456912"/>
            <a:ext cx="504056" cy="180000"/>
          </a:xfrm>
        </p:spPr>
        <p:txBody>
          <a:bodyPr>
            <a:noAutofit/>
          </a:bodyPr>
          <a:lstStyle>
            <a:lvl1pPr marL="0" indent="0">
              <a:spcBef>
                <a:spcPts val="0"/>
              </a:spcBef>
              <a:buNone/>
              <a:defRPr sz="1400" b="0">
                <a:solidFill>
                  <a:schemeClr val="tx1"/>
                </a:solidFill>
              </a:defRPr>
            </a:lvl1pPr>
            <a:lvl2pPr marL="0" indent="0">
              <a:spcBef>
                <a:spcPts val="800"/>
              </a:spcBef>
              <a:buNone/>
              <a:defRPr sz="1400"/>
            </a:lvl2pPr>
            <a:lvl3pPr marL="0" indent="0">
              <a:spcBef>
                <a:spcPts val="0"/>
              </a:spcBef>
              <a:buFont typeface="Arial" panose="020B0604020202020204" pitchFamily="34" charset="0"/>
              <a:buNone/>
              <a:defRPr sz="1400" baseline="0"/>
            </a:lvl3pPr>
            <a:lvl4pPr marL="0" indent="0">
              <a:spcBef>
                <a:spcPts val="800"/>
              </a:spcBef>
              <a:buFont typeface="Arial" panose="020B0604020202020204" pitchFamily="34" charset="0"/>
              <a:buNone/>
              <a:defRPr sz="1400"/>
            </a:lvl4pPr>
            <a:lvl5pPr marL="0" indent="0">
              <a:spcBef>
                <a:spcPts val="800"/>
              </a:spcBef>
              <a:buFont typeface="Arial" panose="020B0604020202020204" pitchFamily="34" charset="0"/>
              <a:buNone/>
              <a:defRPr sz="1400"/>
            </a:lvl5pPr>
            <a:lvl6pPr marL="0" indent="0">
              <a:buNone/>
              <a:defRPr sz="1400"/>
            </a:lvl6pPr>
          </a:lstStyle>
          <a:p>
            <a:pPr lvl="0"/>
            <a:r>
              <a:rPr lang="en-US" noProof="0" dirty="0"/>
              <a:t>XXXX</a:t>
            </a:r>
          </a:p>
        </p:txBody>
      </p:sp>
    </p:spTree>
    <p:extLst>
      <p:ext uri="{BB962C8B-B14F-4D97-AF65-F5344CB8AC3E}">
        <p14:creationId xmlns:p14="http://schemas.microsoft.com/office/powerpoint/2010/main" val="78442609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vmlDrawing" Target="../drawings/vmlDrawing1.v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image" Target="../media/image1.emf"/><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oleObject" Target="../embeddings/oleObject1.bin"/><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userDrawn="1">
            <p:custDataLst>
              <p:tags r:id="rId51"/>
            </p:custDataLst>
            <p:extLst>
              <p:ext uri="{D42A27DB-BD31-4B8C-83A1-F6EECF244321}">
                <p14:modId xmlns:p14="http://schemas.microsoft.com/office/powerpoint/2010/main" val="2026075604"/>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8567" name="think-cell Slide" r:id="rId52" imgW="270" imgH="270" progId="TCLayout.ActiveDocument.1">
                  <p:embed/>
                </p:oleObj>
              </mc:Choice>
              <mc:Fallback>
                <p:oleObj name="think-cell Slide" r:id="rId52" imgW="270" imgH="270" progId="TCLayout.ActiveDocument.1">
                  <p:embed/>
                  <p:pic>
                    <p:nvPicPr>
                      <p:cNvPr id="0" name="Picture 315"/>
                      <p:cNvPicPr>
                        <a:picLocks noChangeAspect="1" noChangeArrowheads="1"/>
                      </p:cNvPicPr>
                      <p:nvPr/>
                    </p:nvPicPr>
                    <p:blipFill>
                      <a:blip r:embed="rId53">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platzhalter 1"/>
          <p:cNvSpPr>
            <a:spLocks noGrp="1"/>
          </p:cNvSpPr>
          <p:nvPr>
            <p:ph type="title"/>
          </p:nvPr>
        </p:nvSpPr>
        <p:spPr>
          <a:xfrm>
            <a:off x="273051" y="629896"/>
            <a:ext cx="9360469" cy="638864"/>
          </a:xfrm>
          <a:prstGeom prst="rect">
            <a:avLst/>
          </a:prstGeom>
        </p:spPr>
        <p:txBody>
          <a:bodyPr vert="horz" lIns="0" tIns="0" rIns="0" bIns="0" rtlCol="0" anchor="t" anchorCtr="0">
            <a:noAutofit/>
          </a:bodyPr>
          <a:lstStyle/>
          <a:p>
            <a:r>
              <a:rPr lang="en-US" noProof="0" dirty="0"/>
              <a:t>Click to edit Master title style</a:t>
            </a:r>
          </a:p>
        </p:txBody>
      </p:sp>
      <p:sp>
        <p:nvSpPr>
          <p:cNvPr id="3" name="Textplatzhalter 2"/>
          <p:cNvSpPr>
            <a:spLocks noGrp="1"/>
          </p:cNvSpPr>
          <p:nvPr>
            <p:ph type="body" idx="1"/>
          </p:nvPr>
        </p:nvSpPr>
        <p:spPr>
          <a:xfrm>
            <a:off x="273050" y="1700213"/>
            <a:ext cx="9360470" cy="4537075"/>
          </a:xfrm>
          <a:prstGeom prst="rect">
            <a:avLst/>
          </a:prstGeom>
        </p:spPr>
        <p:txBody>
          <a:bodyPr vert="horz" lIns="0" tIns="0" rIns="0" bIns="0" rtlCol="0">
            <a:normAutofit/>
          </a:bodyPr>
          <a:lstStyle/>
          <a:p>
            <a:pPr lvl="0"/>
            <a:r>
              <a:rPr lang="en-US" noProof="0" dirty="0"/>
              <a:t>Click to edit First-level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4" name="Datumsplatzhalter 3"/>
          <p:cNvSpPr>
            <a:spLocks noGrp="1"/>
          </p:cNvSpPr>
          <p:nvPr>
            <p:ph type="dt" sz="half" idx="2"/>
          </p:nvPr>
        </p:nvSpPr>
        <p:spPr>
          <a:xfrm>
            <a:off x="273051" y="6669360"/>
            <a:ext cx="497260" cy="124124"/>
          </a:xfrm>
          <a:prstGeom prst="rect">
            <a:avLst/>
          </a:prstGeom>
        </p:spPr>
        <p:txBody>
          <a:bodyPr vert="horz" lIns="0" tIns="0" rIns="0" bIns="0" rtlCol="0" anchor="b"/>
          <a:lstStyle>
            <a:lvl1pPr algn="l">
              <a:defRPr sz="800">
                <a:solidFill>
                  <a:schemeClr val="tx1"/>
                </a:solidFill>
              </a:defRPr>
            </a:lvl1pPr>
          </a:lstStyle>
          <a:p>
            <a:r>
              <a:rPr lang="en-US" noProof="0"/>
              <a:t>2017</a:t>
            </a:r>
            <a:endParaRPr lang="en-US" noProof="0" dirty="0"/>
          </a:p>
        </p:txBody>
      </p:sp>
      <p:sp>
        <p:nvSpPr>
          <p:cNvPr id="5" name="Fußzeilenplatzhalter 4"/>
          <p:cNvSpPr>
            <a:spLocks noGrp="1"/>
          </p:cNvSpPr>
          <p:nvPr>
            <p:ph type="ftr" sz="quarter" idx="3"/>
          </p:nvPr>
        </p:nvSpPr>
        <p:spPr>
          <a:xfrm>
            <a:off x="1054400" y="6669360"/>
            <a:ext cx="7295398" cy="124124"/>
          </a:xfrm>
          <a:prstGeom prst="rect">
            <a:avLst/>
          </a:prstGeom>
        </p:spPr>
        <p:txBody>
          <a:bodyPr vert="horz" lIns="0" tIns="0" rIns="0" bIns="0" rtlCol="0" anchor="b"/>
          <a:lstStyle>
            <a:lvl1pPr algn="l">
              <a:defRPr sz="800">
                <a:solidFill>
                  <a:schemeClr val="tx1"/>
                </a:solidFill>
              </a:defRPr>
            </a:lvl1pPr>
          </a:lstStyle>
          <a:p>
            <a:r>
              <a:rPr lang="de-DE" noProof="0"/>
              <a:t>Bianca Schmitz, Jens Weinmann, ESMT Berlin</a:t>
            </a:r>
            <a:endParaRPr lang="en-US" noProof="0" dirty="0"/>
          </a:p>
        </p:txBody>
      </p:sp>
      <p:sp>
        <p:nvSpPr>
          <p:cNvPr id="6" name="Foliennummernplatzhalter 5"/>
          <p:cNvSpPr>
            <a:spLocks noGrp="1"/>
          </p:cNvSpPr>
          <p:nvPr>
            <p:ph type="sldNum" sz="quarter" idx="4"/>
          </p:nvPr>
        </p:nvSpPr>
        <p:spPr>
          <a:xfrm>
            <a:off x="9345488" y="6669360"/>
            <a:ext cx="287462" cy="124124"/>
          </a:xfrm>
          <a:prstGeom prst="rect">
            <a:avLst/>
          </a:prstGeom>
        </p:spPr>
        <p:txBody>
          <a:bodyPr vert="horz" lIns="0" tIns="0" rIns="0" bIns="0" rtlCol="0" anchor="b"/>
          <a:lstStyle>
            <a:lvl1pPr algn="ctr">
              <a:defRPr sz="800" b="1">
                <a:solidFill>
                  <a:schemeClr val="tx1"/>
                </a:solidFill>
              </a:defRPr>
            </a:lvl1pPr>
          </a:lstStyle>
          <a:p>
            <a:fld id="{B8B9143A-2201-46D8-9093-2529FD3F75D4}" type="slidenum">
              <a:rPr lang="en-US" noProof="0" smtClean="0"/>
              <a:pPr/>
              <a:t>‹Nr.›</a:t>
            </a:fld>
            <a:endParaRPr lang="en-US" noProof="0" dirty="0"/>
          </a:p>
        </p:txBody>
      </p:sp>
      <p:pic>
        <p:nvPicPr>
          <p:cNvPr id="28" name="Picture 379" descr="Z:\Kunden\ESMT\Bobik_Logoaustasuch_Mai_2016\ESMT-Logo-Final-NEU_Farbe-Solo_scr01.png"/>
          <p:cNvPicPr>
            <a:picLocks noChangeAspect="1" noChangeArrowheads="1"/>
          </p:cNvPicPr>
          <p:nvPr userDrawn="1"/>
        </p:nvPicPr>
        <p:blipFill>
          <a:blip r:embed="rId54" cstate="email">
            <a:extLst>
              <a:ext uri="{28A0092B-C50C-407E-A947-70E740481C1C}">
                <a14:useLocalDpi xmlns:a14="http://schemas.microsoft.com/office/drawing/2010/main"/>
              </a:ext>
            </a:extLst>
          </a:blip>
          <a:srcRect/>
          <a:stretch>
            <a:fillRect/>
          </a:stretch>
        </p:blipFill>
        <p:spPr bwMode="auto">
          <a:xfrm>
            <a:off x="8464096" y="0"/>
            <a:ext cx="1169424" cy="576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04389"/>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70" r:id="rId3"/>
    <p:sldLayoutId id="2147483666" r:id="rId4"/>
    <p:sldLayoutId id="2147483650" r:id="rId5"/>
    <p:sldLayoutId id="2147483659" r:id="rId6"/>
    <p:sldLayoutId id="2147483652" r:id="rId7"/>
    <p:sldLayoutId id="2147483660" r:id="rId8"/>
    <p:sldLayoutId id="2147483662" r:id="rId9"/>
    <p:sldLayoutId id="2147483664" r:id="rId10"/>
    <p:sldLayoutId id="2147483661" r:id="rId11"/>
    <p:sldLayoutId id="2147483654" r:id="rId12"/>
    <p:sldLayoutId id="2147483667" r:id="rId13"/>
    <p:sldLayoutId id="2147483668" r:id="rId14"/>
    <p:sldLayoutId id="2147483658" r:id="rId15"/>
    <p:sldLayoutId id="2147483669" r:id="rId16"/>
    <p:sldLayoutId id="2147483672" r:id="rId17"/>
    <p:sldLayoutId id="2147483673" r:id="rId18"/>
    <p:sldLayoutId id="2147483674" r:id="rId19"/>
    <p:sldLayoutId id="2147483675" r:id="rId20"/>
    <p:sldLayoutId id="2147483676" r:id="rId21"/>
    <p:sldLayoutId id="2147483677" r:id="rId22"/>
    <p:sldLayoutId id="2147483678" r:id="rId23"/>
    <p:sldLayoutId id="2147483679" r:id="rId24"/>
    <p:sldLayoutId id="2147483680" r:id="rId25"/>
    <p:sldLayoutId id="2147483685" r:id="rId26"/>
    <p:sldLayoutId id="2147483686"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Lst>
  <p:hf hdr="0"/>
  <p:txStyles>
    <p:titleStyle>
      <a:lvl1pPr algn="l" defTabSz="914400" rtl="0" eaLnBrk="1" latinLnBrk="0" hangingPunct="1">
        <a:lnSpc>
          <a:spcPct val="90000"/>
        </a:lnSpc>
        <a:spcBef>
          <a:spcPts val="0"/>
        </a:spcBef>
        <a:buNone/>
        <a:defRPr sz="2000" b="1" kern="1200">
          <a:solidFill>
            <a:schemeClr val="tx1"/>
          </a:solidFill>
          <a:latin typeface="+mj-lt"/>
          <a:ea typeface="+mj-ea"/>
          <a:cs typeface="+mj-cs"/>
        </a:defRPr>
      </a:lvl1pPr>
    </p:titleStyle>
    <p:bodyStyle>
      <a:lvl1pPr marL="179388" indent="-17938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1pPr>
      <a:lvl2pPr marL="357188" indent="-177800" algn="l" defTabSz="914400" rtl="0" eaLnBrk="1" latinLnBrk="0" hangingPunct="1">
        <a:lnSpc>
          <a:spcPct val="90000"/>
        </a:lnSpc>
        <a:spcBef>
          <a:spcPts val="400"/>
        </a:spcBef>
        <a:buClr>
          <a:schemeClr val="tx1"/>
        </a:buClr>
        <a:buFont typeface="Arial Narrow" panose="020B0606020202030204" pitchFamily="34" charset="0"/>
        <a:buChar char="−"/>
        <a:defRPr sz="1600" kern="1200">
          <a:solidFill>
            <a:schemeClr val="tx1"/>
          </a:solidFill>
          <a:latin typeface="+mn-lt"/>
          <a:ea typeface="+mn-ea"/>
          <a:cs typeface="+mn-cs"/>
        </a:defRPr>
      </a:lvl2pPr>
      <a:lvl3pPr marL="536575" indent="-179388" algn="l" defTabSz="914400" rtl="0" eaLnBrk="1" latinLnBrk="0" hangingPunct="1">
        <a:lnSpc>
          <a:spcPct val="90000"/>
        </a:lnSpc>
        <a:spcBef>
          <a:spcPts val="400"/>
        </a:spcBef>
        <a:buClr>
          <a:schemeClr val="tx1"/>
        </a:buClr>
        <a:buFont typeface="Arial" panose="020B0604020202020204" pitchFamily="34" charset="0"/>
        <a:buChar char="•"/>
        <a:defRPr sz="1600" kern="1200">
          <a:solidFill>
            <a:schemeClr val="tx1"/>
          </a:solidFill>
          <a:latin typeface="+mn-lt"/>
          <a:ea typeface="+mn-ea"/>
          <a:cs typeface="+mn-cs"/>
        </a:defRPr>
      </a:lvl3pPr>
      <a:lvl4pPr marL="714375" indent="-177800" algn="l" defTabSz="914400" rtl="0" eaLnBrk="1" latinLnBrk="0" hangingPunct="1">
        <a:lnSpc>
          <a:spcPct val="90000"/>
        </a:lnSpc>
        <a:spcBef>
          <a:spcPts val="400"/>
        </a:spcBef>
        <a:buClr>
          <a:schemeClr val="tx1"/>
        </a:buClr>
        <a:buFont typeface="Arial Narrow" panose="020B0606020202030204" pitchFamily="34" charset="0"/>
        <a:buChar char="−"/>
        <a:defRPr sz="1600" kern="1200">
          <a:solidFill>
            <a:schemeClr val="tx1"/>
          </a:solidFill>
          <a:latin typeface="+mn-lt"/>
          <a:ea typeface="+mn-ea"/>
          <a:cs typeface="+mn-cs"/>
        </a:defRPr>
      </a:lvl4pPr>
      <a:lvl5pPr marL="900113" indent="-185738" algn="l" defTabSz="914400" rtl="0" eaLnBrk="1" latinLnBrk="0" hangingPunct="1">
        <a:lnSpc>
          <a:spcPct val="90000"/>
        </a:lnSpc>
        <a:spcBef>
          <a:spcPts val="400"/>
        </a:spcBef>
        <a:buClr>
          <a:schemeClr val="tx1"/>
        </a:buClr>
        <a:buFont typeface="Arial" panose="020B0604020202020204" pitchFamily="34" charset="0"/>
        <a:buChar char="•"/>
        <a:defRPr sz="1600" kern="1200">
          <a:solidFill>
            <a:schemeClr val="tx1"/>
          </a:solidFill>
          <a:latin typeface="+mn-lt"/>
          <a:ea typeface="+mn-ea"/>
          <a:cs typeface="+mn-cs"/>
        </a:defRPr>
      </a:lvl5pPr>
      <a:lvl6pPr marL="900113" indent="-18573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898525" indent="-182563"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898525" indent="-182563"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898525" indent="-182563"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5.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2.xml"/><Relationship Id="rId1" Type="http://schemas.openxmlformats.org/officeDocument/2006/relationships/vmlDrawing" Target="../drawings/vmlDrawing11.vml"/><Relationship Id="rId6" Type="http://schemas.openxmlformats.org/officeDocument/2006/relationships/image" Target="../media/image6.jpeg"/><Relationship Id="rId5" Type="http://schemas.openxmlformats.org/officeDocument/2006/relationships/image" Target="../media/image5.emf"/><Relationship Id="rId4" Type="http://schemas.openxmlformats.org/officeDocument/2006/relationships/oleObject" Target="../embeddings/oleObject1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7.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2.xml"/><Relationship Id="rId7" Type="http://schemas.openxmlformats.org/officeDocument/2006/relationships/image" Target="../media/image8.jpeg"/><Relationship Id="rId2" Type="http://schemas.openxmlformats.org/officeDocument/2006/relationships/tags" Target="../tags/tag13.xml"/><Relationship Id="rId1" Type="http://schemas.openxmlformats.org/officeDocument/2006/relationships/vmlDrawing" Target="../drawings/vmlDrawing12.vml"/><Relationship Id="rId6" Type="http://schemas.openxmlformats.org/officeDocument/2006/relationships/image" Target="../media/image7.jpeg"/><Relationship Id="rId5" Type="http://schemas.openxmlformats.org/officeDocument/2006/relationships/image" Target="../media/image5.emf"/><Relationship Id="rId4" Type="http://schemas.openxmlformats.org/officeDocument/2006/relationships/oleObject" Target="../embeddings/oleObject12.bin"/><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2.xml"/><Relationship Id="rId7" Type="http://schemas.openxmlformats.org/officeDocument/2006/relationships/image" Target="../media/image12.jpeg"/><Relationship Id="rId2" Type="http://schemas.openxmlformats.org/officeDocument/2006/relationships/tags" Target="../tags/tag14.xml"/><Relationship Id="rId1" Type="http://schemas.openxmlformats.org/officeDocument/2006/relationships/vmlDrawing" Target="../drawings/vmlDrawing13.vml"/><Relationship Id="rId6" Type="http://schemas.openxmlformats.org/officeDocument/2006/relationships/image" Target="../media/image11.png"/><Relationship Id="rId11" Type="http://schemas.openxmlformats.org/officeDocument/2006/relationships/image" Target="../media/image15.png"/><Relationship Id="rId5" Type="http://schemas.openxmlformats.org/officeDocument/2006/relationships/image" Target="../media/image5.emf"/><Relationship Id="rId10" Type="http://schemas.openxmlformats.org/officeDocument/2006/relationships/image" Target="../media/image14.jpeg"/><Relationship Id="rId4" Type="http://schemas.openxmlformats.org/officeDocument/2006/relationships/oleObject" Target="../embeddings/oleObject13.bin"/><Relationship Id="rId9"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37.xml"/><Relationship Id="rId5" Type="http://schemas.openxmlformats.org/officeDocument/2006/relationships/image" Target="../media/image19.jpe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5.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37.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37.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3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5.xml"/></Relationships>
</file>

<file path=ppt/slides/_rels/slide1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5.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25.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jpe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25.xml"/><Relationship Id="rId6" Type="http://schemas.openxmlformats.org/officeDocument/2006/relationships/image" Target="../media/image54.jpe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png"/><Relationship Id="rId9" Type="http://schemas.openxmlformats.org/officeDocument/2006/relationships/image" Target="../media/image57.jpeg"/></Relationships>
</file>

<file path=ppt/slides/_rels/slide24.xml.rels><?xml version="1.0" encoding="UTF-8" standalone="yes"?>
<Relationships xmlns="http://schemas.openxmlformats.org/package/2006/relationships"><Relationship Id="rId8" Type="http://schemas.openxmlformats.org/officeDocument/2006/relationships/image" Target="../media/image63.jpeg"/><Relationship Id="rId13" Type="http://schemas.openxmlformats.org/officeDocument/2006/relationships/image" Target="../media/image68.png"/><Relationship Id="rId18" Type="http://schemas.microsoft.com/office/2007/relationships/hdphoto" Target="../media/hdphoto4.wdp"/><Relationship Id="rId26" Type="http://schemas.microsoft.com/office/2007/relationships/hdphoto" Target="../media/hdphoto7.wdp"/><Relationship Id="rId3" Type="http://schemas.openxmlformats.org/officeDocument/2006/relationships/image" Target="../media/image59.png"/><Relationship Id="rId21" Type="http://schemas.openxmlformats.org/officeDocument/2006/relationships/image" Target="../media/image74.png"/><Relationship Id="rId7" Type="http://schemas.openxmlformats.org/officeDocument/2006/relationships/image" Target="../media/image62.png"/><Relationship Id="rId12" Type="http://schemas.openxmlformats.org/officeDocument/2006/relationships/image" Target="../media/image67.png"/><Relationship Id="rId17" Type="http://schemas.openxmlformats.org/officeDocument/2006/relationships/image" Target="../media/image71.png"/><Relationship Id="rId25" Type="http://schemas.openxmlformats.org/officeDocument/2006/relationships/image" Target="../media/image76.png"/><Relationship Id="rId2" Type="http://schemas.openxmlformats.org/officeDocument/2006/relationships/notesSlide" Target="../notesSlides/notesSlide11.xml"/><Relationship Id="rId16" Type="http://schemas.openxmlformats.org/officeDocument/2006/relationships/image" Target="../media/image70.png"/><Relationship Id="rId20" Type="http://schemas.openxmlformats.org/officeDocument/2006/relationships/image" Target="../media/image73.png"/><Relationship Id="rId1" Type="http://schemas.openxmlformats.org/officeDocument/2006/relationships/slideLayout" Target="../slideLayouts/slideLayout45.xml"/><Relationship Id="rId6" Type="http://schemas.openxmlformats.org/officeDocument/2006/relationships/image" Target="../media/image61.jpeg"/><Relationship Id="rId11" Type="http://schemas.openxmlformats.org/officeDocument/2006/relationships/image" Target="../media/image66.png"/><Relationship Id="rId24" Type="http://schemas.microsoft.com/office/2007/relationships/hdphoto" Target="../media/hdphoto6.wdp"/><Relationship Id="rId5" Type="http://schemas.openxmlformats.org/officeDocument/2006/relationships/image" Target="../media/image60.png"/><Relationship Id="rId15" Type="http://schemas.microsoft.com/office/2007/relationships/hdphoto" Target="../media/hdphoto3.wdp"/><Relationship Id="rId23" Type="http://schemas.openxmlformats.org/officeDocument/2006/relationships/image" Target="../media/image75.png"/><Relationship Id="rId10" Type="http://schemas.openxmlformats.org/officeDocument/2006/relationships/image" Target="../media/image65.png"/><Relationship Id="rId19" Type="http://schemas.openxmlformats.org/officeDocument/2006/relationships/image" Target="../media/image72.png"/><Relationship Id="rId4" Type="http://schemas.microsoft.com/office/2007/relationships/hdphoto" Target="../media/hdphoto2.wdp"/><Relationship Id="rId9" Type="http://schemas.openxmlformats.org/officeDocument/2006/relationships/image" Target="../media/image64.png"/><Relationship Id="rId14" Type="http://schemas.openxmlformats.org/officeDocument/2006/relationships/image" Target="../media/image69.png"/><Relationship Id="rId22" Type="http://schemas.microsoft.com/office/2007/relationships/hdphoto" Target="../media/hdphoto5.wdp"/></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image" Target="../media/image80.png"/><Relationship Id="rId1" Type="http://schemas.openxmlformats.org/officeDocument/2006/relationships/slideLayout" Target="../slideLayouts/slideLayout29.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3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7.png"/><Relationship Id="rId1" Type="http://schemas.openxmlformats.org/officeDocument/2006/relationships/slideLayout" Target="../slideLayouts/slideLayout30.xml"/><Relationship Id="rId6" Type="http://schemas.openxmlformats.org/officeDocument/2006/relationships/image" Target="../media/image89.png"/><Relationship Id="rId5" Type="http://schemas.openxmlformats.org/officeDocument/2006/relationships/image" Target="../media/image81.png"/><Relationship Id="rId4" Type="http://schemas.openxmlformats.org/officeDocument/2006/relationships/image" Target="../media/image88.png"/></Relationships>
</file>

<file path=ppt/slides/_rels/slide32.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tags" Target="../tags/tag27.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tags" Target="../tags/tag26.xml"/><Relationship Id="rId2" Type="http://schemas.openxmlformats.org/officeDocument/2006/relationships/tags" Target="../tags/tag16.xml"/><Relationship Id="rId16" Type="http://schemas.openxmlformats.org/officeDocument/2006/relationships/slideLayout" Target="../slideLayouts/slideLayout25.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tags" Target="../tags/tag25.xml"/><Relationship Id="rId5" Type="http://schemas.openxmlformats.org/officeDocument/2006/relationships/tags" Target="../tags/tag19.xml"/><Relationship Id="rId15" Type="http://schemas.openxmlformats.org/officeDocument/2006/relationships/tags" Target="../tags/tag29.xml"/><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tags" Target="../tags/tag28.xml"/></Relationships>
</file>

<file path=ppt/slides/_rels/slide33.xml.rels><?xml version="1.0" encoding="UTF-8" standalone="yes"?>
<Relationships xmlns="http://schemas.openxmlformats.org/package/2006/relationships"><Relationship Id="rId13" Type="http://schemas.openxmlformats.org/officeDocument/2006/relationships/tags" Target="../tags/tag41.xml"/><Relationship Id="rId18" Type="http://schemas.openxmlformats.org/officeDocument/2006/relationships/tags" Target="../tags/tag46.xml"/><Relationship Id="rId26" Type="http://schemas.openxmlformats.org/officeDocument/2006/relationships/tags" Target="../tags/tag54.xml"/><Relationship Id="rId39" Type="http://schemas.openxmlformats.org/officeDocument/2006/relationships/tags" Target="../tags/tag67.xml"/><Relationship Id="rId21" Type="http://schemas.openxmlformats.org/officeDocument/2006/relationships/tags" Target="../tags/tag49.xml"/><Relationship Id="rId34" Type="http://schemas.openxmlformats.org/officeDocument/2006/relationships/tags" Target="../tags/tag62.xml"/><Relationship Id="rId42" Type="http://schemas.openxmlformats.org/officeDocument/2006/relationships/tags" Target="../tags/tag70.xml"/><Relationship Id="rId47" Type="http://schemas.openxmlformats.org/officeDocument/2006/relationships/tags" Target="../tags/tag75.xml"/><Relationship Id="rId50" Type="http://schemas.openxmlformats.org/officeDocument/2006/relationships/tags" Target="../tags/tag78.xml"/><Relationship Id="rId55" Type="http://schemas.openxmlformats.org/officeDocument/2006/relationships/tags" Target="../tags/tag83.xml"/><Relationship Id="rId7" Type="http://schemas.openxmlformats.org/officeDocument/2006/relationships/tags" Target="../tags/tag35.xml"/><Relationship Id="rId12" Type="http://schemas.openxmlformats.org/officeDocument/2006/relationships/tags" Target="../tags/tag40.xml"/><Relationship Id="rId17" Type="http://schemas.openxmlformats.org/officeDocument/2006/relationships/tags" Target="../tags/tag45.xml"/><Relationship Id="rId25" Type="http://schemas.openxmlformats.org/officeDocument/2006/relationships/tags" Target="../tags/tag53.xml"/><Relationship Id="rId33" Type="http://schemas.openxmlformats.org/officeDocument/2006/relationships/tags" Target="../tags/tag61.xml"/><Relationship Id="rId38" Type="http://schemas.openxmlformats.org/officeDocument/2006/relationships/tags" Target="../tags/tag66.xml"/><Relationship Id="rId46" Type="http://schemas.openxmlformats.org/officeDocument/2006/relationships/tags" Target="../tags/tag74.xml"/><Relationship Id="rId2" Type="http://schemas.openxmlformats.org/officeDocument/2006/relationships/tags" Target="../tags/tag30.xml"/><Relationship Id="rId16" Type="http://schemas.openxmlformats.org/officeDocument/2006/relationships/tags" Target="../tags/tag44.xml"/><Relationship Id="rId20" Type="http://schemas.openxmlformats.org/officeDocument/2006/relationships/tags" Target="../tags/tag48.xml"/><Relationship Id="rId29" Type="http://schemas.openxmlformats.org/officeDocument/2006/relationships/tags" Target="../tags/tag57.xml"/><Relationship Id="rId41" Type="http://schemas.openxmlformats.org/officeDocument/2006/relationships/tags" Target="../tags/tag69.xml"/><Relationship Id="rId54" Type="http://schemas.openxmlformats.org/officeDocument/2006/relationships/tags" Target="../tags/tag82.xml"/><Relationship Id="rId1" Type="http://schemas.openxmlformats.org/officeDocument/2006/relationships/vmlDrawing" Target="../drawings/vmlDrawing14.vml"/><Relationship Id="rId6" Type="http://schemas.openxmlformats.org/officeDocument/2006/relationships/tags" Target="../tags/tag34.xml"/><Relationship Id="rId11" Type="http://schemas.openxmlformats.org/officeDocument/2006/relationships/tags" Target="../tags/tag39.xml"/><Relationship Id="rId24" Type="http://schemas.openxmlformats.org/officeDocument/2006/relationships/tags" Target="../tags/tag52.xml"/><Relationship Id="rId32" Type="http://schemas.openxmlformats.org/officeDocument/2006/relationships/tags" Target="../tags/tag60.xml"/><Relationship Id="rId37" Type="http://schemas.openxmlformats.org/officeDocument/2006/relationships/tags" Target="../tags/tag65.xml"/><Relationship Id="rId40" Type="http://schemas.openxmlformats.org/officeDocument/2006/relationships/tags" Target="../tags/tag68.xml"/><Relationship Id="rId45" Type="http://schemas.openxmlformats.org/officeDocument/2006/relationships/tags" Target="../tags/tag73.xml"/><Relationship Id="rId53" Type="http://schemas.openxmlformats.org/officeDocument/2006/relationships/tags" Target="../tags/tag81.xml"/><Relationship Id="rId58" Type="http://schemas.openxmlformats.org/officeDocument/2006/relationships/oleObject" Target="../embeddings/oleObject14.bin"/><Relationship Id="rId5" Type="http://schemas.openxmlformats.org/officeDocument/2006/relationships/tags" Target="../tags/tag33.xml"/><Relationship Id="rId15" Type="http://schemas.openxmlformats.org/officeDocument/2006/relationships/tags" Target="../tags/tag43.xml"/><Relationship Id="rId23" Type="http://schemas.openxmlformats.org/officeDocument/2006/relationships/tags" Target="../tags/tag51.xml"/><Relationship Id="rId28" Type="http://schemas.openxmlformats.org/officeDocument/2006/relationships/tags" Target="../tags/tag56.xml"/><Relationship Id="rId36" Type="http://schemas.openxmlformats.org/officeDocument/2006/relationships/tags" Target="../tags/tag64.xml"/><Relationship Id="rId49" Type="http://schemas.openxmlformats.org/officeDocument/2006/relationships/tags" Target="../tags/tag77.xml"/><Relationship Id="rId57" Type="http://schemas.openxmlformats.org/officeDocument/2006/relationships/notesSlide" Target="../notesSlides/notesSlide12.xml"/><Relationship Id="rId10" Type="http://schemas.openxmlformats.org/officeDocument/2006/relationships/tags" Target="../tags/tag38.xml"/><Relationship Id="rId19" Type="http://schemas.openxmlformats.org/officeDocument/2006/relationships/tags" Target="../tags/tag47.xml"/><Relationship Id="rId31" Type="http://schemas.openxmlformats.org/officeDocument/2006/relationships/tags" Target="../tags/tag59.xml"/><Relationship Id="rId44" Type="http://schemas.openxmlformats.org/officeDocument/2006/relationships/tags" Target="../tags/tag72.xml"/><Relationship Id="rId52" Type="http://schemas.openxmlformats.org/officeDocument/2006/relationships/tags" Target="../tags/tag80.xml"/><Relationship Id="rId4" Type="http://schemas.openxmlformats.org/officeDocument/2006/relationships/tags" Target="../tags/tag32.xml"/><Relationship Id="rId9" Type="http://schemas.openxmlformats.org/officeDocument/2006/relationships/tags" Target="../tags/tag37.xml"/><Relationship Id="rId14" Type="http://schemas.openxmlformats.org/officeDocument/2006/relationships/tags" Target="../tags/tag42.xml"/><Relationship Id="rId22" Type="http://schemas.openxmlformats.org/officeDocument/2006/relationships/tags" Target="../tags/tag50.xml"/><Relationship Id="rId27" Type="http://schemas.openxmlformats.org/officeDocument/2006/relationships/tags" Target="../tags/tag55.xml"/><Relationship Id="rId30" Type="http://schemas.openxmlformats.org/officeDocument/2006/relationships/tags" Target="../tags/tag58.xml"/><Relationship Id="rId35" Type="http://schemas.openxmlformats.org/officeDocument/2006/relationships/tags" Target="../tags/tag63.xml"/><Relationship Id="rId43" Type="http://schemas.openxmlformats.org/officeDocument/2006/relationships/tags" Target="../tags/tag71.xml"/><Relationship Id="rId48" Type="http://schemas.openxmlformats.org/officeDocument/2006/relationships/tags" Target="../tags/tag76.xml"/><Relationship Id="rId56" Type="http://schemas.openxmlformats.org/officeDocument/2006/relationships/slideLayout" Target="../slideLayouts/slideLayout13.xml"/><Relationship Id="rId8" Type="http://schemas.openxmlformats.org/officeDocument/2006/relationships/tags" Target="../tags/tag36.xml"/><Relationship Id="rId51" Type="http://schemas.openxmlformats.org/officeDocument/2006/relationships/tags" Target="../tags/tag79.xml"/><Relationship Id="rId3" Type="http://schemas.openxmlformats.org/officeDocument/2006/relationships/tags" Target="../tags/tag31.xml"/></Relationships>
</file>

<file path=ppt/slides/_rels/slide34.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33.xml"/></Relationships>
</file>

<file path=ppt/slides/_rels/slide37.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34.xml"/><Relationship Id="rId4" Type="http://schemas.openxmlformats.org/officeDocument/2006/relationships/image" Target="../media/image9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37.xml"/><Relationship Id="rId4" Type="http://schemas.openxmlformats.org/officeDocument/2006/relationships/image" Target="../media/image98.png"/></Relationships>
</file>

<file path=ppt/slides/_rels/slide41.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38.xml"/></Relationships>
</file>

<file path=ppt/slides/_rels/slide44.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38.xml"/></Relationships>
</file>

<file path=ppt/slides/_rels/slide4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3.xml"/><Relationship Id="rId1" Type="http://schemas.openxmlformats.org/officeDocument/2006/relationships/slideLayout" Target="../slideLayouts/slideLayout3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7.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106.jpeg"/><Relationship Id="rId7" Type="http://schemas.openxmlformats.org/officeDocument/2006/relationships/image" Target="../media/image110.jpeg"/><Relationship Id="rId2" Type="http://schemas.openxmlformats.org/officeDocument/2006/relationships/image" Target="../media/image105.png"/><Relationship Id="rId1" Type="http://schemas.openxmlformats.org/officeDocument/2006/relationships/slideLayout" Target="../slideLayouts/slideLayout37.xml"/><Relationship Id="rId6" Type="http://schemas.openxmlformats.org/officeDocument/2006/relationships/image" Target="../media/image109.png"/><Relationship Id="rId5" Type="http://schemas.openxmlformats.org/officeDocument/2006/relationships/image" Target="../media/image108.jpeg"/><Relationship Id="rId4" Type="http://schemas.openxmlformats.org/officeDocument/2006/relationships/image" Target="../media/image107.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50.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jpeg"/><Relationship Id="rId1" Type="http://schemas.openxmlformats.org/officeDocument/2006/relationships/slideLayout" Target="../slideLayouts/slideLayout3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115.jpeg"/><Relationship Id="rId2" Type="http://schemas.openxmlformats.org/officeDocument/2006/relationships/tags" Target="../tags/tag84.xml"/><Relationship Id="rId1" Type="http://schemas.openxmlformats.org/officeDocument/2006/relationships/vmlDrawing" Target="../drawings/vmlDrawing15.vml"/><Relationship Id="rId6" Type="http://schemas.openxmlformats.org/officeDocument/2006/relationships/image" Target="../media/image114.emf"/><Relationship Id="rId5" Type="http://schemas.openxmlformats.org/officeDocument/2006/relationships/oleObject" Target="../embeddings/oleObject15.bin"/><Relationship Id="rId4" Type="http://schemas.openxmlformats.org/officeDocument/2006/relationships/notesSlide" Target="../notesSlides/notesSlide14.xml"/></Relationships>
</file>

<file path=ppt/slides/_rels/slide53.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5.xml"/><Relationship Id="rId1" Type="http://schemas.openxmlformats.org/officeDocument/2006/relationships/slideLayout" Target="../slideLayouts/slideLayout45.xml"/></Relationships>
</file>

<file path=ppt/slides/_rels/slide54.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16.xml"/><Relationship Id="rId1" Type="http://schemas.openxmlformats.org/officeDocument/2006/relationships/slideLayout" Target="../slideLayouts/slideLayout45.xml"/></Relationships>
</file>

<file path=ppt/slides/_rels/slide55.xml.rels><?xml version="1.0" encoding="UTF-8" standalone="yes"?>
<Relationships xmlns="http://schemas.openxmlformats.org/package/2006/relationships"><Relationship Id="rId8" Type="http://schemas.openxmlformats.org/officeDocument/2006/relationships/image" Target="../media/image124.png"/><Relationship Id="rId3" Type="http://schemas.openxmlformats.org/officeDocument/2006/relationships/image" Target="../media/image119.png"/><Relationship Id="rId7" Type="http://schemas.openxmlformats.org/officeDocument/2006/relationships/image" Target="../media/image123.png"/><Relationship Id="rId12" Type="http://schemas.openxmlformats.org/officeDocument/2006/relationships/image" Target="../media/image128.png"/><Relationship Id="rId2" Type="http://schemas.openxmlformats.org/officeDocument/2006/relationships/image" Target="../media/image118.jpeg"/><Relationship Id="rId1" Type="http://schemas.openxmlformats.org/officeDocument/2006/relationships/slideLayout" Target="../slideLayouts/slideLayout37.xml"/><Relationship Id="rId6" Type="http://schemas.openxmlformats.org/officeDocument/2006/relationships/image" Target="../media/image122.png"/><Relationship Id="rId11" Type="http://schemas.openxmlformats.org/officeDocument/2006/relationships/image" Target="../media/image127.png"/><Relationship Id="rId5" Type="http://schemas.openxmlformats.org/officeDocument/2006/relationships/image" Target="../media/image121.png"/><Relationship Id="rId10" Type="http://schemas.openxmlformats.org/officeDocument/2006/relationships/image" Target="../media/image126.png"/><Relationship Id="rId4" Type="http://schemas.openxmlformats.org/officeDocument/2006/relationships/image" Target="../media/image120.png"/><Relationship Id="rId9" Type="http://schemas.openxmlformats.org/officeDocument/2006/relationships/image" Target="../media/image125.png"/></Relationships>
</file>

<file path=ppt/slides/_rels/slide56.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34.png"/><Relationship Id="rId5" Type="http://schemas.openxmlformats.org/officeDocument/2006/relationships/image" Target="../media/image133.jpeg"/><Relationship Id="rId4" Type="http://schemas.openxmlformats.org/officeDocument/2006/relationships/image" Target="../media/image132.jpeg"/></Relationships>
</file>

<file path=ppt/slides/_rels/slide59.xml.rels><?xml version="1.0" encoding="UTF-8" standalone="yes"?>
<Relationships xmlns="http://schemas.openxmlformats.org/package/2006/relationships"><Relationship Id="rId2" Type="http://schemas.openxmlformats.org/officeDocument/2006/relationships/image" Target="../media/image135.emf"/><Relationship Id="rId1" Type="http://schemas.openxmlformats.org/officeDocument/2006/relationships/slideLayout" Target="../slideLayouts/slideLayout4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61.xml.rels><?xml version="1.0" encoding="UTF-8" standalone="yes"?>
<Relationships xmlns="http://schemas.openxmlformats.org/package/2006/relationships"><Relationship Id="rId8" Type="http://schemas.openxmlformats.org/officeDocument/2006/relationships/image" Target="../media/image142.png"/><Relationship Id="rId13" Type="http://schemas.openxmlformats.org/officeDocument/2006/relationships/image" Target="../media/image147.png"/><Relationship Id="rId18" Type="http://schemas.openxmlformats.org/officeDocument/2006/relationships/image" Target="../media/image152.png"/><Relationship Id="rId3" Type="http://schemas.openxmlformats.org/officeDocument/2006/relationships/image" Target="../media/image137.png"/><Relationship Id="rId21" Type="http://schemas.openxmlformats.org/officeDocument/2006/relationships/image" Target="../media/image155.png"/><Relationship Id="rId7" Type="http://schemas.openxmlformats.org/officeDocument/2006/relationships/image" Target="../media/image141.png"/><Relationship Id="rId12" Type="http://schemas.openxmlformats.org/officeDocument/2006/relationships/image" Target="../media/image146.png"/><Relationship Id="rId17" Type="http://schemas.openxmlformats.org/officeDocument/2006/relationships/image" Target="../media/image151.png"/><Relationship Id="rId2" Type="http://schemas.openxmlformats.org/officeDocument/2006/relationships/image" Target="../media/image136.png"/><Relationship Id="rId16" Type="http://schemas.openxmlformats.org/officeDocument/2006/relationships/image" Target="../media/image150.png"/><Relationship Id="rId20" Type="http://schemas.openxmlformats.org/officeDocument/2006/relationships/image" Target="../media/image154.png"/><Relationship Id="rId1" Type="http://schemas.openxmlformats.org/officeDocument/2006/relationships/slideLayout" Target="../slideLayouts/slideLayout45.xml"/><Relationship Id="rId6" Type="http://schemas.openxmlformats.org/officeDocument/2006/relationships/image" Target="../media/image140.png"/><Relationship Id="rId11" Type="http://schemas.openxmlformats.org/officeDocument/2006/relationships/image" Target="../media/image145.png"/><Relationship Id="rId24" Type="http://schemas.openxmlformats.org/officeDocument/2006/relationships/image" Target="../media/image158.png"/><Relationship Id="rId5" Type="http://schemas.openxmlformats.org/officeDocument/2006/relationships/image" Target="../media/image139.png"/><Relationship Id="rId15" Type="http://schemas.openxmlformats.org/officeDocument/2006/relationships/image" Target="../media/image149.png"/><Relationship Id="rId23" Type="http://schemas.openxmlformats.org/officeDocument/2006/relationships/image" Target="../media/image157.png"/><Relationship Id="rId10" Type="http://schemas.openxmlformats.org/officeDocument/2006/relationships/image" Target="../media/image144.png"/><Relationship Id="rId19" Type="http://schemas.openxmlformats.org/officeDocument/2006/relationships/image" Target="../media/image153.png"/><Relationship Id="rId4" Type="http://schemas.openxmlformats.org/officeDocument/2006/relationships/image" Target="../media/image138.png"/><Relationship Id="rId9" Type="http://schemas.openxmlformats.org/officeDocument/2006/relationships/image" Target="../media/image143.PNG"/><Relationship Id="rId14" Type="http://schemas.openxmlformats.org/officeDocument/2006/relationships/image" Target="../media/image148.png"/><Relationship Id="rId22" Type="http://schemas.openxmlformats.org/officeDocument/2006/relationships/image" Target="../media/image156.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48.xml"/><Relationship Id="rId2" Type="http://schemas.openxmlformats.org/officeDocument/2006/relationships/tags" Target="../tags/tag85.xml"/><Relationship Id="rId1" Type="http://schemas.openxmlformats.org/officeDocument/2006/relationships/vmlDrawing" Target="../drawings/vmlDrawing16.vml"/><Relationship Id="rId6" Type="http://schemas.openxmlformats.org/officeDocument/2006/relationships/image" Target="../media/image159.png"/><Relationship Id="rId5" Type="http://schemas.openxmlformats.org/officeDocument/2006/relationships/image" Target="../media/image5.emf"/><Relationship Id="rId4" Type="http://schemas.openxmlformats.org/officeDocument/2006/relationships/oleObject" Target="../embeddings/oleObject1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72480" y="4041068"/>
            <a:ext cx="8620508" cy="624845"/>
          </a:xfrm>
        </p:spPr>
        <p:txBody>
          <a:bodyPr/>
          <a:lstStyle/>
          <a:p>
            <a:pPr lvl="0"/>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r>
              <a:rPr lang="de-DE" dirty="0">
                <a:solidFill>
                  <a:srgbClr val="000000"/>
                </a:solidFill>
                <a:latin typeface="Arial Narrow" pitchFamily="34" charset="0"/>
                <a:cs typeface="Times New Roman" pitchFamily="18" charset="0"/>
              </a:rPr>
              <a:t>I</a:t>
            </a: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br>
              <a:rPr lang="de-DE" dirty="0">
                <a:solidFill>
                  <a:srgbClr val="000000"/>
                </a:solidFill>
                <a:latin typeface="Arial Narrow" pitchFamily="34" charset="0"/>
                <a:cs typeface="Times New Roman" pitchFamily="18" charset="0"/>
              </a:rPr>
            </a:br>
            <a:r>
              <a:rPr lang="de-DE" dirty="0" err="1">
                <a:solidFill>
                  <a:srgbClr val="000000"/>
                </a:solidFill>
                <a:latin typeface="Arial Narrow" pitchFamily="34" charset="0"/>
                <a:cs typeface="Times New Roman" pitchFamily="18" charset="0"/>
              </a:rPr>
              <a:t>Introduction</a:t>
            </a:r>
            <a:r>
              <a:rPr lang="de-DE" dirty="0">
                <a:solidFill>
                  <a:srgbClr val="000000"/>
                </a:solidFill>
                <a:latin typeface="Arial Narrow" pitchFamily="34" charset="0"/>
                <a:cs typeface="Times New Roman" pitchFamily="18" charset="0"/>
              </a:rPr>
              <a:t> </a:t>
            </a:r>
            <a:r>
              <a:rPr lang="de-DE" dirty="0" err="1">
                <a:solidFill>
                  <a:srgbClr val="000000"/>
                </a:solidFill>
                <a:latin typeface="Arial Narrow" pitchFamily="34" charset="0"/>
                <a:cs typeface="Times New Roman" pitchFamily="18" charset="0"/>
              </a:rPr>
              <a:t>to</a:t>
            </a:r>
            <a:r>
              <a:rPr lang="de-DE" dirty="0">
                <a:solidFill>
                  <a:srgbClr val="000000"/>
                </a:solidFill>
                <a:latin typeface="Arial Narrow" pitchFamily="34" charset="0"/>
                <a:cs typeface="Times New Roman" pitchFamily="18" charset="0"/>
              </a:rPr>
              <a:t> Innovation</a:t>
            </a:r>
            <a:endParaRPr lang="en-US" dirty="0"/>
          </a:p>
        </p:txBody>
      </p:sp>
      <p:sp>
        <p:nvSpPr>
          <p:cNvPr id="4" name="Textplatzhalter 3"/>
          <p:cNvSpPr>
            <a:spLocks noGrp="1"/>
          </p:cNvSpPr>
          <p:nvPr>
            <p:ph type="body" sz="quarter" idx="15"/>
          </p:nvPr>
        </p:nvSpPr>
        <p:spPr>
          <a:xfrm>
            <a:off x="273050" y="5426383"/>
            <a:ext cx="8619938" cy="234865"/>
          </a:xfrm>
        </p:spPr>
        <p:txBody>
          <a:bodyPr/>
          <a:lstStyle/>
          <a:p>
            <a:r>
              <a:rPr lang="de-DE" dirty="0"/>
              <a:t>Dr. Jens Weinmann</a:t>
            </a:r>
          </a:p>
        </p:txBody>
      </p:sp>
      <p:sp>
        <p:nvSpPr>
          <p:cNvPr id="5" name="Textplatzhalter 4"/>
          <p:cNvSpPr>
            <a:spLocks noGrp="1"/>
          </p:cNvSpPr>
          <p:nvPr>
            <p:ph type="body" sz="quarter" idx="16"/>
          </p:nvPr>
        </p:nvSpPr>
        <p:spPr/>
        <p:txBody>
          <a:bodyPr/>
          <a:lstStyle/>
          <a:p>
            <a:endParaRPr lang="de-DE" dirty="0"/>
          </a:p>
        </p:txBody>
      </p:sp>
      <p:sp>
        <p:nvSpPr>
          <p:cNvPr id="6" name="Rectangle 5"/>
          <p:cNvSpPr/>
          <p:nvPr/>
        </p:nvSpPr>
        <p:spPr>
          <a:xfrm>
            <a:off x="7617296" y="0"/>
            <a:ext cx="818044" cy="3717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Tree>
    <p:extLst>
      <p:ext uri="{BB962C8B-B14F-4D97-AF65-F5344CB8AC3E}">
        <p14:creationId xmlns:p14="http://schemas.microsoft.com/office/powerpoint/2010/main" val="1900539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err="1"/>
              <a:t>What</a:t>
            </a:r>
            <a:r>
              <a:rPr lang="de-DE" dirty="0"/>
              <a:t> </a:t>
            </a:r>
            <a:r>
              <a:rPr lang="de-DE" dirty="0" err="1"/>
              <a:t>is</a:t>
            </a:r>
            <a:r>
              <a:rPr lang="de-DE" dirty="0"/>
              <a:t> </a:t>
            </a:r>
            <a:r>
              <a:rPr lang="de-DE" dirty="0" err="1"/>
              <a:t>innovation</a:t>
            </a:r>
            <a:r>
              <a:rPr lang="de-DE" dirty="0"/>
              <a:t>?</a:t>
            </a:r>
            <a:endParaRPr lang="en-US" dirty="0"/>
          </a:p>
        </p:txBody>
      </p:sp>
      <p:sp>
        <p:nvSpPr>
          <p:cNvPr id="6" name="Rounded Rectangular Callout 5"/>
          <p:cNvSpPr/>
          <p:nvPr/>
        </p:nvSpPr>
        <p:spPr>
          <a:xfrm>
            <a:off x="1375718" y="1556950"/>
            <a:ext cx="7059827" cy="3558747"/>
          </a:xfrm>
          <a:prstGeom prst="wedgeRoundRectCallout">
            <a:avLst>
              <a:gd name="adj1" fmla="val -47619"/>
              <a:gd name="adj2" fmla="val 71394"/>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7" name="Rectangle 6"/>
          <p:cNvSpPr/>
          <p:nvPr/>
        </p:nvSpPr>
        <p:spPr>
          <a:xfrm>
            <a:off x="1932801" y="1845446"/>
            <a:ext cx="5893145" cy="2800767"/>
          </a:xfrm>
          <a:prstGeom prst="rect">
            <a:avLst/>
          </a:prstGeom>
        </p:spPr>
        <p:txBody>
          <a:bodyPr wrap="square">
            <a:spAutoFit/>
          </a:bodyPr>
          <a:lstStyle/>
          <a:p>
            <a:pPr algn="ctr"/>
            <a:r>
              <a:rPr lang="en-US" sz="4400" dirty="0"/>
              <a:t>Innovation is the art of turning ideas into money, whereas R&amp;D is the art of turning money into ideas.</a:t>
            </a:r>
          </a:p>
        </p:txBody>
      </p:sp>
    </p:spTree>
    <p:extLst>
      <p:ext uri="{BB962C8B-B14F-4D97-AF65-F5344CB8AC3E}">
        <p14:creationId xmlns:p14="http://schemas.microsoft.com/office/powerpoint/2010/main" val="1348270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Agenda</a:t>
            </a:r>
            <a:endParaRPr lang="en-US" dirty="0"/>
          </a:p>
        </p:txBody>
      </p:sp>
      <p:sp>
        <p:nvSpPr>
          <p:cNvPr id="3" name="Text Placeholder 2"/>
          <p:cNvSpPr>
            <a:spLocks noGrp="1"/>
          </p:cNvSpPr>
          <p:nvPr>
            <p:ph type="body" sz="quarter" idx="13"/>
          </p:nvPr>
        </p:nvSpPr>
        <p:spPr/>
        <p:txBody>
          <a:bodyPr/>
          <a:lstStyle/>
          <a:p>
            <a:pPr algn="ctr"/>
            <a:r>
              <a:rPr lang="de-DE" b="1" dirty="0"/>
              <a:t>1</a:t>
            </a:r>
            <a:endParaRPr lang="en-US" b="1" dirty="0"/>
          </a:p>
        </p:txBody>
      </p:sp>
      <p:sp>
        <p:nvSpPr>
          <p:cNvPr id="4" name="Text Placeholder 3"/>
          <p:cNvSpPr>
            <a:spLocks noGrp="1"/>
          </p:cNvSpPr>
          <p:nvPr>
            <p:ph type="body" sz="quarter" idx="14"/>
          </p:nvPr>
        </p:nvSpPr>
        <p:spPr>
          <a:solidFill>
            <a:schemeClr val="accent1">
              <a:lumMod val="75000"/>
            </a:schemeClr>
          </a:solidFill>
        </p:spPr>
        <p:txBody>
          <a:bodyPr vert="horz" lIns="90000" tIns="46800" rIns="90000" bIns="46800" rtlCol="0" anchor="ctr">
            <a:noAutofit/>
          </a:bodyPr>
          <a:lstStyle/>
          <a:p>
            <a:r>
              <a:rPr lang="de-DE" b="1" dirty="0"/>
              <a:t>Innovation Radar</a:t>
            </a:r>
            <a:endParaRPr lang="en-US" b="1" dirty="0"/>
          </a:p>
        </p:txBody>
      </p:sp>
      <p:sp>
        <p:nvSpPr>
          <p:cNvPr id="5" name="Text Placeholder 4"/>
          <p:cNvSpPr>
            <a:spLocks noGrp="1"/>
          </p:cNvSpPr>
          <p:nvPr>
            <p:ph type="body" sz="quarter" idx="15"/>
          </p:nvPr>
        </p:nvSpPr>
        <p:spPr/>
        <p:txBody>
          <a:bodyPr/>
          <a:lstStyle/>
          <a:p>
            <a:pPr algn="ctr"/>
            <a:r>
              <a:rPr lang="de-DE" b="1" dirty="0"/>
              <a:t>2</a:t>
            </a:r>
            <a:endParaRPr lang="en-US" b="1" dirty="0"/>
          </a:p>
        </p:txBody>
      </p:sp>
      <p:sp>
        <p:nvSpPr>
          <p:cNvPr id="6" name="Text Placeholder 5"/>
          <p:cNvSpPr>
            <a:spLocks noGrp="1"/>
          </p:cNvSpPr>
          <p:nvPr>
            <p:ph type="body" sz="quarter" idx="16"/>
          </p:nvPr>
        </p:nvSpPr>
        <p:spPr/>
        <p:txBody>
          <a:bodyPr/>
          <a:lstStyle/>
          <a:p>
            <a:r>
              <a:rPr lang="de-DE" dirty="0"/>
              <a:t>Corporate Entrepreneurship Matrix</a:t>
            </a:r>
          </a:p>
        </p:txBody>
      </p:sp>
    </p:spTree>
    <p:extLst>
      <p:ext uri="{BB962C8B-B14F-4D97-AF65-F5344CB8AC3E}">
        <p14:creationId xmlns:p14="http://schemas.microsoft.com/office/powerpoint/2010/main" val="669116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ie 47"/>
          <p:cNvSpPr>
            <a:spLocks noChangeAspect="1"/>
          </p:cNvSpPr>
          <p:nvPr/>
        </p:nvSpPr>
        <p:spPr bwMode="auto">
          <a:xfrm rot="4472692">
            <a:off x="2545643" y="1495778"/>
            <a:ext cx="5068711" cy="4746157"/>
          </a:xfrm>
          <a:prstGeom prst="pie">
            <a:avLst>
              <a:gd name="adj1" fmla="val 10799999"/>
              <a:gd name="adj2" fmla="val 16200000"/>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9" name="Pie 48"/>
          <p:cNvSpPr>
            <a:spLocks noChangeAspect="1"/>
          </p:cNvSpPr>
          <p:nvPr/>
        </p:nvSpPr>
        <p:spPr bwMode="auto">
          <a:xfrm rot="9872692">
            <a:off x="2375386" y="1495900"/>
            <a:ext cx="5069652" cy="4746157"/>
          </a:xfrm>
          <a:prstGeom prst="pie">
            <a:avLst>
              <a:gd name="adj1" fmla="val 10799999"/>
              <a:gd name="adj2" fmla="val 16200000"/>
            </a:avLst>
          </a:prstGeom>
          <a:solidFill>
            <a:srgbClr val="33CC33"/>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0" name="Pie 49"/>
          <p:cNvSpPr>
            <a:spLocks noChangeAspect="1"/>
          </p:cNvSpPr>
          <p:nvPr/>
        </p:nvSpPr>
        <p:spPr bwMode="auto">
          <a:xfrm rot="15272692">
            <a:off x="2374346" y="1369253"/>
            <a:ext cx="4991589" cy="4746157"/>
          </a:xfrm>
          <a:prstGeom prst="pie">
            <a:avLst>
              <a:gd name="adj1" fmla="val 10799999"/>
              <a:gd name="adj2" fmla="val 16200000"/>
            </a:avLst>
          </a:prstGeom>
          <a:solidFill>
            <a:srgbClr val="FF65CF"/>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3" name="Pie 2"/>
          <p:cNvSpPr>
            <a:spLocks noChangeAspect="1"/>
          </p:cNvSpPr>
          <p:nvPr/>
        </p:nvSpPr>
        <p:spPr bwMode="auto">
          <a:xfrm rot="20672692">
            <a:off x="2506133" y="1343378"/>
            <a:ext cx="5068711" cy="4746157"/>
          </a:xfrm>
          <a:prstGeom prst="pie">
            <a:avLst>
              <a:gd name="adj1" fmla="val 10799999"/>
              <a:gd name="adj2" fmla="val 16200000"/>
            </a:avLst>
          </a:prstGeom>
          <a:solidFill>
            <a:srgbClr val="FFC000"/>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2950146" name="Rectangle 2"/>
          <p:cNvSpPr>
            <a:spLocks noGrp="1" noChangeArrowheads="1"/>
          </p:cNvSpPr>
          <p:nvPr>
            <p:ph type="title"/>
          </p:nvPr>
        </p:nvSpPr>
        <p:spPr/>
        <p:txBody>
          <a:bodyPr/>
          <a:lstStyle/>
          <a:p>
            <a:r>
              <a:rPr lang="en-US" dirty="0"/>
              <a:t>The innovation radar provides a framework on 4 dimensions: What, Who, How and Where</a:t>
            </a:r>
          </a:p>
        </p:txBody>
      </p:sp>
      <p:sp>
        <p:nvSpPr>
          <p:cNvPr id="2950152" name="Rectangle 5"/>
          <p:cNvSpPr>
            <a:spLocks noChangeArrowheads="1"/>
          </p:cNvSpPr>
          <p:nvPr/>
        </p:nvSpPr>
        <p:spPr bwMode="auto">
          <a:xfrm>
            <a:off x="452438" y="6453398"/>
            <a:ext cx="53340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b">
            <a:spAutoFit/>
          </a:bodyPr>
          <a:lstStyle/>
          <a:p>
            <a:pPr marL="503238" indent="-503238" algn="l" defTabSz="762000"/>
            <a:r>
              <a:rPr lang="en-US" altLang="zh-CN" sz="1000" dirty="0">
                <a:ea typeface="宋体" pitchFamily="2" charset="-122"/>
              </a:rPr>
              <a:t>Source: </a:t>
            </a:r>
            <a:r>
              <a:rPr lang="en-US" altLang="zh-CN" sz="1000" dirty="0" err="1">
                <a:ea typeface="宋体" pitchFamily="2" charset="-122"/>
              </a:rPr>
              <a:t>Sawhney</a:t>
            </a:r>
            <a:r>
              <a:rPr lang="en-US" altLang="zh-CN" sz="1000" dirty="0">
                <a:ea typeface="宋体" pitchFamily="2" charset="-122"/>
              </a:rPr>
              <a:t>, Wolcott, </a:t>
            </a:r>
            <a:r>
              <a:rPr lang="en-US" altLang="zh-CN" sz="1000" dirty="0" err="1">
                <a:ea typeface="宋体" pitchFamily="2" charset="-122"/>
              </a:rPr>
              <a:t>Arroniz</a:t>
            </a:r>
            <a:r>
              <a:rPr lang="en-US" altLang="zh-CN" sz="1000" dirty="0">
                <a:ea typeface="宋体" pitchFamily="2" charset="-122"/>
              </a:rPr>
              <a:t>, MIT Sloan Management Review, Spring 2006</a:t>
            </a:r>
          </a:p>
        </p:txBody>
      </p:sp>
      <p:sp>
        <p:nvSpPr>
          <p:cNvPr id="2950154" name="Oval 10"/>
          <p:cNvSpPr>
            <a:spLocks noChangeArrowheads="1"/>
          </p:cNvSpPr>
          <p:nvPr/>
        </p:nvSpPr>
        <p:spPr bwMode="auto">
          <a:xfrm>
            <a:off x="3646488" y="2335213"/>
            <a:ext cx="2767012" cy="2760662"/>
          </a:xfrm>
          <a:prstGeom prst="ellipse">
            <a:avLst/>
          </a:prstGeom>
          <a:solidFill>
            <a:srgbClr val="B99558"/>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5" name="Oval 11"/>
          <p:cNvSpPr>
            <a:spLocks noChangeArrowheads="1"/>
          </p:cNvSpPr>
          <p:nvPr/>
        </p:nvSpPr>
        <p:spPr bwMode="auto">
          <a:xfrm>
            <a:off x="4119563" y="2806700"/>
            <a:ext cx="1820862" cy="1819275"/>
          </a:xfrm>
          <a:prstGeom prst="ellipse">
            <a:avLst/>
          </a:prstGeom>
          <a:solidFill>
            <a:schemeClr val="hlink"/>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6" name="Oval 12"/>
          <p:cNvSpPr>
            <a:spLocks noChangeArrowheads="1"/>
          </p:cNvSpPr>
          <p:nvPr/>
        </p:nvSpPr>
        <p:spPr bwMode="auto">
          <a:xfrm>
            <a:off x="4652963" y="3336925"/>
            <a:ext cx="757237" cy="755650"/>
          </a:xfrm>
          <a:prstGeom prst="ellipse">
            <a:avLst/>
          </a:prstGeom>
          <a:solidFill>
            <a:schemeClr val="accent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8" name="Rectangle 5"/>
          <p:cNvSpPr>
            <a:spLocks noChangeArrowheads="1"/>
          </p:cNvSpPr>
          <p:nvPr/>
        </p:nvSpPr>
        <p:spPr bwMode="auto">
          <a:xfrm>
            <a:off x="3938396" y="1333500"/>
            <a:ext cx="250204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Offering</a:t>
            </a:r>
          </a:p>
          <a:p>
            <a:pPr algn="ctr" defTabSz="762000"/>
            <a:r>
              <a:rPr lang="en-US" altLang="zh-CN" sz="2800" b="1" dirty="0">
                <a:ea typeface="宋体" pitchFamily="2" charset="-122"/>
              </a:rPr>
              <a:t>(WHAT)</a:t>
            </a:r>
          </a:p>
        </p:txBody>
      </p:sp>
      <p:sp>
        <p:nvSpPr>
          <p:cNvPr id="2950159" name="Rectangle 5"/>
          <p:cNvSpPr>
            <a:spLocks noChangeArrowheads="1"/>
          </p:cNvSpPr>
          <p:nvPr/>
        </p:nvSpPr>
        <p:spPr bwMode="auto">
          <a:xfrm>
            <a:off x="3327630" y="5198556"/>
            <a:ext cx="249543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Process</a:t>
            </a:r>
            <a:br>
              <a:rPr lang="en-US" altLang="zh-CN" sz="2800" b="1" dirty="0">
                <a:ea typeface="宋体" pitchFamily="2" charset="-122"/>
              </a:rPr>
            </a:br>
            <a:r>
              <a:rPr lang="en-US" altLang="zh-CN" sz="2800" b="1" dirty="0">
                <a:ea typeface="宋体" pitchFamily="2" charset="-122"/>
              </a:rPr>
              <a:t>(HOW)</a:t>
            </a:r>
          </a:p>
        </p:txBody>
      </p:sp>
      <p:sp>
        <p:nvSpPr>
          <p:cNvPr id="2950160" name="Rectangle 5"/>
          <p:cNvSpPr>
            <a:spLocks noChangeArrowheads="1"/>
          </p:cNvSpPr>
          <p:nvPr/>
        </p:nvSpPr>
        <p:spPr bwMode="auto">
          <a:xfrm>
            <a:off x="6226253" y="3310015"/>
            <a:ext cx="2905047" cy="139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Customer Need</a:t>
            </a:r>
            <a:br>
              <a:rPr lang="en-US" altLang="zh-CN" sz="2800" b="1" dirty="0">
                <a:ea typeface="宋体" pitchFamily="2" charset="-122"/>
              </a:rPr>
            </a:br>
            <a:r>
              <a:rPr lang="en-US" altLang="zh-CN" sz="2800" b="1" dirty="0">
                <a:ea typeface="宋体" pitchFamily="2" charset="-122"/>
              </a:rPr>
              <a:t>(WHO)</a:t>
            </a:r>
          </a:p>
        </p:txBody>
      </p:sp>
      <p:sp>
        <p:nvSpPr>
          <p:cNvPr id="2950161" name="Rectangle 5"/>
          <p:cNvSpPr>
            <a:spLocks noChangeArrowheads="1"/>
          </p:cNvSpPr>
          <p:nvPr/>
        </p:nvSpPr>
        <p:spPr bwMode="auto">
          <a:xfrm>
            <a:off x="1257300" y="3029739"/>
            <a:ext cx="1986427"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Presence</a:t>
            </a:r>
          </a:p>
          <a:p>
            <a:pPr algn="ctr" defTabSz="762000"/>
            <a:r>
              <a:rPr lang="en-US" altLang="zh-CN" sz="2800" b="1" dirty="0">
                <a:ea typeface="宋体" pitchFamily="2" charset="-122"/>
              </a:rPr>
              <a:t>(WHERE)</a:t>
            </a:r>
          </a:p>
        </p:txBody>
      </p:sp>
      <p:grpSp>
        <p:nvGrpSpPr>
          <p:cNvPr id="2950169" name="Group 25"/>
          <p:cNvGrpSpPr>
            <a:grpSpLocks/>
          </p:cNvGrpSpPr>
          <p:nvPr/>
        </p:nvGrpSpPr>
        <p:grpSpPr bwMode="auto">
          <a:xfrm>
            <a:off x="3646488" y="2328863"/>
            <a:ext cx="2767012" cy="2763837"/>
            <a:chOff x="649" y="1607"/>
            <a:chExt cx="2268" cy="2262"/>
          </a:xfrm>
        </p:grpSpPr>
        <p:sp>
          <p:nvSpPr>
            <p:cNvPr id="2950170" name="Freeform 26"/>
            <p:cNvSpPr>
              <a:spLocks/>
            </p:cNvSpPr>
            <p:nvPr/>
          </p:nvSpPr>
          <p:spPr bwMode="auto">
            <a:xfrm>
              <a:off x="1783" y="1607"/>
              <a:ext cx="564" cy="1134"/>
            </a:xfrm>
            <a:custGeom>
              <a:avLst/>
              <a:gdLst>
                <a:gd name="T0" fmla="*/ 94 w 94"/>
                <a:gd name="T1" fmla="*/ 25 h 189"/>
                <a:gd name="T2" fmla="*/ 0 w 94"/>
                <a:gd name="T3" fmla="*/ 1 h 189"/>
                <a:gd name="T4" fmla="*/ 0 w 94"/>
                <a:gd name="T5" fmla="*/ 1 h 189"/>
                <a:gd name="T6" fmla="*/ 0 w 94"/>
                <a:gd name="T7" fmla="*/ 189 h 189"/>
                <a:gd name="T8" fmla="*/ 94 w 94"/>
                <a:gd name="T9" fmla="*/ 25 h 189"/>
              </a:gdLst>
              <a:ahLst/>
              <a:cxnLst>
                <a:cxn ang="0">
                  <a:pos x="T0" y="T1"/>
                </a:cxn>
                <a:cxn ang="0">
                  <a:pos x="T2" y="T3"/>
                </a:cxn>
                <a:cxn ang="0">
                  <a:pos x="T4" y="T5"/>
                </a:cxn>
                <a:cxn ang="0">
                  <a:pos x="T6" y="T7"/>
                </a:cxn>
                <a:cxn ang="0">
                  <a:pos x="T8" y="T9"/>
                </a:cxn>
              </a:cxnLst>
              <a:rect l="0" t="0" r="r" b="b"/>
              <a:pathLst>
                <a:path w="94" h="189">
                  <a:moveTo>
                    <a:pt x="94" y="25"/>
                  </a:moveTo>
                  <a:cubicBezTo>
                    <a:pt x="65" y="9"/>
                    <a:pt x="33" y="1"/>
                    <a:pt x="0" y="1"/>
                  </a:cubicBezTo>
                  <a:cubicBezTo>
                    <a:pt x="0" y="0"/>
                    <a:pt x="0" y="1"/>
                    <a:pt x="0" y="1"/>
                  </a:cubicBezTo>
                  <a:lnTo>
                    <a:pt x="0" y="189"/>
                  </a:lnTo>
                  <a:lnTo>
                    <a:pt x="94" y="2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EEE6DA"/>
                  </a:solidFill>
                </a14:hiddenFill>
              </a:ext>
            </a:extLst>
          </p:spPr>
          <p:txBody>
            <a:bodyPr/>
            <a:lstStyle/>
            <a:p>
              <a:endParaRPr lang="en-US"/>
            </a:p>
          </p:txBody>
        </p:sp>
        <p:sp>
          <p:nvSpPr>
            <p:cNvPr id="2950171" name="Freeform 27"/>
            <p:cNvSpPr>
              <a:spLocks/>
            </p:cNvSpPr>
            <p:nvPr/>
          </p:nvSpPr>
          <p:spPr bwMode="auto">
            <a:xfrm>
              <a:off x="1783" y="1757"/>
              <a:ext cx="978" cy="984"/>
            </a:xfrm>
            <a:custGeom>
              <a:avLst/>
              <a:gdLst>
                <a:gd name="T0" fmla="*/ 163 w 163"/>
                <a:gd name="T1" fmla="*/ 69 h 164"/>
                <a:gd name="T2" fmla="*/ 94 w 163"/>
                <a:gd name="T3" fmla="*/ 0 h 164"/>
                <a:gd name="T4" fmla="*/ 0 w 163"/>
                <a:gd name="T5" fmla="*/ 164 h 164"/>
                <a:gd name="T6" fmla="*/ 163 w 163"/>
                <a:gd name="T7" fmla="*/ 69 h 164"/>
              </a:gdLst>
              <a:ahLst/>
              <a:cxnLst>
                <a:cxn ang="0">
                  <a:pos x="T0" y="T1"/>
                </a:cxn>
                <a:cxn ang="0">
                  <a:pos x="T2" y="T3"/>
                </a:cxn>
                <a:cxn ang="0">
                  <a:pos x="T4" y="T5"/>
                </a:cxn>
                <a:cxn ang="0">
                  <a:pos x="T6" y="T7"/>
                </a:cxn>
              </a:cxnLst>
              <a:rect l="0" t="0" r="r" b="b"/>
              <a:pathLst>
                <a:path w="163" h="164">
                  <a:moveTo>
                    <a:pt x="163" y="69"/>
                  </a:moveTo>
                  <a:cubicBezTo>
                    <a:pt x="146" y="41"/>
                    <a:pt x="122" y="17"/>
                    <a:pt x="94" y="0"/>
                  </a:cubicBezTo>
                  <a:lnTo>
                    <a:pt x="0" y="164"/>
                  </a:lnTo>
                  <a:lnTo>
                    <a:pt x="163" y="69"/>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646C7D"/>
                  </a:solidFill>
                </a14:hiddenFill>
              </a:ext>
            </a:extLst>
          </p:spPr>
          <p:txBody>
            <a:bodyPr/>
            <a:lstStyle/>
            <a:p>
              <a:endParaRPr lang="en-US"/>
            </a:p>
          </p:txBody>
        </p:sp>
        <p:sp>
          <p:nvSpPr>
            <p:cNvPr id="2950172" name="Freeform 28"/>
            <p:cNvSpPr>
              <a:spLocks/>
            </p:cNvSpPr>
            <p:nvPr/>
          </p:nvSpPr>
          <p:spPr bwMode="auto">
            <a:xfrm>
              <a:off x="1783" y="2171"/>
              <a:ext cx="1128" cy="570"/>
            </a:xfrm>
            <a:custGeom>
              <a:avLst/>
              <a:gdLst>
                <a:gd name="T0" fmla="*/ 188 w 188"/>
                <a:gd name="T1" fmla="*/ 94 h 95"/>
                <a:gd name="T2" fmla="*/ 163 w 188"/>
                <a:gd name="T3" fmla="*/ 0 h 95"/>
                <a:gd name="T4" fmla="*/ 0 w 188"/>
                <a:gd name="T5" fmla="*/ 95 h 95"/>
                <a:gd name="T6" fmla="*/ 188 w 188"/>
                <a:gd name="T7" fmla="*/ 94 h 95"/>
              </a:gdLst>
              <a:ahLst/>
              <a:cxnLst>
                <a:cxn ang="0">
                  <a:pos x="T0" y="T1"/>
                </a:cxn>
                <a:cxn ang="0">
                  <a:pos x="T2" y="T3"/>
                </a:cxn>
                <a:cxn ang="0">
                  <a:pos x="T4" y="T5"/>
                </a:cxn>
                <a:cxn ang="0">
                  <a:pos x="T6" y="T7"/>
                </a:cxn>
              </a:cxnLst>
              <a:rect l="0" t="0" r="r" b="b"/>
              <a:pathLst>
                <a:path w="188" h="95">
                  <a:moveTo>
                    <a:pt x="188" y="94"/>
                  </a:moveTo>
                  <a:cubicBezTo>
                    <a:pt x="188" y="61"/>
                    <a:pt x="180" y="29"/>
                    <a:pt x="163" y="0"/>
                  </a:cubicBezTo>
                  <a:lnTo>
                    <a:pt x="0" y="95"/>
                  </a:lnTo>
                  <a:lnTo>
                    <a:pt x="188"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DAC8AA"/>
                  </a:solidFill>
                </a14:hiddenFill>
              </a:ext>
            </a:extLst>
          </p:spPr>
          <p:txBody>
            <a:bodyPr/>
            <a:lstStyle/>
            <a:p>
              <a:endParaRPr lang="en-US"/>
            </a:p>
          </p:txBody>
        </p:sp>
        <p:sp>
          <p:nvSpPr>
            <p:cNvPr id="2950173" name="Freeform 29"/>
            <p:cNvSpPr>
              <a:spLocks/>
            </p:cNvSpPr>
            <p:nvPr/>
          </p:nvSpPr>
          <p:spPr bwMode="auto">
            <a:xfrm>
              <a:off x="1783" y="2735"/>
              <a:ext cx="1134" cy="570"/>
            </a:xfrm>
            <a:custGeom>
              <a:avLst/>
              <a:gdLst>
                <a:gd name="T0" fmla="*/ 163 w 189"/>
                <a:gd name="T1" fmla="*/ 95 h 95"/>
                <a:gd name="T2" fmla="*/ 189 w 189"/>
                <a:gd name="T3" fmla="*/ 1 h 95"/>
                <a:gd name="T4" fmla="*/ 188 w 189"/>
                <a:gd name="T5" fmla="*/ 0 h 95"/>
                <a:gd name="T6" fmla="*/ 0 w 189"/>
                <a:gd name="T7" fmla="*/ 1 h 95"/>
                <a:gd name="T8" fmla="*/ 163 w 189"/>
                <a:gd name="T9" fmla="*/ 95 h 95"/>
              </a:gdLst>
              <a:ahLst/>
              <a:cxnLst>
                <a:cxn ang="0">
                  <a:pos x="T0" y="T1"/>
                </a:cxn>
                <a:cxn ang="0">
                  <a:pos x="T2" y="T3"/>
                </a:cxn>
                <a:cxn ang="0">
                  <a:pos x="T4" y="T5"/>
                </a:cxn>
                <a:cxn ang="0">
                  <a:pos x="T6" y="T7"/>
                </a:cxn>
                <a:cxn ang="0">
                  <a:pos x="T8" y="T9"/>
                </a:cxn>
              </a:cxnLst>
              <a:rect l="0" t="0" r="r" b="b"/>
              <a:pathLst>
                <a:path w="189" h="95">
                  <a:moveTo>
                    <a:pt x="163" y="95"/>
                  </a:moveTo>
                  <a:cubicBezTo>
                    <a:pt x="180" y="66"/>
                    <a:pt x="189" y="34"/>
                    <a:pt x="189" y="1"/>
                  </a:cubicBezTo>
                  <a:cubicBezTo>
                    <a:pt x="189" y="1"/>
                    <a:pt x="188" y="1"/>
                    <a:pt x="188" y="0"/>
                  </a:cubicBezTo>
                  <a:lnTo>
                    <a:pt x="0" y="1"/>
                  </a:lnTo>
                  <a:lnTo>
                    <a:pt x="163" y="9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ABDC5"/>
                  </a:solidFill>
                </a14:hiddenFill>
              </a:ext>
            </a:extLst>
          </p:spPr>
          <p:txBody>
            <a:bodyPr/>
            <a:lstStyle/>
            <a:p>
              <a:endParaRPr lang="en-US"/>
            </a:p>
          </p:txBody>
        </p:sp>
        <p:sp>
          <p:nvSpPr>
            <p:cNvPr id="2950174" name="Freeform 30"/>
            <p:cNvSpPr>
              <a:spLocks/>
            </p:cNvSpPr>
            <p:nvPr/>
          </p:nvSpPr>
          <p:spPr bwMode="auto">
            <a:xfrm>
              <a:off x="1783" y="2741"/>
              <a:ext cx="978" cy="978"/>
            </a:xfrm>
            <a:custGeom>
              <a:avLst/>
              <a:gdLst>
                <a:gd name="T0" fmla="*/ 94 w 163"/>
                <a:gd name="T1" fmla="*/ 163 h 163"/>
                <a:gd name="T2" fmla="*/ 163 w 163"/>
                <a:gd name="T3" fmla="*/ 94 h 163"/>
                <a:gd name="T4" fmla="*/ 0 w 163"/>
                <a:gd name="T5" fmla="*/ 0 h 163"/>
                <a:gd name="T6" fmla="*/ 94 w 163"/>
                <a:gd name="T7" fmla="*/ 163 h 163"/>
              </a:gdLst>
              <a:ahLst/>
              <a:cxnLst>
                <a:cxn ang="0">
                  <a:pos x="T0" y="T1"/>
                </a:cxn>
                <a:cxn ang="0">
                  <a:pos x="T2" y="T3"/>
                </a:cxn>
                <a:cxn ang="0">
                  <a:pos x="T4" y="T5"/>
                </a:cxn>
                <a:cxn ang="0">
                  <a:pos x="T6" y="T7"/>
                </a:cxn>
              </a:cxnLst>
              <a:rect l="0" t="0" r="r" b="b"/>
              <a:pathLst>
                <a:path w="163" h="163">
                  <a:moveTo>
                    <a:pt x="94" y="163"/>
                  </a:moveTo>
                  <a:cubicBezTo>
                    <a:pt x="123" y="147"/>
                    <a:pt x="147" y="123"/>
                    <a:pt x="163" y="94"/>
                  </a:cubicBezTo>
                  <a:lnTo>
                    <a:pt x="0" y="0"/>
                  </a:lnTo>
                  <a:lnTo>
                    <a:pt x="94"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99558"/>
                  </a:solidFill>
                </a14:hiddenFill>
              </a:ext>
            </a:extLst>
          </p:spPr>
          <p:txBody>
            <a:bodyPr/>
            <a:lstStyle/>
            <a:p>
              <a:endParaRPr lang="en-US"/>
            </a:p>
          </p:txBody>
        </p:sp>
        <p:sp>
          <p:nvSpPr>
            <p:cNvPr id="2950175" name="Freeform 31"/>
            <p:cNvSpPr>
              <a:spLocks/>
            </p:cNvSpPr>
            <p:nvPr/>
          </p:nvSpPr>
          <p:spPr bwMode="auto">
            <a:xfrm>
              <a:off x="1777" y="2741"/>
              <a:ext cx="570" cy="1128"/>
            </a:xfrm>
            <a:custGeom>
              <a:avLst/>
              <a:gdLst>
                <a:gd name="T0" fmla="*/ 0 w 95"/>
                <a:gd name="T1" fmla="*/ 188 h 188"/>
                <a:gd name="T2" fmla="*/ 1 w 95"/>
                <a:gd name="T3" fmla="*/ 188 h 188"/>
                <a:gd name="T4" fmla="*/ 95 w 95"/>
                <a:gd name="T5" fmla="*/ 163 h 188"/>
                <a:gd name="T6" fmla="*/ 1 w 95"/>
                <a:gd name="T7" fmla="*/ 0 h 188"/>
                <a:gd name="T8" fmla="*/ 0 w 95"/>
                <a:gd name="T9" fmla="*/ 188 h 188"/>
              </a:gdLst>
              <a:ahLst/>
              <a:cxnLst>
                <a:cxn ang="0">
                  <a:pos x="T0" y="T1"/>
                </a:cxn>
                <a:cxn ang="0">
                  <a:pos x="T2" y="T3"/>
                </a:cxn>
                <a:cxn ang="0">
                  <a:pos x="T4" y="T5"/>
                </a:cxn>
                <a:cxn ang="0">
                  <a:pos x="T6" y="T7"/>
                </a:cxn>
                <a:cxn ang="0">
                  <a:pos x="T8" y="T9"/>
                </a:cxn>
              </a:cxnLst>
              <a:rect l="0" t="0" r="r" b="b"/>
              <a:pathLst>
                <a:path w="95" h="188">
                  <a:moveTo>
                    <a:pt x="0" y="188"/>
                  </a:moveTo>
                  <a:cubicBezTo>
                    <a:pt x="1" y="188"/>
                    <a:pt x="1" y="188"/>
                    <a:pt x="1" y="188"/>
                  </a:cubicBezTo>
                  <a:cubicBezTo>
                    <a:pt x="34" y="188"/>
                    <a:pt x="66" y="180"/>
                    <a:pt x="95" y="163"/>
                  </a:cubicBezTo>
                  <a:lnTo>
                    <a:pt x="1" y="0"/>
                  </a:lnTo>
                  <a:lnTo>
                    <a:pt x="0" y="188"/>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222F46"/>
                  </a:solidFill>
                </a14:hiddenFill>
              </a:ext>
            </a:extLst>
          </p:spPr>
          <p:txBody>
            <a:bodyPr/>
            <a:lstStyle/>
            <a:p>
              <a:endParaRPr lang="en-US"/>
            </a:p>
          </p:txBody>
        </p:sp>
        <p:sp>
          <p:nvSpPr>
            <p:cNvPr id="2950176" name="Freeform 32"/>
            <p:cNvSpPr>
              <a:spLocks/>
            </p:cNvSpPr>
            <p:nvPr/>
          </p:nvSpPr>
          <p:spPr bwMode="auto">
            <a:xfrm>
              <a:off x="1213" y="2741"/>
              <a:ext cx="570" cy="1128"/>
            </a:xfrm>
            <a:custGeom>
              <a:avLst/>
              <a:gdLst>
                <a:gd name="T0" fmla="*/ 0 w 95"/>
                <a:gd name="T1" fmla="*/ 163 h 188"/>
                <a:gd name="T2" fmla="*/ 94 w 95"/>
                <a:gd name="T3" fmla="*/ 188 h 188"/>
                <a:gd name="T4" fmla="*/ 95 w 95"/>
                <a:gd name="T5" fmla="*/ 0 h 188"/>
                <a:gd name="T6" fmla="*/ 0 w 95"/>
                <a:gd name="T7" fmla="*/ 163 h 188"/>
              </a:gdLst>
              <a:ahLst/>
              <a:cxnLst>
                <a:cxn ang="0">
                  <a:pos x="T0" y="T1"/>
                </a:cxn>
                <a:cxn ang="0">
                  <a:pos x="T2" y="T3"/>
                </a:cxn>
                <a:cxn ang="0">
                  <a:pos x="T4" y="T5"/>
                </a:cxn>
                <a:cxn ang="0">
                  <a:pos x="T6" y="T7"/>
                </a:cxn>
              </a:cxnLst>
              <a:rect l="0" t="0" r="r" b="b"/>
              <a:pathLst>
                <a:path w="95" h="188">
                  <a:moveTo>
                    <a:pt x="0" y="163"/>
                  </a:moveTo>
                  <a:cubicBezTo>
                    <a:pt x="29" y="180"/>
                    <a:pt x="61" y="188"/>
                    <a:pt x="94" y="188"/>
                  </a:cubicBezTo>
                  <a:lnTo>
                    <a:pt x="95" y="0"/>
                  </a:lnTo>
                  <a:lnTo>
                    <a:pt x="0"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66CC"/>
                  </a:solidFill>
                </a14:hiddenFill>
              </a:ext>
            </a:extLst>
          </p:spPr>
          <p:txBody>
            <a:bodyPr/>
            <a:lstStyle/>
            <a:p>
              <a:endParaRPr lang="en-US"/>
            </a:p>
          </p:txBody>
        </p:sp>
        <p:sp>
          <p:nvSpPr>
            <p:cNvPr id="2950177" name="Freeform 33"/>
            <p:cNvSpPr>
              <a:spLocks/>
            </p:cNvSpPr>
            <p:nvPr/>
          </p:nvSpPr>
          <p:spPr bwMode="auto">
            <a:xfrm>
              <a:off x="799" y="2741"/>
              <a:ext cx="984" cy="978"/>
            </a:xfrm>
            <a:custGeom>
              <a:avLst/>
              <a:gdLst>
                <a:gd name="T0" fmla="*/ 0 w 164"/>
                <a:gd name="T1" fmla="*/ 94 h 163"/>
                <a:gd name="T2" fmla="*/ 69 w 164"/>
                <a:gd name="T3" fmla="*/ 163 h 163"/>
                <a:gd name="T4" fmla="*/ 164 w 164"/>
                <a:gd name="T5" fmla="*/ 0 h 163"/>
                <a:gd name="T6" fmla="*/ 0 w 164"/>
                <a:gd name="T7" fmla="*/ 94 h 163"/>
              </a:gdLst>
              <a:ahLst/>
              <a:cxnLst>
                <a:cxn ang="0">
                  <a:pos x="T0" y="T1"/>
                </a:cxn>
                <a:cxn ang="0">
                  <a:pos x="T2" y="T3"/>
                </a:cxn>
                <a:cxn ang="0">
                  <a:pos x="T4" y="T5"/>
                </a:cxn>
                <a:cxn ang="0">
                  <a:pos x="T6" y="T7"/>
                </a:cxn>
              </a:cxnLst>
              <a:rect l="0" t="0" r="r" b="b"/>
              <a:pathLst>
                <a:path w="164" h="163">
                  <a:moveTo>
                    <a:pt x="0" y="94"/>
                  </a:moveTo>
                  <a:cubicBezTo>
                    <a:pt x="17" y="122"/>
                    <a:pt x="41" y="146"/>
                    <a:pt x="69" y="163"/>
                  </a:cubicBezTo>
                  <a:lnTo>
                    <a:pt x="164" y="0"/>
                  </a:lnTo>
                  <a:lnTo>
                    <a:pt x="0"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CCCCFF"/>
                  </a:solidFill>
                </a14:hiddenFill>
              </a:ext>
            </a:extLst>
          </p:spPr>
          <p:txBody>
            <a:bodyPr/>
            <a:lstStyle/>
            <a:p>
              <a:endParaRPr lang="en-US"/>
            </a:p>
          </p:txBody>
        </p:sp>
        <p:sp>
          <p:nvSpPr>
            <p:cNvPr id="2950178" name="Freeform 34"/>
            <p:cNvSpPr>
              <a:spLocks/>
            </p:cNvSpPr>
            <p:nvPr/>
          </p:nvSpPr>
          <p:spPr bwMode="auto">
            <a:xfrm>
              <a:off x="649" y="2741"/>
              <a:ext cx="1134" cy="564"/>
            </a:xfrm>
            <a:custGeom>
              <a:avLst/>
              <a:gdLst>
                <a:gd name="T0" fmla="*/ 1 w 189"/>
                <a:gd name="T1" fmla="*/ 0 h 94"/>
                <a:gd name="T2" fmla="*/ 1 w 189"/>
                <a:gd name="T3" fmla="*/ 0 h 94"/>
                <a:gd name="T4" fmla="*/ 25 w 189"/>
                <a:gd name="T5" fmla="*/ 94 h 94"/>
                <a:gd name="T6" fmla="*/ 189 w 189"/>
                <a:gd name="T7" fmla="*/ 0 h 94"/>
                <a:gd name="T8" fmla="*/ 1 w 189"/>
                <a:gd name="T9" fmla="*/ 0 h 94"/>
              </a:gdLst>
              <a:ahLst/>
              <a:cxnLst>
                <a:cxn ang="0">
                  <a:pos x="T0" y="T1"/>
                </a:cxn>
                <a:cxn ang="0">
                  <a:pos x="T2" y="T3"/>
                </a:cxn>
                <a:cxn ang="0">
                  <a:pos x="T4" y="T5"/>
                </a:cxn>
                <a:cxn ang="0">
                  <a:pos x="T6" y="T7"/>
                </a:cxn>
                <a:cxn ang="0">
                  <a:pos x="T8" y="T9"/>
                </a:cxn>
              </a:cxnLst>
              <a:rect l="0" t="0" r="r" b="b"/>
              <a:pathLst>
                <a:path w="189" h="94">
                  <a:moveTo>
                    <a:pt x="1" y="0"/>
                  </a:moveTo>
                  <a:cubicBezTo>
                    <a:pt x="1" y="0"/>
                    <a:pt x="1" y="0"/>
                    <a:pt x="1" y="0"/>
                  </a:cubicBezTo>
                  <a:cubicBezTo>
                    <a:pt x="0" y="33"/>
                    <a:pt x="9" y="65"/>
                    <a:pt x="25" y="94"/>
                  </a:cubicBezTo>
                  <a:lnTo>
                    <a:pt x="189" y="0"/>
                  </a:lnTo>
                  <a:lnTo>
                    <a:pt x="1"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0000"/>
                  </a:solidFill>
                </a14:hiddenFill>
              </a:ext>
            </a:extLst>
          </p:spPr>
          <p:txBody>
            <a:bodyPr/>
            <a:lstStyle/>
            <a:p>
              <a:endParaRPr lang="en-US"/>
            </a:p>
          </p:txBody>
        </p:sp>
        <p:sp>
          <p:nvSpPr>
            <p:cNvPr id="2950179" name="Freeform 35"/>
            <p:cNvSpPr>
              <a:spLocks/>
            </p:cNvSpPr>
            <p:nvPr/>
          </p:nvSpPr>
          <p:spPr bwMode="auto">
            <a:xfrm>
              <a:off x="655" y="2177"/>
              <a:ext cx="1128" cy="564"/>
            </a:xfrm>
            <a:custGeom>
              <a:avLst/>
              <a:gdLst>
                <a:gd name="T0" fmla="*/ 25 w 188"/>
                <a:gd name="T1" fmla="*/ 0 h 94"/>
                <a:gd name="T2" fmla="*/ 0 w 188"/>
                <a:gd name="T3" fmla="*/ 94 h 94"/>
                <a:gd name="T4" fmla="*/ 188 w 188"/>
                <a:gd name="T5" fmla="*/ 94 h 94"/>
                <a:gd name="T6" fmla="*/ 25 w 188"/>
                <a:gd name="T7" fmla="*/ 0 h 94"/>
              </a:gdLst>
              <a:ahLst/>
              <a:cxnLst>
                <a:cxn ang="0">
                  <a:pos x="T0" y="T1"/>
                </a:cxn>
                <a:cxn ang="0">
                  <a:pos x="T2" y="T3"/>
                </a:cxn>
                <a:cxn ang="0">
                  <a:pos x="T4" y="T5"/>
                </a:cxn>
                <a:cxn ang="0">
                  <a:pos x="T6" y="T7"/>
                </a:cxn>
              </a:cxnLst>
              <a:rect l="0" t="0" r="r" b="b"/>
              <a:pathLst>
                <a:path w="188" h="94">
                  <a:moveTo>
                    <a:pt x="25" y="0"/>
                  </a:moveTo>
                  <a:cubicBezTo>
                    <a:pt x="8" y="28"/>
                    <a:pt x="0" y="61"/>
                    <a:pt x="0" y="94"/>
                  </a:cubicBezTo>
                  <a:lnTo>
                    <a:pt x="188" y="94"/>
                  </a:lnTo>
                  <a:lnTo>
                    <a:pt x="25"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FF00"/>
                  </a:solidFill>
                </a14:hiddenFill>
              </a:ext>
            </a:extLst>
          </p:spPr>
          <p:txBody>
            <a:bodyPr/>
            <a:lstStyle/>
            <a:p>
              <a:endParaRPr lang="en-US"/>
            </a:p>
          </p:txBody>
        </p:sp>
        <p:sp>
          <p:nvSpPr>
            <p:cNvPr id="2950180" name="Freeform 36"/>
            <p:cNvSpPr>
              <a:spLocks/>
            </p:cNvSpPr>
            <p:nvPr/>
          </p:nvSpPr>
          <p:spPr bwMode="auto">
            <a:xfrm>
              <a:off x="805" y="1763"/>
              <a:ext cx="978" cy="978"/>
            </a:xfrm>
            <a:custGeom>
              <a:avLst/>
              <a:gdLst>
                <a:gd name="T0" fmla="*/ 69 w 163"/>
                <a:gd name="T1" fmla="*/ 0 h 163"/>
                <a:gd name="T2" fmla="*/ 0 w 163"/>
                <a:gd name="T3" fmla="*/ 69 h 163"/>
                <a:gd name="T4" fmla="*/ 163 w 163"/>
                <a:gd name="T5" fmla="*/ 163 h 163"/>
                <a:gd name="T6" fmla="*/ 69 w 163"/>
                <a:gd name="T7" fmla="*/ 0 h 163"/>
              </a:gdLst>
              <a:ahLst/>
              <a:cxnLst>
                <a:cxn ang="0">
                  <a:pos x="T0" y="T1"/>
                </a:cxn>
                <a:cxn ang="0">
                  <a:pos x="T2" y="T3"/>
                </a:cxn>
                <a:cxn ang="0">
                  <a:pos x="T4" y="T5"/>
                </a:cxn>
                <a:cxn ang="0">
                  <a:pos x="T6" y="T7"/>
                </a:cxn>
              </a:cxnLst>
              <a:rect l="0" t="0" r="r" b="b"/>
              <a:pathLst>
                <a:path w="163" h="163">
                  <a:moveTo>
                    <a:pt x="69" y="0"/>
                  </a:moveTo>
                  <a:cubicBezTo>
                    <a:pt x="40" y="16"/>
                    <a:pt x="16" y="40"/>
                    <a:pt x="0" y="69"/>
                  </a:cubicBezTo>
                  <a:lnTo>
                    <a:pt x="163" y="163"/>
                  </a:lnTo>
                  <a:lnTo>
                    <a:pt x="69"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00"/>
                  </a:solidFill>
                </a14:hiddenFill>
              </a:ext>
            </a:extLst>
          </p:spPr>
          <p:txBody>
            <a:bodyPr/>
            <a:lstStyle/>
            <a:p>
              <a:endParaRPr lang="en-US"/>
            </a:p>
          </p:txBody>
        </p:sp>
        <p:sp>
          <p:nvSpPr>
            <p:cNvPr id="2950181" name="Freeform 37"/>
            <p:cNvSpPr>
              <a:spLocks/>
            </p:cNvSpPr>
            <p:nvPr/>
          </p:nvSpPr>
          <p:spPr bwMode="auto">
            <a:xfrm>
              <a:off x="1219" y="1613"/>
              <a:ext cx="564" cy="1128"/>
            </a:xfrm>
            <a:custGeom>
              <a:avLst/>
              <a:gdLst>
                <a:gd name="T0" fmla="*/ 94 w 94"/>
                <a:gd name="T1" fmla="*/ 0 h 188"/>
                <a:gd name="T2" fmla="*/ 0 w 94"/>
                <a:gd name="T3" fmla="*/ 25 h 188"/>
                <a:gd name="T4" fmla="*/ 94 w 94"/>
                <a:gd name="T5" fmla="*/ 188 h 188"/>
                <a:gd name="T6" fmla="*/ 94 w 94"/>
                <a:gd name="T7" fmla="*/ 0 h 188"/>
              </a:gdLst>
              <a:ahLst/>
              <a:cxnLst>
                <a:cxn ang="0">
                  <a:pos x="T0" y="T1"/>
                </a:cxn>
                <a:cxn ang="0">
                  <a:pos x="T2" y="T3"/>
                </a:cxn>
                <a:cxn ang="0">
                  <a:pos x="T4" y="T5"/>
                </a:cxn>
                <a:cxn ang="0">
                  <a:pos x="T6" y="T7"/>
                </a:cxn>
              </a:cxnLst>
              <a:rect l="0" t="0" r="r" b="b"/>
              <a:pathLst>
                <a:path w="94" h="188">
                  <a:moveTo>
                    <a:pt x="94" y="0"/>
                  </a:moveTo>
                  <a:cubicBezTo>
                    <a:pt x="61" y="0"/>
                    <a:pt x="28" y="8"/>
                    <a:pt x="0" y="25"/>
                  </a:cubicBezTo>
                  <a:lnTo>
                    <a:pt x="94" y="188"/>
                  </a:lnTo>
                  <a:lnTo>
                    <a:pt x="94"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FF"/>
                  </a:solidFill>
                </a14:hiddenFill>
              </a:ext>
            </a:extLst>
          </p:spPr>
          <p:txBody>
            <a:bodyPr/>
            <a:lstStyle/>
            <a:p>
              <a:endParaRPr lang="en-US"/>
            </a:p>
          </p:txBody>
        </p:sp>
      </p:grpSp>
      <p:sp>
        <p:nvSpPr>
          <p:cNvPr id="2950186" name="Rectangle 5"/>
          <p:cNvSpPr>
            <a:spLocks noChangeArrowheads="1"/>
          </p:cNvSpPr>
          <p:nvPr/>
        </p:nvSpPr>
        <p:spPr bwMode="auto">
          <a:xfrm>
            <a:off x="4657725" y="3513138"/>
            <a:ext cx="75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defTabSz="762000"/>
            <a:r>
              <a:rPr lang="en-US" altLang="zh-CN" sz="1400" b="1" dirty="0" err="1">
                <a:ea typeface="宋体" pitchFamily="2" charset="-122"/>
              </a:rPr>
              <a:t>Incre</a:t>
            </a:r>
            <a:r>
              <a:rPr lang="en-US" altLang="zh-CN" sz="1400" b="1" dirty="0">
                <a:ea typeface="宋体" pitchFamily="2" charset="-122"/>
              </a:rPr>
              <a:t>-</a:t>
            </a:r>
            <a:br>
              <a:rPr lang="en-US" altLang="zh-CN" sz="1400" b="1" dirty="0">
                <a:ea typeface="宋体" pitchFamily="2" charset="-122"/>
              </a:rPr>
            </a:br>
            <a:r>
              <a:rPr lang="en-US" altLang="zh-CN" sz="1400" b="1" dirty="0">
                <a:ea typeface="宋体" pitchFamily="2" charset="-122"/>
              </a:rPr>
              <a:t>mental</a:t>
            </a:r>
          </a:p>
        </p:txBody>
      </p:sp>
      <p:sp>
        <p:nvSpPr>
          <p:cNvPr id="2950187" name="Rectangle 5"/>
          <p:cNvSpPr>
            <a:spLocks noChangeArrowheads="1"/>
          </p:cNvSpPr>
          <p:nvPr/>
        </p:nvSpPr>
        <p:spPr bwMode="auto">
          <a:xfrm>
            <a:off x="4467225" y="420687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Substantial</a:t>
            </a:r>
          </a:p>
        </p:txBody>
      </p:sp>
      <p:sp>
        <p:nvSpPr>
          <p:cNvPr id="2950188" name="Rectangle 5"/>
          <p:cNvSpPr>
            <a:spLocks noChangeArrowheads="1"/>
          </p:cNvSpPr>
          <p:nvPr/>
        </p:nvSpPr>
        <p:spPr bwMode="auto">
          <a:xfrm>
            <a:off x="4448175" y="470852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Radical</a:t>
            </a:r>
          </a:p>
        </p:txBody>
      </p:sp>
      <p:sp>
        <p:nvSpPr>
          <p:cNvPr id="40" name="Rectangle 5"/>
          <p:cNvSpPr>
            <a:spLocks noChangeArrowheads="1"/>
          </p:cNvSpPr>
          <p:nvPr/>
        </p:nvSpPr>
        <p:spPr bwMode="auto">
          <a:xfrm>
            <a:off x="5832475" y="2295525"/>
            <a:ext cx="14747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Platform</a:t>
            </a:r>
          </a:p>
        </p:txBody>
      </p:sp>
      <p:sp>
        <p:nvSpPr>
          <p:cNvPr id="41" name="Rectangle 5"/>
          <p:cNvSpPr>
            <a:spLocks noChangeArrowheads="1"/>
          </p:cNvSpPr>
          <p:nvPr/>
        </p:nvSpPr>
        <p:spPr bwMode="auto">
          <a:xfrm>
            <a:off x="6354763" y="2840038"/>
            <a:ext cx="147796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a:ea typeface="宋体" pitchFamily="2" charset="-122"/>
              </a:rPr>
              <a:t>Solution</a:t>
            </a:r>
          </a:p>
        </p:txBody>
      </p:sp>
    </p:spTree>
    <p:extLst>
      <p:ext uri="{BB962C8B-B14F-4D97-AF65-F5344CB8AC3E}">
        <p14:creationId xmlns:p14="http://schemas.microsoft.com/office/powerpoint/2010/main" val="4024992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50158"/>
                                        </p:tgtEl>
                                        <p:attrNameLst>
                                          <p:attrName>style.visibility</p:attrName>
                                        </p:attrNameLst>
                                      </p:cBhvr>
                                      <p:to>
                                        <p:strVal val="visible"/>
                                      </p:to>
                                    </p:set>
                                    <p:animEffect transition="in" filter="fade">
                                      <p:cBhvr>
                                        <p:cTn id="7" dur="500"/>
                                        <p:tgtEl>
                                          <p:spTgt spid="29501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950160"/>
                                        </p:tgtEl>
                                        <p:attrNameLst>
                                          <p:attrName>style.visibility</p:attrName>
                                        </p:attrNameLst>
                                      </p:cBhvr>
                                      <p:to>
                                        <p:strVal val="visible"/>
                                      </p:to>
                                    </p:set>
                                    <p:animEffect transition="in" filter="fade">
                                      <p:cBhvr>
                                        <p:cTn id="15" dur="500"/>
                                        <p:tgtEl>
                                          <p:spTgt spid="295016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950159"/>
                                        </p:tgtEl>
                                        <p:attrNameLst>
                                          <p:attrName>style.visibility</p:attrName>
                                        </p:attrNameLst>
                                      </p:cBhvr>
                                      <p:to>
                                        <p:strVal val="visible"/>
                                      </p:to>
                                    </p:set>
                                    <p:animEffect transition="in" filter="fade">
                                      <p:cBhvr>
                                        <p:cTn id="23" dur="500"/>
                                        <p:tgtEl>
                                          <p:spTgt spid="295015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950161"/>
                                        </p:tgtEl>
                                        <p:attrNameLst>
                                          <p:attrName>style.visibility</p:attrName>
                                        </p:attrNameLst>
                                      </p:cBhvr>
                                      <p:to>
                                        <p:strVal val="visible"/>
                                      </p:to>
                                    </p:set>
                                    <p:animEffect transition="in" filter="fade">
                                      <p:cBhvr>
                                        <p:cTn id="31" dur="500"/>
                                        <p:tgtEl>
                                          <p:spTgt spid="29501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500"/>
                                        <p:tgtEl>
                                          <p:spTgt spid="4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3" grpId="0" animBg="1"/>
      <p:bldP spid="2950158" grpId="0"/>
      <p:bldP spid="2950159" grpId="0"/>
      <p:bldP spid="2950160" grpId="0"/>
      <p:bldP spid="2950161" grpId="0"/>
      <p:bldP spid="40" grpId="0"/>
      <p:bldP spid="4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kt 4" hidden="1"/>
          <p:cNvGraphicFramePr>
            <a:graphicFrameLocks noChangeAspect="1"/>
          </p:cNvGraphicFramePr>
          <p:nvPr>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7837" name="think-cell Folie" r:id="rId4" imgW="270" imgH="270" progId="TCLayout.ActiveDocument.1">
                  <p:embed/>
                </p:oleObj>
              </mc:Choice>
              <mc:Fallback>
                <p:oleObj name="think-cell Folie" r:id="rId4" imgW="270" imgH="270" progId="TCLayout.ActiveDocument.1">
                  <p:embed/>
                  <p:pic>
                    <p:nvPicPr>
                      <p:cNvPr id="5" name="Objekt 4"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4" name="Textplatzhalter 3"/>
          <p:cNvSpPr>
            <a:spLocks noGrp="1"/>
          </p:cNvSpPr>
          <p:nvPr>
            <p:ph type="body" sz="quarter" idx="20"/>
          </p:nvPr>
        </p:nvSpPr>
        <p:spPr/>
        <p:txBody>
          <a:bodyPr/>
          <a:lstStyle/>
          <a:p>
            <a:r>
              <a:rPr lang="de-DE" dirty="0"/>
              <a:t>  </a:t>
            </a:r>
            <a:endParaRPr lang="en-US" dirty="0"/>
          </a:p>
        </p:txBody>
      </p:sp>
      <p:sp>
        <p:nvSpPr>
          <p:cNvPr id="2" name="Title 1"/>
          <p:cNvSpPr>
            <a:spLocks noGrp="1"/>
          </p:cNvSpPr>
          <p:nvPr>
            <p:ph type="title"/>
          </p:nvPr>
        </p:nvSpPr>
        <p:spPr/>
        <p:txBody>
          <a:bodyPr/>
          <a:lstStyle/>
          <a:p>
            <a:r>
              <a:rPr lang="en-US" dirty="0"/>
              <a:t>»WHAT?« </a:t>
            </a:r>
          </a:p>
        </p:txBody>
      </p:sp>
      <p:pic>
        <p:nvPicPr>
          <p:cNvPr id="84995" name="Picture 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843314" y="584808"/>
            <a:ext cx="4586515" cy="5928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 Box 20"/>
          <p:cNvSpPr txBox="1">
            <a:spLocks noChangeArrowheads="1"/>
          </p:cNvSpPr>
          <p:nvPr/>
        </p:nvSpPr>
        <p:spPr bwMode="auto">
          <a:xfrm>
            <a:off x="5940908" y="1062377"/>
            <a:ext cx="13067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50000"/>
              </a:spcBef>
              <a:spcAft>
                <a:spcPct val="0"/>
              </a:spcAft>
              <a:defRPr sz="2400">
                <a:solidFill>
                  <a:schemeClr val="tx1"/>
                </a:solidFill>
                <a:latin typeface="Arial" charset="0"/>
                <a:ea typeface="ＭＳ Ｐゴシック" charset="0"/>
              </a:defRPr>
            </a:lvl6pPr>
            <a:lvl7pPr marL="2971800" indent="-228600" eaLnBrk="0" fontAlgn="base" hangingPunct="0">
              <a:spcBef>
                <a:spcPct val="50000"/>
              </a:spcBef>
              <a:spcAft>
                <a:spcPct val="0"/>
              </a:spcAft>
              <a:defRPr sz="2400">
                <a:solidFill>
                  <a:schemeClr val="tx1"/>
                </a:solidFill>
                <a:latin typeface="Arial" charset="0"/>
                <a:ea typeface="ＭＳ Ｐゴシック" charset="0"/>
              </a:defRPr>
            </a:lvl7pPr>
            <a:lvl8pPr marL="3429000" indent="-228600" eaLnBrk="0" fontAlgn="base" hangingPunct="0">
              <a:spcBef>
                <a:spcPct val="50000"/>
              </a:spcBef>
              <a:spcAft>
                <a:spcPct val="0"/>
              </a:spcAft>
              <a:defRPr sz="2400">
                <a:solidFill>
                  <a:schemeClr val="tx1"/>
                </a:solidFill>
                <a:latin typeface="Arial" charset="0"/>
                <a:ea typeface="ＭＳ Ｐゴシック" charset="0"/>
              </a:defRPr>
            </a:lvl8pPr>
            <a:lvl9pPr marL="3886200" indent="-228600" eaLnBrk="0" fontAlgn="base" hangingPunct="0">
              <a:spcBef>
                <a:spcPct val="50000"/>
              </a:spcBef>
              <a:spcAft>
                <a:spcPct val="0"/>
              </a:spcAft>
              <a:defRPr sz="2400">
                <a:solidFill>
                  <a:schemeClr val="tx1"/>
                </a:solidFill>
                <a:latin typeface="Arial" charset="0"/>
                <a:ea typeface="ＭＳ Ｐゴシック" charset="0"/>
              </a:defRPr>
            </a:lvl9pPr>
          </a:lstStyle>
          <a:p>
            <a:pPr eaLnBrk="1" hangingPunct="1"/>
            <a:r>
              <a:rPr lang="en-US" sz="3200" b="1" dirty="0">
                <a:solidFill>
                  <a:schemeClr val="bg2"/>
                </a:solidFill>
                <a:latin typeface="+mn-lt"/>
              </a:rPr>
              <a:t>1979    </a:t>
            </a:r>
            <a:endParaRPr lang="en-GB" sz="3200" b="1" dirty="0">
              <a:solidFill>
                <a:schemeClr val="bg2"/>
              </a:solidFill>
              <a:latin typeface="+mn-lt"/>
            </a:endParaRPr>
          </a:p>
        </p:txBody>
      </p:sp>
    </p:spTree>
    <p:extLst>
      <p:ext uri="{BB962C8B-B14F-4D97-AF65-F5344CB8AC3E}">
        <p14:creationId xmlns:p14="http://schemas.microsoft.com/office/powerpoint/2010/main" val="3338239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bwMode="auto">
          <a:xfrm>
            <a:off x="452500" y="2241550"/>
            <a:ext cx="6392660" cy="3995738"/>
          </a:xfrm>
          <a:prstGeom prst="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37" name="Rechteck 36"/>
          <p:cNvSpPr/>
          <p:nvPr/>
        </p:nvSpPr>
        <p:spPr bwMode="auto">
          <a:xfrm>
            <a:off x="2612739" y="2348880"/>
            <a:ext cx="3977873" cy="3780420"/>
          </a:xfrm>
          <a:prstGeom prst="rect">
            <a:avLst/>
          </a:prstGeom>
          <a:solidFill>
            <a:schemeClr val="bg1"/>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87042" name="Titel 1"/>
          <p:cNvSpPr>
            <a:spLocks noGrp="1"/>
          </p:cNvSpPr>
          <p:nvPr>
            <p:ph type="title"/>
          </p:nvPr>
        </p:nvSpPr>
        <p:spPr/>
        <p:txBody>
          <a:bodyPr/>
          <a:lstStyle/>
          <a:p>
            <a:r>
              <a:rPr lang="en-US" dirty="0"/>
              <a:t>»WHAT?« Would you enter the French budget hotel industry?</a:t>
            </a:r>
          </a:p>
        </p:txBody>
      </p:sp>
      <p:sp>
        <p:nvSpPr>
          <p:cNvPr id="31" name="Text Box 28"/>
          <p:cNvSpPr txBox="1">
            <a:spLocks noChangeArrowheads="1"/>
          </p:cNvSpPr>
          <p:nvPr/>
        </p:nvSpPr>
        <p:spPr bwMode="auto">
          <a:xfrm>
            <a:off x="452500" y="6445585"/>
            <a:ext cx="9175688" cy="170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tabLst>
                <a:tab pos="723900" algn="l"/>
                <a:tab pos="1447800" algn="l"/>
                <a:tab pos="2171700" algn="l"/>
                <a:tab pos="2895600" algn="l"/>
                <a:tab pos="3619500" algn="l"/>
              </a:tabLst>
              <a:defRPr sz="2000">
                <a:solidFill>
                  <a:schemeClr val="tx1"/>
                </a:solidFill>
                <a:latin typeface="Arial Narrow" pitchFamily="34" charset="0"/>
              </a:defRPr>
            </a:lvl1pPr>
            <a:lvl2pPr marL="742950" indent="-285750" defTabSz="457200">
              <a:tabLst>
                <a:tab pos="723900" algn="l"/>
                <a:tab pos="1447800" algn="l"/>
                <a:tab pos="2171700" algn="l"/>
                <a:tab pos="2895600" algn="l"/>
                <a:tab pos="3619500" algn="l"/>
              </a:tabLst>
              <a:defRPr sz="2000">
                <a:solidFill>
                  <a:schemeClr val="tx1"/>
                </a:solidFill>
                <a:latin typeface="Arial Narrow" pitchFamily="34" charset="0"/>
              </a:defRPr>
            </a:lvl2pPr>
            <a:lvl3pPr marL="1143000" indent="-228600" defTabSz="457200">
              <a:tabLst>
                <a:tab pos="723900" algn="l"/>
                <a:tab pos="1447800" algn="l"/>
                <a:tab pos="2171700" algn="l"/>
                <a:tab pos="2895600" algn="l"/>
                <a:tab pos="3619500" algn="l"/>
              </a:tabLst>
              <a:defRPr sz="2000">
                <a:solidFill>
                  <a:schemeClr val="tx1"/>
                </a:solidFill>
                <a:latin typeface="Arial Narrow" pitchFamily="34" charset="0"/>
              </a:defRPr>
            </a:lvl3pPr>
            <a:lvl4pPr marL="1600200" indent="-228600" defTabSz="457200">
              <a:tabLst>
                <a:tab pos="723900" algn="l"/>
                <a:tab pos="1447800" algn="l"/>
                <a:tab pos="2171700" algn="l"/>
                <a:tab pos="2895600" algn="l"/>
                <a:tab pos="3619500" algn="l"/>
              </a:tabLst>
              <a:defRPr sz="2000">
                <a:solidFill>
                  <a:schemeClr val="tx1"/>
                </a:solidFill>
                <a:latin typeface="Arial Narrow" pitchFamily="34" charset="0"/>
              </a:defRPr>
            </a:lvl4pPr>
            <a:lvl5pPr marL="2057400" indent="-228600" defTabSz="457200">
              <a:tabLst>
                <a:tab pos="723900" algn="l"/>
                <a:tab pos="1447800" algn="l"/>
                <a:tab pos="2171700" algn="l"/>
                <a:tab pos="2895600" algn="l"/>
                <a:tab pos="3619500" algn="l"/>
              </a:tabLst>
              <a:defRPr sz="2000">
                <a:solidFill>
                  <a:schemeClr val="tx1"/>
                </a:solidFill>
                <a:latin typeface="Arial Narrow" pitchFamily="34" charset="0"/>
              </a:defRPr>
            </a:lvl5pPr>
            <a:lvl6pPr marL="25146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6pPr>
            <a:lvl7pPr marL="29718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7pPr>
            <a:lvl8pPr marL="34290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8pPr>
            <a:lvl9pPr marL="38862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9pPr>
          </a:lstStyle>
          <a:p>
            <a:pPr algn="l">
              <a:lnSpc>
                <a:spcPct val="93000"/>
              </a:lnSpc>
              <a:buClr>
                <a:srgbClr val="000000"/>
              </a:buClr>
              <a:buSzPct val="45000"/>
              <a:defRPr/>
            </a:pPr>
            <a:r>
              <a:rPr lang="en-US" sz="1000">
                <a:solidFill>
                  <a:srgbClr val="000000"/>
                </a:solidFill>
                <a:latin typeface="+mj-lt"/>
              </a:rPr>
              <a:t>1) In 1995; Source: Kim/Mauborgne, 1997</a:t>
            </a:r>
          </a:p>
        </p:txBody>
      </p:sp>
      <p:sp>
        <p:nvSpPr>
          <p:cNvPr id="3" name="Rechteck 2"/>
          <p:cNvSpPr/>
          <p:nvPr/>
        </p:nvSpPr>
        <p:spPr bwMode="auto">
          <a:xfrm>
            <a:off x="452438" y="1808163"/>
            <a:ext cx="6392750" cy="433387"/>
          </a:xfrm>
          <a:prstGeom prst="rect">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Narrow" pitchFamily="34" charset="0"/>
              </a:rPr>
              <a:t>Competitive differentiation</a:t>
            </a:r>
            <a:r>
              <a:rPr kumimoji="0" lang="en-US" sz="1800" b="1" i="0" u="none" strike="noStrike" cap="none" normalizeH="0" baseline="30000">
                <a:ln>
                  <a:noFill/>
                </a:ln>
                <a:solidFill>
                  <a:schemeClr val="bg1"/>
                </a:solidFill>
                <a:effectLst/>
                <a:latin typeface="Arial Narrow" pitchFamily="34" charset="0"/>
              </a:rPr>
              <a:t>1)</a:t>
            </a:r>
          </a:p>
        </p:txBody>
      </p:sp>
      <p:sp>
        <p:nvSpPr>
          <p:cNvPr id="39" name="Rechteck 38"/>
          <p:cNvSpPr/>
          <p:nvPr/>
        </p:nvSpPr>
        <p:spPr bwMode="auto">
          <a:xfrm>
            <a:off x="6717210" y="3645024"/>
            <a:ext cx="2915714" cy="2340260"/>
          </a:xfrm>
          <a:prstGeom prst="rect">
            <a:avLst/>
          </a:prstGeom>
          <a:solidFill>
            <a:schemeClr val="bg1">
              <a:lumMod val="95000"/>
            </a:schemeClr>
          </a:solidFill>
          <a:ln w="9525" cap="flat" cmpd="sng" algn="ctr">
            <a:noFill/>
            <a:prstDash val="solid"/>
            <a:round/>
            <a:headEnd type="none" w="med" len="med"/>
            <a:tailEnd type="none" w="med" len="med"/>
          </a:ln>
          <a:effectLst>
            <a:outerShdw blurRad="50800" dist="38100" dir="2700000" algn="ctr" rotWithShape="0">
              <a:schemeClr val="tx1">
                <a:alpha val="40000"/>
              </a:schemeClr>
            </a:outerShdw>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38" name="Rechteck 37"/>
          <p:cNvSpPr/>
          <p:nvPr/>
        </p:nvSpPr>
        <p:spPr bwMode="auto">
          <a:xfrm>
            <a:off x="6717196" y="3645024"/>
            <a:ext cx="2915755" cy="433387"/>
          </a:xfrm>
          <a:prstGeom prst="rect">
            <a:avLst/>
          </a:prstGeom>
          <a:solidFill>
            <a:schemeClr val="accent2"/>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Narrow" pitchFamily="34" charset="0"/>
              </a:rPr>
              <a:t>Industry situation</a:t>
            </a:r>
            <a:endParaRPr kumimoji="0" lang="en-US" sz="1800" b="1" i="0" u="none" strike="noStrike" cap="none" normalizeH="0" baseline="30000">
              <a:ln>
                <a:noFill/>
              </a:ln>
              <a:solidFill>
                <a:schemeClr val="bg1"/>
              </a:solidFill>
              <a:effectLst/>
              <a:latin typeface="Arial Narrow" pitchFamily="34" charset="0"/>
            </a:endParaRPr>
          </a:p>
        </p:txBody>
      </p:sp>
      <p:sp>
        <p:nvSpPr>
          <p:cNvPr id="26" name="Rectangle 26"/>
          <p:cNvSpPr>
            <a:spLocks noChangeArrowheads="1"/>
          </p:cNvSpPr>
          <p:nvPr/>
        </p:nvSpPr>
        <p:spPr bwMode="auto">
          <a:xfrm>
            <a:off x="7285847" y="4239072"/>
            <a:ext cx="1663597" cy="1500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60217" indent="-160217" algn="l" defTabSz="328363">
              <a:lnSpc>
                <a:spcPts val="1650"/>
              </a:lnSpc>
              <a:spcBef>
                <a:spcPts val="800"/>
              </a:spcBef>
              <a:buFontTx/>
              <a:buChar char="•"/>
              <a:defRPr/>
            </a:pPr>
            <a:r>
              <a:rPr kumimoji="1" lang="en-US">
                <a:solidFill>
                  <a:srgbClr val="000000"/>
                </a:solidFill>
                <a:latin typeface="+mn-lt"/>
              </a:rPr>
              <a:t>Excess capacity</a:t>
            </a:r>
          </a:p>
          <a:p>
            <a:pPr marL="160217" indent="-160217" algn="l" defTabSz="328363">
              <a:lnSpc>
                <a:spcPts val="1650"/>
              </a:lnSpc>
              <a:spcBef>
                <a:spcPts val="800"/>
              </a:spcBef>
              <a:buFontTx/>
              <a:buChar char="•"/>
              <a:defRPr/>
            </a:pPr>
            <a:r>
              <a:rPr kumimoji="1" lang="en-US">
                <a:solidFill>
                  <a:srgbClr val="000000"/>
                </a:solidFill>
                <a:latin typeface="+mn-lt"/>
              </a:rPr>
              <a:t>Many competitors</a:t>
            </a:r>
          </a:p>
          <a:p>
            <a:pPr marL="160217" indent="-160217" algn="l" defTabSz="328363">
              <a:lnSpc>
                <a:spcPts val="1650"/>
              </a:lnSpc>
              <a:spcBef>
                <a:spcPts val="800"/>
              </a:spcBef>
              <a:buFontTx/>
              <a:buChar char="•"/>
              <a:defRPr/>
            </a:pPr>
            <a:r>
              <a:rPr kumimoji="1" lang="en-US">
                <a:solidFill>
                  <a:srgbClr val="000000"/>
                </a:solidFill>
                <a:latin typeface="+mn-lt"/>
              </a:rPr>
              <a:t>Best locations taken</a:t>
            </a:r>
          </a:p>
          <a:p>
            <a:pPr marL="160217" indent="-160217" algn="l" defTabSz="328363">
              <a:lnSpc>
                <a:spcPts val="1650"/>
              </a:lnSpc>
              <a:spcBef>
                <a:spcPts val="800"/>
              </a:spcBef>
              <a:buFontTx/>
              <a:buChar char="•"/>
              <a:defRPr/>
            </a:pPr>
            <a:r>
              <a:rPr kumimoji="1" lang="en-US">
                <a:solidFill>
                  <a:srgbClr val="000000"/>
                </a:solidFill>
                <a:latin typeface="+mn-lt"/>
              </a:rPr>
              <a:t>Stagnant growth</a:t>
            </a:r>
          </a:p>
          <a:p>
            <a:pPr marL="160217" indent="-160217" algn="l" defTabSz="328363">
              <a:lnSpc>
                <a:spcPts val="1650"/>
              </a:lnSpc>
              <a:spcBef>
                <a:spcPts val="800"/>
              </a:spcBef>
              <a:buFontTx/>
              <a:buChar char="•"/>
              <a:defRPr/>
            </a:pPr>
            <a:r>
              <a:rPr kumimoji="1" lang="en-US">
                <a:solidFill>
                  <a:srgbClr val="000000"/>
                </a:solidFill>
                <a:latin typeface="+mn-lt"/>
              </a:rPr>
              <a:t>Low profitability</a:t>
            </a:r>
          </a:p>
        </p:txBody>
      </p:sp>
      <p:sp>
        <p:nvSpPr>
          <p:cNvPr id="30" name="Textfeld 29"/>
          <p:cNvSpPr txBox="1"/>
          <p:nvPr/>
        </p:nvSpPr>
        <p:spPr>
          <a:xfrm>
            <a:off x="596516" y="3063385"/>
            <a:ext cx="1836204" cy="221599"/>
          </a:xfrm>
          <a:prstGeom prst="rect">
            <a:avLst/>
          </a:prstGeom>
          <a:noFill/>
        </p:spPr>
        <p:txBody>
          <a:bodyPr wrap="square" lIns="0" tIns="0" rIns="0" bIns="0" rtlCol="0">
            <a:spAutoFit/>
          </a:bodyPr>
          <a:lstStyle/>
          <a:p>
            <a:pPr algn="l"/>
            <a:r>
              <a:rPr lang="en-US"/>
              <a:t>Price</a:t>
            </a:r>
          </a:p>
        </p:txBody>
      </p:sp>
      <p:sp>
        <p:nvSpPr>
          <p:cNvPr id="45" name="Textfeld 44"/>
          <p:cNvSpPr txBox="1"/>
          <p:nvPr/>
        </p:nvSpPr>
        <p:spPr>
          <a:xfrm>
            <a:off x="596516" y="3400923"/>
            <a:ext cx="1836204" cy="221599"/>
          </a:xfrm>
          <a:prstGeom prst="rect">
            <a:avLst/>
          </a:prstGeom>
          <a:noFill/>
        </p:spPr>
        <p:txBody>
          <a:bodyPr wrap="square" lIns="0" tIns="0" rIns="0" bIns="0" rtlCol="0">
            <a:spAutoFit/>
          </a:bodyPr>
          <a:lstStyle/>
          <a:p>
            <a:pPr algn="l"/>
            <a:r>
              <a:rPr lang="en-US"/>
              <a:t>Rooms</a:t>
            </a:r>
          </a:p>
        </p:txBody>
      </p:sp>
      <p:sp>
        <p:nvSpPr>
          <p:cNvPr id="49" name="Textfeld 48"/>
          <p:cNvSpPr txBox="1"/>
          <p:nvPr/>
        </p:nvSpPr>
        <p:spPr>
          <a:xfrm>
            <a:off x="596516" y="3738461"/>
            <a:ext cx="1836204" cy="221599"/>
          </a:xfrm>
          <a:prstGeom prst="rect">
            <a:avLst/>
          </a:prstGeom>
          <a:noFill/>
        </p:spPr>
        <p:txBody>
          <a:bodyPr wrap="square" lIns="0" tIns="0" rIns="0" bIns="0" rtlCol="0">
            <a:spAutoFit/>
          </a:bodyPr>
          <a:lstStyle/>
          <a:p>
            <a:pPr algn="l"/>
            <a:r>
              <a:rPr lang="en-US" dirty="0"/>
              <a:t>Quietness of rooms</a:t>
            </a:r>
          </a:p>
        </p:txBody>
      </p:sp>
      <p:sp>
        <p:nvSpPr>
          <p:cNvPr id="53" name="Textfeld 52"/>
          <p:cNvSpPr txBox="1"/>
          <p:nvPr/>
        </p:nvSpPr>
        <p:spPr>
          <a:xfrm>
            <a:off x="596516" y="4075999"/>
            <a:ext cx="1836204" cy="221599"/>
          </a:xfrm>
          <a:prstGeom prst="rect">
            <a:avLst/>
          </a:prstGeom>
          <a:noFill/>
        </p:spPr>
        <p:txBody>
          <a:bodyPr wrap="square" lIns="0" tIns="0" rIns="0" bIns="0" rtlCol="0">
            <a:spAutoFit/>
          </a:bodyPr>
          <a:lstStyle/>
          <a:p>
            <a:pPr algn="l"/>
            <a:r>
              <a:rPr lang="en-US"/>
              <a:t>Quality of beds</a:t>
            </a:r>
          </a:p>
        </p:txBody>
      </p:sp>
      <p:sp>
        <p:nvSpPr>
          <p:cNvPr id="57" name="Textfeld 56"/>
          <p:cNvSpPr txBox="1"/>
          <p:nvPr/>
        </p:nvSpPr>
        <p:spPr>
          <a:xfrm>
            <a:off x="596516" y="4413537"/>
            <a:ext cx="1836204" cy="221599"/>
          </a:xfrm>
          <a:prstGeom prst="rect">
            <a:avLst/>
          </a:prstGeom>
          <a:noFill/>
        </p:spPr>
        <p:txBody>
          <a:bodyPr wrap="square" lIns="0" tIns="0" rIns="0" bIns="0" rtlCol="0">
            <a:spAutoFit/>
          </a:bodyPr>
          <a:lstStyle/>
          <a:p>
            <a:pPr algn="l"/>
            <a:r>
              <a:rPr lang="en-US"/>
              <a:t>Hygiene</a:t>
            </a:r>
          </a:p>
        </p:txBody>
      </p:sp>
      <p:sp>
        <p:nvSpPr>
          <p:cNvPr id="61" name="Textfeld 60"/>
          <p:cNvSpPr txBox="1"/>
          <p:nvPr/>
        </p:nvSpPr>
        <p:spPr>
          <a:xfrm>
            <a:off x="596516" y="4751075"/>
            <a:ext cx="1836204" cy="221599"/>
          </a:xfrm>
          <a:prstGeom prst="rect">
            <a:avLst/>
          </a:prstGeom>
          <a:noFill/>
        </p:spPr>
        <p:txBody>
          <a:bodyPr wrap="square" lIns="0" tIns="0" rIns="0" bIns="0" rtlCol="0">
            <a:spAutoFit/>
          </a:bodyPr>
          <a:lstStyle/>
          <a:p>
            <a:pPr algn="l"/>
            <a:r>
              <a:rPr lang="en-US"/>
              <a:t>Reception</a:t>
            </a:r>
          </a:p>
        </p:txBody>
      </p:sp>
      <p:sp>
        <p:nvSpPr>
          <p:cNvPr id="65" name="Textfeld 64"/>
          <p:cNvSpPr txBox="1"/>
          <p:nvPr/>
        </p:nvSpPr>
        <p:spPr>
          <a:xfrm>
            <a:off x="596516" y="5088613"/>
            <a:ext cx="1836204" cy="221599"/>
          </a:xfrm>
          <a:prstGeom prst="rect">
            <a:avLst/>
          </a:prstGeom>
          <a:noFill/>
        </p:spPr>
        <p:txBody>
          <a:bodyPr wrap="square" lIns="0" tIns="0" rIns="0" bIns="0" rtlCol="0">
            <a:spAutoFit/>
          </a:bodyPr>
          <a:lstStyle/>
          <a:p>
            <a:pPr algn="l"/>
            <a:r>
              <a:rPr lang="en-US"/>
              <a:t>Lounges</a:t>
            </a:r>
          </a:p>
        </p:txBody>
      </p:sp>
      <p:sp>
        <p:nvSpPr>
          <p:cNvPr id="69" name="Textfeld 68"/>
          <p:cNvSpPr txBox="1"/>
          <p:nvPr/>
        </p:nvSpPr>
        <p:spPr>
          <a:xfrm>
            <a:off x="596516" y="5426151"/>
            <a:ext cx="1836204" cy="221599"/>
          </a:xfrm>
          <a:prstGeom prst="rect">
            <a:avLst/>
          </a:prstGeom>
          <a:noFill/>
        </p:spPr>
        <p:txBody>
          <a:bodyPr wrap="square" lIns="0" tIns="0" rIns="0" bIns="0" rtlCol="0">
            <a:spAutoFit/>
          </a:bodyPr>
          <a:lstStyle/>
          <a:p>
            <a:pPr algn="l"/>
            <a:r>
              <a:rPr lang="en-US"/>
              <a:t>Eating facilities</a:t>
            </a:r>
          </a:p>
        </p:txBody>
      </p:sp>
      <p:sp>
        <p:nvSpPr>
          <p:cNvPr id="73" name="Textfeld 72"/>
          <p:cNvSpPr txBox="1"/>
          <p:nvPr/>
        </p:nvSpPr>
        <p:spPr>
          <a:xfrm>
            <a:off x="596516" y="5763685"/>
            <a:ext cx="1836204" cy="221599"/>
          </a:xfrm>
          <a:prstGeom prst="rect">
            <a:avLst/>
          </a:prstGeom>
          <a:noFill/>
        </p:spPr>
        <p:txBody>
          <a:bodyPr wrap="square" lIns="0" tIns="0" rIns="0" bIns="0" rtlCol="0">
            <a:spAutoFit/>
          </a:bodyPr>
          <a:lstStyle/>
          <a:p>
            <a:pPr algn="l"/>
            <a:r>
              <a:rPr lang="en-US"/>
              <a:t>Architecture</a:t>
            </a:r>
          </a:p>
        </p:txBody>
      </p:sp>
      <p:sp>
        <p:nvSpPr>
          <p:cNvPr id="78" name="Textfeld 77"/>
          <p:cNvSpPr txBox="1"/>
          <p:nvPr/>
        </p:nvSpPr>
        <p:spPr>
          <a:xfrm>
            <a:off x="596516" y="2420888"/>
            <a:ext cx="1836204" cy="443198"/>
          </a:xfrm>
          <a:prstGeom prst="rect">
            <a:avLst/>
          </a:prstGeom>
          <a:noFill/>
        </p:spPr>
        <p:txBody>
          <a:bodyPr wrap="square" lIns="0" tIns="0" rIns="0" bIns="0" rtlCol="0">
            <a:spAutoFit/>
          </a:bodyPr>
          <a:lstStyle/>
          <a:p>
            <a:pPr algn="l"/>
            <a:r>
              <a:rPr lang="en-US" b="1"/>
              <a:t>Product/service elements</a:t>
            </a:r>
          </a:p>
        </p:txBody>
      </p:sp>
      <p:sp>
        <p:nvSpPr>
          <p:cNvPr id="81" name="Textfeld 80"/>
          <p:cNvSpPr txBox="1"/>
          <p:nvPr/>
        </p:nvSpPr>
        <p:spPr>
          <a:xfrm>
            <a:off x="2612740" y="2420888"/>
            <a:ext cx="3852428" cy="221599"/>
          </a:xfrm>
          <a:prstGeom prst="rect">
            <a:avLst/>
          </a:prstGeom>
          <a:noFill/>
        </p:spPr>
        <p:txBody>
          <a:bodyPr wrap="square" lIns="0" tIns="0" rIns="0" bIns="0" rtlCol="0">
            <a:spAutoFit/>
          </a:bodyPr>
          <a:lstStyle/>
          <a:p>
            <a:r>
              <a:rPr lang="en-US" b="1"/>
              <a:t>Performance level</a:t>
            </a:r>
          </a:p>
        </p:txBody>
      </p:sp>
      <p:sp>
        <p:nvSpPr>
          <p:cNvPr id="82" name="Textfeld 81"/>
          <p:cNvSpPr txBox="1"/>
          <p:nvPr/>
        </p:nvSpPr>
        <p:spPr>
          <a:xfrm>
            <a:off x="2761903" y="2642487"/>
            <a:ext cx="462905" cy="221599"/>
          </a:xfrm>
          <a:prstGeom prst="rect">
            <a:avLst/>
          </a:prstGeom>
          <a:noFill/>
        </p:spPr>
        <p:txBody>
          <a:bodyPr wrap="square" lIns="0" tIns="0" rIns="0" bIns="0" rtlCol="0">
            <a:spAutoFit/>
          </a:bodyPr>
          <a:lstStyle/>
          <a:p>
            <a:pPr algn="l"/>
            <a:r>
              <a:rPr lang="en-US" i="1"/>
              <a:t>low</a:t>
            </a:r>
          </a:p>
        </p:txBody>
      </p:sp>
      <p:sp>
        <p:nvSpPr>
          <p:cNvPr id="83" name="Textfeld 82"/>
          <p:cNvSpPr txBox="1"/>
          <p:nvPr/>
        </p:nvSpPr>
        <p:spPr>
          <a:xfrm>
            <a:off x="5909679" y="2642487"/>
            <a:ext cx="462905" cy="221599"/>
          </a:xfrm>
          <a:prstGeom prst="rect">
            <a:avLst/>
          </a:prstGeom>
          <a:noFill/>
        </p:spPr>
        <p:txBody>
          <a:bodyPr wrap="square" lIns="0" tIns="0" rIns="0" bIns="0" rtlCol="0">
            <a:spAutoFit/>
          </a:bodyPr>
          <a:lstStyle/>
          <a:p>
            <a:pPr algn="r"/>
            <a:r>
              <a:rPr lang="en-US" i="1"/>
              <a:t>high</a:t>
            </a:r>
          </a:p>
        </p:txBody>
      </p:sp>
      <p:cxnSp>
        <p:nvCxnSpPr>
          <p:cNvPr id="41" name="Gerade Verbindung 40"/>
          <p:cNvCxnSpPr/>
          <p:nvPr/>
        </p:nvCxnSpPr>
        <p:spPr bwMode="auto">
          <a:xfrm>
            <a:off x="596516" y="2924944"/>
            <a:ext cx="5994096"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5" name="Ellipse 34"/>
          <p:cNvSpPr/>
          <p:nvPr/>
        </p:nvSpPr>
        <p:spPr bwMode="auto">
          <a:xfrm>
            <a:off x="3372669" y="3125815"/>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2" name="Ellipse 41"/>
          <p:cNvSpPr/>
          <p:nvPr/>
        </p:nvSpPr>
        <p:spPr bwMode="auto">
          <a:xfrm>
            <a:off x="5612346" y="3125815"/>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6" name="Ellipse 45"/>
          <p:cNvSpPr/>
          <p:nvPr/>
        </p:nvSpPr>
        <p:spPr bwMode="auto">
          <a:xfrm>
            <a:off x="3831196" y="3463353"/>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7" name="Ellipse 46"/>
          <p:cNvSpPr/>
          <p:nvPr/>
        </p:nvSpPr>
        <p:spPr bwMode="auto">
          <a:xfrm>
            <a:off x="5036282" y="3463353"/>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0" name="Ellipse 49"/>
          <p:cNvSpPr/>
          <p:nvPr/>
        </p:nvSpPr>
        <p:spPr bwMode="auto">
          <a:xfrm>
            <a:off x="3380098" y="3800891"/>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1" name="Ellipse 50"/>
          <p:cNvSpPr/>
          <p:nvPr/>
        </p:nvSpPr>
        <p:spPr bwMode="auto">
          <a:xfrm>
            <a:off x="4532226" y="3800891"/>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4" name="Ellipse 53"/>
          <p:cNvSpPr/>
          <p:nvPr/>
        </p:nvSpPr>
        <p:spPr bwMode="auto">
          <a:xfrm>
            <a:off x="3308090" y="4138429"/>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5" name="Ellipse 54"/>
          <p:cNvSpPr/>
          <p:nvPr/>
        </p:nvSpPr>
        <p:spPr bwMode="auto">
          <a:xfrm>
            <a:off x="5000278" y="4138429"/>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8" name="Ellipse 57"/>
          <p:cNvSpPr/>
          <p:nvPr/>
        </p:nvSpPr>
        <p:spPr bwMode="auto">
          <a:xfrm>
            <a:off x="3260812" y="4475967"/>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9" name="Ellipse 58"/>
          <p:cNvSpPr/>
          <p:nvPr/>
        </p:nvSpPr>
        <p:spPr bwMode="auto">
          <a:xfrm>
            <a:off x="5000278" y="4475967"/>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2" name="Ellipse 61"/>
          <p:cNvSpPr/>
          <p:nvPr/>
        </p:nvSpPr>
        <p:spPr bwMode="auto">
          <a:xfrm>
            <a:off x="3704134" y="4813505"/>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3" name="Ellipse 62"/>
          <p:cNvSpPr/>
          <p:nvPr/>
        </p:nvSpPr>
        <p:spPr bwMode="auto">
          <a:xfrm>
            <a:off x="5036282" y="4813505"/>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6" name="Ellipse 65"/>
          <p:cNvSpPr/>
          <p:nvPr/>
        </p:nvSpPr>
        <p:spPr bwMode="auto">
          <a:xfrm>
            <a:off x="3486014" y="5151043"/>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7" name="Ellipse 66"/>
          <p:cNvSpPr/>
          <p:nvPr/>
        </p:nvSpPr>
        <p:spPr bwMode="auto">
          <a:xfrm>
            <a:off x="4973799" y="5151043"/>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0" name="Ellipse 69"/>
          <p:cNvSpPr/>
          <p:nvPr/>
        </p:nvSpPr>
        <p:spPr bwMode="auto">
          <a:xfrm>
            <a:off x="3692860" y="5488581"/>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1" name="Ellipse 70"/>
          <p:cNvSpPr/>
          <p:nvPr/>
        </p:nvSpPr>
        <p:spPr bwMode="auto">
          <a:xfrm>
            <a:off x="4916996" y="5488581"/>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4" name="Ellipse 73"/>
          <p:cNvSpPr/>
          <p:nvPr/>
        </p:nvSpPr>
        <p:spPr bwMode="auto">
          <a:xfrm>
            <a:off x="3560118" y="5826115"/>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5" name="Ellipse 74"/>
          <p:cNvSpPr/>
          <p:nvPr/>
        </p:nvSpPr>
        <p:spPr bwMode="auto">
          <a:xfrm>
            <a:off x="4844988" y="5826115"/>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cxnSp>
        <p:nvCxnSpPr>
          <p:cNvPr id="84" name="Gerade Verbindung 83"/>
          <p:cNvCxnSpPr>
            <a:stCxn id="35" idx="4"/>
            <a:endCxn id="46" idx="0"/>
          </p:cNvCxnSpPr>
          <p:nvPr/>
        </p:nvCxnSpPr>
        <p:spPr bwMode="auto">
          <a:xfrm>
            <a:off x="3421038" y="3222553"/>
            <a:ext cx="458527"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0" name="Gerade Verbindung 89"/>
          <p:cNvCxnSpPr>
            <a:stCxn id="50" idx="0"/>
            <a:endCxn id="46" idx="4"/>
          </p:cNvCxnSpPr>
          <p:nvPr/>
        </p:nvCxnSpPr>
        <p:spPr bwMode="auto">
          <a:xfrm flipV="1">
            <a:off x="3428467" y="3560091"/>
            <a:ext cx="451098"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Gerade Verbindung 92"/>
          <p:cNvCxnSpPr>
            <a:stCxn id="54" idx="0"/>
            <a:endCxn id="50" idx="4"/>
          </p:cNvCxnSpPr>
          <p:nvPr/>
        </p:nvCxnSpPr>
        <p:spPr bwMode="auto">
          <a:xfrm flipV="1">
            <a:off x="3356459" y="3897629"/>
            <a:ext cx="72008"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6" name="Gerade Verbindung 95"/>
          <p:cNvCxnSpPr>
            <a:stCxn id="58" idx="0"/>
            <a:endCxn id="54" idx="4"/>
          </p:cNvCxnSpPr>
          <p:nvPr/>
        </p:nvCxnSpPr>
        <p:spPr bwMode="auto">
          <a:xfrm flipV="1">
            <a:off x="3309181" y="4235167"/>
            <a:ext cx="47278"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9" name="Gerade Verbindung 98"/>
          <p:cNvCxnSpPr>
            <a:stCxn id="62" idx="0"/>
            <a:endCxn id="58" idx="4"/>
          </p:cNvCxnSpPr>
          <p:nvPr/>
        </p:nvCxnSpPr>
        <p:spPr bwMode="auto">
          <a:xfrm flipH="1" flipV="1">
            <a:off x="3309181" y="4572705"/>
            <a:ext cx="443322"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 name="Gerade Verbindung 102"/>
          <p:cNvCxnSpPr>
            <a:stCxn id="62" idx="4"/>
            <a:endCxn id="66" idx="0"/>
          </p:cNvCxnSpPr>
          <p:nvPr/>
        </p:nvCxnSpPr>
        <p:spPr bwMode="auto">
          <a:xfrm flipH="1">
            <a:off x="3534383" y="4910243"/>
            <a:ext cx="218120"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6" name="Gerade Verbindung 105"/>
          <p:cNvCxnSpPr>
            <a:stCxn id="66" idx="4"/>
            <a:endCxn id="70" idx="0"/>
          </p:cNvCxnSpPr>
          <p:nvPr/>
        </p:nvCxnSpPr>
        <p:spPr bwMode="auto">
          <a:xfrm>
            <a:off x="3534383" y="5247781"/>
            <a:ext cx="206846"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0" name="Gerade Verbindung 109"/>
          <p:cNvCxnSpPr>
            <a:stCxn id="70" idx="4"/>
            <a:endCxn id="74" idx="0"/>
          </p:cNvCxnSpPr>
          <p:nvPr/>
        </p:nvCxnSpPr>
        <p:spPr bwMode="auto">
          <a:xfrm flipH="1">
            <a:off x="3608487" y="5585319"/>
            <a:ext cx="132742" cy="240796"/>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3" name="Gerade Verbindung 112"/>
          <p:cNvCxnSpPr>
            <a:stCxn id="71" idx="4"/>
            <a:endCxn id="75" idx="0"/>
          </p:cNvCxnSpPr>
          <p:nvPr/>
        </p:nvCxnSpPr>
        <p:spPr bwMode="auto">
          <a:xfrm flipH="1">
            <a:off x="4893357" y="5585319"/>
            <a:ext cx="72008" cy="240796"/>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6" name="Gerade Verbindung 115"/>
          <p:cNvCxnSpPr>
            <a:stCxn id="67" idx="4"/>
            <a:endCxn id="71" idx="0"/>
          </p:cNvCxnSpPr>
          <p:nvPr/>
        </p:nvCxnSpPr>
        <p:spPr bwMode="auto">
          <a:xfrm flipH="1">
            <a:off x="4965365" y="5247781"/>
            <a:ext cx="56803"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9" name="Gerade Verbindung 118"/>
          <p:cNvCxnSpPr>
            <a:stCxn id="63" idx="4"/>
            <a:endCxn id="67" idx="0"/>
          </p:cNvCxnSpPr>
          <p:nvPr/>
        </p:nvCxnSpPr>
        <p:spPr bwMode="auto">
          <a:xfrm flipH="1">
            <a:off x="5022168" y="4910243"/>
            <a:ext cx="62483"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 name="Gerade Verbindung 121"/>
          <p:cNvCxnSpPr>
            <a:stCxn id="59" idx="4"/>
            <a:endCxn id="63" idx="0"/>
          </p:cNvCxnSpPr>
          <p:nvPr/>
        </p:nvCxnSpPr>
        <p:spPr bwMode="auto">
          <a:xfrm>
            <a:off x="5048647" y="4572705"/>
            <a:ext cx="36004"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5" name="Gerade Verbindung 124"/>
          <p:cNvCxnSpPr>
            <a:stCxn id="55" idx="4"/>
            <a:endCxn id="59" idx="0"/>
          </p:cNvCxnSpPr>
          <p:nvPr/>
        </p:nvCxnSpPr>
        <p:spPr bwMode="auto">
          <a:xfrm>
            <a:off x="5048647" y="4235167"/>
            <a:ext cx="0"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8" name="Gerade Verbindung 127"/>
          <p:cNvCxnSpPr>
            <a:stCxn id="51" idx="4"/>
            <a:endCxn id="55" idx="0"/>
          </p:cNvCxnSpPr>
          <p:nvPr/>
        </p:nvCxnSpPr>
        <p:spPr bwMode="auto">
          <a:xfrm>
            <a:off x="4580595" y="3897629"/>
            <a:ext cx="468052"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1" name="Gerade Verbindung 130"/>
          <p:cNvCxnSpPr>
            <a:stCxn id="47" idx="4"/>
            <a:endCxn id="51" idx="0"/>
          </p:cNvCxnSpPr>
          <p:nvPr/>
        </p:nvCxnSpPr>
        <p:spPr bwMode="auto">
          <a:xfrm flipH="1">
            <a:off x="4580595" y="3560091"/>
            <a:ext cx="504056"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4" name="Gerade Verbindung 133"/>
          <p:cNvCxnSpPr>
            <a:stCxn id="42" idx="4"/>
            <a:endCxn id="47" idx="0"/>
          </p:cNvCxnSpPr>
          <p:nvPr/>
        </p:nvCxnSpPr>
        <p:spPr bwMode="auto">
          <a:xfrm flipH="1">
            <a:off x="5084651" y="3222553"/>
            <a:ext cx="576064"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9" name="Textfeld 138"/>
          <p:cNvSpPr txBox="1"/>
          <p:nvPr/>
        </p:nvSpPr>
        <p:spPr>
          <a:xfrm>
            <a:off x="5799678" y="3068638"/>
            <a:ext cx="845510" cy="443198"/>
          </a:xfrm>
          <a:prstGeom prst="rect">
            <a:avLst/>
          </a:prstGeom>
          <a:noFill/>
        </p:spPr>
        <p:txBody>
          <a:bodyPr wrap="square" lIns="0" tIns="0" rIns="0" bIns="0" rtlCol="0">
            <a:spAutoFit/>
          </a:bodyPr>
          <a:lstStyle/>
          <a:p>
            <a:pPr algn="l"/>
            <a:r>
              <a:rPr lang="en-US" b="1"/>
              <a:t>2-star hotel</a:t>
            </a:r>
          </a:p>
        </p:txBody>
      </p:sp>
      <p:sp>
        <p:nvSpPr>
          <p:cNvPr id="157" name="Textfeld 156"/>
          <p:cNvSpPr txBox="1"/>
          <p:nvPr/>
        </p:nvSpPr>
        <p:spPr>
          <a:xfrm>
            <a:off x="2648744" y="3063384"/>
            <a:ext cx="648072" cy="443198"/>
          </a:xfrm>
          <a:prstGeom prst="rect">
            <a:avLst/>
          </a:prstGeom>
          <a:noFill/>
        </p:spPr>
        <p:txBody>
          <a:bodyPr wrap="square" lIns="0" tIns="0" rIns="0" bIns="0" rtlCol="0">
            <a:spAutoFit/>
          </a:bodyPr>
          <a:lstStyle/>
          <a:p>
            <a:pPr algn="r"/>
            <a:r>
              <a:rPr lang="en-US" b="1" dirty="0"/>
              <a:t>1-star hotel</a:t>
            </a:r>
          </a:p>
        </p:txBody>
      </p:sp>
    </p:spTree>
    <p:extLst>
      <p:ext uri="{BB962C8B-B14F-4D97-AF65-F5344CB8AC3E}">
        <p14:creationId xmlns:p14="http://schemas.microsoft.com/office/powerpoint/2010/main" val="416518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8" grpId="0" animBg="1"/>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bwMode="auto">
          <a:xfrm>
            <a:off x="452500" y="2241550"/>
            <a:ext cx="6392660" cy="3995738"/>
          </a:xfrm>
          <a:prstGeom prst="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37" name="Rechteck 36"/>
          <p:cNvSpPr/>
          <p:nvPr/>
        </p:nvSpPr>
        <p:spPr bwMode="auto">
          <a:xfrm>
            <a:off x="2612739" y="2348880"/>
            <a:ext cx="3977873" cy="3780420"/>
          </a:xfrm>
          <a:prstGeom prst="rect">
            <a:avLst/>
          </a:prstGeom>
          <a:solidFill>
            <a:schemeClr val="bg1"/>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87042" name="Titel 1"/>
          <p:cNvSpPr>
            <a:spLocks noGrp="1"/>
          </p:cNvSpPr>
          <p:nvPr>
            <p:ph type="title"/>
          </p:nvPr>
        </p:nvSpPr>
        <p:spPr/>
        <p:txBody>
          <a:bodyPr/>
          <a:lstStyle/>
          <a:p>
            <a:r>
              <a:rPr lang="en-US" dirty="0"/>
              <a:t>»WHAT?« The business model of the French hotel group Accor changed the rules of the game: better sleeping with less service – “</a:t>
            </a:r>
            <a:r>
              <a:rPr lang="en-US" dirty="0" err="1"/>
              <a:t>Formule</a:t>
            </a:r>
            <a:r>
              <a:rPr lang="en-US" dirty="0"/>
              <a:t> 1”</a:t>
            </a:r>
          </a:p>
        </p:txBody>
      </p:sp>
      <p:sp>
        <p:nvSpPr>
          <p:cNvPr id="31" name="Text Box 28"/>
          <p:cNvSpPr txBox="1">
            <a:spLocks noChangeArrowheads="1"/>
          </p:cNvSpPr>
          <p:nvPr/>
        </p:nvSpPr>
        <p:spPr bwMode="auto">
          <a:xfrm>
            <a:off x="452500" y="6445585"/>
            <a:ext cx="9175688" cy="170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tabLst>
                <a:tab pos="723900" algn="l"/>
                <a:tab pos="1447800" algn="l"/>
                <a:tab pos="2171700" algn="l"/>
                <a:tab pos="2895600" algn="l"/>
                <a:tab pos="3619500" algn="l"/>
              </a:tabLst>
              <a:defRPr sz="2000">
                <a:solidFill>
                  <a:schemeClr val="tx1"/>
                </a:solidFill>
                <a:latin typeface="Arial Narrow" pitchFamily="34" charset="0"/>
              </a:defRPr>
            </a:lvl1pPr>
            <a:lvl2pPr marL="742950" indent="-285750" defTabSz="457200">
              <a:tabLst>
                <a:tab pos="723900" algn="l"/>
                <a:tab pos="1447800" algn="l"/>
                <a:tab pos="2171700" algn="l"/>
                <a:tab pos="2895600" algn="l"/>
                <a:tab pos="3619500" algn="l"/>
              </a:tabLst>
              <a:defRPr sz="2000">
                <a:solidFill>
                  <a:schemeClr val="tx1"/>
                </a:solidFill>
                <a:latin typeface="Arial Narrow" pitchFamily="34" charset="0"/>
              </a:defRPr>
            </a:lvl2pPr>
            <a:lvl3pPr marL="1143000" indent="-228600" defTabSz="457200">
              <a:tabLst>
                <a:tab pos="723900" algn="l"/>
                <a:tab pos="1447800" algn="l"/>
                <a:tab pos="2171700" algn="l"/>
                <a:tab pos="2895600" algn="l"/>
                <a:tab pos="3619500" algn="l"/>
              </a:tabLst>
              <a:defRPr sz="2000">
                <a:solidFill>
                  <a:schemeClr val="tx1"/>
                </a:solidFill>
                <a:latin typeface="Arial Narrow" pitchFamily="34" charset="0"/>
              </a:defRPr>
            </a:lvl3pPr>
            <a:lvl4pPr marL="1600200" indent="-228600" defTabSz="457200">
              <a:tabLst>
                <a:tab pos="723900" algn="l"/>
                <a:tab pos="1447800" algn="l"/>
                <a:tab pos="2171700" algn="l"/>
                <a:tab pos="2895600" algn="l"/>
                <a:tab pos="3619500" algn="l"/>
              </a:tabLst>
              <a:defRPr sz="2000">
                <a:solidFill>
                  <a:schemeClr val="tx1"/>
                </a:solidFill>
                <a:latin typeface="Arial Narrow" pitchFamily="34" charset="0"/>
              </a:defRPr>
            </a:lvl4pPr>
            <a:lvl5pPr marL="2057400" indent="-228600" defTabSz="457200">
              <a:tabLst>
                <a:tab pos="723900" algn="l"/>
                <a:tab pos="1447800" algn="l"/>
                <a:tab pos="2171700" algn="l"/>
                <a:tab pos="2895600" algn="l"/>
                <a:tab pos="3619500" algn="l"/>
              </a:tabLst>
              <a:defRPr sz="2000">
                <a:solidFill>
                  <a:schemeClr val="tx1"/>
                </a:solidFill>
                <a:latin typeface="Arial Narrow" pitchFamily="34" charset="0"/>
              </a:defRPr>
            </a:lvl5pPr>
            <a:lvl6pPr marL="25146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6pPr>
            <a:lvl7pPr marL="29718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7pPr>
            <a:lvl8pPr marL="34290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8pPr>
            <a:lvl9pPr marL="38862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9pPr>
          </a:lstStyle>
          <a:p>
            <a:pPr algn="l">
              <a:lnSpc>
                <a:spcPct val="93000"/>
              </a:lnSpc>
              <a:buClr>
                <a:srgbClr val="000000"/>
              </a:buClr>
              <a:buSzPct val="45000"/>
              <a:defRPr/>
            </a:pPr>
            <a:r>
              <a:rPr lang="en-US" sz="1000" dirty="0">
                <a:solidFill>
                  <a:srgbClr val="000000"/>
                </a:solidFill>
                <a:latin typeface="+mj-lt"/>
              </a:rPr>
              <a:t>1) In 1995; Source: Kim/Mauborgne, 1997</a:t>
            </a:r>
          </a:p>
        </p:txBody>
      </p:sp>
      <p:sp>
        <p:nvSpPr>
          <p:cNvPr id="3" name="Rechteck 2"/>
          <p:cNvSpPr/>
          <p:nvPr/>
        </p:nvSpPr>
        <p:spPr bwMode="auto">
          <a:xfrm>
            <a:off x="452438" y="1808163"/>
            <a:ext cx="6392750" cy="433387"/>
          </a:xfrm>
          <a:prstGeom prst="rect">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Narrow" pitchFamily="34" charset="0"/>
              </a:rPr>
              <a:t>Competitive differentiation</a:t>
            </a:r>
            <a:r>
              <a:rPr kumimoji="0" lang="en-US" sz="1800" b="1" i="0" u="none" strike="noStrike" cap="none" normalizeH="0" baseline="30000">
                <a:ln>
                  <a:noFill/>
                </a:ln>
                <a:solidFill>
                  <a:schemeClr val="bg1"/>
                </a:solidFill>
                <a:effectLst/>
                <a:latin typeface="Arial Narrow" pitchFamily="34" charset="0"/>
              </a:rPr>
              <a:t>1)</a:t>
            </a:r>
          </a:p>
        </p:txBody>
      </p:sp>
      <p:sp>
        <p:nvSpPr>
          <p:cNvPr id="39" name="Rechteck 38"/>
          <p:cNvSpPr/>
          <p:nvPr/>
        </p:nvSpPr>
        <p:spPr bwMode="auto">
          <a:xfrm>
            <a:off x="7113240" y="2636912"/>
            <a:ext cx="2519684" cy="2874745"/>
          </a:xfrm>
          <a:prstGeom prst="rect">
            <a:avLst/>
          </a:prstGeom>
          <a:solidFill>
            <a:schemeClr val="bg1">
              <a:lumMod val="95000"/>
            </a:schemeClr>
          </a:solidFill>
          <a:ln w="9525" cap="flat" cmpd="sng" algn="ctr">
            <a:noFill/>
            <a:prstDash val="solid"/>
            <a:round/>
            <a:headEnd type="none" w="med" len="med"/>
            <a:tailEnd type="none" w="med" len="med"/>
          </a:ln>
          <a:effectLst>
            <a:outerShdw blurRad="50800" dist="38100" dir="2700000" algn="ctr" rotWithShape="0">
              <a:schemeClr val="tx1">
                <a:alpha val="40000"/>
              </a:schemeClr>
            </a:outerShdw>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38" name="Rechteck 37"/>
          <p:cNvSpPr/>
          <p:nvPr/>
        </p:nvSpPr>
        <p:spPr bwMode="auto">
          <a:xfrm>
            <a:off x="7113232" y="2636913"/>
            <a:ext cx="2519719" cy="433387"/>
          </a:xfrm>
          <a:prstGeom prst="rect">
            <a:avLst/>
          </a:prstGeom>
          <a:solidFill>
            <a:schemeClr val="accent2"/>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Narrow" pitchFamily="34" charset="0"/>
              </a:rPr>
              <a:t>Results</a:t>
            </a:r>
            <a:endParaRPr kumimoji="0" lang="en-US" sz="1800" b="1" i="0" u="none" strike="noStrike" cap="none" normalizeH="0" baseline="30000">
              <a:ln>
                <a:noFill/>
              </a:ln>
              <a:solidFill>
                <a:schemeClr val="bg1"/>
              </a:solidFill>
              <a:effectLst/>
              <a:latin typeface="Arial Narrow" pitchFamily="34" charset="0"/>
            </a:endParaRPr>
          </a:p>
        </p:txBody>
      </p:sp>
      <p:sp>
        <p:nvSpPr>
          <p:cNvPr id="26" name="Rectangle 26"/>
          <p:cNvSpPr>
            <a:spLocks noChangeArrowheads="1"/>
          </p:cNvSpPr>
          <p:nvPr/>
        </p:nvSpPr>
        <p:spPr bwMode="auto">
          <a:xfrm>
            <a:off x="7285847" y="3230961"/>
            <a:ext cx="1984198" cy="205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60217" indent="-160217" algn="l" defTabSz="328363">
              <a:lnSpc>
                <a:spcPts val="1650"/>
              </a:lnSpc>
              <a:spcBef>
                <a:spcPts val="800"/>
              </a:spcBef>
              <a:buFontTx/>
              <a:buChar char="•"/>
              <a:defRPr/>
            </a:pPr>
            <a:r>
              <a:rPr kumimoji="1" lang="en-US">
                <a:solidFill>
                  <a:srgbClr val="000000"/>
                </a:solidFill>
                <a:latin typeface="+mn-lt"/>
              </a:rPr>
              <a:t>Bigger than the next</a:t>
            </a:r>
            <a:br>
              <a:rPr kumimoji="1" lang="en-US">
                <a:solidFill>
                  <a:srgbClr val="000000"/>
                </a:solidFill>
                <a:latin typeface="+mn-lt"/>
              </a:rPr>
            </a:br>
            <a:r>
              <a:rPr kumimoji="1" lang="en-US">
                <a:solidFill>
                  <a:srgbClr val="000000"/>
                </a:solidFill>
                <a:latin typeface="+mn-lt"/>
              </a:rPr>
              <a:t>five players combined</a:t>
            </a:r>
          </a:p>
          <a:p>
            <a:pPr marL="160217" indent="-160217" algn="l" defTabSz="328363">
              <a:lnSpc>
                <a:spcPts val="1650"/>
              </a:lnSpc>
              <a:spcBef>
                <a:spcPts val="800"/>
              </a:spcBef>
              <a:buFontTx/>
              <a:buChar char="•"/>
              <a:defRPr/>
            </a:pPr>
            <a:r>
              <a:rPr kumimoji="1" lang="en-US">
                <a:solidFill>
                  <a:srgbClr val="000000"/>
                </a:solidFill>
                <a:latin typeface="+mn-lt"/>
              </a:rPr>
              <a:t>Capturing the mass</a:t>
            </a:r>
            <a:br>
              <a:rPr kumimoji="1" lang="en-US">
                <a:solidFill>
                  <a:srgbClr val="000000"/>
                </a:solidFill>
                <a:latin typeface="+mn-lt"/>
              </a:rPr>
            </a:br>
            <a:r>
              <a:rPr kumimoji="1" lang="en-US">
                <a:solidFill>
                  <a:srgbClr val="000000"/>
                </a:solidFill>
                <a:latin typeface="+mn-lt"/>
              </a:rPr>
              <a:t>of customers from both </a:t>
            </a:r>
            <a:br>
              <a:rPr kumimoji="1" lang="en-US">
                <a:solidFill>
                  <a:srgbClr val="000000"/>
                </a:solidFill>
                <a:latin typeface="+mn-lt"/>
              </a:rPr>
            </a:br>
            <a:r>
              <a:rPr kumimoji="1" lang="en-US">
                <a:solidFill>
                  <a:srgbClr val="000000"/>
                </a:solidFill>
                <a:latin typeface="+mn-lt"/>
              </a:rPr>
              <a:t>segments</a:t>
            </a:r>
          </a:p>
          <a:p>
            <a:pPr marL="160217" indent="-160217" algn="l" defTabSz="328363">
              <a:lnSpc>
                <a:spcPts val="1650"/>
              </a:lnSpc>
              <a:spcBef>
                <a:spcPts val="800"/>
              </a:spcBef>
              <a:buFontTx/>
              <a:buChar char="•"/>
              <a:defRPr/>
            </a:pPr>
            <a:r>
              <a:rPr kumimoji="1" lang="en-US">
                <a:solidFill>
                  <a:srgbClr val="000000"/>
                </a:solidFill>
                <a:latin typeface="+mn-lt"/>
              </a:rPr>
              <a:t>Expanding the customer</a:t>
            </a:r>
            <a:br>
              <a:rPr kumimoji="1" lang="en-US">
                <a:solidFill>
                  <a:srgbClr val="000000"/>
                </a:solidFill>
                <a:latin typeface="+mn-lt"/>
              </a:rPr>
            </a:br>
            <a:r>
              <a:rPr kumimoji="1" lang="en-US">
                <a:solidFill>
                  <a:srgbClr val="000000"/>
                </a:solidFill>
                <a:latin typeface="+mn-lt"/>
              </a:rPr>
              <a:t>base</a:t>
            </a:r>
          </a:p>
          <a:p>
            <a:pPr marL="160217" indent="-160217" algn="l" defTabSz="328363">
              <a:lnSpc>
                <a:spcPts val="1650"/>
              </a:lnSpc>
              <a:spcBef>
                <a:spcPts val="800"/>
              </a:spcBef>
              <a:buFontTx/>
              <a:buChar char="•"/>
              <a:defRPr/>
            </a:pPr>
            <a:r>
              <a:rPr kumimoji="1" lang="en-US">
                <a:solidFill>
                  <a:srgbClr val="000000"/>
                </a:solidFill>
                <a:latin typeface="+mn-lt"/>
              </a:rPr>
              <a:t>Huge economic success</a:t>
            </a:r>
          </a:p>
        </p:txBody>
      </p:sp>
      <p:sp>
        <p:nvSpPr>
          <p:cNvPr id="81" name="Textfeld 80"/>
          <p:cNvSpPr txBox="1"/>
          <p:nvPr/>
        </p:nvSpPr>
        <p:spPr>
          <a:xfrm>
            <a:off x="2612740" y="2420888"/>
            <a:ext cx="3852428" cy="221599"/>
          </a:xfrm>
          <a:prstGeom prst="rect">
            <a:avLst/>
          </a:prstGeom>
          <a:noFill/>
        </p:spPr>
        <p:txBody>
          <a:bodyPr wrap="square" lIns="0" tIns="0" rIns="0" bIns="0" rtlCol="0">
            <a:spAutoFit/>
          </a:bodyPr>
          <a:lstStyle/>
          <a:p>
            <a:r>
              <a:rPr lang="en-US" b="1"/>
              <a:t>Performance level</a:t>
            </a:r>
          </a:p>
        </p:txBody>
      </p:sp>
      <p:cxnSp>
        <p:nvCxnSpPr>
          <p:cNvPr id="41" name="Gerade Verbindung 40"/>
          <p:cNvCxnSpPr/>
          <p:nvPr/>
        </p:nvCxnSpPr>
        <p:spPr bwMode="auto">
          <a:xfrm>
            <a:off x="596516" y="2924944"/>
            <a:ext cx="5994096"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Gleichschenkliges Dreieck 1"/>
          <p:cNvSpPr/>
          <p:nvPr/>
        </p:nvSpPr>
        <p:spPr bwMode="auto">
          <a:xfrm rot="5400000">
            <a:off x="6461602" y="3983507"/>
            <a:ext cx="1087235" cy="216024"/>
          </a:xfrm>
          <a:prstGeom prst="triangle">
            <a:avLst/>
          </a:prstGeom>
          <a:solidFill>
            <a:schemeClr val="accent2"/>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82" name="Textfeld 81"/>
          <p:cNvSpPr txBox="1"/>
          <p:nvPr/>
        </p:nvSpPr>
        <p:spPr>
          <a:xfrm>
            <a:off x="2761903" y="2642487"/>
            <a:ext cx="462905" cy="221599"/>
          </a:xfrm>
          <a:prstGeom prst="rect">
            <a:avLst/>
          </a:prstGeom>
          <a:noFill/>
        </p:spPr>
        <p:txBody>
          <a:bodyPr wrap="square" lIns="0" tIns="0" rIns="0" bIns="0" rtlCol="0">
            <a:spAutoFit/>
          </a:bodyPr>
          <a:lstStyle/>
          <a:p>
            <a:pPr algn="l"/>
            <a:r>
              <a:rPr lang="en-US" i="1"/>
              <a:t>low</a:t>
            </a:r>
          </a:p>
        </p:txBody>
      </p:sp>
      <p:sp>
        <p:nvSpPr>
          <p:cNvPr id="83" name="Textfeld 82"/>
          <p:cNvSpPr txBox="1"/>
          <p:nvPr/>
        </p:nvSpPr>
        <p:spPr>
          <a:xfrm>
            <a:off x="5909679" y="2642487"/>
            <a:ext cx="462905" cy="221599"/>
          </a:xfrm>
          <a:prstGeom prst="rect">
            <a:avLst/>
          </a:prstGeom>
          <a:noFill/>
        </p:spPr>
        <p:txBody>
          <a:bodyPr wrap="square" lIns="0" tIns="0" rIns="0" bIns="0" rtlCol="0">
            <a:spAutoFit/>
          </a:bodyPr>
          <a:lstStyle/>
          <a:p>
            <a:pPr algn="r"/>
            <a:r>
              <a:rPr lang="en-US" i="1"/>
              <a:t>high</a:t>
            </a:r>
          </a:p>
        </p:txBody>
      </p:sp>
      <p:sp>
        <p:nvSpPr>
          <p:cNvPr id="35" name="Ellipse 34"/>
          <p:cNvSpPr/>
          <p:nvPr/>
        </p:nvSpPr>
        <p:spPr bwMode="auto">
          <a:xfrm>
            <a:off x="3372669" y="3125815"/>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2" name="Ellipse 41"/>
          <p:cNvSpPr/>
          <p:nvPr/>
        </p:nvSpPr>
        <p:spPr bwMode="auto">
          <a:xfrm>
            <a:off x="5612346" y="3125815"/>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6" name="Ellipse 45"/>
          <p:cNvSpPr/>
          <p:nvPr/>
        </p:nvSpPr>
        <p:spPr bwMode="auto">
          <a:xfrm>
            <a:off x="3848150" y="3463353"/>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7" name="Ellipse 46"/>
          <p:cNvSpPr/>
          <p:nvPr/>
        </p:nvSpPr>
        <p:spPr bwMode="auto">
          <a:xfrm>
            <a:off x="5036282" y="3463353"/>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0" name="Ellipse 49"/>
          <p:cNvSpPr/>
          <p:nvPr/>
        </p:nvSpPr>
        <p:spPr bwMode="auto">
          <a:xfrm>
            <a:off x="3380098" y="3800891"/>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1" name="Ellipse 50"/>
          <p:cNvSpPr/>
          <p:nvPr/>
        </p:nvSpPr>
        <p:spPr bwMode="auto">
          <a:xfrm>
            <a:off x="4532226" y="3800891"/>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4" name="Ellipse 53"/>
          <p:cNvSpPr/>
          <p:nvPr/>
        </p:nvSpPr>
        <p:spPr bwMode="auto">
          <a:xfrm>
            <a:off x="3308090" y="4138429"/>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5" name="Ellipse 54"/>
          <p:cNvSpPr/>
          <p:nvPr/>
        </p:nvSpPr>
        <p:spPr bwMode="auto">
          <a:xfrm>
            <a:off x="5000278" y="4138429"/>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8" name="Ellipse 57"/>
          <p:cNvSpPr/>
          <p:nvPr/>
        </p:nvSpPr>
        <p:spPr bwMode="auto">
          <a:xfrm>
            <a:off x="3260812" y="4475967"/>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9" name="Ellipse 58"/>
          <p:cNvSpPr/>
          <p:nvPr/>
        </p:nvSpPr>
        <p:spPr bwMode="auto">
          <a:xfrm>
            <a:off x="5000278" y="4475967"/>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2" name="Ellipse 61"/>
          <p:cNvSpPr/>
          <p:nvPr/>
        </p:nvSpPr>
        <p:spPr bwMode="auto">
          <a:xfrm>
            <a:off x="3704134" y="4813505"/>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3" name="Ellipse 62"/>
          <p:cNvSpPr/>
          <p:nvPr/>
        </p:nvSpPr>
        <p:spPr bwMode="auto">
          <a:xfrm>
            <a:off x="5036282" y="4813505"/>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6" name="Ellipse 65"/>
          <p:cNvSpPr/>
          <p:nvPr/>
        </p:nvSpPr>
        <p:spPr bwMode="auto">
          <a:xfrm>
            <a:off x="3486014" y="5151043"/>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67" name="Ellipse 66"/>
          <p:cNvSpPr/>
          <p:nvPr/>
        </p:nvSpPr>
        <p:spPr bwMode="auto">
          <a:xfrm>
            <a:off x="4973799" y="5151043"/>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0" name="Ellipse 69"/>
          <p:cNvSpPr/>
          <p:nvPr/>
        </p:nvSpPr>
        <p:spPr bwMode="auto">
          <a:xfrm>
            <a:off x="3692860" y="5488581"/>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1" name="Ellipse 70"/>
          <p:cNvSpPr/>
          <p:nvPr/>
        </p:nvSpPr>
        <p:spPr bwMode="auto">
          <a:xfrm>
            <a:off x="4916996" y="5488581"/>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4" name="Ellipse 73"/>
          <p:cNvSpPr/>
          <p:nvPr/>
        </p:nvSpPr>
        <p:spPr bwMode="auto">
          <a:xfrm>
            <a:off x="3560118" y="5826115"/>
            <a:ext cx="96738" cy="96738"/>
          </a:xfrm>
          <a:prstGeom prst="ellipse">
            <a:avLst/>
          </a:prstGeom>
          <a:solidFill>
            <a:schemeClr val="bg2"/>
          </a:solidFill>
          <a:ln w="9525" cap="flat" cmpd="sng" algn="ctr">
            <a:solidFill>
              <a:schemeClr val="bg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5" name="Ellipse 74"/>
          <p:cNvSpPr/>
          <p:nvPr/>
        </p:nvSpPr>
        <p:spPr bwMode="auto">
          <a:xfrm>
            <a:off x="4844988" y="5826115"/>
            <a:ext cx="96738" cy="96738"/>
          </a:xfrm>
          <a:prstGeom prst="ellipse">
            <a:avLst/>
          </a:prstGeom>
          <a:solidFill>
            <a:schemeClr val="accent2"/>
          </a:solidFill>
          <a:ln w="9525" cap="flat" cmpd="sng" algn="ctr">
            <a:solidFill>
              <a:schemeClr val="accent2"/>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cxnSp>
        <p:nvCxnSpPr>
          <p:cNvPr id="84" name="Gerade Verbindung 83"/>
          <p:cNvCxnSpPr>
            <a:stCxn id="35" idx="4"/>
            <a:endCxn id="46" idx="0"/>
          </p:cNvCxnSpPr>
          <p:nvPr/>
        </p:nvCxnSpPr>
        <p:spPr bwMode="auto">
          <a:xfrm>
            <a:off x="3421038" y="3222553"/>
            <a:ext cx="475481"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0" name="Gerade Verbindung 89"/>
          <p:cNvCxnSpPr>
            <a:stCxn id="50" idx="0"/>
            <a:endCxn id="46" idx="4"/>
          </p:cNvCxnSpPr>
          <p:nvPr/>
        </p:nvCxnSpPr>
        <p:spPr bwMode="auto">
          <a:xfrm flipV="1">
            <a:off x="3428467" y="3560091"/>
            <a:ext cx="468052"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Gerade Verbindung 92"/>
          <p:cNvCxnSpPr>
            <a:stCxn id="54" idx="0"/>
            <a:endCxn id="50" idx="4"/>
          </p:cNvCxnSpPr>
          <p:nvPr/>
        </p:nvCxnSpPr>
        <p:spPr bwMode="auto">
          <a:xfrm flipV="1">
            <a:off x="3356459" y="3897629"/>
            <a:ext cx="72008"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6" name="Gerade Verbindung 95"/>
          <p:cNvCxnSpPr>
            <a:stCxn id="58" idx="0"/>
            <a:endCxn id="54" idx="4"/>
          </p:cNvCxnSpPr>
          <p:nvPr/>
        </p:nvCxnSpPr>
        <p:spPr bwMode="auto">
          <a:xfrm flipV="1">
            <a:off x="3309181" y="4235167"/>
            <a:ext cx="47278"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9" name="Gerade Verbindung 98"/>
          <p:cNvCxnSpPr>
            <a:stCxn id="62" idx="0"/>
            <a:endCxn id="58" idx="4"/>
          </p:cNvCxnSpPr>
          <p:nvPr/>
        </p:nvCxnSpPr>
        <p:spPr bwMode="auto">
          <a:xfrm flipH="1" flipV="1">
            <a:off x="3309181" y="4572705"/>
            <a:ext cx="443322"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 name="Gerade Verbindung 102"/>
          <p:cNvCxnSpPr>
            <a:stCxn id="62" idx="4"/>
            <a:endCxn id="66" idx="0"/>
          </p:cNvCxnSpPr>
          <p:nvPr/>
        </p:nvCxnSpPr>
        <p:spPr bwMode="auto">
          <a:xfrm flipH="1">
            <a:off x="3534383" y="4910243"/>
            <a:ext cx="218120"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6" name="Gerade Verbindung 105"/>
          <p:cNvCxnSpPr>
            <a:stCxn id="66" idx="4"/>
            <a:endCxn id="70" idx="0"/>
          </p:cNvCxnSpPr>
          <p:nvPr/>
        </p:nvCxnSpPr>
        <p:spPr bwMode="auto">
          <a:xfrm>
            <a:off x="3534383" y="5247781"/>
            <a:ext cx="206846" cy="240800"/>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0" name="Gerade Verbindung 109"/>
          <p:cNvCxnSpPr>
            <a:stCxn id="70" idx="4"/>
            <a:endCxn id="74" idx="0"/>
          </p:cNvCxnSpPr>
          <p:nvPr/>
        </p:nvCxnSpPr>
        <p:spPr bwMode="auto">
          <a:xfrm flipH="1">
            <a:off x="3608487" y="5585319"/>
            <a:ext cx="132742" cy="240796"/>
          </a:xfrm>
          <a:prstGeom prst="line">
            <a:avLst/>
          </a:prstGeom>
          <a:solidFill>
            <a:schemeClr val="accent1"/>
          </a:solidFill>
          <a:ln w="1905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3" name="Gerade Verbindung 112"/>
          <p:cNvCxnSpPr>
            <a:stCxn id="71" idx="4"/>
            <a:endCxn id="75" idx="0"/>
          </p:cNvCxnSpPr>
          <p:nvPr/>
        </p:nvCxnSpPr>
        <p:spPr bwMode="auto">
          <a:xfrm flipH="1">
            <a:off x="4893357" y="5585319"/>
            <a:ext cx="72008" cy="240796"/>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6" name="Gerade Verbindung 115"/>
          <p:cNvCxnSpPr>
            <a:stCxn id="67" idx="4"/>
            <a:endCxn id="71" idx="0"/>
          </p:cNvCxnSpPr>
          <p:nvPr/>
        </p:nvCxnSpPr>
        <p:spPr bwMode="auto">
          <a:xfrm flipH="1">
            <a:off x="4965365" y="5247781"/>
            <a:ext cx="56803"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9" name="Gerade Verbindung 118"/>
          <p:cNvCxnSpPr>
            <a:stCxn id="63" idx="4"/>
            <a:endCxn id="67" idx="0"/>
          </p:cNvCxnSpPr>
          <p:nvPr/>
        </p:nvCxnSpPr>
        <p:spPr bwMode="auto">
          <a:xfrm flipH="1">
            <a:off x="5022168" y="4910243"/>
            <a:ext cx="62483"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 name="Gerade Verbindung 121"/>
          <p:cNvCxnSpPr>
            <a:stCxn id="59" idx="4"/>
            <a:endCxn id="63" idx="0"/>
          </p:cNvCxnSpPr>
          <p:nvPr/>
        </p:nvCxnSpPr>
        <p:spPr bwMode="auto">
          <a:xfrm>
            <a:off x="5048647" y="4572705"/>
            <a:ext cx="36004"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5" name="Gerade Verbindung 124"/>
          <p:cNvCxnSpPr>
            <a:stCxn id="55" idx="4"/>
            <a:endCxn id="59" idx="0"/>
          </p:cNvCxnSpPr>
          <p:nvPr/>
        </p:nvCxnSpPr>
        <p:spPr bwMode="auto">
          <a:xfrm>
            <a:off x="5048647" y="4235167"/>
            <a:ext cx="0"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8" name="Gerade Verbindung 127"/>
          <p:cNvCxnSpPr>
            <a:stCxn id="51" idx="4"/>
            <a:endCxn id="55" idx="0"/>
          </p:cNvCxnSpPr>
          <p:nvPr/>
        </p:nvCxnSpPr>
        <p:spPr bwMode="auto">
          <a:xfrm>
            <a:off x="4580595" y="3897629"/>
            <a:ext cx="468052"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1" name="Gerade Verbindung 130"/>
          <p:cNvCxnSpPr>
            <a:stCxn id="47" idx="4"/>
            <a:endCxn id="51" idx="0"/>
          </p:cNvCxnSpPr>
          <p:nvPr/>
        </p:nvCxnSpPr>
        <p:spPr bwMode="auto">
          <a:xfrm flipH="1">
            <a:off x="4580595" y="3560091"/>
            <a:ext cx="504056"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4" name="Gerade Verbindung 133"/>
          <p:cNvCxnSpPr>
            <a:stCxn id="42" idx="4"/>
            <a:endCxn id="47" idx="0"/>
          </p:cNvCxnSpPr>
          <p:nvPr/>
        </p:nvCxnSpPr>
        <p:spPr bwMode="auto">
          <a:xfrm flipH="1">
            <a:off x="5084651" y="3222553"/>
            <a:ext cx="576064" cy="240800"/>
          </a:xfrm>
          <a:prstGeom prst="line">
            <a:avLst/>
          </a:prstGeom>
          <a:solidFill>
            <a:schemeClr val="accent1"/>
          </a:solidFill>
          <a:ln w="1905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9" name="Textfeld 138"/>
          <p:cNvSpPr txBox="1"/>
          <p:nvPr/>
        </p:nvSpPr>
        <p:spPr>
          <a:xfrm>
            <a:off x="5799678" y="3063384"/>
            <a:ext cx="845510" cy="443198"/>
          </a:xfrm>
          <a:prstGeom prst="rect">
            <a:avLst/>
          </a:prstGeom>
          <a:noFill/>
        </p:spPr>
        <p:txBody>
          <a:bodyPr wrap="square" lIns="0" tIns="0" rIns="0" bIns="0" rtlCol="0">
            <a:spAutoFit/>
          </a:bodyPr>
          <a:lstStyle/>
          <a:p>
            <a:pPr algn="l"/>
            <a:r>
              <a:rPr lang="en-US" b="1"/>
              <a:t>2-star hotel</a:t>
            </a:r>
          </a:p>
        </p:txBody>
      </p:sp>
      <p:sp>
        <p:nvSpPr>
          <p:cNvPr id="64" name="Textfeld 63"/>
          <p:cNvSpPr txBox="1"/>
          <p:nvPr/>
        </p:nvSpPr>
        <p:spPr>
          <a:xfrm>
            <a:off x="2648744" y="3063384"/>
            <a:ext cx="648072" cy="443198"/>
          </a:xfrm>
          <a:prstGeom prst="rect">
            <a:avLst/>
          </a:prstGeom>
          <a:noFill/>
        </p:spPr>
        <p:txBody>
          <a:bodyPr wrap="square" lIns="0" tIns="0" rIns="0" bIns="0" rtlCol="0">
            <a:spAutoFit/>
          </a:bodyPr>
          <a:lstStyle/>
          <a:p>
            <a:pPr algn="r"/>
            <a:r>
              <a:rPr lang="en-US" b="1"/>
              <a:t>1-star hotel</a:t>
            </a:r>
          </a:p>
        </p:txBody>
      </p:sp>
      <p:sp>
        <p:nvSpPr>
          <p:cNvPr id="30" name="Textfeld 29"/>
          <p:cNvSpPr txBox="1"/>
          <p:nvPr/>
        </p:nvSpPr>
        <p:spPr>
          <a:xfrm>
            <a:off x="596516" y="3063385"/>
            <a:ext cx="1836204" cy="221599"/>
          </a:xfrm>
          <a:prstGeom prst="rect">
            <a:avLst/>
          </a:prstGeom>
          <a:noFill/>
        </p:spPr>
        <p:txBody>
          <a:bodyPr wrap="square" lIns="0" tIns="0" rIns="0" bIns="0" rtlCol="0">
            <a:spAutoFit/>
          </a:bodyPr>
          <a:lstStyle/>
          <a:p>
            <a:pPr algn="l"/>
            <a:r>
              <a:rPr lang="en-US"/>
              <a:t>Price</a:t>
            </a:r>
          </a:p>
        </p:txBody>
      </p:sp>
      <p:sp>
        <p:nvSpPr>
          <p:cNvPr id="45" name="Textfeld 44"/>
          <p:cNvSpPr txBox="1"/>
          <p:nvPr/>
        </p:nvSpPr>
        <p:spPr>
          <a:xfrm>
            <a:off x="596516" y="3400923"/>
            <a:ext cx="1836204" cy="221599"/>
          </a:xfrm>
          <a:prstGeom prst="rect">
            <a:avLst/>
          </a:prstGeom>
          <a:noFill/>
        </p:spPr>
        <p:txBody>
          <a:bodyPr wrap="square" lIns="0" tIns="0" rIns="0" bIns="0" rtlCol="0">
            <a:spAutoFit/>
          </a:bodyPr>
          <a:lstStyle/>
          <a:p>
            <a:pPr algn="l"/>
            <a:r>
              <a:rPr lang="en-US"/>
              <a:t>Rooms</a:t>
            </a:r>
          </a:p>
        </p:txBody>
      </p:sp>
      <p:sp>
        <p:nvSpPr>
          <p:cNvPr id="49" name="Textfeld 48"/>
          <p:cNvSpPr txBox="1"/>
          <p:nvPr/>
        </p:nvSpPr>
        <p:spPr>
          <a:xfrm>
            <a:off x="596516" y="3738461"/>
            <a:ext cx="1836204" cy="221599"/>
          </a:xfrm>
          <a:prstGeom prst="rect">
            <a:avLst/>
          </a:prstGeom>
          <a:noFill/>
        </p:spPr>
        <p:txBody>
          <a:bodyPr wrap="square" lIns="0" tIns="0" rIns="0" bIns="0" rtlCol="0">
            <a:spAutoFit/>
          </a:bodyPr>
          <a:lstStyle/>
          <a:p>
            <a:pPr algn="l"/>
            <a:r>
              <a:rPr lang="en-US"/>
              <a:t>Quietness of rooms</a:t>
            </a:r>
          </a:p>
        </p:txBody>
      </p:sp>
      <p:sp>
        <p:nvSpPr>
          <p:cNvPr id="53" name="Textfeld 52"/>
          <p:cNvSpPr txBox="1"/>
          <p:nvPr/>
        </p:nvSpPr>
        <p:spPr>
          <a:xfrm>
            <a:off x="596516" y="4075999"/>
            <a:ext cx="1836204" cy="221599"/>
          </a:xfrm>
          <a:prstGeom prst="rect">
            <a:avLst/>
          </a:prstGeom>
          <a:noFill/>
        </p:spPr>
        <p:txBody>
          <a:bodyPr wrap="square" lIns="0" tIns="0" rIns="0" bIns="0" rtlCol="0">
            <a:spAutoFit/>
          </a:bodyPr>
          <a:lstStyle/>
          <a:p>
            <a:pPr algn="l"/>
            <a:r>
              <a:rPr lang="en-US"/>
              <a:t>Quality of beds</a:t>
            </a:r>
          </a:p>
        </p:txBody>
      </p:sp>
      <p:sp>
        <p:nvSpPr>
          <p:cNvPr id="57" name="Textfeld 56"/>
          <p:cNvSpPr txBox="1"/>
          <p:nvPr/>
        </p:nvSpPr>
        <p:spPr>
          <a:xfrm>
            <a:off x="596516" y="4413537"/>
            <a:ext cx="1836204" cy="221599"/>
          </a:xfrm>
          <a:prstGeom prst="rect">
            <a:avLst/>
          </a:prstGeom>
          <a:noFill/>
        </p:spPr>
        <p:txBody>
          <a:bodyPr wrap="square" lIns="0" tIns="0" rIns="0" bIns="0" rtlCol="0">
            <a:spAutoFit/>
          </a:bodyPr>
          <a:lstStyle/>
          <a:p>
            <a:pPr algn="l"/>
            <a:r>
              <a:rPr lang="en-US"/>
              <a:t>Hygiene</a:t>
            </a:r>
          </a:p>
        </p:txBody>
      </p:sp>
      <p:sp>
        <p:nvSpPr>
          <p:cNvPr id="61" name="Textfeld 60"/>
          <p:cNvSpPr txBox="1"/>
          <p:nvPr/>
        </p:nvSpPr>
        <p:spPr>
          <a:xfrm>
            <a:off x="596516" y="4751075"/>
            <a:ext cx="1836204" cy="221599"/>
          </a:xfrm>
          <a:prstGeom prst="rect">
            <a:avLst/>
          </a:prstGeom>
          <a:noFill/>
        </p:spPr>
        <p:txBody>
          <a:bodyPr wrap="square" lIns="0" tIns="0" rIns="0" bIns="0" rtlCol="0">
            <a:spAutoFit/>
          </a:bodyPr>
          <a:lstStyle/>
          <a:p>
            <a:pPr algn="l"/>
            <a:r>
              <a:rPr lang="en-US"/>
              <a:t>Reception</a:t>
            </a:r>
          </a:p>
        </p:txBody>
      </p:sp>
      <p:sp>
        <p:nvSpPr>
          <p:cNvPr id="65" name="Textfeld 64"/>
          <p:cNvSpPr txBox="1"/>
          <p:nvPr/>
        </p:nvSpPr>
        <p:spPr>
          <a:xfrm>
            <a:off x="596516" y="5088613"/>
            <a:ext cx="1836204" cy="221599"/>
          </a:xfrm>
          <a:prstGeom prst="rect">
            <a:avLst/>
          </a:prstGeom>
          <a:noFill/>
        </p:spPr>
        <p:txBody>
          <a:bodyPr wrap="square" lIns="0" tIns="0" rIns="0" bIns="0" rtlCol="0">
            <a:spAutoFit/>
          </a:bodyPr>
          <a:lstStyle/>
          <a:p>
            <a:pPr algn="l"/>
            <a:r>
              <a:rPr lang="en-US"/>
              <a:t>Lounges</a:t>
            </a:r>
          </a:p>
        </p:txBody>
      </p:sp>
      <p:sp>
        <p:nvSpPr>
          <p:cNvPr id="69" name="Textfeld 68"/>
          <p:cNvSpPr txBox="1"/>
          <p:nvPr/>
        </p:nvSpPr>
        <p:spPr>
          <a:xfrm>
            <a:off x="596516" y="5426151"/>
            <a:ext cx="1836204" cy="221599"/>
          </a:xfrm>
          <a:prstGeom prst="rect">
            <a:avLst/>
          </a:prstGeom>
          <a:noFill/>
        </p:spPr>
        <p:txBody>
          <a:bodyPr wrap="square" lIns="0" tIns="0" rIns="0" bIns="0" rtlCol="0">
            <a:spAutoFit/>
          </a:bodyPr>
          <a:lstStyle/>
          <a:p>
            <a:pPr algn="l"/>
            <a:r>
              <a:rPr lang="en-US"/>
              <a:t>Eating facilities</a:t>
            </a:r>
          </a:p>
        </p:txBody>
      </p:sp>
      <p:sp>
        <p:nvSpPr>
          <p:cNvPr id="73" name="Textfeld 72"/>
          <p:cNvSpPr txBox="1"/>
          <p:nvPr/>
        </p:nvSpPr>
        <p:spPr>
          <a:xfrm>
            <a:off x="596516" y="5763685"/>
            <a:ext cx="1836204" cy="221599"/>
          </a:xfrm>
          <a:prstGeom prst="rect">
            <a:avLst/>
          </a:prstGeom>
          <a:noFill/>
        </p:spPr>
        <p:txBody>
          <a:bodyPr wrap="square" lIns="0" tIns="0" rIns="0" bIns="0" rtlCol="0">
            <a:spAutoFit/>
          </a:bodyPr>
          <a:lstStyle/>
          <a:p>
            <a:pPr algn="l"/>
            <a:r>
              <a:rPr lang="en-US"/>
              <a:t>Architecture</a:t>
            </a:r>
          </a:p>
        </p:txBody>
      </p:sp>
      <p:sp>
        <p:nvSpPr>
          <p:cNvPr id="78" name="Textfeld 77"/>
          <p:cNvSpPr txBox="1"/>
          <p:nvPr/>
        </p:nvSpPr>
        <p:spPr>
          <a:xfrm>
            <a:off x="596516" y="2420888"/>
            <a:ext cx="1836204" cy="443198"/>
          </a:xfrm>
          <a:prstGeom prst="rect">
            <a:avLst/>
          </a:prstGeom>
          <a:noFill/>
        </p:spPr>
        <p:txBody>
          <a:bodyPr wrap="square" lIns="0" tIns="0" rIns="0" bIns="0" rtlCol="0">
            <a:spAutoFit/>
          </a:bodyPr>
          <a:lstStyle/>
          <a:p>
            <a:pPr algn="l"/>
            <a:r>
              <a:rPr lang="en-US" b="1"/>
              <a:t>Product/service elements</a:t>
            </a:r>
          </a:p>
        </p:txBody>
      </p:sp>
      <p:sp>
        <p:nvSpPr>
          <p:cNvPr id="68" name="Ellipse 67"/>
          <p:cNvSpPr/>
          <p:nvPr/>
        </p:nvSpPr>
        <p:spPr bwMode="auto">
          <a:xfrm>
            <a:off x="3624697" y="3131443"/>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2" name="Ellipse 71"/>
          <p:cNvSpPr/>
          <p:nvPr/>
        </p:nvSpPr>
        <p:spPr bwMode="auto">
          <a:xfrm>
            <a:off x="3776142" y="3468981"/>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6" name="Ellipse 75"/>
          <p:cNvSpPr/>
          <p:nvPr/>
        </p:nvSpPr>
        <p:spPr bwMode="auto">
          <a:xfrm>
            <a:off x="5794462" y="3806519"/>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7" name="Ellipse 76"/>
          <p:cNvSpPr/>
          <p:nvPr/>
        </p:nvSpPr>
        <p:spPr bwMode="auto">
          <a:xfrm>
            <a:off x="5792366" y="4144057"/>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79" name="Ellipse 78"/>
          <p:cNvSpPr/>
          <p:nvPr/>
        </p:nvSpPr>
        <p:spPr bwMode="auto">
          <a:xfrm>
            <a:off x="5792366" y="4481595"/>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80" name="Ellipse 79"/>
          <p:cNvSpPr/>
          <p:nvPr/>
        </p:nvSpPr>
        <p:spPr bwMode="auto">
          <a:xfrm>
            <a:off x="2984054" y="4819133"/>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85" name="Ellipse 84"/>
          <p:cNvSpPr/>
          <p:nvPr/>
        </p:nvSpPr>
        <p:spPr bwMode="auto">
          <a:xfrm>
            <a:off x="2732026" y="5156671"/>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86" name="Ellipse 85"/>
          <p:cNvSpPr/>
          <p:nvPr/>
        </p:nvSpPr>
        <p:spPr bwMode="auto">
          <a:xfrm>
            <a:off x="2732026" y="5494209"/>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87" name="Ellipse 86"/>
          <p:cNvSpPr/>
          <p:nvPr/>
        </p:nvSpPr>
        <p:spPr bwMode="auto">
          <a:xfrm>
            <a:off x="2948050" y="5831743"/>
            <a:ext cx="96738" cy="96738"/>
          </a:xfrm>
          <a:prstGeom prst="ellipse">
            <a:avLst/>
          </a:prstGeom>
          <a:solidFill>
            <a:srgbClr val="C00000"/>
          </a:solidFill>
          <a:ln w="9525" cap="flat" cmpd="sng" algn="ctr">
            <a:solidFill>
              <a:srgbClr val="C00000"/>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cxnSp>
        <p:nvCxnSpPr>
          <p:cNvPr id="88" name="Gerade Verbindung 87"/>
          <p:cNvCxnSpPr>
            <a:stCxn id="68" idx="4"/>
            <a:endCxn id="72" idx="0"/>
          </p:cNvCxnSpPr>
          <p:nvPr/>
        </p:nvCxnSpPr>
        <p:spPr bwMode="auto">
          <a:xfrm>
            <a:off x="3673066" y="3228181"/>
            <a:ext cx="151445" cy="240800"/>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9" name="Gerade Verbindung 88"/>
          <p:cNvCxnSpPr>
            <a:stCxn id="76" idx="0"/>
            <a:endCxn id="72" idx="4"/>
          </p:cNvCxnSpPr>
          <p:nvPr/>
        </p:nvCxnSpPr>
        <p:spPr bwMode="auto">
          <a:xfrm flipH="1" flipV="1">
            <a:off x="3824511" y="3565719"/>
            <a:ext cx="2018320" cy="240800"/>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1" name="Gerade Verbindung 90"/>
          <p:cNvCxnSpPr>
            <a:stCxn id="77" idx="0"/>
            <a:endCxn id="76" idx="4"/>
          </p:cNvCxnSpPr>
          <p:nvPr/>
        </p:nvCxnSpPr>
        <p:spPr bwMode="auto">
          <a:xfrm flipV="1">
            <a:off x="5840735" y="3903257"/>
            <a:ext cx="2096" cy="240800"/>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2" name="Gerade Verbindung 91"/>
          <p:cNvCxnSpPr>
            <a:stCxn id="79" idx="0"/>
            <a:endCxn id="77" idx="4"/>
          </p:cNvCxnSpPr>
          <p:nvPr/>
        </p:nvCxnSpPr>
        <p:spPr bwMode="auto">
          <a:xfrm flipV="1">
            <a:off x="5840735" y="4240795"/>
            <a:ext cx="0" cy="240800"/>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4" name="Gerade Verbindung 93"/>
          <p:cNvCxnSpPr>
            <a:stCxn id="80" idx="0"/>
            <a:endCxn id="79" idx="4"/>
          </p:cNvCxnSpPr>
          <p:nvPr/>
        </p:nvCxnSpPr>
        <p:spPr bwMode="auto">
          <a:xfrm flipV="1">
            <a:off x="3032423" y="4578333"/>
            <a:ext cx="2808312" cy="240800"/>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5" name="Gerade Verbindung 94"/>
          <p:cNvCxnSpPr>
            <a:stCxn id="80" idx="4"/>
            <a:endCxn id="85" idx="0"/>
          </p:cNvCxnSpPr>
          <p:nvPr/>
        </p:nvCxnSpPr>
        <p:spPr bwMode="auto">
          <a:xfrm flipH="1">
            <a:off x="2780395" y="4915871"/>
            <a:ext cx="252028" cy="240800"/>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7" name="Gerade Verbindung 96"/>
          <p:cNvCxnSpPr>
            <a:stCxn id="85" idx="4"/>
            <a:endCxn id="86" idx="0"/>
          </p:cNvCxnSpPr>
          <p:nvPr/>
        </p:nvCxnSpPr>
        <p:spPr bwMode="auto">
          <a:xfrm>
            <a:off x="2780395" y="5253409"/>
            <a:ext cx="0" cy="240800"/>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8" name="Gerade Verbindung 97"/>
          <p:cNvCxnSpPr>
            <a:stCxn id="86" idx="4"/>
            <a:endCxn id="87" idx="0"/>
          </p:cNvCxnSpPr>
          <p:nvPr/>
        </p:nvCxnSpPr>
        <p:spPr bwMode="auto">
          <a:xfrm>
            <a:off x="2780395" y="5590947"/>
            <a:ext cx="216024" cy="240796"/>
          </a:xfrm>
          <a:prstGeom prst="line">
            <a:avLst/>
          </a:prstGeom>
          <a:solidFill>
            <a:schemeClr val="accent1"/>
          </a:solidFill>
          <a:ln w="1905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Textfeld 99"/>
          <p:cNvSpPr txBox="1"/>
          <p:nvPr/>
        </p:nvSpPr>
        <p:spPr>
          <a:xfrm>
            <a:off x="3836876" y="3063384"/>
            <a:ext cx="1093576" cy="221599"/>
          </a:xfrm>
          <a:prstGeom prst="rect">
            <a:avLst/>
          </a:prstGeom>
          <a:noFill/>
        </p:spPr>
        <p:txBody>
          <a:bodyPr wrap="square" lIns="0" tIns="0" rIns="0" bIns="0" rtlCol="0">
            <a:spAutoFit/>
          </a:bodyPr>
          <a:lstStyle/>
          <a:p>
            <a:pPr algn="l"/>
            <a:r>
              <a:rPr lang="en-US" b="1"/>
              <a:t>Formule 1</a:t>
            </a:r>
          </a:p>
        </p:txBody>
      </p:sp>
    </p:spTree>
    <p:extLst>
      <p:ext uri="{BB962C8B-B14F-4D97-AF65-F5344CB8AC3E}">
        <p14:creationId xmlns:p14="http://schemas.microsoft.com/office/powerpoint/2010/main" val="560487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kt 4" hidden="1"/>
          <p:cNvGraphicFramePr>
            <a:graphicFrameLocks noChangeAspect="1"/>
          </p:cNvGraphicFramePr>
          <p:nvPr>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8861" name="think-cell Folie" r:id="rId4" imgW="270" imgH="270" progId="TCLayout.ActiveDocument.1">
                  <p:embed/>
                </p:oleObj>
              </mc:Choice>
              <mc:Fallback>
                <p:oleObj name="think-cell Folie" r:id="rId4" imgW="270" imgH="270" progId="TCLayout.ActiveDocument.1">
                  <p:embed/>
                  <p:pic>
                    <p:nvPicPr>
                      <p:cNvPr id="5" name="Objekt 4"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dirty="0"/>
              <a:t>»WHAT?« Breakthrough Ideas, inventing radical products, services and markets</a:t>
            </a:r>
            <a:br>
              <a:rPr lang="en-US" dirty="0"/>
            </a:br>
            <a:r>
              <a:rPr lang="en-US" dirty="0"/>
              <a:t>the case of BMW i3 and i8 – the first carbon-fiber electric cars</a:t>
            </a:r>
          </a:p>
        </p:txBody>
      </p:sp>
      <p:sp>
        <p:nvSpPr>
          <p:cNvPr id="4" name="Textplatzhalter 3"/>
          <p:cNvSpPr>
            <a:spLocks noGrp="1"/>
          </p:cNvSpPr>
          <p:nvPr>
            <p:ph type="body" sz="quarter" idx="20"/>
          </p:nvPr>
        </p:nvSpPr>
        <p:spPr/>
        <p:txBody>
          <a:bodyPr/>
          <a:lstStyle/>
          <a:p>
            <a:r>
              <a:rPr lang="de-DE" dirty="0"/>
              <a:t>  </a:t>
            </a:r>
            <a:endParaRPr lang="en-US" dirty="0"/>
          </a:p>
        </p:txBody>
      </p:sp>
      <p:sp>
        <p:nvSpPr>
          <p:cNvPr id="3" name="Textplatzhalter 2"/>
          <p:cNvSpPr>
            <a:spLocks noGrp="1"/>
          </p:cNvSpPr>
          <p:nvPr>
            <p:ph type="body" sz="quarter" idx="18"/>
          </p:nvPr>
        </p:nvSpPr>
        <p:spPr/>
        <p:txBody>
          <a:bodyPr/>
          <a:lstStyle/>
          <a:p>
            <a:r>
              <a:rPr lang="en-US" dirty="0"/>
              <a:t>Source: http://www.gatesnotes.com/Development/Omniprocessor-From-Poop-to-Potable, retrieved 28.01.15</a:t>
            </a:r>
          </a:p>
        </p:txBody>
      </p:sp>
      <p:pic>
        <p:nvPicPr>
          <p:cNvPr id="38916" name="Picture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16496" y="1304764"/>
            <a:ext cx="5508612" cy="31031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15" name="Picture 3"/>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805091" y="1341438"/>
            <a:ext cx="3827859" cy="1897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22" name="Picture 10" descr="http://bmwi.bimmerpost.com/forums/multisite-style/bmwi/cars.png"/>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88504" y="3904828"/>
            <a:ext cx="9258300" cy="2476500"/>
          </a:xfrm>
          <a:prstGeom prst="rect">
            <a:avLst/>
          </a:prstGeom>
          <a:noFill/>
          <a:extLst>
            <a:ext uri="{909E8E84-426E-40DD-AFC4-6F175D3DCCD1}">
              <a14:hiddenFill xmlns:a14="http://schemas.microsoft.com/office/drawing/2010/main">
                <a:solidFill>
                  <a:srgbClr val="FFFFFF"/>
                </a:solidFill>
              </a14:hiddenFill>
            </a:ext>
          </a:extLst>
        </p:spPr>
      </p:pic>
      <p:pic>
        <p:nvPicPr>
          <p:cNvPr id="38925" name="Picture 13" descr="http://2.bp.blogspot.com/-jFRfIFgLvBg/UCN11cNCSHI/AAAAAAAAAm8/w3DpOdlDBlk/s1600/BMW-logo.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7725308" y="3292537"/>
            <a:ext cx="1932887" cy="1288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172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kt 3" hidden="1"/>
          <p:cNvGraphicFramePr>
            <a:graphicFrameLocks noChangeAspect="1"/>
          </p:cNvGraphicFramePr>
          <p:nvPr>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9885" name="think-cell Folie" r:id="rId4" imgW="270" imgH="270" progId="TCLayout.ActiveDocument.1">
                  <p:embed/>
                </p:oleObj>
              </mc:Choice>
              <mc:Fallback>
                <p:oleObj name="think-cell Folie" r:id="rId4" imgW="270" imgH="270" progId="TCLayout.ActiveDocument.1">
                  <p:embed/>
                  <p:pic>
                    <p:nvPicPr>
                      <p:cNvPr id="4" name="Objekt 3"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dirty="0"/>
              <a:t>»WHAT?« Breakthrough Ideas, inventing radical products, services and markets</a:t>
            </a:r>
            <a:br>
              <a:rPr lang="en-US" dirty="0"/>
            </a:br>
            <a:r>
              <a:rPr lang="en-US" dirty="0"/>
              <a:t>the case of </a:t>
            </a:r>
            <a:r>
              <a:rPr lang="en-US" dirty="0" err="1"/>
              <a:t>Vorwerk</a:t>
            </a:r>
            <a:r>
              <a:rPr lang="en-US" dirty="0"/>
              <a:t> Thermomix – automated high end, natural cooking</a:t>
            </a:r>
          </a:p>
        </p:txBody>
      </p:sp>
      <p:sp>
        <p:nvSpPr>
          <p:cNvPr id="5" name="Textplatzhalter 4"/>
          <p:cNvSpPr>
            <a:spLocks noGrp="1"/>
          </p:cNvSpPr>
          <p:nvPr>
            <p:ph type="body" sz="quarter" idx="20"/>
          </p:nvPr>
        </p:nvSpPr>
        <p:spPr/>
        <p:txBody>
          <a:bodyPr/>
          <a:lstStyle/>
          <a:p>
            <a:r>
              <a:rPr lang="de-DE" dirty="0"/>
              <a:t>  </a:t>
            </a:r>
            <a:endParaRPr lang="en-US" dirty="0"/>
          </a:p>
        </p:txBody>
      </p:sp>
      <p:sp>
        <p:nvSpPr>
          <p:cNvPr id="3" name="Textplatzhalter 2"/>
          <p:cNvSpPr>
            <a:spLocks noGrp="1"/>
          </p:cNvSpPr>
          <p:nvPr>
            <p:ph type="body" sz="quarter" idx="18"/>
          </p:nvPr>
        </p:nvSpPr>
        <p:spPr/>
        <p:txBody>
          <a:bodyPr/>
          <a:lstStyle/>
          <a:p>
            <a:r>
              <a:rPr lang="en-US" dirty="0"/>
              <a:t>Source: </a:t>
            </a:r>
            <a:r>
              <a:rPr lang="en-US" dirty="0" err="1"/>
              <a:t>Vorwerk</a:t>
            </a:r>
            <a:r>
              <a:rPr lang="en-US" dirty="0"/>
              <a:t>, FAZ 09.11.2014</a:t>
            </a:r>
          </a:p>
        </p:txBody>
      </p:sp>
      <p:pic>
        <p:nvPicPr>
          <p:cNvPr id="21"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276326" y="1387170"/>
            <a:ext cx="3340240" cy="26390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7"/>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496089" y="4140610"/>
            <a:ext cx="3141273" cy="220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rotWithShape="1">
          <a:blip r:embed="rId8" cstate="email">
            <a:extLst>
              <a:ext uri="{BEBA8EAE-BF5A-486C-A8C5-ECC9F3942E4B}">
                <a14:imgProps xmlns:a14="http://schemas.microsoft.com/office/drawing/2010/main">
                  <a14:imgLayer r:embed="rId9">
                    <a14:imgEffect>
                      <a14:backgroundRemoval t="3520" b="96066" l="0" r="100000">
                        <a14:foregroundMark x1="16268" y1="7867" x2="5742" y2="9317"/>
                        <a14:foregroundMark x1="88995" y1="8489" x2="94019" y2="10766"/>
                      </a14:backgroundRemoval>
                    </a14:imgEffect>
                  </a14:imgLayer>
                </a14:imgProps>
              </a:ext>
              <a:ext uri="{28A0092B-C50C-407E-A947-70E740481C1C}">
                <a14:useLocalDpi xmlns:a14="http://schemas.microsoft.com/office/drawing/2010/main"/>
              </a:ext>
            </a:extLst>
          </a:blip>
          <a:srcRect/>
          <a:stretch/>
        </p:blipFill>
        <p:spPr bwMode="auto">
          <a:xfrm>
            <a:off x="161925" y="1699085"/>
            <a:ext cx="3639954" cy="4214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6"/>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872880" y="1393079"/>
            <a:ext cx="2276176" cy="1980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Rectangle 6"/>
          <p:cNvSpPr/>
          <p:nvPr/>
        </p:nvSpPr>
        <p:spPr>
          <a:xfrm>
            <a:off x="3692860" y="3491846"/>
            <a:ext cx="1944216" cy="693238"/>
          </a:xfrm>
          <a:prstGeom prst="rect">
            <a:avLst/>
          </a:prstGeom>
          <a:noFill/>
          <a:ln w="28575">
            <a:noFill/>
          </a:ln>
        </p:spPr>
        <p:txBody>
          <a:bodyPr wrap="square">
            <a:noAutofit/>
          </a:bodyPr>
          <a:lstStyle/>
          <a:p>
            <a:r>
              <a:rPr lang="en-US" i="1" dirty="0" err="1"/>
              <a:t>Thermomix</a:t>
            </a:r>
            <a:r>
              <a:rPr lang="en-US" i="1" dirty="0"/>
              <a:t> 6: </a:t>
            </a:r>
          </a:p>
          <a:p>
            <a:r>
              <a:rPr lang="en-US" i="1" dirty="0"/>
              <a:t>Guided cooking</a:t>
            </a:r>
          </a:p>
        </p:txBody>
      </p:sp>
      <p:sp>
        <p:nvSpPr>
          <p:cNvPr id="27" name="Rectangle 8"/>
          <p:cNvSpPr/>
          <p:nvPr/>
        </p:nvSpPr>
        <p:spPr>
          <a:xfrm flipH="1">
            <a:off x="267067" y="5625244"/>
            <a:ext cx="2747130" cy="639849"/>
          </a:xfrm>
          <a:prstGeom prst="rect">
            <a:avLst/>
          </a:prstGeom>
          <a:noFill/>
          <a:ln w="28575">
            <a:noFill/>
          </a:ln>
        </p:spPr>
        <p:txBody>
          <a:bodyPr wrap="square">
            <a:noAutofit/>
          </a:bodyPr>
          <a:lstStyle/>
          <a:p>
            <a:r>
              <a:rPr lang="en-US" sz="1800" i="1" dirty="0"/>
              <a:t>A </a:t>
            </a:r>
            <a:r>
              <a:rPr lang="en-US" sz="1800" i="1" dirty="0" err="1"/>
              <a:t>Thermomix</a:t>
            </a:r>
            <a:r>
              <a:rPr lang="en-US" sz="1800" i="1" dirty="0"/>
              <a:t> is sold every </a:t>
            </a:r>
            <a:br>
              <a:rPr lang="en-US" sz="1800" i="1" dirty="0"/>
            </a:br>
            <a:r>
              <a:rPr lang="en-US" sz="1800" i="1" dirty="0"/>
              <a:t>38 seconds worldwide!</a:t>
            </a:r>
          </a:p>
        </p:txBody>
      </p:sp>
      <p:sp>
        <p:nvSpPr>
          <p:cNvPr id="28" name="Rectangle 9"/>
          <p:cNvSpPr/>
          <p:nvPr/>
        </p:nvSpPr>
        <p:spPr>
          <a:xfrm>
            <a:off x="6825208" y="4655223"/>
            <a:ext cx="2802980" cy="1690101"/>
          </a:xfrm>
          <a:prstGeom prst="rect">
            <a:avLst/>
          </a:prstGeom>
          <a:noFill/>
          <a:ln w="28575">
            <a:noFill/>
          </a:ln>
        </p:spPr>
        <p:txBody>
          <a:bodyPr wrap="square">
            <a:noAutofit/>
          </a:bodyPr>
          <a:lstStyle/>
          <a:p>
            <a:pPr marL="180975" indent="-180975" algn="l">
              <a:spcBef>
                <a:spcPts val="500"/>
              </a:spcBef>
              <a:buFont typeface="Arial" panose="020B0604020202020204" pitchFamily="34" charset="0"/>
              <a:buChar char="•"/>
            </a:pPr>
            <a:r>
              <a:rPr lang="en-US" sz="1800" i="1" dirty="0"/>
              <a:t>Cooking for everybody</a:t>
            </a:r>
          </a:p>
          <a:p>
            <a:pPr marL="180975" indent="-180975" algn="l">
              <a:spcBef>
                <a:spcPts val="500"/>
              </a:spcBef>
              <a:buFont typeface="Arial" panose="020B0604020202020204" pitchFamily="34" charset="0"/>
              <a:buChar char="•"/>
            </a:pPr>
            <a:r>
              <a:rPr lang="en-US" sz="1800" i="1" dirty="0"/>
              <a:t>Own ingredients</a:t>
            </a:r>
          </a:p>
          <a:p>
            <a:pPr marL="180975" indent="-180975" algn="l">
              <a:spcBef>
                <a:spcPts val="500"/>
              </a:spcBef>
              <a:buFont typeface="Arial" panose="020B0604020202020204" pitchFamily="34" charset="0"/>
              <a:buChar char="•"/>
            </a:pPr>
            <a:r>
              <a:rPr lang="en-US" sz="1800" i="1" dirty="0"/>
              <a:t>Meeting trends: mistrust against food industry, kitchen as status symbol</a:t>
            </a:r>
          </a:p>
        </p:txBody>
      </p:sp>
      <p:pic>
        <p:nvPicPr>
          <p:cNvPr id="32771" name="Picture 3"/>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430957" y="1335798"/>
            <a:ext cx="1209675" cy="638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Rectangle 22"/>
          <p:cNvSpPr>
            <a:spLocks noChangeArrowheads="1"/>
          </p:cNvSpPr>
          <p:nvPr/>
        </p:nvSpPr>
        <p:spPr bwMode="auto">
          <a:xfrm rot="21070556">
            <a:off x="1620473" y="1442339"/>
            <a:ext cx="1394241" cy="499660"/>
          </a:xfrm>
          <a:prstGeom prst="rect">
            <a:avLst/>
          </a:prstGeom>
          <a:solidFill>
            <a:schemeClr val="accent3"/>
          </a:solidFill>
          <a:ln w="38100">
            <a:solidFill>
              <a:schemeClr val="bg1"/>
            </a:solidFill>
          </a:ln>
          <a:effectLst/>
        </p:spPr>
        <p:txBody>
          <a:bodyPr wrap="none" lIns="0" tIns="0" rIns="0" bIns="0" anchor="ctr"/>
          <a:lstStyle/>
          <a:p>
            <a:pPr algn="ctr"/>
            <a:r>
              <a:rPr lang="en-US" altLang="en-US" sz="2800" b="1" dirty="0">
                <a:solidFill>
                  <a:prstClr val="black"/>
                </a:solidFill>
                <a:latin typeface="Arial" panose="020B0604020202020204" pitchFamily="34" charset="0"/>
                <a:cs typeface="Arial" panose="020B0604020202020204" pitchFamily="34" charset="0"/>
              </a:rPr>
              <a:t>€1000</a:t>
            </a:r>
          </a:p>
        </p:txBody>
      </p:sp>
    </p:spTree>
    <p:extLst>
      <p:ext uri="{BB962C8B-B14F-4D97-AF65-F5344CB8AC3E}">
        <p14:creationId xmlns:p14="http://schemas.microsoft.com/office/powerpoint/2010/main" val="1934273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7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28" grpId="0"/>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Platform: Revolution from the toolkit – Volkswagen launches the Modular Transverse Toolkit  (</a:t>
            </a:r>
            <a:r>
              <a:rPr lang="en-US" dirty="0" err="1"/>
              <a:t>Modularer</a:t>
            </a:r>
            <a:r>
              <a:rPr lang="en-US" dirty="0"/>
              <a:t> </a:t>
            </a:r>
            <a:r>
              <a:rPr lang="en-US" dirty="0" err="1"/>
              <a:t>Querbaukasten</a:t>
            </a:r>
            <a:r>
              <a:rPr lang="en-US" dirty="0"/>
              <a:t>)</a:t>
            </a:r>
          </a:p>
        </p:txBody>
      </p:sp>
      <p:sp>
        <p:nvSpPr>
          <p:cNvPr id="5" name="Text Box 28"/>
          <p:cNvSpPr txBox="1">
            <a:spLocks noChangeArrowheads="1"/>
          </p:cNvSpPr>
          <p:nvPr/>
        </p:nvSpPr>
        <p:spPr bwMode="auto">
          <a:xfrm>
            <a:off x="8191500" y="6419850"/>
            <a:ext cx="1347788" cy="1963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tabLst>
                <a:tab pos="723900" algn="l"/>
                <a:tab pos="1447800" algn="l"/>
                <a:tab pos="2171700" algn="l"/>
                <a:tab pos="2895600" algn="l"/>
                <a:tab pos="3619500" algn="l"/>
              </a:tabLst>
              <a:defRPr sz="2000">
                <a:solidFill>
                  <a:schemeClr val="tx1"/>
                </a:solidFill>
                <a:latin typeface="Arial Narrow" pitchFamily="34" charset="0"/>
              </a:defRPr>
            </a:lvl1pPr>
            <a:lvl2pPr marL="742950" indent="-285750" defTabSz="457200">
              <a:tabLst>
                <a:tab pos="723900" algn="l"/>
                <a:tab pos="1447800" algn="l"/>
                <a:tab pos="2171700" algn="l"/>
                <a:tab pos="2895600" algn="l"/>
                <a:tab pos="3619500" algn="l"/>
              </a:tabLst>
              <a:defRPr sz="2000">
                <a:solidFill>
                  <a:schemeClr val="tx1"/>
                </a:solidFill>
                <a:latin typeface="Arial Narrow" pitchFamily="34" charset="0"/>
              </a:defRPr>
            </a:lvl2pPr>
            <a:lvl3pPr marL="1143000" indent="-228600" defTabSz="457200">
              <a:tabLst>
                <a:tab pos="723900" algn="l"/>
                <a:tab pos="1447800" algn="l"/>
                <a:tab pos="2171700" algn="l"/>
                <a:tab pos="2895600" algn="l"/>
                <a:tab pos="3619500" algn="l"/>
              </a:tabLst>
              <a:defRPr sz="2000">
                <a:solidFill>
                  <a:schemeClr val="tx1"/>
                </a:solidFill>
                <a:latin typeface="Arial Narrow" pitchFamily="34" charset="0"/>
              </a:defRPr>
            </a:lvl3pPr>
            <a:lvl4pPr marL="1600200" indent="-228600" defTabSz="457200">
              <a:tabLst>
                <a:tab pos="723900" algn="l"/>
                <a:tab pos="1447800" algn="l"/>
                <a:tab pos="2171700" algn="l"/>
                <a:tab pos="2895600" algn="l"/>
                <a:tab pos="3619500" algn="l"/>
              </a:tabLst>
              <a:defRPr sz="2000">
                <a:solidFill>
                  <a:schemeClr val="tx1"/>
                </a:solidFill>
                <a:latin typeface="Arial Narrow" pitchFamily="34" charset="0"/>
              </a:defRPr>
            </a:lvl4pPr>
            <a:lvl5pPr marL="2057400" indent="-228600" defTabSz="457200">
              <a:tabLst>
                <a:tab pos="723900" algn="l"/>
                <a:tab pos="1447800" algn="l"/>
                <a:tab pos="2171700" algn="l"/>
                <a:tab pos="2895600" algn="l"/>
                <a:tab pos="3619500" algn="l"/>
              </a:tabLst>
              <a:defRPr sz="2000">
                <a:solidFill>
                  <a:schemeClr val="tx1"/>
                </a:solidFill>
                <a:latin typeface="Arial Narrow" pitchFamily="34" charset="0"/>
              </a:defRPr>
            </a:lvl5pPr>
            <a:lvl6pPr marL="25146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6pPr>
            <a:lvl7pPr marL="29718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7pPr>
            <a:lvl8pPr marL="34290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8pPr>
            <a:lvl9pPr marL="38862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9pPr>
          </a:lstStyle>
          <a:p>
            <a:pPr algn="l">
              <a:lnSpc>
                <a:spcPct val="93000"/>
              </a:lnSpc>
              <a:buClr>
                <a:srgbClr val="000000"/>
              </a:buClr>
              <a:buSzPct val="45000"/>
              <a:defRPr/>
            </a:pPr>
            <a:r>
              <a:rPr lang="en-US" sz="1000" dirty="0">
                <a:solidFill>
                  <a:srgbClr val="000000"/>
                </a:solidFill>
                <a:latin typeface="+mj-lt"/>
              </a:rPr>
              <a:t>Source: Volkswagen (2012)</a:t>
            </a:r>
          </a:p>
        </p:txBody>
      </p:sp>
      <p:pic>
        <p:nvPicPr>
          <p:cNvPr id="8294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153025" y="3276600"/>
            <a:ext cx="4510454" cy="308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94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1949" y="3009900"/>
            <a:ext cx="4701655" cy="2709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948"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800725" y="1285875"/>
            <a:ext cx="3429151" cy="1976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951"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2899" y="1381719"/>
            <a:ext cx="5286375" cy="1651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2067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Solution: GE’s model “</a:t>
            </a:r>
            <a:r>
              <a:rPr lang="en-US" dirty="0" err="1"/>
              <a:t>OnPoint</a:t>
            </a:r>
            <a:r>
              <a:rPr lang="en-US" dirty="0"/>
              <a:t> – Power by the Hour,” selling its engines much as a utility company</a:t>
            </a:r>
          </a:p>
        </p:txBody>
      </p:sp>
      <p:sp>
        <p:nvSpPr>
          <p:cNvPr id="5" name="Text Box 28"/>
          <p:cNvSpPr txBox="1">
            <a:spLocks noChangeArrowheads="1"/>
          </p:cNvSpPr>
          <p:nvPr/>
        </p:nvSpPr>
        <p:spPr bwMode="auto">
          <a:xfrm>
            <a:off x="8206014" y="6477907"/>
            <a:ext cx="1347788" cy="1963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tabLst>
                <a:tab pos="723900" algn="l"/>
                <a:tab pos="1447800" algn="l"/>
                <a:tab pos="2171700" algn="l"/>
                <a:tab pos="2895600" algn="l"/>
                <a:tab pos="3619500" algn="l"/>
              </a:tabLst>
              <a:defRPr sz="2000">
                <a:solidFill>
                  <a:schemeClr val="tx1"/>
                </a:solidFill>
                <a:latin typeface="Arial Narrow" pitchFamily="34" charset="0"/>
              </a:defRPr>
            </a:lvl1pPr>
            <a:lvl2pPr marL="742950" indent="-285750" defTabSz="457200">
              <a:tabLst>
                <a:tab pos="723900" algn="l"/>
                <a:tab pos="1447800" algn="l"/>
                <a:tab pos="2171700" algn="l"/>
                <a:tab pos="2895600" algn="l"/>
                <a:tab pos="3619500" algn="l"/>
              </a:tabLst>
              <a:defRPr sz="2000">
                <a:solidFill>
                  <a:schemeClr val="tx1"/>
                </a:solidFill>
                <a:latin typeface="Arial Narrow" pitchFamily="34" charset="0"/>
              </a:defRPr>
            </a:lvl2pPr>
            <a:lvl3pPr marL="1143000" indent="-228600" defTabSz="457200">
              <a:tabLst>
                <a:tab pos="723900" algn="l"/>
                <a:tab pos="1447800" algn="l"/>
                <a:tab pos="2171700" algn="l"/>
                <a:tab pos="2895600" algn="l"/>
                <a:tab pos="3619500" algn="l"/>
              </a:tabLst>
              <a:defRPr sz="2000">
                <a:solidFill>
                  <a:schemeClr val="tx1"/>
                </a:solidFill>
                <a:latin typeface="Arial Narrow" pitchFamily="34" charset="0"/>
              </a:defRPr>
            </a:lvl3pPr>
            <a:lvl4pPr marL="1600200" indent="-228600" defTabSz="457200">
              <a:tabLst>
                <a:tab pos="723900" algn="l"/>
                <a:tab pos="1447800" algn="l"/>
                <a:tab pos="2171700" algn="l"/>
                <a:tab pos="2895600" algn="l"/>
                <a:tab pos="3619500" algn="l"/>
              </a:tabLst>
              <a:defRPr sz="2000">
                <a:solidFill>
                  <a:schemeClr val="tx1"/>
                </a:solidFill>
                <a:latin typeface="Arial Narrow" pitchFamily="34" charset="0"/>
              </a:defRPr>
            </a:lvl4pPr>
            <a:lvl5pPr marL="2057400" indent="-228600" defTabSz="457200">
              <a:tabLst>
                <a:tab pos="723900" algn="l"/>
                <a:tab pos="1447800" algn="l"/>
                <a:tab pos="2171700" algn="l"/>
                <a:tab pos="2895600" algn="l"/>
                <a:tab pos="3619500" algn="l"/>
              </a:tabLst>
              <a:defRPr sz="2000">
                <a:solidFill>
                  <a:schemeClr val="tx1"/>
                </a:solidFill>
                <a:latin typeface="Arial Narrow" pitchFamily="34" charset="0"/>
              </a:defRPr>
            </a:lvl5pPr>
            <a:lvl6pPr marL="25146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6pPr>
            <a:lvl7pPr marL="29718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7pPr>
            <a:lvl8pPr marL="34290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8pPr>
            <a:lvl9pPr marL="38862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9pPr>
          </a:lstStyle>
          <a:p>
            <a:pPr algn="l">
              <a:lnSpc>
                <a:spcPct val="93000"/>
              </a:lnSpc>
              <a:buClr>
                <a:srgbClr val="000000"/>
              </a:buClr>
              <a:buSzPct val="45000"/>
              <a:defRPr/>
            </a:pPr>
            <a:r>
              <a:rPr lang="en-US" sz="1000" dirty="0">
                <a:solidFill>
                  <a:srgbClr val="000000"/>
                </a:solidFill>
                <a:latin typeface="+mj-lt"/>
              </a:rPr>
              <a:t>Source: GE </a:t>
            </a:r>
            <a:r>
              <a:rPr lang="en-US" sz="1000" dirty="0" err="1">
                <a:solidFill>
                  <a:srgbClr val="000000"/>
                </a:solidFill>
                <a:latin typeface="+mj-lt"/>
              </a:rPr>
              <a:t>Aiiation</a:t>
            </a:r>
            <a:r>
              <a:rPr lang="en-US" sz="1000" dirty="0">
                <a:solidFill>
                  <a:srgbClr val="000000"/>
                </a:solidFill>
                <a:latin typeface="+mj-lt"/>
              </a:rPr>
              <a:t> (2015)</a:t>
            </a:r>
          </a:p>
        </p:txBody>
      </p:sp>
      <p:pic>
        <p:nvPicPr>
          <p:cNvPr id="8601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83928" y="3976913"/>
            <a:ext cx="7393471" cy="2488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019"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59263" y="1465943"/>
            <a:ext cx="7211841" cy="25125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020"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1878" y="4513943"/>
            <a:ext cx="1709760" cy="17258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023" name="Picture 7" descr="http://www.geaviation.com/onpointbizjets/infographic/images/onpoint-logo-large.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42660" y="1382032"/>
            <a:ext cx="2133600" cy="27527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496457" y="1407885"/>
            <a:ext cx="7153153" cy="50622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pic>
        <p:nvPicPr>
          <p:cNvPr id="86026" name="Picture 10" descr="http://greatprairiegroup.com/wp-content/uploads/2015/01/Case-Study-22.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434317" y="1313937"/>
            <a:ext cx="7101568" cy="5067391"/>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a:off x="3908884" y="5693190"/>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Time &amp; Material</a:t>
            </a:r>
          </a:p>
        </p:txBody>
      </p:sp>
      <p:sp>
        <p:nvSpPr>
          <p:cNvPr id="11" name="Textfeld 10"/>
          <p:cNvSpPr txBox="1"/>
          <p:nvPr/>
        </p:nvSpPr>
        <p:spPr>
          <a:xfrm>
            <a:off x="4913501" y="5693190"/>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Time &amp; Material+</a:t>
            </a:r>
          </a:p>
        </p:txBody>
      </p:sp>
      <p:sp>
        <p:nvSpPr>
          <p:cNvPr id="12" name="Textfeld 11"/>
          <p:cNvSpPr txBox="1"/>
          <p:nvPr/>
        </p:nvSpPr>
        <p:spPr>
          <a:xfrm>
            <a:off x="6036566" y="5693131"/>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Flight  hour</a:t>
            </a:r>
          </a:p>
        </p:txBody>
      </p:sp>
      <p:sp>
        <p:nvSpPr>
          <p:cNvPr id="13" name="Textfeld 12"/>
          <p:cNvSpPr txBox="1"/>
          <p:nvPr/>
        </p:nvSpPr>
        <p:spPr>
          <a:xfrm>
            <a:off x="7041183" y="5693131"/>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Power by the  hour</a:t>
            </a:r>
          </a:p>
        </p:txBody>
      </p:sp>
      <p:sp>
        <p:nvSpPr>
          <p:cNvPr id="14" name="Textfeld 13"/>
          <p:cNvSpPr txBox="1"/>
          <p:nvPr/>
        </p:nvSpPr>
        <p:spPr>
          <a:xfrm>
            <a:off x="2900772" y="1725662"/>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Net Margin %</a:t>
            </a:r>
          </a:p>
        </p:txBody>
      </p:sp>
      <p:sp>
        <p:nvSpPr>
          <p:cNvPr id="15" name="Textfeld 14"/>
          <p:cNvSpPr txBox="1"/>
          <p:nvPr/>
        </p:nvSpPr>
        <p:spPr>
          <a:xfrm>
            <a:off x="8049344" y="2168860"/>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Services Offering</a:t>
            </a:r>
          </a:p>
        </p:txBody>
      </p:sp>
      <p:sp>
        <p:nvSpPr>
          <p:cNvPr id="16" name="Textfeld 15"/>
          <p:cNvSpPr txBox="1"/>
          <p:nvPr/>
        </p:nvSpPr>
        <p:spPr>
          <a:xfrm>
            <a:off x="8049344" y="2843842"/>
            <a:ext cx="792088" cy="664797"/>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Financing installed engines</a:t>
            </a:r>
          </a:p>
        </p:txBody>
      </p:sp>
      <p:sp>
        <p:nvSpPr>
          <p:cNvPr id="17" name="Textfeld 16"/>
          <p:cNvSpPr txBox="1"/>
          <p:nvPr/>
        </p:nvSpPr>
        <p:spPr>
          <a:xfrm>
            <a:off x="8049344" y="3704161"/>
            <a:ext cx="792088" cy="664797"/>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Financing spare engines</a:t>
            </a:r>
          </a:p>
        </p:txBody>
      </p:sp>
      <p:sp>
        <p:nvSpPr>
          <p:cNvPr id="18" name="Textfeld 17"/>
          <p:cNvSpPr txBox="1"/>
          <p:nvPr/>
        </p:nvSpPr>
        <p:spPr>
          <a:xfrm>
            <a:off x="8049344" y="4414135"/>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Other services</a:t>
            </a:r>
          </a:p>
        </p:txBody>
      </p:sp>
      <p:sp>
        <p:nvSpPr>
          <p:cNvPr id="19" name="Textfeld 18"/>
          <p:cNvSpPr txBox="1"/>
          <p:nvPr/>
        </p:nvSpPr>
        <p:spPr>
          <a:xfrm>
            <a:off x="8025653" y="5690746"/>
            <a:ext cx="79208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Type pf package</a:t>
            </a:r>
          </a:p>
        </p:txBody>
      </p:sp>
      <p:sp>
        <p:nvSpPr>
          <p:cNvPr id="20" name="Textfeld 19"/>
          <p:cNvSpPr txBox="1"/>
          <p:nvPr/>
        </p:nvSpPr>
        <p:spPr>
          <a:xfrm>
            <a:off x="8049344" y="4977172"/>
            <a:ext cx="792088" cy="221599"/>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t>Repair</a:t>
            </a:r>
          </a:p>
        </p:txBody>
      </p:sp>
    </p:spTree>
    <p:extLst>
      <p:ext uri="{BB962C8B-B14F-4D97-AF65-F5344CB8AC3E}">
        <p14:creationId xmlns:p14="http://schemas.microsoft.com/office/powerpoint/2010/main" val="1144352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ie 47"/>
          <p:cNvSpPr>
            <a:spLocks noChangeAspect="1"/>
          </p:cNvSpPr>
          <p:nvPr/>
        </p:nvSpPr>
        <p:spPr bwMode="auto">
          <a:xfrm rot="4472692">
            <a:off x="2545643" y="1495778"/>
            <a:ext cx="5068711" cy="4746157"/>
          </a:xfrm>
          <a:prstGeom prst="pie">
            <a:avLst>
              <a:gd name="adj1" fmla="val 10799999"/>
              <a:gd name="adj2" fmla="val 16200000"/>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9" name="Pie 48"/>
          <p:cNvSpPr>
            <a:spLocks noChangeAspect="1"/>
          </p:cNvSpPr>
          <p:nvPr/>
        </p:nvSpPr>
        <p:spPr bwMode="auto">
          <a:xfrm rot="9872692">
            <a:off x="2375386" y="1495900"/>
            <a:ext cx="5069652" cy="4746157"/>
          </a:xfrm>
          <a:prstGeom prst="pie">
            <a:avLst>
              <a:gd name="adj1" fmla="val 10799999"/>
              <a:gd name="adj2" fmla="val 16200000"/>
            </a:avLst>
          </a:prstGeom>
          <a:solidFill>
            <a:srgbClr val="33CC33"/>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2950146" name="Rectangle 2"/>
          <p:cNvSpPr>
            <a:spLocks noGrp="1" noChangeArrowheads="1"/>
          </p:cNvSpPr>
          <p:nvPr>
            <p:ph type="title"/>
          </p:nvPr>
        </p:nvSpPr>
        <p:spPr/>
        <p:txBody>
          <a:bodyPr/>
          <a:lstStyle/>
          <a:p>
            <a:r>
              <a:rPr lang="en-US" dirty="0"/>
              <a:t>The innovation radar provides a framework on 4 dimensions: What, Who, How and Where</a:t>
            </a:r>
          </a:p>
        </p:txBody>
      </p:sp>
      <p:sp>
        <p:nvSpPr>
          <p:cNvPr id="2950152" name="Rectangle 5"/>
          <p:cNvSpPr>
            <a:spLocks noChangeArrowheads="1"/>
          </p:cNvSpPr>
          <p:nvPr/>
        </p:nvSpPr>
        <p:spPr bwMode="auto">
          <a:xfrm>
            <a:off x="452438" y="6453398"/>
            <a:ext cx="53340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b">
            <a:spAutoFit/>
          </a:bodyPr>
          <a:lstStyle/>
          <a:p>
            <a:pPr marL="503238" indent="-503238" algn="l" defTabSz="762000"/>
            <a:r>
              <a:rPr lang="en-US" altLang="zh-CN" sz="1000" dirty="0">
                <a:ea typeface="宋体" pitchFamily="2" charset="-122"/>
              </a:rPr>
              <a:t>Source: </a:t>
            </a:r>
            <a:r>
              <a:rPr lang="en-US" altLang="zh-CN" sz="1000" dirty="0" err="1">
                <a:ea typeface="宋体" pitchFamily="2" charset="-122"/>
              </a:rPr>
              <a:t>Sawhney</a:t>
            </a:r>
            <a:r>
              <a:rPr lang="en-US" altLang="zh-CN" sz="1000" dirty="0">
                <a:ea typeface="宋体" pitchFamily="2" charset="-122"/>
              </a:rPr>
              <a:t>, Wolcott, </a:t>
            </a:r>
            <a:r>
              <a:rPr lang="en-US" altLang="zh-CN" sz="1000" dirty="0" err="1">
                <a:ea typeface="宋体" pitchFamily="2" charset="-122"/>
              </a:rPr>
              <a:t>Arroniz</a:t>
            </a:r>
            <a:r>
              <a:rPr lang="en-US" altLang="zh-CN" sz="1000" dirty="0">
                <a:ea typeface="宋体" pitchFamily="2" charset="-122"/>
              </a:rPr>
              <a:t>, MIT Sloan Management Review, Spring 2006</a:t>
            </a:r>
          </a:p>
        </p:txBody>
      </p:sp>
      <p:sp>
        <p:nvSpPr>
          <p:cNvPr id="2950154" name="Oval 10"/>
          <p:cNvSpPr>
            <a:spLocks noChangeArrowheads="1"/>
          </p:cNvSpPr>
          <p:nvPr/>
        </p:nvSpPr>
        <p:spPr bwMode="auto">
          <a:xfrm>
            <a:off x="3646488" y="2335213"/>
            <a:ext cx="2767012" cy="2760662"/>
          </a:xfrm>
          <a:prstGeom prst="ellipse">
            <a:avLst/>
          </a:prstGeom>
          <a:solidFill>
            <a:srgbClr val="B99558"/>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5" name="Oval 11"/>
          <p:cNvSpPr>
            <a:spLocks noChangeArrowheads="1"/>
          </p:cNvSpPr>
          <p:nvPr/>
        </p:nvSpPr>
        <p:spPr bwMode="auto">
          <a:xfrm>
            <a:off x="4119563" y="2806700"/>
            <a:ext cx="1820862" cy="1819275"/>
          </a:xfrm>
          <a:prstGeom prst="ellipse">
            <a:avLst/>
          </a:prstGeom>
          <a:solidFill>
            <a:schemeClr val="hlink"/>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6" name="Oval 12"/>
          <p:cNvSpPr>
            <a:spLocks noChangeArrowheads="1"/>
          </p:cNvSpPr>
          <p:nvPr/>
        </p:nvSpPr>
        <p:spPr bwMode="auto">
          <a:xfrm>
            <a:off x="4652963" y="3336925"/>
            <a:ext cx="757237" cy="755650"/>
          </a:xfrm>
          <a:prstGeom prst="ellipse">
            <a:avLst/>
          </a:prstGeom>
          <a:solidFill>
            <a:schemeClr val="accent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8" name="Rectangle 5"/>
          <p:cNvSpPr>
            <a:spLocks noChangeArrowheads="1"/>
          </p:cNvSpPr>
          <p:nvPr/>
        </p:nvSpPr>
        <p:spPr bwMode="auto">
          <a:xfrm>
            <a:off x="3938397" y="1333500"/>
            <a:ext cx="250204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Offering</a:t>
            </a:r>
          </a:p>
          <a:p>
            <a:pPr algn="ctr" defTabSz="762000"/>
            <a:r>
              <a:rPr lang="en-US" altLang="zh-CN" sz="2800" b="1" dirty="0">
                <a:ea typeface="宋体" pitchFamily="2" charset="-122"/>
              </a:rPr>
              <a:t>(WHAT)</a:t>
            </a:r>
          </a:p>
        </p:txBody>
      </p:sp>
      <p:sp>
        <p:nvSpPr>
          <p:cNvPr id="2950160" name="Rectangle 5"/>
          <p:cNvSpPr>
            <a:spLocks noChangeArrowheads="1"/>
          </p:cNvSpPr>
          <p:nvPr/>
        </p:nvSpPr>
        <p:spPr bwMode="auto">
          <a:xfrm>
            <a:off x="6226254" y="3310015"/>
            <a:ext cx="2905047" cy="139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Customer Need</a:t>
            </a:r>
            <a:br>
              <a:rPr lang="en-US" altLang="zh-CN" sz="2800" b="1" dirty="0">
                <a:ea typeface="宋体" pitchFamily="2" charset="-122"/>
              </a:rPr>
            </a:br>
            <a:r>
              <a:rPr lang="en-US" altLang="zh-CN" sz="2800" b="1" dirty="0">
                <a:ea typeface="宋体" pitchFamily="2" charset="-122"/>
              </a:rPr>
              <a:t>(WHO)</a:t>
            </a:r>
          </a:p>
        </p:txBody>
      </p:sp>
      <p:sp>
        <p:nvSpPr>
          <p:cNvPr id="2950162" name="Rectangle 5"/>
          <p:cNvSpPr>
            <a:spLocks noChangeArrowheads="1"/>
          </p:cNvSpPr>
          <p:nvPr/>
        </p:nvSpPr>
        <p:spPr bwMode="auto">
          <a:xfrm>
            <a:off x="5832475" y="2295525"/>
            <a:ext cx="14747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Platform</a:t>
            </a:r>
          </a:p>
        </p:txBody>
      </p:sp>
      <p:sp>
        <p:nvSpPr>
          <p:cNvPr id="2950163" name="Rectangle 5"/>
          <p:cNvSpPr>
            <a:spLocks noChangeArrowheads="1"/>
          </p:cNvSpPr>
          <p:nvPr/>
        </p:nvSpPr>
        <p:spPr bwMode="auto">
          <a:xfrm>
            <a:off x="6354763" y="2840038"/>
            <a:ext cx="147796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a:ea typeface="宋体" pitchFamily="2" charset="-122"/>
              </a:rPr>
              <a:t>Solution</a:t>
            </a:r>
          </a:p>
        </p:txBody>
      </p:sp>
      <p:sp>
        <p:nvSpPr>
          <p:cNvPr id="2950164" name="Rectangle 5"/>
          <p:cNvSpPr>
            <a:spLocks noChangeArrowheads="1"/>
          </p:cNvSpPr>
          <p:nvPr/>
        </p:nvSpPr>
        <p:spPr bwMode="auto">
          <a:xfrm>
            <a:off x="6330950" y="4276725"/>
            <a:ext cx="135413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Customer Experience</a:t>
            </a:r>
          </a:p>
        </p:txBody>
      </p:sp>
      <p:sp>
        <p:nvSpPr>
          <p:cNvPr id="2950165" name="Rectangle 5"/>
          <p:cNvSpPr>
            <a:spLocks noChangeArrowheads="1"/>
          </p:cNvSpPr>
          <p:nvPr/>
        </p:nvSpPr>
        <p:spPr bwMode="auto">
          <a:xfrm>
            <a:off x="5832475" y="4911725"/>
            <a:ext cx="1376363"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Communication</a:t>
            </a:r>
          </a:p>
        </p:txBody>
      </p:sp>
      <p:grpSp>
        <p:nvGrpSpPr>
          <p:cNvPr id="2950169" name="Group 25"/>
          <p:cNvGrpSpPr>
            <a:grpSpLocks/>
          </p:cNvGrpSpPr>
          <p:nvPr/>
        </p:nvGrpSpPr>
        <p:grpSpPr bwMode="auto">
          <a:xfrm>
            <a:off x="3646488" y="2328863"/>
            <a:ext cx="2767012" cy="2763837"/>
            <a:chOff x="649" y="1607"/>
            <a:chExt cx="2268" cy="2262"/>
          </a:xfrm>
        </p:grpSpPr>
        <p:sp>
          <p:nvSpPr>
            <p:cNvPr id="2950170" name="Freeform 26"/>
            <p:cNvSpPr>
              <a:spLocks/>
            </p:cNvSpPr>
            <p:nvPr/>
          </p:nvSpPr>
          <p:spPr bwMode="auto">
            <a:xfrm>
              <a:off x="1783" y="1607"/>
              <a:ext cx="564" cy="1134"/>
            </a:xfrm>
            <a:custGeom>
              <a:avLst/>
              <a:gdLst>
                <a:gd name="T0" fmla="*/ 94 w 94"/>
                <a:gd name="T1" fmla="*/ 25 h 189"/>
                <a:gd name="T2" fmla="*/ 0 w 94"/>
                <a:gd name="T3" fmla="*/ 1 h 189"/>
                <a:gd name="T4" fmla="*/ 0 w 94"/>
                <a:gd name="T5" fmla="*/ 1 h 189"/>
                <a:gd name="T6" fmla="*/ 0 w 94"/>
                <a:gd name="T7" fmla="*/ 189 h 189"/>
                <a:gd name="T8" fmla="*/ 94 w 94"/>
                <a:gd name="T9" fmla="*/ 25 h 189"/>
              </a:gdLst>
              <a:ahLst/>
              <a:cxnLst>
                <a:cxn ang="0">
                  <a:pos x="T0" y="T1"/>
                </a:cxn>
                <a:cxn ang="0">
                  <a:pos x="T2" y="T3"/>
                </a:cxn>
                <a:cxn ang="0">
                  <a:pos x="T4" y="T5"/>
                </a:cxn>
                <a:cxn ang="0">
                  <a:pos x="T6" y="T7"/>
                </a:cxn>
                <a:cxn ang="0">
                  <a:pos x="T8" y="T9"/>
                </a:cxn>
              </a:cxnLst>
              <a:rect l="0" t="0" r="r" b="b"/>
              <a:pathLst>
                <a:path w="94" h="189">
                  <a:moveTo>
                    <a:pt x="94" y="25"/>
                  </a:moveTo>
                  <a:cubicBezTo>
                    <a:pt x="65" y="9"/>
                    <a:pt x="33" y="1"/>
                    <a:pt x="0" y="1"/>
                  </a:cubicBezTo>
                  <a:cubicBezTo>
                    <a:pt x="0" y="0"/>
                    <a:pt x="0" y="1"/>
                    <a:pt x="0" y="1"/>
                  </a:cubicBezTo>
                  <a:lnTo>
                    <a:pt x="0" y="189"/>
                  </a:lnTo>
                  <a:lnTo>
                    <a:pt x="94" y="2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EEE6DA"/>
                  </a:solidFill>
                </a14:hiddenFill>
              </a:ext>
            </a:extLst>
          </p:spPr>
          <p:txBody>
            <a:bodyPr/>
            <a:lstStyle/>
            <a:p>
              <a:endParaRPr lang="en-US"/>
            </a:p>
          </p:txBody>
        </p:sp>
        <p:sp>
          <p:nvSpPr>
            <p:cNvPr id="2950171" name="Freeform 27"/>
            <p:cNvSpPr>
              <a:spLocks/>
            </p:cNvSpPr>
            <p:nvPr/>
          </p:nvSpPr>
          <p:spPr bwMode="auto">
            <a:xfrm>
              <a:off x="1783" y="1757"/>
              <a:ext cx="978" cy="984"/>
            </a:xfrm>
            <a:custGeom>
              <a:avLst/>
              <a:gdLst>
                <a:gd name="T0" fmla="*/ 163 w 163"/>
                <a:gd name="T1" fmla="*/ 69 h 164"/>
                <a:gd name="T2" fmla="*/ 94 w 163"/>
                <a:gd name="T3" fmla="*/ 0 h 164"/>
                <a:gd name="T4" fmla="*/ 0 w 163"/>
                <a:gd name="T5" fmla="*/ 164 h 164"/>
                <a:gd name="T6" fmla="*/ 163 w 163"/>
                <a:gd name="T7" fmla="*/ 69 h 164"/>
              </a:gdLst>
              <a:ahLst/>
              <a:cxnLst>
                <a:cxn ang="0">
                  <a:pos x="T0" y="T1"/>
                </a:cxn>
                <a:cxn ang="0">
                  <a:pos x="T2" y="T3"/>
                </a:cxn>
                <a:cxn ang="0">
                  <a:pos x="T4" y="T5"/>
                </a:cxn>
                <a:cxn ang="0">
                  <a:pos x="T6" y="T7"/>
                </a:cxn>
              </a:cxnLst>
              <a:rect l="0" t="0" r="r" b="b"/>
              <a:pathLst>
                <a:path w="163" h="164">
                  <a:moveTo>
                    <a:pt x="163" y="69"/>
                  </a:moveTo>
                  <a:cubicBezTo>
                    <a:pt x="146" y="41"/>
                    <a:pt x="122" y="17"/>
                    <a:pt x="94" y="0"/>
                  </a:cubicBezTo>
                  <a:lnTo>
                    <a:pt x="0" y="164"/>
                  </a:lnTo>
                  <a:lnTo>
                    <a:pt x="163" y="69"/>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646C7D"/>
                  </a:solidFill>
                </a14:hiddenFill>
              </a:ext>
            </a:extLst>
          </p:spPr>
          <p:txBody>
            <a:bodyPr/>
            <a:lstStyle/>
            <a:p>
              <a:endParaRPr lang="en-US"/>
            </a:p>
          </p:txBody>
        </p:sp>
        <p:sp>
          <p:nvSpPr>
            <p:cNvPr id="2950172" name="Freeform 28"/>
            <p:cNvSpPr>
              <a:spLocks/>
            </p:cNvSpPr>
            <p:nvPr/>
          </p:nvSpPr>
          <p:spPr bwMode="auto">
            <a:xfrm>
              <a:off x="1783" y="2171"/>
              <a:ext cx="1128" cy="570"/>
            </a:xfrm>
            <a:custGeom>
              <a:avLst/>
              <a:gdLst>
                <a:gd name="T0" fmla="*/ 188 w 188"/>
                <a:gd name="T1" fmla="*/ 94 h 95"/>
                <a:gd name="T2" fmla="*/ 163 w 188"/>
                <a:gd name="T3" fmla="*/ 0 h 95"/>
                <a:gd name="T4" fmla="*/ 0 w 188"/>
                <a:gd name="T5" fmla="*/ 95 h 95"/>
                <a:gd name="T6" fmla="*/ 188 w 188"/>
                <a:gd name="T7" fmla="*/ 94 h 95"/>
              </a:gdLst>
              <a:ahLst/>
              <a:cxnLst>
                <a:cxn ang="0">
                  <a:pos x="T0" y="T1"/>
                </a:cxn>
                <a:cxn ang="0">
                  <a:pos x="T2" y="T3"/>
                </a:cxn>
                <a:cxn ang="0">
                  <a:pos x="T4" y="T5"/>
                </a:cxn>
                <a:cxn ang="0">
                  <a:pos x="T6" y="T7"/>
                </a:cxn>
              </a:cxnLst>
              <a:rect l="0" t="0" r="r" b="b"/>
              <a:pathLst>
                <a:path w="188" h="95">
                  <a:moveTo>
                    <a:pt x="188" y="94"/>
                  </a:moveTo>
                  <a:cubicBezTo>
                    <a:pt x="188" y="61"/>
                    <a:pt x="180" y="29"/>
                    <a:pt x="163" y="0"/>
                  </a:cubicBezTo>
                  <a:lnTo>
                    <a:pt x="0" y="95"/>
                  </a:lnTo>
                  <a:lnTo>
                    <a:pt x="188"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DAC8AA"/>
                  </a:solidFill>
                </a14:hiddenFill>
              </a:ext>
            </a:extLst>
          </p:spPr>
          <p:txBody>
            <a:bodyPr/>
            <a:lstStyle/>
            <a:p>
              <a:endParaRPr lang="en-US"/>
            </a:p>
          </p:txBody>
        </p:sp>
        <p:sp>
          <p:nvSpPr>
            <p:cNvPr id="2950173" name="Freeform 29"/>
            <p:cNvSpPr>
              <a:spLocks/>
            </p:cNvSpPr>
            <p:nvPr/>
          </p:nvSpPr>
          <p:spPr bwMode="auto">
            <a:xfrm>
              <a:off x="1783" y="2735"/>
              <a:ext cx="1134" cy="570"/>
            </a:xfrm>
            <a:custGeom>
              <a:avLst/>
              <a:gdLst>
                <a:gd name="T0" fmla="*/ 163 w 189"/>
                <a:gd name="T1" fmla="*/ 95 h 95"/>
                <a:gd name="T2" fmla="*/ 189 w 189"/>
                <a:gd name="T3" fmla="*/ 1 h 95"/>
                <a:gd name="T4" fmla="*/ 188 w 189"/>
                <a:gd name="T5" fmla="*/ 0 h 95"/>
                <a:gd name="T6" fmla="*/ 0 w 189"/>
                <a:gd name="T7" fmla="*/ 1 h 95"/>
                <a:gd name="T8" fmla="*/ 163 w 189"/>
                <a:gd name="T9" fmla="*/ 95 h 95"/>
              </a:gdLst>
              <a:ahLst/>
              <a:cxnLst>
                <a:cxn ang="0">
                  <a:pos x="T0" y="T1"/>
                </a:cxn>
                <a:cxn ang="0">
                  <a:pos x="T2" y="T3"/>
                </a:cxn>
                <a:cxn ang="0">
                  <a:pos x="T4" y="T5"/>
                </a:cxn>
                <a:cxn ang="0">
                  <a:pos x="T6" y="T7"/>
                </a:cxn>
                <a:cxn ang="0">
                  <a:pos x="T8" y="T9"/>
                </a:cxn>
              </a:cxnLst>
              <a:rect l="0" t="0" r="r" b="b"/>
              <a:pathLst>
                <a:path w="189" h="95">
                  <a:moveTo>
                    <a:pt x="163" y="95"/>
                  </a:moveTo>
                  <a:cubicBezTo>
                    <a:pt x="180" y="66"/>
                    <a:pt x="189" y="34"/>
                    <a:pt x="189" y="1"/>
                  </a:cubicBezTo>
                  <a:cubicBezTo>
                    <a:pt x="189" y="1"/>
                    <a:pt x="188" y="1"/>
                    <a:pt x="188" y="0"/>
                  </a:cubicBezTo>
                  <a:lnTo>
                    <a:pt x="0" y="1"/>
                  </a:lnTo>
                  <a:lnTo>
                    <a:pt x="163" y="9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ABDC5"/>
                  </a:solidFill>
                </a14:hiddenFill>
              </a:ext>
            </a:extLst>
          </p:spPr>
          <p:txBody>
            <a:bodyPr/>
            <a:lstStyle/>
            <a:p>
              <a:endParaRPr lang="en-US"/>
            </a:p>
          </p:txBody>
        </p:sp>
        <p:sp>
          <p:nvSpPr>
            <p:cNvPr id="2950174" name="Freeform 30"/>
            <p:cNvSpPr>
              <a:spLocks/>
            </p:cNvSpPr>
            <p:nvPr/>
          </p:nvSpPr>
          <p:spPr bwMode="auto">
            <a:xfrm>
              <a:off x="1783" y="2741"/>
              <a:ext cx="978" cy="978"/>
            </a:xfrm>
            <a:custGeom>
              <a:avLst/>
              <a:gdLst>
                <a:gd name="T0" fmla="*/ 94 w 163"/>
                <a:gd name="T1" fmla="*/ 163 h 163"/>
                <a:gd name="T2" fmla="*/ 163 w 163"/>
                <a:gd name="T3" fmla="*/ 94 h 163"/>
                <a:gd name="T4" fmla="*/ 0 w 163"/>
                <a:gd name="T5" fmla="*/ 0 h 163"/>
                <a:gd name="T6" fmla="*/ 94 w 163"/>
                <a:gd name="T7" fmla="*/ 163 h 163"/>
              </a:gdLst>
              <a:ahLst/>
              <a:cxnLst>
                <a:cxn ang="0">
                  <a:pos x="T0" y="T1"/>
                </a:cxn>
                <a:cxn ang="0">
                  <a:pos x="T2" y="T3"/>
                </a:cxn>
                <a:cxn ang="0">
                  <a:pos x="T4" y="T5"/>
                </a:cxn>
                <a:cxn ang="0">
                  <a:pos x="T6" y="T7"/>
                </a:cxn>
              </a:cxnLst>
              <a:rect l="0" t="0" r="r" b="b"/>
              <a:pathLst>
                <a:path w="163" h="163">
                  <a:moveTo>
                    <a:pt x="94" y="163"/>
                  </a:moveTo>
                  <a:cubicBezTo>
                    <a:pt x="123" y="147"/>
                    <a:pt x="147" y="123"/>
                    <a:pt x="163" y="94"/>
                  </a:cubicBezTo>
                  <a:lnTo>
                    <a:pt x="0" y="0"/>
                  </a:lnTo>
                  <a:lnTo>
                    <a:pt x="94"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99558"/>
                  </a:solidFill>
                </a14:hiddenFill>
              </a:ext>
            </a:extLst>
          </p:spPr>
          <p:txBody>
            <a:bodyPr/>
            <a:lstStyle/>
            <a:p>
              <a:endParaRPr lang="en-US"/>
            </a:p>
          </p:txBody>
        </p:sp>
        <p:sp>
          <p:nvSpPr>
            <p:cNvPr id="2950175" name="Freeform 31"/>
            <p:cNvSpPr>
              <a:spLocks/>
            </p:cNvSpPr>
            <p:nvPr/>
          </p:nvSpPr>
          <p:spPr bwMode="auto">
            <a:xfrm>
              <a:off x="1777" y="2741"/>
              <a:ext cx="570" cy="1128"/>
            </a:xfrm>
            <a:custGeom>
              <a:avLst/>
              <a:gdLst>
                <a:gd name="T0" fmla="*/ 0 w 95"/>
                <a:gd name="T1" fmla="*/ 188 h 188"/>
                <a:gd name="T2" fmla="*/ 1 w 95"/>
                <a:gd name="T3" fmla="*/ 188 h 188"/>
                <a:gd name="T4" fmla="*/ 95 w 95"/>
                <a:gd name="T5" fmla="*/ 163 h 188"/>
                <a:gd name="T6" fmla="*/ 1 w 95"/>
                <a:gd name="T7" fmla="*/ 0 h 188"/>
                <a:gd name="T8" fmla="*/ 0 w 95"/>
                <a:gd name="T9" fmla="*/ 188 h 188"/>
              </a:gdLst>
              <a:ahLst/>
              <a:cxnLst>
                <a:cxn ang="0">
                  <a:pos x="T0" y="T1"/>
                </a:cxn>
                <a:cxn ang="0">
                  <a:pos x="T2" y="T3"/>
                </a:cxn>
                <a:cxn ang="0">
                  <a:pos x="T4" y="T5"/>
                </a:cxn>
                <a:cxn ang="0">
                  <a:pos x="T6" y="T7"/>
                </a:cxn>
                <a:cxn ang="0">
                  <a:pos x="T8" y="T9"/>
                </a:cxn>
              </a:cxnLst>
              <a:rect l="0" t="0" r="r" b="b"/>
              <a:pathLst>
                <a:path w="95" h="188">
                  <a:moveTo>
                    <a:pt x="0" y="188"/>
                  </a:moveTo>
                  <a:cubicBezTo>
                    <a:pt x="1" y="188"/>
                    <a:pt x="1" y="188"/>
                    <a:pt x="1" y="188"/>
                  </a:cubicBezTo>
                  <a:cubicBezTo>
                    <a:pt x="34" y="188"/>
                    <a:pt x="66" y="180"/>
                    <a:pt x="95" y="163"/>
                  </a:cubicBezTo>
                  <a:lnTo>
                    <a:pt x="1" y="0"/>
                  </a:lnTo>
                  <a:lnTo>
                    <a:pt x="0" y="188"/>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222F46"/>
                  </a:solidFill>
                </a14:hiddenFill>
              </a:ext>
            </a:extLst>
          </p:spPr>
          <p:txBody>
            <a:bodyPr/>
            <a:lstStyle/>
            <a:p>
              <a:endParaRPr lang="en-US"/>
            </a:p>
          </p:txBody>
        </p:sp>
        <p:sp>
          <p:nvSpPr>
            <p:cNvPr id="2950176" name="Freeform 32"/>
            <p:cNvSpPr>
              <a:spLocks/>
            </p:cNvSpPr>
            <p:nvPr/>
          </p:nvSpPr>
          <p:spPr bwMode="auto">
            <a:xfrm>
              <a:off x="1213" y="2741"/>
              <a:ext cx="570" cy="1128"/>
            </a:xfrm>
            <a:custGeom>
              <a:avLst/>
              <a:gdLst>
                <a:gd name="T0" fmla="*/ 0 w 95"/>
                <a:gd name="T1" fmla="*/ 163 h 188"/>
                <a:gd name="T2" fmla="*/ 94 w 95"/>
                <a:gd name="T3" fmla="*/ 188 h 188"/>
                <a:gd name="T4" fmla="*/ 95 w 95"/>
                <a:gd name="T5" fmla="*/ 0 h 188"/>
                <a:gd name="T6" fmla="*/ 0 w 95"/>
                <a:gd name="T7" fmla="*/ 163 h 188"/>
              </a:gdLst>
              <a:ahLst/>
              <a:cxnLst>
                <a:cxn ang="0">
                  <a:pos x="T0" y="T1"/>
                </a:cxn>
                <a:cxn ang="0">
                  <a:pos x="T2" y="T3"/>
                </a:cxn>
                <a:cxn ang="0">
                  <a:pos x="T4" y="T5"/>
                </a:cxn>
                <a:cxn ang="0">
                  <a:pos x="T6" y="T7"/>
                </a:cxn>
              </a:cxnLst>
              <a:rect l="0" t="0" r="r" b="b"/>
              <a:pathLst>
                <a:path w="95" h="188">
                  <a:moveTo>
                    <a:pt x="0" y="163"/>
                  </a:moveTo>
                  <a:cubicBezTo>
                    <a:pt x="29" y="180"/>
                    <a:pt x="61" y="188"/>
                    <a:pt x="94" y="188"/>
                  </a:cubicBezTo>
                  <a:lnTo>
                    <a:pt x="95" y="0"/>
                  </a:lnTo>
                  <a:lnTo>
                    <a:pt x="0"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66CC"/>
                  </a:solidFill>
                </a14:hiddenFill>
              </a:ext>
            </a:extLst>
          </p:spPr>
          <p:txBody>
            <a:bodyPr/>
            <a:lstStyle/>
            <a:p>
              <a:endParaRPr lang="en-US"/>
            </a:p>
          </p:txBody>
        </p:sp>
        <p:sp>
          <p:nvSpPr>
            <p:cNvPr id="2950177" name="Freeform 33"/>
            <p:cNvSpPr>
              <a:spLocks/>
            </p:cNvSpPr>
            <p:nvPr/>
          </p:nvSpPr>
          <p:spPr bwMode="auto">
            <a:xfrm>
              <a:off x="799" y="2741"/>
              <a:ext cx="984" cy="978"/>
            </a:xfrm>
            <a:custGeom>
              <a:avLst/>
              <a:gdLst>
                <a:gd name="T0" fmla="*/ 0 w 164"/>
                <a:gd name="T1" fmla="*/ 94 h 163"/>
                <a:gd name="T2" fmla="*/ 69 w 164"/>
                <a:gd name="T3" fmla="*/ 163 h 163"/>
                <a:gd name="T4" fmla="*/ 164 w 164"/>
                <a:gd name="T5" fmla="*/ 0 h 163"/>
                <a:gd name="T6" fmla="*/ 0 w 164"/>
                <a:gd name="T7" fmla="*/ 94 h 163"/>
              </a:gdLst>
              <a:ahLst/>
              <a:cxnLst>
                <a:cxn ang="0">
                  <a:pos x="T0" y="T1"/>
                </a:cxn>
                <a:cxn ang="0">
                  <a:pos x="T2" y="T3"/>
                </a:cxn>
                <a:cxn ang="0">
                  <a:pos x="T4" y="T5"/>
                </a:cxn>
                <a:cxn ang="0">
                  <a:pos x="T6" y="T7"/>
                </a:cxn>
              </a:cxnLst>
              <a:rect l="0" t="0" r="r" b="b"/>
              <a:pathLst>
                <a:path w="164" h="163">
                  <a:moveTo>
                    <a:pt x="0" y="94"/>
                  </a:moveTo>
                  <a:cubicBezTo>
                    <a:pt x="17" y="122"/>
                    <a:pt x="41" y="146"/>
                    <a:pt x="69" y="163"/>
                  </a:cubicBezTo>
                  <a:lnTo>
                    <a:pt x="164" y="0"/>
                  </a:lnTo>
                  <a:lnTo>
                    <a:pt x="0"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CCCCFF"/>
                  </a:solidFill>
                </a14:hiddenFill>
              </a:ext>
            </a:extLst>
          </p:spPr>
          <p:txBody>
            <a:bodyPr/>
            <a:lstStyle/>
            <a:p>
              <a:endParaRPr lang="en-US"/>
            </a:p>
          </p:txBody>
        </p:sp>
        <p:sp>
          <p:nvSpPr>
            <p:cNvPr id="2950178" name="Freeform 34"/>
            <p:cNvSpPr>
              <a:spLocks/>
            </p:cNvSpPr>
            <p:nvPr/>
          </p:nvSpPr>
          <p:spPr bwMode="auto">
            <a:xfrm>
              <a:off x="649" y="2741"/>
              <a:ext cx="1134" cy="564"/>
            </a:xfrm>
            <a:custGeom>
              <a:avLst/>
              <a:gdLst>
                <a:gd name="T0" fmla="*/ 1 w 189"/>
                <a:gd name="T1" fmla="*/ 0 h 94"/>
                <a:gd name="T2" fmla="*/ 1 w 189"/>
                <a:gd name="T3" fmla="*/ 0 h 94"/>
                <a:gd name="T4" fmla="*/ 25 w 189"/>
                <a:gd name="T5" fmla="*/ 94 h 94"/>
                <a:gd name="T6" fmla="*/ 189 w 189"/>
                <a:gd name="T7" fmla="*/ 0 h 94"/>
                <a:gd name="T8" fmla="*/ 1 w 189"/>
                <a:gd name="T9" fmla="*/ 0 h 94"/>
              </a:gdLst>
              <a:ahLst/>
              <a:cxnLst>
                <a:cxn ang="0">
                  <a:pos x="T0" y="T1"/>
                </a:cxn>
                <a:cxn ang="0">
                  <a:pos x="T2" y="T3"/>
                </a:cxn>
                <a:cxn ang="0">
                  <a:pos x="T4" y="T5"/>
                </a:cxn>
                <a:cxn ang="0">
                  <a:pos x="T6" y="T7"/>
                </a:cxn>
                <a:cxn ang="0">
                  <a:pos x="T8" y="T9"/>
                </a:cxn>
              </a:cxnLst>
              <a:rect l="0" t="0" r="r" b="b"/>
              <a:pathLst>
                <a:path w="189" h="94">
                  <a:moveTo>
                    <a:pt x="1" y="0"/>
                  </a:moveTo>
                  <a:cubicBezTo>
                    <a:pt x="1" y="0"/>
                    <a:pt x="1" y="0"/>
                    <a:pt x="1" y="0"/>
                  </a:cubicBezTo>
                  <a:cubicBezTo>
                    <a:pt x="0" y="33"/>
                    <a:pt x="9" y="65"/>
                    <a:pt x="25" y="94"/>
                  </a:cubicBezTo>
                  <a:lnTo>
                    <a:pt x="189" y="0"/>
                  </a:lnTo>
                  <a:lnTo>
                    <a:pt x="1"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0000"/>
                  </a:solidFill>
                </a14:hiddenFill>
              </a:ext>
            </a:extLst>
          </p:spPr>
          <p:txBody>
            <a:bodyPr/>
            <a:lstStyle/>
            <a:p>
              <a:endParaRPr lang="en-US"/>
            </a:p>
          </p:txBody>
        </p:sp>
        <p:sp>
          <p:nvSpPr>
            <p:cNvPr id="2950179" name="Freeform 35"/>
            <p:cNvSpPr>
              <a:spLocks/>
            </p:cNvSpPr>
            <p:nvPr/>
          </p:nvSpPr>
          <p:spPr bwMode="auto">
            <a:xfrm>
              <a:off x="655" y="2177"/>
              <a:ext cx="1128" cy="564"/>
            </a:xfrm>
            <a:custGeom>
              <a:avLst/>
              <a:gdLst>
                <a:gd name="T0" fmla="*/ 25 w 188"/>
                <a:gd name="T1" fmla="*/ 0 h 94"/>
                <a:gd name="T2" fmla="*/ 0 w 188"/>
                <a:gd name="T3" fmla="*/ 94 h 94"/>
                <a:gd name="T4" fmla="*/ 188 w 188"/>
                <a:gd name="T5" fmla="*/ 94 h 94"/>
                <a:gd name="T6" fmla="*/ 25 w 188"/>
                <a:gd name="T7" fmla="*/ 0 h 94"/>
              </a:gdLst>
              <a:ahLst/>
              <a:cxnLst>
                <a:cxn ang="0">
                  <a:pos x="T0" y="T1"/>
                </a:cxn>
                <a:cxn ang="0">
                  <a:pos x="T2" y="T3"/>
                </a:cxn>
                <a:cxn ang="0">
                  <a:pos x="T4" y="T5"/>
                </a:cxn>
                <a:cxn ang="0">
                  <a:pos x="T6" y="T7"/>
                </a:cxn>
              </a:cxnLst>
              <a:rect l="0" t="0" r="r" b="b"/>
              <a:pathLst>
                <a:path w="188" h="94">
                  <a:moveTo>
                    <a:pt x="25" y="0"/>
                  </a:moveTo>
                  <a:cubicBezTo>
                    <a:pt x="8" y="28"/>
                    <a:pt x="0" y="61"/>
                    <a:pt x="0" y="94"/>
                  </a:cubicBezTo>
                  <a:lnTo>
                    <a:pt x="188" y="94"/>
                  </a:lnTo>
                  <a:lnTo>
                    <a:pt x="25"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FF00"/>
                  </a:solidFill>
                </a14:hiddenFill>
              </a:ext>
            </a:extLst>
          </p:spPr>
          <p:txBody>
            <a:bodyPr/>
            <a:lstStyle/>
            <a:p>
              <a:endParaRPr lang="en-US"/>
            </a:p>
          </p:txBody>
        </p:sp>
        <p:sp>
          <p:nvSpPr>
            <p:cNvPr id="2950180" name="Freeform 36"/>
            <p:cNvSpPr>
              <a:spLocks/>
            </p:cNvSpPr>
            <p:nvPr/>
          </p:nvSpPr>
          <p:spPr bwMode="auto">
            <a:xfrm>
              <a:off x="805" y="1763"/>
              <a:ext cx="978" cy="978"/>
            </a:xfrm>
            <a:custGeom>
              <a:avLst/>
              <a:gdLst>
                <a:gd name="T0" fmla="*/ 69 w 163"/>
                <a:gd name="T1" fmla="*/ 0 h 163"/>
                <a:gd name="T2" fmla="*/ 0 w 163"/>
                <a:gd name="T3" fmla="*/ 69 h 163"/>
                <a:gd name="T4" fmla="*/ 163 w 163"/>
                <a:gd name="T5" fmla="*/ 163 h 163"/>
                <a:gd name="T6" fmla="*/ 69 w 163"/>
                <a:gd name="T7" fmla="*/ 0 h 163"/>
              </a:gdLst>
              <a:ahLst/>
              <a:cxnLst>
                <a:cxn ang="0">
                  <a:pos x="T0" y="T1"/>
                </a:cxn>
                <a:cxn ang="0">
                  <a:pos x="T2" y="T3"/>
                </a:cxn>
                <a:cxn ang="0">
                  <a:pos x="T4" y="T5"/>
                </a:cxn>
                <a:cxn ang="0">
                  <a:pos x="T6" y="T7"/>
                </a:cxn>
              </a:cxnLst>
              <a:rect l="0" t="0" r="r" b="b"/>
              <a:pathLst>
                <a:path w="163" h="163">
                  <a:moveTo>
                    <a:pt x="69" y="0"/>
                  </a:moveTo>
                  <a:cubicBezTo>
                    <a:pt x="40" y="16"/>
                    <a:pt x="16" y="40"/>
                    <a:pt x="0" y="69"/>
                  </a:cubicBezTo>
                  <a:lnTo>
                    <a:pt x="163" y="163"/>
                  </a:lnTo>
                  <a:lnTo>
                    <a:pt x="69"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00"/>
                  </a:solidFill>
                </a14:hiddenFill>
              </a:ext>
            </a:extLst>
          </p:spPr>
          <p:txBody>
            <a:bodyPr/>
            <a:lstStyle/>
            <a:p>
              <a:endParaRPr lang="en-US"/>
            </a:p>
          </p:txBody>
        </p:sp>
        <p:sp>
          <p:nvSpPr>
            <p:cNvPr id="2950181" name="Freeform 37"/>
            <p:cNvSpPr>
              <a:spLocks/>
            </p:cNvSpPr>
            <p:nvPr/>
          </p:nvSpPr>
          <p:spPr bwMode="auto">
            <a:xfrm>
              <a:off x="1219" y="1613"/>
              <a:ext cx="564" cy="1128"/>
            </a:xfrm>
            <a:custGeom>
              <a:avLst/>
              <a:gdLst>
                <a:gd name="T0" fmla="*/ 94 w 94"/>
                <a:gd name="T1" fmla="*/ 0 h 188"/>
                <a:gd name="T2" fmla="*/ 0 w 94"/>
                <a:gd name="T3" fmla="*/ 25 h 188"/>
                <a:gd name="T4" fmla="*/ 94 w 94"/>
                <a:gd name="T5" fmla="*/ 188 h 188"/>
                <a:gd name="T6" fmla="*/ 94 w 94"/>
                <a:gd name="T7" fmla="*/ 0 h 188"/>
              </a:gdLst>
              <a:ahLst/>
              <a:cxnLst>
                <a:cxn ang="0">
                  <a:pos x="T0" y="T1"/>
                </a:cxn>
                <a:cxn ang="0">
                  <a:pos x="T2" y="T3"/>
                </a:cxn>
                <a:cxn ang="0">
                  <a:pos x="T4" y="T5"/>
                </a:cxn>
                <a:cxn ang="0">
                  <a:pos x="T6" y="T7"/>
                </a:cxn>
              </a:cxnLst>
              <a:rect l="0" t="0" r="r" b="b"/>
              <a:pathLst>
                <a:path w="94" h="188">
                  <a:moveTo>
                    <a:pt x="94" y="0"/>
                  </a:moveTo>
                  <a:cubicBezTo>
                    <a:pt x="61" y="0"/>
                    <a:pt x="28" y="8"/>
                    <a:pt x="0" y="25"/>
                  </a:cubicBezTo>
                  <a:lnTo>
                    <a:pt x="94" y="188"/>
                  </a:lnTo>
                  <a:lnTo>
                    <a:pt x="94"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FF"/>
                  </a:solidFill>
                </a14:hiddenFill>
              </a:ext>
            </a:extLst>
          </p:spPr>
          <p:txBody>
            <a:bodyPr/>
            <a:lstStyle/>
            <a:p>
              <a:endParaRPr lang="en-US"/>
            </a:p>
          </p:txBody>
        </p:sp>
      </p:grpSp>
      <p:sp>
        <p:nvSpPr>
          <p:cNvPr id="2950186" name="Rectangle 5"/>
          <p:cNvSpPr>
            <a:spLocks noChangeArrowheads="1"/>
          </p:cNvSpPr>
          <p:nvPr/>
        </p:nvSpPr>
        <p:spPr bwMode="auto">
          <a:xfrm>
            <a:off x="4657725" y="3513138"/>
            <a:ext cx="75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defTabSz="762000"/>
            <a:r>
              <a:rPr lang="en-US" altLang="zh-CN" sz="1400" b="1" dirty="0" err="1">
                <a:ea typeface="宋体" pitchFamily="2" charset="-122"/>
              </a:rPr>
              <a:t>Incre</a:t>
            </a:r>
            <a:r>
              <a:rPr lang="en-US" altLang="zh-CN" sz="1400" b="1" dirty="0">
                <a:ea typeface="宋体" pitchFamily="2" charset="-122"/>
              </a:rPr>
              <a:t>-</a:t>
            </a:r>
            <a:br>
              <a:rPr lang="en-US" altLang="zh-CN" sz="1400" b="1" dirty="0">
                <a:ea typeface="宋体" pitchFamily="2" charset="-122"/>
              </a:rPr>
            </a:br>
            <a:r>
              <a:rPr lang="en-US" altLang="zh-CN" sz="1400" b="1" dirty="0">
                <a:ea typeface="宋体" pitchFamily="2" charset="-122"/>
              </a:rPr>
              <a:t>mental</a:t>
            </a:r>
          </a:p>
        </p:txBody>
      </p:sp>
      <p:sp>
        <p:nvSpPr>
          <p:cNvPr id="2950187" name="Rectangle 5"/>
          <p:cNvSpPr>
            <a:spLocks noChangeArrowheads="1"/>
          </p:cNvSpPr>
          <p:nvPr/>
        </p:nvSpPr>
        <p:spPr bwMode="auto">
          <a:xfrm>
            <a:off x="4467225" y="420687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Substantial</a:t>
            </a:r>
          </a:p>
        </p:txBody>
      </p:sp>
      <p:sp>
        <p:nvSpPr>
          <p:cNvPr id="2950188" name="Rectangle 5"/>
          <p:cNvSpPr>
            <a:spLocks noChangeArrowheads="1"/>
          </p:cNvSpPr>
          <p:nvPr/>
        </p:nvSpPr>
        <p:spPr bwMode="auto">
          <a:xfrm>
            <a:off x="4448175" y="470852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Radical</a:t>
            </a:r>
          </a:p>
        </p:txBody>
      </p:sp>
    </p:spTree>
    <p:extLst>
      <p:ext uri="{BB962C8B-B14F-4D97-AF65-F5344CB8AC3E}">
        <p14:creationId xmlns:p14="http://schemas.microsoft.com/office/powerpoint/2010/main" val="3547668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950160"/>
                                        </p:tgtEl>
                                        <p:attrNameLst>
                                          <p:attrName>style.visibility</p:attrName>
                                        </p:attrNameLst>
                                      </p:cBhvr>
                                      <p:to>
                                        <p:strVal val="visible"/>
                                      </p:to>
                                    </p:set>
                                    <p:animEffect transition="in" filter="fade">
                                      <p:cBhvr>
                                        <p:cTn id="10" dur="500"/>
                                        <p:tgtEl>
                                          <p:spTgt spid="2950160"/>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950164"/>
                                        </p:tgtEl>
                                        <p:attrNameLst>
                                          <p:attrName>style.visibility</p:attrName>
                                        </p:attrNameLst>
                                      </p:cBhvr>
                                      <p:to>
                                        <p:strVal val="visible"/>
                                      </p:to>
                                    </p:set>
                                    <p:animEffect transition="in" filter="fade">
                                      <p:cBhvr>
                                        <p:cTn id="13" dur="500"/>
                                        <p:tgtEl>
                                          <p:spTgt spid="2950164"/>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950165"/>
                                        </p:tgtEl>
                                        <p:attrNameLst>
                                          <p:attrName>style.visibility</p:attrName>
                                        </p:attrNameLst>
                                      </p:cBhvr>
                                      <p:to>
                                        <p:strVal val="visible"/>
                                      </p:to>
                                    </p:set>
                                    <p:animEffect transition="in" filter="fade">
                                      <p:cBhvr>
                                        <p:cTn id="16" dur="500"/>
                                        <p:tgtEl>
                                          <p:spTgt spid="2950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2950160" grpId="0"/>
      <p:bldP spid="2950164" grpId="0"/>
      <p:bldP spid="295016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el 1"/>
          <p:cNvSpPr>
            <a:spLocks noGrp="1"/>
          </p:cNvSpPr>
          <p:nvPr>
            <p:ph type="title"/>
          </p:nvPr>
        </p:nvSpPr>
        <p:spPr/>
        <p:txBody>
          <a:bodyPr/>
          <a:lstStyle/>
          <a:p>
            <a:r>
              <a:rPr lang="en-US" dirty="0"/>
              <a:t>»WHO?« Acquiring new customer groups: Cirque du Soleil</a:t>
            </a:r>
          </a:p>
        </p:txBody>
      </p:sp>
      <p:pic>
        <p:nvPicPr>
          <p:cNvPr id="8602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12911" y="1075872"/>
            <a:ext cx="4303889" cy="24209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021" name="Picture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66272" y="3730171"/>
            <a:ext cx="4860472" cy="27364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022" name="Picture 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34402" y="3193142"/>
            <a:ext cx="2693789" cy="32838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7" name="Text Box 20"/>
          <p:cNvSpPr txBox="1">
            <a:spLocks noChangeArrowheads="1"/>
          </p:cNvSpPr>
          <p:nvPr/>
        </p:nvSpPr>
        <p:spPr bwMode="auto">
          <a:xfrm>
            <a:off x="7473947" y="1047864"/>
            <a:ext cx="93487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50000"/>
              </a:spcBef>
              <a:spcAft>
                <a:spcPct val="0"/>
              </a:spcAft>
              <a:defRPr sz="2400">
                <a:solidFill>
                  <a:schemeClr val="tx1"/>
                </a:solidFill>
                <a:latin typeface="Arial" charset="0"/>
                <a:ea typeface="ＭＳ Ｐゴシック" charset="0"/>
              </a:defRPr>
            </a:lvl6pPr>
            <a:lvl7pPr marL="2971800" indent="-228600" eaLnBrk="0" fontAlgn="base" hangingPunct="0">
              <a:spcBef>
                <a:spcPct val="50000"/>
              </a:spcBef>
              <a:spcAft>
                <a:spcPct val="0"/>
              </a:spcAft>
              <a:defRPr sz="2400">
                <a:solidFill>
                  <a:schemeClr val="tx1"/>
                </a:solidFill>
                <a:latin typeface="Arial" charset="0"/>
                <a:ea typeface="ＭＳ Ｐゴシック" charset="0"/>
              </a:defRPr>
            </a:lvl7pPr>
            <a:lvl8pPr marL="3429000" indent="-228600" eaLnBrk="0" fontAlgn="base" hangingPunct="0">
              <a:spcBef>
                <a:spcPct val="50000"/>
              </a:spcBef>
              <a:spcAft>
                <a:spcPct val="0"/>
              </a:spcAft>
              <a:defRPr sz="2400">
                <a:solidFill>
                  <a:schemeClr val="tx1"/>
                </a:solidFill>
                <a:latin typeface="Arial" charset="0"/>
                <a:ea typeface="ＭＳ Ｐゴシック" charset="0"/>
              </a:defRPr>
            </a:lvl8pPr>
            <a:lvl9pPr marL="3886200" indent="-228600" eaLnBrk="0" fontAlgn="base" hangingPunct="0">
              <a:spcBef>
                <a:spcPct val="50000"/>
              </a:spcBef>
              <a:spcAft>
                <a:spcPct val="0"/>
              </a:spcAft>
              <a:defRPr sz="2400">
                <a:solidFill>
                  <a:schemeClr val="tx1"/>
                </a:solidFill>
                <a:latin typeface="Arial" charset="0"/>
                <a:ea typeface="ＭＳ Ｐゴシック" charset="0"/>
              </a:defRPr>
            </a:lvl9pPr>
          </a:lstStyle>
          <a:p>
            <a:pPr algn="r" eaLnBrk="1" hangingPunct="1"/>
            <a:r>
              <a:rPr lang="en-US" sz="3200" b="1" dirty="0">
                <a:solidFill>
                  <a:schemeClr val="bg2"/>
                </a:solidFill>
                <a:latin typeface="+mn-lt"/>
              </a:rPr>
              <a:t>1984</a:t>
            </a:r>
            <a:endParaRPr lang="en-GB" sz="3200" b="1" dirty="0">
              <a:solidFill>
                <a:schemeClr val="bg2"/>
              </a:solidFill>
              <a:latin typeface="+mn-lt"/>
            </a:endParaRPr>
          </a:p>
        </p:txBody>
      </p:sp>
      <p:pic>
        <p:nvPicPr>
          <p:cNvPr id="86023" name="Picture 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4388" y="1103085"/>
            <a:ext cx="2683977" cy="1890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3861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6023"/>
                                        </p:tgtEl>
                                        <p:attrNameLst>
                                          <p:attrName>style.visibility</p:attrName>
                                        </p:attrNameLst>
                                      </p:cBhvr>
                                      <p:to>
                                        <p:strVal val="visible"/>
                                      </p:to>
                                    </p:set>
                                    <p:animEffect transition="in" filter="fade">
                                      <p:cBhvr>
                                        <p:cTn id="7" dur="500"/>
                                        <p:tgtEl>
                                          <p:spTgt spid="860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6020"/>
                                        </p:tgtEl>
                                        <p:attrNameLst>
                                          <p:attrName>style.visibility</p:attrName>
                                        </p:attrNameLst>
                                      </p:cBhvr>
                                      <p:to>
                                        <p:strVal val="visible"/>
                                      </p:to>
                                    </p:set>
                                    <p:animEffect transition="in" filter="fade">
                                      <p:cBhvr>
                                        <p:cTn id="12" dur="500"/>
                                        <p:tgtEl>
                                          <p:spTgt spid="86020"/>
                                        </p:tgtEl>
                                      </p:cBhvr>
                                    </p:animEffect>
                                  </p:childTnLst>
                                </p:cTn>
                              </p:par>
                              <p:par>
                                <p:cTn id="13" presetID="10" presetClass="entr" presetSubtype="0" fill="hold" nodeType="withEffect">
                                  <p:stCondLst>
                                    <p:cond delay="0"/>
                                  </p:stCondLst>
                                  <p:childTnLst>
                                    <p:set>
                                      <p:cBhvr>
                                        <p:cTn id="14" dur="1" fill="hold">
                                          <p:stCondLst>
                                            <p:cond delay="0"/>
                                          </p:stCondLst>
                                        </p:cTn>
                                        <p:tgtEl>
                                          <p:spTgt spid="86021"/>
                                        </p:tgtEl>
                                        <p:attrNameLst>
                                          <p:attrName>style.visibility</p:attrName>
                                        </p:attrNameLst>
                                      </p:cBhvr>
                                      <p:to>
                                        <p:strVal val="visible"/>
                                      </p:to>
                                    </p:set>
                                    <p:animEffect transition="in" filter="fade">
                                      <p:cBhvr>
                                        <p:cTn id="15" dur="500"/>
                                        <p:tgtEl>
                                          <p:spTgt spid="86021"/>
                                        </p:tgtEl>
                                      </p:cBhvr>
                                    </p:animEffect>
                                  </p:childTnLst>
                                </p:cTn>
                              </p:par>
                              <p:par>
                                <p:cTn id="16" presetID="10" presetClass="entr" presetSubtype="0" fill="hold" nodeType="withEffect">
                                  <p:stCondLst>
                                    <p:cond delay="0"/>
                                  </p:stCondLst>
                                  <p:childTnLst>
                                    <p:set>
                                      <p:cBhvr>
                                        <p:cTn id="17" dur="1" fill="hold">
                                          <p:stCondLst>
                                            <p:cond delay="0"/>
                                          </p:stCondLst>
                                        </p:cTn>
                                        <p:tgtEl>
                                          <p:spTgt spid="86022"/>
                                        </p:tgtEl>
                                        <p:attrNameLst>
                                          <p:attrName>style.visibility</p:attrName>
                                        </p:attrNameLst>
                                      </p:cBhvr>
                                      <p:to>
                                        <p:strVal val="visible"/>
                                      </p:to>
                                    </p:set>
                                    <p:animEffect transition="in" filter="fade">
                                      <p:cBhvr>
                                        <p:cTn id="18" dur="500"/>
                                        <p:tgtEl>
                                          <p:spTgt spid="860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fade">
                                      <p:cBhvr>
                                        <p:cTn id="23"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el 1"/>
          <p:cNvSpPr>
            <a:spLocks noGrp="1"/>
          </p:cNvSpPr>
          <p:nvPr>
            <p:ph type="title"/>
          </p:nvPr>
        </p:nvSpPr>
        <p:spPr/>
        <p:txBody>
          <a:bodyPr/>
          <a:lstStyle/>
          <a:p>
            <a:r>
              <a:rPr lang="en-US" dirty="0"/>
              <a:t>»WHO?« Customer experience: Starbucks does not only sell coffee, but a specific lifestyle</a:t>
            </a:r>
          </a:p>
        </p:txBody>
      </p:sp>
      <p:pic>
        <p:nvPicPr>
          <p:cNvPr id="8192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76225" y="1016000"/>
            <a:ext cx="2401734" cy="170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23"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42900" y="2936875"/>
            <a:ext cx="9448800" cy="3676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24" name="Picture 4"/>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l="3795" t="8845" r="13311" b="8850"/>
          <a:stretch/>
        </p:blipFill>
        <p:spPr bwMode="auto">
          <a:xfrm>
            <a:off x="3149600" y="1054100"/>
            <a:ext cx="3327400" cy="1743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25" name="Picture 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781800" y="977899"/>
            <a:ext cx="2641600" cy="1761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02797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el 1"/>
          <p:cNvSpPr>
            <a:spLocks noGrp="1"/>
          </p:cNvSpPr>
          <p:nvPr>
            <p:ph type="title"/>
          </p:nvPr>
        </p:nvSpPr>
        <p:spPr/>
        <p:txBody>
          <a:bodyPr/>
          <a:lstStyle/>
          <a:p>
            <a:r>
              <a:rPr lang="en-US" dirty="0"/>
              <a:t>»WHO?« Communication: How to attract new customers with an ethical agenda – Lush and Body Shop</a:t>
            </a:r>
          </a:p>
        </p:txBody>
      </p:sp>
      <p:pic>
        <p:nvPicPr>
          <p:cNvPr id="80899"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77850" y="3200400"/>
            <a:ext cx="3497974" cy="2705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1" name="Text Box 20"/>
          <p:cNvSpPr txBox="1">
            <a:spLocks noChangeArrowheads="1"/>
          </p:cNvSpPr>
          <p:nvPr/>
        </p:nvSpPr>
        <p:spPr bwMode="auto">
          <a:xfrm>
            <a:off x="496690" y="5927384"/>
            <a:ext cx="338105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50000"/>
              </a:spcBef>
              <a:spcAft>
                <a:spcPct val="0"/>
              </a:spcAft>
              <a:defRPr sz="2400">
                <a:solidFill>
                  <a:schemeClr val="tx1"/>
                </a:solidFill>
                <a:latin typeface="Arial" charset="0"/>
                <a:ea typeface="ＭＳ Ｐゴシック" charset="0"/>
              </a:defRPr>
            </a:lvl6pPr>
            <a:lvl7pPr marL="2971800" indent="-228600" eaLnBrk="0" fontAlgn="base" hangingPunct="0">
              <a:spcBef>
                <a:spcPct val="50000"/>
              </a:spcBef>
              <a:spcAft>
                <a:spcPct val="0"/>
              </a:spcAft>
              <a:defRPr sz="2400">
                <a:solidFill>
                  <a:schemeClr val="tx1"/>
                </a:solidFill>
                <a:latin typeface="Arial" charset="0"/>
                <a:ea typeface="ＭＳ Ｐゴシック" charset="0"/>
              </a:defRPr>
            </a:lvl7pPr>
            <a:lvl8pPr marL="3429000" indent="-228600" eaLnBrk="0" fontAlgn="base" hangingPunct="0">
              <a:spcBef>
                <a:spcPct val="50000"/>
              </a:spcBef>
              <a:spcAft>
                <a:spcPct val="0"/>
              </a:spcAft>
              <a:defRPr sz="2400">
                <a:solidFill>
                  <a:schemeClr val="tx1"/>
                </a:solidFill>
                <a:latin typeface="Arial" charset="0"/>
                <a:ea typeface="ＭＳ Ｐゴシック" charset="0"/>
              </a:defRPr>
            </a:lvl8pPr>
            <a:lvl9pPr marL="3886200" indent="-228600" eaLnBrk="0" fontAlgn="base" hangingPunct="0">
              <a:spcBef>
                <a:spcPct val="50000"/>
              </a:spcBef>
              <a:spcAft>
                <a:spcPct val="0"/>
              </a:spcAft>
              <a:defRPr sz="2400">
                <a:solidFill>
                  <a:schemeClr val="tx1"/>
                </a:solidFill>
                <a:latin typeface="Arial" charset="0"/>
                <a:ea typeface="ＭＳ Ｐゴシック" charset="0"/>
              </a:defRPr>
            </a:lvl9pPr>
          </a:lstStyle>
          <a:p>
            <a:pPr eaLnBrk="1" hangingPunct="1"/>
            <a:r>
              <a:rPr lang="en-US" sz="3200" b="1" dirty="0">
                <a:solidFill>
                  <a:schemeClr val="bg2"/>
                </a:solidFill>
                <a:latin typeface="+mn-lt"/>
              </a:rPr>
              <a:t>Mark Constantine    </a:t>
            </a:r>
            <a:endParaRPr lang="en-GB" sz="3200" b="1" dirty="0">
              <a:solidFill>
                <a:schemeClr val="bg2"/>
              </a:solidFill>
              <a:latin typeface="+mn-lt"/>
            </a:endParaRPr>
          </a:p>
        </p:txBody>
      </p:sp>
      <p:pic>
        <p:nvPicPr>
          <p:cNvPr id="80900"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26000" y="3924299"/>
            <a:ext cx="4546600" cy="1939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7" name="Text Box 20"/>
          <p:cNvSpPr txBox="1">
            <a:spLocks noChangeArrowheads="1"/>
          </p:cNvSpPr>
          <p:nvPr/>
        </p:nvSpPr>
        <p:spPr bwMode="auto">
          <a:xfrm>
            <a:off x="4751190" y="5927384"/>
            <a:ext cx="24465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50000"/>
              </a:spcBef>
              <a:spcAft>
                <a:spcPct val="0"/>
              </a:spcAft>
              <a:defRPr sz="2400">
                <a:solidFill>
                  <a:schemeClr val="tx1"/>
                </a:solidFill>
                <a:latin typeface="Arial" charset="0"/>
                <a:ea typeface="ＭＳ Ｐゴシック" charset="0"/>
              </a:defRPr>
            </a:lvl6pPr>
            <a:lvl7pPr marL="2971800" indent="-228600" eaLnBrk="0" fontAlgn="base" hangingPunct="0">
              <a:spcBef>
                <a:spcPct val="50000"/>
              </a:spcBef>
              <a:spcAft>
                <a:spcPct val="0"/>
              </a:spcAft>
              <a:defRPr sz="2400">
                <a:solidFill>
                  <a:schemeClr val="tx1"/>
                </a:solidFill>
                <a:latin typeface="Arial" charset="0"/>
                <a:ea typeface="ＭＳ Ｐゴシック" charset="0"/>
              </a:defRPr>
            </a:lvl7pPr>
            <a:lvl8pPr marL="3429000" indent="-228600" eaLnBrk="0" fontAlgn="base" hangingPunct="0">
              <a:spcBef>
                <a:spcPct val="50000"/>
              </a:spcBef>
              <a:spcAft>
                <a:spcPct val="0"/>
              </a:spcAft>
              <a:defRPr sz="2400">
                <a:solidFill>
                  <a:schemeClr val="tx1"/>
                </a:solidFill>
                <a:latin typeface="Arial" charset="0"/>
                <a:ea typeface="ＭＳ Ｐゴシック" charset="0"/>
              </a:defRPr>
            </a:lvl8pPr>
            <a:lvl9pPr marL="3886200" indent="-228600" eaLnBrk="0" fontAlgn="base" hangingPunct="0">
              <a:spcBef>
                <a:spcPct val="50000"/>
              </a:spcBef>
              <a:spcAft>
                <a:spcPct val="0"/>
              </a:spcAft>
              <a:defRPr sz="2400">
                <a:solidFill>
                  <a:schemeClr val="tx1"/>
                </a:solidFill>
                <a:latin typeface="Arial" charset="0"/>
                <a:ea typeface="ＭＳ Ｐゴシック" charset="0"/>
              </a:defRPr>
            </a:lvl9pPr>
          </a:lstStyle>
          <a:p>
            <a:pPr eaLnBrk="1" hangingPunct="1"/>
            <a:r>
              <a:rPr lang="en-US" sz="3200" b="1" dirty="0">
                <a:solidFill>
                  <a:schemeClr val="bg2"/>
                </a:solidFill>
                <a:latin typeface="+mn-lt"/>
              </a:rPr>
              <a:t>Anita Roddick</a:t>
            </a:r>
            <a:endParaRPr lang="en-GB" sz="3200" b="1" dirty="0">
              <a:solidFill>
                <a:schemeClr val="bg2"/>
              </a:solidFill>
              <a:latin typeface="+mn-lt"/>
            </a:endParaRPr>
          </a:p>
        </p:txBody>
      </p:sp>
      <p:pic>
        <p:nvPicPr>
          <p:cNvPr id="80901"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98652" y="1310640"/>
            <a:ext cx="3943350" cy="2366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0904" name="Picture 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38963" y="991826"/>
            <a:ext cx="2840037" cy="2834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0905" name="Picture 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34975" y="1143000"/>
            <a:ext cx="2894888" cy="1258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0907" name="Picture 11"/>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463800" y="1609300"/>
            <a:ext cx="2374900" cy="1781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9321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0905"/>
                                        </p:tgtEl>
                                        <p:attrNameLst>
                                          <p:attrName>style.visibility</p:attrName>
                                        </p:attrNameLst>
                                      </p:cBhvr>
                                      <p:to>
                                        <p:strVal val="visible"/>
                                      </p:to>
                                    </p:set>
                                    <p:animEffect transition="in" filter="fade">
                                      <p:cBhvr>
                                        <p:cTn id="7" dur="500"/>
                                        <p:tgtEl>
                                          <p:spTgt spid="80905"/>
                                        </p:tgtEl>
                                      </p:cBhvr>
                                    </p:animEffect>
                                  </p:childTnLst>
                                </p:cTn>
                              </p:par>
                              <p:par>
                                <p:cTn id="8" presetID="10" presetClass="entr" presetSubtype="0" fill="hold" nodeType="withEffect">
                                  <p:stCondLst>
                                    <p:cond delay="0"/>
                                  </p:stCondLst>
                                  <p:childTnLst>
                                    <p:set>
                                      <p:cBhvr>
                                        <p:cTn id="9" dur="1" fill="hold">
                                          <p:stCondLst>
                                            <p:cond delay="0"/>
                                          </p:stCondLst>
                                        </p:cTn>
                                        <p:tgtEl>
                                          <p:spTgt spid="80907"/>
                                        </p:tgtEl>
                                        <p:attrNameLst>
                                          <p:attrName>style.visibility</p:attrName>
                                        </p:attrNameLst>
                                      </p:cBhvr>
                                      <p:to>
                                        <p:strVal val="visible"/>
                                      </p:to>
                                    </p:set>
                                    <p:animEffect transition="in" filter="fade">
                                      <p:cBhvr>
                                        <p:cTn id="10" dur="500"/>
                                        <p:tgtEl>
                                          <p:spTgt spid="80907"/>
                                        </p:tgtEl>
                                      </p:cBhvr>
                                    </p:animEffect>
                                  </p:childTnLst>
                                </p:cTn>
                              </p:par>
                              <p:par>
                                <p:cTn id="11" presetID="10" presetClass="entr" presetSubtype="0" fill="hold" nodeType="withEffect">
                                  <p:stCondLst>
                                    <p:cond delay="0"/>
                                  </p:stCondLst>
                                  <p:childTnLst>
                                    <p:set>
                                      <p:cBhvr>
                                        <p:cTn id="12" dur="1" fill="hold">
                                          <p:stCondLst>
                                            <p:cond delay="0"/>
                                          </p:stCondLst>
                                        </p:cTn>
                                        <p:tgtEl>
                                          <p:spTgt spid="80899"/>
                                        </p:tgtEl>
                                        <p:attrNameLst>
                                          <p:attrName>style.visibility</p:attrName>
                                        </p:attrNameLst>
                                      </p:cBhvr>
                                      <p:to>
                                        <p:strVal val="visible"/>
                                      </p:to>
                                    </p:set>
                                    <p:animEffect transition="in" filter="fade">
                                      <p:cBhvr>
                                        <p:cTn id="13" dur="500"/>
                                        <p:tgtEl>
                                          <p:spTgt spid="8089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0901"/>
                                        </p:tgtEl>
                                        <p:attrNameLst>
                                          <p:attrName>style.visibility</p:attrName>
                                        </p:attrNameLst>
                                      </p:cBhvr>
                                      <p:to>
                                        <p:strVal val="visible"/>
                                      </p:to>
                                    </p:set>
                                    <p:animEffect transition="in" filter="fade">
                                      <p:cBhvr>
                                        <p:cTn id="21" dur="500"/>
                                        <p:tgtEl>
                                          <p:spTgt spid="80901"/>
                                        </p:tgtEl>
                                      </p:cBhvr>
                                    </p:animEffect>
                                  </p:childTnLst>
                                </p:cTn>
                              </p:par>
                              <p:par>
                                <p:cTn id="22" presetID="10" presetClass="entr" presetSubtype="0" fill="hold" nodeType="withEffect">
                                  <p:stCondLst>
                                    <p:cond delay="0"/>
                                  </p:stCondLst>
                                  <p:childTnLst>
                                    <p:set>
                                      <p:cBhvr>
                                        <p:cTn id="23" dur="1" fill="hold">
                                          <p:stCondLst>
                                            <p:cond delay="0"/>
                                          </p:stCondLst>
                                        </p:cTn>
                                        <p:tgtEl>
                                          <p:spTgt spid="80904"/>
                                        </p:tgtEl>
                                        <p:attrNameLst>
                                          <p:attrName>style.visibility</p:attrName>
                                        </p:attrNameLst>
                                      </p:cBhvr>
                                      <p:to>
                                        <p:strVal val="visible"/>
                                      </p:to>
                                    </p:set>
                                    <p:animEffect transition="in" filter="fade">
                                      <p:cBhvr>
                                        <p:cTn id="24" dur="500"/>
                                        <p:tgtEl>
                                          <p:spTgt spid="80904"/>
                                        </p:tgtEl>
                                      </p:cBhvr>
                                    </p:animEffect>
                                  </p:childTnLst>
                                </p:cTn>
                              </p:par>
                              <p:par>
                                <p:cTn id="25" presetID="10" presetClass="entr" presetSubtype="0" fill="hold" nodeType="withEffect">
                                  <p:stCondLst>
                                    <p:cond delay="0"/>
                                  </p:stCondLst>
                                  <p:childTnLst>
                                    <p:set>
                                      <p:cBhvr>
                                        <p:cTn id="26" dur="1" fill="hold">
                                          <p:stCondLst>
                                            <p:cond delay="0"/>
                                          </p:stCondLst>
                                        </p:cTn>
                                        <p:tgtEl>
                                          <p:spTgt spid="80900"/>
                                        </p:tgtEl>
                                        <p:attrNameLst>
                                          <p:attrName>style.visibility</p:attrName>
                                        </p:attrNameLst>
                                      </p:cBhvr>
                                      <p:to>
                                        <p:strVal val="visible"/>
                                      </p:to>
                                    </p:set>
                                    <p:animEffect transition="in" filter="fade">
                                      <p:cBhvr>
                                        <p:cTn id="27" dur="500"/>
                                        <p:tgtEl>
                                          <p:spTgt spid="8090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ie 47"/>
          <p:cNvSpPr>
            <a:spLocks noChangeAspect="1"/>
          </p:cNvSpPr>
          <p:nvPr/>
        </p:nvSpPr>
        <p:spPr bwMode="auto">
          <a:xfrm rot="4472692">
            <a:off x="2545643" y="1495778"/>
            <a:ext cx="5068711" cy="4746157"/>
          </a:xfrm>
          <a:prstGeom prst="pie">
            <a:avLst>
              <a:gd name="adj1" fmla="val 10799999"/>
              <a:gd name="adj2" fmla="val 16200000"/>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9" name="Pie 48"/>
          <p:cNvSpPr>
            <a:spLocks noChangeAspect="1"/>
          </p:cNvSpPr>
          <p:nvPr/>
        </p:nvSpPr>
        <p:spPr bwMode="auto">
          <a:xfrm rot="9872692">
            <a:off x="2375386" y="1495900"/>
            <a:ext cx="5069652" cy="4746157"/>
          </a:xfrm>
          <a:prstGeom prst="pie">
            <a:avLst>
              <a:gd name="adj1" fmla="val 10799999"/>
              <a:gd name="adj2" fmla="val 16200000"/>
            </a:avLst>
          </a:prstGeom>
          <a:solidFill>
            <a:srgbClr val="33CC33"/>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0" name="Pie 49"/>
          <p:cNvSpPr>
            <a:spLocks noChangeAspect="1"/>
          </p:cNvSpPr>
          <p:nvPr/>
        </p:nvSpPr>
        <p:spPr bwMode="auto">
          <a:xfrm rot="15272692">
            <a:off x="2374346" y="1369253"/>
            <a:ext cx="4991589" cy="4746157"/>
          </a:xfrm>
          <a:prstGeom prst="pie">
            <a:avLst>
              <a:gd name="adj1" fmla="val 10799999"/>
              <a:gd name="adj2" fmla="val 16200000"/>
            </a:avLst>
          </a:prstGeom>
          <a:solidFill>
            <a:srgbClr val="FF65CF"/>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2950146" name="Rectangle 2"/>
          <p:cNvSpPr>
            <a:spLocks noGrp="1" noChangeArrowheads="1"/>
          </p:cNvSpPr>
          <p:nvPr>
            <p:ph type="title"/>
          </p:nvPr>
        </p:nvSpPr>
        <p:spPr/>
        <p:txBody>
          <a:bodyPr/>
          <a:lstStyle/>
          <a:p>
            <a:r>
              <a:rPr lang="en-US" dirty="0"/>
              <a:t>The innovation radar provides a framework on 4 dimensions: What, Who, How and Where</a:t>
            </a:r>
          </a:p>
        </p:txBody>
      </p:sp>
      <p:sp>
        <p:nvSpPr>
          <p:cNvPr id="2950152" name="Rectangle 5"/>
          <p:cNvSpPr>
            <a:spLocks noChangeArrowheads="1"/>
          </p:cNvSpPr>
          <p:nvPr/>
        </p:nvSpPr>
        <p:spPr bwMode="auto">
          <a:xfrm>
            <a:off x="452438" y="6453398"/>
            <a:ext cx="53340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b">
            <a:spAutoFit/>
          </a:bodyPr>
          <a:lstStyle/>
          <a:p>
            <a:pPr marL="503238" indent="-503238" algn="l" defTabSz="762000"/>
            <a:r>
              <a:rPr lang="en-US" altLang="zh-CN" sz="1000" dirty="0">
                <a:ea typeface="宋体" pitchFamily="2" charset="-122"/>
              </a:rPr>
              <a:t>Source: </a:t>
            </a:r>
            <a:r>
              <a:rPr lang="en-US" altLang="zh-CN" sz="1000" dirty="0" err="1">
                <a:ea typeface="宋体" pitchFamily="2" charset="-122"/>
              </a:rPr>
              <a:t>Sawhney</a:t>
            </a:r>
            <a:r>
              <a:rPr lang="en-US" altLang="zh-CN" sz="1000" dirty="0">
                <a:ea typeface="宋体" pitchFamily="2" charset="-122"/>
              </a:rPr>
              <a:t>, Wolcott, </a:t>
            </a:r>
            <a:r>
              <a:rPr lang="en-US" altLang="zh-CN" sz="1000" dirty="0" err="1">
                <a:ea typeface="宋体" pitchFamily="2" charset="-122"/>
              </a:rPr>
              <a:t>Arroniz</a:t>
            </a:r>
            <a:r>
              <a:rPr lang="en-US" altLang="zh-CN" sz="1000" dirty="0">
                <a:ea typeface="宋体" pitchFamily="2" charset="-122"/>
              </a:rPr>
              <a:t>, MIT Sloan Management Review, Spring 2006</a:t>
            </a:r>
          </a:p>
        </p:txBody>
      </p:sp>
      <p:sp>
        <p:nvSpPr>
          <p:cNvPr id="2950154" name="Oval 10"/>
          <p:cNvSpPr>
            <a:spLocks noChangeArrowheads="1"/>
          </p:cNvSpPr>
          <p:nvPr/>
        </p:nvSpPr>
        <p:spPr bwMode="auto">
          <a:xfrm>
            <a:off x="3646488" y="2335213"/>
            <a:ext cx="2767012" cy="2760662"/>
          </a:xfrm>
          <a:prstGeom prst="ellipse">
            <a:avLst/>
          </a:prstGeom>
          <a:solidFill>
            <a:srgbClr val="B99558"/>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5" name="Oval 11"/>
          <p:cNvSpPr>
            <a:spLocks noChangeArrowheads="1"/>
          </p:cNvSpPr>
          <p:nvPr/>
        </p:nvSpPr>
        <p:spPr bwMode="auto">
          <a:xfrm>
            <a:off x="4119563" y="2806700"/>
            <a:ext cx="1820862" cy="1819275"/>
          </a:xfrm>
          <a:prstGeom prst="ellipse">
            <a:avLst/>
          </a:prstGeom>
          <a:solidFill>
            <a:schemeClr val="hlink"/>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6" name="Oval 12"/>
          <p:cNvSpPr>
            <a:spLocks noChangeArrowheads="1"/>
          </p:cNvSpPr>
          <p:nvPr/>
        </p:nvSpPr>
        <p:spPr bwMode="auto">
          <a:xfrm>
            <a:off x="4652963" y="3336925"/>
            <a:ext cx="757237" cy="755650"/>
          </a:xfrm>
          <a:prstGeom prst="ellipse">
            <a:avLst/>
          </a:prstGeom>
          <a:solidFill>
            <a:schemeClr val="accent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8" name="Rectangle 5"/>
          <p:cNvSpPr>
            <a:spLocks noChangeArrowheads="1"/>
          </p:cNvSpPr>
          <p:nvPr/>
        </p:nvSpPr>
        <p:spPr bwMode="auto">
          <a:xfrm>
            <a:off x="3938396" y="1333500"/>
            <a:ext cx="250204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Offering</a:t>
            </a:r>
          </a:p>
          <a:p>
            <a:pPr algn="ctr" defTabSz="762000"/>
            <a:r>
              <a:rPr lang="en-US" altLang="zh-CN" sz="2800" b="1" dirty="0">
                <a:ea typeface="宋体" pitchFamily="2" charset="-122"/>
              </a:rPr>
              <a:t>(WHAT)</a:t>
            </a:r>
          </a:p>
        </p:txBody>
      </p:sp>
      <p:sp>
        <p:nvSpPr>
          <p:cNvPr id="2950159" name="Rectangle 5"/>
          <p:cNvSpPr>
            <a:spLocks noChangeArrowheads="1"/>
          </p:cNvSpPr>
          <p:nvPr/>
        </p:nvSpPr>
        <p:spPr bwMode="auto">
          <a:xfrm>
            <a:off x="3327630" y="5198556"/>
            <a:ext cx="249543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Process</a:t>
            </a:r>
            <a:br>
              <a:rPr lang="en-US" altLang="zh-CN" sz="2800" b="1" dirty="0">
                <a:ea typeface="宋体" pitchFamily="2" charset="-122"/>
              </a:rPr>
            </a:br>
            <a:r>
              <a:rPr lang="en-US" altLang="zh-CN" sz="2800" b="1" dirty="0">
                <a:ea typeface="宋体" pitchFamily="2" charset="-122"/>
              </a:rPr>
              <a:t>(HOW)</a:t>
            </a:r>
          </a:p>
        </p:txBody>
      </p:sp>
      <p:sp>
        <p:nvSpPr>
          <p:cNvPr id="2950160" name="Rectangle 5"/>
          <p:cNvSpPr>
            <a:spLocks noChangeArrowheads="1"/>
          </p:cNvSpPr>
          <p:nvPr/>
        </p:nvSpPr>
        <p:spPr bwMode="auto">
          <a:xfrm>
            <a:off x="6226253" y="3310015"/>
            <a:ext cx="2905047" cy="139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Customer Need</a:t>
            </a:r>
            <a:br>
              <a:rPr lang="en-US" altLang="zh-CN" sz="2800" b="1" dirty="0">
                <a:ea typeface="宋体" pitchFamily="2" charset="-122"/>
              </a:rPr>
            </a:br>
            <a:r>
              <a:rPr lang="en-US" altLang="zh-CN" sz="2800" b="1" dirty="0">
                <a:ea typeface="宋体" pitchFamily="2" charset="-122"/>
              </a:rPr>
              <a:t>(WHO)</a:t>
            </a:r>
          </a:p>
        </p:txBody>
      </p:sp>
      <p:sp>
        <p:nvSpPr>
          <p:cNvPr id="2950162" name="Rectangle 5"/>
          <p:cNvSpPr>
            <a:spLocks noChangeArrowheads="1"/>
          </p:cNvSpPr>
          <p:nvPr/>
        </p:nvSpPr>
        <p:spPr bwMode="auto">
          <a:xfrm>
            <a:off x="5832475" y="2295525"/>
            <a:ext cx="14747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Platform</a:t>
            </a:r>
          </a:p>
        </p:txBody>
      </p:sp>
      <p:sp>
        <p:nvSpPr>
          <p:cNvPr id="2950163" name="Rectangle 5"/>
          <p:cNvSpPr>
            <a:spLocks noChangeArrowheads="1"/>
          </p:cNvSpPr>
          <p:nvPr/>
        </p:nvSpPr>
        <p:spPr bwMode="auto">
          <a:xfrm>
            <a:off x="6354763" y="2840038"/>
            <a:ext cx="147796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a:ea typeface="宋体" pitchFamily="2" charset="-122"/>
              </a:rPr>
              <a:t>Solution</a:t>
            </a:r>
          </a:p>
        </p:txBody>
      </p:sp>
      <p:sp>
        <p:nvSpPr>
          <p:cNvPr id="2950164" name="Rectangle 5"/>
          <p:cNvSpPr>
            <a:spLocks noChangeArrowheads="1"/>
          </p:cNvSpPr>
          <p:nvPr/>
        </p:nvSpPr>
        <p:spPr bwMode="auto">
          <a:xfrm>
            <a:off x="6330950" y="4276725"/>
            <a:ext cx="135413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Customer Experience</a:t>
            </a:r>
          </a:p>
        </p:txBody>
      </p:sp>
      <p:sp>
        <p:nvSpPr>
          <p:cNvPr id="2950165" name="Rectangle 5"/>
          <p:cNvSpPr>
            <a:spLocks noChangeArrowheads="1"/>
          </p:cNvSpPr>
          <p:nvPr/>
        </p:nvSpPr>
        <p:spPr bwMode="auto">
          <a:xfrm>
            <a:off x="5832475" y="4911725"/>
            <a:ext cx="1376363"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Communication</a:t>
            </a:r>
          </a:p>
        </p:txBody>
      </p:sp>
      <p:sp>
        <p:nvSpPr>
          <p:cNvPr id="2950166" name="Rectangle 5"/>
          <p:cNvSpPr>
            <a:spLocks noChangeArrowheads="1"/>
          </p:cNvSpPr>
          <p:nvPr/>
        </p:nvSpPr>
        <p:spPr bwMode="auto">
          <a:xfrm>
            <a:off x="2332038" y="4276725"/>
            <a:ext cx="13636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Supply Chain</a:t>
            </a:r>
          </a:p>
        </p:txBody>
      </p:sp>
      <p:grpSp>
        <p:nvGrpSpPr>
          <p:cNvPr id="2950169" name="Group 25"/>
          <p:cNvGrpSpPr>
            <a:grpSpLocks/>
          </p:cNvGrpSpPr>
          <p:nvPr/>
        </p:nvGrpSpPr>
        <p:grpSpPr bwMode="auto">
          <a:xfrm>
            <a:off x="3646488" y="2328863"/>
            <a:ext cx="2767012" cy="2763837"/>
            <a:chOff x="649" y="1607"/>
            <a:chExt cx="2268" cy="2262"/>
          </a:xfrm>
        </p:grpSpPr>
        <p:sp>
          <p:nvSpPr>
            <p:cNvPr id="2950170" name="Freeform 26"/>
            <p:cNvSpPr>
              <a:spLocks/>
            </p:cNvSpPr>
            <p:nvPr/>
          </p:nvSpPr>
          <p:spPr bwMode="auto">
            <a:xfrm>
              <a:off x="1783" y="1607"/>
              <a:ext cx="564" cy="1134"/>
            </a:xfrm>
            <a:custGeom>
              <a:avLst/>
              <a:gdLst>
                <a:gd name="T0" fmla="*/ 94 w 94"/>
                <a:gd name="T1" fmla="*/ 25 h 189"/>
                <a:gd name="T2" fmla="*/ 0 w 94"/>
                <a:gd name="T3" fmla="*/ 1 h 189"/>
                <a:gd name="T4" fmla="*/ 0 w 94"/>
                <a:gd name="T5" fmla="*/ 1 h 189"/>
                <a:gd name="T6" fmla="*/ 0 w 94"/>
                <a:gd name="T7" fmla="*/ 189 h 189"/>
                <a:gd name="T8" fmla="*/ 94 w 94"/>
                <a:gd name="T9" fmla="*/ 25 h 189"/>
              </a:gdLst>
              <a:ahLst/>
              <a:cxnLst>
                <a:cxn ang="0">
                  <a:pos x="T0" y="T1"/>
                </a:cxn>
                <a:cxn ang="0">
                  <a:pos x="T2" y="T3"/>
                </a:cxn>
                <a:cxn ang="0">
                  <a:pos x="T4" y="T5"/>
                </a:cxn>
                <a:cxn ang="0">
                  <a:pos x="T6" y="T7"/>
                </a:cxn>
                <a:cxn ang="0">
                  <a:pos x="T8" y="T9"/>
                </a:cxn>
              </a:cxnLst>
              <a:rect l="0" t="0" r="r" b="b"/>
              <a:pathLst>
                <a:path w="94" h="189">
                  <a:moveTo>
                    <a:pt x="94" y="25"/>
                  </a:moveTo>
                  <a:cubicBezTo>
                    <a:pt x="65" y="9"/>
                    <a:pt x="33" y="1"/>
                    <a:pt x="0" y="1"/>
                  </a:cubicBezTo>
                  <a:cubicBezTo>
                    <a:pt x="0" y="0"/>
                    <a:pt x="0" y="1"/>
                    <a:pt x="0" y="1"/>
                  </a:cubicBezTo>
                  <a:lnTo>
                    <a:pt x="0" y="189"/>
                  </a:lnTo>
                  <a:lnTo>
                    <a:pt x="94" y="2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EEE6DA"/>
                  </a:solidFill>
                </a14:hiddenFill>
              </a:ext>
            </a:extLst>
          </p:spPr>
          <p:txBody>
            <a:bodyPr/>
            <a:lstStyle/>
            <a:p>
              <a:endParaRPr lang="en-US"/>
            </a:p>
          </p:txBody>
        </p:sp>
        <p:sp>
          <p:nvSpPr>
            <p:cNvPr id="2950171" name="Freeform 27"/>
            <p:cNvSpPr>
              <a:spLocks/>
            </p:cNvSpPr>
            <p:nvPr/>
          </p:nvSpPr>
          <p:spPr bwMode="auto">
            <a:xfrm>
              <a:off x="1783" y="1757"/>
              <a:ext cx="978" cy="984"/>
            </a:xfrm>
            <a:custGeom>
              <a:avLst/>
              <a:gdLst>
                <a:gd name="T0" fmla="*/ 163 w 163"/>
                <a:gd name="T1" fmla="*/ 69 h 164"/>
                <a:gd name="T2" fmla="*/ 94 w 163"/>
                <a:gd name="T3" fmla="*/ 0 h 164"/>
                <a:gd name="T4" fmla="*/ 0 w 163"/>
                <a:gd name="T5" fmla="*/ 164 h 164"/>
                <a:gd name="T6" fmla="*/ 163 w 163"/>
                <a:gd name="T7" fmla="*/ 69 h 164"/>
              </a:gdLst>
              <a:ahLst/>
              <a:cxnLst>
                <a:cxn ang="0">
                  <a:pos x="T0" y="T1"/>
                </a:cxn>
                <a:cxn ang="0">
                  <a:pos x="T2" y="T3"/>
                </a:cxn>
                <a:cxn ang="0">
                  <a:pos x="T4" y="T5"/>
                </a:cxn>
                <a:cxn ang="0">
                  <a:pos x="T6" y="T7"/>
                </a:cxn>
              </a:cxnLst>
              <a:rect l="0" t="0" r="r" b="b"/>
              <a:pathLst>
                <a:path w="163" h="164">
                  <a:moveTo>
                    <a:pt x="163" y="69"/>
                  </a:moveTo>
                  <a:cubicBezTo>
                    <a:pt x="146" y="41"/>
                    <a:pt x="122" y="17"/>
                    <a:pt x="94" y="0"/>
                  </a:cubicBezTo>
                  <a:lnTo>
                    <a:pt x="0" y="164"/>
                  </a:lnTo>
                  <a:lnTo>
                    <a:pt x="163" y="69"/>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646C7D"/>
                  </a:solidFill>
                </a14:hiddenFill>
              </a:ext>
            </a:extLst>
          </p:spPr>
          <p:txBody>
            <a:bodyPr/>
            <a:lstStyle/>
            <a:p>
              <a:endParaRPr lang="en-US"/>
            </a:p>
          </p:txBody>
        </p:sp>
        <p:sp>
          <p:nvSpPr>
            <p:cNvPr id="2950172" name="Freeform 28"/>
            <p:cNvSpPr>
              <a:spLocks/>
            </p:cNvSpPr>
            <p:nvPr/>
          </p:nvSpPr>
          <p:spPr bwMode="auto">
            <a:xfrm>
              <a:off x="1783" y="2171"/>
              <a:ext cx="1128" cy="570"/>
            </a:xfrm>
            <a:custGeom>
              <a:avLst/>
              <a:gdLst>
                <a:gd name="T0" fmla="*/ 188 w 188"/>
                <a:gd name="T1" fmla="*/ 94 h 95"/>
                <a:gd name="T2" fmla="*/ 163 w 188"/>
                <a:gd name="T3" fmla="*/ 0 h 95"/>
                <a:gd name="T4" fmla="*/ 0 w 188"/>
                <a:gd name="T5" fmla="*/ 95 h 95"/>
                <a:gd name="T6" fmla="*/ 188 w 188"/>
                <a:gd name="T7" fmla="*/ 94 h 95"/>
              </a:gdLst>
              <a:ahLst/>
              <a:cxnLst>
                <a:cxn ang="0">
                  <a:pos x="T0" y="T1"/>
                </a:cxn>
                <a:cxn ang="0">
                  <a:pos x="T2" y="T3"/>
                </a:cxn>
                <a:cxn ang="0">
                  <a:pos x="T4" y="T5"/>
                </a:cxn>
                <a:cxn ang="0">
                  <a:pos x="T6" y="T7"/>
                </a:cxn>
              </a:cxnLst>
              <a:rect l="0" t="0" r="r" b="b"/>
              <a:pathLst>
                <a:path w="188" h="95">
                  <a:moveTo>
                    <a:pt x="188" y="94"/>
                  </a:moveTo>
                  <a:cubicBezTo>
                    <a:pt x="188" y="61"/>
                    <a:pt x="180" y="29"/>
                    <a:pt x="163" y="0"/>
                  </a:cubicBezTo>
                  <a:lnTo>
                    <a:pt x="0" y="95"/>
                  </a:lnTo>
                  <a:lnTo>
                    <a:pt x="188"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DAC8AA"/>
                  </a:solidFill>
                </a14:hiddenFill>
              </a:ext>
            </a:extLst>
          </p:spPr>
          <p:txBody>
            <a:bodyPr/>
            <a:lstStyle/>
            <a:p>
              <a:endParaRPr lang="en-US"/>
            </a:p>
          </p:txBody>
        </p:sp>
        <p:sp>
          <p:nvSpPr>
            <p:cNvPr id="2950173" name="Freeform 29"/>
            <p:cNvSpPr>
              <a:spLocks/>
            </p:cNvSpPr>
            <p:nvPr/>
          </p:nvSpPr>
          <p:spPr bwMode="auto">
            <a:xfrm>
              <a:off x="1783" y="2735"/>
              <a:ext cx="1134" cy="570"/>
            </a:xfrm>
            <a:custGeom>
              <a:avLst/>
              <a:gdLst>
                <a:gd name="T0" fmla="*/ 163 w 189"/>
                <a:gd name="T1" fmla="*/ 95 h 95"/>
                <a:gd name="T2" fmla="*/ 189 w 189"/>
                <a:gd name="T3" fmla="*/ 1 h 95"/>
                <a:gd name="T4" fmla="*/ 188 w 189"/>
                <a:gd name="T5" fmla="*/ 0 h 95"/>
                <a:gd name="T6" fmla="*/ 0 w 189"/>
                <a:gd name="T7" fmla="*/ 1 h 95"/>
                <a:gd name="T8" fmla="*/ 163 w 189"/>
                <a:gd name="T9" fmla="*/ 95 h 95"/>
              </a:gdLst>
              <a:ahLst/>
              <a:cxnLst>
                <a:cxn ang="0">
                  <a:pos x="T0" y="T1"/>
                </a:cxn>
                <a:cxn ang="0">
                  <a:pos x="T2" y="T3"/>
                </a:cxn>
                <a:cxn ang="0">
                  <a:pos x="T4" y="T5"/>
                </a:cxn>
                <a:cxn ang="0">
                  <a:pos x="T6" y="T7"/>
                </a:cxn>
                <a:cxn ang="0">
                  <a:pos x="T8" y="T9"/>
                </a:cxn>
              </a:cxnLst>
              <a:rect l="0" t="0" r="r" b="b"/>
              <a:pathLst>
                <a:path w="189" h="95">
                  <a:moveTo>
                    <a:pt x="163" y="95"/>
                  </a:moveTo>
                  <a:cubicBezTo>
                    <a:pt x="180" y="66"/>
                    <a:pt x="189" y="34"/>
                    <a:pt x="189" y="1"/>
                  </a:cubicBezTo>
                  <a:cubicBezTo>
                    <a:pt x="189" y="1"/>
                    <a:pt x="188" y="1"/>
                    <a:pt x="188" y="0"/>
                  </a:cubicBezTo>
                  <a:lnTo>
                    <a:pt x="0" y="1"/>
                  </a:lnTo>
                  <a:lnTo>
                    <a:pt x="163" y="9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ABDC5"/>
                  </a:solidFill>
                </a14:hiddenFill>
              </a:ext>
            </a:extLst>
          </p:spPr>
          <p:txBody>
            <a:bodyPr/>
            <a:lstStyle/>
            <a:p>
              <a:endParaRPr lang="en-US"/>
            </a:p>
          </p:txBody>
        </p:sp>
        <p:sp>
          <p:nvSpPr>
            <p:cNvPr id="2950174" name="Freeform 30"/>
            <p:cNvSpPr>
              <a:spLocks/>
            </p:cNvSpPr>
            <p:nvPr/>
          </p:nvSpPr>
          <p:spPr bwMode="auto">
            <a:xfrm>
              <a:off x="1783" y="2741"/>
              <a:ext cx="978" cy="978"/>
            </a:xfrm>
            <a:custGeom>
              <a:avLst/>
              <a:gdLst>
                <a:gd name="T0" fmla="*/ 94 w 163"/>
                <a:gd name="T1" fmla="*/ 163 h 163"/>
                <a:gd name="T2" fmla="*/ 163 w 163"/>
                <a:gd name="T3" fmla="*/ 94 h 163"/>
                <a:gd name="T4" fmla="*/ 0 w 163"/>
                <a:gd name="T5" fmla="*/ 0 h 163"/>
                <a:gd name="T6" fmla="*/ 94 w 163"/>
                <a:gd name="T7" fmla="*/ 163 h 163"/>
              </a:gdLst>
              <a:ahLst/>
              <a:cxnLst>
                <a:cxn ang="0">
                  <a:pos x="T0" y="T1"/>
                </a:cxn>
                <a:cxn ang="0">
                  <a:pos x="T2" y="T3"/>
                </a:cxn>
                <a:cxn ang="0">
                  <a:pos x="T4" y="T5"/>
                </a:cxn>
                <a:cxn ang="0">
                  <a:pos x="T6" y="T7"/>
                </a:cxn>
              </a:cxnLst>
              <a:rect l="0" t="0" r="r" b="b"/>
              <a:pathLst>
                <a:path w="163" h="163">
                  <a:moveTo>
                    <a:pt x="94" y="163"/>
                  </a:moveTo>
                  <a:cubicBezTo>
                    <a:pt x="123" y="147"/>
                    <a:pt x="147" y="123"/>
                    <a:pt x="163" y="94"/>
                  </a:cubicBezTo>
                  <a:lnTo>
                    <a:pt x="0" y="0"/>
                  </a:lnTo>
                  <a:lnTo>
                    <a:pt x="94"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99558"/>
                  </a:solidFill>
                </a14:hiddenFill>
              </a:ext>
            </a:extLst>
          </p:spPr>
          <p:txBody>
            <a:bodyPr/>
            <a:lstStyle/>
            <a:p>
              <a:endParaRPr lang="en-US"/>
            </a:p>
          </p:txBody>
        </p:sp>
        <p:sp>
          <p:nvSpPr>
            <p:cNvPr id="2950175" name="Freeform 31"/>
            <p:cNvSpPr>
              <a:spLocks/>
            </p:cNvSpPr>
            <p:nvPr/>
          </p:nvSpPr>
          <p:spPr bwMode="auto">
            <a:xfrm>
              <a:off x="1777" y="2741"/>
              <a:ext cx="570" cy="1128"/>
            </a:xfrm>
            <a:custGeom>
              <a:avLst/>
              <a:gdLst>
                <a:gd name="T0" fmla="*/ 0 w 95"/>
                <a:gd name="T1" fmla="*/ 188 h 188"/>
                <a:gd name="T2" fmla="*/ 1 w 95"/>
                <a:gd name="T3" fmla="*/ 188 h 188"/>
                <a:gd name="T4" fmla="*/ 95 w 95"/>
                <a:gd name="T5" fmla="*/ 163 h 188"/>
                <a:gd name="T6" fmla="*/ 1 w 95"/>
                <a:gd name="T7" fmla="*/ 0 h 188"/>
                <a:gd name="T8" fmla="*/ 0 w 95"/>
                <a:gd name="T9" fmla="*/ 188 h 188"/>
              </a:gdLst>
              <a:ahLst/>
              <a:cxnLst>
                <a:cxn ang="0">
                  <a:pos x="T0" y="T1"/>
                </a:cxn>
                <a:cxn ang="0">
                  <a:pos x="T2" y="T3"/>
                </a:cxn>
                <a:cxn ang="0">
                  <a:pos x="T4" y="T5"/>
                </a:cxn>
                <a:cxn ang="0">
                  <a:pos x="T6" y="T7"/>
                </a:cxn>
                <a:cxn ang="0">
                  <a:pos x="T8" y="T9"/>
                </a:cxn>
              </a:cxnLst>
              <a:rect l="0" t="0" r="r" b="b"/>
              <a:pathLst>
                <a:path w="95" h="188">
                  <a:moveTo>
                    <a:pt x="0" y="188"/>
                  </a:moveTo>
                  <a:cubicBezTo>
                    <a:pt x="1" y="188"/>
                    <a:pt x="1" y="188"/>
                    <a:pt x="1" y="188"/>
                  </a:cubicBezTo>
                  <a:cubicBezTo>
                    <a:pt x="34" y="188"/>
                    <a:pt x="66" y="180"/>
                    <a:pt x="95" y="163"/>
                  </a:cubicBezTo>
                  <a:lnTo>
                    <a:pt x="1" y="0"/>
                  </a:lnTo>
                  <a:lnTo>
                    <a:pt x="0" y="188"/>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222F46"/>
                  </a:solidFill>
                </a14:hiddenFill>
              </a:ext>
            </a:extLst>
          </p:spPr>
          <p:txBody>
            <a:bodyPr/>
            <a:lstStyle/>
            <a:p>
              <a:endParaRPr lang="en-US"/>
            </a:p>
          </p:txBody>
        </p:sp>
        <p:sp>
          <p:nvSpPr>
            <p:cNvPr id="2950176" name="Freeform 32"/>
            <p:cNvSpPr>
              <a:spLocks/>
            </p:cNvSpPr>
            <p:nvPr/>
          </p:nvSpPr>
          <p:spPr bwMode="auto">
            <a:xfrm>
              <a:off x="1213" y="2741"/>
              <a:ext cx="570" cy="1128"/>
            </a:xfrm>
            <a:custGeom>
              <a:avLst/>
              <a:gdLst>
                <a:gd name="T0" fmla="*/ 0 w 95"/>
                <a:gd name="T1" fmla="*/ 163 h 188"/>
                <a:gd name="T2" fmla="*/ 94 w 95"/>
                <a:gd name="T3" fmla="*/ 188 h 188"/>
                <a:gd name="T4" fmla="*/ 95 w 95"/>
                <a:gd name="T5" fmla="*/ 0 h 188"/>
                <a:gd name="T6" fmla="*/ 0 w 95"/>
                <a:gd name="T7" fmla="*/ 163 h 188"/>
              </a:gdLst>
              <a:ahLst/>
              <a:cxnLst>
                <a:cxn ang="0">
                  <a:pos x="T0" y="T1"/>
                </a:cxn>
                <a:cxn ang="0">
                  <a:pos x="T2" y="T3"/>
                </a:cxn>
                <a:cxn ang="0">
                  <a:pos x="T4" y="T5"/>
                </a:cxn>
                <a:cxn ang="0">
                  <a:pos x="T6" y="T7"/>
                </a:cxn>
              </a:cxnLst>
              <a:rect l="0" t="0" r="r" b="b"/>
              <a:pathLst>
                <a:path w="95" h="188">
                  <a:moveTo>
                    <a:pt x="0" y="163"/>
                  </a:moveTo>
                  <a:cubicBezTo>
                    <a:pt x="29" y="180"/>
                    <a:pt x="61" y="188"/>
                    <a:pt x="94" y="188"/>
                  </a:cubicBezTo>
                  <a:lnTo>
                    <a:pt x="95" y="0"/>
                  </a:lnTo>
                  <a:lnTo>
                    <a:pt x="0"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66CC"/>
                  </a:solidFill>
                </a14:hiddenFill>
              </a:ext>
            </a:extLst>
          </p:spPr>
          <p:txBody>
            <a:bodyPr/>
            <a:lstStyle/>
            <a:p>
              <a:endParaRPr lang="en-US"/>
            </a:p>
          </p:txBody>
        </p:sp>
        <p:sp>
          <p:nvSpPr>
            <p:cNvPr id="2950177" name="Freeform 33"/>
            <p:cNvSpPr>
              <a:spLocks/>
            </p:cNvSpPr>
            <p:nvPr/>
          </p:nvSpPr>
          <p:spPr bwMode="auto">
            <a:xfrm>
              <a:off x="799" y="2741"/>
              <a:ext cx="984" cy="978"/>
            </a:xfrm>
            <a:custGeom>
              <a:avLst/>
              <a:gdLst>
                <a:gd name="T0" fmla="*/ 0 w 164"/>
                <a:gd name="T1" fmla="*/ 94 h 163"/>
                <a:gd name="T2" fmla="*/ 69 w 164"/>
                <a:gd name="T3" fmla="*/ 163 h 163"/>
                <a:gd name="T4" fmla="*/ 164 w 164"/>
                <a:gd name="T5" fmla="*/ 0 h 163"/>
                <a:gd name="T6" fmla="*/ 0 w 164"/>
                <a:gd name="T7" fmla="*/ 94 h 163"/>
              </a:gdLst>
              <a:ahLst/>
              <a:cxnLst>
                <a:cxn ang="0">
                  <a:pos x="T0" y="T1"/>
                </a:cxn>
                <a:cxn ang="0">
                  <a:pos x="T2" y="T3"/>
                </a:cxn>
                <a:cxn ang="0">
                  <a:pos x="T4" y="T5"/>
                </a:cxn>
                <a:cxn ang="0">
                  <a:pos x="T6" y="T7"/>
                </a:cxn>
              </a:cxnLst>
              <a:rect l="0" t="0" r="r" b="b"/>
              <a:pathLst>
                <a:path w="164" h="163">
                  <a:moveTo>
                    <a:pt x="0" y="94"/>
                  </a:moveTo>
                  <a:cubicBezTo>
                    <a:pt x="17" y="122"/>
                    <a:pt x="41" y="146"/>
                    <a:pt x="69" y="163"/>
                  </a:cubicBezTo>
                  <a:lnTo>
                    <a:pt x="164" y="0"/>
                  </a:lnTo>
                  <a:lnTo>
                    <a:pt x="0"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CCCCFF"/>
                  </a:solidFill>
                </a14:hiddenFill>
              </a:ext>
            </a:extLst>
          </p:spPr>
          <p:txBody>
            <a:bodyPr/>
            <a:lstStyle/>
            <a:p>
              <a:endParaRPr lang="en-US"/>
            </a:p>
          </p:txBody>
        </p:sp>
        <p:sp>
          <p:nvSpPr>
            <p:cNvPr id="2950178" name="Freeform 34"/>
            <p:cNvSpPr>
              <a:spLocks/>
            </p:cNvSpPr>
            <p:nvPr/>
          </p:nvSpPr>
          <p:spPr bwMode="auto">
            <a:xfrm>
              <a:off x="649" y="2741"/>
              <a:ext cx="1134" cy="564"/>
            </a:xfrm>
            <a:custGeom>
              <a:avLst/>
              <a:gdLst>
                <a:gd name="T0" fmla="*/ 1 w 189"/>
                <a:gd name="T1" fmla="*/ 0 h 94"/>
                <a:gd name="T2" fmla="*/ 1 w 189"/>
                <a:gd name="T3" fmla="*/ 0 h 94"/>
                <a:gd name="T4" fmla="*/ 25 w 189"/>
                <a:gd name="T5" fmla="*/ 94 h 94"/>
                <a:gd name="T6" fmla="*/ 189 w 189"/>
                <a:gd name="T7" fmla="*/ 0 h 94"/>
                <a:gd name="T8" fmla="*/ 1 w 189"/>
                <a:gd name="T9" fmla="*/ 0 h 94"/>
              </a:gdLst>
              <a:ahLst/>
              <a:cxnLst>
                <a:cxn ang="0">
                  <a:pos x="T0" y="T1"/>
                </a:cxn>
                <a:cxn ang="0">
                  <a:pos x="T2" y="T3"/>
                </a:cxn>
                <a:cxn ang="0">
                  <a:pos x="T4" y="T5"/>
                </a:cxn>
                <a:cxn ang="0">
                  <a:pos x="T6" y="T7"/>
                </a:cxn>
                <a:cxn ang="0">
                  <a:pos x="T8" y="T9"/>
                </a:cxn>
              </a:cxnLst>
              <a:rect l="0" t="0" r="r" b="b"/>
              <a:pathLst>
                <a:path w="189" h="94">
                  <a:moveTo>
                    <a:pt x="1" y="0"/>
                  </a:moveTo>
                  <a:cubicBezTo>
                    <a:pt x="1" y="0"/>
                    <a:pt x="1" y="0"/>
                    <a:pt x="1" y="0"/>
                  </a:cubicBezTo>
                  <a:cubicBezTo>
                    <a:pt x="0" y="33"/>
                    <a:pt x="9" y="65"/>
                    <a:pt x="25" y="94"/>
                  </a:cubicBezTo>
                  <a:lnTo>
                    <a:pt x="189" y="0"/>
                  </a:lnTo>
                  <a:lnTo>
                    <a:pt x="1"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0000"/>
                  </a:solidFill>
                </a14:hiddenFill>
              </a:ext>
            </a:extLst>
          </p:spPr>
          <p:txBody>
            <a:bodyPr/>
            <a:lstStyle/>
            <a:p>
              <a:endParaRPr lang="en-US"/>
            </a:p>
          </p:txBody>
        </p:sp>
        <p:sp>
          <p:nvSpPr>
            <p:cNvPr id="2950179" name="Freeform 35"/>
            <p:cNvSpPr>
              <a:spLocks/>
            </p:cNvSpPr>
            <p:nvPr/>
          </p:nvSpPr>
          <p:spPr bwMode="auto">
            <a:xfrm>
              <a:off x="655" y="2177"/>
              <a:ext cx="1128" cy="564"/>
            </a:xfrm>
            <a:custGeom>
              <a:avLst/>
              <a:gdLst>
                <a:gd name="T0" fmla="*/ 25 w 188"/>
                <a:gd name="T1" fmla="*/ 0 h 94"/>
                <a:gd name="T2" fmla="*/ 0 w 188"/>
                <a:gd name="T3" fmla="*/ 94 h 94"/>
                <a:gd name="T4" fmla="*/ 188 w 188"/>
                <a:gd name="T5" fmla="*/ 94 h 94"/>
                <a:gd name="T6" fmla="*/ 25 w 188"/>
                <a:gd name="T7" fmla="*/ 0 h 94"/>
              </a:gdLst>
              <a:ahLst/>
              <a:cxnLst>
                <a:cxn ang="0">
                  <a:pos x="T0" y="T1"/>
                </a:cxn>
                <a:cxn ang="0">
                  <a:pos x="T2" y="T3"/>
                </a:cxn>
                <a:cxn ang="0">
                  <a:pos x="T4" y="T5"/>
                </a:cxn>
                <a:cxn ang="0">
                  <a:pos x="T6" y="T7"/>
                </a:cxn>
              </a:cxnLst>
              <a:rect l="0" t="0" r="r" b="b"/>
              <a:pathLst>
                <a:path w="188" h="94">
                  <a:moveTo>
                    <a:pt x="25" y="0"/>
                  </a:moveTo>
                  <a:cubicBezTo>
                    <a:pt x="8" y="28"/>
                    <a:pt x="0" y="61"/>
                    <a:pt x="0" y="94"/>
                  </a:cubicBezTo>
                  <a:lnTo>
                    <a:pt x="188" y="94"/>
                  </a:lnTo>
                  <a:lnTo>
                    <a:pt x="25"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FF00"/>
                  </a:solidFill>
                </a14:hiddenFill>
              </a:ext>
            </a:extLst>
          </p:spPr>
          <p:txBody>
            <a:bodyPr/>
            <a:lstStyle/>
            <a:p>
              <a:endParaRPr lang="en-US"/>
            </a:p>
          </p:txBody>
        </p:sp>
        <p:sp>
          <p:nvSpPr>
            <p:cNvPr id="2950180" name="Freeform 36"/>
            <p:cNvSpPr>
              <a:spLocks/>
            </p:cNvSpPr>
            <p:nvPr/>
          </p:nvSpPr>
          <p:spPr bwMode="auto">
            <a:xfrm>
              <a:off x="805" y="1763"/>
              <a:ext cx="978" cy="978"/>
            </a:xfrm>
            <a:custGeom>
              <a:avLst/>
              <a:gdLst>
                <a:gd name="T0" fmla="*/ 69 w 163"/>
                <a:gd name="T1" fmla="*/ 0 h 163"/>
                <a:gd name="T2" fmla="*/ 0 w 163"/>
                <a:gd name="T3" fmla="*/ 69 h 163"/>
                <a:gd name="T4" fmla="*/ 163 w 163"/>
                <a:gd name="T5" fmla="*/ 163 h 163"/>
                <a:gd name="T6" fmla="*/ 69 w 163"/>
                <a:gd name="T7" fmla="*/ 0 h 163"/>
              </a:gdLst>
              <a:ahLst/>
              <a:cxnLst>
                <a:cxn ang="0">
                  <a:pos x="T0" y="T1"/>
                </a:cxn>
                <a:cxn ang="0">
                  <a:pos x="T2" y="T3"/>
                </a:cxn>
                <a:cxn ang="0">
                  <a:pos x="T4" y="T5"/>
                </a:cxn>
                <a:cxn ang="0">
                  <a:pos x="T6" y="T7"/>
                </a:cxn>
              </a:cxnLst>
              <a:rect l="0" t="0" r="r" b="b"/>
              <a:pathLst>
                <a:path w="163" h="163">
                  <a:moveTo>
                    <a:pt x="69" y="0"/>
                  </a:moveTo>
                  <a:cubicBezTo>
                    <a:pt x="40" y="16"/>
                    <a:pt x="16" y="40"/>
                    <a:pt x="0" y="69"/>
                  </a:cubicBezTo>
                  <a:lnTo>
                    <a:pt x="163" y="163"/>
                  </a:lnTo>
                  <a:lnTo>
                    <a:pt x="69"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00"/>
                  </a:solidFill>
                </a14:hiddenFill>
              </a:ext>
            </a:extLst>
          </p:spPr>
          <p:txBody>
            <a:bodyPr/>
            <a:lstStyle/>
            <a:p>
              <a:endParaRPr lang="en-US"/>
            </a:p>
          </p:txBody>
        </p:sp>
        <p:sp>
          <p:nvSpPr>
            <p:cNvPr id="2950181" name="Freeform 37"/>
            <p:cNvSpPr>
              <a:spLocks/>
            </p:cNvSpPr>
            <p:nvPr/>
          </p:nvSpPr>
          <p:spPr bwMode="auto">
            <a:xfrm>
              <a:off x="1219" y="1613"/>
              <a:ext cx="564" cy="1128"/>
            </a:xfrm>
            <a:custGeom>
              <a:avLst/>
              <a:gdLst>
                <a:gd name="T0" fmla="*/ 94 w 94"/>
                <a:gd name="T1" fmla="*/ 0 h 188"/>
                <a:gd name="T2" fmla="*/ 0 w 94"/>
                <a:gd name="T3" fmla="*/ 25 h 188"/>
                <a:gd name="T4" fmla="*/ 94 w 94"/>
                <a:gd name="T5" fmla="*/ 188 h 188"/>
                <a:gd name="T6" fmla="*/ 94 w 94"/>
                <a:gd name="T7" fmla="*/ 0 h 188"/>
              </a:gdLst>
              <a:ahLst/>
              <a:cxnLst>
                <a:cxn ang="0">
                  <a:pos x="T0" y="T1"/>
                </a:cxn>
                <a:cxn ang="0">
                  <a:pos x="T2" y="T3"/>
                </a:cxn>
                <a:cxn ang="0">
                  <a:pos x="T4" y="T5"/>
                </a:cxn>
                <a:cxn ang="0">
                  <a:pos x="T6" y="T7"/>
                </a:cxn>
              </a:cxnLst>
              <a:rect l="0" t="0" r="r" b="b"/>
              <a:pathLst>
                <a:path w="94" h="188">
                  <a:moveTo>
                    <a:pt x="94" y="0"/>
                  </a:moveTo>
                  <a:cubicBezTo>
                    <a:pt x="61" y="0"/>
                    <a:pt x="28" y="8"/>
                    <a:pt x="0" y="25"/>
                  </a:cubicBezTo>
                  <a:lnTo>
                    <a:pt x="94" y="188"/>
                  </a:lnTo>
                  <a:lnTo>
                    <a:pt x="94"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FF"/>
                  </a:solidFill>
                </a14:hiddenFill>
              </a:ext>
            </a:extLst>
          </p:spPr>
          <p:txBody>
            <a:bodyPr/>
            <a:lstStyle/>
            <a:p>
              <a:endParaRPr lang="en-US"/>
            </a:p>
          </p:txBody>
        </p:sp>
      </p:grpSp>
      <p:sp>
        <p:nvSpPr>
          <p:cNvPr id="2950183" name="Rectangle 5"/>
          <p:cNvSpPr>
            <a:spLocks noChangeArrowheads="1"/>
          </p:cNvSpPr>
          <p:nvPr/>
        </p:nvSpPr>
        <p:spPr bwMode="auto">
          <a:xfrm>
            <a:off x="2811463" y="4911725"/>
            <a:ext cx="14097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Value Capture</a:t>
            </a:r>
          </a:p>
        </p:txBody>
      </p:sp>
      <p:sp>
        <p:nvSpPr>
          <p:cNvPr id="2950186" name="Rectangle 5"/>
          <p:cNvSpPr>
            <a:spLocks noChangeArrowheads="1"/>
          </p:cNvSpPr>
          <p:nvPr/>
        </p:nvSpPr>
        <p:spPr bwMode="auto">
          <a:xfrm>
            <a:off x="4657725" y="3513138"/>
            <a:ext cx="75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defTabSz="762000"/>
            <a:r>
              <a:rPr lang="en-US" altLang="zh-CN" sz="1400" b="1" dirty="0" err="1">
                <a:ea typeface="宋体" pitchFamily="2" charset="-122"/>
              </a:rPr>
              <a:t>Incre</a:t>
            </a:r>
            <a:r>
              <a:rPr lang="en-US" altLang="zh-CN" sz="1400" b="1" dirty="0">
                <a:ea typeface="宋体" pitchFamily="2" charset="-122"/>
              </a:rPr>
              <a:t>-</a:t>
            </a:r>
            <a:br>
              <a:rPr lang="en-US" altLang="zh-CN" sz="1400" b="1" dirty="0">
                <a:ea typeface="宋体" pitchFamily="2" charset="-122"/>
              </a:rPr>
            </a:br>
            <a:r>
              <a:rPr lang="en-US" altLang="zh-CN" sz="1400" b="1" dirty="0">
                <a:ea typeface="宋体" pitchFamily="2" charset="-122"/>
              </a:rPr>
              <a:t>mental</a:t>
            </a:r>
          </a:p>
        </p:txBody>
      </p:sp>
      <p:sp>
        <p:nvSpPr>
          <p:cNvPr id="2950187" name="Rectangle 5"/>
          <p:cNvSpPr>
            <a:spLocks noChangeArrowheads="1"/>
          </p:cNvSpPr>
          <p:nvPr/>
        </p:nvSpPr>
        <p:spPr bwMode="auto">
          <a:xfrm>
            <a:off x="4467225" y="420687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Substantial</a:t>
            </a:r>
          </a:p>
        </p:txBody>
      </p:sp>
      <p:sp>
        <p:nvSpPr>
          <p:cNvPr id="2950188" name="Rectangle 5"/>
          <p:cNvSpPr>
            <a:spLocks noChangeArrowheads="1"/>
          </p:cNvSpPr>
          <p:nvPr/>
        </p:nvSpPr>
        <p:spPr bwMode="auto">
          <a:xfrm>
            <a:off x="4448175" y="470852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Radical</a:t>
            </a:r>
          </a:p>
        </p:txBody>
      </p:sp>
    </p:spTree>
    <p:extLst>
      <p:ext uri="{BB962C8B-B14F-4D97-AF65-F5344CB8AC3E}">
        <p14:creationId xmlns:p14="http://schemas.microsoft.com/office/powerpoint/2010/main" val="666146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950183"/>
                                        </p:tgtEl>
                                        <p:attrNameLst>
                                          <p:attrName>style.visibility</p:attrName>
                                        </p:attrNameLst>
                                      </p:cBhvr>
                                      <p:to>
                                        <p:strVal val="visible"/>
                                      </p:to>
                                    </p:set>
                                    <p:animEffect transition="in" filter="fade">
                                      <p:cBhvr>
                                        <p:cTn id="10" dur="500"/>
                                        <p:tgtEl>
                                          <p:spTgt spid="295018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950159"/>
                                        </p:tgtEl>
                                        <p:attrNameLst>
                                          <p:attrName>style.visibility</p:attrName>
                                        </p:attrNameLst>
                                      </p:cBhvr>
                                      <p:to>
                                        <p:strVal val="visible"/>
                                      </p:to>
                                    </p:set>
                                    <p:animEffect transition="in" filter="fade">
                                      <p:cBhvr>
                                        <p:cTn id="13" dur="500"/>
                                        <p:tgtEl>
                                          <p:spTgt spid="2950159"/>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950166"/>
                                        </p:tgtEl>
                                        <p:attrNameLst>
                                          <p:attrName>style.visibility</p:attrName>
                                        </p:attrNameLst>
                                      </p:cBhvr>
                                      <p:to>
                                        <p:strVal val="visible"/>
                                      </p:to>
                                    </p:set>
                                    <p:animEffect transition="in" filter="fade">
                                      <p:cBhvr>
                                        <p:cTn id="16" dur="500"/>
                                        <p:tgtEl>
                                          <p:spTgt spid="2950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2950159" grpId="0"/>
      <p:bldP spid="2950166" grpId="0"/>
      <p:bldP spid="29501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a:t>
            </a:r>
            <a:r>
              <a:rPr lang="de-DE" dirty="0" err="1"/>
              <a:t>Changing</a:t>
            </a:r>
            <a:r>
              <a:rPr lang="de-DE" dirty="0"/>
              <a:t> </a:t>
            </a:r>
            <a:r>
              <a:rPr lang="de-DE" dirty="0" err="1"/>
              <a:t>the</a:t>
            </a:r>
            <a:r>
              <a:rPr lang="de-DE" dirty="0"/>
              <a:t> </a:t>
            </a:r>
            <a:r>
              <a:rPr lang="de-DE" dirty="0" err="1"/>
              <a:t>customer</a:t>
            </a:r>
            <a:r>
              <a:rPr lang="de-DE" dirty="0"/>
              <a:t> </a:t>
            </a:r>
            <a:r>
              <a:rPr lang="de-DE" dirty="0" err="1"/>
              <a:t>experience</a:t>
            </a:r>
            <a:r>
              <a:rPr lang="de-DE" dirty="0"/>
              <a:t> </a:t>
            </a:r>
            <a:r>
              <a:rPr lang="de-DE" dirty="0" err="1"/>
              <a:t>with</a:t>
            </a:r>
            <a:r>
              <a:rPr lang="de-DE" dirty="0"/>
              <a:t> a </a:t>
            </a:r>
            <a:r>
              <a:rPr lang="de-DE" dirty="0" err="1"/>
              <a:t>watch</a:t>
            </a:r>
            <a:r>
              <a:rPr lang="de-DE" dirty="0"/>
              <a:t> </a:t>
            </a:r>
            <a:r>
              <a:rPr lang="de-DE" dirty="0" err="1"/>
              <a:t>made</a:t>
            </a:r>
            <a:r>
              <a:rPr lang="de-DE" dirty="0"/>
              <a:t> </a:t>
            </a:r>
            <a:r>
              <a:rPr lang="de-DE" dirty="0" err="1"/>
              <a:t>from</a:t>
            </a:r>
            <a:r>
              <a:rPr lang="de-DE" dirty="0"/>
              <a:t> </a:t>
            </a:r>
            <a:r>
              <a:rPr lang="en-US" dirty="0"/>
              <a:t>synthetic material, shock-proof, accurate, perfect for mass production – and affordable for everyone</a:t>
            </a:r>
          </a:p>
        </p:txBody>
      </p:sp>
      <p:pic>
        <p:nvPicPr>
          <p:cNvPr id="401412"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622621" y="1554332"/>
            <a:ext cx="2841241" cy="48735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 Box 20"/>
          <p:cNvSpPr txBox="1">
            <a:spLocks noChangeArrowheads="1"/>
          </p:cNvSpPr>
          <p:nvPr/>
        </p:nvSpPr>
        <p:spPr bwMode="auto">
          <a:xfrm>
            <a:off x="2604890" y="1482384"/>
            <a:ext cx="130676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50000"/>
              </a:spcBef>
              <a:spcAft>
                <a:spcPct val="0"/>
              </a:spcAft>
              <a:defRPr sz="2400">
                <a:solidFill>
                  <a:schemeClr val="tx1"/>
                </a:solidFill>
                <a:latin typeface="Arial" charset="0"/>
                <a:ea typeface="ＭＳ Ｐゴシック" charset="0"/>
              </a:defRPr>
            </a:lvl6pPr>
            <a:lvl7pPr marL="2971800" indent="-228600" eaLnBrk="0" fontAlgn="base" hangingPunct="0">
              <a:spcBef>
                <a:spcPct val="50000"/>
              </a:spcBef>
              <a:spcAft>
                <a:spcPct val="0"/>
              </a:spcAft>
              <a:defRPr sz="2400">
                <a:solidFill>
                  <a:schemeClr val="tx1"/>
                </a:solidFill>
                <a:latin typeface="Arial" charset="0"/>
                <a:ea typeface="ＭＳ Ｐゴシック" charset="0"/>
              </a:defRPr>
            </a:lvl7pPr>
            <a:lvl8pPr marL="3429000" indent="-228600" eaLnBrk="0" fontAlgn="base" hangingPunct="0">
              <a:spcBef>
                <a:spcPct val="50000"/>
              </a:spcBef>
              <a:spcAft>
                <a:spcPct val="0"/>
              </a:spcAft>
              <a:defRPr sz="2400">
                <a:solidFill>
                  <a:schemeClr val="tx1"/>
                </a:solidFill>
                <a:latin typeface="Arial" charset="0"/>
                <a:ea typeface="ＭＳ Ｐゴシック" charset="0"/>
              </a:defRPr>
            </a:lvl8pPr>
            <a:lvl9pPr marL="3886200" indent="-228600" eaLnBrk="0" fontAlgn="base" hangingPunct="0">
              <a:spcBef>
                <a:spcPct val="50000"/>
              </a:spcBef>
              <a:spcAft>
                <a:spcPct val="0"/>
              </a:spcAft>
              <a:defRPr sz="2400">
                <a:solidFill>
                  <a:schemeClr val="tx1"/>
                </a:solidFill>
                <a:latin typeface="Arial" charset="0"/>
                <a:ea typeface="ＭＳ Ｐゴシック" charset="0"/>
              </a:defRPr>
            </a:lvl9pPr>
          </a:lstStyle>
          <a:p>
            <a:pPr eaLnBrk="1" hangingPunct="1"/>
            <a:r>
              <a:rPr lang="en-US" sz="3200" b="1" dirty="0">
                <a:solidFill>
                  <a:schemeClr val="bg2"/>
                </a:solidFill>
                <a:latin typeface="+mn-lt"/>
              </a:rPr>
              <a:t>1983    </a:t>
            </a:r>
            <a:endParaRPr lang="en-GB" sz="3200" b="1" dirty="0">
              <a:solidFill>
                <a:schemeClr val="bg2"/>
              </a:solidFill>
              <a:latin typeface="+mn-lt"/>
            </a:endParaRPr>
          </a:p>
        </p:txBody>
      </p:sp>
      <p:sp>
        <p:nvSpPr>
          <p:cNvPr id="5" name="Text Box 28"/>
          <p:cNvSpPr txBox="1">
            <a:spLocks noChangeArrowheads="1"/>
          </p:cNvSpPr>
          <p:nvPr/>
        </p:nvSpPr>
        <p:spPr bwMode="auto">
          <a:xfrm>
            <a:off x="3632200" y="6438900"/>
            <a:ext cx="5907088" cy="1773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tabLst>
                <a:tab pos="723900" algn="l"/>
                <a:tab pos="1447800" algn="l"/>
                <a:tab pos="2171700" algn="l"/>
                <a:tab pos="2895600" algn="l"/>
                <a:tab pos="3619500" algn="l"/>
              </a:tabLst>
              <a:defRPr sz="2000">
                <a:solidFill>
                  <a:schemeClr val="tx1"/>
                </a:solidFill>
                <a:latin typeface="Arial Narrow" pitchFamily="34" charset="0"/>
              </a:defRPr>
            </a:lvl1pPr>
            <a:lvl2pPr marL="742950" indent="-285750" defTabSz="457200">
              <a:tabLst>
                <a:tab pos="723900" algn="l"/>
                <a:tab pos="1447800" algn="l"/>
                <a:tab pos="2171700" algn="l"/>
                <a:tab pos="2895600" algn="l"/>
                <a:tab pos="3619500" algn="l"/>
              </a:tabLst>
              <a:defRPr sz="2000">
                <a:solidFill>
                  <a:schemeClr val="tx1"/>
                </a:solidFill>
                <a:latin typeface="Arial Narrow" pitchFamily="34" charset="0"/>
              </a:defRPr>
            </a:lvl2pPr>
            <a:lvl3pPr marL="1143000" indent="-228600" defTabSz="457200">
              <a:tabLst>
                <a:tab pos="723900" algn="l"/>
                <a:tab pos="1447800" algn="l"/>
                <a:tab pos="2171700" algn="l"/>
                <a:tab pos="2895600" algn="l"/>
                <a:tab pos="3619500" algn="l"/>
              </a:tabLst>
              <a:defRPr sz="2000">
                <a:solidFill>
                  <a:schemeClr val="tx1"/>
                </a:solidFill>
                <a:latin typeface="Arial Narrow" pitchFamily="34" charset="0"/>
              </a:defRPr>
            </a:lvl3pPr>
            <a:lvl4pPr marL="1600200" indent="-228600" defTabSz="457200">
              <a:tabLst>
                <a:tab pos="723900" algn="l"/>
                <a:tab pos="1447800" algn="l"/>
                <a:tab pos="2171700" algn="l"/>
                <a:tab pos="2895600" algn="l"/>
                <a:tab pos="3619500" algn="l"/>
              </a:tabLst>
              <a:defRPr sz="2000">
                <a:solidFill>
                  <a:schemeClr val="tx1"/>
                </a:solidFill>
                <a:latin typeface="Arial Narrow" pitchFamily="34" charset="0"/>
              </a:defRPr>
            </a:lvl4pPr>
            <a:lvl5pPr marL="2057400" indent="-228600" defTabSz="457200">
              <a:tabLst>
                <a:tab pos="723900" algn="l"/>
                <a:tab pos="1447800" algn="l"/>
                <a:tab pos="2171700" algn="l"/>
                <a:tab pos="2895600" algn="l"/>
                <a:tab pos="3619500" algn="l"/>
              </a:tabLst>
              <a:defRPr sz="2000">
                <a:solidFill>
                  <a:schemeClr val="tx1"/>
                </a:solidFill>
                <a:latin typeface="Arial Narrow" pitchFamily="34" charset="0"/>
              </a:defRPr>
            </a:lvl5pPr>
            <a:lvl6pPr marL="25146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6pPr>
            <a:lvl7pPr marL="29718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7pPr>
            <a:lvl8pPr marL="34290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8pPr>
            <a:lvl9pPr marL="3886200" indent="-228600" algn="ctr" defTabSz="457200" eaLnBrk="0" fontAlgn="base" hangingPunct="0">
              <a:lnSpc>
                <a:spcPct val="90000"/>
              </a:lnSpc>
              <a:spcBef>
                <a:spcPct val="0"/>
              </a:spcBef>
              <a:spcAft>
                <a:spcPct val="0"/>
              </a:spcAft>
              <a:tabLst>
                <a:tab pos="723900" algn="l"/>
                <a:tab pos="1447800" algn="l"/>
                <a:tab pos="2171700" algn="l"/>
                <a:tab pos="2895600" algn="l"/>
                <a:tab pos="3619500" algn="l"/>
              </a:tabLst>
              <a:defRPr sz="2000">
                <a:solidFill>
                  <a:schemeClr val="tx1"/>
                </a:solidFill>
                <a:latin typeface="Arial Narrow" pitchFamily="34" charset="0"/>
              </a:defRPr>
            </a:lvl9pPr>
          </a:lstStyle>
          <a:p>
            <a:pPr algn="l">
              <a:lnSpc>
                <a:spcPct val="93000"/>
              </a:lnSpc>
              <a:buClr>
                <a:srgbClr val="000000"/>
              </a:buClr>
              <a:buSzPct val="45000"/>
              <a:defRPr/>
            </a:pPr>
            <a:r>
              <a:rPr lang="en-US" sz="1000" dirty="0">
                <a:solidFill>
                  <a:srgbClr val="000000"/>
                </a:solidFill>
                <a:latin typeface="+mj-lt"/>
              </a:rPr>
              <a:t>Source: Swatch (2015)</a:t>
            </a:r>
          </a:p>
        </p:txBody>
      </p:sp>
    </p:spTree>
    <p:extLst>
      <p:ext uri="{BB962C8B-B14F-4D97-AF65-F5344CB8AC3E}">
        <p14:creationId xmlns:p14="http://schemas.microsoft.com/office/powerpoint/2010/main" val="1589746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01412"/>
                                        </p:tgtEl>
                                        <p:attrNameLst>
                                          <p:attrName>style.visibility</p:attrName>
                                        </p:attrNameLst>
                                      </p:cBhvr>
                                      <p:to>
                                        <p:strVal val="visible"/>
                                      </p:to>
                                    </p:set>
                                    <p:animEffect transition="in" filter="fade">
                                      <p:cBhvr>
                                        <p:cTn id="10" dur="500"/>
                                        <p:tgtEl>
                                          <p:spTgt spid="401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Value capture: How to make money in the internet?</a:t>
            </a:r>
          </a:p>
        </p:txBody>
      </p:sp>
      <p:pic>
        <p:nvPicPr>
          <p:cNvPr id="87043"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94856" y="2046289"/>
            <a:ext cx="5442858" cy="2558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7044"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93979" y="1030512"/>
            <a:ext cx="8612879" cy="56230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6449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043"/>
                                        </p:tgtEl>
                                        <p:attrNameLst>
                                          <p:attrName>style.visibility</p:attrName>
                                        </p:attrNameLst>
                                      </p:cBhvr>
                                      <p:to>
                                        <p:strVal val="visible"/>
                                      </p:to>
                                    </p:set>
                                    <p:animEffect transition="in" filter="fade">
                                      <p:cBhvr>
                                        <p:cTn id="7" dur="500"/>
                                        <p:tgtEl>
                                          <p:spTgt spid="870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7044"/>
                                        </p:tgtEl>
                                        <p:attrNameLst>
                                          <p:attrName>style.visibility</p:attrName>
                                        </p:attrNameLst>
                                      </p:cBhvr>
                                      <p:to>
                                        <p:strVal val="visible"/>
                                      </p:to>
                                    </p:set>
                                    <p:animEffect transition="in" filter="fade">
                                      <p:cBhvr>
                                        <p:cTn id="12" dur="500"/>
                                        <p:tgtEl>
                                          <p:spTgt spid="870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40754" y="830100"/>
            <a:ext cx="7411357" cy="60279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dirty="0"/>
              <a:t>»HOW?« Supply Chain: Lean Management in Toyota’s Production System</a:t>
            </a:r>
          </a:p>
        </p:txBody>
      </p:sp>
      <p:sp>
        <p:nvSpPr>
          <p:cNvPr id="3" name="Rectangle 2"/>
          <p:cNvSpPr/>
          <p:nvPr/>
        </p:nvSpPr>
        <p:spPr>
          <a:xfrm>
            <a:off x="7514357" y="2747946"/>
            <a:ext cx="1465466" cy="369332"/>
          </a:xfrm>
          <a:prstGeom prst="rect">
            <a:avLst/>
          </a:prstGeom>
        </p:spPr>
        <p:txBody>
          <a:bodyPr wrap="none">
            <a:spAutoFit/>
          </a:bodyPr>
          <a:lstStyle/>
          <a:p>
            <a:r>
              <a:rPr lang="en-US" b="1" dirty="0" err="1"/>
              <a:t>Autonomation</a:t>
            </a:r>
            <a:endParaRPr lang="en-US" b="1" dirty="0"/>
          </a:p>
        </p:txBody>
      </p:sp>
      <p:sp>
        <p:nvSpPr>
          <p:cNvPr id="4" name="Rectangle 3"/>
          <p:cNvSpPr/>
          <p:nvPr/>
        </p:nvSpPr>
        <p:spPr>
          <a:xfrm>
            <a:off x="7928944" y="4851066"/>
            <a:ext cx="1829010" cy="646331"/>
          </a:xfrm>
          <a:prstGeom prst="rect">
            <a:avLst/>
          </a:prstGeom>
        </p:spPr>
        <p:txBody>
          <a:bodyPr wrap="square">
            <a:spAutoFit/>
          </a:bodyPr>
          <a:lstStyle/>
          <a:p>
            <a:r>
              <a:rPr lang="en-US" b="1" dirty="0"/>
              <a:t>Continuous Improvement</a:t>
            </a:r>
          </a:p>
        </p:txBody>
      </p:sp>
      <p:sp>
        <p:nvSpPr>
          <p:cNvPr id="5" name="Rectangle 4"/>
          <p:cNvSpPr/>
          <p:nvPr/>
        </p:nvSpPr>
        <p:spPr>
          <a:xfrm>
            <a:off x="404950" y="4844763"/>
            <a:ext cx="1676882" cy="1384995"/>
          </a:xfrm>
          <a:prstGeom prst="rect">
            <a:avLst/>
          </a:prstGeom>
        </p:spPr>
        <p:txBody>
          <a:bodyPr wrap="square">
            <a:spAutoFit/>
          </a:bodyPr>
          <a:lstStyle/>
          <a:p>
            <a:pPr algn="r"/>
            <a:r>
              <a:rPr lang="en-US" b="1" dirty="0"/>
              <a:t>Level </a:t>
            </a:r>
          </a:p>
          <a:p>
            <a:pPr algn="r"/>
            <a:r>
              <a:rPr lang="en-US" b="1" dirty="0"/>
              <a:t>Scheduling </a:t>
            </a:r>
            <a:r>
              <a:rPr lang="en-US" sz="1200" dirty="0"/>
              <a:t>(manufacturing in much smaller batches by sequencing (mixing) product variants)</a:t>
            </a:r>
          </a:p>
        </p:txBody>
      </p:sp>
      <p:sp>
        <p:nvSpPr>
          <p:cNvPr id="7" name="Textfeld 6"/>
          <p:cNvSpPr txBox="1"/>
          <p:nvPr/>
        </p:nvSpPr>
        <p:spPr>
          <a:xfrm>
            <a:off x="2360712" y="2348880"/>
            <a:ext cx="5328592" cy="249299"/>
          </a:xfrm>
          <a:prstGeom prst="rect">
            <a:avLst/>
          </a:prstGeom>
          <a:solidFill>
            <a:schemeClr val="accent3">
              <a:lumMod val="40000"/>
              <a:lumOff val="60000"/>
            </a:schemeClr>
          </a:solidFill>
        </p:spPr>
        <p:txBody>
          <a:bodyPr wrap="square" lIns="0" tIns="0" rIns="0" bIns="0" rtlCol="0">
            <a:spAutoFit/>
          </a:bodyPr>
          <a:lstStyle/>
          <a:p>
            <a:pPr>
              <a:lnSpc>
                <a:spcPct val="90000"/>
              </a:lnSpc>
              <a:spcBef>
                <a:spcPts val="400"/>
              </a:spcBef>
            </a:pPr>
            <a:r>
              <a:rPr lang="en-US" b="1" dirty="0">
                <a:solidFill>
                  <a:srgbClr val="0070C0"/>
                </a:solidFill>
              </a:rPr>
              <a:t>Goal: Highest Quality, Lowest Cost, Shortest Lead Time</a:t>
            </a:r>
          </a:p>
        </p:txBody>
      </p:sp>
      <p:sp>
        <p:nvSpPr>
          <p:cNvPr id="8" name="Textfeld 7"/>
          <p:cNvSpPr txBox="1"/>
          <p:nvPr/>
        </p:nvSpPr>
        <p:spPr>
          <a:xfrm>
            <a:off x="2900772" y="2807462"/>
            <a:ext cx="1368152" cy="249299"/>
          </a:xfrm>
          <a:prstGeom prst="rect">
            <a:avLst/>
          </a:prstGeom>
          <a:solidFill>
            <a:schemeClr val="accent3">
              <a:lumMod val="40000"/>
              <a:lumOff val="60000"/>
            </a:schemeClr>
          </a:solidFill>
        </p:spPr>
        <p:txBody>
          <a:bodyPr wrap="square" lIns="0" tIns="0" rIns="0" bIns="0" rtlCol="0">
            <a:spAutoFit/>
          </a:bodyPr>
          <a:lstStyle/>
          <a:p>
            <a:pPr>
              <a:lnSpc>
                <a:spcPct val="90000"/>
              </a:lnSpc>
              <a:spcBef>
                <a:spcPts val="400"/>
              </a:spcBef>
            </a:pPr>
            <a:r>
              <a:rPr lang="en-US" b="1" dirty="0">
                <a:solidFill>
                  <a:srgbClr val="0070C0"/>
                </a:solidFill>
              </a:rPr>
              <a:t>Just-in-Time</a:t>
            </a:r>
          </a:p>
        </p:txBody>
      </p:sp>
      <p:sp>
        <p:nvSpPr>
          <p:cNvPr id="9" name="Textfeld 8"/>
          <p:cNvSpPr txBox="1"/>
          <p:nvPr/>
        </p:nvSpPr>
        <p:spPr>
          <a:xfrm>
            <a:off x="5948872" y="2849236"/>
            <a:ext cx="1368152" cy="249299"/>
          </a:xfrm>
          <a:prstGeom prst="rect">
            <a:avLst/>
          </a:prstGeom>
          <a:solidFill>
            <a:schemeClr val="accent3">
              <a:lumMod val="40000"/>
              <a:lumOff val="60000"/>
            </a:schemeClr>
          </a:solidFill>
        </p:spPr>
        <p:txBody>
          <a:bodyPr wrap="square" lIns="0" tIns="0" rIns="0" bIns="0" rtlCol="0">
            <a:spAutoFit/>
          </a:bodyPr>
          <a:lstStyle/>
          <a:p>
            <a:pPr>
              <a:lnSpc>
                <a:spcPct val="90000"/>
              </a:lnSpc>
              <a:spcBef>
                <a:spcPts val="400"/>
              </a:spcBef>
            </a:pPr>
            <a:r>
              <a:rPr lang="en-US" b="1" dirty="0" err="1">
                <a:solidFill>
                  <a:srgbClr val="0070C0"/>
                </a:solidFill>
              </a:rPr>
              <a:t>Jidoka</a:t>
            </a:r>
            <a:endParaRPr lang="en-US" b="1" dirty="0">
              <a:solidFill>
                <a:srgbClr val="0070C0"/>
              </a:solidFill>
            </a:endParaRPr>
          </a:p>
        </p:txBody>
      </p:sp>
      <p:sp>
        <p:nvSpPr>
          <p:cNvPr id="10" name="Textfeld 9"/>
          <p:cNvSpPr txBox="1"/>
          <p:nvPr/>
        </p:nvSpPr>
        <p:spPr>
          <a:xfrm>
            <a:off x="6116929" y="5049581"/>
            <a:ext cx="1368152" cy="249299"/>
          </a:xfrm>
          <a:prstGeom prst="rect">
            <a:avLst/>
          </a:prstGeom>
          <a:solidFill>
            <a:schemeClr val="accent3">
              <a:lumMod val="40000"/>
              <a:lumOff val="60000"/>
            </a:schemeClr>
          </a:solidFill>
        </p:spPr>
        <p:txBody>
          <a:bodyPr wrap="square" lIns="0" tIns="0" rIns="0" bIns="0" rtlCol="0">
            <a:spAutoFit/>
          </a:bodyPr>
          <a:lstStyle/>
          <a:p>
            <a:pPr>
              <a:lnSpc>
                <a:spcPct val="90000"/>
              </a:lnSpc>
              <a:spcBef>
                <a:spcPts val="400"/>
              </a:spcBef>
            </a:pPr>
            <a:r>
              <a:rPr lang="en-US" b="1" dirty="0">
                <a:solidFill>
                  <a:srgbClr val="0070C0"/>
                </a:solidFill>
              </a:rPr>
              <a:t>Kaizen</a:t>
            </a:r>
          </a:p>
        </p:txBody>
      </p:sp>
      <p:sp>
        <p:nvSpPr>
          <p:cNvPr id="11" name="Textfeld 10"/>
          <p:cNvSpPr txBox="1"/>
          <p:nvPr/>
        </p:nvSpPr>
        <p:spPr>
          <a:xfrm>
            <a:off x="4304914" y="4977172"/>
            <a:ext cx="1368152" cy="498598"/>
          </a:xfrm>
          <a:prstGeom prst="rect">
            <a:avLst/>
          </a:prstGeom>
          <a:solidFill>
            <a:schemeClr val="accent3">
              <a:lumMod val="40000"/>
              <a:lumOff val="60000"/>
            </a:schemeClr>
          </a:solidFill>
        </p:spPr>
        <p:txBody>
          <a:bodyPr wrap="square" lIns="0" tIns="0" rIns="0" bIns="0" rtlCol="0">
            <a:spAutoFit/>
          </a:bodyPr>
          <a:lstStyle/>
          <a:p>
            <a:pPr algn="ctr">
              <a:lnSpc>
                <a:spcPct val="90000"/>
              </a:lnSpc>
              <a:spcBef>
                <a:spcPts val="400"/>
              </a:spcBef>
            </a:pPr>
            <a:r>
              <a:rPr lang="en-US" b="1" dirty="0">
                <a:solidFill>
                  <a:srgbClr val="0070C0"/>
                </a:solidFill>
              </a:rPr>
              <a:t>Standardized work</a:t>
            </a:r>
          </a:p>
        </p:txBody>
      </p:sp>
      <p:sp>
        <p:nvSpPr>
          <p:cNvPr id="12" name="Textfeld 11"/>
          <p:cNvSpPr txBox="1"/>
          <p:nvPr/>
        </p:nvSpPr>
        <p:spPr>
          <a:xfrm>
            <a:off x="5739657" y="3404744"/>
            <a:ext cx="1368152" cy="1020792"/>
          </a:xfrm>
          <a:prstGeom prst="rect">
            <a:avLst/>
          </a:prstGeom>
          <a:solidFill>
            <a:schemeClr val="accent3">
              <a:lumMod val="40000"/>
              <a:lumOff val="60000"/>
            </a:schemeClr>
          </a:solidFill>
        </p:spPr>
        <p:txBody>
          <a:bodyPr wrap="square" lIns="0" tIns="0" rIns="0" bIns="0" rtlCol="0">
            <a:spAutoFit/>
          </a:bodyPr>
          <a:lstStyle/>
          <a:p>
            <a:pPr algn="ctr">
              <a:lnSpc>
                <a:spcPct val="90000"/>
              </a:lnSpc>
              <a:spcBef>
                <a:spcPts val="400"/>
              </a:spcBef>
            </a:pPr>
            <a:r>
              <a:rPr lang="en-US" sz="1400" b="1" dirty="0">
                <a:solidFill>
                  <a:srgbClr val="0070C0"/>
                </a:solidFill>
              </a:rPr>
              <a:t>Stop and notify of abnormalities</a:t>
            </a:r>
          </a:p>
          <a:p>
            <a:pPr algn="ctr">
              <a:lnSpc>
                <a:spcPct val="90000"/>
              </a:lnSpc>
              <a:spcBef>
                <a:spcPts val="400"/>
              </a:spcBef>
            </a:pPr>
            <a:r>
              <a:rPr lang="en-US" sz="1400" b="1" dirty="0">
                <a:solidFill>
                  <a:srgbClr val="0070C0"/>
                </a:solidFill>
              </a:rPr>
              <a:t>Separate human work and machine work</a:t>
            </a:r>
          </a:p>
        </p:txBody>
      </p:sp>
      <p:sp>
        <p:nvSpPr>
          <p:cNvPr id="13" name="Textfeld 12"/>
          <p:cNvSpPr txBox="1"/>
          <p:nvPr/>
        </p:nvSpPr>
        <p:spPr>
          <a:xfrm>
            <a:off x="2900772" y="3511117"/>
            <a:ext cx="1368152" cy="684290"/>
          </a:xfrm>
          <a:prstGeom prst="rect">
            <a:avLst/>
          </a:prstGeom>
          <a:solidFill>
            <a:schemeClr val="accent3">
              <a:lumMod val="40000"/>
              <a:lumOff val="60000"/>
            </a:schemeClr>
          </a:solidFill>
        </p:spPr>
        <p:txBody>
          <a:bodyPr wrap="square" lIns="0" tIns="0" rIns="0" bIns="0" rtlCol="0">
            <a:spAutoFit/>
          </a:bodyPr>
          <a:lstStyle/>
          <a:p>
            <a:pPr algn="ctr">
              <a:lnSpc>
                <a:spcPct val="90000"/>
              </a:lnSpc>
              <a:spcBef>
                <a:spcPts val="400"/>
              </a:spcBef>
            </a:pPr>
            <a:r>
              <a:rPr lang="en-US" sz="1400" b="1" dirty="0">
                <a:solidFill>
                  <a:srgbClr val="0070C0"/>
                </a:solidFill>
              </a:rPr>
              <a:t>Continuous Flow</a:t>
            </a:r>
          </a:p>
          <a:p>
            <a:pPr algn="ctr">
              <a:lnSpc>
                <a:spcPct val="90000"/>
              </a:lnSpc>
              <a:spcBef>
                <a:spcPts val="400"/>
              </a:spcBef>
            </a:pPr>
            <a:r>
              <a:rPr lang="en-US" sz="1400" b="1" dirty="0" err="1">
                <a:solidFill>
                  <a:srgbClr val="0070C0"/>
                </a:solidFill>
              </a:rPr>
              <a:t>Takt</a:t>
            </a:r>
            <a:r>
              <a:rPr lang="en-US" sz="1400" b="1" dirty="0">
                <a:solidFill>
                  <a:srgbClr val="0070C0"/>
                </a:solidFill>
              </a:rPr>
              <a:t> Time</a:t>
            </a:r>
          </a:p>
          <a:p>
            <a:pPr algn="ctr">
              <a:lnSpc>
                <a:spcPct val="90000"/>
              </a:lnSpc>
              <a:spcBef>
                <a:spcPts val="400"/>
              </a:spcBef>
            </a:pPr>
            <a:r>
              <a:rPr lang="en-US" sz="1400" b="1" dirty="0">
                <a:solidFill>
                  <a:srgbClr val="0070C0"/>
                </a:solidFill>
              </a:rPr>
              <a:t>Pull System</a:t>
            </a:r>
          </a:p>
        </p:txBody>
      </p:sp>
      <p:sp>
        <p:nvSpPr>
          <p:cNvPr id="14" name="Textfeld 13"/>
          <p:cNvSpPr txBox="1"/>
          <p:nvPr/>
        </p:nvSpPr>
        <p:spPr>
          <a:xfrm>
            <a:off x="2714831" y="5072746"/>
            <a:ext cx="1368152" cy="249299"/>
          </a:xfrm>
          <a:prstGeom prst="rect">
            <a:avLst/>
          </a:prstGeom>
          <a:solidFill>
            <a:schemeClr val="accent3">
              <a:lumMod val="40000"/>
              <a:lumOff val="60000"/>
            </a:schemeClr>
          </a:solidFill>
        </p:spPr>
        <p:txBody>
          <a:bodyPr wrap="square" lIns="0" tIns="0" rIns="0" bIns="0" rtlCol="0">
            <a:spAutoFit/>
          </a:bodyPr>
          <a:lstStyle/>
          <a:p>
            <a:pPr>
              <a:lnSpc>
                <a:spcPct val="90000"/>
              </a:lnSpc>
              <a:spcBef>
                <a:spcPts val="400"/>
              </a:spcBef>
            </a:pPr>
            <a:r>
              <a:rPr lang="en-US" b="1" dirty="0" err="1">
                <a:solidFill>
                  <a:srgbClr val="0070C0"/>
                </a:solidFill>
              </a:rPr>
              <a:t>Heijunka</a:t>
            </a:r>
            <a:endParaRPr lang="en-US" b="1" dirty="0">
              <a:solidFill>
                <a:srgbClr val="0070C0"/>
              </a:solidFill>
            </a:endParaRPr>
          </a:p>
        </p:txBody>
      </p:sp>
      <p:sp>
        <p:nvSpPr>
          <p:cNvPr id="15" name="Textfeld 14"/>
          <p:cNvSpPr txBox="1"/>
          <p:nvPr/>
        </p:nvSpPr>
        <p:spPr>
          <a:xfrm>
            <a:off x="4448946" y="5625244"/>
            <a:ext cx="1368152" cy="249299"/>
          </a:xfrm>
          <a:prstGeom prst="rect">
            <a:avLst/>
          </a:prstGeom>
          <a:solidFill>
            <a:schemeClr val="accent3">
              <a:lumMod val="50000"/>
            </a:schemeClr>
          </a:solidFill>
        </p:spPr>
        <p:txBody>
          <a:bodyPr wrap="square" lIns="0" tIns="0" rIns="0" bIns="0" rtlCol="0">
            <a:spAutoFit/>
          </a:bodyPr>
          <a:lstStyle/>
          <a:p>
            <a:pPr>
              <a:lnSpc>
                <a:spcPct val="90000"/>
              </a:lnSpc>
              <a:spcBef>
                <a:spcPts val="400"/>
              </a:spcBef>
            </a:pPr>
            <a:r>
              <a:rPr lang="en-US" b="1" dirty="0">
                <a:solidFill>
                  <a:schemeClr val="bg1"/>
                </a:solidFill>
              </a:rPr>
              <a:t>Stability</a:t>
            </a:r>
          </a:p>
        </p:txBody>
      </p:sp>
      <p:sp>
        <p:nvSpPr>
          <p:cNvPr id="16" name="Textfeld 15"/>
          <p:cNvSpPr txBox="1"/>
          <p:nvPr/>
        </p:nvSpPr>
        <p:spPr>
          <a:xfrm>
            <a:off x="3233673" y="6297355"/>
            <a:ext cx="3798698" cy="276999"/>
          </a:xfrm>
          <a:prstGeom prst="rect">
            <a:avLst/>
          </a:prstGeom>
          <a:solidFill>
            <a:schemeClr val="bg1"/>
          </a:solidFill>
        </p:spPr>
        <p:txBody>
          <a:bodyPr wrap="square" lIns="0" tIns="0" rIns="0" bIns="0" rtlCol="0">
            <a:spAutoFit/>
          </a:bodyPr>
          <a:lstStyle/>
          <a:p>
            <a:pPr>
              <a:lnSpc>
                <a:spcPct val="90000"/>
              </a:lnSpc>
              <a:spcBef>
                <a:spcPts val="400"/>
              </a:spcBef>
            </a:pPr>
            <a:r>
              <a:rPr lang="en-US" sz="2000" b="1" dirty="0"/>
              <a:t>Toyota Production System “House”</a:t>
            </a:r>
          </a:p>
        </p:txBody>
      </p:sp>
    </p:spTree>
    <p:extLst>
      <p:ext uri="{BB962C8B-B14F-4D97-AF65-F5344CB8AC3E}">
        <p14:creationId xmlns:p14="http://schemas.microsoft.com/office/powerpoint/2010/main" val="3443931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ie 47"/>
          <p:cNvSpPr>
            <a:spLocks noChangeAspect="1"/>
          </p:cNvSpPr>
          <p:nvPr/>
        </p:nvSpPr>
        <p:spPr bwMode="auto">
          <a:xfrm rot="4472692">
            <a:off x="2545643" y="1495778"/>
            <a:ext cx="5068711" cy="4746157"/>
          </a:xfrm>
          <a:prstGeom prst="pie">
            <a:avLst>
              <a:gd name="adj1" fmla="val 10799999"/>
              <a:gd name="adj2" fmla="val 16200000"/>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9" name="Pie 48"/>
          <p:cNvSpPr>
            <a:spLocks noChangeAspect="1"/>
          </p:cNvSpPr>
          <p:nvPr/>
        </p:nvSpPr>
        <p:spPr bwMode="auto">
          <a:xfrm rot="9872692">
            <a:off x="2375386" y="1495900"/>
            <a:ext cx="5069652" cy="4746157"/>
          </a:xfrm>
          <a:prstGeom prst="pie">
            <a:avLst>
              <a:gd name="adj1" fmla="val 10799999"/>
              <a:gd name="adj2" fmla="val 16200000"/>
            </a:avLst>
          </a:prstGeom>
          <a:solidFill>
            <a:srgbClr val="33CC33"/>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0" name="Pie 49"/>
          <p:cNvSpPr>
            <a:spLocks noChangeAspect="1"/>
          </p:cNvSpPr>
          <p:nvPr/>
        </p:nvSpPr>
        <p:spPr bwMode="auto">
          <a:xfrm rot="15272692">
            <a:off x="2374346" y="1369253"/>
            <a:ext cx="4991589" cy="4746157"/>
          </a:xfrm>
          <a:prstGeom prst="pie">
            <a:avLst>
              <a:gd name="adj1" fmla="val 10799999"/>
              <a:gd name="adj2" fmla="val 16200000"/>
            </a:avLst>
          </a:prstGeom>
          <a:solidFill>
            <a:srgbClr val="FF65CF"/>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3" name="Pie 2"/>
          <p:cNvSpPr>
            <a:spLocks noChangeAspect="1"/>
          </p:cNvSpPr>
          <p:nvPr/>
        </p:nvSpPr>
        <p:spPr bwMode="auto">
          <a:xfrm rot="20672692">
            <a:off x="2506133" y="1343378"/>
            <a:ext cx="5068711" cy="4746157"/>
          </a:xfrm>
          <a:prstGeom prst="pie">
            <a:avLst>
              <a:gd name="adj1" fmla="val 10799999"/>
              <a:gd name="adj2" fmla="val 16200000"/>
            </a:avLst>
          </a:prstGeom>
          <a:solidFill>
            <a:srgbClr val="FFC000"/>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2950146" name="Rectangle 2"/>
          <p:cNvSpPr>
            <a:spLocks noGrp="1" noChangeArrowheads="1"/>
          </p:cNvSpPr>
          <p:nvPr>
            <p:ph type="title"/>
          </p:nvPr>
        </p:nvSpPr>
        <p:spPr/>
        <p:txBody>
          <a:bodyPr/>
          <a:lstStyle/>
          <a:p>
            <a:r>
              <a:rPr lang="en-US" dirty="0"/>
              <a:t>The innovation radar provides a framework on 4 dimensions: What, Who, How and Where</a:t>
            </a:r>
          </a:p>
        </p:txBody>
      </p:sp>
      <p:sp>
        <p:nvSpPr>
          <p:cNvPr id="2950152" name="Rectangle 5"/>
          <p:cNvSpPr>
            <a:spLocks noChangeArrowheads="1"/>
          </p:cNvSpPr>
          <p:nvPr/>
        </p:nvSpPr>
        <p:spPr bwMode="auto">
          <a:xfrm>
            <a:off x="452438" y="6453398"/>
            <a:ext cx="53340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b">
            <a:spAutoFit/>
          </a:bodyPr>
          <a:lstStyle/>
          <a:p>
            <a:pPr marL="503238" indent="-503238" algn="l" defTabSz="762000"/>
            <a:r>
              <a:rPr lang="en-US" altLang="zh-CN" sz="1000" dirty="0">
                <a:ea typeface="宋体" pitchFamily="2" charset="-122"/>
              </a:rPr>
              <a:t>Source: </a:t>
            </a:r>
            <a:r>
              <a:rPr lang="en-US" altLang="zh-CN" sz="1000" dirty="0" err="1">
                <a:ea typeface="宋体" pitchFamily="2" charset="-122"/>
              </a:rPr>
              <a:t>Sawhney</a:t>
            </a:r>
            <a:r>
              <a:rPr lang="en-US" altLang="zh-CN" sz="1000" dirty="0">
                <a:ea typeface="宋体" pitchFamily="2" charset="-122"/>
              </a:rPr>
              <a:t>, Wolcott, </a:t>
            </a:r>
            <a:r>
              <a:rPr lang="en-US" altLang="zh-CN" sz="1000" dirty="0" err="1">
                <a:ea typeface="宋体" pitchFamily="2" charset="-122"/>
              </a:rPr>
              <a:t>Arroniz</a:t>
            </a:r>
            <a:r>
              <a:rPr lang="en-US" altLang="zh-CN" sz="1000" dirty="0">
                <a:ea typeface="宋体" pitchFamily="2" charset="-122"/>
              </a:rPr>
              <a:t>, MIT Sloan Management Review, Spring 2006</a:t>
            </a:r>
          </a:p>
        </p:txBody>
      </p:sp>
      <p:sp>
        <p:nvSpPr>
          <p:cNvPr id="2950154" name="Oval 10"/>
          <p:cNvSpPr>
            <a:spLocks noChangeArrowheads="1"/>
          </p:cNvSpPr>
          <p:nvPr/>
        </p:nvSpPr>
        <p:spPr bwMode="auto">
          <a:xfrm>
            <a:off x="3646488" y="2335213"/>
            <a:ext cx="2767012" cy="2760662"/>
          </a:xfrm>
          <a:prstGeom prst="ellipse">
            <a:avLst/>
          </a:prstGeom>
          <a:solidFill>
            <a:srgbClr val="B99558"/>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5" name="Oval 11"/>
          <p:cNvSpPr>
            <a:spLocks noChangeArrowheads="1"/>
          </p:cNvSpPr>
          <p:nvPr/>
        </p:nvSpPr>
        <p:spPr bwMode="auto">
          <a:xfrm>
            <a:off x="4119563" y="2806700"/>
            <a:ext cx="1820862" cy="1819275"/>
          </a:xfrm>
          <a:prstGeom prst="ellipse">
            <a:avLst/>
          </a:prstGeom>
          <a:solidFill>
            <a:schemeClr val="hlink"/>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6" name="Oval 12"/>
          <p:cNvSpPr>
            <a:spLocks noChangeArrowheads="1"/>
          </p:cNvSpPr>
          <p:nvPr/>
        </p:nvSpPr>
        <p:spPr bwMode="auto">
          <a:xfrm>
            <a:off x="4652963" y="3336925"/>
            <a:ext cx="757237" cy="755650"/>
          </a:xfrm>
          <a:prstGeom prst="ellipse">
            <a:avLst/>
          </a:prstGeom>
          <a:solidFill>
            <a:schemeClr val="accent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8" name="Rectangle 5"/>
          <p:cNvSpPr>
            <a:spLocks noChangeArrowheads="1"/>
          </p:cNvSpPr>
          <p:nvPr/>
        </p:nvSpPr>
        <p:spPr bwMode="auto">
          <a:xfrm>
            <a:off x="3938396" y="1333500"/>
            <a:ext cx="250204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Offering</a:t>
            </a:r>
          </a:p>
          <a:p>
            <a:pPr algn="ctr" defTabSz="762000"/>
            <a:r>
              <a:rPr lang="en-US" altLang="zh-CN" sz="2800" b="1" dirty="0">
                <a:ea typeface="宋体" pitchFamily="2" charset="-122"/>
              </a:rPr>
              <a:t>(WHAT)</a:t>
            </a:r>
          </a:p>
        </p:txBody>
      </p:sp>
      <p:sp>
        <p:nvSpPr>
          <p:cNvPr id="2950159" name="Rectangle 5"/>
          <p:cNvSpPr>
            <a:spLocks noChangeArrowheads="1"/>
          </p:cNvSpPr>
          <p:nvPr/>
        </p:nvSpPr>
        <p:spPr bwMode="auto">
          <a:xfrm>
            <a:off x="3327630" y="5198556"/>
            <a:ext cx="249543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Process</a:t>
            </a:r>
            <a:br>
              <a:rPr lang="en-US" altLang="zh-CN" sz="2800" b="1" dirty="0">
                <a:ea typeface="宋体" pitchFamily="2" charset="-122"/>
              </a:rPr>
            </a:br>
            <a:r>
              <a:rPr lang="en-US" altLang="zh-CN" sz="2800" b="1" dirty="0">
                <a:ea typeface="宋体" pitchFamily="2" charset="-122"/>
              </a:rPr>
              <a:t>(HOW)</a:t>
            </a:r>
          </a:p>
        </p:txBody>
      </p:sp>
      <p:sp>
        <p:nvSpPr>
          <p:cNvPr id="2950160" name="Rectangle 5"/>
          <p:cNvSpPr>
            <a:spLocks noChangeArrowheads="1"/>
          </p:cNvSpPr>
          <p:nvPr/>
        </p:nvSpPr>
        <p:spPr bwMode="auto">
          <a:xfrm>
            <a:off x="6226253" y="3310015"/>
            <a:ext cx="2905047" cy="139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Customer Need</a:t>
            </a:r>
            <a:br>
              <a:rPr lang="en-US" altLang="zh-CN" sz="2800" b="1" dirty="0">
                <a:ea typeface="宋体" pitchFamily="2" charset="-122"/>
              </a:rPr>
            </a:br>
            <a:r>
              <a:rPr lang="en-US" altLang="zh-CN" sz="2800" b="1" dirty="0">
                <a:ea typeface="宋体" pitchFamily="2" charset="-122"/>
              </a:rPr>
              <a:t>(WHO)</a:t>
            </a:r>
          </a:p>
        </p:txBody>
      </p:sp>
      <p:sp>
        <p:nvSpPr>
          <p:cNvPr id="2950161" name="Rectangle 5"/>
          <p:cNvSpPr>
            <a:spLocks noChangeArrowheads="1"/>
          </p:cNvSpPr>
          <p:nvPr/>
        </p:nvSpPr>
        <p:spPr bwMode="auto">
          <a:xfrm>
            <a:off x="1257300" y="3029739"/>
            <a:ext cx="1986427"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Presence</a:t>
            </a:r>
          </a:p>
          <a:p>
            <a:pPr algn="ctr" defTabSz="762000"/>
            <a:r>
              <a:rPr lang="en-US" altLang="zh-CN" sz="2800" b="1" dirty="0">
                <a:ea typeface="宋体" pitchFamily="2" charset="-122"/>
              </a:rPr>
              <a:t>(WHERE)</a:t>
            </a:r>
          </a:p>
        </p:txBody>
      </p:sp>
      <p:sp>
        <p:nvSpPr>
          <p:cNvPr id="2950162" name="Rectangle 5"/>
          <p:cNvSpPr>
            <a:spLocks noChangeArrowheads="1"/>
          </p:cNvSpPr>
          <p:nvPr/>
        </p:nvSpPr>
        <p:spPr bwMode="auto">
          <a:xfrm>
            <a:off x="5832475" y="2295525"/>
            <a:ext cx="14747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Platform</a:t>
            </a:r>
          </a:p>
        </p:txBody>
      </p:sp>
      <p:sp>
        <p:nvSpPr>
          <p:cNvPr id="2950163" name="Rectangle 5"/>
          <p:cNvSpPr>
            <a:spLocks noChangeArrowheads="1"/>
          </p:cNvSpPr>
          <p:nvPr/>
        </p:nvSpPr>
        <p:spPr bwMode="auto">
          <a:xfrm>
            <a:off x="6354763" y="2840038"/>
            <a:ext cx="147796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a:ea typeface="宋体" pitchFamily="2" charset="-122"/>
              </a:rPr>
              <a:t>Solution</a:t>
            </a:r>
          </a:p>
        </p:txBody>
      </p:sp>
      <p:sp>
        <p:nvSpPr>
          <p:cNvPr id="2950164" name="Rectangle 5"/>
          <p:cNvSpPr>
            <a:spLocks noChangeArrowheads="1"/>
          </p:cNvSpPr>
          <p:nvPr/>
        </p:nvSpPr>
        <p:spPr bwMode="auto">
          <a:xfrm>
            <a:off x="6330950" y="4276725"/>
            <a:ext cx="135413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Customer Experience</a:t>
            </a:r>
          </a:p>
        </p:txBody>
      </p:sp>
      <p:sp>
        <p:nvSpPr>
          <p:cNvPr id="2950165" name="Rectangle 5"/>
          <p:cNvSpPr>
            <a:spLocks noChangeArrowheads="1"/>
          </p:cNvSpPr>
          <p:nvPr/>
        </p:nvSpPr>
        <p:spPr bwMode="auto">
          <a:xfrm>
            <a:off x="5832475" y="4911725"/>
            <a:ext cx="1376363"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Communication</a:t>
            </a:r>
          </a:p>
        </p:txBody>
      </p:sp>
      <p:sp>
        <p:nvSpPr>
          <p:cNvPr id="2950166" name="Rectangle 5"/>
          <p:cNvSpPr>
            <a:spLocks noChangeArrowheads="1"/>
          </p:cNvSpPr>
          <p:nvPr/>
        </p:nvSpPr>
        <p:spPr bwMode="auto">
          <a:xfrm>
            <a:off x="2332038" y="4276725"/>
            <a:ext cx="13636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Supply Chain</a:t>
            </a:r>
          </a:p>
        </p:txBody>
      </p:sp>
      <p:sp>
        <p:nvSpPr>
          <p:cNvPr id="2950167" name="Rectangle 5"/>
          <p:cNvSpPr>
            <a:spLocks noChangeArrowheads="1"/>
          </p:cNvSpPr>
          <p:nvPr/>
        </p:nvSpPr>
        <p:spPr bwMode="auto">
          <a:xfrm>
            <a:off x="2122488" y="2840038"/>
            <a:ext cx="157321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Networking</a:t>
            </a:r>
          </a:p>
        </p:txBody>
      </p:sp>
      <p:sp>
        <p:nvSpPr>
          <p:cNvPr id="2950168" name="Rectangle 5"/>
          <p:cNvSpPr>
            <a:spLocks noChangeArrowheads="1"/>
          </p:cNvSpPr>
          <p:nvPr/>
        </p:nvSpPr>
        <p:spPr bwMode="auto">
          <a:xfrm>
            <a:off x="2376488" y="2295525"/>
            <a:ext cx="1844675"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Brand</a:t>
            </a:r>
          </a:p>
        </p:txBody>
      </p:sp>
      <p:grpSp>
        <p:nvGrpSpPr>
          <p:cNvPr id="2950169" name="Group 25"/>
          <p:cNvGrpSpPr>
            <a:grpSpLocks/>
          </p:cNvGrpSpPr>
          <p:nvPr/>
        </p:nvGrpSpPr>
        <p:grpSpPr bwMode="auto">
          <a:xfrm>
            <a:off x="3646488" y="2328863"/>
            <a:ext cx="2767012" cy="2763837"/>
            <a:chOff x="649" y="1607"/>
            <a:chExt cx="2268" cy="2262"/>
          </a:xfrm>
        </p:grpSpPr>
        <p:sp>
          <p:nvSpPr>
            <p:cNvPr id="2950170" name="Freeform 26"/>
            <p:cNvSpPr>
              <a:spLocks/>
            </p:cNvSpPr>
            <p:nvPr/>
          </p:nvSpPr>
          <p:spPr bwMode="auto">
            <a:xfrm>
              <a:off x="1783" y="1607"/>
              <a:ext cx="564" cy="1134"/>
            </a:xfrm>
            <a:custGeom>
              <a:avLst/>
              <a:gdLst>
                <a:gd name="T0" fmla="*/ 94 w 94"/>
                <a:gd name="T1" fmla="*/ 25 h 189"/>
                <a:gd name="T2" fmla="*/ 0 w 94"/>
                <a:gd name="T3" fmla="*/ 1 h 189"/>
                <a:gd name="T4" fmla="*/ 0 w 94"/>
                <a:gd name="T5" fmla="*/ 1 h 189"/>
                <a:gd name="T6" fmla="*/ 0 w 94"/>
                <a:gd name="T7" fmla="*/ 189 h 189"/>
                <a:gd name="T8" fmla="*/ 94 w 94"/>
                <a:gd name="T9" fmla="*/ 25 h 189"/>
              </a:gdLst>
              <a:ahLst/>
              <a:cxnLst>
                <a:cxn ang="0">
                  <a:pos x="T0" y="T1"/>
                </a:cxn>
                <a:cxn ang="0">
                  <a:pos x="T2" y="T3"/>
                </a:cxn>
                <a:cxn ang="0">
                  <a:pos x="T4" y="T5"/>
                </a:cxn>
                <a:cxn ang="0">
                  <a:pos x="T6" y="T7"/>
                </a:cxn>
                <a:cxn ang="0">
                  <a:pos x="T8" y="T9"/>
                </a:cxn>
              </a:cxnLst>
              <a:rect l="0" t="0" r="r" b="b"/>
              <a:pathLst>
                <a:path w="94" h="189">
                  <a:moveTo>
                    <a:pt x="94" y="25"/>
                  </a:moveTo>
                  <a:cubicBezTo>
                    <a:pt x="65" y="9"/>
                    <a:pt x="33" y="1"/>
                    <a:pt x="0" y="1"/>
                  </a:cubicBezTo>
                  <a:cubicBezTo>
                    <a:pt x="0" y="0"/>
                    <a:pt x="0" y="1"/>
                    <a:pt x="0" y="1"/>
                  </a:cubicBezTo>
                  <a:lnTo>
                    <a:pt x="0" y="189"/>
                  </a:lnTo>
                  <a:lnTo>
                    <a:pt x="94" y="2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EEE6DA"/>
                  </a:solidFill>
                </a14:hiddenFill>
              </a:ext>
            </a:extLst>
          </p:spPr>
          <p:txBody>
            <a:bodyPr/>
            <a:lstStyle/>
            <a:p>
              <a:endParaRPr lang="en-US"/>
            </a:p>
          </p:txBody>
        </p:sp>
        <p:sp>
          <p:nvSpPr>
            <p:cNvPr id="2950171" name="Freeform 27"/>
            <p:cNvSpPr>
              <a:spLocks/>
            </p:cNvSpPr>
            <p:nvPr/>
          </p:nvSpPr>
          <p:spPr bwMode="auto">
            <a:xfrm>
              <a:off x="1783" y="1757"/>
              <a:ext cx="978" cy="984"/>
            </a:xfrm>
            <a:custGeom>
              <a:avLst/>
              <a:gdLst>
                <a:gd name="T0" fmla="*/ 163 w 163"/>
                <a:gd name="T1" fmla="*/ 69 h 164"/>
                <a:gd name="T2" fmla="*/ 94 w 163"/>
                <a:gd name="T3" fmla="*/ 0 h 164"/>
                <a:gd name="T4" fmla="*/ 0 w 163"/>
                <a:gd name="T5" fmla="*/ 164 h 164"/>
                <a:gd name="T6" fmla="*/ 163 w 163"/>
                <a:gd name="T7" fmla="*/ 69 h 164"/>
              </a:gdLst>
              <a:ahLst/>
              <a:cxnLst>
                <a:cxn ang="0">
                  <a:pos x="T0" y="T1"/>
                </a:cxn>
                <a:cxn ang="0">
                  <a:pos x="T2" y="T3"/>
                </a:cxn>
                <a:cxn ang="0">
                  <a:pos x="T4" y="T5"/>
                </a:cxn>
                <a:cxn ang="0">
                  <a:pos x="T6" y="T7"/>
                </a:cxn>
              </a:cxnLst>
              <a:rect l="0" t="0" r="r" b="b"/>
              <a:pathLst>
                <a:path w="163" h="164">
                  <a:moveTo>
                    <a:pt x="163" y="69"/>
                  </a:moveTo>
                  <a:cubicBezTo>
                    <a:pt x="146" y="41"/>
                    <a:pt x="122" y="17"/>
                    <a:pt x="94" y="0"/>
                  </a:cubicBezTo>
                  <a:lnTo>
                    <a:pt x="0" y="164"/>
                  </a:lnTo>
                  <a:lnTo>
                    <a:pt x="163" y="69"/>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646C7D"/>
                  </a:solidFill>
                </a14:hiddenFill>
              </a:ext>
            </a:extLst>
          </p:spPr>
          <p:txBody>
            <a:bodyPr/>
            <a:lstStyle/>
            <a:p>
              <a:endParaRPr lang="en-US"/>
            </a:p>
          </p:txBody>
        </p:sp>
        <p:sp>
          <p:nvSpPr>
            <p:cNvPr id="2950172" name="Freeform 28"/>
            <p:cNvSpPr>
              <a:spLocks/>
            </p:cNvSpPr>
            <p:nvPr/>
          </p:nvSpPr>
          <p:spPr bwMode="auto">
            <a:xfrm>
              <a:off x="1783" y="2171"/>
              <a:ext cx="1128" cy="570"/>
            </a:xfrm>
            <a:custGeom>
              <a:avLst/>
              <a:gdLst>
                <a:gd name="T0" fmla="*/ 188 w 188"/>
                <a:gd name="T1" fmla="*/ 94 h 95"/>
                <a:gd name="T2" fmla="*/ 163 w 188"/>
                <a:gd name="T3" fmla="*/ 0 h 95"/>
                <a:gd name="T4" fmla="*/ 0 w 188"/>
                <a:gd name="T5" fmla="*/ 95 h 95"/>
                <a:gd name="T6" fmla="*/ 188 w 188"/>
                <a:gd name="T7" fmla="*/ 94 h 95"/>
              </a:gdLst>
              <a:ahLst/>
              <a:cxnLst>
                <a:cxn ang="0">
                  <a:pos x="T0" y="T1"/>
                </a:cxn>
                <a:cxn ang="0">
                  <a:pos x="T2" y="T3"/>
                </a:cxn>
                <a:cxn ang="0">
                  <a:pos x="T4" y="T5"/>
                </a:cxn>
                <a:cxn ang="0">
                  <a:pos x="T6" y="T7"/>
                </a:cxn>
              </a:cxnLst>
              <a:rect l="0" t="0" r="r" b="b"/>
              <a:pathLst>
                <a:path w="188" h="95">
                  <a:moveTo>
                    <a:pt x="188" y="94"/>
                  </a:moveTo>
                  <a:cubicBezTo>
                    <a:pt x="188" y="61"/>
                    <a:pt x="180" y="29"/>
                    <a:pt x="163" y="0"/>
                  </a:cubicBezTo>
                  <a:lnTo>
                    <a:pt x="0" y="95"/>
                  </a:lnTo>
                  <a:lnTo>
                    <a:pt x="188"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DAC8AA"/>
                  </a:solidFill>
                </a14:hiddenFill>
              </a:ext>
            </a:extLst>
          </p:spPr>
          <p:txBody>
            <a:bodyPr/>
            <a:lstStyle/>
            <a:p>
              <a:endParaRPr lang="en-US"/>
            </a:p>
          </p:txBody>
        </p:sp>
        <p:sp>
          <p:nvSpPr>
            <p:cNvPr id="2950173" name="Freeform 29"/>
            <p:cNvSpPr>
              <a:spLocks/>
            </p:cNvSpPr>
            <p:nvPr/>
          </p:nvSpPr>
          <p:spPr bwMode="auto">
            <a:xfrm>
              <a:off x="1783" y="2735"/>
              <a:ext cx="1134" cy="570"/>
            </a:xfrm>
            <a:custGeom>
              <a:avLst/>
              <a:gdLst>
                <a:gd name="T0" fmla="*/ 163 w 189"/>
                <a:gd name="T1" fmla="*/ 95 h 95"/>
                <a:gd name="T2" fmla="*/ 189 w 189"/>
                <a:gd name="T3" fmla="*/ 1 h 95"/>
                <a:gd name="T4" fmla="*/ 188 w 189"/>
                <a:gd name="T5" fmla="*/ 0 h 95"/>
                <a:gd name="T6" fmla="*/ 0 w 189"/>
                <a:gd name="T7" fmla="*/ 1 h 95"/>
                <a:gd name="T8" fmla="*/ 163 w 189"/>
                <a:gd name="T9" fmla="*/ 95 h 95"/>
              </a:gdLst>
              <a:ahLst/>
              <a:cxnLst>
                <a:cxn ang="0">
                  <a:pos x="T0" y="T1"/>
                </a:cxn>
                <a:cxn ang="0">
                  <a:pos x="T2" y="T3"/>
                </a:cxn>
                <a:cxn ang="0">
                  <a:pos x="T4" y="T5"/>
                </a:cxn>
                <a:cxn ang="0">
                  <a:pos x="T6" y="T7"/>
                </a:cxn>
                <a:cxn ang="0">
                  <a:pos x="T8" y="T9"/>
                </a:cxn>
              </a:cxnLst>
              <a:rect l="0" t="0" r="r" b="b"/>
              <a:pathLst>
                <a:path w="189" h="95">
                  <a:moveTo>
                    <a:pt x="163" y="95"/>
                  </a:moveTo>
                  <a:cubicBezTo>
                    <a:pt x="180" y="66"/>
                    <a:pt x="189" y="34"/>
                    <a:pt x="189" y="1"/>
                  </a:cubicBezTo>
                  <a:cubicBezTo>
                    <a:pt x="189" y="1"/>
                    <a:pt x="188" y="1"/>
                    <a:pt x="188" y="0"/>
                  </a:cubicBezTo>
                  <a:lnTo>
                    <a:pt x="0" y="1"/>
                  </a:lnTo>
                  <a:lnTo>
                    <a:pt x="163" y="9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ABDC5"/>
                  </a:solidFill>
                </a14:hiddenFill>
              </a:ext>
            </a:extLst>
          </p:spPr>
          <p:txBody>
            <a:bodyPr/>
            <a:lstStyle/>
            <a:p>
              <a:endParaRPr lang="en-US"/>
            </a:p>
          </p:txBody>
        </p:sp>
        <p:sp>
          <p:nvSpPr>
            <p:cNvPr id="2950174" name="Freeform 30"/>
            <p:cNvSpPr>
              <a:spLocks/>
            </p:cNvSpPr>
            <p:nvPr/>
          </p:nvSpPr>
          <p:spPr bwMode="auto">
            <a:xfrm>
              <a:off x="1783" y="2741"/>
              <a:ext cx="978" cy="978"/>
            </a:xfrm>
            <a:custGeom>
              <a:avLst/>
              <a:gdLst>
                <a:gd name="T0" fmla="*/ 94 w 163"/>
                <a:gd name="T1" fmla="*/ 163 h 163"/>
                <a:gd name="T2" fmla="*/ 163 w 163"/>
                <a:gd name="T3" fmla="*/ 94 h 163"/>
                <a:gd name="T4" fmla="*/ 0 w 163"/>
                <a:gd name="T5" fmla="*/ 0 h 163"/>
                <a:gd name="T6" fmla="*/ 94 w 163"/>
                <a:gd name="T7" fmla="*/ 163 h 163"/>
              </a:gdLst>
              <a:ahLst/>
              <a:cxnLst>
                <a:cxn ang="0">
                  <a:pos x="T0" y="T1"/>
                </a:cxn>
                <a:cxn ang="0">
                  <a:pos x="T2" y="T3"/>
                </a:cxn>
                <a:cxn ang="0">
                  <a:pos x="T4" y="T5"/>
                </a:cxn>
                <a:cxn ang="0">
                  <a:pos x="T6" y="T7"/>
                </a:cxn>
              </a:cxnLst>
              <a:rect l="0" t="0" r="r" b="b"/>
              <a:pathLst>
                <a:path w="163" h="163">
                  <a:moveTo>
                    <a:pt x="94" y="163"/>
                  </a:moveTo>
                  <a:cubicBezTo>
                    <a:pt x="123" y="147"/>
                    <a:pt x="147" y="123"/>
                    <a:pt x="163" y="94"/>
                  </a:cubicBezTo>
                  <a:lnTo>
                    <a:pt x="0" y="0"/>
                  </a:lnTo>
                  <a:lnTo>
                    <a:pt x="94"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99558"/>
                  </a:solidFill>
                </a14:hiddenFill>
              </a:ext>
            </a:extLst>
          </p:spPr>
          <p:txBody>
            <a:bodyPr/>
            <a:lstStyle/>
            <a:p>
              <a:endParaRPr lang="en-US"/>
            </a:p>
          </p:txBody>
        </p:sp>
        <p:sp>
          <p:nvSpPr>
            <p:cNvPr id="2950175" name="Freeform 31"/>
            <p:cNvSpPr>
              <a:spLocks/>
            </p:cNvSpPr>
            <p:nvPr/>
          </p:nvSpPr>
          <p:spPr bwMode="auto">
            <a:xfrm>
              <a:off x="1777" y="2741"/>
              <a:ext cx="570" cy="1128"/>
            </a:xfrm>
            <a:custGeom>
              <a:avLst/>
              <a:gdLst>
                <a:gd name="T0" fmla="*/ 0 w 95"/>
                <a:gd name="T1" fmla="*/ 188 h 188"/>
                <a:gd name="T2" fmla="*/ 1 w 95"/>
                <a:gd name="T3" fmla="*/ 188 h 188"/>
                <a:gd name="T4" fmla="*/ 95 w 95"/>
                <a:gd name="T5" fmla="*/ 163 h 188"/>
                <a:gd name="T6" fmla="*/ 1 w 95"/>
                <a:gd name="T7" fmla="*/ 0 h 188"/>
                <a:gd name="T8" fmla="*/ 0 w 95"/>
                <a:gd name="T9" fmla="*/ 188 h 188"/>
              </a:gdLst>
              <a:ahLst/>
              <a:cxnLst>
                <a:cxn ang="0">
                  <a:pos x="T0" y="T1"/>
                </a:cxn>
                <a:cxn ang="0">
                  <a:pos x="T2" y="T3"/>
                </a:cxn>
                <a:cxn ang="0">
                  <a:pos x="T4" y="T5"/>
                </a:cxn>
                <a:cxn ang="0">
                  <a:pos x="T6" y="T7"/>
                </a:cxn>
                <a:cxn ang="0">
                  <a:pos x="T8" y="T9"/>
                </a:cxn>
              </a:cxnLst>
              <a:rect l="0" t="0" r="r" b="b"/>
              <a:pathLst>
                <a:path w="95" h="188">
                  <a:moveTo>
                    <a:pt x="0" y="188"/>
                  </a:moveTo>
                  <a:cubicBezTo>
                    <a:pt x="1" y="188"/>
                    <a:pt x="1" y="188"/>
                    <a:pt x="1" y="188"/>
                  </a:cubicBezTo>
                  <a:cubicBezTo>
                    <a:pt x="34" y="188"/>
                    <a:pt x="66" y="180"/>
                    <a:pt x="95" y="163"/>
                  </a:cubicBezTo>
                  <a:lnTo>
                    <a:pt x="1" y="0"/>
                  </a:lnTo>
                  <a:lnTo>
                    <a:pt x="0" y="188"/>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222F46"/>
                  </a:solidFill>
                </a14:hiddenFill>
              </a:ext>
            </a:extLst>
          </p:spPr>
          <p:txBody>
            <a:bodyPr/>
            <a:lstStyle/>
            <a:p>
              <a:endParaRPr lang="en-US"/>
            </a:p>
          </p:txBody>
        </p:sp>
        <p:sp>
          <p:nvSpPr>
            <p:cNvPr id="2950176" name="Freeform 32"/>
            <p:cNvSpPr>
              <a:spLocks/>
            </p:cNvSpPr>
            <p:nvPr/>
          </p:nvSpPr>
          <p:spPr bwMode="auto">
            <a:xfrm>
              <a:off x="1213" y="2741"/>
              <a:ext cx="570" cy="1128"/>
            </a:xfrm>
            <a:custGeom>
              <a:avLst/>
              <a:gdLst>
                <a:gd name="T0" fmla="*/ 0 w 95"/>
                <a:gd name="T1" fmla="*/ 163 h 188"/>
                <a:gd name="T2" fmla="*/ 94 w 95"/>
                <a:gd name="T3" fmla="*/ 188 h 188"/>
                <a:gd name="T4" fmla="*/ 95 w 95"/>
                <a:gd name="T5" fmla="*/ 0 h 188"/>
                <a:gd name="T6" fmla="*/ 0 w 95"/>
                <a:gd name="T7" fmla="*/ 163 h 188"/>
              </a:gdLst>
              <a:ahLst/>
              <a:cxnLst>
                <a:cxn ang="0">
                  <a:pos x="T0" y="T1"/>
                </a:cxn>
                <a:cxn ang="0">
                  <a:pos x="T2" y="T3"/>
                </a:cxn>
                <a:cxn ang="0">
                  <a:pos x="T4" y="T5"/>
                </a:cxn>
                <a:cxn ang="0">
                  <a:pos x="T6" y="T7"/>
                </a:cxn>
              </a:cxnLst>
              <a:rect l="0" t="0" r="r" b="b"/>
              <a:pathLst>
                <a:path w="95" h="188">
                  <a:moveTo>
                    <a:pt x="0" y="163"/>
                  </a:moveTo>
                  <a:cubicBezTo>
                    <a:pt x="29" y="180"/>
                    <a:pt x="61" y="188"/>
                    <a:pt x="94" y="188"/>
                  </a:cubicBezTo>
                  <a:lnTo>
                    <a:pt x="95" y="0"/>
                  </a:lnTo>
                  <a:lnTo>
                    <a:pt x="0"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66CC"/>
                  </a:solidFill>
                </a14:hiddenFill>
              </a:ext>
            </a:extLst>
          </p:spPr>
          <p:txBody>
            <a:bodyPr/>
            <a:lstStyle/>
            <a:p>
              <a:endParaRPr lang="en-US"/>
            </a:p>
          </p:txBody>
        </p:sp>
        <p:sp>
          <p:nvSpPr>
            <p:cNvPr id="2950177" name="Freeform 33"/>
            <p:cNvSpPr>
              <a:spLocks/>
            </p:cNvSpPr>
            <p:nvPr/>
          </p:nvSpPr>
          <p:spPr bwMode="auto">
            <a:xfrm>
              <a:off x="799" y="2741"/>
              <a:ext cx="984" cy="978"/>
            </a:xfrm>
            <a:custGeom>
              <a:avLst/>
              <a:gdLst>
                <a:gd name="T0" fmla="*/ 0 w 164"/>
                <a:gd name="T1" fmla="*/ 94 h 163"/>
                <a:gd name="T2" fmla="*/ 69 w 164"/>
                <a:gd name="T3" fmla="*/ 163 h 163"/>
                <a:gd name="T4" fmla="*/ 164 w 164"/>
                <a:gd name="T5" fmla="*/ 0 h 163"/>
                <a:gd name="T6" fmla="*/ 0 w 164"/>
                <a:gd name="T7" fmla="*/ 94 h 163"/>
              </a:gdLst>
              <a:ahLst/>
              <a:cxnLst>
                <a:cxn ang="0">
                  <a:pos x="T0" y="T1"/>
                </a:cxn>
                <a:cxn ang="0">
                  <a:pos x="T2" y="T3"/>
                </a:cxn>
                <a:cxn ang="0">
                  <a:pos x="T4" y="T5"/>
                </a:cxn>
                <a:cxn ang="0">
                  <a:pos x="T6" y="T7"/>
                </a:cxn>
              </a:cxnLst>
              <a:rect l="0" t="0" r="r" b="b"/>
              <a:pathLst>
                <a:path w="164" h="163">
                  <a:moveTo>
                    <a:pt x="0" y="94"/>
                  </a:moveTo>
                  <a:cubicBezTo>
                    <a:pt x="17" y="122"/>
                    <a:pt x="41" y="146"/>
                    <a:pt x="69" y="163"/>
                  </a:cubicBezTo>
                  <a:lnTo>
                    <a:pt x="164" y="0"/>
                  </a:lnTo>
                  <a:lnTo>
                    <a:pt x="0"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CCCCFF"/>
                  </a:solidFill>
                </a14:hiddenFill>
              </a:ext>
            </a:extLst>
          </p:spPr>
          <p:txBody>
            <a:bodyPr/>
            <a:lstStyle/>
            <a:p>
              <a:endParaRPr lang="en-US"/>
            </a:p>
          </p:txBody>
        </p:sp>
        <p:sp>
          <p:nvSpPr>
            <p:cNvPr id="2950178" name="Freeform 34"/>
            <p:cNvSpPr>
              <a:spLocks/>
            </p:cNvSpPr>
            <p:nvPr/>
          </p:nvSpPr>
          <p:spPr bwMode="auto">
            <a:xfrm>
              <a:off x="649" y="2741"/>
              <a:ext cx="1134" cy="564"/>
            </a:xfrm>
            <a:custGeom>
              <a:avLst/>
              <a:gdLst>
                <a:gd name="T0" fmla="*/ 1 w 189"/>
                <a:gd name="T1" fmla="*/ 0 h 94"/>
                <a:gd name="T2" fmla="*/ 1 w 189"/>
                <a:gd name="T3" fmla="*/ 0 h 94"/>
                <a:gd name="T4" fmla="*/ 25 w 189"/>
                <a:gd name="T5" fmla="*/ 94 h 94"/>
                <a:gd name="T6" fmla="*/ 189 w 189"/>
                <a:gd name="T7" fmla="*/ 0 h 94"/>
                <a:gd name="T8" fmla="*/ 1 w 189"/>
                <a:gd name="T9" fmla="*/ 0 h 94"/>
              </a:gdLst>
              <a:ahLst/>
              <a:cxnLst>
                <a:cxn ang="0">
                  <a:pos x="T0" y="T1"/>
                </a:cxn>
                <a:cxn ang="0">
                  <a:pos x="T2" y="T3"/>
                </a:cxn>
                <a:cxn ang="0">
                  <a:pos x="T4" y="T5"/>
                </a:cxn>
                <a:cxn ang="0">
                  <a:pos x="T6" y="T7"/>
                </a:cxn>
                <a:cxn ang="0">
                  <a:pos x="T8" y="T9"/>
                </a:cxn>
              </a:cxnLst>
              <a:rect l="0" t="0" r="r" b="b"/>
              <a:pathLst>
                <a:path w="189" h="94">
                  <a:moveTo>
                    <a:pt x="1" y="0"/>
                  </a:moveTo>
                  <a:cubicBezTo>
                    <a:pt x="1" y="0"/>
                    <a:pt x="1" y="0"/>
                    <a:pt x="1" y="0"/>
                  </a:cubicBezTo>
                  <a:cubicBezTo>
                    <a:pt x="0" y="33"/>
                    <a:pt x="9" y="65"/>
                    <a:pt x="25" y="94"/>
                  </a:cubicBezTo>
                  <a:lnTo>
                    <a:pt x="189" y="0"/>
                  </a:lnTo>
                  <a:lnTo>
                    <a:pt x="1"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0000"/>
                  </a:solidFill>
                </a14:hiddenFill>
              </a:ext>
            </a:extLst>
          </p:spPr>
          <p:txBody>
            <a:bodyPr/>
            <a:lstStyle/>
            <a:p>
              <a:endParaRPr lang="en-US"/>
            </a:p>
          </p:txBody>
        </p:sp>
        <p:sp>
          <p:nvSpPr>
            <p:cNvPr id="2950179" name="Freeform 35"/>
            <p:cNvSpPr>
              <a:spLocks/>
            </p:cNvSpPr>
            <p:nvPr/>
          </p:nvSpPr>
          <p:spPr bwMode="auto">
            <a:xfrm>
              <a:off x="655" y="2177"/>
              <a:ext cx="1128" cy="564"/>
            </a:xfrm>
            <a:custGeom>
              <a:avLst/>
              <a:gdLst>
                <a:gd name="T0" fmla="*/ 25 w 188"/>
                <a:gd name="T1" fmla="*/ 0 h 94"/>
                <a:gd name="T2" fmla="*/ 0 w 188"/>
                <a:gd name="T3" fmla="*/ 94 h 94"/>
                <a:gd name="T4" fmla="*/ 188 w 188"/>
                <a:gd name="T5" fmla="*/ 94 h 94"/>
                <a:gd name="T6" fmla="*/ 25 w 188"/>
                <a:gd name="T7" fmla="*/ 0 h 94"/>
              </a:gdLst>
              <a:ahLst/>
              <a:cxnLst>
                <a:cxn ang="0">
                  <a:pos x="T0" y="T1"/>
                </a:cxn>
                <a:cxn ang="0">
                  <a:pos x="T2" y="T3"/>
                </a:cxn>
                <a:cxn ang="0">
                  <a:pos x="T4" y="T5"/>
                </a:cxn>
                <a:cxn ang="0">
                  <a:pos x="T6" y="T7"/>
                </a:cxn>
              </a:cxnLst>
              <a:rect l="0" t="0" r="r" b="b"/>
              <a:pathLst>
                <a:path w="188" h="94">
                  <a:moveTo>
                    <a:pt x="25" y="0"/>
                  </a:moveTo>
                  <a:cubicBezTo>
                    <a:pt x="8" y="28"/>
                    <a:pt x="0" y="61"/>
                    <a:pt x="0" y="94"/>
                  </a:cubicBezTo>
                  <a:lnTo>
                    <a:pt x="188" y="94"/>
                  </a:lnTo>
                  <a:lnTo>
                    <a:pt x="25"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FF00"/>
                  </a:solidFill>
                </a14:hiddenFill>
              </a:ext>
            </a:extLst>
          </p:spPr>
          <p:txBody>
            <a:bodyPr/>
            <a:lstStyle/>
            <a:p>
              <a:endParaRPr lang="en-US"/>
            </a:p>
          </p:txBody>
        </p:sp>
        <p:sp>
          <p:nvSpPr>
            <p:cNvPr id="2950180" name="Freeform 36"/>
            <p:cNvSpPr>
              <a:spLocks/>
            </p:cNvSpPr>
            <p:nvPr/>
          </p:nvSpPr>
          <p:spPr bwMode="auto">
            <a:xfrm>
              <a:off x="805" y="1763"/>
              <a:ext cx="978" cy="978"/>
            </a:xfrm>
            <a:custGeom>
              <a:avLst/>
              <a:gdLst>
                <a:gd name="T0" fmla="*/ 69 w 163"/>
                <a:gd name="T1" fmla="*/ 0 h 163"/>
                <a:gd name="T2" fmla="*/ 0 w 163"/>
                <a:gd name="T3" fmla="*/ 69 h 163"/>
                <a:gd name="T4" fmla="*/ 163 w 163"/>
                <a:gd name="T5" fmla="*/ 163 h 163"/>
                <a:gd name="T6" fmla="*/ 69 w 163"/>
                <a:gd name="T7" fmla="*/ 0 h 163"/>
              </a:gdLst>
              <a:ahLst/>
              <a:cxnLst>
                <a:cxn ang="0">
                  <a:pos x="T0" y="T1"/>
                </a:cxn>
                <a:cxn ang="0">
                  <a:pos x="T2" y="T3"/>
                </a:cxn>
                <a:cxn ang="0">
                  <a:pos x="T4" y="T5"/>
                </a:cxn>
                <a:cxn ang="0">
                  <a:pos x="T6" y="T7"/>
                </a:cxn>
              </a:cxnLst>
              <a:rect l="0" t="0" r="r" b="b"/>
              <a:pathLst>
                <a:path w="163" h="163">
                  <a:moveTo>
                    <a:pt x="69" y="0"/>
                  </a:moveTo>
                  <a:cubicBezTo>
                    <a:pt x="40" y="16"/>
                    <a:pt x="16" y="40"/>
                    <a:pt x="0" y="69"/>
                  </a:cubicBezTo>
                  <a:lnTo>
                    <a:pt x="163" y="163"/>
                  </a:lnTo>
                  <a:lnTo>
                    <a:pt x="69"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00"/>
                  </a:solidFill>
                </a14:hiddenFill>
              </a:ext>
            </a:extLst>
          </p:spPr>
          <p:txBody>
            <a:bodyPr/>
            <a:lstStyle/>
            <a:p>
              <a:endParaRPr lang="en-US"/>
            </a:p>
          </p:txBody>
        </p:sp>
        <p:sp>
          <p:nvSpPr>
            <p:cNvPr id="2950181" name="Freeform 37"/>
            <p:cNvSpPr>
              <a:spLocks/>
            </p:cNvSpPr>
            <p:nvPr/>
          </p:nvSpPr>
          <p:spPr bwMode="auto">
            <a:xfrm>
              <a:off x="1219" y="1613"/>
              <a:ext cx="564" cy="1128"/>
            </a:xfrm>
            <a:custGeom>
              <a:avLst/>
              <a:gdLst>
                <a:gd name="T0" fmla="*/ 94 w 94"/>
                <a:gd name="T1" fmla="*/ 0 h 188"/>
                <a:gd name="T2" fmla="*/ 0 w 94"/>
                <a:gd name="T3" fmla="*/ 25 h 188"/>
                <a:gd name="T4" fmla="*/ 94 w 94"/>
                <a:gd name="T5" fmla="*/ 188 h 188"/>
                <a:gd name="T6" fmla="*/ 94 w 94"/>
                <a:gd name="T7" fmla="*/ 0 h 188"/>
              </a:gdLst>
              <a:ahLst/>
              <a:cxnLst>
                <a:cxn ang="0">
                  <a:pos x="T0" y="T1"/>
                </a:cxn>
                <a:cxn ang="0">
                  <a:pos x="T2" y="T3"/>
                </a:cxn>
                <a:cxn ang="0">
                  <a:pos x="T4" y="T5"/>
                </a:cxn>
                <a:cxn ang="0">
                  <a:pos x="T6" y="T7"/>
                </a:cxn>
              </a:cxnLst>
              <a:rect l="0" t="0" r="r" b="b"/>
              <a:pathLst>
                <a:path w="94" h="188">
                  <a:moveTo>
                    <a:pt x="94" y="0"/>
                  </a:moveTo>
                  <a:cubicBezTo>
                    <a:pt x="61" y="0"/>
                    <a:pt x="28" y="8"/>
                    <a:pt x="0" y="25"/>
                  </a:cubicBezTo>
                  <a:lnTo>
                    <a:pt x="94" y="188"/>
                  </a:lnTo>
                  <a:lnTo>
                    <a:pt x="94"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FF"/>
                  </a:solidFill>
                </a14:hiddenFill>
              </a:ext>
            </a:extLst>
          </p:spPr>
          <p:txBody>
            <a:bodyPr/>
            <a:lstStyle/>
            <a:p>
              <a:endParaRPr lang="en-US"/>
            </a:p>
          </p:txBody>
        </p:sp>
      </p:grpSp>
      <p:sp>
        <p:nvSpPr>
          <p:cNvPr id="2950183" name="Rectangle 5"/>
          <p:cNvSpPr>
            <a:spLocks noChangeArrowheads="1"/>
          </p:cNvSpPr>
          <p:nvPr/>
        </p:nvSpPr>
        <p:spPr bwMode="auto">
          <a:xfrm>
            <a:off x="2811463" y="4911725"/>
            <a:ext cx="14097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Value Capture</a:t>
            </a:r>
          </a:p>
        </p:txBody>
      </p:sp>
      <p:sp>
        <p:nvSpPr>
          <p:cNvPr id="2950186" name="Rectangle 5"/>
          <p:cNvSpPr>
            <a:spLocks noChangeArrowheads="1"/>
          </p:cNvSpPr>
          <p:nvPr/>
        </p:nvSpPr>
        <p:spPr bwMode="auto">
          <a:xfrm>
            <a:off x="4657725" y="3513138"/>
            <a:ext cx="75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defTabSz="762000"/>
            <a:r>
              <a:rPr lang="en-US" altLang="zh-CN" sz="1400" b="1" dirty="0" err="1">
                <a:ea typeface="宋体" pitchFamily="2" charset="-122"/>
              </a:rPr>
              <a:t>Incre</a:t>
            </a:r>
            <a:r>
              <a:rPr lang="en-US" altLang="zh-CN" sz="1400" b="1" dirty="0">
                <a:ea typeface="宋体" pitchFamily="2" charset="-122"/>
              </a:rPr>
              <a:t>-</a:t>
            </a:r>
            <a:br>
              <a:rPr lang="en-US" altLang="zh-CN" sz="1400" b="1" dirty="0">
                <a:ea typeface="宋体" pitchFamily="2" charset="-122"/>
              </a:rPr>
            </a:br>
            <a:r>
              <a:rPr lang="en-US" altLang="zh-CN" sz="1400" b="1" dirty="0">
                <a:ea typeface="宋体" pitchFamily="2" charset="-122"/>
              </a:rPr>
              <a:t>mental</a:t>
            </a:r>
          </a:p>
        </p:txBody>
      </p:sp>
      <p:sp>
        <p:nvSpPr>
          <p:cNvPr id="2950187" name="Rectangle 5"/>
          <p:cNvSpPr>
            <a:spLocks noChangeArrowheads="1"/>
          </p:cNvSpPr>
          <p:nvPr/>
        </p:nvSpPr>
        <p:spPr bwMode="auto">
          <a:xfrm>
            <a:off x="4467225" y="420687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Substantial</a:t>
            </a:r>
          </a:p>
        </p:txBody>
      </p:sp>
      <p:sp>
        <p:nvSpPr>
          <p:cNvPr id="2950188" name="Rectangle 5"/>
          <p:cNvSpPr>
            <a:spLocks noChangeArrowheads="1"/>
          </p:cNvSpPr>
          <p:nvPr/>
        </p:nvSpPr>
        <p:spPr bwMode="auto">
          <a:xfrm>
            <a:off x="4448175" y="4708525"/>
            <a:ext cx="11176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defTabSz="762000"/>
            <a:r>
              <a:rPr lang="en-US" altLang="zh-CN" sz="1400" b="1">
                <a:ea typeface="宋体" pitchFamily="2" charset="-122"/>
              </a:rPr>
              <a:t>Radical</a:t>
            </a:r>
          </a:p>
        </p:txBody>
      </p:sp>
    </p:spTree>
    <p:extLst>
      <p:ext uri="{BB962C8B-B14F-4D97-AF65-F5344CB8AC3E}">
        <p14:creationId xmlns:p14="http://schemas.microsoft.com/office/powerpoint/2010/main" val="2330588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950167"/>
                                        </p:tgtEl>
                                        <p:attrNameLst>
                                          <p:attrName>style.visibility</p:attrName>
                                        </p:attrNameLst>
                                      </p:cBhvr>
                                      <p:to>
                                        <p:strVal val="visible"/>
                                      </p:to>
                                    </p:set>
                                    <p:animEffect transition="in" filter="fade">
                                      <p:cBhvr>
                                        <p:cTn id="10" dur="500"/>
                                        <p:tgtEl>
                                          <p:spTgt spid="2950167"/>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950168"/>
                                        </p:tgtEl>
                                        <p:attrNameLst>
                                          <p:attrName>style.visibility</p:attrName>
                                        </p:attrNameLst>
                                      </p:cBhvr>
                                      <p:to>
                                        <p:strVal val="visible"/>
                                      </p:to>
                                    </p:set>
                                    <p:animEffect transition="in" filter="fade">
                                      <p:cBhvr>
                                        <p:cTn id="13" dur="500"/>
                                        <p:tgtEl>
                                          <p:spTgt spid="2950168"/>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950161"/>
                                        </p:tgtEl>
                                        <p:attrNameLst>
                                          <p:attrName>style.visibility</p:attrName>
                                        </p:attrNameLst>
                                      </p:cBhvr>
                                      <p:to>
                                        <p:strVal val="visible"/>
                                      </p:to>
                                    </p:set>
                                    <p:animEffect transition="in" filter="fade">
                                      <p:cBhvr>
                                        <p:cTn id="16" dur="500"/>
                                        <p:tgtEl>
                                          <p:spTgt spid="2950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50161" grpId="0"/>
      <p:bldP spid="2950167" grpId="0"/>
      <p:bldP spid="295016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051" y="629896"/>
            <a:ext cx="9632949" cy="638864"/>
          </a:xfrm>
        </p:spPr>
        <p:txBody>
          <a:bodyPr/>
          <a:lstStyle/>
          <a:p>
            <a:r>
              <a:rPr lang="en-US" dirty="0"/>
              <a:t>»Where?«– Changing where, when and how customers access your firm: McDonald’s “Drive In”</a:t>
            </a:r>
          </a:p>
        </p:txBody>
      </p:sp>
      <p:pic>
        <p:nvPicPr>
          <p:cNvPr id="8909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1884" y="1175657"/>
            <a:ext cx="5535889" cy="3781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 Box 20"/>
          <p:cNvSpPr txBox="1">
            <a:spLocks noChangeArrowheads="1"/>
          </p:cNvSpPr>
          <p:nvPr/>
        </p:nvSpPr>
        <p:spPr bwMode="auto">
          <a:xfrm>
            <a:off x="4416906" y="5039290"/>
            <a:ext cx="151195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50000"/>
              </a:spcBef>
              <a:spcAft>
                <a:spcPct val="0"/>
              </a:spcAft>
              <a:defRPr sz="2400">
                <a:solidFill>
                  <a:schemeClr val="tx1"/>
                </a:solidFill>
                <a:latin typeface="Arial" charset="0"/>
                <a:ea typeface="ＭＳ Ｐゴシック" charset="0"/>
              </a:defRPr>
            </a:lvl6pPr>
            <a:lvl7pPr marL="2971800" indent="-228600" eaLnBrk="0" fontAlgn="base" hangingPunct="0">
              <a:spcBef>
                <a:spcPct val="50000"/>
              </a:spcBef>
              <a:spcAft>
                <a:spcPct val="0"/>
              </a:spcAft>
              <a:defRPr sz="2400">
                <a:solidFill>
                  <a:schemeClr val="tx1"/>
                </a:solidFill>
                <a:latin typeface="Arial" charset="0"/>
                <a:ea typeface="ＭＳ Ｐゴシック" charset="0"/>
              </a:defRPr>
            </a:lvl7pPr>
            <a:lvl8pPr marL="3429000" indent="-228600" eaLnBrk="0" fontAlgn="base" hangingPunct="0">
              <a:spcBef>
                <a:spcPct val="50000"/>
              </a:spcBef>
              <a:spcAft>
                <a:spcPct val="0"/>
              </a:spcAft>
              <a:defRPr sz="2400">
                <a:solidFill>
                  <a:schemeClr val="tx1"/>
                </a:solidFill>
                <a:latin typeface="Arial" charset="0"/>
                <a:ea typeface="ＭＳ Ｐゴシック" charset="0"/>
              </a:defRPr>
            </a:lvl8pPr>
            <a:lvl9pPr marL="3886200" indent="-228600" eaLnBrk="0" fontAlgn="base" hangingPunct="0">
              <a:spcBef>
                <a:spcPct val="50000"/>
              </a:spcBef>
              <a:spcAft>
                <a:spcPct val="0"/>
              </a:spcAft>
              <a:defRPr sz="2400">
                <a:solidFill>
                  <a:schemeClr val="tx1"/>
                </a:solidFill>
                <a:latin typeface="Arial" charset="0"/>
                <a:ea typeface="ＭＳ Ｐゴシック" charset="0"/>
              </a:defRPr>
            </a:lvl9pPr>
          </a:lstStyle>
          <a:p>
            <a:pPr eaLnBrk="1" hangingPunct="1"/>
            <a:r>
              <a:rPr lang="en-US" sz="3200" b="1" dirty="0">
                <a:solidFill>
                  <a:schemeClr val="bg2"/>
                </a:solidFill>
                <a:latin typeface="+mn-lt"/>
              </a:rPr>
              <a:t>Arizona,</a:t>
            </a:r>
          </a:p>
          <a:p>
            <a:pPr eaLnBrk="1" hangingPunct="1"/>
            <a:r>
              <a:rPr lang="en-US" sz="3200" b="1" dirty="0">
                <a:solidFill>
                  <a:schemeClr val="bg2"/>
                </a:solidFill>
                <a:latin typeface="+mn-lt"/>
              </a:rPr>
              <a:t>1975    </a:t>
            </a:r>
            <a:endParaRPr lang="en-GB" sz="3200" b="1" dirty="0">
              <a:solidFill>
                <a:schemeClr val="bg2"/>
              </a:solidFill>
              <a:latin typeface="+mn-lt"/>
            </a:endParaRPr>
          </a:p>
        </p:txBody>
      </p:sp>
      <p:pic>
        <p:nvPicPr>
          <p:cNvPr id="89093"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94654" y="1177698"/>
            <a:ext cx="3210606" cy="50019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42154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051" y="629896"/>
            <a:ext cx="9632949" cy="638864"/>
          </a:xfrm>
        </p:spPr>
        <p:txBody>
          <a:bodyPr/>
          <a:lstStyle/>
          <a:p>
            <a:r>
              <a:rPr lang="en-US" dirty="0"/>
              <a:t>»Where?«– Networking: The difference between the offering as a standalone offering versus an offering that benefits from connectivity to a network</a:t>
            </a:r>
          </a:p>
        </p:txBody>
      </p:sp>
      <p:pic>
        <p:nvPicPr>
          <p:cNvPr id="9011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57200" y="1480457"/>
            <a:ext cx="4089241" cy="2743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116"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95778" y="4281715"/>
            <a:ext cx="3652445" cy="2406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117" name="Picture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970009" y="1535566"/>
            <a:ext cx="4581525" cy="100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118" name="Picture 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827361" y="2839448"/>
            <a:ext cx="4940754" cy="1720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119" name="Picture 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800686" y="4658622"/>
            <a:ext cx="4820690" cy="1756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7206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0115"/>
                                        </p:tgtEl>
                                        <p:attrNameLst>
                                          <p:attrName>style.visibility</p:attrName>
                                        </p:attrNameLst>
                                      </p:cBhvr>
                                      <p:to>
                                        <p:strVal val="visible"/>
                                      </p:to>
                                    </p:set>
                                    <p:animEffect transition="in" filter="fade">
                                      <p:cBhvr>
                                        <p:cTn id="7" dur="500"/>
                                        <p:tgtEl>
                                          <p:spTgt spid="90115"/>
                                        </p:tgtEl>
                                      </p:cBhvr>
                                    </p:animEffect>
                                  </p:childTnLst>
                                </p:cTn>
                              </p:par>
                              <p:par>
                                <p:cTn id="8" presetID="10" presetClass="entr" presetSubtype="0" fill="hold" nodeType="withEffect">
                                  <p:stCondLst>
                                    <p:cond delay="0"/>
                                  </p:stCondLst>
                                  <p:childTnLst>
                                    <p:set>
                                      <p:cBhvr>
                                        <p:cTn id="9" dur="1" fill="hold">
                                          <p:stCondLst>
                                            <p:cond delay="0"/>
                                          </p:stCondLst>
                                        </p:cTn>
                                        <p:tgtEl>
                                          <p:spTgt spid="90116"/>
                                        </p:tgtEl>
                                        <p:attrNameLst>
                                          <p:attrName>style.visibility</p:attrName>
                                        </p:attrNameLst>
                                      </p:cBhvr>
                                      <p:to>
                                        <p:strVal val="visible"/>
                                      </p:to>
                                    </p:set>
                                    <p:animEffect transition="in" filter="fade">
                                      <p:cBhvr>
                                        <p:cTn id="10" dur="500"/>
                                        <p:tgtEl>
                                          <p:spTgt spid="901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0117"/>
                                        </p:tgtEl>
                                        <p:attrNameLst>
                                          <p:attrName>style.visibility</p:attrName>
                                        </p:attrNameLst>
                                      </p:cBhvr>
                                      <p:to>
                                        <p:strVal val="visible"/>
                                      </p:to>
                                    </p:set>
                                    <p:animEffect transition="in" filter="fade">
                                      <p:cBhvr>
                                        <p:cTn id="15" dur="500"/>
                                        <p:tgtEl>
                                          <p:spTgt spid="90117"/>
                                        </p:tgtEl>
                                      </p:cBhvr>
                                    </p:animEffect>
                                  </p:childTnLst>
                                </p:cTn>
                              </p:par>
                              <p:par>
                                <p:cTn id="16" presetID="10" presetClass="entr" presetSubtype="0" fill="hold" nodeType="withEffect">
                                  <p:stCondLst>
                                    <p:cond delay="0"/>
                                  </p:stCondLst>
                                  <p:childTnLst>
                                    <p:set>
                                      <p:cBhvr>
                                        <p:cTn id="17" dur="1" fill="hold">
                                          <p:stCondLst>
                                            <p:cond delay="0"/>
                                          </p:stCondLst>
                                        </p:cTn>
                                        <p:tgtEl>
                                          <p:spTgt spid="90118"/>
                                        </p:tgtEl>
                                        <p:attrNameLst>
                                          <p:attrName>style.visibility</p:attrName>
                                        </p:attrNameLst>
                                      </p:cBhvr>
                                      <p:to>
                                        <p:strVal val="visible"/>
                                      </p:to>
                                    </p:set>
                                    <p:animEffect transition="in" filter="fade">
                                      <p:cBhvr>
                                        <p:cTn id="18" dur="500"/>
                                        <p:tgtEl>
                                          <p:spTgt spid="90118"/>
                                        </p:tgtEl>
                                      </p:cBhvr>
                                    </p:animEffect>
                                  </p:childTnLst>
                                </p:cTn>
                              </p:par>
                              <p:par>
                                <p:cTn id="19" presetID="10" presetClass="entr" presetSubtype="0" fill="hold" nodeType="withEffect">
                                  <p:stCondLst>
                                    <p:cond delay="0"/>
                                  </p:stCondLst>
                                  <p:childTnLst>
                                    <p:set>
                                      <p:cBhvr>
                                        <p:cTn id="20" dur="1" fill="hold">
                                          <p:stCondLst>
                                            <p:cond delay="0"/>
                                          </p:stCondLst>
                                        </p:cTn>
                                        <p:tgtEl>
                                          <p:spTgt spid="90119"/>
                                        </p:tgtEl>
                                        <p:attrNameLst>
                                          <p:attrName>style.visibility</p:attrName>
                                        </p:attrNameLst>
                                      </p:cBhvr>
                                      <p:to>
                                        <p:strVal val="visible"/>
                                      </p:to>
                                    </p:set>
                                    <p:animEffect transition="in" filter="fade">
                                      <p:cBhvr>
                                        <p:cTn id="21" dur="500"/>
                                        <p:tgtEl>
                                          <p:spTgt spid="90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1890" y="508821"/>
            <a:ext cx="3360511" cy="2747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273051" y="629896"/>
            <a:ext cx="9632949" cy="638864"/>
          </a:xfrm>
        </p:spPr>
        <p:txBody>
          <a:bodyPr/>
          <a:lstStyle/>
          <a:p>
            <a:r>
              <a:rPr lang="en-US" dirty="0"/>
              <a:t>»Where?« – Brand: an identifying symbol, word, mark or other source identifier that distinguishes a product</a:t>
            </a:r>
          </a:p>
        </p:txBody>
      </p:sp>
      <p:pic>
        <p:nvPicPr>
          <p:cNvPr id="9113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8000" y="2757715"/>
            <a:ext cx="3526972" cy="19839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141" name="Picture 5"/>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194629" y="1103085"/>
            <a:ext cx="2235200" cy="2307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142" name="Picture 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950320" y="3418655"/>
            <a:ext cx="3830835" cy="1298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143" name="Picture 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593115" y="1219199"/>
            <a:ext cx="2868991" cy="2151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145" name="Picture 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466669" y="2418671"/>
            <a:ext cx="143192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1146" name="Picture 10"/>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447495" y="4823732"/>
            <a:ext cx="2504848" cy="1625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147" name="Picture 11"/>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l="9387" r="23300" b="19969"/>
          <a:stretch/>
        </p:blipFill>
        <p:spPr bwMode="auto">
          <a:xfrm>
            <a:off x="6923314" y="4777035"/>
            <a:ext cx="2598056" cy="1928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148" name="Picture 12"/>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t="2650" b="5784"/>
          <a:stretch/>
        </p:blipFill>
        <p:spPr bwMode="auto">
          <a:xfrm>
            <a:off x="721860" y="4743450"/>
            <a:ext cx="2154690" cy="2012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763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1140"/>
                                        </p:tgtEl>
                                        <p:attrNameLst>
                                          <p:attrName>style.visibility</p:attrName>
                                        </p:attrNameLst>
                                      </p:cBhvr>
                                      <p:to>
                                        <p:strVal val="visible"/>
                                      </p:to>
                                    </p:set>
                                    <p:animEffect transition="in" filter="fade">
                                      <p:cBhvr>
                                        <p:cTn id="7" dur="500"/>
                                        <p:tgtEl>
                                          <p:spTgt spid="91140"/>
                                        </p:tgtEl>
                                      </p:cBhvr>
                                    </p:animEffect>
                                  </p:childTnLst>
                                </p:cTn>
                              </p:par>
                              <p:par>
                                <p:cTn id="8" presetID="10" presetClass="entr" presetSubtype="0" fill="hold" nodeType="withEffect">
                                  <p:stCondLst>
                                    <p:cond delay="0"/>
                                  </p:stCondLst>
                                  <p:childTnLst>
                                    <p:set>
                                      <p:cBhvr>
                                        <p:cTn id="9" dur="1" fill="hold">
                                          <p:stCondLst>
                                            <p:cond delay="0"/>
                                          </p:stCondLst>
                                        </p:cTn>
                                        <p:tgtEl>
                                          <p:spTgt spid="91138"/>
                                        </p:tgtEl>
                                        <p:attrNameLst>
                                          <p:attrName>style.visibility</p:attrName>
                                        </p:attrNameLst>
                                      </p:cBhvr>
                                      <p:to>
                                        <p:strVal val="visible"/>
                                      </p:to>
                                    </p:set>
                                    <p:animEffect transition="in" filter="fade">
                                      <p:cBhvr>
                                        <p:cTn id="10" dur="500"/>
                                        <p:tgtEl>
                                          <p:spTgt spid="9113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1148"/>
                                        </p:tgtEl>
                                        <p:attrNameLst>
                                          <p:attrName>style.visibility</p:attrName>
                                        </p:attrNameLst>
                                      </p:cBhvr>
                                      <p:to>
                                        <p:strVal val="visible"/>
                                      </p:to>
                                    </p:set>
                                    <p:animEffect transition="in" filter="fade">
                                      <p:cBhvr>
                                        <p:cTn id="15" dur="500"/>
                                        <p:tgtEl>
                                          <p:spTgt spid="9114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1141"/>
                                        </p:tgtEl>
                                        <p:attrNameLst>
                                          <p:attrName>style.visibility</p:attrName>
                                        </p:attrNameLst>
                                      </p:cBhvr>
                                      <p:to>
                                        <p:strVal val="visible"/>
                                      </p:to>
                                    </p:set>
                                    <p:animEffect transition="in" filter="fade">
                                      <p:cBhvr>
                                        <p:cTn id="20" dur="500"/>
                                        <p:tgtEl>
                                          <p:spTgt spid="9114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1145"/>
                                        </p:tgtEl>
                                        <p:attrNameLst>
                                          <p:attrName>style.visibility</p:attrName>
                                        </p:attrNameLst>
                                      </p:cBhvr>
                                      <p:to>
                                        <p:strVal val="visible"/>
                                      </p:to>
                                    </p:set>
                                    <p:animEffect transition="in" filter="fade">
                                      <p:cBhvr>
                                        <p:cTn id="25" dur="500"/>
                                        <p:tgtEl>
                                          <p:spTgt spid="91145"/>
                                        </p:tgtEl>
                                      </p:cBhvr>
                                    </p:animEffect>
                                  </p:childTnLst>
                                </p:cTn>
                              </p:par>
                              <p:par>
                                <p:cTn id="26" presetID="10" presetClass="entr" presetSubtype="0" fill="hold" nodeType="withEffect">
                                  <p:stCondLst>
                                    <p:cond delay="0"/>
                                  </p:stCondLst>
                                  <p:childTnLst>
                                    <p:set>
                                      <p:cBhvr>
                                        <p:cTn id="27" dur="1" fill="hold">
                                          <p:stCondLst>
                                            <p:cond delay="0"/>
                                          </p:stCondLst>
                                        </p:cTn>
                                        <p:tgtEl>
                                          <p:spTgt spid="91143"/>
                                        </p:tgtEl>
                                        <p:attrNameLst>
                                          <p:attrName>style.visibility</p:attrName>
                                        </p:attrNameLst>
                                      </p:cBhvr>
                                      <p:to>
                                        <p:strVal val="visible"/>
                                      </p:to>
                                    </p:set>
                                    <p:animEffect transition="in" filter="fade">
                                      <p:cBhvr>
                                        <p:cTn id="28" dur="500"/>
                                        <p:tgtEl>
                                          <p:spTgt spid="9114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91142"/>
                                        </p:tgtEl>
                                        <p:attrNameLst>
                                          <p:attrName>style.visibility</p:attrName>
                                        </p:attrNameLst>
                                      </p:cBhvr>
                                      <p:to>
                                        <p:strVal val="visible"/>
                                      </p:to>
                                    </p:set>
                                    <p:animEffect transition="in" filter="fade">
                                      <p:cBhvr>
                                        <p:cTn id="33" dur="500"/>
                                        <p:tgtEl>
                                          <p:spTgt spid="9114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91146"/>
                                        </p:tgtEl>
                                        <p:attrNameLst>
                                          <p:attrName>style.visibility</p:attrName>
                                        </p:attrNameLst>
                                      </p:cBhvr>
                                      <p:to>
                                        <p:strVal val="visible"/>
                                      </p:to>
                                    </p:set>
                                    <p:animEffect transition="in" filter="fade">
                                      <p:cBhvr>
                                        <p:cTn id="38" dur="500"/>
                                        <p:tgtEl>
                                          <p:spTgt spid="91146"/>
                                        </p:tgtEl>
                                      </p:cBhvr>
                                    </p:animEffect>
                                  </p:childTnLst>
                                </p:cTn>
                              </p:par>
                              <p:par>
                                <p:cTn id="39" presetID="10" presetClass="entr" presetSubtype="0" fill="hold" nodeType="withEffect">
                                  <p:stCondLst>
                                    <p:cond delay="0"/>
                                  </p:stCondLst>
                                  <p:childTnLst>
                                    <p:set>
                                      <p:cBhvr>
                                        <p:cTn id="40" dur="1" fill="hold">
                                          <p:stCondLst>
                                            <p:cond delay="0"/>
                                          </p:stCondLst>
                                        </p:cTn>
                                        <p:tgtEl>
                                          <p:spTgt spid="91147"/>
                                        </p:tgtEl>
                                        <p:attrNameLst>
                                          <p:attrName>style.visibility</p:attrName>
                                        </p:attrNameLst>
                                      </p:cBhvr>
                                      <p:to>
                                        <p:strVal val="visible"/>
                                      </p:to>
                                    </p:set>
                                    <p:animEffect transition="in" filter="fade">
                                      <p:cBhvr>
                                        <p:cTn id="41" dur="500"/>
                                        <p:tgtEl>
                                          <p:spTgt spid="91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ie 47"/>
          <p:cNvSpPr>
            <a:spLocks noChangeAspect="1"/>
          </p:cNvSpPr>
          <p:nvPr/>
        </p:nvSpPr>
        <p:spPr bwMode="auto">
          <a:xfrm rot="4472692">
            <a:off x="2545643" y="1495778"/>
            <a:ext cx="5068711" cy="4746157"/>
          </a:xfrm>
          <a:prstGeom prst="pie">
            <a:avLst>
              <a:gd name="adj1" fmla="val 10799999"/>
              <a:gd name="adj2" fmla="val 16200000"/>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49" name="Pie 48"/>
          <p:cNvSpPr>
            <a:spLocks noChangeAspect="1"/>
          </p:cNvSpPr>
          <p:nvPr/>
        </p:nvSpPr>
        <p:spPr bwMode="auto">
          <a:xfrm rot="9872692">
            <a:off x="2375386" y="1495900"/>
            <a:ext cx="5069652" cy="4746157"/>
          </a:xfrm>
          <a:prstGeom prst="pie">
            <a:avLst>
              <a:gd name="adj1" fmla="val 10799999"/>
              <a:gd name="adj2" fmla="val 16200000"/>
            </a:avLst>
          </a:prstGeom>
          <a:solidFill>
            <a:srgbClr val="33CC33"/>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50" name="Pie 49"/>
          <p:cNvSpPr>
            <a:spLocks noChangeAspect="1"/>
          </p:cNvSpPr>
          <p:nvPr/>
        </p:nvSpPr>
        <p:spPr bwMode="auto">
          <a:xfrm rot="15272692">
            <a:off x="2374346" y="1369253"/>
            <a:ext cx="4991589" cy="4746157"/>
          </a:xfrm>
          <a:prstGeom prst="pie">
            <a:avLst>
              <a:gd name="adj1" fmla="val 10799999"/>
              <a:gd name="adj2" fmla="val 16200000"/>
            </a:avLst>
          </a:prstGeom>
          <a:solidFill>
            <a:srgbClr val="FF65CF"/>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3" name="Pie 2"/>
          <p:cNvSpPr>
            <a:spLocks noChangeAspect="1"/>
          </p:cNvSpPr>
          <p:nvPr/>
        </p:nvSpPr>
        <p:spPr bwMode="auto">
          <a:xfrm rot="20672692">
            <a:off x="2506133" y="1343378"/>
            <a:ext cx="5068711" cy="4746157"/>
          </a:xfrm>
          <a:prstGeom prst="pie">
            <a:avLst>
              <a:gd name="adj1" fmla="val 10799999"/>
              <a:gd name="adj2" fmla="val 16200000"/>
            </a:avLst>
          </a:prstGeom>
          <a:solidFill>
            <a:srgbClr val="FFC000"/>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2950146" name="Rectangle 2"/>
          <p:cNvSpPr>
            <a:spLocks noGrp="1" noChangeArrowheads="1"/>
          </p:cNvSpPr>
          <p:nvPr>
            <p:ph type="title"/>
          </p:nvPr>
        </p:nvSpPr>
        <p:spPr/>
        <p:txBody>
          <a:bodyPr/>
          <a:lstStyle/>
          <a:p>
            <a:r>
              <a:rPr lang="en-US" dirty="0"/>
              <a:t>The Innovation Radar: Examples</a:t>
            </a:r>
          </a:p>
        </p:txBody>
      </p:sp>
      <p:sp>
        <p:nvSpPr>
          <p:cNvPr id="2950152" name="Rectangle 5"/>
          <p:cNvSpPr>
            <a:spLocks noChangeArrowheads="1"/>
          </p:cNvSpPr>
          <p:nvPr/>
        </p:nvSpPr>
        <p:spPr bwMode="auto">
          <a:xfrm>
            <a:off x="4313238" y="6526079"/>
            <a:ext cx="53340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b">
            <a:spAutoFit/>
          </a:bodyPr>
          <a:lstStyle/>
          <a:p>
            <a:pPr marL="503238" indent="-503238" algn="r" defTabSz="762000"/>
            <a:r>
              <a:rPr lang="en-US" altLang="zh-CN" sz="800" dirty="0">
                <a:ea typeface="宋体" pitchFamily="2" charset="-122"/>
              </a:rPr>
              <a:t>Source: </a:t>
            </a:r>
            <a:r>
              <a:rPr lang="en-US" altLang="zh-CN" sz="800" dirty="0" err="1">
                <a:ea typeface="宋体" pitchFamily="2" charset="-122"/>
              </a:rPr>
              <a:t>Sawhney</a:t>
            </a:r>
            <a:r>
              <a:rPr lang="en-US" altLang="zh-CN" sz="800" dirty="0">
                <a:ea typeface="宋体" pitchFamily="2" charset="-122"/>
              </a:rPr>
              <a:t>, Wolcott, </a:t>
            </a:r>
            <a:r>
              <a:rPr lang="en-US" altLang="zh-CN" sz="800" dirty="0" err="1">
                <a:ea typeface="宋体" pitchFamily="2" charset="-122"/>
              </a:rPr>
              <a:t>Arroniz</a:t>
            </a:r>
            <a:r>
              <a:rPr lang="en-US" altLang="zh-CN" sz="800" dirty="0">
                <a:ea typeface="宋体" pitchFamily="2" charset="-122"/>
              </a:rPr>
              <a:t>, MIT Sloan Management Review, Spring 2006</a:t>
            </a:r>
          </a:p>
        </p:txBody>
      </p:sp>
      <p:sp>
        <p:nvSpPr>
          <p:cNvPr id="2950154" name="Oval 10"/>
          <p:cNvSpPr>
            <a:spLocks noChangeArrowheads="1"/>
          </p:cNvSpPr>
          <p:nvPr/>
        </p:nvSpPr>
        <p:spPr bwMode="auto">
          <a:xfrm>
            <a:off x="3646488" y="2335213"/>
            <a:ext cx="2767012" cy="2760662"/>
          </a:xfrm>
          <a:prstGeom prst="ellipse">
            <a:avLst/>
          </a:prstGeom>
          <a:solidFill>
            <a:srgbClr val="B99558"/>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5" name="Oval 11"/>
          <p:cNvSpPr>
            <a:spLocks noChangeArrowheads="1"/>
          </p:cNvSpPr>
          <p:nvPr/>
        </p:nvSpPr>
        <p:spPr bwMode="auto">
          <a:xfrm>
            <a:off x="4119563" y="2806700"/>
            <a:ext cx="1820862" cy="1819275"/>
          </a:xfrm>
          <a:prstGeom prst="ellipse">
            <a:avLst/>
          </a:prstGeom>
          <a:solidFill>
            <a:schemeClr val="hlink"/>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6" name="Oval 12"/>
          <p:cNvSpPr>
            <a:spLocks noChangeArrowheads="1"/>
          </p:cNvSpPr>
          <p:nvPr/>
        </p:nvSpPr>
        <p:spPr bwMode="auto">
          <a:xfrm>
            <a:off x="4652963" y="3336925"/>
            <a:ext cx="757237" cy="755650"/>
          </a:xfrm>
          <a:prstGeom prst="ellipse">
            <a:avLst/>
          </a:prstGeom>
          <a:solidFill>
            <a:schemeClr val="accent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endParaRPr lang="en-US"/>
          </a:p>
        </p:txBody>
      </p:sp>
      <p:sp>
        <p:nvSpPr>
          <p:cNvPr id="2950158" name="Rectangle 5"/>
          <p:cNvSpPr>
            <a:spLocks noChangeArrowheads="1"/>
          </p:cNvSpPr>
          <p:nvPr/>
        </p:nvSpPr>
        <p:spPr bwMode="auto">
          <a:xfrm>
            <a:off x="3938396" y="1333500"/>
            <a:ext cx="250204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Offering</a:t>
            </a:r>
          </a:p>
          <a:p>
            <a:pPr algn="ctr" defTabSz="762000"/>
            <a:r>
              <a:rPr lang="en-US" altLang="zh-CN" sz="2800" b="1" dirty="0">
                <a:ea typeface="宋体" pitchFamily="2" charset="-122"/>
              </a:rPr>
              <a:t>(WHAT)</a:t>
            </a:r>
          </a:p>
        </p:txBody>
      </p:sp>
      <p:sp>
        <p:nvSpPr>
          <p:cNvPr id="2950159" name="Rectangle 5"/>
          <p:cNvSpPr>
            <a:spLocks noChangeArrowheads="1"/>
          </p:cNvSpPr>
          <p:nvPr/>
        </p:nvSpPr>
        <p:spPr bwMode="auto">
          <a:xfrm>
            <a:off x="3327630" y="5198556"/>
            <a:ext cx="2495431"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Process</a:t>
            </a:r>
            <a:br>
              <a:rPr lang="en-US" altLang="zh-CN" sz="2800" b="1" dirty="0">
                <a:ea typeface="宋体" pitchFamily="2" charset="-122"/>
              </a:rPr>
            </a:br>
            <a:r>
              <a:rPr lang="en-US" altLang="zh-CN" sz="2800" b="1" dirty="0">
                <a:ea typeface="宋体" pitchFamily="2" charset="-122"/>
              </a:rPr>
              <a:t>(HOW)</a:t>
            </a:r>
          </a:p>
        </p:txBody>
      </p:sp>
      <p:sp>
        <p:nvSpPr>
          <p:cNvPr id="2950160" name="Rectangle 5"/>
          <p:cNvSpPr>
            <a:spLocks noChangeArrowheads="1"/>
          </p:cNvSpPr>
          <p:nvPr/>
        </p:nvSpPr>
        <p:spPr bwMode="auto">
          <a:xfrm>
            <a:off x="6226253" y="3310015"/>
            <a:ext cx="2905047" cy="139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Customer Need</a:t>
            </a:r>
            <a:br>
              <a:rPr lang="en-US" altLang="zh-CN" sz="2800" b="1" dirty="0">
                <a:ea typeface="宋体" pitchFamily="2" charset="-122"/>
              </a:rPr>
            </a:br>
            <a:r>
              <a:rPr lang="en-US" altLang="zh-CN" sz="2800" b="1" dirty="0">
                <a:ea typeface="宋体" pitchFamily="2" charset="-122"/>
              </a:rPr>
              <a:t>(WHO)</a:t>
            </a:r>
          </a:p>
        </p:txBody>
      </p:sp>
      <p:sp>
        <p:nvSpPr>
          <p:cNvPr id="2950161" name="Rectangle 5"/>
          <p:cNvSpPr>
            <a:spLocks noChangeArrowheads="1"/>
          </p:cNvSpPr>
          <p:nvPr/>
        </p:nvSpPr>
        <p:spPr bwMode="auto">
          <a:xfrm>
            <a:off x="1655234" y="3139806"/>
            <a:ext cx="1986427" cy="927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p>
            <a:pPr algn="ctr" defTabSz="762000"/>
            <a:r>
              <a:rPr lang="en-US" altLang="zh-CN" sz="2800" b="1" dirty="0">
                <a:ea typeface="宋体" pitchFamily="2" charset="-122"/>
              </a:rPr>
              <a:t>Presence</a:t>
            </a:r>
          </a:p>
          <a:p>
            <a:pPr algn="ctr" defTabSz="762000"/>
            <a:r>
              <a:rPr lang="en-US" altLang="zh-CN" sz="2800" b="1" dirty="0">
                <a:ea typeface="宋体" pitchFamily="2" charset="-122"/>
              </a:rPr>
              <a:t>(WHERE)</a:t>
            </a:r>
          </a:p>
        </p:txBody>
      </p:sp>
      <p:grpSp>
        <p:nvGrpSpPr>
          <p:cNvPr id="2950169" name="Group 25"/>
          <p:cNvGrpSpPr>
            <a:grpSpLocks/>
          </p:cNvGrpSpPr>
          <p:nvPr/>
        </p:nvGrpSpPr>
        <p:grpSpPr bwMode="auto">
          <a:xfrm>
            <a:off x="3646488" y="2328863"/>
            <a:ext cx="2767012" cy="2763837"/>
            <a:chOff x="649" y="1607"/>
            <a:chExt cx="2268" cy="2262"/>
          </a:xfrm>
        </p:grpSpPr>
        <p:sp>
          <p:nvSpPr>
            <p:cNvPr id="2950170" name="Freeform 26"/>
            <p:cNvSpPr>
              <a:spLocks/>
            </p:cNvSpPr>
            <p:nvPr/>
          </p:nvSpPr>
          <p:spPr bwMode="auto">
            <a:xfrm>
              <a:off x="1783" y="1607"/>
              <a:ext cx="564" cy="1134"/>
            </a:xfrm>
            <a:custGeom>
              <a:avLst/>
              <a:gdLst>
                <a:gd name="T0" fmla="*/ 94 w 94"/>
                <a:gd name="T1" fmla="*/ 25 h 189"/>
                <a:gd name="T2" fmla="*/ 0 w 94"/>
                <a:gd name="T3" fmla="*/ 1 h 189"/>
                <a:gd name="T4" fmla="*/ 0 w 94"/>
                <a:gd name="T5" fmla="*/ 1 h 189"/>
                <a:gd name="T6" fmla="*/ 0 w 94"/>
                <a:gd name="T7" fmla="*/ 189 h 189"/>
                <a:gd name="T8" fmla="*/ 94 w 94"/>
                <a:gd name="T9" fmla="*/ 25 h 189"/>
              </a:gdLst>
              <a:ahLst/>
              <a:cxnLst>
                <a:cxn ang="0">
                  <a:pos x="T0" y="T1"/>
                </a:cxn>
                <a:cxn ang="0">
                  <a:pos x="T2" y="T3"/>
                </a:cxn>
                <a:cxn ang="0">
                  <a:pos x="T4" y="T5"/>
                </a:cxn>
                <a:cxn ang="0">
                  <a:pos x="T6" y="T7"/>
                </a:cxn>
                <a:cxn ang="0">
                  <a:pos x="T8" y="T9"/>
                </a:cxn>
              </a:cxnLst>
              <a:rect l="0" t="0" r="r" b="b"/>
              <a:pathLst>
                <a:path w="94" h="189">
                  <a:moveTo>
                    <a:pt x="94" y="25"/>
                  </a:moveTo>
                  <a:cubicBezTo>
                    <a:pt x="65" y="9"/>
                    <a:pt x="33" y="1"/>
                    <a:pt x="0" y="1"/>
                  </a:cubicBezTo>
                  <a:cubicBezTo>
                    <a:pt x="0" y="0"/>
                    <a:pt x="0" y="1"/>
                    <a:pt x="0" y="1"/>
                  </a:cubicBezTo>
                  <a:lnTo>
                    <a:pt x="0" y="189"/>
                  </a:lnTo>
                  <a:lnTo>
                    <a:pt x="94" y="2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EEE6DA"/>
                  </a:solidFill>
                </a14:hiddenFill>
              </a:ext>
            </a:extLst>
          </p:spPr>
          <p:txBody>
            <a:bodyPr/>
            <a:lstStyle/>
            <a:p>
              <a:endParaRPr lang="en-US"/>
            </a:p>
          </p:txBody>
        </p:sp>
        <p:sp>
          <p:nvSpPr>
            <p:cNvPr id="2950171" name="Freeform 27"/>
            <p:cNvSpPr>
              <a:spLocks/>
            </p:cNvSpPr>
            <p:nvPr/>
          </p:nvSpPr>
          <p:spPr bwMode="auto">
            <a:xfrm>
              <a:off x="1783" y="1757"/>
              <a:ext cx="978" cy="984"/>
            </a:xfrm>
            <a:custGeom>
              <a:avLst/>
              <a:gdLst>
                <a:gd name="T0" fmla="*/ 163 w 163"/>
                <a:gd name="T1" fmla="*/ 69 h 164"/>
                <a:gd name="T2" fmla="*/ 94 w 163"/>
                <a:gd name="T3" fmla="*/ 0 h 164"/>
                <a:gd name="T4" fmla="*/ 0 w 163"/>
                <a:gd name="T5" fmla="*/ 164 h 164"/>
                <a:gd name="T6" fmla="*/ 163 w 163"/>
                <a:gd name="T7" fmla="*/ 69 h 164"/>
              </a:gdLst>
              <a:ahLst/>
              <a:cxnLst>
                <a:cxn ang="0">
                  <a:pos x="T0" y="T1"/>
                </a:cxn>
                <a:cxn ang="0">
                  <a:pos x="T2" y="T3"/>
                </a:cxn>
                <a:cxn ang="0">
                  <a:pos x="T4" y="T5"/>
                </a:cxn>
                <a:cxn ang="0">
                  <a:pos x="T6" y="T7"/>
                </a:cxn>
              </a:cxnLst>
              <a:rect l="0" t="0" r="r" b="b"/>
              <a:pathLst>
                <a:path w="163" h="164">
                  <a:moveTo>
                    <a:pt x="163" y="69"/>
                  </a:moveTo>
                  <a:cubicBezTo>
                    <a:pt x="146" y="41"/>
                    <a:pt x="122" y="17"/>
                    <a:pt x="94" y="0"/>
                  </a:cubicBezTo>
                  <a:lnTo>
                    <a:pt x="0" y="164"/>
                  </a:lnTo>
                  <a:lnTo>
                    <a:pt x="163" y="69"/>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646C7D"/>
                  </a:solidFill>
                </a14:hiddenFill>
              </a:ext>
            </a:extLst>
          </p:spPr>
          <p:txBody>
            <a:bodyPr/>
            <a:lstStyle/>
            <a:p>
              <a:endParaRPr lang="en-US"/>
            </a:p>
          </p:txBody>
        </p:sp>
        <p:sp>
          <p:nvSpPr>
            <p:cNvPr id="2950172" name="Freeform 28"/>
            <p:cNvSpPr>
              <a:spLocks/>
            </p:cNvSpPr>
            <p:nvPr/>
          </p:nvSpPr>
          <p:spPr bwMode="auto">
            <a:xfrm>
              <a:off x="1783" y="2171"/>
              <a:ext cx="1128" cy="570"/>
            </a:xfrm>
            <a:custGeom>
              <a:avLst/>
              <a:gdLst>
                <a:gd name="T0" fmla="*/ 188 w 188"/>
                <a:gd name="T1" fmla="*/ 94 h 95"/>
                <a:gd name="T2" fmla="*/ 163 w 188"/>
                <a:gd name="T3" fmla="*/ 0 h 95"/>
                <a:gd name="T4" fmla="*/ 0 w 188"/>
                <a:gd name="T5" fmla="*/ 95 h 95"/>
                <a:gd name="T6" fmla="*/ 188 w 188"/>
                <a:gd name="T7" fmla="*/ 94 h 95"/>
              </a:gdLst>
              <a:ahLst/>
              <a:cxnLst>
                <a:cxn ang="0">
                  <a:pos x="T0" y="T1"/>
                </a:cxn>
                <a:cxn ang="0">
                  <a:pos x="T2" y="T3"/>
                </a:cxn>
                <a:cxn ang="0">
                  <a:pos x="T4" y="T5"/>
                </a:cxn>
                <a:cxn ang="0">
                  <a:pos x="T6" y="T7"/>
                </a:cxn>
              </a:cxnLst>
              <a:rect l="0" t="0" r="r" b="b"/>
              <a:pathLst>
                <a:path w="188" h="95">
                  <a:moveTo>
                    <a:pt x="188" y="94"/>
                  </a:moveTo>
                  <a:cubicBezTo>
                    <a:pt x="188" y="61"/>
                    <a:pt x="180" y="29"/>
                    <a:pt x="163" y="0"/>
                  </a:cubicBezTo>
                  <a:lnTo>
                    <a:pt x="0" y="95"/>
                  </a:lnTo>
                  <a:lnTo>
                    <a:pt x="188"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DAC8AA"/>
                  </a:solidFill>
                </a14:hiddenFill>
              </a:ext>
            </a:extLst>
          </p:spPr>
          <p:txBody>
            <a:bodyPr/>
            <a:lstStyle/>
            <a:p>
              <a:endParaRPr lang="en-US"/>
            </a:p>
          </p:txBody>
        </p:sp>
        <p:sp>
          <p:nvSpPr>
            <p:cNvPr id="2950173" name="Freeform 29"/>
            <p:cNvSpPr>
              <a:spLocks/>
            </p:cNvSpPr>
            <p:nvPr/>
          </p:nvSpPr>
          <p:spPr bwMode="auto">
            <a:xfrm>
              <a:off x="1783" y="2735"/>
              <a:ext cx="1134" cy="570"/>
            </a:xfrm>
            <a:custGeom>
              <a:avLst/>
              <a:gdLst>
                <a:gd name="T0" fmla="*/ 163 w 189"/>
                <a:gd name="T1" fmla="*/ 95 h 95"/>
                <a:gd name="T2" fmla="*/ 189 w 189"/>
                <a:gd name="T3" fmla="*/ 1 h 95"/>
                <a:gd name="T4" fmla="*/ 188 w 189"/>
                <a:gd name="T5" fmla="*/ 0 h 95"/>
                <a:gd name="T6" fmla="*/ 0 w 189"/>
                <a:gd name="T7" fmla="*/ 1 h 95"/>
                <a:gd name="T8" fmla="*/ 163 w 189"/>
                <a:gd name="T9" fmla="*/ 95 h 95"/>
              </a:gdLst>
              <a:ahLst/>
              <a:cxnLst>
                <a:cxn ang="0">
                  <a:pos x="T0" y="T1"/>
                </a:cxn>
                <a:cxn ang="0">
                  <a:pos x="T2" y="T3"/>
                </a:cxn>
                <a:cxn ang="0">
                  <a:pos x="T4" y="T5"/>
                </a:cxn>
                <a:cxn ang="0">
                  <a:pos x="T6" y="T7"/>
                </a:cxn>
                <a:cxn ang="0">
                  <a:pos x="T8" y="T9"/>
                </a:cxn>
              </a:cxnLst>
              <a:rect l="0" t="0" r="r" b="b"/>
              <a:pathLst>
                <a:path w="189" h="95">
                  <a:moveTo>
                    <a:pt x="163" y="95"/>
                  </a:moveTo>
                  <a:cubicBezTo>
                    <a:pt x="180" y="66"/>
                    <a:pt x="189" y="34"/>
                    <a:pt x="189" y="1"/>
                  </a:cubicBezTo>
                  <a:cubicBezTo>
                    <a:pt x="189" y="1"/>
                    <a:pt x="188" y="1"/>
                    <a:pt x="188" y="0"/>
                  </a:cubicBezTo>
                  <a:lnTo>
                    <a:pt x="0" y="1"/>
                  </a:lnTo>
                  <a:lnTo>
                    <a:pt x="163" y="95"/>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ABDC5"/>
                  </a:solidFill>
                </a14:hiddenFill>
              </a:ext>
            </a:extLst>
          </p:spPr>
          <p:txBody>
            <a:bodyPr/>
            <a:lstStyle/>
            <a:p>
              <a:endParaRPr lang="en-US"/>
            </a:p>
          </p:txBody>
        </p:sp>
        <p:sp>
          <p:nvSpPr>
            <p:cNvPr id="2950174" name="Freeform 30"/>
            <p:cNvSpPr>
              <a:spLocks/>
            </p:cNvSpPr>
            <p:nvPr/>
          </p:nvSpPr>
          <p:spPr bwMode="auto">
            <a:xfrm>
              <a:off x="1783" y="2741"/>
              <a:ext cx="978" cy="978"/>
            </a:xfrm>
            <a:custGeom>
              <a:avLst/>
              <a:gdLst>
                <a:gd name="T0" fmla="*/ 94 w 163"/>
                <a:gd name="T1" fmla="*/ 163 h 163"/>
                <a:gd name="T2" fmla="*/ 163 w 163"/>
                <a:gd name="T3" fmla="*/ 94 h 163"/>
                <a:gd name="T4" fmla="*/ 0 w 163"/>
                <a:gd name="T5" fmla="*/ 0 h 163"/>
                <a:gd name="T6" fmla="*/ 94 w 163"/>
                <a:gd name="T7" fmla="*/ 163 h 163"/>
              </a:gdLst>
              <a:ahLst/>
              <a:cxnLst>
                <a:cxn ang="0">
                  <a:pos x="T0" y="T1"/>
                </a:cxn>
                <a:cxn ang="0">
                  <a:pos x="T2" y="T3"/>
                </a:cxn>
                <a:cxn ang="0">
                  <a:pos x="T4" y="T5"/>
                </a:cxn>
                <a:cxn ang="0">
                  <a:pos x="T6" y="T7"/>
                </a:cxn>
              </a:cxnLst>
              <a:rect l="0" t="0" r="r" b="b"/>
              <a:pathLst>
                <a:path w="163" h="163">
                  <a:moveTo>
                    <a:pt x="94" y="163"/>
                  </a:moveTo>
                  <a:cubicBezTo>
                    <a:pt x="123" y="147"/>
                    <a:pt x="147" y="123"/>
                    <a:pt x="163" y="94"/>
                  </a:cubicBezTo>
                  <a:lnTo>
                    <a:pt x="0" y="0"/>
                  </a:lnTo>
                  <a:lnTo>
                    <a:pt x="94"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B99558"/>
                  </a:solidFill>
                </a14:hiddenFill>
              </a:ext>
            </a:extLst>
          </p:spPr>
          <p:txBody>
            <a:bodyPr/>
            <a:lstStyle/>
            <a:p>
              <a:endParaRPr lang="en-US"/>
            </a:p>
          </p:txBody>
        </p:sp>
        <p:sp>
          <p:nvSpPr>
            <p:cNvPr id="2950175" name="Freeform 31"/>
            <p:cNvSpPr>
              <a:spLocks/>
            </p:cNvSpPr>
            <p:nvPr/>
          </p:nvSpPr>
          <p:spPr bwMode="auto">
            <a:xfrm>
              <a:off x="1777" y="2741"/>
              <a:ext cx="570" cy="1128"/>
            </a:xfrm>
            <a:custGeom>
              <a:avLst/>
              <a:gdLst>
                <a:gd name="T0" fmla="*/ 0 w 95"/>
                <a:gd name="T1" fmla="*/ 188 h 188"/>
                <a:gd name="T2" fmla="*/ 1 w 95"/>
                <a:gd name="T3" fmla="*/ 188 h 188"/>
                <a:gd name="T4" fmla="*/ 95 w 95"/>
                <a:gd name="T5" fmla="*/ 163 h 188"/>
                <a:gd name="T6" fmla="*/ 1 w 95"/>
                <a:gd name="T7" fmla="*/ 0 h 188"/>
                <a:gd name="T8" fmla="*/ 0 w 95"/>
                <a:gd name="T9" fmla="*/ 188 h 188"/>
              </a:gdLst>
              <a:ahLst/>
              <a:cxnLst>
                <a:cxn ang="0">
                  <a:pos x="T0" y="T1"/>
                </a:cxn>
                <a:cxn ang="0">
                  <a:pos x="T2" y="T3"/>
                </a:cxn>
                <a:cxn ang="0">
                  <a:pos x="T4" y="T5"/>
                </a:cxn>
                <a:cxn ang="0">
                  <a:pos x="T6" y="T7"/>
                </a:cxn>
                <a:cxn ang="0">
                  <a:pos x="T8" y="T9"/>
                </a:cxn>
              </a:cxnLst>
              <a:rect l="0" t="0" r="r" b="b"/>
              <a:pathLst>
                <a:path w="95" h="188">
                  <a:moveTo>
                    <a:pt x="0" y="188"/>
                  </a:moveTo>
                  <a:cubicBezTo>
                    <a:pt x="1" y="188"/>
                    <a:pt x="1" y="188"/>
                    <a:pt x="1" y="188"/>
                  </a:cubicBezTo>
                  <a:cubicBezTo>
                    <a:pt x="34" y="188"/>
                    <a:pt x="66" y="180"/>
                    <a:pt x="95" y="163"/>
                  </a:cubicBezTo>
                  <a:lnTo>
                    <a:pt x="1" y="0"/>
                  </a:lnTo>
                  <a:lnTo>
                    <a:pt x="0" y="188"/>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222F46"/>
                  </a:solidFill>
                </a14:hiddenFill>
              </a:ext>
            </a:extLst>
          </p:spPr>
          <p:txBody>
            <a:bodyPr/>
            <a:lstStyle/>
            <a:p>
              <a:endParaRPr lang="en-US"/>
            </a:p>
          </p:txBody>
        </p:sp>
        <p:sp>
          <p:nvSpPr>
            <p:cNvPr id="2950176" name="Freeform 32"/>
            <p:cNvSpPr>
              <a:spLocks/>
            </p:cNvSpPr>
            <p:nvPr/>
          </p:nvSpPr>
          <p:spPr bwMode="auto">
            <a:xfrm>
              <a:off x="1213" y="2741"/>
              <a:ext cx="570" cy="1128"/>
            </a:xfrm>
            <a:custGeom>
              <a:avLst/>
              <a:gdLst>
                <a:gd name="T0" fmla="*/ 0 w 95"/>
                <a:gd name="T1" fmla="*/ 163 h 188"/>
                <a:gd name="T2" fmla="*/ 94 w 95"/>
                <a:gd name="T3" fmla="*/ 188 h 188"/>
                <a:gd name="T4" fmla="*/ 95 w 95"/>
                <a:gd name="T5" fmla="*/ 0 h 188"/>
                <a:gd name="T6" fmla="*/ 0 w 95"/>
                <a:gd name="T7" fmla="*/ 163 h 188"/>
              </a:gdLst>
              <a:ahLst/>
              <a:cxnLst>
                <a:cxn ang="0">
                  <a:pos x="T0" y="T1"/>
                </a:cxn>
                <a:cxn ang="0">
                  <a:pos x="T2" y="T3"/>
                </a:cxn>
                <a:cxn ang="0">
                  <a:pos x="T4" y="T5"/>
                </a:cxn>
                <a:cxn ang="0">
                  <a:pos x="T6" y="T7"/>
                </a:cxn>
              </a:cxnLst>
              <a:rect l="0" t="0" r="r" b="b"/>
              <a:pathLst>
                <a:path w="95" h="188">
                  <a:moveTo>
                    <a:pt x="0" y="163"/>
                  </a:moveTo>
                  <a:cubicBezTo>
                    <a:pt x="29" y="180"/>
                    <a:pt x="61" y="188"/>
                    <a:pt x="94" y="188"/>
                  </a:cubicBezTo>
                  <a:lnTo>
                    <a:pt x="95" y="0"/>
                  </a:lnTo>
                  <a:lnTo>
                    <a:pt x="0" y="163"/>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66CC"/>
                  </a:solidFill>
                </a14:hiddenFill>
              </a:ext>
            </a:extLst>
          </p:spPr>
          <p:txBody>
            <a:bodyPr/>
            <a:lstStyle/>
            <a:p>
              <a:endParaRPr lang="en-US"/>
            </a:p>
          </p:txBody>
        </p:sp>
        <p:sp>
          <p:nvSpPr>
            <p:cNvPr id="2950177" name="Freeform 33"/>
            <p:cNvSpPr>
              <a:spLocks/>
            </p:cNvSpPr>
            <p:nvPr/>
          </p:nvSpPr>
          <p:spPr bwMode="auto">
            <a:xfrm>
              <a:off x="799" y="2741"/>
              <a:ext cx="984" cy="978"/>
            </a:xfrm>
            <a:custGeom>
              <a:avLst/>
              <a:gdLst>
                <a:gd name="T0" fmla="*/ 0 w 164"/>
                <a:gd name="T1" fmla="*/ 94 h 163"/>
                <a:gd name="T2" fmla="*/ 69 w 164"/>
                <a:gd name="T3" fmla="*/ 163 h 163"/>
                <a:gd name="T4" fmla="*/ 164 w 164"/>
                <a:gd name="T5" fmla="*/ 0 h 163"/>
                <a:gd name="T6" fmla="*/ 0 w 164"/>
                <a:gd name="T7" fmla="*/ 94 h 163"/>
              </a:gdLst>
              <a:ahLst/>
              <a:cxnLst>
                <a:cxn ang="0">
                  <a:pos x="T0" y="T1"/>
                </a:cxn>
                <a:cxn ang="0">
                  <a:pos x="T2" y="T3"/>
                </a:cxn>
                <a:cxn ang="0">
                  <a:pos x="T4" y="T5"/>
                </a:cxn>
                <a:cxn ang="0">
                  <a:pos x="T6" y="T7"/>
                </a:cxn>
              </a:cxnLst>
              <a:rect l="0" t="0" r="r" b="b"/>
              <a:pathLst>
                <a:path w="164" h="163">
                  <a:moveTo>
                    <a:pt x="0" y="94"/>
                  </a:moveTo>
                  <a:cubicBezTo>
                    <a:pt x="17" y="122"/>
                    <a:pt x="41" y="146"/>
                    <a:pt x="69" y="163"/>
                  </a:cubicBezTo>
                  <a:lnTo>
                    <a:pt x="164" y="0"/>
                  </a:lnTo>
                  <a:lnTo>
                    <a:pt x="0" y="94"/>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CCCCFF"/>
                  </a:solidFill>
                </a14:hiddenFill>
              </a:ext>
            </a:extLst>
          </p:spPr>
          <p:txBody>
            <a:bodyPr/>
            <a:lstStyle/>
            <a:p>
              <a:endParaRPr lang="en-US"/>
            </a:p>
          </p:txBody>
        </p:sp>
        <p:sp>
          <p:nvSpPr>
            <p:cNvPr id="2950178" name="Freeform 34"/>
            <p:cNvSpPr>
              <a:spLocks/>
            </p:cNvSpPr>
            <p:nvPr/>
          </p:nvSpPr>
          <p:spPr bwMode="auto">
            <a:xfrm>
              <a:off x="649" y="2741"/>
              <a:ext cx="1134" cy="564"/>
            </a:xfrm>
            <a:custGeom>
              <a:avLst/>
              <a:gdLst>
                <a:gd name="T0" fmla="*/ 1 w 189"/>
                <a:gd name="T1" fmla="*/ 0 h 94"/>
                <a:gd name="T2" fmla="*/ 1 w 189"/>
                <a:gd name="T3" fmla="*/ 0 h 94"/>
                <a:gd name="T4" fmla="*/ 25 w 189"/>
                <a:gd name="T5" fmla="*/ 94 h 94"/>
                <a:gd name="T6" fmla="*/ 189 w 189"/>
                <a:gd name="T7" fmla="*/ 0 h 94"/>
                <a:gd name="T8" fmla="*/ 1 w 189"/>
                <a:gd name="T9" fmla="*/ 0 h 94"/>
              </a:gdLst>
              <a:ahLst/>
              <a:cxnLst>
                <a:cxn ang="0">
                  <a:pos x="T0" y="T1"/>
                </a:cxn>
                <a:cxn ang="0">
                  <a:pos x="T2" y="T3"/>
                </a:cxn>
                <a:cxn ang="0">
                  <a:pos x="T4" y="T5"/>
                </a:cxn>
                <a:cxn ang="0">
                  <a:pos x="T6" y="T7"/>
                </a:cxn>
                <a:cxn ang="0">
                  <a:pos x="T8" y="T9"/>
                </a:cxn>
              </a:cxnLst>
              <a:rect l="0" t="0" r="r" b="b"/>
              <a:pathLst>
                <a:path w="189" h="94">
                  <a:moveTo>
                    <a:pt x="1" y="0"/>
                  </a:moveTo>
                  <a:cubicBezTo>
                    <a:pt x="1" y="0"/>
                    <a:pt x="1" y="0"/>
                    <a:pt x="1" y="0"/>
                  </a:cubicBezTo>
                  <a:cubicBezTo>
                    <a:pt x="0" y="33"/>
                    <a:pt x="9" y="65"/>
                    <a:pt x="25" y="94"/>
                  </a:cubicBezTo>
                  <a:lnTo>
                    <a:pt x="189" y="0"/>
                  </a:lnTo>
                  <a:lnTo>
                    <a:pt x="1"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0000"/>
                  </a:solidFill>
                </a14:hiddenFill>
              </a:ext>
            </a:extLst>
          </p:spPr>
          <p:txBody>
            <a:bodyPr/>
            <a:lstStyle/>
            <a:p>
              <a:endParaRPr lang="en-US"/>
            </a:p>
          </p:txBody>
        </p:sp>
        <p:sp>
          <p:nvSpPr>
            <p:cNvPr id="2950179" name="Freeform 35"/>
            <p:cNvSpPr>
              <a:spLocks/>
            </p:cNvSpPr>
            <p:nvPr/>
          </p:nvSpPr>
          <p:spPr bwMode="auto">
            <a:xfrm>
              <a:off x="655" y="2177"/>
              <a:ext cx="1128" cy="564"/>
            </a:xfrm>
            <a:custGeom>
              <a:avLst/>
              <a:gdLst>
                <a:gd name="T0" fmla="*/ 25 w 188"/>
                <a:gd name="T1" fmla="*/ 0 h 94"/>
                <a:gd name="T2" fmla="*/ 0 w 188"/>
                <a:gd name="T3" fmla="*/ 94 h 94"/>
                <a:gd name="T4" fmla="*/ 188 w 188"/>
                <a:gd name="T5" fmla="*/ 94 h 94"/>
                <a:gd name="T6" fmla="*/ 25 w 188"/>
                <a:gd name="T7" fmla="*/ 0 h 94"/>
              </a:gdLst>
              <a:ahLst/>
              <a:cxnLst>
                <a:cxn ang="0">
                  <a:pos x="T0" y="T1"/>
                </a:cxn>
                <a:cxn ang="0">
                  <a:pos x="T2" y="T3"/>
                </a:cxn>
                <a:cxn ang="0">
                  <a:pos x="T4" y="T5"/>
                </a:cxn>
                <a:cxn ang="0">
                  <a:pos x="T6" y="T7"/>
                </a:cxn>
              </a:cxnLst>
              <a:rect l="0" t="0" r="r" b="b"/>
              <a:pathLst>
                <a:path w="188" h="94">
                  <a:moveTo>
                    <a:pt x="25" y="0"/>
                  </a:moveTo>
                  <a:cubicBezTo>
                    <a:pt x="8" y="28"/>
                    <a:pt x="0" y="61"/>
                    <a:pt x="0" y="94"/>
                  </a:cubicBezTo>
                  <a:lnTo>
                    <a:pt x="188" y="94"/>
                  </a:lnTo>
                  <a:lnTo>
                    <a:pt x="25"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FFFF00"/>
                  </a:solidFill>
                </a14:hiddenFill>
              </a:ext>
            </a:extLst>
          </p:spPr>
          <p:txBody>
            <a:bodyPr/>
            <a:lstStyle/>
            <a:p>
              <a:endParaRPr lang="en-US"/>
            </a:p>
          </p:txBody>
        </p:sp>
        <p:sp>
          <p:nvSpPr>
            <p:cNvPr id="2950180" name="Freeform 36"/>
            <p:cNvSpPr>
              <a:spLocks/>
            </p:cNvSpPr>
            <p:nvPr/>
          </p:nvSpPr>
          <p:spPr bwMode="auto">
            <a:xfrm>
              <a:off x="805" y="1763"/>
              <a:ext cx="978" cy="978"/>
            </a:xfrm>
            <a:custGeom>
              <a:avLst/>
              <a:gdLst>
                <a:gd name="T0" fmla="*/ 69 w 163"/>
                <a:gd name="T1" fmla="*/ 0 h 163"/>
                <a:gd name="T2" fmla="*/ 0 w 163"/>
                <a:gd name="T3" fmla="*/ 69 h 163"/>
                <a:gd name="T4" fmla="*/ 163 w 163"/>
                <a:gd name="T5" fmla="*/ 163 h 163"/>
                <a:gd name="T6" fmla="*/ 69 w 163"/>
                <a:gd name="T7" fmla="*/ 0 h 163"/>
              </a:gdLst>
              <a:ahLst/>
              <a:cxnLst>
                <a:cxn ang="0">
                  <a:pos x="T0" y="T1"/>
                </a:cxn>
                <a:cxn ang="0">
                  <a:pos x="T2" y="T3"/>
                </a:cxn>
                <a:cxn ang="0">
                  <a:pos x="T4" y="T5"/>
                </a:cxn>
                <a:cxn ang="0">
                  <a:pos x="T6" y="T7"/>
                </a:cxn>
              </a:cxnLst>
              <a:rect l="0" t="0" r="r" b="b"/>
              <a:pathLst>
                <a:path w="163" h="163">
                  <a:moveTo>
                    <a:pt x="69" y="0"/>
                  </a:moveTo>
                  <a:cubicBezTo>
                    <a:pt x="40" y="16"/>
                    <a:pt x="16" y="40"/>
                    <a:pt x="0" y="69"/>
                  </a:cubicBezTo>
                  <a:lnTo>
                    <a:pt x="163" y="163"/>
                  </a:lnTo>
                  <a:lnTo>
                    <a:pt x="69"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00"/>
                  </a:solidFill>
                </a14:hiddenFill>
              </a:ext>
            </a:extLst>
          </p:spPr>
          <p:txBody>
            <a:bodyPr/>
            <a:lstStyle/>
            <a:p>
              <a:endParaRPr lang="en-US"/>
            </a:p>
          </p:txBody>
        </p:sp>
        <p:sp>
          <p:nvSpPr>
            <p:cNvPr id="2950181" name="Freeform 37"/>
            <p:cNvSpPr>
              <a:spLocks/>
            </p:cNvSpPr>
            <p:nvPr/>
          </p:nvSpPr>
          <p:spPr bwMode="auto">
            <a:xfrm>
              <a:off x="1219" y="1613"/>
              <a:ext cx="564" cy="1128"/>
            </a:xfrm>
            <a:custGeom>
              <a:avLst/>
              <a:gdLst>
                <a:gd name="T0" fmla="*/ 94 w 94"/>
                <a:gd name="T1" fmla="*/ 0 h 188"/>
                <a:gd name="T2" fmla="*/ 0 w 94"/>
                <a:gd name="T3" fmla="*/ 25 h 188"/>
                <a:gd name="T4" fmla="*/ 94 w 94"/>
                <a:gd name="T5" fmla="*/ 188 h 188"/>
                <a:gd name="T6" fmla="*/ 94 w 94"/>
                <a:gd name="T7" fmla="*/ 0 h 188"/>
              </a:gdLst>
              <a:ahLst/>
              <a:cxnLst>
                <a:cxn ang="0">
                  <a:pos x="T0" y="T1"/>
                </a:cxn>
                <a:cxn ang="0">
                  <a:pos x="T2" y="T3"/>
                </a:cxn>
                <a:cxn ang="0">
                  <a:pos x="T4" y="T5"/>
                </a:cxn>
                <a:cxn ang="0">
                  <a:pos x="T6" y="T7"/>
                </a:cxn>
              </a:cxnLst>
              <a:rect l="0" t="0" r="r" b="b"/>
              <a:pathLst>
                <a:path w="94" h="188">
                  <a:moveTo>
                    <a:pt x="94" y="0"/>
                  </a:moveTo>
                  <a:cubicBezTo>
                    <a:pt x="61" y="0"/>
                    <a:pt x="28" y="8"/>
                    <a:pt x="0" y="25"/>
                  </a:cubicBezTo>
                  <a:lnTo>
                    <a:pt x="94" y="188"/>
                  </a:lnTo>
                  <a:lnTo>
                    <a:pt x="94" y="0"/>
                  </a:lnTo>
                  <a:close/>
                </a:path>
              </a:pathLst>
            </a:custGeom>
            <a:noFill/>
            <a:ln w="9525" cmpd="sng">
              <a:solidFill>
                <a:schemeClr val="bg1"/>
              </a:solidFill>
              <a:prstDash val="solid"/>
              <a:round/>
              <a:headEnd/>
              <a:tailEnd/>
            </a:ln>
            <a:extLst>
              <a:ext uri="{909E8E84-426E-40DD-AFC4-6F175D3DCCD1}">
                <a14:hiddenFill xmlns:a14="http://schemas.microsoft.com/office/drawing/2010/main">
                  <a:solidFill>
                    <a:srgbClr val="00FFFF"/>
                  </a:solidFill>
                </a14:hiddenFill>
              </a:ext>
            </a:extLst>
          </p:spPr>
          <p:txBody>
            <a:bodyPr/>
            <a:lstStyle/>
            <a:p>
              <a:endParaRPr lang="en-US"/>
            </a:p>
          </p:txBody>
        </p:sp>
      </p:grpSp>
      <p:sp>
        <p:nvSpPr>
          <p:cNvPr id="2950186" name="Rectangle 5"/>
          <p:cNvSpPr>
            <a:spLocks noChangeArrowheads="1"/>
          </p:cNvSpPr>
          <p:nvPr/>
        </p:nvSpPr>
        <p:spPr bwMode="auto">
          <a:xfrm>
            <a:off x="4657725" y="3513138"/>
            <a:ext cx="75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defTabSz="762000"/>
            <a:r>
              <a:rPr lang="en-US" altLang="zh-CN" sz="1400" b="1" dirty="0" err="1">
                <a:ea typeface="宋体" pitchFamily="2" charset="-122"/>
              </a:rPr>
              <a:t>Incre</a:t>
            </a:r>
            <a:r>
              <a:rPr lang="en-US" altLang="zh-CN" sz="1400" b="1" dirty="0">
                <a:ea typeface="宋体" pitchFamily="2" charset="-122"/>
              </a:rPr>
              <a:t>-</a:t>
            </a:r>
            <a:br>
              <a:rPr lang="en-US" altLang="zh-CN" sz="1400" b="1" dirty="0">
                <a:ea typeface="宋体" pitchFamily="2" charset="-122"/>
              </a:rPr>
            </a:br>
            <a:r>
              <a:rPr lang="en-US" altLang="zh-CN" sz="1400" b="1" dirty="0">
                <a:ea typeface="宋体" pitchFamily="2" charset="-122"/>
              </a:rPr>
              <a:t>mental</a:t>
            </a:r>
          </a:p>
        </p:txBody>
      </p:sp>
      <p:sp>
        <p:nvSpPr>
          <p:cNvPr id="2950187" name="Rectangle 5"/>
          <p:cNvSpPr>
            <a:spLocks noChangeArrowheads="1"/>
          </p:cNvSpPr>
          <p:nvPr/>
        </p:nvSpPr>
        <p:spPr bwMode="auto">
          <a:xfrm>
            <a:off x="4467225" y="4206875"/>
            <a:ext cx="11176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defTabSz="762000"/>
            <a:r>
              <a:rPr lang="en-US" altLang="zh-CN" sz="1400" b="1" dirty="0">
                <a:ea typeface="宋体" pitchFamily="2" charset="-122"/>
              </a:rPr>
              <a:t>Substantial</a:t>
            </a:r>
          </a:p>
        </p:txBody>
      </p:sp>
      <p:sp>
        <p:nvSpPr>
          <p:cNvPr id="2950188" name="Rectangle 5"/>
          <p:cNvSpPr>
            <a:spLocks noChangeArrowheads="1"/>
          </p:cNvSpPr>
          <p:nvPr/>
        </p:nvSpPr>
        <p:spPr bwMode="auto">
          <a:xfrm>
            <a:off x="4448175" y="4708525"/>
            <a:ext cx="11176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defTabSz="762000"/>
            <a:r>
              <a:rPr lang="en-US" altLang="zh-CN" sz="1400" b="1">
                <a:ea typeface="宋体" pitchFamily="2" charset="-122"/>
              </a:rPr>
              <a:t>Radical</a:t>
            </a:r>
          </a:p>
        </p:txBody>
      </p:sp>
      <p:sp>
        <p:nvSpPr>
          <p:cNvPr id="40" name="Rectangle 5"/>
          <p:cNvSpPr>
            <a:spLocks noChangeArrowheads="1"/>
          </p:cNvSpPr>
          <p:nvPr/>
        </p:nvSpPr>
        <p:spPr bwMode="auto">
          <a:xfrm>
            <a:off x="5832475" y="2295525"/>
            <a:ext cx="14747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Platform</a:t>
            </a:r>
          </a:p>
        </p:txBody>
      </p:sp>
      <p:sp>
        <p:nvSpPr>
          <p:cNvPr id="41" name="Rectangle 5"/>
          <p:cNvSpPr>
            <a:spLocks noChangeArrowheads="1"/>
          </p:cNvSpPr>
          <p:nvPr/>
        </p:nvSpPr>
        <p:spPr bwMode="auto">
          <a:xfrm>
            <a:off x="6354763" y="2840038"/>
            <a:ext cx="147796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Solution</a:t>
            </a:r>
          </a:p>
        </p:txBody>
      </p:sp>
      <p:pic>
        <p:nvPicPr>
          <p:cNvPr id="33" name="Picture 3"/>
          <p:cNvPicPr>
            <a:picLocks noChangeAspect="1" noChangeArrowheads="1"/>
          </p:cNvPicPr>
          <p:nvPr/>
        </p:nvPicPr>
        <p:blipFill>
          <a:blip r:embed="rId3" cstate="email">
            <a:extLst>
              <a:ext uri="{BEBA8EAE-BF5A-486C-A8C5-ECC9F3942E4B}">
                <a14:imgProps xmlns:a14="http://schemas.microsoft.com/office/drawing/2010/main">
                  <a14:imgLayer r:embed="rId4">
                    <a14:imgEffect>
                      <a14:backgroundRemoval t="0" b="100000" l="6375" r="100000">
                        <a14:foregroundMark x1="7625" y1="36364" x2="7625" y2="36364"/>
                        <a14:foregroundMark x1="7875" y1="34816" x2="15125" y2="8317"/>
                        <a14:foregroundMark x1="13375" y1="33656" x2="21500" y2="13926"/>
                        <a14:foregroundMark x1="23000" y1="11412" x2="36875" y2="4255"/>
                        <a14:foregroundMark x1="24625" y1="8027" x2="36875" y2="4062"/>
                        <a14:foregroundMark x1="33625" y1="3385" x2="44750" y2="3095"/>
                        <a14:foregroundMark x1="85250" y1="24468" x2="93375" y2="25338"/>
                        <a14:foregroundMark x1="94625" y1="25338" x2="93375" y2="91103"/>
                        <a14:backgroundMark x1="17375" y1="2708" x2="45625" y2="870"/>
                        <a14:backgroundMark x1="95750" y1="24952" x2="96375" y2="91973"/>
                      </a14:backgroundRemoval>
                    </a14:imgEffect>
                  </a14:imgLayer>
                </a14:imgProps>
              </a:ext>
              <a:ext uri="{28A0092B-C50C-407E-A947-70E740481C1C}">
                <a14:useLocalDpi xmlns:a14="http://schemas.microsoft.com/office/drawing/2010/main"/>
              </a:ext>
            </a:extLst>
          </a:blip>
          <a:srcRect/>
          <a:stretch>
            <a:fillRect/>
          </a:stretch>
        </p:blipFill>
        <p:spPr bwMode="auto">
          <a:xfrm>
            <a:off x="5698823" y="974816"/>
            <a:ext cx="1094619" cy="1414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377036">
            <a:off x="7083682" y="1109133"/>
            <a:ext cx="2453198" cy="14139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377036">
            <a:off x="7175500" y="1473200"/>
            <a:ext cx="2275839" cy="71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7" descr="http://www.geaviation.com/onpointbizjets/infographic/images/onpoint-logo-large.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506057">
            <a:off x="6787393" y="1964268"/>
            <a:ext cx="999828" cy="128995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rot="377036">
            <a:off x="7534156" y="873667"/>
            <a:ext cx="1601721" cy="338554"/>
          </a:xfrm>
          <a:prstGeom prst="rect">
            <a:avLst/>
          </a:prstGeom>
        </p:spPr>
        <p:txBody>
          <a:bodyPr wrap="none">
            <a:spAutoFit/>
          </a:bodyPr>
          <a:lstStyle/>
          <a:p>
            <a:pPr algn="ctr"/>
            <a:r>
              <a:rPr lang="en-US" sz="800" dirty="0">
                <a:solidFill>
                  <a:schemeClr val="bg1">
                    <a:lumMod val="65000"/>
                  </a:schemeClr>
                </a:solidFill>
                <a:latin typeface="Arial Rounded MT Bold" panose="020F0704030504030204" pitchFamily="34" charset="0"/>
              </a:rPr>
              <a:t>Modular Transverse Toolkit  </a:t>
            </a:r>
          </a:p>
          <a:p>
            <a:pPr algn="ctr"/>
            <a:r>
              <a:rPr lang="en-US" sz="800" dirty="0">
                <a:solidFill>
                  <a:schemeClr val="bg1">
                    <a:lumMod val="65000"/>
                  </a:schemeClr>
                </a:solidFill>
                <a:latin typeface="Arial Rounded MT Bold" panose="020F0704030504030204" pitchFamily="34" charset="0"/>
              </a:rPr>
              <a:t>(</a:t>
            </a:r>
            <a:r>
              <a:rPr lang="en-US" sz="800" dirty="0" err="1">
                <a:solidFill>
                  <a:schemeClr val="bg1">
                    <a:lumMod val="65000"/>
                  </a:schemeClr>
                </a:solidFill>
                <a:latin typeface="Arial Rounded MT Bold" panose="020F0704030504030204" pitchFamily="34" charset="0"/>
              </a:rPr>
              <a:t>Modularer</a:t>
            </a:r>
            <a:r>
              <a:rPr lang="en-US" sz="800" dirty="0">
                <a:solidFill>
                  <a:schemeClr val="bg1">
                    <a:lumMod val="65000"/>
                  </a:schemeClr>
                </a:solidFill>
                <a:latin typeface="Arial Rounded MT Bold" panose="020F0704030504030204" pitchFamily="34" charset="0"/>
              </a:rPr>
              <a:t> </a:t>
            </a:r>
            <a:r>
              <a:rPr lang="en-US" sz="800" dirty="0" err="1">
                <a:solidFill>
                  <a:schemeClr val="bg1">
                    <a:lumMod val="65000"/>
                  </a:schemeClr>
                </a:solidFill>
                <a:latin typeface="Arial Rounded MT Bold" panose="020F0704030504030204" pitchFamily="34" charset="0"/>
              </a:rPr>
              <a:t>Querbaukasten</a:t>
            </a:r>
            <a:r>
              <a:rPr lang="en-US" sz="800" dirty="0">
                <a:solidFill>
                  <a:schemeClr val="bg1">
                    <a:lumMod val="65000"/>
                  </a:schemeClr>
                </a:solidFill>
                <a:latin typeface="Arial Rounded MT Bold" panose="020F0704030504030204" pitchFamily="34" charset="0"/>
              </a:rPr>
              <a:t>)</a:t>
            </a:r>
          </a:p>
        </p:txBody>
      </p:sp>
      <p:sp>
        <p:nvSpPr>
          <p:cNvPr id="39" name="Rectangle 5"/>
          <p:cNvSpPr>
            <a:spLocks noChangeArrowheads="1"/>
          </p:cNvSpPr>
          <p:nvPr/>
        </p:nvSpPr>
        <p:spPr bwMode="auto">
          <a:xfrm>
            <a:off x="6330950" y="4276725"/>
            <a:ext cx="135413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Customer Experience</a:t>
            </a:r>
          </a:p>
        </p:txBody>
      </p:sp>
      <p:sp>
        <p:nvSpPr>
          <p:cNvPr id="42" name="Rectangle 5"/>
          <p:cNvSpPr>
            <a:spLocks noChangeArrowheads="1"/>
          </p:cNvSpPr>
          <p:nvPr/>
        </p:nvSpPr>
        <p:spPr bwMode="auto">
          <a:xfrm>
            <a:off x="5807074" y="4945592"/>
            <a:ext cx="1376363"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l" defTabSz="762000"/>
            <a:r>
              <a:rPr lang="en-US" altLang="zh-CN" sz="1400" dirty="0">
                <a:ea typeface="宋体" pitchFamily="2" charset="-122"/>
              </a:rPr>
              <a:t>Communication</a:t>
            </a:r>
          </a:p>
        </p:txBody>
      </p:sp>
      <p:pic>
        <p:nvPicPr>
          <p:cNvPr id="43" name="Picture 6"/>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rot="20614446">
            <a:off x="8351536" y="3725333"/>
            <a:ext cx="1062632" cy="1295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Oval 43"/>
          <p:cNvSpPr/>
          <p:nvPr/>
        </p:nvSpPr>
        <p:spPr bwMode="auto">
          <a:xfrm rot="553827">
            <a:off x="7049912" y="4519788"/>
            <a:ext cx="1003770" cy="958145"/>
          </a:xfrm>
          <a:prstGeom prst="ellipse">
            <a:avLst/>
          </a:prstGeom>
          <a:blipFill>
            <a:blip r:embed="rId9"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grpSp>
        <p:nvGrpSpPr>
          <p:cNvPr id="4" name="Group 3"/>
          <p:cNvGrpSpPr/>
          <p:nvPr/>
        </p:nvGrpSpPr>
        <p:grpSpPr>
          <a:xfrm>
            <a:off x="5785910" y="5285923"/>
            <a:ext cx="2511425" cy="1114911"/>
            <a:chOff x="1044990" y="507564"/>
            <a:chExt cx="7539399" cy="3347008"/>
          </a:xfrm>
        </p:grpSpPr>
        <p:pic>
          <p:nvPicPr>
            <p:cNvPr id="45" name="Picture 5"/>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rot="20793208">
              <a:off x="3562054" y="1488562"/>
              <a:ext cx="3943351" cy="2366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6" name="Picture 8"/>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5744351" y="890153"/>
              <a:ext cx="2840038" cy="2834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Picture 9"/>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rot="20972929">
              <a:off x="1044990" y="507564"/>
              <a:ext cx="2894889" cy="1258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 name="Picture 11"/>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2057125" y="1660134"/>
              <a:ext cx="2374899" cy="178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2" name="Rectangle 5"/>
          <p:cNvSpPr>
            <a:spLocks noChangeArrowheads="1"/>
          </p:cNvSpPr>
          <p:nvPr/>
        </p:nvSpPr>
        <p:spPr bwMode="auto">
          <a:xfrm>
            <a:off x="2332038" y="4276725"/>
            <a:ext cx="13636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Supply Chain</a:t>
            </a:r>
          </a:p>
        </p:txBody>
      </p:sp>
      <p:sp>
        <p:nvSpPr>
          <p:cNvPr id="53" name="Rectangle 5"/>
          <p:cNvSpPr>
            <a:spLocks noChangeArrowheads="1"/>
          </p:cNvSpPr>
          <p:nvPr/>
        </p:nvSpPr>
        <p:spPr bwMode="auto">
          <a:xfrm>
            <a:off x="2811463" y="4911725"/>
            <a:ext cx="1409700" cy="1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Value Capture</a:t>
            </a:r>
          </a:p>
        </p:txBody>
      </p:sp>
      <p:pic>
        <p:nvPicPr>
          <p:cNvPr id="54" name="Picture 4"/>
          <p:cNvPicPr>
            <a:picLocks noChangeAspect="1" noChangeArrowheads="1"/>
          </p:cNvPicPr>
          <p:nvPr/>
        </p:nvPicPr>
        <p:blipFill>
          <a:blip r:embed="rId14" cstate="email">
            <a:extLst>
              <a:ext uri="{BEBA8EAE-BF5A-486C-A8C5-ECC9F3942E4B}">
                <a14:imgProps xmlns:a14="http://schemas.microsoft.com/office/drawing/2010/main">
                  <a14:imgLayer r:embed="rId15">
                    <a14:imgEffect>
                      <a14:backgroundRemoval t="0" b="100000" l="7294" r="92471">
                        <a14:foregroundMark x1="43529" y1="34156" x2="56000" y2="34705"/>
                        <a14:foregroundMark x1="68941" y1="35665" x2="79059" y2="42798"/>
                      </a14:backgroundRemoval>
                    </a14:imgEffect>
                  </a14:imgLayer>
                </a14:imgProps>
              </a:ext>
              <a:ext uri="{28A0092B-C50C-407E-A947-70E740481C1C}">
                <a14:useLocalDpi xmlns:a14="http://schemas.microsoft.com/office/drawing/2010/main"/>
              </a:ext>
            </a:extLst>
          </a:blip>
          <a:srcRect/>
          <a:stretch>
            <a:fillRect/>
          </a:stretch>
        </p:blipFill>
        <p:spPr bwMode="auto">
          <a:xfrm rot="533154">
            <a:off x="3436786" y="5285467"/>
            <a:ext cx="648333" cy="1112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2341" name="Picture 5"/>
          <p:cNvPicPr>
            <a:picLocks noChangeAspect="1" noChangeArrowheads="1"/>
          </p:cNvPicPr>
          <p:nvPr/>
        </p:nvPicPr>
        <p:blipFill rotWithShape="1">
          <a:blip r:embed="rId16" cstate="email">
            <a:extLst>
              <a:ext uri="{28A0092B-C50C-407E-A947-70E740481C1C}">
                <a14:useLocalDpi xmlns:a14="http://schemas.microsoft.com/office/drawing/2010/main"/>
              </a:ext>
            </a:extLst>
          </a:blip>
          <a:srcRect t="1730"/>
          <a:stretch/>
        </p:blipFill>
        <p:spPr bwMode="auto">
          <a:xfrm rot="21214537">
            <a:off x="1594214" y="5071532"/>
            <a:ext cx="1858265" cy="609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2342" name="Picture 6"/>
          <p:cNvPicPr>
            <a:picLocks noChangeAspect="1" noChangeArrowheads="1"/>
          </p:cNvPicPr>
          <p:nvPr/>
        </p:nvPicPr>
        <p:blipFill rotWithShape="1">
          <a:blip r:embed="rId17" cstate="email">
            <a:extLst>
              <a:ext uri="{BEBA8EAE-BF5A-486C-A8C5-ECC9F3942E4B}">
                <a14:imgProps xmlns:a14="http://schemas.microsoft.com/office/drawing/2010/main">
                  <a14:imgLayer r:embed="rId18">
                    <a14:imgEffect>
                      <a14:backgroundRemoval t="27778" b="76944" l="1522" r="100000">
                        <a14:foregroundMark x1="30870" y1="75278" x2="30000" y2="46667"/>
                        <a14:foregroundMark x1="35217" y1="71389" x2="34565" y2="48889"/>
                        <a14:foregroundMark x1="65652" y1="71111" x2="65435" y2="46389"/>
                        <a14:foregroundMark x1="67826" y1="75000" x2="68261" y2="47222"/>
                        <a14:foregroundMark x1="75652" y1="40556" x2="97391" y2="40833"/>
                        <a14:foregroundMark x1="77826" y1="37778" x2="83261" y2="37222"/>
                        <a14:foregroundMark x1="97391" y1="41389" x2="99348" y2="40833"/>
                        <a14:foregroundMark x1="92174" y1="42500" x2="92174" y2="45833"/>
                        <a14:foregroundMark x1="19565" y1="36667" x2="27391" y2="37500"/>
                        <a14:foregroundMark x1="3043" y1="41944" x2="17174" y2="41944"/>
                        <a14:foregroundMark x1="4565" y1="44167" x2="8478" y2="44444"/>
                        <a14:foregroundMark x1="17609" y1="44167" x2="23043" y2="43889"/>
                        <a14:foregroundMark x1="69783" y1="37778" x2="78261" y2="38056"/>
                        <a14:backgroundMark x1="39348" y1="67222" x2="37391" y2="52778"/>
                        <a14:backgroundMark x1="62609" y1="68333" x2="63696" y2="51389"/>
                        <a14:backgroundMark x1="66957" y1="72778" x2="66957" y2="50000"/>
                        <a14:backgroundMark x1="16739" y1="38056" x2="27826" y2="44444"/>
                        <a14:backgroundMark x1="85217" y1="39167" x2="71739" y2="40278"/>
                        <a14:backgroundMark x1="73478" y1="44444" x2="78913" y2="44444"/>
                        <a14:backgroundMark x1="93913" y1="47222" x2="99348" y2="42500"/>
                      </a14:backgroundRemoval>
                    </a14:imgEffect>
                  </a14:imgLayer>
                </a14:imgProps>
              </a:ext>
              <a:ext uri="{28A0092B-C50C-407E-A947-70E740481C1C}">
                <a14:useLocalDpi xmlns:a14="http://schemas.microsoft.com/office/drawing/2010/main"/>
              </a:ext>
            </a:extLst>
          </a:blip>
          <a:srcRect l="1305" t="26791" b="23580"/>
          <a:stretch/>
        </p:blipFill>
        <p:spPr bwMode="auto">
          <a:xfrm rot="621101">
            <a:off x="262591" y="4063997"/>
            <a:ext cx="2839873" cy="11176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5" name="Rectangle 5"/>
          <p:cNvSpPr>
            <a:spLocks noChangeArrowheads="1"/>
          </p:cNvSpPr>
          <p:nvPr/>
        </p:nvSpPr>
        <p:spPr bwMode="auto">
          <a:xfrm>
            <a:off x="2122488" y="2840038"/>
            <a:ext cx="157321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Networking</a:t>
            </a:r>
          </a:p>
        </p:txBody>
      </p:sp>
      <p:sp>
        <p:nvSpPr>
          <p:cNvPr id="56" name="Rectangle 5"/>
          <p:cNvSpPr>
            <a:spLocks noChangeArrowheads="1"/>
          </p:cNvSpPr>
          <p:nvPr/>
        </p:nvSpPr>
        <p:spPr bwMode="auto">
          <a:xfrm>
            <a:off x="2376488" y="2295525"/>
            <a:ext cx="1844675"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r" defTabSz="762000"/>
            <a:r>
              <a:rPr lang="en-US" altLang="zh-CN" sz="1400" dirty="0">
                <a:ea typeface="宋体" pitchFamily="2" charset="-122"/>
              </a:rPr>
              <a:t>Brand</a:t>
            </a:r>
          </a:p>
        </p:txBody>
      </p:sp>
      <p:pic>
        <p:nvPicPr>
          <p:cNvPr id="142343" name="Picture 7"/>
          <p:cNvPicPr>
            <a:picLocks noChangeAspect="1" noChangeArrowheads="1"/>
          </p:cNvPicPr>
          <p:nvPr/>
        </p:nvPicPr>
        <p:blipFill rotWithShape="1">
          <a:blip r:embed="rId19" cstate="email">
            <a:extLst>
              <a:ext uri="{28A0092B-C50C-407E-A947-70E740481C1C}">
                <a14:useLocalDpi xmlns:a14="http://schemas.microsoft.com/office/drawing/2010/main"/>
              </a:ext>
            </a:extLst>
          </a:blip>
          <a:srcRect/>
          <a:stretch/>
        </p:blipFill>
        <p:spPr bwMode="auto">
          <a:xfrm rot="21125359">
            <a:off x="1058333" y="3031067"/>
            <a:ext cx="821267" cy="821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2345" name="Picture 9"/>
          <p:cNvPicPr>
            <a:picLocks noChangeAspect="1" noChangeArrowheads="1"/>
          </p:cNvPicPr>
          <p:nvPr/>
        </p:nvPicPr>
        <p:blipFill>
          <a:blip r:embed="rId20" cstate="email">
            <a:extLst>
              <a:ext uri="{28A0092B-C50C-407E-A947-70E740481C1C}">
                <a14:useLocalDpi xmlns:a14="http://schemas.microsoft.com/office/drawing/2010/main"/>
              </a:ext>
            </a:extLst>
          </a:blip>
          <a:srcRect/>
          <a:stretch>
            <a:fillRect/>
          </a:stretch>
        </p:blipFill>
        <p:spPr bwMode="auto">
          <a:xfrm rot="570554">
            <a:off x="1015572" y="2314454"/>
            <a:ext cx="1889344" cy="705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2346" name="Picture 10"/>
          <p:cNvPicPr>
            <a:picLocks noChangeAspect="1" noChangeArrowheads="1"/>
          </p:cNvPicPr>
          <p:nvPr/>
        </p:nvPicPr>
        <p:blipFill rotWithShape="1">
          <a:blip r:embed="rId21" cstate="email">
            <a:extLst>
              <a:ext uri="{BEBA8EAE-BF5A-486C-A8C5-ECC9F3942E4B}">
                <a14:imgProps xmlns:a14="http://schemas.microsoft.com/office/drawing/2010/main">
                  <a14:imgLayer r:embed="rId22">
                    <a14:imgEffect>
                      <a14:backgroundRemoval t="22462" b="77231" l="35057" r="64943">
                        <a14:foregroundMark x1="49234" y1="32308" x2="52490" y2="53538"/>
                        <a14:foregroundMark x1="42337" y1="43692" x2="52299" y2="53231"/>
                        <a14:foregroundMark x1="35632" y1="68308" x2="36398" y2="74769"/>
                        <a14:foregroundMark x1="44444" y1="68615" x2="44636" y2="75385"/>
                        <a14:foregroundMark x1="52299" y1="68000" x2="51916" y2="76000"/>
                        <a14:foregroundMark x1="52682" y1="67385" x2="56130" y2="68615"/>
                        <a14:foregroundMark x1="59579" y1="68308" x2="59579" y2="75692"/>
                        <a14:foregroundMark x1="55939" y1="35385" x2="54598" y2="51385"/>
                      </a14:backgroundRemoval>
                    </a14:imgEffect>
                  </a14:imgLayer>
                </a14:imgProps>
              </a:ext>
              <a:ext uri="{28A0092B-C50C-407E-A947-70E740481C1C}">
                <a14:useLocalDpi xmlns:a14="http://schemas.microsoft.com/office/drawing/2010/main"/>
              </a:ext>
            </a:extLst>
          </a:blip>
          <a:srcRect l="34675" t="21555" r="34504" b="21556"/>
          <a:stretch/>
        </p:blipFill>
        <p:spPr bwMode="auto">
          <a:xfrm rot="21254145">
            <a:off x="1465820" y="1299913"/>
            <a:ext cx="994999" cy="1143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 name="Picture 4"/>
          <p:cNvPicPr>
            <a:picLocks noChangeAspect="1" noChangeArrowheads="1"/>
          </p:cNvPicPr>
          <p:nvPr/>
        </p:nvPicPr>
        <p:blipFill>
          <a:blip r:embed="rId23" cstate="email">
            <a:extLst>
              <a:ext uri="{BEBA8EAE-BF5A-486C-A8C5-ECC9F3942E4B}">
                <a14:imgProps xmlns:a14="http://schemas.microsoft.com/office/drawing/2010/main">
                  <a14:imgLayer r:embed="rId24">
                    <a14:imgEffect>
                      <a14:backgroundRemoval t="30405" b="89865" l="829" r="97514">
                        <a14:foregroundMark x1="32597" y1="42568" x2="48066" y2="31081"/>
                        <a14:foregroundMark x1="50829" y1="31081" x2="65746" y2="41892"/>
                        <a14:foregroundMark x1="32597" y1="51014" x2="45856" y2="36486"/>
                        <a14:foregroundMark x1="33702" y1="51689" x2="62431" y2="58108"/>
                      </a14:backgroundRemoval>
                    </a14:imgEffect>
                  </a14:imgLayer>
                </a14:imgProps>
              </a:ext>
              <a:ext uri="{28A0092B-C50C-407E-A947-70E740481C1C}">
                <a14:useLocalDpi xmlns:a14="http://schemas.microsoft.com/office/drawing/2010/main"/>
              </a:ext>
            </a:extLst>
          </a:blip>
          <a:srcRect/>
          <a:stretch>
            <a:fillRect/>
          </a:stretch>
        </p:blipFill>
        <p:spPr bwMode="auto">
          <a:xfrm rot="613378">
            <a:off x="3380057" y="1025179"/>
            <a:ext cx="1256306" cy="1027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 name="Picture 5"/>
          <p:cNvPicPr>
            <a:picLocks noChangeAspect="1" noChangeArrowheads="1"/>
          </p:cNvPicPr>
          <p:nvPr/>
        </p:nvPicPr>
        <p:blipFill rotWithShape="1">
          <a:blip r:embed="rId25" cstate="email">
            <a:extLst>
              <a:ext uri="{BEBA8EAE-BF5A-486C-A8C5-ECC9F3942E4B}">
                <a14:imgProps xmlns:a14="http://schemas.microsoft.com/office/drawing/2010/main">
                  <a14:imgLayer r:embed="rId26">
                    <a14:imgEffect>
                      <a14:backgroundRemoval t="29800" b="75200" l="27200" r="71800">
                        <a14:foregroundMark x1="43600" y1="32600" x2="34600" y2="61200"/>
                        <a14:foregroundMark x1="40800" y1="51400" x2="40000" y2="56200"/>
                        <a14:foregroundMark x1="44600" y1="50000" x2="44000" y2="53800"/>
                        <a14:foregroundMark x1="57200" y1="43200" x2="56400" y2="50000"/>
                        <a14:foregroundMark x1="57600" y1="39400" x2="58400" y2="39200"/>
                      </a14:backgroundRemoval>
                    </a14:imgEffect>
                  </a14:imgLayer>
                </a14:imgProps>
              </a:ext>
              <a:ext uri="{28A0092B-C50C-407E-A947-70E740481C1C}">
                <a14:useLocalDpi xmlns:a14="http://schemas.microsoft.com/office/drawing/2010/main"/>
              </a:ext>
            </a:extLst>
          </a:blip>
          <a:srcRect l="25238" t="28590" r="27828" b="22953"/>
          <a:stretch/>
        </p:blipFill>
        <p:spPr bwMode="auto">
          <a:xfrm>
            <a:off x="2916163" y="1614776"/>
            <a:ext cx="1190171" cy="1228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692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50158"/>
                                        </p:tgtEl>
                                        <p:attrNameLst>
                                          <p:attrName>style.visibility</p:attrName>
                                        </p:attrNameLst>
                                      </p:cBhvr>
                                      <p:to>
                                        <p:strVal val="visible"/>
                                      </p:to>
                                    </p:set>
                                    <p:animEffect transition="in" filter="fade">
                                      <p:cBhvr>
                                        <p:cTn id="7" dur="500"/>
                                        <p:tgtEl>
                                          <p:spTgt spid="29501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950160"/>
                                        </p:tgtEl>
                                        <p:attrNameLst>
                                          <p:attrName>style.visibility</p:attrName>
                                        </p:attrNameLst>
                                      </p:cBhvr>
                                      <p:to>
                                        <p:strVal val="visible"/>
                                      </p:to>
                                    </p:set>
                                    <p:animEffect transition="in" filter="fade">
                                      <p:cBhvr>
                                        <p:cTn id="15" dur="500"/>
                                        <p:tgtEl>
                                          <p:spTgt spid="295016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950159"/>
                                        </p:tgtEl>
                                        <p:attrNameLst>
                                          <p:attrName>style.visibility</p:attrName>
                                        </p:attrNameLst>
                                      </p:cBhvr>
                                      <p:to>
                                        <p:strVal val="visible"/>
                                      </p:to>
                                    </p:set>
                                    <p:animEffect transition="in" filter="fade">
                                      <p:cBhvr>
                                        <p:cTn id="23" dur="500"/>
                                        <p:tgtEl>
                                          <p:spTgt spid="295015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950161"/>
                                        </p:tgtEl>
                                        <p:attrNameLst>
                                          <p:attrName>style.visibility</p:attrName>
                                        </p:attrNameLst>
                                      </p:cBhvr>
                                      <p:to>
                                        <p:strVal val="visible"/>
                                      </p:to>
                                    </p:set>
                                    <p:animEffect transition="in" filter="fade">
                                      <p:cBhvr>
                                        <p:cTn id="31" dur="500"/>
                                        <p:tgtEl>
                                          <p:spTgt spid="29501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1000" fill="hold"/>
                                        <p:tgtEl>
                                          <p:spTgt spid="33"/>
                                        </p:tgtEl>
                                        <p:attrNameLst>
                                          <p:attrName>ppt_w</p:attrName>
                                        </p:attrNameLst>
                                      </p:cBhvr>
                                      <p:tavLst>
                                        <p:tav tm="0">
                                          <p:val>
                                            <p:fltVal val="0"/>
                                          </p:val>
                                        </p:tav>
                                        <p:tav tm="100000">
                                          <p:val>
                                            <p:strVal val="#ppt_w"/>
                                          </p:val>
                                        </p:tav>
                                      </p:tavLst>
                                    </p:anim>
                                    <p:anim calcmode="lin" valueType="num">
                                      <p:cBhvr>
                                        <p:cTn id="40" dur="1000" fill="hold"/>
                                        <p:tgtEl>
                                          <p:spTgt spid="33"/>
                                        </p:tgtEl>
                                        <p:attrNameLst>
                                          <p:attrName>ppt_h</p:attrName>
                                        </p:attrNameLst>
                                      </p:cBhvr>
                                      <p:tavLst>
                                        <p:tav tm="0">
                                          <p:val>
                                            <p:fltVal val="0"/>
                                          </p:val>
                                        </p:tav>
                                        <p:tav tm="100000">
                                          <p:val>
                                            <p:strVal val="#ppt_h"/>
                                          </p:val>
                                        </p:tav>
                                      </p:tavLst>
                                    </p:anim>
                                    <p:anim calcmode="lin" valueType="num">
                                      <p:cBhvr>
                                        <p:cTn id="41" dur="1000" fill="hold"/>
                                        <p:tgtEl>
                                          <p:spTgt spid="33"/>
                                        </p:tgtEl>
                                        <p:attrNameLst>
                                          <p:attrName>style.rotation</p:attrName>
                                        </p:attrNameLst>
                                      </p:cBhvr>
                                      <p:tavLst>
                                        <p:tav tm="0">
                                          <p:val>
                                            <p:fltVal val="90"/>
                                          </p:val>
                                        </p:tav>
                                        <p:tav tm="100000">
                                          <p:val>
                                            <p:fltVal val="0"/>
                                          </p:val>
                                        </p:tav>
                                      </p:tavLst>
                                    </p:anim>
                                    <p:animEffect transition="in" filter="fade">
                                      <p:cBhvr>
                                        <p:cTn id="42" dur="10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500" fill="hold"/>
                                        <p:tgtEl>
                                          <p:spTgt spid="35"/>
                                        </p:tgtEl>
                                        <p:attrNameLst>
                                          <p:attrName>ppt_w</p:attrName>
                                        </p:attrNameLst>
                                      </p:cBhvr>
                                      <p:tavLst>
                                        <p:tav tm="0">
                                          <p:val>
                                            <p:fltVal val="0"/>
                                          </p:val>
                                        </p:tav>
                                        <p:tav tm="100000">
                                          <p:val>
                                            <p:strVal val="#ppt_w"/>
                                          </p:val>
                                        </p:tav>
                                      </p:tavLst>
                                    </p:anim>
                                    <p:anim calcmode="lin" valueType="num">
                                      <p:cBhvr>
                                        <p:cTn id="53" dur="500" fill="hold"/>
                                        <p:tgtEl>
                                          <p:spTgt spid="35"/>
                                        </p:tgtEl>
                                        <p:attrNameLst>
                                          <p:attrName>ppt_h</p:attrName>
                                        </p:attrNameLst>
                                      </p:cBhvr>
                                      <p:tavLst>
                                        <p:tav tm="0">
                                          <p:val>
                                            <p:fltVal val="0"/>
                                          </p:val>
                                        </p:tav>
                                        <p:tav tm="100000">
                                          <p:val>
                                            <p:strVal val="#ppt_h"/>
                                          </p:val>
                                        </p:tav>
                                      </p:tavLst>
                                    </p:anim>
                                    <p:animEffect transition="in" filter="fade">
                                      <p:cBhvr>
                                        <p:cTn id="54" dur="500"/>
                                        <p:tgtEl>
                                          <p:spTgt spid="3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32" fill="hold"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circle(out)">
                                      <p:cBhvr>
                                        <p:cTn id="62" dur="20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500"/>
                                        <p:tgtEl>
                                          <p:spTgt spid="41"/>
                                        </p:tgtEl>
                                      </p:cBhvr>
                                    </p:animEffect>
                                  </p:childTnLst>
                                </p:cTn>
                              </p:par>
                            </p:childTnLst>
                          </p:cTn>
                        </p:par>
                      </p:childTnLst>
                    </p:cTn>
                  </p:par>
                  <p:par>
                    <p:cTn id="68" fill="hold">
                      <p:stCondLst>
                        <p:cond delay="indefinite"/>
                      </p:stCondLst>
                      <p:childTnLst>
                        <p:par>
                          <p:cTn id="69" fill="hold">
                            <p:stCondLst>
                              <p:cond delay="0"/>
                            </p:stCondLst>
                            <p:childTnLst>
                              <p:par>
                                <p:cTn id="70" presetID="45" presetClass="entr" presetSubtype="0" fill="hold" nodeType="click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fade">
                                      <p:cBhvr>
                                        <p:cTn id="72" dur="2000"/>
                                        <p:tgtEl>
                                          <p:spTgt spid="37"/>
                                        </p:tgtEl>
                                      </p:cBhvr>
                                    </p:animEffect>
                                    <p:anim calcmode="lin" valueType="num">
                                      <p:cBhvr>
                                        <p:cTn id="73" dur="2000" fill="hold"/>
                                        <p:tgtEl>
                                          <p:spTgt spid="37"/>
                                        </p:tgtEl>
                                        <p:attrNameLst>
                                          <p:attrName>ppt_w</p:attrName>
                                        </p:attrNameLst>
                                      </p:cBhvr>
                                      <p:tavLst>
                                        <p:tav tm="0" fmla="#ppt_w*sin(2.5*pi*$)">
                                          <p:val>
                                            <p:fltVal val="0"/>
                                          </p:val>
                                        </p:tav>
                                        <p:tav tm="100000">
                                          <p:val>
                                            <p:fltVal val="1"/>
                                          </p:val>
                                        </p:tav>
                                      </p:tavLst>
                                    </p:anim>
                                    <p:anim calcmode="lin" valueType="num">
                                      <p:cBhvr>
                                        <p:cTn id="74" dur="2000" fill="hold"/>
                                        <p:tgtEl>
                                          <p:spTgt spid="37"/>
                                        </p:tgtEl>
                                        <p:attrNameLst>
                                          <p:attrName>ppt_h</p:attrName>
                                        </p:attrNameLst>
                                      </p:cBhvr>
                                      <p:tavLst>
                                        <p:tav tm="0">
                                          <p:val>
                                            <p:strVal val="#ppt_h"/>
                                          </p:val>
                                        </p:tav>
                                        <p:tav tm="100000">
                                          <p:val>
                                            <p:strVal val="#ppt_h"/>
                                          </p:val>
                                        </p:tav>
                                      </p:tavLst>
                                    </p:anim>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ipe(down)">
                                      <p:cBhvr>
                                        <p:cTn id="79" dur="580">
                                          <p:stCondLst>
                                            <p:cond delay="0"/>
                                          </p:stCondLst>
                                        </p:cTn>
                                        <p:tgtEl>
                                          <p:spTgt spid="43"/>
                                        </p:tgtEl>
                                      </p:cBhvr>
                                    </p:animEffect>
                                    <p:anim calcmode="lin" valueType="num">
                                      <p:cBhvr>
                                        <p:cTn id="80" dur="1822" tmFilter="0,0; 0.14,0.36; 0.43,0.73; 0.71,0.91; 1.0,1.0">
                                          <p:stCondLst>
                                            <p:cond delay="0"/>
                                          </p:stCondLst>
                                        </p:cTn>
                                        <p:tgtEl>
                                          <p:spTgt spid="43"/>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43"/>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43"/>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43"/>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43"/>
                                        </p:tgtEl>
                                        <p:attrNameLst>
                                          <p:attrName>ppt_y</p:attrName>
                                        </p:attrNameLst>
                                      </p:cBhvr>
                                      <p:tavLst>
                                        <p:tav tm="0" fmla="#ppt_y-sin(pi*$)/81">
                                          <p:val>
                                            <p:fltVal val="0"/>
                                          </p:val>
                                        </p:tav>
                                        <p:tav tm="100000">
                                          <p:val>
                                            <p:fltVal val="1"/>
                                          </p:val>
                                        </p:tav>
                                      </p:tavLst>
                                    </p:anim>
                                    <p:animScale>
                                      <p:cBhvr>
                                        <p:cTn id="85" dur="26">
                                          <p:stCondLst>
                                            <p:cond delay="650"/>
                                          </p:stCondLst>
                                        </p:cTn>
                                        <p:tgtEl>
                                          <p:spTgt spid="43"/>
                                        </p:tgtEl>
                                      </p:cBhvr>
                                      <p:to x="100000" y="60000"/>
                                    </p:animScale>
                                    <p:animScale>
                                      <p:cBhvr>
                                        <p:cTn id="86" dur="166" decel="50000">
                                          <p:stCondLst>
                                            <p:cond delay="676"/>
                                          </p:stCondLst>
                                        </p:cTn>
                                        <p:tgtEl>
                                          <p:spTgt spid="43"/>
                                        </p:tgtEl>
                                      </p:cBhvr>
                                      <p:to x="100000" y="100000"/>
                                    </p:animScale>
                                    <p:animScale>
                                      <p:cBhvr>
                                        <p:cTn id="87" dur="26">
                                          <p:stCondLst>
                                            <p:cond delay="1312"/>
                                          </p:stCondLst>
                                        </p:cTn>
                                        <p:tgtEl>
                                          <p:spTgt spid="43"/>
                                        </p:tgtEl>
                                      </p:cBhvr>
                                      <p:to x="100000" y="80000"/>
                                    </p:animScale>
                                    <p:animScale>
                                      <p:cBhvr>
                                        <p:cTn id="88" dur="166" decel="50000">
                                          <p:stCondLst>
                                            <p:cond delay="1338"/>
                                          </p:stCondLst>
                                        </p:cTn>
                                        <p:tgtEl>
                                          <p:spTgt spid="43"/>
                                        </p:tgtEl>
                                      </p:cBhvr>
                                      <p:to x="100000" y="100000"/>
                                    </p:animScale>
                                    <p:animScale>
                                      <p:cBhvr>
                                        <p:cTn id="89" dur="26">
                                          <p:stCondLst>
                                            <p:cond delay="1642"/>
                                          </p:stCondLst>
                                        </p:cTn>
                                        <p:tgtEl>
                                          <p:spTgt spid="43"/>
                                        </p:tgtEl>
                                      </p:cBhvr>
                                      <p:to x="100000" y="90000"/>
                                    </p:animScale>
                                    <p:animScale>
                                      <p:cBhvr>
                                        <p:cTn id="90" dur="166" decel="50000">
                                          <p:stCondLst>
                                            <p:cond delay="1668"/>
                                          </p:stCondLst>
                                        </p:cTn>
                                        <p:tgtEl>
                                          <p:spTgt spid="43"/>
                                        </p:tgtEl>
                                      </p:cBhvr>
                                      <p:to x="100000" y="100000"/>
                                    </p:animScale>
                                    <p:animScale>
                                      <p:cBhvr>
                                        <p:cTn id="91" dur="26">
                                          <p:stCondLst>
                                            <p:cond delay="1808"/>
                                          </p:stCondLst>
                                        </p:cTn>
                                        <p:tgtEl>
                                          <p:spTgt spid="43"/>
                                        </p:tgtEl>
                                      </p:cBhvr>
                                      <p:to x="100000" y="95000"/>
                                    </p:animScale>
                                    <p:animScale>
                                      <p:cBhvr>
                                        <p:cTn id="92" dur="166" decel="50000">
                                          <p:stCondLst>
                                            <p:cond delay="1834"/>
                                          </p:stCondLst>
                                        </p:cTn>
                                        <p:tgtEl>
                                          <p:spTgt spid="43"/>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9"/>
                                        </p:tgtEl>
                                        <p:attrNameLst>
                                          <p:attrName>style.visibility</p:attrName>
                                        </p:attrNameLst>
                                      </p:cBhvr>
                                      <p:to>
                                        <p:strVal val="visible"/>
                                      </p:to>
                                    </p:set>
                                    <p:animEffect transition="in" filter="fade">
                                      <p:cBhvr>
                                        <p:cTn id="97" dur="500"/>
                                        <p:tgtEl>
                                          <p:spTgt spid="39"/>
                                        </p:tgtEl>
                                      </p:cBhvr>
                                    </p:animEffect>
                                  </p:childTnLst>
                                </p:cTn>
                              </p:par>
                            </p:childTnLst>
                          </p:cTn>
                        </p:par>
                      </p:childTnLst>
                    </p:cTn>
                  </p:par>
                  <p:par>
                    <p:cTn id="98" fill="hold">
                      <p:stCondLst>
                        <p:cond delay="indefinite"/>
                      </p:stCondLst>
                      <p:childTnLst>
                        <p:par>
                          <p:cTn id="99" fill="hold">
                            <p:stCondLst>
                              <p:cond delay="0"/>
                            </p:stCondLst>
                            <p:childTnLst>
                              <p:par>
                                <p:cTn id="100" presetID="31" presetClass="entr" presetSubtype="0" fill="hold" grpId="0" nodeType="clickEffect">
                                  <p:stCondLst>
                                    <p:cond delay="0"/>
                                  </p:stCondLst>
                                  <p:childTnLst>
                                    <p:set>
                                      <p:cBhvr>
                                        <p:cTn id="101" dur="1" fill="hold">
                                          <p:stCondLst>
                                            <p:cond delay="0"/>
                                          </p:stCondLst>
                                        </p:cTn>
                                        <p:tgtEl>
                                          <p:spTgt spid="44"/>
                                        </p:tgtEl>
                                        <p:attrNameLst>
                                          <p:attrName>style.visibility</p:attrName>
                                        </p:attrNameLst>
                                      </p:cBhvr>
                                      <p:to>
                                        <p:strVal val="visible"/>
                                      </p:to>
                                    </p:set>
                                    <p:anim calcmode="lin" valueType="num">
                                      <p:cBhvr>
                                        <p:cTn id="102" dur="1000" fill="hold"/>
                                        <p:tgtEl>
                                          <p:spTgt spid="44"/>
                                        </p:tgtEl>
                                        <p:attrNameLst>
                                          <p:attrName>ppt_w</p:attrName>
                                        </p:attrNameLst>
                                      </p:cBhvr>
                                      <p:tavLst>
                                        <p:tav tm="0">
                                          <p:val>
                                            <p:fltVal val="0"/>
                                          </p:val>
                                        </p:tav>
                                        <p:tav tm="100000">
                                          <p:val>
                                            <p:strVal val="#ppt_w"/>
                                          </p:val>
                                        </p:tav>
                                      </p:tavLst>
                                    </p:anim>
                                    <p:anim calcmode="lin" valueType="num">
                                      <p:cBhvr>
                                        <p:cTn id="103" dur="1000" fill="hold"/>
                                        <p:tgtEl>
                                          <p:spTgt spid="44"/>
                                        </p:tgtEl>
                                        <p:attrNameLst>
                                          <p:attrName>ppt_h</p:attrName>
                                        </p:attrNameLst>
                                      </p:cBhvr>
                                      <p:tavLst>
                                        <p:tav tm="0">
                                          <p:val>
                                            <p:fltVal val="0"/>
                                          </p:val>
                                        </p:tav>
                                        <p:tav tm="100000">
                                          <p:val>
                                            <p:strVal val="#ppt_h"/>
                                          </p:val>
                                        </p:tav>
                                      </p:tavLst>
                                    </p:anim>
                                    <p:anim calcmode="lin" valueType="num">
                                      <p:cBhvr>
                                        <p:cTn id="104" dur="1000" fill="hold"/>
                                        <p:tgtEl>
                                          <p:spTgt spid="44"/>
                                        </p:tgtEl>
                                        <p:attrNameLst>
                                          <p:attrName>style.rotation</p:attrName>
                                        </p:attrNameLst>
                                      </p:cBhvr>
                                      <p:tavLst>
                                        <p:tav tm="0">
                                          <p:val>
                                            <p:fltVal val="90"/>
                                          </p:val>
                                        </p:tav>
                                        <p:tav tm="100000">
                                          <p:val>
                                            <p:fltVal val="0"/>
                                          </p:val>
                                        </p:tav>
                                      </p:tavLst>
                                    </p:anim>
                                    <p:animEffect transition="in" filter="fade">
                                      <p:cBhvr>
                                        <p:cTn id="105" dur="1000"/>
                                        <p:tgtEl>
                                          <p:spTgt spid="44"/>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42"/>
                                        </p:tgtEl>
                                        <p:attrNameLst>
                                          <p:attrName>style.visibility</p:attrName>
                                        </p:attrNameLst>
                                      </p:cBhvr>
                                      <p:to>
                                        <p:strVal val="visible"/>
                                      </p:to>
                                    </p:set>
                                    <p:animEffect transition="in" filter="fade">
                                      <p:cBhvr>
                                        <p:cTn id="110" dur="500"/>
                                        <p:tgtEl>
                                          <p:spTgt spid="42"/>
                                        </p:tgtEl>
                                      </p:cBhvr>
                                    </p:animEffect>
                                  </p:childTnLst>
                                </p:cTn>
                              </p:par>
                            </p:childTnLst>
                          </p:cTn>
                        </p:par>
                      </p:childTnLst>
                    </p:cTn>
                  </p:par>
                  <p:par>
                    <p:cTn id="111" fill="hold">
                      <p:stCondLst>
                        <p:cond delay="indefinite"/>
                      </p:stCondLst>
                      <p:childTnLst>
                        <p:par>
                          <p:cTn id="112" fill="hold">
                            <p:stCondLst>
                              <p:cond delay="0"/>
                            </p:stCondLst>
                            <p:childTnLst>
                              <p:par>
                                <p:cTn id="113" presetID="6" presetClass="entr" presetSubtype="32" fill="hold" nodeType="click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circle(out)">
                                      <p:cBhvr>
                                        <p:cTn id="115" dur="2000"/>
                                        <p:tgtEl>
                                          <p:spTgt spid="4"/>
                                        </p:tgtEl>
                                      </p:cBhvr>
                                    </p:animEffect>
                                  </p:childTnLst>
                                </p:cTn>
                              </p:par>
                            </p:childTnLst>
                          </p:cTn>
                        </p:par>
                      </p:childTnLst>
                    </p:cTn>
                  </p:par>
                  <p:par>
                    <p:cTn id="116" fill="hold">
                      <p:stCondLst>
                        <p:cond delay="indefinite"/>
                      </p:stCondLst>
                      <p:childTnLst>
                        <p:par>
                          <p:cTn id="117" fill="hold">
                            <p:stCondLst>
                              <p:cond delay="0"/>
                            </p:stCondLst>
                            <p:childTnLst>
                              <p:par>
                                <p:cTn id="118" presetID="21" presetClass="entr" presetSubtype="1" fill="hold" nodeType="clickEffect">
                                  <p:stCondLst>
                                    <p:cond delay="0"/>
                                  </p:stCondLst>
                                  <p:childTnLst>
                                    <p:set>
                                      <p:cBhvr>
                                        <p:cTn id="119" dur="1" fill="hold">
                                          <p:stCondLst>
                                            <p:cond delay="0"/>
                                          </p:stCondLst>
                                        </p:cTn>
                                        <p:tgtEl>
                                          <p:spTgt spid="54"/>
                                        </p:tgtEl>
                                        <p:attrNameLst>
                                          <p:attrName>style.visibility</p:attrName>
                                        </p:attrNameLst>
                                      </p:cBhvr>
                                      <p:to>
                                        <p:strVal val="visible"/>
                                      </p:to>
                                    </p:set>
                                    <p:animEffect transition="in" filter="wheel(1)">
                                      <p:cBhvr>
                                        <p:cTn id="120" dur="2000"/>
                                        <p:tgtEl>
                                          <p:spTgt spid="54"/>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fade">
                                      <p:cBhvr>
                                        <p:cTn id="125" dur="500"/>
                                        <p:tgtEl>
                                          <p:spTgt spid="53"/>
                                        </p:tgtEl>
                                      </p:cBhvr>
                                    </p:animEffect>
                                  </p:childTnLst>
                                </p:cTn>
                              </p:par>
                            </p:childTnLst>
                          </p:cTn>
                        </p:par>
                      </p:childTnLst>
                    </p:cTn>
                  </p:par>
                  <p:par>
                    <p:cTn id="126" fill="hold">
                      <p:stCondLst>
                        <p:cond delay="indefinite"/>
                      </p:stCondLst>
                      <p:childTnLst>
                        <p:par>
                          <p:cTn id="127" fill="hold">
                            <p:stCondLst>
                              <p:cond delay="0"/>
                            </p:stCondLst>
                            <p:childTnLst>
                              <p:par>
                                <p:cTn id="128" presetID="22" presetClass="entr" presetSubtype="8" fill="hold" nodeType="clickEffect">
                                  <p:stCondLst>
                                    <p:cond delay="0"/>
                                  </p:stCondLst>
                                  <p:childTnLst>
                                    <p:set>
                                      <p:cBhvr>
                                        <p:cTn id="129" dur="1" fill="hold">
                                          <p:stCondLst>
                                            <p:cond delay="0"/>
                                          </p:stCondLst>
                                        </p:cTn>
                                        <p:tgtEl>
                                          <p:spTgt spid="142341"/>
                                        </p:tgtEl>
                                        <p:attrNameLst>
                                          <p:attrName>style.visibility</p:attrName>
                                        </p:attrNameLst>
                                      </p:cBhvr>
                                      <p:to>
                                        <p:strVal val="visible"/>
                                      </p:to>
                                    </p:set>
                                    <p:animEffect transition="in" filter="wipe(left)">
                                      <p:cBhvr>
                                        <p:cTn id="130" dur="500"/>
                                        <p:tgtEl>
                                          <p:spTgt spid="142341"/>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52"/>
                                        </p:tgtEl>
                                        <p:attrNameLst>
                                          <p:attrName>style.visibility</p:attrName>
                                        </p:attrNameLst>
                                      </p:cBhvr>
                                      <p:to>
                                        <p:strVal val="visible"/>
                                      </p:to>
                                    </p:set>
                                    <p:animEffect transition="in" filter="fade">
                                      <p:cBhvr>
                                        <p:cTn id="135" dur="500"/>
                                        <p:tgtEl>
                                          <p:spTgt spid="52"/>
                                        </p:tgtEl>
                                      </p:cBhvr>
                                    </p:animEffect>
                                  </p:childTnLst>
                                </p:cTn>
                              </p:par>
                            </p:childTnLst>
                          </p:cTn>
                        </p:par>
                      </p:childTnLst>
                    </p:cTn>
                  </p:par>
                  <p:par>
                    <p:cTn id="136" fill="hold">
                      <p:stCondLst>
                        <p:cond delay="indefinite"/>
                      </p:stCondLst>
                      <p:childTnLst>
                        <p:par>
                          <p:cTn id="137" fill="hold">
                            <p:stCondLst>
                              <p:cond delay="0"/>
                            </p:stCondLst>
                            <p:childTnLst>
                              <p:par>
                                <p:cTn id="138" presetID="15" presetClass="entr" presetSubtype="0" fill="hold" nodeType="clickEffect">
                                  <p:stCondLst>
                                    <p:cond delay="0"/>
                                  </p:stCondLst>
                                  <p:childTnLst>
                                    <p:set>
                                      <p:cBhvr>
                                        <p:cTn id="139" dur="1" fill="hold">
                                          <p:stCondLst>
                                            <p:cond delay="0"/>
                                          </p:stCondLst>
                                        </p:cTn>
                                        <p:tgtEl>
                                          <p:spTgt spid="142342"/>
                                        </p:tgtEl>
                                        <p:attrNameLst>
                                          <p:attrName>style.visibility</p:attrName>
                                        </p:attrNameLst>
                                      </p:cBhvr>
                                      <p:to>
                                        <p:strVal val="visible"/>
                                      </p:to>
                                    </p:set>
                                    <p:anim calcmode="lin" valueType="num">
                                      <p:cBhvr>
                                        <p:cTn id="140" dur="3000" fill="hold"/>
                                        <p:tgtEl>
                                          <p:spTgt spid="142342"/>
                                        </p:tgtEl>
                                        <p:attrNameLst>
                                          <p:attrName>ppt_w</p:attrName>
                                        </p:attrNameLst>
                                      </p:cBhvr>
                                      <p:tavLst>
                                        <p:tav tm="0">
                                          <p:val>
                                            <p:fltVal val="0"/>
                                          </p:val>
                                        </p:tav>
                                        <p:tav tm="100000">
                                          <p:val>
                                            <p:strVal val="#ppt_w"/>
                                          </p:val>
                                        </p:tav>
                                      </p:tavLst>
                                    </p:anim>
                                    <p:anim calcmode="lin" valueType="num">
                                      <p:cBhvr>
                                        <p:cTn id="141" dur="3000" fill="hold"/>
                                        <p:tgtEl>
                                          <p:spTgt spid="142342"/>
                                        </p:tgtEl>
                                        <p:attrNameLst>
                                          <p:attrName>ppt_h</p:attrName>
                                        </p:attrNameLst>
                                      </p:cBhvr>
                                      <p:tavLst>
                                        <p:tav tm="0">
                                          <p:val>
                                            <p:fltVal val="0"/>
                                          </p:val>
                                        </p:tav>
                                        <p:tav tm="100000">
                                          <p:val>
                                            <p:strVal val="#ppt_h"/>
                                          </p:val>
                                        </p:tav>
                                      </p:tavLst>
                                    </p:anim>
                                    <p:anim calcmode="lin" valueType="num">
                                      <p:cBhvr>
                                        <p:cTn id="142" dur="3000" fill="hold"/>
                                        <p:tgtEl>
                                          <p:spTgt spid="142342"/>
                                        </p:tgtEl>
                                        <p:attrNameLst>
                                          <p:attrName>ppt_x</p:attrName>
                                        </p:attrNameLst>
                                      </p:cBhvr>
                                      <p:tavLst>
                                        <p:tav tm="0" fmla="#ppt_x+(cos(-2*pi*(1-$))*-#ppt_x-sin(-2*pi*(1-$))*(1-#ppt_y))*(1-$)">
                                          <p:val>
                                            <p:fltVal val="0"/>
                                          </p:val>
                                        </p:tav>
                                        <p:tav tm="100000">
                                          <p:val>
                                            <p:fltVal val="1"/>
                                          </p:val>
                                        </p:tav>
                                      </p:tavLst>
                                    </p:anim>
                                    <p:anim calcmode="lin" valueType="num">
                                      <p:cBhvr>
                                        <p:cTn id="143" dur="3000" fill="hold"/>
                                        <p:tgtEl>
                                          <p:spTgt spid="14234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44" fill="hold">
                      <p:stCondLst>
                        <p:cond delay="indefinite"/>
                      </p:stCondLst>
                      <p:childTnLst>
                        <p:par>
                          <p:cTn id="145" fill="hold">
                            <p:stCondLst>
                              <p:cond delay="0"/>
                            </p:stCondLst>
                            <p:childTnLst>
                              <p:par>
                                <p:cTn id="146" presetID="42" presetClass="entr" presetSubtype="0" fill="hold" nodeType="clickEffect">
                                  <p:stCondLst>
                                    <p:cond delay="0"/>
                                  </p:stCondLst>
                                  <p:childTnLst>
                                    <p:set>
                                      <p:cBhvr>
                                        <p:cTn id="147" dur="1" fill="hold">
                                          <p:stCondLst>
                                            <p:cond delay="0"/>
                                          </p:stCondLst>
                                        </p:cTn>
                                        <p:tgtEl>
                                          <p:spTgt spid="142343"/>
                                        </p:tgtEl>
                                        <p:attrNameLst>
                                          <p:attrName>style.visibility</p:attrName>
                                        </p:attrNameLst>
                                      </p:cBhvr>
                                      <p:to>
                                        <p:strVal val="visible"/>
                                      </p:to>
                                    </p:set>
                                    <p:animEffect transition="in" filter="fade">
                                      <p:cBhvr>
                                        <p:cTn id="148" dur="1000"/>
                                        <p:tgtEl>
                                          <p:spTgt spid="142343"/>
                                        </p:tgtEl>
                                      </p:cBhvr>
                                    </p:animEffect>
                                    <p:anim calcmode="lin" valueType="num">
                                      <p:cBhvr>
                                        <p:cTn id="149" dur="1000" fill="hold"/>
                                        <p:tgtEl>
                                          <p:spTgt spid="142343"/>
                                        </p:tgtEl>
                                        <p:attrNameLst>
                                          <p:attrName>ppt_x</p:attrName>
                                        </p:attrNameLst>
                                      </p:cBhvr>
                                      <p:tavLst>
                                        <p:tav tm="0">
                                          <p:val>
                                            <p:strVal val="#ppt_x"/>
                                          </p:val>
                                        </p:tav>
                                        <p:tav tm="100000">
                                          <p:val>
                                            <p:strVal val="#ppt_x"/>
                                          </p:val>
                                        </p:tav>
                                      </p:tavLst>
                                    </p:anim>
                                    <p:anim calcmode="lin" valueType="num">
                                      <p:cBhvr>
                                        <p:cTn id="150" dur="1000" fill="hold"/>
                                        <p:tgtEl>
                                          <p:spTgt spid="142343"/>
                                        </p:tgtEl>
                                        <p:attrNameLst>
                                          <p:attrName>ppt_y</p:attrName>
                                        </p:attrNameLst>
                                      </p:cBhvr>
                                      <p:tavLst>
                                        <p:tav tm="0">
                                          <p:val>
                                            <p:strVal val="#ppt_y+.1"/>
                                          </p:val>
                                        </p:tav>
                                        <p:tav tm="100000">
                                          <p:val>
                                            <p:strVal val="#ppt_y"/>
                                          </p:val>
                                        </p:tav>
                                      </p:tavLst>
                                    </p:anim>
                                  </p:childTnLst>
                                </p:cTn>
                              </p:par>
                            </p:childTnLst>
                          </p:cTn>
                        </p:par>
                      </p:childTnLst>
                    </p:cTn>
                  </p:par>
                  <p:par>
                    <p:cTn id="151" fill="hold">
                      <p:stCondLst>
                        <p:cond delay="indefinite"/>
                      </p:stCondLst>
                      <p:childTnLst>
                        <p:par>
                          <p:cTn id="152" fill="hold">
                            <p:stCondLst>
                              <p:cond delay="0"/>
                            </p:stCondLst>
                            <p:childTnLst>
                              <p:par>
                                <p:cTn id="153" presetID="10" presetClass="entr" presetSubtype="0" fill="hold" grpId="0" nodeType="clickEffect">
                                  <p:stCondLst>
                                    <p:cond delay="0"/>
                                  </p:stCondLst>
                                  <p:childTnLst>
                                    <p:set>
                                      <p:cBhvr>
                                        <p:cTn id="154" dur="1" fill="hold">
                                          <p:stCondLst>
                                            <p:cond delay="0"/>
                                          </p:stCondLst>
                                        </p:cTn>
                                        <p:tgtEl>
                                          <p:spTgt spid="55"/>
                                        </p:tgtEl>
                                        <p:attrNameLst>
                                          <p:attrName>style.visibility</p:attrName>
                                        </p:attrNameLst>
                                      </p:cBhvr>
                                      <p:to>
                                        <p:strVal val="visible"/>
                                      </p:to>
                                    </p:set>
                                    <p:animEffect transition="in" filter="fade">
                                      <p:cBhvr>
                                        <p:cTn id="155" dur="500"/>
                                        <p:tgtEl>
                                          <p:spTgt spid="55"/>
                                        </p:tgtEl>
                                      </p:cBhvr>
                                    </p:animEffect>
                                  </p:childTnLst>
                                </p:cTn>
                              </p:par>
                            </p:childTnLst>
                          </p:cTn>
                        </p:par>
                      </p:childTnLst>
                    </p:cTn>
                  </p:par>
                  <p:par>
                    <p:cTn id="156" fill="hold">
                      <p:stCondLst>
                        <p:cond delay="indefinite"/>
                      </p:stCondLst>
                      <p:childTnLst>
                        <p:par>
                          <p:cTn id="157" fill="hold">
                            <p:stCondLst>
                              <p:cond delay="0"/>
                            </p:stCondLst>
                            <p:childTnLst>
                              <p:par>
                                <p:cTn id="158" presetID="4" presetClass="entr" presetSubtype="32" fill="hold" nodeType="clickEffect">
                                  <p:stCondLst>
                                    <p:cond delay="0"/>
                                  </p:stCondLst>
                                  <p:childTnLst>
                                    <p:set>
                                      <p:cBhvr>
                                        <p:cTn id="159" dur="1" fill="hold">
                                          <p:stCondLst>
                                            <p:cond delay="0"/>
                                          </p:stCondLst>
                                        </p:cTn>
                                        <p:tgtEl>
                                          <p:spTgt spid="142345"/>
                                        </p:tgtEl>
                                        <p:attrNameLst>
                                          <p:attrName>style.visibility</p:attrName>
                                        </p:attrNameLst>
                                      </p:cBhvr>
                                      <p:to>
                                        <p:strVal val="visible"/>
                                      </p:to>
                                    </p:set>
                                    <p:animEffect transition="in" filter="box(out)">
                                      <p:cBhvr>
                                        <p:cTn id="160" dur="2000"/>
                                        <p:tgtEl>
                                          <p:spTgt spid="142345"/>
                                        </p:tgtEl>
                                      </p:cBhvr>
                                    </p:animEffect>
                                  </p:childTnLst>
                                </p:cTn>
                              </p:par>
                            </p:childTnLst>
                          </p:cTn>
                        </p:par>
                      </p:childTnLst>
                    </p:cTn>
                  </p:par>
                  <p:par>
                    <p:cTn id="161" fill="hold">
                      <p:stCondLst>
                        <p:cond delay="indefinite"/>
                      </p:stCondLst>
                      <p:childTnLst>
                        <p:par>
                          <p:cTn id="162" fill="hold">
                            <p:stCondLst>
                              <p:cond delay="0"/>
                            </p:stCondLst>
                            <p:childTnLst>
                              <p:par>
                                <p:cTn id="163" presetID="4" presetClass="entr" presetSubtype="32" fill="hold" nodeType="clickEffect">
                                  <p:stCondLst>
                                    <p:cond delay="0"/>
                                  </p:stCondLst>
                                  <p:childTnLst>
                                    <p:set>
                                      <p:cBhvr>
                                        <p:cTn id="164" dur="1" fill="hold">
                                          <p:stCondLst>
                                            <p:cond delay="0"/>
                                          </p:stCondLst>
                                        </p:cTn>
                                        <p:tgtEl>
                                          <p:spTgt spid="142346"/>
                                        </p:tgtEl>
                                        <p:attrNameLst>
                                          <p:attrName>style.visibility</p:attrName>
                                        </p:attrNameLst>
                                      </p:cBhvr>
                                      <p:to>
                                        <p:strVal val="visible"/>
                                      </p:to>
                                    </p:set>
                                    <p:animEffect transition="in" filter="box(out)">
                                      <p:cBhvr>
                                        <p:cTn id="165" dur="2000"/>
                                        <p:tgtEl>
                                          <p:spTgt spid="142346"/>
                                        </p:tgtEl>
                                      </p:cBhvr>
                                    </p:animEffect>
                                  </p:childTnLst>
                                </p:cTn>
                              </p:par>
                            </p:childTnLst>
                          </p:cTn>
                        </p:par>
                      </p:childTnLst>
                    </p:cTn>
                  </p:par>
                  <p:par>
                    <p:cTn id="166" fill="hold">
                      <p:stCondLst>
                        <p:cond delay="indefinite"/>
                      </p:stCondLst>
                      <p:childTnLst>
                        <p:par>
                          <p:cTn id="167" fill="hold">
                            <p:stCondLst>
                              <p:cond delay="0"/>
                            </p:stCondLst>
                            <p:childTnLst>
                              <p:par>
                                <p:cTn id="168" presetID="10" presetClass="entr" presetSubtype="0" fill="hold" grpId="0" nodeType="clickEffect">
                                  <p:stCondLst>
                                    <p:cond delay="0"/>
                                  </p:stCondLst>
                                  <p:childTnLst>
                                    <p:set>
                                      <p:cBhvr>
                                        <p:cTn id="169" dur="1" fill="hold">
                                          <p:stCondLst>
                                            <p:cond delay="0"/>
                                          </p:stCondLst>
                                        </p:cTn>
                                        <p:tgtEl>
                                          <p:spTgt spid="56"/>
                                        </p:tgtEl>
                                        <p:attrNameLst>
                                          <p:attrName>style.visibility</p:attrName>
                                        </p:attrNameLst>
                                      </p:cBhvr>
                                      <p:to>
                                        <p:strVal val="visible"/>
                                      </p:to>
                                    </p:set>
                                    <p:animEffect transition="in" filter="fade">
                                      <p:cBhvr>
                                        <p:cTn id="170" dur="500"/>
                                        <p:tgtEl>
                                          <p:spTgt spid="56"/>
                                        </p:tgtEl>
                                      </p:cBhvr>
                                    </p:animEffect>
                                  </p:childTnLst>
                                </p:cTn>
                              </p:par>
                            </p:childTnLst>
                          </p:cTn>
                        </p:par>
                      </p:childTnLst>
                    </p:cTn>
                  </p:par>
                  <p:par>
                    <p:cTn id="171" fill="hold">
                      <p:stCondLst>
                        <p:cond delay="indefinite"/>
                      </p:stCondLst>
                      <p:childTnLst>
                        <p:par>
                          <p:cTn id="172" fill="hold">
                            <p:stCondLst>
                              <p:cond delay="0"/>
                            </p:stCondLst>
                            <p:childTnLst>
                              <p:par>
                                <p:cTn id="173" presetID="10" presetClass="entr" presetSubtype="0" fill="hold" nodeType="clickEffect">
                                  <p:stCondLst>
                                    <p:cond delay="0"/>
                                  </p:stCondLst>
                                  <p:childTnLst>
                                    <p:set>
                                      <p:cBhvr>
                                        <p:cTn id="174" dur="1" fill="hold">
                                          <p:stCondLst>
                                            <p:cond delay="0"/>
                                          </p:stCondLst>
                                        </p:cTn>
                                        <p:tgtEl>
                                          <p:spTgt spid="60"/>
                                        </p:tgtEl>
                                        <p:attrNameLst>
                                          <p:attrName>style.visibility</p:attrName>
                                        </p:attrNameLst>
                                      </p:cBhvr>
                                      <p:to>
                                        <p:strVal val="visible"/>
                                      </p:to>
                                    </p:set>
                                    <p:animEffect transition="in" filter="fade">
                                      <p:cBhvr>
                                        <p:cTn id="175" dur="500"/>
                                        <p:tgtEl>
                                          <p:spTgt spid="60"/>
                                        </p:tgtEl>
                                      </p:cBhvr>
                                    </p:animEffect>
                                  </p:childTnLst>
                                </p:cTn>
                              </p:par>
                            </p:childTnLst>
                          </p:cTn>
                        </p:par>
                      </p:childTnLst>
                    </p:cTn>
                  </p:par>
                  <p:par>
                    <p:cTn id="176" fill="hold">
                      <p:stCondLst>
                        <p:cond delay="indefinite"/>
                      </p:stCondLst>
                      <p:childTnLst>
                        <p:par>
                          <p:cTn id="177" fill="hold">
                            <p:stCondLst>
                              <p:cond delay="0"/>
                            </p:stCondLst>
                            <p:childTnLst>
                              <p:par>
                                <p:cTn id="178" presetID="10" presetClass="entr" presetSubtype="0" fill="hold" nodeType="clickEffect">
                                  <p:stCondLst>
                                    <p:cond delay="0"/>
                                  </p:stCondLst>
                                  <p:childTnLst>
                                    <p:set>
                                      <p:cBhvr>
                                        <p:cTn id="179" dur="1" fill="hold">
                                          <p:stCondLst>
                                            <p:cond delay="0"/>
                                          </p:stCondLst>
                                        </p:cTn>
                                        <p:tgtEl>
                                          <p:spTgt spid="61"/>
                                        </p:tgtEl>
                                        <p:attrNameLst>
                                          <p:attrName>style.visibility</p:attrName>
                                        </p:attrNameLst>
                                      </p:cBhvr>
                                      <p:to>
                                        <p:strVal val="visible"/>
                                      </p:to>
                                    </p:set>
                                    <p:animEffect transition="in" filter="fade">
                                      <p:cBhvr>
                                        <p:cTn id="180"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3" grpId="0" animBg="1"/>
      <p:bldP spid="2950158" grpId="0"/>
      <p:bldP spid="2950159" grpId="0"/>
      <p:bldP spid="2950160" grpId="0"/>
      <p:bldP spid="2950161" grpId="0"/>
      <p:bldP spid="40" grpId="0"/>
      <p:bldP spid="41" grpId="0"/>
      <p:bldP spid="2" grpId="0"/>
      <p:bldP spid="39" grpId="0"/>
      <p:bldP spid="42" grpId="0"/>
      <p:bldP spid="44" grpId="0" animBg="1"/>
      <p:bldP spid="52" grpId="0"/>
      <p:bldP spid="53" grpId="0"/>
      <p:bldP spid="55" grpId="0"/>
      <p:bldP spid="5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Agenda</a:t>
            </a:r>
            <a:endParaRPr lang="en-US" dirty="0"/>
          </a:p>
        </p:txBody>
      </p:sp>
      <p:sp>
        <p:nvSpPr>
          <p:cNvPr id="3" name="Text Placeholder 2"/>
          <p:cNvSpPr>
            <a:spLocks noGrp="1"/>
          </p:cNvSpPr>
          <p:nvPr>
            <p:ph type="body" sz="quarter" idx="13"/>
          </p:nvPr>
        </p:nvSpPr>
        <p:spPr/>
        <p:txBody>
          <a:bodyPr/>
          <a:lstStyle/>
          <a:p>
            <a:pPr algn="ctr"/>
            <a:r>
              <a:rPr lang="de-DE" b="1" dirty="0"/>
              <a:t>1</a:t>
            </a:r>
            <a:endParaRPr lang="en-US" b="1" dirty="0"/>
          </a:p>
        </p:txBody>
      </p:sp>
      <p:sp>
        <p:nvSpPr>
          <p:cNvPr id="4" name="Text Placeholder 3"/>
          <p:cNvSpPr>
            <a:spLocks noGrp="1"/>
          </p:cNvSpPr>
          <p:nvPr>
            <p:ph type="body" sz="quarter" idx="14"/>
          </p:nvPr>
        </p:nvSpPr>
        <p:spPr>
          <a:solidFill>
            <a:schemeClr val="accent1"/>
          </a:solidFill>
        </p:spPr>
        <p:txBody>
          <a:bodyPr vert="horz" lIns="90000" tIns="46800" rIns="90000" bIns="46800" rtlCol="0" anchor="ctr">
            <a:noAutofit/>
          </a:bodyPr>
          <a:lstStyle/>
          <a:p>
            <a:r>
              <a:rPr lang="de-DE" dirty="0"/>
              <a:t>Innovation Radar</a:t>
            </a:r>
            <a:endParaRPr lang="en-US" dirty="0"/>
          </a:p>
        </p:txBody>
      </p:sp>
      <p:sp>
        <p:nvSpPr>
          <p:cNvPr id="5" name="Text Placeholder 4"/>
          <p:cNvSpPr>
            <a:spLocks noGrp="1"/>
          </p:cNvSpPr>
          <p:nvPr>
            <p:ph type="body" sz="quarter" idx="15"/>
          </p:nvPr>
        </p:nvSpPr>
        <p:spPr/>
        <p:txBody>
          <a:bodyPr/>
          <a:lstStyle/>
          <a:p>
            <a:pPr algn="ctr"/>
            <a:r>
              <a:rPr lang="de-DE" b="1" dirty="0"/>
              <a:t>2</a:t>
            </a:r>
            <a:endParaRPr lang="en-US" b="1" dirty="0"/>
          </a:p>
        </p:txBody>
      </p:sp>
      <p:sp>
        <p:nvSpPr>
          <p:cNvPr id="6" name="Text Placeholder 5"/>
          <p:cNvSpPr>
            <a:spLocks noGrp="1"/>
          </p:cNvSpPr>
          <p:nvPr>
            <p:ph type="body" sz="quarter" idx="16"/>
          </p:nvPr>
        </p:nvSpPr>
        <p:spPr>
          <a:solidFill>
            <a:schemeClr val="accent1">
              <a:lumMod val="75000"/>
            </a:schemeClr>
          </a:solidFill>
        </p:spPr>
        <p:txBody>
          <a:bodyPr vert="horz" lIns="90000" tIns="46800" rIns="90000" bIns="46800" rtlCol="0" anchor="ctr">
            <a:noAutofit/>
          </a:bodyPr>
          <a:lstStyle/>
          <a:p>
            <a:r>
              <a:rPr lang="de-DE" b="1" dirty="0"/>
              <a:t>Corporate Entrepreneurship Matrix</a:t>
            </a:r>
          </a:p>
        </p:txBody>
      </p:sp>
    </p:spTree>
    <p:extLst>
      <p:ext uri="{BB962C8B-B14F-4D97-AF65-F5344CB8AC3E}">
        <p14:creationId xmlns:p14="http://schemas.microsoft.com/office/powerpoint/2010/main" val="2973220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Status Quo</a:t>
            </a: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25</a:t>
            </a:fld>
            <a:endParaRPr lang="en-US" noProof="0" dirty="0"/>
          </a:p>
        </p:txBody>
      </p:sp>
    </p:spTree>
    <p:extLst>
      <p:ext uri="{BB962C8B-B14F-4D97-AF65-F5344CB8AC3E}">
        <p14:creationId xmlns:p14="http://schemas.microsoft.com/office/powerpoint/2010/main" val="236090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IBM France Research Center, La Gaude, France, 1958-62</a:t>
            </a:r>
            <a:endParaRPr lang="en-US" dirty="0"/>
          </a:p>
        </p:txBody>
      </p:sp>
      <p:pic>
        <p:nvPicPr>
          <p:cNvPr id="7782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036676" y="1160748"/>
            <a:ext cx="6053658" cy="50971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26</a:t>
            </a:fld>
            <a:endParaRPr lang="en-US" noProof="0" dirty="0"/>
          </a:p>
        </p:txBody>
      </p:sp>
    </p:spTree>
    <p:extLst>
      <p:ext uri="{BB962C8B-B14F-4D97-AF65-F5344CB8AC3E}">
        <p14:creationId xmlns:p14="http://schemas.microsoft.com/office/powerpoint/2010/main" val="17590229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future EDF R&amp;D </a:t>
            </a:r>
            <a:r>
              <a:rPr lang="en-US" dirty="0" err="1"/>
              <a:t>centre</a:t>
            </a:r>
            <a:r>
              <a:rPr lang="en-US" dirty="0"/>
              <a:t> in </a:t>
            </a:r>
            <a:r>
              <a:rPr lang="en-US" dirty="0" err="1"/>
              <a:t>Saclay</a:t>
            </a:r>
            <a:r>
              <a:rPr lang="en-US" dirty="0"/>
              <a:t> (near Paris) for €400 million</a:t>
            </a:r>
          </a:p>
        </p:txBody>
      </p:sp>
      <p:pic>
        <p:nvPicPr>
          <p:cNvPr id="1034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20674" y="1479550"/>
            <a:ext cx="9039225" cy="417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27</a:t>
            </a:fld>
            <a:endParaRPr lang="en-US" noProof="0" dirty="0"/>
          </a:p>
        </p:txBody>
      </p:sp>
    </p:spTree>
    <p:extLst>
      <p:ext uri="{BB962C8B-B14F-4D97-AF65-F5344CB8AC3E}">
        <p14:creationId xmlns:p14="http://schemas.microsoft.com/office/powerpoint/2010/main" val="2682669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typical 5 stage idea-to-launch Stage-Gate System, according to Robert G. Cooper</a:t>
            </a:r>
          </a:p>
        </p:txBody>
      </p:sp>
      <p:pic>
        <p:nvPicPr>
          <p:cNvPr id="33587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01694" y="1138839"/>
            <a:ext cx="9395547" cy="50842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bg1"/>
                </a:solidFill>
                <a:prstDash val="solid"/>
                <a:miter lim="800000"/>
                <a:headEnd type="none" w="med" len="med"/>
                <a:tailEnd type="none" w="med" len="med"/>
              </a14:hiddenLine>
            </a:ext>
          </a:extLst>
        </p:spPr>
      </p:pic>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28</a:t>
            </a:fld>
            <a:endParaRPr lang="en-US" noProof="0" dirty="0"/>
          </a:p>
        </p:txBody>
      </p:sp>
      <p:sp>
        <p:nvSpPr>
          <p:cNvPr id="7" name="Textfeld 6"/>
          <p:cNvSpPr txBox="1"/>
          <p:nvPr/>
        </p:nvSpPr>
        <p:spPr>
          <a:xfrm>
            <a:off x="1424608" y="1482350"/>
            <a:ext cx="1152128"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Idea Screen</a:t>
            </a:r>
          </a:p>
        </p:txBody>
      </p:sp>
      <p:sp>
        <p:nvSpPr>
          <p:cNvPr id="8" name="Textfeld 7"/>
          <p:cNvSpPr txBox="1"/>
          <p:nvPr/>
        </p:nvSpPr>
        <p:spPr>
          <a:xfrm>
            <a:off x="2792760" y="1482349"/>
            <a:ext cx="1152128"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2</a:t>
            </a:r>
            <a:r>
              <a:rPr lang="en-US" sz="1600" b="1" baseline="30000" dirty="0"/>
              <a:t>nd</a:t>
            </a:r>
            <a:r>
              <a:rPr lang="en-US" sz="1600" b="1" dirty="0"/>
              <a:t> Screen</a:t>
            </a:r>
          </a:p>
        </p:txBody>
      </p:sp>
      <p:sp>
        <p:nvSpPr>
          <p:cNvPr id="9" name="Textfeld 8"/>
          <p:cNvSpPr txBox="1"/>
          <p:nvPr/>
        </p:nvSpPr>
        <p:spPr>
          <a:xfrm>
            <a:off x="4196916" y="1401626"/>
            <a:ext cx="1152128" cy="443198"/>
          </a:xfrm>
          <a:prstGeom prst="rect">
            <a:avLst/>
          </a:prstGeom>
          <a:solidFill>
            <a:schemeClr val="bg1"/>
          </a:solidFill>
        </p:spPr>
        <p:txBody>
          <a:bodyPr wrap="square" lIns="0" tIns="0" rIns="0" bIns="0" rtlCol="0">
            <a:spAutoFit/>
          </a:bodyPr>
          <a:lstStyle/>
          <a:p>
            <a:pPr algn="ctr">
              <a:lnSpc>
                <a:spcPct val="90000"/>
              </a:lnSpc>
            </a:pPr>
            <a:r>
              <a:rPr lang="en-US" sz="1600" b="1" dirty="0"/>
              <a:t>Go to development</a:t>
            </a:r>
          </a:p>
        </p:txBody>
      </p:sp>
      <p:sp>
        <p:nvSpPr>
          <p:cNvPr id="10" name="Textfeld 9"/>
          <p:cNvSpPr txBox="1"/>
          <p:nvPr/>
        </p:nvSpPr>
        <p:spPr>
          <a:xfrm>
            <a:off x="5872814" y="1371549"/>
            <a:ext cx="916390" cy="443198"/>
          </a:xfrm>
          <a:prstGeom prst="rect">
            <a:avLst/>
          </a:prstGeom>
          <a:solidFill>
            <a:schemeClr val="bg1"/>
          </a:solidFill>
        </p:spPr>
        <p:txBody>
          <a:bodyPr wrap="square" lIns="0" tIns="0" rIns="0" bIns="0" rtlCol="0">
            <a:spAutoFit/>
          </a:bodyPr>
          <a:lstStyle/>
          <a:p>
            <a:pPr algn="ctr">
              <a:lnSpc>
                <a:spcPct val="90000"/>
              </a:lnSpc>
            </a:pPr>
            <a:r>
              <a:rPr lang="en-US" sz="1600" b="1" dirty="0"/>
              <a:t>Go to         test</a:t>
            </a:r>
          </a:p>
        </p:txBody>
      </p:sp>
      <p:sp>
        <p:nvSpPr>
          <p:cNvPr id="11" name="Textfeld 10"/>
          <p:cNvSpPr txBox="1"/>
          <p:nvPr/>
        </p:nvSpPr>
        <p:spPr>
          <a:xfrm>
            <a:off x="6969224" y="1443205"/>
            <a:ext cx="1152128" cy="221599"/>
          </a:xfrm>
          <a:prstGeom prst="rect">
            <a:avLst/>
          </a:prstGeom>
          <a:solidFill>
            <a:schemeClr val="bg1"/>
          </a:solidFill>
        </p:spPr>
        <p:txBody>
          <a:bodyPr wrap="square" lIns="0" tIns="0" rIns="0" bIns="0" rtlCol="0">
            <a:spAutoFit/>
          </a:bodyPr>
          <a:lstStyle/>
          <a:p>
            <a:pPr algn="ctr">
              <a:lnSpc>
                <a:spcPct val="90000"/>
              </a:lnSpc>
            </a:pPr>
            <a:r>
              <a:rPr lang="en-US" sz="1600" b="1" dirty="0"/>
              <a:t>Go to launch</a:t>
            </a:r>
          </a:p>
        </p:txBody>
      </p:sp>
      <p:sp>
        <p:nvSpPr>
          <p:cNvPr id="12" name="Textfeld 11"/>
          <p:cNvSpPr txBox="1"/>
          <p:nvPr/>
        </p:nvSpPr>
        <p:spPr>
          <a:xfrm>
            <a:off x="8192138" y="1443204"/>
            <a:ext cx="1152128" cy="443198"/>
          </a:xfrm>
          <a:prstGeom prst="rect">
            <a:avLst/>
          </a:prstGeom>
          <a:solidFill>
            <a:schemeClr val="bg1"/>
          </a:solidFill>
        </p:spPr>
        <p:txBody>
          <a:bodyPr wrap="square" lIns="0" tIns="0" rIns="0" bIns="0" rtlCol="0">
            <a:spAutoFit/>
          </a:bodyPr>
          <a:lstStyle/>
          <a:p>
            <a:pPr algn="ctr">
              <a:lnSpc>
                <a:spcPct val="90000"/>
              </a:lnSpc>
            </a:pPr>
            <a:r>
              <a:rPr lang="en-US" sz="1600" b="1" dirty="0"/>
              <a:t>Post Launch Review</a:t>
            </a:r>
          </a:p>
        </p:txBody>
      </p:sp>
      <p:sp>
        <p:nvSpPr>
          <p:cNvPr id="13" name="Textfeld 12"/>
          <p:cNvSpPr txBox="1"/>
          <p:nvPr/>
        </p:nvSpPr>
        <p:spPr>
          <a:xfrm>
            <a:off x="3044788" y="2058414"/>
            <a:ext cx="684076"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Gate 2</a:t>
            </a:r>
          </a:p>
        </p:txBody>
      </p:sp>
      <p:sp>
        <p:nvSpPr>
          <p:cNvPr id="14" name="Textfeld 13"/>
          <p:cNvSpPr txBox="1"/>
          <p:nvPr/>
        </p:nvSpPr>
        <p:spPr>
          <a:xfrm>
            <a:off x="1658634" y="1928606"/>
            <a:ext cx="684076"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Gate 1</a:t>
            </a:r>
          </a:p>
        </p:txBody>
      </p:sp>
      <p:sp>
        <p:nvSpPr>
          <p:cNvPr id="15" name="Textfeld 14"/>
          <p:cNvSpPr txBox="1"/>
          <p:nvPr/>
        </p:nvSpPr>
        <p:spPr>
          <a:xfrm>
            <a:off x="4430942" y="2069481"/>
            <a:ext cx="684076"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Gate 3</a:t>
            </a:r>
          </a:p>
        </p:txBody>
      </p:sp>
      <p:sp>
        <p:nvSpPr>
          <p:cNvPr id="16" name="Textfeld 15"/>
          <p:cNvSpPr txBox="1"/>
          <p:nvPr/>
        </p:nvSpPr>
        <p:spPr>
          <a:xfrm>
            <a:off x="5887882" y="2069481"/>
            <a:ext cx="684076"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Gate 4</a:t>
            </a:r>
          </a:p>
        </p:txBody>
      </p:sp>
      <p:sp>
        <p:nvSpPr>
          <p:cNvPr id="17" name="Textfeld 16"/>
          <p:cNvSpPr txBox="1"/>
          <p:nvPr/>
        </p:nvSpPr>
        <p:spPr>
          <a:xfrm>
            <a:off x="7203250" y="2069481"/>
            <a:ext cx="684076"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Gate 4</a:t>
            </a:r>
          </a:p>
        </p:txBody>
      </p:sp>
      <p:sp>
        <p:nvSpPr>
          <p:cNvPr id="18" name="Textfeld 17"/>
          <p:cNvSpPr txBox="1"/>
          <p:nvPr/>
        </p:nvSpPr>
        <p:spPr>
          <a:xfrm>
            <a:off x="8414871" y="2058414"/>
            <a:ext cx="684076" cy="221599"/>
          </a:xfrm>
          <a:prstGeom prst="rect">
            <a:avLst/>
          </a:prstGeom>
          <a:solidFill>
            <a:schemeClr val="bg1"/>
          </a:solidFill>
        </p:spPr>
        <p:txBody>
          <a:bodyPr wrap="square" lIns="0" tIns="0" rIns="0" bIns="0" rtlCol="0">
            <a:spAutoFit/>
          </a:bodyPr>
          <a:lstStyle/>
          <a:p>
            <a:pPr algn="ctr">
              <a:lnSpc>
                <a:spcPct val="90000"/>
              </a:lnSpc>
              <a:spcBef>
                <a:spcPts val="400"/>
              </a:spcBef>
            </a:pPr>
            <a:r>
              <a:rPr lang="en-US" sz="1600" b="1" dirty="0"/>
              <a:t>PLR</a:t>
            </a:r>
          </a:p>
        </p:txBody>
      </p:sp>
      <p:sp>
        <p:nvSpPr>
          <p:cNvPr id="19" name="Textfeld 18"/>
          <p:cNvSpPr txBox="1"/>
          <p:nvPr/>
        </p:nvSpPr>
        <p:spPr>
          <a:xfrm>
            <a:off x="730774" y="2863540"/>
            <a:ext cx="1185389" cy="664797"/>
          </a:xfrm>
          <a:prstGeom prst="rect">
            <a:avLst/>
          </a:prstGeom>
          <a:solidFill>
            <a:schemeClr val="bg1"/>
          </a:solidFill>
        </p:spPr>
        <p:txBody>
          <a:bodyPr wrap="square" lIns="0" tIns="0" rIns="0" bIns="0" rtlCol="0">
            <a:spAutoFit/>
          </a:bodyPr>
          <a:lstStyle/>
          <a:p>
            <a:pPr algn="ctr">
              <a:lnSpc>
                <a:spcPct val="90000"/>
              </a:lnSpc>
            </a:pPr>
            <a:r>
              <a:rPr lang="en-US" sz="1600" b="1" dirty="0"/>
              <a:t>Discovery: </a:t>
            </a:r>
          </a:p>
          <a:p>
            <a:pPr algn="ctr">
              <a:lnSpc>
                <a:spcPct val="90000"/>
              </a:lnSpc>
            </a:pPr>
            <a:r>
              <a:rPr lang="en-US" sz="1600" b="1" dirty="0"/>
              <a:t>Ideas Generation</a:t>
            </a:r>
          </a:p>
        </p:txBody>
      </p:sp>
      <p:sp>
        <p:nvSpPr>
          <p:cNvPr id="20" name="Textfeld 19"/>
          <p:cNvSpPr txBox="1"/>
          <p:nvPr/>
        </p:nvSpPr>
        <p:spPr>
          <a:xfrm>
            <a:off x="2183435" y="2913794"/>
            <a:ext cx="1185389" cy="443198"/>
          </a:xfrm>
          <a:prstGeom prst="rect">
            <a:avLst/>
          </a:prstGeom>
          <a:solidFill>
            <a:schemeClr val="bg1"/>
          </a:solidFill>
        </p:spPr>
        <p:txBody>
          <a:bodyPr wrap="square" lIns="0" tIns="0" rIns="0" bIns="0" rtlCol="0">
            <a:spAutoFit/>
          </a:bodyPr>
          <a:lstStyle/>
          <a:p>
            <a:pPr algn="ctr">
              <a:lnSpc>
                <a:spcPct val="90000"/>
              </a:lnSpc>
            </a:pPr>
            <a:r>
              <a:rPr lang="en-US" sz="1600" b="1" dirty="0"/>
              <a:t>Stage 1:</a:t>
            </a:r>
          </a:p>
          <a:p>
            <a:pPr algn="ctr">
              <a:lnSpc>
                <a:spcPct val="90000"/>
              </a:lnSpc>
            </a:pPr>
            <a:r>
              <a:rPr lang="en-US" sz="1600" b="1" dirty="0"/>
              <a:t>Scoping</a:t>
            </a:r>
          </a:p>
        </p:txBody>
      </p:sp>
      <p:sp>
        <p:nvSpPr>
          <p:cNvPr id="21" name="Textfeld 20"/>
          <p:cNvSpPr txBox="1"/>
          <p:nvPr/>
        </p:nvSpPr>
        <p:spPr>
          <a:xfrm>
            <a:off x="3548844" y="2780928"/>
            <a:ext cx="1028872" cy="886397"/>
          </a:xfrm>
          <a:prstGeom prst="rect">
            <a:avLst/>
          </a:prstGeom>
          <a:solidFill>
            <a:schemeClr val="bg1"/>
          </a:solidFill>
        </p:spPr>
        <p:txBody>
          <a:bodyPr wrap="square" lIns="0" tIns="0" rIns="0" bIns="0" rtlCol="0">
            <a:spAutoFit/>
          </a:bodyPr>
          <a:lstStyle/>
          <a:p>
            <a:pPr algn="ctr">
              <a:lnSpc>
                <a:spcPct val="90000"/>
              </a:lnSpc>
            </a:pPr>
            <a:r>
              <a:rPr lang="en-US" sz="1600" b="1" dirty="0"/>
              <a:t>Stage 2: Build business case</a:t>
            </a:r>
          </a:p>
        </p:txBody>
      </p:sp>
      <p:sp>
        <p:nvSpPr>
          <p:cNvPr id="22" name="Textfeld 21"/>
          <p:cNvSpPr txBox="1"/>
          <p:nvPr/>
        </p:nvSpPr>
        <p:spPr>
          <a:xfrm>
            <a:off x="4916996" y="2949798"/>
            <a:ext cx="1208892" cy="443198"/>
          </a:xfrm>
          <a:prstGeom prst="rect">
            <a:avLst/>
          </a:prstGeom>
          <a:solidFill>
            <a:schemeClr val="bg1"/>
          </a:solidFill>
        </p:spPr>
        <p:txBody>
          <a:bodyPr wrap="square" lIns="0" tIns="0" rIns="0" bIns="0" rtlCol="0">
            <a:spAutoFit/>
          </a:bodyPr>
          <a:lstStyle/>
          <a:p>
            <a:pPr algn="ctr">
              <a:lnSpc>
                <a:spcPct val="90000"/>
              </a:lnSpc>
            </a:pPr>
            <a:r>
              <a:rPr lang="en-US" sz="1600" b="1" dirty="0"/>
              <a:t>Stage 3: Development</a:t>
            </a:r>
          </a:p>
        </p:txBody>
      </p:sp>
      <p:sp>
        <p:nvSpPr>
          <p:cNvPr id="23" name="Textfeld 22"/>
          <p:cNvSpPr txBox="1"/>
          <p:nvPr/>
        </p:nvSpPr>
        <p:spPr>
          <a:xfrm>
            <a:off x="6248922" y="2924944"/>
            <a:ext cx="1208892" cy="664797"/>
          </a:xfrm>
          <a:prstGeom prst="rect">
            <a:avLst/>
          </a:prstGeom>
          <a:solidFill>
            <a:schemeClr val="bg1"/>
          </a:solidFill>
        </p:spPr>
        <p:txBody>
          <a:bodyPr wrap="square" lIns="0" tIns="0" rIns="0" bIns="0" rtlCol="0">
            <a:spAutoFit/>
          </a:bodyPr>
          <a:lstStyle/>
          <a:p>
            <a:pPr algn="ctr">
              <a:lnSpc>
                <a:spcPct val="90000"/>
              </a:lnSpc>
            </a:pPr>
            <a:r>
              <a:rPr lang="en-US" sz="1600" b="1" dirty="0"/>
              <a:t>Stage 4: Testing and validation</a:t>
            </a:r>
          </a:p>
        </p:txBody>
      </p:sp>
      <p:sp>
        <p:nvSpPr>
          <p:cNvPr id="24" name="Textfeld 23"/>
          <p:cNvSpPr txBox="1"/>
          <p:nvPr/>
        </p:nvSpPr>
        <p:spPr>
          <a:xfrm>
            <a:off x="7580848" y="3024593"/>
            <a:ext cx="1208892" cy="443198"/>
          </a:xfrm>
          <a:prstGeom prst="rect">
            <a:avLst/>
          </a:prstGeom>
          <a:solidFill>
            <a:schemeClr val="bg1"/>
          </a:solidFill>
        </p:spPr>
        <p:txBody>
          <a:bodyPr wrap="square" lIns="0" tIns="0" rIns="0" bIns="0" rtlCol="0">
            <a:spAutoFit/>
          </a:bodyPr>
          <a:lstStyle/>
          <a:p>
            <a:pPr algn="ctr">
              <a:lnSpc>
                <a:spcPct val="90000"/>
              </a:lnSpc>
            </a:pPr>
            <a:r>
              <a:rPr lang="en-US" sz="1600" b="1" dirty="0"/>
              <a:t>Stage 5: Launch</a:t>
            </a:r>
          </a:p>
        </p:txBody>
      </p:sp>
      <p:sp>
        <p:nvSpPr>
          <p:cNvPr id="25" name="Textfeld 24"/>
          <p:cNvSpPr txBox="1"/>
          <p:nvPr/>
        </p:nvSpPr>
        <p:spPr>
          <a:xfrm>
            <a:off x="3570140" y="5654615"/>
            <a:ext cx="3219064" cy="249299"/>
          </a:xfrm>
          <a:prstGeom prst="rect">
            <a:avLst/>
          </a:prstGeom>
          <a:solidFill>
            <a:schemeClr val="bg1"/>
          </a:solidFill>
        </p:spPr>
        <p:txBody>
          <a:bodyPr wrap="square" lIns="0" tIns="0" rIns="0" bIns="0" rtlCol="0">
            <a:spAutoFit/>
          </a:bodyPr>
          <a:lstStyle/>
          <a:p>
            <a:pPr algn="ctr">
              <a:lnSpc>
                <a:spcPct val="90000"/>
              </a:lnSpc>
            </a:pPr>
            <a:r>
              <a:rPr lang="en-US" b="1" dirty="0"/>
              <a:t>The Customer of User</a:t>
            </a:r>
          </a:p>
        </p:txBody>
      </p:sp>
    </p:spTree>
    <p:extLst>
      <p:ext uri="{BB962C8B-B14F-4D97-AF65-F5344CB8AC3E}">
        <p14:creationId xmlns:p14="http://schemas.microsoft.com/office/powerpoint/2010/main" val="3513166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hevron 12"/>
          <p:cNvSpPr/>
          <p:nvPr/>
        </p:nvSpPr>
        <p:spPr>
          <a:xfrm>
            <a:off x="2667000" y="2945702"/>
            <a:ext cx="2971800" cy="1612800"/>
          </a:xfrm>
          <a:prstGeom prst="chevron">
            <a:avLst>
              <a:gd name="adj" fmla="val 315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23" name="Rectangular Callout 22"/>
          <p:cNvSpPr/>
          <p:nvPr/>
        </p:nvSpPr>
        <p:spPr>
          <a:xfrm>
            <a:off x="2952750" y="5168900"/>
            <a:ext cx="6229350" cy="1460500"/>
          </a:xfrm>
          <a:prstGeom prst="wedgeRectCallout">
            <a:avLst>
              <a:gd name="adj1" fmla="val -34049"/>
              <a:gd name="adj2" fmla="val -80979"/>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10" name="Rectangular Callout 9"/>
          <p:cNvSpPr/>
          <p:nvPr/>
        </p:nvSpPr>
        <p:spPr>
          <a:xfrm>
            <a:off x="1253671" y="1276350"/>
            <a:ext cx="2590800" cy="1460500"/>
          </a:xfrm>
          <a:prstGeom prst="wedgeRectCallout">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2" name="Title 1"/>
          <p:cNvSpPr>
            <a:spLocks noGrp="1"/>
          </p:cNvSpPr>
          <p:nvPr>
            <p:ph type="title"/>
          </p:nvPr>
        </p:nvSpPr>
        <p:spPr/>
        <p:txBody>
          <a:bodyPr/>
          <a:lstStyle/>
          <a:p>
            <a:r>
              <a:rPr lang="de-DE" dirty="0" err="1"/>
              <a:t>Example</a:t>
            </a:r>
            <a:r>
              <a:rPr lang="de-DE" dirty="0"/>
              <a:t>: Innovation </a:t>
            </a:r>
            <a:r>
              <a:rPr lang="de-DE" dirty="0" err="1"/>
              <a:t>with</a:t>
            </a:r>
            <a:r>
              <a:rPr lang="de-DE" dirty="0"/>
              <a:t> a </a:t>
            </a:r>
            <a:r>
              <a:rPr lang="de-DE" dirty="0" err="1"/>
              <a:t>gate</a:t>
            </a:r>
            <a:r>
              <a:rPr lang="de-DE" dirty="0"/>
              <a:t> </a:t>
            </a:r>
            <a:r>
              <a:rPr lang="de-DE" dirty="0" err="1"/>
              <a:t>process</a:t>
            </a:r>
            <a:r>
              <a:rPr lang="de-DE" dirty="0"/>
              <a:t> at a large German </a:t>
            </a:r>
            <a:r>
              <a:rPr lang="de-DE" dirty="0" err="1"/>
              <a:t>chemical</a:t>
            </a:r>
            <a:r>
              <a:rPr lang="de-DE" dirty="0"/>
              <a:t> </a:t>
            </a:r>
            <a:r>
              <a:rPr lang="de-DE" dirty="0" err="1"/>
              <a:t>company</a:t>
            </a:r>
            <a:r>
              <a:rPr lang="de-DE" dirty="0"/>
              <a:t> (I)</a:t>
            </a:r>
            <a:endParaRPr lang="en-US" dirty="0"/>
          </a:p>
        </p:txBody>
      </p:sp>
      <p:sp>
        <p:nvSpPr>
          <p:cNvPr id="4" name="Pentagon 3"/>
          <p:cNvSpPr/>
          <p:nvPr/>
        </p:nvSpPr>
        <p:spPr>
          <a:xfrm>
            <a:off x="330200" y="2945702"/>
            <a:ext cx="1498600" cy="1613598"/>
          </a:xfrm>
          <a:prstGeom prst="homePlate">
            <a:avLst>
              <a:gd name="adj" fmla="val 3111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pic>
        <p:nvPicPr>
          <p:cNvPr id="104451" name="Picture 3" descr="C:\Users\weinmann\AppData\Local\Microsoft\Windows\Temporary Internet Files\Content.IE5\TKSC33L6\bulb_on[1].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96686" y="2995386"/>
            <a:ext cx="760656" cy="8027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521" y="4053114"/>
            <a:ext cx="927100" cy="443198"/>
          </a:xfrm>
          <a:prstGeom prst="rect">
            <a:avLst/>
          </a:prstGeom>
          <a:noFill/>
        </p:spPr>
        <p:txBody>
          <a:bodyPr wrap="square" lIns="0" tIns="0" rIns="0" bIns="0" rtlCol="0">
            <a:spAutoFit/>
          </a:bodyPr>
          <a:lstStyle/>
          <a:p>
            <a:pPr>
              <a:lnSpc>
                <a:spcPct val="90000"/>
              </a:lnSpc>
              <a:spcBef>
                <a:spcPts val="400"/>
              </a:spcBef>
            </a:pPr>
            <a:r>
              <a:rPr lang="de-DE" sz="3200" b="1" dirty="0" err="1">
                <a:solidFill>
                  <a:schemeClr val="accent2">
                    <a:lumMod val="75000"/>
                  </a:schemeClr>
                </a:solidFill>
              </a:rPr>
              <a:t>Idea</a:t>
            </a:r>
            <a:endParaRPr lang="en-US" sz="3200" b="1" dirty="0" err="1">
              <a:solidFill>
                <a:schemeClr val="accent2">
                  <a:lumMod val="75000"/>
                </a:schemeClr>
              </a:solidFill>
            </a:endParaRPr>
          </a:p>
        </p:txBody>
      </p:sp>
      <p:sp>
        <p:nvSpPr>
          <p:cNvPr id="6" name="Chevron 5"/>
          <p:cNvSpPr/>
          <p:nvPr/>
        </p:nvSpPr>
        <p:spPr>
          <a:xfrm>
            <a:off x="1511300" y="2945702"/>
            <a:ext cx="1473200" cy="1612800"/>
          </a:xfrm>
          <a:prstGeom prst="chevron">
            <a:avLst>
              <a:gd name="adj" fmla="val 33621"/>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accent6">
                  <a:lumMod val="50000"/>
                </a:schemeClr>
              </a:solidFill>
            </a:endParaRPr>
          </a:p>
        </p:txBody>
      </p:sp>
      <p:sp>
        <p:nvSpPr>
          <p:cNvPr id="9" name="TextBox 8"/>
          <p:cNvSpPr txBox="1"/>
          <p:nvPr/>
        </p:nvSpPr>
        <p:spPr>
          <a:xfrm>
            <a:off x="1473200" y="4594194"/>
            <a:ext cx="1143000" cy="443198"/>
          </a:xfrm>
          <a:prstGeom prst="rect">
            <a:avLst/>
          </a:prstGeom>
          <a:noFill/>
        </p:spPr>
        <p:txBody>
          <a:bodyPr wrap="square" lIns="0" tIns="0" rIns="0" bIns="0" rtlCol="0">
            <a:spAutoFit/>
          </a:bodyPr>
          <a:lstStyle/>
          <a:p>
            <a:pPr>
              <a:lnSpc>
                <a:spcPct val="90000"/>
              </a:lnSpc>
              <a:spcBef>
                <a:spcPts val="400"/>
              </a:spcBef>
            </a:pPr>
            <a:r>
              <a:rPr lang="de-DE" sz="3200" b="1" dirty="0">
                <a:solidFill>
                  <a:schemeClr val="accent6">
                    <a:lumMod val="50000"/>
                  </a:schemeClr>
                </a:solidFill>
              </a:rPr>
              <a:t>Gate 1</a:t>
            </a:r>
            <a:endParaRPr lang="en-US" sz="3200" b="1" dirty="0" err="1">
              <a:solidFill>
                <a:schemeClr val="accent6">
                  <a:lumMod val="50000"/>
                </a:schemeClr>
              </a:solidFill>
            </a:endParaRPr>
          </a:p>
        </p:txBody>
      </p:sp>
      <p:sp>
        <p:nvSpPr>
          <p:cNvPr id="8" name="Rectangle 7"/>
          <p:cNvSpPr/>
          <p:nvPr/>
        </p:nvSpPr>
        <p:spPr>
          <a:xfrm>
            <a:off x="1329871" y="1289119"/>
            <a:ext cx="2832100" cy="1477328"/>
          </a:xfrm>
          <a:prstGeom prst="rect">
            <a:avLst/>
          </a:prstGeom>
        </p:spPr>
        <p:txBody>
          <a:bodyPr wrap="square">
            <a:spAutoFit/>
          </a:bodyPr>
          <a:lstStyle/>
          <a:p>
            <a:pPr marL="285750" indent="-285750">
              <a:buFont typeface="Arial" panose="020B0604020202020204" pitchFamily="34" charset="0"/>
              <a:buChar char="•"/>
            </a:pPr>
            <a:r>
              <a:rPr lang="en-US" dirty="0"/>
              <a:t>First market assessment, </a:t>
            </a:r>
          </a:p>
          <a:p>
            <a:pPr marL="285750" indent="-285750">
              <a:buFont typeface="Arial" panose="020B0604020202020204" pitchFamily="34" charset="0"/>
              <a:buChar char="•"/>
            </a:pPr>
            <a:r>
              <a:rPr lang="en-US" dirty="0"/>
              <a:t>Test for plausibility </a:t>
            </a:r>
          </a:p>
          <a:p>
            <a:pPr marL="285750" indent="-285750">
              <a:buFont typeface="Arial" panose="020B0604020202020204" pitchFamily="34" charset="0"/>
              <a:buChar char="•"/>
            </a:pPr>
            <a:r>
              <a:rPr lang="en-US" dirty="0"/>
              <a:t>Rough quantification: </a:t>
            </a:r>
          </a:p>
          <a:p>
            <a:r>
              <a:rPr lang="en-US" b="1" i="1" dirty="0"/>
              <a:t>Is the idea relevant and </a:t>
            </a:r>
          </a:p>
          <a:p>
            <a:r>
              <a:rPr lang="en-US" b="1" i="1" dirty="0"/>
              <a:t>demand large enough? </a:t>
            </a:r>
          </a:p>
        </p:txBody>
      </p:sp>
      <p:sp>
        <p:nvSpPr>
          <p:cNvPr id="12" name="Rectangular Callout 11"/>
          <p:cNvSpPr/>
          <p:nvPr/>
        </p:nvSpPr>
        <p:spPr>
          <a:xfrm>
            <a:off x="266700" y="5168900"/>
            <a:ext cx="2044700" cy="1460500"/>
          </a:xfrm>
          <a:prstGeom prst="wedgeRectCallout">
            <a:avLst>
              <a:gd name="adj1" fmla="val -25181"/>
              <a:gd name="adj2" fmla="val -75761"/>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7" name="TextBox 6"/>
          <p:cNvSpPr txBox="1"/>
          <p:nvPr/>
        </p:nvSpPr>
        <p:spPr>
          <a:xfrm>
            <a:off x="368300" y="5245100"/>
            <a:ext cx="1841500" cy="1297791"/>
          </a:xfrm>
          <a:prstGeom prst="rect">
            <a:avLst/>
          </a:prstGeom>
          <a:noFill/>
        </p:spPr>
        <p:txBody>
          <a:bodyPr wrap="square" lIns="0" tIns="0" rIns="0" bIns="0" rtlCol="0">
            <a:spAutoFit/>
          </a:bodyPr>
          <a:lstStyle/>
          <a:p>
            <a:pPr marL="285750" indent="-285750">
              <a:lnSpc>
                <a:spcPct val="90000"/>
              </a:lnSpc>
              <a:spcBef>
                <a:spcPts val="400"/>
              </a:spcBef>
              <a:buFont typeface="Arial" panose="020B0604020202020204" pitchFamily="34" charset="0"/>
              <a:buChar char="•"/>
            </a:pPr>
            <a:r>
              <a:rPr lang="de-DE" dirty="0"/>
              <a:t>Market push (</a:t>
            </a:r>
            <a:r>
              <a:rPr lang="de-DE" dirty="0" err="1"/>
              <a:t>old</a:t>
            </a:r>
            <a:r>
              <a:rPr lang="de-DE" dirty="0"/>
              <a:t>):  New </a:t>
            </a:r>
            <a:r>
              <a:rPr lang="de-DE" dirty="0" err="1"/>
              <a:t>chemicals</a:t>
            </a:r>
            <a:endParaRPr lang="de-DE" dirty="0"/>
          </a:p>
          <a:p>
            <a:pPr marL="285750" indent="-285750">
              <a:lnSpc>
                <a:spcPct val="90000"/>
              </a:lnSpc>
              <a:spcBef>
                <a:spcPts val="400"/>
              </a:spcBef>
              <a:buFont typeface="Arial" panose="020B0604020202020204" pitchFamily="34" charset="0"/>
              <a:buChar char="•"/>
            </a:pPr>
            <a:r>
              <a:rPr lang="de-DE" dirty="0"/>
              <a:t>Market pull (</a:t>
            </a:r>
            <a:r>
              <a:rPr lang="de-DE" dirty="0" err="1"/>
              <a:t>new</a:t>
            </a:r>
            <a:r>
              <a:rPr lang="de-DE" dirty="0"/>
              <a:t>): Customer </a:t>
            </a:r>
            <a:r>
              <a:rPr lang="de-DE" dirty="0" err="1"/>
              <a:t>demand</a:t>
            </a:r>
            <a:r>
              <a:rPr lang="de-DE" dirty="0"/>
              <a:t> (“</a:t>
            </a:r>
            <a:r>
              <a:rPr lang="de-DE" dirty="0" err="1"/>
              <a:t>solution</a:t>
            </a:r>
            <a:r>
              <a:rPr lang="de-DE" dirty="0"/>
              <a:t>“) </a:t>
            </a:r>
            <a:endParaRPr lang="en-US" dirty="0" err="1"/>
          </a:p>
        </p:txBody>
      </p:sp>
      <p:pic>
        <p:nvPicPr>
          <p:cNvPr id="104453"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37568" y="3746922"/>
            <a:ext cx="1176110" cy="666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55" name="Picture 7" descr="C:\Users\weinmann\AppData\Local\Microsoft\Windows\Temporary Internet Files\Content.IE5\1ER5YVMO\person7[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379152" y="3030588"/>
            <a:ext cx="629455" cy="95372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9" descr="C:\Users\weinmann\AppData\Local\Microsoft\Windows\Temporary Internet Files\Content.IE5\1DS89R5O\user-37448_640[1].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050458" y="3097468"/>
            <a:ext cx="514942" cy="67951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009900" y="5152072"/>
            <a:ext cx="6153150" cy="1477328"/>
          </a:xfrm>
          <a:prstGeom prst="rect">
            <a:avLst/>
          </a:prstGeom>
        </p:spPr>
        <p:txBody>
          <a:bodyPr wrap="square">
            <a:spAutoFit/>
          </a:bodyPr>
          <a:lstStyle/>
          <a:p>
            <a:pPr marL="285750" indent="-285750">
              <a:buFont typeface="Arial" panose="020B0604020202020204" pitchFamily="34" charset="0"/>
              <a:buChar char="•"/>
            </a:pPr>
            <a:r>
              <a:rPr lang="en-US" dirty="0"/>
              <a:t>Formal budget</a:t>
            </a:r>
          </a:p>
          <a:p>
            <a:pPr marL="285750" indent="-285750">
              <a:buFont typeface="Arial" panose="020B0604020202020204" pitchFamily="34" charset="0"/>
              <a:buChar char="•"/>
            </a:pPr>
            <a:r>
              <a:rPr lang="en-US" dirty="0"/>
              <a:t>Developing roadmap and business plan</a:t>
            </a:r>
          </a:p>
          <a:p>
            <a:pPr marL="285750" indent="-285750">
              <a:buFont typeface="Arial" panose="020B0604020202020204" pitchFamily="34" charset="0"/>
              <a:buChar char="•"/>
            </a:pPr>
            <a:r>
              <a:rPr lang="en-US" dirty="0"/>
              <a:t>Multi-client studies </a:t>
            </a:r>
          </a:p>
          <a:p>
            <a:pPr marL="285750" indent="-285750">
              <a:buFont typeface="Arial" panose="020B0604020202020204" pitchFamily="34" charset="0"/>
              <a:buChar char="•"/>
            </a:pPr>
            <a:r>
              <a:rPr lang="en-US" dirty="0"/>
              <a:t>Consultations with internal and external experts to validate the idea </a:t>
            </a:r>
          </a:p>
          <a:p>
            <a:pPr marL="285750" indent="-285750">
              <a:buFont typeface="Arial" panose="020B0604020202020204" pitchFamily="34" charset="0"/>
              <a:buChar char="•"/>
            </a:pPr>
            <a:r>
              <a:rPr lang="en-US" dirty="0"/>
              <a:t>Calculations and market assessment</a:t>
            </a:r>
          </a:p>
        </p:txBody>
      </p:sp>
      <p:sp>
        <p:nvSpPr>
          <p:cNvPr id="24" name="Chevron 23"/>
          <p:cNvSpPr/>
          <p:nvPr/>
        </p:nvSpPr>
        <p:spPr>
          <a:xfrm>
            <a:off x="5270500" y="2945702"/>
            <a:ext cx="1473200" cy="1612800"/>
          </a:xfrm>
          <a:prstGeom prst="chevron">
            <a:avLst>
              <a:gd name="adj" fmla="val 33621"/>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accent6">
                  <a:lumMod val="50000"/>
                </a:schemeClr>
              </a:solidFill>
            </a:endParaRPr>
          </a:p>
        </p:txBody>
      </p:sp>
      <p:sp>
        <p:nvSpPr>
          <p:cNvPr id="25" name="TextBox 24"/>
          <p:cNvSpPr txBox="1"/>
          <p:nvPr/>
        </p:nvSpPr>
        <p:spPr>
          <a:xfrm>
            <a:off x="5232400" y="4594194"/>
            <a:ext cx="1143000" cy="443198"/>
          </a:xfrm>
          <a:prstGeom prst="rect">
            <a:avLst/>
          </a:prstGeom>
          <a:noFill/>
        </p:spPr>
        <p:txBody>
          <a:bodyPr wrap="square" lIns="0" tIns="0" rIns="0" bIns="0" rtlCol="0">
            <a:spAutoFit/>
          </a:bodyPr>
          <a:lstStyle/>
          <a:p>
            <a:pPr>
              <a:lnSpc>
                <a:spcPct val="90000"/>
              </a:lnSpc>
              <a:spcBef>
                <a:spcPts val="400"/>
              </a:spcBef>
            </a:pPr>
            <a:r>
              <a:rPr lang="de-DE" sz="3200" b="1" dirty="0">
                <a:solidFill>
                  <a:schemeClr val="accent6">
                    <a:lumMod val="50000"/>
                  </a:schemeClr>
                </a:solidFill>
              </a:rPr>
              <a:t>Gate 2</a:t>
            </a:r>
            <a:endParaRPr lang="en-US" sz="3200" b="1" dirty="0" err="1">
              <a:solidFill>
                <a:schemeClr val="accent6">
                  <a:lumMod val="50000"/>
                </a:schemeClr>
              </a:solidFill>
            </a:endParaRPr>
          </a:p>
        </p:txBody>
      </p:sp>
      <p:pic>
        <p:nvPicPr>
          <p:cNvPr id="104457" name="Picture 9" descr="C:\Users\weinmann\AppData\Local\Microsoft\Windows\Temporary Internet Files\Content.IE5\1DS89R5O\user-37448_640[1].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177458" y="3440368"/>
            <a:ext cx="514942" cy="67951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9" descr="C:\Users\weinmann\AppData\Local\Microsoft\Windows\Temporary Internet Files\Content.IE5\1DS89R5O\user-37448_640[1].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025058" y="3783268"/>
            <a:ext cx="514942" cy="679511"/>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4222750" y="3253926"/>
            <a:ext cx="2451100" cy="937693"/>
          </a:xfrm>
          <a:prstGeom prst="rect">
            <a:avLst/>
          </a:prstGeom>
          <a:noFill/>
        </p:spPr>
        <p:txBody>
          <a:bodyPr wrap="square" lIns="0" tIns="0" rIns="0" bIns="0" rtlCol="0">
            <a:spAutoFit/>
          </a:bodyPr>
          <a:lstStyle/>
          <a:p>
            <a:pPr>
              <a:lnSpc>
                <a:spcPct val="90000"/>
              </a:lnSpc>
              <a:spcBef>
                <a:spcPts val="400"/>
              </a:spcBef>
            </a:pPr>
            <a:r>
              <a:rPr lang="de-DE" sz="3200" b="1" dirty="0">
                <a:solidFill>
                  <a:schemeClr val="accent2">
                    <a:lumMod val="75000"/>
                  </a:schemeClr>
                </a:solidFill>
              </a:rPr>
              <a:t>6-12 </a:t>
            </a:r>
          </a:p>
          <a:p>
            <a:pPr>
              <a:lnSpc>
                <a:spcPct val="90000"/>
              </a:lnSpc>
              <a:spcBef>
                <a:spcPts val="400"/>
              </a:spcBef>
            </a:pPr>
            <a:r>
              <a:rPr lang="de-DE" sz="3200" b="1" dirty="0" err="1">
                <a:solidFill>
                  <a:schemeClr val="accent2">
                    <a:lumMod val="75000"/>
                  </a:schemeClr>
                </a:solidFill>
              </a:rPr>
              <a:t>months</a:t>
            </a:r>
            <a:endParaRPr lang="en-US" sz="3200" b="1" dirty="0" err="1">
              <a:solidFill>
                <a:schemeClr val="accent2">
                  <a:lumMod val="75000"/>
                </a:schemeClr>
              </a:solidFill>
            </a:endParaRPr>
          </a:p>
        </p:txBody>
      </p:sp>
      <p:sp>
        <p:nvSpPr>
          <p:cNvPr id="30" name="Rectangular Callout 29"/>
          <p:cNvSpPr/>
          <p:nvPr/>
        </p:nvSpPr>
        <p:spPr>
          <a:xfrm>
            <a:off x="7173685" y="2985407"/>
            <a:ext cx="1301750" cy="927100"/>
          </a:xfrm>
          <a:prstGeom prst="wedgeRectCallout">
            <a:avLst>
              <a:gd name="adj1" fmla="val -95537"/>
              <a:gd name="adj2" fmla="val -122"/>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31" name="Rectangle 30"/>
          <p:cNvSpPr/>
          <p:nvPr/>
        </p:nvSpPr>
        <p:spPr>
          <a:xfrm>
            <a:off x="7220857" y="2992734"/>
            <a:ext cx="1797050" cy="923330"/>
          </a:xfrm>
          <a:prstGeom prst="rect">
            <a:avLst/>
          </a:prstGeom>
        </p:spPr>
        <p:txBody>
          <a:bodyPr wrap="square">
            <a:spAutoFit/>
          </a:bodyPr>
          <a:lstStyle/>
          <a:p>
            <a:r>
              <a:rPr lang="en-US" b="1" i="1" dirty="0"/>
              <a:t>3-4 Gate 2 decisions </a:t>
            </a:r>
          </a:p>
          <a:p>
            <a:r>
              <a:rPr lang="en-US" b="1" i="1" dirty="0"/>
              <a:t>per year</a:t>
            </a:r>
          </a:p>
        </p:txBody>
      </p:sp>
      <p:grpSp>
        <p:nvGrpSpPr>
          <p:cNvPr id="14" name="Group 13"/>
          <p:cNvGrpSpPr/>
          <p:nvPr/>
        </p:nvGrpSpPr>
        <p:grpSpPr>
          <a:xfrm>
            <a:off x="6012858" y="3167441"/>
            <a:ext cx="387942" cy="793688"/>
            <a:chOff x="7701958" y="3167318"/>
            <a:chExt cx="667342" cy="1365311"/>
          </a:xfrm>
        </p:grpSpPr>
        <p:pic>
          <p:nvPicPr>
            <p:cNvPr id="32" name="Picture 9" descr="C:\Users\weinmann\AppData\Local\Microsoft\Windows\Temporary Internet Files\Content.IE5\1DS89R5O\user-37448_640[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727358" y="3167318"/>
              <a:ext cx="514942" cy="679511"/>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9" descr="C:\Users\weinmann\AppData\Local\Microsoft\Windows\Temporary Internet Files\Content.IE5\1DS89R5O\user-37448_640[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854358" y="3510218"/>
              <a:ext cx="514942" cy="679511"/>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9" descr="C:\Users\weinmann\AppData\Local\Microsoft\Windows\Temporary Internet Files\Content.IE5\1DS89R5O\user-37448_640[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701958" y="3853118"/>
              <a:ext cx="514942" cy="679511"/>
            </a:xfrm>
            <a:prstGeom prst="rect">
              <a:avLst/>
            </a:prstGeom>
            <a:noFill/>
            <a:extLst>
              <a:ext uri="{909E8E84-426E-40DD-AFC4-6F175D3DCCD1}">
                <a14:hiddenFill xmlns:a14="http://schemas.microsoft.com/office/drawing/2010/main">
                  <a:solidFill>
                    <a:srgbClr val="FFFFFF"/>
                  </a:solidFill>
                </a14:hiddenFill>
              </a:ext>
            </a:extLst>
          </p:spPr>
        </p:pic>
      </p:grpSp>
      <p:pic>
        <p:nvPicPr>
          <p:cNvPr id="37" name="Picture 9" descr="C:\Users\weinmann\AppData\Local\Microsoft\Windows\Temporary Internet Files\Content.IE5\1DS89R5O\user-37448_640[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811724" y="3218241"/>
            <a:ext cx="299348" cy="395016"/>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5784258" y="3584209"/>
            <a:ext cx="438742" cy="897620"/>
            <a:chOff x="6597058" y="3116518"/>
            <a:chExt cx="667342" cy="1365311"/>
          </a:xfrm>
        </p:grpSpPr>
        <p:pic>
          <p:nvPicPr>
            <p:cNvPr id="28" name="Picture 9" descr="C:\Users\weinmann\AppData\Local\Microsoft\Windows\Temporary Internet Files\Content.IE5\1DS89R5O\user-37448_640[1].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622458" y="3116518"/>
              <a:ext cx="514942" cy="67951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9" descr="C:\Users\weinmann\AppData\Local\Microsoft\Windows\Temporary Internet Files\Content.IE5\1DS89R5O\user-37448_640[1].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749458" y="3459418"/>
              <a:ext cx="514942" cy="67951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9" descr="C:\Users\weinmann\AppData\Local\Microsoft\Windows\Temporary Internet Files\Content.IE5\1DS89R5O\user-37448_640[1].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597058" y="3802318"/>
              <a:ext cx="514942" cy="679511"/>
            </a:xfrm>
            <a:prstGeom prst="rect">
              <a:avLst/>
            </a:prstGeom>
            <a:noFill/>
            <a:extLst>
              <a:ext uri="{909E8E84-426E-40DD-AFC4-6F175D3DCCD1}">
                <a14:hiddenFill xmlns:a14="http://schemas.microsoft.com/office/drawing/2010/main">
                  <a:solidFill>
                    <a:srgbClr val="FFFFFF"/>
                  </a:solidFill>
                </a14:hiddenFill>
              </a:ext>
            </a:extLst>
          </p:spPr>
        </p:pic>
      </p:grpSp>
      <p:pic>
        <p:nvPicPr>
          <p:cNvPr id="38" name="Picture 9" descr="C:\Users\weinmann\AppData\Local\Microsoft\Windows\Temporary Internet Files\Content.IE5\1DS89R5O\user-37448_640[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230824" y="3510341"/>
            <a:ext cx="299348" cy="395016"/>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9" descr="C:\Users\weinmann\AppData\Local\Microsoft\Windows\Temporary Internet Files\Content.IE5\1DS89R5O\user-37448_640[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116524" y="3840541"/>
            <a:ext cx="299348" cy="395016"/>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7" descr="C:\Users\weinmann\AppData\Local\Microsoft\Windows\Temporary Internet Files\Content.IE5\1ER5YVMO\person7[1].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508044" y="3367956"/>
            <a:ext cx="449899" cy="681665"/>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Group 16"/>
          <p:cNvGrpSpPr/>
          <p:nvPr/>
        </p:nvGrpSpPr>
        <p:grpSpPr>
          <a:xfrm>
            <a:off x="4238171" y="1070152"/>
            <a:ext cx="5457372" cy="1754326"/>
            <a:chOff x="6836229" y="2594153"/>
            <a:chExt cx="2917370" cy="1754326"/>
          </a:xfrm>
        </p:grpSpPr>
        <p:sp>
          <p:nvSpPr>
            <p:cNvPr id="42" name="Rectangular Callout 41"/>
            <p:cNvSpPr/>
            <p:nvPr/>
          </p:nvSpPr>
          <p:spPr>
            <a:xfrm>
              <a:off x="6847114" y="2629807"/>
              <a:ext cx="2906485" cy="1550308"/>
            </a:xfrm>
            <a:prstGeom prst="wedgeRectCallout">
              <a:avLst>
                <a:gd name="adj1" fmla="val -61722"/>
                <a:gd name="adj2" fmla="val 31587"/>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16" name="Rectangle 15"/>
            <p:cNvSpPr/>
            <p:nvPr/>
          </p:nvSpPr>
          <p:spPr>
            <a:xfrm>
              <a:off x="6836229" y="2594153"/>
              <a:ext cx="2902857" cy="1754326"/>
            </a:xfrm>
            <a:prstGeom prst="rect">
              <a:avLst/>
            </a:prstGeom>
          </p:spPr>
          <p:txBody>
            <a:bodyPr wrap="square">
              <a:spAutoFit/>
            </a:bodyPr>
            <a:lstStyle/>
            <a:p>
              <a:pPr lvl="0"/>
              <a:r>
                <a:rPr lang="en-US" b="1" i="1" dirty="0"/>
                <a:t>Three conditions:</a:t>
              </a:r>
            </a:p>
            <a:p>
              <a:pPr marL="342900" lvl="0" indent="-342900">
                <a:buFont typeface="+mj-lt"/>
                <a:buAutoNum type="arabicParenR"/>
              </a:pPr>
              <a:r>
                <a:rPr lang="en-US" dirty="0"/>
                <a:t>must be related to chemistry</a:t>
              </a:r>
            </a:p>
            <a:p>
              <a:pPr marL="342900" lvl="0" indent="-342900">
                <a:buFont typeface="+mj-lt"/>
                <a:buAutoNum type="arabicParenR"/>
              </a:pPr>
              <a:r>
                <a:rPr lang="en-US" dirty="0"/>
                <a:t>does not yet exist in the company's current portfolio</a:t>
              </a:r>
            </a:p>
            <a:p>
              <a:pPr marL="342900" lvl="0" indent="-342900">
                <a:buFont typeface="+mj-lt"/>
                <a:buAutoNum type="arabicParenR"/>
              </a:pPr>
              <a:r>
                <a:rPr lang="en-US" dirty="0"/>
                <a:t>should be a proper business unit with a revenue potential of €500m and 20% profitability within 10 years </a:t>
              </a:r>
            </a:p>
          </p:txBody>
        </p:sp>
      </p:grpSp>
      <p:sp>
        <p:nvSpPr>
          <p:cNvPr id="3" name="Datumsplatzhalter 2"/>
          <p:cNvSpPr>
            <a:spLocks noGrp="1"/>
          </p:cNvSpPr>
          <p:nvPr>
            <p:ph type="dt" sz="half" idx="10"/>
          </p:nvPr>
        </p:nvSpPr>
        <p:spPr/>
        <p:txBody>
          <a:bodyPr/>
          <a:lstStyle/>
          <a:p>
            <a:r>
              <a:rPr lang="en-US" noProof="0"/>
              <a:t>2017</a:t>
            </a:r>
            <a:endParaRPr lang="en-US" noProof="0" dirty="0"/>
          </a:p>
        </p:txBody>
      </p:sp>
      <p:sp>
        <p:nvSpPr>
          <p:cNvPr id="18" name="Fußzeilenplatzhalter 17"/>
          <p:cNvSpPr>
            <a:spLocks noGrp="1"/>
          </p:cNvSpPr>
          <p:nvPr>
            <p:ph type="ftr" sz="quarter" idx="11"/>
          </p:nvPr>
        </p:nvSpPr>
        <p:spPr/>
        <p:txBody>
          <a:bodyPr/>
          <a:lstStyle/>
          <a:p>
            <a:r>
              <a:rPr lang="de-DE" noProof="0"/>
              <a:t>Bianca Schmitz, Jens Weinmann, ESMT Berlin</a:t>
            </a:r>
            <a:endParaRPr lang="en-US" noProof="0" dirty="0"/>
          </a:p>
        </p:txBody>
      </p:sp>
      <p:sp>
        <p:nvSpPr>
          <p:cNvPr id="19" name="Foliennummernplatzhalter 18"/>
          <p:cNvSpPr>
            <a:spLocks noGrp="1"/>
          </p:cNvSpPr>
          <p:nvPr>
            <p:ph type="sldNum" sz="quarter" idx="12"/>
          </p:nvPr>
        </p:nvSpPr>
        <p:spPr/>
        <p:txBody>
          <a:bodyPr/>
          <a:lstStyle/>
          <a:p>
            <a:fld id="{B8B9143A-2201-46D8-9093-2529FD3F75D4}" type="slidenum">
              <a:rPr lang="en-US" noProof="0" smtClean="0"/>
              <a:t>29</a:t>
            </a:fld>
            <a:endParaRPr lang="en-US" noProof="0" dirty="0"/>
          </a:p>
        </p:txBody>
      </p:sp>
    </p:spTree>
    <p:extLst>
      <p:ext uri="{BB962C8B-B14F-4D97-AF65-F5344CB8AC3E}">
        <p14:creationId xmlns:p14="http://schemas.microsoft.com/office/powerpoint/2010/main" val="115836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4451"/>
                                        </p:tgtEl>
                                        <p:attrNameLst>
                                          <p:attrName>style.visibility</p:attrName>
                                        </p:attrNameLst>
                                      </p:cBhvr>
                                      <p:to>
                                        <p:strVal val="visible"/>
                                      </p:to>
                                    </p:set>
                                    <p:animEffect transition="in" filter="fade">
                                      <p:cBhvr>
                                        <p:cTn id="7" dur="500"/>
                                        <p:tgtEl>
                                          <p:spTgt spid="10445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nodeType="withEffect">
                                  <p:stCondLst>
                                    <p:cond delay="0"/>
                                  </p:stCondLst>
                                  <p:childTnLst>
                                    <p:set>
                                      <p:cBhvr>
                                        <p:cTn id="34" dur="1" fill="hold">
                                          <p:stCondLst>
                                            <p:cond delay="0"/>
                                          </p:stCondLst>
                                        </p:cTn>
                                        <p:tgtEl>
                                          <p:spTgt spid="104457"/>
                                        </p:tgtEl>
                                        <p:attrNameLst>
                                          <p:attrName>style.visibility</p:attrName>
                                        </p:attrNameLst>
                                      </p:cBhvr>
                                      <p:to>
                                        <p:strVal val="visible"/>
                                      </p:to>
                                    </p:set>
                                    <p:animEffect transition="in" filter="fade">
                                      <p:cBhvr>
                                        <p:cTn id="35" dur="500"/>
                                        <p:tgtEl>
                                          <p:spTgt spid="10445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500"/>
                                        <p:tgtEl>
                                          <p:spTgt spid="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104455"/>
                                        </p:tgtEl>
                                        <p:attrNameLst>
                                          <p:attrName>style.visibility</p:attrName>
                                        </p:attrNameLst>
                                      </p:cBhvr>
                                      <p:to>
                                        <p:strVal val="visible"/>
                                      </p:to>
                                    </p:set>
                                    <p:animEffect transition="in" filter="fade">
                                      <p:cBhvr>
                                        <p:cTn id="64" dur="500"/>
                                        <p:tgtEl>
                                          <p:spTgt spid="104455"/>
                                        </p:tgtEl>
                                      </p:cBhvr>
                                    </p:animEffect>
                                  </p:childTnLst>
                                </p:cTn>
                              </p:par>
                              <p:par>
                                <p:cTn id="65" presetID="10" presetClass="entr" presetSubtype="0" fill="hold" nodeType="withEffect">
                                  <p:stCondLst>
                                    <p:cond delay="0"/>
                                  </p:stCondLst>
                                  <p:childTnLst>
                                    <p:set>
                                      <p:cBhvr>
                                        <p:cTn id="66" dur="1" fill="hold">
                                          <p:stCondLst>
                                            <p:cond delay="0"/>
                                          </p:stCondLst>
                                        </p:cTn>
                                        <p:tgtEl>
                                          <p:spTgt spid="104453"/>
                                        </p:tgtEl>
                                        <p:attrNameLst>
                                          <p:attrName>style.visibility</p:attrName>
                                        </p:attrNameLst>
                                      </p:cBhvr>
                                      <p:to>
                                        <p:strVal val="visible"/>
                                      </p:to>
                                    </p:set>
                                    <p:animEffect transition="in" filter="fade">
                                      <p:cBhvr>
                                        <p:cTn id="67" dur="500"/>
                                        <p:tgtEl>
                                          <p:spTgt spid="10445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fade">
                                      <p:cBhvr>
                                        <p:cTn id="72" dur="500"/>
                                        <p:tgtEl>
                                          <p:spTgt spid="11"/>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fade">
                                      <p:cBhvr>
                                        <p:cTn id="75" dur="500"/>
                                        <p:tgtEl>
                                          <p:spTgt spid="23"/>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29"/>
                                        </p:tgtEl>
                                        <p:attrNameLst>
                                          <p:attrName>style.visibility</p:attrName>
                                        </p:attrNameLst>
                                      </p:cBhvr>
                                      <p:to>
                                        <p:strVal val="visible"/>
                                      </p:to>
                                    </p:set>
                                    <p:animEffect transition="in" filter="fade">
                                      <p:cBhvr>
                                        <p:cTn id="80" dur="500"/>
                                        <p:tgtEl>
                                          <p:spTgt spid="29"/>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500"/>
                                        <p:tgtEl>
                                          <p:spTgt spid="24"/>
                                        </p:tgtEl>
                                      </p:cBhvr>
                                    </p:animEffect>
                                  </p:childTnLst>
                                </p:cTn>
                              </p:par>
                              <p:par>
                                <p:cTn id="86" presetID="10" presetClass="entr" presetSubtype="0" fill="hold"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fade">
                                      <p:cBhvr>
                                        <p:cTn id="88" dur="500"/>
                                        <p:tgtEl>
                                          <p:spTgt spid="14"/>
                                        </p:tgtEl>
                                      </p:cBhvr>
                                    </p:animEffect>
                                  </p:childTnLst>
                                </p:cTn>
                              </p:par>
                              <p:par>
                                <p:cTn id="89" presetID="10" presetClass="entr" presetSubtype="0" fill="hold" nodeType="with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500"/>
                                        <p:tgtEl>
                                          <p:spTgt spid="37"/>
                                        </p:tgtEl>
                                      </p:cBhvr>
                                    </p:animEffect>
                                  </p:childTnLst>
                                </p:cTn>
                              </p:par>
                              <p:par>
                                <p:cTn id="92" presetID="10" presetClass="entr" presetSubtype="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childTnLst>
                                </p:cTn>
                              </p:par>
                              <p:par>
                                <p:cTn id="95" presetID="10" presetClass="entr" presetSubtype="0" fill="hold" nodeType="with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fade">
                                      <p:cBhvr>
                                        <p:cTn id="97" dur="500"/>
                                        <p:tgtEl>
                                          <p:spTgt spid="38"/>
                                        </p:tgtEl>
                                      </p:cBhvr>
                                    </p:animEffect>
                                  </p:childTnLst>
                                </p:cTn>
                              </p:par>
                              <p:par>
                                <p:cTn id="98" presetID="10" presetClass="entr" presetSubtype="0" fill="hold" nodeType="with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fade">
                                      <p:cBhvr>
                                        <p:cTn id="100" dur="500"/>
                                        <p:tgtEl>
                                          <p:spTgt spid="3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500"/>
                                        <p:tgtEl>
                                          <p:spTgt spid="25"/>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500"/>
                                        <p:tgtEl>
                                          <p:spTgt spid="31"/>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fade">
                                      <p:cBhvr>
                                        <p:cTn id="1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3" grpId="0" animBg="1"/>
      <p:bldP spid="10" grpId="0" animBg="1"/>
      <p:bldP spid="4" grpId="0" animBg="1"/>
      <p:bldP spid="5" grpId="0"/>
      <p:bldP spid="6" grpId="0" animBg="1"/>
      <p:bldP spid="9" grpId="0"/>
      <p:bldP spid="8" grpId="0"/>
      <p:bldP spid="12" grpId="0" animBg="1"/>
      <p:bldP spid="7" grpId="0"/>
      <p:bldP spid="11" grpId="0"/>
      <p:bldP spid="24" grpId="0" animBg="1"/>
      <p:bldP spid="25" grpId="0"/>
      <p:bldP spid="29" grpId="0"/>
      <p:bldP spid="30" grpId="0" animBg="1"/>
      <p:bldP spid="3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hevron 12"/>
          <p:cNvSpPr/>
          <p:nvPr/>
        </p:nvSpPr>
        <p:spPr>
          <a:xfrm>
            <a:off x="464457" y="2945702"/>
            <a:ext cx="5993493" cy="1612800"/>
          </a:xfrm>
          <a:prstGeom prst="chevron">
            <a:avLst>
              <a:gd name="adj" fmla="val 315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23" name="Rectangular Callout 22"/>
          <p:cNvSpPr/>
          <p:nvPr/>
        </p:nvSpPr>
        <p:spPr>
          <a:xfrm>
            <a:off x="2952750" y="5168900"/>
            <a:ext cx="6229350" cy="1460500"/>
          </a:xfrm>
          <a:prstGeom prst="wedgeRectCallout">
            <a:avLst>
              <a:gd name="adj1" fmla="val -34981"/>
              <a:gd name="adj2" fmla="val -104830"/>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10" name="Rectangular Callout 9"/>
          <p:cNvSpPr/>
          <p:nvPr/>
        </p:nvSpPr>
        <p:spPr>
          <a:xfrm>
            <a:off x="571500" y="1959428"/>
            <a:ext cx="1634671" cy="777421"/>
          </a:xfrm>
          <a:prstGeom prst="wedgeRectCallout">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2" name="Title 1"/>
          <p:cNvSpPr>
            <a:spLocks noGrp="1"/>
          </p:cNvSpPr>
          <p:nvPr>
            <p:ph type="title"/>
          </p:nvPr>
        </p:nvSpPr>
        <p:spPr/>
        <p:txBody>
          <a:bodyPr/>
          <a:lstStyle/>
          <a:p>
            <a:r>
              <a:rPr lang="de-DE" dirty="0" err="1"/>
              <a:t>Example</a:t>
            </a:r>
            <a:r>
              <a:rPr lang="de-DE" dirty="0"/>
              <a:t>: Innovation </a:t>
            </a:r>
            <a:r>
              <a:rPr lang="de-DE" dirty="0" err="1"/>
              <a:t>with</a:t>
            </a:r>
            <a:r>
              <a:rPr lang="de-DE" dirty="0"/>
              <a:t> a </a:t>
            </a:r>
            <a:r>
              <a:rPr lang="de-DE" dirty="0" err="1"/>
              <a:t>gate</a:t>
            </a:r>
            <a:r>
              <a:rPr lang="de-DE" dirty="0"/>
              <a:t> </a:t>
            </a:r>
            <a:r>
              <a:rPr lang="de-DE" dirty="0" err="1"/>
              <a:t>process</a:t>
            </a:r>
            <a:r>
              <a:rPr lang="de-DE" dirty="0"/>
              <a:t> at a large German </a:t>
            </a:r>
            <a:r>
              <a:rPr lang="de-DE" dirty="0" err="1"/>
              <a:t>chemical</a:t>
            </a:r>
            <a:r>
              <a:rPr lang="de-DE" dirty="0"/>
              <a:t> </a:t>
            </a:r>
            <a:r>
              <a:rPr lang="de-DE" dirty="0" err="1"/>
              <a:t>company</a:t>
            </a:r>
            <a:r>
              <a:rPr lang="de-DE" dirty="0"/>
              <a:t> (II)</a:t>
            </a:r>
            <a:endParaRPr lang="en-US" dirty="0"/>
          </a:p>
        </p:txBody>
      </p:sp>
      <p:sp>
        <p:nvSpPr>
          <p:cNvPr id="8" name="Rectangle 7"/>
          <p:cNvSpPr/>
          <p:nvPr/>
        </p:nvSpPr>
        <p:spPr>
          <a:xfrm>
            <a:off x="633186" y="2029348"/>
            <a:ext cx="1587500" cy="646331"/>
          </a:xfrm>
          <a:prstGeom prst="rect">
            <a:avLst/>
          </a:prstGeom>
        </p:spPr>
        <p:txBody>
          <a:bodyPr wrap="square">
            <a:spAutoFit/>
          </a:bodyPr>
          <a:lstStyle/>
          <a:p>
            <a:r>
              <a:rPr lang="en-US" b="1" i="1" dirty="0"/>
              <a:t>Annual budget: €3-5m</a:t>
            </a:r>
          </a:p>
        </p:txBody>
      </p:sp>
      <p:sp>
        <p:nvSpPr>
          <p:cNvPr id="12" name="Rectangular Callout 11"/>
          <p:cNvSpPr/>
          <p:nvPr/>
        </p:nvSpPr>
        <p:spPr>
          <a:xfrm>
            <a:off x="2661557" y="1598386"/>
            <a:ext cx="2331357" cy="1231900"/>
          </a:xfrm>
          <a:prstGeom prst="wedgeRectCallout">
            <a:avLst>
              <a:gd name="adj1" fmla="val -18333"/>
              <a:gd name="adj2" fmla="val 66802"/>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7" name="TextBox 6"/>
          <p:cNvSpPr txBox="1"/>
          <p:nvPr/>
        </p:nvSpPr>
        <p:spPr>
          <a:xfrm>
            <a:off x="2748643" y="1689100"/>
            <a:ext cx="2229757" cy="1099788"/>
          </a:xfrm>
          <a:prstGeom prst="rect">
            <a:avLst/>
          </a:prstGeom>
          <a:noFill/>
        </p:spPr>
        <p:txBody>
          <a:bodyPr wrap="square" lIns="0" tIns="0" rIns="0" bIns="0" rtlCol="0">
            <a:spAutoFit/>
          </a:bodyPr>
          <a:lstStyle/>
          <a:p>
            <a:pPr>
              <a:lnSpc>
                <a:spcPct val="90000"/>
              </a:lnSpc>
              <a:spcBef>
                <a:spcPts val="400"/>
              </a:spcBef>
            </a:pPr>
            <a:r>
              <a:rPr lang="de-DE" b="1" i="1" dirty="0" err="1"/>
              <a:t>Incubation</a:t>
            </a:r>
            <a:r>
              <a:rPr lang="de-DE" b="1" i="1" dirty="0"/>
              <a:t> </a:t>
            </a:r>
            <a:r>
              <a:rPr lang="de-DE" b="1" i="1" dirty="0" err="1"/>
              <a:t>group</a:t>
            </a:r>
            <a:r>
              <a:rPr lang="de-DE" b="1" i="1" dirty="0"/>
              <a:t>:</a:t>
            </a:r>
          </a:p>
          <a:p>
            <a:pPr marL="285750" indent="-285750">
              <a:lnSpc>
                <a:spcPct val="90000"/>
              </a:lnSpc>
              <a:spcBef>
                <a:spcPts val="400"/>
              </a:spcBef>
              <a:buFont typeface="Arial" panose="020B0604020202020204" pitchFamily="34" charset="0"/>
              <a:buChar char="•"/>
            </a:pPr>
            <a:r>
              <a:rPr lang="en-US" dirty="0"/>
              <a:t>technology or economic background</a:t>
            </a:r>
          </a:p>
          <a:p>
            <a:pPr marL="285750" indent="-285750">
              <a:lnSpc>
                <a:spcPct val="90000"/>
              </a:lnSpc>
              <a:spcBef>
                <a:spcPts val="400"/>
              </a:spcBef>
              <a:buFont typeface="Arial" panose="020B0604020202020204" pitchFamily="34" charset="0"/>
              <a:buChar char="•"/>
            </a:pPr>
            <a:r>
              <a:rPr lang="en-US" dirty="0"/>
              <a:t>marketing and sales</a:t>
            </a:r>
          </a:p>
        </p:txBody>
      </p:sp>
      <p:grpSp>
        <p:nvGrpSpPr>
          <p:cNvPr id="16" name="Group 15"/>
          <p:cNvGrpSpPr/>
          <p:nvPr/>
        </p:nvGrpSpPr>
        <p:grpSpPr>
          <a:xfrm>
            <a:off x="2823073" y="3135087"/>
            <a:ext cx="1361121" cy="986971"/>
            <a:chOff x="2823073" y="3135087"/>
            <a:chExt cx="1361121" cy="986971"/>
          </a:xfrm>
        </p:grpSpPr>
        <p:pic>
          <p:nvPicPr>
            <p:cNvPr id="104454" name="Picture 6" descr="C:\Users\weinmann\AppData\Local\Microsoft\Windows\Temporary Internet Files\Content.IE5\7UARCSN6\person4[1].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611334" y="3186165"/>
              <a:ext cx="572860" cy="930220"/>
            </a:xfrm>
            <a:prstGeom prst="rect">
              <a:avLst/>
            </a:prstGeom>
            <a:noFill/>
            <a:extLst>
              <a:ext uri="{909E8E84-426E-40DD-AFC4-6F175D3DCCD1}">
                <a14:hiddenFill xmlns:a14="http://schemas.microsoft.com/office/drawing/2010/main">
                  <a:solidFill>
                    <a:srgbClr val="FFFFFF"/>
                  </a:solidFill>
                </a14:hiddenFill>
              </a:ext>
            </a:extLst>
          </p:spPr>
        </p:pic>
        <p:pic>
          <p:nvPicPr>
            <p:cNvPr id="104455" name="Picture 7" descr="C:\Users\weinmann\AppData\Local\Microsoft\Windows\Temporary Internet Files\Content.IE5\1ER5YVMO\person7[1].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23073" y="3146703"/>
              <a:ext cx="629455" cy="953720"/>
            </a:xfrm>
            <a:prstGeom prst="rect">
              <a:avLst/>
            </a:prstGeom>
            <a:noFill/>
            <a:extLst>
              <a:ext uri="{909E8E84-426E-40DD-AFC4-6F175D3DCCD1}">
                <a14:hiddenFill xmlns:a14="http://schemas.microsoft.com/office/drawing/2010/main">
                  <a:solidFill>
                    <a:srgbClr val="FFFFFF"/>
                  </a:solidFill>
                </a14:hiddenFill>
              </a:ext>
            </a:extLst>
          </p:spPr>
        </p:pic>
        <p:pic>
          <p:nvPicPr>
            <p:cNvPr id="104456" name="Picture 8" descr="C:\Users\weinmann\AppData\Local\Microsoft\Windows\Temporary Internet Files\Content.IE5\7UARCSN6\side-face1[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46392" y="3135087"/>
              <a:ext cx="539955" cy="986971"/>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Rectangle 10"/>
          <p:cNvSpPr/>
          <p:nvPr/>
        </p:nvSpPr>
        <p:spPr>
          <a:xfrm>
            <a:off x="3009900" y="5152072"/>
            <a:ext cx="6153150" cy="1477328"/>
          </a:xfrm>
          <a:prstGeom prst="rect">
            <a:avLst/>
          </a:prstGeom>
        </p:spPr>
        <p:txBody>
          <a:bodyPr wrap="square">
            <a:spAutoFit/>
          </a:bodyPr>
          <a:lstStyle/>
          <a:p>
            <a:pPr marL="285750" indent="-285750">
              <a:buFont typeface="Arial" panose="020B0604020202020204" pitchFamily="34" charset="0"/>
              <a:buChar char="•"/>
            </a:pPr>
            <a:r>
              <a:rPr lang="en-US" dirty="0"/>
              <a:t>concrete business plan and option for business model, ranging from classical activities (producing chemical products and selling them in large quantities) to more service-oriented solutions. </a:t>
            </a:r>
          </a:p>
          <a:p>
            <a:pPr marL="285750" indent="-285750">
              <a:buFont typeface="Arial" panose="020B0604020202020204" pitchFamily="34" charset="0"/>
              <a:buChar char="•"/>
            </a:pPr>
            <a:r>
              <a:rPr lang="en-US" dirty="0"/>
              <a:t>The business plan is based on discounted cash flows (DCF), typically with a time horizon of 15 years</a:t>
            </a:r>
          </a:p>
        </p:txBody>
      </p:sp>
      <p:sp>
        <p:nvSpPr>
          <p:cNvPr id="24" name="Chevron 23"/>
          <p:cNvSpPr/>
          <p:nvPr/>
        </p:nvSpPr>
        <p:spPr>
          <a:xfrm>
            <a:off x="6083300" y="2945702"/>
            <a:ext cx="1473200" cy="1612800"/>
          </a:xfrm>
          <a:prstGeom prst="chevron">
            <a:avLst>
              <a:gd name="adj" fmla="val 33621"/>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accent6">
                  <a:lumMod val="50000"/>
                </a:schemeClr>
              </a:solidFill>
            </a:endParaRPr>
          </a:p>
        </p:txBody>
      </p:sp>
      <p:sp>
        <p:nvSpPr>
          <p:cNvPr id="25" name="TextBox 24"/>
          <p:cNvSpPr txBox="1"/>
          <p:nvPr/>
        </p:nvSpPr>
        <p:spPr>
          <a:xfrm>
            <a:off x="6045200" y="4594194"/>
            <a:ext cx="1143000" cy="443198"/>
          </a:xfrm>
          <a:prstGeom prst="rect">
            <a:avLst/>
          </a:prstGeom>
          <a:noFill/>
        </p:spPr>
        <p:txBody>
          <a:bodyPr wrap="square" lIns="0" tIns="0" rIns="0" bIns="0" rtlCol="0">
            <a:spAutoFit/>
          </a:bodyPr>
          <a:lstStyle/>
          <a:p>
            <a:pPr>
              <a:lnSpc>
                <a:spcPct val="90000"/>
              </a:lnSpc>
              <a:spcBef>
                <a:spcPts val="400"/>
              </a:spcBef>
            </a:pPr>
            <a:r>
              <a:rPr lang="de-DE" sz="3200" b="1" dirty="0">
                <a:solidFill>
                  <a:schemeClr val="accent6">
                    <a:lumMod val="50000"/>
                  </a:schemeClr>
                </a:solidFill>
              </a:rPr>
              <a:t>Gate 3</a:t>
            </a:r>
            <a:endParaRPr lang="en-US" sz="3200" b="1" dirty="0" err="1">
              <a:solidFill>
                <a:schemeClr val="accent6">
                  <a:lumMod val="50000"/>
                </a:schemeClr>
              </a:solidFill>
            </a:endParaRPr>
          </a:p>
        </p:txBody>
      </p:sp>
      <p:sp>
        <p:nvSpPr>
          <p:cNvPr id="29" name="TextBox 28"/>
          <p:cNvSpPr txBox="1"/>
          <p:nvPr/>
        </p:nvSpPr>
        <p:spPr>
          <a:xfrm>
            <a:off x="4384218" y="3252107"/>
            <a:ext cx="2451100" cy="937693"/>
          </a:xfrm>
          <a:prstGeom prst="rect">
            <a:avLst/>
          </a:prstGeom>
          <a:noFill/>
        </p:spPr>
        <p:txBody>
          <a:bodyPr wrap="square" lIns="0" tIns="0" rIns="0" bIns="0" rtlCol="0">
            <a:spAutoFit/>
          </a:bodyPr>
          <a:lstStyle/>
          <a:p>
            <a:pPr>
              <a:lnSpc>
                <a:spcPct val="90000"/>
              </a:lnSpc>
              <a:spcBef>
                <a:spcPts val="400"/>
              </a:spcBef>
            </a:pPr>
            <a:r>
              <a:rPr lang="de-DE" sz="3200" b="1" dirty="0" err="1">
                <a:solidFill>
                  <a:schemeClr val="accent2">
                    <a:lumMod val="75000"/>
                  </a:schemeClr>
                </a:solidFill>
              </a:rPr>
              <a:t>Incubation</a:t>
            </a:r>
            <a:endParaRPr lang="de-DE" sz="3200" b="1" dirty="0">
              <a:solidFill>
                <a:schemeClr val="accent2">
                  <a:lumMod val="75000"/>
                </a:schemeClr>
              </a:solidFill>
            </a:endParaRPr>
          </a:p>
          <a:p>
            <a:pPr>
              <a:lnSpc>
                <a:spcPct val="90000"/>
              </a:lnSpc>
              <a:spcBef>
                <a:spcPts val="400"/>
              </a:spcBef>
            </a:pPr>
            <a:r>
              <a:rPr lang="de-DE" sz="3200" b="1" dirty="0">
                <a:solidFill>
                  <a:schemeClr val="accent2">
                    <a:lumMod val="75000"/>
                  </a:schemeClr>
                </a:solidFill>
              </a:rPr>
              <a:t>3-4 </a:t>
            </a:r>
            <a:r>
              <a:rPr lang="de-DE" sz="3200" b="1" dirty="0" err="1">
                <a:solidFill>
                  <a:schemeClr val="accent2">
                    <a:lumMod val="75000"/>
                  </a:schemeClr>
                </a:solidFill>
              </a:rPr>
              <a:t>years</a:t>
            </a:r>
            <a:endParaRPr lang="en-US" sz="3200" b="1" dirty="0" err="1">
              <a:solidFill>
                <a:schemeClr val="accent2">
                  <a:lumMod val="75000"/>
                </a:schemeClr>
              </a:solidFill>
            </a:endParaRPr>
          </a:p>
        </p:txBody>
      </p:sp>
      <p:sp>
        <p:nvSpPr>
          <p:cNvPr id="30" name="Rectangular Callout 29"/>
          <p:cNvSpPr/>
          <p:nvPr/>
        </p:nvSpPr>
        <p:spPr>
          <a:xfrm>
            <a:off x="5402943" y="1751693"/>
            <a:ext cx="1941286" cy="927100"/>
          </a:xfrm>
          <a:prstGeom prst="wedgeRectCallout">
            <a:avLst>
              <a:gd name="adj1" fmla="val -3637"/>
              <a:gd name="adj2" fmla="val 73459"/>
            </a:avLst>
          </a:prstGeom>
          <a:solidFill>
            <a:schemeClr val="bg1"/>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31" name="Rectangle 30"/>
          <p:cNvSpPr/>
          <p:nvPr/>
        </p:nvSpPr>
        <p:spPr>
          <a:xfrm>
            <a:off x="5479143" y="1773534"/>
            <a:ext cx="1797050" cy="923330"/>
          </a:xfrm>
          <a:prstGeom prst="rect">
            <a:avLst/>
          </a:prstGeom>
        </p:spPr>
        <p:txBody>
          <a:bodyPr wrap="square">
            <a:spAutoFit/>
          </a:bodyPr>
          <a:lstStyle/>
          <a:p>
            <a:r>
              <a:rPr lang="en-US" b="1" i="1" dirty="0"/>
              <a:t>Management Board defining a new growth field</a:t>
            </a:r>
          </a:p>
        </p:txBody>
      </p:sp>
      <p:grpSp>
        <p:nvGrpSpPr>
          <p:cNvPr id="3" name="Group 2"/>
          <p:cNvGrpSpPr/>
          <p:nvPr/>
        </p:nvGrpSpPr>
        <p:grpSpPr>
          <a:xfrm>
            <a:off x="972003" y="3137322"/>
            <a:ext cx="1633310" cy="1123526"/>
            <a:chOff x="1204232" y="3093779"/>
            <a:chExt cx="1633310" cy="1123526"/>
          </a:xfrm>
        </p:grpSpPr>
        <p:pic>
          <p:nvPicPr>
            <p:cNvPr id="10445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204232" y="3093779"/>
              <a:ext cx="1176110" cy="666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356632" y="3246179"/>
              <a:ext cx="1176110" cy="666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509032" y="3398579"/>
              <a:ext cx="1176110" cy="666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61432" y="3550979"/>
              <a:ext cx="1176110" cy="666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05474" name="Picture 2" descr="C:\Users\weinmann\AppData\Local\Microsoft\Windows\Temporary Internet Files\Content.IE5\1ER5YVMO\Icon-Society[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463425" y="3352800"/>
            <a:ext cx="1053356" cy="897929"/>
          </a:xfrm>
          <a:prstGeom prst="rect">
            <a:avLst/>
          </a:prstGeom>
          <a:noFill/>
          <a:extLst>
            <a:ext uri="{909E8E84-426E-40DD-AFC4-6F175D3DCCD1}">
              <a14:hiddenFill xmlns:a14="http://schemas.microsoft.com/office/drawing/2010/main">
                <a:solidFill>
                  <a:srgbClr val="FFFFFF"/>
                </a:solidFill>
              </a14:hiddenFill>
            </a:ext>
          </a:extLst>
        </p:spPr>
      </p:pic>
      <p:sp>
        <p:nvSpPr>
          <p:cNvPr id="17" name="Rounded Rectangle 16"/>
          <p:cNvSpPr/>
          <p:nvPr/>
        </p:nvSpPr>
        <p:spPr>
          <a:xfrm>
            <a:off x="7692572" y="2930219"/>
            <a:ext cx="1669143" cy="164178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1600" dirty="0">
              <a:solidFill>
                <a:schemeClr val="tx1"/>
              </a:solidFill>
            </a:endParaRPr>
          </a:p>
        </p:txBody>
      </p:sp>
      <p:sp>
        <p:nvSpPr>
          <p:cNvPr id="46" name="TextBox 45"/>
          <p:cNvSpPr txBox="1"/>
          <p:nvPr/>
        </p:nvSpPr>
        <p:spPr>
          <a:xfrm>
            <a:off x="7802334" y="3288393"/>
            <a:ext cx="1515838" cy="886397"/>
          </a:xfrm>
          <a:prstGeom prst="rect">
            <a:avLst/>
          </a:prstGeom>
          <a:noFill/>
        </p:spPr>
        <p:txBody>
          <a:bodyPr wrap="square" lIns="0" tIns="0" rIns="0" bIns="0" rtlCol="0">
            <a:spAutoFit/>
          </a:bodyPr>
          <a:lstStyle/>
          <a:p>
            <a:pPr>
              <a:lnSpc>
                <a:spcPct val="90000"/>
              </a:lnSpc>
              <a:spcBef>
                <a:spcPts val="400"/>
              </a:spcBef>
            </a:pPr>
            <a:r>
              <a:rPr lang="de-DE" sz="3200" b="1" dirty="0">
                <a:solidFill>
                  <a:schemeClr val="accent2">
                    <a:lumMod val="75000"/>
                  </a:schemeClr>
                </a:solidFill>
              </a:rPr>
              <a:t>Business </a:t>
            </a:r>
            <a:r>
              <a:rPr lang="de-DE" sz="3200" b="1" dirty="0" err="1">
                <a:solidFill>
                  <a:schemeClr val="accent2">
                    <a:lumMod val="75000"/>
                  </a:schemeClr>
                </a:solidFill>
              </a:rPr>
              <a:t>build-up</a:t>
            </a:r>
            <a:endParaRPr lang="en-US" sz="3200" b="1" dirty="0" err="1">
              <a:solidFill>
                <a:schemeClr val="accent2">
                  <a:lumMod val="75000"/>
                </a:schemeClr>
              </a:solidFill>
            </a:endParaRPr>
          </a:p>
        </p:txBody>
      </p:sp>
      <p:sp>
        <p:nvSpPr>
          <p:cNvPr id="4" name="Datumsplatzhalter 3"/>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sp>
        <p:nvSpPr>
          <p:cNvPr id="6" name="Foliennummernplatzhalter 5"/>
          <p:cNvSpPr>
            <a:spLocks noGrp="1"/>
          </p:cNvSpPr>
          <p:nvPr>
            <p:ph type="sldNum" sz="quarter" idx="12"/>
          </p:nvPr>
        </p:nvSpPr>
        <p:spPr/>
        <p:txBody>
          <a:bodyPr/>
          <a:lstStyle/>
          <a:p>
            <a:fld id="{B8B9143A-2201-46D8-9093-2529FD3F75D4}" type="slidenum">
              <a:rPr lang="en-US" noProof="0" smtClean="0"/>
              <a:t>30</a:t>
            </a:fld>
            <a:endParaRPr lang="en-US" noProof="0" dirty="0"/>
          </a:p>
        </p:txBody>
      </p:sp>
    </p:spTree>
    <p:extLst>
      <p:ext uri="{BB962C8B-B14F-4D97-AF65-F5344CB8AC3E}">
        <p14:creationId xmlns:p14="http://schemas.microsoft.com/office/powerpoint/2010/main" val="41297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par>
                                <p:cTn id="49" presetID="10" presetClass="entr" presetSubtype="0" fill="hold" nodeType="withEffect">
                                  <p:stCondLst>
                                    <p:cond delay="0"/>
                                  </p:stCondLst>
                                  <p:childTnLst>
                                    <p:set>
                                      <p:cBhvr>
                                        <p:cTn id="50" dur="1" fill="hold">
                                          <p:stCondLst>
                                            <p:cond delay="0"/>
                                          </p:stCondLst>
                                        </p:cTn>
                                        <p:tgtEl>
                                          <p:spTgt spid="105474"/>
                                        </p:tgtEl>
                                        <p:attrNameLst>
                                          <p:attrName>style.visibility</p:attrName>
                                        </p:attrNameLst>
                                      </p:cBhvr>
                                      <p:to>
                                        <p:strVal val="visible"/>
                                      </p:to>
                                    </p:set>
                                    <p:animEffect transition="in" filter="fade">
                                      <p:cBhvr>
                                        <p:cTn id="51" dur="500"/>
                                        <p:tgtEl>
                                          <p:spTgt spid="10547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fade">
                                      <p:cBhvr>
                                        <p:cTn id="62" dur="500"/>
                                        <p:tgtEl>
                                          <p:spTgt spid="4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3" grpId="0" animBg="1"/>
      <p:bldP spid="10" grpId="0" animBg="1"/>
      <p:bldP spid="8" grpId="0"/>
      <p:bldP spid="12" grpId="0" animBg="1"/>
      <p:bldP spid="7" grpId="0"/>
      <p:bldP spid="11" grpId="0"/>
      <p:bldP spid="24" grpId="0" animBg="1"/>
      <p:bldP spid="25" grpId="0"/>
      <p:bldP spid="29" grpId="0"/>
      <p:bldP spid="30" grpId="0" animBg="1"/>
      <p:bldP spid="31" grpId="0"/>
      <p:bldP spid="17" grpId="0" animBg="1"/>
      <p:bldP spid="4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The classic </a:t>
            </a:r>
            <a:r>
              <a:rPr lang="de-DE" dirty="0" err="1"/>
              <a:t>innovation</a:t>
            </a:r>
            <a:r>
              <a:rPr lang="de-DE" dirty="0"/>
              <a:t> </a:t>
            </a:r>
            <a:r>
              <a:rPr lang="de-DE" dirty="0" err="1"/>
              <a:t>funnel</a:t>
            </a:r>
            <a:r>
              <a:rPr lang="de-DE" dirty="0"/>
              <a:t> (“</a:t>
            </a:r>
            <a:r>
              <a:rPr lang="de-DE" dirty="0" err="1"/>
              <a:t>managed</a:t>
            </a:r>
            <a:r>
              <a:rPr lang="de-DE" dirty="0"/>
              <a:t>“ </a:t>
            </a:r>
            <a:r>
              <a:rPr lang="de-DE" dirty="0" err="1"/>
              <a:t>or</a:t>
            </a:r>
            <a:r>
              <a:rPr lang="de-DE" dirty="0"/>
              <a:t> “</a:t>
            </a:r>
            <a:r>
              <a:rPr lang="de-DE" dirty="0" err="1"/>
              <a:t>targeted</a:t>
            </a:r>
            <a:r>
              <a:rPr lang="de-DE" dirty="0"/>
              <a:t>“ </a:t>
            </a:r>
            <a:r>
              <a:rPr lang="de-DE" dirty="0" err="1"/>
              <a:t>innovation</a:t>
            </a:r>
            <a:r>
              <a:rPr lang="de-DE"/>
              <a:t>)</a:t>
            </a:r>
            <a:endParaRPr lang="en-US" dirty="0"/>
          </a:p>
        </p:txBody>
      </p:sp>
      <p:grpSp>
        <p:nvGrpSpPr>
          <p:cNvPr id="13" name="Group 12"/>
          <p:cNvGrpSpPr/>
          <p:nvPr/>
        </p:nvGrpSpPr>
        <p:grpSpPr>
          <a:xfrm>
            <a:off x="-232229" y="-159656"/>
            <a:ext cx="18810514" cy="7300686"/>
            <a:chOff x="414237" y="1556792"/>
            <a:chExt cx="11005513" cy="3852236"/>
          </a:xfrm>
        </p:grpSpPr>
        <p:sp>
          <p:nvSpPr>
            <p:cNvPr id="14" name="Rectangle 13"/>
            <p:cNvSpPr/>
            <p:nvPr/>
          </p:nvSpPr>
          <p:spPr>
            <a:xfrm>
              <a:off x="1039652" y="2455953"/>
              <a:ext cx="3925970" cy="2057400"/>
            </a:xfrm>
            <a:prstGeom prst="rect">
              <a:avLst/>
            </a:prstGeom>
            <a:solidFill>
              <a:srgbClr val="EEE6DA">
                <a:lumMod val="90000"/>
              </a:srgbClr>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algn="ctr" eaLnBrk="0" fontAlgn="base" hangingPunct="0">
                <a:lnSpc>
                  <a:spcPct val="90000"/>
                </a:lnSpc>
                <a:spcBef>
                  <a:spcPct val="0"/>
                </a:spcBef>
                <a:spcAft>
                  <a:spcPct val="0"/>
                </a:spcAft>
              </a:pPr>
              <a:endParaRPr lang="en-US" kern="0" dirty="0">
                <a:solidFill>
                  <a:srgbClr val="000000"/>
                </a:solidFill>
                <a:latin typeface="Arial Narrow" panose="020B0606020202030204" pitchFamily="34" charset="0"/>
              </a:endParaRPr>
            </a:p>
          </p:txBody>
        </p:sp>
        <p:sp>
          <p:nvSpPr>
            <p:cNvPr id="15" name="Isosceles Triangle 14"/>
            <p:cNvSpPr/>
            <p:nvPr/>
          </p:nvSpPr>
          <p:spPr bwMode="auto">
            <a:xfrm rot="5400000">
              <a:off x="994052" y="3093905"/>
              <a:ext cx="305404" cy="101048"/>
            </a:xfrm>
            <a:prstGeom prst="triangle">
              <a:avLst/>
            </a:prstGeom>
            <a:solidFill>
              <a:srgbClr val="FFFFFF"/>
            </a:solidFill>
            <a:ln w="9525" cap="flat" cmpd="sng" algn="ctr">
              <a:solidFill>
                <a:srgbClr val="FFFFFF"/>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b="0" i="0" u="none" strike="noStrike" kern="0" cap="none" spc="0" normalizeH="0" baseline="0" dirty="0">
                <a:ln>
                  <a:noFill/>
                </a:ln>
                <a:solidFill>
                  <a:srgbClr val="000000"/>
                </a:solidFill>
                <a:effectLst/>
                <a:uLnTx/>
                <a:uFillTx/>
                <a:latin typeface="Arial Narrow" panose="020B0606020202030204" pitchFamily="34" charset="0"/>
              </a:endParaRPr>
            </a:p>
          </p:txBody>
        </p:sp>
        <p:sp>
          <p:nvSpPr>
            <p:cNvPr id="16" name="Isosceles Triangle 15"/>
            <p:cNvSpPr/>
            <p:nvPr/>
          </p:nvSpPr>
          <p:spPr bwMode="auto">
            <a:xfrm rot="5400000">
              <a:off x="994052" y="3399309"/>
              <a:ext cx="305404" cy="101048"/>
            </a:xfrm>
            <a:prstGeom prst="triangle">
              <a:avLst/>
            </a:prstGeom>
            <a:solidFill>
              <a:srgbClr val="FFFFFF"/>
            </a:solidFill>
            <a:ln w="9525" cap="flat" cmpd="sng" algn="ctr">
              <a:solidFill>
                <a:srgbClr val="FFFFFF"/>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b="0" i="0" u="none" strike="noStrike" kern="0" cap="none" spc="0" normalizeH="0" baseline="0" dirty="0">
                <a:ln>
                  <a:noFill/>
                </a:ln>
                <a:solidFill>
                  <a:srgbClr val="000000"/>
                </a:solidFill>
                <a:effectLst/>
                <a:uLnTx/>
                <a:uFillTx/>
                <a:latin typeface="Arial Narrow" panose="020B0606020202030204" pitchFamily="34" charset="0"/>
              </a:endParaRPr>
            </a:p>
          </p:txBody>
        </p:sp>
        <p:sp>
          <p:nvSpPr>
            <p:cNvPr id="17" name="Arc 16"/>
            <p:cNvSpPr/>
            <p:nvPr/>
          </p:nvSpPr>
          <p:spPr>
            <a:xfrm flipH="1">
              <a:off x="1044358" y="3653380"/>
              <a:ext cx="10375392" cy="1755648"/>
            </a:xfrm>
            <a:prstGeom prst="arc">
              <a:avLst/>
            </a:prstGeom>
            <a:solidFill>
              <a:schemeClr val="bg1"/>
            </a:solid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4000" dirty="0">
                <a:latin typeface="Arial Narrow" panose="020B0606020202030204" pitchFamily="34" charset="0"/>
              </a:endParaRPr>
            </a:p>
          </p:txBody>
        </p:sp>
        <p:sp>
          <p:nvSpPr>
            <p:cNvPr id="18" name="Arc 17"/>
            <p:cNvSpPr/>
            <p:nvPr/>
          </p:nvSpPr>
          <p:spPr>
            <a:xfrm flipH="1" flipV="1">
              <a:off x="1043608" y="1556792"/>
              <a:ext cx="10375392" cy="1755648"/>
            </a:xfrm>
            <a:prstGeom prst="arc">
              <a:avLst/>
            </a:prstGeom>
            <a:solidFill>
              <a:schemeClr val="bg1"/>
            </a:solid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4000" dirty="0">
                <a:latin typeface="Arial Narrow" panose="020B0606020202030204" pitchFamily="34" charset="0"/>
              </a:endParaRPr>
            </a:p>
          </p:txBody>
        </p:sp>
        <p:sp>
          <p:nvSpPr>
            <p:cNvPr id="19" name="Rectangle 18"/>
            <p:cNvSpPr/>
            <p:nvPr/>
          </p:nvSpPr>
          <p:spPr>
            <a:xfrm>
              <a:off x="3611115" y="3294022"/>
              <a:ext cx="692713" cy="308559"/>
            </a:xfrm>
            <a:prstGeom prst="rect">
              <a:avLst/>
            </a:prstGeom>
          </p:spPr>
          <p:txBody>
            <a:bodyPr wrap="none">
              <a:spAutoFit/>
            </a:bodyPr>
            <a:lstStyle/>
            <a:p>
              <a:pPr algn="ctr" eaLnBrk="0" fontAlgn="base" hangingPunct="0">
                <a:lnSpc>
                  <a:spcPct val="80000"/>
                </a:lnSpc>
                <a:spcBef>
                  <a:spcPct val="0"/>
                </a:spcBef>
                <a:spcAft>
                  <a:spcPct val="0"/>
                </a:spcAft>
              </a:pPr>
              <a:r>
                <a:rPr lang="en-US" sz="2000" b="1" dirty="0">
                  <a:solidFill>
                    <a:srgbClr val="FFFFFF"/>
                  </a:solidFill>
                  <a:latin typeface="Arial Narrow" pitchFamily="34" charset="0"/>
                </a:rPr>
                <a:t>Testing &amp; </a:t>
              </a:r>
            </a:p>
            <a:p>
              <a:pPr algn="ctr" eaLnBrk="0" fontAlgn="base" hangingPunct="0">
                <a:lnSpc>
                  <a:spcPct val="80000"/>
                </a:lnSpc>
                <a:spcBef>
                  <a:spcPct val="0"/>
                </a:spcBef>
                <a:spcAft>
                  <a:spcPct val="0"/>
                </a:spcAft>
              </a:pPr>
              <a:r>
                <a:rPr lang="en-US" sz="2000" b="1" dirty="0">
                  <a:solidFill>
                    <a:srgbClr val="FFFFFF"/>
                  </a:solidFill>
                  <a:latin typeface="Arial Narrow" pitchFamily="34" charset="0"/>
                </a:rPr>
                <a:t>validation</a:t>
              </a:r>
            </a:p>
          </p:txBody>
        </p:sp>
        <p:sp>
          <p:nvSpPr>
            <p:cNvPr id="20" name="Rectangle 19"/>
            <p:cNvSpPr/>
            <p:nvPr/>
          </p:nvSpPr>
          <p:spPr>
            <a:xfrm>
              <a:off x="4406559" y="3357784"/>
              <a:ext cx="545091" cy="194879"/>
            </a:xfrm>
            <a:prstGeom prst="rect">
              <a:avLst/>
            </a:prstGeom>
          </p:spPr>
          <p:txBody>
            <a:bodyPr wrap="none">
              <a:spAutoFit/>
            </a:bodyPr>
            <a:lstStyle/>
            <a:p>
              <a:pPr algn="ctr" eaLnBrk="0" fontAlgn="base" hangingPunct="0">
                <a:lnSpc>
                  <a:spcPct val="90000"/>
                </a:lnSpc>
                <a:spcBef>
                  <a:spcPct val="0"/>
                </a:spcBef>
                <a:spcAft>
                  <a:spcPct val="0"/>
                </a:spcAft>
              </a:pPr>
              <a:r>
                <a:rPr lang="en-US" sz="2000" b="1" dirty="0">
                  <a:solidFill>
                    <a:srgbClr val="FFFFFF"/>
                  </a:solidFill>
                  <a:latin typeface="Arial Narrow" panose="020B0606020202030204" pitchFamily="34" charset="0"/>
                </a:rPr>
                <a:t>Launch</a:t>
              </a:r>
            </a:p>
          </p:txBody>
        </p:sp>
        <p:sp>
          <p:nvSpPr>
            <p:cNvPr id="21" name="Freeform 2"/>
            <p:cNvSpPr>
              <a:spLocks noChangeAspect="1"/>
            </p:cNvSpPr>
            <p:nvPr/>
          </p:nvSpPr>
          <p:spPr bwMode="auto">
            <a:xfrm>
              <a:off x="3887620" y="4246652"/>
              <a:ext cx="1155441" cy="421306"/>
            </a:xfrm>
            <a:custGeom>
              <a:avLst/>
              <a:gdLst>
                <a:gd name="T0" fmla="*/ 22 w 2188"/>
                <a:gd name="T1" fmla="*/ 1265 h 1270"/>
                <a:gd name="T2" fmla="*/ 68 w 2188"/>
                <a:gd name="T3" fmla="*/ 1265 h 1270"/>
                <a:gd name="T4" fmla="*/ 136 w 2188"/>
                <a:gd name="T5" fmla="*/ 1265 h 1270"/>
                <a:gd name="T6" fmla="*/ 187 w 2188"/>
                <a:gd name="T7" fmla="*/ 1259 h 1270"/>
                <a:gd name="T8" fmla="*/ 255 w 2188"/>
                <a:gd name="T9" fmla="*/ 1254 h 1270"/>
                <a:gd name="T10" fmla="*/ 323 w 2188"/>
                <a:gd name="T11" fmla="*/ 1238 h 1270"/>
                <a:gd name="T12" fmla="*/ 368 w 2188"/>
                <a:gd name="T13" fmla="*/ 1222 h 1270"/>
                <a:gd name="T14" fmla="*/ 459 w 2188"/>
                <a:gd name="T15" fmla="*/ 1174 h 1270"/>
                <a:gd name="T16" fmla="*/ 550 w 2188"/>
                <a:gd name="T17" fmla="*/ 1089 h 1270"/>
                <a:gd name="T18" fmla="*/ 646 w 2188"/>
                <a:gd name="T19" fmla="*/ 940 h 1270"/>
                <a:gd name="T20" fmla="*/ 833 w 2188"/>
                <a:gd name="T21" fmla="*/ 478 h 1270"/>
                <a:gd name="T22" fmla="*/ 963 w 2188"/>
                <a:gd name="T23" fmla="*/ 143 h 1270"/>
                <a:gd name="T24" fmla="*/ 1014 w 2188"/>
                <a:gd name="T25" fmla="*/ 58 h 1270"/>
                <a:gd name="T26" fmla="*/ 1037 w 2188"/>
                <a:gd name="T27" fmla="*/ 31 h 1270"/>
                <a:gd name="T28" fmla="*/ 1060 w 2188"/>
                <a:gd name="T29" fmla="*/ 10 h 1270"/>
                <a:gd name="T30" fmla="*/ 1077 w 2188"/>
                <a:gd name="T31" fmla="*/ 5 h 1270"/>
                <a:gd name="T32" fmla="*/ 1082 w 2188"/>
                <a:gd name="T33" fmla="*/ 5 h 1270"/>
                <a:gd name="T34" fmla="*/ 1088 w 2188"/>
                <a:gd name="T35" fmla="*/ 0 h 1270"/>
                <a:gd name="T36" fmla="*/ 1094 w 2188"/>
                <a:gd name="T37" fmla="*/ 0 h 1270"/>
                <a:gd name="T38" fmla="*/ 1100 w 2188"/>
                <a:gd name="T39" fmla="*/ 0 h 1270"/>
                <a:gd name="T40" fmla="*/ 1100 w 2188"/>
                <a:gd name="T41" fmla="*/ 0 h 1270"/>
                <a:gd name="T42" fmla="*/ 1105 w 2188"/>
                <a:gd name="T43" fmla="*/ 0 h 1270"/>
                <a:gd name="T44" fmla="*/ 1117 w 2188"/>
                <a:gd name="T45" fmla="*/ 5 h 1270"/>
                <a:gd name="T46" fmla="*/ 1128 w 2188"/>
                <a:gd name="T47" fmla="*/ 10 h 1270"/>
                <a:gd name="T48" fmla="*/ 1151 w 2188"/>
                <a:gd name="T49" fmla="*/ 26 h 1270"/>
                <a:gd name="T50" fmla="*/ 1196 w 2188"/>
                <a:gd name="T51" fmla="*/ 79 h 1270"/>
                <a:gd name="T52" fmla="*/ 1287 w 2188"/>
                <a:gd name="T53" fmla="*/ 276 h 1270"/>
                <a:gd name="T54" fmla="*/ 1474 w 2188"/>
                <a:gd name="T55" fmla="*/ 781 h 1270"/>
                <a:gd name="T56" fmla="*/ 1610 w 2188"/>
                <a:gd name="T57" fmla="*/ 1041 h 1270"/>
                <a:gd name="T58" fmla="*/ 1700 w 2188"/>
                <a:gd name="T59" fmla="*/ 1153 h 1270"/>
                <a:gd name="T60" fmla="*/ 1791 w 2188"/>
                <a:gd name="T61" fmla="*/ 1212 h 1270"/>
                <a:gd name="T62" fmla="*/ 1876 w 2188"/>
                <a:gd name="T63" fmla="*/ 1243 h 1270"/>
                <a:gd name="T64" fmla="*/ 1927 w 2188"/>
                <a:gd name="T65" fmla="*/ 1249 h 1270"/>
                <a:gd name="T66" fmla="*/ 1995 w 2188"/>
                <a:gd name="T67" fmla="*/ 1259 h 1270"/>
                <a:gd name="T68" fmla="*/ 2041 w 2188"/>
                <a:gd name="T69" fmla="*/ 1265 h 1270"/>
                <a:gd name="T70" fmla="*/ 2103 w 2188"/>
                <a:gd name="T71" fmla="*/ 1265 h 1270"/>
                <a:gd name="T72" fmla="*/ 2148 w 2188"/>
                <a:gd name="T73" fmla="*/ 1265 h 1270"/>
                <a:gd name="T74" fmla="*/ 2188 w 2188"/>
                <a:gd name="T75" fmla="*/ 1270 h 1270"/>
                <a:gd name="connsiteX0" fmla="*/ 0 w 10000"/>
                <a:gd name="connsiteY0" fmla="*/ 10000 h 10000"/>
                <a:gd name="connsiteX1" fmla="*/ 101 w 10000"/>
                <a:gd name="connsiteY1" fmla="*/ 9961 h 10000"/>
                <a:gd name="connsiteX2" fmla="*/ 206 w 10000"/>
                <a:gd name="connsiteY2" fmla="*/ 9961 h 10000"/>
                <a:gd name="connsiteX3" fmla="*/ 311 w 10000"/>
                <a:gd name="connsiteY3" fmla="*/ 9961 h 10000"/>
                <a:gd name="connsiteX4" fmla="*/ 411 w 10000"/>
                <a:gd name="connsiteY4" fmla="*/ 9961 h 10000"/>
                <a:gd name="connsiteX5" fmla="*/ 622 w 10000"/>
                <a:gd name="connsiteY5" fmla="*/ 9961 h 10000"/>
                <a:gd name="connsiteX6" fmla="*/ 750 w 10000"/>
                <a:gd name="connsiteY6" fmla="*/ 9961 h 10000"/>
                <a:gd name="connsiteX7" fmla="*/ 855 w 10000"/>
                <a:gd name="connsiteY7" fmla="*/ 9913 h 10000"/>
                <a:gd name="connsiteX8" fmla="*/ 1165 w 10000"/>
                <a:gd name="connsiteY8" fmla="*/ 9874 h 10000"/>
                <a:gd name="connsiteX9" fmla="*/ 1266 w 10000"/>
                <a:gd name="connsiteY9" fmla="*/ 9835 h 10000"/>
                <a:gd name="connsiteX10" fmla="*/ 1476 w 10000"/>
                <a:gd name="connsiteY10" fmla="*/ 9748 h 10000"/>
                <a:gd name="connsiteX11" fmla="*/ 1581 w 10000"/>
                <a:gd name="connsiteY11" fmla="*/ 9709 h 10000"/>
                <a:gd name="connsiteX12" fmla="*/ 1682 w 10000"/>
                <a:gd name="connsiteY12" fmla="*/ 9622 h 10000"/>
                <a:gd name="connsiteX13" fmla="*/ 1915 w 10000"/>
                <a:gd name="connsiteY13" fmla="*/ 9457 h 10000"/>
                <a:gd name="connsiteX14" fmla="*/ 2098 w 10000"/>
                <a:gd name="connsiteY14" fmla="*/ 9244 h 10000"/>
                <a:gd name="connsiteX15" fmla="*/ 2303 w 10000"/>
                <a:gd name="connsiteY15" fmla="*/ 8992 h 10000"/>
                <a:gd name="connsiteX16" fmla="*/ 2514 w 10000"/>
                <a:gd name="connsiteY16" fmla="*/ 8575 h 10000"/>
                <a:gd name="connsiteX17" fmla="*/ 2719 w 10000"/>
                <a:gd name="connsiteY17" fmla="*/ 8071 h 10000"/>
                <a:gd name="connsiteX18" fmla="*/ 2952 w 10000"/>
                <a:gd name="connsiteY18" fmla="*/ 7402 h 10000"/>
                <a:gd name="connsiteX19" fmla="*/ 3368 w 10000"/>
                <a:gd name="connsiteY19" fmla="*/ 5732 h 10000"/>
                <a:gd name="connsiteX20" fmla="*/ 3807 w 10000"/>
                <a:gd name="connsiteY20" fmla="*/ 3764 h 10000"/>
                <a:gd name="connsiteX21" fmla="*/ 4196 w 10000"/>
                <a:gd name="connsiteY21" fmla="*/ 1921 h 10000"/>
                <a:gd name="connsiteX22" fmla="*/ 4401 w 10000"/>
                <a:gd name="connsiteY22" fmla="*/ 1126 h 10000"/>
                <a:gd name="connsiteX23" fmla="*/ 4506 w 10000"/>
                <a:gd name="connsiteY23" fmla="*/ 748 h 10000"/>
                <a:gd name="connsiteX24" fmla="*/ 4634 w 10000"/>
                <a:gd name="connsiteY24" fmla="*/ 457 h 10000"/>
                <a:gd name="connsiteX25" fmla="*/ 4689 w 10000"/>
                <a:gd name="connsiteY25" fmla="*/ 331 h 10000"/>
                <a:gd name="connsiteX26" fmla="*/ 4739 w 10000"/>
                <a:gd name="connsiteY26" fmla="*/ 244 h 10000"/>
                <a:gd name="connsiteX27" fmla="*/ 4790 w 10000"/>
                <a:gd name="connsiteY27" fmla="*/ 165 h 10000"/>
                <a:gd name="connsiteX28" fmla="*/ 4845 w 10000"/>
                <a:gd name="connsiteY28" fmla="*/ 79 h 10000"/>
                <a:gd name="connsiteX29" fmla="*/ 4895 w 10000"/>
                <a:gd name="connsiteY29" fmla="*/ 39 h 10000"/>
                <a:gd name="connsiteX30" fmla="*/ 4922 w 10000"/>
                <a:gd name="connsiteY30" fmla="*/ 39 h 10000"/>
                <a:gd name="connsiteX31" fmla="*/ 4922 w 10000"/>
                <a:gd name="connsiteY31" fmla="*/ 39 h 10000"/>
                <a:gd name="connsiteX32" fmla="*/ 4945 w 10000"/>
                <a:gd name="connsiteY32" fmla="*/ 39 h 10000"/>
                <a:gd name="connsiteX33" fmla="*/ 4945 w 10000"/>
                <a:gd name="connsiteY33" fmla="*/ 0 h 10000"/>
                <a:gd name="connsiteX34" fmla="*/ 4973 w 10000"/>
                <a:gd name="connsiteY34" fmla="*/ 0 h 10000"/>
                <a:gd name="connsiteX35" fmla="*/ 4973 w 10000"/>
                <a:gd name="connsiteY35" fmla="*/ 0 h 10000"/>
                <a:gd name="connsiteX36" fmla="*/ 5000 w 10000"/>
                <a:gd name="connsiteY36" fmla="*/ 0 h 10000"/>
                <a:gd name="connsiteX37" fmla="*/ 5000 w 10000"/>
                <a:gd name="connsiteY37" fmla="*/ 0 h 10000"/>
                <a:gd name="connsiteX38" fmla="*/ 5027 w 10000"/>
                <a:gd name="connsiteY38" fmla="*/ 0 h 10000"/>
                <a:gd name="connsiteX39" fmla="*/ 5027 w 10000"/>
                <a:gd name="connsiteY39" fmla="*/ 0 h 10000"/>
                <a:gd name="connsiteX40" fmla="*/ 5027 w 10000"/>
                <a:gd name="connsiteY40" fmla="*/ 0 h 10000"/>
                <a:gd name="connsiteX41" fmla="*/ 5050 w 10000"/>
                <a:gd name="connsiteY41" fmla="*/ 0 h 10000"/>
                <a:gd name="connsiteX42" fmla="*/ 5050 w 10000"/>
                <a:gd name="connsiteY42" fmla="*/ 0 h 10000"/>
                <a:gd name="connsiteX43" fmla="*/ 5078 w 10000"/>
                <a:gd name="connsiteY43" fmla="*/ 39 h 10000"/>
                <a:gd name="connsiteX44" fmla="*/ 5105 w 10000"/>
                <a:gd name="connsiteY44" fmla="*/ 39 h 10000"/>
                <a:gd name="connsiteX45" fmla="*/ 5128 w 10000"/>
                <a:gd name="connsiteY45" fmla="*/ 39 h 10000"/>
                <a:gd name="connsiteX46" fmla="*/ 5155 w 10000"/>
                <a:gd name="connsiteY46" fmla="*/ 79 h 10000"/>
                <a:gd name="connsiteX47" fmla="*/ 5206 w 10000"/>
                <a:gd name="connsiteY47" fmla="*/ 118 h 10000"/>
                <a:gd name="connsiteX48" fmla="*/ 5261 w 10000"/>
                <a:gd name="connsiteY48" fmla="*/ 205 h 10000"/>
                <a:gd name="connsiteX49" fmla="*/ 5361 w 10000"/>
                <a:gd name="connsiteY49" fmla="*/ 370 h 10000"/>
                <a:gd name="connsiteX50" fmla="*/ 5466 w 10000"/>
                <a:gd name="connsiteY50" fmla="*/ 622 h 10000"/>
                <a:gd name="connsiteX51" fmla="*/ 5672 w 10000"/>
                <a:gd name="connsiteY51" fmla="*/ 1291 h 10000"/>
                <a:gd name="connsiteX52" fmla="*/ 5882 w 10000"/>
                <a:gd name="connsiteY52" fmla="*/ 2173 h 10000"/>
                <a:gd name="connsiteX53" fmla="*/ 6321 w 10000"/>
                <a:gd name="connsiteY53" fmla="*/ 4220 h 10000"/>
                <a:gd name="connsiteX54" fmla="*/ 6737 w 10000"/>
                <a:gd name="connsiteY54" fmla="*/ 6150 h 10000"/>
                <a:gd name="connsiteX55" fmla="*/ 7148 w 10000"/>
                <a:gd name="connsiteY55" fmla="*/ 7614 h 10000"/>
                <a:gd name="connsiteX56" fmla="*/ 7358 w 10000"/>
                <a:gd name="connsiteY56" fmla="*/ 8197 h 10000"/>
                <a:gd name="connsiteX57" fmla="*/ 7564 w 10000"/>
                <a:gd name="connsiteY57" fmla="*/ 8701 h 10000"/>
                <a:gd name="connsiteX58" fmla="*/ 7770 w 10000"/>
                <a:gd name="connsiteY58" fmla="*/ 9079 h 10000"/>
                <a:gd name="connsiteX59" fmla="*/ 7980 w 10000"/>
                <a:gd name="connsiteY59" fmla="*/ 9331 h 10000"/>
                <a:gd name="connsiteX60" fmla="*/ 8186 w 10000"/>
                <a:gd name="connsiteY60" fmla="*/ 9543 h 10000"/>
                <a:gd name="connsiteX61" fmla="*/ 8391 w 10000"/>
                <a:gd name="connsiteY61" fmla="*/ 9661 h 10000"/>
                <a:gd name="connsiteX62" fmla="*/ 8574 w 10000"/>
                <a:gd name="connsiteY62" fmla="*/ 9787 h 10000"/>
                <a:gd name="connsiteX63" fmla="*/ 8702 w 10000"/>
                <a:gd name="connsiteY63" fmla="*/ 9835 h 10000"/>
                <a:gd name="connsiteX64" fmla="*/ 8807 w 10000"/>
                <a:gd name="connsiteY64" fmla="*/ 9835 h 10000"/>
                <a:gd name="connsiteX65" fmla="*/ 8990 w 10000"/>
                <a:gd name="connsiteY65" fmla="*/ 9913 h 10000"/>
                <a:gd name="connsiteX66" fmla="*/ 9118 w 10000"/>
                <a:gd name="connsiteY66" fmla="*/ 9913 h 10000"/>
                <a:gd name="connsiteX67" fmla="*/ 9223 w 10000"/>
                <a:gd name="connsiteY67" fmla="*/ 9913 h 10000"/>
                <a:gd name="connsiteX68" fmla="*/ 9328 w 10000"/>
                <a:gd name="connsiteY68" fmla="*/ 9961 h 10000"/>
                <a:gd name="connsiteX69" fmla="*/ 9429 w 10000"/>
                <a:gd name="connsiteY69" fmla="*/ 9961 h 10000"/>
                <a:gd name="connsiteX70" fmla="*/ 9612 w 10000"/>
                <a:gd name="connsiteY70" fmla="*/ 9961 h 10000"/>
                <a:gd name="connsiteX71" fmla="*/ 9717 w 10000"/>
                <a:gd name="connsiteY71" fmla="*/ 9961 h 10000"/>
                <a:gd name="connsiteX72" fmla="*/ 9817 w 10000"/>
                <a:gd name="connsiteY72" fmla="*/ 9961 h 10000"/>
                <a:gd name="connsiteX73" fmla="*/ 10000 w 10000"/>
                <a:gd name="connsiteY73" fmla="*/ 10000 h 10000"/>
                <a:gd name="connsiteX74" fmla="*/ 10000 w 10000"/>
                <a:gd name="connsiteY74" fmla="*/ 10000 h 10000"/>
                <a:gd name="connsiteX75" fmla="*/ 0 w 10000"/>
                <a:gd name="connsiteY75" fmla="*/ 10000 h 10000"/>
                <a:gd name="connsiteX0" fmla="*/ 0 w 10000"/>
                <a:gd name="connsiteY0" fmla="*/ 10000 h 10000"/>
                <a:gd name="connsiteX1" fmla="*/ 101 w 10000"/>
                <a:gd name="connsiteY1" fmla="*/ 9961 h 10000"/>
                <a:gd name="connsiteX2" fmla="*/ 206 w 10000"/>
                <a:gd name="connsiteY2" fmla="*/ 9961 h 10000"/>
                <a:gd name="connsiteX3" fmla="*/ 311 w 10000"/>
                <a:gd name="connsiteY3" fmla="*/ 9961 h 10000"/>
                <a:gd name="connsiteX4" fmla="*/ 411 w 10000"/>
                <a:gd name="connsiteY4" fmla="*/ 9961 h 10000"/>
                <a:gd name="connsiteX5" fmla="*/ 622 w 10000"/>
                <a:gd name="connsiteY5" fmla="*/ 9961 h 10000"/>
                <a:gd name="connsiteX6" fmla="*/ 750 w 10000"/>
                <a:gd name="connsiteY6" fmla="*/ 9961 h 10000"/>
                <a:gd name="connsiteX7" fmla="*/ 1165 w 10000"/>
                <a:gd name="connsiteY7" fmla="*/ 9874 h 10000"/>
                <a:gd name="connsiteX8" fmla="*/ 1266 w 10000"/>
                <a:gd name="connsiteY8" fmla="*/ 9835 h 10000"/>
                <a:gd name="connsiteX9" fmla="*/ 1476 w 10000"/>
                <a:gd name="connsiteY9" fmla="*/ 9748 h 10000"/>
                <a:gd name="connsiteX10" fmla="*/ 1581 w 10000"/>
                <a:gd name="connsiteY10" fmla="*/ 9709 h 10000"/>
                <a:gd name="connsiteX11" fmla="*/ 1682 w 10000"/>
                <a:gd name="connsiteY11" fmla="*/ 9622 h 10000"/>
                <a:gd name="connsiteX12" fmla="*/ 1915 w 10000"/>
                <a:gd name="connsiteY12" fmla="*/ 9457 h 10000"/>
                <a:gd name="connsiteX13" fmla="*/ 2098 w 10000"/>
                <a:gd name="connsiteY13" fmla="*/ 9244 h 10000"/>
                <a:gd name="connsiteX14" fmla="*/ 2303 w 10000"/>
                <a:gd name="connsiteY14" fmla="*/ 8992 h 10000"/>
                <a:gd name="connsiteX15" fmla="*/ 2514 w 10000"/>
                <a:gd name="connsiteY15" fmla="*/ 8575 h 10000"/>
                <a:gd name="connsiteX16" fmla="*/ 2719 w 10000"/>
                <a:gd name="connsiteY16" fmla="*/ 8071 h 10000"/>
                <a:gd name="connsiteX17" fmla="*/ 2952 w 10000"/>
                <a:gd name="connsiteY17" fmla="*/ 7402 h 10000"/>
                <a:gd name="connsiteX18" fmla="*/ 3368 w 10000"/>
                <a:gd name="connsiteY18" fmla="*/ 5732 h 10000"/>
                <a:gd name="connsiteX19" fmla="*/ 3807 w 10000"/>
                <a:gd name="connsiteY19" fmla="*/ 3764 h 10000"/>
                <a:gd name="connsiteX20" fmla="*/ 4196 w 10000"/>
                <a:gd name="connsiteY20" fmla="*/ 1921 h 10000"/>
                <a:gd name="connsiteX21" fmla="*/ 4401 w 10000"/>
                <a:gd name="connsiteY21" fmla="*/ 1126 h 10000"/>
                <a:gd name="connsiteX22" fmla="*/ 4506 w 10000"/>
                <a:gd name="connsiteY22" fmla="*/ 748 h 10000"/>
                <a:gd name="connsiteX23" fmla="*/ 4634 w 10000"/>
                <a:gd name="connsiteY23" fmla="*/ 457 h 10000"/>
                <a:gd name="connsiteX24" fmla="*/ 4689 w 10000"/>
                <a:gd name="connsiteY24" fmla="*/ 331 h 10000"/>
                <a:gd name="connsiteX25" fmla="*/ 4739 w 10000"/>
                <a:gd name="connsiteY25" fmla="*/ 244 h 10000"/>
                <a:gd name="connsiteX26" fmla="*/ 4790 w 10000"/>
                <a:gd name="connsiteY26" fmla="*/ 165 h 10000"/>
                <a:gd name="connsiteX27" fmla="*/ 4845 w 10000"/>
                <a:gd name="connsiteY27" fmla="*/ 79 h 10000"/>
                <a:gd name="connsiteX28" fmla="*/ 4895 w 10000"/>
                <a:gd name="connsiteY28" fmla="*/ 39 h 10000"/>
                <a:gd name="connsiteX29" fmla="*/ 4922 w 10000"/>
                <a:gd name="connsiteY29" fmla="*/ 39 h 10000"/>
                <a:gd name="connsiteX30" fmla="*/ 4922 w 10000"/>
                <a:gd name="connsiteY30" fmla="*/ 39 h 10000"/>
                <a:gd name="connsiteX31" fmla="*/ 4945 w 10000"/>
                <a:gd name="connsiteY31" fmla="*/ 39 h 10000"/>
                <a:gd name="connsiteX32" fmla="*/ 4945 w 10000"/>
                <a:gd name="connsiteY32" fmla="*/ 0 h 10000"/>
                <a:gd name="connsiteX33" fmla="*/ 4973 w 10000"/>
                <a:gd name="connsiteY33" fmla="*/ 0 h 10000"/>
                <a:gd name="connsiteX34" fmla="*/ 4973 w 10000"/>
                <a:gd name="connsiteY34" fmla="*/ 0 h 10000"/>
                <a:gd name="connsiteX35" fmla="*/ 5000 w 10000"/>
                <a:gd name="connsiteY35" fmla="*/ 0 h 10000"/>
                <a:gd name="connsiteX36" fmla="*/ 5000 w 10000"/>
                <a:gd name="connsiteY36" fmla="*/ 0 h 10000"/>
                <a:gd name="connsiteX37" fmla="*/ 5027 w 10000"/>
                <a:gd name="connsiteY37" fmla="*/ 0 h 10000"/>
                <a:gd name="connsiteX38" fmla="*/ 5027 w 10000"/>
                <a:gd name="connsiteY38" fmla="*/ 0 h 10000"/>
                <a:gd name="connsiteX39" fmla="*/ 5027 w 10000"/>
                <a:gd name="connsiteY39" fmla="*/ 0 h 10000"/>
                <a:gd name="connsiteX40" fmla="*/ 5050 w 10000"/>
                <a:gd name="connsiteY40" fmla="*/ 0 h 10000"/>
                <a:gd name="connsiteX41" fmla="*/ 5050 w 10000"/>
                <a:gd name="connsiteY41" fmla="*/ 0 h 10000"/>
                <a:gd name="connsiteX42" fmla="*/ 5078 w 10000"/>
                <a:gd name="connsiteY42" fmla="*/ 39 h 10000"/>
                <a:gd name="connsiteX43" fmla="*/ 5105 w 10000"/>
                <a:gd name="connsiteY43" fmla="*/ 39 h 10000"/>
                <a:gd name="connsiteX44" fmla="*/ 5128 w 10000"/>
                <a:gd name="connsiteY44" fmla="*/ 39 h 10000"/>
                <a:gd name="connsiteX45" fmla="*/ 5155 w 10000"/>
                <a:gd name="connsiteY45" fmla="*/ 79 h 10000"/>
                <a:gd name="connsiteX46" fmla="*/ 5206 w 10000"/>
                <a:gd name="connsiteY46" fmla="*/ 118 h 10000"/>
                <a:gd name="connsiteX47" fmla="*/ 5261 w 10000"/>
                <a:gd name="connsiteY47" fmla="*/ 205 h 10000"/>
                <a:gd name="connsiteX48" fmla="*/ 5361 w 10000"/>
                <a:gd name="connsiteY48" fmla="*/ 370 h 10000"/>
                <a:gd name="connsiteX49" fmla="*/ 5466 w 10000"/>
                <a:gd name="connsiteY49" fmla="*/ 622 h 10000"/>
                <a:gd name="connsiteX50" fmla="*/ 5672 w 10000"/>
                <a:gd name="connsiteY50" fmla="*/ 1291 h 10000"/>
                <a:gd name="connsiteX51" fmla="*/ 5882 w 10000"/>
                <a:gd name="connsiteY51" fmla="*/ 2173 h 10000"/>
                <a:gd name="connsiteX52" fmla="*/ 6321 w 10000"/>
                <a:gd name="connsiteY52" fmla="*/ 4220 h 10000"/>
                <a:gd name="connsiteX53" fmla="*/ 6737 w 10000"/>
                <a:gd name="connsiteY53" fmla="*/ 6150 h 10000"/>
                <a:gd name="connsiteX54" fmla="*/ 7148 w 10000"/>
                <a:gd name="connsiteY54" fmla="*/ 7614 h 10000"/>
                <a:gd name="connsiteX55" fmla="*/ 7358 w 10000"/>
                <a:gd name="connsiteY55" fmla="*/ 8197 h 10000"/>
                <a:gd name="connsiteX56" fmla="*/ 7564 w 10000"/>
                <a:gd name="connsiteY56" fmla="*/ 8701 h 10000"/>
                <a:gd name="connsiteX57" fmla="*/ 7770 w 10000"/>
                <a:gd name="connsiteY57" fmla="*/ 9079 h 10000"/>
                <a:gd name="connsiteX58" fmla="*/ 7980 w 10000"/>
                <a:gd name="connsiteY58" fmla="*/ 9331 h 10000"/>
                <a:gd name="connsiteX59" fmla="*/ 8186 w 10000"/>
                <a:gd name="connsiteY59" fmla="*/ 9543 h 10000"/>
                <a:gd name="connsiteX60" fmla="*/ 8391 w 10000"/>
                <a:gd name="connsiteY60" fmla="*/ 9661 h 10000"/>
                <a:gd name="connsiteX61" fmla="*/ 8574 w 10000"/>
                <a:gd name="connsiteY61" fmla="*/ 9787 h 10000"/>
                <a:gd name="connsiteX62" fmla="*/ 8702 w 10000"/>
                <a:gd name="connsiteY62" fmla="*/ 9835 h 10000"/>
                <a:gd name="connsiteX63" fmla="*/ 8807 w 10000"/>
                <a:gd name="connsiteY63" fmla="*/ 9835 h 10000"/>
                <a:gd name="connsiteX64" fmla="*/ 8990 w 10000"/>
                <a:gd name="connsiteY64" fmla="*/ 9913 h 10000"/>
                <a:gd name="connsiteX65" fmla="*/ 9118 w 10000"/>
                <a:gd name="connsiteY65" fmla="*/ 9913 h 10000"/>
                <a:gd name="connsiteX66" fmla="*/ 9223 w 10000"/>
                <a:gd name="connsiteY66" fmla="*/ 9913 h 10000"/>
                <a:gd name="connsiteX67" fmla="*/ 9328 w 10000"/>
                <a:gd name="connsiteY67" fmla="*/ 9961 h 10000"/>
                <a:gd name="connsiteX68" fmla="*/ 9429 w 10000"/>
                <a:gd name="connsiteY68" fmla="*/ 9961 h 10000"/>
                <a:gd name="connsiteX69" fmla="*/ 9612 w 10000"/>
                <a:gd name="connsiteY69" fmla="*/ 9961 h 10000"/>
                <a:gd name="connsiteX70" fmla="*/ 9717 w 10000"/>
                <a:gd name="connsiteY70" fmla="*/ 9961 h 10000"/>
                <a:gd name="connsiteX71" fmla="*/ 9817 w 10000"/>
                <a:gd name="connsiteY71" fmla="*/ 9961 h 10000"/>
                <a:gd name="connsiteX72" fmla="*/ 10000 w 10000"/>
                <a:gd name="connsiteY72" fmla="*/ 10000 h 10000"/>
                <a:gd name="connsiteX73" fmla="*/ 10000 w 10000"/>
                <a:gd name="connsiteY73" fmla="*/ 10000 h 10000"/>
                <a:gd name="connsiteX74" fmla="*/ 0 w 10000"/>
                <a:gd name="connsiteY74" fmla="*/ 10000 h 10000"/>
                <a:gd name="connsiteX0" fmla="*/ 0 w 10000"/>
                <a:gd name="connsiteY0" fmla="*/ 10000 h 10000"/>
                <a:gd name="connsiteX1" fmla="*/ 101 w 10000"/>
                <a:gd name="connsiteY1" fmla="*/ 9961 h 10000"/>
                <a:gd name="connsiteX2" fmla="*/ 206 w 10000"/>
                <a:gd name="connsiteY2" fmla="*/ 9961 h 10000"/>
                <a:gd name="connsiteX3" fmla="*/ 311 w 10000"/>
                <a:gd name="connsiteY3" fmla="*/ 9961 h 10000"/>
                <a:gd name="connsiteX4" fmla="*/ 411 w 10000"/>
                <a:gd name="connsiteY4" fmla="*/ 9961 h 10000"/>
                <a:gd name="connsiteX5" fmla="*/ 622 w 10000"/>
                <a:gd name="connsiteY5" fmla="*/ 9961 h 10000"/>
                <a:gd name="connsiteX6" fmla="*/ 750 w 10000"/>
                <a:gd name="connsiteY6" fmla="*/ 9961 h 10000"/>
                <a:gd name="connsiteX7" fmla="*/ 1165 w 10000"/>
                <a:gd name="connsiteY7" fmla="*/ 9874 h 10000"/>
                <a:gd name="connsiteX8" fmla="*/ 1266 w 10000"/>
                <a:gd name="connsiteY8" fmla="*/ 9835 h 10000"/>
                <a:gd name="connsiteX9" fmla="*/ 1476 w 10000"/>
                <a:gd name="connsiteY9" fmla="*/ 9748 h 10000"/>
                <a:gd name="connsiteX10" fmla="*/ 1682 w 10000"/>
                <a:gd name="connsiteY10" fmla="*/ 9622 h 10000"/>
                <a:gd name="connsiteX11" fmla="*/ 1915 w 10000"/>
                <a:gd name="connsiteY11" fmla="*/ 9457 h 10000"/>
                <a:gd name="connsiteX12" fmla="*/ 2098 w 10000"/>
                <a:gd name="connsiteY12" fmla="*/ 9244 h 10000"/>
                <a:gd name="connsiteX13" fmla="*/ 2303 w 10000"/>
                <a:gd name="connsiteY13" fmla="*/ 8992 h 10000"/>
                <a:gd name="connsiteX14" fmla="*/ 2514 w 10000"/>
                <a:gd name="connsiteY14" fmla="*/ 8575 h 10000"/>
                <a:gd name="connsiteX15" fmla="*/ 2719 w 10000"/>
                <a:gd name="connsiteY15" fmla="*/ 8071 h 10000"/>
                <a:gd name="connsiteX16" fmla="*/ 2952 w 10000"/>
                <a:gd name="connsiteY16" fmla="*/ 7402 h 10000"/>
                <a:gd name="connsiteX17" fmla="*/ 3368 w 10000"/>
                <a:gd name="connsiteY17" fmla="*/ 5732 h 10000"/>
                <a:gd name="connsiteX18" fmla="*/ 3807 w 10000"/>
                <a:gd name="connsiteY18" fmla="*/ 3764 h 10000"/>
                <a:gd name="connsiteX19" fmla="*/ 4196 w 10000"/>
                <a:gd name="connsiteY19" fmla="*/ 1921 h 10000"/>
                <a:gd name="connsiteX20" fmla="*/ 4401 w 10000"/>
                <a:gd name="connsiteY20" fmla="*/ 1126 h 10000"/>
                <a:gd name="connsiteX21" fmla="*/ 4506 w 10000"/>
                <a:gd name="connsiteY21" fmla="*/ 748 h 10000"/>
                <a:gd name="connsiteX22" fmla="*/ 4634 w 10000"/>
                <a:gd name="connsiteY22" fmla="*/ 457 h 10000"/>
                <a:gd name="connsiteX23" fmla="*/ 4689 w 10000"/>
                <a:gd name="connsiteY23" fmla="*/ 331 h 10000"/>
                <a:gd name="connsiteX24" fmla="*/ 4739 w 10000"/>
                <a:gd name="connsiteY24" fmla="*/ 244 h 10000"/>
                <a:gd name="connsiteX25" fmla="*/ 4790 w 10000"/>
                <a:gd name="connsiteY25" fmla="*/ 165 h 10000"/>
                <a:gd name="connsiteX26" fmla="*/ 4845 w 10000"/>
                <a:gd name="connsiteY26" fmla="*/ 79 h 10000"/>
                <a:gd name="connsiteX27" fmla="*/ 4895 w 10000"/>
                <a:gd name="connsiteY27" fmla="*/ 39 h 10000"/>
                <a:gd name="connsiteX28" fmla="*/ 4922 w 10000"/>
                <a:gd name="connsiteY28" fmla="*/ 39 h 10000"/>
                <a:gd name="connsiteX29" fmla="*/ 4922 w 10000"/>
                <a:gd name="connsiteY29" fmla="*/ 39 h 10000"/>
                <a:gd name="connsiteX30" fmla="*/ 4945 w 10000"/>
                <a:gd name="connsiteY30" fmla="*/ 39 h 10000"/>
                <a:gd name="connsiteX31" fmla="*/ 4945 w 10000"/>
                <a:gd name="connsiteY31" fmla="*/ 0 h 10000"/>
                <a:gd name="connsiteX32" fmla="*/ 4973 w 10000"/>
                <a:gd name="connsiteY32" fmla="*/ 0 h 10000"/>
                <a:gd name="connsiteX33" fmla="*/ 4973 w 10000"/>
                <a:gd name="connsiteY33" fmla="*/ 0 h 10000"/>
                <a:gd name="connsiteX34" fmla="*/ 5000 w 10000"/>
                <a:gd name="connsiteY34" fmla="*/ 0 h 10000"/>
                <a:gd name="connsiteX35" fmla="*/ 5000 w 10000"/>
                <a:gd name="connsiteY35" fmla="*/ 0 h 10000"/>
                <a:gd name="connsiteX36" fmla="*/ 5027 w 10000"/>
                <a:gd name="connsiteY36" fmla="*/ 0 h 10000"/>
                <a:gd name="connsiteX37" fmla="*/ 5027 w 10000"/>
                <a:gd name="connsiteY37" fmla="*/ 0 h 10000"/>
                <a:gd name="connsiteX38" fmla="*/ 5027 w 10000"/>
                <a:gd name="connsiteY38" fmla="*/ 0 h 10000"/>
                <a:gd name="connsiteX39" fmla="*/ 5050 w 10000"/>
                <a:gd name="connsiteY39" fmla="*/ 0 h 10000"/>
                <a:gd name="connsiteX40" fmla="*/ 5050 w 10000"/>
                <a:gd name="connsiteY40" fmla="*/ 0 h 10000"/>
                <a:gd name="connsiteX41" fmla="*/ 5078 w 10000"/>
                <a:gd name="connsiteY41" fmla="*/ 39 h 10000"/>
                <a:gd name="connsiteX42" fmla="*/ 5105 w 10000"/>
                <a:gd name="connsiteY42" fmla="*/ 39 h 10000"/>
                <a:gd name="connsiteX43" fmla="*/ 5128 w 10000"/>
                <a:gd name="connsiteY43" fmla="*/ 39 h 10000"/>
                <a:gd name="connsiteX44" fmla="*/ 5155 w 10000"/>
                <a:gd name="connsiteY44" fmla="*/ 79 h 10000"/>
                <a:gd name="connsiteX45" fmla="*/ 5206 w 10000"/>
                <a:gd name="connsiteY45" fmla="*/ 118 h 10000"/>
                <a:gd name="connsiteX46" fmla="*/ 5261 w 10000"/>
                <a:gd name="connsiteY46" fmla="*/ 205 h 10000"/>
                <a:gd name="connsiteX47" fmla="*/ 5361 w 10000"/>
                <a:gd name="connsiteY47" fmla="*/ 370 h 10000"/>
                <a:gd name="connsiteX48" fmla="*/ 5466 w 10000"/>
                <a:gd name="connsiteY48" fmla="*/ 622 h 10000"/>
                <a:gd name="connsiteX49" fmla="*/ 5672 w 10000"/>
                <a:gd name="connsiteY49" fmla="*/ 1291 h 10000"/>
                <a:gd name="connsiteX50" fmla="*/ 5882 w 10000"/>
                <a:gd name="connsiteY50" fmla="*/ 2173 h 10000"/>
                <a:gd name="connsiteX51" fmla="*/ 6321 w 10000"/>
                <a:gd name="connsiteY51" fmla="*/ 4220 h 10000"/>
                <a:gd name="connsiteX52" fmla="*/ 6737 w 10000"/>
                <a:gd name="connsiteY52" fmla="*/ 6150 h 10000"/>
                <a:gd name="connsiteX53" fmla="*/ 7148 w 10000"/>
                <a:gd name="connsiteY53" fmla="*/ 7614 h 10000"/>
                <a:gd name="connsiteX54" fmla="*/ 7358 w 10000"/>
                <a:gd name="connsiteY54" fmla="*/ 8197 h 10000"/>
                <a:gd name="connsiteX55" fmla="*/ 7564 w 10000"/>
                <a:gd name="connsiteY55" fmla="*/ 8701 h 10000"/>
                <a:gd name="connsiteX56" fmla="*/ 7770 w 10000"/>
                <a:gd name="connsiteY56" fmla="*/ 9079 h 10000"/>
                <a:gd name="connsiteX57" fmla="*/ 7980 w 10000"/>
                <a:gd name="connsiteY57" fmla="*/ 9331 h 10000"/>
                <a:gd name="connsiteX58" fmla="*/ 8186 w 10000"/>
                <a:gd name="connsiteY58" fmla="*/ 9543 h 10000"/>
                <a:gd name="connsiteX59" fmla="*/ 8391 w 10000"/>
                <a:gd name="connsiteY59" fmla="*/ 9661 h 10000"/>
                <a:gd name="connsiteX60" fmla="*/ 8574 w 10000"/>
                <a:gd name="connsiteY60" fmla="*/ 9787 h 10000"/>
                <a:gd name="connsiteX61" fmla="*/ 8702 w 10000"/>
                <a:gd name="connsiteY61" fmla="*/ 9835 h 10000"/>
                <a:gd name="connsiteX62" fmla="*/ 8807 w 10000"/>
                <a:gd name="connsiteY62" fmla="*/ 9835 h 10000"/>
                <a:gd name="connsiteX63" fmla="*/ 8990 w 10000"/>
                <a:gd name="connsiteY63" fmla="*/ 9913 h 10000"/>
                <a:gd name="connsiteX64" fmla="*/ 9118 w 10000"/>
                <a:gd name="connsiteY64" fmla="*/ 9913 h 10000"/>
                <a:gd name="connsiteX65" fmla="*/ 9223 w 10000"/>
                <a:gd name="connsiteY65" fmla="*/ 9913 h 10000"/>
                <a:gd name="connsiteX66" fmla="*/ 9328 w 10000"/>
                <a:gd name="connsiteY66" fmla="*/ 9961 h 10000"/>
                <a:gd name="connsiteX67" fmla="*/ 9429 w 10000"/>
                <a:gd name="connsiteY67" fmla="*/ 9961 h 10000"/>
                <a:gd name="connsiteX68" fmla="*/ 9612 w 10000"/>
                <a:gd name="connsiteY68" fmla="*/ 9961 h 10000"/>
                <a:gd name="connsiteX69" fmla="*/ 9717 w 10000"/>
                <a:gd name="connsiteY69" fmla="*/ 9961 h 10000"/>
                <a:gd name="connsiteX70" fmla="*/ 9817 w 10000"/>
                <a:gd name="connsiteY70" fmla="*/ 9961 h 10000"/>
                <a:gd name="connsiteX71" fmla="*/ 10000 w 10000"/>
                <a:gd name="connsiteY71" fmla="*/ 10000 h 10000"/>
                <a:gd name="connsiteX72" fmla="*/ 10000 w 10000"/>
                <a:gd name="connsiteY72" fmla="*/ 10000 h 10000"/>
                <a:gd name="connsiteX73" fmla="*/ 0 w 10000"/>
                <a:gd name="connsiteY73" fmla="*/ 10000 h 10000"/>
                <a:gd name="connsiteX0" fmla="*/ 0 w 10000"/>
                <a:gd name="connsiteY0" fmla="*/ 10000 h 10000"/>
                <a:gd name="connsiteX1" fmla="*/ 101 w 10000"/>
                <a:gd name="connsiteY1" fmla="*/ 9961 h 10000"/>
                <a:gd name="connsiteX2" fmla="*/ 206 w 10000"/>
                <a:gd name="connsiteY2" fmla="*/ 9961 h 10000"/>
                <a:gd name="connsiteX3" fmla="*/ 311 w 10000"/>
                <a:gd name="connsiteY3" fmla="*/ 9961 h 10000"/>
                <a:gd name="connsiteX4" fmla="*/ 411 w 10000"/>
                <a:gd name="connsiteY4" fmla="*/ 9961 h 10000"/>
                <a:gd name="connsiteX5" fmla="*/ 622 w 10000"/>
                <a:gd name="connsiteY5" fmla="*/ 9961 h 10000"/>
                <a:gd name="connsiteX6" fmla="*/ 750 w 10000"/>
                <a:gd name="connsiteY6" fmla="*/ 9961 h 10000"/>
                <a:gd name="connsiteX7" fmla="*/ 1165 w 10000"/>
                <a:gd name="connsiteY7" fmla="*/ 9874 h 10000"/>
                <a:gd name="connsiteX8" fmla="*/ 1266 w 10000"/>
                <a:gd name="connsiteY8" fmla="*/ 9835 h 10000"/>
                <a:gd name="connsiteX9" fmla="*/ 1476 w 10000"/>
                <a:gd name="connsiteY9" fmla="*/ 9748 h 10000"/>
                <a:gd name="connsiteX10" fmla="*/ 1682 w 10000"/>
                <a:gd name="connsiteY10" fmla="*/ 9622 h 10000"/>
                <a:gd name="connsiteX11" fmla="*/ 1915 w 10000"/>
                <a:gd name="connsiteY11" fmla="*/ 9457 h 10000"/>
                <a:gd name="connsiteX12" fmla="*/ 2116 w 10000"/>
                <a:gd name="connsiteY12" fmla="*/ 9265 h 10000"/>
                <a:gd name="connsiteX13" fmla="*/ 2303 w 10000"/>
                <a:gd name="connsiteY13" fmla="*/ 8992 h 10000"/>
                <a:gd name="connsiteX14" fmla="*/ 2514 w 10000"/>
                <a:gd name="connsiteY14" fmla="*/ 8575 h 10000"/>
                <a:gd name="connsiteX15" fmla="*/ 2719 w 10000"/>
                <a:gd name="connsiteY15" fmla="*/ 8071 h 10000"/>
                <a:gd name="connsiteX16" fmla="*/ 2952 w 10000"/>
                <a:gd name="connsiteY16" fmla="*/ 7402 h 10000"/>
                <a:gd name="connsiteX17" fmla="*/ 3368 w 10000"/>
                <a:gd name="connsiteY17" fmla="*/ 5732 h 10000"/>
                <a:gd name="connsiteX18" fmla="*/ 3807 w 10000"/>
                <a:gd name="connsiteY18" fmla="*/ 3764 h 10000"/>
                <a:gd name="connsiteX19" fmla="*/ 4196 w 10000"/>
                <a:gd name="connsiteY19" fmla="*/ 1921 h 10000"/>
                <a:gd name="connsiteX20" fmla="*/ 4401 w 10000"/>
                <a:gd name="connsiteY20" fmla="*/ 1126 h 10000"/>
                <a:gd name="connsiteX21" fmla="*/ 4506 w 10000"/>
                <a:gd name="connsiteY21" fmla="*/ 748 h 10000"/>
                <a:gd name="connsiteX22" fmla="*/ 4634 w 10000"/>
                <a:gd name="connsiteY22" fmla="*/ 457 h 10000"/>
                <a:gd name="connsiteX23" fmla="*/ 4689 w 10000"/>
                <a:gd name="connsiteY23" fmla="*/ 331 h 10000"/>
                <a:gd name="connsiteX24" fmla="*/ 4739 w 10000"/>
                <a:gd name="connsiteY24" fmla="*/ 244 h 10000"/>
                <a:gd name="connsiteX25" fmla="*/ 4790 w 10000"/>
                <a:gd name="connsiteY25" fmla="*/ 165 h 10000"/>
                <a:gd name="connsiteX26" fmla="*/ 4845 w 10000"/>
                <a:gd name="connsiteY26" fmla="*/ 79 h 10000"/>
                <a:gd name="connsiteX27" fmla="*/ 4895 w 10000"/>
                <a:gd name="connsiteY27" fmla="*/ 39 h 10000"/>
                <a:gd name="connsiteX28" fmla="*/ 4922 w 10000"/>
                <a:gd name="connsiteY28" fmla="*/ 39 h 10000"/>
                <a:gd name="connsiteX29" fmla="*/ 4922 w 10000"/>
                <a:gd name="connsiteY29" fmla="*/ 39 h 10000"/>
                <a:gd name="connsiteX30" fmla="*/ 4945 w 10000"/>
                <a:gd name="connsiteY30" fmla="*/ 39 h 10000"/>
                <a:gd name="connsiteX31" fmla="*/ 4945 w 10000"/>
                <a:gd name="connsiteY31" fmla="*/ 0 h 10000"/>
                <a:gd name="connsiteX32" fmla="*/ 4973 w 10000"/>
                <a:gd name="connsiteY32" fmla="*/ 0 h 10000"/>
                <a:gd name="connsiteX33" fmla="*/ 4973 w 10000"/>
                <a:gd name="connsiteY33" fmla="*/ 0 h 10000"/>
                <a:gd name="connsiteX34" fmla="*/ 5000 w 10000"/>
                <a:gd name="connsiteY34" fmla="*/ 0 h 10000"/>
                <a:gd name="connsiteX35" fmla="*/ 5000 w 10000"/>
                <a:gd name="connsiteY35" fmla="*/ 0 h 10000"/>
                <a:gd name="connsiteX36" fmla="*/ 5027 w 10000"/>
                <a:gd name="connsiteY36" fmla="*/ 0 h 10000"/>
                <a:gd name="connsiteX37" fmla="*/ 5027 w 10000"/>
                <a:gd name="connsiteY37" fmla="*/ 0 h 10000"/>
                <a:gd name="connsiteX38" fmla="*/ 5027 w 10000"/>
                <a:gd name="connsiteY38" fmla="*/ 0 h 10000"/>
                <a:gd name="connsiteX39" fmla="*/ 5050 w 10000"/>
                <a:gd name="connsiteY39" fmla="*/ 0 h 10000"/>
                <a:gd name="connsiteX40" fmla="*/ 5050 w 10000"/>
                <a:gd name="connsiteY40" fmla="*/ 0 h 10000"/>
                <a:gd name="connsiteX41" fmla="*/ 5078 w 10000"/>
                <a:gd name="connsiteY41" fmla="*/ 39 h 10000"/>
                <a:gd name="connsiteX42" fmla="*/ 5105 w 10000"/>
                <a:gd name="connsiteY42" fmla="*/ 39 h 10000"/>
                <a:gd name="connsiteX43" fmla="*/ 5128 w 10000"/>
                <a:gd name="connsiteY43" fmla="*/ 39 h 10000"/>
                <a:gd name="connsiteX44" fmla="*/ 5155 w 10000"/>
                <a:gd name="connsiteY44" fmla="*/ 79 h 10000"/>
                <a:gd name="connsiteX45" fmla="*/ 5206 w 10000"/>
                <a:gd name="connsiteY45" fmla="*/ 118 h 10000"/>
                <a:gd name="connsiteX46" fmla="*/ 5261 w 10000"/>
                <a:gd name="connsiteY46" fmla="*/ 205 h 10000"/>
                <a:gd name="connsiteX47" fmla="*/ 5361 w 10000"/>
                <a:gd name="connsiteY47" fmla="*/ 370 h 10000"/>
                <a:gd name="connsiteX48" fmla="*/ 5466 w 10000"/>
                <a:gd name="connsiteY48" fmla="*/ 622 h 10000"/>
                <a:gd name="connsiteX49" fmla="*/ 5672 w 10000"/>
                <a:gd name="connsiteY49" fmla="*/ 1291 h 10000"/>
                <a:gd name="connsiteX50" fmla="*/ 5882 w 10000"/>
                <a:gd name="connsiteY50" fmla="*/ 2173 h 10000"/>
                <a:gd name="connsiteX51" fmla="*/ 6321 w 10000"/>
                <a:gd name="connsiteY51" fmla="*/ 4220 h 10000"/>
                <a:gd name="connsiteX52" fmla="*/ 6737 w 10000"/>
                <a:gd name="connsiteY52" fmla="*/ 6150 h 10000"/>
                <a:gd name="connsiteX53" fmla="*/ 7148 w 10000"/>
                <a:gd name="connsiteY53" fmla="*/ 7614 h 10000"/>
                <a:gd name="connsiteX54" fmla="*/ 7358 w 10000"/>
                <a:gd name="connsiteY54" fmla="*/ 8197 h 10000"/>
                <a:gd name="connsiteX55" fmla="*/ 7564 w 10000"/>
                <a:gd name="connsiteY55" fmla="*/ 8701 h 10000"/>
                <a:gd name="connsiteX56" fmla="*/ 7770 w 10000"/>
                <a:gd name="connsiteY56" fmla="*/ 9079 h 10000"/>
                <a:gd name="connsiteX57" fmla="*/ 7980 w 10000"/>
                <a:gd name="connsiteY57" fmla="*/ 9331 h 10000"/>
                <a:gd name="connsiteX58" fmla="*/ 8186 w 10000"/>
                <a:gd name="connsiteY58" fmla="*/ 9543 h 10000"/>
                <a:gd name="connsiteX59" fmla="*/ 8391 w 10000"/>
                <a:gd name="connsiteY59" fmla="*/ 9661 h 10000"/>
                <a:gd name="connsiteX60" fmla="*/ 8574 w 10000"/>
                <a:gd name="connsiteY60" fmla="*/ 9787 h 10000"/>
                <a:gd name="connsiteX61" fmla="*/ 8702 w 10000"/>
                <a:gd name="connsiteY61" fmla="*/ 9835 h 10000"/>
                <a:gd name="connsiteX62" fmla="*/ 8807 w 10000"/>
                <a:gd name="connsiteY62" fmla="*/ 9835 h 10000"/>
                <a:gd name="connsiteX63" fmla="*/ 8990 w 10000"/>
                <a:gd name="connsiteY63" fmla="*/ 9913 h 10000"/>
                <a:gd name="connsiteX64" fmla="*/ 9118 w 10000"/>
                <a:gd name="connsiteY64" fmla="*/ 9913 h 10000"/>
                <a:gd name="connsiteX65" fmla="*/ 9223 w 10000"/>
                <a:gd name="connsiteY65" fmla="*/ 9913 h 10000"/>
                <a:gd name="connsiteX66" fmla="*/ 9328 w 10000"/>
                <a:gd name="connsiteY66" fmla="*/ 9961 h 10000"/>
                <a:gd name="connsiteX67" fmla="*/ 9429 w 10000"/>
                <a:gd name="connsiteY67" fmla="*/ 9961 h 10000"/>
                <a:gd name="connsiteX68" fmla="*/ 9612 w 10000"/>
                <a:gd name="connsiteY68" fmla="*/ 9961 h 10000"/>
                <a:gd name="connsiteX69" fmla="*/ 9717 w 10000"/>
                <a:gd name="connsiteY69" fmla="*/ 9961 h 10000"/>
                <a:gd name="connsiteX70" fmla="*/ 9817 w 10000"/>
                <a:gd name="connsiteY70" fmla="*/ 9961 h 10000"/>
                <a:gd name="connsiteX71" fmla="*/ 10000 w 10000"/>
                <a:gd name="connsiteY71" fmla="*/ 10000 h 10000"/>
                <a:gd name="connsiteX72" fmla="*/ 10000 w 10000"/>
                <a:gd name="connsiteY72" fmla="*/ 10000 h 10000"/>
                <a:gd name="connsiteX73" fmla="*/ 0 w 10000"/>
                <a:gd name="connsiteY73" fmla="*/ 10000 h 10000"/>
                <a:gd name="connsiteX0" fmla="*/ 0 w 10000"/>
                <a:gd name="connsiteY0" fmla="*/ 10000 h 10000"/>
                <a:gd name="connsiteX1" fmla="*/ 101 w 10000"/>
                <a:gd name="connsiteY1" fmla="*/ 9961 h 10000"/>
                <a:gd name="connsiteX2" fmla="*/ 206 w 10000"/>
                <a:gd name="connsiteY2" fmla="*/ 9961 h 10000"/>
                <a:gd name="connsiteX3" fmla="*/ 411 w 10000"/>
                <a:gd name="connsiteY3" fmla="*/ 9961 h 10000"/>
                <a:gd name="connsiteX4" fmla="*/ 622 w 10000"/>
                <a:gd name="connsiteY4" fmla="*/ 9961 h 10000"/>
                <a:gd name="connsiteX5" fmla="*/ 750 w 10000"/>
                <a:gd name="connsiteY5" fmla="*/ 9961 h 10000"/>
                <a:gd name="connsiteX6" fmla="*/ 1165 w 10000"/>
                <a:gd name="connsiteY6" fmla="*/ 9874 h 10000"/>
                <a:gd name="connsiteX7" fmla="*/ 1266 w 10000"/>
                <a:gd name="connsiteY7" fmla="*/ 9835 h 10000"/>
                <a:gd name="connsiteX8" fmla="*/ 1476 w 10000"/>
                <a:gd name="connsiteY8" fmla="*/ 9748 h 10000"/>
                <a:gd name="connsiteX9" fmla="*/ 1682 w 10000"/>
                <a:gd name="connsiteY9" fmla="*/ 9622 h 10000"/>
                <a:gd name="connsiteX10" fmla="*/ 1915 w 10000"/>
                <a:gd name="connsiteY10" fmla="*/ 9457 h 10000"/>
                <a:gd name="connsiteX11" fmla="*/ 2116 w 10000"/>
                <a:gd name="connsiteY11" fmla="*/ 9265 h 10000"/>
                <a:gd name="connsiteX12" fmla="*/ 2303 w 10000"/>
                <a:gd name="connsiteY12" fmla="*/ 8992 h 10000"/>
                <a:gd name="connsiteX13" fmla="*/ 2514 w 10000"/>
                <a:gd name="connsiteY13" fmla="*/ 8575 h 10000"/>
                <a:gd name="connsiteX14" fmla="*/ 2719 w 10000"/>
                <a:gd name="connsiteY14" fmla="*/ 8071 h 10000"/>
                <a:gd name="connsiteX15" fmla="*/ 2952 w 10000"/>
                <a:gd name="connsiteY15" fmla="*/ 7402 h 10000"/>
                <a:gd name="connsiteX16" fmla="*/ 3368 w 10000"/>
                <a:gd name="connsiteY16" fmla="*/ 5732 h 10000"/>
                <a:gd name="connsiteX17" fmla="*/ 3807 w 10000"/>
                <a:gd name="connsiteY17" fmla="*/ 3764 h 10000"/>
                <a:gd name="connsiteX18" fmla="*/ 4196 w 10000"/>
                <a:gd name="connsiteY18" fmla="*/ 1921 h 10000"/>
                <a:gd name="connsiteX19" fmla="*/ 4401 w 10000"/>
                <a:gd name="connsiteY19" fmla="*/ 1126 h 10000"/>
                <a:gd name="connsiteX20" fmla="*/ 4506 w 10000"/>
                <a:gd name="connsiteY20" fmla="*/ 748 h 10000"/>
                <a:gd name="connsiteX21" fmla="*/ 4634 w 10000"/>
                <a:gd name="connsiteY21" fmla="*/ 457 h 10000"/>
                <a:gd name="connsiteX22" fmla="*/ 4689 w 10000"/>
                <a:gd name="connsiteY22" fmla="*/ 331 h 10000"/>
                <a:gd name="connsiteX23" fmla="*/ 4739 w 10000"/>
                <a:gd name="connsiteY23" fmla="*/ 244 h 10000"/>
                <a:gd name="connsiteX24" fmla="*/ 4790 w 10000"/>
                <a:gd name="connsiteY24" fmla="*/ 165 h 10000"/>
                <a:gd name="connsiteX25" fmla="*/ 4845 w 10000"/>
                <a:gd name="connsiteY25" fmla="*/ 79 h 10000"/>
                <a:gd name="connsiteX26" fmla="*/ 4895 w 10000"/>
                <a:gd name="connsiteY26" fmla="*/ 39 h 10000"/>
                <a:gd name="connsiteX27" fmla="*/ 4922 w 10000"/>
                <a:gd name="connsiteY27" fmla="*/ 39 h 10000"/>
                <a:gd name="connsiteX28" fmla="*/ 4922 w 10000"/>
                <a:gd name="connsiteY28" fmla="*/ 39 h 10000"/>
                <a:gd name="connsiteX29" fmla="*/ 4945 w 10000"/>
                <a:gd name="connsiteY29" fmla="*/ 39 h 10000"/>
                <a:gd name="connsiteX30" fmla="*/ 4945 w 10000"/>
                <a:gd name="connsiteY30" fmla="*/ 0 h 10000"/>
                <a:gd name="connsiteX31" fmla="*/ 4973 w 10000"/>
                <a:gd name="connsiteY31" fmla="*/ 0 h 10000"/>
                <a:gd name="connsiteX32" fmla="*/ 4973 w 10000"/>
                <a:gd name="connsiteY32" fmla="*/ 0 h 10000"/>
                <a:gd name="connsiteX33" fmla="*/ 5000 w 10000"/>
                <a:gd name="connsiteY33" fmla="*/ 0 h 10000"/>
                <a:gd name="connsiteX34" fmla="*/ 5000 w 10000"/>
                <a:gd name="connsiteY34" fmla="*/ 0 h 10000"/>
                <a:gd name="connsiteX35" fmla="*/ 5027 w 10000"/>
                <a:gd name="connsiteY35" fmla="*/ 0 h 10000"/>
                <a:gd name="connsiteX36" fmla="*/ 5027 w 10000"/>
                <a:gd name="connsiteY36" fmla="*/ 0 h 10000"/>
                <a:gd name="connsiteX37" fmla="*/ 5027 w 10000"/>
                <a:gd name="connsiteY37" fmla="*/ 0 h 10000"/>
                <a:gd name="connsiteX38" fmla="*/ 5050 w 10000"/>
                <a:gd name="connsiteY38" fmla="*/ 0 h 10000"/>
                <a:gd name="connsiteX39" fmla="*/ 5050 w 10000"/>
                <a:gd name="connsiteY39" fmla="*/ 0 h 10000"/>
                <a:gd name="connsiteX40" fmla="*/ 5078 w 10000"/>
                <a:gd name="connsiteY40" fmla="*/ 39 h 10000"/>
                <a:gd name="connsiteX41" fmla="*/ 5105 w 10000"/>
                <a:gd name="connsiteY41" fmla="*/ 39 h 10000"/>
                <a:gd name="connsiteX42" fmla="*/ 5128 w 10000"/>
                <a:gd name="connsiteY42" fmla="*/ 39 h 10000"/>
                <a:gd name="connsiteX43" fmla="*/ 5155 w 10000"/>
                <a:gd name="connsiteY43" fmla="*/ 79 h 10000"/>
                <a:gd name="connsiteX44" fmla="*/ 5206 w 10000"/>
                <a:gd name="connsiteY44" fmla="*/ 118 h 10000"/>
                <a:gd name="connsiteX45" fmla="*/ 5261 w 10000"/>
                <a:gd name="connsiteY45" fmla="*/ 205 h 10000"/>
                <a:gd name="connsiteX46" fmla="*/ 5361 w 10000"/>
                <a:gd name="connsiteY46" fmla="*/ 370 h 10000"/>
                <a:gd name="connsiteX47" fmla="*/ 5466 w 10000"/>
                <a:gd name="connsiteY47" fmla="*/ 622 h 10000"/>
                <a:gd name="connsiteX48" fmla="*/ 5672 w 10000"/>
                <a:gd name="connsiteY48" fmla="*/ 1291 h 10000"/>
                <a:gd name="connsiteX49" fmla="*/ 5882 w 10000"/>
                <a:gd name="connsiteY49" fmla="*/ 2173 h 10000"/>
                <a:gd name="connsiteX50" fmla="*/ 6321 w 10000"/>
                <a:gd name="connsiteY50" fmla="*/ 4220 h 10000"/>
                <a:gd name="connsiteX51" fmla="*/ 6737 w 10000"/>
                <a:gd name="connsiteY51" fmla="*/ 6150 h 10000"/>
                <a:gd name="connsiteX52" fmla="*/ 7148 w 10000"/>
                <a:gd name="connsiteY52" fmla="*/ 7614 h 10000"/>
                <a:gd name="connsiteX53" fmla="*/ 7358 w 10000"/>
                <a:gd name="connsiteY53" fmla="*/ 8197 h 10000"/>
                <a:gd name="connsiteX54" fmla="*/ 7564 w 10000"/>
                <a:gd name="connsiteY54" fmla="*/ 8701 h 10000"/>
                <a:gd name="connsiteX55" fmla="*/ 7770 w 10000"/>
                <a:gd name="connsiteY55" fmla="*/ 9079 h 10000"/>
                <a:gd name="connsiteX56" fmla="*/ 7980 w 10000"/>
                <a:gd name="connsiteY56" fmla="*/ 9331 h 10000"/>
                <a:gd name="connsiteX57" fmla="*/ 8186 w 10000"/>
                <a:gd name="connsiteY57" fmla="*/ 9543 h 10000"/>
                <a:gd name="connsiteX58" fmla="*/ 8391 w 10000"/>
                <a:gd name="connsiteY58" fmla="*/ 9661 h 10000"/>
                <a:gd name="connsiteX59" fmla="*/ 8574 w 10000"/>
                <a:gd name="connsiteY59" fmla="*/ 9787 h 10000"/>
                <a:gd name="connsiteX60" fmla="*/ 8702 w 10000"/>
                <a:gd name="connsiteY60" fmla="*/ 9835 h 10000"/>
                <a:gd name="connsiteX61" fmla="*/ 8807 w 10000"/>
                <a:gd name="connsiteY61" fmla="*/ 9835 h 10000"/>
                <a:gd name="connsiteX62" fmla="*/ 8990 w 10000"/>
                <a:gd name="connsiteY62" fmla="*/ 9913 h 10000"/>
                <a:gd name="connsiteX63" fmla="*/ 9118 w 10000"/>
                <a:gd name="connsiteY63" fmla="*/ 9913 h 10000"/>
                <a:gd name="connsiteX64" fmla="*/ 9223 w 10000"/>
                <a:gd name="connsiteY64" fmla="*/ 9913 h 10000"/>
                <a:gd name="connsiteX65" fmla="*/ 9328 w 10000"/>
                <a:gd name="connsiteY65" fmla="*/ 9961 h 10000"/>
                <a:gd name="connsiteX66" fmla="*/ 9429 w 10000"/>
                <a:gd name="connsiteY66" fmla="*/ 9961 h 10000"/>
                <a:gd name="connsiteX67" fmla="*/ 9612 w 10000"/>
                <a:gd name="connsiteY67" fmla="*/ 9961 h 10000"/>
                <a:gd name="connsiteX68" fmla="*/ 9717 w 10000"/>
                <a:gd name="connsiteY68" fmla="*/ 9961 h 10000"/>
                <a:gd name="connsiteX69" fmla="*/ 9817 w 10000"/>
                <a:gd name="connsiteY69" fmla="*/ 9961 h 10000"/>
                <a:gd name="connsiteX70" fmla="*/ 10000 w 10000"/>
                <a:gd name="connsiteY70" fmla="*/ 10000 h 10000"/>
                <a:gd name="connsiteX71" fmla="*/ 10000 w 10000"/>
                <a:gd name="connsiteY71" fmla="*/ 10000 h 10000"/>
                <a:gd name="connsiteX72" fmla="*/ 0 w 10000"/>
                <a:gd name="connsiteY72" fmla="*/ 10000 h 10000"/>
                <a:gd name="connsiteX0" fmla="*/ 0 w 10000"/>
                <a:gd name="connsiteY0" fmla="*/ 10000 h 10000"/>
                <a:gd name="connsiteX1" fmla="*/ 101 w 10000"/>
                <a:gd name="connsiteY1" fmla="*/ 9961 h 10000"/>
                <a:gd name="connsiteX2" fmla="*/ 411 w 10000"/>
                <a:gd name="connsiteY2" fmla="*/ 9961 h 10000"/>
                <a:gd name="connsiteX3" fmla="*/ 622 w 10000"/>
                <a:gd name="connsiteY3" fmla="*/ 9961 h 10000"/>
                <a:gd name="connsiteX4" fmla="*/ 750 w 10000"/>
                <a:gd name="connsiteY4" fmla="*/ 9961 h 10000"/>
                <a:gd name="connsiteX5" fmla="*/ 1165 w 10000"/>
                <a:gd name="connsiteY5" fmla="*/ 9874 h 10000"/>
                <a:gd name="connsiteX6" fmla="*/ 1266 w 10000"/>
                <a:gd name="connsiteY6" fmla="*/ 9835 h 10000"/>
                <a:gd name="connsiteX7" fmla="*/ 1476 w 10000"/>
                <a:gd name="connsiteY7" fmla="*/ 9748 h 10000"/>
                <a:gd name="connsiteX8" fmla="*/ 1682 w 10000"/>
                <a:gd name="connsiteY8" fmla="*/ 9622 h 10000"/>
                <a:gd name="connsiteX9" fmla="*/ 1915 w 10000"/>
                <a:gd name="connsiteY9" fmla="*/ 9457 h 10000"/>
                <a:gd name="connsiteX10" fmla="*/ 2116 w 10000"/>
                <a:gd name="connsiteY10" fmla="*/ 9265 h 10000"/>
                <a:gd name="connsiteX11" fmla="*/ 2303 w 10000"/>
                <a:gd name="connsiteY11" fmla="*/ 8992 h 10000"/>
                <a:gd name="connsiteX12" fmla="*/ 2514 w 10000"/>
                <a:gd name="connsiteY12" fmla="*/ 8575 h 10000"/>
                <a:gd name="connsiteX13" fmla="*/ 2719 w 10000"/>
                <a:gd name="connsiteY13" fmla="*/ 8071 h 10000"/>
                <a:gd name="connsiteX14" fmla="*/ 2952 w 10000"/>
                <a:gd name="connsiteY14" fmla="*/ 7402 h 10000"/>
                <a:gd name="connsiteX15" fmla="*/ 3368 w 10000"/>
                <a:gd name="connsiteY15" fmla="*/ 5732 h 10000"/>
                <a:gd name="connsiteX16" fmla="*/ 3807 w 10000"/>
                <a:gd name="connsiteY16" fmla="*/ 3764 h 10000"/>
                <a:gd name="connsiteX17" fmla="*/ 4196 w 10000"/>
                <a:gd name="connsiteY17" fmla="*/ 1921 h 10000"/>
                <a:gd name="connsiteX18" fmla="*/ 4401 w 10000"/>
                <a:gd name="connsiteY18" fmla="*/ 1126 h 10000"/>
                <a:gd name="connsiteX19" fmla="*/ 4506 w 10000"/>
                <a:gd name="connsiteY19" fmla="*/ 748 h 10000"/>
                <a:gd name="connsiteX20" fmla="*/ 4634 w 10000"/>
                <a:gd name="connsiteY20" fmla="*/ 457 h 10000"/>
                <a:gd name="connsiteX21" fmla="*/ 4689 w 10000"/>
                <a:gd name="connsiteY21" fmla="*/ 331 h 10000"/>
                <a:gd name="connsiteX22" fmla="*/ 4739 w 10000"/>
                <a:gd name="connsiteY22" fmla="*/ 244 h 10000"/>
                <a:gd name="connsiteX23" fmla="*/ 4790 w 10000"/>
                <a:gd name="connsiteY23" fmla="*/ 165 h 10000"/>
                <a:gd name="connsiteX24" fmla="*/ 4845 w 10000"/>
                <a:gd name="connsiteY24" fmla="*/ 79 h 10000"/>
                <a:gd name="connsiteX25" fmla="*/ 4895 w 10000"/>
                <a:gd name="connsiteY25" fmla="*/ 39 h 10000"/>
                <a:gd name="connsiteX26" fmla="*/ 4922 w 10000"/>
                <a:gd name="connsiteY26" fmla="*/ 39 h 10000"/>
                <a:gd name="connsiteX27" fmla="*/ 4922 w 10000"/>
                <a:gd name="connsiteY27" fmla="*/ 39 h 10000"/>
                <a:gd name="connsiteX28" fmla="*/ 4945 w 10000"/>
                <a:gd name="connsiteY28" fmla="*/ 39 h 10000"/>
                <a:gd name="connsiteX29" fmla="*/ 4945 w 10000"/>
                <a:gd name="connsiteY29" fmla="*/ 0 h 10000"/>
                <a:gd name="connsiteX30" fmla="*/ 4973 w 10000"/>
                <a:gd name="connsiteY30" fmla="*/ 0 h 10000"/>
                <a:gd name="connsiteX31" fmla="*/ 4973 w 10000"/>
                <a:gd name="connsiteY31" fmla="*/ 0 h 10000"/>
                <a:gd name="connsiteX32" fmla="*/ 5000 w 10000"/>
                <a:gd name="connsiteY32" fmla="*/ 0 h 10000"/>
                <a:gd name="connsiteX33" fmla="*/ 5000 w 10000"/>
                <a:gd name="connsiteY33" fmla="*/ 0 h 10000"/>
                <a:gd name="connsiteX34" fmla="*/ 5027 w 10000"/>
                <a:gd name="connsiteY34" fmla="*/ 0 h 10000"/>
                <a:gd name="connsiteX35" fmla="*/ 5027 w 10000"/>
                <a:gd name="connsiteY35" fmla="*/ 0 h 10000"/>
                <a:gd name="connsiteX36" fmla="*/ 5027 w 10000"/>
                <a:gd name="connsiteY36" fmla="*/ 0 h 10000"/>
                <a:gd name="connsiteX37" fmla="*/ 5050 w 10000"/>
                <a:gd name="connsiteY37" fmla="*/ 0 h 10000"/>
                <a:gd name="connsiteX38" fmla="*/ 5050 w 10000"/>
                <a:gd name="connsiteY38" fmla="*/ 0 h 10000"/>
                <a:gd name="connsiteX39" fmla="*/ 5078 w 10000"/>
                <a:gd name="connsiteY39" fmla="*/ 39 h 10000"/>
                <a:gd name="connsiteX40" fmla="*/ 5105 w 10000"/>
                <a:gd name="connsiteY40" fmla="*/ 39 h 10000"/>
                <a:gd name="connsiteX41" fmla="*/ 5128 w 10000"/>
                <a:gd name="connsiteY41" fmla="*/ 39 h 10000"/>
                <a:gd name="connsiteX42" fmla="*/ 5155 w 10000"/>
                <a:gd name="connsiteY42" fmla="*/ 79 h 10000"/>
                <a:gd name="connsiteX43" fmla="*/ 5206 w 10000"/>
                <a:gd name="connsiteY43" fmla="*/ 118 h 10000"/>
                <a:gd name="connsiteX44" fmla="*/ 5261 w 10000"/>
                <a:gd name="connsiteY44" fmla="*/ 205 h 10000"/>
                <a:gd name="connsiteX45" fmla="*/ 5361 w 10000"/>
                <a:gd name="connsiteY45" fmla="*/ 370 h 10000"/>
                <a:gd name="connsiteX46" fmla="*/ 5466 w 10000"/>
                <a:gd name="connsiteY46" fmla="*/ 622 h 10000"/>
                <a:gd name="connsiteX47" fmla="*/ 5672 w 10000"/>
                <a:gd name="connsiteY47" fmla="*/ 1291 h 10000"/>
                <a:gd name="connsiteX48" fmla="*/ 5882 w 10000"/>
                <a:gd name="connsiteY48" fmla="*/ 2173 h 10000"/>
                <a:gd name="connsiteX49" fmla="*/ 6321 w 10000"/>
                <a:gd name="connsiteY49" fmla="*/ 4220 h 10000"/>
                <a:gd name="connsiteX50" fmla="*/ 6737 w 10000"/>
                <a:gd name="connsiteY50" fmla="*/ 6150 h 10000"/>
                <a:gd name="connsiteX51" fmla="*/ 7148 w 10000"/>
                <a:gd name="connsiteY51" fmla="*/ 7614 h 10000"/>
                <a:gd name="connsiteX52" fmla="*/ 7358 w 10000"/>
                <a:gd name="connsiteY52" fmla="*/ 8197 h 10000"/>
                <a:gd name="connsiteX53" fmla="*/ 7564 w 10000"/>
                <a:gd name="connsiteY53" fmla="*/ 8701 h 10000"/>
                <a:gd name="connsiteX54" fmla="*/ 7770 w 10000"/>
                <a:gd name="connsiteY54" fmla="*/ 9079 h 10000"/>
                <a:gd name="connsiteX55" fmla="*/ 7980 w 10000"/>
                <a:gd name="connsiteY55" fmla="*/ 9331 h 10000"/>
                <a:gd name="connsiteX56" fmla="*/ 8186 w 10000"/>
                <a:gd name="connsiteY56" fmla="*/ 9543 h 10000"/>
                <a:gd name="connsiteX57" fmla="*/ 8391 w 10000"/>
                <a:gd name="connsiteY57" fmla="*/ 9661 h 10000"/>
                <a:gd name="connsiteX58" fmla="*/ 8574 w 10000"/>
                <a:gd name="connsiteY58" fmla="*/ 9787 h 10000"/>
                <a:gd name="connsiteX59" fmla="*/ 8702 w 10000"/>
                <a:gd name="connsiteY59" fmla="*/ 9835 h 10000"/>
                <a:gd name="connsiteX60" fmla="*/ 8807 w 10000"/>
                <a:gd name="connsiteY60" fmla="*/ 9835 h 10000"/>
                <a:gd name="connsiteX61" fmla="*/ 8990 w 10000"/>
                <a:gd name="connsiteY61" fmla="*/ 9913 h 10000"/>
                <a:gd name="connsiteX62" fmla="*/ 9118 w 10000"/>
                <a:gd name="connsiteY62" fmla="*/ 9913 h 10000"/>
                <a:gd name="connsiteX63" fmla="*/ 9223 w 10000"/>
                <a:gd name="connsiteY63" fmla="*/ 9913 h 10000"/>
                <a:gd name="connsiteX64" fmla="*/ 9328 w 10000"/>
                <a:gd name="connsiteY64" fmla="*/ 9961 h 10000"/>
                <a:gd name="connsiteX65" fmla="*/ 9429 w 10000"/>
                <a:gd name="connsiteY65" fmla="*/ 9961 h 10000"/>
                <a:gd name="connsiteX66" fmla="*/ 9612 w 10000"/>
                <a:gd name="connsiteY66" fmla="*/ 9961 h 10000"/>
                <a:gd name="connsiteX67" fmla="*/ 9717 w 10000"/>
                <a:gd name="connsiteY67" fmla="*/ 9961 h 10000"/>
                <a:gd name="connsiteX68" fmla="*/ 9817 w 10000"/>
                <a:gd name="connsiteY68" fmla="*/ 9961 h 10000"/>
                <a:gd name="connsiteX69" fmla="*/ 10000 w 10000"/>
                <a:gd name="connsiteY69" fmla="*/ 10000 h 10000"/>
                <a:gd name="connsiteX70" fmla="*/ 10000 w 10000"/>
                <a:gd name="connsiteY70" fmla="*/ 10000 h 10000"/>
                <a:gd name="connsiteX71" fmla="*/ 0 w 10000"/>
                <a:gd name="connsiteY71" fmla="*/ 10000 h 10000"/>
                <a:gd name="connsiteX0" fmla="*/ 0 w 10000"/>
                <a:gd name="connsiteY0" fmla="*/ 10000 h 10000"/>
                <a:gd name="connsiteX1" fmla="*/ 411 w 10000"/>
                <a:gd name="connsiteY1" fmla="*/ 9961 h 10000"/>
                <a:gd name="connsiteX2" fmla="*/ 622 w 10000"/>
                <a:gd name="connsiteY2" fmla="*/ 9961 h 10000"/>
                <a:gd name="connsiteX3" fmla="*/ 750 w 10000"/>
                <a:gd name="connsiteY3" fmla="*/ 9961 h 10000"/>
                <a:gd name="connsiteX4" fmla="*/ 1165 w 10000"/>
                <a:gd name="connsiteY4" fmla="*/ 9874 h 10000"/>
                <a:gd name="connsiteX5" fmla="*/ 1266 w 10000"/>
                <a:gd name="connsiteY5" fmla="*/ 9835 h 10000"/>
                <a:gd name="connsiteX6" fmla="*/ 1476 w 10000"/>
                <a:gd name="connsiteY6" fmla="*/ 9748 h 10000"/>
                <a:gd name="connsiteX7" fmla="*/ 1682 w 10000"/>
                <a:gd name="connsiteY7" fmla="*/ 9622 h 10000"/>
                <a:gd name="connsiteX8" fmla="*/ 1915 w 10000"/>
                <a:gd name="connsiteY8" fmla="*/ 9457 h 10000"/>
                <a:gd name="connsiteX9" fmla="*/ 2116 w 10000"/>
                <a:gd name="connsiteY9" fmla="*/ 9265 h 10000"/>
                <a:gd name="connsiteX10" fmla="*/ 2303 w 10000"/>
                <a:gd name="connsiteY10" fmla="*/ 8992 h 10000"/>
                <a:gd name="connsiteX11" fmla="*/ 2514 w 10000"/>
                <a:gd name="connsiteY11" fmla="*/ 8575 h 10000"/>
                <a:gd name="connsiteX12" fmla="*/ 2719 w 10000"/>
                <a:gd name="connsiteY12" fmla="*/ 8071 h 10000"/>
                <a:gd name="connsiteX13" fmla="*/ 2952 w 10000"/>
                <a:gd name="connsiteY13" fmla="*/ 7402 h 10000"/>
                <a:gd name="connsiteX14" fmla="*/ 3368 w 10000"/>
                <a:gd name="connsiteY14" fmla="*/ 5732 h 10000"/>
                <a:gd name="connsiteX15" fmla="*/ 3807 w 10000"/>
                <a:gd name="connsiteY15" fmla="*/ 3764 h 10000"/>
                <a:gd name="connsiteX16" fmla="*/ 4196 w 10000"/>
                <a:gd name="connsiteY16" fmla="*/ 1921 h 10000"/>
                <a:gd name="connsiteX17" fmla="*/ 4401 w 10000"/>
                <a:gd name="connsiteY17" fmla="*/ 1126 h 10000"/>
                <a:gd name="connsiteX18" fmla="*/ 4506 w 10000"/>
                <a:gd name="connsiteY18" fmla="*/ 748 h 10000"/>
                <a:gd name="connsiteX19" fmla="*/ 4634 w 10000"/>
                <a:gd name="connsiteY19" fmla="*/ 457 h 10000"/>
                <a:gd name="connsiteX20" fmla="*/ 4689 w 10000"/>
                <a:gd name="connsiteY20" fmla="*/ 331 h 10000"/>
                <a:gd name="connsiteX21" fmla="*/ 4739 w 10000"/>
                <a:gd name="connsiteY21" fmla="*/ 244 h 10000"/>
                <a:gd name="connsiteX22" fmla="*/ 4790 w 10000"/>
                <a:gd name="connsiteY22" fmla="*/ 165 h 10000"/>
                <a:gd name="connsiteX23" fmla="*/ 4845 w 10000"/>
                <a:gd name="connsiteY23" fmla="*/ 79 h 10000"/>
                <a:gd name="connsiteX24" fmla="*/ 4895 w 10000"/>
                <a:gd name="connsiteY24" fmla="*/ 39 h 10000"/>
                <a:gd name="connsiteX25" fmla="*/ 4922 w 10000"/>
                <a:gd name="connsiteY25" fmla="*/ 39 h 10000"/>
                <a:gd name="connsiteX26" fmla="*/ 4922 w 10000"/>
                <a:gd name="connsiteY26" fmla="*/ 39 h 10000"/>
                <a:gd name="connsiteX27" fmla="*/ 4945 w 10000"/>
                <a:gd name="connsiteY27" fmla="*/ 39 h 10000"/>
                <a:gd name="connsiteX28" fmla="*/ 4945 w 10000"/>
                <a:gd name="connsiteY28" fmla="*/ 0 h 10000"/>
                <a:gd name="connsiteX29" fmla="*/ 4973 w 10000"/>
                <a:gd name="connsiteY29" fmla="*/ 0 h 10000"/>
                <a:gd name="connsiteX30" fmla="*/ 4973 w 10000"/>
                <a:gd name="connsiteY30" fmla="*/ 0 h 10000"/>
                <a:gd name="connsiteX31" fmla="*/ 5000 w 10000"/>
                <a:gd name="connsiteY31" fmla="*/ 0 h 10000"/>
                <a:gd name="connsiteX32" fmla="*/ 5000 w 10000"/>
                <a:gd name="connsiteY32" fmla="*/ 0 h 10000"/>
                <a:gd name="connsiteX33" fmla="*/ 5027 w 10000"/>
                <a:gd name="connsiteY33" fmla="*/ 0 h 10000"/>
                <a:gd name="connsiteX34" fmla="*/ 5027 w 10000"/>
                <a:gd name="connsiteY34" fmla="*/ 0 h 10000"/>
                <a:gd name="connsiteX35" fmla="*/ 5027 w 10000"/>
                <a:gd name="connsiteY35" fmla="*/ 0 h 10000"/>
                <a:gd name="connsiteX36" fmla="*/ 5050 w 10000"/>
                <a:gd name="connsiteY36" fmla="*/ 0 h 10000"/>
                <a:gd name="connsiteX37" fmla="*/ 5050 w 10000"/>
                <a:gd name="connsiteY37" fmla="*/ 0 h 10000"/>
                <a:gd name="connsiteX38" fmla="*/ 5078 w 10000"/>
                <a:gd name="connsiteY38" fmla="*/ 39 h 10000"/>
                <a:gd name="connsiteX39" fmla="*/ 5105 w 10000"/>
                <a:gd name="connsiteY39" fmla="*/ 39 h 10000"/>
                <a:gd name="connsiteX40" fmla="*/ 5128 w 10000"/>
                <a:gd name="connsiteY40" fmla="*/ 39 h 10000"/>
                <a:gd name="connsiteX41" fmla="*/ 5155 w 10000"/>
                <a:gd name="connsiteY41" fmla="*/ 79 h 10000"/>
                <a:gd name="connsiteX42" fmla="*/ 5206 w 10000"/>
                <a:gd name="connsiteY42" fmla="*/ 118 h 10000"/>
                <a:gd name="connsiteX43" fmla="*/ 5261 w 10000"/>
                <a:gd name="connsiteY43" fmla="*/ 205 h 10000"/>
                <a:gd name="connsiteX44" fmla="*/ 5361 w 10000"/>
                <a:gd name="connsiteY44" fmla="*/ 370 h 10000"/>
                <a:gd name="connsiteX45" fmla="*/ 5466 w 10000"/>
                <a:gd name="connsiteY45" fmla="*/ 622 h 10000"/>
                <a:gd name="connsiteX46" fmla="*/ 5672 w 10000"/>
                <a:gd name="connsiteY46" fmla="*/ 1291 h 10000"/>
                <a:gd name="connsiteX47" fmla="*/ 5882 w 10000"/>
                <a:gd name="connsiteY47" fmla="*/ 2173 h 10000"/>
                <a:gd name="connsiteX48" fmla="*/ 6321 w 10000"/>
                <a:gd name="connsiteY48" fmla="*/ 4220 h 10000"/>
                <a:gd name="connsiteX49" fmla="*/ 6737 w 10000"/>
                <a:gd name="connsiteY49" fmla="*/ 6150 h 10000"/>
                <a:gd name="connsiteX50" fmla="*/ 7148 w 10000"/>
                <a:gd name="connsiteY50" fmla="*/ 7614 h 10000"/>
                <a:gd name="connsiteX51" fmla="*/ 7358 w 10000"/>
                <a:gd name="connsiteY51" fmla="*/ 8197 h 10000"/>
                <a:gd name="connsiteX52" fmla="*/ 7564 w 10000"/>
                <a:gd name="connsiteY52" fmla="*/ 8701 h 10000"/>
                <a:gd name="connsiteX53" fmla="*/ 7770 w 10000"/>
                <a:gd name="connsiteY53" fmla="*/ 9079 h 10000"/>
                <a:gd name="connsiteX54" fmla="*/ 7980 w 10000"/>
                <a:gd name="connsiteY54" fmla="*/ 9331 h 10000"/>
                <a:gd name="connsiteX55" fmla="*/ 8186 w 10000"/>
                <a:gd name="connsiteY55" fmla="*/ 9543 h 10000"/>
                <a:gd name="connsiteX56" fmla="*/ 8391 w 10000"/>
                <a:gd name="connsiteY56" fmla="*/ 9661 h 10000"/>
                <a:gd name="connsiteX57" fmla="*/ 8574 w 10000"/>
                <a:gd name="connsiteY57" fmla="*/ 9787 h 10000"/>
                <a:gd name="connsiteX58" fmla="*/ 8702 w 10000"/>
                <a:gd name="connsiteY58" fmla="*/ 9835 h 10000"/>
                <a:gd name="connsiteX59" fmla="*/ 8807 w 10000"/>
                <a:gd name="connsiteY59" fmla="*/ 9835 h 10000"/>
                <a:gd name="connsiteX60" fmla="*/ 8990 w 10000"/>
                <a:gd name="connsiteY60" fmla="*/ 9913 h 10000"/>
                <a:gd name="connsiteX61" fmla="*/ 9118 w 10000"/>
                <a:gd name="connsiteY61" fmla="*/ 9913 h 10000"/>
                <a:gd name="connsiteX62" fmla="*/ 9223 w 10000"/>
                <a:gd name="connsiteY62" fmla="*/ 9913 h 10000"/>
                <a:gd name="connsiteX63" fmla="*/ 9328 w 10000"/>
                <a:gd name="connsiteY63" fmla="*/ 9961 h 10000"/>
                <a:gd name="connsiteX64" fmla="*/ 9429 w 10000"/>
                <a:gd name="connsiteY64" fmla="*/ 9961 h 10000"/>
                <a:gd name="connsiteX65" fmla="*/ 9612 w 10000"/>
                <a:gd name="connsiteY65" fmla="*/ 9961 h 10000"/>
                <a:gd name="connsiteX66" fmla="*/ 9717 w 10000"/>
                <a:gd name="connsiteY66" fmla="*/ 9961 h 10000"/>
                <a:gd name="connsiteX67" fmla="*/ 9817 w 10000"/>
                <a:gd name="connsiteY67" fmla="*/ 9961 h 10000"/>
                <a:gd name="connsiteX68" fmla="*/ 10000 w 10000"/>
                <a:gd name="connsiteY68" fmla="*/ 10000 h 10000"/>
                <a:gd name="connsiteX69" fmla="*/ 10000 w 10000"/>
                <a:gd name="connsiteY69" fmla="*/ 10000 h 10000"/>
                <a:gd name="connsiteX70" fmla="*/ 0 w 10000"/>
                <a:gd name="connsiteY70" fmla="*/ 10000 h 10000"/>
                <a:gd name="connsiteX0" fmla="*/ 0 w 10000"/>
                <a:gd name="connsiteY0" fmla="*/ 10000 h 10000"/>
                <a:gd name="connsiteX1" fmla="*/ 622 w 10000"/>
                <a:gd name="connsiteY1" fmla="*/ 9961 h 10000"/>
                <a:gd name="connsiteX2" fmla="*/ 750 w 10000"/>
                <a:gd name="connsiteY2" fmla="*/ 9961 h 10000"/>
                <a:gd name="connsiteX3" fmla="*/ 1165 w 10000"/>
                <a:gd name="connsiteY3" fmla="*/ 9874 h 10000"/>
                <a:gd name="connsiteX4" fmla="*/ 1266 w 10000"/>
                <a:gd name="connsiteY4" fmla="*/ 9835 h 10000"/>
                <a:gd name="connsiteX5" fmla="*/ 1476 w 10000"/>
                <a:gd name="connsiteY5" fmla="*/ 9748 h 10000"/>
                <a:gd name="connsiteX6" fmla="*/ 1682 w 10000"/>
                <a:gd name="connsiteY6" fmla="*/ 9622 h 10000"/>
                <a:gd name="connsiteX7" fmla="*/ 1915 w 10000"/>
                <a:gd name="connsiteY7" fmla="*/ 9457 h 10000"/>
                <a:gd name="connsiteX8" fmla="*/ 2116 w 10000"/>
                <a:gd name="connsiteY8" fmla="*/ 9265 h 10000"/>
                <a:gd name="connsiteX9" fmla="*/ 2303 w 10000"/>
                <a:gd name="connsiteY9" fmla="*/ 8992 h 10000"/>
                <a:gd name="connsiteX10" fmla="*/ 2514 w 10000"/>
                <a:gd name="connsiteY10" fmla="*/ 8575 h 10000"/>
                <a:gd name="connsiteX11" fmla="*/ 2719 w 10000"/>
                <a:gd name="connsiteY11" fmla="*/ 8071 h 10000"/>
                <a:gd name="connsiteX12" fmla="*/ 2952 w 10000"/>
                <a:gd name="connsiteY12" fmla="*/ 7402 h 10000"/>
                <a:gd name="connsiteX13" fmla="*/ 3368 w 10000"/>
                <a:gd name="connsiteY13" fmla="*/ 5732 h 10000"/>
                <a:gd name="connsiteX14" fmla="*/ 3807 w 10000"/>
                <a:gd name="connsiteY14" fmla="*/ 3764 h 10000"/>
                <a:gd name="connsiteX15" fmla="*/ 4196 w 10000"/>
                <a:gd name="connsiteY15" fmla="*/ 1921 h 10000"/>
                <a:gd name="connsiteX16" fmla="*/ 4401 w 10000"/>
                <a:gd name="connsiteY16" fmla="*/ 1126 h 10000"/>
                <a:gd name="connsiteX17" fmla="*/ 4506 w 10000"/>
                <a:gd name="connsiteY17" fmla="*/ 748 h 10000"/>
                <a:gd name="connsiteX18" fmla="*/ 4634 w 10000"/>
                <a:gd name="connsiteY18" fmla="*/ 457 h 10000"/>
                <a:gd name="connsiteX19" fmla="*/ 4689 w 10000"/>
                <a:gd name="connsiteY19" fmla="*/ 331 h 10000"/>
                <a:gd name="connsiteX20" fmla="*/ 4739 w 10000"/>
                <a:gd name="connsiteY20" fmla="*/ 244 h 10000"/>
                <a:gd name="connsiteX21" fmla="*/ 4790 w 10000"/>
                <a:gd name="connsiteY21" fmla="*/ 165 h 10000"/>
                <a:gd name="connsiteX22" fmla="*/ 4845 w 10000"/>
                <a:gd name="connsiteY22" fmla="*/ 79 h 10000"/>
                <a:gd name="connsiteX23" fmla="*/ 4895 w 10000"/>
                <a:gd name="connsiteY23" fmla="*/ 39 h 10000"/>
                <a:gd name="connsiteX24" fmla="*/ 4922 w 10000"/>
                <a:gd name="connsiteY24" fmla="*/ 39 h 10000"/>
                <a:gd name="connsiteX25" fmla="*/ 4922 w 10000"/>
                <a:gd name="connsiteY25" fmla="*/ 39 h 10000"/>
                <a:gd name="connsiteX26" fmla="*/ 4945 w 10000"/>
                <a:gd name="connsiteY26" fmla="*/ 39 h 10000"/>
                <a:gd name="connsiteX27" fmla="*/ 4945 w 10000"/>
                <a:gd name="connsiteY27" fmla="*/ 0 h 10000"/>
                <a:gd name="connsiteX28" fmla="*/ 4973 w 10000"/>
                <a:gd name="connsiteY28" fmla="*/ 0 h 10000"/>
                <a:gd name="connsiteX29" fmla="*/ 4973 w 10000"/>
                <a:gd name="connsiteY29" fmla="*/ 0 h 10000"/>
                <a:gd name="connsiteX30" fmla="*/ 5000 w 10000"/>
                <a:gd name="connsiteY30" fmla="*/ 0 h 10000"/>
                <a:gd name="connsiteX31" fmla="*/ 5000 w 10000"/>
                <a:gd name="connsiteY31" fmla="*/ 0 h 10000"/>
                <a:gd name="connsiteX32" fmla="*/ 5027 w 10000"/>
                <a:gd name="connsiteY32" fmla="*/ 0 h 10000"/>
                <a:gd name="connsiteX33" fmla="*/ 5027 w 10000"/>
                <a:gd name="connsiteY33" fmla="*/ 0 h 10000"/>
                <a:gd name="connsiteX34" fmla="*/ 5027 w 10000"/>
                <a:gd name="connsiteY34" fmla="*/ 0 h 10000"/>
                <a:gd name="connsiteX35" fmla="*/ 5050 w 10000"/>
                <a:gd name="connsiteY35" fmla="*/ 0 h 10000"/>
                <a:gd name="connsiteX36" fmla="*/ 5050 w 10000"/>
                <a:gd name="connsiteY36" fmla="*/ 0 h 10000"/>
                <a:gd name="connsiteX37" fmla="*/ 5078 w 10000"/>
                <a:gd name="connsiteY37" fmla="*/ 39 h 10000"/>
                <a:gd name="connsiteX38" fmla="*/ 5105 w 10000"/>
                <a:gd name="connsiteY38" fmla="*/ 39 h 10000"/>
                <a:gd name="connsiteX39" fmla="*/ 5128 w 10000"/>
                <a:gd name="connsiteY39" fmla="*/ 39 h 10000"/>
                <a:gd name="connsiteX40" fmla="*/ 5155 w 10000"/>
                <a:gd name="connsiteY40" fmla="*/ 79 h 10000"/>
                <a:gd name="connsiteX41" fmla="*/ 5206 w 10000"/>
                <a:gd name="connsiteY41" fmla="*/ 118 h 10000"/>
                <a:gd name="connsiteX42" fmla="*/ 5261 w 10000"/>
                <a:gd name="connsiteY42" fmla="*/ 205 h 10000"/>
                <a:gd name="connsiteX43" fmla="*/ 5361 w 10000"/>
                <a:gd name="connsiteY43" fmla="*/ 370 h 10000"/>
                <a:gd name="connsiteX44" fmla="*/ 5466 w 10000"/>
                <a:gd name="connsiteY44" fmla="*/ 622 h 10000"/>
                <a:gd name="connsiteX45" fmla="*/ 5672 w 10000"/>
                <a:gd name="connsiteY45" fmla="*/ 1291 h 10000"/>
                <a:gd name="connsiteX46" fmla="*/ 5882 w 10000"/>
                <a:gd name="connsiteY46" fmla="*/ 2173 h 10000"/>
                <a:gd name="connsiteX47" fmla="*/ 6321 w 10000"/>
                <a:gd name="connsiteY47" fmla="*/ 4220 h 10000"/>
                <a:gd name="connsiteX48" fmla="*/ 6737 w 10000"/>
                <a:gd name="connsiteY48" fmla="*/ 6150 h 10000"/>
                <a:gd name="connsiteX49" fmla="*/ 7148 w 10000"/>
                <a:gd name="connsiteY49" fmla="*/ 7614 h 10000"/>
                <a:gd name="connsiteX50" fmla="*/ 7358 w 10000"/>
                <a:gd name="connsiteY50" fmla="*/ 8197 h 10000"/>
                <a:gd name="connsiteX51" fmla="*/ 7564 w 10000"/>
                <a:gd name="connsiteY51" fmla="*/ 8701 h 10000"/>
                <a:gd name="connsiteX52" fmla="*/ 7770 w 10000"/>
                <a:gd name="connsiteY52" fmla="*/ 9079 h 10000"/>
                <a:gd name="connsiteX53" fmla="*/ 7980 w 10000"/>
                <a:gd name="connsiteY53" fmla="*/ 9331 h 10000"/>
                <a:gd name="connsiteX54" fmla="*/ 8186 w 10000"/>
                <a:gd name="connsiteY54" fmla="*/ 9543 h 10000"/>
                <a:gd name="connsiteX55" fmla="*/ 8391 w 10000"/>
                <a:gd name="connsiteY55" fmla="*/ 9661 h 10000"/>
                <a:gd name="connsiteX56" fmla="*/ 8574 w 10000"/>
                <a:gd name="connsiteY56" fmla="*/ 9787 h 10000"/>
                <a:gd name="connsiteX57" fmla="*/ 8702 w 10000"/>
                <a:gd name="connsiteY57" fmla="*/ 9835 h 10000"/>
                <a:gd name="connsiteX58" fmla="*/ 8807 w 10000"/>
                <a:gd name="connsiteY58" fmla="*/ 9835 h 10000"/>
                <a:gd name="connsiteX59" fmla="*/ 8990 w 10000"/>
                <a:gd name="connsiteY59" fmla="*/ 9913 h 10000"/>
                <a:gd name="connsiteX60" fmla="*/ 9118 w 10000"/>
                <a:gd name="connsiteY60" fmla="*/ 9913 h 10000"/>
                <a:gd name="connsiteX61" fmla="*/ 9223 w 10000"/>
                <a:gd name="connsiteY61" fmla="*/ 9913 h 10000"/>
                <a:gd name="connsiteX62" fmla="*/ 9328 w 10000"/>
                <a:gd name="connsiteY62" fmla="*/ 9961 h 10000"/>
                <a:gd name="connsiteX63" fmla="*/ 9429 w 10000"/>
                <a:gd name="connsiteY63" fmla="*/ 9961 h 10000"/>
                <a:gd name="connsiteX64" fmla="*/ 9612 w 10000"/>
                <a:gd name="connsiteY64" fmla="*/ 9961 h 10000"/>
                <a:gd name="connsiteX65" fmla="*/ 9717 w 10000"/>
                <a:gd name="connsiteY65" fmla="*/ 9961 h 10000"/>
                <a:gd name="connsiteX66" fmla="*/ 9817 w 10000"/>
                <a:gd name="connsiteY66" fmla="*/ 9961 h 10000"/>
                <a:gd name="connsiteX67" fmla="*/ 10000 w 10000"/>
                <a:gd name="connsiteY67" fmla="*/ 10000 h 10000"/>
                <a:gd name="connsiteX68" fmla="*/ 10000 w 10000"/>
                <a:gd name="connsiteY68" fmla="*/ 10000 h 10000"/>
                <a:gd name="connsiteX69" fmla="*/ 0 w 10000"/>
                <a:gd name="connsiteY69"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196 w 10000"/>
                <a:gd name="connsiteY14" fmla="*/ 1921 h 10000"/>
                <a:gd name="connsiteX15" fmla="*/ 4401 w 10000"/>
                <a:gd name="connsiteY15" fmla="*/ 1126 h 10000"/>
                <a:gd name="connsiteX16" fmla="*/ 4506 w 10000"/>
                <a:gd name="connsiteY16" fmla="*/ 748 h 10000"/>
                <a:gd name="connsiteX17" fmla="*/ 4634 w 10000"/>
                <a:gd name="connsiteY17" fmla="*/ 457 h 10000"/>
                <a:gd name="connsiteX18" fmla="*/ 4689 w 10000"/>
                <a:gd name="connsiteY18" fmla="*/ 331 h 10000"/>
                <a:gd name="connsiteX19" fmla="*/ 4739 w 10000"/>
                <a:gd name="connsiteY19" fmla="*/ 244 h 10000"/>
                <a:gd name="connsiteX20" fmla="*/ 4790 w 10000"/>
                <a:gd name="connsiteY20" fmla="*/ 165 h 10000"/>
                <a:gd name="connsiteX21" fmla="*/ 4845 w 10000"/>
                <a:gd name="connsiteY21" fmla="*/ 79 h 10000"/>
                <a:gd name="connsiteX22" fmla="*/ 4895 w 10000"/>
                <a:gd name="connsiteY22" fmla="*/ 39 h 10000"/>
                <a:gd name="connsiteX23" fmla="*/ 4922 w 10000"/>
                <a:gd name="connsiteY23" fmla="*/ 39 h 10000"/>
                <a:gd name="connsiteX24" fmla="*/ 4922 w 10000"/>
                <a:gd name="connsiteY24" fmla="*/ 39 h 10000"/>
                <a:gd name="connsiteX25" fmla="*/ 4945 w 10000"/>
                <a:gd name="connsiteY25" fmla="*/ 39 h 10000"/>
                <a:gd name="connsiteX26" fmla="*/ 4945 w 10000"/>
                <a:gd name="connsiteY26" fmla="*/ 0 h 10000"/>
                <a:gd name="connsiteX27" fmla="*/ 4973 w 10000"/>
                <a:gd name="connsiteY27" fmla="*/ 0 h 10000"/>
                <a:gd name="connsiteX28" fmla="*/ 4973 w 10000"/>
                <a:gd name="connsiteY28" fmla="*/ 0 h 10000"/>
                <a:gd name="connsiteX29" fmla="*/ 5000 w 10000"/>
                <a:gd name="connsiteY29" fmla="*/ 0 h 10000"/>
                <a:gd name="connsiteX30" fmla="*/ 5000 w 10000"/>
                <a:gd name="connsiteY30" fmla="*/ 0 h 10000"/>
                <a:gd name="connsiteX31" fmla="*/ 5027 w 10000"/>
                <a:gd name="connsiteY31" fmla="*/ 0 h 10000"/>
                <a:gd name="connsiteX32" fmla="*/ 5027 w 10000"/>
                <a:gd name="connsiteY32" fmla="*/ 0 h 10000"/>
                <a:gd name="connsiteX33" fmla="*/ 5027 w 10000"/>
                <a:gd name="connsiteY33" fmla="*/ 0 h 10000"/>
                <a:gd name="connsiteX34" fmla="*/ 5050 w 10000"/>
                <a:gd name="connsiteY34" fmla="*/ 0 h 10000"/>
                <a:gd name="connsiteX35" fmla="*/ 5050 w 10000"/>
                <a:gd name="connsiteY35" fmla="*/ 0 h 10000"/>
                <a:gd name="connsiteX36" fmla="*/ 5078 w 10000"/>
                <a:gd name="connsiteY36" fmla="*/ 39 h 10000"/>
                <a:gd name="connsiteX37" fmla="*/ 5105 w 10000"/>
                <a:gd name="connsiteY37" fmla="*/ 39 h 10000"/>
                <a:gd name="connsiteX38" fmla="*/ 5128 w 10000"/>
                <a:gd name="connsiteY38" fmla="*/ 39 h 10000"/>
                <a:gd name="connsiteX39" fmla="*/ 5155 w 10000"/>
                <a:gd name="connsiteY39" fmla="*/ 79 h 10000"/>
                <a:gd name="connsiteX40" fmla="*/ 5206 w 10000"/>
                <a:gd name="connsiteY40" fmla="*/ 118 h 10000"/>
                <a:gd name="connsiteX41" fmla="*/ 5261 w 10000"/>
                <a:gd name="connsiteY41" fmla="*/ 205 h 10000"/>
                <a:gd name="connsiteX42" fmla="*/ 5361 w 10000"/>
                <a:gd name="connsiteY42" fmla="*/ 370 h 10000"/>
                <a:gd name="connsiteX43" fmla="*/ 5466 w 10000"/>
                <a:gd name="connsiteY43" fmla="*/ 622 h 10000"/>
                <a:gd name="connsiteX44" fmla="*/ 5672 w 10000"/>
                <a:gd name="connsiteY44" fmla="*/ 1291 h 10000"/>
                <a:gd name="connsiteX45" fmla="*/ 5882 w 10000"/>
                <a:gd name="connsiteY45" fmla="*/ 2173 h 10000"/>
                <a:gd name="connsiteX46" fmla="*/ 6321 w 10000"/>
                <a:gd name="connsiteY46" fmla="*/ 4220 h 10000"/>
                <a:gd name="connsiteX47" fmla="*/ 6737 w 10000"/>
                <a:gd name="connsiteY47" fmla="*/ 6150 h 10000"/>
                <a:gd name="connsiteX48" fmla="*/ 7148 w 10000"/>
                <a:gd name="connsiteY48" fmla="*/ 7614 h 10000"/>
                <a:gd name="connsiteX49" fmla="*/ 7358 w 10000"/>
                <a:gd name="connsiteY49" fmla="*/ 8197 h 10000"/>
                <a:gd name="connsiteX50" fmla="*/ 7564 w 10000"/>
                <a:gd name="connsiteY50" fmla="*/ 8701 h 10000"/>
                <a:gd name="connsiteX51" fmla="*/ 7770 w 10000"/>
                <a:gd name="connsiteY51" fmla="*/ 9079 h 10000"/>
                <a:gd name="connsiteX52" fmla="*/ 7980 w 10000"/>
                <a:gd name="connsiteY52" fmla="*/ 9331 h 10000"/>
                <a:gd name="connsiteX53" fmla="*/ 8186 w 10000"/>
                <a:gd name="connsiteY53" fmla="*/ 9543 h 10000"/>
                <a:gd name="connsiteX54" fmla="*/ 8391 w 10000"/>
                <a:gd name="connsiteY54" fmla="*/ 9661 h 10000"/>
                <a:gd name="connsiteX55" fmla="*/ 8574 w 10000"/>
                <a:gd name="connsiteY55" fmla="*/ 9787 h 10000"/>
                <a:gd name="connsiteX56" fmla="*/ 8702 w 10000"/>
                <a:gd name="connsiteY56" fmla="*/ 9835 h 10000"/>
                <a:gd name="connsiteX57" fmla="*/ 8807 w 10000"/>
                <a:gd name="connsiteY57" fmla="*/ 9835 h 10000"/>
                <a:gd name="connsiteX58" fmla="*/ 8990 w 10000"/>
                <a:gd name="connsiteY58" fmla="*/ 9913 h 10000"/>
                <a:gd name="connsiteX59" fmla="*/ 9118 w 10000"/>
                <a:gd name="connsiteY59" fmla="*/ 9913 h 10000"/>
                <a:gd name="connsiteX60" fmla="*/ 9223 w 10000"/>
                <a:gd name="connsiteY60" fmla="*/ 9913 h 10000"/>
                <a:gd name="connsiteX61" fmla="*/ 9328 w 10000"/>
                <a:gd name="connsiteY61" fmla="*/ 9961 h 10000"/>
                <a:gd name="connsiteX62" fmla="*/ 9429 w 10000"/>
                <a:gd name="connsiteY62" fmla="*/ 9961 h 10000"/>
                <a:gd name="connsiteX63" fmla="*/ 9612 w 10000"/>
                <a:gd name="connsiteY63" fmla="*/ 9961 h 10000"/>
                <a:gd name="connsiteX64" fmla="*/ 9717 w 10000"/>
                <a:gd name="connsiteY64" fmla="*/ 9961 h 10000"/>
                <a:gd name="connsiteX65" fmla="*/ 9817 w 10000"/>
                <a:gd name="connsiteY65" fmla="*/ 9961 h 10000"/>
                <a:gd name="connsiteX66" fmla="*/ 10000 w 10000"/>
                <a:gd name="connsiteY66" fmla="*/ 10000 h 10000"/>
                <a:gd name="connsiteX67" fmla="*/ 10000 w 10000"/>
                <a:gd name="connsiteY67" fmla="*/ 10000 h 10000"/>
                <a:gd name="connsiteX68" fmla="*/ 0 w 10000"/>
                <a:gd name="connsiteY68"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196 w 10000"/>
                <a:gd name="connsiteY14" fmla="*/ 1921 h 10000"/>
                <a:gd name="connsiteX15" fmla="*/ 4401 w 10000"/>
                <a:gd name="connsiteY15" fmla="*/ 1126 h 10000"/>
                <a:gd name="connsiteX16" fmla="*/ 4506 w 10000"/>
                <a:gd name="connsiteY16" fmla="*/ 748 h 10000"/>
                <a:gd name="connsiteX17" fmla="*/ 4634 w 10000"/>
                <a:gd name="connsiteY17" fmla="*/ 457 h 10000"/>
                <a:gd name="connsiteX18" fmla="*/ 4689 w 10000"/>
                <a:gd name="connsiteY18" fmla="*/ 331 h 10000"/>
                <a:gd name="connsiteX19" fmla="*/ 4739 w 10000"/>
                <a:gd name="connsiteY19" fmla="*/ 244 h 10000"/>
                <a:gd name="connsiteX20" fmla="*/ 4790 w 10000"/>
                <a:gd name="connsiteY20" fmla="*/ 165 h 10000"/>
                <a:gd name="connsiteX21" fmla="*/ 4845 w 10000"/>
                <a:gd name="connsiteY21" fmla="*/ 79 h 10000"/>
                <a:gd name="connsiteX22" fmla="*/ 4895 w 10000"/>
                <a:gd name="connsiteY22" fmla="*/ 39 h 10000"/>
                <a:gd name="connsiteX23" fmla="*/ 4922 w 10000"/>
                <a:gd name="connsiteY23" fmla="*/ 39 h 10000"/>
                <a:gd name="connsiteX24" fmla="*/ 4922 w 10000"/>
                <a:gd name="connsiteY24" fmla="*/ 39 h 10000"/>
                <a:gd name="connsiteX25" fmla="*/ 4945 w 10000"/>
                <a:gd name="connsiteY25" fmla="*/ 39 h 10000"/>
                <a:gd name="connsiteX26" fmla="*/ 4945 w 10000"/>
                <a:gd name="connsiteY26" fmla="*/ 0 h 10000"/>
                <a:gd name="connsiteX27" fmla="*/ 4973 w 10000"/>
                <a:gd name="connsiteY27" fmla="*/ 0 h 10000"/>
                <a:gd name="connsiteX28" fmla="*/ 4973 w 10000"/>
                <a:gd name="connsiteY28" fmla="*/ 0 h 10000"/>
                <a:gd name="connsiteX29" fmla="*/ 5000 w 10000"/>
                <a:gd name="connsiteY29" fmla="*/ 0 h 10000"/>
                <a:gd name="connsiteX30" fmla="*/ 5000 w 10000"/>
                <a:gd name="connsiteY30" fmla="*/ 0 h 10000"/>
                <a:gd name="connsiteX31" fmla="*/ 5027 w 10000"/>
                <a:gd name="connsiteY31" fmla="*/ 0 h 10000"/>
                <a:gd name="connsiteX32" fmla="*/ 5027 w 10000"/>
                <a:gd name="connsiteY32" fmla="*/ 0 h 10000"/>
                <a:gd name="connsiteX33" fmla="*/ 5027 w 10000"/>
                <a:gd name="connsiteY33" fmla="*/ 0 h 10000"/>
                <a:gd name="connsiteX34" fmla="*/ 5050 w 10000"/>
                <a:gd name="connsiteY34" fmla="*/ 0 h 10000"/>
                <a:gd name="connsiteX35" fmla="*/ 5050 w 10000"/>
                <a:gd name="connsiteY35" fmla="*/ 0 h 10000"/>
                <a:gd name="connsiteX36" fmla="*/ 5078 w 10000"/>
                <a:gd name="connsiteY36" fmla="*/ 39 h 10000"/>
                <a:gd name="connsiteX37" fmla="*/ 5105 w 10000"/>
                <a:gd name="connsiteY37" fmla="*/ 39 h 10000"/>
                <a:gd name="connsiteX38" fmla="*/ 5128 w 10000"/>
                <a:gd name="connsiteY38" fmla="*/ 39 h 10000"/>
                <a:gd name="connsiteX39" fmla="*/ 5155 w 10000"/>
                <a:gd name="connsiteY39" fmla="*/ 79 h 10000"/>
                <a:gd name="connsiteX40" fmla="*/ 5206 w 10000"/>
                <a:gd name="connsiteY40" fmla="*/ 118 h 10000"/>
                <a:gd name="connsiteX41" fmla="*/ 5261 w 10000"/>
                <a:gd name="connsiteY41" fmla="*/ 205 h 10000"/>
                <a:gd name="connsiteX42" fmla="*/ 5361 w 10000"/>
                <a:gd name="connsiteY42" fmla="*/ 370 h 10000"/>
                <a:gd name="connsiteX43" fmla="*/ 5466 w 10000"/>
                <a:gd name="connsiteY43" fmla="*/ 622 h 10000"/>
                <a:gd name="connsiteX44" fmla="*/ 5672 w 10000"/>
                <a:gd name="connsiteY44" fmla="*/ 1291 h 10000"/>
                <a:gd name="connsiteX45" fmla="*/ 5882 w 10000"/>
                <a:gd name="connsiteY45" fmla="*/ 2173 h 10000"/>
                <a:gd name="connsiteX46" fmla="*/ 6321 w 10000"/>
                <a:gd name="connsiteY46" fmla="*/ 4220 h 10000"/>
                <a:gd name="connsiteX47" fmla="*/ 6737 w 10000"/>
                <a:gd name="connsiteY47" fmla="*/ 6150 h 10000"/>
                <a:gd name="connsiteX48" fmla="*/ 7148 w 10000"/>
                <a:gd name="connsiteY48" fmla="*/ 7614 h 10000"/>
                <a:gd name="connsiteX49" fmla="*/ 7358 w 10000"/>
                <a:gd name="connsiteY49" fmla="*/ 8197 h 10000"/>
                <a:gd name="connsiteX50" fmla="*/ 7564 w 10000"/>
                <a:gd name="connsiteY50" fmla="*/ 8701 h 10000"/>
                <a:gd name="connsiteX51" fmla="*/ 7770 w 10000"/>
                <a:gd name="connsiteY51" fmla="*/ 9079 h 10000"/>
                <a:gd name="connsiteX52" fmla="*/ 7980 w 10000"/>
                <a:gd name="connsiteY52" fmla="*/ 9331 h 10000"/>
                <a:gd name="connsiteX53" fmla="*/ 8186 w 10000"/>
                <a:gd name="connsiteY53" fmla="*/ 9543 h 10000"/>
                <a:gd name="connsiteX54" fmla="*/ 8391 w 10000"/>
                <a:gd name="connsiteY54" fmla="*/ 9661 h 10000"/>
                <a:gd name="connsiteX55" fmla="*/ 8574 w 10000"/>
                <a:gd name="connsiteY55" fmla="*/ 9787 h 10000"/>
                <a:gd name="connsiteX56" fmla="*/ 8702 w 10000"/>
                <a:gd name="connsiteY56" fmla="*/ 9835 h 10000"/>
                <a:gd name="connsiteX57" fmla="*/ 8807 w 10000"/>
                <a:gd name="connsiteY57" fmla="*/ 9835 h 10000"/>
                <a:gd name="connsiteX58" fmla="*/ 8990 w 10000"/>
                <a:gd name="connsiteY58" fmla="*/ 9913 h 10000"/>
                <a:gd name="connsiteX59" fmla="*/ 9118 w 10000"/>
                <a:gd name="connsiteY59" fmla="*/ 9913 h 10000"/>
                <a:gd name="connsiteX60" fmla="*/ 9223 w 10000"/>
                <a:gd name="connsiteY60" fmla="*/ 9913 h 10000"/>
                <a:gd name="connsiteX61" fmla="*/ 9328 w 10000"/>
                <a:gd name="connsiteY61" fmla="*/ 9961 h 10000"/>
                <a:gd name="connsiteX62" fmla="*/ 9429 w 10000"/>
                <a:gd name="connsiteY62" fmla="*/ 9961 h 10000"/>
                <a:gd name="connsiteX63" fmla="*/ 9612 w 10000"/>
                <a:gd name="connsiteY63" fmla="*/ 9961 h 10000"/>
                <a:gd name="connsiteX64" fmla="*/ 9717 w 10000"/>
                <a:gd name="connsiteY64" fmla="*/ 9961 h 10000"/>
                <a:gd name="connsiteX65" fmla="*/ 9817 w 10000"/>
                <a:gd name="connsiteY65" fmla="*/ 9961 h 10000"/>
                <a:gd name="connsiteX66" fmla="*/ 10000 w 10000"/>
                <a:gd name="connsiteY66" fmla="*/ 10000 h 10000"/>
                <a:gd name="connsiteX67" fmla="*/ 10000 w 10000"/>
                <a:gd name="connsiteY67" fmla="*/ 10000 h 10000"/>
                <a:gd name="connsiteX68" fmla="*/ 0 w 10000"/>
                <a:gd name="connsiteY68"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401 w 10000"/>
                <a:gd name="connsiteY14" fmla="*/ 1126 h 10000"/>
                <a:gd name="connsiteX15" fmla="*/ 4506 w 10000"/>
                <a:gd name="connsiteY15" fmla="*/ 748 h 10000"/>
                <a:gd name="connsiteX16" fmla="*/ 4634 w 10000"/>
                <a:gd name="connsiteY16" fmla="*/ 457 h 10000"/>
                <a:gd name="connsiteX17" fmla="*/ 4689 w 10000"/>
                <a:gd name="connsiteY17" fmla="*/ 331 h 10000"/>
                <a:gd name="connsiteX18" fmla="*/ 4739 w 10000"/>
                <a:gd name="connsiteY18" fmla="*/ 244 h 10000"/>
                <a:gd name="connsiteX19" fmla="*/ 4790 w 10000"/>
                <a:gd name="connsiteY19" fmla="*/ 165 h 10000"/>
                <a:gd name="connsiteX20" fmla="*/ 4845 w 10000"/>
                <a:gd name="connsiteY20" fmla="*/ 79 h 10000"/>
                <a:gd name="connsiteX21" fmla="*/ 4895 w 10000"/>
                <a:gd name="connsiteY21" fmla="*/ 39 h 10000"/>
                <a:gd name="connsiteX22" fmla="*/ 4922 w 10000"/>
                <a:gd name="connsiteY22" fmla="*/ 39 h 10000"/>
                <a:gd name="connsiteX23" fmla="*/ 4922 w 10000"/>
                <a:gd name="connsiteY23" fmla="*/ 39 h 10000"/>
                <a:gd name="connsiteX24" fmla="*/ 4945 w 10000"/>
                <a:gd name="connsiteY24" fmla="*/ 39 h 10000"/>
                <a:gd name="connsiteX25" fmla="*/ 4945 w 10000"/>
                <a:gd name="connsiteY25" fmla="*/ 0 h 10000"/>
                <a:gd name="connsiteX26" fmla="*/ 4973 w 10000"/>
                <a:gd name="connsiteY26" fmla="*/ 0 h 10000"/>
                <a:gd name="connsiteX27" fmla="*/ 4973 w 10000"/>
                <a:gd name="connsiteY27" fmla="*/ 0 h 10000"/>
                <a:gd name="connsiteX28" fmla="*/ 5000 w 10000"/>
                <a:gd name="connsiteY28" fmla="*/ 0 h 10000"/>
                <a:gd name="connsiteX29" fmla="*/ 5000 w 10000"/>
                <a:gd name="connsiteY29" fmla="*/ 0 h 10000"/>
                <a:gd name="connsiteX30" fmla="*/ 5027 w 10000"/>
                <a:gd name="connsiteY30" fmla="*/ 0 h 10000"/>
                <a:gd name="connsiteX31" fmla="*/ 5027 w 10000"/>
                <a:gd name="connsiteY31" fmla="*/ 0 h 10000"/>
                <a:gd name="connsiteX32" fmla="*/ 5027 w 10000"/>
                <a:gd name="connsiteY32" fmla="*/ 0 h 10000"/>
                <a:gd name="connsiteX33" fmla="*/ 5050 w 10000"/>
                <a:gd name="connsiteY33" fmla="*/ 0 h 10000"/>
                <a:gd name="connsiteX34" fmla="*/ 5050 w 10000"/>
                <a:gd name="connsiteY34" fmla="*/ 0 h 10000"/>
                <a:gd name="connsiteX35" fmla="*/ 5078 w 10000"/>
                <a:gd name="connsiteY35" fmla="*/ 39 h 10000"/>
                <a:gd name="connsiteX36" fmla="*/ 5105 w 10000"/>
                <a:gd name="connsiteY36" fmla="*/ 39 h 10000"/>
                <a:gd name="connsiteX37" fmla="*/ 5128 w 10000"/>
                <a:gd name="connsiteY37" fmla="*/ 39 h 10000"/>
                <a:gd name="connsiteX38" fmla="*/ 5155 w 10000"/>
                <a:gd name="connsiteY38" fmla="*/ 79 h 10000"/>
                <a:gd name="connsiteX39" fmla="*/ 5206 w 10000"/>
                <a:gd name="connsiteY39" fmla="*/ 118 h 10000"/>
                <a:gd name="connsiteX40" fmla="*/ 5261 w 10000"/>
                <a:gd name="connsiteY40" fmla="*/ 205 h 10000"/>
                <a:gd name="connsiteX41" fmla="*/ 5361 w 10000"/>
                <a:gd name="connsiteY41" fmla="*/ 370 h 10000"/>
                <a:gd name="connsiteX42" fmla="*/ 5466 w 10000"/>
                <a:gd name="connsiteY42" fmla="*/ 622 h 10000"/>
                <a:gd name="connsiteX43" fmla="*/ 5672 w 10000"/>
                <a:gd name="connsiteY43" fmla="*/ 1291 h 10000"/>
                <a:gd name="connsiteX44" fmla="*/ 5882 w 10000"/>
                <a:gd name="connsiteY44" fmla="*/ 2173 h 10000"/>
                <a:gd name="connsiteX45" fmla="*/ 6321 w 10000"/>
                <a:gd name="connsiteY45" fmla="*/ 4220 h 10000"/>
                <a:gd name="connsiteX46" fmla="*/ 6737 w 10000"/>
                <a:gd name="connsiteY46" fmla="*/ 6150 h 10000"/>
                <a:gd name="connsiteX47" fmla="*/ 7148 w 10000"/>
                <a:gd name="connsiteY47" fmla="*/ 7614 h 10000"/>
                <a:gd name="connsiteX48" fmla="*/ 7358 w 10000"/>
                <a:gd name="connsiteY48" fmla="*/ 8197 h 10000"/>
                <a:gd name="connsiteX49" fmla="*/ 7564 w 10000"/>
                <a:gd name="connsiteY49" fmla="*/ 8701 h 10000"/>
                <a:gd name="connsiteX50" fmla="*/ 7770 w 10000"/>
                <a:gd name="connsiteY50" fmla="*/ 9079 h 10000"/>
                <a:gd name="connsiteX51" fmla="*/ 7980 w 10000"/>
                <a:gd name="connsiteY51" fmla="*/ 9331 h 10000"/>
                <a:gd name="connsiteX52" fmla="*/ 8186 w 10000"/>
                <a:gd name="connsiteY52" fmla="*/ 9543 h 10000"/>
                <a:gd name="connsiteX53" fmla="*/ 8391 w 10000"/>
                <a:gd name="connsiteY53" fmla="*/ 9661 h 10000"/>
                <a:gd name="connsiteX54" fmla="*/ 8574 w 10000"/>
                <a:gd name="connsiteY54" fmla="*/ 9787 h 10000"/>
                <a:gd name="connsiteX55" fmla="*/ 8702 w 10000"/>
                <a:gd name="connsiteY55" fmla="*/ 9835 h 10000"/>
                <a:gd name="connsiteX56" fmla="*/ 8807 w 10000"/>
                <a:gd name="connsiteY56" fmla="*/ 9835 h 10000"/>
                <a:gd name="connsiteX57" fmla="*/ 8990 w 10000"/>
                <a:gd name="connsiteY57" fmla="*/ 9913 h 10000"/>
                <a:gd name="connsiteX58" fmla="*/ 9118 w 10000"/>
                <a:gd name="connsiteY58" fmla="*/ 9913 h 10000"/>
                <a:gd name="connsiteX59" fmla="*/ 9223 w 10000"/>
                <a:gd name="connsiteY59" fmla="*/ 9913 h 10000"/>
                <a:gd name="connsiteX60" fmla="*/ 9328 w 10000"/>
                <a:gd name="connsiteY60" fmla="*/ 9961 h 10000"/>
                <a:gd name="connsiteX61" fmla="*/ 9429 w 10000"/>
                <a:gd name="connsiteY61" fmla="*/ 9961 h 10000"/>
                <a:gd name="connsiteX62" fmla="*/ 9612 w 10000"/>
                <a:gd name="connsiteY62" fmla="*/ 9961 h 10000"/>
                <a:gd name="connsiteX63" fmla="*/ 9717 w 10000"/>
                <a:gd name="connsiteY63" fmla="*/ 9961 h 10000"/>
                <a:gd name="connsiteX64" fmla="*/ 9817 w 10000"/>
                <a:gd name="connsiteY64" fmla="*/ 9961 h 10000"/>
                <a:gd name="connsiteX65" fmla="*/ 10000 w 10000"/>
                <a:gd name="connsiteY65" fmla="*/ 10000 h 10000"/>
                <a:gd name="connsiteX66" fmla="*/ 10000 w 10000"/>
                <a:gd name="connsiteY66" fmla="*/ 10000 h 10000"/>
                <a:gd name="connsiteX67" fmla="*/ 0 w 10000"/>
                <a:gd name="connsiteY67"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506 w 10000"/>
                <a:gd name="connsiteY14" fmla="*/ 748 h 10000"/>
                <a:gd name="connsiteX15" fmla="*/ 4634 w 10000"/>
                <a:gd name="connsiteY15" fmla="*/ 457 h 10000"/>
                <a:gd name="connsiteX16" fmla="*/ 4689 w 10000"/>
                <a:gd name="connsiteY16" fmla="*/ 331 h 10000"/>
                <a:gd name="connsiteX17" fmla="*/ 4739 w 10000"/>
                <a:gd name="connsiteY17" fmla="*/ 244 h 10000"/>
                <a:gd name="connsiteX18" fmla="*/ 4790 w 10000"/>
                <a:gd name="connsiteY18" fmla="*/ 165 h 10000"/>
                <a:gd name="connsiteX19" fmla="*/ 4845 w 10000"/>
                <a:gd name="connsiteY19" fmla="*/ 79 h 10000"/>
                <a:gd name="connsiteX20" fmla="*/ 4895 w 10000"/>
                <a:gd name="connsiteY20" fmla="*/ 39 h 10000"/>
                <a:gd name="connsiteX21" fmla="*/ 4922 w 10000"/>
                <a:gd name="connsiteY21" fmla="*/ 39 h 10000"/>
                <a:gd name="connsiteX22" fmla="*/ 4922 w 10000"/>
                <a:gd name="connsiteY22" fmla="*/ 39 h 10000"/>
                <a:gd name="connsiteX23" fmla="*/ 4945 w 10000"/>
                <a:gd name="connsiteY23" fmla="*/ 39 h 10000"/>
                <a:gd name="connsiteX24" fmla="*/ 4945 w 10000"/>
                <a:gd name="connsiteY24" fmla="*/ 0 h 10000"/>
                <a:gd name="connsiteX25" fmla="*/ 4973 w 10000"/>
                <a:gd name="connsiteY25" fmla="*/ 0 h 10000"/>
                <a:gd name="connsiteX26" fmla="*/ 4973 w 10000"/>
                <a:gd name="connsiteY26" fmla="*/ 0 h 10000"/>
                <a:gd name="connsiteX27" fmla="*/ 5000 w 10000"/>
                <a:gd name="connsiteY27" fmla="*/ 0 h 10000"/>
                <a:gd name="connsiteX28" fmla="*/ 5000 w 10000"/>
                <a:gd name="connsiteY28" fmla="*/ 0 h 10000"/>
                <a:gd name="connsiteX29" fmla="*/ 5027 w 10000"/>
                <a:gd name="connsiteY29" fmla="*/ 0 h 10000"/>
                <a:gd name="connsiteX30" fmla="*/ 5027 w 10000"/>
                <a:gd name="connsiteY30" fmla="*/ 0 h 10000"/>
                <a:gd name="connsiteX31" fmla="*/ 5027 w 10000"/>
                <a:gd name="connsiteY31" fmla="*/ 0 h 10000"/>
                <a:gd name="connsiteX32" fmla="*/ 5050 w 10000"/>
                <a:gd name="connsiteY32" fmla="*/ 0 h 10000"/>
                <a:gd name="connsiteX33" fmla="*/ 5050 w 10000"/>
                <a:gd name="connsiteY33" fmla="*/ 0 h 10000"/>
                <a:gd name="connsiteX34" fmla="*/ 5078 w 10000"/>
                <a:gd name="connsiteY34" fmla="*/ 39 h 10000"/>
                <a:gd name="connsiteX35" fmla="*/ 5105 w 10000"/>
                <a:gd name="connsiteY35" fmla="*/ 39 h 10000"/>
                <a:gd name="connsiteX36" fmla="*/ 5128 w 10000"/>
                <a:gd name="connsiteY36" fmla="*/ 39 h 10000"/>
                <a:gd name="connsiteX37" fmla="*/ 5155 w 10000"/>
                <a:gd name="connsiteY37" fmla="*/ 79 h 10000"/>
                <a:gd name="connsiteX38" fmla="*/ 5206 w 10000"/>
                <a:gd name="connsiteY38" fmla="*/ 118 h 10000"/>
                <a:gd name="connsiteX39" fmla="*/ 5261 w 10000"/>
                <a:gd name="connsiteY39" fmla="*/ 205 h 10000"/>
                <a:gd name="connsiteX40" fmla="*/ 5361 w 10000"/>
                <a:gd name="connsiteY40" fmla="*/ 370 h 10000"/>
                <a:gd name="connsiteX41" fmla="*/ 5466 w 10000"/>
                <a:gd name="connsiteY41" fmla="*/ 622 h 10000"/>
                <a:gd name="connsiteX42" fmla="*/ 5672 w 10000"/>
                <a:gd name="connsiteY42" fmla="*/ 1291 h 10000"/>
                <a:gd name="connsiteX43" fmla="*/ 5882 w 10000"/>
                <a:gd name="connsiteY43" fmla="*/ 2173 h 10000"/>
                <a:gd name="connsiteX44" fmla="*/ 6321 w 10000"/>
                <a:gd name="connsiteY44" fmla="*/ 4220 h 10000"/>
                <a:gd name="connsiteX45" fmla="*/ 6737 w 10000"/>
                <a:gd name="connsiteY45" fmla="*/ 6150 h 10000"/>
                <a:gd name="connsiteX46" fmla="*/ 7148 w 10000"/>
                <a:gd name="connsiteY46" fmla="*/ 7614 h 10000"/>
                <a:gd name="connsiteX47" fmla="*/ 7358 w 10000"/>
                <a:gd name="connsiteY47" fmla="*/ 8197 h 10000"/>
                <a:gd name="connsiteX48" fmla="*/ 7564 w 10000"/>
                <a:gd name="connsiteY48" fmla="*/ 8701 h 10000"/>
                <a:gd name="connsiteX49" fmla="*/ 7770 w 10000"/>
                <a:gd name="connsiteY49" fmla="*/ 9079 h 10000"/>
                <a:gd name="connsiteX50" fmla="*/ 7980 w 10000"/>
                <a:gd name="connsiteY50" fmla="*/ 9331 h 10000"/>
                <a:gd name="connsiteX51" fmla="*/ 8186 w 10000"/>
                <a:gd name="connsiteY51" fmla="*/ 9543 h 10000"/>
                <a:gd name="connsiteX52" fmla="*/ 8391 w 10000"/>
                <a:gd name="connsiteY52" fmla="*/ 9661 h 10000"/>
                <a:gd name="connsiteX53" fmla="*/ 8574 w 10000"/>
                <a:gd name="connsiteY53" fmla="*/ 9787 h 10000"/>
                <a:gd name="connsiteX54" fmla="*/ 8702 w 10000"/>
                <a:gd name="connsiteY54" fmla="*/ 9835 h 10000"/>
                <a:gd name="connsiteX55" fmla="*/ 8807 w 10000"/>
                <a:gd name="connsiteY55" fmla="*/ 9835 h 10000"/>
                <a:gd name="connsiteX56" fmla="*/ 8990 w 10000"/>
                <a:gd name="connsiteY56" fmla="*/ 9913 h 10000"/>
                <a:gd name="connsiteX57" fmla="*/ 9118 w 10000"/>
                <a:gd name="connsiteY57" fmla="*/ 9913 h 10000"/>
                <a:gd name="connsiteX58" fmla="*/ 9223 w 10000"/>
                <a:gd name="connsiteY58" fmla="*/ 9913 h 10000"/>
                <a:gd name="connsiteX59" fmla="*/ 9328 w 10000"/>
                <a:gd name="connsiteY59" fmla="*/ 9961 h 10000"/>
                <a:gd name="connsiteX60" fmla="*/ 9429 w 10000"/>
                <a:gd name="connsiteY60" fmla="*/ 9961 h 10000"/>
                <a:gd name="connsiteX61" fmla="*/ 9612 w 10000"/>
                <a:gd name="connsiteY61" fmla="*/ 9961 h 10000"/>
                <a:gd name="connsiteX62" fmla="*/ 9717 w 10000"/>
                <a:gd name="connsiteY62" fmla="*/ 9961 h 10000"/>
                <a:gd name="connsiteX63" fmla="*/ 9817 w 10000"/>
                <a:gd name="connsiteY63" fmla="*/ 9961 h 10000"/>
                <a:gd name="connsiteX64" fmla="*/ 10000 w 10000"/>
                <a:gd name="connsiteY64" fmla="*/ 10000 h 10000"/>
                <a:gd name="connsiteX65" fmla="*/ 10000 w 10000"/>
                <a:gd name="connsiteY65" fmla="*/ 10000 h 10000"/>
                <a:gd name="connsiteX66" fmla="*/ 0 w 10000"/>
                <a:gd name="connsiteY66"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34 w 10000"/>
                <a:gd name="connsiteY14" fmla="*/ 457 h 10000"/>
                <a:gd name="connsiteX15" fmla="*/ 4689 w 10000"/>
                <a:gd name="connsiteY15" fmla="*/ 331 h 10000"/>
                <a:gd name="connsiteX16" fmla="*/ 4739 w 10000"/>
                <a:gd name="connsiteY16" fmla="*/ 244 h 10000"/>
                <a:gd name="connsiteX17" fmla="*/ 4790 w 10000"/>
                <a:gd name="connsiteY17" fmla="*/ 165 h 10000"/>
                <a:gd name="connsiteX18" fmla="*/ 4845 w 10000"/>
                <a:gd name="connsiteY18" fmla="*/ 79 h 10000"/>
                <a:gd name="connsiteX19" fmla="*/ 4895 w 10000"/>
                <a:gd name="connsiteY19" fmla="*/ 39 h 10000"/>
                <a:gd name="connsiteX20" fmla="*/ 4922 w 10000"/>
                <a:gd name="connsiteY20" fmla="*/ 39 h 10000"/>
                <a:gd name="connsiteX21" fmla="*/ 4922 w 10000"/>
                <a:gd name="connsiteY21" fmla="*/ 39 h 10000"/>
                <a:gd name="connsiteX22" fmla="*/ 4945 w 10000"/>
                <a:gd name="connsiteY22" fmla="*/ 39 h 10000"/>
                <a:gd name="connsiteX23" fmla="*/ 4945 w 10000"/>
                <a:gd name="connsiteY23" fmla="*/ 0 h 10000"/>
                <a:gd name="connsiteX24" fmla="*/ 4973 w 10000"/>
                <a:gd name="connsiteY24" fmla="*/ 0 h 10000"/>
                <a:gd name="connsiteX25" fmla="*/ 4973 w 10000"/>
                <a:gd name="connsiteY25" fmla="*/ 0 h 10000"/>
                <a:gd name="connsiteX26" fmla="*/ 5000 w 10000"/>
                <a:gd name="connsiteY26" fmla="*/ 0 h 10000"/>
                <a:gd name="connsiteX27" fmla="*/ 5000 w 10000"/>
                <a:gd name="connsiteY27" fmla="*/ 0 h 10000"/>
                <a:gd name="connsiteX28" fmla="*/ 5027 w 10000"/>
                <a:gd name="connsiteY28" fmla="*/ 0 h 10000"/>
                <a:gd name="connsiteX29" fmla="*/ 5027 w 10000"/>
                <a:gd name="connsiteY29" fmla="*/ 0 h 10000"/>
                <a:gd name="connsiteX30" fmla="*/ 5027 w 10000"/>
                <a:gd name="connsiteY30" fmla="*/ 0 h 10000"/>
                <a:gd name="connsiteX31" fmla="*/ 5050 w 10000"/>
                <a:gd name="connsiteY31" fmla="*/ 0 h 10000"/>
                <a:gd name="connsiteX32" fmla="*/ 5050 w 10000"/>
                <a:gd name="connsiteY32" fmla="*/ 0 h 10000"/>
                <a:gd name="connsiteX33" fmla="*/ 5078 w 10000"/>
                <a:gd name="connsiteY33" fmla="*/ 39 h 10000"/>
                <a:gd name="connsiteX34" fmla="*/ 5105 w 10000"/>
                <a:gd name="connsiteY34" fmla="*/ 39 h 10000"/>
                <a:gd name="connsiteX35" fmla="*/ 5128 w 10000"/>
                <a:gd name="connsiteY35" fmla="*/ 39 h 10000"/>
                <a:gd name="connsiteX36" fmla="*/ 5155 w 10000"/>
                <a:gd name="connsiteY36" fmla="*/ 79 h 10000"/>
                <a:gd name="connsiteX37" fmla="*/ 5206 w 10000"/>
                <a:gd name="connsiteY37" fmla="*/ 118 h 10000"/>
                <a:gd name="connsiteX38" fmla="*/ 5261 w 10000"/>
                <a:gd name="connsiteY38" fmla="*/ 205 h 10000"/>
                <a:gd name="connsiteX39" fmla="*/ 5361 w 10000"/>
                <a:gd name="connsiteY39" fmla="*/ 370 h 10000"/>
                <a:gd name="connsiteX40" fmla="*/ 5466 w 10000"/>
                <a:gd name="connsiteY40" fmla="*/ 622 h 10000"/>
                <a:gd name="connsiteX41" fmla="*/ 5672 w 10000"/>
                <a:gd name="connsiteY41" fmla="*/ 1291 h 10000"/>
                <a:gd name="connsiteX42" fmla="*/ 5882 w 10000"/>
                <a:gd name="connsiteY42" fmla="*/ 2173 h 10000"/>
                <a:gd name="connsiteX43" fmla="*/ 6321 w 10000"/>
                <a:gd name="connsiteY43" fmla="*/ 4220 h 10000"/>
                <a:gd name="connsiteX44" fmla="*/ 6737 w 10000"/>
                <a:gd name="connsiteY44" fmla="*/ 6150 h 10000"/>
                <a:gd name="connsiteX45" fmla="*/ 7148 w 10000"/>
                <a:gd name="connsiteY45" fmla="*/ 7614 h 10000"/>
                <a:gd name="connsiteX46" fmla="*/ 7358 w 10000"/>
                <a:gd name="connsiteY46" fmla="*/ 8197 h 10000"/>
                <a:gd name="connsiteX47" fmla="*/ 7564 w 10000"/>
                <a:gd name="connsiteY47" fmla="*/ 8701 h 10000"/>
                <a:gd name="connsiteX48" fmla="*/ 7770 w 10000"/>
                <a:gd name="connsiteY48" fmla="*/ 9079 h 10000"/>
                <a:gd name="connsiteX49" fmla="*/ 7980 w 10000"/>
                <a:gd name="connsiteY49" fmla="*/ 9331 h 10000"/>
                <a:gd name="connsiteX50" fmla="*/ 8186 w 10000"/>
                <a:gd name="connsiteY50" fmla="*/ 9543 h 10000"/>
                <a:gd name="connsiteX51" fmla="*/ 8391 w 10000"/>
                <a:gd name="connsiteY51" fmla="*/ 9661 h 10000"/>
                <a:gd name="connsiteX52" fmla="*/ 8574 w 10000"/>
                <a:gd name="connsiteY52" fmla="*/ 9787 h 10000"/>
                <a:gd name="connsiteX53" fmla="*/ 8702 w 10000"/>
                <a:gd name="connsiteY53" fmla="*/ 9835 h 10000"/>
                <a:gd name="connsiteX54" fmla="*/ 8807 w 10000"/>
                <a:gd name="connsiteY54" fmla="*/ 9835 h 10000"/>
                <a:gd name="connsiteX55" fmla="*/ 8990 w 10000"/>
                <a:gd name="connsiteY55" fmla="*/ 9913 h 10000"/>
                <a:gd name="connsiteX56" fmla="*/ 9118 w 10000"/>
                <a:gd name="connsiteY56" fmla="*/ 9913 h 10000"/>
                <a:gd name="connsiteX57" fmla="*/ 9223 w 10000"/>
                <a:gd name="connsiteY57" fmla="*/ 9913 h 10000"/>
                <a:gd name="connsiteX58" fmla="*/ 9328 w 10000"/>
                <a:gd name="connsiteY58" fmla="*/ 9961 h 10000"/>
                <a:gd name="connsiteX59" fmla="*/ 9429 w 10000"/>
                <a:gd name="connsiteY59" fmla="*/ 9961 h 10000"/>
                <a:gd name="connsiteX60" fmla="*/ 9612 w 10000"/>
                <a:gd name="connsiteY60" fmla="*/ 9961 h 10000"/>
                <a:gd name="connsiteX61" fmla="*/ 9717 w 10000"/>
                <a:gd name="connsiteY61" fmla="*/ 9961 h 10000"/>
                <a:gd name="connsiteX62" fmla="*/ 9817 w 10000"/>
                <a:gd name="connsiteY62" fmla="*/ 9961 h 10000"/>
                <a:gd name="connsiteX63" fmla="*/ 10000 w 10000"/>
                <a:gd name="connsiteY63" fmla="*/ 10000 h 10000"/>
                <a:gd name="connsiteX64" fmla="*/ 10000 w 10000"/>
                <a:gd name="connsiteY64" fmla="*/ 10000 h 10000"/>
                <a:gd name="connsiteX65" fmla="*/ 0 w 10000"/>
                <a:gd name="connsiteY65"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790 w 10000"/>
                <a:gd name="connsiteY16" fmla="*/ 165 h 10000"/>
                <a:gd name="connsiteX17" fmla="*/ 4845 w 10000"/>
                <a:gd name="connsiteY17" fmla="*/ 79 h 10000"/>
                <a:gd name="connsiteX18" fmla="*/ 4895 w 10000"/>
                <a:gd name="connsiteY18" fmla="*/ 39 h 10000"/>
                <a:gd name="connsiteX19" fmla="*/ 4922 w 10000"/>
                <a:gd name="connsiteY19" fmla="*/ 39 h 10000"/>
                <a:gd name="connsiteX20" fmla="*/ 4922 w 10000"/>
                <a:gd name="connsiteY20" fmla="*/ 39 h 10000"/>
                <a:gd name="connsiteX21" fmla="*/ 4945 w 10000"/>
                <a:gd name="connsiteY21" fmla="*/ 39 h 10000"/>
                <a:gd name="connsiteX22" fmla="*/ 4945 w 10000"/>
                <a:gd name="connsiteY22" fmla="*/ 0 h 10000"/>
                <a:gd name="connsiteX23" fmla="*/ 4973 w 10000"/>
                <a:gd name="connsiteY23" fmla="*/ 0 h 10000"/>
                <a:gd name="connsiteX24" fmla="*/ 4973 w 10000"/>
                <a:gd name="connsiteY24" fmla="*/ 0 h 10000"/>
                <a:gd name="connsiteX25" fmla="*/ 5000 w 10000"/>
                <a:gd name="connsiteY25" fmla="*/ 0 h 10000"/>
                <a:gd name="connsiteX26" fmla="*/ 5000 w 10000"/>
                <a:gd name="connsiteY26" fmla="*/ 0 h 10000"/>
                <a:gd name="connsiteX27" fmla="*/ 5027 w 10000"/>
                <a:gd name="connsiteY27" fmla="*/ 0 h 10000"/>
                <a:gd name="connsiteX28" fmla="*/ 5027 w 10000"/>
                <a:gd name="connsiteY28" fmla="*/ 0 h 10000"/>
                <a:gd name="connsiteX29" fmla="*/ 5027 w 10000"/>
                <a:gd name="connsiteY29" fmla="*/ 0 h 10000"/>
                <a:gd name="connsiteX30" fmla="*/ 5050 w 10000"/>
                <a:gd name="connsiteY30" fmla="*/ 0 h 10000"/>
                <a:gd name="connsiteX31" fmla="*/ 5050 w 10000"/>
                <a:gd name="connsiteY31" fmla="*/ 0 h 10000"/>
                <a:gd name="connsiteX32" fmla="*/ 5078 w 10000"/>
                <a:gd name="connsiteY32" fmla="*/ 39 h 10000"/>
                <a:gd name="connsiteX33" fmla="*/ 5105 w 10000"/>
                <a:gd name="connsiteY33" fmla="*/ 39 h 10000"/>
                <a:gd name="connsiteX34" fmla="*/ 5128 w 10000"/>
                <a:gd name="connsiteY34" fmla="*/ 39 h 10000"/>
                <a:gd name="connsiteX35" fmla="*/ 5155 w 10000"/>
                <a:gd name="connsiteY35" fmla="*/ 79 h 10000"/>
                <a:gd name="connsiteX36" fmla="*/ 5206 w 10000"/>
                <a:gd name="connsiteY36" fmla="*/ 118 h 10000"/>
                <a:gd name="connsiteX37" fmla="*/ 5261 w 10000"/>
                <a:gd name="connsiteY37" fmla="*/ 205 h 10000"/>
                <a:gd name="connsiteX38" fmla="*/ 5361 w 10000"/>
                <a:gd name="connsiteY38" fmla="*/ 370 h 10000"/>
                <a:gd name="connsiteX39" fmla="*/ 5466 w 10000"/>
                <a:gd name="connsiteY39" fmla="*/ 622 h 10000"/>
                <a:gd name="connsiteX40" fmla="*/ 5672 w 10000"/>
                <a:gd name="connsiteY40" fmla="*/ 1291 h 10000"/>
                <a:gd name="connsiteX41" fmla="*/ 5882 w 10000"/>
                <a:gd name="connsiteY41" fmla="*/ 2173 h 10000"/>
                <a:gd name="connsiteX42" fmla="*/ 6321 w 10000"/>
                <a:gd name="connsiteY42" fmla="*/ 4220 h 10000"/>
                <a:gd name="connsiteX43" fmla="*/ 6737 w 10000"/>
                <a:gd name="connsiteY43" fmla="*/ 6150 h 10000"/>
                <a:gd name="connsiteX44" fmla="*/ 7148 w 10000"/>
                <a:gd name="connsiteY44" fmla="*/ 7614 h 10000"/>
                <a:gd name="connsiteX45" fmla="*/ 7358 w 10000"/>
                <a:gd name="connsiteY45" fmla="*/ 8197 h 10000"/>
                <a:gd name="connsiteX46" fmla="*/ 7564 w 10000"/>
                <a:gd name="connsiteY46" fmla="*/ 8701 h 10000"/>
                <a:gd name="connsiteX47" fmla="*/ 7770 w 10000"/>
                <a:gd name="connsiteY47" fmla="*/ 9079 h 10000"/>
                <a:gd name="connsiteX48" fmla="*/ 7980 w 10000"/>
                <a:gd name="connsiteY48" fmla="*/ 9331 h 10000"/>
                <a:gd name="connsiteX49" fmla="*/ 8186 w 10000"/>
                <a:gd name="connsiteY49" fmla="*/ 9543 h 10000"/>
                <a:gd name="connsiteX50" fmla="*/ 8391 w 10000"/>
                <a:gd name="connsiteY50" fmla="*/ 9661 h 10000"/>
                <a:gd name="connsiteX51" fmla="*/ 8574 w 10000"/>
                <a:gd name="connsiteY51" fmla="*/ 9787 h 10000"/>
                <a:gd name="connsiteX52" fmla="*/ 8702 w 10000"/>
                <a:gd name="connsiteY52" fmla="*/ 9835 h 10000"/>
                <a:gd name="connsiteX53" fmla="*/ 8807 w 10000"/>
                <a:gd name="connsiteY53" fmla="*/ 9835 h 10000"/>
                <a:gd name="connsiteX54" fmla="*/ 8990 w 10000"/>
                <a:gd name="connsiteY54" fmla="*/ 9913 h 10000"/>
                <a:gd name="connsiteX55" fmla="*/ 9118 w 10000"/>
                <a:gd name="connsiteY55" fmla="*/ 9913 h 10000"/>
                <a:gd name="connsiteX56" fmla="*/ 9223 w 10000"/>
                <a:gd name="connsiteY56" fmla="*/ 9913 h 10000"/>
                <a:gd name="connsiteX57" fmla="*/ 9328 w 10000"/>
                <a:gd name="connsiteY57" fmla="*/ 9961 h 10000"/>
                <a:gd name="connsiteX58" fmla="*/ 9429 w 10000"/>
                <a:gd name="connsiteY58" fmla="*/ 9961 h 10000"/>
                <a:gd name="connsiteX59" fmla="*/ 9612 w 10000"/>
                <a:gd name="connsiteY59" fmla="*/ 9961 h 10000"/>
                <a:gd name="connsiteX60" fmla="*/ 9717 w 10000"/>
                <a:gd name="connsiteY60" fmla="*/ 9961 h 10000"/>
                <a:gd name="connsiteX61" fmla="*/ 9817 w 10000"/>
                <a:gd name="connsiteY61" fmla="*/ 9961 h 10000"/>
                <a:gd name="connsiteX62" fmla="*/ 10000 w 10000"/>
                <a:gd name="connsiteY62" fmla="*/ 10000 h 10000"/>
                <a:gd name="connsiteX63" fmla="*/ 10000 w 10000"/>
                <a:gd name="connsiteY63" fmla="*/ 10000 h 10000"/>
                <a:gd name="connsiteX64" fmla="*/ 0 w 10000"/>
                <a:gd name="connsiteY64"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45 w 10000"/>
                <a:gd name="connsiteY16" fmla="*/ 79 h 10000"/>
                <a:gd name="connsiteX17" fmla="*/ 4895 w 10000"/>
                <a:gd name="connsiteY17" fmla="*/ 39 h 10000"/>
                <a:gd name="connsiteX18" fmla="*/ 4922 w 10000"/>
                <a:gd name="connsiteY18" fmla="*/ 39 h 10000"/>
                <a:gd name="connsiteX19" fmla="*/ 4922 w 10000"/>
                <a:gd name="connsiteY19" fmla="*/ 39 h 10000"/>
                <a:gd name="connsiteX20" fmla="*/ 4945 w 10000"/>
                <a:gd name="connsiteY20" fmla="*/ 39 h 10000"/>
                <a:gd name="connsiteX21" fmla="*/ 4945 w 10000"/>
                <a:gd name="connsiteY21" fmla="*/ 0 h 10000"/>
                <a:gd name="connsiteX22" fmla="*/ 4973 w 10000"/>
                <a:gd name="connsiteY22" fmla="*/ 0 h 10000"/>
                <a:gd name="connsiteX23" fmla="*/ 4973 w 10000"/>
                <a:gd name="connsiteY23" fmla="*/ 0 h 10000"/>
                <a:gd name="connsiteX24" fmla="*/ 5000 w 10000"/>
                <a:gd name="connsiteY24" fmla="*/ 0 h 10000"/>
                <a:gd name="connsiteX25" fmla="*/ 5000 w 10000"/>
                <a:gd name="connsiteY25" fmla="*/ 0 h 10000"/>
                <a:gd name="connsiteX26" fmla="*/ 5027 w 10000"/>
                <a:gd name="connsiteY26" fmla="*/ 0 h 10000"/>
                <a:gd name="connsiteX27" fmla="*/ 5027 w 10000"/>
                <a:gd name="connsiteY27" fmla="*/ 0 h 10000"/>
                <a:gd name="connsiteX28" fmla="*/ 5027 w 10000"/>
                <a:gd name="connsiteY28" fmla="*/ 0 h 10000"/>
                <a:gd name="connsiteX29" fmla="*/ 5050 w 10000"/>
                <a:gd name="connsiteY29" fmla="*/ 0 h 10000"/>
                <a:gd name="connsiteX30" fmla="*/ 5050 w 10000"/>
                <a:gd name="connsiteY30" fmla="*/ 0 h 10000"/>
                <a:gd name="connsiteX31" fmla="*/ 5078 w 10000"/>
                <a:gd name="connsiteY31" fmla="*/ 39 h 10000"/>
                <a:gd name="connsiteX32" fmla="*/ 5105 w 10000"/>
                <a:gd name="connsiteY32" fmla="*/ 39 h 10000"/>
                <a:gd name="connsiteX33" fmla="*/ 5128 w 10000"/>
                <a:gd name="connsiteY33" fmla="*/ 39 h 10000"/>
                <a:gd name="connsiteX34" fmla="*/ 5155 w 10000"/>
                <a:gd name="connsiteY34" fmla="*/ 79 h 10000"/>
                <a:gd name="connsiteX35" fmla="*/ 5206 w 10000"/>
                <a:gd name="connsiteY35" fmla="*/ 118 h 10000"/>
                <a:gd name="connsiteX36" fmla="*/ 5261 w 10000"/>
                <a:gd name="connsiteY36" fmla="*/ 205 h 10000"/>
                <a:gd name="connsiteX37" fmla="*/ 5361 w 10000"/>
                <a:gd name="connsiteY37" fmla="*/ 370 h 10000"/>
                <a:gd name="connsiteX38" fmla="*/ 5466 w 10000"/>
                <a:gd name="connsiteY38" fmla="*/ 622 h 10000"/>
                <a:gd name="connsiteX39" fmla="*/ 5672 w 10000"/>
                <a:gd name="connsiteY39" fmla="*/ 1291 h 10000"/>
                <a:gd name="connsiteX40" fmla="*/ 5882 w 10000"/>
                <a:gd name="connsiteY40" fmla="*/ 2173 h 10000"/>
                <a:gd name="connsiteX41" fmla="*/ 6321 w 10000"/>
                <a:gd name="connsiteY41" fmla="*/ 4220 h 10000"/>
                <a:gd name="connsiteX42" fmla="*/ 6737 w 10000"/>
                <a:gd name="connsiteY42" fmla="*/ 6150 h 10000"/>
                <a:gd name="connsiteX43" fmla="*/ 7148 w 10000"/>
                <a:gd name="connsiteY43" fmla="*/ 7614 h 10000"/>
                <a:gd name="connsiteX44" fmla="*/ 7358 w 10000"/>
                <a:gd name="connsiteY44" fmla="*/ 8197 h 10000"/>
                <a:gd name="connsiteX45" fmla="*/ 7564 w 10000"/>
                <a:gd name="connsiteY45" fmla="*/ 8701 h 10000"/>
                <a:gd name="connsiteX46" fmla="*/ 7770 w 10000"/>
                <a:gd name="connsiteY46" fmla="*/ 9079 h 10000"/>
                <a:gd name="connsiteX47" fmla="*/ 7980 w 10000"/>
                <a:gd name="connsiteY47" fmla="*/ 9331 h 10000"/>
                <a:gd name="connsiteX48" fmla="*/ 8186 w 10000"/>
                <a:gd name="connsiteY48" fmla="*/ 9543 h 10000"/>
                <a:gd name="connsiteX49" fmla="*/ 8391 w 10000"/>
                <a:gd name="connsiteY49" fmla="*/ 9661 h 10000"/>
                <a:gd name="connsiteX50" fmla="*/ 8574 w 10000"/>
                <a:gd name="connsiteY50" fmla="*/ 9787 h 10000"/>
                <a:gd name="connsiteX51" fmla="*/ 8702 w 10000"/>
                <a:gd name="connsiteY51" fmla="*/ 9835 h 10000"/>
                <a:gd name="connsiteX52" fmla="*/ 8807 w 10000"/>
                <a:gd name="connsiteY52" fmla="*/ 9835 h 10000"/>
                <a:gd name="connsiteX53" fmla="*/ 8990 w 10000"/>
                <a:gd name="connsiteY53" fmla="*/ 9913 h 10000"/>
                <a:gd name="connsiteX54" fmla="*/ 9118 w 10000"/>
                <a:gd name="connsiteY54" fmla="*/ 9913 h 10000"/>
                <a:gd name="connsiteX55" fmla="*/ 9223 w 10000"/>
                <a:gd name="connsiteY55" fmla="*/ 9913 h 10000"/>
                <a:gd name="connsiteX56" fmla="*/ 9328 w 10000"/>
                <a:gd name="connsiteY56" fmla="*/ 9961 h 10000"/>
                <a:gd name="connsiteX57" fmla="*/ 9429 w 10000"/>
                <a:gd name="connsiteY57" fmla="*/ 9961 h 10000"/>
                <a:gd name="connsiteX58" fmla="*/ 9612 w 10000"/>
                <a:gd name="connsiteY58" fmla="*/ 9961 h 10000"/>
                <a:gd name="connsiteX59" fmla="*/ 9717 w 10000"/>
                <a:gd name="connsiteY59" fmla="*/ 9961 h 10000"/>
                <a:gd name="connsiteX60" fmla="*/ 9817 w 10000"/>
                <a:gd name="connsiteY60" fmla="*/ 9961 h 10000"/>
                <a:gd name="connsiteX61" fmla="*/ 10000 w 10000"/>
                <a:gd name="connsiteY61" fmla="*/ 10000 h 10000"/>
                <a:gd name="connsiteX62" fmla="*/ 10000 w 10000"/>
                <a:gd name="connsiteY62" fmla="*/ 10000 h 10000"/>
                <a:gd name="connsiteX63" fmla="*/ 0 w 10000"/>
                <a:gd name="connsiteY63"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05 w 10000"/>
                <a:gd name="connsiteY31" fmla="*/ 39 h 10000"/>
                <a:gd name="connsiteX32" fmla="*/ 5128 w 10000"/>
                <a:gd name="connsiteY32" fmla="*/ 39 h 10000"/>
                <a:gd name="connsiteX33" fmla="*/ 5155 w 10000"/>
                <a:gd name="connsiteY33" fmla="*/ 79 h 10000"/>
                <a:gd name="connsiteX34" fmla="*/ 5206 w 10000"/>
                <a:gd name="connsiteY34" fmla="*/ 118 h 10000"/>
                <a:gd name="connsiteX35" fmla="*/ 5261 w 10000"/>
                <a:gd name="connsiteY35" fmla="*/ 205 h 10000"/>
                <a:gd name="connsiteX36" fmla="*/ 5361 w 10000"/>
                <a:gd name="connsiteY36" fmla="*/ 370 h 10000"/>
                <a:gd name="connsiteX37" fmla="*/ 5466 w 10000"/>
                <a:gd name="connsiteY37" fmla="*/ 622 h 10000"/>
                <a:gd name="connsiteX38" fmla="*/ 5672 w 10000"/>
                <a:gd name="connsiteY38" fmla="*/ 1291 h 10000"/>
                <a:gd name="connsiteX39" fmla="*/ 5882 w 10000"/>
                <a:gd name="connsiteY39" fmla="*/ 2173 h 10000"/>
                <a:gd name="connsiteX40" fmla="*/ 6321 w 10000"/>
                <a:gd name="connsiteY40" fmla="*/ 4220 h 10000"/>
                <a:gd name="connsiteX41" fmla="*/ 6737 w 10000"/>
                <a:gd name="connsiteY41" fmla="*/ 6150 h 10000"/>
                <a:gd name="connsiteX42" fmla="*/ 7148 w 10000"/>
                <a:gd name="connsiteY42" fmla="*/ 7614 h 10000"/>
                <a:gd name="connsiteX43" fmla="*/ 7358 w 10000"/>
                <a:gd name="connsiteY43" fmla="*/ 8197 h 10000"/>
                <a:gd name="connsiteX44" fmla="*/ 7564 w 10000"/>
                <a:gd name="connsiteY44" fmla="*/ 8701 h 10000"/>
                <a:gd name="connsiteX45" fmla="*/ 7770 w 10000"/>
                <a:gd name="connsiteY45" fmla="*/ 9079 h 10000"/>
                <a:gd name="connsiteX46" fmla="*/ 7980 w 10000"/>
                <a:gd name="connsiteY46" fmla="*/ 9331 h 10000"/>
                <a:gd name="connsiteX47" fmla="*/ 8186 w 10000"/>
                <a:gd name="connsiteY47" fmla="*/ 9543 h 10000"/>
                <a:gd name="connsiteX48" fmla="*/ 8391 w 10000"/>
                <a:gd name="connsiteY48" fmla="*/ 9661 h 10000"/>
                <a:gd name="connsiteX49" fmla="*/ 8574 w 10000"/>
                <a:gd name="connsiteY49" fmla="*/ 9787 h 10000"/>
                <a:gd name="connsiteX50" fmla="*/ 8702 w 10000"/>
                <a:gd name="connsiteY50" fmla="*/ 9835 h 10000"/>
                <a:gd name="connsiteX51" fmla="*/ 8807 w 10000"/>
                <a:gd name="connsiteY51" fmla="*/ 9835 h 10000"/>
                <a:gd name="connsiteX52" fmla="*/ 8990 w 10000"/>
                <a:gd name="connsiteY52" fmla="*/ 9913 h 10000"/>
                <a:gd name="connsiteX53" fmla="*/ 9118 w 10000"/>
                <a:gd name="connsiteY53" fmla="*/ 9913 h 10000"/>
                <a:gd name="connsiteX54" fmla="*/ 9223 w 10000"/>
                <a:gd name="connsiteY54" fmla="*/ 9913 h 10000"/>
                <a:gd name="connsiteX55" fmla="*/ 9328 w 10000"/>
                <a:gd name="connsiteY55" fmla="*/ 9961 h 10000"/>
                <a:gd name="connsiteX56" fmla="*/ 9429 w 10000"/>
                <a:gd name="connsiteY56" fmla="*/ 9961 h 10000"/>
                <a:gd name="connsiteX57" fmla="*/ 9612 w 10000"/>
                <a:gd name="connsiteY57" fmla="*/ 9961 h 10000"/>
                <a:gd name="connsiteX58" fmla="*/ 9717 w 10000"/>
                <a:gd name="connsiteY58" fmla="*/ 9961 h 10000"/>
                <a:gd name="connsiteX59" fmla="*/ 9817 w 10000"/>
                <a:gd name="connsiteY59" fmla="*/ 9961 h 10000"/>
                <a:gd name="connsiteX60" fmla="*/ 10000 w 10000"/>
                <a:gd name="connsiteY60" fmla="*/ 10000 h 10000"/>
                <a:gd name="connsiteX61" fmla="*/ 10000 w 10000"/>
                <a:gd name="connsiteY61" fmla="*/ 10000 h 10000"/>
                <a:gd name="connsiteX62" fmla="*/ 0 w 10000"/>
                <a:gd name="connsiteY62"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06 w 10000"/>
                <a:gd name="connsiteY33" fmla="*/ 118 h 10000"/>
                <a:gd name="connsiteX34" fmla="*/ 5261 w 10000"/>
                <a:gd name="connsiteY34" fmla="*/ 205 h 10000"/>
                <a:gd name="connsiteX35" fmla="*/ 5361 w 10000"/>
                <a:gd name="connsiteY35" fmla="*/ 370 h 10000"/>
                <a:gd name="connsiteX36" fmla="*/ 5466 w 10000"/>
                <a:gd name="connsiteY36" fmla="*/ 622 h 10000"/>
                <a:gd name="connsiteX37" fmla="*/ 5672 w 10000"/>
                <a:gd name="connsiteY37" fmla="*/ 1291 h 10000"/>
                <a:gd name="connsiteX38" fmla="*/ 5882 w 10000"/>
                <a:gd name="connsiteY38" fmla="*/ 2173 h 10000"/>
                <a:gd name="connsiteX39" fmla="*/ 6321 w 10000"/>
                <a:gd name="connsiteY39" fmla="*/ 4220 h 10000"/>
                <a:gd name="connsiteX40" fmla="*/ 6737 w 10000"/>
                <a:gd name="connsiteY40" fmla="*/ 6150 h 10000"/>
                <a:gd name="connsiteX41" fmla="*/ 7148 w 10000"/>
                <a:gd name="connsiteY41" fmla="*/ 7614 h 10000"/>
                <a:gd name="connsiteX42" fmla="*/ 7358 w 10000"/>
                <a:gd name="connsiteY42" fmla="*/ 8197 h 10000"/>
                <a:gd name="connsiteX43" fmla="*/ 7564 w 10000"/>
                <a:gd name="connsiteY43" fmla="*/ 8701 h 10000"/>
                <a:gd name="connsiteX44" fmla="*/ 7770 w 10000"/>
                <a:gd name="connsiteY44" fmla="*/ 9079 h 10000"/>
                <a:gd name="connsiteX45" fmla="*/ 7980 w 10000"/>
                <a:gd name="connsiteY45" fmla="*/ 9331 h 10000"/>
                <a:gd name="connsiteX46" fmla="*/ 8186 w 10000"/>
                <a:gd name="connsiteY46" fmla="*/ 9543 h 10000"/>
                <a:gd name="connsiteX47" fmla="*/ 8391 w 10000"/>
                <a:gd name="connsiteY47" fmla="*/ 9661 h 10000"/>
                <a:gd name="connsiteX48" fmla="*/ 8574 w 10000"/>
                <a:gd name="connsiteY48" fmla="*/ 9787 h 10000"/>
                <a:gd name="connsiteX49" fmla="*/ 8702 w 10000"/>
                <a:gd name="connsiteY49" fmla="*/ 9835 h 10000"/>
                <a:gd name="connsiteX50" fmla="*/ 8807 w 10000"/>
                <a:gd name="connsiteY50" fmla="*/ 9835 h 10000"/>
                <a:gd name="connsiteX51" fmla="*/ 8990 w 10000"/>
                <a:gd name="connsiteY51" fmla="*/ 9913 h 10000"/>
                <a:gd name="connsiteX52" fmla="*/ 9118 w 10000"/>
                <a:gd name="connsiteY52" fmla="*/ 9913 h 10000"/>
                <a:gd name="connsiteX53" fmla="*/ 9223 w 10000"/>
                <a:gd name="connsiteY53" fmla="*/ 9913 h 10000"/>
                <a:gd name="connsiteX54" fmla="*/ 9328 w 10000"/>
                <a:gd name="connsiteY54" fmla="*/ 9961 h 10000"/>
                <a:gd name="connsiteX55" fmla="*/ 9429 w 10000"/>
                <a:gd name="connsiteY55" fmla="*/ 9961 h 10000"/>
                <a:gd name="connsiteX56" fmla="*/ 9612 w 10000"/>
                <a:gd name="connsiteY56" fmla="*/ 9961 h 10000"/>
                <a:gd name="connsiteX57" fmla="*/ 9717 w 10000"/>
                <a:gd name="connsiteY57" fmla="*/ 9961 h 10000"/>
                <a:gd name="connsiteX58" fmla="*/ 9817 w 10000"/>
                <a:gd name="connsiteY58" fmla="*/ 9961 h 10000"/>
                <a:gd name="connsiteX59" fmla="*/ 10000 w 10000"/>
                <a:gd name="connsiteY59" fmla="*/ 10000 h 10000"/>
                <a:gd name="connsiteX60" fmla="*/ 10000 w 10000"/>
                <a:gd name="connsiteY60" fmla="*/ 10000 h 10000"/>
                <a:gd name="connsiteX61" fmla="*/ 0 w 10000"/>
                <a:gd name="connsiteY61"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5361 w 10000"/>
                <a:gd name="connsiteY34" fmla="*/ 370 h 10000"/>
                <a:gd name="connsiteX35" fmla="*/ 5466 w 10000"/>
                <a:gd name="connsiteY35" fmla="*/ 622 h 10000"/>
                <a:gd name="connsiteX36" fmla="*/ 5672 w 10000"/>
                <a:gd name="connsiteY36" fmla="*/ 1291 h 10000"/>
                <a:gd name="connsiteX37" fmla="*/ 5882 w 10000"/>
                <a:gd name="connsiteY37" fmla="*/ 2173 h 10000"/>
                <a:gd name="connsiteX38" fmla="*/ 6321 w 10000"/>
                <a:gd name="connsiteY38" fmla="*/ 4220 h 10000"/>
                <a:gd name="connsiteX39" fmla="*/ 6737 w 10000"/>
                <a:gd name="connsiteY39" fmla="*/ 6150 h 10000"/>
                <a:gd name="connsiteX40" fmla="*/ 7148 w 10000"/>
                <a:gd name="connsiteY40" fmla="*/ 7614 h 10000"/>
                <a:gd name="connsiteX41" fmla="*/ 7358 w 10000"/>
                <a:gd name="connsiteY41" fmla="*/ 8197 h 10000"/>
                <a:gd name="connsiteX42" fmla="*/ 7564 w 10000"/>
                <a:gd name="connsiteY42" fmla="*/ 8701 h 10000"/>
                <a:gd name="connsiteX43" fmla="*/ 7770 w 10000"/>
                <a:gd name="connsiteY43" fmla="*/ 9079 h 10000"/>
                <a:gd name="connsiteX44" fmla="*/ 7980 w 10000"/>
                <a:gd name="connsiteY44" fmla="*/ 9331 h 10000"/>
                <a:gd name="connsiteX45" fmla="*/ 8186 w 10000"/>
                <a:gd name="connsiteY45" fmla="*/ 9543 h 10000"/>
                <a:gd name="connsiteX46" fmla="*/ 8391 w 10000"/>
                <a:gd name="connsiteY46" fmla="*/ 9661 h 10000"/>
                <a:gd name="connsiteX47" fmla="*/ 8574 w 10000"/>
                <a:gd name="connsiteY47" fmla="*/ 9787 h 10000"/>
                <a:gd name="connsiteX48" fmla="*/ 8702 w 10000"/>
                <a:gd name="connsiteY48" fmla="*/ 9835 h 10000"/>
                <a:gd name="connsiteX49" fmla="*/ 8807 w 10000"/>
                <a:gd name="connsiteY49" fmla="*/ 9835 h 10000"/>
                <a:gd name="connsiteX50" fmla="*/ 8990 w 10000"/>
                <a:gd name="connsiteY50" fmla="*/ 9913 h 10000"/>
                <a:gd name="connsiteX51" fmla="*/ 9118 w 10000"/>
                <a:gd name="connsiteY51" fmla="*/ 9913 h 10000"/>
                <a:gd name="connsiteX52" fmla="*/ 9223 w 10000"/>
                <a:gd name="connsiteY52" fmla="*/ 9913 h 10000"/>
                <a:gd name="connsiteX53" fmla="*/ 9328 w 10000"/>
                <a:gd name="connsiteY53" fmla="*/ 9961 h 10000"/>
                <a:gd name="connsiteX54" fmla="*/ 9429 w 10000"/>
                <a:gd name="connsiteY54" fmla="*/ 9961 h 10000"/>
                <a:gd name="connsiteX55" fmla="*/ 9612 w 10000"/>
                <a:gd name="connsiteY55" fmla="*/ 9961 h 10000"/>
                <a:gd name="connsiteX56" fmla="*/ 9717 w 10000"/>
                <a:gd name="connsiteY56" fmla="*/ 9961 h 10000"/>
                <a:gd name="connsiteX57" fmla="*/ 9817 w 10000"/>
                <a:gd name="connsiteY57" fmla="*/ 9961 h 10000"/>
                <a:gd name="connsiteX58" fmla="*/ 10000 w 10000"/>
                <a:gd name="connsiteY58" fmla="*/ 10000 h 10000"/>
                <a:gd name="connsiteX59" fmla="*/ 10000 w 10000"/>
                <a:gd name="connsiteY59" fmla="*/ 10000 h 10000"/>
                <a:gd name="connsiteX60" fmla="*/ 0 w 10000"/>
                <a:gd name="connsiteY60"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5466 w 10000"/>
                <a:gd name="connsiteY34" fmla="*/ 622 h 10000"/>
                <a:gd name="connsiteX35" fmla="*/ 5672 w 10000"/>
                <a:gd name="connsiteY35" fmla="*/ 1291 h 10000"/>
                <a:gd name="connsiteX36" fmla="*/ 5882 w 10000"/>
                <a:gd name="connsiteY36" fmla="*/ 2173 h 10000"/>
                <a:gd name="connsiteX37" fmla="*/ 6321 w 10000"/>
                <a:gd name="connsiteY37" fmla="*/ 4220 h 10000"/>
                <a:gd name="connsiteX38" fmla="*/ 6737 w 10000"/>
                <a:gd name="connsiteY38" fmla="*/ 6150 h 10000"/>
                <a:gd name="connsiteX39" fmla="*/ 7148 w 10000"/>
                <a:gd name="connsiteY39" fmla="*/ 7614 h 10000"/>
                <a:gd name="connsiteX40" fmla="*/ 7358 w 10000"/>
                <a:gd name="connsiteY40" fmla="*/ 8197 h 10000"/>
                <a:gd name="connsiteX41" fmla="*/ 7564 w 10000"/>
                <a:gd name="connsiteY41" fmla="*/ 8701 h 10000"/>
                <a:gd name="connsiteX42" fmla="*/ 7770 w 10000"/>
                <a:gd name="connsiteY42" fmla="*/ 9079 h 10000"/>
                <a:gd name="connsiteX43" fmla="*/ 7980 w 10000"/>
                <a:gd name="connsiteY43" fmla="*/ 9331 h 10000"/>
                <a:gd name="connsiteX44" fmla="*/ 8186 w 10000"/>
                <a:gd name="connsiteY44" fmla="*/ 9543 h 10000"/>
                <a:gd name="connsiteX45" fmla="*/ 8391 w 10000"/>
                <a:gd name="connsiteY45" fmla="*/ 9661 h 10000"/>
                <a:gd name="connsiteX46" fmla="*/ 8574 w 10000"/>
                <a:gd name="connsiteY46" fmla="*/ 9787 h 10000"/>
                <a:gd name="connsiteX47" fmla="*/ 8702 w 10000"/>
                <a:gd name="connsiteY47" fmla="*/ 9835 h 10000"/>
                <a:gd name="connsiteX48" fmla="*/ 8807 w 10000"/>
                <a:gd name="connsiteY48" fmla="*/ 9835 h 10000"/>
                <a:gd name="connsiteX49" fmla="*/ 8990 w 10000"/>
                <a:gd name="connsiteY49" fmla="*/ 9913 h 10000"/>
                <a:gd name="connsiteX50" fmla="*/ 9118 w 10000"/>
                <a:gd name="connsiteY50" fmla="*/ 9913 h 10000"/>
                <a:gd name="connsiteX51" fmla="*/ 9223 w 10000"/>
                <a:gd name="connsiteY51" fmla="*/ 9913 h 10000"/>
                <a:gd name="connsiteX52" fmla="*/ 9328 w 10000"/>
                <a:gd name="connsiteY52" fmla="*/ 9961 h 10000"/>
                <a:gd name="connsiteX53" fmla="*/ 9429 w 10000"/>
                <a:gd name="connsiteY53" fmla="*/ 9961 h 10000"/>
                <a:gd name="connsiteX54" fmla="*/ 9612 w 10000"/>
                <a:gd name="connsiteY54" fmla="*/ 9961 h 10000"/>
                <a:gd name="connsiteX55" fmla="*/ 9717 w 10000"/>
                <a:gd name="connsiteY55" fmla="*/ 9961 h 10000"/>
                <a:gd name="connsiteX56" fmla="*/ 9817 w 10000"/>
                <a:gd name="connsiteY56" fmla="*/ 9961 h 10000"/>
                <a:gd name="connsiteX57" fmla="*/ 10000 w 10000"/>
                <a:gd name="connsiteY57" fmla="*/ 10000 h 10000"/>
                <a:gd name="connsiteX58" fmla="*/ 10000 w 10000"/>
                <a:gd name="connsiteY58" fmla="*/ 10000 h 10000"/>
                <a:gd name="connsiteX59" fmla="*/ 0 w 10000"/>
                <a:gd name="connsiteY59"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5672 w 10000"/>
                <a:gd name="connsiteY34" fmla="*/ 1291 h 10000"/>
                <a:gd name="connsiteX35" fmla="*/ 5882 w 10000"/>
                <a:gd name="connsiteY35" fmla="*/ 2173 h 10000"/>
                <a:gd name="connsiteX36" fmla="*/ 6321 w 10000"/>
                <a:gd name="connsiteY36" fmla="*/ 4220 h 10000"/>
                <a:gd name="connsiteX37" fmla="*/ 6737 w 10000"/>
                <a:gd name="connsiteY37" fmla="*/ 6150 h 10000"/>
                <a:gd name="connsiteX38" fmla="*/ 7148 w 10000"/>
                <a:gd name="connsiteY38" fmla="*/ 7614 h 10000"/>
                <a:gd name="connsiteX39" fmla="*/ 7358 w 10000"/>
                <a:gd name="connsiteY39" fmla="*/ 8197 h 10000"/>
                <a:gd name="connsiteX40" fmla="*/ 7564 w 10000"/>
                <a:gd name="connsiteY40" fmla="*/ 8701 h 10000"/>
                <a:gd name="connsiteX41" fmla="*/ 7770 w 10000"/>
                <a:gd name="connsiteY41" fmla="*/ 9079 h 10000"/>
                <a:gd name="connsiteX42" fmla="*/ 7980 w 10000"/>
                <a:gd name="connsiteY42" fmla="*/ 9331 h 10000"/>
                <a:gd name="connsiteX43" fmla="*/ 8186 w 10000"/>
                <a:gd name="connsiteY43" fmla="*/ 9543 h 10000"/>
                <a:gd name="connsiteX44" fmla="*/ 8391 w 10000"/>
                <a:gd name="connsiteY44" fmla="*/ 9661 h 10000"/>
                <a:gd name="connsiteX45" fmla="*/ 8574 w 10000"/>
                <a:gd name="connsiteY45" fmla="*/ 9787 h 10000"/>
                <a:gd name="connsiteX46" fmla="*/ 8702 w 10000"/>
                <a:gd name="connsiteY46" fmla="*/ 9835 h 10000"/>
                <a:gd name="connsiteX47" fmla="*/ 8807 w 10000"/>
                <a:gd name="connsiteY47" fmla="*/ 9835 h 10000"/>
                <a:gd name="connsiteX48" fmla="*/ 8990 w 10000"/>
                <a:gd name="connsiteY48" fmla="*/ 9913 h 10000"/>
                <a:gd name="connsiteX49" fmla="*/ 9118 w 10000"/>
                <a:gd name="connsiteY49" fmla="*/ 9913 h 10000"/>
                <a:gd name="connsiteX50" fmla="*/ 9223 w 10000"/>
                <a:gd name="connsiteY50" fmla="*/ 9913 h 10000"/>
                <a:gd name="connsiteX51" fmla="*/ 9328 w 10000"/>
                <a:gd name="connsiteY51" fmla="*/ 9961 h 10000"/>
                <a:gd name="connsiteX52" fmla="*/ 9429 w 10000"/>
                <a:gd name="connsiteY52" fmla="*/ 9961 h 10000"/>
                <a:gd name="connsiteX53" fmla="*/ 9612 w 10000"/>
                <a:gd name="connsiteY53" fmla="*/ 9961 h 10000"/>
                <a:gd name="connsiteX54" fmla="*/ 9717 w 10000"/>
                <a:gd name="connsiteY54" fmla="*/ 9961 h 10000"/>
                <a:gd name="connsiteX55" fmla="*/ 9817 w 10000"/>
                <a:gd name="connsiteY55" fmla="*/ 9961 h 10000"/>
                <a:gd name="connsiteX56" fmla="*/ 10000 w 10000"/>
                <a:gd name="connsiteY56" fmla="*/ 10000 h 10000"/>
                <a:gd name="connsiteX57" fmla="*/ 10000 w 10000"/>
                <a:gd name="connsiteY57" fmla="*/ 10000 h 10000"/>
                <a:gd name="connsiteX58" fmla="*/ 0 w 10000"/>
                <a:gd name="connsiteY58"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5882 w 10000"/>
                <a:gd name="connsiteY34" fmla="*/ 2173 h 10000"/>
                <a:gd name="connsiteX35" fmla="*/ 6321 w 10000"/>
                <a:gd name="connsiteY35" fmla="*/ 4220 h 10000"/>
                <a:gd name="connsiteX36" fmla="*/ 6737 w 10000"/>
                <a:gd name="connsiteY36" fmla="*/ 6150 h 10000"/>
                <a:gd name="connsiteX37" fmla="*/ 7148 w 10000"/>
                <a:gd name="connsiteY37" fmla="*/ 7614 h 10000"/>
                <a:gd name="connsiteX38" fmla="*/ 7358 w 10000"/>
                <a:gd name="connsiteY38" fmla="*/ 8197 h 10000"/>
                <a:gd name="connsiteX39" fmla="*/ 7564 w 10000"/>
                <a:gd name="connsiteY39" fmla="*/ 8701 h 10000"/>
                <a:gd name="connsiteX40" fmla="*/ 7770 w 10000"/>
                <a:gd name="connsiteY40" fmla="*/ 9079 h 10000"/>
                <a:gd name="connsiteX41" fmla="*/ 7980 w 10000"/>
                <a:gd name="connsiteY41" fmla="*/ 9331 h 10000"/>
                <a:gd name="connsiteX42" fmla="*/ 8186 w 10000"/>
                <a:gd name="connsiteY42" fmla="*/ 9543 h 10000"/>
                <a:gd name="connsiteX43" fmla="*/ 8391 w 10000"/>
                <a:gd name="connsiteY43" fmla="*/ 9661 h 10000"/>
                <a:gd name="connsiteX44" fmla="*/ 8574 w 10000"/>
                <a:gd name="connsiteY44" fmla="*/ 9787 h 10000"/>
                <a:gd name="connsiteX45" fmla="*/ 8702 w 10000"/>
                <a:gd name="connsiteY45" fmla="*/ 9835 h 10000"/>
                <a:gd name="connsiteX46" fmla="*/ 8807 w 10000"/>
                <a:gd name="connsiteY46" fmla="*/ 9835 h 10000"/>
                <a:gd name="connsiteX47" fmla="*/ 8990 w 10000"/>
                <a:gd name="connsiteY47" fmla="*/ 9913 h 10000"/>
                <a:gd name="connsiteX48" fmla="*/ 9118 w 10000"/>
                <a:gd name="connsiteY48" fmla="*/ 9913 h 10000"/>
                <a:gd name="connsiteX49" fmla="*/ 9223 w 10000"/>
                <a:gd name="connsiteY49" fmla="*/ 9913 h 10000"/>
                <a:gd name="connsiteX50" fmla="*/ 9328 w 10000"/>
                <a:gd name="connsiteY50" fmla="*/ 9961 h 10000"/>
                <a:gd name="connsiteX51" fmla="*/ 9429 w 10000"/>
                <a:gd name="connsiteY51" fmla="*/ 9961 h 10000"/>
                <a:gd name="connsiteX52" fmla="*/ 9612 w 10000"/>
                <a:gd name="connsiteY52" fmla="*/ 9961 h 10000"/>
                <a:gd name="connsiteX53" fmla="*/ 9717 w 10000"/>
                <a:gd name="connsiteY53" fmla="*/ 9961 h 10000"/>
                <a:gd name="connsiteX54" fmla="*/ 9817 w 10000"/>
                <a:gd name="connsiteY54" fmla="*/ 9961 h 10000"/>
                <a:gd name="connsiteX55" fmla="*/ 10000 w 10000"/>
                <a:gd name="connsiteY55" fmla="*/ 10000 h 10000"/>
                <a:gd name="connsiteX56" fmla="*/ 10000 w 10000"/>
                <a:gd name="connsiteY56" fmla="*/ 10000 h 10000"/>
                <a:gd name="connsiteX57" fmla="*/ 0 w 10000"/>
                <a:gd name="connsiteY57"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6321 w 10000"/>
                <a:gd name="connsiteY34" fmla="*/ 4220 h 10000"/>
                <a:gd name="connsiteX35" fmla="*/ 6737 w 10000"/>
                <a:gd name="connsiteY35" fmla="*/ 6150 h 10000"/>
                <a:gd name="connsiteX36" fmla="*/ 7148 w 10000"/>
                <a:gd name="connsiteY36" fmla="*/ 7614 h 10000"/>
                <a:gd name="connsiteX37" fmla="*/ 7358 w 10000"/>
                <a:gd name="connsiteY37" fmla="*/ 8197 h 10000"/>
                <a:gd name="connsiteX38" fmla="*/ 7564 w 10000"/>
                <a:gd name="connsiteY38" fmla="*/ 8701 h 10000"/>
                <a:gd name="connsiteX39" fmla="*/ 7770 w 10000"/>
                <a:gd name="connsiteY39" fmla="*/ 9079 h 10000"/>
                <a:gd name="connsiteX40" fmla="*/ 7980 w 10000"/>
                <a:gd name="connsiteY40" fmla="*/ 9331 h 10000"/>
                <a:gd name="connsiteX41" fmla="*/ 8186 w 10000"/>
                <a:gd name="connsiteY41" fmla="*/ 9543 h 10000"/>
                <a:gd name="connsiteX42" fmla="*/ 8391 w 10000"/>
                <a:gd name="connsiteY42" fmla="*/ 9661 h 10000"/>
                <a:gd name="connsiteX43" fmla="*/ 8574 w 10000"/>
                <a:gd name="connsiteY43" fmla="*/ 9787 h 10000"/>
                <a:gd name="connsiteX44" fmla="*/ 8702 w 10000"/>
                <a:gd name="connsiteY44" fmla="*/ 9835 h 10000"/>
                <a:gd name="connsiteX45" fmla="*/ 8807 w 10000"/>
                <a:gd name="connsiteY45" fmla="*/ 9835 h 10000"/>
                <a:gd name="connsiteX46" fmla="*/ 8990 w 10000"/>
                <a:gd name="connsiteY46" fmla="*/ 9913 h 10000"/>
                <a:gd name="connsiteX47" fmla="*/ 9118 w 10000"/>
                <a:gd name="connsiteY47" fmla="*/ 9913 h 10000"/>
                <a:gd name="connsiteX48" fmla="*/ 9223 w 10000"/>
                <a:gd name="connsiteY48" fmla="*/ 9913 h 10000"/>
                <a:gd name="connsiteX49" fmla="*/ 9328 w 10000"/>
                <a:gd name="connsiteY49" fmla="*/ 9961 h 10000"/>
                <a:gd name="connsiteX50" fmla="*/ 9429 w 10000"/>
                <a:gd name="connsiteY50" fmla="*/ 9961 h 10000"/>
                <a:gd name="connsiteX51" fmla="*/ 9612 w 10000"/>
                <a:gd name="connsiteY51" fmla="*/ 9961 h 10000"/>
                <a:gd name="connsiteX52" fmla="*/ 9717 w 10000"/>
                <a:gd name="connsiteY52" fmla="*/ 9961 h 10000"/>
                <a:gd name="connsiteX53" fmla="*/ 9817 w 10000"/>
                <a:gd name="connsiteY53" fmla="*/ 9961 h 10000"/>
                <a:gd name="connsiteX54" fmla="*/ 10000 w 10000"/>
                <a:gd name="connsiteY54" fmla="*/ 10000 h 10000"/>
                <a:gd name="connsiteX55" fmla="*/ 10000 w 10000"/>
                <a:gd name="connsiteY55" fmla="*/ 10000 h 10000"/>
                <a:gd name="connsiteX56" fmla="*/ 0 w 10000"/>
                <a:gd name="connsiteY56"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6737 w 10000"/>
                <a:gd name="connsiteY34" fmla="*/ 6150 h 10000"/>
                <a:gd name="connsiteX35" fmla="*/ 7148 w 10000"/>
                <a:gd name="connsiteY35" fmla="*/ 7614 h 10000"/>
                <a:gd name="connsiteX36" fmla="*/ 7358 w 10000"/>
                <a:gd name="connsiteY36" fmla="*/ 8197 h 10000"/>
                <a:gd name="connsiteX37" fmla="*/ 7564 w 10000"/>
                <a:gd name="connsiteY37" fmla="*/ 8701 h 10000"/>
                <a:gd name="connsiteX38" fmla="*/ 7770 w 10000"/>
                <a:gd name="connsiteY38" fmla="*/ 9079 h 10000"/>
                <a:gd name="connsiteX39" fmla="*/ 7980 w 10000"/>
                <a:gd name="connsiteY39" fmla="*/ 9331 h 10000"/>
                <a:gd name="connsiteX40" fmla="*/ 8186 w 10000"/>
                <a:gd name="connsiteY40" fmla="*/ 9543 h 10000"/>
                <a:gd name="connsiteX41" fmla="*/ 8391 w 10000"/>
                <a:gd name="connsiteY41" fmla="*/ 9661 h 10000"/>
                <a:gd name="connsiteX42" fmla="*/ 8574 w 10000"/>
                <a:gd name="connsiteY42" fmla="*/ 9787 h 10000"/>
                <a:gd name="connsiteX43" fmla="*/ 8702 w 10000"/>
                <a:gd name="connsiteY43" fmla="*/ 9835 h 10000"/>
                <a:gd name="connsiteX44" fmla="*/ 8807 w 10000"/>
                <a:gd name="connsiteY44" fmla="*/ 9835 h 10000"/>
                <a:gd name="connsiteX45" fmla="*/ 8990 w 10000"/>
                <a:gd name="connsiteY45" fmla="*/ 9913 h 10000"/>
                <a:gd name="connsiteX46" fmla="*/ 9118 w 10000"/>
                <a:gd name="connsiteY46" fmla="*/ 9913 h 10000"/>
                <a:gd name="connsiteX47" fmla="*/ 9223 w 10000"/>
                <a:gd name="connsiteY47" fmla="*/ 9913 h 10000"/>
                <a:gd name="connsiteX48" fmla="*/ 9328 w 10000"/>
                <a:gd name="connsiteY48" fmla="*/ 9961 h 10000"/>
                <a:gd name="connsiteX49" fmla="*/ 9429 w 10000"/>
                <a:gd name="connsiteY49" fmla="*/ 9961 h 10000"/>
                <a:gd name="connsiteX50" fmla="*/ 9612 w 10000"/>
                <a:gd name="connsiteY50" fmla="*/ 9961 h 10000"/>
                <a:gd name="connsiteX51" fmla="*/ 9717 w 10000"/>
                <a:gd name="connsiteY51" fmla="*/ 9961 h 10000"/>
                <a:gd name="connsiteX52" fmla="*/ 9817 w 10000"/>
                <a:gd name="connsiteY52" fmla="*/ 9961 h 10000"/>
                <a:gd name="connsiteX53" fmla="*/ 10000 w 10000"/>
                <a:gd name="connsiteY53" fmla="*/ 10000 h 10000"/>
                <a:gd name="connsiteX54" fmla="*/ 10000 w 10000"/>
                <a:gd name="connsiteY54" fmla="*/ 10000 h 10000"/>
                <a:gd name="connsiteX55" fmla="*/ 0 w 10000"/>
                <a:gd name="connsiteY55"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6737 w 10000"/>
                <a:gd name="connsiteY34" fmla="*/ 6150 h 10000"/>
                <a:gd name="connsiteX35" fmla="*/ 7148 w 10000"/>
                <a:gd name="connsiteY35" fmla="*/ 7614 h 10000"/>
                <a:gd name="connsiteX36" fmla="*/ 7358 w 10000"/>
                <a:gd name="connsiteY36" fmla="*/ 8197 h 10000"/>
                <a:gd name="connsiteX37" fmla="*/ 7564 w 10000"/>
                <a:gd name="connsiteY37" fmla="*/ 8701 h 10000"/>
                <a:gd name="connsiteX38" fmla="*/ 7770 w 10000"/>
                <a:gd name="connsiteY38" fmla="*/ 9079 h 10000"/>
                <a:gd name="connsiteX39" fmla="*/ 7980 w 10000"/>
                <a:gd name="connsiteY39" fmla="*/ 9331 h 10000"/>
                <a:gd name="connsiteX40" fmla="*/ 8186 w 10000"/>
                <a:gd name="connsiteY40" fmla="*/ 9543 h 10000"/>
                <a:gd name="connsiteX41" fmla="*/ 8391 w 10000"/>
                <a:gd name="connsiteY41" fmla="*/ 9661 h 10000"/>
                <a:gd name="connsiteX42" fmla="*/ 8574 w 10000"/>
                <a:gd name="connsiteY42" fmla="*/ 9787 h 10000"/>
                <a:gd name="connsiteX43" fmla="*/ 8702 w 10000"/>
                <a:gd name="connsiteY43" fmla="*/ 9835 h 10000"/>
                <a:gd name="connsiteX44" fmla="*/ 8807 w 10000"/>
                <a:gd name="connsiteY44" fmla="*/ 9835 h 10000"/>
                <a:gd name="connsiteX45" fmla="*/ 8990 w 10000"/>
                <a:gd name="connsiteY45" fmla="*/ 9913 h 10000"/>
                <a:gd name="connsiteX46" fmla="*/ 9118 w 10000"/>
                <a:gd name="connsiteY46" fmla="*/ 9913 h 10000"/>
                <a:gd name="connsiteX47" fmla="*/ 9223 w 10000"/>
                <a:gd name="connsiteY47" fmla="*/ 9913 h 10000"/>
                <a:gd name="connsiteX48" fmla="*/ 9328 w 10000"/>
                <a:gd name="connsiteY48" fmla="*/ 9961 h 10000"/>
                <a:gd name="connsiteX49" fmla="*/ 9429 w 10000"/>
                <a:gd name="connsiteY49" fmla="*/ 9961 h 10000"/>
                <a:gd name="connsiteX50" fmla="*/ 9612 w 10000"/>
                <a:gd name="connsiteY50" fmla="*/ 9961 h 10000"/>
                <a:gd name="connsiteX51" fmla="*/ 9717 w 10000"/>
                <a:gd name="connsiteY51" fmla="*/ 9961 h 10000"/>
                <a:gd name="connsiteX52" fmla="*/ 9817 w 10000"/>
                <a:gd name="connsiteY52" fmla="*/ 9961 h 10000"/>
                <a:gd name="connsiteX53" fmla="*/ 10000 w 10000"/>
                <a:gd name="connsiteY53" fmla="*/ 10000 h 10000"/>
                <a:gd name="connsiteX54" fmla="*/ 10000 w 10000"/>
                <a:gd name="connsiteY54" fmla="*/ 10000 h 10000"/>
                <a:gd name="connsiteX55" fmla="*/ 3369 w 10000"/>
                <a:gd name="connsiteY55" fmla="*/ 9941 h 10000"/>
                <a:gd name="connsiteX56" fmla="*/ 0 w 10000"/>
                <a:gd name="connsiteY56"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7148 w 10000"/>
                <a:gd name="connsiteY34" fmla="*/ 7614 h 10000"/>
                <a:gd name="connsiteX35" fmla="*/ 7358 w 10000"/>
                <a:gd name="connsiteY35" fmla="*/ 8197 h 10000"/>
                <a:gd name="connsiteX36" fmla="*/ 7564 w 10000"/>
                <a:gd name="connsiteY36" fmla="*/ 8701 h 10000"/>
                <a:gd name="connsiteX37" fmla="*/ 7770 w 10000"/>
                <a:gd name="connsiteY37" fmla="*/ 9079 h 10000"/>
                <a:gd name="connsiteX38" fmla="*/ 7980 w 10000"/>
                <a:gd name="connsiteY38" fmla="*/ 9331 h 10000"/>
                <a:gd name="connsiteX39" fmla="*/ 8186 w 10000"/>
                <a:gd name="connsiteY39" fmla="*/ 9543 h 10000"/>
                <a:gd name="connsiteX40" fmla="*/ 8391 w 10000"/>
                <a:gd name="connsiteY40" fmla="*/ 9661 h 10000"/>
                <a:gd name="connsiteX41" fmla="*/ 8574 w 10000"/>
                <a:gd name="connsiteY41" fmla="*/ 9787 h 10000"/>
                <a:gd name="connsiteX42" fmla="*/ 8702 w 10000"/>
                <a:gd name="connsiteY42" fmla="*/ 9835 h 10000"/>
                <a:gd name="connsiteX43" fmla="*/ 8807 w 10000"/>
                <a:gd name="connsiteY43" fmla="*/ 9835 h 10000"/>
                <a:gd name="connsiteX44" fmla="*/ 8990 w 10000"/>
                <a:gd name="connsiteY44" fmla="*/ 9913 h 10000"/>
                <a:gd name="connsiteX45" fmla="*/ 9118 w 10000"/>
                <a:gd name="connsiteY45" fmla="*/ 9913 h 10000"/>
                <a:gd name="connsiteX46" fmla="*/ 9223 w 10000"/>
                <a:gd name="connsiteY46" fmla="*/ 9913 h 10000"/>
                <a:gd name="connsiteX47" fmla="*/ 9328 w 10000"/>
                <a:gd name="connsiteY47" fmla="*/ 9961 h 10000"/>
                <a:gd name="connsiteX48" fmla="*/ 9429 w 10000"/>
                <a:gd name="connsiteY48" fmla="*/ 9961 h 10000"/>
                <a:gd name="connsiteX49" fmla="*/ 9612 w 10000"/>
                <a:gd name="connsiteY49" fmla="*/ 9961 h 10000"/>
                <a:gd name="connsiteX50" fmla="*/ 9717 w 10000"/>
                <a:gd name="connsiteY50" fmla="*/ 9961 h 10000"/>
                <a:gd name="connsiteX51" fmla="*/ 9817 w 10000"/>
                <a:gd name="connsiteY51" fmla="*/ 9961 h 10000"/>
                <a:gd name="connsiteX52" fmla="*/ 10000 w 10000"/>
                <a:gd name="connsiteY52" fmla="*/ 10000 h 10000"/>
                <a:gd name="connsiteX53" fmla="*/ 10000 w 10000"/>
                <a:gd name="connsiteY53" fmla="*/ 10000 h 10000"/>
                <a:gd name="connsiteX54" fmla="*/ 3369 w 10000"/>
                <a:gd name="connsiteY54" fmla="*/ 9941 h 10000"/>
                <a:gd name="connsiteX55" fmla="*/ 0 w 10000"/>
                <a:gd name="connsiteY55"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7358 w 10000"/>
                <a:gd name="connsiteY34" fmla="*/ 8197 h 10000"/>
                <a:gd name="connsiteX35" fmla="*/ 7564 w 10000"/>
                <a:gd name="connsiteY35" fmla="*/ 8701 h 10000"/>
                <a:gd name="connsiteX36" fmla="*/ 7770 w 10000"/>
                <a:gd name="connsiteY36" fmla="*/ 9079 h 10000"/>
                <a:gd name="connsiteX37" fmla="*/ 7980 w 10000"/>
                <a:gd name="connsiteY37" fmla="*/ 9331 h 10000"/>
                <a:gd name="connsiteX38" fmla="*/ 8186 w 10000"/>
                <a:gd name="connsiteY38" fmla="*/ 9543 h 10000"/>
                <a:gd name="connsiteX39" fmla="*/ 8391 w 10000"/>
                <a:gd name="connsiteY39" fmla="*/ 9661 h 10000"/>
                <a:gd name="connsiteX40" fmla="*/ 8574 w 10000"/>
                <a:gd name="connsiteY40" fmla="*/ 9787 h 10000"/>
                <a:gd name="connsiteX41" fmla="*/ 8702 w 10000"/>
                <a:gd name="connsiteY41" fmla="*/ 9835 h 10000"/>
                <a:gd name="connsiteX42" fmla="*/ 8807 w 10000"/>
                <a:gd name="connsiteY42" fmla="*/ 9835 h 10000"/>
                <a:gd name="connsiteX43" fmla="*/ 8990 w 10000"/>
                <a:gd name="connsiteY43" fmla="*/ 9913 h 10000"/>
                <a:gd name="connsiteX44" fmla="*/ 9118 w 10000"/>
                <a:gd name="connsiteY44" fmla="*/ 9913 h 10000"/>
                <a:gd name="connsiteX45" fmla="*/ 9223 w 10000"/>
                <a:gd name="connsiteY45" fmla="*/ 9913 h 10000"/>
                <a:gd name="connsiteX46" fmla="*/ 9328 w 10000"/>
                <a:gd name="connsiteY46" fmla="*/ 9961 h 10000"/>
                <a:gd name="connsiteX47" fmla="*/ 9429 w 10000"/>
                <a:gd name="connsiteY47" fmla="*/ 9961 h 10000"/>
                <a:gd name="connsiteX48" fmla="*/ 9612 w 10000"/>
                <a:gd name="connsiteY48" fmla="*/ 9961 h 10000"/>
                <a:gd name="connsiteX49" fmla="*/ 9717 w 10000"/>
                <a:gd name="connsiteY49" fmla="*/ 9961 h 10000"/>
                <a:gd name="connsiteX50" fmla="*/ 9817 w 10000"/>
                <a:gd name="connsiteY50" fmla="*/ 9961 h 10000"/>
                <a:gd name="connsiteX51" fmla="*/ 10000 w 10000"/>
                <a:gd name="connsiteY51" fmla="*/ 10000 h 10000"/>
                <a:gd name="connsiteX52" fmla="*/ 10000 w 10000"/>
                <a:gd name="connsiteY52" fmla="*/ 10000 h 10000"/>
                <a:gd name="connsiteX53" fmla="*/ 3369 w 10000"/>
                <a:gd name="connsiteY53" fmla="*/ 9941 h 10000"/>
                <a:gd name="connsiteX54" fmla="*/ 0 w 10000"/>
                <a:gd name="connsiteY54"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7564 w 10000"/>
                <a:gd name="connsiteY34" fmla="*/ 8701 h 10000"/>
                <a:gd name="connsiteX35" fmla="*/ 7770 w 10000"/>
                <a:gd name="connsiteY35" fmla="*/ 9079 h 10000"/>
                <a:gd name="connsiteX36" fmla="*/ 7980 w 10000"/>
                <a:gd name="connsiteY36" fmla="*/ 9331 h 10000"/>
                <a:gd name="connsiteX37" fmla="*/ 8186 w 10000"/>
                <a:gd name="connsiteY37" fmla="*/ 9543 h 10000"/>
                <a:gd name="connsiteX38" fmla="*/ 8391 w 10000"/>
                <a:gd name="connsiteY38" fmla="*/ 9661 h 10000"/>
                <a:gd name="connsiteX39" fmla="*/ 8574 w 10000"/>
                <a:gd name="connsiteY39" fmla="*/ 9787 h 10000"/>
                <a:gd name="connsiteX40" fmla="*/ 8702 w 10000"/>
                <a:gd name="connsiteY40" fmla="*/ 9835 h 10000"/>
                <a:gd name="connsiteX41" fmla="*/ 8807 w 10000"/>
                <a:gd name="connsiteY41" fmla="*/ 9835 h 10000"/>
                <a:gd name="connsiteX42" fmla="*/ 8990 w 10000"/>
                <a:gd name="connsiteY42" fmla="*/ 9913 h 10000"/>
                <a:gd name="connsiteX43" fmla="*/ 9118 w 10000"/>
                <a:gd name="connsiteY43" fmla="*/ 9913 h 10000"/>
                <a:gd name="connsiteX44" fmla="*/ 9223 w 10000"/>
                <a:gd name="connsiteY44" fmla="*/ 9913 h 10000"/>
                <a:gd name="connsiteX45" fmla="*/ 9328 w 10000"/>
                <a:gd name="connsiteY45" fmla="*/ 9961 h 10000"/>
                <a:gd name="connsiteX46" fmla="*/ 9429 w 10000"/>
                <a:gd name="connsiteY46" fmla="*/ 9961 h 10000"/>
                <a:gd name="connsiteX47" fmla="*/ 9612 w 10000"/>
                <a:gd name="connsiteY47" fmla="*/ 9961 h 10000"/>
                <a:gd name="connsiteX48" fmla="*/ 9717 w 10000"/>
                <a:gd name="connsiteY48" fmla="*/ 9961 h 10000"/>
                <a:gd name="connsiteX49" fmla="*/ 9817 w 10000"/>
                <a:gd name="connsiteY49" fmla="*/ 9961 h 10000"/>
                <a:gd name="connsiteX50" fmla="*/ 10000 w 10000"/>
                <a:gd name="connsiteY50" fmla="*/ 10000 h 10000"/>
                <a:gd name="connsiteX51" fmla="*/ 10000 w 10000"/>
                <a:gd name="connsiteY51" fmla="*/ 10000 h 10000"/>
                <a:gd name="connsiteX52" fmla="*/ 3369 w 10000"/>
                <a:gd name="connsiteY52" fmla="*/ 9941 h 10000"/>
                <a:gd name="connsiteX53" fmla="*/ 0 w 10000"/>
                <a:gd name="connsiteY53"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7770 w 10000"/>
                <a:gd name="connsiteY34" fmla="*/ 9079 h 10000"/>
                <a:gd name="connsiteX35" fmla="*/ 7980 w 10000"/>
                <a:gd name="connsiteY35" fmla="*/ 9331 h 10000"/>
                <a:gd name="connsiteX36" fmla="*/ 8186 w 10000"/>
                <a:gd name="connsiteY36" fmla="*/ 9543 h 10000"/>
                <a:gd name="connsiteX37" fmla="*/ 8391 w 10000"/>
                <a:gd name="connsiteY37" fmla="*/ 9661 h 10000"/>
                <a:gd name="connsiteX38" fmla="*/ 8574 w 10000"/>
                <a:gd name="connsiteY38" fmla="*/ 9787 h 10000"/>
                <a:gd name="connsiteX39" fmla="*/ 8702 w 10000"/>
                <a:gd name="connsiteY39" fmla="*/ 9835 h 10000"/>
                <a:gd name="connsiteX40" fmla="*/ 8807 w 10000"/>
                <a:gd name="connsiteY40" fmla="*/ 9835 h 10000"/>
                <a:gd name="connsiteX41" fmla="*/ 8990 w 10000"/>
                <a:gd name="connsiteY41" fmla="*/ 9913 h 10000"/>
                <a:gd name="connsiteX42" fmla="*/ 9118 w 10000"/>
                <a:gd name="connsiteY42" fmla="*/ 9913 h 10000"/>
                <a:gd name="connsiteX43" fmla="*/ 9223 w 10000"/>
                <a:gd name="connsiteY43" fmla="*/ 9913 h 10000"/>
                <a:gd name="connsiteX44" fmla="*/ 9328 w 10000"/>
                <a:gd name="connsiteY44" fmla="*/ 9961 h 10000"/>
                <a:gd name="connsiteX45" fmla="*/ 9429 w 10000"/>
                <a:gd name="connsiteY45" fmla="*/ 9961 h 10000"/>
                <a:gd name="connsiteX46" fmla="*/ 9612 w 10000"/>
                <a:gd name="connsiteY46" fmla="*/ 9961 h 10000"/>
                <a:gd name="connsiteX47" fmla="*/ 9717 w 10000"/>
                <a:gd name="connsiteY47" fmla="*/ 9961 h 10000"/>
                <a:gd name="connsiteX48" fmla="*/ 9817 w 10000"/>
                <a:gd name="connsiteY48" fmla="*/ 9961 h 10000"/>
                <a:gd name="connsiteX49" fmla="*/ 10000 w 10000"/>
                <a:gd name="connsiteY49" fmla="*/ 10000 h 10000"/>
                <a:gd name="connsiteX50" fmla="*/ 10000 w 10000"/>
                <a:gd name="connsiteY50" fmla="*/ 10000 h 10000"/>
                <a:gd name="connsiteX51" fmla="*/ 3369 w 10000"/>
                <a:gd name="connsiteY51" fmla="*/ 9941 h 10000"/>
                <a:gd name="connsiteX52" fmla="*/ 0 w 10000"/>
                <a:gd name="connsiteY52"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7980 w 10000"/>
                <a:gd name="connsiteY34" fmla="*/ 9331 h 10000"/>
                <a:gd name="connsiteX35" fmla="*/ 8186 w 10000"/>
                <a:gd name="connsiteY35" fmla="*/ 9543 h 10000"/>
                <a:gd name="connsiteX36" fmla="*/ 8391 w 10000"/>
                <a:gd name="connsiteY36" fmla="*/ 9661 h 10000"/>
                <a:gd name="connsiteX37" fmla="*/ 8574 w 10000"/>
                <a:gd name="connsiteY37" fmla="*/ 9787 h 10000"/>
                <a:gd name="connsiteX38" fmla="*/ 8702 w 10000"/>
                <a:gd name="connsiteY38" fmla="*/ 9835 h 10000"/>
                <a:gd name="connsiteX39" fmla="*/ 8807 w 10000"/>
                <a:gd name="connsiteY39" fmla="*/ 9835 h 10000"/>
                <a:gd name="connsiteX40" fmla="*/ 8990 w 10000"/>
                <a:gd name="connsiteY40" fmla="*/ 9913 h 10000"/>
                <a:gd name="connsiteX41" fmla="*/ 9118 w 10000"/>
                <a:gd name="connsiteY41" fmla="*/ 9913 h 10000"/>
                <a:gd name="connsiteX42" fmla="*/ 9223 w 10000"/>
                <a:gd name="connsiteY42" fmla="*/ 9913 h 10000"/>
                <a:gd name="connsiteX43" fmla="*/ 9328 w 10000"/>
                <a:gd name="connsiteY43" fmla="*/ 9961 h 10000"/>
                <a:gd name="connsiteX44" fmla="*/ 9429 w 10000"/>
                <a:gd name="connsiteY44" fmla="*/ 9961 h 10000"/>
                <a:gd name="connsiteX45" fmla="*/ 9612 w 10000"/>
                <a:gd name="connsiteY45" fmla="*/ 9961 h 10000"/>
                <a:gd name="connsiteX46" fmla="*/ 9717 w 10000"/>
                <a:gd name="connsiteY46" fmla="*/ 9961 h 10000"/>
                <a:gd name="connsiteX47" fmla="*/ 9817 w 10000"/>
                <a:gd name="connsiteY47" fmla="*/ 9961 h 10000"/>
                <a:gd name="connsiteX48" fmla="*/ 10000 w 10000"/>
                <a:gd name="connsiteY48" fmla="*/ 10000 h 10000"/>
                <a:gd name="connsiteX49" fmla="*/ 10000 w 10000"/>
                <a:gd name="connsiteY49" fmla="*/ 10000 h 10000"/>
                <a:gd name="connsiteX50" fmla="*/ 3369 w 10000"/>
                <a:gd name="connsiteY50" fmla="*/ 9941 h 10000"/>
                <a:gd name="connsiteX51" fmla="*/ 0 w 10000"/>
                <a:gd name="connsiteY51"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8186 w 10000"/>
                <a:gd name="connsiteY34" fmla="*/ 9543 h 10000"/>
                <a:gd name="connsiteX35" fmla="*/ 8391 w 10000"/>
                <a:gd name="connsiteY35" fmla="*/ 9661 h 10000"/>
                <a:gd name="connsiteX36" fmla="*/ 8574 w 10000"/>
                <a:gd name="connsiteY36" fmla="*/ 9787 h 10000"/>
                <a:gd name="connsiteX37" fmla="*/ 8702 w 10000"/>
                <a:gd name="connsiteY37" fmla="*/ 9835 h 10000"/>
                <a:gd name="connsiteX38" fmla="*/ 8807 w 10000"/>
                <a:gd name="connsiteY38" fmla="*/ 9835 h 10000"/>
                <a:gd name="connsiteX39" fmla="*/ 8990 w 10000"/>
                <a:gd name="connsiteY39" fmla="*/ 9913 h 10000"/>
                <a:gd name="connsiteX40" fmla="*/ 9118 w 10000"/>
                <a:gd name="connsiteY40" fmla="*/ 9913 h 10000"/>
                <a:gd name="connsiteX41" fmla="*/ 9223 w 10000"/>
                <a:gd name="connsiteY41" fmla="*/ 9913 h 10000"/>
                <a:gd name="connsiteX42" fmla="*/ 9328 w 10000"/>
                <a:gd name="connsiteY42" fmla="*/ 9961 h 10000"/>
                <a:gd name="connsiteX43" fmla="*/ 9429 w 10000"/>
                <a:gd name="connsiteY43" fmla="*/ 9961 h 10000"/>
                <a:gd name="connsiteX44" fmla="*/ 9612 w 10000"/>
                <a:gd name="connsiteY44" fmla="*/ 9961 h 10000"/>
                <a:gd name="connsiteX45" fmla="*/ 9717 w 10000"/>
                <a:gd name="connsiteY45" fmla="*/ 9961 h 10000"/>
                <a:gd name="connsiteX46" fmla="*/ 9817 w 10000"/>
                <a:gd name="connsiteY46" fmla="*/ 9961 h 10000"/>
                <a:gd name="connsiteX47" fmla="*/ 10000 w 10000"/>
                <a:gd name="connsiteY47" fmla="*/ 10000 h 10000"/>
                <a:gd name="connsiteX48" fmla="*/ 10000 w 10000"/>
                <a:gd name="connsiteY48" fmla="*/ 10000 h 10000"/>
                <a:gd name="connsiteX49" fmla="*/ 3369 w 10000"/>
                <a:gd name="connsiteY49" fmla="*/ 9941 h 10000"/>
                <a:gd name="connsiteX50" fmla="*/ 0 w 10000"/>
                <a:gd name="connsiteY50"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8391 w 10000"/>
                <a:gd name="connsiteY34" fmla="*/ 9661 h 10000"/>
                <a:gd name="connsiteX35" fmla="*/ 8574 w 10000"/>
                <a:gd name="connsiteY35" fmla="*/ 9787 h 10000"/>
                <a:gd name="connsiteX36" fmla="*/ 8702 w 10000"/>
                <a:gd name="connsiteY36" fmla="*/ 9835 h 10000"/>
                <a:gd name="connsiteX37" fmla="*/ 8807 w 10000"/>
                <a:gd name="connsiteY37" fmla="*/ 9835 h 10000"/>
                <a:gd name="connsiteX38" fmla="*/ 8990 w 10000"/>
                <a:gd name="connsiteY38" fmla="*/ 9913 h 10000"/>
                <a:gd name="connsiteX39" fmla="*/ 9118 w 10000"/>
                <a:gd name="connsiteY39" fmla="*/ 9913 h 10000"/>
                <a:gd name="connsiteX40" fmla="*/ 9223 w 10000"/>
                <a:gd name="connsiteY40" fmla="*/ 9913 h 10000"/>
                <a:gd name="connsiteX41" fmla="*/ 9328 w 10000"/>
                <a:gd name="connsiteY41" fmla="*/ 9961 h 10000"/>
                <a:gd name="connsiteX42" fmla="*/ 9429 w 10000"/>
                <a:gd name="connsiteY42" fmla="*/ 9961 h 10000"/>
                <a:gd name="connsiteX43" fmla="*/ 9612 w 10000"/>
                <a:gd name="connsiteY43" fmla="*/ 9961 h 10000"/>
                <a:gd name="connsiteX44" fmla="*/ 9717 w 10000"/>
                <a:gd name="connsiteY44" fmla="*/ 9961 h 10000"/>
                <a:gd name="connsiteX45" fmla="*/ 9817 w 10000"/>
                <a:gd name="connsiteY45" fmla="*/ 9961 h 10000"/>
                <a:gd name="connsiteX46" fmla="*/ 10000 w 10000"/>
                <a:gd name="connsiteY46" fmla="*/ 10000 h 10000"/>
                <a:gd name="connsiteX47" fmla="*/ 10000 w 10000"/>
                <a:gd name="connsiteY47" fmla="*/ 10000 h 10000"/>
                <a:gd name="connsiteX48" fmla="*/ 3369 w 10000"/>
                <a:gd name="connsiteY48" fmla="*/ 9941 h 10000"/>
                <a:gd name="connsiteX49" fmla="*/ 0 w 10000"/>
                <a:gd name="connsiteY49"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8574 w 10000"/>
                <a:gd name="connsiteY34" fmla="*/ 9787 h 10000"/>
                <a:gd name="connsiteX35" fmla="*/ 8702 w 10000"/>
                <a:gd name="connsiteY35" fmla="*/ 9835 h 10000"/>
                <a:gd name="connsiteX36" fmla="*/ 8807 w 10000"/>
                <a:gd name="connsiteY36" fmla="*/ 9835 h 10000"/>
                <a:gd name="connsiteX37" fmla="*/ 8990 w 10000"/>
                <a:gd name="connsiteY37" fmla="*/ 9913 h 10000"/>
                <a:gd name="connsiteX38" fmla="*/ 9118 w 10000"/>
                <a:gd name="connsiteY38" fmla="*/ 9913 h 10000"/>
                <a:gd name="connsiteX39" fmla="*/ 9223 w 10000"/>
                <a:gd name="connsiteY39" fmla="*/ 9913 h 10000"/>
                <a:gd name="connsiteX40" fmla="*/ 9328 w 10000"/>
                <a:gd name="connsiteY40" fmla="*/ 9961 h 10000"/>
                <a:gd name="connsiteX41" fmla="*/ 9429 w 10000"/>
                <a:gd name="connsiteY41" fmla="*/ 9961 h 10000"/>
                <a:gd name="connsiteX42" fmla="*/ 9612 w 10000"/>
                <a:gd name="connsiteY42" fmla="*/ 9961 h 10000"/>
                <a:gd name="connsiteX43" fmla="*/ 9717 w 10000"/>
                <a:gd name="connsiteY43" fmla="*/ 9961 h 10000"/>
                <a:gd name="connsiteX44" fmla="*/ 9817 w 10000"/>
                <a:gd name="connsiteY44" fmla="*/ 9961 h 10000"/>
                <a:gd name="connsiteX45" fmla="*/ 10000 w 10000"/>
                <a:gd name="connsiteY45" fmla="*/ 10000 h 10000"/>
                <a:gd name="connsiteX46" fmla="*/ 10000 w 10000"/>
                <a:gd name="connsiteY46" fmla="*/ 10000 h 10000"/>
                <a:gd name="connsiteX47" fmla="*/ 3369 w 10000"/>
                <a:gd name="connsiteY47" fmla="*/ 9941 h 10000"/>
                <a:gd name="connsiteX48" fmla="*/ 0 w 10000"/>
                <a:gd name="connsiteY48"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8702 w 10000"/>
                <a:gd name="connsiteY34" fmla="*/ 9835 h 10000"/>
                <a:gd name="connsiteX35" fmla="*/ 8807 w 10000"/>
                <a:gd name="connsiteY35" fmla="*/ 9835 h 10000"/>
                <a:gd name="connsiteX36" fmla="*/ 8990 w 10000"/>
                <a:gd name="connsiteY36" fmla="*/ 9913 h 10000"/>
                <a:gd name="connsiteX37" fmla="*/ 9118 w 10000"/>
                <a:gd name="connsiteY37" fmla="*/ 9913 h 10000"/>
                <a:gd name="connsiteX38" fmla="*/ 9223 w 10000"/>
                <a:gd name="connsiteY38" fmla="*/ 9913 h 10000"/>
                <a:gd name="connsiteX39" fmla="*/ 9328 w 10000"/>
                <a:gd name="connsiteY39" fmla="*/ 9961 h 10000"/>
                <a:gd name="connsiteX40" fmla="*/ 9429 w 10000"/>
                <a:gd name="connsiteY40" fmla="*/ 9961 h 10000"/>
                <a:gd name="connsiteX41" fmla="*/ 9612 w 10000"/>
                <a:gd name="connsiteY41" fmla="*/ 9961 h 10000"/>
                <a:gd name="connsiteX42" fmla="*/ 9717 w 10000"/>
                <a:gd name="connsiteY42" fmla="*/ 9961 h 10000"/>
                <a:gd name="connsiteX43" fmla="*/ 9817 w 10000"/>
                <a:gd name="connsiteY43" fmla="*/ 9961 h 10000"/>
                <a:gd name="connsiteX44" fmla="*/ 10000 w 10000"/>
                <a:gd name="connsiteY44" fmla="*/ 10000 h 10000"/>
                <a:gd name="connsiteX45" fmla="*/ 10000 w 10000"/>
                <a:gd name="connsiteY45" fmla="*/ 10000 h 10000"/>
                <a:gd name="connsiteX46" fmla="*/ 3369 w 10000"/>
                <a:gd name="connsiteY46" fmla="*/ 9941 h 10000"/>
                <a:gd name="connsiteX47" fmla="*/ 0 w 10000"/>
                <a:gd name="connsiteY47"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8807 w 10000"/>
                <a:gd name="connsiteY34" fmla="*/ 9835 h 10000"/>
                <a:gd name="connsiteX35" fmla="*/ 8990 w 10000"/>
                <a:gd name="connsiteY35" fmla="*/ 9913 h 10000"/>
                <a:gd name="connsiteX36" fmla="*/ 9118 w 10000"/>
                <a:gd name="connsiteY36" fmla="*/ 9913 h 10000"/>
                <a:gd name="connsiteX37" fmla="*/ 9223 w 10000"/>
                <a:gd name="connsiteY37" fmla="*/ 9913 h 10000"/>
                <a:gd name="connsiteX38" fmla="*/ 9328 w 10000"/>
                <a:gd name="connsiteY38" fmla="*/ 9961 h 10000"/>
                <a:gd name="connsiteX39" fmla="*/ 9429 w 10000"/>
                <a:gd name="connsiteY39" fmla="*/ 9961 h 10000"/>
                <a:gd name="connsiteX40" fmla="*/ 9612 w 10000"/>
                <a:gd name="connsiteY40" fmla="*/ 9961 h 10000"/>
                <a:gd name="connsiteX41" fmla="*/ 9717 w 10000"/>
                <a:gd name="connsiteY41" fmla="*/ 9961 h 10000"/>
                <a:gd name="connsiteX42" fmla="*/ 9817 w 10000"/>
                <a:gd name="connsiteY42" fmla="*/ 9961 h 10000"/>
                <a:gd name="connsiteX43" fmla="*/ 10000 w 10000"/>
                <a:gd name="connsiteY43" fmla="*/ 10000 h 10000"/>
                <a:gd name="connsiteX44" fmla="*/ 10000 w 10000"/>
                <a:gd name="connsiteY44" fmla="*/ 10000 h 10000"/>
                <a:gd name="connsiteX45" fmla="*/ 3369 w 10000"/>
                <a:gd name="connsiteY45" fmla="*/ 9941 h 10000"/>
                <a:gd name="connsiteX46" fmla="*/ 0 w 10000"/>
                <a:gd name="connsiteY46"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8990 w 10000"/>
                <a:gd name="connsiteY34" fmla="*/ 9913 h 10000"/>
                <a:gd name="connsiteX35" fmla="*/ 9118 w 10000"/>
                <a:gd name="connsiteY35" fmla="*/ 9913 h 10000"/>
                <a:gd name="connsiteX36" fmla="*/ 9223 w 10000"/>
                <a:gd name="connsiteY36" fmla="*/ 9913 h 10000"/>
                <a:gd name="connsiteX37" fmla="*/ 9328 w 10000"/>
                <a:gd name="connsiteY37" fmla="*/ 9961 h 10000"/>
                <a:gd name="connsiteX38" fmla="*/ 9429 w 10000"/>
                <a:gd name="connsiteY38" fmla="*/ 9961 h 10000"/>
                <a:gd name="connsiteX39" fmla="*/ 9612 w 10000"/>
                <a:gd name="connsiteY39" fmla="*/ 9961 h 10000"/>
                <a:gd name="connsiteX40" fmla="*/ 9717 w 10000"/>
                <a:gd name="connsiteY40" fmla="*/ 9961 h 10000"/>
                <a:gd name="connsiteX41" fmla="*/ 9817 w 10000"/>
                <a:gd name="connsiteY41" fmla="*/ 9961 h 10000"/>
                <a:gd name="connsiteX42" fmla="*/ 10000 w 10000"/>
                <a:gd name="connsiteY42" fmla="*/ 10000 h 10000"/>
                <a:gd name="connsiteX43" fmla="*/ 10000 w 10000"/>
                <a:gd name="connsiteY43" fmla="*/ 10000 h 10000"/>
                <a:gd name="connsiteX44" fmla="*/ 3369 w 10000"/>
                <a:gd name="connsiteY44" fmla="*/ 9941 h 10000"/>
                <a:gd name="connsiteX45" fmla="*/ 0 w 10000"/>
                <a:gd name="connsiteY45"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9118 w 10000"/>
                <a:gd name="connsiteY34" fmla="*/ 9913 h 10000"/>
                <a:gd name="connsiteX35" fmla="*/ 9223 w 10000"/>
                <a:gd name="connsiteY35" fmla="*/ 9913 h 10000"/>
                <a:gd name="connsiteX36" fmla="*/ 9328 w 10000"/>
                <a:gd name="connsiteY36" fmla="*/ 9961 h 10000"/>
                <a:gd name="connsiteX37" fmla="*/ 9429 w 10000"/>
                <a:gd name="connsiteY37" fmla="*/ 9961 h 10000"/>
                <a:gd name="connsiteX38" fmla="*/ 9612 w 10000"/>
                <a:gd name="connsiteY38" fmla="*/ 9961 h 10000"/>
                <a:gd name="connsiteX39" fmla="*/ 9717 w 10000"/>
                <a:gd name="connsiteY39" fmla="*/ 9961 h 10000"/>
                <a:gd name="connsiteX40" fmla="*/ 9817 w 10000"/>
                <a:gd name="connsiteY40" fmla="*/ 9961 h 10000"/>
                <a:gd name="connsiteX41" fmla="*/ 10000 w 10000"/>
                <a:gd name="connsiteY41" fmla="*/ 10000 h 10000"/>
                <a:gd name="connsiteX42" fmla="*/ 10000 w 10000"/>
                <a:gd name="connsiteY42" fmla="*/ 10000 h 10000"/>
                <a:gd name="connsiteX43" fmla="*/ 3369 w 10000"/>
                <a:gd name="connsiteY43" fmla="*/ 9941 h 10000"/>
                <a:gd name="connsiteX44" fmla="*/ 0 w 10000"/>
                <a:gd name="connsiteY44"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9223 w 10000"/>
                <a:gd name="connsiteY34" fmla="*/ 9913 h 10000"/>
                <a:gd name="connsiteX35" fmla="*/ 9328 w 10000"/>
                <a:gd name="connsiteY35" fmla="*/ 9961 h 10000"/>
                <a:gd name="connsiteX36" fmla="*/ 9429 w 10000"/>
                <a:gd name="connsiteY36" fmla="*/ 9961 h 10000"/>
                <a:gd name="connsiteX37" fmla="*/ 9612 w 10000"/>
                <a:gd name="connsiteY37" fmla="*/ 9961 h 10000"/>
                <a:gd name="connsiteX38" fmla="*/ 9717 w 10000"/>
                <a:gd name="connsiteY38" fmla="*/ 9961 h 10000"/>
                <a:gd name="connsiteX39" fmla="*/ 9817 w 10000"/>
                <a:gd name="connsiteY39" fmla="*/ 9961 h 10000"/>
                <a:gd name="connsiteX40" fmla="*/ 10000 w 10000"/>
                <a:gd name="connsiteY40" fmla="*/ 10000 h 10000"/>
                <a:gd name="connsiteX41" fmla="*/ 10000 w 10000"/>
                <a:gd name="connsiteY41" fmla="*/ 10000 h 10000"/>
                <a:gd name="connsiteX42" fmla="*/ 3369 w 10000"/>
                <a:gd name="connsiteY42" fmla="*/ 9941 h 10000"/>
                <a:gd name="connsiteX43" fmla="*/ 0 w 10000"/>
                <a:gd name="connsiteY43"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9328 w 10000"/>
                <a:gd name="connsiteY34" fmla="*/ 9961 h 10000"/>
                <a:gd name="connsiteX35" fmla="*/ 9429 w 10000"/>
                <a:gd name="connsiteY35" fmla="*/ 9961 h 10000"/>
                <a:gd name="connsiteX36" fmla="*/ 9612 w 10000"/>
                <a:gd name="connsiteY36" fmla="*/ 9961 h 10000"/>
                <a:gd name="connsiteX37" fmla="*/ 9717 w 10000"/>
                <a:gd name="connsiteY37" fmla="*/ 9961 h 10000"/>
                <a:gd name="connsiteX38" fmla="*/ 9817 w 10000"/>
                <a:gd name="connsiteY38" fmla="*/ 9961 h 10000"/>
                <a:gd name="connsiteX39" fmla="*/ 10000 w 10000"/>
                <a:gd name="connsiteY39" fmla="*/ 10000 h 10000"/>
                <a:gd name="connsiteX40" fmla="*/ 10000 w 10000"/>
                <a:gd name="connsiteY40" fmla="*/ 10000 h 10000"/>
                <a:gd name="connsiteX41" fmla="*/ 3369 w 10000"/>
                <a:gd name="connsiteY41" fmla="*/ 9941 h 10000"/>
                <a:gd name="connsiteX42" fmla="*/ 0 w 10000"/>
                <a:gd name="connsiteY42"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9429 w 10000"/>
                <a:gd name="connsiteY34" fmla="*/ 9961 h 10000"/>
                <a:gd name="connsiteX35" fmla="*/ 9612 w 10000"/>
                <a:gd name="connsiteY35" fmla="*/ 9961 h 10000"/>
                <a:gd name="connsiteX36" fmla="*/ 9717 w 10000"/>
                <a:gd name="connsiteY36" fmla="*/ 9961 h 10000"/>
                <a:gd name="connsiteX37" fmla="*/ 9817 w 10000"/>
                <a:gd name="connsiteY37" fmla="*/ 9961 h 10000"/>
                <a:gd name="connsiteX38" fmla="*/ 10000 w 10000"/>
                <a:gd name="connsiteY38" fmla="*/ 10000 h 10000"/>
                <a:gd name="connsiteX39" fmla="*/ 10000 w 10000"/>
                <a:gd name="connsiteY39" fmla="*/ 10000 h 10000"/>
                <a:gd name="connsiteX40" fmla="*/ 3369 w 10000"/>
                <a:gd name="connsiteY40" fmla="*/ 9941 h 10000"/>
                <a:gd name="connsiteX41" fmla="*/ 0 w 10000"/>
                <a:gd name="connsiteY41" fmla="*/ 10000 h 10000"/>
                <a:gd name="connsiteX0" fmla="*/ 0 w 10000"/>
                <a:gd name="connsiteY0" fmla="*/ 10000 h 10683"/>
                <a:gd name="connsiteX1" fmla="*/ 750 w 10000"/>
                <a:gd name="connsiteY1" fmla="*/ 9961 h 10683"/>
                <a:gd name="connsiteX2" fmla="*/ 1165 w 10000"/>
                <a:gd name="connsiteY2" fmla="*/ 9874 h 10683"/>
                <a:gd name="connsiteX3" fmla="*/ 1266 w 10000"/>
                <a:gd name="connsiteY3" fmla="*/ 9835 h 10683"/>
                <a:gd name="connsiteX4" fmla="*/ 1476 w 10000"/>
                <a:gd name="connsiteY4" fmla="*/ 9748 h 10683"/>
                <a:gd name="connsiteX5" fmla="*/ 1682 w 10000"/>
                <a:gd name="connsiteY5" fmla="*/ 9622 h 10683"/>
                <a:gd name="connsiteX6" fmla="*/ 1915 w 10000"/>
                <a:gd name="connsiteY6" fmla="*/ 9457 h 10683"/>
                <a:gd name="connsiteX7" fmla="*/ 2116 w 10000"/>
                <a:gd name="connsiteY7" fmla="*/ 9265 h 10683"/>
                <a:gd name="connsiteX8" fmla="*/ 2303 w 10000"/>
                <a:gd name="connsiteY8" fmla="*/ 8992 h 10683"/>
                <a:gd name="connsiteX9" fmla="*/ 2514 w 10000"/>
                <a:gd name="connsiteY9" fmla="*/ 8575 h 10683"/>
                <a:gd name="connsiteX10" fmla="*/ 2719 w 10000"/>
                <a:gd name="connsiteY10" fmla="*/ 8071 h 10683"/>
                <a:gd name="connsiteX11" fmla="*/ 2952 w 10000"/>
                <a:gd name="connsiteY11" fmla="*/ 7402 h 10683"/>
                <a:gd name="connsiteX12" fmla="*/ 3368 w 10000"/>
                <a:gd name="connsiteY12" fmla="*/ 5732 h 10683"/>
                <a:gd name="connsiteX13" fmla="*/ 3807 w 10000"/>
                <a:gd name="connsiteY13" fmla="*/ 3764 h 10683"/>
                <a:gd name="connsiteX14" fmla="*/ 4689 w 10000"/>
                <a:gd name="connsiteY14" fmla="*/ 331 h 10683"/>
                <a:gd name="connsiteX15" fmla="*/ 4739 w 10000"/>
                <a:gd name="connsiteY15" fmla="*/ 244 h 10683"/>
                <a:gd name="connsiteX16" fmla="*/ 4895 w 10000"/>
                <a:gd name="connsiteY16" fmla="*/ 39 h 10683"/>
                <a:gd name="connsiteX17" fmla="*/ 4922 w 10000"/>
                <a:gd name="connsiteY17" fmla="*/ 39 h 10683"/>
                <a:gd name="connsiteX18" fmla="*/ 4922 w 10000"/>
                <a:gd name="connsiteY18" fmla="*/ 39 h 10683"/>
                <a:gd name="connsiteX19" fmla="*/ 4945 w 10000"/>
                <a:gd name="connsiteY19" fmla="*/ 39 h 10683"/>
                <a:gd name="connsiteX20" fmla="*/ 4945 w 10000"/>
                <a:gd name="connsiteY20" fmla="*/ 0 h 10683"/>
                <a:gd name="connsiteX21" fmla="*/ 4973 w 10000"/>
                <a:gd name="connsiteY21" fmla="*/ 0 h 10683"/>
                <a:gd name="connsiteX22" fmla="*/ 4973 w 10000"/>
                <a:gd name="connsiteY22" fmla="*/ 0 h 10683"/>
                <a:gd name="connsiteX23" fmla="*/ 5000 w 10000"/>
                <a:gd name="connsiteY23" fmla="*/ 0 h 10683"/>
                <a:gd name="connsiteX24" fmla="*/ 5000 w 10000"/>
                <a:gd name="connsiteY24" fmla="*/ 0 h 10683"/>
                <a:gd name="connsiteX25" fmla="*/ 5027 w 10000"/>
                <a:gd name="connsiteY25" fmla="*/ 0 h 10683"/>
                <a:gd name="connsiteX26" fmla="*/ 5027 w 10000"/>
                <a:gd name="connsiteY26" fmla="*/ 0 h 10683"/>
                <a:gd name="connsiteX27" fmla="*/ 5027 w 10000"/>
                <a:gd name="connsiteY27" fmla="*/ 0 h 10683"/>
                <a:gd name="connsiteX28" fmla="*/ 5050 w 10000"/>
                <a:gd name="connsiteY28" fmla="*/ 0 h 10683"/>
                <a:gd name="connsiteX29" fmla="*/ 5050 w 10000"/>
                <a:gd name="connsiteY29" fmla="*/ 0 h 10683"/>
                <a:gd name="connsiteX30" fmla="*/ 5078 w 10000"/>
                <a:gd name="connsiteY30" fmla="*/ 39 h 10683"/>
                <a:gd name="connsiteX31" fmla="*/ 5128 w 10000"/>
                <a:gd name="connsiteY31" fmla="*/ 39 h 10683"/>
                <a:gd name="connsiteX32" fmla="*/ 5155 w 10000"/>
                <a:gd name="connsiteY32" fmla="*/ 79 h 10683"/>
                <a:gd name="connsiteX33" fmla="*/ 5261 w 10000"/>
                <a:gd name="connsiteY33" fmla="*/ 205 h 10683"/>
                <a:gd name="connsiteX34" fmla="*/ 9612 w 10000"/>
                <a:gd name="connsiteY34" fmla="*/ 9961 h 10683"/>
                <a:gd name="connsiteX35" fmla="*/ 9717 w 10000"/>
                <a:gd name="connsiteY35" fmla="*/ 9961 h 10683"/>
                <a:gd name="connsiteX36" fmla="*/ 9817 w 10000"/>
                <a:gd name="connsiteY36" fmla="*/ 9961 h 10683"/>
                <a:gd name="connsiteX37" fmla="*/ 10000 w 10000"/>
                <a:gd name="connsiteY37" fmla="*/ 10000 h 10683"/>
                <a:gd name="connsiteX38" fmla="*/ 10000 w 10000"/>
                <a:gd name="connsiteY38" fmla="*/ 10000 h 10683"/>
                <a:gd name="connsiteX39" fmla="*/ 3369 w 10000"/>
                <a:gd name="connsiteY39" fmla="*/ 9941 h 10683"/>
                <a:gd name="connsiteX40" fmla="*/ 0 w 10000"/>
                <a:gd name="connsiteY40" fmla="*/ 10000 h 10683"/>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9717 w 10000"/>
                <a:gd name="connsiteY34" fmla="*/ 9961 h 10000"/>
                <a:gd name="connsiteX35" fmla="*/ 9817 w 10000"/>
                <a:gd name="connsiteY35" fmla="*/ 9961 h 10000"/>
                <a:gd name="connsiteX36" fmla="*/ 10000 w 10000"/>
                <a:gd name="connsiteY36" fmla="*/ 10000 h 10000"/>
                <a:gd name="connsiteX37" fmla="*/ 10000 w 10000"/>
                <a:gd name="connsiteY37" fmla="*/ 10000 h 10000"/>
                <a:gd name="connsiteX38" fmla="*/ 3369 w 10000"/>
                <a:gd name="connsiteY38" fmla="*/ 9941 h 10000"/>
                <a:gd name="connsiteX39" fmla="*/ 0 w 10000"/>
                <a:gd name="connsiteY39"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9817 w 10000"/>
                <a:gd name="connsiteY34" fmla="*/ 9961 h 10000"/>
                <a:gd name="connsiteX35" fmla="*/ 10000 w 10000"/>
                <a:gd name="connsiteY35" fmla="*/ 10000 h 10000"/>
                <a:gd name="connsiteX36" fmla="*/ 10000 w 10000"/>
                <a:gd name="connsiteY36" fmla="*/ 10000 h 10000"/>
                <a:gd name="connsiteX37" fmla="*/ 3369 w 10000"/>
                <a:gd name="connsiteY37" fmla="*/ 9941 h 10000"/>
                <a:gd name="connsiteX38" fmla="*/ 0 w 10000"/>
                <a:gd name="connsiteY38"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10000 w 10000"/>
                <a:gd name="connsiteY34" fmla="*/ 10000 h 10000"/>
                <a:gd name="connsiteX35" fmla="*/ 10000 w 10000"/>
                <a:gd name="connsiteY35" fmla="*/ 10000 h 10000"/>
                <a:gd name="connsiteX36" fmla="*/ 3369 w 10000"/>
                <a:gd name="connsiteY36" fmla="*/ 9941 h 10000"/>
                <a:gd name="connsiteX37" fmla="*/ 0 w 10000"/>
                <a:gd name="connsiteY37" fmla="*/ 10000 h 10000"/>
                <a:gd name="connsiteX0" fmla="*/ 0 w 10000"/>
                <a:gd name="connsiteY0" fmla="*/ 10000 h 10000"/>
                <a:gd name="connsiteX1" fmla="*/ 750 w 10000"/>
                <a:gd name="connsiteY1" fmla="*/ 9961 h 10000"/>
                <a:gd name="connsiteX2" fmla="*/ 1165 w 10000"/>
                <a:gd name="connsiteY2" fmla="*/ 9874 h 10000"/>
                <a:gd name="connsiteX3" fmla="*/ 1266 w 10000"/>
                <a:gd name="connsiteY3" fmla="*/ 9835 h 10000"/>
                <a:gd name="connsiteX4" fmla="*/ 1476 w 10000"/>
                <a:gd name="connsiteY4" fmla="*/ 9748 h 10000"/>
                <a:gd name="connsiteX5" fmla="*/ 1682 w 10000"/>
                <a:gd name="connsiteY5" fmla="*/ 9622 h 10000"/>
                <a:gd name="connsiteX6" fmla="*/ 1915 w 10000"/>
                <a:gd name="connsiteY6" fmla="*/ 9457 h 10000"/>
                <a:gd name="connsiteX7" fmla="*/ 2116 w 10000"/>
                <a:gd name="connsiteY7" fmla="*/ 9265 h 10000"/>
                <a:gd name="connsiteX8" fmla="*/ 2303 w 10000"/>
                <a:gd name="connsiteY8" fmla="*/ 8992 h 10000"/>
                <a:gd name="connsiteX9" fmla="*/ 2514 w 10000"/>
                <a:gd name="connsiteY9" fmla="*/ 8575 h 10000"/>
                <a:gd name="connsiteX10" fmla="*/ 2719 w 10000"/>
                <a:gd name="connsiteY10" fmla="*/ 8071 h 10000"/>
                <a:gd name="connsiteX11" fmla="*/ 2952 w 10000"/>
                <a:gd name="connsiteY11" fmla="*/ 7402 h 10000"/>
                <a:gd name="connsiteX12" fmla="*/ 3368 w 10000"/>
                <a:gd name="connsiteY12" fmla="*/ 5732 h 10000"/>
                <a:gd name="connsiteX13" fmla="*/ 3807 w 10000"/>
                <a:gd name="connsiteY13" fmla="*/ 3764 h 10000"/>
                <a:gd name="connsiteX14" fmla="*/ 4689 w 10000"/>
                <a:gd name="connsiteY14" fmla="*/ 331 h 10000"/>
                <a:gd name="connsiteX15" fmla="*/ 4739 w 10000"/>
                <a:gd name="connsiteY15" fmla="*/ 244 h 10000"/>
                <a:gd name="connsiteX16" fmla="*/ 4895 w 10000"/>
                <a:gd name="connsiteY16" fmla="*/ 39 h 10000"/>
                <a:gd name="connsiteX17" fmla="*/ 4922 w 10000"/>
                <a:gd name="connsiteY17" fmla="*/ 39 h 10000"/>
                <a:gd name="connsiteX18" fmla="*/ 4922 w 10000"/>
                <a:gd name="connsiteY18" fmla="*/ 39 h 10000"/>
                <a:gd name="connsiteX19" fmla="*/ 4945 w 10000"/>
                <a:gd name="connsiteY19" fmla="*/ 39 h 10000"/>
                <a:gd name="connsiteX20" fmla="*/ 4945 w 10000"/>
                <a:gd name="connsiteY20" fmla="*/ 0 h 10000"/>
                <a:gd name="connsiteX21" fmla="*/ 4973 w 10000"/>
                <a:gd name="connsiteY21" fmla="*/ 0 h 10000"/>
                <a:gd name="connsiteX22" fmla="*/ 4973 w 10000"/>
                <a:gd name="connsiteY22" fmla="*/ 0 h 10000"/>
                <a:gd name="connsiteX23" fmla="*/ 5000 w 10000"/>
                <a:gd name="connsiteY23" fmla="*/ 0 h 10000"/>
                <a:gd name="connsiteX24" fmla="*/ 5000 w 10000"/>
                <a:gd name="connsiteY24" fmla="*/ 0 h 10000"/>
                <a:gd name="connsiteX25" fmla="*/ 5027 w 10000"/>
                <a:gd name="connsiteY25" fmla="*/ 0 h 10000"/>
                <a:gd name="connsiteX26" fmla="*/ 5027 w 10000"/>
                <a:gd name="connsiteY26" fmla="*/ 0 h 10000"/>
                <a:gd name="connsiteX27" fmla="*/ 5027 w 10000"/>
                <a:gd name="connsiteY27" fmla="*/ 0 h 10000"/>
                <a:gd name="connsiteX28" fmla="*/ 5050 w 10000"/>
                <a:gd name="connsiteY28" fmla="*/ 0 h 10000"/>
                <a:gd name="connsiteX29" fmla="*/ 5050 w 10000"/>
                <a:gd name="connsiteY29" fmla="*/ 0 h 10000"/>
                <a:gd name="connsiteX30" fmla="*/ 5078 w 10000"/>
                <a:gd name="connsiteY30" fmla="*/ 39 h 10000"/>
                <a:gd name="connsiteX31" fmla="*/ 5128 w 10000"/>
                <a:gd name="connsiteY31" fmla="*/ 39 h 10000"/>
                <a:gd name="connsiteX32" fmla="*/ 5155 w 10000"/>
                <a:gd name="connsiteY32" fmla="*/ 79 h 10000"/>
                <a:gd name="connsiteX33" fmla="*/ 5261 w 10000"/>
                <a:gd name="connsiteY33" fmla="*/ 205 h 10000"/>
                <a:gd name="connsiteX34" fmla="*/ 10000 w 10000"/>
                <a:gd name="connsiteY34" fmla="*/ 10000 h 10000"/>
                <a:gd name="connsiteX35" fmla="*/ 3369 w 10000"/>
                <a:gd name="connsiteY35" fmla="*/ 9941 h 10000"/>
                <a:gd name="connsiteX36" fmla="*/ 0 w 10000"/>
                <a:gd name="connsiteY36" fmla="*/ 10000 h 10000"/>
                <a:gd name="connsiteX0" fmla="*/ 0 w 5261"/>
                <a:gd name="connsiteY0" fmla="*/ 10000 h 10000"/>
                <a:gd name="connsiteX1" fmla="*/ 750 w 5261"/>
                <a:gd name="connsiteY1" fmla="*/ 9961 h 10000"/>
                <a:gd name="connsiteX2" fmla="*/ 1165 w 5261"/>
                <a:gd name="connsiteY2" fmla="*/ 9874 h 10000"/>
                <a:gd name="connsiteX3" fmla="*/ 1266 w 5261"/>
                <a:gd name="connsiteY3" fmla="*/ 9835 h 10000"/>
                <a:gd name="connsiteX4" fmla="*/ 1476 w 5261"/>
                <a:gd name="connsiteY4" fmla="*/ 9748 h 10000"/>
                <a:gd name="connsiteX5" fmla="*/ 1682 w 5261"/>
                <a:gd name="connsiteY5" fmla="*/ 9622 h 10000"/>
                <a:gd name="connsiteX6" fmla="*/ 1915 w 5261"/>
                <a:gd name="connsiteY6" fmla="*/ 9457 h 10000"/>
                <a:gd name="connsiteX7" fmla="*/ 2116 w 5261"/>
                <a:gd name="connsiteY7" fmla="*/ 9265 h 10000"/>
                <a:gd name="connsiteX8" fmla="*/ 2303 w 5261"/>
                <a:gd name="connsiteY8" fmla="*/ 8992 h 10000"/>
                <a:gd name="connsiteX9" fmla="*/ 2514 w 5261"/>
                <a:gd name="connsiteY9" fmla="*/ 8575 h 10000"/>
                <a:gd name="connsiteX10" fmla="*/ 2719 w 5261"/>
                <a:gd name="connsiteY10" fmla="*/ 8071 h 10000"/>
                <a:gd name="connsiteX11" fmla="*/ 2952 w 5261"/>
                <a:gd name="connsiteY11" fmla="*/ 7402 h 10000"/>
                <a:gd name="connsiteX12" fmla="*/ 3368 w 5261"/>
                <a:gd name="connsiteY12" fmla="*/ 5732 h 10000"/>
                <a:gd name="connsiteX13" fmla="*/ 3807 w 5261"/>
                <a:gd name="connsiteY13" fmla="*/ 3764 h 10000"/>
                <a:gd name="connsiteX14" fmla="*/ 4689 w 5261"/>
                <a:gd name="connsiteY14" fmla="*/ 331 h 10000"/>
                <a:gd name="connsiteX15" fmla="*/ 4739 w 5261"/>
                <a:gd name="connsiteY15" fmla="*/ 244 h 10000"/>
                <a:gd name="connsiteX16" fmla="*/ 4895 w 5261"/>
                <a:gd name="connsiteY16" fmla="*/ 39 h 10000"/>
                <a:gd name="connsiteX17" fmla="*/ 4922 w 5261"/>
                <a:gd name="connsiteY17" fmla="*/ 39 h 10000"/>
                <a:gd name="connsiteX18" fmla="*/ 4922 w 5261"/>
                <a:gd name="connsiteY18" fmla="*/ 39 h 10000"/>
                <a:gd name="connsiteX19" fmla="*/ 4945 w 5261"/>
                <a:gd name="connsiteY19" fmla="*/ 39 h 10000"/>
                <a:gd name="connsiteX20" fmla="*/ 4945 w 5261"/>
                <a:gd name="connsiteY20" fmla="*/ 0 h 10000"/>
                <a:gd name="connsiteX21" fmla="*/ 4973 w 5261"/>
                <a:gd name="connsiteY21" fmla="*/ 0 h 10000"/>
                <a:gd name="connsiteX22" fmla="*/ 4973 w 5261"/>
                <a:gd name="connsiteY22" fmla="*/ 0 h 10000"/>
                <a:gd name="connsiteX23" fmla="*/ 5000 w 5261"/>
                <a:gd name="connsiteY23" fmla="*/ 0 h 10000"/>
                <a:gd name="connsiteX24" fmla="*/ 5000 w 5261"/>
                <a:gd name="connsiteY24" fmla="*/ 0 h 10000"/>
                <a:gd name="connsiteX25" fmla="*/ 5027 w 5261"/>
                <a:gd name="connsiteY25" fmla="*/ 0 h 10000"/>
                <a:gd name="connsiteX26" fmla="*/ 5027 w 5261"/>
                <a:gd name="connsiteY26" fmla="*/ 0 h 10000"/>
                <a:gd name="connsiteX27" fmla="*/ 5027 w 5261"/>
                <a:gd name="connsiteY27" fmla="*/ 0 h 10000"/>
                <a:gd name="connsiteX28" fmla="*/ 5050 w 5261"/>
                <a:gd name="connsiteY28" fmla="*/ 0 h 10000"/>
                <a:gd name="connsiteX29" fmla="*/ 5050 w 5261"/>
                <a:gd name="connsiteY29" fmla="*/ 0 h 10000"/>
                <a:gd name="connsiteX30" fmla="*/ 5078 w 5261"/>
                <a:gd name="connsiteY30" fmla="*/ 39 h 10000"/>
                <a:gd name="connsiteX31" fmla="*/ 5128 w 5261"/>
                <a:gd name="connsiteY31" fmla="*/ 39 h 10000"/>
                <a:gd name="connsiteX32" fmla="*/ 5155 w 5261"/>
                <a:gd name="connsiteY32" fmla="*/ 79 h 10000"/>
                <a:gd name="connsiteX33" fmla="*/ 5261 w 5261"/>
                <a:gd name="connsiteY33" fmla="*/ 205 h 10000"/>
                <a:gd name="connsiteX34" fmla="*/ 3369 w 5261"/>
                <a:gd name="connsiteY34" fmla="*/ 9941 h 10000"/>
                <a:gd name="connsiteX35" fmla="*/ 0 w 5261"/>
                <a:gd name="connsiteY35" fmla="*/ 10000 h 10000"/>
                <a:gd name="connsiteX0" fmla="*/ 0 w 9799"/>
                <a:gd name="connsiteY0" fmla="*/ 10000 h 10000"/>
                <a:gd name="connsiteX1" fmla="*/ 1426 w 9799"/>
                <a:gd name="connsiteY1" fmla="*/ 9961 h 10000"/>
                <a:gd name="connsiteX2" fmla="*/ 2214 w 9799"/>
                <a:gd name="connsiteY2" fmla="*/ 9874 h 10000"/>
                <a:gd name="connsiteX3" fmla="*/ 2406 w 9799"/>
                <a:gd name="connsiteY3" fmla="*/ 9835 h 10000"/>
                <a:gd name="connsiteX4" fmla="*/ 2806 w 9799"/>
                <a:gd name="connsiteY4" fmla="*/ 9748 h 10000"/>
                <a:gd name="connsiteX5" fmla="*/ 3197 w 9799"/>
                <a:gd name="connsiteY5" fmla="*/ 9622 h 10000"/>
                <a:gd name="connsiteX6" fmla="*/ 3640 w 9799"/>
                <a:gd name="connsiteY6" fmla="*/ 9457 h 10000"/>
                <a:gd name="connsiteX7" fmla="*/ 4022 w 9799"/>
                <a:gd name="connsiteY7" fmla="*/ 9265 h 10000"/>
                <a:gd name="connsiteX8" fmla="*/ 4377 w 9799"/>
                <a:gd name="connsiteY8" fmla="*/ 8992 h 10000"/>
                <a:gd name="connsiteX9" fmla="*/ 4779 w 9799"/>
                <a:gd name="connsiteY9" fmla="*/ 8575 h 10000"/>
                <a:gd name="connsiteX10" fmla="*/ 5168 w 9799"/>
                <a:gd name="connsiteY10" fmla="*/ 8071 h 10000"/>
                <a:gd name="connsiteX11" fmla="*/ 5611 w 9799"/>
                <a:gd name="connsiteY11" fmla="*/ 7402 h 10000"/>
                <a:gd name="connsiteX12" fmla="*/ 6402 w 9799"/>
                <a:gd name="connsiteY12" fmla="*/ 5732 h 10000"/>
                <a:gd name="connsiteX13" fmla="*/ 7236 w 9799"/>
                <a:gd name="connsiteY13" fmla="*/ 3764 h 10000"/>
                <a:gd name="connsiteX14" fmla="*/ 8913 w 9799"/>
                <a:gd name="connsiteY14" fmla="*/ 331 h 10000"/>
                <a:gd name="connsiteX15" fmla="*/ 9008 w 9799"/>
                <a:gd name="connsiteY15" fmla="*/ 244 h 10000"/>
                <a:gd name="connsiteX16" fmla="*/ 9304 w 9799"/>
                <a:gd name="connsiteY16" fmla="*/ 39 h 10000"/>
                <a:gd name="connsiteX17" fmla="*/ 9356 w 9799"/>
                <a:gd name="connsiteY17" fmla="*/ 39 h 10000"/>
                <a:gd name="connsiteX18" fmla="*/ 9356 w 9799"/>
                <a:gd name="connsiteY18" fmla="*/ 39 h 10000"/>
                <a:gd name="connsiteX19" fmla="*/ 9399 w 9799"/>
                <a:gd name="connsiteY19" fmla="*/ 39 h 10000"/>
                <a:gd name="connsiteX20" fmla="*/ 9399 w 9799"/>
                <a:gd name="connsiteY20" fmla="*/ 0 h 10000"/>
                <a:gd name="connsiteX21" fmla="*/ 9453 w 9799"/>
                <a:gd name="connsiteY21" fmla="*/ 0 h 10000"/>
                <a:gd name="connsiteX22" fmla="*/ 9453 w 9799"/>
                <a:gd name="connsiteY22" fmla="*/ 0 h 10000"/>
                <a:gd name="connsiteX23" fmla="*/ 9504 w 9799"/>
                <a:gd name="connsiteY23" fmla="*/ 0 h 10000"/>
                <a:gd name="connsiteX24" fmla="*/ 9504 w 9799"/>
                <a:gd name="connsiteY24" fmla="*/ 0 h 10000"/>
                <a:gd name="connsiteX25" fmla="*/ 9555 w 9799"/>
                <a:gd name="connsiteY25" fmla="*/ 0 h 10000"/>
                <a:gd name="connsiteX26" fmla="*/ 9555 w 9799"/>
                <a:gd name="connsiteY26" fmla="*/ 0 h 10000"/>
                <a:gd name="connsiteX27" fmla="*/ 9555 w 9799"/>
                <a:gd name="connsiteY27" fmla="*/ 0 h 10000"/>
                <a:gd name="connsiteX28" fmla="*/ 9599 w 9799"/>
                <a:gd name="connsiteY28" fmla="*/ 0 h 10000"/>
                <a:gd name="connsiteX29" fmla="*/ 9599 w 9799"/>
                <a:gd name="connsiteY29" fmla="*/ 0 h 10000"/>
                <a:gd name="connsiteX30" fmla="*/ 9652 w 9799"/>
                <a:gd name="connsiteY30" fmla="*/ 39 h 10000"/>
                <a:gd name="connsiteX31" fmla="*/ 9747 w 9799"/>
                <a:gd name="connsiteY31" fmla="*/ 39 h 10000"/>
                <a:gd name="connsiteX32" fmla="*/ 9799 w 9799"/>
                <a:gd name="connsiteY32" fmla="*/ 79 h 10000"/>
                <a:gd name="connsiteX33" fmla="*/ 6404 w 9799"/>
                <a:gd name="connsiteY33" fmla="*/ 9941 h 10000"/>
                <a:gd name="connsiteX34" fmla="*/ 0 w 9799"/>
                <a:gd name="connsiteY34" fmla="*/ 10000 h 10000"/>
                <a:gd name="connsiteX0" fmla="*/ 0 w 9947"/>
                <a:gd name="connsiteY0" fmla="*/ 10000 h 10000"/>
                <a:gd name="connsiteX1" fmla="*/ 1455 w 9947"/>
                <a:gd name="connsiteY1" fmla="*/ 9961 h 10000"/>
                <a:gd name="connsiteX2" fmla="*/ 2259 w 9947"/>
                <a:gd name="connsiteY2" fmla="*/ 9874 h 10000"/>
                <a:gd name="connsiteX3" fmla="*/ 2455 w 9947"/>
                <a:gd name="connsiteY3" fmla="*/ 9835 h 10000"/>
                <a:gd name="connsiteX4" fmla="*/ 2864 w 9947"/>
                <a:gd name="connsiteY4" fmla="*/ 9748 h 10000"/>
                <a:gd name="connsiteX5" fmla="*/ 3263 w 9947"/>
                <a:gd name="connsiteY5" fmla="*/ 9622 h 10000"/>
                <a:gd name="connsiteX6" fmla="*/ 3715 w 9947"/>
                <a:gd name="connsiteY6" fmla="*/ 9457 h 10000"/>
                <a:gd name="connsiteX7" fmla="*/ 4105 w 9947"/>
                <a:gd name="connsiteY7" fmla="*/ 9265 h 10000"/>
                <a:gd name="connsiteX8" fmla="*/ 4467 w 9947"/>
                <a:gd name="connsiteY8" fmla="*/ 8992 h 10000"/>
                <a:gd name="connsiteX9" fmla="*/ 4877 w 9947"/>
                <a:gd name="connsiteY9" fmla="*/ 8575 h 10000"/>
                <a:gd name="connsiteX10" fmla="*/ 5274 w 9947"/>
                <a:gd name="connsiteY10" fmla="*/ 8071 h 10000"/>
                <a:gd name="connsiteX11" fmla="*/ 5726 w 9947"/>
                <a:gd name="connsiteY11" fmla="*/ 7402 h 10000"/>
                <a:gd name="connsiteX12" fmla="*/ 6533 w 9947"/>
                <a:gd name="connsiteY12" fmla="*/ 5732 h 10000"/>
                <a:gd name="connsiteX13" fmla="*/ 7384 w 9947"/>
                <a:gd name="connsiteY13" fmla="*/ 3764 h 10000"/>
                <a:gd name="connsiteX14" fmla="*/ 9096 w 9947"/>
                <a:gd name="connsiteY14" fmla="*/ 331 h 10000"/>
                <a:gd name="connsiteX15" fmla="*/ 9193 w 9947"/>
                <a:gd name="connsiteY15" fmla="*/ 244 h 10000"/>
                <a:gd name="connsiteX16" fmla="*/ 9495 w 9947"/>
                <a:gd name="connsiteY16" fmla="*/ 39 h 10000"/>
                <a:gd name="connsiteX17" fmla="*/ 9548 w 9947"/>
                <a:gd name="connsiteY17" fmla="*/ 39 h 10000"/>
                <a:gd name="connsiteX18" fmla="*/ 9548 w 9947"/>
                <a:gd name="connsiteY18" fmla="*/ 39 h 10000"/>
                <a:gd name="connsiteX19" fmla="*/ 9592 w 9947"/>
                <a:gd name="connsiteY19" fmla="*/ 39 h 10000"/>
                <a:gd name="connsiteX20" fmla="*/ 9592 w 9947"/>
                <a:gd name="connsiteY20" fmla="*/ 0 h 10000"/>
                <a:gd name="connsiteX21" fmla="*/ 9647 w 9947"/>
                <a:gd name="connsiteY21" fmla="*/ 0 h 10000"/>
                <a:gd name="connsiteX22" fmla="*/ 9647 w 9947"/>
                <a:gd name="connsiteY22" fmla="*/ 0 h 10000"/>
                <a:gd name="connsiteX23" fmla="*/ 9699 w 9947"/>
                <a:gd name="connsiteY23" fmla="*/ 0 h 10000"/>
                <a:gd name="connsiteX24" fmla="*/ 9699 w 9947"/>
                <a:gd name="connsiteY24" fmla="*/ 0 h 10000"/>
                <a:gd name="connsiteX25" fmla="*/ 9751 w 9947"/>
                <a:gd name="connsiteY25" fmla="*/ 0 h 10000"/>
                <a:gd name="connsiteX26" fmla="*/ 9751 w 9947"/>
                <a:gd name="connsiteY26" fmla="*/ 0 h 10000"/>
                <a:gd name="connsiteX27" fmla="*/ 9751 w 9947"/>
                <a:gd name="connsiteY27" fmla="*/ 0 h 10000"/>
                <a:gd name="connsiteX28" fmla="*/ 9796 w 9947"/>
                <a:gd name="connsiteY28" fmla="*/ 0 h 10000"/>
                <a:gd name="connsiteX29" fmla="*/ 9796 w 9947"/>
                <a:gd name="connsiteY29" fmla="*/ 0 h 10000"/>
                <a:gd name="connsiteX30" fmla="*/ 9850 w 9947"/>
                <a:gd name="connsiteY30" fmla="*/ 39 h 10000"/>
                <a:gd name="connsiteX31" fmla="*/ 9947 w 9947"/>
                <a:gd name="connsiteY31" fmla="*/ 39 h 10000"/>
                <a:gd name="connsiteX32" fmla="*/ 6535 w 9947"/>
                <a:gd name="connsiteY32" fmla="*/ 9941 h 10000"/>
                <a:gd name="connsiteX33" fmla="*/ 0 w 9947"/>
                <a:gd name="connsiteY33" fmla="*/ 10000 h 10000"/>
                <a:gd name="connsiteX0" fmla="*/ 0 w 9902"/>
                <a:gd name="connsiteY0" fmla="*/ 10000 h 10000"/>
                <a:gd name="connsiteX1" fmla="*/ 1463 w 9902"/>
                <a:gd name="connsiteY1" fmla="*/ 9961 h 10000"/>
                <a:gd name="connsiteX2" fmla="*/ 2271 w 9902"/>
                <a:gd name="connsiteY2" fmla="*/ 9874 h 10000"/>
                <a:gd name="connsiteX3" fmla="*/ 2468 w 9902"/>
                <a:gd name="connsiteY3" fmla="*/ 9835 h 10000"/>
                <a:gd name="connsiteX4" fmla="*/ 2879 w 9902"/>
                <a:gd name="connsiteY4" fmla="*/ 9748 h 10000"/>
                <a:gd name="connsiteX5" fmla="*/ 3280 w 9902"/>
                <a:gd name="connsiteY5" fmla="*/ 9622 h 10000"/>
                <a:gd name="connsiteX6" fmla="*/ 3735 w 9902"/>
                <a:gd name="connsiteY6" fmla="*/ 9457 h 10000"/>
                <a:gd name="connsiteX7" fmla="*/ 4127 w 9902"/>
                <a:gd name="connsiteY7" fmla="*/ 9265 h 10000"/>
                <a:gd name="connsiteX8" fmla="*/ 4491 w 9902"/>
                <a:gd name="connsiteY8" fmla="*/ 8992 h 10000"/>
                <a:gd name="connsiteX9" fmla="*/ 4903 w 9902"/>
                <a:gd name="connsiteY9" fmla="*/ 8575 h 10000"/>
                <a:gd name="connsiteX10" fmla="*/ 5302 w 9902"/>
                <a:gd name="connsiteY10" fmla="*/ 8071 h 10000"/>
                <a:gd name="connsiteX11" fmla="*/ 5757 w 9902"/>
                <a:gd name="connsiteY11" fmla="*/ 7402 h 10000"/>
                <a:gd name="connsiteX12" fmla="*/ 6568 w 9902"/>
                <a:gd name="connsiteY12" fmla="*/ 5732 h 10000"/>
                <a:gd name="connsiteX13" fmla="*/ 7423 w 9902"/>
                <a:gd name="connsiteY13" fmla="*/ 3764 h 10000"/>
                <a:gd name="connsiteX14" fmla="*/ 9144 w 9902"/>
                <a:gd name="connsiteY14" fmla="*/ 331 h 10000"/>
                <a:gd name="connsiteX15" fmla="*/ 9242 w 9902"/>
                <a:gd name="connsiteY15" fmla="*/ 244 h 10000"/>
                <a:gd name="connsiteX16" fmla="*/ 9546 w 9902"/>
                <a:gd name="connsiteY16" fmla="*/ 39 h 10000"/>
                <a:gd name="connsiteX17" fmla="*/ 9599 w 9902"/>
                <a:gd name="connsiteY17" fmla="*/ 39 h 10000"/>
                <a:gd name="connsiteX18" fmla="*/ 9599 w 9902"/>
                <a:gd name="connsiteY18" fmla="*/ 39 h 10000"/>
                <a:gd name="connsiteX19" fmla="*/ 9643 w 9902"/>
                <a:gd name="connsiteY19" fmla="*/ 39 h 10000"/>
                <a:gd name="connsiteX20" fmla="*/ 9643 w 9902"/>
                <a:gd name="connsiteY20" fmla="*/ 0 h 10000"/>
                <a:gd name="connsiteX21" fmla="*/ 9698 w 9902"/>
                <a:gd name="connsiteY21" fmla="*/ 0 h 10000"/>
                <a:gd name="connsiteX22" fmla="*/ 9698 w 9902"/>
                <a:gd name="connsiteY22" fmla="*/ 0 h 10000"/>
                <a:gd name="connsiteX23" fmla="*/ 9751 w 9902"/>
                <a:gd name="connsiteY23" fmla="*/ 0 h 10000"/>
                <a:gd name="connsiteX24" fmla="*/ 9751 w 9902"/>
                <a:gd name="connsiteY24" fmla="*/ 0 h 10000"/>
                <a:gd name="connsiteX25" fmla="*/ 9803 w 9902"/>
                <a:gd name="connsiteY25" fmla="*/ 0 h 10000"/>
                <a:gd name="connsiteX26" fmla="*/ 9803 w 9902"/>
                <a:gd name="connsiteY26" fmla="*/ 0 h 10000"/>
                <a:gd name="connsiteX27" fmla="*/ 9803 w 9902"/>
                <a:gd name="connsiteY27" fmla="*/ 0 h 10000"/>
                <a:gd name="connsiteX28" fmla="*/ 9848 w 9902"/>
                <a:gd name="connsiteY28" fmla="*/ 0 h 10000"/>
                <a:gd name="connsiteX29" fmla="*/ 9848 w 9902"/>
                <a:gd name="connsiteY29" fmla="*/ 0 h 10000"/>
                <a:gd name="connsiteX30" fmla="*/ 9902 w 9902"/>
                <a:gd name="connsiteY30" fmla="*/ 39 h 10000"/>
                <a:gd name="connsiteX31" fmla="*/ 6570 w 9902"/>
                <a:gd name="connsiteY31" fmla="*/ 9941 h 10000"/>
                <a:gd name="connsiteX32" fmla="*/ 0 w 9902"/>
                <a:gd name="connsiteY32" fmla="*/ 10000 h 10000"/>
                <a:gd name="connsiteX0" fmla="*/ 0 w 9945"/>
                <a:gd name="connsiteY0" fmla="*/ 10000 h 10000"/>
                <a:gd name="connsiteX1" fmla="*/ 1477 w 9945"/>
                <a:gd name="connsiteY1" fmla="*/ 9961 h 10000"/>
                <a:gd name="connsiteX2" fmla="*/ 2293 w 9945"/>
                <a:gd name="connsiteY2" fmla="*/ 9874 h 10000"/>
                <a:gd name="connsiteX3" fmla="*/ 2492 w 9945"/>
                <a:gd name="connsiteY3" fmla="*/ 9835 h 10000"/>
                <a:gd name="connsiteX4" fmla="*/ 2907 w 9945"/>
                <a:gd name="connsiteY4" fmla="*/ 9748 h 10000"/>
                <a:gd name="connsiteX5" fmla="*/ 3312 w 9945"/>
                <a:gd name="connsiteY5" fmla="*/ 9622 h 10000"/>
                <a:gd name="connsiteX6" fmla="*/ 3772 w 9945"/>
                <a:gd name="connsiteY6" fmla="*/ 9457 h 10000"/>
                <a:gd name="connsiteX7" fmla="*/ 4168 w 9945"/>
                <a:gd name="connsiteY7" fmla="*/ 9265 h 10000"/>
                <a:gd name="connsiteX8" fmla="*/ 4535 w 9945"/>
                <a:gd name="connsiteY8" fmla="*/ 8992 h 10000"/>
                <a:gd name="connsiteX9" fmla="*/ 4952 w 9945"/>
                <a:gd name="connsiteY9" fmla="*/ 8575 h 10000"/>
                <a:gd name="connsiteX10" fmla="*/ 5354 w 9945"/>
                <a:gd name="connsiteY10" fmla="*/ 8071 h 10000"/>
                <a:gd name="connsiteX11" fmla="*/ 5814 w 9945"/>
                <a:gd name="connsiteY11" fmla="*/ 7402 h 10000"/>
                <a:gd name="connsiteX12" fmla="*/ 6633 w 9945"/>
                <a:gd name="connsiteY12" fmla="*/ 5732 h 10000"/>
                <a:gd name="connsiteX13" fmla="*/ 7496 w 9945"/>
                <a:gd name="connsiteY13" fmla="*/ 3764 h 10000"/>
                <a:gd name="connsiteX14" fmla="*/ 9234 w 9945"/>
                <a:gd name="connsiteY14" fmla="*/ 331 h 10000"/>
                <a:gd name="connsiteX15" fmla="*/ 9333 w 9945"/>
                <a:gd name="connsiteY15" fmla="*/ 244 h 10000"/>
                <a:gd name="connsiteX16" fmla="*/ 9640 w 9945"/>
                <a:gd name="connsiteY16" fmla="*/ 39 h 10000"/>
                <a:gd name="connsiteX17" fmla="*/ 9694 w 9945"/>
                <a:gd name="connsiteY17" fmla="*/ 39 h 10000"/>
                <a:gd name="connsiteX18" fmla="*/ 9694 w 9945"/>
                <a:gd name="connsiteY18" fmla="*/ 39 h 10000"/>
                <a:gd name="connsiteX19" fmla="*/ 9738 w 9945"/>
                <a:gd name="connsiteY19" fmla="*/ 39 h 10000"/>
                <a:gd name="connsiteX20" fmla="*/ 9738 w 9945"/>
                <a:gd name="connsiteY20" fmla="*/ 0 h 10000"/>
                <a:gd name="connsiteX21" fmla="*/ 9794 w 9945"/>
                <a:gd name="connsiteY21" fmla="*/ 0 h 10000"/>
                <a:gd name="connsiteX22" fmla="*/ 9794 w 9945"/>
                <a:gd name="connsiteY22" fmla="*/ 0 h 10000"/>
                <a:gd name="connsiteX23" fmla="*/ 9848 w 9945"/>
                <a:gd name="connsiteY23" fmla="*/ 0 h 10000"/>
                <a:gd name="connsiteX24" fmla="*/ 9848 w 9945"/>
                <a:gd name="connsiteY24" fmla="*/ 0 h 10000"/>
                <a:gd name="connsiteX25" fmla="*/ 9900 w 9945"/>
                <a:gd name="connsiteY25" fmla="*/ 0 h 10000"/>
                <a:gd name="connsiteX26" fmla="*/ 9900 w 9945"/>
                <a:gd name="connsiteY26" fmla="*/ 0 h 10000"/>
                <a:gd name="connsiteX27" fmla="*/ 9900 w 9945"/>
                <a:gd name="connsiteY27" fmla="*/ 0 h 10000"/>
                <a:gd name="connsiteX28" fmla="*/ 9945 w 9945"/>
                <a:gd name="connsiteY28" fmla="*/ 0 h 10000"/>
                <a:gd name="connsiteX29" fmla="*/ 9945 w 9945"/>
                <a:gd name="connsiteY29" fmla="*/ 0 h 10000"/>
                <a:gd name="connsiteX30" fmla="*/ 6635 w 9945"/>
                <a:gd name="connsiteY30" fmla="*/ 9941 h 10000"/>
                <a:gd name="connsiteX31" fmla="*/ 0 w 9945"/>
                <a:gd name="connsiteY31" fmla="*/ 10000 h 10000"/>
                <a:gd name="connsiteX0" fmla="*/ 0 w 10000"/>
                <a:gd name="connsiteY0" fmla="*/ 10000 h 10000"/>
                <a:gd name="connsiteX1" fmla="*/ 1485 w 10000"/>
                <a:gd name="connsiteY1" fmla="*/ 9961 h 10000"/>
                <a:gd name="connsiteX2" fmla="*/ 2306 w 10000"/>
                <a:gd name="connsiteY2" fmla="*/ 9874 h 10000"/>
                <a:gd name="connsiteX3" fmla="*/ 2506 w 10000"/>
                <a:gd name="connsiteY3" fmla="*/ 9835 h 10000"/>
                <a:gd name="connsiteX4" fmla="*/ 2923 w 10000"/>
                <a:gd name="connsiteY4" fmla="*/ 9748 h 10000"/>
                <a:gd name="connsiteX5" fmla="*/ 3330 w 10000"/>
                <a:gd name="connsiteY5" fmla="*/ 9622 h 10000"/>
                <a:gd name="connsiteX6" fmla="*/ 3793 w 10000"/>
                <a:gd name="connsiteY6" fmla="*/ 9457 h 10000"/>
                <a:gd name="connsiteX7" fmla="*/ 4191 w 10000"/>
                <a:gd name="connsiteY7" fmla="*/ 9265 h 10000"/>
                <a:gd name="connsiteX8" fmla="*/ 4560 w 10000"/>
                <a:gd name="connsiteY8" fmla="*/ 8992 h 10000"/>
                <a:gd name="connsiteX9" fmla="*/ 4979 w 10000"/>
                <a:gd name="connsiteY9" fmla="*/ 8575 h 10000"/>
                <a:gd name="connsiteX10" fmla="*/ 5384 w 10000"/>
                <a:gd name="connsiteY10" fmla="*/ 8071 h 10000"/>
                <a:gd name="connsiteX11" fmla="*/ 5846 w 10000"/>
                <a:gd name="connsiteY11" fmla="*/ 7402 h 10000"/>
                <a:gd name="connsiteX12" fmla="*/ 6670 w 10000"/>
                <a:gd name="connsiteY12" fmla="*/ 5732 h 10000"/>
                <a:gd name="connsiteX13" fmla="*/ 7537 w 10000"/>
                <a:gd name="connsiteY13" fmla="*/ 3764 h 10000"/>
                <a:gd name="connsiteX14" fmla="*/ 9285 w 10000"/>
                <a:gd name="connsiteY14" fmla="*/ 331 h 10000"/>
                <a:gd name="connsiteX15" fmla="*/ 9385 w 10000"/>
                <a:gd name="connsiteY15" fmla="*/ 244 h 10000"/>
                <a:gd name="connsiteX16" fmla="*/ 9693 w 10000"/>
                <a:gd name="connsiteY16" fmla="*/ 39 h 10000"/>
                <a:gd name="connsiteX17" fmla="*/ 9748 w 10000"/>
                <a:gd name="connsiteY17" fmla="*/ 39 h 10000"/>
                <a:gd name="connsiteX18" fmla="*/ 9748 w 10000"/>
                <a:gd name="connsiteY18" fmla="*/ 39 h 10000"/>
                <a:gd name="connsiteX19" fmla="*/ 9792 w 10000"/>
                <a:gd name="connsiteY19" fmla="*/ 39 h 10000"/>
                <a:gd name="connsiteX20" fmla="*/ 9792 w 10000"/>
                <a:gd name="connsiteY20" fmla="*/ 0 h 10000"/>
                <a:gd name="connsiteX21" fmla="*/ 9848 w 10000"/>
                <a:gd name="connsiteY21" fmla="*/ 0 h 10000"/>
                <a:gd name="connsiteX22" fmla="*/ 9848 w 10000"/>
                <a:gd name="connsiteY22" fmla="*/ 0 h 10000"/>
                <a:gd name="connsiteX23" fmla="*/ 9902 w 10000"/>
                <a:gd name="connsiteY23" fmla="*/ 0 h 10000"/>
                <a:gd name="connsiteX24" fmla="*/ 9902 w 10000"/>
                <a:gd name="connsiteY24" fmla="*/ 0 h 10000"/>
                <a:gd name="connsiteX25" fmla="*/ 9955 w 10000"/>
                <a:gd name="connsiteY25" fmla="*/ 0 h 10000"/>
                <a:gd name="connsiteX26" fmla="*/ 9955 w 10000"/>
                <a:gd name="connsiteY26" fmla="*/ 0 h 10000"/>
                <a:gd name="connsiteX27" fmla="*/ 9955 w 10000"/>
                <a:gd name="connsiteY27" fmla="*/ 0 h 10000"/>
                <a:gd name="connsiteX28" fmla="*/ 10000 w 10000"/>
                <a:gd name="connsiteY28" fmla="*/ 0 h 10000"/>
                <a:gd name="connsiteX29" fmla="*/ 6672 w 10000"/>
                <a:gd name="connsiteY29" fmla="*/ 9941 h 10000"/>
                <a:gd name="connsiteX30" fmla="*/ 0 w 10000"/>
                <a:gd name="connsiteY30" fmla="*/ 10000 h 10000"/>
                <a:gd name="connsiteX0" fmla="*/ 0 w 9955"/>
                <a:gd name="connsiteY0" fmla="*/ 10000 h 10000"/>
                <a:gd name="connsiteX1" fmla="*/ 1485 w 9955"/>
                <a:gd name="connsiteY1" fmla="*/ 9961 h 10000"/>
                <a:gd name="connsiteX2" fmla="*/ 2306 w 9955"/>
                <a:gd name="connsiteY2" fmla="*/ 9874 h 10000"/>
                <a:gd name="connsiteX3" fmla="*/ 2506 w 9955"/>
                <a:gd name="connsiteY3" fmla="*/ 9835 h 10000"/>
                <a:gd name="connsiteX4" fmla="*/ 2923 w 9955"/>
                <a:gd name="connsiteY4" fmla="*/ 9748 h 10000"/>
                <a:gd name="connsiteX5" fmla="*/ 3330 w 9955"/>
                <a:gd name="connsiteY5" fmla="*/ 9622 h 10000"/>
                <a:gd name="connsiteX6" fmla="*/ 3793 w 9955"/>
                <a:gd name="connsiteY6" fmla="*/ 9457 h 10000"/>
                <a:gd name="connsiteX7" fmla="*/ 4191 w 9955"/>
                <a:gd name="connsiteY7" fmla="*/ 9265 h 10000"/>
                <a:gd name="connsiteX8" fmla="*/ 4560 w 9955"/>
                <a:gd name="connsiteY8" fmla="*/ 8992 h 10000"/>
                <a:gd name="connsiteX9" fmla="*/ 4979 w 9955"/>
                <a:gd name="connsiteY9" fmla="*/ 8575 h 10000"/>
                <a:gd name="connsiteX10" fmla="*/ 5384 w 9955"/>
                <a:gd name="connsiteY10" fmla="*/ 8071 h 10000"/>
                <a:gd name="connsiteX11" fmla="*/ 5846 w 9955"/>
                <a:gd name="connsiteY11" fmla="*/ 7402 h 10000"/>
                <a:gd name="connsiteX12" fmla="*/ 6670 w 9955"/>
                <a:gd name="connsiteY12" fmla="*/ 5732 h 10000"/>
                <a:gd name="connsiteX13" fmla="*/ 7537 w 9955"/>
                <a:gd name="connsiteY13" fmla="*/ 3764 h 10000"/>
                <a:gd name="connsiteX14" fmla="*/ 9285 w 9955"/>
                <a:gd name="connsiteY14" fmla="*/ 331 h 10000"/>
                <a:gd name="connsiteX15" fmla="*/ 9385 w 9955"/>
                <a:gd name="connsiteY15" fmla="*/ 244 h 10000"/>
                <a:gd name="connsiteX16" fmla="*/ 9693 w 9955"/>
                <a:gd name="connsiteY16" fmla="*/ 39 h 10000"/>
                <a:gd name="connsiteX17" fmla="*/ 9748 w 9955"/>
                <a:gd name="connsiteY17" fmla="*/ 39 h 10000"/>
                <a:gd name="connsiteX18" fmla="*/ 9748 w 9955"/>
                <a:gd name="connsiteY18" fmla="*/ 39 h 10000"/>
                <a:gd name="connsiteX19" fmla="*/ 9792 w 9955"/>
                <a:gd name="connsiteY19" fmla="*/ 39 h 10000"/>
                <a:gd name="connsiteX20" fmla="*/ 9792 w 9955"/>
                <a:gd name="connsiteY20" fmla="*/ 0 h 10000"/>
                <a:gd name="connsiteX21" fmla="*/ 9848 w 9955"/>
                <a:gd name="connsiteY21" fmla="*/ 0 h 10000"/>
                <a:gd name="connsiteX22" fmla="*/ 9848 w 9955"/>
                <a:gd name="connsiteY22" fmla="*/ 0 h 10000"/>
                <a:gd name="connsiteX23" fmla="*/ 9902 w 9955"/>
                <a:gd name="connsiteY23" fmla="*/ 0 h 10000"/>
                <a:gd name="connsiteX24" fmla="*/ 9902 w 9955"/>
                <a:gd name="connsiteY24" fmla="*/ 0 h 10000"/>
                <a:gd name="connsiteX25" fmla="*/ 9955 w 9955"/>
                <a:gd name="connsiteY25" fmla="*/ 0 h 10000"/>
                <a:gd name="connsiteX26" fmla="*/ 9955 w 9955"/>
                <a:gd name="connsiteY26" fmla="*/ 0 h 10000"/>
                <a:gd name="connsiteX27" fmla="*/ 9955 w 9955"/>
                <a:gd name="connsiteY27" fmla="*/ 0 h 10000"/>
                <a:gd name="connsiteX28" fmla="*/ 6672 w 9955"/>
                <a:gd name="connsiteY28" fmla="*/ 9941 h 10000"/>
                <a:gd name="connsiteX29" fmla="*/ 0 w 9955"/>
                <a:gd name="connsiteY29" fmla="*/ 10000 h 10000"/>
                <a:gd name="connsiteX0" fmla="*/ 0 w 10000"/>
                <a:gd name="connsiteY0" fmla="*/ 10000 h 10000"/>
                <a:gd name="connsiteX1" fmla="*/ 1492 w 10000"/>
                <a:gd name="connsiteY1" fmla="*/ 9961 h 10000"/>
                <a:gd name="connsiteX2" fmla="*/ 2316 w 10000"/>
                <a:gd name="connsiteY2" fmla="*/ 9874 h 10000"/>
                <a:gd name="connsiteX3" fmla="*/ 2517 w 10000"/>
                <a:gd name="connsiteY3" fmla="*/ 9835 h 10000"/>
                <a:gd name="connsiteX4" fmla="*/ 2936 w 10000"/>
                <a:gd name="connsiteY4" fmla="*/ 9748 h 10000"/>
                <a:gd name="connsiteX5" fmla="*/ 3345 w 10000"/>
                <a:gd name="connsiteY5" fmla="*/ 9622 h 10000"/>
                <a:gd name="connsiteX6" fmla="*/ 3810 w 10000"/>
                <a:gd name="connsiteY6" fmla="*/ 9457 h 10000"/>
                <a:gd name="connsiteX7" fmla="*/ 4210 w 10000"/>
                <a:gd name="connsiteY7" fmla="*/ 9265 h 10000"/>
                <a:gd name="connsiteX8" fmla="*/ 4581 w 10000"/>
                <a:gd name="connsiteY8" fmla="*/ 8992 h 10000"/>
                <a:gd name="connsiteX9" fmla="*/ 5002 w 10000"/>
                <a:gd name="connsiteY9" fmla="*/ 8575 h 10000"/>
                <a:gd name="connsiteX10" fmla="*/ 5408 w 10000"/>
                <a:gd name="connsiteY10" fmla="*/ 8071 h 10000"/>
                <a:gd name="connsiteX11" fmla="*/ 5872 w 10000"/>
                <a:gd name="connsiteY11" fmla="*/ 7402 h 10000"/>
                <a:gd name="connsiteX12" fmla="*/ 6700 w 10000"/>
                <a:gd name="connsiteY12" fmla="*/ 5732 h 10000"/>
                <a:gd name="connsiteX13" fmla="*/ 7571 w 10000"/>
                <a:gd name="connsiteY13" fmla="*/ 3764 h 10000"/>
                <a:gd name="connsiteX14" fmla="*/ 9327 w 10000"/>
                <a:gd name="connsiteY14" fmla="*/ 331 h 10000"/>
                <a:gd name="connsiteX15" fmla="*/ 9427 w 10000"/>
                <a:gd name="connsiteY15" fmla="*/ 244 h 10000"/>
                <a:gd name="connsiteX16" fmla="*/ 9737 w 10000"/>
                <a:gd name="connsiteY16" fmla="*/ 39 h 10000"/>
                <a:gd name="connsiteX17" fmla="*/ 9792 w 10000"/>
                <a:gd name="connsiteY17" fmla="*/ 39 h 10000"/>
                <a:gd name="connsiteX18" fmla="*/ 9792 w 10000"/>
                <a:gd name="connsiteY18" fmla="*/ 39 h 10000"/>
                <a:gd name="connsiteX19" fmla="*/ 9836 w 10000"/>
                <a:gd name="connsiteY19" fmla="*/ 39 h 10000"/>
                <a:gd name="connsiteX20" fmla="*/ 9836 w 10000"/>
                <a:gd name="connsiteY20" fmla="*/ 0 h 10000"/>
                <a:gd name="connsiteX21" fmla="*/ 9893 w 10000"/>
                <a:gd name="connsiteY21" fmla="*/ 0 h 10000"/>
                <a:gd name="connsiteX22" fmla="*/ 9893 w 10000"/>
                <a:gd name="connsiteY22" fmla="*/ 0 h 10000"/>
                <a:gd name="connsiteX23" fmla="*/ 9947 w 10000"/>
                <a:gd name="connsiteY23" fmla="*/ 0 h 10000"/>
                <a:gd name="connsiteX24" fmla="*/ 9947 w 10000"/>
                <a:gd name="connsiteY24" fmla="*/ 0 h 10000"/>
                <a:gd name="connsiteX25" fmla="*/ 10000 w 10000"/>
                <a:gd name="connsiteY25" fmla="*/ 0 h 10000"/>
                <a:gd name="connsiteX26" fmla="*/ 10000 w 10000"/>
                <a:gd name="connsiteY26" fmla="*/ 0 h 10000"/>
                <a:gd name="connsiteX27" fmla="*/ 6702 w 10000"/>
                <a:gd name="connsiteY27" fmla="*/ 9941 h 10000"/>
                <a:gd name="connsiteX28" fmla="*/ 0 w 10000"/>
                <a:gd name="connsiteY28" fmla="*/ 10000 h 10000"/>
                <a:gd name="connsiteX0" fmla="*/ 0 w 10000"/>
                <a:gd name="connsiteY0" fmla="*/ 10000 h 10000"/>
                <a:gd name="connsiteX1" fmla="*/ 1492 w 10000"/>
                <a:gd name="connsiteY1" fmla="*/ 9961 h 10000"/>
                <a:gd name="connsiteX2" fmla="*/ 2316 w 10000"/>
                <a:gd name="connsiteY2" fmla="*/ 9874 h 10000"/>
                <a:gd name="connsiteX3" fmla="*/ 2517 w 10000"/>
                <a:gd name="connsiteY3" fmla="*/ 9835 h 10000"/>
                <a:gd name="connsiteX4" fmla="*/ 2936 w 10000"/>
                <a:gd name="connsiteY4" fmla="*/ 9748 h 10000"/>
                <a:gd name="connsiteX5" fmla="*/ 3345 w 10000"/>
                <a:gd name="connsiteY5" fmla="*/ 9622 h 10000"/>
                <a:gd name="connsiteX6" fmla="*/ 3810 w 10000"/>
                <a:gd name="connsiteY6" fmla="*/ 9457 h 10000"/>
                <a:gd name="connsiteX7" fmla="*/ 4210 w 10000"/>
                <a:gd name="connsiteY7" fmla="*/ 9265 h 10000"/>
                <a:gd name="connsiteX8" fmla="*/ 4581 w 10000"/>
                <a:gd name="connsiteY8" fmla="*/ 8992 h 10000"/>
                <a:gd name="connsiteX9" fmla="*/ 5002 w 10000"/>
                <a:gd name="connsiteY9" fmla="*/ 8575 h 10000"/>
                <a:gd name="connsiteX10" fmla="*/ 5408 w 10000"/>
                <a:gd name="connsiteY10" fmla="*/ 8071 h 10000"/>
                <a:gd name="connsiteX11" fmla="*/ 5872 w 10000"/>
                <a:gd name="connsiteY11" fmla="*/ 7402 h 10000"/>
                <a:gd name="connsiteX12" fmla="*/ 6700 w 10000"/>
                <a:gd name="connsiteY12" fmla="*/ 5732 h 10000"/>
                <a:gd name="connsiteX13" fmla="*/ 7571 w 10000"/>
                <a:gd name="connsiteY13" fmla="*/ 3764 h 10000"/>
                <a:gd name="connsiteX14" fmla="*/ 9327 w 10000"/>
                <a:gd name="connsiteY14" fmla="*/ 331 h 10000"/>
                <a:gd name="connsiteX15" fmla="*/ 9427 w 10000"/>
                <a:gd name="connsiteY15" fmla="*/ 244 h 10000"/>
                <a:gd name="connsiteX16" fmla="*/ 9737 w 10000"/>
                <a:gd name="connsiteY16" fmla="*/ 39 h 10000"/>
                <a:gd name="connsiteX17" fmla="*/ 9792 w 10000"/>
                <a:gd name="connsiteY17" fmla="*/ 39 h 10000"/>
                <a:gd name="connsiteX18" fmla="*/ 9792 w 10000"/>
                <a:gd name="connsiteY18" fmla="*/ 39 h 10000"/>
                <a:gd name="connsiteX19" fmla="*/ 9836 w 10000"/>
                <a:gd name="connsiteY19" fmla="*/ 39 h 10000"/>
                <a:gd name="connsiteX20" fmla="*/ 9836 w 10000"/>
                <a:gd name="connsiteY20" fmla="*/ 0 h 10000"/>
                <a:gd name="connsiteX21" fmla="*/ 9893 w 10000"/>
                <a:gd name="connsiteY21" fmla="*/ 0 h 10000"/>
                <a:gd name="connsiteX22" fmla="*/ 9893 w 10000"/>
                <a:gd name="connsiteY22" fmla="*/ 0 h 10000"/>
                <a:gd name="connsiteX23" fmla="*/ 9947 w 10000"/>
                <a:gd name="connsiteY23" fmla="*/ 0 h 10000"/>
                <a:gd name="connsiteX24" fmla="*/ 9947 w 10000"/>
                <a:gd name="connsiteY24" fmla="*/ 0 h 10000"/>
                <a:gd name="connsiteX25" fmla="*/ 10000 w 10000"/>
                <a:gd name="connsiteY25" fmla="*/ 0 h 10000"/>
                <a:gd name="connsiteX26" fmla="*/ 6702 w 10000"/>
                <a:gd name="connsiteY26" fmla="*/ 9941 h 10000"/>
                <a:gd name="connsiteX27" fmla="*/ 0 w 10000"/>
                <a:gd name="connsiteY27" fmla="*/ 10000 h 10000"/>
                <a:gd name="connsiteX0" fmla="*/ 0 w 9947"/>
                <a:gd name="connsiteY0" fmla="*/ 10000 h 10000"/>
                <a:gd name="connsiteX1" fmla="*/ 1492 w 9947"/>
                <a:gd name="connsiteY1" fmla="*/ 9961 h 10000"/>
                <a:gd name="connsiteX2" fmla="*/ 2316 w 9947"/>
                <a:gd name="connsiteY2" fmla="*/ 9874 h 10000"/>
                <a:gd name="connsiteX3" fmla="*/ 2517 w 9947"/>
                <a:gd name="connsiteY3" fmla="*/ 9835 h 10000"/>
                <a:gd name="connsiteX4" fmla="*/ 2936 w 9947"/>
                <a:gd name="connsiteY4" fmla="*/ 9748 h 10000"/>
                <a:gd name="connsiteX5" fmla="*/ 3345 w 9947"/>
                <a:gd name="connsiteY5" fmla="*/ 9622 h 10000"/>
                <a:gd name="connsiteX6" fmla="*/ 3810 w 9947"/>
                <a:gd name="connsiteY6" fmla="*/ 9457 h 10000"/>
                <a:gd name="connsiteX7" fmla="*/ 4210 w 9947"/>
                <a:gd name="connsiteY7" fmla="*/ 9265 h 10000"/>
                <a:gd name="connsiteX8" fmla="*/ 4581 w 9947"/>
                <a:gd name="connsiteY8" fmla="*/ 8992 h 10000"/>
                <a:gd name="connsiteX9" fmla="*/ 5002 w 9947"/>
                <a:gd name="connsiteY9" fmla="*/ 8575 h 10000"/>
                <a:gd name="connsiteX10" fmla="*/ 5408 w 9947"/>
                <a:gd name="connsiteY10" fmla="*/ 8071 h 10000"/>
                <a:gd name="connsiteX11" fmla="*/ 5872 w 9947"/>
                <a:gd name="connsiteY11" fmla="*/ 7402 h 10000"/>
                <a:gd name="connsiteX12" fmla="*/ 6700 w 9947"/>
                <a:gd name="connsiteY12" fmla="*/ 5732 h 10000"/>
                <a:gd name="connsiteX13" fmla="*/ 7571 w 9947"/>
                <a:gd name="connsiteY13" fmla="*/ 3764 h 10000"/>
                <a:gd name="connsiteX14" fmla="*/ 9327 w 9947"/>
                <a:gd name="connsiteY14" fmla="*/ 331 h 10000"/>
                <a:gd name="connsiteX15" fmla="*/ 9427 w 9947"/>
                <a:gd name="connsiteY15" fmla="*/ 244 h 10000"/>
                <a:gd name="connsiteX16" fmla="*/ 9737 w 9947"/>
                <a:gd name="connsiteY16" fmla="*/ 39 h 10000"/>
                <a:gd name="connsiteX17" fmla="*/ 9792 w 9947"/>
                <a:gd name="connsiteY17" fmla="*/ 39 h 10000"/>
                <a:gd name="connsiteX18" fmla="*/ 9792 w 9947"/>
                <a:gd name="connsiteY18" fmla="*/ 39 h 10000"/>
                <a:gd name="connsiteX19" fmla="*/ 9836 w 9947"/>
                <a:gd name="connsiteY19" fmla="*/ 39 h 10000"/>
                <a:gd name="connsiteX20" fmla="*/ 9836 w 9947"/>
                <a:gd name="connsiteY20" fmla="*/ 0 h 10000"/>
                <a:gd name="connsiteX21" fmla="*/ 9893 w 9947"/>
                <a:gd name="connsiteY21" fmla="*/ 0 h 10000"/>
                <a:gd name="connsiteX22" fmla="*/ 9893 w 9947"/>
                <a:gd name="connsiteY22" fmla="*/ 0 h 10000"/>
                <a:gd name="connsiteX23" fmla="*/ 9947 w 9947"/>
                <a:gd name="connsiteY23" fmla="*/ 0 h 10000"/>
                <a:gd name="connsiteX24" fmla="*/ 9947 w 9947"/>
                <a:gd name="connsiteY24" fmla="*/ 0 h 10000"/>
                <a:gd name="connsiteX25" fmla="*/ 6702 w 9947"/>
                <a:gd name="connsiteY25" fmla="*/ 9941 h 10000"/>
                <a:gd name="connsiteX26" fmla="*/ 0 w 9947"/>
                <a:gd name="connsiteY26" fmla="*/ 10000 h 10000"/>
                <a:gd name="connsiteX0" fmla="*/ 0 w 10000"/>
                <a:gd name="connsiteY0" fmla="*/ 10000 h 10000"/>
                <a:gd name="connsiteX1" fmla="*/ 1500 w 10000"/>
                <a:gd name="connsiteY1" fmla="*/ 9961 h 10000"/>
                <a:gd name="connsiteX2" fmla="*/ 2328 w 10000"/>
                <a:gd name="connsiteY2" fmla="*/ 9874 h 10000"/>
                <a:gd name="connsiteX3" fmla="*/ 2530 w 10000"/>
                <a:gd name="connsiteY3" fmla="*/ 9835 h 10000"/>
                <a:gd name="connsiteX4" fmla="*/ 2952 w 10000"/>
                <a:gd name="connsiteY4" fmla="*/ 9748 h 10000"/>
                <a:gd name="connsiteX5" fmla="*/ 3363 w 10000"/>
                <a:gd name="connsiteY5" fmla="*/ 9622 h 10000"/>
                <a:gd name="connsiteX6" fmla="*/ 3830 w 10000"/>
                <a:gd name="connsiteY6" fmla="*/ 9457 h 10000"/>
                <a:gd name="connsiteX7" fmla="*/ 4232 w 10000"/>
                <a:gd name="connsiteY7" fmla="*/ 9265 h 10000"/>
                <a:gd name="connsiteX8" fmla="*/ 4605 w 10000"/>
                <a:gd name="connsiteY8" fmla="*/ 8992 h 10000"/>
                <a:gd name="connsiteX9" fmla="*/ 5029 w 10000"/>
                <a:gd name="connsiteY9" fmla="*/ 8575 h 10000"/>
                <a:gd name="connsiteX10" fmla="*/ 5437 w 10000"/>
                <a:gd name="connsiteY10" fmla="*/ 8071 h 10000"/>
                <a:gd name="connsiteX11" fmla="*/ 5903 w 10000"/>
                <a:gd name="connsiteY11" fmla="*/ 7402 h 10000"/>
                <a:gd name="connsiteX12" fmla="*/ 6736 w 10000"/>
                <a:gd name="connsiteY12" fmla="*/ 5732 h 10000"/>
                <a:gd name="connsiteX13" fmla="*/ 7611 w 10000"/>
                <a:gd name="connsiteY13" fmla="*/ 3764 h 10000"/>
                <a:gd name="connsiteX14" fmla="*/ 9377 w 10000"/>
                <a:gd name="connsiteY14" fmla="*/ 331 h 10000"/>
                <a:gd name="connsiteX15" fmla="*/ 9477 w 10000"/>
                <a:gd name="connsiteY15" fmla="*/ 244 h 10000"/>
                <a:gd name="connsiteX16" fmla="*/ 9789 w 10000"/>
                <a:gd name="connsiteY16" fmla="*/ 39 h 10000"/>
                <a:gd name="connsiteX17" fmla="*/ 9844 w 10000"/>
                <a:gd name="connsiteY17" fmla="*/ 39 h 10000"/>
                <a:gd name="connsiteX18" fmla="*/ 9844 w 10000"/>
                <a:gd name="connsiteY18" fmla="*/ 39 h 10000"/>
                <a:gd name="connsiteX19" fmla="*/ 9888 w 10000"/>
                <a:gd name="connsiteY19" fmla="*/ 39 h 10000"/>
                <a:gd name="connsiteX20" fmla="*/ 9888 w 10000"/>
                <a:gd name="connsiteY20" fmla="*/ 0 h 10000"/>
                <a:gd name="connsiteX21" fmla="*/ 9946 w 10000"/>
                <a:gd name="connsiteY21" fmla="*/ 0 h 10000"/>
                <a:gd name="connsiteX22" fmla="*/ 9946 w 10000"/>
                <a:gd name="connsiteY22" fmla="*/ 0 h 10000"/>
                <a:gd name="connsiteX23" fmla="*/ 10000 w 10000"/>
                <a:gd name="connsiteY23" fmla="*/ 0 h 10000"/>
                <a:gd name="connsiteX24" fmla="*/ 6738 w 10000"/>
                <a:gd name="connsiteY24" fmla="*/ 9941 h 10000"/>
                <a:gd name="connsiteX25" fmla="*/ 0 w 10000"/>
                <a:gd name="connsiteY25" fmla="*/ 10000 h 10000"/>
                <a:gd name="connsiteX0" fmla="*/ 0 w 9946"/>
                <a:gd name="connsiteY0" fmla="*/ 10000 h 10000"/>
                <a:gd name="connsiteX1" fmla="*/ 1500 w 9946"/>
                <a:gd name="connsiteY1" fmla="*/ 9961 h 10000"/>
                <a:gd name="connsiteX2" fmla="*/ 2328 w 9946"/>
                <a:gd name="connsiteY2" fmla="*/ 9874 h 10000"/>
                <a:gd name="connsiteX3" fmla="*/ 2530 w 9946"/>
                <a:gd name="connsiteY3" fmla="*/ 9835 h 10000"/>
                <a:gd name="connsiteX4" fmla="*/ 2952 w 9946"/>
                <a:gd name="connsiteY4" fmla="*/ 9748 h 10000"/>
                <a:gd name="connsiteX5" fmla="*/ 3363 w 9946"/>
                <a:gd name="connsiteY5" fmla="*/ 9622 h 10000"/>
                <a:gd name="connsiteX6" fmla="*/ 3830 w 9946"/>
                <a:gd name="connsiteY6" fmla="*/ 9457 h 10000"/>
                <a:gd name="connsiteX7" fmla="*/ 4232 w 9946"/>
                <a:gd name="connsiteY7" fmla="*/ 9265 h 10000"/>
                <a:gd name="connsiteX8" fmla="*/ 4605 w 9946"/>
                <a:gd name="connsiteY8" fmla="*/ 8992 h 10000"/>
                <a:gd name="connsiteX9" fmla="*/ 5029 w 9946"/>
                <a:gd name="connsiteY9" fmla="*/ 8575 h 10000"/>
                <a:gd name="connsiteX10" fmla="*/ 5437 w 9946"/>
                <a:gd name="connsiteY10" fmla="*/ 8071 h 10000"/>
                <a:gd name="connsiteX11" fmla="*/ 5903 w 9946"/>
                <a:gd name="connsiteY11" fmla="*/ 7402 h 10000"/>
                <a:gd name="connsiteX12" fmla="*/ 6736 w 9946"/>
                <a:gd name="connsiteY12" fmla="*/ 5732 h 10000"/>
                <a:gd name="connsiteX13" fmla="*/ 7611 w 9946"/>
                <a:gd name="connsiteY13" fmla="*/ 3764 h 10000"/>
                <a:gd name="connsiteX14" fmla="*/ 9377 w 9946"/>
                <a:gd name="connsiteY14" fmla="*/ 331 h 10000"/>
                <a:gd name="connsiteX15" fmla="*/ 9477 w 9946"/>
                <a:gd name="connsiteY15" fmla="*/ 244 h 10000"/>
                <a:gd name="connsiteX16" fmla="*/ 9789 w 9946"/>
                <a:gd name="connsiteY16" fmla="*/ 39 h 10000"/>
                <a:gd name="connsiteX17" fmla="*/ 9844 w 9946"/>
                <a:gd name="connsiteY17" fmla="*/ 39 h 10000"/>
                <a:gd name="connsiteX18" fmla="*/ 9844 w 9946"/>
                <a:gd name="connsiteY18" fmla="*/ 39 h 10000"/>
                <a:gd name="connsiteX19" fmla="*/ 9888 w 9946"/>
                <a:gd name="connsiteY19" fmla="*/ 39 h 10000"/>
                <a:gd name="connsiteX20" fmla="*/ 9888 w 9946"/>
                <a:gd name="connsiteY20" fmla="*/ 0 h 10000"/>
                <a:gd name="connsiteX21" fmla="*/ 9946 w 9946"/>
                <a:gd name="connsiteY21" fmla="*/ 0 h 10000"/>
                <a:gd name="connsiteX22" fmla="*/ 9946 w 9946"/>
                <a:gd name="connsiteY22" fmla="*/ 0 h 10000"/>
                <a:gd name="connsiteX23" fmla="*/ 6738 w 9946"/>
                <a:gd name="connsiteY23" fmla="*/ 9941 h 10000"/>
                <a:gd name="connsiteX24" fmla="*/ 0 w 9946"/>
                <a:gd name="connsiteY24" fmla="*/ 10000 h 10000"/>
                <a:gd name="connsiteX0" fmla="*/ 0 w 10000"/>
                <a:gd name="connsiteY0" fmla="*/ 10000 h 10000"/>
                <a:gd name="connsiteX1" fmla="*/ 1508 w 10000"/>
                <a:gd name="connsiteY1" fmla="*/ 9961 h 10000"/>
                <a:gd name="connsiteX2" fmla="*/ 2341 w 10000"/>
                <a:gd name="connsiteY2" fmla="*/ 9874 h 10000"/>
                <a:gd name="connsiteX3" fmla="*/ 2544 w 10000"/>
                <a:gd name="connsiteY3" fmla="*/ 9835 h 10000"/>
                <a:gd name="connsiteX4" fmla="*/ 2968 w 10000"/>
                <a:gd name="connsiteY4" fmla="*/ 9748 h 10000"/>
                <a:gd name="connsiteX5" fmla="*/ 3381 w 10000"/>
                <a:gd name="connsiteY5" fmla="*/ 9622 h 10000"/>
                <a:gd name="connsiteX6" fmla="*/ 3851 w 10000"/>
                <a:gd name="connsiteY6" fmla="*/ 9457 h 10000"/>
                <a:gd name="connsiteX7" fmla="*/ 4255 w 10000"/>
                <a:gd name="connsiteY7" fmla="*/ 9265 h 10000"/>
                <a:gd name="connsiteX8" fmla="*/ 4630 w 10000"/>
                <a:gd name="connsiteY8" fmla="*/ 8992 h 10000"/>
                <a:gd name="connsiteX9" fmla="*/ 5056 w 10000"/>
                <a:gd name="connsiteY9" fmla="*/ 8575 h 10000"/>
                <a:gd name="connsiteX10" fmla="*/ 5467 w 10000"/>
                <a:gd name="connsiteY10" fmla="*/ 8071 h 10000"/>
                <a:gd name="connsiteX11" fmla="*/ 5935 w 10000"/>
                <a:gd name="connsiteY11" fmla="*/ 7402 h 10000"/>
                <a:gd name="connsiteX12" fmla="*/ 6773 w 10000"/>
                <a:gd name="connsiteY12" fmla="*/ 5732 h 10000"/>
                <a:gd name="connsiteX13" fmla="*/ 7652 w 10000"/>
                <a:gd name="connsiteY13" fmla="*/ 3764 h 10000"/>
                <a:gd name="connsiteX14" fmla="*/ 9428 w 10000"/>
                <a:gd name="connsiteY14" fmla="*/ 331 h 10000"/>
                <a:gd name="connsiteX15" fmla="*/ 9528 w 10000"/>
                <a:gd name="connsiteY15" fmla="*/ 244 h 10000"/>
                <a:gd name="connsiteX16" fmla="*/ 9842 w 10000"/>
                <a:gd name="connsiteY16" fmla="*/ 39 h 10000"/>
                <a:gd name="connsiteX17" fmla="*/ 9897 w 10000"/>
                <a:gd name="connsiteY17" fmla="*/ 39 h 10000"/>
                <a:gd name="connsiteX18" fmla="*/ 9897 w 10000"/>
                <a:gd name="connsiteY18" fmla="*/ 39 h 10000"/>
                <a:gd name="connsiteX19" fmla="*/ 9942 w 10000"/>
                <a:gd name="connsiteY19" fmla="*/ 39 h 10000"/>
                <a:gd name="connsiteX20" fmla="*/ 9942 w 10000"/>
                <a:gd name="connsiteY20" fmla="*/ 0 h 10000"/>
                <a:gd name="connsiteX21" fmla="*/ 10000 w 10000"/>
                <a:gd name="connsiteY21" fmla="*/ 0 h 10000"/>
                <a:gd name="connsiteX22" fmla="*/ 6775 w 10000"/>
                <a:gd name="connsiteY22" fmla="*/ 9941 h 10000"/>
                <a:gd name="connsiteX23" fmla="*/ 0 w 10000"/>
                <a:gd name="connsiteY23" fmla="*/ 10000 h 10000"/>
                <a:gd name="connsiteX0" fmla="*/ 0 w 9942"/>
                <a:gd name="connsiteY0" fmla="*/ 10000 h 10000"/>
                <a:gd name="connsiteX1" fmla="*/ 1508 w 9942"/>
                <a:gd name="connsiteY1" fmla="*/ 9961 h 10000"/>
                <a:gd name="connsiteX2" fmla="*/ 2341 w 9942"/>
                <a:gd name="connsiteY2" fmla="*/ 9874 h 10000"/>
                <a:gd name="connsiteX3" fmla="*/ 2544 w 9942"/>
                <a:gd name="connsiteY3" fmla="*/ 9835 h 10000"/>
                <a:gd name="connsiteX4" fmla="*/ 2968 w 9942"/>
                <a:gd name="connsiteY4" fmla="*/ 9748 h 10000"/>
                <a:gd name="connsiteX5" fmla="*/ 3381 w 9942"/>
                <a:gd name="connsiteY5" fmla="*/ 9622 h 10000"/>
                <a:gd name="connsiteX6" fmla="*/ 3851 w 9942"/>
                <a:gd name="connsiteY6" fmla="*/ 9457 h 10000"/>
                <a:gd name="connsiteX7" fmla="*/ 4255 w 9942"/>
                <a:gd name="connsiteY7" fmla="*/ 9265 h 10000"/>
                <a:gd name="connsiteX8" fmla="*/ 4630 w 9942"/>
                <a:gd name="connsiteY8" fmla="*/ 8992 h 10000"/>
                <a:gd name="connsiteX9" fmla="*/ 5056 w 9942"/>
                <a:gd name="connsiteY9" fmla="*/ 8575 h 10000"/>
                <a:gd name="connsiteX10" fmla="*/ 5467 w 9942"/>
                <a:gd name="connsiteY10" fmla="*/ 8071 h 10000"/>
                <a:gd name="connsiteX11" fmla="*/ 5935 w 9942"/>
                <a:gd name="connsiteY11" fmla="*/ 7402 h 10000"/>
                <a:gd name="connsiteX12" fmla="*/ 6773 w 9942"/>
                <a:gd name="connsiteY12" fmla="*/ 5732 h 10000"/>
                <a:gd name="connsiteX13" fmla="*/ 7652 w 9942"/>
                <a:gd name="connsiteY13" fmla="*/ 3764 h 10000"/>
                <a:gd name="connsiteX14" fmla="*/ 9428 w 9942"/>
                <a:gd name="connsiteY14" fmla="*/ 331 h 10000"/>
                <a:gd name="connsiteX15" fmla="*/ 9528 w 9942"/>
                <a:gd name="connsiteY15" fmla="*/ 244 h 10000"/>
                <a:gd name="connsiteX16" fmla="*/ 9842 w 9942"/>
                <a:gd name="connsiteY16" fmla="*/ 39 h 10000"/>
                <a:gd name="connsiteX17" fmla="*/ 9897 w 9942"/>
                <a:gd name="connsiteY17" fmla="*/ 39 h 10000"/>
                <a:gd name="connsiteX18" fmla="*/ 9897 w 9942"/>
                <a:gd name="connsiteY18" fmla="*/ 39 h 10000"/>
                <a:gd name="connsiteX19" fmla="*/ 9942 w 9942"/>
                <a:gd name="connsiteY19" fmla="*/ 39 h 10000"/>
                <a:gd name="connsiteX20" fmla="*/ 9942 w 9942"/>
                <a:gd name="connsiteY20" fmla="*/ 0 h 10000"/>
                <a:gd name="connsiteX21" fmla="*/ 6775 w 9942"/>
                <a:gd name="connsiteY21" fmla="*/ 9941 h 10000"/>
                <a:gd name="connsiteX22" fmla="*/ 0 w 9942"/>
                <a:gd name="connsiteY22" fmla="*/ 10000 h 10000"/>
                <a:gd name="connsiteX0" fmla="*/ 0 w 10000"/>
                <a:gd name="connsiteY0" fmla="*/ 9961 h 9961"/>
                <a:gd name="connsiteX1" fmla="*/ 1517 w 10000"/>
                <a:gd name="connsiteY1" fmla="*/ 9922 h 9961"/>
                <a:gd name="connsiteX2" fmla="*/ 2355 w 10000"/>
                <a:gd name="connsiteY2" fmla="*/ 9835 h 9961"/>
                <a:gd name="connsiteX3" fmla="*/ 2559 w 10000"/>
                <a:gd name="connsiteY3" fmla="*/ 9796 h 9961"/>
                <a:gd name="connsiteX4" fmla="*/ 2985 w 10000"/>
                <a:gd name="connsiteY4" fmla="*/ 9709 h 9961"/>
                <a:gd name="connsiteX5" fmla="*/ 3401 w 10000"/>
                <a:gd name="connsiteY5" fmla="*/ 9583 h 9961"/>
                <a:gd name="connsiteX6" fmla="*/ 3873 w 10000"/>
                <a:gd name="connsiteY6" fmla="*/ 9418 h 9961"/>
                <a:gd name="connsiteX7" fmla="*/ 4280 w 10000"/>
                <a:gd name="connsiteY7" fmla="*/ 9226 h 9961"/>
                <a:gd name="connsiteX8" fmla="*/ 4657 w 10000"/>
                <a:gd name="connsiteY8" fmla="*/ 8953 h 9961"/>
                <a:gd name="connsiteX9" fmla="*/ 5085 w 10000"/>
                <a:gd name="connsiteY9" fmla="*/ 8536 h 9961"/>
                <a:gd name="connsiteX10" fmla="*/ 5499 w 10000"/>
                <a:gd name="connsiteY10" fmla="*/ 8032 h 9961"/>
                <a:gd name="connsiteX11" fmla="*/ 5970 w 10000"/>
                <a:gd name="connsiteY11" fmla="*/ 7363 h 9961"/>
                <a:gd name="connsiteX12" fmla="*/ 6813 w 10000"/>
                <a:gd name="connsiteY12" fmla="*/ 5693 h 9961"/>
                <a:gd name="connsiteX13" fmla="*/ 7697 w 10000"/>
                <a:gd name="connsiteY13" fmla="*/ 3725 h 9961"/>
                <a:gd name="connsiteX14" fmla="*/ 9483 w 10000"/>
                <a:gd name="connsiteY14" fmla="*/ 292 h 9961"/>
                <a:gd name="connsiteX15" fmla="*/ 9584 w 10000"/>
                <a:gd name="connsiteY15" fmla="*/ 205 h 9961"/>
                <a:gd name="connsiteX16" fmla="*/ 9899 w 10000"/>
                <a:gd name="connsiteY16" fmla="*/ 0 h 9961"/>
                <a:gd name="connsiteX17" fmla="*/ 9955 w 10000"/>
                <a:gd name="connsiteY17" fmla="*/ 0 h 9961"/>
                <a:gd name="connsiteX18" fmla="*/ 9955 w 10000"/>
                <a:gd name="connsiteY18" fmla="*/ 0 h 9961"/>
                <a:gd name="connsiteX19" fmla="*/ 10000 w 10000"/>
                <a:gd name="connsiteY19" fmla="*/ 0 h 9961"/>
                <a:gd name="connsiteX20" fmla="*/ 6815 w 10000"/>
                <a:gd name="connsiteY20" fmla="*/ 9902 h 9961"/>
                <a:gd name="connsiteX21" fmla="*/ 0 w 10000"/>
                <a:gd name="connsiteY21" fmla="*/ 9961 h 9961"/>
                <a:gd name="connsiteX0" fmla="*/ 0 w 9955"/>
                <a:gd name="connsiteY0" fmla="*/ 10000 h 10000"/>
                <a:gd name="connsiteX1" fmla="*/ 1517 w 9955"/>
                <a:gd name="connsiteY1" fmla="*/ 9961 h 10000"/>
                <a:gd name="connsiteX2" fmla="*/ 2355 w 9955"/>
                <a:gd name="connsiteY2" fmla="*/ 9874 h 10000"/>
                <a:gd name="connsiteX3" fmla="*/ 2559 w 9955"/>
                <a:gd name="connsiteY3" fmla="*/ 9834 h 10000"/>
                <a:gd name="connsiteX4" fmla="*/ 2985 w 9955"/>
                <a:gd name="connsiteY4" fmla="*/ 9747 h 10000"/>
                <a:gd name="connsiteX5" fmla="*/ 3401 w 9955"/>
                <a:gd name="connsiteY5" fmla="*/ 9621 h 10000"/>
                <a:gd name="connsiteX6" fmla="*/ 3873 w 9955"/>
                <a:gd name="connsiteY6" fmla="*/ 9455 h 10000"/>
                <a:gd name="connsiteX7" fmla="*/ 4280 w 9955"/>
                <a:gd name="connsiteY7" fmla="*/ 9262 h 10000"/>
                <a:gd name="connsiteX8" fmla="*/ 4657 w 9955"/>
                <a:gd name="connsiteY8" fmla="*/ 8988 h 10000"/>
                <a:gd name="connsiteX9" fmla="*/ 5085 w 9955"/>
                <a:gd name="connsiteY9" fmla="*/ 8569 h 10000"/>
                <a:gd name="connsiteX10" fmla="*/ 5499 w 9955"/>
                <a:gd name="connsiteY10" fmla="*/ 8063 h 10000"/>
                <a:gd name="connsiteX11" fmla="*/ 5970 w 9955"/>
                <a:gd name="connsiteY11" fmla="*/ 7392 h 10000"/>
                <a:gd name="connsiteX12" fmla="*/ 6813 w 9955"/>
                <a:gd name="connsiteY12" fmla="*/ 5715 h 10000"/>
                <a:gd name="connsiteX13" fmla="*/ 7697 w 9955"/>
                <a:gd name="connsiteY13" fmla="*/ 3740 h 10000"/>
                <a:gd name="connsiteX14" fmla="*/ 9483 w 9955"/>
                <a:gd name="connsiteY14" fmla="*/ 293 h 10000"/>
                <a:gd name="connsiteX15" fmla="*/ 9584 w 9955"/>
                <a:gd name="connsiteY15" fmla="*/ 206 h 10000"/>
                <a:gd name="connsiteX16" fmla="*/ 9899 w 9955"/>
                <a:gd name="connsiteY16" fmla="*/ 0 h 10000"/>
                <a:gd name="connsiteX17" fmla="*/ 9955 w 9955"/>
                <a:gd name="connsiteY17" fmla="*/ 0 h 10000"/>
                <a:gd name="connsiteX18" fmla="*/ 9955 w 9955"/>
                <a:gd name="connsiteY18" fmla="*/ 0 h 10000"/>
                <a:gd name="connsiteX19" fmla="*/ 6815 w 9955"/>
                <a:gd name="connsiteY19" fmla="*/ 9941 h 10000"/>
                <a:gd name="connsiteX20" fmla="*/ 0 w 9955"/>
                <a:gd name="connsiteY20" fmla="*/ 10000 h 10000"/>
                <a:gd name="connsiteX0" fmla="*/ 0 w 10000"/>
                <a:gd name="connsiteY0" fmla="*/ 10000 h 10000"/>
                <a:gd name="connsiteX1" fmla="*/ 1524 w 10000"/>
                <a:gd name="connsiteY1" fmla="*/ 9961 h 10000"/>
                <a:gd name="connsiteX2" fmla="*/ 2366 w 10000"/>
                <a:gd name="connsiteY2" fmla="*/ 9874 h 10000"/>
                <a:gd name="connsiteX3" fmla="*/ 2571 w 10000"/>
                <a:gd name="connsiteY3" fmla="*/ 9834 h 10000"/>
                <a:gd name="connsiteX4" fmla="*/ 2998 w 10000"/>
                <a:gd name="connsiteY4" fmla="*/ 9747 h 10000"/>
                <a:gd name="connsiteX5" fmla="*/ 3416 w 10000"/>
                <a:gd name="connsiteY5" fmla="*/ 9621 h 10000"/>
                <a:gd name="connsiteX6" fmla="*/ 3891 w 10000"/>
                <a:gd name="connsiteY6" fmla="*/ 9455 h 10000"/>
                <a:gd name="connsiteX7" fmla="*/ 4299 w 10000"/>
                <a:gd name="connsiteY7" fmla="*/ 9262 h 10000"/>
                <a:gd name="connsiteX8" fmla="*/ 4678 w 10000"/>
                <a:gd name="connsiteY8" fmla="*/ 8988 h 10000"/>
                <a:gd name="connsiteX9" fmla="*/ 5108 w 10000"/>
                <a:gd name="connsiteY9" fmla="*/ 8569 h 10000"/>
                <a:gd name="connsiteX10" fmla="*/ 5524 w 10000"/>
                <a:gd name="connsiteY10" fmla="*/ 8063 h 10000"/>
                <a:gd name="connsiteX11" fmla="*/ 5997 w 10000"/>
                <a:gd name="connsiteY11" fmla="*/ 7392 h 10000"/>
                <a:gd name="connsiteX12" fmla="*/ 6844 w 10000"/>
                <a:gd name="connsiteY12" fmla="*/ 5715 h 10000"/>
                <a:gd name="connsiteX13" fmla="*/ 7732 w 10000"/>
                <a:gd name="connsiteY13" fmla="*/ 3740 h 10000"/>
                <a:gd name="connsiteX14" fmla="*/ 9526 w 10000"/>
                <a:gd name="connsiteY14" fmla="*/ 293 h 10000"/>
                <a:gd name="connsiteX15" fmla="*/ 9627 w 10000"/>
                <a:gd name="connsiteY15" fmla="*/ 206 h 10000"/>
                <a:gd name="connsiteX16" fmla="*/ 9944 w 10000"/>
                <a:gd name="connsiteY16" fmla="*/ 0 h 10000"/>
                <a:gd name="connsiteX17" fmla="*/ 10000 w 10000"/>
                <a:gd name="connsiteY17" fmla="*/ 0 h 10000"/>
                <a:gd name="connsiteX18" fmla="*/ 6846 w 10000"/>
                <a:gd name="connsiteY18" fmla="*/ 9941 h 10000"/>
                <a:gd name="connsiteX19" fmla="*/ 0 w 10000"/>
                <a:gd name="connsiteY19" fmla="*/ 10000 h 10000"/>
                <a:gd name="connsiteX0" fmla="*/ 0 w 9944"/>
                <a:gd name="connsiteY0" fmla="*/ 10000 h 10000"/>
                <a:gd name="connsiteX1" fmla="*/ 1524 w 9944"/>
                <a:gd name="connsiteY1" fmla="*/ 9961 h 10000"/>
                <a:gd name="connsiteX2" fmla="*/ 2366 w 9944"/>
                <a:gd name="connsiteY2" fmla="*/ 9874 h 10000"/>
                <a:gd name="connsiteX3" fmla="*/ 2571 w 9944"/>
                <a:gd name="connsiteY3" fmla="*/ 9834 h 10000"/>
                <a:gd name="connsiteX4" fmla="*/ 2998 w 9944"/>
                <a:gd name="connsiteY4" fmla="*/ 9747 h 10000"/>
                <a:gd name="connsiteX5" fmla="*/ 3416 w 9944"/>
                <a:gd name="connsiteY5" fmla="*/ 9621 h 10000"/>
                <a:gd name="connsiteX6" fmla="*/ 3891 w 9944"/>
                <a:gd name="connsiteY6" fmla="*/ 9455 h 10000"/>
                <a:gd name="connsiteX7" fmla="*/ 4299 w 9944"/>
                <a:gd name="connsiteY7" fmla="*/ 9262 h 10000"/>
                <a:gd name="connsiteX8" fmla="*/ 4678 w 9944"/>
                <a:gd name="connsiteY8" fmla="*/ 8988 h 10000"/>
                <a:gd name="connsiteX9" fmla="*/ 5108 w 9944"/>
                <a:gd name="connsiteY9" fmla="*/ 8569 h 10000"/>
                <a:gd name="connsiteX10" fmla="*/ 5524 w 9944"/>
                <a:gd name="connsiteY10" fmla="*/ 8063 h 10000"/>
                <a:gd name="connsiteX11" fmla="*/ 5997 w 9944"/>
                <a:gd name="connsiteY11" fmla="*/ 7392 h 10000"/>
                <a:gd name="connsiteX12" fmla="*/ 6844 w 9944"/>
                <a:gd name="connsiteY12" fmla="*/ 5715 h 10000"/>
                <a:gd name="connsiteX13" fmla="*/ 7732 w 9944"/>
                <a:gd name="connsiteY13" fmla="*/ 3740 h 10000"/>
                <a:gd name="connsiteX14" fmla="*/ 9526 w 9944"/>
                <a:gd name="connsiteY14" fmla="*/ 293 h 10000"/>
                <a:gd name="connsiteX15" fmla="*/ 9627 w 9944"/>
                <a:gd name="connsiteY15" fmla="*/ 206 h 10000"/>
                <a:gd name="connsiteX16" fmla="*/ 9944 w 9944"/>
                <a:gd name="connsiteY16" fmla="*/ 0 h 10000"/>
                <a:gd name="connsiteX17" fmla="*/ 6846 w 9944"/>
                <a:gd name="connsiteY17" fmla="*/ 9941 h 10000"/>
                <a:gd name="connsiteX18" fmla="*/ 0 w 9944"/>
                <a:gd name="connsiteY18" fmla="*/ 10000 h 10000"/>
                <a:gd name="connsiteX0" fmla="*/ 0 w 9681"/>
                <a:gd name="connsiteY0" fmla="*/ 9794 h 9794"/>
                <a:gd name="connsiteX1" fmla="*/ 1533 w 9681"/>
                <a:gd name="connsiteY1" fmla="*/ 9755 h 9794"/>
                <a:gd name="connsiteX2" fmla="*/ 2379 w 9681"/>
                <a:gd name="connsiteY2" fmla="*/ 9668 h 9794"/>
                <a:gd name="connsiteX3" fmla="*/ 2585 w 9681"/>
                <a:gd name="connsiteY3" fmla="*/ 9628 h 9794"/>
                <a:gd name="connsiteX4" fmla="*/ 3015 w 9681"/>
                <a:gd name="connsiteY4" fmla="*/ 9541 h 9794"/>
                <a:gd name="connsiteX5" fmla="*/ 3435 w 9681"/>
                <a:gd name="connsiteY5" fmla="*/ 9415 h 9794"/>
                <a:gd name="connsiteX6" fmla="*/ 3913 w 9681"/>
                <a:gd name="connsiteY6" fmla="*/ 9249 h 9794"/>
                <a:gd name="connsiteX7" fmla="*/ 4323 w 9681"/>
                <a:gd name="connsiteY7" fmla="*/ 9056 h 9794"/>
                <a:gd name="connsiteX8" fmla="*/ 4704 w 9681"/>
                <a:gd name="connsiteY8" fmla="*/ 8782 h 9794"/>
                <a:gd name="connsiteX9" fmla="*/ 5137 w 9681"/>
                <a:gd name="connsiteY9" fmla="*/ 8363 h 9794"/>
                <a:gd name="connsiteX10" fmla="*/ 5555 w 9681"/>
                <a:gd name="connsiteY10" fmla="*/ 7857 h 9794"/>
                <a:gd name="connsiteX11" fmla="*/ 6031 w 9681"/>
                <a:gd name="connsiteY11" fmla="*/ 7186 h 9794"/>
                <a:gd name="connsiteX12" fmla="*/ 6883 w 9681"/>
                <a:gd name="connsiteY12" fmla="*/ 5509 h 9794"/>
                <a:gd name="connsiteX13" fmla="*/ 7776 w 9681"/>
                <a:gd name="connsiteY13" fmla="*/ 3534 h 9794"/>
                <a:gd name="connsiteX14" fmla="*/ 9580 w 9681"/>
                <a:gd name="connsiteY14" fmla="*/ 87 h 9794"/>
                <a:gd name="connsiteX15" fmla="*/ 9681 w 9681"/>
                <a:gd name="connsiteY15" fmla="*/ 0 h 9794"/>
                <a:gd name="connsiteX16" fmla="*/ 6885 w 9681"/>
                <a:gd name="connsiteY16" fmla="*/ 9735 h 9794"/>
                <a:gd name="connsiteX17" fmla="*/ 0 w 9681"/>
                <a:gd name="connsiteY17" fmla="*/ 9794 h 9794"/>
                <a:gd name="connsiteX0" fmla="*/ 0 w 9896"/>
                <a:gd name="connsiteY0" fmla="*/ 9911 h 9911"/>
                <a:gd name="connsiteX1" fmla="*/ 1584 w 9896"/>
                <a:gd name="connsiteY1" fmla="*/ 9871 h 9911"/>
                <a:gd name="connsiteX2" fmla="*/ 2457 w 9896"/>
                <a:gd name="connsiteY2" fmla="*/ 9782 h 9911"/>
                <a:gd name="connsiteX3" fmla="*/ 2670 w 9896"/>
                <a:gd name="connsiteY3" fmla="*/ 9742 h 9911"/>
                <a:gd name="connsiteX4" fmla="*/ 3114 w 9896"/>
                <a:gd name="connsiteY4" fmla="*/ 9653 h 9911"/>
                <a:gd name="connsiteX5" fmla="*/ 3548 w 9896"/>
                <a:gd name="connsiteY5" fmla="*/ 9524 h 9911"/>
                <a:gd name="connsiteX6" fmla="*/ 4042 w 9896"/>
                <a:gd name="connsiteY6" fmla="*/ 9355 h 9911"/>
                <a:gd name="connsiteX7" fmla="*/ 4465 w 9896"/>
                <a:gd name="connsiteY7" fmla="*/ 9157 h 9911"/>
                <a:gd name="connsiteX8" fmla="*/ 4859 w 9896"/>
                <a:gd name="connsiteY8" fmla="*/ 8878 h 9911"/>
                <a:gd name="connsiteX9" fmla="*/ 5306 w 9896"/>
                <a:gd name="connsiteY9" fmla="*/ 8450 h 9911"/>
                <a:gd name="connsiteX10" fmla="*/ 5738 w 9896"/>
                <a:gd name="connsiteY10" fmla="*/ 7933 h 9911"/>
                <a:gd name="connsiteX11" fmla="*/ 6230 w 9896"/>
                <a:gd name="connsiteY11" fmla="*/ 7248 h 9911"/>
                <a:gd name="connsiteX12" fmla="*/ 7110 w 9896"/>
                <a:gd name="connsiteY12" fmla="*/ 5536 h 9911"/>
                <a:gd name="connsiteX13" fmla="*/ 8032 w 9896"/>
                <a:gd name="connsiteY13" fmla="*/ 3519 h 9911"/>
                <a:gd name="connsiteX14" fmla="*/ 9896 w 9896"/>
                <a:gd name="connsiteY14" fmla="*/ 0 h 9911"/>
                <a:gd name="connsiteX15" fmla="*/ 7112 w 9896"/>
                <a:gd name="connsiteY15" fmla="*/ 9851 h 9911"/>
                <a:gd name="connsiteX16" fmla="*/ 0 w 9896"/>
                <a:gd name="connsiteY16" fmla="*/ 9911 h 9911"/>
                <a:gd name="connsiteX0" fmla="*/ 0 w 8178"/>
                <a:gd name="connsiteY0" fmla="*/ 6449 h 6449"/>
                <a:gd name="connsiteX1" fmla="*/ 1601 w 8178"/>
                <a:gd name="connsiteY1" fmla="*/ 6409 h 6449"/>
                <a:gd name="connsiteX2" fmla="*/ 2483 w 8178"/>
                <a:gd name="connsiteY2" fmla="*/ 6319 h 6449"/>
                <a:gd name="connsiteX3" fmla="*/ 2698 w 8178"/>
                <a:gd name="connsiteY3" fmla="*/ 6278 h 6449"/>
                <a:gd name="connsiteX4" fmla="*/ 3147 w 8178"/>
                <a:gd name="connsiteY4" fmla="*/ 6189 h 6449"/>
                <a:gd name="connsiteX5" fmla="*/ 3585 w 8178"/>
                <a:gd name="connsiteY5" fmla="*/ 6059 h 6449"/>
                <a:gd name="connsiteX6" fmla="*/ 4084 w 8178"/>
                <a:gd name="connsiteY6" fmla="*/ 5888 h 6449"/>
                <a:gd name="connsiteX7" fmla="*/ 4512 w 8178"/>
                <a:gd name="connsiteY7" fmla="*/ 5688 h 6449"/>
                <a:gd name="connsiteX8" fmla="*/ 4910 w 8178"/>
                <a:gd name="connsiteY8" fmla="*/ 5407 h 6449"/>
                <a:gd name="connsiteX9" fmla="*/ 5362 w 8178"/>
                <a:gd name="connsiteY9" fmla="*/ 4975 h 6449"/>
                <a:gd name="connsiteX10" fmla="*/ 5798 w 8178"/>
                <a:gd name="connsiteY10" fmla="*/ 4453 h 6449"/>
                <a:gd name="connsiteX11" fmla="*/ 6295 w 8178"/>
                <a:gd name="connsiteY11" fmla="*/ 3762 h 6449"/>
                <a:gd name="connsiteX12" fmla="*/ 7185 w 8178"/>
                <a:gd name="connsiteY12" fmla="*/ 2035 h 6449"/>
                <a:gd name="connsiteX13" fmla="*/ 8116 w 8178"/>
                <a:gd name="connsiteY13" fmla="*/ 0 h 6449"/>
                <a:gd name="connsiteX14" fmla="*/ 7187 w 8178"/>
                <a:gd name="connsiteY14" fmla="*/ 6388 h 6449"/>
                <a:gd name="connsiteX15" fmla="*/ 0 w 8178"/>
                <a:gd name="connsiteY15" fmla="*/ 6449 h 6449"/>
                <a:gd name="connsiteX0" fmla="*/ 0 w 8788"/>
                <a:gd name="connsiteY0" fmla="*/ 6844 h 6844"/>
                <a:gd name="connsiteX1" fmla="*/ 1958 w 8788"/>
                <a:gd name="connsiteY1" fmla="*/ 6782 h 6844"/>
                <a:gd name="connsiteX2" fmla="*/ 3036 w 8788"/>
                <a:gd name="connsiteY2" fmla="*/ 6642 h 6844"/>
                <a:gd name="connsiteX3" fmla="*/ 3299 w 8788"/>
                <a:gd name="connsiteY3" fmla="*/ 6579 h 6844"/>
                <a:gd name="connsiteX4" fmla="*/ 3848 w 8788"/>
                <a:gd name="connsiteY4" fmla="*/ 6441 h 6844"/>
                <a:gd name="connsiteX5" fmla="*/ 4384 w 8788"/>
                <a:gd name="connsiteY5" fmla="*/ 6239 h 6844"/>
                <a:gd name="connsiteX6" fmla="*/ 4994 w 8788"/>
                <a:gd name="connsiteY6" fmla="*/ 5974 h 6844"/>
                <a:gd name="connsiteX7" fmla="*/ 5517 w 8788"/>
                <a:gd name="connsiteY7" fmla="*/ 5664 h 6844"/>
                <a:gd name="connsiteX8" fmla="*/ 6004 w 8788"/>
                <a:gd name="connsiteY8" fmla="*/ 5228 h 6844"/>
                <a:gd name="connsiteX9" fmla="*/ 6557 w 8788"/>
                <a:gd name="connsiteY9" fmla="*/ 4558 h 6844"/>
                <a:gd name="connsiteX10" fmla="*/ 7090 w 8788"/>
                <a:gd name="connsiteY10" fmla="*/ 3749 h 6844"/>
                <a:gd name="connsiteX11" fmla="*/ 7697 w 8788"/>
                <a:gd name="connsiteY11" fmla="*/ 2677 h 6844"/>
                <a:gd name="connsiteX12" fmla="*/ 8786 w 8788"/>
                <a:gd name="connsiteY12" fmla="*/ 0 h 6844"/>
                <a:gd name="connsiteX13" fmla="*/ 8788 w 8788"/>
                <a:gd name="connsiteY13" fmla="*/ 6749 h 6844"/>
                <a:gd name="connsiteX14" fmla="*/ 0 w 8788"/>
                <a:gd name="connsiteY14" fmla="*/ 6844 h 6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788" h="6844">
                  <a:moveTo>
                    <a:pt x="0" y="6844"/>
                  </a:moveTo>
                  <a:lnTo>
                    <a:pt x="1958" y="6782"/>
                  </a:lnTo>
                  <a:lnTo>
                    <a:pt x="3036" y="6642"/>
                  </a:lnTo>
                  <a:lnTo>
                    <a:pt x="3299" y="6579"/>
                  </a:lnTo>
                  <a:lnTo>
                    <a:pt x="3848" y="6441"/>
                  </a:lnTo>
                  <a:lnTo>
                    <a:pt x="4384" y="6239"/>
                  </a:lnTo>
                  <a:lnTo>
                    <a:pt x="4994" y="5974"/>
                  </a:lnTo>
                  <a:lnTo>
                    <a:pt x="5517" y="5664"/>
                  </a:lnTo>
                  <a:lnTo>
                    <a:pt x="6004" y="5228"/>
                  </a:lnTo>
                  <a:lnTo>
                    <a:pt x="6557" y="4558"/>
                  </a:lnTo>
                  <a:lnTo>
                    <a:pt x="7090" y="3749"/>
                  </a:lnTo>
                  <a:lnTo>
                    <a:pt x="7697" y="2677"/>
                  </a:lnTo>
                  <a:lnTo>
                    <a:pt x="8786" y="0"/>
                  </a:lnTo>
                  <a:cubicBezTo>
                    <a:pt x="8787" y="2250"/>
                    <a:pt x="8787" y="4499"/>
                    <a:pt x="8788" y="6749"/>
                  </a:cubicBezTo>
                  <a:lnTo>
                    <a:pt x="0" y="6844"/>
                  </a:lnTo>
                  <a:close/>
                </a:path>
              </a:pathLst>
            </a:custGeom>
            <a:solidFill>
              <a:schemeClr val="bg1">
                <a:lumMod val="65000"/>
              </a:schemeClr>
            </a:solidFill>
            <a:ln>
              <a:noFill/>
            </a:ln>
          </p:spPr>
          <p:txBody>
            <a:bodyPr/>
            <a:lstStyle/>
            <a:p>
              <a:endParaRPr lang="en-US" sz="4000" dirty="0">
                <a:latin typeface="Arial Narrow" panose="020B0606020202030204" pitchFamily="34" charset="0"/>
              </a:endParaRPr>
            </a:p>
          </p:txBody>
        </p:sp>
        <p:sp>
          <p:nvSpPr>
            <p:cNvPr id="22" name="Freeform 3"/>
            <p:cNvSpPr>
              <a:spLocks noChangeAspect="1"/>
            </p:cNvSpPr>
            <p:nvPr/>
          </p:nvSpPr>
          <p:spPr bwMode="auto">
            <a:xfrm flipH="1">
              <a:off x="5292066" y="2904971"/>
              <a:ext cx="639702" cy="1749813"/>
            </a:xfrm>
            <a:custGeom>
              <a:avLst/>
              <a:gdLst>
                <a:gd name="T0" fmla="*/ 483 w 1704"/>
                <a:gd name="T1" fmla="*/ 1370 h 1589"/>
                <a:gd name="T2" fmla="*/ 539 w 1704"/>
                <a:gd name="T3" fmla="*/ 1296 h 1589"/>
                <a:gd name="T4" fmla="*/ 603 w 1704"/>
                <a:gd name="T5" fmla="*/ 1190 h 1589"/>
                <a:gd name="T6" fmla="*/ 661 w 1704"/>
                <a:gd name="T7" fmla="*/ 1077 h 1589"/>
                <a:gd name="T8" fmla="*/ 717 w 1704"/>
                <a:gd name="T9" fmla="*/ 943 h 1589"/>
                <a:gd name="T10" fmla="*/ 773 w 1704"/>
                <a:gd name="T11" fmla="*/ 791 h 1589"/>
                <a:gd name="T12" fmla="*/ 831 w 1704"/>
                <a:gd name="T13" fmla="*/ 638 h 1589"/>
                <a:gd name="T14" fmla="*/ 887 w 1704"/>
                <a:gd name="T15" fmla="*/ 472 h 1589"/>
                <a:gd name="T16" fmla="*/ 943 w 1704"/>
                <a:gd name="T17" fmla="*/ 319 h 1589"/>
                <a:gd name="T18" fmla="*/ 1001 w 1704"/>
                <a:gd name="T19" fmla="*/ 193 h 1589"/>
                <a:gd name="T20" fmla="*/ 1028 w 1704"/>
                <a:gd name="T21" fmla="*/ 139 h 1589"/>
                <a:gd name="T22" fmla="*/ 1065 w 1704"/>
                <a:gd name="T23" fmla="*/ 86 h 1589"/>
                <a:gd name="T24" fmla="*/ 1092 w 1704"/>
                <a:gd name="T25" fmla="*/ 46 h 1589"/>
                <a:gd name="T26" fmla="*/ 1107 w 1704"/>
                <a:gd name="T27" fmla="*/ 33 h 1589"/>
                <a:gd name="T28" fmla="*/ 1121 w 1704"/>
                <a:gd name="T29" fmla="*/ 19 h 1589"/>
                <a:gd name="T30" fmla="*/ 1128 w 1704"/>
                <a:gd name="T31" fmla="*/ 19 h 1589"/>
                <a:gd name="T32" fmla="*/ 1135 w 1704"/>
                <a:gd name="T33" fmla="*/ 13 h 1589"/>
                <a:gd name="T34" fmla="*/ 1142 w 1704"/>
                <a:gd name="T35" fmla="*/ 6 h 1589"/>
                <a:gd name="T36" fmla="*/ 1150 w 1704"/>
                <a:gd name="T37" fmla="*/ 6 h 1589"/>
                <a:gd name="T38" fmla="*/ 1156 w 1704"/>
                <a:gd name="T39" fmla="*/ 6 h 1589"/>
                <a:gd name="T40" fmla="*/ 1156 w 1704"/>
                <a:gd name="T41" fmla="*/ 0 h 1589"/>
                <a:gd name="T42" fmla="*/ 1163 w 1704"/>
                <a:gd name="T43" fmla="*/ 0 h 1589"/>
                <a:gd name="T44" fmla="*/ 1163 w 1704"/>
                <a:gd name="T45" fmla="*/ 0 h 1589"/>
                <a:gd name="T46" fmla="*/ 1163 w 1704"/>
                <a:gd name="T47" fmla="*/ 0 h 1589"/>
                <a:gd name="T48" fmla="*/ 1171 w 1704"/>
                <a:gd name="T49" fmla="*/ 0 h 1589"/>
                <a:gd name="T50" fmla="*/ 1171 w 1704"/>
                <a:gd name="T51" fmla="*/ 0 h 1589"/>
                <a:gd name="T52" fmla="*/ 1171 w 1704"/>
                <a:gd name="T53" fmla="*/ 0 h 1589"/>
                <a:gd name="T54" fmla="*/ 1171 w 1704"/>
                <a:gd name="T55" fmla="*/ 0 h 1589"/>
                <a:gd name="T56" fmla="*/ 1171 w 1704"/>
                <a:gd name="T57" fmla="*/ 0 h 1589"/>
                <a:gd name="T58" fmla="*/ 1178 w 1704"/>
                <a:gd name="T59" fmla="*/ 0 h 1589"/>
                <a:gd name="T60" fmla="*/ 1178 w 1704"/>
                <a:gd name="T61" fmla="*/ 0 h 1589"/>
                <a:gd name="T62" fmla="*/ 1178 w 1704"/>
                <a:gd name="T63" fmla="*/ 0 h 1589"/>
                <a:gd name="T64" fmla="*/ 1178 w 1704"/>
                <a:gd name="T65" fmla="*/ 0 h 1589"/>
                <a:gd name="T66" fmla="*/ 1185 w 1704"/>
                <a:gd name="T67" fmla="*/ 0 h 1589"/>
                <a:gd name="T68" fmla="*/ 1185 w 1704"/>
                <a:gd name="T69" fmla="*/ 0 h 1589"/>
                <a:gd name="T70" fmla="*/ 1192 w 1704"/>
                <a:gd name="T71" fmla="*/ 0 h 1589"/>
                <a:gd name="T72" fmla="*/ 1192 w 1704"/>
                <a:gd name="T73" fmla="*/ 6 h 1589"/>
                <a:gd name="T74" fmla="*/ 1200 w 1704"/>
                <a:gd name="T75" fmla="*/ 6 h 1589"/>
                <a:gd name="T76" fmla="*/ 1206 w 1704"/>
                <a:gd name="T77" fmla="*/ 6 h 1589"/>
                <a:gd name="T78" fmla="*/ 1213 w 1704"/>
                <a:gd name="T79" fmla="*/ 13 h 1589"/>
                <a:gd name="T80" fmla="*/ 1227 w 1704"/>
                <a:gd name="T81" fmla="*/ 19 h 1589"/>
                <a:gd name="T82" fmla="*/ 1242 w 1704"/>
                <a:gd name="T83" fmla="*/ 33 h 1589"/>
                <a:gd name="T84" fmla="*/ 1263 w 1704"/>
                <a:gd name="T85" fmla="*/ 53 h 1589"/>
                <a:gd name="T86" fmla="*/ 1291 w 1704"/>
                <a:gd name="T87" fmla="*/ 93 h 1589"/>
                <a:gd name="T88" fmla="*/ 1348 w 1704"/>
                <a:gd name="T89" fmla="*/ 199 h 1589"/>
                <a:gd name="T90" fmla="*/ 1405 w 1704"/>
                <a:gd name="T91" fmla="*/ 332 h 1589"/>
                <a:gd name="T92" fmla="*/ 1461 w 1704"/>
                <a:gd name="T93" fmla="*/ 478 h 1589"/>
                <a:gd name="T94" fmla="*/ 1519 w 1704"/>
                <a:gd name="T95" fmla="*/ 638 h 1589"/>
                <a:gd name="T96" fmla="*/ 1575 w 1704"/>
                <a:gd name="T97" fmla="*/ 797 h 1589"/>
                <a:gd name="T98" fmla="*/ 1639 w 1704"/>
                <a:gd name="T99" fmla="*/ 951 h 1589"/>
                <a:gd name="T100" fmla="*/ 1659 w 1704"/>
                <a:gd name="T101" fmla="*/ 1015 h 1589"/>
                <a:gd name="T102" fmla="*/ 1680 w 1704"/>
                <a:gd name="T103" fmla="*/ 1054 h 1589"/>
                <a:gd name="T104" fmla="*/ 1686 w 1704"/>
                <a:gd name="T105" fmla="*/ 1078 h 1589"/>
                <a:gd name="T106" fmla="*/ 1704 w 1704"/>
                <a:gd name="T107" fmla="*/ 1108 h 1589"/>
                <a:gd name="T108" fmla="*/ 1704 w 1704"/>
                <a:gd name="T109" fmla="*/ 1588 h 1589"/>
                <a:gd name="T110" fmla="*/ 483 w 1704"/>
                <a:gd name="T111" fmla="*/ 1589 h 1589"/>
                <a:gd name="T112" fmla="*/ 0 w 1704"/>
                <a:gd name="T113" fmla="*/ 1588 h 1589"/>
                <a:gd name="T114" fmla="*/ 156 w 1704"/>
                <a:gd name="T115" fmla="*/ 1567 h 1589"/>
                <a:gd name="T116" fmla="*/ 279 w 1704"/>
                <a:gd name="T117" fmla="*/ 1528 h 1589"/>
                <a:gd name="T118" fmla="*/ 408 w 1704"/>
                <a:gd name="T119" fmla="*/ 1462 h 1589"/>
                <a:gd name="T120" fmla="*/ 483 w 1704"/>
                <a:gd name="T121" fmla="*/ 1370 h 1589"/>
                <a:gd name="connsiteX0" fmla="*/ 2835 w 10000"/>
                <a:gd name="connsiteY0" fmla="*/ 8622 h 10000"/>
                <a:gd name="connsiteX1" fmla="*/ 3163 w 10000"/>
                <a:gd name="connsiteY1" fmla="*/ 8156 h 10000"/>
                <a:gd name="connsiteX2" fmla="*/ 3539 w 10000"/>
                <a:gd name="connsiteY2" fmla="*/ 7489 h 10000"/>
                <a:gd name="connsiteX3" fmla="*/ 3879 w 10000"/>
                <a:gd name="connsiteY3" fmla="*/ 6778 h 10000"/>
                <a:gd name="connsiteX4" fmla="*/ 4208 w 10000"/>
                <a:gd name="connsiteY4" fmla="*/ 5935 h 10000"/>
                <a:gd name="connsiteX5" fmla="*/ 4536 w 10000"/>
                <a:gd name="connsiteY5" fmla="*/ 4978 h 10000"/>
                <a:gd name="connsiteX6" fmla="*/ 4877 w 10000"/>
                <a:gd name="connsiteY6" fmla="*/ 4015 h 10000"/>
                <a:gd name="connsiteX7" fmla="*/ 5205 w 10000"/>
                <a:gd name="connsiteY7" fmla="*/ 2970 h 10000"/>
                <a:gd name="connsiteX8" fmla="*/ 5534 w 10000"/>
                <a:gd name="connsiteY8" fmla="*/ 2008 h 10000"/>
                <a:gd name="connsiteX9" fmla="*/ 5874 w 10000"/>
                <a:gd name="connsiteY9" fmla="*/ 1215 h 10000"/>
                <a:gd name="connsiteX10" fmla="*/ 6033 w 10000"/>
                <a:gd name="connsiteY10" fmla="*/ 875 h 10000"/>
                <a:gd name="connsiteX11" fmla="*/ 6250 w 10000"/>
                <a:gd name="connsiteY11" fmla="*/ 541 h 10000"/>
                <a:gd name="connsiteX12" fmla="*/ 6408 w 10000"/>
                <a:gd name="connsiteY12" fmla="*/ 289 h 10000"/>
                <a:gd name="connsiteX13" fmla="*/ 6496 w 10000"/>
                <a:gd name="connsiteY13" fmla="*/ 208 h 10000"/>
                <a:gd name="connsiteX14" fmla="*/ 6579 w 10000"/>
                <a:gd name="connsiteY14" fmla="*/ 120 h 10000"/>
                <a:gd name="connsiteX15" fmla="*/ 6620 w 10000"/>
                <a:gd name="connsiteY15" fmla="*/ 120 h 10000"/>
                <a:gd name="connsiteX16" fmla="*/ 6661 w 10000"/>
                <a:gd name="connsiteY16" fmla="*/ 82 h 10000"/>
                <a:gd name="connsiteX17" fmla="*/ 6702 w 10000"/>
                <a:gd name="connsiteY17" fmla="*/ 38 h 10000"/>
                <a:gd name="connsiteX18" fmla="*/ 6749 w 10000"/>
                <a:gd name="connsiteY18" fmla="*/ 38 h 10000"/>
                <a:gd name="connsiteX19" fmla="*/ 6784 w 10000"/>
                <a:gd name="connsiteY19" fmla="*/ 38 h 10000"/>
                <a:gd name="connsiteX20" fmla="*/ 6784 w 10000"/>
                <a:gd name="connsiteY20" fmla="*/ 0 h 10000"/>
                <a:gd name="connsiteX21" fmla="*/ 6825 w 10000"/>
                <a:gd name="connsiteY21" fmla="*/ 0 h 10000"/>
                <a:gd name="connsiteX22" fmla="*/ 6825 w 10000"/>
                <a:gd name="connsiteY22" fmla="*/ 0 h 10000"/>
                <a:gd name="connsiteX23" fmla="*/ 6825 w 10000"/>
                <a:gd name="connsiteY23" fmla="*/ 0 h 10000"/>
                <a:gd name="connsiteX24" fmla="*/ 6872 w 10000"/>
                <a:gd name="connsiteY24" fmla="*/ 0 h 10000"/>
                <a:gd name="connsiteX25" fmla="*/ 6872 w 10000"/>
                <a:gd name="connsiteY25" fmla="*/ 0 h 10000"/>
                <a:gd name="connsiteX26" fmla="*/ 6872 w 10000"/>
                <a:gd name="connsiteY26" fmla="*/ 0 h 10000"/>
                <a:gd name="connsiteX27" fmla="*/ 6872 w 10000"/>
                <a:gd name="connsiteY27" fmla="*/ 0 h 10000"/>
                <a:gd name="connsiteX28" fmla="*/ 6872 w 10000"/>
                <a:gd name="connsiteY28" fmla="*/ 0 h 10000"/>
                <a:gd name="connsiteX29" fmla="*/ 6913 w 10000"/>
                <a:gd name="connsiteY29" fmla="*/ 0 h 10000"/>
                <a:gd name="connsiteX30" fmla="*/ 6913 w 10000"/>
                <a:gd name="connsiteY30" fmla="*/ 0 h 10000"/>
                <a:gd name="connsiteX31" fmla="*/ 6913 w 10000"/>
                <a:gd name="connsiteY31" fmla="*/ 0 h 10000"/>
                <a:gd name="connsiteX32" fmla="*/ 6913 w 10000"/>
                <a:gd name="connsiteY32" fmla="*/ 0 h 10000"/>
                <a:gd name="connsiteX33" fmla="*/ 6954 w 10000"/>
                <a:gd name="connsiteY33" fmla="*/ 0 h 10000"/>
                <a:gd name="connsiteX34" fmla="*/ 6954 w 10000"/>
                <a:gd name="connsiteY34" fmla="*/ 0 h 10000"/>
                <a:gd name="connsiteX35" fmla="*/ 6995 w 10000"/>
                <a:gd name="connsiteY35" fmla="*/ 0 h 10000"/>
                <a:gd name="connsiteX36" fmla="*/ 6995 w 10000"/>
                <a:gd name="connsiteY36" fmla="*/ 38 h 10000"/>
                <a:gd name="connsiteX37" fmla="*/ 7042 w 10000"/>
                <a:gd name="connsiteY37" fmla="*/ 38 h 10000"/>
                <a:gd name="connsiteX38" fmla="*/ 7077 w 10000"/>
                <a:gd name="connsiteY38" fmla="*/ 38 h 10000"/>
                <a:gd name="connsiteX39" fmla="*/ 7119 w 10000"/>
                <a:gd name="connsiteY39" fmla="*/ 82 h 10000"/>
                <a:gd name="connsiteX40" fmla="*/ 7201 w 10000"/>
                <a:gd name="connsiteY40" fmla="*/ 120 h 10000"/>
                <a:gd name="connsiteX41" fmla="*/ 7289 w 10000"/>
                <a:gd name="connsiteY41" fmla="*/ 208 h 10000"/>
                <a:gd name="connsiteX42" fmla="*/ 7412 w 10000"/>
                <a:gd name="connsiteY42" fmla="*/ 334 h 10000"/>
                <a:gd name="connsiteX43" fmla="*/ 7576 w 10000"/>
                <a:gd name="connsiteY43" fmla="*/ 585 h 10000"/>
                <a:gd name="connsiteX44" fmla="*/ 7911 w 10000"/>
                <a:gd name="connsiteY44" fmla="*/ 1252 h 10000"/>
                <a:gd name="connsiteX45" fmla="*/ 8245 w 10000"/>
                <a:gd name="connsiteY45" fmla="*/ 2089 h 10000"/>
                <a:gd name="connsiteX46" fmla="*/ 8574 w 10000"/>
                <a:gd name="connsiteY46" fmla="*/ 3008 h 10000"/>
                <a:gd name="connsiteX47" fmla="*/ 8914 w 10000"/>
                <a:gd name="connsiteY47" fmla="*/ 4015 h 10000"/>
                <a:gd name="connsiteX48" fmla="*/ 9243 w 10000"/>
                <a:gd name="connsiteY48" fmla="*/ 5016 h 10000"/>
                <a:gd name="connsiteX49" fmla="*/ 9619 w 10000"/>
                <a:gd name="connsiteY49" fmla="*/ 5985 h 10000"/>
                <a:gd name="connsiteX50" fmla="*/ 9736 w 10000"/>
                <a:gd name="connsiteY50" fmla="*/ 6388 h 10000"/>
                <a:gd name="connsiteX51" fmla="*/ 9859 w 10000"/>
                <a:gd name="connsiteY51" fmla="*/ 6633 h 10000"/>
                <a:gd name="connsiteX52" fmla="*/ 9894 w 10000"/>
                <a:gd name="connsiteY52" fmla="*/ 6784 h 10000"/>
                <a:gd name="connsiteX53" fmla="*/ 10000 w 10000"/>
                <a:gd name="connsiteY53" fmla="*/ 6973 h 10000"/>
                <a:gd name="connsiteX54" fmla="*/ 10000 w 10000"/>
                <a:gd name="connsiteY54" fmla="*/ 9994 h 10000"/>
                <a:gd name="connsiteX55" fmla="*/ 5238 w 10000"/>
                <a:gd name="connsiteY55" fmla="*/ 9995 h 10000"/>
                <a:gd name="connsiteX56" fmla="*/ 2835 w 10000"/>
                <a:gd name="connsiteY56" fmla="*/ 10000 h 10000"/>
                <a:gd name="connsiteX57" fmla="*/ 0 w 10000"/>
                <a:gd name="connsiteY57" fmla="*/ 9994 h 10000"/>
                <a:gd name="connsiteX58" fmla="*/ 915 w 10000"/>
                <a:gd name="connsiteY58" fmla="*/ 9862 h 10000"/>
                <a:gd name="connsiteX59" fmla="*/ 1637 w 10000"/>
                <a:gd name="connsiteY59" fmla="*/ 9616 h 10000"/>
                <a:gd name="connsiteX60" fmla="*/ 2394 w 10000"/>
                <a:gd name="connsiteY60" fmla="*/ 9201 h 10000"/>
                <a:gd name="connsiteX61" fmla="*/ 2835 w 10000"/>
                <a:gd name="connsiteY61" fmla="*/ 8622 h 10000"/>
                <a:gd name="connsiteX0" fmla="*/ 2835 w 10000"/>
                <a:gd name="connsiteY0" fmla="*/ 8622 h 9995"/>
                <a:gd name="connsiteX1" fmla="*/ 3163 w 10000"/>
                <a:gd name="connsiteY1" fmla="*/ 8156 h 9995"/>
                <a:gd name="connsiteX2" fmla="*/ 3539 w 10000"/>
                <a:gd name="connsiteY2" fmla="*/ 7489 h 9995"/>
                <a:gd name="connsiteX3" fmla="*/ 3879 w 10000"/>
                <a:gd name="connsiteY3" fmla="*/ 6778 h 9995"/>
                <a:gd name="connsiteX4" fmla="*/ 4208 w 10000"/>
                <a:gd name="connsiteY4" fmla="*/ 5935 h 9995"/>
                <a:gd name="connsiteX5" fmla="*/ 4536 w 10000"/>
                <a:gd name="connsiteY5" fmla="*/ 4978 h 9995"/>
                <a:gd name="connsiteX6" fmla="*/ 4877 w 10000"/>
                <a:gd name="connsiteY6" fmla="*/ 4015 h 9995"/>
                <a:gd name="connsiteX7" fmla="*/ 5205 w 10000"/>
                <a:gd name="connsiteY7" fmla="*/ 2970 h 9995"/>
                <a:gd name="connsiteX8" fmla="*/ 5534 w 10000"/>
                <a:gd name="connsiteY8" fmla="*/ 2008 h 9995"/>
                <a:gd name="connsiteX9" fmla="*/ 5874 w 10000"/>
                <a:gd name="connsiteY9" fmla="*/ 1215 h 9995"/>
                <a:gd name="connsiteX10" fmla="*/ 6033 w 10000"/>
                <a:gd name="connsiteY10" fmla="*/ 875 h 9995"/>
                <a:gd name="connsiteX11" fmla="*/ 6250 w 10000"/>
                <a:gd name="connsiteY11" fmla="*/ 541 h 9995"/>
                <a:gd name="connsiteX12" fmla="*/ 6408 w 10000"/>
                <a:gd name="connsiteY12" fmla="*/ 289 h 9995"/>
                <a:gd name="connsiteX13" fmla="*/ 6496 w 10000"/>
                <a:gd name="connsiteY13" fmla="*/ 208 h 9995"/>
                <a:gd name="connsiteX14" fmla="*/ 6579 w 10000"/>
                <a:gd name="connsiteY14" fmla="*/ 120 h 9995"/>
                <a:gd name="connsiteX15" fmla="*/ 6620 w 10000"/>
                <a:gd name="connsiteY15" fmla="*/ 120 h 9995"/>
                <a:gd name="connsiteX16" fmla="*/ 6661 w 10000"/>
                <a:gd name="connsiteY16" fmla="*/ 82 h 9995"/>
                <a:gd name="connsiteX17" fmla="*/ 6702 w 10000"/>
                <a:gd name="connsiteY17" fmla="*/ 38 h 9995"/>
                <a:gd name="connsiteX18" fmla="*/ 6749 w 10000"/>
                <a:gd name="connsiteY18" fmla="*/ 38 h 9995"/>
                <a:gd name="connsiteX19" fmla="*/ 6784 w 10000"/>
                <a:gd name="connsiteY19" fmla="*/ 38 h 9995"/>
                <a:gd name="connsiteX20" fmla="*/ 6784 w 10000"/>
                <a:gd name="connsiteY20" fmla="*/ 0 h 9995"/>
                <a:gd name="connsiteX21" fmla="*/ 6825 w 10000"/>
                <a:gd name="connsiteY21" fmla="*/ 0 h 9995"/>
                <a:gd name="connsiteX22" fmla="*/ 6825 w 10000"/>
                <a:gd name="connsiteY22" fmla="*/ 0 h 9995"/>
                <a:gd name="connsiteX23" fmla="*/ 6825 w 10000"/>
                <a:gd name="connsiteY23" fmla="*/ 0 h 9995"/>
                <a:gd name="connsiteX24" fmla="*/ 6872 w 10000"/>
                <a:gd name="connsiteY24" fmla="*/ 0 h 9995"/>
                <a:gd name="connsiteX25" fmla="*/ 6872 w 10000"/>
                <a:gd name="connsiteY25" fmla="*/ 0 h 9995"/>
                <a:gd name="connsiteX26" fmla="*/ 6872 w 10000"/>
                <a:gd name="connsiteY26" fmla="*/ 0 h 9995"/>
                <a:gd name="connsiteX27" fmla="*/ 6872 w 10000"/>
                <a:gd name="connsiteY27" fmla="*/ 0 h 9995"/>
                <a:gd name="connsiteX28" fmla="*/ 6872 w 10000"/>
                <a:gd name="connsiteY28" fmla="*/ 0 h 9995"/>
                <a:gd name="connsiteX29" fmla="*/ 6913 w 10000"/>
                <a:gd name="connsiteY29" fmla="*/ 0 h 9995"/>
                <a:gd name="connsiteX30" fmla="*/ 6913 w 10000"/>
                <a:gd name="connsiteY30" fmla="*/ 0 h 9995"/>
                <a:gd name="connsiteX31" fmla="*/ 6913 w 10000"/>
                <a:gd name="connsiteY31" fmla="*/ 0 h 9995"/>
                <a:gd name="connsiteX32" fmla="*/ 6913 w 10000"/>
                <a:gd name="connsiteY32" fmla="*/ 0 h 9995"/>
                <a:gd name="connsiteX33" fmla="*/ 6954 w 10000"/>
                <a:gd name="connsiteY33" fmla="*/ 0 h 9995"/>
                <a:gd name="connsiteX34" fmla="*/ 6954 w 10000"/>
                <a:gd name="connsiteY34" fmla="*/ 0 h 9995"/>
                <a:gd name="connsiteX35" fmla="*/ 6995 w 10000"/>
                <a:gd name="connsiteY35" fmla="*/ 0 h 9995"/>
                <a:gd name="connsiteX36" fmla="*/ 6995 w 10000"/>
                <a:gd name="connsiteY36" fmla="*/ 38 h 9995"/>
                <a:gd name="connsiteX37" fmla="*/ 7042 w 10000"/>
                <a:gd name="connsiteY37" fmla="*/ 38 h 9995"/>
                <a:gd name="connsiteX38" fmla="*/ 7077 w 10000"/>
                <a:gd name="connsiteY38" fmla="*/ 38 h 9995"/>
                <a:gd name="connsiteX39" fmla="*/ 7119 w 10000"/>
                <a:gd name="connsiteY39" fmla="*/ 82 h 9995"/>
                <a:gd name="connsiteX40" fmla="*/ 7201 w 10000"/>
                <a:gd name="connsiteY40" fmla="*/ 120 h 9995"/>
                <a:gd name="connsiteX41" fmla="*/ 7289 w 10000"/>
                <a:gd name="connsiteY41" fmla="*/ 208 h 9995"/>
                <a:gd name="connsiteX42" fmla="*/ 7412 w 10000"/>
                <a:gd name="connsiteY42" fmla="*/ 334 h 9995"/>
                <a:gd name="connsiteX43" fmla="*/ 7576 w 10000"/>
                <a:gd name="connsiteY43" fmla="*/ 585 h 9995"/>
                <a:gd name="connsiteX44" fmla="*/ 7911 w 10000"/>
                <a:gd name="connsiteY44" fmla="*/ 1252 h 9995"/>
                <a:gd name="connsiteX45" fmla="*/ 8245 w 10000"/>
                <a:gd name="connsiteY45" fmla="*/ 2089 h 9995"/>
                <a:gd name="connsiteX46" fmla="*/ 8574 w 10000"/>
                <a:gd name="connsiteY46" fmla="*/ 3008 h 9995"/>
                <a:gd name="connsiteX47" fmla="*/ 8914 w 10000"/>
                <a:gd name="connsiteY47" fmla="*/ 4015 h 9995"/>
                <a:gd name="connsiteX48" fmla="*/ 9243 w 10000"/>
                <a:gd name="connsiteY48" fmla="*/ 5016 h 9995"/>
                <a:gd name="connsiteX49" fmla="*/ 9619 w 10000"/>
                <a:gd name="connsiteY49" fmla="*/ 5985 h 9995"/>
                <a:gd name="connsiteX50" fmla="*/ 9736 w 10000"/>
                <a:gd name="connsiteY50" fmla="*/ 6388 h 9995"/>
                <a:gd name="connsiteX51" fmla="*/ 9859 w 10000"/>
                <a:gd name="connsiteY51" fmla="*/ 6633 h 9995"/>
                <a:gd name="connsiteX52" fmla="*/ 9894 w 10000"/>
                <a:gd name="connsiteY52" fmla="*/ 6784 h 9995"/>
                <a:gd name="connsiteX53" fmla="*/ 10000 w 10000"/>
                <a:gd name="connsiteY53" fmla="*/ 6973 h 9995"/>
                <a:gd name="connsiteX54" fmla="*/ 10000 w 10000"/>
                <a:gd name="connsiteY54" fmla="*/ 9994 h 9995"/>
                <a:gd name="connsiteX55" fmla="*/ 5238 w 10000"/>
                <a:gd name="connsiteY55" fmla="*/ 9995 h 9995"/>
                <a:gd name="connsiteX56" fmla="*/ 0 w 10000"/>
                <a:gd name="connsiteY56" fmla="*/ 9994 h 9995"/>
                <a:gd name="connsiteX57" fmla="*/ 915 w 10000"/>
                <a:gd name="connsiteY57" fmla="*/ 9862 h 9995"/>
                <a:gd name="connsiteX58" fmla="*/ 1637 w 10000"/>
                <a:gd name="connsiteY58" fmla="*/ 9616 h 9995"/>
                <a:gd name="connsiteX59" fmla="*/ 2394 w 10000"/>
                <a:gd name="connsiteY59" fmla="*/ 9201 h 9995"/>
                <a:gd name="connsiteX60" fmla="*/ 2835 w 10000"/>
                <a:gd name="connsiteY60" fmla="*/ 8622 h 9995"/>
                <a:gd name="connsiteX0" fmla="*/ 1920 w 9085"/>
                <a:gd name="connsiteY0" fmla="*/ 8626 h 10000"/>
                <a:gd name="connsiteX1" fmla="*/ 2248 w 9085"/>
                <a:gd name="connsiteY1" fmla="*/ 8160 h 10000"/>
                <a:gd name="connsiteX2" fmla="*/ 2624 w 9085"/>
                <a:gd name="connsiteY2" fmla="*/ 7493 h 10000"/>
                <a:gd name="connsiteX3" fmla="*/ 2964 w 9085"/>
                <a:gd name="connsiteY3" fmla="*/ 6781 h 10000"/>
                <a:gd name="connsiteX4" fmla="*/ 3293 w 9085"/>
                <a:gd name="connsiteY4" fmla="*/ 5938 h 10000"/>
                <a:gd name="connsiteX5" fmla="*/ 3621 w 9085"/>
                <a:gd name="connsiteY5" fmla="*/ 4980 h 10000"/>
                <a:gd name="connsiteX6" fmla="*/ 3962 w 9085"/>
                <a:gd name="connsiteY6" fmla="*/ 4017 h 10000"/>
                <a:gd name="connsiteX7" fmla="*/ 4290 w 9085"/>
                <a:gd name="connsiteY7" fmla="*/ 2971 h 10000"/>
                <a:gd name="connsiteX8" fmla="*/ 4619 w 9085"/>
                <a:gd name="connsiteY8" fmla="*/ 2009 h 10000"/>
                <a:gd name="connsiteX9" fmla="*/ 4959 w 9085"/>
                <a:gd name="connsiteY9" fmla="*/ 1216 h 10000"/>
                <a:gd name="connsiteX10" fmla="*/ 5118 w 9085"/>
                <a:gd name="connsiteY10" fmla="*/ 875 h 10000"/>
                <a:gd name="connsiteX11" fmla="*/ 5335 w 9085"/>
                <a:gd name="connsiteY11" fmla="*/ 541 h 10000"/>
                <a:gd name="connsiteX12" fmla="*/ 5493 w 9085"/>
                <a:gd name="connsiteY12" fmla="*/ 289 h 10000"/>
                <a:gd name="connsiteX13" fmla="*/ 5581 w 9085"/>
                <a:gd name="connsiteY13" fmla="*/ 208 h 10000"/>
                <a:gd name="connsiteX14" fmla="*/ 5664 w 9085"/>
                <a:gd name="connsiteY14" fmla="*/ 120 h 10000"/>
                <a:gd name="connsiteX15" fmla="*/ 5705 w 9085"/>
                <a:gd name="connsiteY15" fmla="*/ 120 h 10000"/>
                <a:gd name="connsiteX16" fmla="*/ 5746 w 9085"/>
                <a:gd name="connsiteY16" fmla="*/ 82 h 10000"/>
                <a:gd name="connsiteX17" fmla="*/ 5787 w 9085"/>
                <a:gd name="connsiteY17" fmla="*/ 38 h 10000"/>
                <a:gd name="connsiteX18" fmla="*/ 5834 w 9085"/>
                <a:gd name="connsiteY18" fmla="*/ 38 h 10000"/>
                <a:gd name="connsiteX19" fmla="*/ 5869 w 9085"/>
                <a:gd name="connsiteY19" fmla="*/ 38 h 10000"/>
                <a:gd name="connsiteX20" fmla="*/ 5869 w 9085"/>
                <a:gd name="connsiteY20" fmla="*/ 0 h 10000"/>
                <a:gd name="connsiteX21" fmla="*/ 5910 w 9085"/>
                <a:gd name="connsiteY21" fmla="*/ 0 h 10000"/>
                <a:gd name="connsiteX22" fmla="*/ 5910 w 9085"/>
                <a:gd name="connsiteY22" fmla="*/ 0 h 10000"/>
                <a:gd name="connsiteX23" fmla="*/ 5910 w 9085"/>
                <a:gd name="connsiteY23" fmla="*/ 0 h 10000"/>
                <a:gd name="connsiteX24" fmla="*/ 5957 w 9085"/>
                <a:gd name="connsiteY24" fmla="*/ 0 h 10000"/>
                <a:gd name="connsiteX25" fmla="*/ 5957 w 9085"/>
                <a:gd name="connsiteY25" fmla="*/ 0 h 10000"/>
                <a:gd name="connsiteX26" fmla="*/ 5957 w 9085"/>
                <a:gd name="connsiteY26" fmla="*/ 0 h 10000"/>
                <a:gd name="connsiteX27" fmla="*/ 5957 w 9085"/>
                <a:gd name="connsiteY27" fmla="*/ 0 h 10000"/>
                <a:gd name="connsiteX28" fmla="*/ 5957 w 9085"/>
                <a:gd name="connsiteY28" fmla="*/ 0 h 10000"/>
                <a:gd name="connsiteX29" fmla="*/ 5998 w 9085"/>
                <a:gd name="connsiteY29" fmla="*/ 0 h 10000"/>
                <a:gd name="connsiteX30" fmla="*/ 5998 w 9085"/>
                <a:gd name="connsiteY30" fmla="*/ 0 h 10000"/>
                <a:gd name="connsiteX31" fmla="*/ 5998 w 9085"/>
                <a:gd name="connsiteY31" fmla="*/ 0 h 10000"/>
                <a:gd name="connsiteX32" fmla="*/ 5998 w 9085"/>
                <a:gd name="connsiteY32" fmla="*/ 0 h 10000"/>
                <a:gd name="connsiteX33" fmla="*/ 6039 w 9085"/>
                <a:gd name="connsiteY33" fmla="*/ 0 h 10000"/>
                <a:gd name="connsiteX34" fmla="*/ 6039 w 9085"/>
                <a:gd name="connsiteY34" fmla="*/ 0 h 10000"/>
                <a:gd name="connsiteX35" fmla="*/ 6080 w 9085"/>
                <a:gd name="connsiteY35" fmla="*/ 0 h 10000"/>
                <a:gd name="connsiteX36" fmla="*/ 6080 w 9085"/>
                <a:gd name="connsiteY36" fmla="*/ 38 h 10000"/>
                <a:gd name="connsiteX37" fmla="*/ 6127 w 9085"/>
                <a:gd name="connsiteY37" fmla="*/ 38 h 10000"/>
                <a:gd name="connsiteX38" fmla="*/ 6162 w 9085"/>
                <a:gd name="connsiteY38" fmla="*/ 38 h 10000"/>
                <a:gd name="connsiteX39" fmla="*/ 6204 w 9085"/>
                <a:gd name="connsiteY39" fmla="*/ 82 h 10000"/>
                <a:gd name="connsiteX40" fmla="*/ 6286 w 9085"/>
                <a:gd name="connsiteY40" fmla="*/ 120 h 10000"/>
                <a:gd name="connsiteX41" fmla="*/ 6374 w 9085"/>
                <a:gd name="connsiteY41" fmla="*/ 208 h 10000"/>
                <a:gd name="connsiteX42" fmla="*/ 6497 w 9085"/>
                <a:gd name="connsiteY42" fmla="*/ 334 h 10000"/>
                <a:gd name="connsiteX43" fmla="*/ 6661 w 9085"/>
                <a:gd name="connsiteY43" fmla="*/ 585 h 10000"/>
                <a:gd name="connsiteX44" fmla="*/ 6996 w 9085"/>
                <a:gd name="connsiteY44" fmla="*/ 1253 h 10000"/>
                <a:gd name="connsiteX45" fmla="*/ 7330 w 9085"/>
                <a:gd name="connsiteY45" fmla="*/ 2090 h 10000"/>
                <a:gd name="connsiteX46" fmla="*/ 7659 w 9085"/>
                <a:gd name="connsiteY46" fmla="*/ 3010 h 10000"/>
                <a:gd name="connsiteX47" fmla="*/ 7999 w 9085"/>
                <a:gd name="connsiteY47" fmla="*/ 4017 h 10000"/>
                <a:gd name="connsiteX48" fmla="*/ 8328 w 9085"/>
                <a:gd name="connsiteY48" fmla="*/ 5019 h 10000"/>
                <a:gd name="connsiteX49" fmla="*/ 8704 w 9085"/>
                <a:gd name="connsiteY49" fmla="*/ 5988 h 10000"/>
                <a:gd name="connsiteX50" fmla="*/ 8821 w 9085"/>
                <a:gd name="connsiteY50" fmla="*/ 6391 h 10000"/>
                <a:gd name="connsiteX51" fmla="*/ 8944 w 9085"/>
                <a:gd name="connsiteY51" fmla="*/ 6636 h 10000"/>
                <a:gd name="connsiteX52" fmla="*/ 8979 w 9085"/>
                <a:gd name="connsiteY52" fmla="*/ 6787 h 10000"/>
                <a:gd name="connsiteX53" fmla="*/ 9085 w 9085"/>
                <a:gd name="connsiteY53" fmla="*/ 6976 h 10000"/>
                <a:gd name="connsiteX54" fmla="*/ 9085 w 9085"/>
                <a:gd name="connsiteY54" fmla="*/ 9999 h 10000"/>
                <a:gd name="connsiteX55" fmla="*/ 4323 w 9085"/>
                <a:gd name="connsiteY55" fmla="*/ 10000 h 10000"/>
                <a:gd name="connsiteX56" fmla="*/ 0 w 9085"/>
                <a:gd name="connsiteY56" fmla="*/ 9867 h 10000"/>
                <a:gd name="connsiteX57" fmla="*/ 722 w 9085"/>
                <a:gd name="connsiteY57" fmla="*/ 9621 h 10000"/>
                <a:gd name="connsiteX58" fmla="*/ 1479 w 9085"/>
                <a:gd name="connsiteY58" fmla="*/ 9206 h 10000"/>
                <a:gd name="connsiteX59" fmla="*/ 1920 w 9085"/>
                <a:gd name="connsiteY59" fmla="*/ 8626 h 10000"/>
                <a:gd name="connsiteX0" fmla="*/ 1318 w 9205"/>
                <a:gd name="connsiteY0" fmla="*/ 8626 h 10000"/>
                <a:gd name="connsiteX1" fmla="*/ 1679 w 9205"/>
                <a:gd name="connsiteY1" fmla="*/ 8160 h 10000"/>
                <a:gd name="connsiteX2" fmla="*/ 2093 w 9205"/>
                <a:gd name="connsiteY2" fmla="*/ 7493 h 10000"/>
                <a:gd name="connsiteX3" fmla="*/ 2468 w 9205"/>
                <a:gd name="connsiteY3" fmla="*/ 6781 h 10000"/>
                <a:gd name="connsiteX4" fmla="*/ 2830 w 9205"/>
                <a:gd name="connsiteY4" fmla="*/ 5938 h 10000"/>
                <a:gd name="connsiteX5" fmla="*/ 3191 w 9205"/>
                <a:gd name="connsiteY5" fmla="*/ 4980 h 10000"/>
                <a:gd name="connsiteX6" fmla="*/ 3566 w 9205"/>
                <a:gd name="connsiteY6" fmla="*/ 4017 h 10000"/>
                <a:gd name="connsiteX7" fmla="*/ 3927 w 9205"/>
                <a:gd name="connsiteY7" fmla="*/ 2971 h 10000"/>
                <a:gd name="connsiteX8" fmla="*/ 4289 w 9205"/>
                <a:gd name="connsiteY8" fmla="*/ 2009 h 10000"/>
                <a:gd name="connsiteX9" fmla="*/ 4663 w 9205"/>
                <a:gd name="connsiteY9" fmla="*/ 1216 h 10000"/>
                <a:gd name="connsiteX10" fmla="*/ 4838 w 9205"/>
                <a:gd name="connsiteY10" fmla="*/ 875 h 10000"/>
                <a:gd name="connsiteX11" fmla="*/ 5077 w 9205"/>
                <a:gd name="connsiteY11" fmla="*/ 541 h 10000"/>
                <a:gd name="connsiteX12" fmla="*/ 5251 w 9205"/>
                <a:gd name="connsiteY12" fmla="*/ 289 h 10000"/>
                <a:gd name="connsiteX13" fmla="*/ 5348 w 9205"/>
                <a:gd name="connsiteY13" fmla="*/ 208 h 10000"/>
                <a:gd name="connsiteX14" fmla="*/ 5439 w 9205"/>
                <a:gd name="connsiteY14" fmla="*/ 120 h 10000"/>
                <a:gd name="connsiteX15" fmla="*/ 5485 w 9205"/>
                <a:gd name="connsiteY15" fmla="*/ 120 h 10000"/>
                <a:gd name="connsiteX16" fmla="*/ 5530 w 9205"/>
                <a:gd name="connsiteY16" fmla="*/ 82 h 10000"/>
                <a:gd name="connsiteX17" fmla="*/ 5575 w 9205"/>
                <a:gd name="connsiteY17" fmla="*/ 38 h 10000"/>
                <a:gd name="connsiteX18" fmla="*/ 5627 w 9205"/>
                <a:gd name="connsiteY18" fmla="*/ 38 h 10000"/>
                <a:gd name="connsiteX19" fmla="*/ 5665 w 9205"/>
                <a:gd name="connsiteY19" fmla="*/ 38 h 10000"/>
                <a:gd name="connsiteX20" fmla="*/ 5665 w 9205"/>
                <a:gd name="connsiteY20" fmla="*/ 0 h 10000"/>
                <a:gd name="connsiteX21" fmla="*/ 5710 w 9205"/>
                <a:gd name="connsiteY21" fmla="*/ 0 h 10000"/>
                <a:gd name="connsiteX22" fmla="*/ 5710 w 9205"/>
                <a:gd name="connsiteY22" fmla="*/ 0 h 10000"/>
                <a:gd name="connsiteX23" fmla="*/ 5710 w 9205"/>
                <a:gd name="connsiteY23" fmla="*/ 0 h 10000"/>
                <a:gd name="connsiteX24" fmla="*/ 5762 w 9205"/>
                <a:gd name="connsiteY24" fmla="*/ 0 h 10000"/>
                <a:gd name="connsiteX25" fmla="*/ 5762 w 9205"/>
                <a:gd name="connsiteY25" fmla="*/ 0 h 10000"/>
                <a:gd name="connsiteX26" fmla="*/ 5762 w 9205"/>
                <a:gd name="connsiteY26" fmla="*/ 0 h 10000"/>
                <a:gd name="connsiteX27" fmla="*/ 5762 w 9205"/>
                <a:gd name="connsiteY27" fmla="*/ 0 h 10000"/>
                <a:gd name="connsiteX28" fmla="*/ 5762 w 9205"/>
                <a:gd name="connsiteY28" fmla="*/ 0 h 10000"/>
                <a:gd name="connsiteX29" fmla="*/ 5807 w 9205"/>
                <a:gd name="connsiteY29" fmla="*/ 0 h 10000"/>
                <a:gd name="connsiteX30" fmla="*/ 5807 w 9205"/>
                <a:gd name="connsiteY30" fmla="*/ 0 h 10000"/>
                <a:gd name="connsiteX31" fmla="*/ 5807 w 9205"/>
                <a:gd name="connsiteY31" fmla="*/ 0 h 10000"/>
                <a:gd name="connsiteX32" fmla="*/ 5807 w 9205"/>
                <a:gd name="connsiteY32" fmla="*/ 0 h 10000"/>
                <a:gd name="connsiteX33" fmla="*/ 5852 w 9205"/>
                <a:gd name="connsiteY33" fmla="*/ 0 h 10000"/>
                <a:gd name="connsiteX34" fmla="*/ 5852 w 9205"/>
                <a:gd name="connsiteY34" fmla="*/ 0 h 10000"/>
                <a:gd name="connsiteX35" fmla="*/ 5897 w 9205"/>
                <a:gd name="connsiteY35" fmla="*/ 0 h 10000"/>
                <a:gd name="connsiteX36" fmla="*/ 5897 w 9205"/>
                <a:gd name="connsiteY36" fmla="*/ 38 h 10000"/>
                <a:gd name="connsiteX37" fmla="*/ 5949 w 9205"/>
                <a:gd name="connsiteY37" fmla="*/ 38 h 10000"/>
                <a:gd name="connsiteX38" fmla="*/ 5988 w 9205"/>
                <a:gd name="connsiteY38" fmla="*/ 38 h 10000"/>
                <a:gd name="connsiteX39" fmla="*/ 6034 w 9205"/>
                <a:gd name="connsiteY39" fmla="*/ 82 h 10000"/>
                <a:gd name="connsiteX40" fmla="*/ 6124 w 9205"/>
                <a:gd name="connsiteY40" fmla="*/ 120 h 10000"/>
                <a:gd name="connsiteX41" fmla="*/ 6221 w 9205"/>
                <a:gd name="connsiteY41" fmla="*/ 208 h 10000"/>
                <a:gd name="connsiteX42" fmla="*/ 6356 w 9205"/>
                <a:gd name="connsiteY42" fmla="*/ 334 h 10000"/>
                <a:gd name="connsiteX43" fmla="*/ 6537 w 9205"/>
                <a:gd name="connsiteY43" fmla="*/ 585 h 10000"/>
                <a:gd name="connsiteX44" fmla="*/ 6906 w 9205"/>
                <a:gd name="connsiteY44" fmla="*/ 1253 h 10000"/>
                <a:gd name="connsiteX45" fmla="*/ 7273 w 9205"/>
                <a:gd name="connsiteY45" fmla="*/ 2090 h 10000"/>
                <a:gd name="connsiteX46" fmla="*/ 7635 w 9205"/>
                <a:gd name="connsiteY46" fmla="*/ 3010 h 10000"/>
                <a:gd name="connsiteX47" fmla="*/ 8010 w 9205"/>
                <a:gd name="connsiteY47" fmla="*/ 4017 h 10000"/>
                <a:gd name="connsiteX48" fmla="*/ 8372 w 9205"/>
                <a:gd name="connsiteY48" fmla="*/ 5019 h 10000"/>
                <a:gd name="connsiteX49" fmla="*/ 8786 w 9205"/>
                <a:gd name="connsiteY49" fmla="*/ 5988 h 10000"/>
                <a:gd name="connsiteX50" fmla="*/ 8914 w 9205"/>
                <a:gd name="connsiteY50" fmla="*/ 6391 h 10000"/>
                <a:gd name="connsiteX51" fmla="*/ 9050 w 9205"/>
                <a:gd name="connsiteY51" fmla="*/ 6636 h 10000"/>
                <a:gd name="connsiteX52" fmla="*/ 9088 w 9205"/>
                <a:gd name="connsiteY52" fmla="*/ 6787 h 10000"/>
                <a:gd name="connsiteX53" fmla="*/ 9205 w 9205"/>
                <a:gd name="connsiteY53" fmla="*/ 6976 h 10000"/>
                <a:gd name="connsiteX54" fmla="*/ 9205 w 9205"/>
                <a:gd name="connsiteY54" fmla="*/ 9999 h 10000"/>
                <a:gd name="connsiteX55" fmla="*/ 3963 w 9205"/>
                <a:gd name="connsiteY55" fmla="*/ 10000 h 10000"/>
                <a:gd name="connsiteX56" fmla="*/ 0 w 9205"/>
                <a:gd name="connsiteY56" fmla="*/ 9621 h 10000"/>
                <a:gd name="connsiteX57" fmla="*/ 833 w 9205"/>
                <a:gd name="connsiteY57" fmla="*/ 9206 h 10000"/>
                <a:gd name="connsiteX58" fmla="*/ 1318 w 9205"/>
                <a:gd name="connsiteY58" fmla="*/ 8626 h 10000"/>
                <a:gd name="connsiteX0" fmla="*/ 527 w 9095"/>
                <a:gd name="connsiteY0" fmla="*/ 8626 h 10000"/>
                <a:gd name="connsiteX1" fmla="*/ 919 w 9095"/>
                <a:gd name="connsiteY1" fmla="*/ 8160 h 10000"/>
                <a:gd name="connsiteX2" fmla="*/ 1369 w 9095"/>
                <a:gd name="connsiteY2" fmla="*/ 7493 h 10000"/>
                <a:gd name="connsiteX3" fmla="*/ 1776 w 9095"/>
                <a:gd name="connsiteY3" fmla="*/ 6781 h 10000"/>
                <a:gd name="connsiteX4" fmla="*/ 2169 w 9095"/>
                <a:gd name="connsiteY4" fmla="*/ 5938 h 10000"/>
                <a:gd name="connsiteX5" fmla="*/ 2562 w 9095"/>
                <a:gd name="connsiteY5" fmla="*/ 4980 h 10000"/>
                <a:gd name="connsiteX6" fmla="*/ 2969 w 9095"/>
                <a:gd name="connsiteY6" fmla="*/ 4017 h 10000"/>
                <a:gd name="connsiteX7" fmla="*/ 3361 w 9095"/>
                <a:gd name="connsiteY7" fmla="*/ 2971 h 10000"/>
                <a:gd name="connsiteX8" fmla="*/ 3754 w 9095"/>
                <a:gd name="connsiteY8" fmla="*/ 2009 h 10000"/>
                <a:gd name="connsiteX9" fmla="*/ 4161 w 9095"/>
                <a:gd name="connsiteY9" fmla="*/ 1216 h 10000"/>
                <a:gd name="connsiteX10" fmla="*/ 4351 w 9095"/>
                <a:gd name="connsiteY10" fmla="*/ 875 h 10000"/>
                <a:gd name="connsiteX11" fmla="*/ 4610 w 9095"/>
                <a:gd name="connsiteY11" fmla="*/ 541 h 10000"/>
                <a:gd name="connsiteX12" fmla="*/ 4800 w 9095"/>
                <a:gd name="connsiteY12" fmla="*/ 289 h 10000"/>
                <a:gd name="connsiteX13" fmla="*/ 4905 w 9095"/>
                <a:gd name="connsiteY13" fmla="*/ 208 h 10000"/>
                <a:gd name="connsiteX14" fmla="*/ 5004 w 9095"/>
                <a:gd name="connsiteY14" fmla="*/ 120 h 10000"/>
                <a:gd name="connsiteX15" fmla="*/ 5054 w 9095"/>
                <a:gd name="connsiteY15" fmla="*/ 120 h 10000"/>
                <a:gd name="connsiteX16" fmla="*/ 5103 w 9095"/>
                <a:gd name="connsiteY16" fmla="*/ 82 h 10000"/>
                <a:gd name="connsiteX17" fmla="*/ 5151 w 9095"/>
                <a:gd name="connsiteY17" fmla="*/ 38 h 10000"/>
                <a:gd name="connsiteX18" fmla="*/ 5208 w 9095"/>
                <a:gd name="connsiteY18" fmla="*/ 38 h 10000"/>
                <a:gd name="connsiteX19" fmla="*/ 5249 w 9095"/>
                <a:gd name="connsiteY19" fmla="*/ 38 h 10000"/>
                <a:gd name="connsiteX20" fmla="*/ 5249 w 9095"/>
                <a:gd name="connsiteY20" fmla="*/ 0 h 10000"/>
                <a:gd name="connsiteX21" fmla="*/ 5298 w 9095"/>
                <a:gd name="connsiteY21" fmla="*/ 0 h 10000"/>
                <a:gd name="connsiteX22" fmla="*/ 5298 w 9095"/>
                <a:gd name="connsiteY22" fmla="*/ 0 h 10000"/>
                <a:gd name="connsiteX23" fmla="*/ 5298 w 9095"/>
                <a:gd name="connsiteY23" fmla="*/ 0 h 10000"/>
                <a:gd name="connsiteX24" fmla="*/ 5355 w 9095"/>
                <a:gd name="connsiteY24" fmla="*/ 0 h 10000"/>
                <a:gd name="connsiteX25" fmla="*/ 5355 w 9095"/>
                <a:gd name="connsiteY25" fmla="*/ 0 h 10000"/>
                <a:gd name="connsiteX26" fmla="*/ 5355 w 9095"/>
                <a:gd name="connsiteY26" fmla="*/ 0 h 10000"/>
                <a:gd name="connsiteX27" fmla="*/ 5355 w 9095"/>
                <a:gd name="connsiteY27" fmla="*/ 0 h 10000"/>
                <a:gd name="connsiteX28" fmla="*/ 5355 w 9095"/>
                <a:gd name="connsiteY28" fmla="*/ 0 h 10000"/>
                <a:gd name="connsiteX29" fmla="*/ 5404 w 9095"/>
                <a:gd name="connsiteY29" fmla="*/ 0 h 10000"/>
                <a:gd name="connsiteX30" fmla="*/ 5404 w 9095"/>
                <a:gd name="connsiteY30" fmla="*/ 0 h 10000"/>
                <a:gd name="connsiteX31" fmla="*/ 5404 w 9095"/>
                <a:gd name="connsiteY31" fmla="*/ 0 h 10000"/>
                <a:gd name="connsiteX32" fmla="*/ 5404 w 9095"/>
                <a:gd name="connsiteY32" fmla="*/ 0 h 10000"/>
                <a:gd name="connsiteX33" fmla="*/ 5452 w 9095"/>
                <a:gd name="connsiteY33" fmla="*/ 0 h 10000"/>
                <a:gd name="connsiteX34" fmla="*/ 5452 w 9095"/>
                <a:gd name="connsiteY34" fmla="*/ 0 h 10000"/>
                <a:gd name="connsiteX35" fmla="*/ 5501 w 9095"/>
                <a:gd name="connsiteY35" fmla="*/ 0 h 10000"/>
                <a:gd name="connsiteX36" fmla="*/ 5501 w 9095"/>
                <a:gd name="connsiteY36" fmla="*/ 38 h 10000"/>
                <a:gd name="connsiteX37" fmla="*/ 5558 w 9095"/>
                <a:gd name="connsiteY37" fmla="*/ 38 h 10000"/>
                <a:gd name="connsiteX38" fmla="*/ 5600 w 9095"/>
                <a:gd name="connsiteY38" fmla="*/ 38 h 10000"/>
                <a:gd name="connsiteX39" fmla="*/ 5650 w 9095"/>
                <a:gd name="connsiteY39" fmla="*/ 82 h 10000"/>
                <a:gd name="connsiteX40" fmla="*/ 5748 w 9095"/>
                <a:gd name="connsiteY40" fmla="*/ 120 h 10000"/>
                <a:gd name="connsiteX41" fmla="*/ 5853 w 9095"/>
                <a:gd name="connsiteY41" fmla="*/ 208 h 10000"/>
                <a:gd name="connsiteX42" fmla="*/ 6000 w 9095"/>
                <a:gd name="connsiteY42" fmla="*/ 334 h 10000"/>
                <a:gd name="connsiteX43" fmla="*/ 6197 w 9095"/>
                <a:gd name="connsiteY43" fmla="*/ 585 h 10000"/>
                <a:gd name="connsiteX44" fmla="*/ 6597 w 9095"/>
                <a:gd name="connsiteY44" fmla="*/ 1253 h 10000"/>
                <a:gd name="connsiteX45" fmla="*/ 6996 w 9095"/>
                <a:gd name="connsiteY45" fmla="*/ 2090 h 10000"/>
                <a:gd name="connsiteX46" fmla="*/ 7389 w 9095"/>
                <a:gd name="connsiteY46" fmla="*/ 3010 h 10000"/>
                <a:gd name="connsiteX47" fmla="*/ 7797 w 9095"/>
                <a:gd name="connsiteY47" fmla="*/ 4017 h 10000"/>
                <a:gd name="connsiteX48" fmla="*/ 8190 w 9095"/>
                <a:gd name="connsiteY48" fmla="*/ 5019 h 10000"/>
                <a:gd name="connsiteX49" fmla="*/ 8640 w 9095"/>
                <a:gd name="connsiteY49" fmla="*/ 5988 h 10000"/>
                <a:gd name="connsiteX50" fmla="*/ 8779 w 9095"/>
                <a:gd name="connsiteY50" fmla="*/ 6391 h 10000"/>
                <a:gd name="connsiteX51" fmla="*/ 8927 w 9095"/>
                <a:gd name="connsiteY51" fmla="*/ 6636 h 10000"/>
                <a:gd name="connsiteX52" fmla="*/ 8968 w 9095"/>
                <a:gd name="connsiteY52" fmla="*/ 6787 h 10000"/>
                <a:gd name="connsiteX53" fmla="*/ 9095 w 9095"/>
                <a:gd name="connsiteY53" fmla="*/ 6976 h 10000"/>
                <a:gd name="connsiteX54" fmla="*/ 9095 w 9095"/>
                <a:gd name="connsiteY54" fmla="*/ 9999 h 10000"/>
                <a:gd name="connsiteX55" fmla="*/ 3400 w 9095"/>
                <a:gd name="connsiteY55" fmla="*/ 10000 h 10000"/>
                <a:gd name="connsiteX56" fmla="*/ 0 w 9095"/>
                <a:gd name="connsiteY56" fmla="*/ 9206 h 10000"/>
                <a:gd name="connsiteX57" fmla="*/ 527 w 9095"/>
                <a:gd name="connsiteY57" fmla="*/ 8626 h 10000"/>
                <a:gd name="connsiteX0" fmla="*/ 0 w 9421"/>
                <a:gd name="connsiteY0" fmla="*/ 8626 h 10000"/>
                <a:gd name="connsiteX1" fmla="*/ 431 w 9421"/>
                <a:gd name="connsiteY1" fmla="*/ 8160 h 10000"/>
                <a:gd name="connsiteX2" fmla="*/ 926 w 9421"/>
                <a:gd name="connsiteY2" fmla="*/ 7493 h 10000"/>
                <a:gd name="connsiteX3" fmla="*/ 1374 w 9421"/>
                <a:gd name="connsiteY3" fmla="*/ 6781 h 10000"/>
                <a:gd name="connsiteX4" fmla="*/ 1806 w 9421"/>
                <a:gd name="connsiteY4" fmla="*/ 5938 h 10000"/>
                <a:gd name="connsiteX5" fmla="*/ 2238 w 9421"/>
                <a:gd name="connsiteY5" fmla="*/ 4980 h 10000"/>
                <a:gd name="connsiteX6" fmla="*/ 2685 w 9421"/>
                <a:gd name="connsiteY6" fmla="*/ 4017 h 10000"/>
                <a:gd name="connsiteX7" fmla="*/ 3116 w 9421"/>
                <a:gd name="connsiteY7" fmla="*/ 2971 h 10000"/>
                <a:gd name="connsiteX8" fmla="*/ 3549 w 9421"/>
                <a:gd name="connsiteY8" fmla="*/ 2009 h 10000"/>
                <a:gd name="connsiteX9" fmla="*/ 3996 w 9421"/>
                <a:gd name="connsiteY9" fmla="*/ 1216 h 10000"/>
                <a:gd name="connsiteX10" fmla="*/ 4205 w 9421"/>
                <a:gd name="connsiteY10" fmla="*/ 875 h 10000"/>
                <a:gd name="connsiteX11" fmla="*/ 4490 w 9421"/>
                <a:gd name="connsiteY11" fmla="*/ 541 h 10000"/>
                <a:gd name="connsiteX12" fmla="*/ 4699 w 9421"/>
                <a:gd name="connsiteY12" fmla="*/ 289 h 10000"/>
                <a:gd name="connsiteX13" fmla="*/ 4814 w 9421"/>
                <a:gd name="connsiteY13" fmla="*/ 208 h 10000"/>
                <a:gd name="connsiteX14" fmla="*/ 4923 w 9421"/>
                <a:gd name="connsiteY14" fmla="*/ 120 h 10000"/>
                <a:gd name="connsiteX15" fmla="*/ 4978 w 9421"/>
                <a:gd name="connsiteY15" fmla="*/ 120 h 10000"/>
                <a:gd name="connsiteX16" fmla="*/ 5032 w 9421"/>
                <a:gd name="connsiteY16" fmla="*/ 82 h 10000"/>
                <a:gd name="connsiteX17" fmla="*/ 5085 w 9421"/>
                <a:gd name="connsiteY17" fmla="*/ 38 h 10000"/>
                <a:gd name="connsiteX18" fmla="*/ 5147 w 9421"/>
                <a:gd name="connsiteY18" fmla="*/ 38 h 10000"/>
                <a:gd name="connsiteX19" fmla="*/ 5192 w 9421"/>
                <a:gd name="connsiteY19" fmla="*/ 38 h 10000"/>
                <a:gd name="connsiteX20" fmla="*/ 5192 w 9421"/>
                <a:gd name="connsiteY20" fmla="*/ 0 h 10000"/>
                <a:gd name="connsiteX21" fmla="*/ 5246 w 9421"/>
                <a:gd name="connsiteY21" fmla="*/ 0 h 10000"/>
                <a:gd name="connsiteX22" fmla="*/ 5246 w 9421"/>
                <a:gd name="connsiteY22" fmla="*/ 0 h 10000"/>
                <a:gd name="connsiteX23" fmla="*/ 5246 w 9421"/>
                <a:gd name="connsiteY23" fmla="*/ 0 h 10000"/>
                <a:gd name="connsiteX24" fmla="*/ 5309 w 9421"/>
                <a:gd name="connsiteY24" fmla="*/ 0 h 10000"/>
                <a:gd name="connsiteX25" fmla="*/ 5309 w 9421"/>
                <a:gd name="connsiteY25" fmla="*/ 0 h 10000"/>
                <a:gd name="connsiteX26" fmla="*/ 5309 w 9421"/>
                <a:gd name="connsiteY26" fmla="*/ 0 h 10000"/>
                <a:gd name="connsiteX27" fmla="*/ 5309 w 9421"/>
                <a:gd name="connsiteY27" fmla="*/ 0 h 10000"/>
                <a:gd name="connsiteX28" fmla="*/ 5309 w 9421"/>
                <a:gd name="connsiteY28" fmla="*/ 0 h 10000"/>
                <a:gd name="connsiteX29" fmla="*/ 5363 w 9421"/>
                <a:gd name="connsiteY29" fmla="*/ 0 h 10000"/>
                <a:gd name="connsiteX30" fmla="*/ 5363 w 9421"/>
                <a:gd name="connsiteY30" fmla="*/ 0 h 10000"/>
                <a:gd name="connsiteX31" fmla="*/ 5363 w 9421"/>
                <a:gd name="connsiteY31" fmla="*/ 0 h 10000"/>
                <a:gd name="connsiteX32" fmla="*/ 5363 w 9421"/>
                <a:gd name="connsiteY32" fmla="*/ 0 h 10000"/>
                <a:gd name="connsiteX33" fmla="*/ 5416 w 9421"/>
                <a:gd name="connsiteY33" fmla="*/ 0 h 10000"/>
                <a:gd name="connsiteX34" fmla="*/ 5416 w 9421"/>
                <a:gd name="connsiteY34" fmla="*/ 0 h 10000"/>
                <a:gd name="connsiteX35" fmla="*/ 5469 w 9421"/>
                <a:gd name="connsiteY35" fmla="*/ 0 h 10000"/>
                <a:gd name="connsiteX36" fmla="*/ 5469 w 9421"/>
                <a:gd name="connsiteY36" fmla="*/ 38 h 10000"/>
                <a:gd name="connsiteX37" fmla="*/ 5532 w 9421"/>
                <a:gd name="connsiteY37" fmla="*/ 38 h 10000"/>
                <a:gd name="connsiteX38" fmla="*/ 5578 w 9421"/>
                <a:gd name="connsiteY38" fmla="*/ 38 h 10000"/>
                <a:gd name="connsiteX39" fmla="*/ 5633 w 9421"/>
                <a:gd name="connsiteY39" fmla="*/ 82 h 10000"/>
                <a:gd name="connsiteX40" fmla="*/ 5741 w 9421"/>
                <a:gd name="connsiteY40" fmla="*/ 120 h 10000"/>
                <a:gd name="connsiteX41" fmla="*/ 5856 w 9421"/>
                <a:gd name="connsiteY41" fmla="*/ 208 h 10000"/>
                <a:gd name="connsiteX42" fmla="*/ 6018 w 9421"/>
                <a:gd name="connsiteY42" fmla="*/ 334 h 10000"/>
                <a:gd name="connsiteX43" fmla="*/ 6235 w 9421"/>
                <a:gd name="connsiteY43" fmla="*/ 585 h 10000"/>
                <a:gd name="connsiteX44" fmla="*/ 6674 w 9421"/>
                <a:gd name="connsiteY44" fmla="*/ 1253 h 10000"/>
                <a:gd name="connsiteX45" fmla="*/ 7113 w 9421"/>
                <a:gd name="connsiteY45" fmla="*/ 2090 h 10000"/>
                <a:gd name="connsiteX46" fmla="*/ 7545 w 9421"/>
                <a:gd name="connsiteY46" fmla="*/ 3010 h 10000"/>
                <a:gd name="connsiteX47" fmla="*/ 7994 w 9421"/>
                <a:gd name="connsiteY47" fmla="*/ 4017 h 10000"/>
                <a:gd name="connsiteX48" fmla="*/ 8426 w 9421"/>
                <a:gd name="connsiteY48" fmla="*/ 5019 h 10000"/>
                <a:gd name="connsiteX49" fmla="*/ 8921 w 9421"/>
                <a:gd name="connsiteY49" fmla="*/ 5988 h 10000"/>
                <a:gd name="connsiteX50" fmla="*/ 9074 w 9421"/>
                <a:gd name="connsiteY50" fmla="*/ 6391 h 10000"/>
                <a:gd name="connsiteX51" fmla="*/ 9236 w 9421"/>
                <a:gd name="connsiteY51" fmla="*/ 6636 h 10000"/>
                <a:gd name="connsiteX52" fmla="*/ 9281 w 9421"/>
                <a:gd name="connsiteY52" fmla="*/ 6787 h 10000"/>
                <a:gd name="connsiteX53" fmla="*/ 9421 w 9421"/>
                <a:gd name="connsiteY53" fmla="*/ 6976 h 10000"/>
                <a:gd name="connsiteX54" fmla="*/ 9421 w 9421"/>
                <a:gd name="connsiteY54" fmla="*/ 9999 h 10000"/>
                <a:gd name="connsiteX55" fmla="*/ 3159 w 9421"/>
                <a:gd name="connsiteY55" fmla="*/ 10000 h 10000"/>
                <a:gd name="connsiteX56" fmla="*/ 0 w 9421"/>
                <a:gd name="connsiteY56" fmla="*/ 8626 h 10000"/>
                <a:gd name="connsiteX0" fmla="*/ 2896 w 9543"/>
                <a:gd name="connsiteY0" fmla="*/ 10000 h 10000"/>
                <a:gd name="connsiteX1" fmla="*/ 0 w 9543"/>
                <a:gd name="connsiteY1" fmla="*/ 8160 h 10000"/>
                <a:gd name="connsiteX2" fmla="*/ 526 w 9543"/>
                <a:gd name="connsiteY2" fmla="*/ 7493 h 10000"/>
                <a:gd name="connsiteX3" fmla="*/ 1001 w 9543"/>
                <a:gd name="connsiteY3" fmla="*/ 6781 h 10000"/>
                <a:gd name="connsiteX4" fmla="*/ 1460 w 9543"/>
                <a:gd name="connsiteY4" fmla="*/ 5938 h 10000"/>
                <a:gd name="connsiteX5" fmla="*/ 1919 w 9543"/>
                <a:gd name="connsiteY5" fmla="*/ 4980 h 10000"/>
                <a:gd name="connsiteX6" fmla="*/ 2393 w 9543"/>
                <a:gd name="connsiteY6" fmla="*/ 4017 h 10000"/>
                <a:gd name="connsiteX7" fmla="*/ 2851 w 9543"/>
                <a:gd name="connsiteY7" fmla="*/ 2971 h 10000"/>
                <a:gd name="connsiteX8" fmla="*/ 3310 w 9543"/>
                <a:gd name="connsiteY8" fmla="*/ 2009 h 10000"/>
                <a:gd name="connsiteX9" fmla="*/ 3785 w 9543"/>
                <a:gd name="connsiteY9" fmla="*/ 1216 h 10000"/>
                <a:gd name="connsiteX10" fmla="*/ 4006 w 9543"/>
                <a:gd name="connsiteY10" fmla="*/ 875 h 10000"/>
                <a:gd name="connsiteX11" fmla="*/ 4309 w 9543"/>
                <a:gd name="connsiteY11" fmla="*/ 541 h 10000"/>
                <a:gd name="connsiteX12" fmla="*/ 4531 w 9543"/>
                <a:gd name="connsiteY12" fmla="*/ 289 h 10000"/>
                <a:gd name="connsiteX13" fmla="*/ 4653 w 9543"/>
                <a:gd name="connsiteY13" fmla="*/ 208 h 10000"/>
                <a:gd name="connsiteX14" fmla="*/ 4769 w 9543"/>
                <a:gd name="connsiteY14" fmla="*/ 120 h 10000"/>
                <a:gd name="connsiteX15" fmla="*/ 4827 w 9543"/>
                <a:gd name="connsiteY15" fmla="*/ 120 h 10000"/>
                <a:gd name="connsiteX16" fmla="*/ 4884 w 9543"/>
                <a:gd name="connsiteY16" fmla="*/ 82 h 10000"/>
                <a:gd name="connsiteX17" fmla="*/ 4941 w 9543"/>
                <a:gd name="connsiteY17" fmla="*/ 38 h 10000"/>
                <a:gd name="connsiteX18" fmla="*/ 5006 w 9543"/>
                <a:gd name="connsiteY18" fmla="*/ 38 h 10000"/>
                <a:gd name="connsiteX19" fmla="*/ 5054 w 9543"/>
                <a:gd name="connsiteY19" fmla="*/ 38 h 10000"/>
                <a:gd name="connsiteX20" fmla="*/ 5054 w 9543"/>
                <a:gd name="connsiteY20" fmla="*/ 0 h 10000"/>
                <a:gd name="connsiteX21" fmla="*/ 5111 w 9543"/>
                <a:gd name="connsiteY21" fmla="*/ 0 h 10000"/>
                <a:gd name="connsiteX22" fmla="*/ 5111 w 9543"/>
                <a:gd name="connsiteY22" fmla="*/ 0 h 10000"/>
                <a:gd name="connsiteX23" fmla="*/ 5111 w 9543"/>
                <a:gd name="connsiteY23" fmla="*/ 0 h 10000"/>
                <a:gd name="connsiteX24" fmla="*/ 5178 w 9543"/>
                <a:gd name="connsiteY24" fmla="*/ 0 h 10000"/>
                <a:gd name="connsiteX25" fmla="*/ 5178 w 9543"/>
                <a:gd name="connsiteY25" fmla="*/ 0 h 10000"/>
                <a:gd name="connsiteX26" fmla="*/ 5178 w 9543"/>
                <a:gd name="connsiteY26" fmla="*/ 0 h 10000"/>
                <a:gd name="connsiteX27" fmla="*/ 5178 w 9543"/>
                <a:gd name="connsiteY27" fmla="*/ 0 h 10000"/>
                <a:gd name="connsiteX28" fmla="*/ 5178 w 9543"/>
                <a:gd name="connsiteY28" fmla="*/ 0 h 10000"/>
                <a:gd name="connsiteX29" fmla="*/ 5236 w 9543"/>
                <a:gd name="connsiteY29" fmla="*/ 0 h 10000"/>
                <a:gd name="connsiteX30" fmla="*/ 5236 w 9543"/>
                <a:gd name="connsiteY30" fmla="*/ 0 h 10000"/>
                <a:gd name="connsiteX31" fmla="*/ 5236 w 9543"/>
                <a:gd name="connsiteY31" fmla="*/ 0 h 10000"/>
                <a:gd name="connsiteX32" fmla="*/ 5236 w 9543"/>
                <a:gd name="connsiteY32" fmla="*/ 0 h 10000"/>
                <a:gd name="connsiteX33" fmla="*/ 5292 w 9543"/>
                <a:gd name="connsiteY33" fmla="*/ 0 h 10000"/>
                <a:gd name="connsiteX34" fmla="*/ 5292 w 9543"/>
                <a:gd name="connsiteY34" fmla="*/ 0 h 10000"/>
                <a:gd name="connsiteX35" fmla="*/ 5348 w 9543"/>
                <a:gd name="connsiteY35" fmla="*/ 0 h 10000"/>
                <a:gd name="connsiteX36" fmla="*/ 5348 w 9543"/>
                <a:gd name="connsiteY36" fmla="*/ 38 h 10000"/>
                <a:gd name="connsiteX37" fmla="*/ 5415 w 9543"/>
                <a:gd name="connsiteY37" fmla="*/ 38 h 10000"/>
                <a:gd name="connsiteX38" fmla="*/ 5464 w 9543"/>
                <a:gd name="connsiteY38" fmla="*/ 38 h 10000"/>
                <a:gd name="connsiteX39" fmla="*/ 5522 w 9543"/>
                <a:gd name="connsiteY39" fmla="*/ 82 h 10000"/>
                <a:gd name="connsiteX40" fmla="*/ 5637 w 9543"/>
                <a:gd name="connsiteY40" fmla="*/ 120 h 10000"/>
                <a:gd name="connsiteX41" fmla="*/ 5759 w 9543"/>
                <a:gd name="connsiteY41" fmla="*/ 208 h 10000"/>
                <a:gd name="connsiteX42" fmla="*/ 5931 w 9543"/>
                <a:gd name="connsiteY42" fmla="*/ 334 h 10000"/>
                <a:gd name="connsiteX43" fmla="*/ 6161 w 9543"/>
                <a:gd name="connsiteY43" fmla="*/ 585 h 10000"/>
                <a:gd name="connsiteX44" fmla="*/ 6627 w 9543"/>
                <a:gd name="connsiteY44" fmla="*/ 1253 h 10000"/>
                <a:gd name="connsiteX45" fmla="*/ 7093 w 9543"/>
                <a:gd name="connsiteY45" fmla="*/ 2090 h 10000"/>
                <a:gd name="connsiteX46" fmla="*/ 7552 w 9543"/>
                <a:gd name="connsiteY46" fmla="*/ 3010 h 10000"/>
                <a:gd name="connsiteX47" fmla="*/ 8028 w 9543"/>
                <a:gd name="connsiteY47" fmla="*/ 4017 h 10000"/>
                <a:gd name="connsiteX48" fmla="*/ 8487 w 9543"/>
                <a:gd name="connsiteY48" fmla="*/ 5019 h 10000"/>
                <a:gd name="connsiteX49" fmla="*/ 9012 w 9543"/>
                <a:gd name="connsiteY49" fmla="*/ 5988 h 10000"/>
                <a:gd name="connsiteX50" fmla="*/ 9175 w 9543"/>
                <a:gd name="connsiteY50" fmla="*/ 6391 h 10000"/>
                <a:gd name="connsiteX51" fmla="*/ 9347 w 9543"/>
                <a:gd name="connsiteY51" fmla="*/ 6636 h 10000"/>
                <a:gd name="connsiteX52" fmla="*/ 9394 w 9543"/>
                <a:gd name="connsiteY52" fmla="*/ 6787 h 10000"/>
                <a:gd name="connsiteX53" fmla="*/ 9543 w 9543"/>
                <a:gd name="connsiteY53" fmla="*/ 6976 h 10000"/>
                <a:gd name="connsiteX54" fmla="*/ 9543 w 9543"/>
                <a:gd name="connsiteY54" fmla="*/ 9999 h 10000"/>
                <a:gd name="connsiteX55" fmla="*/ 2896 w 9543"/>
                <a:gd name="connsiteY55" fmla="*/ 10000 h 10000"/>
                <a:gd name="connsiteX0" fmla="*/ 2484 w 9449"/>
                <a:gd name="connsiteY0" fmla="*/ 10000 h 10000"/>
                <a:gd name="connsiteX1" fmla="*/ 0 w 9449"/>
                <a:gd name="connsiteY1" fmla="*/ 7493 h 10000"/>
                <a:gd name="connsiteX2" fmla="*/ 498 w 9449"/>
                <a:gd name="connsiteY2" fmla="*/ 6781 h 10000"/>
                <a:gd name="connsiteX3" fmla="*/ 979 w 9449"/>
                <a:gd name="connsiteY3" fmla="*/ 5938 h 10000"/>
                <a:gd name="connsiteX4" fmla="*/ 1460 w 9449"/>
                <a:gd name="connsiteY4" fmla="*/ 4980 h 10000"/>
                <a:gd name="connsiteX5" fmla="*/ 1957 w 9449"/>
                <a:gd name="connsiteY5" fmla="*/ 4017 h 10000"/>
                <a:gd name="connsiteX6" fmla="*/ 2437 w 9449"/>
                <a:gd name="connsiteY6" fmla="*/ 2971 h 10000"/>
                <a:gd name="connsiteX7" fmla="*/ 2918 w 9449"/>
                <a:gd name="connsiteY7" fmla="*/ 2009 h 10000"/>
                <a:gd name="connsiteX8" fmla="*/ 3415 w 9449"/>
                <a:gd name="connsiteY8" fmla="*/ 1216 h 10000"/>
                <a:gd name="connsiteX9" fmla="*/ 3647 w 9449"/>
                <a:gd name="connsiteY9" fmla="*/ 875 h 10000"/>
                <a:gd name="connsiteX10" fmla="*/ 3964 w 9449"/>
                <a:gd name="connsiteY10" fmla="*/ 541 h 10000"/>
                <a:gd name="connsiteX11" fmla="*/ 4197 w 9449"/>
                <a:gd name="connsiteY11" fmla="*/ 289 h 10000"/>
                <a:gd name="connsiteX12" fmla="*/ 4325 w 9449"/>
                <a:gd name="connsiteY12" fmla="*/ 208 h 10000"/>
                <a:gd name="connsiteX13" fmla="*/ 4446 w 9449"/>
                <a:gd name="connsiteY13" fmla="*/ 120 h 10000"/>
                <a:gd name="connsiteX14" fmla="*/ 4507 w 9449"/>
                <a:gd name="connsiteY14" fmla="*/ 120 h 10000"/>
                <a:gd name="connsiteX15" fmla="*/ 4567 w 9449"/>
                <a:gd name="connsiteY15" fmla="*/ 82 h 10000"/>
                <a:gd name="connsiteX16" fmla="*/ 4627 w 9449"/>
                <a:gd name="connsiteY16" fmla="*/ 38 h 10000"/>
                <a:gd name="connsiteX17" fmla="*/ 4695 w 9449"/>
                <a:gd name="connsiteY17" fmla="*/ 38 h 10000"/>
                <a:gd name="connsiteX18" fmla="*/ 4745 w 9449"/>
                <a:gd name="connsiteY18" fmla="*/ 38 h 10000"/>
                <a:gd name="connsiteX19" fmla="*/ 4745 w 9449"/>
                <a:gd name="connsiteY19" fmla="*/ 0 h 10000"/>
                <a:gd name="connsiteX20" fmla="*/ 4805 w 9449"/>
                <a:gd name="connsiteY20" fmla="*/ 0 h 10000"/>
                <a:gd name="connsiteX21" fmla="*/ 4805 w 9449"/>
                <a:gd name="connsiteY21" fmla="*/ 0 h 10000"/>
                <a:gd name="connsiteX22" fmla="*/ 4805 w 9449"/>
                <a:gd name="connsiteY22" fmla="*/ 0 h 10000"/>
                <a:gd name="connsiteX23" fmla="*/ 4875 w 9449"/>
                <a:gd name="connsiteY23" fmla="*/ 0 h 10000"/>
                <a:gd name="connsiteX24" fmla="*/ 4875 w 9449"/>
                <a:gd name="connsiteY24" fmla="*/ 0 h 10000"/>
                <a:gd name="connsiteX25" fmla="*/ 4875 w 9449"/>
                <a:gd name="connsiteY25" fmla="*/ 0 h 10000"/>
                <a:gd name="connsiteX26" fmla="*/ 4875 w 9449"/>
                <a:gd name="connsiteY26" fmla="*/ 0 h 10000"/>
                <a:gd name="connsiteX27" fmla="*/ 4875 w 9449"/>
                <a:gd name="connsiteY27" fmla="*/ 0 h 10000"/>
                <a:gd name="connsiteX28" fmla="*/ 4936 w 9449"/>
                <a:gd name="connsiteY28" fmla="*/ 0 h 10000"/>
                <a:gd name="connsiteX29" fmla="*/ 4936 w 9449"/>
                <a:gd name="connsiteY29" fmla="*/ 0 h 10000"/>
                <a:gd name="connsiteX30" fmla="*/ 4936 w 9449"/>
                <a:gd name="connsiteY30" fmla="*/ 0 h 10000"/>
                <a:gd name="connsiteX31" fmla="*/ 4936 w 9449"/>
                <a:gd name="connsiteY31" fmla="*/ 0 h 10000"/>
                <a:gd name="connsiteX32" fmla="*/ 4994 w 9449"/>
                <a:gd name="connsiteY32" fmla="*/ 0 h 10000"/>
                <a:gd name="connsiteX33" fmla="*/ 4994 w 9449"/>
                <a:gd name="connsiteY33" fmla="*/ 0 h 10000"/>
                <a:gd name="connsiteX34" fmla="*/ 5053 w 9449"/>
                <a:gd name="connsiteY34" fmla="*/ 0 h 10000"/>
                <a:gd name="connsiteX35" fmla="*/ 5053 w 9449"/>
                <a:gd name="connsiteY35" fmla="*/ 38 h 10000"/>
                <a:gd name="connsiteX36" fmla="*/ 5123 w 9449"/>
                <a:gd name="connsiteY36" fmla="*/ 38 h 10000"/>
                <a:gd name="connsiteX37" fmla="*/ 5175 w 9449"/>
                <a:gd name="connsiteY37" fmla="*/ 38 h 10000"/>
                <a:gd name="connsiteX38" fmla="*/ 5235 w 9449"/>
                <a:gd name="connsiteY38" fmla="*/ 82 h 10000"/>
                <a:gd name="connsiteX39" fmla="*/ 5356 w 9449"/>
                <a:gd name="connsiteY39" fmla="*/ 120 h 10000"/>
                <a:gd name="connsiteX40" fmla="*/ 5484 w 9449"/>
                <a:gd name="connsiteY40" fmla="*/ 208 h 10000"/>
                <a:gd name="connsiteX41" fmla="*/ 5664 w 9449"/>
                <a:gd name="connsiteY41" fmla="*/ 334 h 10000"/>
                <a:gd name="connsiteX42" fmla="*/ 5905 w 9449"/>
                <a:gd name="connsiteY42" fmla="*/ 585 h 10000"/>
                <a:gd name="connsiteX43" fmla="*/ 6393 w 9449"/>
                <a:gd name="connsiteY43" fmla="*/ 1253 h 10000"/>
                <a:gd name="connsiteX44" fmla="*/ 6882 w 9449"/>
                <a:gd name="connsiteY44" fmla="*/ 2090 h 10000"/>
                <a:gd name="connsiteX45" fmla="*/ 7363 w 9449"/>
                <a:gd name="connsiteY45" fmla="*/ 3010 h 10000"/>
                <a:gd name="connsiteX46" fmla="*/ 7861 w 9449"/>
                <a:gd name="connsiteY46" fmla="*/ 4017 h 10000"/>
                <a:gd name="connsiteX47" fmla="*/ 8342 w 9449"/>
                <a:gd name="connsiteY47" fmla="*/ 5019 h 10000"/>
                <a:gd name="connsiteX48" fmla="*/ 8893 w 9449"/>
                <a:gd name="connsiteY48" fmla="*/ 5988 h 10000"/>
                <a:gd name="connsiteX49" fmla="*/ 9063 w 9449"/>
                <a:gd name="connsiteY49" fmla="*/ 6391 h 10000"/>
                <a:gd name="connsiteX50" fmla="*/ 9244 w 9449"/>
                <a:gd name="connsiteY50" fmla="*/ 6636 h 10000"/>
                <a:gd name="connsiteX51" fmla="*/ 9293 w 9449"/>
                <a:gd name="connsiteY51" fmla="*/ 6787 h 10000"/>
                <a:gd name="connsiteX52" fmla="*/ 9449 w 9449"/>
                <a:gd name="connsiteY52" fmla="*/ 6976 h 10000"/>
                <a:gd name="connsiteX53" fmla="*/ 9449 w 9449"/>
                <a:gd name="connsiteY53" fmla="*/ 9999 h 10000"/>
                <a:gd name="connsiteX54" fmla="*/ 2484 w 9449"/>
                <a:gd name="connsiteY54" fmla="*/ 10000 h 10000"/>
                <a:gd name="connsiteX0" fmla="*/ 2102 w 9473"/>
                <a:gd name="connsiteY0" fmla="*/ 10000 h 10000"/>
                <a:gd name="connsiteX1" fmla="*/ 0 w 9473"/>
                <a:gd name="connsiteY1" fmla="*/ 6781 h 10000"/>
                <a:gd name="connsiteX2" fmla="*/ 509 w 9473"/>
                <a:gd name="connsiteY2" fmla="*/ 5938 h 10000"/>
                <a:gd name="connsiteX3" fmla="*/ 1018 w 9473"/>
                <a:gd name="connsiteY3" fmla="*/ 4980 h 10000"/>
                <a:gd name="connsiteX4" fmla="*/ 1544 w 9473"/>
                <a:gd name="connsiteY4" fmla="*/ 4017 h 10000"/>
                <a:gd name="connsiteX5" fmla="*/ 2052 w 9473"/>
                <a:gd name="connsiteY5" fmla="*/ 2971 h 10000"/>
                <a:gd name="connsiteX6" fmla="*/ 2561 w 9473"/>
                <a:gd name="connsiteY6" fmla="*/ 2009 h 10000"/>
                <a:gd name="connsiteX7" fmla="*/ 3087 w 9473"/>
                <a:gd name="connsiteY7" fmla="*/ 1216 h 10000"/>
                <a:gd name="connsiteX8" fmla="*/ 3333 w 9473"/>
                <a:gd name="connsiteY8" fmla="*/ 875 h 10000"/>
                <a:gd name="connsiteX9" fmla="*/ 3668 w 9473"/>
                <a:gd name="connsiteY9" fmla="*/ 541 h 10000"/>
                <a:gd name="connsiteX10" fmla="*/ 3915 w 9473"/>
                <a:gd name="connsiteY10" fmla="*/ 289 h 10000"/>
                <a:gd name="connsiteX11" fmla="*/ 4050 w 9473"/>
                <a:gd name="connsiteY11" fmla="*/ 208 h 10000"/>
                <a:gd name="connsiteX12" fmla="*/ 4178 w 9473"/>
                <a:gd name="connsiteY12" fmla="*/ 120 h 10000"/>
                <a:gd name="connsiteX13" fmla="*/ 4243 w 9473"/>
                <a:gd name="connsiteY13" fmla="*/ 120 h 10000"/>
                <a:gd name="connsiteX14" fmla="*/ 4306 w 9473"/>
                <a:gd name="connsiteY14" fmla="*/ 82 h 10000"/>
                <a:gd name="connsiteX15" fmla="*/ 4370 w 9473"/>
                <a:gd name="connsiteY15" fmla="*/ 38 h 10000"/>
                <a:gd name="connsiteX16" fmla="*/ 4442 w 9473"/>
                <a:gd name="connsiteY16" fmla="*/ 38 h 10000"/>
                <a:gd name="connsiteX17" fmla="*/ 4495 w 9473"/>
                <a:gd name="connsiteY17" fmla="*/ 38 h 10000"/>
                <a:gd name="connsiteX18" fmla="*/ 4495 w 9473"/>
                <a:gd name="connsiteY18" fmla="*/ 0 h 10000"/>
                <a:gd name="connsiteX19" fmla="*/ 4558 w 9473"/>
                <a:gd name="connsiteY19" fmla="*/ 0 h 10000"/>
                <a:gd name="connsiteX20" fmla="*/ 4558 w 9473"/>
                <a:gd name="connsiteY20" fmla="*/ 0 h 10000"/>
                <a:gd name="connsiteX21" fmla="*/ 4558 w 9473"/>
                <a:gd name="connsiteY21" fmla="*/ 0 h 10000"/>
                <a:gd name="connsiteX22" fmla="*/ 4632 w 9473"/>
                <a:gd name="connsiteY22" fmla="*/ 0 h 10000"/>
                <a:gd name="connsiteX23" fmla="*/ 4632 w 9473"/>
                <a:gd name="connsiteY23" fmla="*/ 0 h 10000"/>
                <a:gd name="connsiteX24" fmla="*/ 4632 w 9473"/>
                <a:gd name="connsiteY24" fmla="*/ 0 h 10000"/>
                <a:gd name="connsiteX25" fmla="*/ 4632 w 9473"/>
                <a:gd name="connsiteY25" fmla="*/ 0 h 10000"/>
                <a:gd name="connsiteX26" fmla="*/ 4632 w 9473"/>
                <a:gd name="connsiteY26" fmla="*/ 0 h 10000"/>
                <a:gd name="connsiteX27" fmla="*/ 4697 w 9473"/>
                <a:gd name="connsiteY27" fmla="*/ 0 h 10000"/>
                <a:gd name="connsiteX28" fmla="*/ 4697 w 9473"/>
                <a:gd name="connsiteY28" fmla="*/ 0 h 10000"/>
                <a:gd name="connsiteX29" fmla="*/ 4697 w 9473"/>
                <a:gd name="connsiteY29" fmla="*/ 0 h 10000"/>
                <a:gd name="connsiteX30" fmla="*/ 4697 w 9473"/>
                <a:gd name="connsiteY30" fmla="*/ 0 h 10000"/>
                <a:gd name="connsiteX31" fmla="*/ 4758 w 9473"/>
                <a:gd name="connsiteY31" fmla="*/ 0 h 10000"/>
                <a:gd name="connsiteX32" fmla="*/ 4758 w 9473"/>
                <a:gd name="connsiteY32" fmla="*/ 0 h 10000"/>
                <a:gd name="connsiteX33" fmla="*/ 4821 w 9473"/>
                <a:gd name="connsiteY33" fmla="*/ 0 h 10000"/>
                <a:gd name="connsiteX34" fmla="*/ 4821 w 9473"/>
                <a:gd name="connsiteY34" fmla="*/ 38 h 10000"/>
                <a:gd name="connsiteX35" fmla="*/ 4895 w 9473"/>
                <a:gd name="connsiteY35" fmla="*/ 38 h 10000"/>
                <a:gd name="connsiteX36" fmla="*/ 4950 w 9473"/>
                <a:gd name="connsiteY36" fmla="*/ 38 h 10000"/>
                <a:gd name="connsiteX37" fmla="*/ 5013 w 9473"/>
                <a:gd name="connsiteY37" fmla="*/ 82 h 10000"/>
                <a:gd name="connsiteX38" fmla="*/ 5141 w 9473"/>
                <a:gd name="connsiteY38" fmla="*/ 120 h 10000"/>
                <a:gd name="connsiteX39" fmla="*/ 5277 w 9473"/>
                <a:gd name="connsiteY39" fmla="*/ 208 h 10000"/>
                <a:gd name="connsiteX40" fmla="*/ 5467 w 9473"/>
                <a:gd name="connsiteY40" fmla="*/ 334 h 10000"/>
                <a:gd name="connsiteX41" fmla="*/ 5722 w 9473"/>
                <a:gd name="connsiteY41" fmla="*/ 585 h 10000"/>
                <a:gd name="connsiteX42" fmla="*/ 6239 w 9473"/>
                <a:gd name="connsiteY42" fmla="*/ 1253 h 10000"/>
                <a:gd name="connsiteX43" fmla="*/ 6756 w 9473"/>
                <a:gd name="connsiteY43" fmla="*/ 2090 h 10000"/>
                <a:gd name="connsiteX44" fmla="*/ 7265 w 9473"/>
                <a:gd name="connsiteY44" fmla="*/ 3010 h 10000"/>
                <a:gd name="connsiteX45" fmla="*/ 7792 w 9473"/>
                <a:gd name="connsiteY45" fmla="*/ 4017 h 10000"/>
                <a:gd name="connsiteX46" fmla="*/ 8301 w 9473"/>
                <a:gd name="connsiteY46" fmla="*/ 5019 h 10000"/>
                <a:gd name="connsiteX47" fmla="*/ 8885 w 9473"/>
                <a:gd name="connsiteY47" fmla="*/ 5988 h 10000"/>
                <a:gd name="connsiteX48" fmla="*/ 9064 w 9473"/>
                <a:gd name="connsiteY48" fmla="*/ 6391 h 10000"/>
                <a:gd name="connsiteX49" fmla="*/ 9256 w 9473"/>
                <a:gd name="connsiteY49" fmla="*/ 6636 h 10000"/>
                <a:gd name="connsiteX50" fmla="*/ 9308 w 9473"/>
                <a:gd name="connsiteY50" fmla="*/ 6787 h 10000"/>
                <a:gd name="connsiteX51" fmla="*/ 9473 w 9473"/>
                <a:gd name="connsiteY51" fmla="*/ 6976 h 10000"/>
                <a:gd name="connsiteX52" fmla="*/ 9473 w 9473"/>
                <a:gd name="connsiteY52" fmla="*/ 9999 h 10000"/>
                <a:gd name="connsiteX53" fmla="*/ 2102 w 9473"/>
                <a:gd name="connsiteY53" fmla="*/ 10000 h 10000"/>
                <a:gd name="connsiteX0" fmla="*/ 1682 w 9463"/>
                <a:gd name="connsiteY0" fmla="*/ 10000 h 10000"/>
                <a:gd name="connsiteX1" fmla="*/ 0 w 9463"/>
                <a:gd name="connsiteY1" fmla="*/ 5938 h 10000"/>
                <a:gd name="connsiteX2" fmla="*/ 538 w 9463"/>
                <a:gd name="connsiteY2" fmla="*/ 4980 h 10000"/>
                <a:gd name="connsiteX3" fmla="*/ 1093 w 9463"/>
                <a:gd name="connsiteY3" fmla="*/ 4017 h 10000"/>
                <a:gd name="connsiteX4" fmla="*/ 1629 w 9463"/>
                <a:gd name="connsiteY4" fmla="*/ 2971 h 10000"/>
                <a:gd name="connsiteX5" fmla="*/ 2166 w 9463"/>
                <a:gd name="connsiteY5" fmla="*/ 2009 h 10000"/>
                <a:gd name="connsiteX6" fmla="*/ 2722 w 9463"/>
                <a:gd name="connsiteY6" fmla="*/ 1216 h 10000"/>
                <a:gd name="connsiteX7" fmla="*/ 2981 w 9463"/>
                <a:gd name="connsiteY7" fmla="*/ 875 h 10000"/>
                <a:gd name="connsiteX8" fmla="*/ 3335 w 9463"/>
                <a:gd name="connsiteY8" fmla="*/ 541 h 10000"/>
                <a:gd name="connsiteX9" fmla="*/ 3596 w 9463"/>
                <a:gd name="connsiteY9" fmla="*/ 289 h 10000"/>
                <a:gd name="connsiteX10" fmla="*/ 3738 w 9463"/>
                <a:gd name="connsiteY10" fmla="*/ 208 h 10000"/>
                <a:gd name="connsiteX11" fmla="*/ 3873 w 9463"/>
                <a:gd name="connsiteY11" fmla="*/ 120 h 10000"/>
                <a:gd name="connsiteX12" fmla="*/ 3942 w 9463"/>
                <a:gd name="connsiteY12" fmla="*/ 120 h 10000"/>
                <a:gd name="connsiteX13" fmla="*/ 4009 w 9463"/>
                <a:gd name="connsiteY13" fmla="*/ 82 h 10000"/>
                <a:gd name="connsiteX14" fmla="*/ 4076 w 9463"/>
                <a:gd name="connsiteY14" fmla="*/ 38 h 10000"/>
                <a:gd name="connsiteX15" fmla="*/ 4152 w 9463"/>
                <a:gd name="connsiteY15" fmla="*/ 38 h 10000"/>
                <a:gd name="connsiteX16" fmla="*/ 4208 w 9463"/>
                <a:gd name="connsiteY16" fmla="*/ 38 h 10000"/>
                <a:gd name="connsiteX17" fmla="*/ 4208 w 9463"/>
                <a:gd name="connsiteY17" fmla="*/ 0 h 10000"/>
                <a:gd name="connsiteX18" fmla="*/ 4275 w 9463"/>
                <a:gd name="connsiteY18" fmla="*/ 0 h 10000"/>
                <a:gd name="connsiteX19" fmla="*/ 4275 w 9463"/>
                <a:gd name="connsiteY19" fmla="*/ 0 h 10000"/>
                <a:gd name="connsiteX20" fmla="*/ 4275 w 9463"/>
                <a:gd name="connsiteY20" fmla="*/ 0 h 10000"/>
                <a:gd name="connsiteX21" fmla="*/ 4353 w 9463"/>
                <a:gd name="connsiteY21" fmla="*/ 0 h 10000"/>
                <a:gd name="connsiteX22" fmla="*/ 4353 w 9463"/>
                <a:gd name="connsiteY22" fmla="*/ 0 h 10000"/>
                <a:gd name="connsiteX23" fmla="*/ 4353 w 9463"/>
                <a:gd name="connsiteY23" fmla="*/ 0 h 10000"/>
                <a:gd name="connsiteX24" fmla="*/ 4353 w 9463"/>
                <a:gd name="connsiteY24" fmla="*/ 0 h 10000"/>
                <a:gd name="connsiteX25" fmla="*/ 4353 w 9463"/>
                <a:gd name="connsiteY25" fmla="*/ 0 h 10000"/>
                <a:gd name="connsiteX26" fmla="*/ 4421 w 9463"/>
                <a:gd name="connsiteY26" fmla="*/ 0 h 10000"/>
                <a:gd name="connsiteX27" fmla="*/ 4421 w 9463"/>
                <a:gd name="connsiteY27" fmla="*/ 0 h 10000"/>
                <a:gd name="connsiteX28" fmla="*/ 4421 w 9463"/>
                <a:gd name="connsiteY28" fmla="*/ 0 h 10000"/>
                <a:gd name="connsiteX29" fmla="*/ 4421 w 9463"/>
                <a:gd name="connsiteY29" fmla="*/ 0 h 10000"/>
                <a:gd name="connsiteX30" fmla="*/ 4486 w 9463"/>
                <a:gd name="connsiteY30" fmla="*/ 0 h 10000"/>
                <a:gd name="connsiteX31" fmla="*/ 4486 w 9463"/>
                <a:gd name="connsiteY31" fmla="*/ 0 h 10000"/>
                <a:gd name="connsiteX32" fmla="*/ 4552 w 9463"/>
                <a:gd name="connsiteY32" fmla="*/ 0 h 10000"/>
                <a:gd name="connsiteX33" fmla="*/ 4552 w 9463"/>
                <a:gd name="connsiteY33" fmla="*/ 38 h 10000"/>
                <a:gd name="connsiteX34" fmla="*/ 4630 w 9463"/>
                <a:gd name="connsiteY34" fmla="*/ 38 h 10000"/>
                <a:gd name="connsiteX35" fmla="*/ 4688 w 9463"/>
                <a:gd name="connsiteY35" fmla="*/ 38 h 10000"/>
                <a:gd name="connsiteX36" fmla="*/ 4755 w 9463"/>
                <a:gd name="connsiteY36" fmla="*/ 82 h 10000"/>
                <a:gd name="connsiteX37" fmla="*/ 4890 w 9463"/>
                <a:gd name="connsiteY37" fmla="*/ 120 h 10000"/>
                <a:gd name="connsiteX38" fmla="*/ 5034 w 9463"/>
                <a:gd name="connsiteY38" fmla="*/ 208 h 10000"/>
                <a:gd name="connsiteX39" fmla="*/ 5234 w 9463"/>
                <a:gd name="connsiteY39" fmla="*/ 334 h 10000"/>
                <a:gd name="connsiteX40" fmla="*/ 5503 w 9463"/>
                <a:gd name="connsiteY40" fmla="*/ 585 h 10000"/>
                <a:gd name="connsiteX41" fmla="*/ 6049 w 9463"/>
                <a:gd name="connsiteY41" fmla="*/ 1253 h 10000"/>
                <a:gd name="connsiteX42" fmla="*/ 6595 w 9463"/>
                <a:gd name="connsiteY42" fmla="*/ 2090 h 10000"/>
                <a:gd name="connsiteX43" fmla="*/ 7132 w 9463"/>
                <a:gd name="connsiteY43" fmla="*/ 3010 h 10000"/>
                <a:gd name="connsiteX44" fmla="*/ 7688 w 9463"/>
                <a:gd name="connsiteY44" fmla="*/ 4017 h 10000"/>
                <a:gd name="connsiteX45" fmla="*/ 8226 w 9463"/>
                <a:gd name="connsiteY45" fmla="*/ 5019 h 10000"/>
                <a:gd name="connsiteX46" fmla="*/ 8842 w 9463"/>
                <a:gd name="connsiteY46" fmla="*/ 5988 h 10000"/>
                <a:gd name="connsiteX47" fmla="*/ 9031 w 9463"/>
                <a:gd name="connsiteY47" fmla="*/ 6391 h 10000"/>
                <a:gd name="connsiteX48" fmla="*/ 9234 w 9463"/>
                <a:gd name="connsiteY48" fmla="*/ 6636 h 10000"/>
                <a:gd name="connsiteX49" fmla="*/ 9289 w 9463"/>
                <a:gd name="connsiteY49" fmla="*/ 6787 h 10000"/>
                <a:gd name="connsiteX50" fmla="*/ 9463 w 9463"/>
                <a:gd name="connsiteY50" fmla="*/ 6976 h 10000"/>
                <a:gd name="connsiteX51" fmla="*/ 9463 w 9463"/>
                <a:gd name="connsiteY51" fmla="*/ 9999 h 10000"/>
                <a:gd name="connsiteX52" fmla="*/ 1682 w 9463"/>
                <a:gd name="connsiteY52" fmla="*/ 10000 h 10000"/>
                <a:gd name="connsiteX0" fmla="*/ 1208 w 9431"/>
                <a:gd name="connsiteY0" fmla="*/ 10000 h 10000"/>
                <a:gd name="connsiteX1" fmla="*/ 0 w 9431"/>
                <a:gd name="connsiteY1" fmla="*/ 4980 h 10000"/>
                <a:gd name="connsiteX2" fmla="*/ 586 w 9431"/>
                <a:gd name="connsiteY2" fmla="*/ 4017 h 10000"/>
                <a:gd name="connsiteX3" fmla="*/ 1152 w 9431"/>
                <a:gd name="connsiteY3" fmla="*/ 2971 h 10000"/>
                <a:gd name="connsiteX4" fmla="*/ 1720 w 9431"/>
                <a:gd name="connsiteY4" fmla="*/ 2009 h 10000"/>
                <a:gd name="connsiteX5" fmla="*/ 2307 w 9431"/>
                <a:gd name="connsiteY5" fmla="*/ 1216 h 10000"/>
                <a:gd name="connsiteX6" fmla="*/ 2581 w 9431"/>
                <a:gd name="connsiteY6" fmla="*/ 875 h 10000"/>
                <a:gd name="connsiteX7" fmla="*/ 2955 w 9431"/>
                <a:gd name="connsiteY7" fmla="*/ 541 h 10000"/>
                <a:gd name="connsiteX8" fmla="*/ 3231 w 9431"/>
                <a:gd name="connsiteY8" fmla="*/ 289 h 10000"/>
                <a:gd name="connsiteX9" fmla="*/ 3381 w 9431"/>
                <a:gd name="connsiteY9" fmla="*/ 208 h 10000"/>
                <a:gd name="connsiteX10" fmla="*/ 3524 w 9431"/>
                <a:gd name="connsiteY10" fmla="*/ 120 h 10000"/>
                <a:gd name="connsiteX11" fmla="*/ 3597 w 9431"/>
                <a:gd name="connsiteY11" fmla="*/ 120 h 10000"/>
                <a:gd name="connsiteX12" fmla="*/ 3668 w 9431"/>
                <a:gd name="connsiteY12" fmla="*/ 82 h 10000"/>
                <a:gd name="connsiteX13" fmla="*/ 3738 w 9431"/>
                <a:gd name="connsiteY13" fmla="*/ 38 h 10000"/>
                <a:gd name="connsiteX14" fmla="*/ 3819 w 9431"/>
                <a:gd name="connsiteY14" fmla="*/ 38 h 10000"/>
                <a:gd name="connsiteX15" fmla="*/ 3878 w 9431"/>
                <a:gd name="connsiteY15" fmla="*/ 38 h 10000"/>
                <a:gd name="connsiteX16" fmla="*/ 3878 w 9431"/>
                <a:gd name="connsiteY16" fmla="*/ 0 h 10000"/>
                <a:gd name="connsiteX17" fmla="*/ 3949 w 9431"/>
                <a:gd name="connsiteY17" fmla="*/ 0 h 10000"/>
                <a:gd name="connsiteX18" fmla="*/ 3949 w 9431"/>
                <a:gd name="connsiteY18" fmla="*/ 0 h 10000"/>
                <a:gd name="connsiteX19" fmla="*/ 3949 w 9431"/>
                <a:gd name="connsiteY19" fmla="*/ 0 h 10000"/>
                <a:gd name="connsiteX20" fmla="*/ 4031 w 9431"/>
                <a:gd name="connsiteY20" fmla="*/ 0 h 10000"/>
                <a:gd name="connsiteX21" fmla="*/ 4031 w 9431"/>
                <a:gd name="connsiteY21" fmla="*/ 0 h 10000"/>
                <a:gd name="connsiteX22" fmla="*/ 4031 w 9431"/>
                <a:gd name="connsiteY22" fmla="*/ 0 h 10000"/>
                <a:gd name="connsiteX23" fmla="*/ 4031 w 9431"/>
                <a:gd name="connsiteY23" fmla="*/ 0 h 10000"/>
                <a:gd name="connsiteX24" fmla="*/ 4031 w 9431"/>
                <a:gd name="connsiteY24" fmla="*/ 0 h 10000"/>
                <a:gd name="connsiteX25" fmla="*/ 4103 w 9431"/>
                <a:gd name="connsiteY25" fmla="*/ 0 h 10000"/>
                <a:gd name="connsiteX26" fmla="*/ 4103 w 9431"/>
                <a:gd name="connsiteY26" fmla="*/ 0 h 10000"/>
                <a:gd name="connsiteX27" fmla="*/ 4103 w 9431"/>
                <a:gd name="connsiteY27" fmla="*/ 0 h 10000"/>
                <a:gd name="connsiteX28" fmla="*/ 4103 w 9431"/>
                <a:gd name="connsiteY28" fmla="*/ 0 h 10000"/>
                <a:gd name="connsiteX29" fmla="*/ 4172 w 9431"/>
                <a:gd name="connsiteY29" fmla="*/ 0 h 10000"/>
                <a:gd name="connsiteX30" fmla="*/ 4172 w 9431"/>
                <a:gd name="connsiteY30" fmla="*/ 0 h 10000"/>
                <a:gd name="connsiteX31" fmla="*/ 4241 w 9431"/>
                <a:gd name="connsiteY31" fmla="*/ 0 h 10000"/>
                <a:gd name="connsiteX32" fmla="*/ 4241 w 9431"/>
                <a:gd name="connsiteY32" fmla="*/ 38 h 10000"/>
                <a:gd name="connsiteX33" fmla="*/ 4324 w 9431"/>
                <a:gd name="connsiteY33" fmla="*/ 38 h 10000"/>
                <a:gd name="connsiteX34" fmla="*/ 4385 w 9431"/>
                <a:gd name="connsiteY34" fmla="*/ 38 h 10000"/>
                <a:gd name="connsiteX35" fmla="*/ 4456 w 9431"/>
                <a:gd name="connsiteY35" fmla="*/ 82 h 10000"/>
                <a:gd name="connsiteX36" fmla="*/ 4598 w 9431"/>
                <a:gd name="connsiteY36" fmla="*/ 120 h 10000"/>
                <a:gd name="connsiteX37" fmla="*/ 4751 w 9431"/>
                <a:gd name="connsiteY37" fmla="*/ 208 h 10000"/>
                <a:gd name="connsiteX38" fmla="*/ 4962 w 9431"/>
                <a:gd name="connsiteY38" fmla="*/ 334 h 10000"/>
                <a:gd name="connsiteX39" fmla="*/ 5246 w 9431"/>
                <a:gd name="connsiteY39" fmla="*/ 585 h 10000"/>
                <a:gd name="connsiteX40" fmla="*/ 5823 w 9431"/>
                <a:gd name="connsiteY40" fmla="*/ 1253 h 10000"/>
                <a:gd name="connsiteX41" fmla="*/ 6400 w 9431"/>
                <a:gd name="connsiteY41" fmla="*/ 2090 h 10000"/>
                <a:gd name="connsiteX42" fmla="*/ 6968 w 9431"/>
                <a:gd name="connsiteY42" fmla="*/ 3010 h 10000"/>
                <a:gd name="connsiteX43" fmla="*/ 7555 w 9431"/>
                <a:gd name="connsiteY43" fmla="*/ 4017 h 10000"/>
                <a:gd name="connsiteX44" fmla="*/ 8124 w 9431"/>
                <a:gd name="connsiteY44" fmla="*/ 5019 h 10000"/>
                <a:gd name="connsiteX45" fmla="*/ 8775 w 9431"/>
                <a:gd name="connsiteY45" fmla="*/ 5988 h 10000"/>
                <a:gd name="connsiteX46" fmla="*/ 8974 w 9431"/>
                <a:gd name="connsiteY46" fmla="*/ 6391 h 10000"/>
                <a:gd name="connsiteX47" fmla="*/ 9189 w 9431"/>
                <a:gd name="connsiteY47" fmla="*/ 6636 h 10000"/>
                <a:gd name="connsiteX48" fmla="*/ 9247 w 9431"/>
                <a:gd name="connsiteY48" fmla="*/ 6787 h 10000"/>
                <a:gd name="connsiteX49" fmla="*/ 9431 w 9431"/>
                <a:gd name="connsiteY49" fmla="*/ 6976 h 10000"/>
                <a:gd name="connsiteX50" fmla="*/ 9431 w 9431"/>
                <a:gd name="connsiteY50" fmla="*/ 9999 h 10000"/>
                <a:gd name="connsiteX51" fmla="*/ 1208 w 9431"/>
                <a:gd name="connsiteY51" fmla="*/ 10000 h 10000"/>
                <a:gd name="connsiteX0" fmla="*/ 660 w 9379"/>
                <a:gd name="connsiteY0" fmla="*/ 10000 h 10000"/>
                <a:gd name="connsiteX1" fmla="*/ 0 w 9379"/>
                <a:gd name="connsiteY1" fmla="*/ 4017 h 10000"/>
                <a:gd name="connsiteX2" fmla="*/ 601 w 9379"/>
                <a:gd name="connsiteY2" fmla="*/ 2971 h 10000"/>
                <a:gd name="connsiteX3" fmla="*/ 1203 w 9379"/>
                <a:gd name="connsiteY3" fmla="*/ 2009 h 10000"/>
                <a:gd name="connsiteX4" fmla="*/ 1825 w 9379"/>
                <a:gd name="connsiteY4" fmla="*/ 1216 h 10000"/>
                <a:gd name="connsiteX5" fmla="*/ 2116 w 9379"/>
                <a:gd name="connsiteY5" fmla="*/ 875 h 10000"/>
                <a:gd name="connsiteX6" fmla="*/ 2512 w 9379"/>
                <a:gd name="connsiteY6" fmla="*/ 541 h 10000"/>
                <a:gd name="connsiteX7" fmla="*/ 2805 w 9379"/>
                <a:gd name="connsiteY7" fmla="*/ 289 h 10000"/>
                <a:gd name="connsiteX8" fmla="*/ 2964 w 9379"/>
                <a:gd name="connsiteY8" fmla="*/ 208 h 10000"/>
                <a:gd name="connsiteX9" fmla="*/ 3116 w 9379"/>
                <a:gd name="connsiteY9" fmla="*/ 120 h 10000"/>
                <a:gd name="connsiteX10" fmla="*/ 3193 w 9379"/>
                <a:gd name="connsiteY10" fmla="*/ 120 h 10000"/>
                <a:gd name="connsiteX11" fmla="*/ 3268 w 9379"/>
                <a:gd name="connsiteY11" fmla="*/ 82 h 10000"/>
                <a:gd name="connsiteX12" fmla="*/ 3343 w 9379"/>
                <a:gd name="connsiteY12" fmla="*/ 38 h 10000"/>
                <a:gd name="connsiteX13" fmla="*/ 3428 w 9379"/>
                <a:gd name="connsiteY13" fmla="*/ 38 h 10000"/>
                <a:gd name="connsiteX14" fmla="*/ 3491 w 9379"/>
                <a:gd name="connsiteY14" fmla="*/ 38 h 10000"/>
                <a:gd name="connsiteX15" fmla="*/ 3491 w 9379"/>
                <a:gd name="connsiteY15" fmla="*/ 0 h 10000"/>
                <a:gd name="connsiteX16" fmla="*/ 3566 w 9379"/>
                <a:gd name="connsiteY16" fmla="*/ 0 h 10000"/>
                <a:gd name="connsiteX17" fmla="*/ 3566 w 9379"/>
                <a:gd name="connsiteY17" fmla="*/ 0 h 10000"/>
                <a:gd name="connsiteX18" fmla="*/ 3566 w 9379"/>
                <a:gd name="connsiteY18" fmla="*/ 0 h 10000"/>
                <a:gd name="connsiteX19" fmla="*/ 3653 w 9379"/>
                <a:gd name="connsiteY19" fmla="*/ 0 h 10000"/>
                <a:gd name="connsiteX20" fmla="*/ 3653 w 9379"/>
                <a:gd name="connsiteY20" fmla="*/ 0 h 10000"/>
                <a:gd name="connsiteX21" fmla="*/ 3653 w 9379"/>
                <a:gd name="connsiteY21" fmla="*/ 0 h 10000"/>
                <a:gd name="connsiteX22" fmla="*/ 3653 w 9379"/>
                <a:gd name="connsiteY22" fmla="*/ 0 h 10000"/>
                <a:gd name="connsiteX23" fmla="*/ 3653 w 9379"/>
                <a:gd name="connsiteY23" fmla="*/ 0 h 10000"/>
                <a:gd name="connsiteX24" fmla="*/ 3730 w 9379"/>
                <a:gd name="connsiteY24" fmla="*/ 0 h 10000"/>
                <a:gd name="connsiteX25" fmla="*/ 3730 w 9379"/>
                <a:gd name="connsiteY25" fmla="*/ 0 h 10000"/>
                <a:gd name="connsiteX26" fmla="*/ 3730 w 9379"/>
                <a:gd name="connsiteY26" fmla="*/ 0 h 10000"/>
                <a:gd name="connsiteX27" fmla="*/ 3730 w 9379"/>
                <a:gd name="connsiteY27" fmla="*/ 0 h 10000"/>
                <a:gd name="connsiteX28" fmla="*/ 3803 w 9379"/>
                <a:gd name="connsiteY28" fmla="*/ 0 h 10000"/>
                <a:gd name="connsiteX29" fmla="*/ 3803 w 9379"/>
                <a:gd name="connsiteY29" fmla="*/ 0 h 10000"/>
                <a:gd name="connsiteX30" fmla="*/ 3876 w 9379"/>
                <a:gd name="connsiteY30" fmla="*/ 0 h 10000"/>
                <a:gd name="connsiteX31" fmla="*/ 3876 w 9379"/>
                <a:gd name="connsiteY31" fmla="*/ 38 h 10000"/>
                <a:gd name="connsiteX32" fmla="*/ 3964 w 9379"/>
                <a:gd name="connsiteY32" fmla="*/ 38 h 10000"/>
                <a:gd name="connsiteX33" fmla="*/ 4029 w 9379"/>
                <a:gd name="connsiteY33" fmla="*/ 38 h 10000"/>
                <a:gd name="connsiteX34" fmla="*/ 4104 w 9379"/>
                <a:gd name="connsiteY34" fmla="*/ 82 h 10000"/>
                <a:gd name="connsiteX35" fmla="*/ 4254 w 9379"/>
                <a:gd name="connsiteY35" fmla="*/ 120 h 10000"/>
                <a:gd name="connsiteX36" fmla="*/ 4417 w 9379"/>
                <a:gd name="connsiteY36" fmla="*/ 208 h 10000"/>
                <a:gd name="connsiteX37" fmla="*/ 4640 w 9379"/>
                <a:gd name="connsiteY37" fmla="*/ 334 h 10000"/>
                <a:gd name="connsiteX38" fmla="*/ 4942 w 9379"/>
                <a:gd name="connsiteY38" fmla="*/ 585 h 10000"/>
                <a:gd name="connsiteX39" fmla="*/ 5553 w 9379"/>
                <a:gd name="connsiteY39" fmla="*/ 1253 h 10000"/>
                <a:gd name="connsiteX40" fmla="*/ 6165 w 9379"/>
                <a:gd name="connsiteY40" fmla="*/ 2090 h 10000"/>
                <a:gd name="connsiteX41" fmla="*/ 6767 w 9379"/>
                <a:gd name="connsiteY41" fmla="*/ 3010 h 10000"/>
                <a:gd name="connsiteX42" fmla="*/ 7390 w 9379"/>
                <a:gd name="connsiteY42" fmla="*/ 4017 h 10000"/>
                <a:gd name="connsiteX43" fmla="*/ 7993 w 9379"/>
                <a:gd name="connsiteY43" fmla="*/ 5019 h 10000"/>
                <a:gd name="connsiteX44" fmla="*/ 8683 w 9379"/>
                <a:gd name="connsiteY44" fmla="*/ 5988 h 10000"/>
                <a:gd name="connsiteX45" fmla="*/ 8894 w 9379"/>
                <a:gd name="connsiteY45" fmla="*/ 6391 h 10000"/>
                <a:gd name="connsiteX46" fmla="*/ 9122 w 9379"/>
                <a:gd name="connsiteY46" fmla="*/ 6636 h 10000"/>
                <a:gd name="connsiteX47" fmla="*/ 9184 w 9379"/>
                <a:gd name="connsiteY47" fmla="*/ 6787 h 10000"/>
                <a:gd name="connsiteX48" fmla="*/ 9379 w 9379"/>
                <a:gd name="connsiteY48" fmla="*/ 6976 h 10000"/>
                <a:gd name="connsiteX49" fmla="*/ 9379 w 9379"/>
                <a:gd name="connsiteY49" fmla="*/ 9999 h 10000"/>
                <a:gd name="connsiteX50" fmla="*/ 660 w 9379"/>
                <a:gd name="connsiteY50" fmla="*/ 10000 h 10000"/>
                <a:gd name="connsiteX0" fmla="*/ 732 w 10028"/>
                <a:gd name="connsiteY0" fmla="*/ 10000 h 10000"/>
                <a:gd name="connsiteX1" fmla="*/ 669 w 10028"/>
                <a:gd name="connsiteY1" fmla="*/ 2971 h 10000"/>
                <a:gd name="connsiteX2" fmla="*/ 1311 w 10028"/>
                <a:gd name="connsiteY2" fmla="*/ 2009 h 10000"/>
                <a:gd name="connsiteX3" fmla="*/ 1974 w 10028"/>
                <a:gd name="connsiteY3" fmla="*/ 1216 h 10000"/>
                <a:gd name="connsiteX4" fmla="*/ 2284 w 10028"/>
                <a:gd name="connsiteY4" fmla="*/ 875 h 10000"/>
                <a:gd name="connsiteX5" fmla="*/ 2706 w 10028"/>
                <a:gd name="connsiteY5" fmla="*/ 541 h 10000"/>
                <a:gd name="connsiteX6" fmla="*/ 3019 w 10028"/>
                <a:gd name="connsiteY6" fmla="*/ 289 h 10000"/>
                <a:gd name="connsiteX7" fmla="*/ 3188 w 10028"/>
                <a:gd name="connsiteY7" fmla="*/ 208 h 10000"/>
                <a:gd name="connsiteX8" fmla="*/ 3350 w 10028"/>
                <a:gd name="connsiteY8" fmla="*/ 120 h 10000"/>
                <a:gd name="connsiteX9" fmla="*/ 3432 w 10028"/>
                <a:gd name="connsiteY9" fmla="*/ 120 h 10000"/>
                <a:gd name="connsiteX10" fmla="*/ 3512 w 10028"/>
                <a:gd name="connsiteY10" fmla="*/ 82 h 10000"/>
                <a:gd name="connsiteX11" fmla="*/ 3592 w 10028"/>
                <a:gd name="connsiteY11" fmla="*/ 38 h 10000"/>
                <a:gd name="connsiteX12" fmla="*/ 3683 w 10028"/>
                <a:gd name="connsiteY12" fmla="*/ 38 h 10000"/>
                <a:gd name="connsiteX13" fmla="*/ 3750 w 10028"/>
                <a:gd name="connsiteY13" fmla="*/ 38 h 10000"/>
                <a:gd name="connsiteX14" fmla="*/ 3750 w 10028"/>
                <a:gd name="connsiteY14" fmla="*/ 0 h 10000"/>
                <a:gd name="connsiteX15" fmla="*/ 3830 w 10028"/>
                <a:gd name="connsiteY15" fmla="*/ 0 h 10000"/>
                <a:gd name="connsiteX16" fmla="*/ 3830 w 10028"/>
                <a:gd name="connsiteY16" fmla="*/ 0 h 10000"/>
                <a:gd name="connsiteX17" fmla="*/ 3830 w 10028"/>
                <a:gd name="connsiteY17" fmla="*/ 0 h 10000"/>
                <a:gd name="connsiteX18" fmla="*/ 3923 w 10028"/>
                <a:gd name="connsiteY18" fmla="*/ 0 h 10000"/>
                <a:gd name="connsiteX19" fmla="*/ 3923 w 10028"/>
                <a:gd name="connsiteY19" fmla="*/ 0 h 10000"/>
                <a:gd name="connsiteX20" fmla="*/ 3923 w 10028"/>
                <a:gd name="connsiteY20" fmla="*/ 0 h 10000"/>
                <a:gd name="connsiteX21" fmla="*/ 3923 w 10028"/>
                <a:gd name="connsiteY21" fmla="*/ 0 h 10000"/>
                <a:gd name="connsiteX22" fmla="*/ 3923 w 10028"/>
                <a:gd name="connsiteY22" fmla="*/ 0 h 10000"/>
                <a:gd name="connsiteX23" fmla="*/ 4005 w 10028"/>
                <a:gd name="connsiteY23" fmla="*/ 0 h 10000"/>
                <a:gd name="connsiteX24" fmla="*/ 4005 w 10028"/>
                <a:gd name="connsiteY24" fmla="*/ 0 h 10000"/>
                <a:gd name="connsiteX25" fmla="*/ 4005 w 10028"/>
                <a:gd name="connsiteY25" fmla="*/ 0 h 10000"/>
                <a:gd name="connsiteX26" fmla="*/ 4005 w 10028"/>
                <a:gd name="connsiteY26" fmla="*/ 0 h 10000"/>
                <a:gd name="connsiteX27" fmla="*/ 4083 w 10028"/>
                <a:gd name="connsiteY27" fmla="*/ 0 h 10000"/>
                <a:gd name="connsiteX28" fmla="*/ 4083 w 10028"/>
                <a:gd name="connsiteY28" fmla="*/ 0 h 10000"/>
                <a:gd name="connsiteX29" fmla="*/ 4161 w 10028"/>
                <a:gd name="connsiteY29" fmla="*/ 0 h 10000"/>
                <a:gd name="connsiteX30" fmla="*/ 4161 w 10028"/>
                <a:gd name="connsiteY30" fmla="*/ 38 h 10000"/>
                <a:gd name="connsiteX31" fmla="*/ 4254 w 10028"/>
                <a:gd name="connsiteY31" fmla="*/ 38 h 10000"/>
                <a:gd name="connsiteX32" fmla="*/ 4324 w 10028"/>
                <a:gd name="connsiteY32" fmla="*/ 38 h 10000"/>
                <a:gd name="connsiteX33" fmla="*/ 4404 w 10028"/>
                <a:gd name="connsiteY33" fmla="*/ 82 h 10000"/>
                <a:gd name="connsiteX34" fmla="*/ 4564 w 10028"/>
                <a:gd name="connsiteY34" fmla="*/ 120 h 10000"/>
                <a:gd name="connsiteX35" fmla="*/ 4737 w 10028"/>
                <a:gd name="connsiteY35" fmla="*/ 208 h 10000"/>
                <a:gd name="connsiteX36" fmla="*/ 4975 w 10028"/>
                <a:gd name="connsiteY36" fmla="*/ 334 h 10000"/>
                <a:gd name="connsiteX37" fmla="*/ 5297 w 10028"/>
                <a:gd name="connsiteY37" fmla="*/ 585 h 10000"/>
                <a:gd name="connsiteX38" fmla="*/ 5949 w 10028"/>
                <a:gd name="connsiteY38" fmla="*/ 1253 h 10000"/>
                <a:gd name="connsiteX39" fmla="*/ 6601 w 10028"/>
                <a:gd name="connsiteY39" fmla="*/ 2090 h 10000"/>
                <a:gd name="connsiteX40" fmla="*/ 7243 w 10028"/>
                <a:gd name="connsiteY40" fmla="*/ 3010 h 10000"/>
                <a:gd name="connsiteX41" fmla="*/ 7907 w 10028"/>
                <a:gd name="connsiteY41" fmla="*/ 4017 h 10000"/>
                <a:gd name="connsiteX42" fmla="*/ 8550 w 10028"/>
                <a:gd name="connsiteY42" fmla="*/ 5019 h 10000"/>
                <a:gd name="connsiteX43" fmla="*/ 9286 w 10028"/>
                <a:gd name="connsiteY43" fmla="*/ 5988 h 10000"/>
                <a:gd name="connsiteX44" fmla="*/ 9511 w 10028"/>
                <a:gd name="connsiteY44" fmla="*/ 6391 h 10000"/>
                <a:gd name="connsiteX45" fmla="*/ 9754 w 10028"/>
                <a:gd name="connsiteY45" fmla="*/ 6636 h 10000"/>
                <a:gd name="connsiteX46" fmla="*/ 9820 w 10028"/>
                <a:gd name="connsiteY46" fmla="*/ 6787 h 10000"/>
                <a:gd name="connsiteX47" fmla="*/ 10028 w 10028"/>
                <a:gd name="connsiteY47" fmla="*/ 6976 h 10000"/>
                <a:gd name="connsiteX48" fmla="*/ 10028 w 10028"/>
                <a:gd name="connsiteY48" fmla="*/ 9999 h 10000"/>
                <a:gd name="connsiteX49" fmla="*/ 732 w 10028"/>
                <a:gd name="connsiteY49" fmla="*/ 10000 h 10000"/>
                <a:gd name="connsiteX0" fmla="*/ 105 w 9401"/>
                <a:gd name="connsiteY0" fmla="*/ 10000 h 10000"/>
                <a:gd name="connsiteX1" fmla="*/ 42 w 9401"/>
                <a:gd name="connsiteY1" fmla="*/ 2971 h 10000"/>
                <a:gd name="connsiteX2" fmla="*/ 684 w 9401"/>
                <a:gd name="connsiteY2" fmla="*/ 2009 h 10000"/>
                <a:gd name="connsiteX3" fmla="*/ 1347 w 9401"/>
                <a:gd name="connsiteY3" fmla="*/ 1216 h 10000"/>
                <a:gd name="connsiteX4" fmla="*/ 1657 w 9401"/>
                <a:gd name="connsiteY4" fmla="*/ 875 h 10000"/>
                <a:gd name="connsiteX5" fmla="*/ 2079 w 9401"/>
                <a:gd name="connsiteY5" fmla="*/ 541 h 10000"/>
                <a:gd name="connsiteX6" fmla="*/ 2392 w 9401"/>
                <a:gd name="connsiteY6" fmla="*/ 289 h 10000"/>
                <a:gd name="connsiteX7" fmla="*/ 2561 w 9401"/>
                <a:gd name="connsiteY7" fmla="*/ 208 h 10000"/>
                <a:gd name="connsiteX8" fmla="*/ 2723 w 9401"/>
                <a:gd name="connsiteY8" fmla="*/ 120 h 10000"/>
                <a:gd name="connsiteX9" fmla="*/ 2805 w 9401"/>
                <a:gd name="connsiteY9" fmla="*/ 120 h 10000"/>
                <a:gd name="connsiteX10" fmla="*/ 2885 w 9401"/>
                <a:gd name="connsiteY10" fmla="*/ 82 h 10000"/>
                <a:gd name="connsiteX11" fmla="*/ 2965 w 9401"/>
                <a:gd name="connsiteY11" fmla="*/ 38 h 10000"/>
                <a:gd name="connsiteX12" fmla="*/ 3056 w 9401"/>
                <a:gd name="connsiteY12" fmla="*/ 38 h 10000"/>
                <a:gd name="connsiteX13" fmla="*/ 3123 w 9401"/>
                <a:gd name="connsiteY13" fmla="*/ 38 h 10000"/>
                <a:gd name="connsiteX14" fmla="*/ 3123 w 9401"/>
                <a:gd name="connsiteY14" fmla="*/ 0 h 10000"/>
                <a:gd name="connsiteX15" fmla="*/ 3203 w 9401"/>
                <a:gd name="connsiteY15" fmla="*/ 0 h 10000"/>
                <a:gd name="connsiteX16" fmla="*/ 3203 w 9401"/>
                <a:gd name="connsiteY16" fmla="*/ 0 h 10000"/>
                <a:gd name="connsiteX17" fmla="*/ 3203 w 9401"/>
                <a:gd name="connsiteY17" fmla="*/ 0 h 10000"/>
                <a:gd name="connsiteX18" fmla="*/ 3296 w 9401"/>
                <a:gd name="connsiteY18" fmla="*/ 0 h 10000"/>
                <a:gd name="connsiteX19" fmla="*/ 3296 w 9401"/>
                <a:gd name="connsiteY19" fmla="*/ 0 h 10000"/>
                <a:gd name="connsiteX20" fmla="*/ 3296 w 9401"/>
                <a:gd name="connsiteY20" fmla="*/ 0 h 10000"/>
                <a:gd name="connsiteX21" fmla="*/ 3296 w 9401"/>
                <a:gd name="connsiteY21" fmla="*/ 0 h 10000"/>
                <a:gd name="connsiteX22" fmla="*/ 3296 w 9401"/>
                <a:gd name="connsiteY22" fmla="*/ 0 h 10000"/>
                <a:gd name="connsiteX23" fmla="*/ 3378 w 9401"/>
                <a:gd name="connsiteY23" fmla="*/ 0 h 10000"/>
                <a:gd name="connsiteX24" fmla="*/ 3378 w 9401"/>
                <a:gd name="connsiteY24" fmla="*/ 0 h 10000"/>
                <a:gd name="connsiteX25" fmla="*/ 3378 w 9401"/>
                <a:gd name="connsiteY25" fmla="*/ 0 h 10000"/>
                <a:gd name="connsiteX26" fmla="*/ 3378 w 9401"/>
                <a:gd name="connsiteY26" fmla="*/ 0 h 10000"/>
                <a:gd name="connsiteX27" fmla="*/ 3456 w 9401"/>
                <a:gd name="connsiteY27" fmla="*/ 0 h 10000"/>
                <a:gd name="connsiteX28" fmla="*/ 3456 w 9401"/>
                <a:gd name="connsiteY28" fmla="*/ 0 h 10000"/>
                <a:gd name="connsiteX29" fmla="*/ 3534 w 9401"/>
                <a:gd name="connsiteY29" fmla="*/ 0 h 10000"/>
                <a:gd name="connsiteX30" fmla="*/ 3534 w 9401"/>
                <a:gd name="connsiteY30" fmla="*/ 38 h 10000"/>
                <a:gd name="connsiteX31" fmla="*/ 3627 w 9401"/>
                <a:gd name="connsiteY31" fmla="*/ 38 h 10000"/>
                <a:gd name="connsiteX32" fmla="*/ 3697 w 9401"/>
                <a:gd name="connsiteY32" fmla="*/ 38 h 10000"/>
                <a:gd name="connsiteX33" fmla="*/ 3777 w 9401"/>
                <a:gd name="connsiteY33" fmla="*/ 82 h 10000"/>
                <a:gd name="connsiteX34" fmla="*/ 3937 w 9401"/>
                <a:gd name="connsiteY34" fmla="*/ 120 h 10000"/>
                <a:gd name="connsiteX35" fmla="*/ 4110 w 9401"/>
                <a:gd name="connsiteY35" fmla="*/ 208 h 10000"/>
                <a:gd name="connsiteX36" fmla="*/ 4348 w 9401"/>
                <a:gd name="connsiteY36" fmla="*/ 334 h 10000"/>
                <a:gd name="connsiteX37" fmla="*/ 4670 w 9401"/>
                <a:gd name="connsiteY37" fmla="*/ 585 h 10000"/>
                <a:gd name="connsiteX38" fmla="*/ 5322 w 9401"/>
                <a:gd name="connsiteY38" fmla="*/ 1253 h 10000"/>
                <a:gd name="connsiteX39" fmla="*/ 5974 w 9401"/>
                <a:gd name="connsiteY39" fmla="*/ 2090 h 10000"/>
                <a:gd name="connsiteX40" fmla="*/ 6616 w 9401"/>
                <a:gd name="connsiteY40" fmla="*/ 3010 h 10000"/>
                <a:gd name="connsiteX41" fmla="*/ 7280 w 9401"/>
                <a:gd name="connsiteY41" fmla="*/ 4017 h 10000"/>
                <a:gd name="connsiteX42" fmla="*/ 7923 w 9401"/>
                <a:gd name="connsiteY42" fmla="*/ 5019 h 10000"/>
                <a:gd name="connsiteX43" fmla="*/ 8659 w 9401"/>
                <a:gd name="connsiteY43" fmla="*/ 5988 h 10000"/>
                <a:gd name="connsiteX44" fmla="*/ 8884 w 9401"/>
                <a:gd name="connsiteY44" fmla="*/ 6391 h 10000"/>
                <a:gd name="connsiteX45" fmla="*/ 9127 w 9401"/>
                <a:gd name="connsiteY45" fmla="*/ 6636 h 10000"/>
                <a:gd name="connsiteX46" fmla="*/ 9193 w 9401"/>
                <a:gd name="connsiteY46" fmla="*/ 6787 h 10000"/>
                <a:gd name="connsiteX47" fmla="*/ 9401 w 9401"/>
                <a:gd name="connsiteY47" fmla="*/ 6976 h 10000"/>
                <a:gd name="connsiteX48" fmla="*/ 9401 w 9401"/>
                <a:gd name="connsiteY48" fmla="*/ 9999 h 10000"/>
                <a:gd name="connsiteX49" fmla="*/ 105 w 9401"/>
                <a:gd name="connsiteY49" fmla="*/ 10000 h 10000"/>
                <a:gd name="connsiteX0" fmla="*/ 43 w 9931"/>
                <a:gd name="connsiteY0" fmla="*/ 10000 h 10000"/>
                <a:gd name="connsiteX1" fmla="*/ 96 w 9931"/>
                <a:gd name="connsiteY1" fmla="*/ 2810 h 10000"/>
                <a:gd name="connsiteX2" fmla="*/ 659 w 9931"/>
                <a:gd name="connsiteY2" fmla="*/ 2009 h 10000"/>
                <a:gd name="connsiteX3" fmla="*/ 1364 w 9931"/>
                <a:gd name="connsiteY3" fmla="*/ 1216 h 10000"/>
                <a:gd name="connsiteX4" fmla="*/ 1694 w 9931"/>
                <a:gd name="connsiteY4" fmla="*/ 875 h 10000"/>
                <a:gd name="connsiteX5" fmla="*/ 2142 w 9931"/>
                <a:gd name="connsiteY5" fmla="*/ 541 h 10000"/>
                <a:gd name="connsiteX6" fmla="*/ 2475 w 9931"/>
                <a:gd name="connsiteY6" fmla="*/ 289 h 10000"/>
                <a:gd name="connsiteX7" fmla="*/ 2655 w 9931"/>
                <a:gd name="connsiteY7" fmla="*/ 208 h 10000"/>
                <a:gd name="connsiteX8" fmla="*/ 2828 w 9931"/>
                <a:gd name="connsiteY8" fmla="*/ 120 h 10000"/>
                <a:gd name="connsiteX9" fmla="*/ 2915 w 9931"/>
                <a:gd name="connsiteY9" fmla="*/ 120 h 10000"/>
                <a:gd name="connsiteX10" fmla="*/ 3000 w 9931"/>
                <a:gd name="connsiteY10" fmla="*/ 82 h 10000"/>
                <a:gd name="connsiteX11" fmla="*/ 3085 w 9931"/>
                <a:gd name="connsiteY11" fmla="*/ 38 h 10000"/>
                <a:gd name="connsiteX12" fmla="*/ 3182 w 9931"/>
                <a:gd name="connsiteY12" fmla="*/ 38 h 10000"/>
                <a:gd name="connsiteX13" fmla="*/ 3253 w 9931"/>
                <a:gd name="connsiteY13" fmla="*/ 38 h 10000"/>
                <a:gd name="connsiteX14" fmla="*/ 3253 w 9931"/>
                <a:gd name="connsiteY14" fmla="*/ 0 h 10000"/>
                <a:gd name="connsiteX15" fmla="*/ 3338 w 9931"/>
                <a:gd name="connsiteY15" fmla="*/ 0 h 10000"/>
                <a:gd name="connsiteX16" fmla="*/ 3338 w 9931"/>
                <a:gd name="connsiteY16" fmla="*/ 0 h 10000"/>
                <a:gd name="connsiteX17" fmla="*/ 3338 w 9931"/>
                <a:gd name="connsiteY17" fmla="*/ 0 h 10000"/>
                <a:gd name="connsiteX18" fmla="*/ 3437 w 9931"/>
                <a:gd name="connsiteY18" fmla="*/ 0 h 10000"/>
                <a:gd name="connsiteX19" fmla="*/ 3437 w 9931"/>
                <a:gd name="connsiteY19" fmla="*/ 0 h 10000"/>
                <a:gd name="connsiteX20" fmla="*/ 3437 w 9931"/>
                <a:gd name="connsiteY20" fmla="*/ 0 h 10000"/>
                <a:gd name="connsiteX21" fmla="*/ 3437 w 9931"/>
                <a:gd name="connsiteY21" fmla="*/ 0 h 10000"/>
                <a:gd name="connsiteX22" fmla="*/ 3437 w 9931"/>
                <a:gd name="connsiteY22" fmla="*/ 0 h 10000"/>
                <a:gd name="connsiteX23" fmla="*/ 3524 w 9931"/>
                <a:gd name="connsiteY23" fmla="*/ 0 h 10000"/>
                <a:gd name="connsiteX24" fmla="*/ 3524 w 9931"/>
                <a:gd name="connsiteY24" fmla="*/ 0 h 10000"/>
                <a:gd name="connsiteX25" fmla="*/ 3524 w 9931"/>
                <a:gd name="connsiteY25" fmla="*/ 0 h 10000"/>
                <a:gd name="connsiteX26" fmla="*/ 3524 w 9931"/>
                <a:gd name="connsiteY26" fmla="*/ 0 h 10000"/>
                <a:gd name="connsiteX27" fmla="*/ 3607 w 9931"/>
                <a:gd name="connsiteY27" fmla="*/ 0 h 10000"/>
                <a:gd name="connsiteX28" fmla="*/ 3607 w 9931"/>
                <a:gd name="connsiteY28" fmla="*/ 0 h 10000"/>
                <a:gd name="connsiteX29" fmla="*/ 3690 w 9931"/>
                <a:gd name="connsiteY29" fmla="*/ 0 h 10000"/>
                <a:gd name="connsiteX30" fmla="*/ 3690 w 9931"/>
                <a:gd name="connsiteY30" fmla="*/ 38 h 10000"/>
                <a:gd name="connsiteX31" fmla="*/ 3789 w 9931"/>
                <a:gd name="connsiteY31" fmla="*/ 38 h 10000"/>
                <a:gd name="connsiteX32" fmla="*/ 3864 w 9931"/>
                <a:gd name="connsiteY32" fmla="*/ 38 h 10000"/>
                <a:gd name="connsiteX33" fmla="*/ 3949 w 9931"/>
                <a:gd name="connsiteY33" fmla="*/ 82 h 10000"/>
                <a:gd name="connsiteX34" fmla="*/ 4119 w 9931"/>
                <a:gd name="connsiteY34" fmla="*/ 120 h 10000"/>
                <a:gd name="connsiteX35" fmla="*/ 4303 w 9931"/>
                <a:gd name="connsiteY35" fmla="*/ 208 h 10000"/>
                <a:gd name="connsiteX36" fmla="*/ 4556 w 9931"/>
                <a:gd name="connsiteY36" fmla="*/ 334 h 10000"/>
                <a:gd name="connsiteX37" fmla="*/ 4899 w 9931"/>
                <a:gd name="connsiteY37" fmla="*/ 585 h 10000"/>
                <a:gd name="connsiteX38" fmla="*/ 5592 w 9931"/>
                <a:gd name="connsiteY38" fmla="*/ 1253 h 10000"/>
                <a:gd name="connsiteX39" fmla="*/ 6286 w 9931"/>
                <a:gd name="connsiteY39" fmla="*/ 2090 h 10000"/>
                <a:gd name="connsiteX40" fmla="*/ 6969 w 9931"/>
                <a:gd name="connsiteY40" fmla="*/ 3010 h 10000"/>
                <a:gd name="connsiteX41" fmla="*/ 7675 w 9931"/>
                <a:gd name="connsiteY41" fmla="*/ 4017 h 10000"/>
                <a:gd name="connsiteX42" fmla="*/ 8359 w 9931"/>
                <a:gd name="connsiteY42" fmla="*/ 5019 h 10000"/>
                <a:gd name="connsiteX43" fmla="*/ 9142 w 9931"/>
                <a:gd name="connsiteY43" fmla="*/ 5988 h 10000"/>
                <a:gd name="connsiteX44" fmla="*/ 9381 w 9931"/>
                <a:gd name="connsiteY44" fmla="*/ 6391 h 10000"/>
                <a:gd name="connsiteX45" fmla="*/ 9640 w 9931"/>
                <a:gd name="connsiteY45" fmla="*/ 6636 h 10000"/>
                <a:gd name="connsiteX46" fmla="*/ 9710 w 9931"/>
                <a:gd name="connsiteY46" fmla="*/ 6787 h 10000"/>
                <a:gd name="connsiteX47" fmla="*/ 9931 w 9931"/>
                <a:gd name="connsiteY47" fmla="*/ 6976 h 10000"/>
                <a:gd name="connsiteX48" fmla="*/ 9931 w 9931"/>
                <a:gd name="connsiteY48" fmla="*/ 9999 h 10000"/>
                <a:gd name="connsiteX49" fmla="*/ 43 w 9931"/>
                <a:gd name="connsiteY49" fmla="*/ 10000 h 10000"/>
                <a:gd name="connsiteX0" fmla="*/ 27 w 9984"/>
                <a:gd name="connsiteY0" fmla="*/ 10000 h 10000"/>
                <a:gd name="connsiteX1" fmla="*/ 81 w 9984"/>
                <a:gd name="connsiteY1" fmla="*/ 2810 h 10000"/>
                <a:gd name="connsiteX2" fmla="*/ 648 w 9984"/>
                <a:gd name="connsiteY2" fmla="*/ 2009 h 10000"/>
                <a:gd name="connsiteX3" fmla="*/ 1357 w 9984"/>
                <a:gd name="connsiteY3" fmla="*/ 1216 h 10000"/>
                <a:gd name="connsiteX4" fmla="*/ 1690 w 9984"/>
                <a:gd name="connsiteY4" fmla="*/ 875 h 10000"/>
                <a:gd name="connsiteX5" fmla="*/ 2141 w 9984"/>
                <a:gd name="connsiteY5" fmla="*/ 541 h 10000"/>
                <a:gd name="connsiteX6" fmla="*/ 2476 w 9984"/>
                <a:gd name="connsiteY6" fmla="*/ 289 h 10000"/>
                <a:gd name="connsiteX7" fmla="*/ 2657 w 9984"/>
                <a:gd name="connsiteY7" fmla="*/ 208 h 10000"/>
                <a:gd name="connsiteX8" fmla="*/ 2832 w 9984"/>
                <a:gd name="connsiteY8" fmla="*/ 120 h 10000"/>
                <a:gd name="connsiteX9" fmla="*/ 2919 w 9984"/>
                <a:gd name="connsiteY9" fmla="*/ 120 h 10000"/>
                <a:gd name="connsiteX10" fmla="*/ 3005 w 9984"/>
                <a:gd name="connsiteY10" fmla="*/ 82 h 10000"/>
                <a:gd name="connsiteX11" fmla="*/ 3090 w 9984"/>
                <a:gd name="connsiteY11" fmla="*/ 38 h 10000"/>
                <a:gd name="connsiteX12" fmla="*/ 3188 w 9984"/>
                <a:gd name="connsiteY12" fmla="*/ 38 h 10000"/>
                <a:gd name="connsiteX13" fmla="*/ 3260 w 9984"/>
                <a:gd name="connsiteY13" fmla="*/ 38 h 10000"/>
                <a:gd name="connsiteX14" fmla="*/ 3260 w 9984"/>
                <a:gd name="connsiteY14" fmla="*/ 0 h 10000"/>
                <a:gd name="connsiteX15" fmla="*/ 3345 w 9984"/>
                <a:gd name="connsiteY15" fmla="*/ 0 h 10000"/>
                <a:gd name="connsiteX16" fmla="*/ 3345 w 9984"/>
                <a:gd name="connsiteY16" fmla="*/ 0 h 10000"/>
                <a:gd name="connsiteX17" fmla="*/ 3345 w 9984"/>
                <a:gd name="connsiteY17" fmla="*/ 0 h 10000"/>
                <a:gd name="connsiteX18" fmla="*/ 3445 w 9984"/>
                <a:gd name="connsiteY18" fmla="*/ 0 h 10000"/>
                <a:gd name="connsiteX19" fmla="*/ 3445 w 9984"/>
                <a:gd name="connsiteY19" fmla="*/ 0 h 10000"/>
                <a:gd name="connsiteX20" fmla="*/ 3445 w 9984"/>
                <a:gd name="connsiteY20" fmla="*/ 0 h 10000"/>
                <a:gd name="connsiteX21" fmla="*/ 3445 w 9984"/>
                <a:gd name="connsiteY21" fmla="*/ 0 h 10000"/>
                <a:gd name="connsiteX22" fmla="*/ 3445 w 9984"/>
                <a:gd name="connsiteY22" fmla="*/ 0 h 10000"/>
                <a:gd name="connsiteX23" fmla="*/ 3532 w 9984"/>
                <a:gd name="connsiteY23" fmla="*/ 0 h 10000"/>
                <a:gd name="connsiteX24" fmla="*/ 3532 w 9984"/>
                <a:gd name="connsiteY24" fmla="*/ 0 h 10000"/>
                <a:gd name="connsiteX25" fmla="*/ 3532 w 9984"/>
                <a:gd name="connsiteY25" fmla="*/ 0 h 10000"/>
                <a:gd name="connsiteX26" fmla="*/ 3532 w 9984"/>
                <a:gd name="connsiteY26" fmla="*/ 0 h 10000"/>
                <a:gd name="connsiteX27" fmla="*/ 3616 w 9984"/>
                <a:gd name="connsiteY27" fmla="*/ 0 h 10000"/>
                <a:gd name="connsiteX28" fmla="*/ 3616 w 9984"/>
                <a:gd name="connsiteY28" fmla="*/ 0 h 10000"/>
                <a:gd name="connsiteX29" fmla="*/ 3700 w 9984"/>
                <a:gd name="connsiteY29" fmla="*/ 0 h 10000"/>
                <a:gd name="connsiteX30" fmla="*/ 3700 w 9984"/>
                <a:gd name="connsiteY30" fmla="*/ 38 h 10000"/>
                <a:gd name="connsiteX31" fmla="*/ 3799 w 9984"/>
                <a:gd name="connsiteY31" fmla="*/ 38 h 10000"/>
                <a:gd name="connsiteX32" fmla="*/ 3875 w 9984"/>
                <a:gd name="connsiteY32" fmla="*/ 38 h 10000"/>
                <a:gd name="connsiteX33" fmla="*/ 3960 w 9984"/>
                <a:gd name="connsiteY33" fmla="*/ 82 h 10000"/>
                <a:gd name="connsiteX34" fmla="*/ 4132 w 9984"/>
                <a:gd name="connsiteY34" fmla="*/ 120 h 10000"/>
                <a:gd name="connsiteX35" fmla="*/ 4317 w 9984"/>
                <a:gd name="connsiteY35" fmla="*/ 208 h 10000"/>
                <a:gd name="connsiteX36" fmla="*/ 4572 w 9984"/>
                <a:gd name="connsiteY36" fmla="*/ 334 h 10000"/>
                <a:gd name="connsiteX37" fmla="*/ 4917 w 9984"/>
                <a:gd name="connsiteY37" fmla="*/ 585 h 10000"/>
                <a:gd name="connsiteX38" fmla="*/ 5615 w 9984"/>
                <a:gd name="connsiteY38" fmla="*/ 1253 h 10000"/>
                <a:gd name="connsiteX39" fmla="*/ 6314 w 9984"/>
                <a:gd name="connsiteY39" fmla="*/ 2090 h 10000"/>
                <a:gd name="connsiteX40" fmla="*/ 7001 w 9984"/>
                <a:gd name="connsiteY40" fmla="*/ 3010 h 10000"/>
                <a:gd name="connsiteX41" fmla="*/ 7712 w 9984"/>
                <a:gd name="connsiteY41" fmla="*/ 4017 h 10000"/>
                <a:gd name="connsiteX42" fmla="*/ 8401 w 9984"/>
                <a:gd name="connsiteY42" fmla="*/ 5019 h 10000"/>
                <a:gd name="connsiteX43" fmla="*/ 9190 w 9984"/>
                <a:gd name="connsiteY43" fmla="*/ 5988 h 10000"/>
                <a:gd name="connsiteX44" fmla="*/ 9430 w 9984"/>
                <a:gd name="connsiteY44" fmla="*/ 6391 h 10000"/>
                <a:gd name="connsiteX45" fmla="*/ 9691 w 9984"/>
                <a:gd name="connsiteY45" fmla="*/ 6636 h 10000"/>
                <a:gd name="connsiteX46" fmla="*/ 9761 w 9984"/>
                <a:gd name="connsiteY46" fmla="*/ 6787 h 10000"/>
                <a:gd name="connsiteX47" fmla="*/ 9984 w 9984"/>
                <a:gd name="connsiteY47" fmla="*/ 6976 h 10000"/>
                <a:gd name="connsiteX48" fmla="*/ 9984 w 9984"/>
                <a:gd name="connsiteY48" fmla="*/ 9999 h 10000"/>
                <a:gd name="connsiteX49" fmla="*/ 27 w 9984"/>
                <a:gd name="connsiteY49" fmla="*/ 10000 h 10000"/>
                <a:gd name="connsiteX0" fmla="*/ 0 w 9973"/>
                <a:gd name="connsiteY0" fmla="*/ 10000 h 10000"/>
                <a:gd name="connsiteX1" fmla="*/ 54 w 9973"/>
                <a:gd name="connsiteY1" fmla="*/ 2810 h 10000"/>
                <a:gd name="connsiteX2" fmla="*/ 622 w 9973"/>
                <a:gd name="connsiteY2" fmla="*/ 2009 h 10000"/>
                <a:gd name="connsiteX3" fmla="*/ 1332 w 9973"/>
                <a:gd name="connsiteY3" fmla="*/ 1216 h 10000"/>
                <a:gd name="connsiteX4" fmla="*/ 1666 w 9973"/>
                <a:gd name="connsiteY4" fmla="*/ 875 h 10000"/>
                <a:gd name="connsiteX5" fmla="*/ 2117 w 9973"/>
                <a:gd name="connsiteY5" fmla="*/ 541 h 10000"/>
                <a:gd name="connsiteX6" fmla="*/ 2453 w 9973"/>
                <a:gd name="connsiteY6" fmla="*/ 289 h 10000"/>
                <a:gd name="connsiteX7" fmla="*/ 2634 w 9973"/>
                <a:gd name="connsiteY7" fmla="*/ 208 h 10000"/>
                <a:gd name="connsiteX8" fmla="*/ 2810 w 9973"/>
                <a:gd name="connsiteY8" fmla="*/ 120 h 10000"/>
                <a:gd name="connsiteX9" fmla="*/ 2897 w 9973"/>
                <a:gd name="connsiteY9" fmla="*/ 120 h 10000"/>
                <a:gd name="connsiteX10" fmla="*/ 2983 w 9973"/>
                <a:gd name="connsiteY10" fmla="*/ 82 h 10000"/>
                <a:gd name="connsiteX11" fmla="*/ 3068 w 9973"/>
                <a:gd name="connsiteY11" fmla="*/ 38 h 10000"/>
                <a:gd name="connsiteX12" fmla="*/ 3166 w 9973"/>
                <a:gd name="connsiteY12" fmla="*/ 38 h 10000"/>
                <a:gd name="connsiteX13" fmla="*/ 3238 w 9973"/>
                <a:gd name="connsiteY13" fmla="*/ 38 h 10000"/>
                <a:gd name="connsiteX14" fmla="*/ 3238 w 9973"/>
                <a:gd name="connsiteY14" fmla="*/ 0 h 10000"/>
                <a:gd name="connsiteX15" fmla="*/ 3323 w 9973"/>
                <a:gd name="connsiteY15" fmla="*/ 0 h 10000"/>
                <a:gd name="connsiteX16" fmla="*/ 3323 w 9973"/>
                <a:gd name="connsiteY16" fmla="*/ 0 h 10000"/>
                <a:gd name="connsiteX17" fmla="*/ 3323 w 9973"/>
                <a:gd name="connsiteY17" fmla="*/ 0 h 10000"/>
                <a:gd name="connsiteX18" fmla="*/ 3424 w 9973"/>
                <a:gd name="connsiteY18" fmla="*/ 0 h 10000"/>
                <a:gd name="connsiteX19" fmla="*/ 3424 w 9973"/>
                <a:gd name="connsiteY19" fmla="*/ 0 h 10000"/>
                <a:gd name="connsiteX20" fmla="*/ 3424 w 9973"/>
                <a:gd name="connsiteY20" fmla="*/ 0 h 10000"/>
                <a:gd name="connsiteX21" fmla="*/ 3424 w 9973"/>
                <a:gd name="connsiteY21" fmla="*/ 0 h 10000"/>
                <a:gd name="connsiteX22" fmla="*/ 3424 w 9973"/>
                <a:gd name="connsiteY22" fmla="*/ 0 h 10000"/>
                <a:gd name="connsiteX23" fmla="*/ 3511 w 9973"/>
                <a:gd name="connsiteY23" fmla="*/ 0 h 10000"/>
                <a:gd name="connsiteX24" fmla="*/ 3511 w 9973"/>
                <a:gd name="connsiteY24" fmla="*/ 0 h 10000"/>
                <a:gd name="connsiteX25" fmla="*/ 3511 w 9973"/>
                <a:gd name="connsiteY25" fmla="*/ 0 h 10000"/>
                <a:gd name="connsiteX26" fmla="*/ 3511 w 9973"/>
                <a:gd name="connsiteY26" fmla="*/ 0 h 10000"/>
                <a:gd name="connsiteX27" fmla="*/ 3595 w 9973"/>
                <a:gd name="connsiteY27" fmla="*/ 0 h 10000"/>
                <a:gd name="connsiteX28" fmla="*/ 3595 w 9973"/>
                <a:gd name="connsiteY28" fmla="*/ 0 h 10000"/>
                <a:gd name="connsiteX29" fmla="*/ 3679 w 9973"/>
                <a:gd name="connsiteY29" fmla="*/ 0 h 10000"/>
                <a:gd name="connsiteX30" fmla="*/ 3679 w 9973"/>
                <a:gd name="connsiteY30" fmla="*/ 38 h 10000"/>
                <a:gd name="connsiteX31" fmla="*/ 3778 w 9973"/>
                <a:gd name="connsiteY31" fmla="*/ 38 h 10000"/>
                <a:gd name="connsiteX32" fmla="*/ 3854 w 9973"/>
                <a:gd name="connsiteY32" fmla="*/ 38 h 10000"/>
                <a:gd name="connsiteX33" fmla="*/ 3939 w 9973"/>
                <a:gd name="connsiteY33" fmla="*/ 82 h 10000"/>
                <a:gd name="connsiteX34" fmla="*/ 4112 w 9973"/>
                <a:gd name="connsiteY34" fmla="*/ 120 h 10000"/>
                <a:gd name="connsiteX35" fmla="*/ 4297 w 9973"/>
                <a:gd name="connsiteY35" fmla="*/ 208 h 10000"/>
                <a:gd name="connsiteX36" fmla="*/ 4552 w 9973"/>
                <a:gd name="connsiteY36" fmla="*/ 334 h 10000"/>
                <a:gd name="connsiteX37" fmla="*/ 4898 w 9973"/>
                <a:gd name="connsiteY37" fmla="*/ 585 h 10000"/>
                <a:gd name="connsiteX38" fmla="*/ 5597 w 9973"/>
                <a:gd name="connsiteY38" fmla="*/ 1253 h 10000"/>
                <a:gd name="connsiteX39" fmla="*/ 6297 w 9973"/>
                <a:gd name="connsiteY39" fmla="*/ 2090 h 10000"/>
                <a:gd name="connsiteX40" fmla="*/ 6985 w 9973"/>
                <a:gd name="connsiteY40" fmla="*/ 3010 h 10000"/>
                <a:gd name="connsiteX41" fmla="*/ 7697 w 9973"/>
                <a:gd name="connsiteY41" fmla="*/ 4017 h 10000"/>
                <a:gd name="connsiteX42" fmla="*/ 8387 w 9973"/>
                <a:gd name="connsiteY42" fmla="*/ 5019 h 10000"/>
                <a:gd name="connsiteX43" fmla="*/ 9178 w 9973"/>
                <a:gd name="connsiteY43" fmla="*/ 5988 h 10000"/>
                <a:gd name="connsiteX44" fmla="*/ 9418 w 9973"/>
                <a:gd name="connsiteY44" fmla="*/ 6391 h 10000"/>
                <a:gd name="connsiteX45" fmla="*/ 9680 w 9973"/>
                <a:gd name="connsiteY45" fmla="*/ 6636 h 10000"/>
                <a:gd name="connsiteX46" fmla="*/ 9750 w 9973"/>
                <a:gd name="connsiteY46" fmla="*/ 6787 h 10000"/>
                <a:gd name="connsiteX47" fmla="*/ 9973 w 9973"/>
                <a:gd name="connsiteY47" fmla="*/ 6976 h 10000"/>
                <a:gd name="connsiteX48" fmla="*/ 9973 w 9973"/>
                <a:gd name="connsiteY48" fmla="*/ 9999 h 10000"/>
                <a:gd name="connsiteX49" fmla="*/ 0 w 9973"/>
                <a:gd name="connsiteY49"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05 w 10000"/>
                <a:gd name="connsiteY9" fmla="*/ 120 h 10000"/>
                <a:gd name="connsiteX10" fmla="*/ 2991 w 10000"/>
                <a:gd name="connsiteY10" fmla="*/ 82 h 10000"/>
                <a:gd name="connsiteX11" fmla="*/ 3076 w 10000"/>
                <a:gd name="connsiteY11" fmla="*/ 38 h 10000"/>
                <a:gd name="connsiteX12" fmla="*/ 3175 w 10000"/>
                <a:gd name="connsiteY12" fmla="*/ 38 h 10000"/>
                <a:gd name="connsiteX13" fmla="*/ 3247 w 10000"/>
                <a:gd name="connsiteY13" fmla="*/ 38 h 10000"/>
                <a:gd name="connsiteX14" fmla="*/ 3247 w 10000"/>
                <a:gd name="connsiteY14" fmla="*/ 0 h 10000"/>
                <a:gd name="connsiteX15" fmla="*/ 3332 w 10000"/>
                <a:gd name="connsiteY15" fmla="*/ 0 h 10000"/>
                <a:gd name="connsiteX16" fmla="*/ 3332 w 10000"/>
                <a:gd name="connsiteY16" fmla="*/ 0 h 10000"/>
                <a:gd name="connsiteX17" fmla="*/ 3332 w 10000"/>
                <a:gd name="connsiteY17" fmla="*/ 0 h 10000"/>
                <a:gd name="connsiteX18" fmla="*/ 3433 w 10000"/>
                <a:gd name="connsiteY18" fmla="*/ 0 h 10000"/>
                <a:gd name="connsiteX19" fmla="*/ 3433 w 10000"/>
                <a:gd name="connsiteY19" fmla="*/ 0 h 10000"/>
                <a:gd name="connsiteX20" fmla="*/ 3433 w 10000"/>
                <a:gd name="connsiteY20" fmla="*/ 0 h 10000"/>
                <a:gd name="connsiteX21" fmla="*/ 3433 w 10000"/>
                <a:gd name="connsiteY21" fmla="*/ 0 h 10000"/>
                <a:gd name="connsiteX22" fmla="*/ 3433 w 10000"/>
                <a:gd name="connsiteY22" fmla="*/ 0 h 10000"/>
                <a:gd name="connsiteX23" fmla="*/ 3521 w 10000"/>
                <a:gd name="connsiteY23" fmla="*/ 0 h 10000"/>
                <a:gd name="connsiteX24" fmla="*/ 3521 w 10000"/>
                <a:gd name="connsiteY24" fmla="*/ 0 h 10000"/>
                <a:gd name="connsiteX25" fmla="*/ 3521 w 10000"/>
                <a:gd name="connsiteY25" fmla="*/ 0 h 10000"/>
                <a:gd name="connsiteX26" fmla="*/ 3521 w 10000"/>
                <a:gd name="connsiteY26" fmla="*/ 0 h 10000"/>
                <a:gd name="connsiteX27" fmla="*/ 3605 w 10000"/>
                <a:gd name="connsiteY27" fmla="*/ 0 h 10000"/>
                <a:gd name="connsiteX28" fmla="*/ 3605 w 10000"/>
                <a:gd name="connsiteY28" fmla="*/ 0 h 10000"/>
                <a:gd name="connsiteX29" fmla="*/ 3689 w 10000"/>
                <a:gd name="connsiteY29" fmla="*/ 0 h 10000"/>
                <a:gd name="connsiteX30" fmla="*/ 3689 w 10000"/>
                <a:gd name="connsiteY30" fmla="*/ 38 h 10000"/>
                <a:gd name="connsiteX31" fmla="*/ 3788 w 10000"/>
                <a:gd name="connsiteY31" fmla="*/ 38 h 10000"/>
                <a:gd name="connsiteX32" fmla="*/ 3864 w 10000"/>
                <a:gd name="connsiteY32" fmla="*/ 38 h 10000"/>
                <a:gd name="connsiteX33" fmla="*/ 3950 w 10000"/>
                <a:gd name="connsiteY33" fmla="*/ 82 h 10000"/>
                <a:gd name="connsiteX34" fmla="*/ 4123 w 10000"/>
                <a:gd name="connsiteY34" fmla="*/ 120 h 10000"/>
                <a:gd name="connsiteX35" fmla="*/ 4309 w 10000"/>
                <a:gd name="connsiteY35" fmla="*/ 208 h 10000"/>
                <a:gd name="connsiteX36" fmla="*/ 4564 w 10000"/>
                <a:gd name="connsiteY36" fmla="*/ 334 h 10000"/>
                <a:gd name="connsiteX37" fmla="*/ 4911 w 10000"/>
                <a:gd name="connsiteY37" fmla="*/ 585 h 10000"/>
                <a:gd name="connsiteX38" fmla="*/ 5612 w 10000"/>
                <a:gd name="connsiteY38" fmla="*/ 1253 h 10000"/>
                <a:gd name="connsiteX39" fmla="*/ 6314 w 10000"/>
                <a:gd name="connsiteY39" fmla="*/ 2090 h 10000"/>
                <a:gd name="connsiteX40" fmla="*/ 7004 w 10000"/>
                <a:gd name="connsiteY40" fmla="*/ 3010 h 10000"/>
                <a:gd name="connsiteX41" fmla="*/ 7718 w 10000"/>
                <a:gd name="connsiteY41" fmla="*/ 4017 h 10000"/>
                <a:gd name="connsiteX42" fmla="*/ 8410 w 10000"/>
                <a:gd name="connsiteY42" fmla="*/ 5019 h 10000"/>
                <a:gd name="connsiteX43" fmla="*/ 9203 w 10000"/>
                <a:gd name="connsiteY43" fmla="*/ 5988 h 10000"/>
                <a:gd name="connsiteX44" fmla="*/ 9443 w 10000"/>
                <a:gd name="connsiteY44" fmla="*/ 6391 h 10000"/>
                <a:gd name="connsiteX45" fmla="*/ 9706 w 10000"/>
                <a:gd name="connsiteY45" fmla="*/ 6636 h 10000"/>
                <a:gd name="connsiteX46" fmla="*/ 9776 w 10000"/>
                <a:gd name="connsiteY46" fmla="*/ 6787 h 10000"/>
                <a:gd name="connsiteX47" fmla="*/ 10000 w 10000"/>
                <a:gd name="connsiteY47" fmla="*/ 6976 h 10000"/>
                <a:gd name="connsiteX48" fmla="*/ 10000 w 10000"/>
                <a:gd name="connsiteY48" fmla="*/ 9999 h 10000"/>
                <a:gd name="connsiteX49" fmla="*/ 0 w 10000"/>
                <a:gd name="connsiteY49"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05 w 10000"/>
                <a:gd name="connsiteY9" fmla="*/ 120 h 10000"/>
                <a:gd name="connsiteX10" fmla="*/ 2991 w 10000"/>
                <a:gd name="connsiteY10" fmla="*/ 82 h 10000"/>
                <a:gd name="connsiteX11" fmla="*/ 3076 w 10000"/>
                <a:gd name="connsiteY11" fmla="*/ 38 h 10000"/>
                <a:gd name="connsiteX12" fmla="*/ 3175 w 10000"/>
                <a:gd name="connsiteY12" fmla="*/ 38 h 10000"/>
                <a:gd name="connsiteX13" fmla="*/ 3247 w 10000"/>
                <a:gd name="connsiteY13" fmla="*/ 38 h 10000"/>
                <a:gd name="connsiteX14" fmla="*/ 3247 w 10000"/>
                <a:gd name="connsiteY14" fmla="*/ 0 h 10000"/>
                <a:gd name="connsiteX15" fmla="*/ 3332 w 10000"/>
                <a:gd name="connsiteY15" fmla="*/ 0 h 10000"/>
                <a:gd name="connsiteX16" fmla="*/ 3332 w 10000"/>
                <a:gd name="connsiteY16" fmla="*/ 0 h 10000"/>
                <a:gd name="connsiteX17" fmla="*/ 3332 w 10000"/>
                <a:gd name="connsiteY17" fmla="*/ 0 h 10000"/>
                <a:gd name="connsiteX18" fmla="*/ 3433 w 10000"/>
                <a:gd name="connsiteY18" fmla="*/ 0 h 10000"/>
                <a:gd name="connsiteX19" fmla="*/ 3433 w 10000"/>
                <a:gd name="connsiteY19" fmla="*/ 0 h 10000"/>
                <a:gd name="connsiteX20" fmla="*/ 3433 w 10000"/>
                <a:gd name="connsiteY20" fmla="*/ 0 h 10000"/>
                <a:gd name="connsiteX21" fmla="*/ 3433 w 10000"/>
                <a:gd name="connsiteY21" fmla="*/ 0 h 10000"/>
                <a:gd name="connsiteX22" fmla="*/ 3433 w 10000"/>
                <a:gd name="connsiteY22" fmla="*/ 0 h 10000"/>
                <a:gd name="connsiteX23" fmla="*/ 3521 w 10000"/>
                <a:gd name="connsiteY23" fmla="*/ 0 h 10000"/>
                <a:gd name="connsiteX24" fmla="*/ 3521 w 10000"/>
                <a:gd name="connsiteY24" fmla="*/ 0 h 10000"/>
                <a:gd name="connsiteX25" fmla="*/ 3521 w 10000"/>
                <a:gd name="connsiteY25" fmla="*/ 0 h 10000"/>
                <a:gd name="connsiteX26" fmla="*/ 3521 w 10000"/>
                <a:gd name="connsiteY26" fmla="*/ 0 h 10000"/>
                <a:gd name="connsiteX27" fmla="*/ 3605 w 10000"/>
                <a:gd name="connsiteY27" fmla="*/ 0 h 10000"/>
                <a:gd name="connsiteX28" fmla="*/ 3605 w 10000"/>
                <a:gd name="connsiteY28" fmla="*/ 0 h 10000"/>
                <a:gd name="connsiteX29" fmla="*/ 3689 w 10000"/>
                <a:gd name="connsiteY29" fmla="*/ 0 h 10000"/>
                <a:gd name="connsiteX30" fmla="*/ 3689 w 10000"/>
                <a:gd name="connsiteY30" fmla="*/ 38 h 10000"/>
                <a:gd name="connsiteX31" fmla="*/ 3788 w 10000"/>
                <a:gd name="connsiteY31" fmla="*/ 38 h 10000"/>
                <a:gd name="connsiteX32" fmla="*/ 3864 w 10000"/>
                <a:gd name="connsiteY32" fmla="*/ 38 h 10000"/>
                <a:gd name="connsiteX33" fmla="*/ 3950 w 10000"/>
                <a:gd name="connsiteY33" fmla="*/ 82 h 10000"/>
                <a:gd name="connsiteX34" fmla="*/ 4123 w 10000"/>
                <a:gd name="connsiteY34" fmla="*/ 120 h 10000"/>
                <a:gd name="connsiteX35" fmla="*/ 4309 w 10000"/>
                <a:gd name="connsiteY35" fmla="*/ 208 h 10000"/>
                <a:gd name="connsiteX36" fmla="*/ 4564 w 10000"/>
                <a:gd name="connsiteY36" fmla="*/ 334 h 10000"/>
                <a:gd name="connsiteX37" fmla="*/ 4911 w 10000"/>
                <a:gd name="connsiteY37" fmla="*/ 585 h 10000"/>
                <a:gd name="connsiteX38" fmla="*/ 5612 w 10000"/>
                <a:gd name="connsiteY38" fmla="*/ 1253 h 10000"/>
                <a:gd name="connsiteX39" fmla="*/ 6314 w 10000"/>
                <a:gd name="connsiteY39" fmla="*/ 2090 h 10000"/>
                <a:gd name="connsiteX40" fmla="*/ 7004 w 10000"/>
                <a:gd name="connsiteY40" fmla="*/ 3010 h 10000"/>
                <a:gd name="connsiteX41" fmla="*/ 7718 w 10000"/>
                <a:gd name="connsiteY41" fmla="*/ 4017 h 10000"/>
                <a:gd name="connsiteX42" fmla="*/ 8410 w 10000"/>
                <a:gd name="connsiteY42" fmla="*/ 5019 h 10000"/>
                <a:gd name="connsiteX43" fmla="*/ 9203 w 10000"/>
                <a:gd name="connsiteY43" fmla="*/ 5988 h 10000"/>
                <a:gd name="connsiteX44" fmla="*/ 9443 w 10000"/>
                <a:gd name="connsiteY44" fmla="*/ 6391 h 10000"/>
                <a:gd name="connsiteX45" fmla="*/ 9776 w 10000"/>
                <a:gd name="connsiteY45" fmla="*/ 6787 h 10000"/>
                <a:gd name="connsiteX46" fmla="*/ 10000 w 10000"/>
                <a:gd name="connsiteY46" fmla="*/ 6976 h 10000"/>
                <a:gd name="connsiteX47" fmla="*/ 10000 w 10000"/>
                <a:gd name="connsiteY47" fmla="*/ 9999 h 10000"/>
                <a:gd name="connsiteX48" fmla="*/ 0 w 10000"/>
                <a:gd name="connsiteY48"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05 w 10000"/>
                <a:gd name="connsiteY9" fmla="*/ 120 h 10000"/>
                <a:gd name="connsiteX10" fmla="*/ 2991 w 10000"/>
                <a:gd name="connsiteY10" fmla="*/ 82 h 10000"/>
                <a:gd name="connsiteX11" fmla="*/ 3076 w 10000"/>
                <a:gd name="connsiteY11" fmla="*/ 38 h 10000"/>
                <a:gd name="connsiteX12" fmla="*/ 3175 w 10000"/>
                <a:gd name="connsiteY12" fmla="*/ 38 h 10000"/>
                <a:gd name="connsiteX13" fmla="*/ 3247 w 10000"/>
                <a:gd name="connsiteY13" fmla="*/ 38 h 10000"/>
                <a:gd name="connsiteX14" fmla="*/ 3247 w 10000"/>
                <a:gd name="connsiteY14" fmla="*/ 0 h 10000"/>
                <a:gd name="connsiteX15" fmla="*/ 3332 w 10000"/>
                <a:gd name="connsiteY15" fmla="*/ 0 h 10000"/>
                <a:gd name="connsiteX16" fmla="*/ 3332 w 10000"/>
                <a:gd name="connsiteY16" fmla="*/ 0 h 10000"/>
                <a:gd name="connsiteX17" fmla="*/ 3332 w 10000"/>
                <a:gd name="connsiteY17" fmla="*/ 0 h 10000"/>
                <a:gd name="connsiteX18" fmla="*/ 3433 w 10000"/>
                <a:gd name="connsiteY18" fmla="*/ 0 h 10000"/>
                <a:gd name="connsiteX19" fmla="*/ 3433 w 10000"/>
                <a:gd name="connsiteY19" fmla="*/ 0 h 10000"/>
                <a:gd name="connsiteX20" fmla="*/ 3433 w 10000"/>
                <a:gd name="connsiteY20" fmla="*/ 0 h 10000"/>
                <a:gd name="connsiteX21" fmla="*/ 3433 w 10000"/>
                <a:gd name="connsiteY21" fmla="*/ 0 h 10000"/>
                <a:gd name="connsiteX22" fmla="*/ 3433 w 10000"/>
                <a:gd name="connsiteY22" fmla="*/ 0 h 10000"/>
                <a:gd name="connsiteX23" fmla="*/ 3521 w 10000"/>
                <a:gd name="connsiteY23" fmla="*/ 0 h 10000"/>
                <a:gd name="connsiteX24" fmla="*/ 3521 w 10000"/>
                <a:gd name="connsiteY24" fmla="*/ 0 h 10000"/>
                <a:gd name="connsiteX25" fmla="*/ 3521 w 10000"/>
                <a:gd name="connsiteY25" fmla="*/ 0 h 10000"/>
                <a:gd name="connsiteX26" fmla="*/ 3521 w 10000"/>
                <a:gd name="connsiteY26" fmla="*/ 0 h 10000"/>
                <a:gd name="connsiteX27" fmla="*/ 3605 w 10000"/>
                <a:gd name="connsiteY27" fmla="*/ 0 h 10000"/>
                <a:gd name="connsiteX28" fmla="*/ 3605 w 10000"/>
                <a:gd name="connsiteY28" fmla="*/ 0 h 10000"/>
                <a:gd name="connsiteX29" fmla="*/ 3689 w 10000"/>
                <a:gd name="connsiteY29" fmla="*/ 0 h 10000"/>
                <a:gd name="connsiteX30" fmla="*/ 3689 w 10000"/>
                <a:gd name="connsiteY30" fmla="*/ 38 h 10000"/>
                <a:gd name="connsiteX31" fmla="*/ 3788 w 10000"/>
                <a:gd name="connsiteY31" fmla="*/ 38 h 10000"/>
                <a:gd name="connsiteX32" fmla="*/ 3864 w 10000"/>
                <a:gd name="connsiteY32" fmla="*/ 38 h 10000"/>
                <a:gd name="connsiteX33" fmla="*/ 3950 w 10000"/>
                <a:gd name="connsiteY33" fmla="*/ 82 h 10000"/>
                <a:gd name="connsiteX34" fmla="*/ 4123 w 10000"/>
                <a:gd name="connsiteY34" fmla="*/ 120 h 10000"/>
                <a:gd name="connsiteX35" fmla="*/ 4309 w 10000"/>
                <a:gd name="connsiteY35" fmla="*/ 208 h 10000"/>
                <a:gd name="connsiteX36" fmla="*/ 4564 w 10000"/>
                <a:gd name="connsiteY36" fmla="*/ 334 h 10000"/>
                <a:gd name="connsiteX37" fmla="*/ 4911 w 10000"/>
                <a:gd name="connsiteY37" fmla="*/ 585 h 10000"/>
                <a:gd name="connsiteX38" fmla="*/ 5612 w 10000"/>
                <a:gd name="connsiteY38" fmla="*/ 1253 h 10000"/>
                <a:gd name="connsiteX39" fmla="*/ 6314 w 10000"/>
                <a:gd name="connsiteY39" fmla="*/ 2090 h 10000"/>
                <a:gd name="connsiteX40" fmla="*/ 7004 w 10000"/>
                <a:gd name="connsiteY40" fmla="*/ 3010 h 10000"/>
                <a:gd name="connsiteX41" fmla="*/ 7718 w 10000"/>
                <a:gd name="connsiteY41" fmla="*/ 4017 h 10000"/>
                <a:gd name="connsiteX42" fmla="*/ 8410 w 10000"/>
                <a:gd name="connsiteY42" fmla="*/ 5019 h 10000"/>
                <a:gd name="connsiteX43" fmla="*/ 9203 w 10000"/>
                <a:gd name="connsiteY43" fmla="*/ 5988 h 10000"/>
                <a:gd name="connsiteX44" fmla="*/ 9443 w 10000"/>
                <a:gd name="connsiteY44" fmla="*/ 6391 h 10000"/>
                <a:gd name="connsiteX45" fmla="*/ 10000 w 10000"/>
                <a:gd name="connsiteY45" fmla="*/ 6976 h 10000"/>
                <a:gd name="connsiteX46" fmla="*/ 10000 w 10000"/>
                <a:gd name="connsiteY46" fmla="*/ 9999 h 10000"/>
                <a:gd name="connsiteX47" fmla="*/ 0 w 10000"/>
                <a:gd name="connsiteY47"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05 w 10000"/>
                <a:gd name="connsiteY9" fmla="*/ 120 h 10000"/>
                <a:gd name="connsiteX10" fmla="*/ 2991 w 10000"/>
                <a:gd name="connsiteY10" fmla="*/ 82 h 10000"/>
                <a:gd name="connsiteX11" fmla="*/ 3076 w 10000"/>
                <a:gd name="connsiteY11" fmla="*/ 38 h 10000"/>
                <a:gd name="connsiteX12" fmla="*/ 3175 w 10000"/>
                <a:gd name="connsiteY12" fmla="*/ 38 h 10000"/>
                <a:gd name="connsiteX13" fmla="*/ 3247 w 10000"/>
                <a:gd name="connsiteY13" fmla="*/ 38 h 10000"/>
                <a:gd name="connsiteX14" fmla="*/ 3247 w 10000"/>
                <a:gd name="connsiteY14" fmla="*/ 0 h 10000"/>
                <a:gd name="connsiteX15" fmla="*/ 3332 w 10000"/>
                <a:gd name="connsiteY15" fmla="*/ 0 h 10000"/>
                <a:gd name="connsiteX16" fmla="*/ 3332 w 10000"/>
                <a:gd name="connsiteY16" fmla="*/ 0 h 10000"/>
                <a:gd name="connsiteX17" fmla="*/ 3332 w 10000"/>
                <a:gd name="connsiteY17" fmla="*/ 0 h 10000"/>
                <a:gd name="connsiteX18" fmla="*/ 3433 w 10000"/>
                <a:gd name="connsiteY18" fmla="*/ 0 h 10000"/>
                <a:gd name="connsiteX19" fmla="*/ 3433 w 10000"/>
                <a:gd name="connsiteY19" fmla="*/ 0 h 10000"/>
                <a:gd name="connsiteX20" fmla="*/ 3433 w 10000"/>
                <a:gd name="connsiteY20" fmla="*/ 0 h 10000"/>
                <a:gd name="connsiteX21" fmla="*/ 3433 w 10000"/>
                <a:gd name="connsiteY21" fmla="*/ 0 h 10000"/>
                <a:gd name="connsiteX22" fmla="*/ 3433 w 10000"/>
                <a:gd name="connsiteY22" fmla="*/ 0 h 10000"/>
                <a:gd name="connsiteX23" fmla="*/ 3521 w 10000"/>
                <a:gd name="connsiteY23" fmla="*/ 0 h 10000"/>
                <a:gd name="connsiteX24" fmla="*/ 3521 w 10000"/>
                <a:gd name="connsiteY24" fmla="*/ 0 h 10000"/>
                <a:gd name="connsiteX25" fmla="*/ 3521 w 10000"/>
                <a:gd name="connsiteY25" fmla="*/ 0 h 10000"/>
                <a:gd name="connsiteX26" fmla="*/ 3521 w 10000"/>
                <a:gd name="connsiteY26" fmla="*/ 0 h 10000"/>
                <a:gd name="connsiteX27" fmla="*/ 3605 w 10000"/>
                <a:gd name="connsiteY27" fmla="*/ 0 h 10000"/>
                <a:gd name="connsiteX28" fmla="*/ 3605 w 10000"/>
                <a:gd name="connsiteY28" fmla="*/ 0 h 10000"/>
                <a:gd name="connsiteX29" fmla="*/ 3689 w 10000"/>
                <a:gd name="connsiteY29" fmla="*/ 0 h 10000"/>
                <a:gd name="connsiteX30" fmla="*/ 3689 w 10000"/>
                <a:gd name="connsiteY30" fmla="*/ 38 h 10000"/>
                <a:gd name="connsiteX31" fmla="*/ 3788 w 10000"/>
                <a:gd name="connsiteY31" fmla="*/ 38 h 10000"/>
                <a:gd name="connsiteX32" fmla="*/ 3864 w 10000"/>
                <a:gd name="connsiteY32" fmla="*/ 38 h 10000"/>
                <a:gd name="connsiteX33" fmla="*/ 3950 w 10000"/>
                <a:gd name="connsiteY33" fmla="*/ 82 h 10000"/>
                <a:gd name="connsiteX34" fmla="*/ 4123 w 10000"/>
                <a:gd name="connsiteY34" fmla="*/ 120 h 10000"/>
                <a:gd name="connsiteX35" fmla="*/ 4309 w 10000"/>
                <a:gd name="connsiteY35" fmla="*/ 208 h 10000"/>
                <a:gd name="connsiteX36" fmla="*/ 4564 w 10000"/>
                <a:gd name="connsiteY36" fmla="*/ 334 h 10000"/>
                <a:gd name="connsiteX37" fmla="*/ 4911 w 10000"/>
                <a:gd name="connsiteY37" fmla="*/ 585 h 10000"/>
                <a:gd name="connsiteX38" fmla="*/ 5612 w 10000"/>
                <a:gd name="connsiteY38" fmla="*/ 1253 h 10000"/>
                <a:gd name="connsiteX39" fmla="*/ 6314 w 10000"/>
                <a:gd name="connsiteY39" fmla="*/ 2090 h 10000"/>
                <a:gd name="connsiteX40" fmla="*/ 7004 w 10000"/>
                <a:gd name="connsiteY40" fmla="*/ 3010 h 10000"/>
                <a:gd name="connsiteX41" fmla="*/ 7718 w 10000"/>
                <a:gd name="connsiteY41" fmla="*/ 4017 h 10000"/>
                <a:gd name="connsiteX42" fmla="*/ 8410 w 10000"/>
                <a:gd name="connsiteY42" fmla="*/ 5019 h 10000"/>
                <a:gd name="connsiteX43" fmla="*/ 9143 w 10000"/>
                <a:gd name="connsiteY43" fmla="*/ 5988 h 10000"/>
                <a:gd name="connsiteX44" fmla="*/ 9443 w 10000"/>
                <a:gd name="connsiteY44" fmla="*/ 6391 h 10000"/>
                <a:gd name="connsiteX45" fmla="*/ 10000 w 10000"/>
                <a:gd name="connsiteY45" fmla="*/ 6976 h 10000"/>
                <a:gd name="connsiteX46" fmla="*/ 10000 w 10000"/>
                <a:gd name="connsiteY46" fmla="*/ 9999 h 10000"/>
                <a:gd name="connsiteX47" fmla="*/ 0 w 10000"/>
                <a:gd name="connsiteY47"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175 w 10000"/>
                <a:gd name="connsiteY11" fmla="*/ 38 h 10000"/>
                <a:gd name="connsiteX12" fmla="*/ 3247 w 10000"/>
                <a:gd name="connsiteY12" fmla="*/ 38 h 10000"/>
                <a:gd name="connsiteX13" fmla="*/ 3247 w 10000"/>
                <a:gd name="connsiteY13" fmla="*/ 0 h 10000"/>
                <a:gd name="connsiteX14" fmla="*/ 3332 w 10000"/>
                <a:gd name="connsiteY14" fmla="*/ 0 h 10000"/>
                <a:gd name="connsiteX15" fmla="*/ 3332 w 10000"/>
                <a:gd name="connsiteY15" fmla="*/ 0 h 10000"/>
                <a:gd name="connsiteX16" fmla="*/ 3332 w 10000"/>
                <a:gd name="connsiteY16" fmla="*/ 0 h 10000"/>
                <a:gd name="connsiteX17" fmla="*/ 3433 w 10000"/>
                <a:gd name="connsiteY17" fmla="*/ 0 h 10000"/>
                <a:gd name="connsiteX18" fmla="*/ 3433 w 10000"/>
                <a:gd name="connsiteY18" fmla="*/ 0 h 10000"/>
                <a:gd name="connsiteX19" fmla="*/ 3433 w 10000"/>
                <a:gd name="connsiteY19" fmla="*/ 0 h 10000"/>
                <a:gd name="connsiteX20" fmla="*/ 3433 w 10000"/>
                <a:gd name="connsiteY20" fmla="*/ 0 h 10000"/>
                <a:gd name="connsiteX21" fmla="*/ 3433 w 10000"/>
                <a:gd name="connsiteY21" fmla="*/ 0 h 10000"/>
                <a:gd name="connsiteX22" fmla="*/ 3521 w 10000"/>
                <a:gd name="connsiteY22" fmla="*/ 0 h 10000"/>
                <a:gd name="connsiteX23" fmla="*/ 3521 w 10000"/>
                <a:gd name="connsiteY23" fmla="*/ 0 h 10000"/>
                <a:gd name="connsiteX24" fmla="*/ 3521 w 10000"/>
                <a:gd name="connsiteY24" fmla="*/ 0 h 10000"/>
                <a:gd name="connsiteX25" fmla="*/ 3521 w 10000"/>
                <a:gd name="connsiteY25" fmla="*/ 0 h 10000"/>
                <a:gd name="connsiteX26" fmla="*/ 3605 w 10000"/>
                <a:gd name="connsiteY26" fmla="*/ 0 h 10000"/>
                <a:gd name="connsiteX27" fmla="*/ 3605 w 10000"/>
                <a:gd name="connsiteY27" fmla="*/ 0 h 10000"/>
                <a:gd name="connsiteX28" fmla="*/ 3689 w 10000"/>
                <a:gd name="connsiteY28" fmla="*/ 0 h 10000"/>
                <a:gd name="connsiteX29" fmla="*/ 3689 w 10000"/>
                <a:gd name="connsiteY29" fmla="*/ 38 h 10000"/>
                <a:gd name="connsiteX30" fmla="*/ 3788 w 10000"/>
                <a:gd name="connsiteY30" fmla="*/ 38 h 10000"/>
                <a:gd name="connsiteX31" fmla="*/ 3864 w 10000"/>
                <a:gd name="connsiteY31" fmla="*/ 38 h 10000"/>
                <a:gd name="connsiteX32" fmla="*/ 3950 w 10000"/>
                <a:gd name="connsiteY32" fmla="*/ 82 h 10000"/>
                <a:gd name="connsiteX33" fmla="*/ 4123 w 10000"/>
                <a:gd name="connsiteY33" fmla="*/ 120 h 10000"/>
                <a:gd name="connsiteX34" fmla="*/ 4309 w 10000"/>
                <a:gd name="connsiteY34" fmla="*/ 208 h 10000"/>
                <a:gd name="connsiteX35" fmla="*/ 4564 w 10000"/>
                <a:gd name="connsiteY35" fmla="*/ 334 h 10000"/>
                <a:gd name="connsiteX36" fmla="*/ 4911 w 10000"/>
                <a:gd name="connsiteY36" fmla="*/ 585 h 10000"/>
                <a:gd name="connsiteX37" fmla="*/ 5612 w 10000"/>
                <a:gd name="connsiteY37" fmla="*/ 1253 h 10000"/>
                <a:gd name="connsiteX38" fmla="*/ 6314 w 10000"/>
                <a:gd name="connsiteY38" fmla="*/ 2090 h 10000"/>
                <a:gd name="connsiteX39" fmla="*/ 7004 w 10000"/>
                <a:gd name="connsiteY39" fmla="*/ 3010 h 10000"/>
                <a:gd name="connsiteX40" fmla="*/ 7718 w 10000"/>
                <a:gd name="connsiteY40" fmla="*/ 4017 h 10000"/>
                <a:gd name="connsiteX41" fmla="*/ 8410 w 10000"/>
                <a:gd name="connsiteY41" fmla="*/ 5019 h 10000"/>
                <a:gd name="connsiteX42" fmla="*/ 9143 w 10000"/>
                <a:gd name="connsiteY42" fmla="*/ 5988 h 10000"/>
                <a:gd name="connsiteX43" fmla="*/ 9443 w 10000"/>
                <a:gd name="connsiteY43" fmla="*/ 6391 h 10000"/>
                <a:gd name="connsiteX44" fmla="*/ 10000 w 10000"/>
                <a:gd name="connsiteY44" fmla="*/ 6976 h 10000"/>
                <a:gd name="connsiteX45" fmla="*/ 10000 w 10000"/>
                <a:gd name="connsiteY45" fmla="*/ 9999 h 10000"/>
                <a:gd name="connsiteX46" fmla="*/ 0 w 10000"/>
                <a:gd name="connsiteY46"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175 w 10000"/>
                <a:gd name="connsiteY11" fmla="*/ 38 h 10000"/>
                <a:gd name="connsiteX12" fmla="*/ 3247 w 10000"/>
                <a:gd name="connsiteY12" fmla="*/ 0 h 10000"/>
                <a:gd name="connsiteX13" fmla="*/ 3332 w 10000"/>
                <a:gd name="connsiteY13" fmla="*/ 0 h 10000"/>
                <a:gd name="connsiteX14" fmla="*/ 3332 w 10000"/>
                <a:gd name="connsiteY14" fmla="*/ 0 h 10000"/>
                <a:gd name="connsiteX15" fmla="*/ 3332 w 10000"/>
                <a:gd name="connsiteY15" fmla="*/ 0 h 10000"/>
                <a:gd name="connsiteX16" fmla="*/ 3433 w 10000"/>
                <a:gd name="connsiteY16" fmla="*/ 0 h 10000"/>
                <a:gd name="connsiteX17" fmla="*/ 3433 w 10000"/>
                <a:gd name="connsiteY17" fmla="*/ 0 h 10000"/>
                <a:gd name="connsiteX18" fmla="*/ 3433 w 10000"/>
                <a:gd name="connsiteY18" fmla="*/ 0 h 10000"/>
                <a:gd name="connsiteX19" fmla="*/ 3433 w 10000"/>
                <a:gd name="connsiteY19" fmla="*/ 0 h 10000"/>
                <a:gd name="connsiteX20" fmla="*/ 3433 w 10000"/>
                <a:gd name="connsiteY20" fmla="*/ 0 h 10000"/>
                <a:gd name="connsiteX21" fmla="*/ 3521 w 10000"/>
                <a:gd name="connsiteY21" fmla="*/ 0 h 10000"/>
                <a:gd name="connsiteX22" fmla="*/ 3521 w 10000"/>
                <a:gd name="connsiteY22" fmla="*/ 0 h 10000"/>
                <a:gd name="connsiteX23" fmla="*/ 3521 w 10000"/>
                <a:gd name="connsiteY23" fmla="*/ 0 h 10000"/>
                <a:gd name="connsiteX24" fmla="*/ 3521 w 10000"/>
                <a:gd name="connsiteY24" fmla="*/ 0 h 10000"/>
                <a:gd name="connsiteX25" fmla="*/ 3605 w 10000"/>
                <a:gd name="connsiteY25" fmla="*/ 0 h 10000"/>
                <a:gd name="connsiteX26" fmla="*/ 3605 w 10000"/>
                <a:gd name="connsiteY26" fmla="*/ 0 h 10000"/>
                <a:gd name="connsiteX27" fmla="*/ 3689 w 10000"/>
                <a:gd name="connsiteY27" fmla="*/ 0 h 10000"/>
                <a:gd name="connsiteX28" fmla="*/ 3689 w 10000"/>
                <a:gd name="connsiteY28" fmla="*/ 38 h 10000"/>
                <a:gd name="connsiteX29" fmla="*/ 3788 w 10000"/>
                <a:gd name="connsiteY29" fmla="*/ 38 h 10000"/>
                <a:gd name="connsiteX30" fmla="*/ 3864 w 10000"/>
                <a:gd name="connsiteY30" fmla="*/ 38 h 10000"/>
                <a:gd name="connsiteX31" fmla="*/ 3950 w 10000"/>
                <a:gd name="connsiteY31" fmla="*/ 82 h 10000"/>
                <a:gd name="connsiteX32" fmla="*/ 4123 w 10000"/>
                <a:gd name="connsiteY32" fmla="*/ 120 h 10000"/>
                <a:gd name="connsiteX33" fmla="*/ 4309 w 10000"/>
                <a:gd name="connsiteY33" fmla="*/ 208 h 10000"/>
                <a:gd name="connsiteX34" fmla="*/ 4564 w 10000"/>
                <a:gd name="connsiteY34" fmla="*/ 334 h 10000"/>
                <a:gd name="connsiteX35" fmla="*/ 4911 w 10000"/>
                <a:gd name="connsiteY35" fmla="*/ 585 h 10000"/>
                <a:gd name="connsiteX36" fmla="*/ 5612 w 10000"/>
                <a:gd name="connsiteY36" fmla="*/ 1253 h 10000"/>
                <a:gd name="connsiteX37" fmla="*/ 6314 w 10000"/>
                <a:gd name="connsiteY37" fmla="*/ 2090 h 10000"/>
                <a:gd name="connsiteX38" fmla="*/ 7004 w 10000"/>
                <a:gd name="connsiteY38" fmla="*/ 3010 h 10000"/>
                <a:gd name="connsiteX39" fmla="*/ 7718 w 10000"/>
                <a:gd name="connsiteY39" fmla="*/ 4017 h 10000"/>
                <a:gd name="connsiteX40" fmla="*/ 8410 w 10000"/>
                <a:gd name="connsiteY40" fmla="*/ 5019 h 10000"/>
                <a:gd name="connsiteX41" fmla="*/ 9143 w 10000"/>
                <a:gd name="connsiteY41" fmla="*/ 5988 h 10000"/>
                <a:gd name="connsiteX42" fmla="*/ 9443 w 10000"/>
                <a:gd name="connsiteY42" fmla="*/ 6391 h 10000"/>
                <a:gd name="connsiteX43" fmla="*/ 10000 w 10000"/>
                <a:gd name="connsiteY43" fmla="*/ 6976 h 10000"/>
                <a:gd name="connsiteX44" fmla="*/ 10000 w 10000"/>
                <a:gd name="connsiteY44" fmla="*/ 9999 h 10000"/>
                <a:gd name="connsiteX45" fmla="*/ 0 w 10000"/>
                <a:gd name="connsiteY45"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332 w 10000"/>
                <a:gd name="connsiteY12" fmla="*/ 0 h 10000"/>
                <a:gd name="connsiteX13" fmla="*/ 3332 w 10000"/>
                <a:gd name="connsiteY13" fmla="*/ 0 h 10000"/>
                <a:gd name="connsiteX14" fmla="*/ 3332 w 10000"/>
                <a:gd name="connsiteY14" fmla="*/ 0 h 10000"/>
                <a:gd name="connsiteX15" fmla="*/ 3433 w 10000"/>
                <a:gd name="connsiteY15" fmla="*/ 0 h 10000"/>
                <a:gd name="connsiteX16" fmla="*/ 3433 w 10000"/>
                <a:gd name="connsiteY16" fmla="*/ 0 h 10000"/>
                <a:gd name="connsiteX17" fmla="*/ 3433 w 10000"/>
                <a:gd name="connsiteY17" fmla="*/ 0 h 10000"/>
                <a:gd name="connsiteX18" fmla="*/ 3433 w 10000"/>
                <a:gd name="connsiteY18" fmla="*/ 0 h 10000"/>
                <a:gd name="connsiteX19" fmla="*/ 3433 w 10000"/>
                <a:gd name="connsiteY19" fmla="*/ 0 h 10000"/>
                <a:gd name="connsiteX20" fmla="*/ 3521 w 10000"/>
                <a:gd name="connsiteY20" fmla="*/ 0 h 10000"/>
                <a:gd name="connsiteX21" fmla="*/ 3521 w 10000"/>
                <a:gd name="connsiteY21" fmla="*/ 0 h 10000"/>
                <a:gd name="connsiteX22" fmla="*/ 3521 w 10000"/>
                <a:gd name="connsiteY22" fmla="*/ 0 h 10000"/>
                <a:gd name="connsiteX23" fmla="*/ 3521 w 10000"/>
                <a:gd name="connsiteY23" fmla="*/ 0 h 10000"/>
                <a:gd name="connsiteX24" fmla="*/ 3605 w 10000"/>
                <a:gd name="connsiteY24" fmla="*/ 0 h 10000"/>
                <a:gd name="connsiteX25" fmla="*/ 3605 w 10000"/>
                <a:gd name="connsiteY25" fmla="*/ 0 h 10000"/>
                <a:gd name="connsiteX26" fmla="*/ 3689 w 10000"/>
                <a:gd name="connsiteY26" fmla="*/ 0 h 10000"/>
                <a:gd name="connsiteX27" fmla="*/ 3689 w 10000"/>
                <a:gd name="connsiteY27" fmla="*/ 38 h 10000"/>
                <a:gd name="connsiteX28" fmla="*/ 3788 w 10000"/>
                <a:gd name="connsiteY28" fmla="*/ 38 h 10000"/>
                <a:gd name="connsiteX29" fmla="*/ 3864 w 10000"/>
                <a:gd name="connsiteY29" fmla="*/ 38 h 10000"/>
                <a:gd name="connsiteX30" fmla="*/ 3950 w 10000"/>
                <a:gd name="connsiteY30" fmla="*/ 82 h 10000"/>
                <a:gd name="connsiteX31" fmla="*/ 4123 w 10000"/>
                <a:gd name="connsiteY31" fmla="*/ 120 h 10000"/>
                <a:gd name="connsiteX32" fmla="*/ 4309 w 10000"/>
                <a:gd name="connsiteY32" fmla="*/ 208 h 10000"/>
                <a:gd name="connsiteX33" fmla="*/ 4564 w 10000"/>
                <a:gd name="connsiteY33" fmla="*/ 334 h 10000"/>
                <a:gd name="connsiteX34" fmla="*/ 4911 w 10000"/>
                <a:gd name="connsiteY34" fmla="*/ 585 h 10000"/>
                <a:gd name="connsiteX35" fmla="*/ 5612 w 10000"/>
                <a:gd name="connsiteY35" fmla="*/ 1253 h 10000"/>
                <a:gd name="connsiteX36" fmla="*/ 6314 w 10000"/>
                <a:gd name="connsiteY36" fmla="*/ 2090 h 10000"/>
                <a:gd name="connsiteX37" fmla="*/ 7004 w 10000"/>
                <a:gd name="connsiteY37" fmla="*/ 3010 h 10000"/>
                <a:gd name="connsiteX38" fmla="*/ 7718 w 10000"/>
                <a:gd name="connsiteY38" fmla="*/ 4017 h 10000"/>
                <a:gd name="connsiteX39" fmla="*/ 8410 w 10000"/>
                <a:gd name="connsiteY39" fmla="*/ 5019 h 10000"/>
                <a:gd name="connsiteX40" fmla="*/ 9143 w 10000"/>
                <a:gd name="connsiteY40" fmla="*/ 5988 h 10000"/>
                <a:gd name="connsiteX41" fmla="*/ 9443 w 10000"/>
                <a:gd name="connsiteY41" fmla="*/ 6391 h 10000"/>
                <a:gd name="connsiteX42" fmla="*/ 10000 w 10000"/>
                <a:gd name="connsiteY42" fmla="*/ 6976 h 10000"/>
                <a:gd name="connsiteX43" fmla="*/ 10000 w 10000"/>
                <a:gd name="connsiteY43" fmla="*/ 9999 h 10000"/>
                <a:gd name="connsiteX44" fmla="*/ 0 w 10000"/>
                <a:gd name="connsiteY44"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332 w 10000"/>
                <a:gd name="connsiteY12" fmla="*/ 0 h 10000"/>
                <a:gd name="connsiteX13" fmla="*/ 3332 w 10000"/>
                <a:gd name="connsiteY13" fmla="*/ 0 h 10000"/>
                <a:gd name="connsiteX14" fmla="*/ 3332 w 10000"/>
                <a:gd name="connsiteY14" fmla="*/ 0 h 10000"/>
                <a:gd name="connsiteX15" fmla="*/ 3433 w 10000"/>
                <a:gd name="connsiteY15" fmla="*/ 0 h 10000"/>
                <a:gd name="connsiteX16" fmla="*/ 3433 w 10000"/>
                <a:gd name="connsiteY16" fmla="*/ 0 h 10000"/>
                <a:gd name="connsiteX17" fmla="*/ 3433 w 10000"/>
                <a:gd name="connsiteY17" fmla="*/ 0 h 10000"/>
                <a:gd name="connsiteX18" fmla="*/ 3433 w 10000"/>
                <a:gd name="connsiteY18" fmla="*/ 0 h 10000"/>
                <a:gd name="connsiteX19" fmla="*/ 3433 w 10000"/>
                <a:gd name="connsiteY19" fmla="*/ 0 h 10000"/>
                <a:gd name="connsiteX20" fmla="*/ 3521 w 10000"/>
                <a:gd name="connsiteY20" fmla="*/ 0 h 10000"/>
                <a:gd name="connsiteX21" fmla="*/ 3521 w 10000"/>
                <a:gd name="connsiteY21" fmla="*/ 0 h 10000"/>
                <a:gd name="connsiteX22" fmla="*/ 3521 w 10000"/>
                <a:gd name="connsiteY22" fmla="*/ 0 h 10000"/>
                <a:gd name="connsiteX23" fmla="*/ 3521 w 10000"/>
                <a:gd name="connsiteY23" fmla="*/ 0 h 10000"/>
                <a:gd name="connsiteX24" fmla="*/ 3605 w 10000"/>
                <a:gd name="connsiteY24" fmla="*/ 0 h 10000"/>
                <a:gd name="connsiteX25" fmla="*/ 3605 w 10000"/>
                <a:gd name="connsiteY25" fmla="*/ 0 h 10000"/>
                <a:gd name="connsiteX26" fmla="*/ 3689 w 10000"/>
                <a:gd name="connsiteY26" fmla="*/ 0 h 10000"/>
                <a:gd name="connsiteX27" fmla="*/ 3788 w 10000"/>
                <a:gd name="connsiteY27" fmla="*/ 38 h 10000"/>
                <a:gd name="connsiteX28" fmla="*/ 3864 w 10000"/>
                <a:gd name="connsiteY28" fmla="*/ 38 h 10000"/>
                <a:gd name="connsiteX29" fmla="*/ 3950 w 10000"/>
                <a:gd name="connsiteY29" fmla="*/ 82 h 10000"/>
                <a:gd name="connsiteX30" fmla="*/ 4123 w 10000"/>
                <a:gd name="connsiteY30" fmla="*/ 120 h 10000"/>
                <a:gd name="connsiteX31" fmla="*/ 4309 w 10000"/>
                <a:gd name="connsiteY31" fmla="*/ 208 h 10000"/>
                <a:gd name="connsiteX32" fmla="*/ 4564 w 10000"/>
                <a:gd name="connsiteY32" fmla="*/ 334 h 10000"/>
                <a:gd name="connsiteX33" fmla="*/ 4911 w 10000"/>
                <a:gd name="connsiteY33" fmla="*/ 585 h 10000"/>
                <a:gd name="connsiteX34" fmla="*/ 5612 w 10000"/>
                <a:gd name="connsiteY34" fmla="*/ 1253 h 10000"/>
                <a:gd name="connsiteX35" fmla="*/ 6314 w 10000"/>
                <a:gd name="connsiteY35" fmla="*/ 2090 h 10000"/>
                <a:gd name="connsiteX36" fmla="*/ 7004 w 10000"/>
                <a:gd name="connsiteY36" fmla="*/ 3010 h 10000"/>
                <a:gd name="connsiteX37" fmla="*/ 7718 w 10000"/>
                <a:gd name="connsiteY37" fmla="*/ 4017 h 10000"/>
                <a:gd name="connsiteX38" fmla="*/ 8410 w 10000"/>
                <a:gd name="connsiteY38" fmla="*/ 5019 h 10000"/>
                <a:gd name="connsiteX39" fmla="*/ 9143 w 10000"/>
                <a:gd name="connsiteY39" fmla="*/ 5988 h 10000"/>
                <a:gd name="connsiteX40" fmla="*/ 9443 w 10000"/>
                <a:gd name="connsiteY40" fmla="*/ 6391 h 10000"/>
                <a:gd name="connsiteX41" fmla="*/ 10000 w 10000"/>
                <a:gd name="connsiteY41" fmla="*/ 6976 h 10000"/>
                <a:gd name="connsiteX42" fmla="*/ 10000 w 10000"/>
                <a:gd name="connsiteY42" fmla="*/ 9999 h 10000"/>
                <a:gd name="connsiteX43" fmla="*/ 0 w 10000"/>
                <a:gd name="connsiteY43"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332 w 10000"/>
                <a:gd name="connsiteY12" fmla="*/ 0 h 10000"/>
                <a:gd name="connsiteX13" fmla="*/ 3332 w 10000"/>
                <a:gd name="connsiteY13" fmla="*/ 0 h 10000"/>
                <a:gd name="connsiteX14" fmla="*/ 3332 w 10000"/>
                <a:gd name="connsiteY14" fmla="*/ 0 h 10000"/>
                <a:gd name="connsiteX15" fmla="*/ 3433 w 10000"/>
                <a:gd name="connsiteY15" fmla="*/ 0 h 10000"/>
                <a:gd name="connsiteX16" fmla="*/ 3433 w 10000"/>
                <a:gd name="connsiteY16" fmla="*/ 0 h 10000"/>
                <a:gd name="connsiteX17" fmla="*/ 3433 w 10000"/>
                <a:gd name="connsiteY17" fmla="*/ 0 h 10000"/>
                <a:gd name="connsiteX18" fmla="*/ 3433 w 10000"/>
                <a:gd name="connsiteY18" fmla="*/ 0 h 10000"/>
                <a:gd name="connsiteX19" fmla="*/ 3433 w 10000"/>
                <a:gd name="connsiteY19" fmla="*/ 0 h 10000"/>
                <a:gd name="connsiteX20" fmla="*/ 3521 w 10000"/>
                <a:gd name="connsiteY20" fmla="*/ 0 h 10000"/>
                <a:gd name="connsiteX21" fmla="*/ 3521 w 10000"/>
                <a:gd name="connsiteY21" fmla="*/ 0 h 10000"/>
                <a:gd name="connsiteX22" fmla="*/ 3521 w 10000"/>
                <a:gd name="connsiteY22" fmla="*/ 0 h 10000"/>
                <a:gd name="connsiteX23" fmla="*/ 3521 w 10000"/>
                <a:gd name="connsiteY23" fmla="*/ 0 h 10000"/>
                <a:gd name="connsiteX24" fmla="*/ 3605 w 10000"/>
                <a:gd name="connsiteY24" fmla="*/ 0 h 10000"/>
                <a:gd name="connsiteX25" fmla="*/ 3605 w 10000"/>
                <a:gd name="connsiteY25" fmla="*/ 0 h 10000"/>
                <a:gd name="connsiteX26" fmla="*/ 3689 w 10000"/>
                <a:gd name="connsiteY26" fmla="*/ 0 h 10000"/>
                <a:gd name="connsiteX27" fmla="*/ 3864 w 10000"/>
                <a:gd name="connsiteY27" fmla="*/ 38 h 10000"/>
                <a:gd name="connsiteX28" fmla="*/ 3950 w 10000"/>
                <a:gd name="connsiteY28" fmla="*/ 82 h 10000"/>
                <a:gd name="connsiteX29" fmla="*/ 4123 w 10000"/>
                <a:gd name="connsiteY29" fmla="*/ 120 h 10000"/>
                <a:gd name="connsiteX30" fmla="*/ 4309 w 10000"/>
                <a:gd name="connsiteY30" fmla="*/ 208 h 10000"/>
                <a:gd name="connsiteX31" fmla="*/ 4564 w 10000"/>
                <a:gd name="connsiteY31" fmla="*/ 334 h 10000"/>
                <a:gd name="connsiteX32" fmla="*/ 4911 w 10000"/>
                <a:gd name="connsiteY32" fmla="*/ 585 h 10000"/>
                <a:gd name="connsiteX33" fmla="*/ 5612 w 10000"/>
                <a:gd name="connsiteY33" fmla="*/ 1253 h 10000"/>
                <a:gd name="connsiteX34" fmla="*/ 6314 w 10000"/>
                <a:gd name="connsiteY34" fmla="*/ 2090 h 10000"/>
                <a:gd name="connsiteX35" fmla="*/ 7004 w 10000"/>
                <a:gd name="connsiteY35" fmla="*/ 3010 h 10000"/>
                <a:gd name="connsiteX36" fmla="*/ 7718 w 10000"/>
                <a:gd name="connsiteY36" fmla="*/ 4017 h 10000"/>
                <a:gd name="connsiteX37" fmla="*/ 8410 w 10000"/>
                <a:gd name="connsiteY37" fmla="*/ 5019 h 10000"/>
                <a:gd name="connsiteX38" fmla="*/ 9143 w 10000"/>
                <a:gd name="connsiteY38" fmla="*/ 5988 h 10000"/>
                <a:gd name="connsiteX39" fmla="*/ 9443 w 10000"/>
                <a:gd name="connsiteY39" fmla="*/ 6391 h 10000"/>
                <a:gd name="connsiteX40" fmla="*/ 10000 w 10000"/>
                <a:gd name="connsiteY40" fmla="*/ 6976 h 10000"/>
                <a:gd name="connsiteX41" fmla="*/ 10000 w 10000"/>
                <a:gd name="connsiteY41" fmla="*/ 9999 h 10000"/>
                <a:gd name="connsiteX42" fmla="*/ 0 w 10000"/>
                <a:gd name="connsiteY42"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332 w 10000"/>
                <a:gd name="connsiteY12" fmla="*/ 0 h 10000"/>
                <a:gd name="connsiteX13" fmla="*/ 3332 w 10000"/>
                <a:gd name="connsiteY13" fmla="*/ 0 h 10000"/>
                <a:gd name="connsiteX14" fmla="*/ 3332 w 10000"/>
                <a:gd name="connsiteY14" fmla="*/ 0 h 10000"/>
                <a:gd name="connsiteX15" fmla="*/ 3433 w 10000"/>
                <a:gd name="connsiteY15" fmla="*/ 0 h 10000"/>
                <a:gd name="connsiteX16" fmla="*/ 3433 w 10000"/>
                <a:gd name="connsiteY16" fmla="*/ 0 h 10000"/>
                <a:gd name="connsiteX17" fmla="*/ 3433 w 10000"/>
                <a:gd name="connsiteY17" fmla="*/ 0 h 10000"/>
                <a:gd name="connsiteX18" fmla="*/ 3433 w 10000"/>
                <a:gd name="connsiteY18" fmla="*/ 0 h 10000"/>
                <a:gd name="connsiteX19" fmla="*/ 3433 w 10000"/>
                <a:gd name="connsiteY19" fmla="*/ 0 h 10000"/>
                <a:gd name="connsiteX20" fmla="*/ 3521 w 10000"/>
                <a:gd name="connsiteY20" fmla="*/ 0 h 10000"/>
                <a:gd name="connsiteX21" fmla="*/ 3521 w 10000"/>
                <a:gd name="connsiteY21" fmla="*/ 0 h 10000"/>
                <a:gd name="connsiteX22" fmla="*/ 3521 w 10000"/>
                <a:gd name="connsiteY22" fmla="*/ 0 h 10000"/>
                <a:gd name="connsiteX23" fmla="*/ 3521 w 10000"/>
                <a:gd name="connsiteY23" fmla="*/ 0 h 10000"/>
                <a:gd name="connsiteX24" fmla="*/ 3605 w 10000"/>
                <a:gd name="connsiteY24" fmla="*/ 0 h 10000"/>
                <a:gd name="connsiteX25" fmla="*/ 3689 w 10000"/>
                <a:gd name="connsiteY25" fmla="*/ 0 h 10000"/>
                <a:gd name="connsiteX26" fmla="*/ 3864 w 10000"/>
                <a:gd name="connsiteY26" fmla="*/ 38 h 10000"/>
                <a:gd name="connsiteX27" fmla="*/ 3950 w 10000"/>
                <a:gd name="connsiteY27" fmla="*/ 82 h 10000"/>
                <a:gd name="connsiteX28" fmla="*/ 4123 w 10000"/>
                <a:gd name="connsiteY28" fmla="*/ 120 h 10000"/>
                <a:gd name="connsiteX29" fmla="*/ 4309 w 10000"/>
                <a:gd name="connsiteY29" fmla="*/ 208 h 10000"/>
                <a:gd name="connsiteX30" fmla="*/ 4564 w 10000"/>
                <a:gd name="connsiteY30" fmla="*/ 334 h 10000"/>
                <a:gd name="connsiteX31" fmla="*/ 4911 w 10000"/>
                <a:gd name="connsiteY31" fmla="*/ 585 h 10000"/>
                <a:gd name="connsiteX32" fmla="*/ 5612 w 10000"/>
                <a:gd name="connsiteY32" fmla="*/ 1253 h 10000"/>
                <a:gd name="connsiteX33" fmla="*/ 6314 w 10000"/>
                <a:gd name="connsiteY33" fmla="*/ 2090 h 10000"/>
                <a:gd name="connsiteX34" fmla="*/ 7004 w 10000"/>
                <a:gd name="connsiteY34" fmla="*/ 3010 h 10000"/>
                <a:gd name="connsiteX35" fmla="*/ 7718 w 10000"/>
                <a:gd name="connsiteY35" fmla="*/ 4017 h 10000"/>
                <a:gd name="connsiteX36" fmla="*/ 8410 w 10000"/>
                <a:gd name="connsiteY36" fmla="*/ 5019 h 10000"/>
                <a:gd name="connsiteX37" fmla="*/ 9143 w 10000"/>
                <a:gd name="connsiteY37" fmla="*/ 5988 h 10000"/>
                <a:gd name="connsiteX38" fmla="*/ 9443 w 10000"/>
                <a:gd name="connsiteY38" fmla="*/ 6391 h 10000"/>
                <a:gd name="connsiteX39" fmla="*/ 10000 w 10000"/>
                <a:gd name="connsiteY39" fmla="*/ 6976 h 10000"/>
                <a:gd name="connsiteX40" fmla="*/ 10000 w 10000"/>
                <a:gd name="connsiteY40" fmla="*/ 9999 h 10000"/>
                <a:gd name="connsiteX41" fmla="*/ 0 w 10000"/>
                <a:gd name="connsiteY41"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332 w 10000"/>
                <a:gd name="connsiteY12" fmla="*/ 0 h 10000"/>
                <a:gd name="connsiteX13" fmla="*/ 3332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433 w 10000"/>
                <a:gd name="connsiteY17" fmla="*/ 0 h 10000"/>
                <a:gd name="connsiteX18" fmla="*/ 3433 w 10000"/>
                <a:gd name="connsiteY18" fmla="*/ 0 h 10000"/>
                <a:gd name="connsiteX19" fmla="*/ 3521 w 10000"/>
                <a:gd name="connsiteY19" fmla="*/ 0 h 10000"/>
                <a:gd name="connsiteX20" fmla="*/ 3521 w 10000"/>
                <a:gd name="connsiteY20" fmla="*/ 0 h 10000"/>
                <a:gd name="connsiteX21" fmla="*/ 3521 w 10000"/>
                <a:gd name="connsiteY21" fmla="*/ 0 h 10000"/>
                <a:gd name="connsiteX22" fmla="*/ 3521 w 10000"/>
                <a:gd name="connsiteY22" fmla="*/ 0 h 10000"/>
                <a:gd name="connsiteX23" fmla="*/ 3605 w 10000"/>
                <a:gd name="connsiteY23" fmla="*/ 0 h 10000"/>
                <a:gd name="connsiteX24" fmla="*/ 3689 w 10000"/>
                <a:gd name="connsiteY24" fmla="*/ 0 h 10000"/>
                <a:gd name="connsiteX25" fmla="*/ 3864 w 10000"/>
                <a:gd name="connsiteY25" fmla="*/ 38 h 10000"/>
                <a:gd name="connsiteX26" fmla="*/ 3950 w 10000"/>
                <a:gd name="connsiteY26" fmla="*/ 82 h 10000"/>
                <a:gd name="connsiteX27" fmla="*/ 4123 w 10000"/>
                <a:gd name="connsiteY27" fmla="*/ 120 h 10000"/>
                <a:gd name="connsiteX28" fmla="*/ 4309 w 10000"/>
                <a:gd name="connsiteY28" fmla="*/ 208 h 10000"/>
                <a:gd name="connsiteX29" fmla="*/ 4564 w 10000"/>
                <a:gd name="connsiteY29" fmla="*/ 334 h 10000"/>
                <a:gd name="connsiteX30" fmla="*/ 4911 w 10000"/>
                <a:gd name="connsiteY30" fmla="*/ 585 h 10000"/>
                <a:gd name="connsiteX31" fmla="*/ 5612 w 10000"/>
                <a:gd name="connsiteY31" fmla="*/ 1253 h 10000"/>
                <a:gd name="connsiteX32" fmla="*/ 6314 w 10000"/>
                <a:gd name="connsiteY32" fmla="*/ 2090 h 10000"/>
                <a:gd name="connsiteX33" fmla="*/ 7004 w 10000"/>
                <a:gd name="connsiteY33" fmla="*/ 3010 h 10000"/>
                <a:gd name="connsiteX34" fmla="*/ 7718 w 10000"/>
                <a:gd name="connsiteY34" fmla="*/ 4017 h 10000"/>
                <a:gd name="connsiteX35" fmla="*/ 8410 w 10000"/>
                <a:gd name="connsiteY35" fmla="*/ 5019 h 10000"/>
                <a:gd name="connsiteX36" fmla="*/ 9143 w 10000"/>
                <a:gd name="connsiteY36" fmla="*/ 5988 h 10000"/>
                <a:gd name="connsiteX37" fmla="*/ 9443 w 10000"/>
                <a:gd name="connsiteY37" fmla="*/ 6391 h 10000"/>
                <a:gd name="connsiteX38" fmla="*/ 10000 w 10000"/>
                <a:gd name="connsiteY38" fmla="*/ 6976 h 10000"/>
                <a:gd name="connsiteX39" fmla="*/ 10000 w 10000"/>
                <a:gd name="connsiteY39" fmla="*/ 9999 h 10000"/>
                <a:gd name="connsiteX40" fmla="*/ 0 w 10000"/>
                <a:gd name="connsiteY40"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332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433 w 10000"/>
                <a:gd name="connsiteY17" fmla="*/ 0 h 10000"/>
                <a:gd name="connsiteX18" fmla="*/ 3521 w 10000"/>
                <a:gd name="connsiteY18" fmla="*/ 0 h 10000"/>
                <a:gd name="connsiteX19" fmla="*/ 3521 w 10000"/>
                <a:gd name="connsiteY19" fmla="*/ 0 h 10000"/>
                <a:gd name="connsiteX20" fmla="*/ 3521 w 10000"/>
                <a:gd name="connsiteY20" fmla="*/ 0 h 10000"/>
                <a:gd name="connsiteX21" fmla="*/ 3521 w 10000"/>
                <a:gd name="connsiteY21" fmla="*/ 0 h 10000"/>
                <a:gd name="connsiteX22" fmla="*/ 3605 w 10000"/>
                <a:gd name="connsiteY22" fmla="*/ 0 h 10000"/>
                <a:gd name="connsiteX23" fmla="*/ 3689 w 10000"/>
                <a:gd name="connsiteY23" fmla="*/ 0 h 10000"/>
                <a:gd name="connsiteX24" fmla="*/ 3864 w 10000"/>
                <a:gd name="connsiteY24" fmla="*/ 38 h 10000"/>
                <a:gd name="connsiteX25" fmla="*/ 3950 w 10000"/>
                <a:gd name="connsiteY25" fmla="*/ 82 h 10000"/>
                <a:gd name="connsiteX26" fmla="*/ 4123 w 10000"/>
                <a:gd name="connsiteY26" fmla="*/ 120 h 10000"/>
                <a:gd name="connsiteX27" fmla="*/ 4309 w 10000"/>
                <a:gd name="connsiteY27" fmla="*/ 208 h 10000"/>
                <a:gd name="connsiteX28" fmla="*/ 4564 w 10000"/>
                <a:gd name="connsiteY28" fmla="*/ 334 h 10000"/>
                <a:gd name="connsiteX29" fmla="*/ 4911 w 10000"/>
                <a:gd name="connsiteY29" fmla="*/ 585 h 10000"/>
                <a:gd name="connsiteX30" fmla="*/ 5612 w 10000"/>
                <a:gd name="connsiteY30" fmla="*/ 1253 h 10000"/>
                <a:gd name="connsiteX31" fmla="*/ 6314 w 10000"/>
                <a:gd name="connsiteY31" fmla="*/ 2090 h 10000"/>
                <a:gd name="connsiteX32" fmla="*/ 7004 w 10000"/>
                <a:gd name="connsiteY32" fmla="*/ 3010 h 10000"/>
                <a:gd name="connsiteX33" fmla="*/ 7718 w 10000"/>
                <a:gd name="connsiteY33" fmla="*/ 4017 h 10000"/>
                <a:gd name="connsiteX34" fmla="*/ 8410 w 10000"/>
                <a:gd name="connsiteY34" fmla="*/ 5019 h 10000"/>
                <a:gd name="connsiteX35" fmla="*/ 9143 w 10000"/>
                <a:gd name="connsiteY35" fmla="*/ 5988 h 10000"/>
                <a:gd name="connsiteX36" fmla="*/ 9443 w 10000"/>
                <a:gd name="connsiteY36" fmla="*/ 6391 h 10000"/>
                <a:gd name="connsiteX37" fmla="*/ 10000 w 10000"/>
                <a:gd name="connsiteY37" fmla="*/ 6976 h 10000"/>
                <a:gd name="connsiteX38" fmla="*/ 10000 w 10000"/>
                <a:gd name="connsiteY38" fmla="*/ 9999 h 10000"/>
                <a:gd name="connsiteX39" fmla="*/ 0 w 10000"/>
                <a:gd name="connsiteY39"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521 w 10000"/>
                <a:gd name="connsiteY17" fmla="*/ 0 h 10000"/>
                <a:gd name="connsiteX18" fmla="*/ 3521 w 10000"/>
                <a:gd name="connsiteY18" fmla="*/ 0 h 10000"/>
                <a:gd name="connsiteX19" fmla="*/ 3521 w 10000"/>
                <a:gd name="connsiteY19" fmla="*/ 0 h 10000"/>
                <a:gd name="connsiteX20" fmla="*/ 3521 w 10000"/>
                <a:gd name="connsiteY20" fmla="*/ 0 h 10000"/>
                <a:gd name="connsiteX21" fmla="*/ 3605 w 10000"/>
                <a:gd name="connsiteY21" fmla="*/ 0 h 10000"/>
                <a:gd name="connsiteX22" fmla="*/ 3689 w 10000"/>
                <a:gd name="connsiteY22" fmla="*/ 0 h 10000"/>
                <a:gd name="connsiteX23" fmla="*/ 3864 w 10000"/>
                <a:gd name="connsiteY23" fmla="*/ 38 h 10000"/>
                <a:gd name="connsiteX24" fmla="*/ 3950 w 10000"/>
                <a:gd name="connsiteY24" fmla="*/ 82 h 10000"/>
                <a:gd name="connsiteX25" fmla="*/ 4123 w 10000"/>
                <a:gd name="connsiteY25" fmla="*/ 120 h 10000"/>
                <a:gd name="connsiteX26" fmla="*/ 4309 w 10000"/>
                <a:gd name="connsiteY26" fmla="*/ 208 h 10000"/>
                <a:gd name="connsiteX27" fmla="*/ 4564 w 10000"/>
                <a:gd name="connsiteY27" fmla="*/ 334 h 10000"/>
                <a:gd name="connsiteX28" fmla="*/ 4911 w 10000"/>
                <a:gd name="connsiteY28" fmla="*/ 585 h 10000"/>
                <a:gd name="connsiteX29" fmla="*/ 5612 w 10000"/>
                <a:gd name="connsiteY29" fmla="*/ 1253 h 10000"/>
                <a:gd name="connsiteX30" fmla="*/ 6314 w 10000"/>
                <a:gd name="connsiteY30" fmla="*/ 2090 h 10000"/>
                <a:gd name="connsiteX31" fmla="*/ 7004 w 10000"/>
                <a:gd name="connsiteY31" fmla="*/ 3010 h 10000"/>
                <a:gd name="connsiteX32" fmla="*/ 7718 w 10000"/>
                <a:gd name="connsiteY32" fmla="*/ 4017 h 10000"/>
                <a:gd name="connsiteX33" fmla="*/ 8410 w 10000"/>
                <a:gd name="connsiteY33" fmla="*/ 5019 h 10000"/>
                <a:gd name="connsiteX34" fmla="*/ 9143 w 10000"/>
                <a:gd name="connsiteY34" fmla="*/ 5988 h 10000"/>
                <a:gd name="connsiteX35" fmla="*/ 9443 w 10000"/>
                <a:gd name="connsiteY35" fmla="*/ 6391 h 10000"/>
                <a:gd name="connsiteX36" fmla="*/ 10000 w 10000"/>
                <a:gd name="connsiteY36" fmla="*/ 6976 h 10000"/>
                <a:gd name="connsiteX37" fmla="*/ 10000 w 10000"/>
                <a:gd name="connsiteY37" fmla="*/ 9999 h 10000"/>
                <a:gd name="connsiteX38" fmla="*/ 0 w 10000"/>
                <a:gd name="connsiteY38"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521 w 10000"/>
                <a:gd name="connsiteY17" fmla="*/ 0 h 10000"/>
                <a:gd name="connsiteX18" fmla="*/ 3521 w 10000"/>
                <a:gd name="connsiteY18" fmla="*/ 0 h 10000"/>
                <a:gd name="connsiteX19" fmla="*/ 3521 w 10000"/>
                <a:gd name="connsiteY19" fmla="*/ 0 h 10000"/>
                <a:gd name="connsiteX20" fmla="*/ 3521 w 10000"/>
                <a:gd name="connsiteY20" fmla="*/ 0 h 10000"/>
                <a:gd name="connsiteX21" fmla="*/ 3689 w 10000"/>
                <a:gd name="connsiteY21" fmla="*/ 0 h 10000"/>
                <a:gd name="connsiteX22" fmla="*/ 3864 w 10000"/>
                <a:gd name="connsiteY22" fmla="*/ 38 h 10000"/>
                <a:gd name="connsiteX23" fmla="*/ 3950 w 10000"/>
                <a:gd name="connsiteY23" fmla="*/ 82 h 10000"/>
                <a:gd name="connsiteX24" fmla="*/ 4123 w 10000"/>
                <a:gd name="connsiteY24" fmla="*/ 120 h 10000"/>
                <a:gd name="connsiteX25" fmla="*/ 4309 w 10000"/>
                <a:gd name="connsiteY25" fmla="*/ 208 h 10000"/>
                <a:gd name="connsiteX26" fmla="*/ 4564 w 10000"/>
                <a:gd name="connsiteY26" fmla="*/ 334 h 10000"/>
                <a:gd name="connsiteX27" fmla="*/ 4911 w 10000"/>
                <a:gd name="connsiteY27" fmla="*/ 585 h 10000"/>
                <a:gd name="connsiteX28" fmla="*/ 5612 w 10000"/>
                <a:gd name="connsiteY28" fmla="*/ 1253 h 10000"/>
                <a:gd name="connsiteX29" fmla="*/ 6314 w 10000"/>
                <a:gd name="connsiteY29" fmla="*/ 2090 h 10000"/>
                <a:gd name="connsiteX30" fmla="*/ 7004 w 10000"/>
                <a:gd name="connsiteY30" fmla="*/ 3010 h 10000"/>
                <a:gd name="connsiteX31" fmla="*/ 7718 w 10000"/>
                <a:gd name="connsiteY31" fmla="*/ 4017 h 10000"/>
                <a:gd name="connsiteX32" fmla="*/ 8410 w 10000"/>
                <a:gd name="connsiteY32" fmla="*/ 5019 h 10000"/>
                <a:gd name="connsiteX33" fmla="*/ 9143 w 10000"/>
                <a:gd name="connsiteY33" fmla="*/ 5988 h 10000"/>
                <a:gd name="connsiteX34" fmla="*/ 9443 w 10000"/>
                <a:gd name="connsiteY34" fmla="*/ 6391 h 10000"/>
                <a:gd name="connsiteX35" fmla="*/ 10000 w 10000"/>
                <a:gd name="connsiteY35" fmla="*/ 6976 h 10000"/>
                <a:gd name="connsiteX36" fmla="*/ 10000 w 10000"/>
                <a:gd name="connsiteY36" fmla="*/ 9999 h 10000"/>
                <a:gd name="connsiteX37" fmla="*/ 0 w 10000"/>
                <a:gd name="connsiteY37"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521 w 10000"/>
                <a:gd name="connsiteY17" fmla="*/ 0 h 10000"/>
                <a:gd name="connsiteX18" fmla="*/ 3521 w 10000"/>
                <a:gd name="connsiteY18" fmla="*/ 0 h 10000"/>
                <a:gd name="connsiteX19" fmla="*/ 3521 w 10000"/>
                <a:gd name="connsiteY19" fmla="*/ 0 h 10000"/>
                <a:gd name="connsiteX20" fmla="*/ 3689 w 10000"/>
                <a:gd name="connsiteY20" fmla="*/ 0 h 10000"/>
                <a:gd name="connsiteX21" fmla="*/ 3864 w 10000"/>
                <a:gd name="connsiteY21" fmla="*/ 38 h 10000"/>
                <a:gd name="connsiteX22" fmla="*/ 3950 w 10000"/>
                <a:gd name="connsiteY22" fmla="*/ 82 h 10000"/>
                <a:gd name="connsiteX23" fmla="*/ 4123 w 10000"/>
                <a:gd name="connsiteY23" fmla="*/ 120 h 10000"/>
                <a:gd name="connsiteX24" fmla="*/ 4309 w 10000"/>
                <a:gd name="connsiteY24" fmla="*/ 208 h 10000"/>
                <a:gd name="connsiteX25" fmla="*/ 4564 w 10000"/>
                <a:gd name="connsiteY25" fmla="*/ 334 h 10000"/>
                <a:gd name="connsiteX26" fmla="*/ 4911 w 10000"/>
                <a:gd name="connsiteY26" fmla="*/ 585 h 10000"/>
                <a:gd name="connsiteX27" fmla="*/ 5612 w 10000"/>
                <a:gd name="connsiteY27" fmla="*/ 1253 h 10000"/>
                <a:gd name="connsiteX28" fmla="*/ 6314 w 10000"/>
                <a:gd name="connsiteY28" fmla="*/ 2090 h 10000"/>
                <a:gd name="connsiteX29" fmla="*/ 7004 w 10000"/>
                <a:gd name="connsiteY29" fmla="*/ 3010 h 10000"/>
                <a:gd name="connsiteX30" fmla="*/ 7718 w 10000"/>
                <a:gd name="connsiteY30" fmla="*/ 4017 h 10000"/>
                <a:gd name="connsiteX31" fmla="*/ 8410 w 10000"/>
                <a:gd name="connsiteY31" fmla="*/ 5019 h 10000"/>
                <a:gd name="connsiteX32" fmla="*/ 9143 w 10000"/>
                <a:gd name="connsiteY32" fmla="*/ 5988 h 10000"/>
                <a:gd name="connsiteX33" fmla="*/ 9443 w 10000"/>
                <a:gd name="connsiteY33" fmla="*/ 6391 h 10000"/>
                <a:gd name="connsiteX34" fmla="*/ 10000 w 10000"/>
                <a:gd name="connsiteY34" fmla="*/ 6976 h 10000"/>
                <a:gd name="connsiteX35" fmla="*/ 10000 w 10000"/>
                <a:gd name="connsiteY35" fmla="*/ 9999 h 10000"/>
                <a:gd name="connsiteX36" fmla="*/ 0 w 10000"/>
                <a:gd name="connsiteY36"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521 w 10000"/>
                <a:gd name="connsiteY17" fmla="*/ 0 h 10000"/>
                <a:gd name="connsiteX18" fmla="*/ 3521 w 10000"/>
                <a:gd name="connsiteY18" fmla="*/ 0 h 10000"/>
                <a:gd name="connsiteX19" fmla="*/ 3689 w 10000"/>
                <a:gd name="connsiteY19" fmla="*/ 0 h 10000"/>
                <a:gd name="connsiteX20" fmla="*/ 3864 w 10000"/>
                <a:gd name="connsiteY20" fmla="*/ 38 h 10000"/>
                <a:gd name="connsiteX21" fmla="*/ 3950 w 10000"/>
                <a:gd name="connsiteY21" fmla="*/ 82 h 10000"/>
                <a:gd name="connsiteX22" fmla="*/ 4123 w 10000"/>
                <a:gd name="connsiteY22" fmla="*/ 120 h 10000"/>
                <a:gd name="connsiteX23" fmla="*/ 4309 w 10000"/>
                <a:gd name="connsiteY23" fmla="*/ 208 h 10000"/>
                <a:gd name="connsiteX24" fmla="*/ 4564 w 10000"/>
                <a:gd name="connsiteY24" fmla="*/ 334 h 10000"/>
                <a:gd name="connsiteX25" fmla="*/ 4911 w 10000"/>
                <a:gd name="connsiteY25" fmla="*/ 585 h 10000"/>
                <a:gd name="connsiteX26" fmla="*/ 5612 w 10000"/>
                <a:gd name="connsiteY26" fmla="*/ 1253 h 10000"/>
                <a:gd name="connsiteX27" fmla="*/ 6314 w 10000"/>
                <a:gd name="connsiteY27" fmla="*/ 2090 h 10000"/>
                <a:gd name="connsiteX28" fmla="*/ 7004 w 10000"/>
                <a:gd name="connsiteY28" fmla="*/ 3010 h 10000"/>
                <a:gd name="connsiteX29" fmla="*/ 7718 w 10000"/>
                <a:gd name="connsiteY29" fmla="*/ 4017 h 10000"/>
                <a:gd name="connsiteX30" fmla="*/ 8410 w 10000"/>
                <a:gd name="connsiteY30" fmla="*/ 5019 h 10000"/>
                <a:gd name="connsiteX31" fmla="*/ 9143 w 10000"/>
                <a:gd name="connsiteY31" fmla="*/ 5988 h 10000"/>
                <a:gd name="connsiteX32" fmla="*/ 9443 w 10000"/>
                <a:gd name="connsiteY32" fmla="*/ 6391 h 10000"/>
                <a:gd name="connsiteX33" fmla="*/ 10000 w 10000"/>
                <a:gd name="connsiteY33" fmla="*/ 6976 h 10000"/>
                <a:gd name="connsiteX34" fmla="*/ 10000 w 10000"/>
                <a:gd name="connsiteY34" fmla="*/ 9999 h 10000"/>
                <a:gd name="connsiteX35" fmla="*/ 0 w 10000"/>
                <a:gd name="connsiteY35"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521 w 10000"/>
                <a:gd name="connsiteY17" fmla="*/ 0 h 10000"/>
                <a:gd name="connsiteX18" fmla="*/ 3689 w 10000"/>
                <a:gd name="connsiteY18" fmla="*/ 0 h 10000"/>
                <a:gd name="connsiteX19" fmla="*/ 3864 w 10000"/>
                <a:gd name="connsiteY19" fmla="*/ 38 h 10000"/>
                <a:gd name="connsiteX20" fmla="*/ 3950 w 10000"/>
                <a:gd name="connsiteY20" fmla="*/ 82 h 10000"/>
                <a:gd name="connsiteX21" fmla="*/ 4123 w 10000"/>
                <a:gd name="connsiteY21" fmla="*/ 120 h 10000"/>
                <a:gd name="connsiteX22" fmla="*/ 4309 w 10000"/>
                <a:gd name="connsiteY22" fmla="*/ 208 h 10000"/>
                <a:gd name="connsiteX23" fmla="*/ 4564 w 10000"/>
                <a:gd name="connsiteY23" fmla="*/ 334 h 10000"/>
                <a:gd name="connsiteX24" fmla="*/ 4911 w 10000"/>
                <a:gd name="connsiteY24" fmla="*/ 585 h 10000"/>
                <a:gd name="connsiteX25" fmla="*/ 5612 w 10000"/>
                <a:gd name="connsiteY25" fmla="*/ 1253 h 10000"/>
                <a:gd name="connsiteX26" fmla="*/ 6314 w 10000"/>
                <a:gd name="connsiteY26" fmla="*/ 2090 h 10000"/>
                <a:gd name="connsiteX27" fmla="*/ 7004 w 10000"/>
                <a:gd name="connsiteY27" fmla="*/ 3010 h 10000"/>
                <a:gd name="connsiteX28" fmla="*/ 7718 w 10000"/>
                <a:gd name="connsiteY28" fmla="*/ 4017 h 10000"/>
                <a:gd name="connsiteX29" fmla="*/ 8410 w 10000"/>
                <a:gd name="connsiteY29" fmla="*/ 5019 h 10000"/>
                <a:gd name="connsiteX30" fmla="*/ 9143 w 10000"/>
                <a:gd name="connsiteY30" fmla="*/ 5988 h 10000"/>
                <a:gd name="connsiteX31" fmla="*/ 9443 w 10000"/>
                <a:gd name="connsiteY31" fmla="*/ 6391 h 10000"/>
                <a:gd name="connsiteX32" fmla="*/ 10000 w 10000"/>
                <a:gd name="connsiteY32" fmla="*/ 6976 h 10000"/>
                <a:gd name="connsiteX33" fmla="*/ 10000 w 10000"/>
                <a:gd name="connsiteY33" fmla="*/ 9999 h 10000"/>
                <a:gd name="connsiteX34" fmla="*/ 0 w 10000"/>
                <a:gd name="connsiteY34"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433 w 10000"/>
                <a:gd name="connsiteY16" fmla="*/ 0 h 10000"/>
                <a:gd name="connsiteX17" fmla="*/ 3689 w 10000"/>
                <a:gd name="connsiteY17" fmla="*/ 0 h 10000"/>
                <a:gd name="connsiteX18" fmla="*/ 3864 w 10000"/>
                <a:gd name="connsiteY18" fmla="*/ 38 h 10000"/>
                <a:gd name="connsiteX19" fmla="*/ 3950 w 10000"/>
                <a:gd name="connsiteY19" fmla="*/ 82 h 10000"/>
                <a:gd name="connsiteX20" fmla="*/ 4123 w 10000"/>
                <a:gd name="connsiteY20" fmla="*/ 120 h 10000"/>
                <a:gd name="connsiteX21" fmla="*/ 4309 w 10000"/>
                <a:gd name="connsiteY21" fmla="*/ 208 h 10000"/>
                <a:gd name="connsiteX22" fmla="*/ 4564 w 10000"/>
                <a:gd name="connsiteY22" fmla="*/ 334 h 10000"/>
                <a:gd name="connsiteX23" fmla="*/ 4911 w 10000"/>
                <a:gd name="connsiteY23" fmla="*/ 585 h 10000"/>
                <a:gd name="connsiteX24" fmla="*/ 5612 w 10000"/>
                <a:gd name="connsiteY24" fmla="*/ 1253 h 10000"/>
                <a:gd name="connsiteX25" fmla="*/ 6314 w 10000"/>
                <a:gd name="connsiteY25" fmla="*/ 2090 h 10000"/>
                <a:gd name="connsiteX26" fmla="*/ 7004 w 10000"/>
                <a:gd name="connsiteY26" fmla="*/ 3010 h 10000"/>
                <a:gd name="connsiteX27" fmla="*/ 7718 w 10000"/>
                <a:gd name="connsiteY27" fmla="*/ 4017 h 10000"/>
                <a:gd name="connsiteX28" fmla="*/ 8410 w 10000"/>
                <a:gd name="connsiteY28" fmla="*/ 5019 h 10000"/>
                <a:gd name="connsiteX29" fmla="*/ 9143 w 10000"/>
                <a:gd name="connsiteY29" fmla="*/ 5988 h 10000"/>
                <a:gd name="connsiteX30" fmla="*/ 9443 w 10000"/>
                <a:gd name="connsiteY30" fmla="*/ 6391 h 10000"/>
                <a:gd name="connsiteX31" fmla="*/ 10000 w 10000"/>
                <a:gd name="connsiteY31" fmla="*/ 6976 h 10000"/>
                <a:gd name="connsiteX32" fmla="*/ 10000 w 10000"/>
                <a:gd name="connsiteY32" fmla="*/ 9999 h 10000"/>
                <a:gd name="connsiteX33" fmla="*/ 0 w 10000"/>
                <a:gd name="connsiteY33" fmla="*/ 10000 h 10000"/>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2991 w 10000"/>
                <a:gd name="connsiteY9" fmla="*/ 115 h 10033"/>
                <a:gd name="connsiteX10" fmla="*/ 3076 w 10000"/>
                <a:gd name="connsiteY10" fmla="*/ 71 h 10033"/>
                <a:gd name="connsiteX11" fmla="*/ 3247 w 10000"/>
                <a:gd name="connsiteY11" fmla="*/ 33 h 10033"/>
                <a:gd name="connsiteX12" fmla="*/ 3433 w 10000"/>
                <a:gd name="connsiteY12" fmla="*/ 33 h 10033"/>
                <a:gd name="connsiteX13" fmla="*/ 3433 w 10000"/>
                <a:gd name="connsiteY13" fmla="*/ 33 h 10033"/>
                <a:gd name="connsiteX14" fmla="*/ 3433 w 10000"/>
                <a:gd name="connsiteY14" fmla="*/ 33 h 10033"/>
                <a:gd name="connsiteX15" fmla="*/ 3433 w 10000"/>
                <a:gd name="connsiteY15" fmla="*/ 33 h 10033"/>
                <a:gd name="connsiteX16" fmla="*/ 3507 w 10000"/>
                <a:gd name="connsiteY16" fmla="*/ 0 h 10033"/>
                <a:gd name="connsiteX17" fmla="*/ 3689 w 10000"/>
                <a:gd name="connsiteY17" fmla="*/ 33 h 10033"/>
                <a:gd name="connsiteX18" fmla="*/ 3864 w 10000"/>
                <a:gd name="connsiteY18" fmla="*/ 71 h 10033"/>
                <a:gd name="connsiteX19" fmla="*/ 3950 w 10000"/>
                <a:gd name="connsiteY19" fmla="*/ 115 h 10033"/>
                <a:gd name="connsiteX20" fmla="*/ 4123 w 10000"/>
                <a:gd name="connsiteY20" fmla="*/ 153 h 10033"/>
                <a:gd name="connsiteX21" fmla="*/ 4309 w 10000"/>
                <a:gd name="connsiteY21" fmla="*/ 241 h 10033"/>
                <a:gd name="connsiteX22" fmla="*/ 4564 w 10000"/>
                <a:gd name="connsiteY22" fmla="*/ 367 h 10033"/>
                <a:gd name="connsiteX23" fmla="*/ 4911 w 10000"/>
                <a:gd name="connsiteY23" fmla="*/ 618 h 10033"/>
                <a:gd name="connsiteX24" fmla="*/ 5612 w 10000"/>
                <a:gd name="connsiteY24" fmla="*/ 1286 h 10033"/>
                <a:gd name="connsiteX25" fmla="*/ 6314 w 10000"/>
                <a:gd name="connsiteY25" fmla="*/ 2123 h 10033"/>
                <a:gd name="connsiteX26" fmla="*/ 7004 w 10000"/>
                <a:gd name="connsiteY26" fmla="*/ 3043 h 10033"/>
                <a:gd name="connsiteX27" fmla="*/ 7718 w 10000"/>
                <a:gd name="connsiteY27" fmla="*/ 4050 h 10033"/>
                <a:gd name="connsiteX28" fmla="*/ 8410 w 10000"/>
                <a:gd name="connsiteY28" fmla="*/ 5052 h 10033"/>
                <a:gd name="connsiteX29" fmla="*/ 9143 w 10000"/>
                <a:gd name="connsiteY29" fmla="*/ 6021 h 10033"/>
                <a:gd name="connsiteX30" fmla="*/ 9443 w 10000"/>
                <a:gd name="connsiteY30" fmla="*/ 6424 h 10033"/>
                <a:gd name="connsiteX31" fmla="*/ 10000 w 10000"/>
                <a:gd name="connsiteY31" fmla="*/ 7009 h 10033"/>
                <a:gd name="connsiteX32" fmla="*/ 10000 w 10000"/>
                <a:gd name="connsiteY32" fmla="*/ 10032 h 10033"/>
                <a:gd name="connsiteX33" fmla="*/ 0 w 10000"/>
                <a:gd name="connsiteY33" fmla="*/ 10033 h 10033"/>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433 w 10000"/>
                <a:gd name="connsiteY15" fmla="*/ 0 h 10000"/>
                <a:gd name="connsiteX16" fmla="*/ 3689 w 10000"/>
                <a:gd name="connsiteY16" fmla="*/ 0 h 10000"/>
                <a:gd name="connsiteX17" fmla="*/ 3864 w 10000"/>
                <a:gd name="connsiteY17" fmla="*/ 38 h 10000"/>
                <a:gd name="connsiteX18" fmla="*/ 3950 w 10000"/>
                <a:gd name="connsiteY18" fmla="*/ 82 h 10000"/>
                <a:gd name="connsiteX19" fmla="*/ 4123 w 10000"/>
                <a:gd name="connsiteY19" fmla="*/ 120 h 10000"/>
                <a:gd name="connsiteX20" fmla="*/ 4309 w 10000"/>
                <a:gd name="connsiteY20" fmla="*/ 208 h 10000"/>
                <a:gd name="connsiteX21" fmla="*/ 4564 w 10000"/>
                <a:gd name="connsiteY21" fmla="*/ 334 h 10000"/>
                <a:gd name="connsiteX22" fmla="*/ 4911 w 10000"/>
                <a:gd name="connsiteY22" fmla="*/ 585 h 10000"/>
                <a:gd name="connsiteX23" fmla="*/ 5612 w 10000"/>
                <a:gd name="connsiteY23" fmla="*/ 1253 h 10000"/>
                <a:gd name="connsiteX24" fmla="*/ 6314 w 10000"/>
                <a:gd name="connsiteY24" fmla="*/ 2090 h 10000"/>
                <a:gd name="connsiteX25" fmla="*/ 7004 w 10000"/>
                <a:gd name="connsiteY25" fmla="*/ 3010 h 10000"/>
                <a:gd name="connsiteX26" fmla="*/ 7718 w 10000"/>
                <a:gd name="connsiteY26" fmla="*/ 4017 h 10000"/>
                <a:gd name="connsiteX27" fmla="*/ 8410 w 10000"/>
                <a:gd name="connsiteY27" fmla="*/ 5019 h 10000"/>
                <a:gd name="connsiteX28" fmla="*/ 9143 w 10000"/>
                <a:gd name="connsiteY28" fmla="*/ 5988 h 10000"/>
                <a:gd name="connsiteX29" fmla="*/ 9443 w 10000"/>
                <a:gd name="connsiteY29" fmla="*/ 6391 h 10000"/>
                <a:gd name="connsiteX30" fmla="*/ 10000 w 10000"/>
                <a:gd name="connsiteY30" fmla="*/ 6976 h 10000"/>
                <a:gd name="connsiteX31" fmla="*/ 10000 w 10000"/>
                <a:gd name="connsiteY31" fmla="*/ 9999 h 10000"/>
                <a:gd name="connsiteX32" fmla="*/ 0 w 10000"/>
                <a:gd name="connsiteY32" fmla="*/ 10000 h 10000"/>
                <a:gd name="connsiteX0" fmla="*/ 0 w 10000"/>
                <a:gd name="connsiteY0" fmla="*/ 10000 h 10000"/>
                <a:gd name="connsiteX1" fmla="*/ 30 w 10000"/>
                <a:gd name="connsiteY1" fmla="*/ 2883 h 10000"/>
                <a:gd name="connsiteX2" fmla="*/ 624 w 10000"/>
                <a:gd name="connsiteY2" fmla="*/ 2009 h 10000"/>
                <a:gd name="connsiteX3" fmla="*/ 1336 w 10000"/>
                <a:gd name="connsiteY3" fmla="*/ 1216 h 10000"/>
                <a:gd name="connsiteX4" fmla="*/ 1671 w 10000"/>
                <a:gd name="connsiteY4" fmla="*/ 875 h 10000"/>
                <a:gd name="connsiteX5" fmla="*/ 2123 w 10000"/>
                <a:gd name="connsiteY5" fmla="*/ 541 h 10000"/>
                <a:gd name="connsiteX6" fmla="*/ 2460 w 10000"/>
                <a:gd name="connsiteY6" fmla="*/ 289 h 10000"/>
                <a:gd name="connsiteX7" fmla="*/ 2641 w 10000"/>
                <a:gd name="connsiteY7" fmla="*/ 208 h 10000"/>
                <a:gd name="connsiteX8" fmla="*/ 2818 w 10000"/>
                <a:gd name="connsiteY8" fmla="*/ 120 h 10000"/>
                <a:gd name="connsiteX9" fmla="*/ 2991 w 10000"/>
                <a:gd name="connsiteY9" fmla="*/ 82 h 10000"/>
                <a:gd name="connsiteX10" fmla="*/ 3076 w 10000"/>
                <a:gd name="connsiteY10" fmla="*/ 38 h 10000"/>
                <a:gd name="connsiteX11" fmla="*/ 3247 w 10000"/>
                <a:gd name="connsiteY11" fmla="*/ 0 h 10000"/>
                <a:gd name="connsiteX12" fmla="*/ 3433 w 10000"/>
                <a:gd name="connsiteY12" fmla="*/ 0 h 10000"/>
                <a:gd name="connsiteX13" fmla="*/ 3433 w 10000"/>
                <a:gd name="connsiteY13" fmla="*/ 0 h 10000"/>
                <a:gd name="connsiteX14" fmla="*/ 3433 w 10000"/>
                <a:gd name="connsiteY14" fmla="*/ 0 h 10000"/>
                <a:gd name="connsiteX15" fmla="*/ 3689 w 10000"/>
                <a:gd name="connsiteY15" fmla="*/ 0 h 10000"/>
                <a:gd name="connsiteX16" fmla="*/ 3864 w 10000"/>
                <a:gd name="connsiteY16" fmla="*/ 38 h 10000"/>
                <a:gd name="connsiteX17" fmla="*/ 3950 w 10000"/>
                <a:gd name="connsiteY17" fmla="*/ 82 h 10000"/>
                <a:gd name="connsiteX18" fmla="*/ 4123 w 10000"/>
                <a:gd name="connsiteY18" fmla="*/ 120 h 10000"/>
                <a:gd name="connsiteX19" fmla="*/ 4309 w 10000"/>
                <a:gd name="connsiteY19" fmla="*/ 208 h 10000"/>
                <a:gd name="connsiteX20" fmla="*/ 4564 w 10000"/>
                <a:gd name="connsiteY20" fmla="*/ 334 h 10000"/>
                <a:gd name="connsiteX21" fmla="*/ 4911 w 10000"/>
                <a:gd name="connsiteY21" fmla="*/ 585 h 10000"/>
                <a:gd name="connsiteX22" fmla="*/ 5612 w 10000"/>
                <a:gd name="connsiteY22" fmla="*/ 1253 h 10000"/>
                <a:gd name="connsiteX23" fmla="*/ 6314 w 10000"/>
                <a:gd name="connsiteY23" fmla="*/ 2090 h 10000"/>
                <a:gd name="connsiteX24" fmla="*/ 7004 w 10000"/>
                <a:gd name="connsiteY24" fmla="*/ 3010 h 10000"/>
                <a:gd name="connsiteX25" fmla="*/ 7718 w 10000"/>
                <a:gd name="connsiteY25" fmla="*/ 4017 h 10000"/>
                <a:gd name="connsiteX26" fmla="*/ 8410 w 10000"/>
                <a:gd name="connsiteY26" fmla="*/ 5019 h 10000"/>
                <a:gd name="connsiteX27" fmla="*/ 9143 w 10000"/>
                <a:gd name="connsiteY27" fmla="*/ 5988 h 10000"/>
                <a:gd name="connsiteX28" fmla="*/ 9443 w 10000"/>
                <a:gd name="connsiteY28" fmla="*/ 6391 h 10000"/>
                <a:gd name="connsiteX29" fmla="*/ 10000 w 10000"/>
                <a:gd name="connsiteY29" fmla="*/ 6976 h 10000"/>
                <a:gd name="connsiteX30" fmla="*/ 10000 w 10000"/>
                <a:gd name="connsiteY30" fmla="*/ 9999 h 10000"/>
                <a:gd name="connsiteX31" fmla="*/ 0 w 10000"/>
                <a:gd name="connsiteY31" fmla="*/ 10000 h 10000"/>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2991 w 10000"/>
                <a:gd name="connsiteY9" fmla="*/ 115 h 10033"/>
                <a:gd name="connsiteX10" fmla="*/ 3076 w 10000"/>
                <a:gd name="connsiteY10" fmla="*/ 71 h 10033"/>
                <a:gd name="connsiteX11" fmla="*/ 3247 w 10000"/>
                <a:gd name="connsiteY11" fmla="*/ 33 h 10033"/>
                <a:gd name="connsiteX12" fmla="*/ 3433 w 10000"/>
                <a:gd name="connsiteY12" fmla="*/ 33 h 10033"/>
                <a:gd name="connsiteX13" fmla="*/ 3433 w 10000"/>
                <a:gd name="connsiteY13" fmla="*/ 33 h 10033"/>
                <a:gd name="connsiteX14" fmla="*/ 3470 w 10000"/>
                <a:gd name="connsiteY14" fmla="*/ 0 h 10033"/>
                <a:gd name="connsiteX15" fmla="*/ 3689 w 10000"/>
                <a:gd name="connsiteY15" fmla="*/ 33 h 10033"/>
                <a:gd name="connsiteX16" fmla="*/ 3864 w 10000"/>
                <a:gd name="connsiteY16" fmla="*/ 71 h 10033"/>
                <a:gd name="connsiteX17" fmla="*/ 3950 w 10000"/>
                <a:gd name="connsiteY17" fmla="*/ 115 h 10033"/>
                <a:gd name="connsiteX18" fmla="*/ 4123 w 10000"/>
                <a:gd name="connsiteY18" fmla="*/ 153 h 10033"/>
                <a:gd name="connsiteX19" fmla="*/ 4309 w 10000"/>
                <a:gd name="connsiteY19" fmla="*/ 241 h 10033"/>
                <a:gd name="connsiteX20" fmla="*/ 4564 w 10000"/>
                <a:gd name="connsiteY20" fmla="*/ 367 h 10033"/>
                <a:gd name="connsiteX21" fmla="*/ 4911 w 10000"/>
                <a:gd name="connsiteY21" fmla="*/ 618 h 10033"/>
                <a:gd name="connsiteX22" fmla="*/ 5612 w 10000"/>
                <a:gd name="connsiteY22" fmla="*/ 1286 h 10033"/>
                <a:gd name="connsiteX23" fmla="*/ 6314 w 10000"/>
                <a:gd name="connsiteY23" fmla="*/ 2123 h 10033"/>
                <a:gd name="connsiteX24" fmla="*/ 7004 w 10000"/>
                <a:gd name="connsiteY24" fmla="*/ 3043 h 10033"/>
                <a:gd name="connsiteX25" fmla="*/ 7718 w 10000"/>
                <a:gd name="connsiteY25" fmla="*/ 4050 h 10033"/>
                <a:gd name="connsiteX26" fmla="*/ 8410 w 10000"/>
                <a:gd name="connsiteY26" fmla="*/ 5052 h 10033"/>
                <a:gd name="connsiteX27" fmla="*/ 9143 w 10000"/>
                <a:gd name="connsiteY27" fmla="*/ 6021 h 10033"/>
                <a:gd name="connsiteX28" fmla="*/ 9443 w 10000"/>
                <a:gd name="connsiteY28" fmla="*/ 6424 h 10033"/>
                <a:gd name="connsiteX29" fmla="*/ 10000 w 10000"/>
                <a:gd name="connsiteY29" fmla="*/ 7009 h 10033"/>
                <a:gd name="connsiteX30" fmla="*/ 10000 w 10000"/>
                <a:gd name="connsiteY30" fmla="*/ 10032 h 10033"/>
                <a:gd name="connsiteX31" fmla="*/ 0 w 10000"/>
                <a:gd name="connsiteY31"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2991 w 10000"/>
                <a:gd name="connsiteY9" fmla="*/ 115 h 10033"/>
                <a:gd name="connsiteX10" fmla="*/ 3076 w 10000"/>
                <a:gd name="connsiteY10" fmla="*/ 71 h 10033"/>
                <a:gd name="connsiteX11" fmla="*/ 3247 w 10000"/>
                <a:gd name="connsiteY11" fmla="*/ 33 h 10033"/>
                <a:gd name="connsiteX12" fmla="*/ 3433 w 10000"/>
                <a:gd name="connsiteY12" fmla="*/ 33 h 10033"/>
                <a:gd name="connsiteX13" fmla="*/ 3470 w 10000"/>
                <a:gd name="connsiteY13" fmla="*/ 0 h 10033"/>
                <a:gd name="connsiteX14" fmla="*/ 3689 w 10000"/>
                <a:gd name="connsiteY14" fmla="*/ 33 h 10033"/>
                <a:gd name="connsiteX15" fmla="*/ 3864 w 10000"/>
                <a:gd name="connsiteY15" fmla="*/ 71 h 10033"/>
                <a:gd name="connsiteX16" fmla="*/ 3950 w 10000"/>
                <a:gd name="connsiteY16" fmla="*/ 115 h 10033"/>
                <a:gd name="connsiteX17" fmla="*/ 4123 w 10000"/>
                <a:gd name="connsiteY17" fmla="*/ 153 h 10033"/>
                <a:gd name="connsiteX18" fmla="*/ 4309 w 10000"/>
                <a:gd name="connsiteY18" fmla="*/ 241 h 10033"/>
                <a:gd name="connsiteX19" fmla="*/ 4564 w 10000"/>
                <a:gd name="connsiteY19" fmla="*/ 367 h 10033"/>
                <a:gd name="connsiteX20" fmla="*/ 4911 w 10000"/>
                <a:gd name="connsiteY20" fmla="*/ 618 h 10033"/>
                <a:gd name="connsiteX21" fmla="*/ 5612 w 10000"/>
                <a:gd name="connsiteY21" fmla="*/ 1286 h 10033"/>
                <a:gd name="connsiteX22" fmla="*/ 6314 w 10000"/>
                <a:gd name="connsiteY22" fmla="*/ 2123 h 10033"/>
                <a:gd name="connsiteX23" fmla="*/ 7004 w 10000"/>
                <a:gd name="connsiteY23" fmla="*/ 3043 h 10033"/>
                <a:gd name="connsiteX24" fmla="*/ 7718 w 10000"/>
                <a:gd name="connsiteY24" fmla="*/ 4050 h 10033"/>
                <a:gd name="connsiteX25" fmla="*/ 8410 w 10000"/>
                <a:gd name="connsiteY25" fmla="*/ 5052 h 10033"/>
                <a:gd name="connsiteX26" fmla="*/ 9143 w 10000"/>
                <a:gd name="connsiteY26" fmla="*/ 6021 h 10033"/>
                <a:gd name="connsiteX27" fmla="*/ 9443 w 10000"/>
                <a:gd name="connsiteY27" fmla="*/ 6424 h 10033"/>
                <a:gd name="connsiteX28" fmla="*/ 10000 w 10000"/>
                <a:gd name="connsiteY28" fmla="*/ 7009 h 10033"/>
                <a:gd name="connsiteX29" fmla="*/ 10000 w 10000"/>
                <a:gd name="connsiteY29" fmla="*/ 10032 h 10033"/>
                <a:gd name="connsiteX30" fmla="*/ 0 w 10000"/>
                <a:gd name="connsiteY30"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2991 w 10000"/>
                <a:gd name="connsiteY9" fmla="*/ 115 h 10033"/>
                <a:gd name="connsiteX10" fmla="*/ 3076 w 10000"/>
                <a:gd name="connsiteY10" fmla="*/ 71 h 10033"/>
                <a:gd name="connsiteX11" fmla="*/ 3247 w 10000"/>
                <a:gd name="connsiteY11" fmla="*/ 33 h 10033"/>
                <a:gd name="connsiteX12" fmla="*/ 3470 w 10000"/>
                <a:gd name="connsiteY12" fmla="*/ 0 h 10033"/>
                <a:gd name="connsiteX13" fmla="*/ 3689 w 10000"/>
                <a:gd name="connsiteY13" fmla="*/ 33 h 10033"/>
                <a:gd name="connsiteX14" fmla="*/ 3864 w 10000"/>
                <a:gd name="connsiteY14" fmla="*/ 71 h 10033"/>
                <a:gd name="connsiteX15" fmla="*/ 3950 w 10000"/>
                <a:gd name="connsiteY15" fmla="*/ 115 h 10033"/>
                <a:gd name="connsiteX16" fmla="*/ 4123 w 10000"/>
                <a:gd name="connsiteY16" fmla="*/ 153 h 10033"/>
                <a:gd name="connsiteX17" fmla="*/ 4309 w 10000"/>
                <a:gd name="connsiteY17" fmla="*/ 241 h 10033"/>
                <a:gd name="connsiteX18" fmla="*/ 4564 w 10000"/>
                <a:gd name="connsiteY18" fmla="*/ 367 h 10033"/>
                <a:gd name="connsiteX19" fmla="*/ 4911 w 10000"/>
                <a:gd name="connsiteY19" fmla="*/ 618 h 10033"/>
                <a:gd name="connsiteX20" fmla="*/ 5612 w 10000"/>
                <a:gd name="connsiteY20" fmla="*/ 1286 h 10033"/>
                <a:gd name="connsiteX21" fmla="*/ 6314 w 10000"/>
                <a:gd name="connsiteY21" fmla="*/ 2123 h 10033"/>
                <a:gd name="connsiteX22" fmla="*/ 7004 w 10000"/>
                <a:gd name="connsiteY22" fmla="*/ 3043 h 10033"/>
                <a:gd name="connsiteX23" fmla="*/ 7718 w 10000"/>
                <a:gd name="connsiteY23" fmla="*/ 4050 h 10033"/>
                <a:gd name="connsiteX24" fmla="*/ 8410 w 10000"/>
                <a:gd name="connsiteY24" fmla="*/ 5052 h 10033"/>
                <a:gd name="connsiteX25" fmla="*/ 9143 w 10000"/>
                <a:gd name="connsiteY25" fmla="*/ 6021 h 10033"/>
                <a:gd name="connsiteX26" fmla="*/ 9443 w 10000"/>
                <a:gd name="connsiteY26" fmla="*/ 6424 h 10033"/>
                <a:gd name="connsiteX27" fmla="*/ 10000 w 10000"/>
                <a:gd name="connsiteY27" fmla="*/ 7009 h 10033"/>
                <a:gd name="connsiteX28" fmla="*/ 10000 w 10000"/>
                <a:gd name="connsiteY28" fmla="*/ 10032 h 10033"/>
                <a:gd name="connsiteX29" fmla="*/ 0 w 10000"/>
                <a:gd name="connsiteY29"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2991 w 10000"/>
                <a:gd name="connsiteY9" fmla="*/ 115 h 10033"/>
                <a:gd name="connsiteX10" fmla="*/ 3076 w 10000"/>
                <a:gd name="connsiteY10" fmla="*/ 71 h 10033"/>
                <a:gd name="connsiteX11" fmla="*/ 3247 w 10000"/>
                <a:gd name="connsiteY11" fmla="*/ 33 h 10033"/>
                <a:gd name="connsiteX12" fmla="*/ 3470 w 10000"/>
                <a:gd name="connsiteY12" fmla="*/ 0 h 10033"/>
                <a:gd name="connsiteX13" fmla="*/ 3689 w 10000"/>
                <a:gd name="connsiteY13" fmla="*/ 33 h 10033"/>
                <a:gd name="connsiteX14" fmla="*/ 3864 w 10000"/>
                <a:gd name="connsiteY14" fmla="*/ 71 h 10033"/>
                <a:gd name="connsiteX15" fmla="*/ 3950 w 10000"/>
                <a:gd name="connsiteY15" fmla="*/ 115 h 10033"/>
                <a:gd name="connsiteX16" fmla="*/ 4123 w 10000"/>
                <a:gd name="connsiteY16" fmla="*/ 153 h 10033"/>
                <a:gd name="connsiteX17" fmla="*/ 4309 w 10000"/>
                <a:gd name="connsiteY17" fmla="*/ 241 h 10033"/>
                <a:gd name="connsiteX18" fmla="*/ 4564 w 10000"/>
                <a:gd name="connsiteY18" fmla="*/ 367 h 10033"/>
                <a:gd name="connsiteX19" fmla="*/ 4911 w 10000"/>
                <a:gd name="connsiteY19" fmla="*/ 618 h 10033"/>
                <a:gd name="connsiteX20" fmla="*/ 5612 w 10000"/>
                <a:gd name="connsiteY20" fmla="*/ 1286 h 10033"/>
                <a:gd name="connsiteX21" fmla="*/ 6314 w 10000"/>
                <a:gd name="connsiteY21" fmla="*/ 2123 h 10033"/>
                <a:gd name="connsiteX22" fmla="*/ 7004 w 10000"/>
                <a:gd name="connsiteY22" fmla="*/ 3043 h 10033"/>
                <a:gd name="connsiteX23" fmla="*/ 7718 w 10000"/>
                <a:gd name="connsiteY23" fmla="*/ 4050 h 10033"/>
                <a:gd name="connsiteX24" fmla="*/ 8410 w 10000"/>
                <a:gd name="connsiteY24" fmla="*/ 5052 h 10033"/>
                <a:gd name="connsiteX25" fmla="*/ 9143 w 10000"/>
                <a:gd name="connsiteY25" fmla="*/ 6021 h 10033"/>
                <a:gd name="connsiteX26" fmla="*/ 9443 w 10000"/>
                <a:gd name="connsiteY26" fmla="*/ 6424 h 10033"/>
                <a:gd name="connsiteX27" fmla="*/ 10000 w 10000"/>
                <a:gd name="connsiteY27" fmla="*/ 7009 h 10033"/>
                <a:gd name="connsiteX28" fmla="*/ 10000 w 10000"/>
                <a:gd name="connsiteY28" fmla="*/ 10032 h 10033"/>
                <a:gd name="connsiteX29" fmla="*/ 0 w 10000"/>
                <a:gd name="connsiteY29"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2991 w 10000"/>
                <a:gd name="connsiteY9" fmla="*/ 115 h 10033"/>
                <a:gd name="connsiteX10" fmla="*/ 3076 w 10000"/>
                <a:gd name="connsiteY10" fmla="*/ 71 h 10033"/>
                <a:gd name="connsiteX11" fmla="*/ 3247 w 10000"/>
                <a:gd name="connsiteY11" fmla="*/ 33 h 10033"/>
                <a:gd name="connsiteX12" fmla="*/ 3470 w 10000"/>
                <a:gd name="connsiteY12" fmla="*/ 0 h 10033"/>
                <a:gd name="connsiteX13" fmla="*/ 3689 w 10000"/>
                <a:gd name="connsiteY13" fmla="*/ 33 h 10033"/>
                <a:gd name="connsiteX14" fmla="*/ 3864 w 10000"/>
                <a:gd name="connsiteY14" fmla="*/ 71 h 10033"/>
                <a:gd name="connsiteX15" fmla="*/ 3950 w 10000"/>
                <a:gd name="connsiteY15" fmla="*/ 115 h 10033"/>
                <a:gd name="connsiteX16" fmla="*/ 4123 w 10000"/>
                <a:gd name="connsiteY16" fmla="*/ 153 h 10033"/>
                <a:gd name="connsiteX17" fmla="*/ 4309 w 10000"/>
                <a:gd name="connsiteY17" fmla="*/ 241 h 10033"/>
                <a:gd name="connsiteX18" fmla="*/ 4564 w 10000"/>
                <a:gd name="connsiteY18" fmla="*/ 367 h 10033"/>
                <a:gd name="connsiteX19" fmla="*/ 4911 w 10000"/>
                <a:gd name="connsiteY19" fmla="*/ 618 h 10033"/>
                <a:gd name="connsiteX20" fmla="*/ 5612 w 10000"/>
                <a:gd name="connsiteY20" fmla="*/ 1286 h 10033"/>
                <a:gd name="connsiteX21" fmla="*/ 6314 w 10000"/>
                <a:gd name="connsiteY21" fmla="*/ 2123 h 10033"/>
                <a:gd name="connsiteX22" fmla="*/ 7004 w 10000"/>
                <a:gd name="connsiteY22" fmla="*/ 3043 h 10033"/>
                <a:gd name="connsiteX23" fmla="*/ 7718 w 10000"/>
                <a:gd name="connsiteY23" fmla="*/ 4050 h 10033"/>
                <a:gd name="connsiteX24" fmla="*/ 8410 w 10000"/>
                <a:gd name="connsiteY24" fmla="*/ 5052 h 10033"/>
                <a:gd name="connsiteX25" fmla="*/ 9143 w 10000"/>
                <a:gd name="connsiteY25" fmla="*/ 6021 h 10033"/>
                <a:gd name="connsiteX26" fmla="*/ 9443 w 10000"/>
                <a:gd name="connsiteY26" fmla="*/ 6424 h 10033"/>
                <a:gd name="connsiteX27" fmla="*/ 10000 w 10000"/>
                <a:gd name="connsiteY27" fmla="*/ 7009 h 10033"/>
                <a:gd name="connsiteX28" fmla="*/ 10000 w 10000"/>
                <a:gd name="connsiteY28" fmla="*/ 10032 h 10033"/>
                <a:gd name="connsiteX29" fmla="*/ 0 w 10000"/>
                <a:gd name="connsiteY29"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3076 w 10000"/>
                <a:gd name="connsiteY9" fmla="*/ 71 h 10033"/>
                <a:gd name="connsiteX10" fmla="*/ 3247 w 10000"/>
                <a:gd name="connsiteY10" fmla="*/ 33 h 10033"/>
                <a:gd name="connsiteX11" fmla="*/ 3470 w 10000"/>
                <a:gd name="connsiteY11" fmla="*/ 0 h 10033"/>
                <a:gd name="connsiteX12" fmla="*/ 3689 w 10000"/>
                <a:gd name="connsiteY12" fmla="*/ 33 h 10033"/>
                <a:gd name="connsiteX13" fmla="*/ 3864 w 10000"/>
                <a:gd name="connsiteY13" fmla="*/ 71 h 10033"/>
                <a:gd name="connsiteX14" fmla="*/ 3950 w 10000"/>
                <a:gd name="connsiteY14" fmla="*/ 115 h 10033"/>
                <a:gd name="connsiteX15" fmla="*/ 4123 w 10000"/>
                <a:gd name="connsiteY15" fmla="*/ 153 h 10033"/>
                <a:gd name="connsiteX16" fmla="*/ 4309 w 10000"/>
                <a:gd name="connsiteY16" fmla="*/ 241 h 10033"/>
                <a:gd name="connsiteX17" fmla="*/ 4564 w 10000"/>
                <a:gd name="connsiteY17" fmla="*/ 367 h 10033"/>
                <a:gd name="connsiteX18" fmla="*/ 4911 w 10000"/>
                <a:gd name="connsiteY18" fmla="*/ 618 h 10033"/>
                <a:gd name="connsiteX19" fmla="*/ 5612 w 10000"/>
                <a:gd name="connsiteY19" fmla="*/ 1286 h 10033"/>
                <a:gd name="connsiteX20" fmla="*/ 6314 w 10000"/>
                <a:gd name="connsiteY20" fmla="*/ 2123 h 10033"/>
                <a:gd name="connsiteX21" fmla="*/ 7004 w 10000"/>
                <a:gd name="connsiteY21" fmla="*/ 3043 h 10033"/>
                <a:gd name="connsiteX22" fmla="*/ 7718 w 10000"/>
                <a:gd name="connsiteY22" fmla="*/ 4050 h 10033"/>
                <a:gd name="connsiteX23" fmla="*/ 8410 w 10000"/>
                <a:gd name="connsiteY23" fmla="*/ 5052 h 10033"/>
                <a:gd name="connsiteX24" fmla="*/ 9143 w 10000"/>
                <a:gd name="connsiteY24" fmla="*/ 6021 h 10033"/>
                <a:gd name="connsiteX25" fmla="*/ 9443 w 10000"/>
                <a:gd name="connsiteY25" fmla="*/ 6424 h 10033"/>
                <a:gd name="connsiteX26" fmla="*/ 10000 w 10000"/>
                <a:gd name="connsiteY26" fmla="*/ 7009 h 10033"/>
                <a:gd name="connsiteX27" fmla="*/ 10000 w 10000"/>
                <a:gd name="connsiteY27" fmla="*/ 10032 h 10033"/>
                <a:gd name="connsiteX28" fmla="*/ 0 w 10000"/>
                <a:gd name="connsiteY28"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3076 w 10000"/>
                <a:gd name="connsiteY9" fmla="*/ 71 h 10033"/>
                <a:gd name="connsiteX10" fmla="*/ 3247 w 10000"/>
                <a:gd name="connsiteY10" fmla="*/ 33 h 10033"/>
                <a:gd name="connsiteX11" fmla="*/ 3470 w 10000"/>
                <a:gd name="connsiteY11" fmla="*/ 0 h 10033"/>
                <a:gd name="connsiteX12" fmla="*/ 3689 w 10000"/>
                <a:gd name="connsiteY12" fmla="*/ 33 h 10033"/>
                <a:gd name="connsiteX13" fmla="*/ 3864 w 10000"/>
                <a:gd name="connsiteY13" fmla="*/ 71 h 10033"/>
                <a:gd name="connsiteX14" fmla="*/ 4123 w 10000"/>
                <a:gd name="connsiteY14" fmla="*/ 153 h 10033"/>
                <a:gd name="connsiteX15" fmla="*/ 4309 w 10000"/>
                <a:gd name="connsiteY15" fmla="*/ 241 h 10033"/>
                <a:gd name="connsiteX16" fmla="*/ 4564 w 10000"/>
                <a:gd name="connsiteY16" fmla="*/ 367 h 10033"/>
                <a:gd name="connsiteX17" fmla="*/ 4911 w 10000"/>
                <a:gd name="connsiteY17" fmla="*/ 618 h 10033"/>
                <a:gd name="connsiteX18" fmla="*/ 5612 w 10000"/>
                <a:gd name="connsiteY18" fmla="*/ 1286 h 10033"/>
                <a:gd name="connsiteX19" fmla="*/ 6314 w 10000"/>
                <a:gd name="connsiteY19" fmla="*/ 2123 h 10033"/>
                <a:gd name="connsiteX20" fmla="*/ 7004 w 10000"/>
                <a:gd name="connsiteY20" fmla="*/ 3043 h 10033"/>
                <a:gd name="connsiteX21" fmla="*/ 7718 w 10000"/>
                <a:gd name="connsiteY21" fmla="*/ 4050 h 10033"/>
                <a:gd name="connsiteX22" fmla="*/ 8410 w 10000"/>
                <a:gd name="connsiteY22" fmla="*/ 5052 h 10033"/>
                <a:gd name="connsiteX23" fmla="*/ 9143 w 10000"/>
                <a:gd name="connsiteY23" fmla="*/ 6021 h 10033"/>
                <a:gd name="connsiteX24" fmla="*/ 9443 w 10000"/>
                <a:gd name="connsiteY24" fmla="*/ 6424 h 10033"/>
                <a:gd name="connsiteX25" fmla="*/ 10000 w 10000"/>
                <a:gd name="connsiteY25" fmla="*/ 7009 h 10033"/>
                <a:gd name="connsiteX26" fmla="*/ 10000 w 10000"/>
                <a:gd name="connsiteY26" fmla="*/ 10032 h 10033"/>
                <a:gd name="connsiteX27" fmla="*/ 0 w 10000"/>
                <a:gd name="connsiteY27"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3076 w 10000"/>
                <a:gd name="connsiteY9" fmla="*/ 71 h 10033"/>
                <a:gd name="connsiteX10" fmla="*/ 3247 w 10000"/>
                <a:gd name="connsiteY10" fmla="*/ 33 h 10033"/>
                <a:gd name="connsiteX11" fmla="*/ 3470 w 10000"/>
                <a:gd name="connsiteY11" fmla="*/ 0 h 10033"/>
                <a:gd name="connsiteX12" fmla="*/ 3689 w 10000"/>
                <a:gd name="connsiteY12" fmla="*/ 33 h 10033"/>
                <a:gd name="connsiteX13" fmla="*/ 3864 w 10000"/>
                <a:gd name="connsiteY13" fmla="*/ 71 h 10033"/>
                <a:gd name="connsiteX14" fmla="*/ 4123 w 10000"/>
                <a:gd name="connsiteY14" fmla="*/ 153 h 10033"/>
                <a:gd name="connsiteX15" fmla="*/ 4309 w 10000"/>
                <a:gd name="connsiteY15" fmla="*/ 241 h 10033"/>
                <a:gd name="connsiteX16" fmla="*/ 4564 w 10000"/>
                <a:gd name="connsiteY16" fmla="*/ 367 h 10033"/>
                <a:gd name="connsiteX17" fmla="*/ 4911 w 10000"/>
                <a:gd name="connsiteY17" fmla="*/ 618 h 10033"/>
                <a:gd name="connsiteX18" fmla="*/ 5612 w 10000"/>
                <a:gd name="connsiteY18" fmla="*/ 1286 h 10033"/>
                <a:gd name="connsiteX19" fmla="*/ 6314 w 10000"/>
                <a:gd name="connsiteY19" fmla="*/ 2123 h 10033"/>
                <a:gd name="connsiteX20" fmla="*/ 7004 w 10000"/>
                <a:gd name="connsiteY20" fmla="*/ 3043 h 10033"/>
                <a:gd name="connsiteX21" fmla="*/ 7718 w 10000"/>
                <a:gd name="connsiteY21" fmla="*/ 4050 h 10033"/>
                <a:gd name="connsiteX22" fmla="*/ 8410 w 10000"/>
                <a:gd name="connsiteY22" fmla="*/ 5052 h 10033"/>
                <a:gd name="connsiteX23" fmla="*/ 9143 w 10000"/>
                <a:gd name="connsiteY23" fmla="*/ 6021 h 10033"/>
                <a:gd name="connsiteX24" fmla="*/ 9443 w 10000"/>
                <a:gd name="connsiteY24" fmla="*/ 6424 h 10033"/>
                <a:gd name="connsiteX25" fmla="*/ 10000 w 10000"/>
                <a:gd name="connsiteY25" fmla="*/ 7009 h 10033"/>
                <a:gd name="connsiteX26" fmla="*/ 10000 w 10000"/>
                <a:gd name="connsiteY26" fmla="*/ 10032 h 10033"/>
                <a:gd name="connsiteX27" fmla="*/ 0 w 10000"/>
                <a:gd name="connsiteY27"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3076 w 10000"/>
                <a:gd name="connsiteY9" fmla="*/ 71 h 10033"/>
                <a:gd name="connsiteX10" fmla="*/ 3247 w 10000"/>
                <a:gd name="connsiteY10" fmla="*/ 33 h 10033"/>
                <a:gd name="connsiteX11" fmla="*/ 3470 w 10000"/>
                <a:gd name="connsiteY11" fmla="*/ 0 h 10033"/>
                <a:gd name="connsiteX12" fmla="*/ 3689 w 10000"/>
                <a:gd name="connsiteY12" fmla="*/ 33 h 10033"/>
                <a:gd name="connsiteX13" fmla="*/ 3864 w 10000"/>
                <a:gd name="connsiteY13" fmla="*/ 71 h 10033"/>
                <a:gd name="connsiteX14" fmla="*/ 4123 w 10000"/>
                <a:gd name="connsiteY14" fmla="*/ 153 h 10033"/>
                <a:gd name="connsiteX15" fmla="*/ 4309 w 10000"/>
                <a:gd name="connsiteY15" fmla="*/ 241 h 10033"/>
                <a:gd name="connsiteX16" fmla="*/ 4564 w 10000"/>
                <a:gd name="connsiteY16" fmla="*/ 367 h 10033"/>
                <a:gd name="connsiteX17" fmla="*/ 4911 w 10000"/>
                <a:gd name="connsiteY17" fmla="*/ 618 h 10033"/>
                <a:gd name="connsiteX18" fmla="*/ 5612 w 10000"/>
                <a:gd name="connsiteY18" fmla="*/ 1286 h 10033"/>
                <a:gd name="connsiteX19" fmla="*/ 6314 w 10000"/>
                <a:gd name="connsiteY19" fmla="*/ 2123 h 10033"/>
                <a:gd name="connsiteX20" fmla="*/ 7004 w 10000"/>
                <a:gd name="connsiteY20" fmla="*/ 3043 h 10033"/>
                <a:gd name="connsiteX21" fmla="*/ 7718 w 10000"/>
                <a:gd name="connsiteY21" fmla="*/ 4050 h 10033"/>
                <a:gd name="connsiteX22" fmla="*/ 8410 w 10000"/>
                <a:gd name="connsiteY22" fmla="*/ 5052 h 10033"/>
                <a:gd name="connsiteX23" fmla="*/ 9143 w 10000"/>
                <a:gd name="connsiteY23" fmla="*/ 6021 h 10033"/>
                <a:gd name="connsiteX24" fmla="*/ 9443 w 10000"/>
                <a:gd name="connsiteY24" fmla="*/ 6424 h 10033"/>
                <a:gd name="connsiteX25" fmla="*/ 10000 w 10000"/>
                <a:gd name="connsiteY25" fmla="*/ 7009 h 10033"/>
                <a:gd name="connsiteX26" fmla="*/ 10000 w 10000"/>
                <a:gd name="connsiteY26" fmla="*/ 10032 h 10033"/>
                <a:gd name="connsiteX27" fmla="*/ 0 w 10000"/>
                <a:gd name="connsiteY27"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3076 w 10000"/>
                <a:gd name="connsiteY9" fmla="*/ 71 h 10033"/>
                <a:gd name="connsiteX10" fmla="*/ 3247 w 10000"/>
                <a:gd name="connsiteY10" fmla="*/ 33 h 10033"/>
                <a:gd name="connsiteX11" fmla="*/ 3470 w 10000"/>
                <a:gd name="connsiteY11" fmla="*/ 0 h 10033"/>
                <a:gd name="connsiteX12" fmla="*/ 3689 w 10000"/>
                <a:gd name="connsiteY12" fmla="*/ 33 h 10033"/>
                <a:gd name="connsiteX13" fmla="*/ 3864 w 10000"/>
                <a:gd name="connsiteY13" fmla="*/ 71 h 10033"/>
                <a:gd name="connsiteX14" fmla="*/ 4123 w 10000"/>
                <a:gd name="connsiteY14" fmla="*/ 153 h 10033"/>
                <a:gd name="connsiteX15" fmla="*/ 4309 w 10000"/>
                <a:gd name="connsiteY15" fmla="*/ 241 h 10033"/>
                <a:gd name="connsiteX16" fmla="*/ 4564 w 10000"/>
                <a:gd name="connsiteY16" fmla="*/ 367 h 10033"/>
                <a:gd name="connsiteX17" fmla="*/ 4911 w 10000"/>
                <a:gd name="connsiteY17" fmla="*/ 618 h 10033"/>
                <a:gd name="connsiteX18" fmla="*/ 5612 w 10000"/>
                <a:gd name="connsiteY18" fmla="*/ 1286 h 10033"/>
                <a:gd name="connsiteX19" fmla="*/ 6314 w 10000"/>
                <a:gd name="connsiteY19" fmla="*/ 2123 h 10033"/>
                <a:gd name="connsiteX20" fmla="*/ 7004 w 10000"/>
                <a:gd name="connsiteY20" fmla="*/ 3043 h 10033"/>
                <a:gd name="connsiteX21" fmla="*/ 7718 w 10000"/>
                <a:gd name="connsiteY21" fmla="*/ 4050 h 10033"/>
                <a:gd name="connsiteX22" fmla="*/ 8410 w 10000"/>
                <a:gd name="connsiteY22" fmla="*/ 5052 h 10033"/>
                <a:gd name="connsiteX23" fmla="*/ 9143 w 10000"/>
                <a:gd name="connsiteY23" fmla="*/ 6021 h 10033"/>
                <a:gd name="connsiteX24" fmla="*/ 9443 w 10000"/>
                <a:gd name="connsiteY24" fmla="*/ 6424 h 10033"/>
                <a:gd name="connsiteX25" fmla="*/ 10000 w 10000"/>
                <a:gd name="connsiteY25" fmla="*/ 7009 h 10033"/>
                <a:gd name="connsiteX26" fmla="*/ 10000 w 10000"/>
                <a:gd name="connsiteY26" fmla="*/ 10032 h 10033"/>
                <a:gd name="connsiteX27" fmla="*/ 4539 w 10000"/>
                <a:gd name="connsiteY27" fmla="*/ 10029 h 10033"/>
                <a:gd name="connsiteX28" fmla="*/ 0 w 10000"/>
                <a:gd name="connsiteY28" fmla="*/ 10033 h 10033"/>
                <a:gd name="connsiteX0" fmla="*/ 0 w 10000"/>
                <a:gd name="connsiteY0" fmla="*/ 10033 h 10033"/>
                <a:gd name="connsiteX1" fmla="*/ 30 w 10000"/>
                <a:gd name="connsiteY1" fmla="*/ 2916 h 10033"/>
                <a:gd name="connsiteX2" fmla="*/ 624 w 10000"/>
                <a:gd name="connsiteY2" fmla="*/ 2042 h 10033"/>
                <a:gd name="connsiteX3" fmla="*/ 1336 w 10000"/>
                <a:gd name="connsiteY3" fmla="*/ 1249 h 10033"/>
                <a:gd name="connsiteX4" fmla="*/ 1671 w 10000"/>
                <a:gd name="connsiteY4" fmla="*/ 908 h 10033"/>
                <a:gd name="connsiteX5" fmla="*/ 2123 w 10000"/>
                <a:gd name="connsiteY5" fmla="*/ 574 h 10033"/>
                <a:gd name="connsiteX6" fmla="*/ 2460 w 10000"/>
                <a:gd name="connsiteY6" fmla="*/ 322 h 10033"/>
                <a:gd name="connsiteX7" fmla="*/ 2641 w 10000"/>
                <a:gd name="connsiteY7" fmla="*/ 241 h 10033"/>
                <a:gd name="connsiteX8" fmla="*/ 2818 w 10000"/>
                <a:gd name="connsiteY8" fmla="*/ 153 h 10033"/>
                <a:gd name="connsiteX9" fmla="*/ 3076 w 10000"/>
                <a:gd name="connsiteY9" fmla="*/ 71 h 10033"/>
                <a:gd name="connsiteX10" fmla="*/ 3247 w 10000"/>
                <a:gd name="connsiteY10" fmla="*/ 33 h 10033"/>
                <a:gd name="connsiteX11" fmla="*/ 3470 w 10000"/>
                <a:gd name="connsiteY11" fmla="*/ 0 h 10033"/>
                <a:gd name="connsiteX12" fmla="*/ 3689 w 10000"/>
                <a:gd name="connsiteY12" fmla="*/ 33 h 10033"/>
                <a:gd name="connsiteX13" fmla="*/ 3864 w 10000"/>
                <a:gd name="connsiteY13" fmla="*/ 71 h 10033"/>
                <a:gd name="connsiteX14" fmla="*/ 4123 w 10000"/>
                <a:gd name="connsiteY14" fmla="*/ 153 h 10033"/>
                <a:gd name="connsiteX15" fmla="*/ 4309 w 10000"/>
                <a:gd name="connsiteY15" fmla="*/ 241 h 10033"/>
                <a:gd name="connsiteX16" fmla="*/ 4564 w 10000"/>
                <a:gd name="connsiteY16" fmla="*/ 367 h 10033"/>
                <a:gd name="connsiteX17" fmla="*/ 4911 w 10000"/>
                <a:gd name="connsiteY17" fmla="*/ 618 h 10033"/>
                <a:gd name="connsiteX18" fmla="*/ 5612 w 10000"/>
                <a:gd name="connsiteY18" fmla="*/ 1286 h 10033"/>
                <a:gd name="connsiteX19" fmla="*/ 6314 w 10000"/>
                <a:gd name="connsiteY19" fmla="*/ 2123 h 10033"/>
                <a:gd name="connsiteX20" fmla="*/ 7004 w 10000"/>
                <a:gd name="connsiteY20" fmla="*/ 3043 h 10033"/>
                <a:gd name="connsiteX21" fmla="*/ 7718 w 10000"/>
                <a:gd name="connsiteY21" fmla="*/ 4050 h 10033"/>
                <a:gd name="connsiteX22" fmla="*/ 8410 w 10000"/>
                <a:gd name="connsiteY22" fmla="*/ 5052 h 10033"/>
                <a:gd name="connsiteX23" fmla="*/ 9143 w 10000"/>
                <a:gd name="connsiteY23" fmla="*/ 6021 h 10033"/>
                <a:gd name="connsiteX24" fmla="*/ 9443 w 10000"/>
                <a:gd name="connsiteY24" fmla="*/ 6424 h 10033"/>
                <a:gd name="connsiteX25" fmla="*/ 10000 w 10000"/>
                <a:gd name="connsiteY25" fmla="*/ 7009 h 10033"/>
                <a:gd name="connsiteX26" fmla="*/ 10000 w 10000"/>
                <a:gd name="connsiteY26" fmla="*/ 10032 h 10033"/>
                <a:gd name="connsiteX27" fmla="*/ 4539 w 10000"/>
                <a:gd name="connsiteY27" fmla="*/ 10029 h 10033"/>
                <a:gd name="connsiteX28" fmla="*/ 0 w 10000"/>
                <a:gd name="connsiteY28" fmla="*/ 10033 h 10033"/>
                <a:gd name="connsiteX0" fmla="*/ 4509 w 9970"/>
                <a:gd name="connsiteY0" fmla="*/ 10029 h 10032"/>
                <a:gd name="connsiteX1" fmla="*/ 0 w 9970"/>
                <a:gd name="connsiteY1" fmla="*/ 2916 h 10032"/>
                <a:gd name="connsiteX2" fmla="*/ 594 w 9970"/>
                <a:gd name="connsiteY2" fmla="*/ 2042 h 10032"/>
                <a:gd name="connsiteX3" fmla="*/ 1306 w 9970"/>
                <a:gd name="connsiteY3" fmla="*/ 1249 h 10032"/>
                <a:gd name="connsiteX4" fmla="*/ 1641 w 9970"/>
                <a:gd name="connsiteY4" fmla="*/ 908 h 10032"/>
                <a:gd name="connsiteX5" fmla="*/ 2093 w 9970"/>
                <a:gd name="connsiteY5" fmla="*/ 574 h 10032"/>
                <a:gd name="connsiteX6" fmla="*/ 2430 w 9970"/>
                <a:gd name="connsiteY6" fmla="*/ 322 h 10032"/>
                <a:gd name="connsiteX7" fmla="*/ 2611 w 9970"/>
                <a:gd name="connsiteY7" fmla="*/ 241 h 10032"/>
                <a:gd name="connsiteX8" fmla="*/ 2788 w 9970"/>
                <a:gd name="connsiteY8" fmla="*/ 153 h 10032"/>
                <a:gd name="connsiteX9" fmla="*/ 3046 w 9970"/>
                <a:gd name="connsiteY9" fmla="*/ 71 h 10032"/>
                <a:gd name="connsiteX10" fmla="*/ 3217 w 9970"/>
                <a:gd name="connsiteY10" fmla="*/ 33 h 10032"/>
                <a:gd name="connsiteX11" fmla="*/ 3440 w 9970"/>
                <a:gd name="connsiteY11" fmla="*/ 0 h 10032"/>
                <a:gd name="connsiteX12" fmla="*/ 3659 w 9970"/>
                <a:gd name="connsiteY12" fmla="*/ 33 h 10032"/>
                <a:gd name="connsiteX13" fmla="*/ 3834 w 9970"/>
                <a:gd name="connsiteY13" fmla="*/ 71 h 10032"/>
                <a:gd name="connsiteX14" fmla="*/ 4093 w 9970"/>
                <a:gd name="connsiteY14" fmla="*/ 153 h 10032"/>
                <a:gd name="connsiteX15" fmla="*/ 4279 w 9970"/>
                <a:gd name="connsiteY15" fmla="*/ 241 h 10032"/>
                <a:gd name="connsiteX16" fmla="*/ 4534 w 9970"/>
                <a:gd name="connsiteY16" fmla="*/ 367 h 10032"/>
                <a:gd name="connsiteX17" fmla="*/ 4881 w 9970"/>
                <a:gd name="connsiteY17" fmla="*/ 618 h 10032"/>
                <a:gd name="connsiteX18" fmla="*/ 5582 w 9970"/>
                <a:gd name="connsiteY18" fmla="*/ 1286 h 10032"/>
                <a:gd name="connsiteX19" fmla="*/ 6284 w 9970"/>
                <a:gd name="connsiteY19" fmla="*/ 2123 h 10032"/>
                <a:gd name="connsiteX20" fmla="*/ 6974 w 9970"/>
                <a:gd name="connsiteY20" fmla="*/ 3043 h 10032"/>
                <a:gd name="connsiteX21" fmla="*/ 7688 w 9970"/>
                <a:gd name="connsiteY21" fmla="*/ 4050 h 10032"/>
                <a:gd name="connsiteX22" fmla="*/ 8380 w 9970"/>
                <a:gd name="connsiteY22" fmla="*/ 5052 h 10032"/>
                <a:gd name="connsiteX23" fmla="*/ 9113 w 9970"/>
                <a:gd name="connsiteY23" fmla="*/ 6021 h 10032"/>
                <a:gd name="connsiteX24" fmla="*/ 9413 w 9970"/>
                <a:gd name="connsiteY24" fmla="*/ 6424 h 10032"/>
                <a:gd name="connsiteX25" fmla="*/ 9970 w 9970"/>
                <a:gd name="connsiteY25" fmla="*/ 7009 h 10032"/>
                <a:gd name="connsiteX26" fmla="*/ 9970 w 9970"/>
                <a:gd name="connsiteY26" fmla="*/ 10032 h 10032"/>
                <a:gd name="connsiteX27" fmla="*/ 4509 w 9970"/>
                <a:gd name="connsiteY27" fmla="*/ 10029 h 10032"/>
                <a:gd name="connsiteX0" fmla="*/ 3927 w 9404"/>
                <a:gd name="connsiteY0" fmla="*/ 9997 h 10000"/>
                <a:gd name="connsiteX1" fmla="*/ 0 w 9404"/>
                <a:gd name="connsiteY1" fmla="*/ 2035 h 10000"/>
                <a:gd name="connsiteX2" fmla="*/ 714 w 9404"/>
                <a:gd name="connsiteY2" fmla="*/ 1245 h 10000"/>
                <a:gd name="connsiteX3" fmla="*/ 1050 w 9404"/>
                <a:gd name="connsiteY3" fmla="*/ 905 h 10000"/>
                <a:gd name="connsiteX4" fmla="*/ 1503 w 9404"/>
                <a:gd name="connsiteY4" fmla="*/ 572 h 10000"/>
                <a:gd name="connsiteX5" fmla="*/ 1841 w 9404"/>
                <a:gd name="connsiteY5" fmla="*/ 321 h 10000"/>
                <a:gd name="connsiteX6" fmla="*/ 2023 w 9404"/>
                <a:gd name="connsiteY6" fmla="*/ 240 h 10000"/>
                <a:gd name="connsiteX7" fmla="*/ 2200 w 9404"/>
                <a:gd name="connsiteY7" fmla="*/ 153 h 10000"/>
                <a:gd name="connsiteX8" fmla="*/ 2459 w 9404"/>
                <a:gd name="connsiteY8" fmla="*/ 71 h 10000"/>
                <a:gd name="connsiteX9" fmla="*/ 2631 w 9404"/>
                <a:gd name="connsiteY9" fmla="*/ 33 h 10000"/>
                <a:gd name="connsiteX10" fmla="*/ 2854 w 9404"/>
                <a:gd name="connsiteY10" fmla="*/ 0 h 10000"/>
                <a:gd name="connsiteX11" fmla="*/ 3074 w 9404"/>
                <a:gd name="connsiteY11" fmla="*/ 33 h 10000"/>
                <a:gd name="connsiteX12" fmla="*/ 3250 w 9404"/>
                <a:gd name="connsiteY12" fmla="*/ 71 h 10000"/>
                <a:gd name="connsiteX13" fmla="*/ 3509 w 9404"/>
                <a:gd name="connsiteY13" fmla="*/ 153 h 10000"/>
                <a:gd name="connsiteX14" fmla="*/ 3696 w 9404"/>
                <a:gd name="connsiteY14" fmla="*/ 240 h 10000"/>
                <a:gd name="connsiteX15" fmla="*/ 3952 w 9404"/>
                <a:gd name="connsiteY15" fmla="*/ 366 h 10000"/>
                <a:gd name="connsiteX16" fmla="*/ 4300 w 9404"/>
                <a:gd name="connsiteY16" fmla="*/ 616 h 10000"/>
                <a:gd name="connsiteX17" fmla="*/ 5003 w 9404"/>
                <a:gd name="connsiteY17" fmla="*/ 1282 h 10000"/>
                <a:gd name="connsiteX18" fmla="*/ 5707 w 9404"/>
                <a:gd name="connsiteY18" fmla="*/ 2116 h 10000"/>
                <a:gd name="connsiteX19" fmla="*/ 6399 w 9404"/>
                <a:gd name="connsiteY19" fmla="*/ 3033 h 10000"/>
                <a:gd name="connsiteX20" fmla="*/ 7115 w 9404"/>
                <a:gd name="connsiteY20" fmla="*/ 4037 h 10000"/>
                <a:gd name="connsiteX21" fmla="*/ 7809 w 9404"/>
                <a:gd name="connsiteY21" fmla="*/ 5036 h 10000"/>
                <a:gd name="connsiteX22" fmla="*/ 8544 w 9404"/>
                <a:gd name="connsiteY22" fmla="*/ 6002 h 10000"/>
                <a:gd name="connsiteX23" fmla="*/ 8845 w 9404"/>
                <a:gd name="connsiteY23" fmla="*/ 6404 h 10000"/>
                <a:gd name="connsiteX24" fmla="*/ 9404 w 9404"/>
                <a:gd name="connsiteY24" fmla="*/ 6987 h 10000"/>
                <a:gd name="connsiteX25" fmla="*/ 9404 w 9404"/>
                <a:gd name="connsiteY25" fmla="*/ 10000 h 10000"/>
                <a:gd name="connsiteX26" fmla="*/ 3927 w 9404"/>
                <a:gd name="connsiteY26" fmla="*/ 9997 h 10000"/>
                <a:gd name="connsiteX0" fmla="*/ 3417 w 9241"/>
                <a:gd name="connsiteY0" fmla="*/ 9997 h 10000"/>
                <a:gd name="connsiteX1" fmla="*/ 0 w 9241"/>
                <a:gd name="connsiteY1" fmla="*/ 1245 h 10000"/>
                <a:gd name="connsiteX2" fmla="*/ 358 w 9241"/>
                <a:gd name="connsiteY2" fmla="*/ 905 h 10000"/>
                <a:gd name="connsiteX3" fmla="*/ 839 w 9241"/>
                <a:gd name="connsiteY3" fmla="*/ 572 h 10000"/>
                <a:gd name="connsiteX4" fmla="*/ 1199 w 9241"/>
                <a:gd name="connsiteY4" fmla="*/ 321 h 10000"/>
                <a:gd name="connsiteX5" fmla="*/ 1392 w 9241"/>
                <a:gd name="connsiteY5" fmla="*/ 240 h 10000"/>
                <a:gd name="connsiteX6" fmla="*/ 1580 w 9241"/>
                <a:gd name="connsiteY6" fmla="*/ 153 h 10000"/>
                <a:gd name="connsiteX7" fmla="*/ 1856 w 9241"/>
                <a:gd name="connsiteY7" fmla="*/ 71 h 10000"/>
                <a:gd name="connsiteX8" fmla="*/ 2039 w 9241"/>
                <a:gd name="connsiteY8" fmla="*/ 33 h 10000"/>
                <a:gd name="connsiteX9" fmla="*/ 2276 w 9241"/>
                <a:gd name="connsiteY9" fmla="*/ 0 h 10000"/>
                <a:gd name="connsiteX10" fmla="*/ 2510 w 9241"/>
                <a:gd name="connsiteY10" fmla="*/ 33 h 10000"/>
                <a:gd name="connsiteX11" fmla="*/ 2697 w 9241"/>
                <a:gd name="connsiteY11" fmla="*/ 71 h 10000"/>
                <a:gd name="connsiteX12" fmla="*/ 2972 w 9241"/>
                <a:gd name="connsiteY12" fmla="*/ 153 h 10000"/>
                <a:gd name="connsiteX13" fmla="*/ 3171 w 9241"/>
                <a:gd name="connsiteY13" fmla="*/ 240 h 10000"/>
                <a:gd name="connsiteX14" fmla="*/ 3443 w 9241"/>
                <a:gd name="connsiteY14" fmla="*/ 366 h 10000"/>
                <a:gd name="connsiteX15" fmla="*/ 3814 w 9241"/>
                <a:gd name="connsiteY15" fmla="*/ 616 h 10000"/>
                <a:gd name="connsiteX16" fmla="*/ 4561 w 9241"/>
                <a:gd name="connsiteY16" fmla="*/ 1282 h 10000"/>
                <a:gd name="connsiteX17" fmla="*/ 5310 w 9241"/>
                <a:gd name="connsiteY17" fmla="*/ 2116 h 10000"/>
                <a:gd name="connsiteX18" fmla="*/ 6046 w 9241"/>
                <a:gd name="connsiteY18" fmla="*/ 3033 h 10000"/>
                <a:gd name="connsiteX19" fmla="*/ 6807 w 9241"/>
                <a:gd name="connsiteY19" fmla="*/ 4037 h 10000"/>
                <a:gd name="connsiteX20" fmla="*/ 7545 w 9241"/>
                <a:gd name="connsiteY20" fmla="*/ 5036 h 10000"/>
                <a:gd name="connsiteX21" fmla="*/ 8326 w 9241"/>
                <a:gd name="connsiteY21" fmla="*/ 6002 h 10000"/>
                <a:gd name="connsiteX22" fmla="*/ 8647 w 9241"/>
                <a:gd name="connsiteY22" fmla="*/ 6404 h 10000"/>
                <a:gd name="connsiteX23" fmla="*/ 9241 w 9241"/>
                <a:gd name="connsiteY23" fmla="*/ 6987 h 10000"/>
                <a:gd name="connsiteX24" fmla="*/ 9241 w 9241"/>
                <a:gd name="connsiteY24" fmla="*/ 10000 h 10000"/>
                <a:gd name="connsiteX25" fmla="*/ 3417 w 9241"/>
                <a:gd name="connsiteY25" fmla="*/ 9997 h 10000"/>
                <a:gd name="connsiteX0" fmla="*/ 3311 w 9613"/>
                <a:gd name="connsiteY0" fmla="*/ 9997 h 10000"/>
                <a:gd name="connsiteX1" fmla="*/ 0 w 9613"/>
                <a:gd name="connsiteY1" fmla="*/ 905 h 10000"/>
                <a:gd name="connsiteX2" fmla="*/ 521 w 9613"/>
                <a:gd name="connsiteY2" fmla="*/ 572 h 10000"/>
                <a:gd name="connsiteX3" fmla="*/ 910 w 9613"/>
                <a:gd name="connsiteY3" fmla="*/ 321 h 10000"/>
                <a:gd name="connsiteX4" fmla="*/ 1119 w 9613"/>
                <a:gd name="connsiteY4" fmla="*/ 240 h 10000"/>
                <a:gd name="connsiteX5" fmla="*/ 1323 w 9613"/>
                <a:gd name="connsiteY5" fmla="*/ 153 h 10000"/>
                <a:gd name="connsiteX6" fmla="*/ 1621 w 9613"/>
                <a:gd name="connsiteY6" fmla="*/ 71 h 10000"/>
                <a:gd name="connsiteX7" fmla="*/ 1819 w 9613"/>
                <a:gd name="connsiteY7" fmla="*/ 33 h 10000"/>
                <a:gd name="connsiteX8" fmla="*/ 2076 w 9613"/>
                <a:gd name="connsiteY8" fmla="*/ 0 h 10000"/>
                <a:gd name="connsiteX9" fmla="*/ 2329 w 9613"/>
                <a:gd name="connsiteY9" fmla="*/ 33 h 10000"/>
                <a:gd name="connsiteX10" fmla="*/ 2532 w 9613"/>
                <a:gd name="connsiteY10" fmla="*/ 71 h 10000"/>
                <a:gd name="connsiteX11" fmla="*/ 2829 w 9613"/>
                <a:gd name="connsiteY11" fmla="*/ 153 h 10000"/>
                <a:gd name="connsiteX12" fmla="*/ 3044 w 9613"/>
                <a:gd name="connsiteY12" fmla="*/ 240 h 10000"/>
                <a:gd name="connsiteX13" fmla="*/ 3339 w 9613"/>
                <a:gd name="connsiteY13" fmla="*/ 366 h 10000"/>
                <a:gd name="connsiteX14" fmla="*/ 3740 w 9613"/>
                <a:gd name="connsiteY14" fmla="*/ 616 h 10000"/>
                <a:gd name="connsiteX15" fmla="*/ 4549 w 9613"/>
                <a:gd name="connsiteY15" fmla="*/ 1282 h 10000"/>
                <a:gd name="connsiteX16" fmla="*/ 5359 w 9613"/>
                <a:gd name="connsiteY16" fmla="*/ 2116 h 10000"/>
                <a:gd name="connsiteX17" fmla="*/ 6156 w 9613"/>
                <a:gd name="connsiteY17" fmla="*/ 3033 h 10000"/>
                <a:gd name="connsiteX18" fmla="*/ 6979 w 9613"/>
                <a:gd name="connsiteY18" fmla="*/ 4037 h 10000"/>
                <a:gd name="connsiteX19" fmla="*/ 7778 w 9613"/>
                <a:gd name="connsiteY19" fmla="*/ 5036 h 10000"/>
                <a:gd name="connsiteX20" fmla="*/ 8623 w 9613"/>
                <a:gd name="connsiteY20" fmla="*/ 6002 h 10000"/>
                <a:gd name="connsiteX21" fmla="*/ 8970 w 9613"/>
                <a:gd name="connsiteY21" fmla="*/ 6404 h 10000"/>
                <a:gd name="connsiteX22" fmla="*/ 9613 w 9613"/>
                <a:gd name="connsiteY22" fmla="*/ 6987 h 10000"/>
                <a:gd name="connsiteX23" fmla="*/ 9613 w 9613"/>
                <a:gd name="connsiteY23" fmla="*/ 10000 h 10000"/>
                <a:gd name="connsiteX24" fmla="*/ 3311 w 9613"/>
                <a:gd name="connsiteY24" fmla="*/ 9997 h 10000"/>
                <a:gd name="connsiteX0" fmla="*/ 2902 w 9458"/>
                <a:gd name="connsiteY0" fmla="*/ 9997 h 10000"/>
                <a:gd name="connsiteX1" fmla="*/ 0 w 9458"/>
                <a:gd name="connsiteY1" fmla="*/ 572 h 10000"/>
                <a:gd name="connsiteX2" fmla="*/ 405 w 9458"/>
                <a:gd name="connsiteY2" fmla="*/ 321 h 10000"/>
                <a:gd name="connsiteX3" fmla="*/ 622 w 9458"/>
                <a:gd name="connsiteY3" fmla="*/ 240 h 10000"/>
                <a:gd name="connsiteX4" fmla="*/ 834 w 9458"/>
                <a:gd name="connsiteY4" fmla="*/ 153 h 10000"/>
                <a:gd name="connsiteX5" fmla="*/ 1144 w 9458"/>
                <a:gd name="connsiteY5" fmla="*/ 71 h 10000"/>
                <a:gd name="connsiteX6" fmla="*/ 1350 w 9458"/>
                <a:gd name="connsiteY6" fmla="*/ 33 h 10000"/>
                <a:gd name="connsiteX7" fmla="*/ 1618 w 9458"/>
                <a:gd name="connsiteY7" fmla="*/ 0 h 10000"/>
                <a:gd name="connsiteX8" fmla="*/ 1881 w 9458"/>
                <a:gd name="connsiteY8" fmla="*/ 33 h 10000"/>
                <a:gd name="connsiteX9" fmla="*/ 2092 w 9458"/>
                <a:gd name="connsiteY9" fmla="*/ 71 h 10000"/>
                <a:gd name="connsiteX10" fmla="*/ 2401 w 9458"/>
                <a:gd name="connsiteY10" fmla="*/ 153 h 10000"/>
                <a:gd name="connsiteX11" fmla="*/ 2625 w 9458"/>
                <a:gd name="connsiteY11" fmla="*/ 240 h 10000"/>
                <a:gd name="connsiteX12" fmla="*/ 2931 w 9458"/>
                <a:gd name="connsiteY12" fmla="*/ 366 h 10000"/>
                <a:gd name="connsiteX13" fmla="*/ 3349 w 9458"/>
                <a:gd name="connsiteY13" fmla="*/ 616 h 10000"/>
                <a:gd name="connsiteX14" fmla="*/ 4190 w 9458"/>
                <a:gd name="connsiteY14" fmla="*/ 1282 h 10000"/>
                <a:gd name="connsiteX15" fmla="*/ 5033 w 9458"/>
                <a:gd name="connsiteY15" fmla="*/ 2116 h 10000"/>
                <a:gd name="connsiteX16" fmla="*/ 5862 w 9458"/>
                <a:gd name="connsiteY16" fmla="*/ 3033 h 10000"/>
                <a:gd name="connsiteX17" fmla="*/ 6718 w 9458"/>
                <a:gd name="connsiteY17" fmla="*/ 4037 h 10000"/>
                <a:gd name="connsiteX18" fmla="*/ 7549 w 9458"/>
                <a:gd name="connsiteY18" fmla="*/ 5036 h 10000"/>
                <a:gd name="connsiteX19" fmla="*/ 8428 w 9458"/>
                <a:gd name="connsiteY19" fmla="*/ 6002 h 10000"/>
                <a:gd name="connsiteX20" fmla="*/ 8789 w 9458"/>
                <a:gd name="connsiteY20" fmla="*/ 6404 h 10000"/>
                <a:gd name="connsiteX21" fmla="*/ 9458 w 9458"/>
                <a:gd name="connsiteY21" fmla="*/ 6987 h 10000"/>
                <a:gd name="connsiteX22" fmla="*/ 9458 w 9458"/>
                <a:gd name="connsiteY22" fmla="*/ 10000 h 10000"/>
                <a:gd name="connsiteX23" fmla="*/ 2902 w 9458"/>
                <a:gd name="connsiteY23" fmla="*/ 9997 h 10000"/>
                <a:gd name="connsiteX0" fmla="*/ 2640 w 9572"/>
                <a:gd name="connsiteY0" fmla="*/ 9997 h 10000"/>
                <a:gd name="connsiteX1" fmla="*/ 0 w 9572"/>
                <a:gd name="connsiteY1" fmla="*/ 321 h 10000"/>
                <a:gd name="connsiteX2" fmla="*/ 230 w 9572"/>
                <a:gd name="connsiteY2" fmla="*/ 240 h 10000"/>
                <a:gd name="connsiteX3" fmla="*/ 454 w 9572"/>
                <a:gd name="connsiteY3" fmla="*/ 153 h 10000"/>
                <a:gd name="connsiteX4" fmla="*/ 782 w 9572"/>
                <a:gd name="connsiteY4" fmla="*/ 71 h 10000"/>
                <a:gd name="connsiteX5" fmla="*/ 999 w 9572"/>
                <a:gd name="connsiteY5" fmla="*/ 33 h 10000"/>
                <a:gd name="connsiteX6" fmla="*/ 1283 w 9572"/>
                <a:gd name="connsiteY6" fmla="*/ 0 h 10000"/>
                <a:gd name="connsiteX7" fmla="*/ 1561 w 9572"/>
                <a:gd name="connsiteY7" fmla="*/ 33 h 10000"/>
                <a:gd name="connsiteX8" fmla="*/ 1784 w 9572"/>
                <a:gd name="connsiteY8" fmla="*/ 71 h 10000"/>
                <a:gd name="connsiteX9" fmla="*/ 2111 w 9572"/>
                <a:gd name="connsiteY9" fmla="*/ 153 h 10000"/>
                <a:gd name="connsiteX10" fmla="*/ 2347 w 9572"/>
                <a:gd name="connsiteY10" fmla="*/ 240 h 10000"/>
                <a:gd name="connsiteX11" fmla="*/ 2671 w 9572"/>
                <a:gd name="connsiteY11" fmla="*/ 366 h 10000"/>
                <a:gd name="connsiteX12" fmla="*/ 3113 w 9572"/>
                <a:gd name="connsiteY12" fmla="*/ 616 h 10000"/>
                <a:gd name="connsiteX13" fmla="*/ 4002 w 9572"/>
                <a:gd name="connsiteY13" fmla="*/ 1282 h 10000"/>
                <a:gd name="connsiteX14" fmla="*/ 4893 w 9572"/>
                <a:gd name="connsiteY14" fmla="*/ 2116 h 10000"/>
                <a:gd name="connsiteX15" fmla="*/ 5770 w 9572"/>
                <a:gd name="connsiteY15" fmla="*/ 3033 h 10000"/>
                <a:gd name="connsiteX16" fmla="*/ 6675 w 9572"/>
                <a:gd name="connsiteY16" fmla="*/ 4037 h 10000"/>
                <a:gd name="connsiteX17" fmla="*/ 7554 w 9572"/>
                <a:gd name="connsiteY17" fmla="*/ 5036 h 10000"/>
                <a:gd name="connsiteX18" fmla="*/ 8483 w 9572"/>
                <a:gd name="connsiteY18" fmla="*/ 6002 h 10000"/>
                <a:gd name="connsiteX19" fmla="*/ 8865 w 9572"/>
                <a:gd name="connsiteY19" fmla="*/ 6404 h 10000"/>
                <a:gd name="connsiteX20" fmla="*/ 9572 w 9572"/>
                <a:gd name="connsiteY20" fmla="*/ 6987 h 10000"/>
                <a:gd name="connsiteX21" fmla="*/ 9572 w 9572"/>
                <a:gd name="connsiteY21" fmla="*/ 10000 h 10000"/>
                <a:gd name="connsiteX22" fmla="*/ 2640 w 9572"/>
                <a:gd name="connsiteY22" fmla="*/ 9997 h 10000"/>
                <a:gd name="connsiteX0" fmla="*/ 2518 w 9760"/>
                <a:gd name="connsiteY0" fmla="*/ 9997 h 10000"/>
                <a:gd name="connsiteX1" fmla="*/ 0 w 9760"/>
                <a:gd name="connsiteY1" fmla="*/ 240 h 10000"/>
                <a:gd name="connsiteX2" fmla="*/ 234 w 9760"/>
                <a:gd name="connsiteY2" fmla="*/ 153 h 10000"/>
                <a:gd name="connsiteX3" fmla="*/ 577 w 9760"/>
                <a:gd name="connsiteY3" fmla="*/ 71 h 10000"/>
                <a:gd name="connsiteX4" fmla="*/ 804 w 9760"/>
                <a:gd name="connsiteY4" fmla="*/ 33 h 10000"/>
                <a:gd name="connsiteX5" fmla="*/ 1100 w 9760"/>
                <a:gd name="connsiteY5" fmla="*/ 0 h 10000"/>
                <a:gd name="connsiteX6" fmla="*/ 1391 w 9760"/>
                <a:gd name="connsiteY6" fmla="*/ 33 h 10000"/>
                <a:gd name="connsiteX7" fmla="*/ 1624 w 9760"/>
                <a:gd name="connsiteY7" fmla="*/ 71 h 10000"/>
                <a:gd name="connsiteX8" fmla="*/ 1965 w 9760"/>
                <a:gd name="connsiteY8" fmla="*/ 153 h 10000"/>
                <a:gd name="connsiteX9" fmla="*/ 2212 w 9760"/>
                <a:gd name="connsiteY9" fmla="*/ 240 h 10000"/>
                <a:gd name="connsiteX10" fmla="*/ 2550 w 9760"/>
                <a:gd name="connsiteY10" fmla="*/ 366 h 10000"/>
                <a:gd name="connsiteX11" fmla="*/ 3012 w 9760"/>
                <a:gd name="connsiteY11" fmla="*/ 616 h 10000"/>
                <a:gd name="connsiteX12" fmla="*/ 3941 w 9760"/>
                <a:gd name="connsiteY12" fmla="*/ 1282 h 10000"/>
                <a:gd name="connsiteX13" fmla="*/ 4872 w 9760"/>
                <a:gd name="connsiteY13" fmla="*/ 2116 h 10000"/>
                <a:gd name="connsiteX14" fmla="*/ 5788 w 9760"/>
                <a:gd name="connsiteY14" fmla="*/ 3033 h 10000"/>
                <a:gd name="connsiteX15" fmla="*/ 6733 w 9760"/>
                <a:gd name="connsiteY15" fmla="*/ 4037 h 10000"/>
                <a:gd name="connsiteX16" fmla="*/ 7652 w 9760"/>
                <a:gd name="connsiteY16" fmla="*/ 5036 h 10000"/>
                <a:gd name="connsiteX17" fmla="*/ 8622 w 9760"/>
                <a:gd name="connsiteY17" fmla="*/ 6002 h 10000"/>
                <a:gd name="connsiteX18" fmla="*/ 9021 w 9760"/>
                <a:gd name="connsiteY18" fmla="*/ 6404 h 10000"/>
                <a:gd name="connsiteX19" fmla="*/ 9760 w 9760"/>
                <a:gd name="connsiteY19" fmla="*/ 6987 h 10000"/>
                <a:gd name="connsiteX20" fmla="*/ 9760 w 9760"/>
                <a:gd name="connsiteY20" fmla="*/ 10000 h 10000"/>
                <a:gd name="connsiteX21" fmla="*/ 2518 w 9760"/>
                <a:gd name="connsiteY21" fmla="*/ 9997 h 10000"/>
                <a:gd name="connsiteX0" fmla="*/ 2340 w 9760"/>
                <a:gd name="connsiteY0" fmla="*/ 9997 h 10000"/>
                <a:gd name="connsiteX1" fmla="*/ 0 w 9760"/>
                <a:gd name="connsiteY1" fmla="*/ 153 h 10000"/>
                <a:gd name="connsiteX2" fmla="*/ 351 w 9760"/>
                <a:gd name="connsiteY2" fmla="*/ 71 h 10000"/>
                <a:gd name="connsiteX3" fmla="*/ 584 w 9760"/>
                <a:gd name="connsiteY3" fmla="*/ 33 h 10000"/>
                <a:gd name="connsiteX4" fmla="*/ 887 w 9760"/>
                <a:gd name="connsiteY4" fmla="*/ 0 h 10000"/>
                <a:gd name="connsiteX5" fmla="*/ 1185 w 9760"/>
                <a:gd name="connsiteY5" fmla="*/ 33 h 10000"/>
                <a:gd name="connsiteX6" fmla="*/ 1424 w 9760"/>
                <a:gd name="connsiteY6" fmla="*/ 71 h 10000"/>
                <a:gd name="connsiteX7" fmla="*/ 1773 w 9760"/>
                <a:gd name="connsiteY7" fmla="*/ 153 h 10000"/>
                <a:gd name="connsiteX8" fmla="*/ 2026 w 9760"/>
                <a:gd name="connsiteY8" fmla="*/ 240 h 10000"/>
                <a:gd name="connsiteX9" fmla="*/ 2373 w 9760"/>
                <a:gd name="connsiteY9" fmla="*/ 366 h 10000"/>
                <a:gd name="connsiteX10" fmla="*/ 2846 w 9760"/>
                <a:gd name="connsiteY10" fmla="*/ 616 h 10000"/>
                <a:gd name="connsiteX11" fmla="*/ 3798 w 9760"/>
                <a:gd name="connsiteY11" fmla="*/ 1282 h 10000"/>
                <a:gd name="connsiteX12" fmla="*/ 4752 w 9760"/>
                <a:gd name="connsiteY12" fmla="*/ 2116 h 10000"/>
                <a:gd name="connsiteX13" fmla="*/ 5690 w 9760"/>
                <a:gd name="connsiteY13" fmla="*/ 3033 h 10000"/>
                <a:gd name="connsiteX14" fmla="*/ 6659 w 9760"/>
                <a:gd name="connsiteY14" fmla="*/ 4037 h 10000"/>
                <a:gd name="connsiteX15" fmla="*/ 7600 w 9760"/>
                <a:gd name="connsiteY15" fmla="*/ 5036 h 10000"/>
                <a:gd name="connsiteX16" fmla="*/ 8594 w 9760"/>
                <a:gd name="connsiteY16" fmla="*/ 6002 h 10000"/>
                <a:gd name="connsiteX17" fmla="*/ 9003 w 9760"/>
                <a:gd name="connsiteY17" fmla="*/ 6404 h 10000"/>
                <a:gd name="connsiteX18" fmla="*/ 9760 w 9760"/>
                <a:gd name="connsiteY18" fmla="*/ 6987 h 10000"/>
                <a:gd name="connsiteX19" fmla="*/ 9760 w 9760"/>
                <a:gd name="connsiteY19" fmla="*/ 10000 h 10000"/>
                <a:gd name="connsiteX20" fmla="*/ 2340 w 9760"/>
                <a:gd name="connsiteY20" fmla="*/ 9997 h 10000"/>
                <a:gd name="connsiteX0" fmla="*/ 2038 w 9640"/>
                <a:gd name="connsiteY0" fmla="*/ 9997 h 10000"/>
                <a:gd name="connsiteX1" fmla="*/ 0 w 9640"/>
                <a:gd name="connsiteY1" fmla="*/ 71 h 10000"/>
                <a:gd name="connsiteX2" fmla="*/ 238 w 9640"/>
                <a:gd name="connsiteY2" fmla="*/ 33 h 10000"/>
                <a:gd name="connsiteX3" fmla="*/ 549 w 9640"/>
                <a:gd name="connsiteY3" fmla="*/ 0 h 10000"/>
                <a:gd name="connsiteX4" fmla="*/ 854 w 9640"/>
                <a:gd name="connsiteY4" fmla="*/ 33 h 10000"/>
                <a:gd name="connsiteX5" fmla="*/ 1099 w 9640"/>
                <a:gd name="connsiteY5" fmla="*/ 71 h 10000"/>
                <a:gd name="connsiteX6" fmla="*/ 1457 w 9640"/>
                <a:gd name="connsiteY6" fmla="*/ 153 h 10000"/>
                <a:gd name="connsiteX7" fmla="*/ 1716 w 9640"/>
                <a:gd name="connsiteY7" fmla="*/ 240 h 10000"/>
                <a:gd name="connsiteX8" fmla="*/ 2071 w 9640"/>
                <a:gd name="connsiteY8" fmla="*/ 366 h 10000"/>
                <a:gd name="connsiteX9" fmla="*/ 2556 w 9640"/>
                <a:gd name="connsiteY9" fmla="*/ 616 h 10000"/>
                <a:gd name="connsiteX10" fmla="*/ 3531 w 9640"/>
                <a:gd name="connsiteY10" fmla="*/ 1282 h 10000"/>
                <a:gd name="connsiteX11" fmla="*/ 4509 w 9640"/>
                <a:gd name="connsiteY11" fmla="*/ 2116 h 10000"/>
                <a:gd name="connsiteX12" fmla="*/ 5470 w 9640"/>
                <a:gd name="connsiteY12" fmla="*/ 3033 h 10000"/>
                <a:gd name="connsiteX13" fmla="*/ 6463 w 9640"/>
                <a:gd name="connsiteY13" fmla="*/ 4037 h 10000"/>
                <a:gd name="connsiteX14" fmla="*/ 7427 w 9640"/>
                <a:gd name="connsiteY14" fmla="*/ 5036 h 10000"/>
                <a:gd name="connsiteX15" fmla="*/ 8445 w 9640"/>
                <a:gd name="connsiteY15" fmla="*/ 6002 h 10000"/>
                <a:gd name="connsiteX16" fmla="*/ 8864 w 9640"/>
                <a:gd name="connsiteY16" fmla="*/ 6404 h 10000"/>
                <a:gd name="connsiteX17" fmla="*/ 9640 w 9640"/>
                <a:gd name="connsiteY17" fmla="*/ 6987 h 10000"/>
                <a:gd name="connsiteX18" fmla="*/ 9640 w 9640"/>
                <a:gd name="connsiteY18" fmla="*/ 10000 h 10000"/>
                <a:gd name="connsiteX19" fmla="*/ 2038 w 9640"/>
                <a:gd name="connsiteY19" fmla="*/ 9997 h 10000"/>
                <a:gd name="connsiteX0" fmla="*/ 1867 w 9753"/>
                <a:gd name="connsiteY0" fmla="*/ 9997 h 10000"/>
                <a:gd name="connsiteX1" fmla="*/ 0 w 9753"/>
                <a:gd name="connsiteY1" fmla="*/ 33 h 10000"/>
                <a:gd name="connsiteX2" fmla="*/ 323 w 9753"/>
                <a:gd name="connsiteY2" fmla="*/ 0 h 10000"/>
                <a:gd name="connsiteX3" fmla="*/ 639 w 9753"/>
                <a:gd name="connsiteY3" fmla="*/ 33 h 10000"/>
                <a:gd name="connsiteX4" fmla="*/ 893 w 9753"/>
                <a:gd name="connsiteY4" fmla="*/ 71 h 10000"/>
                <a:gd name="connsiteX5" fmla="*/ 1264 w 9753"/>
                <a:gd name="connsiteY5" fmla="*/ 153 h 10000"/>
                <a:gd name="connsiteX6" fmla="*/ 1533 w 9753"/>
                <a:gd name="connsiteY6" fmla="*/ 240 h 10000"/>
                <a:gd name="connsiteX7" fmla="*/ 1901 w 9753"/>
                <a:gd name="connsiteY7" fmla="*/ 366 h 10000"/>
                <a:gd name="connsiteX8" fmla="*/ 2404 w 9753"/>
                <a:gd name="connsiteY8" fmla="*/ 616 h 10000"/>
                <a:gd name="connsiteX9" fmla="*/ 3416 w 9753"/>
                <a:gd name="connsiteY9" fmla="*/ 1282 h 10000"/>
                <a:gd name="connsiteX10" fmla="*/ 4430 w 9753"/>
                <a:gd name="connsiteY10" fmla="*/ 2116 h 10000"/>
                <a:gd name="connsiteX11" fmla="*/ 5427 w 9753"/>
                <a:gd name="connsiteY11" fmla="*/ 3033 h 10000"/>
                <a:gd name="connsiteX12" fmla="*/ 6457 w 9753"/>
                <a:gd name="connsiteY12" fmla="*/ 4037 h 10000"/>
                <a:gd name="connsiteX13" fmla="*/ 7457 w 9753"/>
                <a:gd name="connsiteY13" fmla="*/ 5036 h 10000"/>
                <a:gd name="connsiteX14" fmla="*/ 8513 w 9753"/>
                <a:gd name="connsiteY14" fmla="*/ 6002 h 10000"/>
                <a:gd name="connsiteX15" fmla="*/ 8948 w 9753"/>
                <a:gd name="connsiteY15" fmla="*/ 6404 h 10000"/>
                <a:gd name="connsiteX16" fmla="*/ 9753 w 9753"/>
                <a:gd name="connsiteY16" fmla="*/ 6987 h 10000"/>
                <a:gd name="connsiteX17" fmla="*/ 9753 w 9753"/>
                <a:gd name="connsiteY17" fmla="*/ 10000 h 10000"/>
                <a:gd name="connsiteX18" fmla="*/ 1867 w 9753"/>
                <a:gd name="connsiteY18" fmla="*/ 9997 h 10000"/>
                <a:gd name="connsiteX0" fmla="*/ 1583 w 9669"/>
                <a:gd name="connsiteY0" fmla="*/ 9997 h 10000"/>
                <a:gd name="connsiteX1" fmla="*/ 0 w 9669"/>
                <a:gd name="connsiteY1" fmla="*/ 0 h 10000"/>
                <a:gd name="connsiteX2" fmla="*/ 324 w 9669"/>
                <a:gd name="connsiteY2" fmla="*/ 33 h 10000"/>
                <a:gd name="connsiteX3" fmla="*/ 585 w 9669"/>
                <a:gd name="connsiteY3" fmla="*/ 71 h 10000"/>
                <a:gd name="connsiteX4" fmla="*/ 965 w 9669"/>
                <a:gd name="connsiteY4" fmla="*/ 153 h 10000"/>
                <a:gd name="connsiteX5" fmla="*/ 1241 w 9669"/>
                <a:gd name="connsiteY5" fmla="*/ 240 h 10000"/>
                <a:gd name="connsiteX6" fmla="*/ 1618 w 9669"/>
                <a:gd name="connsiteY6" fmla="*/ 366 h 10000"/>
                <a:gd name="connsiteX7" fmla="*/ 2134 w 9669"/>
                <a:gd name="connsiteY7" fmla="*/ 616 h 10000"/>
                <a:gd name="connsiteX8" fmla="*/ 3172 w 9669"/>
                <a:gd name="connsiteY8" fmla="*/ 1282 h 10000"/>
                <a:gd name="connsiteX9" fmla="*/ 4211 w 9669"/>
                <a:gd name="connsiteY9" fmla="*/ 2116 h 10000"/>
                <a:gd name="connsiteX10" fmla="*/ 5233 w 9669"/>
                <a:gd name="connsiteY10" fmla="*/ 3033 h 10000"/>
                <a:gd name="connsiteX11" fmla="*/ 6290 w 9669"/>
                <a:gd name="connsiteY11" fmla="*/ 4037 h 10000"/>
                <a:gd name="connsiteX12" fmla="*/ 7315 w 9669"/>
                <a:gd name="connsiteY12" fmla="*/ 5036 h 10000"/>
                <a:gd name="connsiteX13" fmla="*/ 8398 w 9669"/>
                <a:gd name="connsiteY13" fmla="*/ 6002 h 10000"/>
                <a:gd name="connsiteX14" fmla="*/ 8844 w 9669"/>
                <a:gd name="connsiteY14" fmla="*/ 6404 h 10000"/>
                <a:gd name="connsiteX15" fmla="*/ 9669 w 9669"/>
                <a:gd name="connsiteY15" fmla="*/ 6987 h 10000"/>
                <a:gd name="connsiteX16" fmla="*/ 9669 w 9669"/>
                <a:gd name="connsiteY16" fmla="*/ 10000 h 10000"/>
                <a:gd name="connsiteX17" fmla="*/ 1583 w 9669"/>
                <a:gd name="connsiteY17" fmla="*/ 9997 h 10000"/>
                <a:gd name="connsiteX0" fmla="*/ 1302 w 9665"/>
                <a:gd name="connsiteY0" fmla="*/ 9964 h 9967"/>
                <a:gd name="connsiteX1" fmla="*/ 0 w 9665"/>
                <a:gd name="connsiteY1" fmla="*/ 0 h 9967"/>
                <a:gd name="connsiteX2" fmla="*/ 270 w 9665"/>
                <a:gd name="connsiteY2" fmla="*/ 38 h 9967"/>
                <a:gd name="connsiteX3" fmla="*/ 663 w 9665"/>
                <a:gd name="connsiteY3" fmla="*/ 120 h 9967"/>
                <a:gd name="connsiteX4" fmla="*/ 948 w 9665"/>
                <a:gd name="connsiteY4" fmla="*/ 207 h 9967"/>
                <a:gd name="connsiteX5" fmla="*/ 1338 w 9665"/>
                <a:gd name="connsiteY5" fmla="*/ 333 h 9967"/>
                <a:gd name="connsiteX6" fmla="*/ 1872 w 9665"/>
                <a:gd name="connsiteY6" fmla="*/ 583 h 9967"/>
                <a:gd name="connsiteX7" fmla="*/ 2946 w 9665"/>
                <a:gd name="connsiteY7" fmla="*/ 1249 h 9967"/>
                <a:gd name="connsiteX8" fmla="*/ 4020 w 9665"/>
                <a:gd name="connsiteY8" fmla="*/ 2083 h 9967"/>
                <a:gd name="connsiteX9" fmla="*/ 5077 w 9665"/>
                <a:gd name="connsiteY9" fmla="*/ 3000 h 9967"/>
                <a:gd name="connsiteX10" fmla="*/ 6170 w 9665"/>
                <a:gd name="connsiteY10" fmla="*/ 4004 h 9967"/>
                <a:gd name="connsiteX11" fmla="*/ 7230 w 9665"/>
                <a:gd name="connsiteY11" fmla="*/ 5003 h 9967"/>
                <a:gd name="connsiteX12" fmla="*/ 8350 w 9665"/>
                <a:gd name="connsiteY12" fmla="*/ 5969 h 9967"/>
                <a:gd name="connsiteX13" fmla="*/ 8812 w 9665"/>
                <a:gd name="connsiteY13" fmla="*/ 6371 h 9967"/>
                <a:gd name="connsiteX14" fmla="*/ 9665 w 9665"/>
                <a:gd name="connsiteY14" fmla="*/ 6954 h 9967"/>
                <a:gd name="connsiteX15" fmla="*/ 9665 w 9665"/>
                <a:gd name="connsiteY15" fmla="*/ 9967 h 9967"/>
                <a:gd name="connsiteX16" fmla="*/ 1302 w 9665"/>
                <a:gd name="connsiteY16" fmla="*/ 9964 h 9967"/>
                <a:gd name="connsiteX0" fmla="*/ 1112 w 9765"/>
                <a:gd name="connsiteY0" fmla="*/ 9959 h 9962"/>
                <a:gd name="connsiteX1" fmla="*/ 44 w 9765"/>
                <a:gd name="connsiteY1" fmla="*/ 0 h 9962"/>
                <a:gd name="connsiteX2" fmla="*/ 451 w 9765"/>
                <a:gd name="connsiteY2" fmla="*/ 82 h 9962"/>
                <a:gd name="connsiteX3" fmla="*/ 746 w 9765"/>
                <a:gd name="connsiteY3" fmla="*/ 170 h 9962"/>
                <a:gd name="connsiteX4" fmla="*/ 1149 w 9765"/>
                <a:gd name="connsiteY4" fmla="*/ 296 h 9962"/>
                <a:gd name="connsiteX5" fmla="*/ 1702 w 9765"/>
                <a:gd name="connsiteY5" fmla="*/ 547 h 9962"/>
                <a:gd name="connsiteX6" fmla="*/ 2813 w 9765"/>
                <a:gd name="connsiteY6" fmla="*/ 1215 h 9962"/>
                <a:gd name="connsiteX7" fmla="*/ 3924 w 9765"/>
                <a:gd name="connsiteY7" fmla="*/ 2052 h 9962"/>
                <a:gd name="connsiteX8" fmla="*/ 5018 w 9765"/>
                <a:gd name="connsiteY8" fmla="*/ 2972 h 9962"/>
                <a:gd name="connsiteX9" fmla="*/ 6149 w 9765"/>
                <a:gd name="connsiteY9" fmla="*/ 3979 h 9962"/>
                <a:gd name="connsiteX10" fmla="*/ 7246 w 9765"/>
                <a:gd name="connsiteY10" fmla="*/ 4982 h 9962"/>
                <a:gd name="connsiteX11" fmla="*/ 8404 w 9765"/>
                <a:gd name="connsiteY11" fmla="*/ 5951 h 9962"/>
                <a:gd name="connsiteX12" fmla="*/ 8882 w 9765"/>
                <a:gd name="connsiteY12" fmla="*/ 6354 h 9962"/>
                <a:gd name="connsiteX13" fmla="*/ 9765 w 9765"/>
                <a:gd name="connsiteY13" fmla="*/ 6939 h 9962"/>
                <a:gd name="connsiteX14" fmla="*/ 9765 w 9765"/>
                <a:gd name="connsiteY14" fmla="*/ 9962 h 9962"/>
                <a:gd name="connsiteX15" fmla="*/ 1112 w 9765"/>
                <a:gd name="connsiteY15" fmla="*/ 9959 h 9962"/>
                <a:gd name="connsiteX0" fmla="*/ 917 w 9778"/>
                <a:gd name="connsiteY0" fmla="*/ 9915 h 9918"/>
                <a:gd name="connsiteX1" fmla="*/ 240 w 9778"/>
                <a:gd name="connsiteY1" fmla="*/ 0 h 9918"/>
                <a:gd name="connsiteX2" fmla="*/ 542 w 9778"/>
                <a:gd name="connsiteY2" fmla="*/ 89 h 9918"/>
                <a:gd name="connsiteX3" fmla="*/ 955 w 9778"/>
                <a:gd name="connsiteY3" fmla="*/ 215 h 9918"/>
                <a:gd name="connsiteX4" fmla="*/ 1521 w 9778"/>
                <a:gd name="connsiteY4" fmla="*/ 467 h 9918"/>
                <a:gd name="connsiteX5" fmla="*/ 2659 w 9778"/>
                <a:gd name="connsiteY5" fmla="*/ 1138 h 9918"/>
                <a:gd name="connsiteX6" fmla="*/ 3796 w 9778"/>
                <a:gd name="connsiteY6" fmla="*/ 1978 h 9918"/>
                <a:gd name="connsiteX7" fmla="*/ 4917 w 9778"/>
                <a:gd name="connsiteY7" fmla="*/ 2901 h 9918"/>
                <a:gd name="connsiteX8" fmla="*/ 6075 w 9778"/>
                <a:gd name="connsiteY8" fmla="*/ 3912 h 9918"/>
                <a:gd name="connsiteX9" fmla="*/ 7198 w 9778"/>
                <a:gd name="connsiteY9" fmla="*/ 4919 h 9918"/>
                <a:gd name="connsiteX10" fmla="*/ 8384 w 9778"/>
                <a:gd name="connsiteY10" fmla="*/ 5892 h 9918"/>
                <a:gd name="connsiteX11" fmla="*/ 8874 w 9778"/>
                <a:gd name="connsiteY11" fmla="*/ 6296 h 9918"/>
                <a:gd name="connsiteX12" fmla="*/ 9778 w 9778"/>
                <a:gd name="connsiteY12" fmla="*/ 6883 h 9918"/>
                <a:gd name="connsiteX13" fmla="*/ 9778 w 9778"/>
                <a:gd name="connsiteY13" fmla="*/ 9918 h 9918"/>
                <a:gd name="connsiteX14" fmla="*/ 917 w 9778"/>
                <a:gd name="connsiteY14" fmla="*/ 9915 h 9918"/>
                <a:gd name="connsiteX0" fmla="*/ 817 w 9879"/>
                <a:gd name="connsiteY0" fmla="*/ 9907 h 9910"/>
                <a:gd name="connsiteX1" fmla="*/ 433 w 9879"/>
                <a:gd name="connsiteY1" fmla="*/ 0 h 9910"/>
                <a:gd name="connsiteX2" fmla="*/ 856 w 9879"/>
                <a:gd name="connsiteY2" fmla="*/ 127 h 9910"/>
                <a:gd name="connsiteX3" fmla="*/ 1435 w 9879"/>
                <a:gd name="connsiteY3" fmla="*/ 381 h 9910"/>
                <a:gd name="connsiteX4" fmla="*/ 2598 w 9879"/>
                <a:gd name="connsiteY4" fmla="*/ 1057 h 9910"/>
                <a:gd name="connsiteX5" fmla="*/ 3761 w 9879"/>
                <a:gd name="connsiteY5" fmla="*/ 1904 h 9910"/>
                <a:gd name="connsiteX6" fmla="*/ 4908 w 9879"/>
                <a:gd name="connsiteY6" fmla="*/ 2835 h 9910"/>
                <a:gd name="connsiteX7" fmla="*/ 6092 w 9879"/>
                <a:gd name="connsiteY7" fmla="*/ 3854 h 9910"/>
                <a:gd name="connsiteX8" fmla="*/ 7240 w 9879"/>
                <a:gd name="connsiteY8" fmla="*/ 4870 h 9910"/>
                <a:gd name="connsiteX9" fmla="*/ 8453 w 9879"/>
                <a:gd name="connsiteY9" fmla="*/ 5851 h 9910"/>
                <a:gd name="connsiteX10" fmla="*/ 8954 w 9879"/>
                <a:gd name="connsiteY10" fmla="*/ 6258 h 9910"/>
                <a:gd name="connsiteX11" fmla="*/ 9879 w 9879"/>
                <a:gd name="connsiteY11" fmla="*/ 6850 h 9910"/>
                <a:gd name="connsiteX12" fmla="*/ 9879 w 9879"/>
                <a:gd name="connsiteY12" fmla="*/ 9910 h 9910"/>
                <a:gd name="connsiteX13" fmla="*/ 817 w 9879"/>
                <a:gd name="connsiteY13" fmla="*/ 9907 h 9910"/>
                <a:gd name="connsiteX0" fmla="*/ 690 w 9863"/>
                <a:gd name="connsiteY0" fmla="*/ 9869 h 9872"/>
                <a:gd name="connsiteX1" fmla="*/ 729 w 9863"/>
                <a:gd name="connsiteY1" fmla="*/ 0 h 9872"/>
                <a:gd name="connsiteX2" fmla="*/ 1316 w 9863"/>
                <a:gd name="connsiteY2" fmla="*/ 256 h 9872"/>
                <a:gd name="connsiteX3" fmla="*/ 2493 w 9863"/>
                <a:gd name="connsiteY3" fmla="*/ 939 h 9872"/>
                <a:gd name="connsiteX4" fmla="*/ 3670 w 9863"/>
                <a:gd name="connsiteY4" fmla="*/ 1793 h 9872"/>
                <a:gd name="connsiteX5" fmla="*/ 4831 w 9863"/>
                <a:gd name="connsiteY5" fmla="*/ 2733 h 9872"/>
                <a:gd name="connsiteX6" fmla="*/ 6030 w 9863"/>
                <a:gd name="connsiteY6" fmla="*/ 3761 h 9872"/>
                <a:gd name="connsiteX7" fmla="*/ 7192 w 9863"/>
                <a:gd name="connsiteY7" fmla="*/ 4786 h 9872"/>
                <a:gd name="connsiteX8" fmla="*/ 8420 w 9863"/>
                <a:gd name="connsiteY8" fmla="*/ 5776 h 9872"/>
                <a:gd name="connsiteX9" fmla="*/ 8927 w 9863"/>
                <a:gd name="connsiteY9" fmla="*/ 6187 h 9872"/>
                <a:gd name="connsiteX10" fmla="*/ 9863 w 9863"/>
                <a:gd name="connsiteY10" fmla="*/ 6784 h 9872"/>
                <a:gd name="connsiteX11" fmla="*/ 9863 w 9863"/>
                <a:gd name="connsiteY11" fmla="*/ 9872 h 9872"/>
                <a:gd name="connsiteX12" fmla="*/ 690 w 9863"/>
                <a:gd name="connsiteY12" fmla="*/ 9869 h 9872"/>
                <a:gd name="connsiteX0" fmla="*/ 560 w 9860"/>
                <a:gd name="connsiteY0" fmla="*/ 9738 h 9741"/>
                <a:gd name="connsiteX1" fmla="*/ 1194 w 9860"/>
                <a:gd name="connsiteY1" fmla="*/ 0 h 9741"/>
                <a:gd name="connsiteX2" fmla="*/ 2388 w 9860"/>
                <a:gd name="connsiteY2" fmla="*/ 692 h 9741"/>
                <a:gd name="connsiteX3" fmla="*/ 3581 w 9860"/>
                <a:gd name="connsiteY3" fmla="*/ 1557 h 9741"/>
                <a:gd name="connsiteX4" fmla="*/ 4758 w 9860"/>
                <a:gd name="connsiteY4" fmla="*/ 2509 h 9741"/>
                <a:gd name="connsiteX5" fmla="*/ 5974 w 9860"/>
                <a:gd name="connsiteY5" fmla="*/ 3551 h 9741"/>
                <a:gd name="connsiteX6" fmla="*/ 7152 w 9860"/>
                <a:gd name="connsiteY6" fmla="*/ 4589 h 9741"/>
                <a:gd name="connsiteX7" fmla="*/ 8397 w 9860"/>
                <a:gd name="connsiteY7" fmla="*/ 5592 h 9741"/>
                <a:gd name="connsiteX8" fmla="*/ 8911 w 9860"/>
                <a:gd name="connsiteY8" fmla="*/ 6008 h 9741"/>
                <a:gd name="connsiteX9" fmla="*/ 9860 w 9860"/>
                <a:gd name="connsiteY9" fmla="*/ 6613 h 9741"/>
                <a:gd name="connsiteX10" fmla="*/ 9860 w 9860"/>
                <a:gd name="connsiteY10" fmla="*/ 9741 h 9741"/>
                <a:gd name="connsiteX11" fmla="*/ 560 w 9860"/>
                <a:gd name="connsiteY11" fmla="*/ 9738 h 9741"/>
                <a:gd name="connsiteX0" fmla="*/ 0 w 9432"/>
                <a:gd name="connsiteY0" fmla="*/ 9997 h 10000"/>
                <a:gd name="connsiteX1" fmla="*/ 643 w 9432"/>
                <a:gd name="connsiteY1" fmla="*/ 0 h 10000"/>
                <a:gd name="connsiteX2" fmla="*/ 1854 w 9432"/>
                <a:gd name="connsiteY2" fmla="*/ 710 h 10000"/>
                <a:gd name="connsiteX3" fmla="*/ 3064 w 9432"/>
                <a:gd name="connsiteY3" fmla="*/ 1598 h 10000"/>
                <a:gd name="connsiteX4" fmla="*/ 4258 w 9432"/>
                <a:gd name="connsiteY4" fmla="*/ 2576 h 10000"/>
                <a:gd name="connsiteX5" fmla="*/ 5491 w 9432"/>
                <a:gd name="connsiteY5" fmla="*/ 3645 h 10000"/>
                <a:gd name="connsiteX6" fmla="*/ 6686 w 9432"/>
                <a:gd name="connsiteY6" fmla="*/ 4711 h 10000"/>
                <a:gd name="connsiteX7" fmla="*/ 7948 w 9432"/>
                <a:gd name="connsiteY7" fmla="*/ 5741 h 10000"/>
                <a:gd name="connsiteX8" fmla="*/ 8470 w 9432"/>
                <a:gd name="connsiteY8" fmla="*/ 6168 h 10000"/>
                <a:gd name="connsiteX9" fmla="*/ 9432 w 9432"/>
                <a:gd name="connsiteY9" fmla="*/ 6789 h 10000"/>
                <a:gd name="connsiteX10" fmla="*/ 9432 w 9432"/>
                <a:gd name="connsiteY10" fmla="*/ 10000 h 10000"/>
                <a:gd name="connsiteX11" fmla="*/ 0 w 9432"/>
                <a:gd name="connsiteY11" fmla="*/ 9997 h 10000"/>
                <a:gd name="connsiteX0" fmla="*/ 0 w 10000"/>
                <a:gd name="connsiteY0" fmla="*/ 10089 h 10092"/>
                <a:gd name="connsiteX1" fmla="*/ 633 w 10000"/>
                <a:gd name="connsiteY1" fmla="*/ 0 h 10092"/>
                <a:gd name="connsiteX2" fmla="*/ 1966 w 10000"/>
                <a:gd name="connsiteY2" fmla="*/ 802 h 10092"/>
                <a:gd name="connsiteX3" fmla="*/ 3249 w 10000"/>
                <a:gd name="connsiteY3" fmla="*/ 1690 h 10092"/>
                <a:gd name="connsiteX4" fmla="*/ 4514 w 10000"/>
                <a:gd name="connsiteY4" fmla="*/ 2668 h 10092"/>
                <a:gd name="connsiteX5" fmla="*/ 5822 w 10000"/>
                <a:gd name="connsiteY5" fmla="*/ 3737 h 10092"/>
                <a:gd name="connsiteX6" fmla="*/ 7089 w 10000"/>
                <a:gd name="connsiteY6" fmla="*/ 4803 h 10092"/>
                <a:gd name="connsiteX7" fmla="*/ 8427 w 10000"/>
                <a:gd name="connsiteY7" fmla="*/ 5833 h 10092"/>
                <a:gd name="connsiteX8" fmla="*/ 8980 w 10000"/>
                <a:gd name="connsiteY8" fmla="*/ 6260 h 10092"/>
                <a:gd name="connsiteX9" fmla="*/ 10000 w 10000"/>
                <a:gd name="connsiteY9" fmla="*/ 6881 h 10092"/>
                <a:gd name="connsiteX10" fmla="*/ 10000 w 10000"/>
                <a:gd name="connsiteY10" fmla="*/ 10092 h 10092"/>
                <a:gd name="connsiteX11" fmla="*/ 0 w 10000"/>
                <a:gd name="connsiteY11" fmla="*/ 10089 h 10092"/>
                <a:gd name="connsiteX0" fmla="*/ 0 w 10000"/>
                <a:gd name="connsiteY0" fmla="*/ 10089 h 10092"/>
                <a:gd name="connsiteX1" fmla="*/ 633 w 10000"/>
                <a:gd name="connsiteY1" fmla="*/ 0 h 10092"/>
                <a:gd name="connsiteX2" fmla="*/ 1966 w 10000"/>
                <a:gd name="connsiteY2" fmla="*/ 802 h 10092"/>
                <a:gd name="connsiteX3" fmla="*/ 3249 w 10000"/>
                <a:gd name="connsiteY3" fmla="*/ 1690 h 10092"/>
                <a:gd name="connsiteX4" fmla="*/ 4514 w 10000"/>
                <a:gd name="connsiteY4" fmla="*/ 2668 h 10092"/>
                <a:gd name="connsiteX5" fmla="*/ 5822 w 10000"/>
                <a:gd name="connsiteY5" fmla="*/ 3737 h 10092"/>
                <a:gd name="connsiteX6" fmla="*/ 7089 w 10000"/>
                <a:gd name="connsiteY6" fmla="*/ 4803 h 10092"/>
                <a:gd name="connsiteX7" fmla="*/ 8427 w 10000"/>
                <a:gd name="connsiteY7" fmla="*/ 5833 h 10092"/>
                <a:gd name="connsiteX8" fmla="*/ 8980 w 10000"/>
                <a:gd name="connsiteY8" fmla="*/ 6260 h 10092"/>
                <a:gd name="connsiteX9" fmla="*/ 10000 w 10000"/>
                <a:gd name="connsiteY9" fmla="*/ 6881 h 10092"/>
                <a:gd name="connsiteX10" fmla="*/ 10000 w 10000"/>
                <a:gd name="connsiteY10" fmla="*/ 10092 h 10092"/>
                <a:gd name="connsiteX11" fmla="*/ 0 w 10000"/>
                <a:gd name="connsiteY11" fmla="*/ 10089 h 10092"/>
                <a:gd name="connsiteX0" fmla="*/ 0 w 10000"/>
                <a:gd name="connsiteY0" fmla="*/ 10126 h 10129"/>
                <a:gd name="connsiteX1" fmla="*/ 437 w 10000"/>
                <a:gd name="connsiteY1" fmla="*/ 0 h 10129"/>
                <a:gd name="connsiteX2" fmla="*/ 1966 w 10000"/>
                <a:gd name="connsiteY2" fmla="*/ 839 h 10129"/>
                <a:gd name="connsiteX3" fmla="*/ 3249 w 10000"/>
                <a:gd name="connsiteY3" fmla="*/ 1727 h 10129"/>
                <a:gd name="connsiteX4" fmla="*/ 4514 w 10000"/>
                <a:gd name="connsiteY4" fmla="*/ 2705 h 10129"/>
                <a:gd name="connsiteX5" fmla="*/ 5822 w 10000"/>
                <a:gd name="connsiteY5" fmla="*/ 3774 h 10129"/>
                <a:gd name="connsiteX6" fmla="*/ 7089 w 10000"/>
                <a:gd name="connsiteY6" fmla="*/ 4840 h 10129"/>
                <a:gd name="connsiteX7" fmla="*/ 8427 w 10000"/>
                <a:gd name="connsiteY7" fmla="*/ 5870 h 10129"/>
                <a:gd name="connsiteX8" fmla="*/ 8980 w 10000"/>
                <a:gd name="connsiteY8" fmla="*/ 6297 h 10129"/>
                <a:gd name="connsiteX9" fmla="*/ 10000 w 10000"/>
                <a:gd name="connsiteY9" fmla="*/ 6918 h 10129"/>
                <a:gd name="connsiteX10" fmla="*/ 10000 w 10000"/>
                <a:gd name="connsiteY10" fmla="*/ 10129 h 10129"/>
                <a:gd name="connsiteX11" fmla="*/ 0 w 10000"/>
                <a:gd name="connsiteY11" fmla="*/ 10126 h 10129"/>
                <a:gd name="connsiteX0" fmla="*/ 0 w 10000"/>
                <a:gd name="connsiteY0" fmla="*/ 10144 h 10147"/>
                <a:gd name="connsiteX1" fmla="*/ 339 w 10000"/>
                <a:gd name="connsiteY1" fmla="*/ 0 h 10147"/>
                <a:gd name="connsiteX2" fmla="*/ 1966 w 10000"/>
                <a:gd name="connsiteY2" fmla="*/ 857 h 10147"/>
                <a:gd name="connsiteX3" fmla="*/ 3249 w 10000"/>
                <a:gd name="connsiteY3" fmla="*/ 1745 h 10147"/>
                <a:gd name="connsiteX4" fmla="*/ 4514 w 10000"/>
                <a:gd name="connsiteY4" fmla="*/ 2723 h 10147"/>
                <a:gd name="connsiteX5" fmla="*/ 5822 w 10000"/>
                <a:gd name="connsiteY5" fmla="*/ 3792 h 10147"/>
                <a:gd name="connsiteX6" fmla="*/ 7089 w 10000"/>
                <a:gd name="connsiteY6" fmla="*/ 4858 h 10147"/>
                <a:gd name="connsiteX7" fmla="*/ 8427 w 10000"/>
                <a:gd name="connsiteY7" fmla="*/ 5888 h 10147"/>
                <a:gd name="connsiteX8" fmla="*/ 8980 w 10000"/>
                <a:gd name="connsiteY8" fmla="*/ 6315 h 10147"/>
                <a:gd name="connsiteX9" fmla="*/ 10000 w 10000"/>
                <a:gd name="connsiteY9" fmla="*/ 6936 h 10147"/>
                <a:gd name="connsiteX10" fmla="*/ 10000 w 10000"/>
                <a:gd name="connsiteY10" fmla="*/ 10147 h 10147"/>
                <a:gd name="connsiteX11" fmla="*/ 0 w 10000"/>
                <a:gd name="connsiteY11" fmla="*/ 10144 h 10147"/>
                <a:gd name="connsiteX0" fmla="*/ 0 w 10000"/>
                <a:gd name="connsiteY0" fmla="*/ 10144 h 10147"/>
                <a:gd name="connsiteX1" fmla="*/ 143 w 10000"/>
                <a:gd name="connsiteY1" fmla="*/ 0 h 10147"/>
                <a:gd name="connsiteX2" fmla="*/ 1966 w 10000"/>
                <a:gd name="connsiteY2" fmla="*/ 857 h 10147"/>
                <a:gd name="connsiteX3" fmla="*/ 3249 w 10000"/>
                <a:gd name="connsiteY3" fmla="*/ 1745 h 10147"/>
                <a:gd name="connsiteX4" fmla="*/ 4514 w 10000"/>
                <a:gd name="connsiteY4" fmla="*/ 2723 h 10147"/>
                <a:gd name="connsiteX5" fmla="*/ 5822 w 10000"/>
                <a:gd name="connsiteY5" fmla="*/ 3792 h 10147"/>
                <a:gd name="connsiteX6" fmla="*/ 7089 w 10000"/>
                <a:gd name="connsiteY6" fmla="*/ 4858 h 10147"/>
                <a:gd name="connsiteX7" fmla="*/ 8427 w 10000"/>
                <a:gd name="connsiteY7" fmla="*/ 5888 h 10147"/>
                <a:gd name="connsiteX8" fmla="*/ 8980 w 10000"/>
                <a:gd name="connsiteY8" fmla="*/ 6315 h 10147"/>
                <a:gd name="connsiteX9" fmla="*/ 10000 w 10000"/>
                <a:gd name="connsiteY9" fmla="*/ 6936 h 10147"/>
                <a:gd name="connsiteX10" fmla="*/ 10000 w 10000"/>
                <a:gd name="connsiteY10" fmla="*/ 10147 h 10147"/>
                <a:gd name="connsiteX11" fmla="*/ 0 w 10000"/>
                <a:gd name="connsiteY11" fmla="*/ 10144 h 10147"/>
                <a:gd name="connsiteX0" fmla="*/ 29 w 10029"/>
                <a:gd name="connsiteY0" fmla="*/ 10144 h 10147"/>
                <a:gd name="connsiteX1" fmla="*/ 25 w 10029"/>
                <a:gd name="connsiteY1" fmla="*/ 0 h 10147"/>
                <a:gd name="connsiteX2" fmla="*/ 1995 w 10029"/>
                <a:gd name="connsiteY2" fmla="*/ 857 h 10147"/>
                <a:gd name="connsiteX3" fmla="*/ 3278 w 10029"/>
                <a:gd name="connsiteY3" fmla="*/ 1745 h 10147"/>
                <a:gd name="connsiteX4" fmla="*/ 4543 w 10029"/>
                <a:gd name="connsiteY4" fmla="*/ 2723 h 10147"/>
                <a:gd name="connsiteX5" fmla="*/ 5851 w 10029"/>
                <a:gd name="connsiteY5" fmla="*/ 3792 h 10147"/>
                <a:gd name="connsiteX6" fmla="*/ 7118 w 10029"/>
                <a:gd name="connsiteY6" fmla="*/ 4858 h 10147"/>
                <a:gd name="connsiteX7" fmla="*/ 8456 w 10029"/>
                <a:gd name="connsiteY7" fmla="*/ 5888 h 10147"/>
                <a:gd name="connsiteX8" fmla="*/ 9009 w 10029"/>
                <a:gd name="connsiteY8" fmla="*/ 6315 h 10147"/>
                <a:gd name="connsiteX9" fmla="*/ 10029 w 10029"/>
                <a:gd name="connsiteY9" fmla="*/ 6936 h 10147"/>
                <a:gd name="connsiteX10" fmla="*/ 10029 w 10029"/>
                <a:gd name="connsiteY10" fmla="*/ 10147 h 10147"/>
                <a:gd name="connsiteX11" fmla="*/ 29 w 10029"/>
                <a:gd name="connsiteY11" fmla="*/ 10144 h 10147"/>
                <a:gd name="connsiteX0" fmla="*/ 0 w 10000"/>
                <a:gd name="connsiteY0" fmla="*/ 10162 h 10165"/>
                <a:gd name="connsiteX1" fmla="*/ 94 w 10000"/>
                <a:gd name="connsiteY1" fmla="*/ 0 h 10165"/>
                <a:gd name="connsiteX2" fmla="*/ 1966 w 10000"/>
                <a:gd name="connsiteY2" fmla="*/ 875 h 10165"/>
                <a:gd name="connsiteX3" fmla="*/ 3249 w 10000"/>
                <a:gd name="connsiteY3" fmla="*/ 1763 h 10165"/>
                <a:gd name="connsiteX4" fmla="*/ 4514 w 10000"/>
                <a:gd name="connsiteY4" fmla="*/ 2741 h 10165"/>
                <a:gd name="connsiteX5" fmla="*/ 5822 w 10000"/>
                <a:gd name="connsiteY5" fmla="*/ 3810 h 10165"/>
                <a:gd name="connsiteX6" fmla="*/ 7089 w 10000"/>
                <a:gd name="connsiteY6" fmla="*/ 4876 h 10165"/>
                <a:gd name="connsiteX7" fmla="*/ 8427 w 10000"/>
                <a:gd name="connsiteY7" fmla="*/ 5906 h 10165"/>
                <a:gd name="connsiteX8" fmla="*/ 8980 w 10000"/>
                <a:gd name="connsiteY8" fmla="*/ 6333 h 10165"/>
                <a:gd name="connsiteX9" fmla="*/ 10000 w 10000"/>
                <a:gd name="connsiteY9" fmla="*/ 6954 h 10165"/>
                <a:gd name="connsiteX10" fmla="*/ 10000 w 10000"/>
                <a:gd name="connsiteY10" fmla="*/ 10165 h 10165"/>
                <a:gd name="connsiteX11" fmla="*/ 0 w 10000"/>
                <a:gd name="connsiteY11" fmla="*/ 10162 h 10165"/>
                <a:gd name="connsiteX0" fmla="*/ 0 w 10000"/>
                <a:gd name="connsiteY0" fmla="*/ 10162 h 10165"/>
                <a:gd name="connsiteX1" fmla="*/ 94 w 10000"/>
                <a:gd name="connsiteY1" fmla="*/ 0 h 10165"/>
                <a:gd name="connsiteX2" fmla="*/ 1966 w 10000"/>
                <a:gd name="connsiteY2" fmla="*/ 875 h 10165"/>
                <a:gd name="connsiteX3" fmla="*/ 3249 w 10000"/>
                <a:gd name="connsiteY3" fmla="*/ 1763 h 10165"/>
                <a:gd name="connsiteX4" fmla="*/ 4514 w 10000"/>
                <a:gd name="connsiteY4" fmla="*/ 2741 h 10165"/>
                <a:gd name="connsiteX5" fmla="*/ 5822 w 10000"/>
                <a:gd name="connsiteY5" fmla="*/ 3810 h 10165"/>
                <a:gd name="connsiteX6" fmla="*/ 7089 w 10000"/>
                <a:gd name="connsiteY6" fmla="*/ 4876 h 10165"/>
                <a:gd name="connsiteX7" fmla="*/ 8427 w 10000"/>
                <a:gd name="connsiteY7" fmla="*/ 5906 h 10165"/>
                <a:gd name="connsiteX8" fmla="*/ 8980 w 10000"/>
                <a:gd name="connsiteY8" fmla="*/ 6333 h 10165"/>
                <a:gd name="connsiteX9" fmla="*/ 10000 w 10000"/>
                <a:gd name="connsiteY9" fmla="*/ 6954 h 10165"/>
                <a:gd name="connsiteX10" fmla="*/ 10000 w 10000"/>
                <a:gd name="connsiteY10" fmla="*/ 10165 h 10165"/>
                <a:gd name="connsiteX11" fmla="*/ 0 w 10000"/>
                <a:gd name="connsiteY11" fmla="*/ 10162 h 10165"/>
                <a:gd name="connsiteX0" fmla="*/ 0 w 10000"/>
                <a:gd name="connsiteY0" fmla="*/ 10162 h 10165"/>
                <a:gd name="connsiteX1" fmla="*/ 94 w 10000"/>
                <a:gd name="connsiteY1" fmla="*/ 0 h 10165"/>
                <a:gd name="connsiteX2" fmla="*/ 1966 w 10000"/>
                <a:gd name="connsiteY2" fmla="*/ 875 h 10165"/>
                <a:gd name="connsiteX3" fmla="*/ 3249 w 10000"/>
                <a:gd name="connsiteY3" fmla="*/ 1763 h 10165"/>
                <a:gd name="connsiteX4" fmla="*/ 4514 w 10000"/>
                <a:gd name="connsiteY4" fmla="*/ 2741 h 10165"/>
                <a:gd name="connsiteX5" fmla="*/ 5822 w 10000"/>
                <a:gd name="connsiteY5" fmla="*/ 3810 h 10165"/>
                <a:gd name="connsiteX6" fmla="*/ 7089 w 10000"/>
                <a:gd name="connsiteY6" fmla="*/ 4876 h 10165"/>
                <a:gd name="connsiteX7" fmla="*/ 8427 w 10000"/>
                <a:gd name="connsiteY7" fmla="*/ 5906 h 10165"/>
                <a:gd name="connsiteX8" fmla="*/ 8980 w 10000"/>
                <a:gd name="connsiteY8" fmla="*/ 6333 h 10165"/>
                <a:gd name="connsiteX9" fmla="*/ 10000 w 10000"/>
                <a:gd name="connsiteY9" fmla="*/ 6954 h 10165"/>
                <a:gd name="connsiteX10" fmla="*/ 10000 w 10000"/>
                <a:gd name="connsiteY10" fmla="*/ 10165 h 10165"/>
                <a:gd name="connsiteX11" fmla="*/ 0 w 10000"/>
                <a:gd name="connsiteY11" fmla="*/ 10162 h 10165"/>
                <a:gd name="connsiteX0" fmla="*/ 11 w 10011"/>
                <a:gd name="connsiteY0" fmla="*/ 10199 h 10202"/>
                <a:gd name="connsiteX1" fmla="*/ 7 w 10011"/>
                <a:gd name="connsiteY1" fmla="*/ 0 h 10202"/>
                <a:gd name="connsiteX2" fmla="*/ 1977 w 10011"/>
                <a:gd name="connsiteY2" fmla="*/ 912 h 10202"/>
                <a:gd name="connsiteX3" fmla="*/ 3260 w 10011"/>
                <a:gd name="connsiteY3" fmla="*/ 1800 h 10202"/>
                <a:gd name="connsiteX4" fmla="*/ 4525 w 10011"/>
                <a:gd name="connsiteY4" fmla="*/ 2778 h 10202"/>
                <a:gd name="connsiteX5" fmla="*/ 5833 w 10011"/>
                <a:gd name="connsiteY5" fmla="*/ 3847 h 10202"/>
                <a:gd name="connsiteX6" fmla="*/ 7100 w 10011"/>
                <a:gd name="connsiteY6" fmla="*/ 4913 h 10202"/>
                <a:gd name="connsiteX7" fmla="*/ 8438 w 10011"/>
                <a:gd name="connsiteY7" fmla="*/ 5943 h 10202"/>
                <a:gd name="connsiteX8" fmla="*/ 8991 w 10011"/>
                <a:gd name="connsiteY8" fmla="*/ 6370 h 10202"/>
                <a:gd name="connsiteX9" fmla="*/ 10011 w 10011"/>
                <a:gd name="connsiteY9" fmla="*/ 6991 h 10202"/>
                <a:gd name="connsiteX10" fmla="*/ 10011 w 10011"/>
                <a:gd name="connsiteY10" fmla="*/ 10202 h 10202"/>
                <a:gd name="connsiteX11" fmla="*/ 11 w 10011"/>
                <a:gd name="connsiteY11" fmla="*/ 10199 h 10202"/>
                <a:gd name="connsiteX0" fmla="*/ 0 w 10000"/>
                <a:gd name="connsiteY0" fmla="*/ 10254 h 10257"/>
                <a:gd name="connsiteX1" fmla="*/ 45 w 10000"/>
                <a:gd name="connsiteY1" fmla="*/ 0 h 10257"/>
                <a:gd name="connsiteX2" fmla="*/ 1966 w 10000"/>
                <a:gd name="connsiteY2" fmla="*/ 967 h 10257"/>
                <a:gd name="connsiteX3" fmla="*/ 3249 w 10000"/>
                <a:gd name="connsiteY3" fmla="*/ 1855 h 10257"/>
                <a:gd name="connsiteX4" fmla="*/ 4514 w 10000"/>
                <a:gd name="connsiteY4" fmla="*/ 2833 h 10257"/>
                <a:gd name="connsiteX5" fmla="*/ 5822 w 10000"/>
                <a:gd name="connsiteY5" fmla="*/ 3902 h 10257"/>
                <a:gd name="connsiteX6" fmla="*/ 7089 w 10000"/>
                <a:gd name="connsiteY6" fmla="*/ 4968 h 10257"/>
                <a:gd name="connsiteX7" fmla="*/ 8427 w 10000"/>
                <a:gd name="connsiteY7" fmla="*/ 5998 h 10257"/>
                <a:gd name="connsiteX8" fmla="*/ 8980 w 10000"/>
                <a:gd name="connsiteY8" fmla="*/ 6425 h 10257"/>
                <a:gd name="connsiteX9" fmla="*/ 10000 w 10000"/>
                <a:gd name="connsiteY9" fmla="*/ 7046 h 10257"/>
                <a:gd name="connsiteX10" fmla="*/ 10000 w 10000"/>
                <a:gd name="connsiteY10" fmla="*/ 10257 h 10257"/>
                <a:gd name="connsiteX11" fmla="*/ 0 w 10000"/>
                <a:gd name="connsiteY11" fmla="*/ 10254 h 10257"/>
                <a:gd name="connsiteX0" fmla="*/ 0 w 10000"/>
                <a:gd name="connsiteY0" fmla="*/ 10254 h 10257"/>
                <a:gd name="connsiteX1" fmla="*/ 45 w 10000"/>
                <a:gd name="connsiteY1" fmla="*/ 0 h 10257"/>
                <a:gd name="connsiteX2" fmla="*/ 1819 w 10000"/>
                <a:gd name="connsiteY2" fmla="*/ 985 h 10257"/>
                <a:gd name="connsiteX3" fmla="*/ 3249 w 10000"/>
                <a:gd name="connsiteY3" fmla="*/ 1855 h 10257"/>
                <a:gd name="connsiteX4" fmla="*/ 4514 w 10000"/>
                <a:gd name="connsiteY4" fmla="*/ 2833 h 10257"/>
                <a:gd name="connsiteX5" fmla="*/ 5822 w 10000"/>
                <a:gd name="connsiteY5" fmla="*/ 3902 h 10257"/>
                <a:gd name="connsiteX6" fmla="*/ 7089 w 10000"/>
                <a:gd name="connsiteY6" fmla="*/ 4968 h 10257"/>
                <a:gd name="connsiteX7" fmla="*/ 8427 w 10000"/>
                <a:gd name="connsiteY7" fmla="*/ 5998 h 10257"/>
                <a:gd name="connsiteX8" fmla="*/ 8980 w 10000"/>
                <a:gd name="connsiteY8" fmla="*/ 6425 h 10257"/>
                <a:gd name="connsiteX9" fmla="*/ 10000 w 10000"/>
                <a:gd name="connsiteY9" fmla="*/ 7046 h 10257"/>
                <a:gd name="connsiteX10" fmla="*/ 10000 w 10000"/>
                <a:gd name="connsiteY10" fmla="*/ 10257 h 10257"/>
                <a:gd name="connsiteX11" fmla="*/ 0 w 10000"/>
                <a:gd name="connsiteY11" fmla="*/ 10254 h 10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00" h="10257">
                  <a:moveTo>
                    <a:pt x="0" y="10254"/>
                  </a:moveTo>
                  <a:cubicBezTo>
                    <a:pt x="63" y="8404"/>
                    <a:pt x="11" y="1622"/>
                    <a:pt x="45" y="0"/>
                  </a:cubicBezTo>
                  <a:lnTo>
                    <a:pt x="1819" y="985"/>
                  </a:lnTo>
                  <a:lnTo>
                    <a:pt x="3249" y="1855"/>
                  </a:lnTo>
                  <a:lnTo>
                    <a:pt x="4514" y="2833"/>
                  </a:lnTo>
                  <a:lnTo>
                    <a:pt x="5822" y="3902"/>
                  </a:lnTo>
                  <a:lnTo>
                    <a:pt x="7089" y="4968"/>
                  </a:lnTo>
                  <a:lnTo>
                    <a:pt x="8427" y="5998"/>
                  </a:lnTo>
                  <a:cubicBezTo>
                    <a:pt x="8579" y="6138"/>
                    <a:pt x="8833" y="6283"/>
                    <a:pt x="8980" y="6425"/>
                  </a:cubicBezTo>
                  <a:lnTo>
                    <a:pt x="10000" y="7046"/>
                  </a:lnTo>
                  <a:lnTo>
                    <a:pt x="10000" y="10257"/>
                  </a:lnTo>
                  <a:lnTo>
                    <a:pt x="0" y="10254"/>
                  </a:lnTo>
                  <a:close/>
                </a:path>
              </a:pathLst>
            </a:custGeom>
            <a:solidFill>
              <a:schemeClr val="bg1">
                <a:lumMod val="65000"/>
              </a:schemeClr>
            </a:solidFill>
            <a:ln>
              <a:noFill/>
            </a:ln>
          </p:spPr>
          <p:txBody>
            <a:bodyPr/>
            <a:lstStyle/>
            <a:p>
              <a:endParaRPr lang="en-US" sz="4000" dirty="0">
                <a:latin typeface="Arial Narrow" panose="020B0606020202030204" pitchFamily="34" charset="0"/>
              </a:endParaRPr>
            </a:p>
          </p:txBody>
        </p:sp>
        <p:sp>
          <p:nvSpPr>
            <p:cNvPr id="23" name="Rectangle 22"/>
            <p:cNvSpPr/>
            <p:nvPr/>
          </p:nvSpPr>
          <p:spPr>
            <a:xfrm>
              <a:off x="5276081" y="4173252"/>
              <a:ext cx="648258" cy="341039"/>
            </a:xfrm>
            <a:prstGeom prst="rect">
              <a:avLst/>
            </a:prstGeom>
          </p:spPr>
          <p:txBody>
            <a:bodyPr wrap="none">
              <a:spAutoFit/>
            </a:bodyPr>
            <a:lstStyle/>
            <a:p>
              <a:pPr algn="ctr" eaLnBrk="0" fontAlgn="base" hangingPunct="0">
                <a:lnSpc>
                  <a:spcPct val="90000"/>
                </a:lnSpc>
                <a:spcBef>
                  <a:spcPct val="0"/>
                </a:spcBef>
                <a:spcAft>
                  <a:spcPct val="0"/>
                </a:spcAft>
              </a:pPr>
              <a:r>
                <a:rPr lang="en-US" sz="2000" b="1" dirty="0">
                  <a:solidFill>
                    <a:srgbClr val="FFFFFF"/>
                  </a:solidFill>
                  <a:latin typeface="Arial Narrow" pitchFamily="34" charset="0"/>
                </a:rPr>
                <a:t>Early</a:t>
              </a:r>
            </a:p>
            <a:p>
              <a:pPr algn="ctr" eaLnBrk="0" fontAlgn="base" hangingPunct="0">
                <a:lnSpc>
                  <a:spcPct val="90000"/>
                </a:lnSpc>
                <a:spcBef>
                  <a:spcPct val="0"/>
                </a:spcBef>
                <a:spcAft>
                  <a:spcPct val="0"/>
                </a:spcAft>
              </a:pPr>
              <a:r>
                <a:rPr lang="en-US" sz="2000" b="1" dirty="0">
                  <a:solidFill>
                    <a:srgbClr val="FFFFFF"/>
                  </a:solidFill>
                  <a:latin typeface="Arial Narrow" pitchFamily="34" charset="0"/>
                </a:rPr>
                <a:t>Adopters</a:t>
              </a:r>
            </a:p>
          </p:txBody>
        </p:sp>
        <p:sp>
          <p:nvSpPr>
            <p:cNvPr id="24" name="Rectangular Callout 23"/>
            <p:cNvSpPr/>
            <p:nvPr/>
          </p:nvSpPr>
          <p:spPr>
            <a:xfrm>
              <a:off x="4482857" y="3665626"/>
              <a:ext cx="933449" cy="352425"/>
            </a:xfrm>
            <a:prstGeom prst="wedgeRectCallout">
              <a:avLst>
                <a:gd name="adj1" fmla="val 36141"/>
                <a:gd name="adj2" fmla="val 142647"/>
              </a:avLst>
            </a:prstGeom>
            <a:solidFill>
              <a:schemeClr val="bg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Narrow" panose="020B0606020202030204" pitchFamily="34" charset="0"/>
                </a:rPr>
                <a:t>Crossing the chasm</a:t>
              </a:r>
            </a:p>
          </p:txBody>
        </p:sp>
        <p:grpSp>
          <p:nvGrpSpPr>
            <p:cNvPr id="25" name="Group 24"/>
            <p:cNvGrpSpPr/>
            <p:nvPr/>
          </p:nvGrpSpPr>
          <p:grpSpPr>
            <a:xfrm>
              <a:off x="414237" y="2503575"/>
              <a:ext cx="1526538" cy="2522867"/>
              <a:chOff x="1220765" y="1829478"/>
              <a:chExt cx="1526538" cy="2750789"/>
            </a:xfrm>
          </p:grpSpPr>
          <p:sp>
            <p:nvSpPr>
              <p:cNvPr id="60" name="Circular Arrow 59"/>
              <p:cNvSpPr/>
              <p:nvPr/>
            </p:nvSpPr>
            <p:spPr>
              <a:xfrm rot="20012721">
                <a:off x="1220765" y="3021825"/>
                <a:ext cx="1526537" cy="1558442"/>
              </a:xfrm>
              <a:prstGeom prst="circularArrow">
                <a:avLst>
                  <a:gd name="adj1" fmla="val 12500"/>
                  <a:gd name="adj2" fmla="val 1142319"/>
                  <a:gd name="adj3" fmla="val 20457681"/>
                  <a:gd name="adj4" fmla="val 17415674"/>
                  <a:gd name="adj5" fmla="val 12500"/>
                </a:avLst>
              </a:prstGeom>
              <a:solidFill>
                <a:schemeClr val="bg1">
                  <a:lumMod val="65000"/>
                </a:schemeClr>
              </a:solidFill>
              <a:ln>
                <a:noFill/>
              </a:ln>
            </p:spPr>
            <p:txBody>
              <a:bodyPr/>
              <a:lstStyle/>
              <a:p>
                <a:endParaRPr lang="en-US" sz="4000" dirty="0">
                  <a:solidFill>
                    <a:schemeClr val="tx1"/>
                  </a:solidFill>
                  <a:latin typeface="Arial Narrow" panose="020B0606020202030204" pitchFamily="34" charset="0"/>
                </a:endParaRPr>
              </a:p>
            </p:txBody>
          </p:sp>
          <p:sp>
            <p:nvSpPr>
              <p:cNvPr id="61" name="Circular Arrow 60"/>
              <p:cNvSpPr/>
              <p:nvPr/>
            </p:nvSpPr>
            <p:spPr>
              <a:xfrm rot="1587279" flipV="1">
                <a:off x="1220766" y="1829478"/>
                <a:ext cx="1526537" cy="1558441"/>
              </a:xfrm>
              <a:prstGeom prst="circularArrow">
                <a:avLst>
                  <a:gd name="adj1" fmla="val 12500"/>
                  <a:gd name="adj2" fmla="val 1142319"/>
                  <a:gd name="adj3" fmla="val 20457681"/>
                  <a:gd name="adj4" fmla="val 17415674"/>
                  <a:gd name="adj5" fmla="val 12500"/>
                </a:avLst>
              </a:prstGeom>
              <a:solidFill>
                <a:schemeClr val="bg1">
                  <a:lumMod val="65000"/>
                </a:schemeClr>
              </a:solidFill>
              <a:ln>
                <a:noFill/>
              </a:ln>
            </p:spPr>
            <p:txBody>
              <a:bodyPr/>
              <a:lstStyle/>
              <a:p>
                <a:endParaRPr lang="en-US" sz="4000" dirty="0">
                  <a:solidFill>
                    <a:schemeClr val="tx1"/>
                  </a:solidFill>
                  <a:latin typeface="Arial Narrow" panose="020B0606020202030204" pitchFamily="34" charset="0"/>
                </a:endParaRPr>
              </a:p>
            </p:txBody>
          </p:sp>
        </p:grpSp>
        <p:sp>
          <p:nvSpPr>
            <p:cNvPr id="26" name="Rectangular Callout 25"/>
            <p:cNvSpPr/>
            <p:nvPr/>
          </p:nvSpPr>
          <p:spPr>
            <a:xfrm>
              <a:off x="1660448" y="4179977"/>
              <a:ext cx="1438274" cy="400050"/>
            </a:xfrm>
            <a:prstGeom prst="wedgeRectCallout">
              <a:avLst>
                <a:gd name="adj1" fmla="val -40906"/>
                <a:gd name="adj2" fmla="val -110924"/>
              </a:avLst>
            </a:prstGeom>
            <a:solidFill>
              <a:schemeClr val="bg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Narrow" panose="020B0606020202030204" pitchFamily="34" charset="0"/>
                </a:rPr>
                <a:t>Funneling: product development vs. R&amp;D</a:t>
              </a:r>
            </a:p>
          </p:txBody>
        </p:sp>
        <p:sp>
          <p:nvSpPr>
            <p:cNvPr id="27" name="Isosceles Triangle 26"/>
            <p:cNvSpPr/>
            <p:nvPr/>
          </p:nvSpPr>
          <p:spPr bwMode="auto">
            <a:xfrm rot="5400000">
              <a:off x="994052" y="3704714"/>
              <a:ext cx="305404" cy="101048"/>
            </a:xfrm>
            <a:prstGeom prst="triangle">
              <a:avLst/>
            </a:prstGeom>
            <a:solidFill>
              <a:srgbClr val="FFFFFF"/>
            </a:solidFill>
            <a:ln w="9525" cap="flat" cmpd="sng" algn="ctr">
              <a:solidFill>
                <a:srgbClr val="FFFFFF"/>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b="0" i="0" u="none" strike="noStrike" kern="0" cap="none" spc="0" normalizeH="0" baseline="0" dirty="0">
                <a:ln>
                  <a:noFill/>
                </a:ln>
                <a:solidFill>
                  <a:srgbClr val="000000"/>
                </a:solidFill>
                <a:effectLst/>
                <a:uLnTx/>
                <a:uFillTx/>
                <a:latin typeface="Arial Narrow" panose="020B0606020202030204" pitchFamily="34" charset="0"/>
              </a:endParaRPr>
            </a:p>
          </p:txBody>
        </p:sp>
        <p:sp>
          <p:nvSpPr>
            <p:cNvPr id="28" name="Isosceles Triangle 27"/>
            <p:cNvSpPr/>
            <p:nvPr/>
          </p:nvSpPr>
          <p:spPr bwMode="auto">
            <a:xfrm rot="5400000">
              <a:off x="994052" y="4010118"/>
              <a:ext cx="305404" cy="101048"/>
            </a:xfrm>
            <a:prstGeom prst="triangle">
              <a:avLst/>
            </a:prstGeom>
            <a:solidFill>
              <a:srgbClr val="FFFFFF"/>
            </a:solidFill>
            <a:ln w="9525" cap="flat" cmpd="sng" algn="ctr">
              <a:solidFill>
                <a:srgbClr val="FFFFFF"/>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b="0" i="0" u="none" strike="noStrike" kern="0" cap="none" spc="0" normalizeH="0" baseline="0" dirty="0">
                <a:ln>
                  <a:noFill/>
                </a:ln>
                <a:solidFill>
                  <a:srgbClr val="000000"/>
                </a:solidFill>
                <a:effectLst/>
                <a:uLnTx/>
                <a:uFillTx/>
                <a:latin typeface="Arial Narrow" panose="020B0606020202030204" pitchFamily="34" charset="0"/>
              </a:endParaRPr>
            </a:p>
          </p:txBody>
        </p:sp>
        <p:sp>
          <p:nvSpPr>
            <p:cNvPr id="29" name="Isosceles Triangle 28"/>
            <p:cNvSpPr/>
            <p:nvPr/>
          </p:nvSpPr>
          <p:spPr bwMode="auto">
            <a:xfrm rot="5400000">
              <a:off x="994052" y="2799234"/>
              <a:ext cx="305404" cy="101048"/>
            </a:xfrm>
            <a:prstGeom prst="triangle">
              <a:avLst/>
            </a:prstGeom>
            <a:solidFill>
              <a:srgbClr val="FFFFFF"/>
            </a:solidFill>
            <a:ln w="9525" cap="flat" cmpd="sng" algn="ctr">
              <a:solidFill>
                <a:srgbClr val="FFFFFF"/>
              </a:solid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b="0" i="0" u="none" strike="noStrike" kern="0" cap="none" spc="0" normalizeH="0" baseline="0" dirty="0">
                <a:ln>
                  <a:noFill/>
                </a:ln>
                <a:solidFill>
                  <a:srgbClr val="000000"/>
                </a:solidFill>
                <a:effectLst/>
                <a:uLnTx/>
                <a:uFillTx/>
                <a:latin typeface="Arial Narrow" panose="020B0606020202030204" pitchFamily="34" charset="0"/>
              </a:endParaRPr>
            </a:p>
          </p:txBody>
        </p:sp>
        <p:sp>
          <p:nvSpPr>
            <p:cNvPr id="30" name="Rectangle 29"/>
            <p:cNvSpPr/>
            <p:nvPr/>
          </p:nvSpPr>
          <p:spPr>
            <a:xfrm>
              <a:off x="1191286" y="2882896"/>
              <a:ext cx="736418" cy="341039"/>
            </a:xfrm>
            <a:prstGeom prst="rect">
              <a:avLst/>
            </a:prstGeom>
          </p:spPr>
          <p:txBody>
            <a:bodyPr wrap="none">
              <a:spAutoFit/>
            </a:bodyPr>
            <a:lstStyle/>
            <a:p>
              <a:pPr algn="ctr" eaLnBrk="0" fontAlgn="base" hangingPunct="0">
                <a:lnSpc>
                  <a:spcPct val="90000"/>
                </a:lnSpc>
                <a:spcBef>
                  <a:spcPct val="0"/>
                </a:spcBef>
                <a:spcAft>
                  <a:spcPct val="0"/>
                </a:spcAft>
              </a:pPr>
              <a:r>
                <a:rPr lang="en-US" sz="2000" b="1" dirty="0">
                  <a:solidFill>
                    <a:srgbClr val="FFFFFF"/>
                  </a:solidFill>
                  <a:latin typeface="Arial Narrow" pitchFamily="34" charset="0"/>
                </a:rPr>
                <a:t>Idea </a:t>
              </a:r>
            </a:p>
            <a:p>
              <a:pPr algn="ctr" eaLnBrk="0" fontAlgn="base" hangingPunct="0">
                <a:lnSpc>
                  <a:spcPct val="90000"/>
                </a:lnSpc>
                <a:spcBef>
                  <a:spcPct val="0"/>
                </a:spcBef>
                <a:spcAft>
                  <a:spcPct val="0"/>
                </a:spcAft>
              </a:pPr>
              <a:r>
                <a:rPr lang="en-US" sz="2000" b="1" dirty="0">
                  <a:solidFill>
                    <a:srgbClr val="FFFFFF"/>
                  </a:solidFill>
                  <a:latin typeface="Arial Narrow" pitchFamily="34" charset="0"/>
                </a:rPr>
                <a:t>generation</a:t>
              </a:r>
            </a:p>
          </p:txBody>
        </p:sp>
        <p:sp>
          <p:nvSpPr>
            <p:cNvPr id="36" name="Rectangle 24"/>
            <p:cNvSpPr>
              <a:spLocks noChangeArrowheads="1"/>
            </p:cNvSpPr>
            <p:nvPr>
              <p:custDataLst>
                <p:tags r:id="rId1"/>
              </p:custDataLst>
            </p:nvPr>
          </p:nvSpPr>
          <p:spPr bwMode="auto">
            <a:xfrm>
              <a:off x="2917588" y="3154059"/>
              <a:ext cx="247127" cy="147643"/>
            </a:xfrm>
            <a:prstGeom prst="rect">
              <a:avLst/>
            </a:prstGeom>
            <a:solidFill>
              <a:srgbClr val="77808E"/>
            </a:solidFill>
            <a:ln w="12700" algn="ctr">
              <a:solidFill>
                <a:srgbClr val="77808E"/>
              </a:solidFill>
              <a:miter lim="800000"/>
              <a:headEnd/>
              <a:tailEnd/>
            </a:ln>
          </p:spPr>
          <p:txBody>
            <a:bodyPr wrap="none" lIns="72000" tIns="72000" rIns="72000" bIns="72000" anchor="ctr"/>
            <a:lstStyle/>
            <a:p>
              <a:pPr algn="ctr" eaLnBrk="0" fontAlgn="base" hangingPunct="0">
                <a:lnSpc>
                  <a:spcPct val="85000"/>
                </a:lnSpc>
                <a:spcBef>
                  <a:spcPct val="0"/>
                </a:spcBef>
                <a:spcAft>
                  <a:spcPct val="0"/>
                </a:spcAft>
              </a:pPr>
              <a:endParaRPr lang="en-US" altLang="zh-CN" dirty="0">
                <a:solidFill>
                  <a:srgbClr val="FFFFFF"/>
                </a:solidFill>
                <a:latin typeface="Arial Narrow" panose="020B0606020202030204" pitchFamily="34" charset="0"/>
                <a:cs typeface="Arial" charset="0"/>
              </a:endParaRPr>
            </a:p>
          </p:txBody>
        </p:sp>
        <p:cxnSp>
          <p:nvCxnSpPr>
            <p:cNvPr id="37" name="AutoShape 25"/>
            <p:cNvCxnSpPr>
              <a:cxnSpLocks noChangeShapeType="1"/>
              <a:stCxn id="36" idx="2"/>
              <a:endCxn id="46" idx="0"/>
            </p:cNvCxnSpPr>
            <p:nvPr>
              <p:custDataLst>
                <p:tags r:id="rId2"/>
              </p:custDataLst>
            </p:nvPr>
          </p:nvCxnSpPr>
          <p:spPr bwMode="auto">
            <a:xfrm rot="16200000" flipH="1">
              <a:off x="3112911" y="3229943"/>
              <a:ext cx="155241" cy="298758"/>
            </a:xfrm>
            <a:prstGeom prst="bentConnector3">
              <a:avLst>
                <a:gd name="adj1" fmla="val 50000"/>
              </a:avLst>
            </a:prstGeom>
            <a:noFill/>
            <a:ln w="12700">
              <a:solidFill>
                <a:srgbClr val="646C7D"/>
              </a:solidFill>
              <a:prstDash val="sysDash"/>
              <a:miter lim="800000"/>
              <a:headEnd/>
              <a:tailEnd/>
            </a:ln>
            <a:extLst>
              <a:ext uri="{909E8E84-426E-40DD-AFC4-6F175D3DCCD1}">
                <a14:hiddenFill xmlns:a14="http://schemas.microsoft.com/office/drawing/2010/main">
                  <a:noFill/>
                </a14:hiddenFill>
              </a:ext>
            </a:extLst>
          </p:spPr>
        </p:cxnSp>
        <p:cxnSp>
          <p:nvCxnSpPr>
            <p:cNvPr id="38" name="AutoShape 26"/>
            <p:cNvCxnSpPr>
              <a:cxnSpLocks noChangeShapeType="1"/>
              <a:stCxn id="36" idx="2"/>
              <a:endCxn id="45" idx="0"/>
            </p:cNvCxnSpPr>
            <p:nvPr>
              <p:custDataLst>
                <p:tags r:id="rId3"/>
              </p:custDataLst>
            </p:nvPr>
          </p:nvCxnSpPr>
          <p:spPr bwMode="auto">
            <a:xfrm rot="5400000">
              <a:off x="2872616" y="3288408"/>
              <a:ext cx="155242" cy="181831"/>
            </a:xfrm>
            <a:prstGeom prst="bentConnector3">
              <a:avLst>
                <a:gd name="adj1" fmla="val 50000"/>
              </a:avLst>
            </a:prstGeom>
            <a:noFill/>
            <a:ln w="12700">
              <a:solidFill>
                <a:srgbClr val="646C7D"/>
              </a:solidFill>
              <a:miter lim="800000"/>
              <a:headEnd/>
              <a:tailEnd/>
            </a:ln>
            <a:extLst>
              <a:ext uri="{909E8E84-426E-40DD-AFC4-6F175D3DCCD1}">
                <a14:hiddenFill xmlns:a14="http://schemas.microsoft.com/office/drawing/2010/main">
                  <a:noFill/>
                </a14:hiddenFill>
              </a:ext>
            </a:extLst>
          </p:spPr>
        </p:cxnSp>
        <p:sp>
          <p:nvSpPr>
            <p:cNvPr id="39" name="Rectangle 27"/>
            <p:cNvSpPr>
              <a:spLocks noChangeArrowheads="1"/>
            </p:cNvSpPr>
            <p:nvPr>
              <p:custDataLst>
                <p:tags r:id="rId4"/>
              </p:custDataLst>
            </p:nvPr>
          </p:nvSpPr>
          <p:spPr bwMode="auto">
            <a:xfrm>
              <a:off x="2591594" y="3687048"/>
              <a:ext cx="144678" cy="134932"/>
            </a:xfrm>
            <a:prstGeom prst="rect">
              <a:avLst/>
            </a:prstGeom>
            <a:solidFill>
              <a:srgbClr val="BABDC5"/>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altLang="zh-CN" sz="1400" b="0" i="0" u="none" strike="noStrike" kern="0" cap="none" spc="0" normalizeH="0" baseline="0" dirty="0">
                <a:ln>
                  <a:noFill/>
                </a:ln>
                <a:solidFill>
                  <a:srgbClr val="000000"/>
                </a:solidFill>
                <a:effectLst/>
                <a:uLnTx/>
                <a:uFillTx/>
                <a:latin typeface="Arial Narrow" panose="020B0606020202030204" pitchFamily="34" charset="0"/>
                <a:cs typeface="Arial" charset="0"/>
              </a:endParaRPr>
            </a:p>
          </p:txBody>
        </p:sp>
        <p:sp>
          <p:nvSpPr>
            <p:cNvPr id="40" name="Rectangle 28"/>
            <p:cNvSpPr>
              <a:spLocks noChangeArrowheads="1"/>
            </p:cNvSpPr>
            <p:nvPr>
              <p:custDataLst>
                <p:tags r:id="rId5"/>
              </p:custDataLst>
            </p:nvPr>
          </p:nvSpPr>
          <p:spPr bwMode="auto">
            <a:xfrm>
              <a:off x="2781865" y="3687048"/>
              <a:ext cx="157825" cy="134932"/>
            </a:xfrm>
            <a:prstGeom prst="rect">
              <a:avLst/>
            </a:prstGeom>
            <a:solidFill>
              <a:srgbClr val="BABDC5"/>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altLang="zh-CN" sz="1400" b="0" i="0" u="none" strike="noStrike" kern="0" cap="none" spc="0" normalizeH="0" baseline="0" dirty="0">
                <a:ln>
                  <a:noFill/>
                </a:ln>
                <a:solidFill>
                  <a:srgbClr val="000000"/>
                </a:solidFill>
                <a:effectLst/>
                <a:uLnTx/>
                <a:uFillTx/>
                <a:latin typeface="Arial Narrow" panose="020B0606020202030204" pitchFamily="34" charset="0"/>
                <a:cs typeface="Arial" charset="0"/>
              </a:endParaRPr>
            </a:p>
          </p:txBody>
        </p:sp>
        <p:sp>
          <p:nvSpPr>
            <p:cNvPr id="41" name="Rectangle 29"/>
            <p:cNvSpPr>
              <a:spLocks noChangeArrowheads="1"/>
            </p:cNvSpPr>
            <p:nvPr>
              <p:custDataLst>
                <p:tags r:id="rId6"/>
              </p:custDataLst>
            </p:nvPr>
          </p:nvSpPr>
          <p:spPr bwMode="auto">
            <a:xfrm>
              <a:off x="2987036" y="3687048"/>
              <a:ext cx="144379" cy="134932"/>
            </a:xfrm>
            <a:prstGeom prst="rect">
              <a:avLst/>
            </a:prstGeom>
            <a:solidFill>
              <a:srgbClr val="BABDC5"/>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altLang="zh-CN" sz="1400" b="0" i="0" u="none" strike="noStrike" kern="0" cap="none" spc="0" normalizeH="0" baseline="0" dirty="0">
                <a:ln>
                  <a:noFill/>
                </a:ln>
                <a:solidFill>
                  <a:srgbClr val="000000"/>
                </a:solidFill>
                <a:effectLst/>
                <a:uLnTx/>
                <a:uFillTx/>
                <a:latin typeface="Arial Narrow" panose="020B0606020202030204" pitchFamily="34" charset="0"/>
                <a:cs typeface="Arial" charset="0"/>
              </a:endParaRPr>
            </a:p>
          </p:txBody>
        </p:sp>
        <p:cxnSp>
          <p:nvCxnSpPr>
            <p:cNvPr id="42" name="AutoShape 30"/>
            <p:cNvCxnSpPr>
              <a:cxnSpLocks noChangeShapeType="1"/>
              <a:stCxn id="45" idx="2"/>
              <a:endCxn id="39" idx="0"/>
            </p:cNvCxnSpPr>
            <p:nvPr>
              <p:custDataLst>
                <p:tags r:id="rId7"/>
              </p:custDataLst>
            </p:nvPr>
          </p:nvCxnSpPr>
          <p:spPr bwMode="auto">
            <a:xfrm rot="5400000">
              <a:off x="2704360" y="3532087"/>
              <a:ext cx="114534" cy="195388"/>
            </a:xfrm>
            <a:prstGeom prst="bentConnector3">
              <a:avLst>
                <a:gd name="adj1" fmla="val 50000"/>
              </a:avLst>
            </a:prstGeom>
            <a:noFill/>
            <a:ln w="12700">
              <a:solidFill>
                <a:srgbClr val="646C7D"/>
              </a:solidFill>
              <a:miter lim="800000"/>
              <a:headEnd/>
              <a:tailEnd/>
            </a:ln>
            <a:extLst>
              <a:ext uri="{909E8E84-426E-40DD-AFC4-6F175D3DCCD1}">
                <a14:hiddenFill xmlns:a14="http://schemas.microsoft.com/office/drawing/2010/main">
                  <a:noFill/>
                </a14:hiddenFill>
              </a:ext>
            </a:extLst>
          </p:spPr>
        </p:cxnSp>
        <p:cxnSp>
          <p:nvCxnSpPr>
            <p:cNvPr id="43" name="AutoShape 31"/>
            <p:cNvCxnSpPr>
              <a:cxnSpLocks noChangeShapeType="1"/>
              <a:stCxn id="45" idx="2"/>
              <a:endCxn id="40" idx="0"/>
            </p:cNvCxnSpPr>
            <p:nvPr>
              <p:custDataLst>
                <p:tags r:id="rId8"/>
              </p:custDataLst>
            </p:nvPr>
          </p:nvCxnSpPr>
          <p:spPr bwMode="auto">
            <a:xfrm>
              <a:off x="2859321" y="3572514"/>
              <a:ext cx="1457" cy="114534"/>
            </a:xfrm>
            <a:prstGeom prst="straightConnector1">
              <a:avLst/>
            </a:prstGeom>
            <a:noFill/>
            <a:ln w="12700">
              <a:solidFill>
                <a:srgbClr val="646C7D"/>
              </a:solidFill>
              <a:round/>
              <a:headEnd/>
              <a:tailEnd/>
            </a:ln>
            <a:extLst>
              <a:ext uri="{909E8E84-426E-40DD-AFC4-6F175D3DCCD1}">
                <a14:hiddenFill xmlns:a14="http://schemas.microsoft.com/office/drawing/2010/main">
                  <a:noFill/>
                </a14:hiddenFill>
              </a:ext>
            </a:extLst>
          </p:spPr>
        </p:cxnSp>
        <p:cxnSp>
          <p:nvCxnSpPr>
            <p:cNvPr id="44" name="AutoShape 32"/>
            <p:cNvCxnSpPr>
              <a:cxnSpLocks noChangeShapeType="1"/>
              <a:stCxn id="45" idx="2"/>
              <a:endCxn id="41" idx="0"/>
            </p:cNvCxnSpPr>
            <p:nvPr>
              <p:custDataLst>
                <p:tags r:id="rId9"/>
              </p:custDataLst>
            </p:nvPr>
          </p:nvCxnSpPr>
          <p:spPr bwMode="auto">
            <a:xfrm rot="16200000" flipH="1">
              <a:off x="2902006" y="3529828"/>
              <a:ext cx="114534" cy="199905"/>
            </a:xfrm>
            <a:prstGeom prst="bentConnector3">
              <a:avLst>
                <a:gd name="adj1" fmla="val 50000"/>
              </a:avLst>
            </a:prstGeom>
            <a:noFill/>
            <a:ln w="12700">
              <a:solidFill>
                <a:srgbClr val="646C7D"/>
              </a:solidFill>
              <a:miter lim="800000"/>
              <a:headEnd/>
              <a:tailEnd/>
            </a:ln>
            <a:extLst>
              <a:ext uri="{909E8E84-426E-40DD-AFC4-6F175D3DCCD1}">
                <a14:hiddenFill xmlns:a14="http://schemas.microsoft.com/office/drawing/2010/main">
                  <a:noFill/>
                </a14:hiddenFill>
              </a:ext>
            </a:extLst>
          </p:spPr>
        </p:cxnSp>
        <p:sp>
          <p:nvSpPr>
            <p:cNvPr id="45" name="Rectangle 33"/>
            <p:cNvSpPr>
              <a:spLocks noChangeArrowheads="1"/>
            </p:cNvSpPr>
            <p:nvPr>
              <p:custDataLst>
                <p:tags r:id="rId10"/>
              </p:custDataLst>
            </p:nvPr>
          </p:nvSpPr>
          <p:spPr bwMode="auto">
            <a:xfrm>
              <a:off x="2708910" y="3456944"/>
              <a:ext cx="300821" cy="115570"/>
            </a:xfrm>
            <a:prstGeom prst="rect">
              <a:avLst/>
            </a:prstGeom>
            <a:solidFill>
              <a:srgbClr val="BABDC5"/>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000" tIns="18000" rIns="18000" bIns="18000" anchor="ctr"/>
            <a:lstStyle/>
            <a:p>
              <a:pPr marL="0" marR="0" lvl="0" indent="0" algn="ctr" defTabSz="914400" eaLnBrk="0" fontAlgn="base" latinLnBrk="0" hangingPunct="0">
                <a:lnSpc>
                  <a:spcPct val="90000"/>
                </a:lnSpc>
                <a:spcBef>
                  <a:spcPct val="0"/>
                </a:spcBef>
                <a:spcAft>
                  <a:spcPct val="0"/>
                </a:spcAft>
                <a:buClrTx/>
                <a:buSzTx/>
                <a:buFontTx/>
                <a:buNone/>
                <a:tabLst/>
                <a:defRPr/>
              </a:pPr>
              <a:endParaRPr kumimoji="0" lang="en-US" altLang="zh-CN" sz="1400" b="0" i="0" u="none" strike="noStrike" kern="0" cap="none" spc="0" normalizeH="0" baseline="0" dirty="0">
                <a:ln>
                  <a:noFill/>
                </a:ln>
                <a:solidFill>
                  <a:srgbClr val="000000"/>
                </a:solidFill>
                <a:effectLst/>
                <a:uLnTx/>
                <a:uFillTx/>
                <a:latin typeface="Arial Narrow" panose="020B0606020202030204" pitchFamily="34" charset="0"/>
                <a:cs typeface="Arial" charset="0"/>
              </a:endParaRPr>
            </a:p>
          </p:txBody>
        </p:sp>
        <p:sp>
          <p:nvSpPr>
            <p:cNvPr id="46" name="Rectangle 34"/>
            <p:cNvSpPr>
              <a:spLocks noChangeArrowheads="1"/>
            </p:cNvSpPr>
            <p:nvPr>
              <p:custDataLst>
                <p:tags r:id="rId11"/>
              </p:custDataLst>
            </p:nvPr>
          </p:nvSpPr>
          <p:spPr bwMode="auto">
            <a:xfrm>
              <a:off x="3233409" y="3456943"/>
              <a:ext cx="213001" cy="113985"/>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18000" tIns="18000" rIns="18000" bIns="18000" anchor="ctr"/>
            <a:lstStyle/>
            <a:p>
              <a:pPr algn="ctr" eaLnBrk="0" fontAlgn="base" hangingPunct="0">
                <a:lnSpc>
                  <a:spcPct val="90000"/>
                </a:lnSpc>
                <a:spcBef>
                  <a:spcPct val="0"/>
                </a:spcBef>
                <a:spcAft>
                  <a:spcPct val="0"/>
                </a:spcAft>
              </a:pPr>
              <a:r>
                <a:rPr lang="en-US" altLang="zh-CN" sz="1400" b="1" dirty="0">
                  <a:solidFill>
                    <a:srgbClr val="000000"/>
                  </a:solidFill>
                  <a:latin typeface="Arial Narrow" panose="020B0606020202030204" pitchFamily="34" charset="0"/>
                  <a:cs typeface="Arial" charset="0"/>
                </a:rPr>
                <a:t> </a:t>
              </a:r>
            </a:p>
          </p:txBody>
        </p:sp>
        <p:sp>
          <p:nvSpPr>
            <p:cNvPr id="47" name="Rectangle 35"/>
            <p:cNvSpPr>
              <a:spLocks noChangeArrowheads="1"/>
            </p:cNvSpPr>
            <p:nvPr>
              <p:custDataLst>
                <p:tags r:id="rId12"/>
              </p:custDataLst>
            </p:nvPr>
          </p:nvSpPr>
          <p:spPr bwMode="auto">
            <a:xfrm>
              <a:off x="3176814" y="3694615"/>
              <a:ext cx="141847" cy="126612"/>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0" tIns="0" rIns="0" bIns="0" anchor="ctr"/>
            <a:lstStyle/>
            <a:p>
              <a:pPr algn="ctr" eaLnBrk="0" fontAlgn="base" hangingPunct="0">
                <a:lnSpc>
                  <a:spcPct val="90000"/>
                </a:lnSpc>
                <a:spcBef>
                  <a:spcPct val="0"/>
                </a:spcBef>
                <a:spcAft>
                  <a:spcPct val="0"/>
                </a:spcAft>
              </a:pPr>
              <a:endParaRPr lang="en-US" altLang="zh-CN" sz="1400" b="1" dirty="0">
                <a:solidFill>
                  <a:srgbClr val="000000"/>
                </a:solidFill>
                <a:latin typeface="Arial Narrow" panose="020B0606020202030204" pitchFamily="34" charset="0"/>
                <a:cs typeface="Arial" charset="0"/>
              </a:endParaRPr>
            </a:p>
          </p:txBody>
        </p:sp>
        <p:sp>
          <p:nvSpPr>
            <p:cNvPr id="48" name="Rectangle 37"/>
            <p:cNvSpPr>
              <a:spLocks noChangeArrowheads="1"/>
            </p:cNvSpPr>
            <p:nvPr>
              <p:custDataLst>
                <p:tags r:id="rId13"/>
              </p:custDataLst>
            </p:nvPr>
          </p:nvSpPr>
          <p:spPr bwMode="auto">
            <a:xfrm>
              <a:off x="3372046" y="3694615"/>
              <a:ext cx="141847" cy="126612"/>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0" tIns="0" rIns="0" bIns="0" anchor="ctr"/>
            <a:lstStyle/>
            <a:p>
              <a:pPr algn="ctr" eaLnBrk="0" fontAlgn="base" hangingPunct="0">
                <a:lnSpc>
                  <a:spcPct val="90000"/>
                </a:lnSpc>
                <a:spcBef>
                  <a:spcPct val="0"/>
                </a:spcBef>
                <a:spcAft>
                  <a:spcPct val="0"/>
                </a:spcAft>
              </a:pPr>
              <a:endParaRPr lang="en-US" altLang="zh-CN" sz="1400" b="1" dirty="0">
                <a:solidFill>
                  <a:srgbClr val="000000"/>
                </a:solidFill>
                <a:latin typeface="Arial Narrow" panose="020B0606020202030204" pitchFamily="34" charset="0"/>
                <a:cs typeface="Arial" charset="0"/>
              </a:endParaRPr>
            </a:p>
          </p:txBody>
        </p:sp>
        <p:cxnSp>
          <p:nvCxnSpPr>
            <p:cNvPr id="49" name="AutoShape 38"/>
            <p:cNvCxnSpPr>
              <a:cxnSpLocks noChangeShapeType="1"/>
              <a:stCxn id="46" idx="2"/>
              <a:endCxn id="47" idx="0"/>
            </p:cNvCxnSpPr>
            <p:nvPr>
              <p:custDataLst>
                <p:tags r:id="rId14"/>
              </p:custDataLst>
            </p:nvPr>
          </p:nvCxnSpPr>
          <p:spPr bwMode="auto">
            <a:xfrm rot="5400000">
              <a:off x="3231981" y="3586685"/>
              <a:ext cx="123687" cy="92172"/>
            </a:xfrm>
            <a:prstGeom prst="bentConnector3">
              <a:avLst>
                <a:gd name="adj1" fmla="val 50000"/>
              </a:avLst>
            </a:prstGeom>
            <a:noFill/>
            <a:ln w="12700">
              <a:solidFill>
                <a:srgbClr val="646C7D"/>
              </a:solidFill>
              <a:miter lim="800000"/>
              <a:headEnd/>
              <a:tailEnd/>
            </a:ln>
            <a:extLst>
              <a:ext uri="{909E8E84-426E-40DD-AFC4-6F175D3DCCD1}">
                <a14:hiddenFill xmlns:a14="http://schemas.microsoft.com/office/drawing/2010/main">
                  <a:noFill/>
                </a14:hiddenFill>
              </a:ext>
            </a:extLst>
          </p:spPr>
        </p:cxnSp>
        <p:cxnSp>
          <p:nvCxnSpPr>
            <p:cNvPr id="50" name="AutoShape 40"/>
            <p:cNvCxnSpPr>
              <a:cxnSpLocks noChangeShapeType="1"/>
              <a:stCxn id="46" idx="2"/>
              <a:endCxn id="48" idx="0"/>
            </p:cNvCxnSpPr>
            <p:nvPr>
              <p:custDataLst>
                <p:tags r:id="rId15"/>
              </p:custDataLst>
            </p:nvPr>
          </p:nvCxnSpPr>
          <p:spPr bwMode="auto">
            <a:xfrm rot="16200000" flipH="1">
              <a:off x="3329597" y="3581241"/>
              <a:ext cx="123687" cy="103060"/>
            </a:xfrm>
            <a:prstGeom prst="bentConnector3">
              <a:avLst>
                <a:gd name="adj1" fmla="val 50000"/>
              </a:avLst>
            </a:prstGeom>
            <a:noFill/>
            <a:ln w="12700">
              <a:solidFill>
                <a:srgbClr val="646C7D"/>
              </a:solidFill>
              <a:miter lim="800000"/>
              <a:headEnd/>
              <a:tailEnd/>
            </a:ln>
            <a:extLst>
              <a:ext uri="{909E8E84-426E-40DD-AFC4-6F175D3DCCD1}">
                <a14:hiddenFill xmlns:a14="http://schemas.microsoft.com/office/drawing/2010/main">
                  <a:noFill/>
                </a14:hiddenFill>
              </a:ext>
            </a:extLst>
          </p:spPr>
        </p:cxnSp>
        <p:cxnSp>
          <p:nvCxnSpPr>
            <p:cNvPr id="51" name="Straight Connector 50"/>
            <p:cNvCxnSpPr/>
            <p:nvPr/>
          </p:nvCxnSpPr>
          <p:spPr>
            <a:xfrm>
              <a:off x="4337325" y="3068754"/>
              <a:ext cx="0" cy="868295"/>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2" name="Rectangular Callout 51"/>
            <p:cNvSpPr/>
            <p:nvPr/>
          </p:nvSpPr>
          <p:spPr>
            <a:xfrm>
              <a:off x="2731383" y="2426814"/>
              <a:ext cx="1076004" cy="371396"/>
            </a:xfrm>
            <a:prstGeom prst="wedgeRectCallout">
              <a:avLst>
                <a:gd name="adj1" fmla="val 29013"/>
                <a:gd name="adj2" fmla="val 142173"/>
              </a:avLst>
            </a:prstGeom>
            <a:solidFill>
              <a:schemeClr val="bg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Narrow" panose="020B0606020202030204" pitchFamily="34" charset="0"/>
                </a:rPr>
                <a:t>Choosing the Gate Keepers</a:t>
              </a:r>
            </a:p>
          </p:txBody>
        </p:sp>
        <p:sp>
          <p:nvSpPr>
            <p:cNvPr id="53" name="Rectangular Callout 52"/>
            <p:cNvSpPr/>
            <p:nvPr/>
          </p:nvSpPr>
          <p:spPr>
            <a:xfrm>
              <a:off x="4369721" y="2717622"/>
              <a:ext cx="795538" cy="236924"/>
            </a:xfrm>
            <a:prstGeom prst="wedgeRectCallout">
              <a:avLst>
                <a:gd name="adj1" fmla="val -62705"/>
                <a:gd name="adj2" fmla="val 163252"/>
              </a:avLst>
            </a:prstGeom>
            <a:solidFill>
              <a:schemeClr val="bg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Narrow" panose="020B0606020202030204" pitchFamily="34" charset="0"/>
                </a:rPr>
                <a:t>Scaling</a:t>
              </a:r>
            </a:p>
          </p:txBody>
        </p:sp>
        <p:cxnSp>
          <p:nvCxnSpPr>
            <p:cNvPr id="54" name="Straight Connector 53"/>
            <p:cNvCxnSpPr/>
            <p:nvPr/>
          </p:nvCxnSpPr>
          <p:spPr>
            <a:xfrm>
              <a:off x="3580809" y="3188635"/>
              <a:ext cx="0" cy="868295"/>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5" name="Rectangular Callout 54"/>
            <p:cNvSpPr/>
            <p:nvPr/>
          </p:nvSpPr>
          <p:spPr>
            <a:xfrm>
              <a:off x="2730298" y="2425019"/>
              <a:ext cx="1076004" cy="371396"/>
            </a:xfrm>
            <a:prstGeom prst="wedgeRectCallout">
              <a:avLst>
                <a:gd name="adj1" fmla="val -66674"/>
                <a:gd name="adj2" fmla="val 102683"/>
              </a:avLst>
            </a:prstGeom>
            <a:solidFill>
              <a:schemeClr val="bg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Narrow" panose="020B0606020202030204" pitchFamily="34" charset="0"/>
                </a:rPr>
                <a:t>Choosing the gate keepers</a:t>
              </a:r>
            </a:p>
          </p:txBody>
        </p:sp>
        <p:cxnSp>
          <p:nvCxnSpPr>
            <p:cNvPr id="56" name="Straight Connector 55"/>
            <p:cNvCxnSpPr/>
            <p:nvPr/>
          </p:nvCxnSpPr>
          <p:spPr>
            <a:xfrm rot="5400000">
              <a:off x="3492645" y="2682799"/>
              <a:ext cx="0" cy="219600"/>
            </a:xfrm>
            <a:prstGeom prst="line">
              <a:avLst/>
            </a:prstGeom>
            <a:ln w="38100" cap="rnd">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H="1">
              <a:off x="2522865" y="2897627"/>
              <a:ext cx="3608" cy="1116215"/>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1885918" y="3179330"/>
              <a:ext cx="595737" cy="355655"/>
            </a:xfrm>
            <a:prstGeom prst="rect">
              <a:avLst/>
            </a:prstGeom>
          </p:spPr>
          <p:txBody>
            <a:bodyPr wrap="none">
              <a:spAutoFit/>
            </a:bodyPr>
            <a:lstStyle/>
            <a:p>
              <a:pPr algn="ctr" eaLnBrk="0" fontAlgn="base" hangingPunct="0">
                <a:lnSpc>
                  <a:spcPct val="90000"/>
                </a:lnSpc>
                <a:spcBef>
                  <a:spcPct val="0"/>
                </a:spcBef>
                <a:spcAft>
                  <a:spcPct val="0"/>
                </a:spcAft>
              </a:pPr>
              <a:r>
                <a:rPr lang="en-US" sz="2000" b="1" dirty="0">
                  <a:solidFill>
                    <a:srgbClr val="FFFFFF"/>
                  </a:solidFill>
                  <a:latin typeface="Arial Narrow" panose="020B0606020202030204" pitchFamily="34" charset="0"/>
                </a:rPr>
                <a:t>Scope</a:t>
              </a:r>
            </a:p>
            <a:p>
              <a:pPr algn="ctr" eaLnBrk="0" fontAlgn="base" hangingPunct="0">
                <a:lnSpc>
                  <a:spcPct val="90000"/>
                </a:lnSpc>
                <a:spcBef>
                  <a:spcPct val="0"/>
                </a:spcBef>
                <a:spcAft>
                  <a:spcPct val="0"/>
                </a:spcAft>
              </a:pPr>
              <a:r>
                <a:rPr lang="en-US" sz="1100" b="1" dirty="0">
                  <a:solidFill>
                    <a:srgbClr val="FFFFFF"/>
                  </a:solidFill>
                  <a:latin typeface="Arial Narrow" pitchFamily="34" charset="0"/>
                </a:rPr>
                <a:t>Business case </a:t>
              </a:r>
            </a:p>
            <a:p>
              <a:pPr algn="ctr" eaLnBrk="0" fontAlgn="base" hangingPunct="0">
                <a:lnSpc>
                  <a:spcPct val="90000"/>
                </a:lnSpc>
                <a:spcBef>
                  <a:spcPct val="0"/>
                </a:spcBef>
                <a:spcAft>
                  <a:spcPct val="0"/>
                </a:spcAft>
              </a:pPr>
              <a:r>
                <a:rPr lang="en-US" sz="1100" b="1" dirty="0">
                  <a:solidFill>
                    <a:srgbClr val="FFFFFF"/>
                  </a:solidFill>
                  <a:latin typeface="Arial Narrow" pitchFamily="34" charset="0"/>
                </a:rPr>
                <a:t>&amp; strategy</a:t>
              </a:r>
            </a:p>
          </p:txBody>
        </p:sp>
        <p:sp>
          <p:nvSpPr>
            <p:cNvPr id="59" name="Rectangular Callout 58"/>
            <p:cNvSpPr/>
            <p:nvPr/>
          </p:nvSpPr>
          <p:spPr>
            <a:xfrm>
              <a:off x="3331039" y="4068749"/>
              <a:ext cx="1076004" cy="366593"/>
            </a:xfrm>
            <a:prstGeom prst="wedgeRectCallout">
              <a:avLst>
                <a:gd name="adj1" fmla="val -48933"/>
                <a:gd name="adj2" fmla="val -109037"/>
              </a:avLst>
            </a:prstGeom>
            <a:solidFill>
              <a:schemeClr val="bg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Narrow" panose="020B0606020202030204" pitchFamily="34" charset="0"/>
                </a:rPr>
                <a:t>Organizational</a:t>
              </a:r>
            </a:p>
            <a:p>
              <a:pPr algn="ctr"/>
              <a:r>
                <a:rPr lang="en-US" dirty="0">
                  <a:solidFill>
                    <a:schemeClr val="tx1"/>
                  </a:solidFill>
                  <a:latin typeface="Arial Narrow" panose="020B0606020202030204" pitchFamily="34" charset="0"/>
                </a:rPr>
                <a:t>implementation</a:t>
              </a:r>
            </a:p>
          </p:txBody>
        </p:sp>
      </p:gr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31</a:t>
            </a:fld>
            <a:endParaRPr lang="en-US" noProof="0" dirty="0"/>
          </a:p>
        </p:txBody>
      </p:sp>
    </p:spTree>
    <p:extLst>
      <p:ext uri="{BB962C8B-B14F-4D97-AF65-F5344CB8AC3E}">
        <p14:creationId xmlns:p14="http://schemas.microsoft.com/office/powerpoint/2010/main" val="2479584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6" name="Rectangle 110" hidden="1"/>
          <p:cNvGraphicFramePr>
            <a:graphicFrameLocks/>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0908" name="think-cell Slide" r:id="rId58" imgW="0" imgH="0" progId="TCLayout.ActiveDocument.1">
                  <p:embed/>
                </p:oleObj>
              </mc:Choice>
              <mc:Fallback>
                <p:oleObj name="think-cell Slide" r:id="rId58" imgW="0" imgH="0" progId="TCLayout.ActiveDocument.1">
                  <p:embed/>
                  <p:pic>
                    <p:nvPicPr>
                      <p:cNvPr id="10246" name="Rectangle 110" hidden="1"/>
                      <p:cNvPicPr>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933765" name="Rectangle 109"/>
          <p:cNvSpPr>
            <a:spLocks noChangeArrowheads="1"/>
          </p:cNvSpPr>
          <p:nvPr>
            <p:custDataLst>
              <p:tags r:id="rId3"/>
            </p:custDataLst>
          </p:nvPr>
        </p:nvSpPr>
        <p:spPr bwMode="auto">
          <a:xfrm>
            <a:off x="452438" y="2241550"/>
            <a:ext cx="4464050" cy="3779838"/>
          </a:xfrm>
          <a:prstGeom prst="rect">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72000" tIns="72000" rIns="72000" bIns="72000" anchor="ctr"/>
          <a:lstStyle/>
          <a:p>
            <a:endParaRPr lang="zh-CN" altLang="en-US">
              <a:ea typeface="宋体" pitchFamily="2" charset="-122"/>
            </a:endParaRPr>
          </a:p>
        </p:txBody>
      </p:sp>
      <p:sp>
        <p:nvSpPr>
          <p:cNvPr id="10248" name="Rectangle 2"/>
          <p:cNvSpPr>
            <a:spLocks noGrp="1" noChangeArrowheads="1"/>
          </p:cNvSpPr>
          <p:nvPr>
            <p:ph type="title" idx="4294967295"/>
            <p:custDataLst>
              <p:tags r:id="rId4"/>
            </p:custDataLst>
          </p:nvPr>
        </p:nvSpPr>
        <p:spPr/>
        <p:txBody>
          <a:bodyPr/>
          <a:lstStyle/>
          <a:p>
            <a:pPr eaLnBrk="1" hangingPunct="1"/>
            <a:r>
              <a:rPr lang="en-US" altLang="zh-CN" dirty="0">
                <a:ea typeface="宋体" pitchFamily="2" charset="-122"/>
              </a:rPr>
              <a:t>To allow for protecting traditional business while participating in new markets, the ambidextrous organization achieves the best results, according to O’Reilly and </a:t>
            </a:r>
            <a:r>
              <a:rPr lang="en-US" altLang="zh-CN" dirty="0" err="1">
                <a:ea typeface="宋体" pitchFamily="2" charset="-122"/>
              </a:rPr>
              <a:t>Tushman</a:t>
            </a:r>
            <a:endParaRPr lang="en-US" altLang="zh-CN" dirty="0">
              <a:ea typeface="宋体" pitchFamily="2" charset="-122"/>
            </a:endParaRPr>
          </a:p>
        </p:txBody>
      </p:sp>
      <p:sp>
        <p:nvSpPr>
          <p:cNvPr id="3504131" name="Rectangle 3"/>
          <p:cNvSpPr>
            <a:spLocks noChangeArrowheads="1"/>
          </p:cNvSpPr>
          <p:nvPr>
            <p:custDataLst>
              <p:tags r:id="rId5"/>
            </p:custDataLst>
          </p:nvPr>
        </p:nvSpPr>
        <p:spPr bwMode="auto">
          <a:xfrm>
            <a:off x="452438" y="1768475"/>
            <a:ext cx="4464050" cy="473075"/>
          </a:xfrm>
          <a:prstGeom prst="rect">
            <a:avLst/>
          </a:prstGeom>
          <a:solidFill>
            <a:schemeClr val="bg2"/>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97969" tIns="48984" rIns="97969" bIns="48984" anchor="ctr"/>
          <a:lstStyle/>
          <a:p>
            <a:pPr>
              <a:lnSpc>
                <a:spcPct val="100000"/>
              </a:lnSpc>
              <a:spcBef>
                <a:spcPct val="50000"/>
              </a:spcBef>
            </a:pPr>
            <a:r>
              <a:rPr lang="en-US" altLang="zh-CN" sz="1400" b="1">
                <a:solidFill>
                  <a:schemeClr val="bg1"/>
                </a:solidFill>
                <a:ea typeface="宋体" pitchFamily="2" charset="-122"/>
              </a:rPr>
              <a:t>4 organizational designs to develop and deliver innovations</a:t>
            </a:r>
          </a:p>
        </p:txBody>
      </p:sp>
      <p:sp>
        <p:nvSpPr>
          <p:cNvPr id="3504132" name="Rectangle 4"/>
          <p:cNvSpPr>
            <a:spLocks noChangeArrowheads="1"/>
          </p:cNvSpPr>
          <p:nvPr>
            <p:custDataLst>
              <p:tags r:id="rId6"/>
            </p:custDataLst>
          </p:nvPr>
        </p:nvSpPr>
        <p:spPr bwMode="auto">
          <a:xfrm>
            <a:off x="1060450" y="2784475"/>
            <a:ext cx="781050" cy="390525"/>
          </a:xfrm>
          <a:prstGeom prst="rect">
            <a:avLst/>
          </a:prstGeom>
          <a:solidFill>
            <a:srgbClr val="77808E"/>
          </a:solidFill>
          <a:ln w="12700" algn="ctr">
            <a:solidFill>
              <a:srgbClr val="77808E"/>
            </a:solidFill>
            <a:miter lim="800000"/>
            <a:headEnd/>
            <a:tailEnd/>
          </a:ln>
        </p:spPr>
        <p:txBody>
          <a:bodyPr wrap="none" lIns="72000" tIns="72000" rIns="72000" bIns="72000" anchor="ctr"/>
          <a:lstStyle/>
          <a:p>
            <a:pPr algn="ctr">
              <a:lnSpc>
                <a:spcPct val="85000"/>
              </a:lnSpc>
            </a:pPr>
            <a:r>
              <a:rPr lang="en-US" altLang="zh-CN" sz="1000" b="1">
                <a:solidFill>
                  <a:schemeClr val="bg1"/>
                </a:solidFill>
                <a:ea typeface="宋体" pitchFamily="2" charset="-122"/>
                <a:cs typeface="Arial" charset="0"/>
              </a:rPr>
              <a:t>General</a:t>
            </a:r>
            <a:br>
              <a:rPr lang="en-US" altLang="zh-CN" sz="1000" b="1">
                <a:solidFill>
                  <a:schemeClr val="bg1"/>
                </a:solidFill>
                <a:ea typeface="宋体" pitchFamily="2" charset="-122"/>
                <a:cs typeface="Arial" charset="0"/>
              </a:rPr>
            </a:br>
            <a:r>
              <a:rPr lang="en-US" altLang="zh-CN" sz="1000" b="1">
                <a:solidFill>
                  <a:schemeClr val="bg1"/>
                </a:solidFill>
                <a:ea typeface="宋体" pitchFamily="2" charset="-122"/>
                <a:cs typeface="Arial" charset="0"/>
              </a:rPr>
              <a:t>Manager</a:t>
            </a:r>
            <a:endParaRPr lang="en-US" altLang="zh-CN" sz="1000">
              <a:solidFill>
                <a:schemeClr val="bg1"/>
              </a:solidFill>
              <a:ea typeface="宋体" pitchFamily="2" charset="-122"/>
              <a:cs typeface="Arial" charset="0"/>
            </a:endParaRPr>
          </a:p>
        </p:txBody>
      </p:sp>
      <p:cxnSp>
        <p:nvCxnSpPr>
          <p:cNvPr id="3504133" name="AutoShape 5"/>
          <p:cNvCxnSpPr>
            <a:cxnSpLocks noChangeShapeType="1"/>
            <a:stCxn id="3504132" idx="2"/>
            <a:endCxn id="3504134" idx="0"/>
          </p:cNvCxnSpPr>
          <p:nvPr>
            <p:custDataLst>
              <p:tags r:id="rId7"/>
            </p:custDataLst>
          </p:nvPr>
        </p:nvCxnSpPr>
        <p:spPr bwMode="auto">
          <a:xfrm rot="5400000">
            <a:off x="1070768" y="2990057"/>
            <a:ext cx="195263" cy="565150"/>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34" name="Rectangle 6"/>
          <p:cNvSpPr>
            <a:spLocks noChangeArrowheads="1"/>
          </p:cNvSpPr>
          <p:nvPr>
            <p:custDataLst>
              <p:tags r:id="rId8"/>
            </p:custDataLst>
          </p:nvPr>
        </p:nvSpPr>
        <p:spPr bwMode="auto">
          <a:xfrm>
            <a:off x="631825" y="3370263"/>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MfG</a:t>
            </a:r>
            <a:endParaRPr lang="en-US" altLang="zh-CN" sz="900">
              <a:ea typeface="宋体" pitchFamily="2" charset="-122"/>
              <a:cs typeface="Arial" charset="0"/>
            </a:endParaRPr>
          </a:p>
        </p:txBody>
      </p:sp>
      <p:sp>
        <p:nvSpPr>
          <p:cNvPr id="3504135" name="Rectangle 7"/>
          <p:cNvSpPr>
            <a:spLocks noChangeArrowheads="1"/>
          </p:cNvSpPr>
          <p:nvPr>
            <p:custDataLst>
              <p:tags r:id="rId9"/>
            </p:custDataLst>
          </p:nvPr>
        </p:nvSpPr>
        <p:spPr bwMode="auto">
          <a:xfrm>
            <a:off x="1196975" y="3370263"/>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Sales</a:t>
            </a:r>
            <a:endParaRPr lang="en-US" altLang="zh-CN" sz="900">
              <a:ea typeface="宋体" pitchFamily="2" charset="-122"/>
              <a:cs typeface="Arial" charset="0"/>
            </a:endParaRPr>
          </a:p>
        </p:txBody>
      </p:sp>
      <p:sp>
        <p:nvSpPr>
          <p:cNvPr id="3504136" name="Rectangle 8"/>
          <p:cNvSpPr>
            <a:spLocks noChangeArrowheads="1"/>
          </p:cNvSpPr>
          <p:nvPr>
            <p:custDataLst>
              <p:tags r:id="rId10"/>
            </p:custDataLst>
          </p:nvPr>
        </p:nvSpPr>
        <p:spPr bwMode="auto">
          <a:xfrm>
            <a:off x="1762125" y="3370263"/>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R&amp;D</a:t>
            </a:r>
            <a:endParaRPr lang="en-US" altLang="zh-CN" sz="900">
              <a:ea typeface="宋体" pitchFamily="2" charset="-122"/>
              <a:cs typeface="Arial" charset="0"/>
            </a:endParaRPr>
          </a:p>
        </p:txBody>
      </p:sp>
      <p:cxnSp>
        <p:nvCxnSpPr>
          <p:cNvPr id="3504137" name="AutoShape 9"/>
          <p:cNvCxnSpPr>
            <a:cxnSpLocks noChangeShapeType="1"/>
            <a:stCxn id="3504132" idx="2"/>
            <a:endCxn id="3504135" idx="0"/>
          </p:cNvCxnSpPr>
          <p:nvPr>
            <p:custDataLst>
              <p:tags r:id="rId11"/>
            </p:custDataLst>
          </p:nvPr>
        </p:nvCxnSpPr>
        <p:spPr bwMode="auto">
          <a:xfrm rot="5400000">
            <a:off x="1353343" y="3272632"/>
            <a:ext cx="195263" cy="0"/>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cxnSp>
        <p:nvCxnSpPr>
          <p:cNvPr id="3504138" name="AutoShape 10"/>
          <p:cNvCxnSpPr>
            <a:cxnSpLocks noChangeShapeType="1"/>
            <a:stCxn id="3504132" idx="2"/>
            <a:endCxn id="3504136" idx="0"/>
          </p:cNvCxnSpPr>
          <p:nvPr>
            <p:custDataLst>
              <p:tags r:id="rId12"/>
            </p:custDataLst>
          </p:nvPr>
        </p:nvCxnSpPr>
        <p:spPr bwMode="auto">
          <a:xfrm rot="16200000" flipH="1">
            <a:off x="1635918" y="2990057"/>
            <a:ext cx="195263" cy="565150"/>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39" name="Rectangle 11"/>
          <p:cNvSpPr>
            <a:spLocks noChangeArrowheads="1"/>
          </p:cNvSpPr>
          <p:nvPr>
            <p:custDataLst>
              <p:tags r:id="rId13"/>
            </p:custDataLst>
          </p:nvPr>
        </p:nvSpPr>
        <p:spPr bwMode="auto">
          <a:xfrm>
            <a:off x="3022600" y="2784475"/>
            <a:ext cx="781050" cy="390525"/>
          </a:xfrm>
          <a:prstGeom prst="rect">
            <a:avLst/>
          </a:prstGeom>
          <a:solidFill>
            <a:srgbClr val="77808E"/>
          </a:solidFill>
          <a:ln w="12700" algn="ctr">
            <a:solidFill>
              <a:srgbClr val="77808E"/>
            </a:solidFill>
            <a:miter lim="800000"/>
            <a:headEnd/>
            <a:tailEnd/>
          </a:ln>
        </p:spPr>
        <p:txBody>
          <a:bodyPr wrap="none" lIns="72000" tIns="72000" rIns="72000" bIns="72000" anchor="ctr"/>
          <a:lstStyle/>
          <a:p>
            <a:pPr algn="ctr">
              <a:lnSpc>
                <a:spcPct val="85000"/>
              </a:lnSpc>
            </a:pPr>
            <a:r>
              <a:rPr lang="en-US" altLang="zh-CN" sz="1000" b="1">
                <a:solidFill>
                  <a:schemeClr val="bg1"/>
                </a:solidFill>
                <a:ea typeface="宋体" pitchFamily="2" charset="-122"/>
                <a:cs typeface="Arial" charset="0"/>
              </a:rPr>
              <a:t>General</a:t>
            </a:r>
            <a:br>
              <a:rPr lang="en-US" altLang="zh-CN" sz="1000" b="1">
                <a:solidFill>
                  <a:schemeClr val="bg1"/>
                </a:solidFill>
                <a:ea typeface="宋体" pitchFamily="2" charset="-122"/>
                <a:cs typeface="Arial" charset="0"/>
              </a:rPr>
            </a:br>
            <a:r>
              <a:rPr lang="en-US" altLang="zh-CN" sz="1000" b="1">
                <a:solidFill>
                  <a:schemeClr val="bg1"/>
                </a:solidFill>
                <a:ea typeface="宋体" pitchFamily="2" charset="-122"/>
                <a:cs typeface="Arial" charset="0"/>
              </a:rPr>
              <a:t>Manager</a:t>
            </a:r>
            <a:endParaRPr lang="en-US" altLang="zh-CN" sz="1000">
              <a:solidFill>
                <a:schemeClr val="bg1"/>
              </a:solidFill>
              <a:ea typeface="宋体" pitchFamily="2" charset="-122"/>
              <a:cs typeface="Arial" charset="0"/>
            </a:endParaRPr>
          </a:p>
        </p:txBody>
      </p:sp>
      <p:cxnSp>
        <p:nvCxnSpPr>
          <p:cNvPr id="3504140" name="AutoShape 12"/>
          <p:cNvCxnSpPr>
            <a:cxnSpLocks noChangeShapeType="1"/>
            <a:stCxn id="3504139" idx="2"/>
            <a:endCxn id="3504141" idx="0"/>
          </p:cNvCxnSpPr>
          <p:nvPr>
            <p:custDataLst>
              <p:tags r:id="rId14"/>
            </p:custDataLst>
          </p:nvPr>
        </p:nvCxnSpPr>
        <p:spPr bwMode="auto">
          <a:xfrm rot="5400000">
            <a:off x="3032918" y="2990057"/>
            <a:ext cx="195263" cy="565150"/>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41" name="Rectangle 13"/>
          <p:cNvSpPr>
            <a:spLocks noChangeArrowheads="1"/>
          </p:cNvSpPr>
          <p:nvPr>
            <p:custDataLst>
              <p:tags r:id="rId15"/>
            </p:custDataLst>
          </p:nvPr>
        </p:nvSpPr>
        <p:spPr bwMode="auto">
          <a:xfrm>
            <a:off x="2593975" y="3370263"/>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MfG</a:t>
            </a:r>
            <a:endParaRPr lang="en-US" altLang="zh-CN" sz="900">
              <a:ea typeface="宋体" pitchFamily="2" charset="-122"/>
              <a:cs typeface="Arial" charset="0"/>
            </a:endParaRPr>
          </a:p>
        </p:txBody>
      </p:sp>
      <p:sp>
        <p:nvSpPr>
          <p:cNvPr id="3504142" name="Rectangle 14"/>
          <p:cNvSpPr>
            <a:spLocks noChangeArrowheads="1"/>
          </p:cNvSpPr>
          <p:nvPr>
            <p:custDataLst>
              <p:tags r:id="rId16"/>
            </p:custDataLst>
          </p:nvPr>
        </p:nvSpPr>
        <p:spPr bwMode="auto">
          <a:xfrm>
            <a:off x="3159125" y="3370263"/>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Sales</a:t>
            </a:r>
            <a:endParaRPr lang="en-US" altLang="zh-CN" sz="900">
              <a:ea typeface="宋体" pitchFamily="2" charset="-122"/>
              <a:cs typeface="Arial" charset="0"/>
            </a:endParaRPr>
          </a:p>
        </p:txBody>
      </p:sp>
      <p:sp>
        <p:nvSpPr>
          <p:cNvPr id="3504143" name="Rectangle 15"/>
          <p:cNvSpPr>
            <a:spLocks noChangeArrowheads="1"/>
          </p:cNvSpPr>
          <p:nvPr>
            <p:custDataLst>
              <p:tags r:id="rId17"/>
            </p:custDataLst>
          </p:nvPr>
        </p:nvSpPr>
        <p:spPr bwMode="auto">
          <a:xfrm>
            <a:off x="3724275" y="3370263"/>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R&amp;D</a:t>
            </a:r>
            <a:endParaRPr lang="en-US" altLang="zh-CN" sz="900">
              <a:ea typeface="宋体" pitchFamily="2" charset="-122"/>
              <a:cs typeface="Arial" charset="0"/>
            </a:endParaRPr>
          </a:p>
        </p:txBody>
      </p:sp>
      <p:cxnSp>
        <p:nvCxnSpPr>
          <p:cNvPr id="3504144" name="AutoShape 16"/>
          <p:cNvCxnSpPr>
            <a:cxnSpLocks noChangeShapeType="1"/>
            <a:stCxn id="3504139" idx="2"/>
            <a:endCxn id="3504142" idx="0"/>
          </p:cNvCxnSpPr>
          <p:nvPr>
            <p:custDataLst>
              <p:tags r:id="rId18"/>
            </p:custDataLst>
          </p:nvPr>
        </p:nvCxnSpPr>
        <p:spPr bwMode="auto">
          <a:xfrm rot="5400000">
            <a:off x="3315493" y="3272632"/>
            <a:ext cx="195263" cy="0"/>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cxnSp>
        <p:nvCxnSpPr>
          <p:cNvPr id="3504145" name="AutoShape 17"/>
          <p:cNvCxnSpPr>
            <a:cxnSpLocks noChangeShapeType="1"/>
            <a:stCxn id="3504139" idx="2"/>
            <a:endCxn id="3504143" idx="0"/>
          </p:cNvCxnSpPr>
          <p:nvPr>
            <p:custDataLst>
              <p:tags r:id="rId19"/>
            </p:custDataLst>
          </p:nvPr>
        </p:nvCxnSpPr>
        <p:spPr bwMode="auto">
          <a:xfrm rot="16200000" flipH="1">
            <a:off x="3598068" y="2990057"/>
            <a:ext cx="195263" cy="565150"/>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46" name="Rectangle 18"/>
          <p:cNvSpPr>
            <a:spLocks noChangeArrowheads="1"/>
          </p:cNvSpPr>
          <p:nvPr>
            <p:custDataLst>
              <p:tags r:id="rId20"/>
            </p:custDataLst>
          </p:nvPr>
        </p:nvSpPr>
        <p:spPr bwMode="auto">
          <a:xfrm>
            <a:off x="4291013" y="3370263"/>
            <a:ext cx="508000" cy="346075"/>
          </a:xfrm>
          <a:prstGeom prst="rect">
            <a:avLst/>
          </a:prstGeom>
          <a:solidFill>
            <a:srgbClr val="CDB389"/>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000" tIns="18000" rIns="18000" bIns="18000" anchor="ctr"/>
          <a:lstStyle/>
          <a:p>
            <a:pPr algn="ctr"/>
            <a:r>
              <a:rPr lang="en-US" altLang="zh-CN" sz="800" b="1">
                <a:ea typeface="宋体" pitchFamily="2" charset="-122"/>
                <a:cs typeface="Arial" charset="0"/>
              </a:rPr>
              <a:t>Emerging</a:t>
            </a:r>
            <a:br>
              <a:rPr lang="en-US" altLang="zh-CN" sz="800" b="1">
                <a:ea typeface="宋体" pitchFamily="2" charset="-122"/>
                <a:cs typeface="Arial" charset="0"/>
              </a:rPr>
            </a:br>
            <a:r>
              <a:rPr lang="en-US" altLang="zh-CN" sz="800" b="1">
                <a:ea typeface="宋体" pitchFamily="2" charset="-122"/>
                <a:cs typeface="Arial" charset="0"/>
              </a:rPr>
              <a:t>Business</a:t>
            </a:r>
            <a:endParaRPr lang="en-US" altLang="zh-CN" sz="800">
              <a:ea typeface="宋体" pitchFamily="2" charset="-122"/>
              <a:cs typeface="Arial" charset="0"/>
            </a:endParaRPr>
          </a:p>
        </p:txBody>
      </p:sp>
      <p:cxnSp>
        <p:nvCxnSpPr>
          <p:cNvPr id="3504147" name="AutoShape 19"/>
          <p:cNvCxnSpPr>
            <a:cxnSpLocks noChangeShapeType="1"/>
            <a:stCxn id="3504139" idx="2"/>
            <a:endCxn id="3504146" idx="0"/>
          </p:cNvCxnSpPr>
          <p:nvPr>
            <p:custDataLst>
              <p:tags r:id="rId21"/>
            </p:custDataLst>
          </p:nvPr>
        </p:nvCxnSpPr>
        <p:spPr bwMode="auto">
          <a:xfrm rot="16200000" flipH="1">
            <a:off x="3881437" y="2706688"/>
            <a:ext cx="195263" cy="1131888"/>
          </a:xfrm>
          <a:prstGeom prst="bentConnector3">
            <a:avLst>
              <a:gd name="adj1" fmla="val 49593"/>
            </a:avLst>
          </a:prstGeom>
          <a:noFill/>
          <a:ln w="12700">
            <a:solidFill>
              <a:schemeClr val="accent2"/>
            </a:solidFill>
            <a:prstDash val="dash"/>
            <a:miter lim="800000"/>
            <a:headEnd/>
            <a:tailEnd/>
          </a:ln>
          <a:extLst>
            <a:ext uri="{909E8E84-426E-40DD-AFC4-6F175D3DCCD1}">
              <a14:hiddenFill xmlns:a14="http://schemas.microsoft.com/office/drawing/2010/main">
                <a:noFill/>
              </a14:hiddenFill>
            </a:ext>
          </a:extLst>
        </p:spPr>
      </p:cxnSp>
      <p:sp>
        <p:nvSpPr>
          <p:cNvPr id="3504148" name="Rectangle 20"/>
          <p:cNvSpPr>
            <a:spLocks noChangeArrowheads="1"/>
          </p:cNvSpPr>
          <p:nvPr>
            <p:custDataLst>
              <p:tags r:id="rId22"/>
            </p:custDataLst>
          </p:nvPr>
        </p:nvSpPr>
        <p:spPr bwMode="auto">
          <a:xfrm>
            <a:off x="409575" y="2471738"/>
            <a:ext cx="208121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eaLnBrk="1" hangingPunct="1">
              <a:buClr>
                <a:schemeClr val="tx1"/>
              </a:buClr>
            </a:pPr>
            <a:r>
              <a:rPr lang="en-US" altLang="zh-CN" sz="1200" b="1" dirty="0">
                <a:ea typeface="宋体" pitchFamily="2" charset="-122"/>
              </a:rPr>
              <a:t>Functional designs</a:t>
            </a:r>
            <a:endParaRPr lang="en-US" altLang="zh-CN" sz="1200" dirty="0">
              <a:ea typeface="宋体" pitchFamily="2" charset="-122"/>
            </a:endParaRPr>
          </a:p>
        </p:txBody>
      </p:sp>
      <p:sp>
        <p:nvSpPr>
          <p:cNvPr id="3504149" name="Rectangle 21"/>
          <p:cNvSpPr>
            <a:spLocks noChangeArrowheads="1"/>
          </p:cNvSpPr>
          <p:nvPr>
            <p:custDataLst>
              <p:tags r:id="rId23"/>
            </p:custDataLst>
          </p:nvPr>
        </p:nvSpPr>
        <p:spPr bwMode="auto">
          <a:xfrm>
            <a:off x="2459038" y="2471738"/>
            <a:ext cx="24479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eaLnBrk="1" hangingPunct="1">
              <a:buClr>
                <a:schemeClr val="tx1"/>
              </a:buClr>
            </a:pPr>
            <a:r>
              <a:rPr lang="en-US" altLang="zh-CN" sz="1200" b="1" dirty="0">
                <a:ea typeface="宋体" pitchFamily="2" charset="-122"/>
              </a:rPr>
              <a:t>Unsupported teams</a:t>
            </a:r>
            <a:endParaRPr lang="en-US" altLang="zh-CN" sz="1200" dirty="0">
              <a:ea typeface="宋体" pitchFamily="2" charset="-122"/>
            </a:endParaRPr>
          </a:p>
        </p:txBody>
      </p:sp>
      <p:sp>
        <p:nvSpPr>
          <p:cNvPr id="3504150" name="Rectangle 22"/>
          <p:cNvSpPr>
            <a:spLocks noChangeArrowheads="1"/>
          </p:cNvSpPr>
          <p:nvPr>
            <p:custDataLst>
              <p:tags r:id="rId24"/>
            </p:custDataLst>
          </p:nvPr>
        </p:nvSpPr>
        <p:spPr bwMode="auto">
          <a:xfrm>
            <a:off x="441325" y="4184650"/>
            <a:ext cx="20161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eaLnBrk="1" hangingPunct="1">
              <a:buClr>
                <a:schemeClr val="tx1"/>
              </a:buClr>
            </a:pPr>
            <a:r>
              <a:rPr lang="en-US" altLang="zh-CN" sz="1200" b="1" dirty="0">
                <a:ea typeface="宋体" pitchFamily="2" charset="-122"/>
              </a:rPr>
              <a:t>Cross-functional teams</a:t>
            </a:r>
          </a:p>
        </p:txBody>
      </p:sp>
      <p:sp>
        <p:nvSpPr>
          <p:cNvPr id="3504151" name="Rectangle 23"/>
          <p:cNvSpPr>
            <a:spLocks noChangeArrowheads="1"/>
          </p:cNvSpPr>
          <p:nvPr>
            <p:custDataLst>
              <p:tags r:id="rId25"/>
            </p:custDataLst>
          </p:nvPr>
        </p:nvSpPr>
        <p:spPr bwMode="auto">
          <a:xfrm>
            <a:off x="2459038" y="4184650"/>
            <a:ext cx="24479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p>
            <a:pPr algn="ctr" eaLnBrk="1" hangingPunct="1">
              <a:buClr>
                <a:schemeClr val="tx1"/>
              </a:buClr>
            </a:pPr>
            <a:r>
              <a:rPr lang="en-US" altLang="zh-CN" sz="1200" b="1" dirty="0">
                <a:ea typeface="宋体" pitchFamily="2" charset="-122"/>
              </a:rPr>
              <a:t>Ambidextrous organizations</a:t>
            </a:r>
          </a:p>
        </p:txBody>
      </p:sp>
      <p:sp>
        <p:nvSpPr>
          <p:cNvPr id="3504152" name="Rectangle 24"/>
          <p:cNvSpPr>
            <a:spLocks noChangeArrowheads="1"/>
          </p:cNvSpPr>
          <p:nvPr>
            <p:custDataLst>
              <p:tags r:id="rId26"/>
            </p:custDataLst>
          </p:nvPr>
        </p:nvSpPr>
        <p:spPr bwMode="auto">
          <a:xfrm>
            <a:off x="3305175" y="4476750"/>
            <a:ext cx="781050" cy="390525"/>
          </a:xfrm>
          <a:prstGeom prst="rect">
            <a:avLst/>
          </a:prstGeom>
          <a:solidFill>
            <a:srgbClr val="77808E"/>
          </a:solidFill>
          <a:ln w="12700" algn="ctr">
            <a:solidFill>
              <a:srgbClr val="77808E"/>
            </a:solidFill>
            <a:miter lim="800000"/>
            <a:headEnd/>
            <a:tailEnd/>
          </a:ln>
        </p:spPr>
        <p:txBody>
          <a:bodyPr wrap="none" lIns="72000" tIns="72000" rIns="72000" bIns="72000" anchor="ctr"/>
          <a:lstStyle/>
          <a:p>
            <a:pPr algn="ctr">
              <a:lnSpc>
                <a:spcPct val="85000"/>
              </a:lnSpc>
            </a:pPr>
            <a:r>
              <a:rPr lang="en-US" altLang="zh-CN" sz="1000" b="1">
                <a:solidFill>
                  <a:schemeClr val="bg1"/>
                </a:solidFill>
                <a:ea typeface="宋体" pitchFamily="2" charset="-122"/>
                <a:cs typeface="Arial" charset="0"/>
              </a:rPr>
              <a:t>General</a:t>
            </a:r>
            <a:br>
              <a:rPr lang="en-US" altLang="zh-CN" sz="1000" b="1">
                <a:solidFill>
                  <a:schemeClr val="bg1"/>
                </a:solidFill>
                <a:ea typeface="宋体" pitchFamily="2" charset="-122"/>
                <a:cs typeface="Arial" charset="0"/>
              </a:rPr>
            </a:br>
            <a:r>
              <a:rPr lang="en-US" altLang="zh-CN" sz="1000" b="1">
                <a:solidFill>
                  <a:schemeClr val="bg1"/>
                </a:solidFill>
                <a:ea typeface="宋体" pitchFamily="2" charset="-122"/>
                <a:cs typeface="Arial" charset="0"/>
              </a:rPr>
              <a:t>Manager</a:t>
            </a:r>
            <a:endParaRPr lang="en-US" altLang="zh-CN" sz="1000">
              <a:solidFill>
                <a:schemeClr val="bg1"/>
              </a:solidFill>
              <a:ea typeface="宋体" pitchFamily="2" charset="-122"/>
              <a:cs typeface="Arial" charset="0"/>
            </a:endParaRPr>
          </a:p>
        </p:txBody>
      </p:sp>
      <p:cxnSp>
        <p:nvCxnSpPr>
          <p:cNvPr id="3504153" name="AutoShape 25"/>
          <p:cNvCxnSpPr>
            <a:cxnSpLocks noChangeShapeType="1"/>
            <a:stCxn id="3504152" idx="2"/>
            <a:endCxn id="3504162" idx="0"/>
          </p:cNvCxnSpPr>
          <p:nvPr>
            <p:custDataLst>
              <p:tags r:id="rId27"/>
            </p:custDataLst>
          </p:nvPr>
        </p:nvCxnSpPr>
        <p:spPr bwMode="auto">
          <a:xfrm rot="16200000" flipH="1">
            <a:off x="3945731" y="4617244"/>
            <a:ext cx="195263" cy="695325"/>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cxnSp>
        <p:nvCxnSpPr>
          <p:cNvPr id="3504154" name="AutoShape 26"/>
          <p:cNvCxnSpPr>
            <a:cxnSpLocks noChangeShapeType="1"/>
            <a:stCxn id="3504152" idx="2"/>
            <a:endCxn id="3504161" idx="0"/>
          </p:cNvCxnSpPr>
          <p:nvPr>
            <p:custDataLst>
              <p:tags r:id="rId28"/>
            </p:custDataLst>
          </p:nvPr>
        </p:nvCxnSpPr>
        <p:spPr bwMode="auto">
          <a:xfrm rot="5400000">
            <a:off x="3251200" y="4618038"/>
            <a:ext cx="195263" cy="693737"/>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55" name="Rectangle 27"/>
          <p:cNvSpPr>
            <a:spLocks noChangeArrowheads="1"/>
          </p:cNvSpPr>
          <p:nvPr>
            <p:custDataLst>
              <p:tags r:id="rId29"/>
            </p:custDataLst>
          </p:nvPr>
        </p:nvSpPr>
        <p:spPr bwMode="auto">
          <a:xfrm>
            <a:off x="2593975" y="5524500"/>
            <a:ext cx="250825" cy="266700"/>
          </a:xfrm>
          <a:prstGeom prst="rect">
            <a:avLst/>
          </a:prstGeom>
          <a:solidFill>
            <a:schemeClr val="bg1"/>
          </a:solidFill>
          <a:ln>
            <a:noFill/>
          </a:ln>
          <a:extLst/>
        </p:spPr>
        <p:txBody>
          <a:bodyPr lIns="0" tIns="0" rIns="0" bIns="0" anchor="ctr"/>
          <a:lstStyle/>
          <a:p>
            <a:pPr algn="ctr"/>
            <a:r>
              <a:rPr lang="en-US" altLang="zh-CN" sz="900" b="1">
                <a:ea typeface="宋体" pitchFamily="2" charset="-122"/>
                <a:cs typeface="Arial" charset="0"/>
              </a:rPr>
              <a:t>MfG</a:t>
            </a:r>
            <a:endParaRPr lang="en-US" altLang="zh-CN" sz="900">
              <a:ea typeface="宋体" pitchFamily="2" charset="-122"/>
              <a:cs typeface="Arial" charset="0"/>
            </a:endParaRPr>
          </a:p>
        </p:txBody>
      </p:sp>
      <p:sp>
        <p:nvSpPr>
          <p:cNvPr id="3504156" name="Rectangle 28"/>
          <p:cNvSpPr>
            <a:spLocks noChangeArrowheads="1"/>
          </p:cNvSpPr>
          <p:nvPr>
            <p:custDataLst>
              <p:tags r:id="rId30"/>
            </p:custDataLst>
          </p:nvPr>
        </p:nvSpPr>
        <p:spPr bwMode="auto">
          <a:xfrm>
            <a:off x="2876550" y="5524500"/>
            <a:ext cx="250825" cy="266700"/>
          </a:xfrm>
          <a:prstGeom prst="rect">
            <a:avLst/>
          </a:prstGeom>
          <a:solidFill>
            <a:schemeClr val="bg1"/>
          </a:solidFill>
          <a:ln>
            <a:noFill/>
          </a:ln>
          <a:extLst/>
        </p:spPr>
        <p:txBody>
          <a:bodyPr lIns="0" tIns="0" rIns="0" bIns="0" anchor="ctr"/>
          <a:lstStyle/>
          <a:p>
            <a:pPr algn="ctr"/>
            <a:r>
              <a:rPr lang="en-US" altLang="zh-CN" sz="900" b="1">
                <a:ea typeface="宋体" pitchFamily="2" charset="-122"/>
                <a:cs typeface="Arial" charset="0"/>
              </a:rPr>
              <a:t>Sales</a:t>
            </a:r>
            <a:endParaRPr lang="en-US" altLang="zh-CN" sz="900">
              <a:ea typeface="宋体" pitchFamily="2" charset="-122"/>
              <a:cs typeface="Arial" charset="0"/>
            </a:endParaRPr>
          </a:p>
        </p:txBody>
      </p:sp>
      <p:sp>
        <p:nvSpPr>
          <p:cNvPr id="3504157" name="Rectangle 29"/>
          <p:cNvSpPr>
            <a:spLocks noChangeArrowheads="1"/>
          </p:cNvSpPr>
          <p:nvPr>
            <p:custDataLst>
              <p:tags r:id="rId31"/>
            </p:custDataLst>
          </p:nvPr>
        </p:nvSpPr>
        <p:spPr bwMode="auto">
          <a:xfrm>
            <a:off x="3159125" y="5524500"/>
            <a:ext cx="250825" cy="266700"/>
          </a:xfrm>
          <a:prstGeom prst="rect">
            <a:avLst/>
          </a:prstGeom>
          <a:solidFill>
            <a:schemeClr val="bg1"/>
          </a:solidFill>
          <a:ln>
            <a:noFill/>
          </a:ln>
          <a:extLst/>
        </p:spPr>
        <p:txBody>
          <a:bodyPr lIns="0" tIns="0" rIns="0" bIns="0" anchor="ctr"/>
          <a:lstStyle/>
          <a:p>
            <a:pPr algn="ctr"/>
            <a:r>
              <a:rPr lang="en-US" altLang="zh-CN" sz="900" b="1">
                <a:ea typeface="宋体" pitchFamily="2" charset="-122"/>
                <a:cs typeface="Arial" charset="0"/>
              </a:rPr>
              <a:t>R&amp;D</a:t>
            </a:r>
            <a:endParaRPr lang="en-US" altLang="zh-CN" sz="900">
              <a:ea typeface="宋体" pitchFamily="2" charset="-122"/>
              <a:cs typeface="Arial" charset="0"/>
            </a:endParaRPr>
          </a:p>
        </p:txBody>
      </p:sp>
      <p:cxnSp>
        <p:nvCxnSpPr>
          <p:cNvPr id="3504158" name="AutoShape 30"/>
          <p:cNvCxnSpPr>
            <a:cxnSpLocks noChangeShapeType="1"/>
            <a:stCxn id="3504161" idx="2"/>
            <a:endCxn id="3504155" idx="0"/>
          </p:cNvCxnSpPr>
          <p:nvPr>
            <p:custDataLst>
              <p:tags r:id="rId32"/>
            </p:custDataLst>
          </p:nvPr>
        </p:nvCxnSpPr>
        <p:spPr bwMode="auto">
          <a:xfrm rot="5400000">
            <a:off x="2802732" y="5325269"/>
            <a:ext cx="115887" cy="282575"/>
          </a:xfrm>
          <a:prstGeom prst="bentConnector3">
            <a:avLst>
              <a:gd name="adj1" fmla="val 49315"/>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cxnSp>
        <p:nvCxnSpPr>
          <p:cNvPr id="3504159" name="AutoShape 31"/>
          <p:cNvCxnSpPr>
            <a:cxnSpLocks noChangeShapeType="1"/>
            <a:stCxn id="3504161" idx="2"/>
            <a:endCxn id="3504156" idx="0"/>
          </p:cNvCxnSpPr>
          <p:nvPr>
            <p:custDataLst>
              <p:tags r:id="rId33"/>
            </p:custDataLst>
          </p:nvPr>
        </p:nvCxnSpPr>
        <p:spPr bwMode="auto">
          <a:xfrm rot="5400000">
            <a:off x="2944019" y="5466557"/>
            <a:ext cx="115887" cy="0"/>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cxnSp>
        <p:nvCxnSpPr>
          <p:cNvPr id="3504160" name="AutoShape 32"/>
          <p:cNvCxnSpPr>
            <a:cxnSpLocks noChangeShapeType="1"/>
            <a:stCxn id="3504161" idx="2"/>
            <a:endCxn id="3504157" idx="0"/>
          </p:cNvCxnSpPr>
          <p:nvPr>
            <p:custDataLst>
              <p:tags r:id="rId34"/>
            </p:custDataLst>
          </p:nvPr>
        </p:nvCxnSpPr>
        <p:spPr bwMode="auto">
          <a:xfrm rot="16200000" flipH="1">
            <a:off x="3085307" y="5325269"/>
            <a:ext cx="115887" cy="282575"/>
          </a:xfrm>
          <a:prstGeom prst="bentConnector3">
            <a:avLst>
              <a:gd name="adj1" fmla="val 49315"/>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61" name="Rectangle 33"/>
          <p:cNvSpPr>
            <a:spLocks noChangeArrowheads="1"/>
          </p:cNvSpPr>
          <p:nvPr>
            <p:custDataLst>
              <p:tags r:id="rId35"/>
            </p:custDataLst>
          </p:nvPr>
        </p:nvSpPr>
        <p:spPr bwMode="auto">
          <a:xfrm>
            <a:off x="2747963" y="5062538"/>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Existing Business</a:t>
            </a:r>
            <a:endParaRPr lang="en-US" altLang="zh-CN" sz="900">
              <a:ea typeface="宋体" pitchFamily="2" charset="-122"/>
              <a:cs typeface="Arial" charset="0"/>
            </a:endParaRPr>
          </a:p>
        </p:txBody>
      </p:sp>
      <p:sp>
        <p:nvSpPr>
          <p:cNvPr id="3504162" name="Rectangle 34"/>
          <p:cNvSpPr>
            <a:spLocks noChangeArrowheads="1"/>
          </p:cNvSpPr>
          <p:nvPr>
            <p:custDataLst>
              <p:tags r:id="rId36"/>
            </p:custDataLst>
          </p:nvPr>
        </p:nvSpPr>
        <p:spPr bwMode="auto">
          <a:xfrm>
            <a:off x="4137025" y="5062538"/>
            <a:ext cx="508000" cy="346075"/>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18000" tIns="18000" rIns="18000" bIns="18000" anchor="ctr"/>
          <a:lstStyle/>
          <a:p>
            <a:pPr algn="ctr"/>
            <a:r>
              <a:rPr lang="en-US" altLang="zh-CN" sz="800" b="1">
                <a:ea typeface="宋体" pitchFamily="2" charset="-122"/>
                <a:cs typeface="Arial" charset="0"/>
              </a:rPr>
              <a:t>Emerging Business</a:t>
            </a:r>
          </a:p>
        </p:txBody>
      </p:sp>
      <p:sp>
        <p:nvSpPr>
          <p:cNvPr id="3504163" name="Rectangle 35"/>
          <p:cNvSpPr>
            <a:spLocks noChangeArrowheads="1"/>
          </p:cNvSpPr>
          <p:nvPr>
            <p:custDataLst>
              <p:tags r:id="rId37"/>
            </p:custDataLst>
          </p:nvPr>
        </p:nvSpPr>
        <p:spPr bwMode="auto">
          <a:xfrm>
            <a:off x="3983038" y="5524500"/>
            <a:ext cx="250825" cy="266700"/>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0" tIns="0" rIns="0" bIns="0" anchor="ctr"/>
          <a:lstStyle/>
          <a:p>
            <a:pPr algn="ctr"/>
            <a:r>
              <a:rPr lang="en-US" altLang="zh-CN" sz="800" b="1">
                <a:ea typeface="宋体" pitchFamily="2" charset="-122"/>
                <a:cs typeface="Arial" charset="0"/>
              </a:rPr>
              <a:t>MfG</a:t>
            </a:r>
          </a:p>
        </p:txBody>
      </p:sp>
      <p:sp>
        <p:nvSpPr>
          <p:cNvPr id="3504164" name="Rectangle 36"/>
          <p:cNvSpPr>
            <a:spLocks noChangeArrowheads="1"/>
          </p:cNvSpPr>
          <p:nvPr>
            <p:custDataLst>
              <p:tags r:id="rId38"/>
            </p:custDataLst>
          </p:nvPr>
        </p:nvSpPr>
        <p:spPr bwMode="auto">
          <a:xfrm>
            <a:off x="4265613" y="5524500"/>
            <a:ext cx="250825" cy="266700"/>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0" tIns="0" rIns="0" bIns="0" anchor="ctr"/>
          <a:lstStyle/>
          <a:p>
            <a:pPr algn="ctr"/>
            <a:r>
              <a:rPr lang="en-US" altLang="zh-CN" sz="800" b="1">
                <a:ea typeface="宋体" pitchFamily="2" charset="-122"/>
                <a:cs typeface="Arial" charset="0"/>
              </a:rPr>
              <a:t>Sales</a:t>
            </a:r>
          </a:p>
        </p:txBody>
      </p:sp>
      <p:sp>
        <p:nvSpPr>
          <p:cNvPr id="3504165" name="Rectangle 37"/>
          <p:cNvSpPr>
            <a:spLocks noChangeArrowheads="1"/>
          </p:cNvSpPr>
          <p:nvPr>
            <p:custDataLst>
              <p:tags r:id="rId39"/>
            </p:custDataLst>
          </p:nvPr>
        </p:nvSpPr>
        <p:spPr bwMode="auto">
          <a:xfrm>
            <a:off x="4548188" y="5524500"/>
            <a:ext cx="250825" cy="266700"/>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0" tIns="0" rIns="0" bIns="0" anchor="ctr"/>
          <a:lstStyle/>
          <a:p>
            <a:pPr algn="ctr"/>
            <a:r>
              <a:rPr lang="en-US" altLang="zh-CN" sz="800" b="1">
                <a:ea typeface="宋体" pitchFamily="2" charset="-122"/>
                <a:cs typeface="Arial" charset="0"/>
              </a:rPr>
              <a:t>R&amp;D</a:t>
            </a:r>
          </a:p>
        </p:txBody>
      </p:sp>
      <p:cxnSp>
        <p:nvCxnSpPr>
          <p:cNvPr id="3504166" name="AutoShape 38"/>
          <p:cNvCxnSpPr>
            <a:cxnSpLocks noChangeShapeType="1"/>
            <a:stCxn id="3504162" idx="2"/>
            <a:endCxn id="3504163" idx="0"/>
          </p:cNvCxnSpPr>
          <p:nvPr>
            <p:custDataLst>
              <p:tags r:id="rId40"/>
            </p:custDataLst>
          </p:nvPr>
        </p:nvCxnSpPr>
        <p:spPr bwMode="auto">
          <a:xfrm rot="5400000">
            <a:off x="4191794" y="5325269"/>
            <a:ext cx="115887" cy="282575"/>
          </a:xfrm>
          <a:prstGeom prst="bentConnector3">
            <a:avLst>
              <a:gd name="adj1" fmla="val 49315"/>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cxnSp>
        <p:nvCxnSpPr>
          <p:cNvPr id="3504167" name="AutoShape 39"/>
          <p:cNvCxnSpPr>
            <a:cxnSpLocks noChangeShapeType="1"/>
            <a:stCxn id="3504162" idx="2"/>
            <a:endCxn id="3504164" idx="0"/>
          </p:cNvCxnSpPr>
          <p:nvPr>
            <p:custDataLst>
              <p:tags r:id="rId41"/>
            </p:custDataLst>
          </p:nvPr>
        </p:nvCxnSpPr>
        <p:spPr bwMode="auto">
          <a:xfrm rot="5400000">
            <a:off x="4333081" y="5466557"/>
            <a:ext cx="115887" cy="0"/>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cxnSp>
        <p:nvCxnSpPr>
          <p:cNvPr id="3504168" name="AutoShape 40"/>
          <p:cNvCxnSpPr>
            <a:cxnSpLocks noChangeShapeType="1"/>
            <a:stCxn id="3504162" idx="2"/>
            <a:endCxn id="3504165" idx="0"/>
          </p:cNvCxnSpPr>
          <p:nvPr>
            <p:custDataLst>
              <p:tags r:id="rId42"/>
            </p:custDataLst>
          </p:nvPr>
        </p:nvCxnSpPr>
        <p:spPr bwMode="auto">
          <a:xfrm rot="16200000" flipH="1">
            <a:off x="4474369" y="5325269"/>
            <a:ext cx="115887" cy="282575"/>
          </a:xfrm>
          <a:prstGeom prst="bentConnector3">
            <a:avLst>
              <a:gd name="adj1" fmla="val 49315"/>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73" name="Rectangle 45"/>
          <p:cNvSpPr>
            <a:spLocks noChangeArrowheads="1"/>
          </p:cNvSpPr>
          <p:nvPr>
            <p:custDataLst>
              <p:tags r:id="rId43"/>
            </p:custDataLst>
          </p:nvPr>
        </p:nvSpPr>
        <p:spPr bwMode="auto">
          <a:xfrm>
            <a:off x="1060450" y="4476750"/>
            <a:ext cx="781050" cy="390525"/>
          </a:xfrm>
          <a:prstGeom prst="rect">
            <a:avLst/>
          </a:prstGeom>
          <a:solidFill>
            <a:srgbClr val="77808E"/>
          </a:solidFill>
          <a:ln w="12700" algn="ctr">
            <a:solidFill>
              <a:srgbClr val="77808E"/>
            </a:solidFill>
            <a:miter lim="800000"/>
            <a:headEnd/>
            <a:tailEnd/>
          </a:ln>
        </p:spPr>
        <p:txBody>
          <a:bodyPr wrap="none" lIns="72000" tIns="72000" rIns="72000" bIns="72000" anchor="ctr"/>
          <a:lstStyle/>
          <a:p>
            <a:pPr algn="ctr">
              <a:lnSpc>
                <a:spcPct val="85000"/>
              </a:lnSpc>
            </a:pPr>
            <a:r>
              <a:rPr lang="en-US" altLang="zh-CN" sz="1000" b="1">
                <a:solidFill>
                  <a:schemeClr val="bg1"/>
                </a:solidFill>
                <a:ea typeface="宋体" pitchFamily="2" charset="-122"/>
                <a:cs typeface="Arial" charset="0"/>
              </a:rPr>
              <a:t>General</a:t>
            </a:r>
            <a:br>
              <a:rPr lang="en-US" altLang="zh-CN" sz="1000" b="1">
                <a:solidFill>
                  <a:schemeClr val="bg1"/>
                </a:solidFill>
                <a:ea typeface="宋体" pitchFamily="2" charset="-122"/>
                <a:cs typeface="Arial" charset="0"/>
              </a:rPr>
            </a:br>
            <a:r>
              <a:rPr lang="en-US" altLang="zh-CN" sz="1000" b="1">
                <a:solidFill>
                  <a:schemeClr val="bg1"/>
                </a:solidFill>
                <a:ea typeface="宋体" pitchFamily="2" charset="-122"/>
                <a:cs typeface="Arial" charset="0"/>
              </a:rPr>
              <a:t>Manager</a:t>
            </a:r>
            <a:endParaRPr lang="en-US" altLang="zh-CN" sz="1000">
              <a:solidFill>
                <a:schemeClr val="bg1"/>
              </a:solidFill>
              <a:ea typeface="宋体" pitchFamily="2" charset="-122"/>
              <a:cs typeface="Arial" charset="0"/>
            </a:endParaRPr>
          </a:p>
        </p:txBody>
      </p:sp>
      <p:cxnSp>
        <p:nvCxnSpPr>
          <p:cNvPr id="3504174" name="AutoShape 46"/>
          <p:cNvCxnSpPr>
            <a:cxnSpLocks noChangeShapeType="1"/>
            <a:stCxn id="3504173" idx="2"/>
            <a:endCxn id="3504175" idx="0"/>
          </p:cNvCxnSpPr>
          <p:nvPr>
            <p:custDataLst>
              <p:tags r:id="rId44"/>
            </p:custDataLst>
          </p:nvPr>
        </p:nvCxnSpPr>
        <p:spPr bwMode="auto">
          <a:xfrm rot="5400000">
            <a:off x="1070768" y="4682332"/>
            <a:ext cx="195263" cy="565150"/>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sp>
        <p:nvSpPr>
          <p:cNvPr id="3504175" name="Rectangle 47"/>
          <p:cNvSpPr>
            <a:spLocks noChangeArrowheads="1"/>
          </p:cNvSpPr>
          <p:nvPr>
            <p:custDataLst>
              <p:tags r:id="rId45"/>
            </p:custDataLst>
          </p:nvPr>
        </p:nvSpPr>
        <p:spPr bwMode="auto">
          <a:xfrm>
            <a:off x="631825" y="5062538"/>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MfG</a:t>
            </a:r>
            <a:endParaRPr lang="en-US" altLang="zh-CN" sz="900">
              <a:ea typeface="宋体" pitchFamily="2" charset="-122"/>
              <a:cs typeface="Arial" charset="0"/>
            </a:endParaRPr>
          </a:p>
        </p:txBody>
      </p:sp>
      <p:sp>
        <p:nvSpPr>
          <p:cNvPr id="3504176" name="Rectangle 48"/>
          <p:cNvSpPr>
            <a:spLocks noChangeArrowheads="1"/>
          </p:cNvSpPr>
          <p:nvPr>
            <p:custDataLst>
              <p:tags r:id="rId46"/>
            </p:custDataLst>
          </p:nvPr>
        </p:nvSpPr>
        <p:spPr bwMode="auto">
          <a:xfrm>
            <a:off x="1196975" y="5062538"/>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Sales</a:t>
            </a:r>
            <a:endParaRPr lang="en-US" altLang="zh-CN" sz="900">
              <a:ea typeface="宋体" pitchFamily="2" charset="-122"/>
              <a:cs typeface="Arial" charset="0"/>
            </a:endParaRPr>
          </a:p>
        </p:txBody>
      </p:sp>
      <p:sp>
        <p:nvSpPr>
          <p:cNvPr id="3504177" name="Rectangle 49"/>
          <p:cNvSpPr>
            <a:spLocks noChangeArrowheads="1"/>
          </p:cNvSpPr>
          <p:nvPr>
            <p:custDataLst>
              <p:tags r:id="rId47"/>
            </p:custDataLst>
          </p:nvPr>
        </p:nvSpPr>
        <p:spPr bwMode="auto">
          <a:xfrm>
            <a:off x="1762125" y="5062538"/>
            <a:ext cx="508000" cy="346075"/>
          </a:xfrm>
          <a:prstGeom prst="rect">
            <a:avLst/>
          </a:prstGeom>
          <a:solidFill>
            <a:schemeClr val="bg1"/>
          </a:solidFill>
          <a:ln>
            <a:noFill/>
          </a:ln>
          <a:extLst/>
        </p:spPr>
        <p:txBody>
          <a:bodyPr lIns="18000" tIns="18000" rIns="18000" bIns="18000" anchor="ctr"/>
          <a:lstStyle/>
          <a:p>
            <a:pPr algn="ctr"/>
            <a:r>
              <a:rPr lang="en-US" altLang="zh-CN" sz="900" b="1">
                <a:ea typeface="宋体" pitchFamily="2" charset="-122"/>
                <a:cs typeface="Arial" charset="0"/>
              </a:rPr>
              <a:t>R&amp;D</a:t>
            </a:r>
            <a:endParaRPr lang="en-US" altLang="zh-CN" sz="900">
              <a:ea typeface="宋体" pitchFamily="2" charset="-122"/>
              <a:cs typeface="Arial" charset="0"/>
            </a:endParaRPr>
          </a:p>
        </p:txBody>
      </p:sp>
      <p:cxnSp>
        <p:nvCxnSpPr>
          <p:cNvPr id="3504178" name="AutoShape 50"/>
          <p:cNvCxnSpPr>
            <a:cxnSpLocks noChangeShapeType="1"/>
            <a:stCxn id="3504173" idx="2"/>
            <a:endCxn id="3504176" idx="0"/>
          </p:cNvCxnSpPr>
          <p:nvPr>
            <p:custDataLst>
              <p:tags r:id="rId48"/>
            </p:custDataLst>
          </p:nvPr>
        </p:nvCxnSpPr>
        <p:spPr bwMode="auto">
          <a:xfrm rot="5400000">
            <a:off x="1353343" y="4964907"/>
            <a:ext cx="195263" cy="0"/>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cxnSp>
        <p:nvCxnSpPr>
          <p:cNvPr id="3504179" name="AutoShape 51"/>
          <p:cNvCxnSpPr>
            <a:cxnSpLocks noChangeShapeType="1"/>
            <a:stCxn id="3504173" idx="2"/>
            <a:endCxn id="3504177" idx="0"/>
          </p:cNvCxnSpPr>
          <p:nvPr>
            <p:custDataLst>
              <p:tags r:id="rId49"/>
            </p:custDataLst>
          </p:nvPr>
        </p:nvCxnSpPr>
        <p:spPr bwMode="auto">
          <a:xfrm rot="16200000" flipH="1">
            <a:off x="1635918" y="4682332"/>
            <a:ext cx="195263" cy="565150"/>
          </a:xfrm>
          <a:prstGeom prst="bentConnector3">
            <a:avLst>
              <a:gd name="adj1" fmla="val 49593"/>
            </a:avLst>
          </a:prstGeom>
          <a:noFill/>
          <a:ln w="12700">
            <a:solidFill>
              <a:schemeClr val="accent2"/>
            </a:solidFill>
            <a:miter lim="800000"/>
            <a:headEnd/>
            <a:tailEnd/>
          </a:ln>
          <a:extLst>
            <a:ext uri="{909E8E84-426E-40DD-AFC4-6F175D3DCCD1}">
              <a14:hiddenFill xmlns:a14="http://schemas.microsoft.com/office/drawing/2010/main">
                <a:noFill/>
              </a14:hiddenFill>
            </a:ext>
          </a:extLst>
        </p:spPr>
      </p:cxnSp>
      <p:cxnSp>
        <p:nvCxnSpPr>
          <p:cNvPr id="3504180" name="AutoShape 52"/>
          <p:cNvCxnSpPr>
            <a:cxnSpLocks noChangeShapeType="1"/>
            <a:stCxn id="3504177" idx="2"/>
          </p:cNvCxnSpPr>
          <p:nvPr>
            <p:custDataLst>
              <p:tags r:id="rId50"/>
            </p:custDataLst>
          </p:nvPr>
        </p:nvCxnSpPr>
        <p:spPr bwMode="auto">
          <a:xfrm rot="5400000">
            <a:off x="1935162" y="5489576"/>
            <a:ext cx="161925" cy="0"/>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cxnSp>
        <p:nvCxnSpPr>
          <p:cNvPr id="3504181" name="AutoShape 53"/>
          <p:cNvCxnSpPr>
            <a:cxnSpLocks noChangeShapeType="1"/>
            <a:stCxn id="3504176" idx="2"/>
          </p:cNvCxnSpPr>
          <p:nvPr>
            <p:custDataLst>
              <p:tags r:id="rId51"/>
            </p:custDataLst>
          </p:nvPr>
        </p:nvCxnSpPr>
        <p:spPr bwMode="auto">
          <a:xfrm rot="5400000">
            <a:off x="1370012" y="5489576"/>
            <a:ext cx="161925" cy="0"/>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cxnSp>
        <p:nvCxnSpPr>
          <p:cNvPr id="3504182" name="AutoShape 54"/>
          <p:cNvCxnSpPr>
            <a:cxnSpLocks noChangeShapeType="1"/>
            <a:stCxn id="3504175" idx="2"/>
          </p:cNvCxnSpPr>
          <p:nvPr>
            <p:custDataLst>
              <p:tags r:id="rId52"/>
            </p:custDataLst>
          </p:nvPr>
        </p:nvCxnSpPr>
        <p:spPr bwMode="auto">
          <a:xfrm>
            <a:off x="885825" y="5408613"/>
            <a:ext cx="0" cy="161925"/>
          </a:xfrm>
          <a:prstGeom prst="straightConnector1">
            <a:avLst/>
          </a:prstGeom>
          <a:noFill/>
          <a:ln w="12700">
            <a:solidFill>
              <a:schemeClr val="accent2"/>
            </a:solidFill>
            <a:round/>
            <a:headEnd/>
            <a:tailEnd/>
          </a:ln>
          <a:extLst>
            <a:ext uri="{909E8E84-426E-40DD-AFC4-6F175D3DCCD1}">
              <a14:hiddenFill xmlns:a14="http://schemas.microsoft.com/office/drawing/2010/main">
                <a:noFill/>
              </a14:hiddenFill>
            </a:ext>
          </a:extLst>
        </p:spPr>
      </p:cxnSp>
      <p:graphicFrame>
        <p:nvGraphicFramePr>
          <p:cNvPr id="3504243" name="Group 115"/>
          <p:cNvGraphicFramePr>
            <a:graphicFrameLocks noGrp="1"/>
          </p:cNvGraphicFramePr>
          <p:nvPr>
            <p:ph idx="4294967295"/>
            <p:custDataLst>
              <p:tags r:id="rId53"/>
            </p:custDataLst>
          </p:nvPr>
        </p:nvGraphicFramePr>
        <p:xfrm>
          <a:off x="5132388" y="1768475"/>
          <a:ext cx="4465637" cy="4360863"/>
        </p:xfrm>
        <a:graphic>
          <a:graphicData uri="http://schemas.openxmlformats.org/drawingml/2006/table">
            <a:tbl>
              <a:tblPr/>
              <a:tblGrid>
                <a:gridCol w="1181100">
                  <a:extLst>
                    <a:ext uri="{9D8B030D-6E8A-4147-A177-3AD203B41FA5}">
                      <a16:colId xmlns:a16="http://schemas.microsoft.com/office/drawing/2014/main" val="20000"/>
                    </a:ext>
                  </a:extLst>
                </a:gridCol>
                <a:gridCol w="1641475">
                  <a:extLst>
                    <a:ext uri="{9D8B030D-6E8A-4147-A177-3AD203B41FA5}">
                      <a16:colId xmlns:a16="http://schemas.microsoft.com/office/drawing/2014/main" val="20001"/>
                    </a:ext>
                  </a:extLst>
                </a:gridCol>
                <a:gridCol w="1643062">
                  <a:extLst>
                    <a:ext uri="{9D8B030D-6E8A-4147-A177-3AD203B41FA5}">
                      <a16:colId xmlns:a16="http://schemas.microsoft.com/office/drawing/2014/main" val="20002"/>
                    </a:ext>
                  </a:extLst>
                </a:gridCol>
              </a:tblGrid>
              <a:tr h="461963">
                <a:tc gridSpan="3">
                  <a:txBody>
                    <a:bodyPr/>
                    <a:lstStyle/>
                    <a:p>
                      <a:pPr marL="0" marR="0" lvl="0" indent="0" algn="ctr" defTabSz="966788"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a:ln>
                            <a:noFill/>
                          </a:ln>
                          <a:solidFill>
                            <a:schemeClr val="bg1"/>
                          </a:solidFill>
                          <a:effectLst/>
                          <a:latin typeface="Arial Narrow" pitchFamily="34" charset="0"/>
                          <a:ea typeface="宋体" pitchFamily="2" charset="-122"/>
                        </a:rPr>
                        <a:t>The scope of the ambidextrous organization</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lg"/>
                    </a:lnT>
                    <a:lnB w="12700" cap="flat" cmpd="sng" algn="ctr">
                      <a:solidFill>
                        <a:schemeClr val="bg1"/>
                      </a:solidFill>
                      <a:prstDash val="solid"/>
                      <a:round/>
                      <a:headEnd type="none" w="med" len="med"/>
                      <a:tailEnd type="none" w="med" len="med"/>
                    </a:lnB>
                    <a:lnTlToBr>
                      <a:noFill/>
                    </a:lnTlToBr>
                    <a:lnBlToTr>
                      <a:noFill/>
                    </a:lnBlToTr>
                    <a:solidFill>
                      <a:schemeClr val="bg2"/>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0000"/>
                  </a:ext>
                </a:extLst>
              </a:tr>
              <a:tr h="434975">
                <a:tc>
                  <a:txBody>
                    <a:bodyPr/>
                    <a:lstStyle/>
                    <a:p>
                      <a:pPr marL="0" marR="0" lvl="0" indent="0" algn="l" defTabSz="966788"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Alignment of:</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8F95A1"/>
                    </a:solidFill>
                  </a:tcPr>
                </a:tc>
                <a:tc>
                  <a:txBody>
                    <a:bodyPr/>
                    <a:lstStyle/>
                    <a:p>
                      <a:pPr marL="254000" marR="0" lvl="0" indent="-254000" algn="ctr" defTabSz="914400"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Exploitative Business</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lg"/>
                    </a:lnT>
                    <a:lnB w="12700" cap="flat" cmpd="sng" algn="ctr">
                      <a:solidFill>
                        <a:schemeClr val="bg1"/>
                      </a:solidFill>
                      <a:prstDash val="solid"/>
                      <a:round/>
                      <a:headEnd type="none" w="med" len="med"/>
                      <a:tailEnd type="none" w="med" len="med"/>
                    </a:lnB>
                    <a:lnTlToBr>
                      <a:noFill/>
                    </a:lnTlToBr>
                    <a:lnBlToTr>
                      <a:noFill/>
                    </a:lnBlToTr>
                    <a:solidFill>
                      <a:schemeClr val="accent2"/>
                    </a:solidFill>
                  </a:tcPr>
                </a:tc>
                <a:tc>
                  <a:txBody>
                    <a:bodyPr/>
                    <a:lstStyle/>
                    <a:p>
                      <a:pPr marL="254000" marR="0" lvl="0" indent="-254000" algn="ctr" defTabSz="914400"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Exploratory Business</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lg"/>
                    </a:lnT>
                    <a:lnB w="1270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1"/>
                  </a:ext>
                </a:extLst>
              </a:tr>
              <a:tr h="438150">
                <a:tc>
                  <a:txBody>
                    <a:bodyPr/>
                    <a:lstStyle/>
                    <a:p>
                      <a:pPr marL="0" marR="0" lvl="0" indent="0" algn="l" defTabSz="966788"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Strategic intent</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8F95A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de-DE" sz="1200" b="0" i="0" u="none" strike="noStrike" cap="none" normalizeH="0" baseline="0">
                          <a:ln>
                            <a:noFill/>
                          </a:ln>
                          <a:solidFill>
                            <a:schemeClr val="tx1"/>
                          </a:solidFill>
                          <a:effectLst/>
                          <a:latin typeface="Arial Narrow" pitchFamily="34" charset="0"/>
                        </a:rPr>
                        <a:t>cost, profit</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de-DE" sz="1200" b="0" i="0" u="none" strike="noStrike" cap="none" normalizeH="0" baseline="0">
                          <a:ln>
                            <a:noFill/>
                          </a:ln>
                          <a:solidFill>
                            <a:schemeClr val="tx1"/>
                          </a:solidFill>
                          <a:effectLst/>
                          <a:latin typeface="Arial Narrow" pitchFamily="34" charset="0"/>
                        </a:rPr>
                        <a:t>innovation, growth</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2"/>
                  </a:ext>
                </a:extLst>
              </a:tr>
              <a:tr h="641350">
                <a:tc>
                  <a:txBody>
                    <a:bodyPr/>
                    <a:lstStyle/>
                    <a:p>
                      <a:pPr marL="0" marR="0" lvl="0" indent="0" algn="l" defTabSz="966788"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Critical tasks</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8F95A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operations, efficiency, incremental innovation</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adaptability, new products, breakthrough innovation</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3"/>
                  </a:ext>
                </a:extLst>
              </a:tr>
              <a:tr h="438150">
                <a:tc>
                  <a:txBody>
                    <a:bodyPr/>
                    <a:lstStyle/>
                    <a:p>
                      <a:pPr marL="0" marR="0" lvl="0" indent="0" algn="l" defTabSz="966788"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Competencies</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8F95A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operational</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entrepreneurial</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4"/>
                  </a:ext>
                </a:extLst>
              </a:tr>
              <a:tr h="434975">
                <a:tc>
                  <a:txBody>
                    <a:bodyPr/>
                    <a:lstStyle/>
                    <a:p>
                      <a:pPr marL="0" marR="0" lvl="0" indent="0" algn="l" defTabSz="966788"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Structure</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8F95A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formal, mechanistic</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adaptive, loose</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5"/>
                  </a:ext>
                </a:extLst>
              </a:tr>
              <a:tr h="434975">
                <a:tc>
                  <a:txBody>
                    <a:bodyPr/>
                    <a:lstStyle/>
                    <a:p>
                      <a:pPr marL="0" marR="0" lvl="0" indent="0" algn="l" defTabSz="966788"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Controls, rewards</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8F95A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margins, productivity</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milestones, growth</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6"/>
                  </a:ext>
                </a:extLst>
              </a:tr>
              <a:tr h="641350">
                <a:tc>
                  <a:txBody>
                    <a:bodyPr/>
                    <a:lstStyle/>
                    <a:p>
                      <a:pPr marL="0" marR="0" lvl="0" indent="0" algn="l" defTabSz="966788"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Culture</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8F95A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efficiency, low risk,</a:t>
                      </a:r>
                      <a:br>
                        <a:rPr kumimoji="0" lang="en-US" altLang="zh-CN" sz="1200" b="0" i="0" u="none" strike="noStrike" cap="none" normalizeH="0" baseline="0">
                          <a:ln>
                            <a:noFill/>
                          </a:ln>
                          <a:solidFill>
                            <a:schemeClr val="tx1"/>
                          </a:solidFill>
                          <a:effectLst/>
                          <a:latin typeface="Arial Narrow" pitchFamily="34" charset="0"/>
                          <a:ea typeface="宋体" pitchFamily="2" charset="-122"/>
                        </a:rPr>
                      </a:br>
                      <a:r>
                        <a:rPr kumimoji="0" lang="en-US" altLang="zh-CN" sz="1200" b="0" i="0" u="none" strike="noStrike" cap="none" normalizeH="0" baseline="0">
                          <a:ln>
                            <a:noFill/>
                          </a:ln>
                          <a:solidFill>
                            <a:schemeClr val="tx1"/>
                          </a:solidFill>
                          <a:effectLst/>
                          <a:latin typeface="Arial Narrow" pitchFamily="34" charset="0"/>
                          <a:ea typeface="宋体" pitchFamily="2" charset="-122"/>
                        </a:rPr>
                        <a:t>quality, customers</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risk taking, speed, flexibility,</a:t>
                      </a:r>
                      <a:br>
                        <a:rPr kumimoji="0" lang="en-US" altLang="zh-CN" sz="1200" b="0" i="0" u="none" strike="noStrike" cap="none" normalizeH="0" baseline="0">
                          <a:ln>
                            <a:noFill/>
                          </a:ln>
                          <a:solidFill>
                            <a:schemeClr val="tx1"/>
                          </a:solidFill>
                          <a:effectLst/>
                          <a:latin typeface="Arial Narrow" pitchFamily="34" charset="0"/>
                          <a:ea typeface="宋体" pitchFamily="2" charset="-122"/>
                        </a:rPr>
                      </a:br>
                      <a:r>
                        <a:rPr kumimoji="0" lang="en-US" altLang="zh-CN" sz="1200" b="0" i="0" u="none" strike="noStrike" cap="none" normalizeH="0" baseline="0">
                          <a:ln>
                            <a:noFill/>
                          </a:ln>
                          <a:solidFill>
                            <a:schemeClr val="tx1"/>
                          </a:solidFill>
                          <a:effectLst/>
                          <a:latin typeface="Arial Narrow" pitchFamily="34" charset="0"/>
                          <a:ea typeface="宋体" pitchFamily="2" charset="-122"/>
                        </a:rPr>
                        <a:t>experimentation</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7"/>
                  </a:ext>
                </a:extLst>
              </a:tr>
              <a:tr h="4349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200" b="1" i="0" u="none" strike="noStrike" cap="none" normalizeH="0" baseline="0">
                          <a:ln>
                            <a:noFill/>
                          </a:ln>
                          <a:solidFill>
                            <a:schemeClr val="bg1"/>
                          </a:solidFill>
                          <a:effectLst/>
                          <a:latin typeface="Arial Narrow" pitchFamily="34" charset="0"/>
                          <a:ea typeface="宋体" pitchFamily="2" charset="-122"/>
                        </a:rPr>
                        <a:t>Leadership role</a:t>
                      </a:r>
                    </a:p>
                  </a:txBody>
                  <a:tcPr marL="36000" marR="36000" marT="36000" marB="36000" anchor="ctr" horzOverflow="overflow">
                    <a:lnL w="12700" cap="flat" cmpd="sng" algn="ctr">
                      <a:solidFill>
                        <a:schemeClr val="bg1"/>
                      </a:solidFill>
                      <a:prstDash val="solid"/>
                      <a:round/>
                      <a:headEnd type="none" w="med" len="med"/>
                      <a:tailEnd type="none" w="med" len="lg"/>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lg"/>
                    </a:lnB>
                    <a:lnTlToBr>
                      <a:noFill/>
                    </a:lnTlToBr>
                    <a:lnBlToTr>
                      <a:noFill/>
                    </a:lnBlToTr>
                    <a:solidFill>
                      <a:srgbClr val="8F95A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a:ln>
                            <a:noFill/>
                          </a:ln>
                          <a:solidFill>
                            <a:schemeClr val="tx1"/>
                          </a:solidFill>
                          <a:effectLst/>
                          <a:latin typeface="Arial Narrow" pitchFamily="34" charset="0"/>
                          <a:ea typeface="宋体" pitchFamily="2" charset="-122"/>
                        </a:rPr>
                        <a:t>authoritative, top down</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lg"/>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25000"/>
                        </a:spcBef>
                        <a:spcAft>
                          <a:spcPct val="0"/>
                        </a:spcAft>
                        <a:buClr>
                          <a:schemeClr val="tx1"/>
                        </a:buClr>
                        <a:buSzTx/>
                        <a:buFontTx/>
                        <a:buNone/>
                        <a:tabLst/>
                      </a:pPr>
                      <a:r>
                        <a:rPr kumimoji="0" lang="en-US" altLang="zh-CN" sz="1200" b="0" i="0" u="none" strike="noStrike" cap="none" normalizeH="0" baseline="0" dirty="0">
                          <a:ln>
                            <a:noFill/>
                          </a:ln>
                          <a:solidFill>
                            <a:schemeClr val="tx1"/>
                          </a:solidFill>
                          <a:effectLst/>
                          <a:latin typeface="Arial Narrow" pitchFamily="34" charset="0"/>
                          <a:ea typeface="宋体" pitchFamily="2" charset="-122"/>
                        </a:rPr>
                        <a:t>visionary, involved</a:t>
                      </a:r>
                    </a:p>
                  </a:txBody>
                  <a:tcPr marL="36000" marR="36000" marT="36000" marB="36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lg"/>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lg"/>
                    </a:lnB>
                    <a:lnTlToBr>
                      <a:noFill/>
                    </a:lnTlToBr>
                    <a:lnBlToTr>
                      <a:noFill/>
                    </a:lnBlToTr>
                    <a:solidFill>
                      <a:schemeClr val="accent1"/>
                    </a:solidFill>
                  </a:tcPr>
                </a:tc>
                <a:extLst>
                  <a:ext uri="{0D108BD9-81ED-4DB2-BD59-A6C34878D82A}">
                    <a16:rowId xmlns:a16="http://schemas.microsoft.com/office/drawing/2014/main" val="10008"/>
                  </a:ext>
                </a:extLst>
              </a:tr>
            </a:tbl>
          </a:graphicData>
        </a:graphic>
      </p:graphicFrame>
      <p:sp>
        <p:nvSpPr>
          <p:cNvPr id="10338" name="Rectangle 96"/>
          <p:cNvSpPr>
            <a:spLocks noChangeArrowheads="1"/>
          </p:cNvSpPr>
          <p:nvPr>
            <p:custDataLst>
              <p:tags r:id="rId54"/>
            </p:custDataLst>
          </p:nvPr>
        </p:nvSpPr>
        <p:spPr bwMode="auto">
          <a:xfrm>
            <a:off x="452438" y="6100763"/>
            <a:ext cx="53340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b">
            <a:spAutoFit/>
          </a:bodyPr>
          <a:lstStyle/>
          <a:p>
            <a:pPr algn="l" defTabSz="762000"/>
            <a:r>
              <a:rPr lang="en-US" altLang="zh-CN" sz="1000" dirty="0">
                <a:ea typeface="宋体" pitchFamily="2" charset="-122"/>
              </a:rPr>
              <a:t>Source: O'Reilly III / </a:t>
            </a:r>
            <a:r>
              <a:rPr lang="en-US" altLang="zh-CN" sz="1000" dirty="0" err="1">
                <a:ea typeface="宋体" pitchFamily="2" charset="-122"/>
              </a:rPr>
              <a:t>Tushmann</a:t>
            </a:r>
            <a:r>
              <a:rPr lang="en-US" altLang="zh-CN" sz="1000" dirty="0">
                <a:ea typeface="宋体" pitchFamily="2" charset="-122"/>
              </a:rPr>
              <a:t>, HBR April 2004</a:t>
            </a:r>
          </a:p>
        </p:txBody>
      </p:sp>
      <p:sp>
        <p:nvSpPr>
          <p:cNvPr id="3504234" name="Rectangle 106"/>
          <p:cNvSpPr>
            <a:spLocks noChangeArrowheads="1"/>
          </p:cNvSpPr>
          <p:nvPr>
            <p:custDataLst>
              <p:tags r:id="rId55"/>
            </p:custDataLst>
          </p:nvPr>
        </p:nvSpPr>
        <p:spPr bwMode="auto">
          <a:xfrm>
            <a:off x="631825" y="5570538"/>
            <a:ext cx="1638300" cy="220662"/>
          </a:xfrm>
          <a:prstGeom prst="rect">
            <a:avLst/>
          </a:prstGeom>
          <a:solidFill>
            <a:srgbClr val="CDB389"/>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lIns="18000" tIns="18000" rIns="18000" bIns="18000" anchor="ctr"/>
          <a:lstStyle/>
          <a:p>
            <a:pPr algn="ctr"/>
            <a:r>
              <a:rPr lang="en-US" altLang="zh-CN" sz="1000" b="1">
                <a:ea typeface="宋体" pitchFamily="2" charset="-122"/>
                <a:cs typeface="Arial" charset="0"/>
              </a:rPr>
              <a:t>Emerging Business</a:t>
            </a:r>
          </a:p>
        </p:txBody>
      </p:sp>
    </p:spTree>
    <p:extLst>
      <p:ext uri="{BB962C8B-B14F-4D97-AF65-F5344CB8AC3E}">
        <p14:creationId xmlns:p14="http://schemas.microsoft.com/office/powerpoint/2010/main" val="9155848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041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0414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0413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50413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50413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5041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041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0413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0413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93376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1" nodeType="clickEffect">
                                  <p:stCondLst>
                                    <p:cond delay="0"/>
                                  </p:stCondLst>
                                  <p:childTnLst>
                                    <p:set>
                                      <p:cBhvr>
                                        <p:cTn id="28" dur="1" fill="hold">
                                          <p:stCondLst>
                                            <p:cond delay="0"/>
                                          </p:stCondLst>
                                        </p:cTn>
                                        <p:tgtEl>
                                          <p:spTgt spid="3504131"/>
                                        </p:tgtEl>
                                        <p:attrNameLst>
                                          <p:attrName>style.visibility</p:attrName>
                                        </p:attrNameLst>
                                      </p:cBhvr>
                                      <p:to>
                                        <p:strVal val="visible"/>
                                      </p:to>
                                    </p:set>
                                  </p:childTnLst>
                                </p:cTn>
                              </p:par>
                              <p:par>
                                <p:cTn id="29" presetID="1" presetClass="entr" presetSubtype="0" fill="hold" grpId="1" nodeType="withEffect">
                                  <p:stCondLst>
                                    <p:cond delay="0"/>
                                  </p:stCondLst>
                                  <p:childTnLst>
                                    <p:set>
                                      <p:cBhvr>
                                        <p:cTn id="30" dur="1" fill="hold">
                                          <p:stCondLst>
                                            <p:cond delay="0"/>
                                          </p:stCondLst>
                                        </p:cTn>
                                        <p:tgtEl>
                                          <p:spTgt spid="350413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504133"/>
                                        </p:tgtEl>
                                        <p:attrNameLst>
                                          <p:attrName>style.visibility</p:attrName>
                                        </p:attrNameLst>
                                      </p:cBhvr>
                                      <p:to>
                                        <p:strVal val="visible"/>
                                      </p:to>
                                    </p:set>
                                  </p:childTnLst>
                                </p:cTn>
                              </p:par>
                              <p:par>
                                <p:cTn id="33" presetID="1" presetClass="entr" presetSubtype="0" fill="hold" grpId="1" nodeType="withEffect">
                                  <p:stCondLst>
                                    <p:cond delay="0"/>
                                  </p:stCondLst>
                                  <p:childTnLst>
                                    <p:set>
                                      <p:cBhvr>
                                        <p:cTn id="34" dur="1" fill="hold">
                                          <p:stCondLst>
                                            <p:cond delay="0"/>
                                          </p:stCondLst>
                                        </p:cTn>
                                        <p:tgtEl>
                                          <p:spTgt spid="3504134"/>
                                        </p:tgtEl>
                                        <p:attrNameLst>
                                          <p:attrName>style.visibility</p:attrName>
                                        </p:attrNameLst>
                                      </p:cBhvr>
                                      <p:to>
                                        <p:strVal val="visible"/>
                                      </p:to>
                                    </p:set>
                                  </p:childTnLst>
                                </p:cTn>
                              </p:par>
                              <p:par>
                                <p:cTn id="35" presetID="1" presetClass="entr" presetSubtype="0" fill="hold" grpId="1" nodeType="withEffect">
                                  <p:stCondLst>
                                    <p:cond delay="0"/>
                                  </p:stCondLst>
                                  <p:childTnLst>
                                    <p:set>
                                      <p:cBhvr>
                                        <p:cTn id="36" dur="1" fill="hold">
                                          <p:stCondLst>
                                            <p:cond delay="0"/>
                                          </p:stCondLst>
                                        </p:cTn>
                                        <p:tgtEl>
                                          <p:spTgt spid="3504135"/>
                                        </p:tgtEl>
                                        <p:attrNameLst>
                                          <p:attrName>style.visibility</p:attrName>
                                        </p:attrNameLst>
                                      </p:cBhvr>
                                      <p:to>
                                        <p:strVal val="visible"/>
                                      </p:to>
                                    </p:set>
                                  </p:childTnLst>
                                </p:cTn>
                              </p:par>
                              <p:par>
                                <p:cTn id="37" presetID="1" presetClass="entr" presetSubtype="0" fill="hold" grpId="1" nodeType="withEffect">
                                  <p:stCondLst>
                                    <p:cond delay="0"/>
                                  </p:stCondLst>
                                  <p:childTnLst>
                                    <p:set>
                                      <p:cBhvr>
                                        <p:cTn id="38" dur="1" fill="hold">
                                          <p:stCondLst>
                                            <p:cond delay="0"/>
                                          </p:stCondLst>
                                        </p:cTn>
                                        <p:tgtEl>
                                          <p:spTgt spid="350413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50413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50413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350413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50414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50414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50414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504143"/>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504144"/>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350414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504146"/>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3504147"/>
                                        </p:tgtEl>
                                        <p:attrNameLst>
                                          <p:attrName>style.visibility</p:attrName>
                                        </p:attrNameLst>
                                      </p:cBhvr>
                                      <p:to>
                                        <p:strVal val="visible"/>
                                      </p:to>
                                    </p:set>
                                  </p:childTnLst>
                                </p:cTn>
                              </p:par>
                              <p:par>
                                <p:cTn id="61" presetID="1" presetClass="entr" presetSubtype="0" fill="hold" grpId="1" nodeType="withEffect">
                                  <p:stCondLst>
                                    <p:cond delay="0"/>
                                  </p:stCondLst>
                                  <p:childTnLst>
                                    <p:set>
                                      <p:cBhvr>
                                        <p:cTn id="62" dur="1" fill="hold">
                                          <p:stCondLst>
                                            <p:cond delay="0"/>
                                          </p:stCondLst>
                                        </p:cTn>
                                        <p:tgtEl>
                                          <p:spTgt spid="3504148"/>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504149"/>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504173"/>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3504174"/>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504175"/>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504176"/>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504177"/>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3504178"/>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3504179"/>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3504180"/>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3504181"/>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3504182"/>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3504234"/>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3504150"/>
                                        </p:tgtEl>
                                        <p:attrNameLst>
                                          <p:attrName>style.visibility</p:attrName>
                                        </p:attrNameLst>
                                      </p:cBhvr>
                                      <p:to>
                                        <p:strVal val="visible"/>
                                      </p:to>
                                    </p:set>
                                  </p:childTnLst>
                                </p:cTn>
                              </p:par>
                            </p:childTnLst>
                          </p:cTn>
                        </p:par>
                      </p:childTnLst>
                    </p:cTn>
                  </p:par>
                  <p:par>
                    <p:cTn id="91" fill="hold" nodeType="clickPar">
                      <p:stCondLst>
                        <p:cond delay="indefinite"/>
                      </p:stCondLst>
                      <p:childTnLst>
                        <p:par>
                          <p:cTn id="92" fill="hold" nodeType="withGroup">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3504151"/>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3504152"/>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3504153"/>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3504154"/>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3504155"/>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3504156"/>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3504157"/>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3504158"/>
                                        </p:tgtEl>
                                        <p:attrNameLst>
                                          <p:attrName>style.visibility</p:attrName>
                                        </p:attrNameLst>
                                      </p:cBhvr>
                                      <p:to>
                                        <p:strVal val="visible"/>
                                      </p:to>
                                    </p:set>
                                  </p:childTnLst>
                                </p:cTn>
                              </p:par>
                              <p:par>
                                <p:cTn id="109" presetID="1" presetClass="entr" presetSubtype="0" fill="hold" nodeType="withEffect">
                                  <p:stCondLst>
                                    <p:cond delay="0"/>
                                  </p:stCondLst>
                                  <p:childTnLst>
                                    <p:set>
                                      <p:cBhvr>
                                        <p:cTn id="110" dur="1" fill="hold">
                                          <p:stCondLst>
                                            <p:cond delay="0"/>
                                          </p:stCondLst>
                                        </p:cTn>
                                        <p:tgtEl>
                                          <p:spTgt spid="3504159"/>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3504160"/>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3504161"/>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3504162"/>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3504163"/>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3504164"/>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3504165"/>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3504166"/>
                                        </p:tgtEl>
                                        <p:attrNameLst>
                                          <p:attrName>style.visibility</p:attrName>
                                        </p:attrNameLst>
                                      </p:cBhvr>
                                      <p:to>
                                        <p:strVal val="visible"/>
                                      </p:to>
                                    </p:set>
                                  </p:childTnLst>
                                </p:cTn>
                              </p:par>
                              <p:par>
                                <p:cTn id="125" presetID="1" presetClass="entr" presetSubtype="0" fill="hold" nodeType="withEffect">
                                  <p:stCondLst>
                                    <p:cond delay="0"/>
                                  </p:stCondLst>
                                  <p:childTnLst>
                                    <p:set>
                                      <p:cBhvr>
                                        <p:cTn id="126" dur="1" fill="hold">
                                          <p:stCondLst>
                                            <p:cond delay="0"/>
                                          </p:stCondLst>
                                        </p:cTn>
                                        <p:tgtEl>
                                          <p:spTgt spid="3504167"/>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3504168"/>
                                        </p:tgtEl>
                                        <p:attrNameLst>
                                          <p:attrName>style.visibility</p:attrName>
                                        </p:attrNameLst>
                                      </p:cBhvr>
                                      <p:to>
                                        <p:strVal val="visible"/>
                                      </p:to>
                                    </p:set>
                                  </p:childTnLst>
                                </p:cTn>
                              </p:par>
                            </p:childTnLst>
                          </p:cTn>
                        </p:par>
                      </p:childTnLst>
                    </p:cTn>
                  </p:par>
                  <p:par>
                    <p:cTn id="129" fill="hold" nodeType="clickPar">
                      <p:stCondLst>
                        <p:cond delay="indefinite"/>
                      </p:stCondLst>
                      <p:childTnLst>
                        <p:par>
                          <p:cTn id="130" fill="hold" nodeType="withGroup">
                            <p:stCondLst>
                              <p:cond delay="0"/>
                            </p:stCondLst>
                            <p:childTnLst>
                              <p:par>
                                <p:cTn id="131" presetID="1" presetClass="entr" presetSubtype="0" fill="hold" nodeType="clickEffect">
                                  <p:stCondLst>
                                    <p:cond delay="0"/>
                                  </p:stCondLst>
                                  <p:childTnLst>
                                    <p:set>
                                      <p:cBhvr>
                                        <p:cTn id="132" dur="1" fill="hold">
                                          <p:stCondLst>
                                            <p:cond delay="0"/>
                                          </p:stCondLst>
                                        </p:cTn>
                                        <p:tgtEl>
                                          <p:spTgt spid="35042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3765" grpId="0" animBg="1"/>
      <p:bldP spid="3504131" grpId="0" animBg="1"/>
      <p:bldP spid="3504131" grpId="1" animBg="1"/>
      <p:bldP spid="3504132" grpId="0" animBg="1"/>
      <p:bldP spid="3504132" grpId="1" animBg="1"/>
      <p:bldP spid="3504134" grpId="0" animBg="1"/>
      <p:bldP spid="3504134" grpId="1" animBg="1"/>
      <p:bldP spid="3504135" grpId="0" animBg="1"/>
      <p:bldP spid="3504135" grpId="1" animBg="1"/>
      <p:bldP spid="3504136" grpId="0" animBg="1"/>
      <p:bldP spid="3504136" grpId="1" animBg="1"/>
      <p:bldP spid="3504139" grpId="0" animBg="1"/>
      <p:bldP spid="3504141" grpId="0" animBg="1"/>
      <p:bldP spid="3504142" grpId="0" animBg="1"/>
      <p:bldP spid="3504143" grpId="0" animBg="1"/>
      <p:bldP spid="3504146" grpId="0" animBg="1"/>
      <p:bldP spid="3504148" grpId="0"/>
      <p:bldP spid="3504148" grpId="1"/>
      <p:bldP spid="3504149" grpId="0"/>
      <p:bldP spid="3504150" grpId="0"/>
      <p:bldP spid="3504151" grpId="0"/>
      <p:bldP spid="3504152" grpId="0" animBg="1"/>
      <p:bldP spid="3504155" grpId="0" animBg="1"/>
      <p:bldP spid="3504156" grpId="0" animBg="1"/>
      <p:bldP spid="3504157" grpId="0" animBg="1"/>
      <p:bldP spid="3504161" grpId="0" animBg="1"/>
      <p:bldP spid="3504162" grpId="0" animBg="1"/>
      <p:bldP spid="3504163" grpId="0" animBg="1"/>
      <p:bldP spid="3504164" grpId="0" animBg="1"/>
      <p:bldP spid="3504165" grpId="0" animBg="1"/>
      <p:bldP spid="3504173" grpId="0" animBg="1"/>
      <p:bldP spid="3504175" grpId="0" animBg="1"/>
      <p:bldP spid="3504176" grpId="0" animBg="1"/>
      <p:bldP spid="3504177" grpId="0" animBg="1"/>
      <p:bldP spid="350423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err="1"/>
              <a:t>Example</a:t>
            </a:r>
            <a:r>
              <a:rPr lang="de-DE" dirty="0"/>
              <a:t>: </a:t>
            </a:r>
            <a:r>
              <a:rPr lang="de-DE" dirty="0" err="1"/>
              <a:t>Productivity</a:t>
            </a:r>
            <a:r>
              <a:rPr lang="de-DE" dirty="0"/>
              <a:t> in </a:t>
            </a:r>
            <a:r>
              <a:rPr lang="de-DE" dirty="0" err="1"/>
              <a:t>pharmaceutical</a:t>
            </a:r>
            <a:r>
              <a:rPr lang="de-DE" dirty="0"/>
              <a:t> </a:t>
            </a:r>
            <a:r>
              <a:rPr lang="de-DE" dirty="0" err="1"/>
              <a:t>research</a:t>
            </a:r>
            <a:r>
              <a:rPr lang="de-DE" dirty="0"/>
              <a:t> </a:t>
            </a:r>
            <a:r>
              <a:rPr lang="de-DE" dirty="0" err="1"/>
              <a:t>and</a:t>
            </a:r>
            <a:r>
              <a:rPr lang="de-DE" dirty="0"/>
              <a:t> </a:t>
            </a:r>
            <a:r>
              <a:rPr lang="de-DE" dirty="0" err="1"/>
              <a:t>development</a:t>
            </a:r>
            <a:endParaRPr lang="en-US" dirty="0"/>
          </a:p>
        </p:txBody>
      </p:sp>
      <p:pic>
        <p:nvPicPr>
          <p:cNvPr id="10752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04801" y="982586"/>
            <a:ext cx="8781142" cy="53389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feld 7"/>
          <p:cNvSpPr txBox="1"/>
          <p:nvPr/>
        </p:nvSpPr>
        <p:spPr>
          <a:xfrm>
            <a:off x="738637" y="6453558"/>
            <a:ext cx="2196109" cy="188030"/>
          </a:xfrm>
          <a:prstGeom prst="rect">
            <a:avLst/>
          </a:prstGeom>
          <a:noFill/>
        </p:spPr>
        <p:txBody>
          <a:bodyPr wrap="none" lIns="64291" tIns="32146" rIns="64291" bIns="32146" rtlCol="0">
            <a:spAutoFit/>
          </a:bodyPr>
          <a:lstStyle/>
          <a:p>
            <a:r>
              <a:rPr lang="de-DE" sz="800" dirty="0">
                <a:latin typeface="Arial Narrow" panose="020B0606020202030204" pitchFamily="34" charset="0"/>
              </a:rPr>
              <a:t>Source: Graham (2015), http://www.ncpa.org/pub/ib158</a:t>
            </a: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sp>
        <p:nvSpPr>
          <p:cNvPr id="6" name="Foliennummernplatzhalter 5"/>
          <p:cNvSpPr>
            <a:spLocks noGrp="1"/>
          </p:cNvSpPr>
          <p:nvPr>
            <p:ph type="sldNum" sz="quarter" idx="12"/>
          </p:nvPr>
        </p:nvSpPr>
        <p:spPr/>
        <p:txBody>
          <a:bodyPr/>
          <a:lstStyle/>
          <a:p>
            <a:fld id="{B8B9143A-2201-46D8-9093-2529FD3F75D4}" type="slidenum">
              <a:rPr lang="en-US" noProof="0" smtClean="0"/>
              <a:t>33</a:t>
            </a:fld>
            <a:endParaRPr lang="en-US" noProof="0" dirty="0"/>
          </a:p>
        </p:txBody>
      </p:sp>
      <p:sp>
        <p:nvSpPr>
          <p:cNvPr id="7" name="Textfeld 6"/>
          <p:cNvSpPr txBox="1"/>
          <p:nvPr/>
        </p:nvSpPr>
        <p:spPr>
          <a:xfrm>
            <a:off x="1551232" y="1143843"/>
            <a:ext cx="6798565" cy="332399"/>
          </a:xfrm>
          <a:prstGeom prst="rect">
            <a:avLst/>
          </a:prstGeom>
          <a:solidFill>
            <a:schemeClr val="bg1"/>
          </a:solidFill>
        </p:spPr>
        <p:txBody>
          <a:bodyPr wrap="square" lIns="0" tIns="0" rIns="0" bIns="0" rtlCol="0">
            <a:spAutoFit/>
          </a:bodyPr>
          <a:lstStyle/>
          <a:p>
            <a:pPr>
              <a:lnSpc>
                <a:spcPct val="90000"/>
              </a:lnSpc>
              <a:spcBef>
                <a:spcPts val="400"/>
              </a:spcBef>
            </a:pPr>
            <a:r>
              <a:rPr lang="en-US" sz="2400" dirty="0"/>
              <a:t>New Drug and Biologics Approvals and R&amp;D Spending</a:t>
            </a:r>
          </a:p>
        </p:txBody>
      </p:sp>
      <p:sp>
        <p:nvSpPr>
          <p:cNvPr id="8" name="Textfeld 7"/>
          <p:cNvSpPr txBox="1"/>
          <p:nvPr/>
        </p:nvSpPr>
        <p:spPr>
          <a:xfrm>
            <a:off x="2576736" y="2852936"/>
            <a:ext cx="1332148" cy="443198"/>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solidFill>
                  <a:srgbClr val="AF1A1C"/>
                </a:solidFill>
              </a:rPr>
              <a:t>New compound approvals</a:t>
            </a:r>
          </a:p>
        </p:txBody>
      </p:sp>
      <p:sp>
        <p:nvSpPr>
          <p:cNvPr id="10" name="Textfeld 9"/>
          <p:cNvSpPr txBox="1"/>
          <p:nvPr/>
        </p:nvSpPr>
        <p:spPr>
          <a:xfrm>
            <a:off x="5637076" y="1767241"/>
            <a:ext cx="1332148" cy="221599"/>
          </a:xfrm>
          <a:prstGeom prst="rect">
            <a:avLst/>
          </a:prstGeom>
          <a:solidFill>
            <a:schemeClr val="bg1"/>
          </a:solidFill>
        </p:spPr>
        <p:txBody>
          <a:bodyPr wrap="square" lIns="0" tIns="0" rIns="0" bIns="0" rtlCol="0">
            <a:spAutoFit/>
          </a:bodyPr>
          <a:lstStyle/>
          <a:p>
            <a:pPr>
              <a:lnSpc>
                <a:spcPct val="90000"/>
              </a:lnSpc>
              <a:spcBef>
                <a:spcPts val="400"/>
              </a:spcBef>
            </a:pPr>
            <a:r>
              <a:rPr lang="en-US" sz="1600" dirty="0">
                <a:solidFill>
                  <a:srgbClr val="AF1A1C"/>
                </a:solidFill>
              </a:rPr>
              <a:t>R&amp;D Expenditure</a:t>
            </a:r>
          </a:p>
        </p:txBody>
      </p:sp>
    </p:spTree>
    <p:extLst>
      <p:ext uri="{BB962C8B-B14F-4D97-AF65-F5344CB8AC3E}">
        <p14:creationId xmlns:p14="http://schemas.microsoft.com/office/powerpoint/2010/main" val="38509393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34</a:t>
            </a:fld>
            <a:endParaRPr lang="en-US" noProof="0" dirty="0"/>
          </a:p>
        </p:txBody>
      </p:sp>
    </p:spTree>
    <p:extLst>
      <p:ext uri="{BB962C8B-B14F-4D97-AF65-F5344CB8AC3E}">
        <p14:creationId xmlns:p14="http://schemas.microsoft.com/office/powerpoint/2010/main" val="4294794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065485" y="116116"/>
            <a:ext cx="3272970" cy="3272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854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21153" y="2351314"/>
            <a:ext cx="8347076" cy="4296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dirty="0"/>
              <a:t>Example I: Google’s </a:t>
            </a:r>
            <a:r>
              <a:rPr lang="en-US" dirty="0" err="1"/>
              <a:t>Intrapreneurship</a:t>
            </a:r>
            <a:r>
              <a:rPr lang="en-US" dirty="0"/>
              <a:t> Program</a:t>
            </a:r>
          </a:p>
        </p:txBody>
      </p:sp>
      <p:sp>
        <p:nvSpPr>
          <p:cNvPr id="3" name="Rectangle 2"/>
          <p:cNvSpPr/>
          <p:nvPr/>
        </p:nvSpPr>
        <p:spPr>
          <a:xfrm>
            <a:off x="319314" y="1419723"/>
            <a:ext cx="9278768" cy="5206380"/>
          </a:xfrm>
          <a:prstGeom prst="rect">
            <a:avLst/>
          </a:prstGeom>
          <a:solidFill>
            <a:srgbClr val="FFFF00"/>
          </a:solidFill>
        </p:spPr>
        <p:txBody>
          <a:bodyPr wrap="square">
            <a:spAutoFit/>
          </a:bodyPr>
          <a:lstStyle/>
          <a:p>
            <a:pPr algn="ctr"/>
            <a:r>
              <a:rPr lang="en-US" sz="4000" dirty="0">
                <a:latin typeface="Arial Rounded MT Bold" panose="020F0704030504030204" pitchFamily="34" charset="0"/>
              </a:rPr>
              <a:t>“We encourage our employees, in addition to their regular projects, to spend 20% of their time working on what they think will most benefit Google. This empowers them to be more creative and innovative. Many of our significant advances have happened in this manner.”  </a:t>
            </a:r>
          </a:p>
        </p:txBody>
      </p:sp>
      <p:sp>
        <p:nvSpPr>
          <p:cNvPr id="4" name="Datumsplatzhalter 3"/>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sp>
        <p:nvSpPr>
          <p:cNvPr id="6" name="Foliennummernplatzhalter 5"/>
          <p:cNvSpPr>
            <a:spLocks noGrp="1"/>
          </p:cNvSpPr>
          <p:nvPr>
            <p:ph type="sldNum" sz="quarter" idx="12"/>
          </p:nvPr>
        </p:nvSpPr>
        <p:spPr/>
        <p:txBody>
          <a:bodyPr/>
          <a:lstStyle/>
          <a:p>
            <a:fld id="{B8B9143A-2201-46D8-9093-2529FD3F75D4}" type="slidenum">
              <a:rPr lang="en-US" noProof="0" smtClean="0"/>
              <a:t>35</a:t>
            </a:fld>
            <a:endParaRPr lang="en-US" noProof="0" dirty="0"/>
          </a:p>
        </p:txBody>
      </p:sp>
    </p:spTree>
    <p:extLst>
      <p:ext uri="{BB962C8B-B14F-4D97-AF65-F5344CB8AC3E}">
        <p14:creationId xmlns:p14="http://schemas.microsoft.com/office/powerpoint/2010/main" val="2177592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II: </a:t>
            </a:r>
            <a:r>
              <a:rPr lang="de-DE" dirty="0" err="1"/>
              <a:t>Intrapreneurship</a:t>
            </a:r>
            <a:r>
              <a:rPr lang="de-DE" dirty="0"/>
              <a:t> at 3M</a:t>
            </a:r>
            <a:endParaRPr lang="en-US" dirty="0"/>
          </a:p>
        </p:txBody>
      </p:sp>
      <p:pic>
        <p:nvPicPr>
          <p:cNvPr id="10957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1647" y="1480456"/>
            <a:ext cx="1877786" cy="10014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9573"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61786" y="3191328"/>
            <a:ext cx="6903357" cy="3451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9572"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026331" y="1088570"/>
            <a:ext cx="4054910" cy="2582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Box 20"/>
          <p:cNvSpPr txBox="1">
            <a:spLocks noChangeArrowheads="1"/>
          </p:cNvSpPr>
          <p:nvPr/>
        </p:nvSpPr>
        <p:spPr bwMode="auto">
          <a:xfrm>
            <a:off x="1626958" y="2585470"/>
            <a:ext cx="93487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50000"/>
              </a:spcBef>
              <a:spcAft>
                <a:spcPct val="0"/>
              </a:spcAft>
              <a:defRPr sz="2400">
                <a:solidFill>
                  <a:schemeClr val="tx1"/>
                </a:solidFill>
                <a:latin typeface="Arial" charset="0"/>
                <a:ea typeface="ＭＳ Ｐゴシック" charset="0"/>
              </a:defRPr>
            </a:lvl6pPr>
            <a:lvl7pPr marL="2971800" indent="-228600" eaLnBrk="0" fontAlgn="base" hangingPunct="0">
              <a:spcBef>
                <a:spcPct val="50000"/>
              </a:spcBef>
              <a:spcAft>
                <a:spcPct val="0"/>
              </a:spcAft>
              <a:defRPr sz="2400">
                <a:solidFill>
                  <a:schemeClr val="tx1"/>
                </a:solidFill>
                <a:latin typeface="Arial" charset="0"/>
                <a:ea typeface="ＭＳ Ｐゴシック" charset="0"/>
              </a:defRPr>
            </a:lvl7pPr>
            <a:lvl8pPr marL="3429000" indent="-228600" eaLnBrk="0" fontAlgn="base" hangingPunct="0">
              <a:spcBef>
                <a:spcPct val="50000"/>
              </a:spcBef>
              <a:spcAft>
                <a:spcPct val="0"/>
              </a:spcAft>
              <a:defRPr sz="2400">
                <a:solidFill>
                  <a:schemeClr val="tx1"/>
                </a:solidFill>
                <a:latin typeface="Arial" charset="0"/>
                <a:ea typeface="ＭＳ Ｐゴシック" charset="0"/>
              </a:defRPr>
            </a:lvl8pPr>
            <a:lvl9pPr marL="3886200" indent="-228600" eaLnBrk="0" fontAlgn="base" hangingPunct="0">
              <a:spcBef>
                <a:spcPct val="50000"/>
              </a:spcBef>
              <a:spcAft>
                <a:spcPct val="0"/>
              </a:spcAft>
              <a:defRPr sz="2400">
                <a:solidFill>
                  <a:schemeClr val="tx1"/>
                </a:solidFill>
                <a:latin typeface="Arial" charset="0"/>
                <a:ea typeface="ＭＳ Ｐゴシック" charset="0"/>
              </a:defRPr>
            </a:lvl9pPr>
          </a:lstStyle>
          <a:p>
            <a:pPr algn="r" eaLnBrk="1" hangingPunct="1"/>
            <a:r>
              <a:rPr lang="en-US" sz="3200" b="1" dirty="0">
                <a:solidFill>
                  <a:schemeClr val="bg2"/>
                </a:solidFill>
                <a:latin typeface="+mn-lt"/>
              </a:rPr>
              <a:t>1979</a:t>
            </a:r>
            <a:endParaRPr lang="en-GB" sz="3200" b="1" dirty="0">
              <a:solidFill>
                <a:schemeClr val="bg2"/>
              </a:solidFill>
              <a:latin typeface="+mn-lt"/>
            </a:endParaRPr>
          </a:p>
        </p:txBody>
      </p:sp>
      <p:sp>
        <p:nvSpPr>
          <p:cNvPr id="3" name="Rectangle 2"/>
          <p:cNvSpPr/>
          <p:nvPr/>
        </p:nvSpPr>
        <p:spPr>
          <a:xfrm rot="340781">
            <a:off x="5313280" y="1218979"/>
            <a:ext cx="4513944" cy="1815882"/>
          </a:xfrm>
          <a:prstGeom prst="rect">
            <a:avLst/>
          </a:prstGeom>
        </p:spPr>
        <p:txBody>
          <a:bodyPr wrap="square">
            <a:spAutoFit/>
          </a:bodyPr>
          <a:lstStyle/>
          <a:p>
            <a:pPr algn="ctr"/>
            <a:r>
              <a:rPr lang="en-US" sz="2800" dirty="0">
                <a:solidFill>
                  <a:srgbClr val="FF0000"/>
                </a:solidFill>
                <a:latin typeface="Stencil" panose="040409050D0802020404" pitchFamily="82" charset="0"/>
              </a:rPr>
              <a:t>“A 15% time for employees to develop own projects called the bootlegging”</a:t>
            </a:r>
          </a:p>
        </p:txBody>
      </p:sp>
      <p:sp>
        <p:nvSpPr>
          <p:cNvPr id="4" name="Datumsplatzhalter 3"/>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sp>
        <p:nvSpPr>
          <p:cNvPr id="6" name="Foliennummernplatzhalter 5"/>
          <p:cNvSpPr>
            <a:spLocks noGrp="1"/>
          </p:cNvSpPr>
          <p:nvPr>
            <p:ph type="sldNum" sz="quarter" idx="12"/>
          </p:nvPr>
        </p:nvSpPr>
        <p:spPr/>
        <p:txBody>
          <a:bodyPr/>
          <a:lstStyle/>
          <a:p>
            <a:fld id="{B8B9143A-2201-46D8-9093-2529FD3F75D4}" type="slidenum">
              <a:rPr lang="en-US" noProof="0" smtClean="0"/>
              <a:t>36</a:t>
            </a:fld>
            <a:endParaRPr lang="en-US" noProof="0" dirty="0"/>
          </a:p>
        </p:txBody>
      </p:sp>
    </p:spTree>
    <p:extLst>
      <p:ext uri="{BB962C8B-B14F-4D97-AF65-F5344CB8AC3E}">
        <p14:creationId xmlns:p14="http://schemas.microsoft.com/office/powerpoint/2010/main" val="1055927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9573"/>
                                        </p:tgtEl>
                                        <p:attrNameLst>
                                          <p:attrName>style.visibility</p:attrName>
                                        </p:attrNameLst>
                                      </p:cBhvr>
                                      <p:to>
                                        <p:strVal val="visible"/>
                                      </p:to>
                                    </p:set>
                                    <p:animEffect transition="in" filter="fade">
                                      <p:cBhvr>
                                        <p:cTn id="7" dur="500"/>
                                        <p:tgtEl>
                                          <p:spTgt spid="1095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9572"/>
                                        </p:tgtEl>
                                        <p:attrNameLst>
                                          <p:attrName>style.visibility</p:attrName>
                                        </p:attrNameLst>
                                      </p:cBhvr>
                                      <p:to>
                                        <p:strVal val="visible"/>
                                      </p:to>
                                    </p:set>
                                    <p:animEffect transition="in" filter="fade">
                                      <p:cBhvr>
                                        <p:cTn id="12" dur="500"/>
                                        <p:tgtEl>
                                          <p:spTgt spid="10957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14" name="Ellipse 16"/>
          <p:cNvSpPr/>
          <p:nvPr/>
        </p:nvSpPr>
        <p:spPr>
          <a:xfrm>
            <a:off x="3345542" y="3606798"/>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Trend </a:t>
            </a:r>
            <a:r>
              <a:rPr lang="de-DE" sz="2000" b="1" dirty="0" err="1">
                <a:solidFill>
                  <a:schemeClr val="tx1"/>
                </a:solidFill>
              </a:rPr>
              <a:t>scouts</a:t>
            </a:r>
            <a:endParaRPr lang="de-DE" sz="2000" b="1" dirty="0">
              <a:solidFill>
                <a:schemeClr val="tx1"/>
              </a:solidFill>
            </a:endParaRPr>
          </a:p>
        </p:txBody>
      </p:sp>
      <p:sp>
        <p:nvSpPr>
          <p:cNvPr id="15" name="Ellipse 16"/>
          <p:cNvSpPr/>
          <p:nvPr/>
        </p:nvSpPr>
        <p:spPr>
          <a:xfrm>
            <a:off x="2031999" y="4775199"/>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Acquisitions</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37</a:t>
            </a:fld>
            <a:endParaRPr lang="en-US" noProof="0" dirty="0"/>
          </a:p>
        </p:txBody>
      </p:sp>
    </p:spTree>
    <p:extLst>
      <p:ext uri="{BB962C8B-B14F-4D97-AF65-F5344CB8AC3E}">
        <p14:creationId xmlns:p14="http://schemas.microsoft.com/office/powerpoint/2010/main" val="4088381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14" name="Ellipse 16"/>
          <p:cNvSpPr/>
          <p:nvPr/>
        </p:nvSpPr>
        <p:spPr>
          <a:xfrm>
            <a:off x="3345542" y="3606798"/>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Trend </a:t>
            </a:r>
            <a:r>
              <a:rPr lang="de-DE" sz="2000" b="1" dirty="0" err="1">
                <a:solidFill>
                  <a:schemeClr val="tx1"/>
                </a:solidFill>
              </a:rPr>
              <a:t>scouts</a:t>
            </a:r>
            <a:endParaRPr lang="de-DE" sz="2000" b="1" dirty="0">
              <a:solidFill>
                <a:schemeClr val="tx1"/>
              </a:solidFill>
            </a:endParaRPr>
          </a:p>
        </p:txBody>
      </p:sp>
      <p:sp>
        <p:nvSpPr>
          <p:cNvPr id="15" name="Ellipse 16"/>
          <p:cNvSpPr/>
          <p:nvPr/>
        </p:nvSpPr>
        <p:spPr>
          <a:xfrm>
            <a:off x="2031999" y="4775199"/>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Acquisitions</a:t>
            </a:r>
            <a:endParaRPr lang="de-DE" sz="2000" b="1" dirty="0">
              <a:solidFill>
                <a:schemeClr val="tx1"/>
              </a:solidFill>
            </a:endParaRPr>
          </a:p>
        </p:txBody>
      </p:sp>
      <p:sp>
        <p:nvSpPr>
          <p:cNvPr id="25" name="Ellipse 16"/>
          <p:cNvSpPr/>
          <p:nvPr/>
        </p:nvSpPr>
        <p:spPr>
          <a:xfrm>
            <a:off x="1758646" y="5384800"/>
            <a:ext cx="2432353"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Open </a:t>
            </a:r>
            <a:r>
              <a:rPr lang="de-DE" sz="2000" b="1" dirty="0" err="1">
                <a:solidFill>
                  <a:schemeClr val="tx1"/>
                </a:solidFill>
              </a:rPr>
              <a:t>innovation</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38</a:t>
            </a:fld>
            <a:endParaRPr lang="en-US" noProof="0" dirty="0"/>
          </a:p>
        </p:txBody>
      </p:sp>
    </p:spTree>
    <p:extLst>
      <p:ext uri="{BB962C8B-B14F-4D97-AF65-F5344CB8AC3E}">
        <p14:creationId xmlns:p14="http://schemas.microsoft.com/office/powerpoint/2010/main" val="367566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2481" y="1665353"/>
            <a:ext cx="5832648" cy="356384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Title 1"/>
          <p:cNvSpPr>
            <a:spLocks noGrp="1"/>
          </p:cNvSpPr>
          <p:nvPr>
            <p:ph type="title"/>
          </p:nvPr>
        </p:nvSpPr>
        <p:spPr/>
        <p:txBody>
          <a:bodyPr/>
          <a:lstStyle/>
          <a:p>
            <a:r>
              <a:rPr lang="de-DE" dirty="0"/>
              <a:t>Global </a:t>
            </a:r>
            <a:r>
              <a:rPr lang="de-DE" dirty="0" err="1"/>
              <a:t>networks</a:t>
            </a:r>
            <a:r>
              <a:rPr lang="de-DE" dirty="0"/>
              <a:t> </a:t>
            </a:r>
            <a:r>
              <a:rPr lang="de-DE" dirty="0" err="1"/>
              <a:t>of</a:t>
            </a:r>
            <a:r>
              <a:rPr lang="de-DE" dirty="0"/>
              <a:t> </a:t>
            </a:r>
            <a:r>
              <a:rPr lang="de-DE" dirty="0" err="1"/>
              <a:t>seekers</a:t>
            </a:r>
            <a:r>
              <a:rPr lang="de-DE" dirty="0"/>
              <a:t> </a:t>
            </a:r>
            <a:r>
              <a:rPr lang="de-DE" dirty="0" err="1"/>
              <a:t>and</a:t>
            </a:r>
            <a:r>
              <a:rPr lang="de-DE" dirty="0"/>
              <a:t> </a:t>
            </a:r>
            <a:r>
              <a:rPr lang="de-DE" dirty="0" err="1"/>
              <a:t>providers</a:t>
            </a:r>
            <a:r>
              <a:rPr lang="de-DE" dirty="0"/>
              <a:t> </a:t>
            </a:r>
            <a:r>
              <a:rPr lang="de-DE" dirty="0" err="1"/>
              <a:t>give</a:t>
            </a:r>
            <a:r>
              <a:rPr lang="de-DE" dirty="0"/>
              <a:t> Open Innovation a </a:t>
            </a:r>
            <a:r>
              <a:rPr lang="de-DE" dirty="0" err="1"/>
              <a:t>boost</a:t>
            </a:r>
            <a:r>
              <a:rPr lang="de-DE" dirty="0"/>
              <a:t> in </a:t>
            </a:r>
            <a:r>
              <a:rPr lang="de-DE" dirty="0" err="1"/>
              <a:t>the</a:t>
            </a:r>
            <a:r>
              <a:rPr lang="de-DE" dirty="0"/>
              <a:t> Web 2.0 –</a:t>
            </a:r>
            <a:br>
              <a:rPr lang="de-DE" dirty="0"/>
            </a:br>
            <a:r>
              <a:rPr lang="de-DE" dirty="0" err="1"/>
              <a:t>wisdom</a:t>
            </a:r>
            <a:r>
              <a:rPr lang="de-DE" dirty="0"/>
              <a:t> </a:t>
            </a:r>
            <a:r>
              <a:rPr lang="de-DE" dirty="0" err="1"/>
              <a:t>of</a:t>
            </a:r>
            <a:r>
              <a:rPr lang="de-DE" dirty="0"/>
              <a:t> </a:t>
            </a:r>
            <a:r>
              <a:rPr lang="de-DE" dirty="0" err="1"/>
              <a:t>the</a:t>
            </a:r>
            <a:r>
              <a:rPr lang="de-DE" dirty="0"/>
              <a:t> </a:t>
            </a:r>
            <a:r>
              <a:rPr lang="de-DE" dirty="0" err="1"/>
              <a:t>crowds</a:t>
            </a:r>
            <a:r>
              <a:rPr lang="de-DE" dirty="0"/>
              <a:t> </a:t>
            </a:r>
            <a:r>
              <a:rPr lang="de-DE" dirty="0" err="1"/>
              <a:t>combined</a:t>
            </a:r>
            <a:r>
              <a:rPr lang="de-DE" dirty="0"/>
              <a:t> </a:t>
            </a:r>
            <a:r>
              <a:rPr lang="de-DE" dirty="0" err="1"/>
              <a:t>with</a:t>
            </a:r>
            <a:r>
              <a:rPr lang="de-DE" dirty="0"/>
              <a:t> </a:t>
            </a:r>
            <a:r>
              <a:rPr lang="de-DE" dirty="0" err="1"/>
              <a:t>wisdom</a:t>
            </a:r>
            <a:r>
              <a:rPr lang="de-DE" dirty="0"/>
              <a:t> </a:t>
            </a:r>
            <a:r>
              <a:rPr lang="de-DE" dirty="0" err="1"/>
              <a:t>of</a:t>
            </a:r>
            <a:r>
              <a:rPr lang="de-DE" dirty="0"/>
              <a:t> </a:t>
            </a:r>
            <a:r>
              <a:rPr lang="de-DE" dirty="0" err="1"/>
              <a:t>the</a:t>
            </a:r>
            <a:r>
              <a:rPr lang="de-DE" dirty="0"/>
              <a:t> </a:t>
            </a:r>
            <a:r>
              <a:rPr lang="de-DE" dirty="0" err="1"/>
              <a:t>experts</a:t>
            </a:r>
            <a:r>
              <a:rPr lang="de-DE" dirty="0"/>
              <a:t> </a:t>
            </a:r>
            <a:endParaRPr lang="en-US" dirty="0"/>
          </a:p>
        </p:txBody>
      </p:sp>
      <p:pic>
        <p:nvPicPr>
          <p:cNvPr id="8294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406868" y="1471091"/>
            <a:ext cx="6167437" cy="352869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82948"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17569" y="3266276"/>
            <a:ext cx="5885890" cy="318018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 name="Fußzeilenplatzhalter 2"/>
          <p:cNvSpPr>
            <a:spLocks noGrp="1"/>
          </p:cNvSpPr>
          <p:nvPr>
            <p:ph type="ftr" sz="quarter" idx="11"/>
          </p:nvPr>
        </p:nvSpPr>
        <p:spPr/>
        <p:txBody>
          <a:bodyPr/>
          <a:lstStyle/>
          <a:p>
            <a:pPr>
              <a:defRPr/>
            </a:pPr>
            <a:r>
              <a:rPr lang="de-DE"/>
              <a:t>Bianca Schmitz, Jens Weinmann, ESMT Berlin</a:t>
            </a:r>
            <a:endParaRPr lang="de-DE" dirty="0"/>
          </a:p>
        </p:txBody>
      </p:sp>
      <p:sp>
        <p:nvSpPr>
          <p:cNvPr id="4" name="Foliennummernplatzhalter 3"/>
          <p:cNvSpPr>
            <a:spLocks noGrp="1"/>
          </p:cNvSpPr>
          <p:nvPr>
            <p:ph type="sldNum" sz="quarter" idx="12"/>
          </p:nvPr>
        </p:nvSpPr>
        <p:spPr/>
        <p:txBody>
          <a:bodyPr/>
          <a:lstStyle/>
          <a:p>
            <a:pPr>
              <a:defRPr/>
            </a:pPr>
            <a:fld id="{1E22FD99-F3E8-44B7-A21D-631F8D93DFDB}" type="slidenum">
              <a:rPr lang="de-DE" smtClean="0"/>
              <a:pPr>
                <a:defRPr/>
              </a:pPr>
              <a:t>39</a:t>
            </a:fld>
            <a:endParaRPr lang="de-DE" dirty="0"/>
          </a:p>
        </p:txBody>
      </p:sp>
    </p:spTree>
    <p:extLst>
      <p:ext uri="{BB962C8B-B14F-4D97-AF65-F5344CB8AC3E}">
        <p14:creationId xmlns:p14="http://schemas.microsoft.com/office/powerpoint/2010/main" val="1293247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2947"/>
                                        </p:tgtEl>
                                        <p:attrNameLst>
                                          <p:attrName>style.visibility</p:attrName>
                                        </p:attrNameLst>
                                      </p:cBhvr>
                                      <p:to>
                                        <p:strVal val="visible"/>
                                      </p:to>
                                    </p:set>
                                    <p:animEffect transition="in" filter="fade">
                                      <p:cBhvr>
                                        <p:cTn id="7" dur="500"/>
                                        <p:tgtEl>
                                          <p:spTgt spid="8294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2948"/>
                                        </p:tgtEl>
                                        <p:attrNameLst>
                                          <p:attrName>style.visibility</p:attrName>
                                        </p:attrNameLst>
                                      </p:cBhvr>
                                      <p:to>
                                        <p:strVal val="visible"/>
                                      </p:to>
                                    </p:set>
                                    <p:animEffect transition="in" filter="fade">
                                      <p:cBhvr>
                                        <p:cTn id="12" dur="500"/>
                                        <p:tgtEl>
                                          <p:spTgt spid="829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86921" y="0"/>
            <a:ext cx="11845637"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03603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1000" y="275999"/>
            <a:ext cx="9144000" cy="2009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988"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76692" y="2500540"/>
            <a:ext cx="9210675" cy="2495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451453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Yet2.com</a:t>
            </a:r>
            <a:endParaRPr lang="en-US" dirty="0"/>
          </a:p>
        </p:txBody>
      </p:sp>
      <p:pic>
        <p:nvPicPr>
          <p:cNvPr id="3686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3032" y="1047148"/>
            <a:ext cx="9734550" cy="5819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42</a:t>
            </a:fld>
            <a:endParaRPr lang="en-US" noProof="0" dirty="0"/>
          </a:p>
        </p:txBody>
      </p:sp>
    </p:spTree>
    <p:extLst>
      <p:ext uri="{BB962C8B-B14F-4D97-AF65-F5344CB8AC3E}">
        <p14:creationId xmlns:p14="http://schemas.microsoft.com/office/powerpoint/2010/main" val="41633076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LEGO</a:t>
            </a:r>
            <a:endParaRPr lang="en-US" dirty="0"/>
          </a:p>
        </p:txBody>
      </p:sp>
      <p:sp>
        <p:nvSpPr>
          <p:cNvPr id="3" name="Foliennummernplatzhalter 2"/>
          <p:cNvSpPr>
            <a:spLocks noGrp="1"/>
          </p:cNvSpPr>
          <p:nvPr>
            <p:ph type="sldNum" sz="quarter" idx="12"/>
          </p:nvPr>
        </p:nvSpPr>
        <p:spPr/>
        <p:txBody>
          <a:bodyPr/>
          <a:lstStyle/>
          <a:p>
            <a:fld id="{B8B9143A-2201-46D8-9093-2529FD3F75D4}" type="slidenum">
              <a:rPr lang="en-US" noProof="0" smtClean="0"/>
              <a:t>43</a:t>
            </a:fld>
            <a:endParaRPr lang="en-US" noProof="0" dirty="0"/>
          </a:p>
        </p:txBody>
      </p:sp>
      <p:sp>
        <p:nvSpPr>
          <p:cNvPr id="4" name="Datumsplatzhalter 3"/>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pic>
        <p:nvPicPr>
          <p:cNvPr id="77826" name="Picture 2" descr="http://www.100open.com/wp-content/uploads/2014/04/LEGO-Ideas1.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46566" y="1267830"/>
            <a:ext cx="7812868" cy="5221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61398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US"/>
          </a:p>
        </p:txBody>
      </p:sp>
      <p:sp>
        <p:nvSpPr>
          <p:cNvPr id="3" name="Foliennummernplatzhalter 2"/>
          <p:cNvSpPr>
            <a:spLocks noGrp="1"/>
          </p:cNvSpPr>
          <p:nvPr>
            <p:ph type="sldNum" sz="quarter" idx="12"/>
          </p:nvPr>
        </p:nvSpPr>
        <p:spPr/>
        <p:txBody>
          <a:bodyPr/>
          <a:lstStyle/>
          <a:p>
            <a:fld id="{B8B9143A-2201-46D8-9093-2529FD3F75D4}" type="slidenum">
              <a:rPr lang="en-US" noProof="0" smtClean="0"/>
              <a:t>44</a:t>
            </a:fld>
            <a:endParaRPr lang="en-US" noProof="0" dirty="0"/>
          </a:p>
        </p:txBody>
      </p:sp>
      <p:sp>
        <p:nvSpPr>
          <p:cNvPr id="4" name="Datumsplatzhalter 3"/>
          <p:cNvSpPr>
            <a:spLocks noGrp="1"/>
          </p:cNvSpPr>
          <p:nvPr>
            <p:ph type="dt" sz="half" idx="10"/>
          </p:nvPr>
        </p:nvSpPr>
        <p:spPr/>
        <p:txBody>
          <a:bodyPr/>
          <a:lstStyle/>
          <a:p>
            <a:r>
              <a:rPr lang="en-US" noProof="0"/>
              <a:t>2017</a:t>
            </a:r>
            <a:endParaRPr lang="en-US" noProof="0" dirty="0"/>
          </a:p>
        </p:txBody>
      </p:sp>
      <p:sp>
        <p:nvSpPr>
          <p:cNvPr id="5" name="Fußzeilenplatzhalter 4"/>
          <p:cNvSpPr>
            <a:spLocks noGrp="1"/>
          </p:cNvSpPr>
          <p:nvPr>
            <p:ph type="ftr" sz="quarter" idx="11"/>
          </p:nvPr>
        </p:nvSpPr>
        <p:spPr/>
        <p:txBody>
          <a:bodyPr/>
          <a:lstStyle/>
          <a:p>
            <a:r>
              <a:rPr lang="de-DE" noProof="0"/>
              <a:t>Bianca Schmitz, Jens Weinmann, ESMT Berlin</a:t>
            </a:r>
            <a:endParaRPr lang="en-US" noProof="0" dirty="0"/>
          </a:p>
        </p:txBody>
      </p:sp>
      <p:pic>
        <p:nvPicPr>
          <p:cNvPr id="75778" name="Picture 2" descr="Resultado de imagem para open innovation beispiel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20552" y="1052736"/>
            <a:ext cx="7824155" cy="5483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53115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14" name="Ellipse 16"/>
          <p:cNvSpPr/>
          <p:nvPr/>
        </p:nvSpPr>
        <p:spPr>
          <a:xfrm>
            <a:off x="3345542" y="3606798"/>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Trend </a:t>
            </a:r>
            <a:r>
              <a:rPr lang="de-DE" sz="2000" b="1" dirty="0" err="1">
                <a:solidFill>
                  <a:schemeClr val="tx1"/>
                </a:solidFill>
              </a:rPr>
              <a:t>scouts</a:t>
            </a:r>
            <a:endParaRPr lang="de-DE" sz="2000" b="1" dirty="0">
              <a:solidFill>
                <a:schemeClr val="tx1"/>
              </a:solidFill>
            </a:endParaRPr>
          </a:p>
        </p:txBody>
      </p:sp>
      <p:sp>
        <p:nvSpPr>
          <p:cNvPr id="15" name="Ellipse 16"/>
          <p:cNvSpPr/>
          <p:nvPr/>
        </p:nvSpPr>
        <p:spPr>
          <a:xfrm>
            <a:off x="2031999" y="4775199"/>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Acquisitions</a:t>
            </a:r>
            <a:endParaRPr lang="de-DE" sz="2000" b="1" dirty="0">
              <a:solidFill>
                <a:schemeClr val="tx1"/>
              </a:solidFill>
            </a:endParaRPr>
          </a:p>
        </p:txBody>
      </p:sp>
      <p:sp>
        <p:nvSpPr>
          <p:cNvPr id="25" name="Ellipse 16"/>
          <p:cNvSpPr/>
          <p:nvPr/>
        </p:nvSpPr>
        <p:spPr>
          <a:xfrm>
            <a:off x="1758646" y="5384800"/>
            <a:ext cx="2432353"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Open </a:t>
            </a:r>
            <a:r>
              <a:rPr lang="de-DE" sz="2000" b="1" dirty="0" err="1">
                <a:solidFill>
                  <a:schemeClr val="tx1"/>
                </a:solidFill>
              </a:rPr>
              <a:t>innovation</a:t>
            </a:r>
            <a:endParaRPr lang="de-DE" sz="2000" b="1" dirty="0">
              <a:solidFill>
                <a:schemeClr val="tx1"/>
              </a:solidFill>
            </a:endParaRPr>
          </a:p>
        </p:txBody>
      </p:sp>
      <p:sp>
        <p:nvSpPr>
          <p:cNvPr id="26" name="Ellipse 16"/>
          <p:cNvSpPr/>
          <p:nvPr/>
        </p:nvSpPr>
        <p:spPr>
          <a:xfrm>
            <a:off x="573313" y="5020733"/>
            <a:ext cx="1771954"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Hackathons</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45</a:t>
            </a:fld>
            <a:endParaRPr lang="en-US" noProof="0" dirty="0"/>
          </a:p>
        </p:txBody>
      </p:sp>
    </p:spTree>
    <p:extLst>
      <p:ext uri="{BB962C8B-B14F-4D97-AF65-F5344CB8AC3E}">
        <p14:creationId xmlns:p14="http://schemas.microsoft.com/office/powerpoint/2010/main" val="155610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a:t>
            </a:r>
            <a:r>
              <a:rPr lang="de-DE" dirty="0" err="1"/>
              <a:t>Hackathons</a:t>
            </a:r>
            <a:r>
              <a:rPr lang="de-DE" dirty="0"/>
              <a:t>“ </a:t>
            </a:r>
            <a:r>
              <a:rPr lang="en-US" dirty="0"/>
              <a:t>focus on a particular platform such as mobile apps and have become a popular tool for corporations</a:t>
            </a:r>
          </a:p>
        </p:txBody>
      </p:sp>
      <p:pic>
        <p:nvPicPr>
          <p:cNvPr id="83972"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46578" y="3543307"/>
            <a:ext cx="9165162" cy="2734203"/>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83971"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986373" y="1448656"/>
            <a:ext cx="5264649" cy="39484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976" name="Picture 8"/>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13243">
            <a:off x="2113051" y="1849347"/>
            <a:ext cx="2277490" cy="1429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97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1338815">
            <a:off x="398607" y="1300774"/>
            <a:ext cx="2200756" cy="16489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979" name="Picture 11"/>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474833">
            <a:off x="7876103" y="1113005"/>
            <a:ext cx="1408974" cy="1826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982" name="Picture 14"/>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21139640">
            <a:off x="283301" y="3054506"/>
            <a:ext cx="1657518" cy="25236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983" name="Picture 15"/>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rot="488606">
            <a:off x="2053135" y="3427293"/>
            <a:ext cx="2027546" cy="3041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ußzeilenplatzhalter 2"/>
          <p:cNvSpPr>
            <a:spLocks noGrp="1"/>
          </p:cNvSpPr>
          <p:nvPr>
            <p:ph type="ftr" sz="quarter" idx="11"/>
          </p:nvPr>
        </p:nvSpPr>
        <p:spPr/>
        <p:txBody>
          <a:bodyPr/>
          <a:lstStyle/>
          <a:p>
            <a:pPr>
              <a:defRPr/>
            </a:pPr>
            <a:r>
              <a:rPr lang="de-DE"/>
              <a:t>Bianca Schmitz, Jens Weinmann, ESMT Berlin</a:t>
            </a:r>
            <a:endParaRPr lang="de-DE" dirty="0"/>
          </a:p>
        </p:txBody>
      </p:sp>
      <p:sp>
        <p:nvSpPr>
          <p:cNvPr id="4" name="Foliennummernplatzhalter 3"/>
          <p:cNvSpPr>
            <a:spLocks noGrp="1"/>
          </p:cNvSpPr>
          <p:nvPr>
            <p:ph type="sldNum" sz="quarter" idx="12"/>
          </p:nvPr>
        </p:nvSpPr>
        <p:spPr/>
        <p:txBody>
          <a:bodyPr/>
          <a:lstStyle/>
          <a:p>
            <a:pPr>
              <a:defRPr/>
            </a:pPr>
            <a:fld id="{1E22FD99-F3E8-44B7-A21D-631F8D93DFDB}" type="slidenum">
              <a:rPr lang="de-DE" smtClean="0"/>
              <a:pPr>
                <a:defRPr/>
              </a:pPr>
              <a:t>46</a:t>
            </a:fld>
            <a:endParaRPr lang="de-DE" dirty="0"/>
          </a:p>
        </p:txBody>
      </p:sp>
    </p:spTree>
    <p:extLst>
      <p:ext uri="{BB962C8B-B14F-4D97-AF65-F5344CB8AC3E}">
        <p14:creationId xmlns:p14="http://schemas.microsoft.com/office/powerpoint/2010/main" val="19828468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971"/>
                                        </p:tgtEl>
                                        <p:attrNameLst>
                                          <p:attrName>style.visibility</p:attrName>
                                        </p:attrNameLst>
                                      </p:cBhvr>
                                      <p:to>
                                        <p:strVal val="visible"/>
                                      </p:to>
                                    </p:set>
                                    <p:animEffect transition="in" filter="fade">
                                      <p:cBhvr>
                                        <p:cTn id="7" dur="500"/>
                                        <p:tgtEl>
                                          <p:spTgt spid="83971"/>
                                        </p:tgtEl>
                                      </p:cBhvr>
                                    </p:animEffect>
                                  </p:childTnLst>
                                </p:cTn>
                              </p:par>
                              <p:par>
                                <p:cTn id="8" presetID="10" presetClass="entr" presetSubtype="0" fill="hold" nodeType="withEffect">
                                  <p:stCondLst>
                                    <p:cond delay="0"/>
                                  </p:stCondLst>
                                  <p:childTnLst>
                                    <p:set>
                                      <p:cBhvr>
                                        <p:cTn id="9" dur="1" fill="hold">
                                          <p:stCondLst>
                                            <p:cond delay="0"/>
                                          </p:stCondLst>
                                        </p:cTn>
                                        <p:tgtEl>
                                          <p:spTgt spid="83972"/>
                                        </p:tgtEl>
                                        <p:attrNameLst>
                                          <p:attrName>style.visibility</p:attrName>
                                        </p:attrNameLst>
                                      </p:cBhvr>
                                      <p:to>
                                        <p:strVal val="visible"/>
                                      </p:to>
                                    </p:set>
                                    <p:animEffect transition="in" filter="fade">
                                      <p:cBhvr>
                                        <p:cTn id="10" dur="500"/>
                                        <p:tgtEl>
                                          <p:spTgt spid="8397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3973"/>
                                        </p:tgtEl>
                                        <p:attrNameLst>
                                          <p:attrName>style.visibility</p:attrName>
                                        </p:attrNameLst>
                                      </p:cBhvr>
                                      <p:to>
                                        <p:strVal val="visible"/>
                                      </p:to>
                                    </p:set>
                                    <p:animEffect transition="in" filter="fade">
                                      <p:cBhvr>
                                        <p:cTn id="15" dur="500"/>
                                        <p:tgtEl>
                                          <p:spTgt spid="83973"/>
                                        </p:tgtEl>
                                      </p:cBhvr>
                                    </p:animEffect>
                                  </p:childTnLst>
                                </p:cTn>
                              </p:par>
                              <p:par>
                                <p:cTn id="16" presetID="10" presetClass="entr" presetSubtype="0" fill="hold" nodeType="withEffect">
                                  <p:stCondLst>
                                    <p:cond delay="0"/>
                                  </p:stCondLst>
                                  <p:childTnLst>
                                    <p:set>
                                      <p:cBhvr>
                                        <p:cTn id="17" dur="1" fill="hold">
                                          <p:stCondLst>
                                            <p:cond delay="0"/>
                                          </p:stCondLst>
                                        </p:cTn>
                                        <p:tgtEl>
                                          <p:spTgt spid="83976"/>
                                        </p:tgtEl>
                                        <p:attrNameLst>
                                          <p:attrName>style.visibility</p:attrName>
                                        </p:attrNameLst>
                                      </p:cBhvr>
                                      <p:to>
                                        <p:strVal val="visible"/>
                                      </p:to>
                                    </p:set>
                                    <p:animEffect transition="in" filter="fade">
                                      <p:cBhvr>
                                        <p:cTn id="18" dur="500"/>
                                        <p:tgtEl>
                                          <p:spTgt spid="83976"/>
                                        </p:tgtEl>
                                      </p:cBhvr>
                                    </p:animEffect>
                                  </p:childTnLst>
                                </p:cTn>
                              </p:par>
                              <p:par>
                                <p:cTn id="19" presetID="10" presetClass="entr" presetSubtype="0" fill="hold" nodeType="withEffect">
                                  <p:stCondLst>
                                    <p:cond delay="0"/>
                                  </p:stCondLst>
                                  <p:childTnLst>
                                    <p:set>
                                      <p:cBhvr>
                                        <p:cTn id="20" dur="1" fill="hold">
                                          <p:stCondLst>
                                            <p:cond delay="0"/>
                                          </p:stCondLst>
                                        </p:cTn>
                                        <p:tgtEl>
                                          <p:spTgt spid="83982"/>
                                        </p:tgtEl>
                                        <p:attrNameLst>
                                          <p:attrName>style.visibility</p:attrName>
                                        </p:attrNameLst>
                                      </p:cBhvr>
                                      <p:to>
                                        <p:strVal val="visible"/>
                                      </p:to>
                                    </p:set>
                                    <p:animEffect transition="in" filter="fade">
                                      <p:cBhvr>
                                        <p:cTn id="21" dur="500"/>
                                        <p:tgtEl>
                                          <p:spTgt spid="83982"/>
                                        </p:tgtEl>
                                      </p:cBhvr>
                                    </p:animEffect>
                                  </p:childTnLst>
                                </p:cTn>
                              </p:par>
                              <p:par>
                                <p:cTn id="22" presetID="10" presetClass="entr" presetSubtype="0" fill="hold" nodeType="withEffect">
                                  <p:stCondLst>
                                    <p:cond delay="0"/>
                                  </p:stCondLst>
                                  <p:childTnLst>
                                    <p:set>
                                      <p:cBhvr>
                                        <p:cTn id="23" dur="1" fill="hold">
                                          <p:stCondLst>
                                            <p:cond delay="0"/>
                                          </p:stCondLst>
                                        </p:cTn>
                                        <p:tgtEl>
                                          <p:spTgt spid="83983"/>
                                        </p:tgtEl>
                                        <p:attrNameLst>
                                          <p:attrName>style.visibility</p:attrName>
                                        </p:attrNameLst>
                                      </p:cBhvr>
                                      <p:to>
                                        <p:strVal val="visible"/>
                                      </p:to>
                                    </p:set>
                                    <p:animEffect transition="in" filter="fade">
                                      <p:cBhvr>
                                        <p:cTn id="24" dur="500"/>
                                        <p:tgtEl>
                                          <p:spTgt spid="83983"/>
                                        </p:tgtEl>
                                      </p:cBhvr>
                                    </p:animEffect>
                                  </p:childTnLst>
                                </p:cTn>
                              </p:par>
                              <p:par>
                                <p:cTn id="25" presetID="10" presetClass="entr" presetSubtype="0" fill="hold" nodeType="withEffect">
                                  <p:stCondLst>
                                    <p:cond delay="0"/>
                                  </p:stCondLst>
                                  <p:childTnLst>
                                    <p:set>
                                      <p:cBhvr>
                                        <p:cTn id="26" dur="1" fill="hold">
                                          <p:stCondLst>
                                            <p:cond delay="0"/>
                                          </p:stCondLst>
                                        </p:cTn>
                                        <p:tgtEl>
                                          <p:spTgt spid="83979"/>
                                        </p:tgtEl>
                                        <p:attrNameLst>
                                          <p:attrName>style.visibility</p:attrName>
                                        </p:attrNameLst>
                                      </p:cBhvr>
                                      <p:to>
                                        <p:strVal val="visible"/>
                                      </p:to>
                                    </p:set>
                                    <p:animEffect transition="in" filter="fade">
                                      <p:cBhvr>
                                        <p:cTn id="27" dur="500"/>
                                        <p:tgtEl>
                                          <p:spTgt spid="83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992560" y="3212976"/>
            <a:ext cx="7841132" cy="2016934"/>
            <a:chOff x="992560" y="3212976"/>
            <a:chExt cx="7841132" cy="2016934"/>
          </a:xfrm>
        </p:grpSpPr>
        <p:sp>
          <p:nvSpPr>
            <p:cNvPr id="79" name="Freeform 78"/>
            <p:cNvSpPr>
              <a:spLocks/>
            </p:cNvSpPr>
            <p:nvPr/>
          </p:nvSpPr>
          <p:spPr bwMode="auto">
            <a:xfrm>
              <a:off x="1120174" y="3864962"/>
              <a:ext cx="7713518" cy="1364948"/>
            </a:xfrm>
            <a:custGeom>
              <a:avLst/>
              <a:gdLst>
                <a:gd name="T0" fmla="*/ 282 w 20000"/>
                <a:gd name="T1" fmla="*/ 19933 h 20000"/>
                <a:gd name="T2" fmla="*/ 599 w 20000"/>
                <a:gd name="T3" fmla="*/ 19840 h 20000"/>
                <a:gd name="T4" fmla="*/ 923 w 20000"/>
                <a:gd name="T5" fmla="*/ 19725 h 20000"/>
                <a:gd name="T6" fmla="*/ 1240 w 20000"/>
                <a:gd name="T7" fmla="*/ 19581 h 20000"/>
                <a:gd name="T8" fmla="*/ 1561 w 20000"/>
                <a:gd name="T9" fmla="*/ 19398 h 20000"/>
                <a:gd name="T10" fmla="*/ 1881 w 20000"/>
                <a:gd name="T11" fmla="*/ 19178 h 20000"/>
                <a:gd name="T12" fmla="*/ 2202 w 20000"/>
                <a:gd name="T13" fmla="*/ 18912 h 20000"/>
                <a:gd name="T14" fmla="*/ 2523 w 20000"/>
                <a:gd name="T15" fmla="*/ 18589 h 20000"/>
                <a:gd name="T16" fmla="*/ 2840 w 20000"/>
                <a:gd name="T17" fmla="*/ 18208 h 20000"/>
                <a:gd name="T18" fmla="*/ 3161 w 20000"/>
                <a:gd name="T19" fmla="*/ 17757 h 20000"/>
                <a:gd name="T20" fmla="*/ 3481 w 20000"/>
                <a:gd name="T21" fmla="*/ 17236 h 20000"/>
                <a:gd name="T22" fmla="*/ 3802 w 20000"/>
                <a:gd name="T23" fmla="*/ 16637 h 20000"/>
                <a:gd name="T24" fmla="*/ 4119 w 20000"/>
                <a:gd name="T25" fmla="*/ 15953 h 20000"/>
                <a:gd name="T26" fmla="*/ 4440 w 20000"/>
                <a:gd name="T27" fmla="*/ 15191 h 20000"/>
                <a:gd name="T28" fmla="*/ 4760 w 20000"/>
                <a:gd name="T29" fmla="*/ 14340 h 20000"/>
                <a:gd name="T30" fmla="*/ 5081 w 20000"/>
                <a:gd name="T31" fmla="*/ 13415 h 20000"/>
                <a:gd name="T32" fmla="*/ 5402 w 20000"/>
                <a:gd name="T33" fmla="*/ 12417 h 20000"/>
                <a:gd name="T34" fmla="*/ 5719 w 20000"/>
                <a:gd name="T35" fmla="*/ 11352 h 20000"/>
                <a:gd name="T36" fmla="*/ 6040 w 20000"/>
                <a:gd name="T37" fmla="*/ 10235 h 20000"/>
                <a:gd name="T38" fmla="*/ 6360 w 20000"/>
                <a:gd name="T39" fmla="*/ 9080 h 20000"/>
                <a:gd name="T40" fmla="*/ 6681 w 20000"/>
                <a:gd name="T41" fmla="*/ 7906 h 20000"/>
                <a:gd name="T42" fmla="*/ 6998 w 20000"/>
                <a:gd name="T43" fmla="*/ 6735 h 20000"/>
                <a:gd name="T44" fmla="*/ 7319 w 20000"/>
                <a:gd name="T45" fmla="*/ 5583 h 20000"/>
                <a:gd name="T46" fmla="*/ 7639 w 20000"/>
                <a:gd name="T47" fmla="*/ 4479 h 20000"/>
                <a:gd name="T48" fmla="*/ 7960 w 20000"/>
                <a:gd name="T49" fmla="*/ 3452 h 20000"/>
                <a:gd name="T50" fmla="*/ 8280 w 20000"/>
                <a:gd name="T51" fmla="*/ 2518 h 20000"/>
                <a:gd name="T52" fmla="*/ 8598 w 20000"/>
                <a:gd name="T53" fmla="*/ 1702 h 20000"/>
                <a:gd name="T54" fmla="*/ 8918 w 20000"/>
                <a:gd name="T55" fmla="*/ 1033 h 20000"/>
                <a:gd name="T56" fmla="*/ 9239 w 20000"/>
                <a:gd name="T57" fmla="*/ 518 h 20000"/>
                <a:gd name="T58" fmla="*/ 9563 w 20000"/>
                <a:gd name="T59" fmla="*/ 173 h 20000"/>
                <a:gd name="T60" fmla="*/ 9877 w 20000"/>
                <a:gd name="T61" fmla="*/ 13 h 20000"/>
                <a:gd name="T62" fmla="*/ 10201 w 20000"/>
                <a:gd name="T63" fmla="*/ 35 h 20000"/>
                <a:gd name="T64" fmla="*/ 10518 w 20000"/>
                <a:gd name="T65" fmla="*/ 243 h 20000"/>
                <a:gd name="T66" fmla="*/ 10842 w 20000"/>
                <a:gd name="T67" fmla="*/ 630 h 20000"/>
                <a:gd name="T68" fmla="*/ 11163 w 20000"/>
                <a:gd name="T69" fmla="*/ 1187 h 20000"/>
                <a:gd name="T70" fmla="*/ 11480 w 20000"/>
                <a:gd name="T71" fmla="*/ 1894 h 20000"/>
                <a:gd name="T72" fmla="*/ 11797 w 20000"/>
                <a:gd name="T73" fmla="*/ 2742 h 20000"/>
                <a:gd name="T74" fmla="*/ 12121 w 20000"/>
                <a:gd name="T75" fmla="*/ 3699 h 20000"/>
                <a:gd name="T76" fmla="*/ 12442 w 20000"/>
                <a:gd name="T77" fmla="*/ 4751 h 20000"/>
                <a:gd name="T78" fmla="*/ 12759 w 20000"/>
                <a:gd name="T79" fmla="*/ 5868 h 20000"/>
                <a:gd name="T80" fmla="*/ 13080 w 20000"/>
                <a:gd name="T81" fmla="*/ 7026 h 20000"/>
                <a:gd name="T82" fmla="*/ 13400 w 20000"/>
                <a:gd name="T83" fmla="*/ 8200 h 20000"/>
                <a:gd name="T84" fmla="*/ 13721 w 20000"/>
                <a:gd name="T85" fmla="*/ 9371 h 20000"/>
                <a:gd name="T86" fmla="*/ 14041 w 20000"/>
                <a:gd name="T87" fmla="*/ 10520 h 20000"/>
                <a:gd name="T88" fmla="*/ 14359 w 20000"/>
                <a:gd name="T89" fmla="*/ 11624 h 20000"/>
                <a:gd name="T90" fmla="*/ 14679 w 20000"/>
                <a:gd name="T91" fmla="*/ 12673 h 20000"/>
                <a:gd name="T92" fmla="*/ 15000 w 20000"/>
                <a:gd name="T93" fmla="*/ 13655 h 20000"/>
                <a:gd name="T94" fmla="*/ 15321 w 20000"/>
                <a:gd name="T95" fmla="*/ 14561 h 20000"/>
                <a:gd name="T96" fmla="*/ 15638 w 20000"/>
                <a:gd name="T97" fmla="*/ 15390 h 20000"/>
                <a:gd name="T98" fmla="*/ 15959 w 20000"/>
                <a:gd name="T99" fmla="*/ 16132 h 20000"/>
                <a:gd name="T100" fmla="*/ 16279 w 20000"/>
                <a:gd name="T101" fmla="*/ 16794 h 20000"/>
                <a:gd name="T102" fmla="*/ 16600 w 20000"/>
                <a:gd name="T103" fmla="*/ 17373 h 20000"/>
                <a:gd name="T104" fmla="*/ 16917 w 20000"/>
                <a:gd name="T105" fmla="*/ 17879 h 20000"/>
                <a:gd name="T106" fmla="*/ 17238 w 20000"/>
                <a:gd name="T107" fmla="*/ 18311 h 20000"/>
                <a:gd name="T108" fmla="*/ 17558 w 20000"/>
                <a:gd name="T109" fmla="*/ 18675 h 20000"/>
                <a:gd name="T110" fmla="*/ 17879 w 20000"/>
                <a:gd name="T111" fmla="*/ 18983 h 20000"/>
                <a:gd name="T112" fmla="*/ 18199 w 20000"/>
                <a:gd name="T113" fmla="*/ 19239 h 20000"/>
                <a:gd name="T114" fmla="*/ 18517 w 20000"/>
                <a:gd name="T115" fmla="*/ 19450 h 20000"/>
                <a:gd name="T116" fmla="*/ 18837 w 20000"/>
                <a:gd name="T117" fmla="*/ 19619 h 20000"/>
                <a:gd name="T118" fmla="*/ 19158 w 20000"/>
                <a:gd name="T119" fmla="*/ 19757 h 20000"/>
                <a:gd name="T120" fmla="*/ 19482 w 20000"/>
                <a:gd name="T121" fmla="*/ 19866 h 20000"/>
                <a:gd name="T122" fmla="*/ 19796 w 20000"/>
                <a:gd name="T123" fmla="*/ 19952 h 2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00" h="20000">
                  <a:moveTo>
                    <a:pt x="0" y="19997"/>
                  </a:moveTo>
                  <a:lnTo>
                    <a:pt x="39" y="19987"/>
                  </a:lnTo>
                  <a:lnTo>
                    <a:pt x="81" y="19978"/>
                  </a:lnTo>
                  <a:lnTo>
                    <a:pt x="120" y="19971"/>
                  </a:lnTo>
                  <a:lnTo>
                    <a:pt x="159" y="19962"/>
                  </a:lnTo>
                  <a:lnTo>
                    <a:pt x="201" y="19952"/>
                  </a:lnTo>
                  <a:lnTo>
                    <a:pt x="240" y="19942"/>
                  </a:lnTo>
                  <a:lnTo>
                    <a:pt x="282" y="19933"/>
                  </a:lnTo>
                  <a:lnTo>
                    <a:pt x="321" y="19923"/>
                  </a:lnTo>
                  <a:lnTo>
                    <a:pt x="359" y="19910"/>
                  </a:lnTo>
                  <a:lnTo>
                    <a:pt x="402" y="19901"/>
                  </a:lnTo>
                  <a:lnTo>
                    <a:pt x="440" y="19888"/>
                  </a:lnTo>
                  <a:lnTo>
                    <a:pt x="483" y="19878"/>
                  </a:lnTo>
                  <a:lnTo>
                    <a:pt x="521" y="19866"/>
                  </a:lnTo>
                  <a:lnTo>
                    <a:pt x="560" y="19853"/>
                  </a:lnTo>
                  <a:lnTo>
                    <a:pt x="599" y="19840"/>
                  </a:lnTo>
                  <a:lnTo>
                    <a:pt x="641" y="19827"/>
                  </a:lnTo>
                  <a:lnTo>
                    <a:pt x="680" y="19814"/>
                  </a:lnTo>
                  <a:lnTo>
                    <a:pt x="722" y="19802"/>
                  </a:lnTo>
                  <a:lnTo>
                    <a:pt x="761" y="19786"/>
                  </a:lnTo>
                  <a:lnTo>
                    <a:pt x="800" y="19773"/>
                  </a:lnTo>
                  <a:lnTo>
                    <a:pt x="842" y="19757"/>
                  </a:lnTo>
                  <a:lnTo>
                    <a:pt x="881" y="19741"/>
                  </a:lnTo>
                  <a:lnTo>
                    <a:pt x="923" y="19725"/>
                  </a:lnTo>
                  <a:lnTo>
                    <a:pt x="962" y="19709"/>
                  </a:lnTo>
                  <a:lnTo>
                    <a:pt x="1001" y="19693"/>
                  </a:lnTo>
                  <a:lnTo>
                    <a:pt x="1043" y="19674"/>
                  </a:lnTo>
                  <a:lnTo>
                    <a:pt x="1082" y="19658"/>
                  </a:lnTo>
                  <a:lnTo>
                    <a:pt x="1120" y="19638"/>
                  </a:lnTo>
                  <a:lnTo>
                    <a:pt x="1163" y="19619"/>
                  </a:lnTo>
                  <a:lnTo>
                    <a:pt x="1201" y="19600"/>
                  </a:lnTo>
                  <a:lnTo>
                    <a:pt x="1240" y="19581"/>
                  </a:lnTo>
                  <a:lnTo>
                    <a:pt x="1279" y="19558"/>
                  </a:lnTo>
                  <a:lnTo>
                    <a:pt x="1321" y="19539"/>
                  </a:lnTo>
                  <a:lnTo>
                    <a:pt x="1360" y="19517"/>
                  </a:lnTo>
                  <a:lnTo>
                    <a:pt x="1399" y="19494"/>
                  </a:lnTo>
                  <a:lnTo>
                    <a:pt x="1441" y="19472"/>
                  </a:lnTo>
                  <a:lnTo>
                    <a:pt x="1480" y="19450"/>
                  </a:lnTo>
                  <a:lnTo>
                    <a:pt x="1522" y="19424"/>
                  </a:lnTo>
                  <a:lnTo>
                    <a:pt x="1561" y="19398"/>
                  </a:lnTo>
                  <a:lnTo>
                    <a:pt x="1600" y="19373"/>
                  </a:lnTo>
                  <a:lnTo>
                    <a:pt x="1639" y="19347"/>
                  </a:lnTo>
                  <a:lnTo>
                    <a:pt x="1681" y="19322"/>
                  </a:lnTo>
                  <a:lnTo>
                    <a:pt x="1720" y="19296"/>
                  </a:lnTo>
                  <a:lnTo>
                    <a:pt x="1762" y="19267"/>
                  </a:lnTo>
                  <a:lnTo>
                    <a:pt x="1801" y="19239"/>
                  </a:lnTo>
                  <a:lnTo>
                    <a:pt x="1839" y="19210"/>
                  </a:lnTo>
                  <a:lnTo>
                    <a:pt x="1881" y="19178"/>
                  </a:lnTo>
                  <a:lnTo>
                    <a:pt x="1920" y="19149"/>
                  </a:lnTo>
                  <a:lnTo>
                    <a:pt x="1962" y="19117"/>
                  </a:lnTo>
                  <a:lnTo>
                    <a:pt x="2001" y="19085"/>
                  </a:lnTo>
                  <a:lnTo>
                    <a:pt x="2040" y="19053"/>
                  </a:lnTo>
                  <a:lnTo>
                    <a:pt x="2079" y="19018"/>
                  </a:lnTo>
                  <a:lnTo>
                    <a:pt x="2121" y="18983"/>
                  </a:lnTo>
                  <a:lnTo>
                    <a:pt x="2160" y="18947"/>
                  </a:lnTo>
                  <a:lnTo>
                    <a:pt x="2202" y="18912"/>
                  </a:lnTo>
                  <a:lnTo>
                    <a:pt x="2241" y="18874"/>
                  </a:lnTo>
                  <a:lnTo>
                    <a:pt x="2280" y="18835"/>
                  </a:lnTo>
                  <a:lnTo>
                    <a:pt x="2322" y="18797"/>
                  </a:lnTo>
                  <a:lnTo>
                    <a:pt x="2361" y="18759"/>
                  </a:lnTo>
                  <a:lnTo>
                    <a:pt x="2403" y="18717"/>
                  </a:lnTo>
                  <a:lnTo>
                    <a:pt x="2442" y="18675"/>
                  </a:lnTo>
                  <a:lnTo>
                    <a:pt x="2481" y="18631"/>
                  </a:lnTo>
                  <a:lnTo>
                    <a:pt x="2523" y="18589"/>
                  </a:lnTo>
                  <a:lnTo>
                    <a:pt x="2562" y="18544"/>
                  </a:lnTo>
                  <a:lnTo>
                    <a:pt x="2604" y="18499"/>
                  </a:lnTo>
                  <a:lnTo>
                    <a:pt x="2642" y="18451"/>
                  </a:lnTo>
                  <a:lnTo>
                    <a:pt x="2678" y="18407"/>
                  </a:lnTo>
                  <a:lnTo>
                    <a:pt x="2720" y="18355"/>
                  </a:lnTo>
                  <a:lnTo>
                    <a:pt x="2759" y="18311"/>
                  </a:lnTo>
                  <a:lnTo>
                    <a:pt x="2801" y="18259"/>
                  </a:lnTo>
                  <a:lnTo>
                    <a:pt x="2840" y="18208"/>
                  </a:lnTo>
                  <a:lnTo>
                    <a:pt x="2879" y="18157"/>
                  </a:lnTo>
                  <a:lnTo>
                    <a:pt x="2921" y="18103"/>
                  </a:lnTo>
                  <a:lnTo>
                    <a:pt x="2960" y="18048"/>
                  </a:lnTo>
                  <a:lnTo>
                    <a:pt x="3002" y="17994"/>
                  </a:lnTo>
                  <a:lnTo>
                    <a:pt x="3041" y="17936"/>
                  </a:lnTo>
                  <a:lnTo>
                    <a:pt x="3080" y="17879"/>
                  </a:lnTo>
                  <a:lnTo>
                    <a:pt x="3119" y="17818"/>
                  </a:lnTo>
                  <a:lnTo>
                    <a:pt x="3161" y="17757"/>
                  </a:lnTo>
                  <a:lnTo>
                    <a:pt x="3199" y="17696"/>
                  </a:lnTo>
                  <a:lnTo>
                    <a:pt x="3242" y="17636"/>
                  </a:lnTo>
                  <a:lnTo>
                    <a:pt x="3280" y="17572"/>
                  </a:lnTo>
                  <a:lnTo>
                    <a:pt x="3319" y="17508"/>
                  </a:lnTo>
                  <a:lnTo>
                    <a:pt x="3361" y="17440"/>
                  </a:lnTo>
                  <a:lnTo>
                    <a:pt x="3400" y="17373"/>
                  </a:lnTo>
                  <a:lnTo>
                    <a:pt x="3442" y="17306"/>
                  </a:lnTo>
                  <a:lnTo>
                    <a:pt x="3481" y="17236"/>
                  </a:lnTo>
                  <a:lnTo>
                    <a:pt x="3520" y="17165"/>
                  </a:lnTo>
                  <a:lnTo>
                    <a:pt x="3559" y="17092"/>
                  </a:lnTo>
                  <a:lnTo>
                    <a:pt x="3601" y="17021"/>
                  </a:lnTo>
                  <a:lnTo>
                    <a:pt x="3640" y="16944"/>
                  </a:lnTo>
                  <a:lnTo>
                    <a:pt x="3682" y="16868"/>
                  </a:lnTo>
                  <a:lnTo>
                    <a:pt x="3721" y="16794"/>
                  </a:lnTo>
                  <a:lnTo>
                    <a:pt x="3760" y="16714"/>
                  </a:lnTo>
                  <a:lnTo>
                    <a:pt x="3802" y="16637"/>
                  </a:lnTo>
                  <a:lnTo>
                    <a:pt x="3841" y="16554"/>
                  </a:lnTo>
                  <a:lnTo>
                    <a:pt x="3883" y="16474"/>
                  </a:lnTo>
                  <a:lnTo>
                    <a:pt x="3922" y="16388"/>
                  </a:lnTo>
                  <a:lnTo>
                    <a:pt x="3960" y="16305"/>
                  </a:lnTo>
                  <a:lnTo>
                    <a:pt x="4003" y="16218"/>
                  </a:lnTo>
                  <a:lnTo>
                    <a:pt x="4041" y="16132"/>
                  </a:lnTo>
                  <a:lnTo>
                    <a:pt x="4080" y="16042"/>
                  </a:lnTo>
                  <a:lnTo>
                    <a:pt x="4119" y="15953"/>
                  </a:lnTo>
                  <a:lnTo>
                    <a:pt x="4158" y="15863"/>
                  </a:lnTo>
                  <a:lnTo>
                    <a:pt x="4200" y="15770"/>
                  </a:lnTo>
                  <a:lnTo>
                    <a:pt x="4239" y="15677"/>
                  </a:lnTo>
                  <a:lnTo>
                    <a:pt x="4281" y="15582"/>
                  </a:lnTo>
                  <a:lnTo>
                    <a:pt x="4320" y="15486"/>
                  </a:lnTo>
                  <a:lnTo>
                    <a:pt x="4359" y="15390"/>
                  </a:lnTo>
                  <a:lnTo>
                    <a:pt x="4401" y="15287"/>
                  </a:lnTo>
                  <a:lnTo>
                    <a:pt x="4440" y="15191"/>
                  </a:lnTo>
                  <a:lnTo>
                    <a:pt x="4482" y="15089"/>
                  </a:lnTo>
                  <a:lnTo>
                    <a:pt x="4521" y="14986"/>
                  </a:lnTo>
                  <a:lnTo>
                    <a:pt x="4560" y="14881"/>
                  </a:lnTo>
                  <a:lnTo>
                    <a:pt x="4598" y="14775"/>
                  </a:lnTo>
                  <a:lnTo>
                    <a:pt x="4641" y="14670"/>
                  </a:lnTo>
                  <a:lnTo>
                    <a:pt x="4679" y="14561"/>
                  </a:lnTo>
                  <a:lnTo>
                    <a:pt x="4722" y="14452"/>
                  </a:lnTo>
                  <a:lnTo>
                    <a:pt x="4760" y="14340"/>
                  </a:lnTo>
                  <a:lnTo>
                    <a:pt x="4799" y="14231"/>
                  </a:lnTo>
                  <a:lnTo>
                    <a:pt x="4841" y="14119"/>
                  </a:lnTo>
                  <a:lnTo>
                    <a:pt x="4880" y="14004"/>
                  </a:lnTo>
                  <a:lnTo>
                    <a:pt x="4922" y="13889"/>
                  </a:lnTo>
                  <a:lnTo>
                    <a:pt x="4961" y="13771"/>
                  </a:lnTo>
                  <a:lnTo>
                    <a:pt x="5000" y="13655"/>
                  </a:lnTo>
                  <a:lnTo>
                    <a:pt x="5039" y="13537"/>
                  </a:lnTo>
                  <a:lnTo>
                    <a:pt x="5081" y="13415"/>
                  </a:lnTo>
                  <a:lnTo>
                    <a:pt x="5120" y="13294"/>
                  </a:lnTo>
                  <a:lnTo>
                    <a:pt x="5162" y="13172"/>
                  </a:lnTo>
                  <a:lnTo>
                    <a:pt x="5201" y="13048"/>
                  </a:lnTo>
                  <a:lnTo>
                    <a:pt x="5240" y="12926"/>
                  </a:lnTo>
                  <a:lnTo>
                    <a:pt x="5282" y="12798"/>
                  </a:lnTo>
                  <a:lnTo>
                    <a:pt x="5321" y="12673"/>
                  </a:lnTo>
                  <a:lnTo>
                    <a:pt x="5363" y="12545"/>
                  </a:lnTo>
                  <a:lnTo>
                    <a:pt x="5402" y="12417"/>
                  </a:lnTo>
                  <a:lnTo>
                    <a:pt x="5444" y="12289"/>
                  </a:lnTo>
                  <a:lnTo>
                    <a:pt x="5483" y="12158"/>
                  </a:lnTo>
                  <a:lnTo>
                    <a:pt x="5518" y="12027"/>
                  </a:lnTo>
                  <a:lnTo>
                    <a:pt x="5560" y="11892"/>
                  </a:lnTo>
                  <a:lnTo>
                    <a:pt x="5599" y="11758"/>
                  </a:lnTo>
                  <a:lnTo>
                    <a:pt x="5638" y="11624"/>
                  </a:lnTo>
                  <a:lnTo>
                    <a:pt x="5680" y="11489"/>
                  </a:lnTo>
                  <a:lnTo>
                    <a:pt x="5719" y="11352"/>
                  </a:lnTo>
                  <a:lnTo>
                    <a:pt x="5761" y="11214"/>
                  </a:lnTo>
                  <a:lnTo>
                    <a:pt x="5800" y="11080"/>
                  </a:lnTo>
                  <a:lnTo>
                    <a:pt x="5839" y="10939"/>
                  </a:lnTo>
                  <a:lnTo>
                    <a:pt x="5881" y="10798"/>
                  </a:lnTo>
                  <a:lnTo>
                    <a:pt x="5920" y="10661"/>
                  </a:lnTo>
                  <a:lnTo>
                    <a:pt x="5962" y="10520"/>
                  </a:lnTo>
                  <a:lnTo>
                    <a:pt x="6001" y="10379"/>
                  </a:lnTo>
                  <a:lnTo>
                    <a:pt x="6040" y="10235"/>
                  </a:lnTo>
                  <a:lnTo>
                    <a:pt x="6078" y="10091"/>
                  </a:lnTo>
                  <a:lnTo>
                    <a:pt x="6120" y="9950"/>
                  </a:lnTo>
                  <a:lnTo>
                    <a:pt x="6159" y="9806"/>
                  </a:lnTo>
                  <a:lnTo>
                    <a:pt x="6201" y="9662"/>
                  </a:lnTo>
                  <a:lnTo>
                    <a:pt x="6240" y="9518"/>
                  </a:lnTo>
                  <a:lnTo>
                    <a:pt x="6279" y="9371"/>
                  </a:lnTo>
                  <a:lnTo>
                    <a:pt x="6321" y="9224"/>
                  </a:lnTo>
                  <a:lnTo>
                    <a:pt x="6360" y="9080"/>
                  </a:lnTo>
                  <a:lnTo>
                    <a:pt x="6402" y="8933"/>
                  </a:lnTo>
                  <a:lnTo>
                    <a:pt x="6441" y="8789"/>
                  </a:lnTo>
                  <a:lnTo>
                    <a:pt x="6480" y="8642"/>
                  </a:lnTo>
                  <a:lnTo>
                    <a:pt x="6522" y="8495"/>
                  </a:lnTo>
                  <a:lnTo>
                    <a:pt x="6561" y="8347"/>
                  </a:lnTo>
                  <a:lnTo>
                    <a:pt x="6600" y="8200"/>
                  </a:lnTo>
                  <a:lnTo>
                    <a:pt x="6642" y="8053"/>
                  </a:lnTo>
                  <a:lnTo>
                    <a:pt x="6681" y="7906"/>
                  </a:lnTo>
                  <a:lnTo>
                    <a:pt x="6723" y="7759"/>
                  </a:lnTo>
                  <a:lnTo>
                    <a:pt x="6762" y="7612"/>
                  </a:lnTo>
                  <a:lnTo>
                    <a:pt x="6801" y="7464"/>
                  </a:lnTo>
                  <a:lnTo>
                    <a:pt x="6843" y="7317"/>
                  </a:lnTo>
                  <a:lnTo>
                    <a:pt x="6881" y="7170"/>
                  </a:lnTo>
                  <a:lnTo>
                    <a:pt x="6920" y="7026"/>
                  </a:lnTo>
                  <a:lnTo>
                    <a:pt x="6959" y="6879"/>
                  </a:lnTo>
                  <a:lnTo>
                    <a:pt x="6998" y="6735"/>
                  </a:lnTo>
                  <a:lnTo>
                    <a:pt x="7040" y="6591"/>
                  </a:lnTo>
                  <a:lnTo>
                    <a:pt x="7079" y="6444"/>
                  </a:lnTo>
                  <a:lnTo>
                    <a:pt x="7118" y="6297"/>
                  </a:lnTo>
                  <a:lnTo>
                    <a:pt x="7160" y="6156"/>
                  </a:lnTo>
                  <a:lnTo>
                    <a:pt x="7199" y="6009"/>
                  </a:lnTo>
                  <a:lnTo>
                    <a:pt x="7241" y="5868"/>
                  </a:lnTo>
                  <a:lnTo>
                    <a:pt x="7280" y="5727"/>
                  </a:lnTo>
                  <a:lnTo>
                    <a:pt x="7319" y="5583"/>
                  </a:lnTo>
                  <a:lnTo>
                    <a:pt x="7358" y="5442"/>
                  </a:lnTo>
                  <a:lnTo>
                    <a:pt x="7400" y="5302"/>
                  </a:lnTo>
                  <a:lnTo>
                    <a:pt x="7442" y="5164"/>
                  </a:lnTo>
                  <a:lnTo>
                    <a:pt x="7481" y="5026"/>
                  </a:lnTo>
                  <a:lnTo>
                    <a:pt x="7519" y="4889"/>
                  </a:lnTo>
                  <a:lnTo>
                    <a:pt x="7558" y="4751"/>
                  </a:lnTo>
                  <a:lnTo>
                    <a:pt x="7600" y="4617"/>
                  </a:lnTo>
                  <a:lnTo>
                    <a:pt x="7639" y="4479"/>
                  </a:lnTo>
                  <a:lnTo>
                    <a:pt x="7681" y="4348"/>
                  </a:lnTo>
                  <a:lnTo>
                    <a:pt x="7720" y="4217"/>
                  </a:lnTo>
                  <a:lnTo>
                    <a:pt x="7759" y="4086"/>
                  </a:lnTo>
                  <a:lnTo>
                    <a:pt x="7801" y="3955"/>
                  </a:lnTo>
                  <a:lnTo>
                    <a:pt x="7840" y="3827"/>
                  </a:lnTo>
                  <a:lnTo>
                    <a:pt x="7882" y="3699"/>
                  </a:lnTo>
                  <a:lnTo>
                    <a:pt x="7921" y="3574"/>
                  </a:lnTo>
                  <a:lnTo>
                    <a:pt x="7960" y="3452"/>
                  </a:lnTo>
                  <a:lnTo>
                    <a:pt x="8002" y="3327"/>
                  </a:lnTo>
                  <a:lnTo>
                    <a:pt x="8041" y="3209"/>
                  </a:lnTo>
                  <a:lnTo>
                    <a:pt x="8080" y="3088"/>
                  </a:lnTo>
                  <a:lnTo>
                    <a:pt x="8122" y="2969"/>
                  </a:lnTo>
                  <a:lnTo>
                    <a:pt x="8161" y="2854"/>
                  </a:lnTo>
                  <a:lnTo>
                    <a:pt x="8203" y="2742"/>
                  </a:lnTo>
                  <a:lnTo>
                    <a:pt x="8242" y="2627"/>
                  </a:lnTo>
                  <a:lnTo>
                    <a:pt x="8280" y="2518"/>
                  </a:lnTo>
                  <a:lnTo>
                    <a:pt x="8323" y="2409"/>
                  </a:lnTo>
                  <a:lnTo>
                    <a:pt x="8358" y="2304"/>
                  </a:lnTo>
                  <a:lnTo>
                    <a:pt x="8397" y="2198"/>
                  </a:lnTo>
                  <a:lnTo>
                    <a:pt x="8439" y="2092"/>
                  </a:lnTo>
                  <a:lnTo>
                    <a:pt x="8478" y="1993"/>
                  </a:lnTo>
                  <a:lnTo>
                    <a:pt x="8520" y="1894"/>
                  </a:lnTo>
                  <a:lnTo>
                    <a:pt x="8559" y="1798"/>
                  </a:lnTo>
                  <a:lnTo>
                    <a:pt x="8598" y="1702"/>
                  </a:lnTo>
                  <a:lnTo>
                    <a:pt x="8640" y="1613"/>
                  </a:lnTo>
                  <a:lnTo>
                    <a:pt x="8679" y="1523"/>
                  </a:lnTo>
                  <a:lnTo>
                    <a:pt x="8721" y="1437"/>
                  </a:lnTo>
                  <a:lnTo>
                    <a:pt x="8760" y="1350"/>
                  </a:lnTo>
                  <a:lnTo>
                    <a:pt x="8799" y="1267"/>
                  </a:lnTo>
                  <a:lnTo>
                    <a:pt x="8837" y="1187"/>
                  </a:lnTo>
                  <a:lnTo>
                    <a:pt x="8880" y="1110"/>
                  </a:lnTo>
                  <a:lnTo>
                    <a:pt x="8918" y="1033"/>
                  </a:lnTo>
                  <a:lnTo>
                    <a:pt x="8960" y="960"/>
                  </a:lnTo>
                  <a:lnTo>
                    <a:pt x="8999" y="889"/>
                  </a:lnTo>
                  <a:lnTo>
                    <a:pt x="9038" y="822"/>
                  </a:lnTo>
                  <a:lnTo>
                    <a:pt x="9080" y="755"/>
                  </a:lnTo>
                  <a:lnTo>
                    <a:pt x="9119" y="691"/>
                  </a:lnTo>
                  <a:lnTo>
                    <a:pt x="9161" y="630"/>
                  </a:lnTo>
                  <a:lnTo>
                    <a:pt x="9200" y="573"/>
                  </a:lnTo>
                  <a:lnTo>
                    <a:pt x="9239" y="518"/>
                  </a:lnTo>
                  <a:lnTo>
                    <a:pt x="9281" y="464"/>
                  </a:lnTo>
                  <a:lnTo>
                    <a:pt x="9320" y="416"/>
                  </a:lnTo>
                  <a:lnTo>
                    <a:pt x="9359" y="368"/>
                  </a:lnTo>
                  <a:lnTo>
                    <a:pt x="9401" y="323"/>
                  </a:lnTo>
                  <a:lnTo>
                    <a:pt x="9440" y="282"/>
                  </a:lnTo>
                  <a:lnTo>
                    <a:pt x="9482" y="243"/>
                  </a:lnTo>
                  <a:lnTo>
                    <a:pt x="9521" y="208"/>
                  </a:lnTo>
                  <a:lnTo>
                    <a:pt x="9563" y="173"/>
                  </a:lnTo>
                  <a:lnTo>
                    <a:pt x="9602" y="144"/>
                  </a:lnTo>
                  <a:lnTo>
                    <a:pt x="9641" y="118"/>
                  </a:lnTo>
                  <a:lnTo>
                    <a:pt x="9683" y="93"/>
                  </a:lnTo>
                  <a:lnTo>
                    <a:pt x="9722" y="70"/>
                  </a:lnTo>
                  <a:lnTo>
                    <a:pt x="9764" y="51"/>
                  </a:lnTo>
                  <a:lnTo>
                    <a:pt x="9799" y="35"/>
                  </a:lnTo>
                  <a:lnTo>
                    <a:pt x="9838" y="22"/>
                  </a:lnTo>
                  <a:lnTo>
                    <a:pt x="9877" y="13"/>
                  </a:lnTo>
                  <a:lnTo>
                    <a:pt x="9919" y="3"/>
                  </a:lnTo>
                  <a:lnTo>
                    <a:pt x="9958" y="0"/>
                  </a:lnTo>
                  <a:lnTo>
                    <a:pt x="10000" y="0"/>
                  </a:lnTo>
                  <a:lnTo>
                    <a:pt x="10039" y="0"/>
                  </a:lnTo>
                  <a:lnTo>
                    <a:pt x="10078" y="3"/>
                  </a:lnTo>
                  <a:lnTo>
                    <a:pt x="10120" y="13"/>
                  </a:lnTo>
                  <a:lnTo>
                    <a:pt x="10159" y="22"/>
                  </a:lnTo>
                  <a:lnTo>
                    <a:pt x="10201" y="35"/>
                  </a:lnTo>
                  <a:lnTo>
                    <a:pt x="10240" y="51"/>
                  </a:lnTo>
                  <a:lnTo>
                    <a:pt x="10278" y="70"/>
                  </a:lnTo>
                  <a:lnTo>
                    <a:pt x="10317" y="93"/>
                  </a:lnTo>
                  <a:lnTo>
                    <a:pt x="10359" y="118"/>
                  </a:lnTo>
                  <a:lnTo>
                    <a:pt x="10398" y="144"/>
                  </a:lnTo>
                  <a:lnTo>
                    <a:pt x="10440" y="173"/>
                  </a:lnTo>
                  <a:lnTo>
                    <a:pt x="10479" y="208"/>
                  </a:lnTo>
                  <a:lnTo>
                    <a:pt x="10518" y="243"/>
                  </a:lnTo>
                  <a:lnTo>
                    <a:pt x="10560" y="282"/>
                  </a:lnTo>
                  <a:lnTo>
                    <a:pt x="10599" y="323"/>
                  </a:lnTo>
                  <a:lnTo>
                    <a:pt x="10641" y="368"/>
                  </a:lnTo>
                  <a:lnTo>
                    <a:pt x="10680" y="416"/>
                  </a:lnTo>
                  <a:lnTo>
                    <a:pt x="10719" y="464"/>
                  </a:lnTo>
                  <a:lnTo>
                    <a:pt x="10761" y="518"/>
                  </a:lnTo>
                  <a:lnTo>
                    <a:pt x="10800" y="573"/>
                  </a:lnTo>
                  <a:lnTo>
                    <a:pt x="10842" y="630"/>
                  </a:lnTo>
                  <a:lnTo>
                    <a:pt x="10881" y="691"/>
                  </a:lnTo>
                  <a:lnTo>
                    <a:pt x="10920" y="755"/>
                  </a:lnTo>
                  <a:lnTo>
                    <a:pt x="10962" y="822"/>
                  </a:lnTo>
                  <a:lnTo>
                    <a:pt x="11001" y="889"/>
                  </a:lnTo>
                  <a:lnTo>
                    <a:pt x="11043" y="960"/>
                  </a:lnTo>
                  <a:lnTo>
                    <a:pt x="11082" y="1033"/>
                  </a:lnTo>
                  <a:lnTo>
                    <a:pt x="11120" y="1110"/>
                  </a:lnTo>
                  <a:lnTo>
                    <a:pt x="11163" y="1187"/>
                  </a:lnTo>
                  <a:lnTo>
                    <a:pt x="11201" y="1267"/>
                  </a:lnTo>
                  <a:lnTo>
                    <a:pt x="11240" y="1350"/>
                  </a:lnTo>
                  <a:lnTo>
                    <a:pt x="11279" y="1437"/>
                  </a:lnTo>
                  <a:lnTo>
                    <a:pt x="11318" y="1523"/>
                  </a:lnTo>
                  <a:lnTo>
                    <a:pt x="11357" y="1613"/>
                  </a:lnTo>
                  <a:lnTo>
                    <a:pt x="11399" y="1702"/>
                  </a:lnTo>
                  <a:lnTo>
                    <a:pt x="11438" y="1798"/>
                  </a:lnTo>
                  <a:lnTo>
                    <a:pt x="11480" y="1894"/>
                  </a:lnTo>
                  <a:lnTo>
                    <a:pt x="11519" y="1993"/>
                  </a:lnTo>
                  <a:lnTo>
                    <a:pt x="11558" y="2092"/>
                  </a:lnTo>
                  <a:lnTo>
                    <a:pt x="11600" y="2198"/>
                  </a:lnTo>
                  <a:lnTo>
                    <a:pt x="11639" y="2304"/>
                  </a:lnTo>
                  <a:lnTo>
                    <a:pt x="11681" y="2409"/>
                  </a:lnTo>
                  <a:lnTo>
                    <a:pt x="11720" y="2518"/>
                  </a:lnTo>
                  <a:lnTo>
                    <a:pt x="11758" y="2627"/>
                  </a:lnTo>
                  <a:lnTo>
                    <a:pt x="11797" y="2742"/>
                  </a:lnTo>
                  <a:lnTo>
                    <a:pt x="11839" y="2854"/>
                  </a:lnTo>
                  <a:lnTo>
                    <a:pt x="11878" y="2969"/>
                  </a:lnTo>
                  <a:lnTo>
                    <a:pt x="11920" y="3088"/>
                  </a:lnTo>
                  <a:lnTo>
                    <a:pt x="11959" y="3209"/>
                  </a:lnTo>
                  <a:lnTo>
                    <a:pt x="11998" y="3327"/>
                  </a:lnTo>
                  <a:lnTo>
                    <a:pt x="12040" y="3452"/>
                  </a:lnTo>
                  <a:lnTo>
                    <a:pt x="12079" y="3574"/>
                  </a:lnTo>
                  <a:lnTo>
                    <a:pt x="12121" y="3699"/>
                  </a:lnTo>
                  <a:lnTo>
                    <a:pt x="12160" y="3827"/>
                  </a:lnTo>
                  <a:lnTo>
                    <a:pt x="12199" y="3955"/>
                  </a:lnTo>
                  <a:lnTo>
                    <a:pt x="12241" y="4086"/>
                  </a:lnTo>
                  <a:lnTo>
                    <a:pt x="12280" y="4217"/>
                  </a:lnTo>
                  <a:lnTo>
                    <a:pt x="12322" y="4348"/>
                  </a:lnTo>
                  <a:lnTo>
                    <a:pt x="12361" y="4479"/>
                  </a:lnTo>
                  <a:lnTo>
                    <a:pt x="12400" y="4617"/>
                  </a:lnTo>
                  <a:lnTo>
                    <a:pt x="12442" y="4751"/>
                  </a:lnTo>
                  <a:lnTo>
                    <a:pt x="12481" y="4889"/>
                  </a:lnTo>
                  <a:lnTo>
                    <a:pt x="12523" y="5026"/>
                  </a:lnTo>
                  <a:lnTo>
                    <a:pt x="12562" y="5164"/>
                  </a:lnTo>
                  <a:lnTo>
                    <a:pt x="12600" y="5302"/>
                  </a:lnTo>
                  <a:lnTo>
                    <a:pt x="12639" y="5442"/>
                  </a:lnTo>
                  <a:lnTo>
                    <a:pt x="12678" y="5583"/>
                  </a:lnTo>
                  <a:lnTo>
                    <a:pt x="12720" y="5727"/>
                  </a:lnTo>
                  <a:lnTo>
                    <a:pt x="12759" y="5868"/>
                  </a:lnTo>
                  <a:lnTo>
                    <a:pt x="12798" y="6009"/>
                  </a:lnTo>
                  <a:lnTo>
                    <a:pt x="12837" y="6156"/>
                  </a:lnTo>
                  <a:lnTo>
                    <a:pt x="12879" y="6297"/>
                  </a:lnTo>
                  <a:lnTo>
                    <a:pt x="12918" y="6444"/>
                  </a:lnTo>
                  <a:lnTo>
                    <a:pt x="12960" y="6591"/>
                  </a:lnTo>
                  <a:lnTo>
                    <a:pt x="12999" y="6735"/>
                  </a:lnTo>
                  <a:lnTo>
                    <a:pt x="13038" y="6879"/>
                  </a:lnTo>
                  <a:lnTo>
                    <a:pt x="13080" y="7026"/>
                  </a:lnTo>
                  <a:lnTo>
                    <a:pt x="13119" y="7170"/>
                  </a:lnTo>
                  <a:lnTo>
                    <a:pt x="13161" y="7317"/>
                  </a:lnTo>
                  <a:lnTo>
                    <a:pt x="13199" y="7464"/>
                  </a:lnTo>
                  <a:lnTo>
                    <a:pt x="13238" y="7612"/>
                  </a:lnTo>
                  <a:lnTo>
                    <a:pt x="13277" y="7759"/>
                  </a:lnTo>
                  <a:lnTo>
                    <a:pt x="13319" y="7906"/>
                  </a:lnTo>
                  <a:lnTo>
                    <a:pt x="13358" y="8053"/>
                  </a:lnTo>
                  <a:lnTo>
                    <a:pt x="13400" y="8200"/>
                  </a:lnTo>
                  <a:lnTo>
                    <a:pt x="13439" y="8347"/>
                  </a:lnTo>
                  <a:lnTo>
                    <a:pt x="13478" y="8495"/>
                  </a:lnTo>
                  <a:lnTo>
                    <a:pt x="13520" y="8642"/>
                  </a:lnTo>
                  <a:lnTo>
                    <a:pt x="13559" y="8789"/>
                  </a:lnTo>
                  <a:lnTo>
                    <a:pt x="13601" y="8933"/>
                  </a:lnTo>
                  <a:lnTo>
                    <a:pt x="13640" y="9080"/>
                  </a:lnTo>
                  <a:lnTo>
                    <a:pt x="13682" y="9224"/>
                  </a:lnTo>
                  <a:lnTo>
                    <a:pt x="13721" y="9371"/>
                  </a:lnTo>
                  <a:lnTo>
                    <a:pt x="13760" y="9518"/>
                  </a:lnTo>
                  <a:lnTo>
                    <a:pt x="13802" y="9662"/>
                  </a:lnTo>
                  <a:lnTo>
                    <a:pt x="13841" y="9806"/>
                  </a:lnTo>
                  <a:lnTo>
                    <a:pt x="13880" y="9950"/>
                  </a:lnTo>
                  <a:lnTo>
                    <a:pt x="13922" y="10091"/>
                  </a:lnTo>
                  <a:lnTo>
                    <a:pt x="13960" y="10235"/>
                  </a:lnTo>
                  <a:lnTo>
                    <a:pt x="14003" y="10379"/>
                  </a:lnTo>
                  <a:lnTo>
                    <a:pt x="14041" y="10520"/>
                  </a:lnTo>
                  <a:lnTo>
                    <a:pt x="14077" y="10661"/>
                  </a:lnTo>
                  <a:lnTo>
                    <a:pt x="14119" y="10798"/>
                  </a:lnTo>
                  <a:lnTo>
                    <a:pt x="14158" y="10939"/>
                  </a:lnTo>
                  <a:lnTo>
                    <a:pt x="14200" y="11080"/>
                  </a:lnTo>
                  <a:lnTo>
                    <a:pt x="14239" y="11214"/>
                  </a:lnTo>
                  <a:lnTo>
                    <a:pt x="14278" y="11352"/>
                  </a:lnTo>
                  <a:lnTo>
                    <a:pt x="14317" y="11489"/>
                  </a:lnTo>
                  <a:lnTo>
                    <a:pt x="14359" y="11624"/>
                  </a:lnTo>
                  <a:lnTo>
                    <a:pt x="14398" y="11758"/>
                  </a:lnTo>
                  <a:lnTo>
                    <a:pt x="14440" y="11892"/>
                  </a:lnTo>
                  <a:lnTo>
                    <a:pt x="14479" y="12027"/>
                  </a:lnTo>
                  <a:lnTo>
                    <a:pt x="14517" y="12158"/>
                  </a:lnTo>
                  <a:lnTo>
                    <a:pt x="14560" y="12289"/>
                  </a:lnTo>
                  <a:lnTo>
                    <a:pt x="14598" y="12417"/>
                  </a:lnTo>
                  <a:lnTo>
                    <a:pt x="14641" y="12545"/>
                  </a:lnTo>
                  <a:lnTo>
                    <a:pt x="14679" y="12673"/>
                  </a:lnTo>
                  <a:lnTo>
                    <a:pt x="14718" y="12798"/>
                  </a:lnTo>
                  <a:lnTo>
                    <a:pt x="14760" y="12926"/>
                  </a:lnTo>
                  <a:lnTo>
                    <a:pt x="14799" y="13048"/>
                  </a:lnTo>
                  <a:lnTo>
                    <a:pt x="14838" y="13172"/>
                  </a:lnTo>
                  <a:lnTo>
                    <a:pt x="14880" y="13294"/>
                  </a:lnTo>
                  <a:lnTo>
                    <a:pt x="14919" y="13415"/>
                  </a:lnTo>
                  <a:lnTo>
                    <a:pt x="14961" y="13537"/>
                  </a:lnTo>
                  <a:lnTo>
                    <a:pt x="15000" y="13655"/>
                  </a:lnTo>
                  <a:lnTo>
                    <a:pt x="15039" y="13771"/>
                  </a:lnTo>
                  <a:lnTo>
                    <a:pt x="15081" y="13889"/>
                  </a:lnTo>
                  <a:lnTo>
                    <a:pt x="15120" y="14004"/>
                  </a:lnTo>
                  <a:lnTo>
                    <a:pt x="15159" y="14119"/>
                  </a:lnTo>
                  <a:lnTo>
                    <a:pt x="15201" y="14231"/>
                  </a:lnTo>
                  <a:lnTo>
                    <a:pt x="15240" y="14340"/>
                  </a:lnTo>
                  <a:lnTo>
                    <a:pt x="15282" y="14452"/>
                  </a:lnTo>
                  <a:lnTo>
                    <a:pt x="15321" y="14561"/>
                  </a:lnTo>
                  <a:lnTo>
                    <a:pt x="15359" y="14670"/>
                  </a:lnTo>
                  <a:lnTo>
                    <a:pt x="15402" y="14775"/>
                  </a:lnTo>
                  <a:lnTo>
                    <a:pt x="15440" y="14881"/>
                  </a:lnTo>
                  <a:lnTo>
                    <a:pt x="15483" y="14986"/>
                  </a:lnTo>
                  <a:lnTo>
                    <a:pt x="15518" y="15089"/>
                  </a:lnTo>
                  <a:lnTo>
                    <a:pt x="15557" y="15191"/>
                  </a:lnTo>
                  <a:lnTo>
                    <a:pt x="15596" y="15287"/>
                  </a:lnTo>
                  <a:lnTo>
                    <a:pt x="15638" y="15390"/>
                  </a:lnTo>
                  <a:lnTo>
                    <a:pt x="15680" y="15486"/>
                  </a:lnTo>
                  <a:lnTo>
                    <a:pt x="15719" y="15582"/>
                  </a:lnTo>
                  <a:lnTo>
                    <a:pt x="15758" y="15677"/>
                  </a:lnTo>
                  <a:lnTo>
                    <a:pt x="15797" y="15770"/>
                  </a:lnTo>
                  <a:lnTo>
                    <a:pt x="15839" y="15863"/>
                  </a:lnTo>
                  <a:lnTo>
                    <a:pt x="15878" y="15953"/>
                  </a:lnTo>
                  <a:lnTo>
                    <a:pt x="15920" y="16042"/>
                  </a:lnTo>
                  <a:lnTo>
                    <a:pt x="15959" y="16132"/>
                  </a:lnTo>
                  <a:lnTo>
                    <a:pt x="15997" y="16218"/>
                  </a:lnTo>
                  <a:lnTo>
                    <a:pt x="16040" y="16305"/>
                  </a:lnTo>
                  <a:lnTo>
                    <a:pt x="16078" y="16388"/>
                  </a:lnTo>
                  <a:lnTo>
                    <a:pt x="16120" y="16474"/>
                  </a:lnTo>
                  <a:lnTo>
                    <a:pt x="16159" y="16554"/>
                  </a:lnTo>
                  <a:lnTo>
                    <a:pt x="16198" y="16637"/>
                  </a:lnTo>
                  <a:lnTo>
                    <a:pt x="16240" y="16714"/>
                  </a:lnTo>
                  <a:lnTo>
                    <a:pt x="16279" y="16794"/>
                  </a:lnTo>
                  <a:lnTo>
                    <a:pt x="16318" y="16868"/>
                  </a:lnTo>
                  <a:lnTo>
                    <a:pt x="16360" y="16944"/>
                  </a:lnTo>
                  <a:lnTo>
                    <a:pt x="16399" y="17021"/>
                  </a:lnTo>
                  <a:lnTo>
                    <a:pt x="16441" y="17092"/>
                  </a:lnTo>
                  <a:lnTo>
                    <a:pt x="16480" y="17165"/>
                  </a:lnTo>
                  <a:lnTo>
                    <a:pt x="16519" y="17236"/>
                  </a:lnTo>
                  <a:lnTo>
                    <a:pt x="16561" y="17306"/>
                  </a:lnTo>
                  <a:lnTo>
                    <a:pt x="16600" y="17373"/>
                  </a:lnTo>
                  <a:lnTo>
                    <a:pt x="16639" y="17440"/>
                  </a:lnTo>
                  <a:lnTo>
                    <a:pt x="16681" y="17508"/>
                  </a:lnTo>
                  <a:lnTo>
                    <a:pt x="16720" y="17572"/>
                  </a:lnTo>
                  <a:lnTo>
                    <a:pt x="16762" y="17636"/>
                  </a:lnTo>
                  <a:lnTo>
                    <a:pt x="16801" y="17696"/>
                  </a:lnTo>
                  <a:lnTo>
                    <a:pt x="16839" y="17757"/>
                  </a:lnTo>
                  <a:lnTo>
                    <a:pt x="16881" y="17818"/>
                  </a:lnTo>
                  <a:lnTo>
                    <a:pt x="16917" y="17879"/>
                  </a:lnTo>
                  <a:lnTo>
                    <a:pt x="16959" y="17936"/>
                  </a:lnTo>
                  <a:lnTo>
                    <a:pt x="16998" y="17994"/>
                  </a:lnTo>
                  <a:lnTo>
                    <a:pt x="17037" y="18048"/>
                  </a:lnTo>
                  <a:lnTo>
                    <a:pt x="17076" y="18103"/>
                  </a:lnTo>
                  <a:lnTo>
                    <a:pt x="17118" y="18157"/>
                  </a:lnTo>
                  <a:lnTo>
                    <a:pt x="17157" y="18208"/>
                  </a:lnTo>
                  <a:lnTo>
                    <a:pt x="17199" y="18259"/>
                  </a:lnTo>
                  <a:lnTo>
                    <a:pt x="17238" y="18311"/>
                  </a:lnTo>
                  <a:lnTo>
                    <a:pt x="17277" y="18355"/>
                  </a:lnTo>
                  <a:lnTo>
                    <a:pt x="17319" y="18407"/>
                  </a:lnTo>
                  <a:lnTo>
                    <a:pt x="17358" y="18451"/>
                  </a:lnTo>
                  <a:lnTo>
                    <a:pt x="17400" y="18499"/>
                  </a:lnTo>
                  <a:lnTo>
                    <a:pt x="17438" y="18544"/>
                  </a:lnTo>
                  <a:lnTo>
                    <a:pt x="17477" y="18589"/>
                  </a:lnTo>
                  <a:lnTo>
                    <a:pt x="17519" y="18631"/>
                  </a:lnTo>
                  <a:lnTo>
                    <a:pt x="17558" y="18675"/>
                  </a:lnTo>
                  <a:lnTo>
                    <a:pt x="17597" y="18717"/>
                  </a:lnTo>
                  <a:lnTo>
                    <a:pt x="17639" y="18759"/>
                  </a:lnTo>
                  <a:lnTo>
                    <a:pt x="17678" y="18797"/>
                  </a:lnTo>
                  <a:lnTo>
                    <a:pt x="17720" y="18835"/>
                  </a:lnTo>
                  <a:lnTo>
                    <a:pt x="17759" y="18874"/>
                  </a:lnTo>
                  <a:lnTo>
                    <a:pt x="17801" y="18912"/>
                  </a:lnTo>
                  <a:lnTo>
                    <a:pt x="17840" y="18947"/>
                  </a:lnTo>
                  <a:lnTo>
                    <a:pt x="17879" y="18983"/>
                  </a:lnTo>
                  <a:lnTo>
                    <a:pt x="17921" y="19018"/>
                  </a:lnTo>
                  <a:lnTo>
                    <a:pt x="17960" y="19053"/>
                  </a:lnTo>
                  <a:lnTo>
                    <a:pt x="18002" y="19085"/>
                  </a:lnTo>
                  <a:lnTo>
                    <a:pt x="18041" y="19117"/>
                  </a:lnTo>
                  <a:lnTo>
                    <a:pt x="18080" y="19149"/>
                  </a:lnTo>
                  <a:lnTo>
                    <a:pt x="18119" y="19178"/>
                  </a:lnTo>
                  <a:lnTo>
                    <a:pt x="18161" y="19210"/>
                  </a:lnTo>
                  <a:lnTo>
                    <a:pt x="18199" y="19239"/>
                  </a:lnTo>
                  <a:lnTo>
                    <a:pt x="18242" y="19267"/>
                  </a:lnTo>
                  <a:lnTo>
                    <a:pt x="18280" y="19296"/>
                  </a:lnTo>
                  <a:lnTo>
                    <a:pt x="18319" y="19322"/>
                  </a:lnTo>
                  <a:lnTo>
                    <a:pt x="18358" y="19347"/>
                  </a:lnTo>
                  <a:lnTo>
                    <a:pt x="18397" y="19373"/>
                  </a:lnTo>
                  <a:lnTo>
                    <a:pt x="18439" y="19398"/>
                  </a:lnTo>
                  <a:lnTo>
                    <a:pt x="18478" y="19424"/>
                  </a:lnTo>
                  <a:lnTo>
                    <a:pt x="18517" y="19450"/>
                  </a:lnTo>
                  <a:lnTo>
                    <a:pt x="18556" y="19472"/>
                  </a:lnTo>
                  <a:lnTo>
                    <a:pt x="18598" y="19494"/>
                  </a:lnTo>
                  <a:lnTo>
                    <a:pt x="18637" y="19517"/>
                  </a:lnTo>
                  <a:lnTo>
                    <a:pt x="18679" y="19539"/>
                  </a:lnTo>
                  <a:lnTo>
                    <a:pt x="18718" y="19558"/>
                  </a:lnTo>
                  <a:lnTo>
                    <a:pt x="18756" y="19581"/>
                  </a:lnTo>
                  <a:lnTo>
                    <a:pt x="18799" y="19600"/>
                  </a:lnTo>
                  <a:lnTo>
                    <a:pt x="18837" y="19619"/>
                  </a:lnTo>
                  <a:lnTo>
                    <a:pt x="18880" y="19638"/>
                  </a:lnTo>
                  <a:lnTo>
                    <a:pt x="18918" y="19658"/>
                  </a:lnTo>
                  <a:lnTo>
                    <a:pt x="18957" y="19674"/>
                  </a:lnTo>
                  <a:lnTo>
                    <a:pt x="18999" y="19693"/>
                  </a:lnTo>
                  <a:lnTo>
                    <a:pt x="19038" y="19709"/>
                  </a:lnTo>
                  <a:lnTo>
                    <a:pt x="19080" y="19725"/>
                  </a:lnTo>
                  <a:lnTo>
                    <a:pt x="19119" y="19741"/>
                  </a:lnTo>
                  <a:lnTo>
                    <a:pt x="19158" y="19757"/>
                  </a:lnTo>
                  <a:lnTo>
                    <a:pt x="19200" y="19773"/>
                  </a:lnTo>
                  <a:lnTo>
                    <a:pt x="19239" y="19786"/>
                  </a:lnTo>
                  <a:lnTo>
                    <a:pt x="19281" y="19802"/>
                  </a:lnTo>
                  <a:lnTo>
                    <a:pt x="19320" y="19814"/>
                  </a:lnTo>
                  <a:lnTo>
                    <a:pt x="19359" y="19827"/>
                  </a:lnTo>
                  <a:lnTo>
                    <a:pt x="19401" y="19840"/>
                  </a:lnTo>
                  <a:lnTo>
                    <a:pt x="19440" y="19853"/>
                  </a:lnTo>
                  <a:lnTo>
                    <a:pt x="19482" y="19866"/>
                  </a:lnTo>
                  <a:lnTo>
                    <a:pt x="19521" y="19878"/>
                  </a:lnTo>
                  <a:lnTo>
                    <a:pt x="19560" y="19888"/>
                  </a:lnTo>
                  <a:lnTo>
                    <a:pt x="19598" y="19901"/>
                  </a:lnTo>
                  <a:lnTo>
                    <a:pt x="19641" y="19910"/>
                  </a:lnTo>
                  <a:lnTo>
                    <a:pt x="19679" y="19923"/>
                  </a:lnTo>
                  <a:lnTo>
                    <a:pt x="19722" y="19933"/>
                  </a:lnTo>
                  <a:lnTo>
                    <a:pt x="19760" y="19942"/>
                  </a:lnTo>
                  <a:lnTo>
                    <a:pt x="19796" y="19952"/>
                  </a:lnTo>
                  <a:lnTo>
                    <a:pt x="19838" y="19962"/>
                  </a:lnTo>
                  <a:lnTo>
                    <a:pt x="19877" y="19971"/>
                  </a:lnTo>
                  <a:lnTo>
                    <a:pt x="19919" y="19978"/>
                  </a:lnTo>
                  <a:lnTo>
                    <a:pt x="19958" y="19987"/>
                  </a:lnTo>
                  <a:lnTo>
                    <a:pt x="19997" y="19997"/>
                  </a:lnTo>
                </a:path>
              </a:pathLst>
            </a:custGeom>
            <a:solidFill>
              <a:schemeClr val="accent6">
                <a:lumMod val="40000"/>
                <a:lumOff val="60000"/>
              </a:schemeClr>
            </a:solidFill>
            <a:ln w="25400" cap="flat">
              <a:solidFill>
                <a:schemeClr val="accent6">
                  <a:lumMod val="60000"/>
                  <a:lumOff val="40000"/>
                </a:schemeClr>
              </a:solidFill>
              <a:prstDash val="solid"/>
              <a:round/>
              <a:headEnd type="none" w="med" len="med"/>
              <a:tailEnd type="none" w="med" len="me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a:ln>
                  <a:noFill/>
                </a:ln>
                <a:solidFill>
                  <a:sysClr val="windowText" lastClr="000000"/>
                </a:solidFill>
                <a:effectLst/>
                <a:uLnTx/>
                <a:uFillTx/>
              </a:endParaRPr>
            </a:p>
          </p:txBody>
        </p:sp>
        <p:sp>
          <p:nvSpPr>
            <p:cNvPr id="78" name="Text Box 5"/>
            <p:cNvSpPr txBox="1"/>
            <p:nvPr/>
          </p:nvSpPr>
          <p:spPr>
            <a:xfrm>
              <a:off x="992560" y="3212976"/>
              <a:ext cx="3312367" cy="5318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lvl="0" algn="ctr">
                <a:lnSpc>
                  <a:spcPct val="115000"/>
                </a:lnSpc>
                <a:defRPr/>
              </a:pPr>
              <a:r>
                <a:rPr kumimoji="0" lang="de-DE" sz="2400" b="0" i="0" u="none" strike="noStrike" kern="0" cap="none" spc="0" normalizeH="0" baseline="0" noProof="0" dirty="0">
                  <a:ln>
                    <a:noFill/>
                  </a:ln>
                  <a:solidFill>
                    <a:schemeClr val="accent6">
                      <a:lumMod val="75000"/>
                    </a:schemeClr>
                  </a:solidFill>
                  <a:effectLst/>
                  <a:uLnTx/>
                  <a:uFillTx/>
                  <a:latin typeface="Calibri"/>
                  <a:ea typeface="Calibri"/>
                  <a:cs typeface="Mangal"/>
                </a:rPr>
                <a:t>“Diverse </a:t>
              </a:r>
              <a:r>
                <a:rPr kumimoji="0" lang="de-DE" sz="2400" b="0" i="0" u="none" strike="noStrike" kern="0" cap="none" spc="0" normalizeH="0" baseline="0" noProof="0" dirty="0" err="1">
                  <a:ln>
                    <a:noFill/>
                  </a:ln>
                  <a:solidFill>
                    <a:schemeClr val="accent6">
                      <a:lumMod val="75000"/>
                    </a:schemeClr>
                  </a:solidFill>
                  <a:effectLst/>
                  <a:uLnTx/>
                  <a:uFillTx/>
                  <a:latin typeface="Calibri"/>
                  <a:ea typeface="Calibri"/>
                  <a:cs typeface="Mangal"/>
                </a:rPr>
                <a:t>innovation</a:t>
              </a:r>
              <a:r>
                <a:rPr kumimoji="0" lang="de-DE" sz="2400" b="0" i="0" u="none" strike="noStrike" kern="0" cap="none" spc="0" normalizeH="0" baseline="0" noProof="0" dirty="0">
                  <a:ln>
                    <a:noFill/>
                  </a:ln>
                  <a:solidFill>
                    <a:schemeClr val="accent6">
                      <a:lumMod val="75000"/>
                    </a:schemeClr>
                  </a:solidFill>
                  <a:effectLst/>
                  <a:uLnTx/>
                  <a:uFillTx/>
                  <a:latin typeface="Calibri"/>
                  <a:ea typeface="Calibri"/>
                  <a:cs typeface="Mangal"/>
                </a:rPr>
                <a:t>“</a:t>
              </a:r>
              <a:endParaRPr kumimoji="0" lang="en-US" sz="2400" b="0" i="0" u="none" strike="noStrike" kern="0" cap="none" spc="0" normalizeH="0" baseline="0" noProof="0" dirty="0">
                <a:ln>
                  <a:noFill/>
                </a:ln>
                <a:solidFill>
                  <a:schemeClr val="accent6">
                    <a:lumMod val="75000"/>
                  </a:schemeClr>
                </a:solidFill>
                <a:effectLst/>
                <a:uLnTx/>
                <a:uFillTx/>
                <a:latin typeface="Calibri"/>
                <a:ea typeface="Calibri"/>
                <a:cs typeface="Mangal"/>
              </a:endParaRPr>
            </a:p>
          </p:txBody>
        </p:sp>
      </p:grpSp>
      <p:sp>
        <p:nvSpPr>
          <p:cNvPr id="2" name="Title 1"/>
          <p:cNvSpPr>
            <a:spLocks noGrp="1"/>
          </p:cNvSpPr>
          <p:nvPr>
            <p:ph type="title"/>
          </p:nvPr>
        </p:nvSpPr>
        <p:spPr/>
        <p:txBody>
          <a:bodyPr/>
          <a:lstStyle/>
          <a:p>
            <a:r>
              <a:rPr lang="en-US" dirty="0"/>
              <a:t>Increasing the variance: From managed to diverse innovation</a:t>
            </a:r>
          </a:p>
        </p:txBody>
      </p:sp>
      <p:sp>
        <p:nvSpPr>
          <p:cNvPr id="6" name="Rectangle 5"/>
          <p:cNvSpPr/>
          <p:nvPr/>
        </p:nvSpPr>
        <p:spPr>
          <a:xfrm>
            <a:off x="7636456" y="5406962"/>
            <a:ext cx="1351652" cy="261610"/>
          </a:xfrm>
          <a:prstGeom prst="rect">
            <a:avLst/>
          </a:prstGeom>
        </p:spPr>
        <p:txBody>
          <a:bodyPr wrap="none">
            <a:spAutoFit/>
          </a:bodyPr>
          <a:lstStyle/>
          <a:p>
            <a:r>
              <a:rPr lang="de-DE" sz="1100" dirty="0"/>
              <a:t>Source: Barnett (2014)</a:t>
            </a:r>
            <a:endParaRPr lang="en-US" sz="1100" dirty="0"/>
          </a:p>
        </p:txBody>
      </p:sp>
      <p:cxnSp>
        <p:nvCxnSpPr>
          <p:cNvPr id="80" name="Line 6"/>
          <p:cNvCxnSpPr/>
          <p:nvPr/>
        </p:nvCxnSpPr>
        <p:spPr bwMode="auto">
          <a:xfrm>
            <a:off x="1031069" y="5229200"/>
            <a:ext cx="7942150" cy="0"/>
          </a:xfrm>
          <a:prstGeom prst="line">
            <a:avLst/>
          </a:prstGeom>
          <a:noFill/>
          <a:ln w="25400">
            <a:solidFill>
              <a:sysClr val="windowText" lastClr="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1" name="Freeform 80"/>
          <p:cNvSpPr>
            <a:spLocks/>
          </p:cNvSpPr>
          <p:nvPr/>
        </p:nvSpPr>
        <p:spPr bwMode="auto">
          <a:xfrm>
            <a:off x="4378869" y="1712686"/>
            <a:ext cx="1234050" cy="3516514"/>
          </a:xfrm>
          <a:custGeom>
            <a:avLst/>
            <a:gdLst>
              <a:gd name="T0" fmla="*/ 282 w 20000"/>
              <a:gd name="T1" fmla="*/ 19933 h 20000"/>
              <a:gd name="T2" fmla="*/ 599 w 20000"/>
              <a:gd name="T3" fmla="*/ 19840 h 20000"/>
              <a:gd name="T4" fmla="*/ 923 w 20000"/>
              <a:gd name="T5" fmla="*/ 19725 h 20000"/>
              <a:gd name="T6" fmla="*/ 1240 w 20000"/>
              <a:gd name="T7" fmla="*/ 19581 h 20000"/>
              <a:gd name="T8" fmla="*/ 1561 w 20000"/>
              <a:gd name="T9" fmla="*/ 19398 h 20000"/>
              <a:gd name="T10" fmla="*/ 1881 w 20000"/>
              <a:gd name="T11" fmla="*/ 19178 h 20000"/>
              <a:gd name="T12" fmla="*/ 2202 w 20000"/>
              <a:gd name="T13" fmla="*/ 18912 h 20000"/>
              <a:gd name="T14" fmla="*/ 2523 w 20000"/>
              <a:gd name="T15" fmla="*/ 18589 h 20000"/>
              <a:gd name="T16" fmla="*/ 2840 w 20000"/>
              <a:gd name="T17" fmla="*/ 18208 h 20000"/>
              <a:gd name="T18" fmla="*/ 3161 w 20000"/>
              <a:gd name="T19" fmla="*/ 17757 h 20000"/>
              <a:gd name="T20" fmla="*/ 3481 w 20000"/>
              <a:gd name="T21" fmla="*/ 17236 h 20000"/>
              <a:gd name="T22" fmla="*/ 3802 w 20000"/>
              <a:gd name="T23" fmla="*/ 16637 h 20000"/>
              <a:gd name="T24" fmla="*/ 4119 w 20000"/>
              <a:gd name="T25" fmla="*/ 15953 h 20000"/>
              <a:gd name="T26" fmla="*/ 4440 w 20000"/>
              <a:gd name="T27" fmla="*/ 15191 h 20000"/>
              <a:gd name="T28" fmla="*/ 4760 w 20000"/>
              <a:gd name="T29" fmla="*/ 14340 h 20000"/>
              <a:gd name="T30" fmla="*/ 5081 w 20000"/>
              <a:gd name="T31" fmla="*/ 13415 h 20000"/>
              <a:gd name="T32" fmla="*/ 5402 w 20000"/>
              <a:gd name="T33" fmla="*/ 12417 h 20000"/>
              <a:gd name="T34" fmla="*/ 5719 w 20000"/>
              <a:gd name="T35" fmla="*/ 11352 h 20000"/>
              <a:gd name="T36" fmla="*/ 6040 w 20000"/>
              <a:gd name="T37" fmla="*/ 10235 h 20000"/>
              <a:gd name="T38" fmla="*/ 6360 w 20000"/>
              <a:gd name="T39" fmla="*/ 9080 h 20000"/>
              <a:gd name="T40" fmla="*/ 6681 w 20000"/>
              <a:gd name="T41" fmla="*/ 7906 h 20000"/>
              <a:gd name="T42" fmla="*/ 6998 w 20000"/>
              <a:gd name="T43" fmla="*/ 6735 h 20000"/>
              <a:gd name="T44" fmla="*/ 7319 w 20000"/>
              <a:gd name="T45" fmla="*/ 5583 h 20000"/>
              <a:gd name="T46" fmla="*/ 7639 w 20000"/>
              <a:gd name="T47" fmla="*/ 4479 h 20000"/>
              <a:gd name="T48" fmla="*/ 7960 w 20000"/>
              <a:gd name="T49" fmla="*/ 3452 h 20000"/>
              <a:gd name="T50" fmla="*/ 8280 w 20000"/>
              <a:gd name="T51" fmla="*/ 2518 h 20000"/>
              <a:gd name="T52" fmla="*/ 8598 w 20000"/>
              <a:gd name="T53" fmla="*/ 1702 h 20000"/>
              <a:gd name="T54" fmla="*/ 8918 w 20000"/>
              <a:gd name="T55" fmla="*/ 1033 h 20000"/>
              <a:gd name="T56" fmla="*/ 9239 w 20000"/>
              <a:gd name="T57" fmla="*/ 518 h 20000"/>
              <a:gd name="T58" fmla="*/ 9563 w 20000"/>
              <a:gd name="T59" fmla="*/ 173 h 20000"/>
              <a:gd name="T60" fmla="*/ 9877 w 20000"/>
              <a:gd name="T61" fmla="*/ 13 h 20000"/>
              <a:gd name="T62" fmla="*/ 10201 w 20000"/>
              <a:gd name="T63" fmla="*/ 35 h 20000"/>
              <a:gd name="T64" fmla="*/ 10518 w 20000"/>
              <a:gd name="T65" fmla="*/ 243 h 20000"/>
              <a:gd name="T66" fmla="*/ 10842 w 20000"/>
              <a:gd name="T67" fmla="*/ 630 h 20000"/>
              <a:gd name="T68" fmla="*/ 11163 w 20000"/>
              <a:gd name="T69" fmla="*/ 1187 h 20000"/>
              <a:gd name="T70" fmla="*/ 11480 w 20000"/>
              <a:gd name="T71" fmla="*/ 1894 h 20000"/>
              <a:gd name="T72" fmla="*/ 11797 w 20000"/>
              <a:gd name="T73" fmla="*/ 2742 h 20000"/>
              <a:gd name="T74" fmla="*/ 12121 w 20000"/>
              <a:gd name="T75" fmla="*/ 3699 h 20000"/>
              <a:gd name="T76" fmla="*/ 12442 w 20000"/>
              <a:gd name="T77" fmla="*/ 4751 h 20000"/>
              <a:gd name="T78" fmla="*/ 12759 w 20000"/>
              <a:gd name="T79" fmla="*/ 5868 h 20000"/>
              <a:gd name="T80" fmla="*/ 13080 w 20000"/>
              <a:gd name="T81" fmla="*/ 7026 h 20000"/>
              <a:gd name="T82" fmla="*/ 13400 w 20000"/>
              <a:gd name="T83" fmla="*/ 8200 h 20000"/>
              <a:gd name="T84" fmla="*/ 13721 w 20000"/>
              <a:gd name="T85" fmla="*/ 9371 h 20000"/>
              <a:gd name="T86" fmla="*/ 14041 w 20000"/>
              <a:gd name="T87" fmla="*/ 10520 h 20000"/>
              <a:gd name="T88" fmla="*/ 14359 w 20000"/>
              <a:gd name="T89" fmla="*/ 11624 h 20000"/>
              <a:gd name="T90" fmla="*/ 14679 w 20000"/>
              <a:gd name="T91" fmla="*/ 12673 h 20000"/>
              <a:gd name="T92" fmla="*/ 15000 w 20000"/>
              <a:gd name="T93" fmla="*/ 13655 h 20000"/>
              <a:gd name="T94" fmla="*/ 15321 w 20000"/>
              <a:gd name="T95" fmla="*/ 14561 h 20000"/>
              <a:gd name="T96" fmla="*/ 15638 w 20000"/>
              <a:gd name="T97" fmla="*/ 15390 h 20000"/>
              <a:gd name="T98" fmla="*/ 15959 w 20000"/>
              <a:gd name="T99" fmla="*/ 16132 h 20000"/>
              <a:gd name="T100" fmla="*/ 16279 w 20000"/>
              <a:gd name="T101" fmla="*/ 16794 h 20000"/>
              <a:gd name="T102" fmla="*/ 16600 w 20000"/>
              <a:gd name="T103" fmla="*/ 17373 h 20000"/>
              <a:gd name="T104" fmla="*/ 16917 w 20000"/>
              <a:gd name="T105" fmla="*/ 17879 h 20000"/>
              <a:gd name="T106" fmla="*/ 17238 w 20000"/>
              <a:gd name="T107" fmla="*/ 18311 h 20000"/>
              <a:gd name="T108" fmla="*/ 17558 w 20000"/>
              <a:gd name="T109" fmla="*/ 18675 h 20000"/>
              <a:gd name="T110" fmla="*/ 17879 w 20000"/>
              <a:gd name="T111" fmla="*/ 18983 h 20000"/>
              <a:gd name="T112" fmla="*/ 18199 w 20000"/>
              <a:gd name="T113" fmla="*/ 19239 h 20000"/>
              <a:gd name="T114" fmla="*/ 18517 w 20000"/>
              <a:gd name="T115" fmla="*/ 19450 h 20000"/>
              <a:gd name="T116" fmla="*/ 18837 w 20000"/>
              <a:gd name="T117" fmla="*/ 19619 h 20000"/>
              <a:gd name="T118" fmla="*/ 19158 w 20000"/>
              <a:gd name="T119" fmla="*/ 19757 h 20000"/>
              <a:gd name="T120" fmla="*/ 19482 w 20000"/>
              <a:gd name="T121" fmla="*/ 19866 h 20000"/>
              <a:gd name="T122" fmla="*/ 19796 w 20000"/>
              <a:gd name="T123" fmla="*/ 19952 h 2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00" h="20000">
                <a:moveTo>
                  <a:pt x="0" y="19997"/>
                </a:moveTo>
                <a:lnTo>
                  <a:pt x="39" y="19987"/>
                </a:lnTo>
                <a:lnTo>
                  <a:pt x="81" y="19978"/>
                </a:lnTo>
                <a:lnTo>
                  <a:pt x="120" y="19971"/>
                </a:lnTo>
                <a:lnTo>
                  <a:pt x="159" y="19962"/>
                </a:lnTo>
                <a:lnTo>
                  <a:pt x="201" y="19952"/>
                </a:lnTo>
                <a:lnTo>
                  <a:pt x="240" y="19942"/>
                </a:lnTo>
                <a:lnTo>
                  <a:pt x="282" y="19933"/>
                </a:lnTo>
                <a:lnTo>
                  <a:pt x="321" y="19923"/>
                </a:lnTo>
                <a:lnTo>
                  <a:pt x="359" y="19910"/>
                </a:lnTo>
                <a:lnTo>
                  <a:pt x="402" y="19901"/>
                </a:lnTo>
                <a:lnTo>
                  <a:pt x="440" y="19888"/>
                </a:lnTo>
                <a:lnTo>
                  <a:pt x="483" y="19878"/>
                </a:lnTo>
                <a:lnTo>
                  <a:pt x="521" y="19866"/>
                </a:lnTo>
                <a:lnTo>
                  <a:pt x="560" y="19853"/>
                </a:lnTo>
                <a:lnTo>
                  <a:pt x="599" y="19840"/>
                </a:lnTo>
                <a:lnTo>
                  <a:pt x="641" y="19827"/>
                </a:lnTo>
                <a:lnTo>
                  <a:pt x="680" y="19814"/>
                </a:lnTo>
                <a:lnTo>
                  <a:pt x="722" y="19802"/>
                </a:lnTo>
                <a:lnTo>
                  <a:pt x="761" y="19786"/>
                </a:lnTo>
                <a:lnTo>
                  <a:pt x="800" y="19773"/>
                </a:lnTo>
                <a:lnTo>
                  <a:pt x="842" y="19757"/>
                </a:lnTo>
                <a:lnTo>
                  <a:pt x="881" y="19741"/>
                </a:lnTo>
                <a:lnTo>
                  <a:pt x="923" y="19725"/>
                </a:lnTo>
                <a:lnTo>
                  <a:pt x="962" y="19709"/>
                </a:lnTo>
                <a:lnTo>
                  <a:pt x="1001" y="19693"/>
                </a:lnTo>
                <a:lnTo>
                  <a:pt x="1043" y="19674"/>
                </a:lnTo>
                <a:lnTo>
                  <a:pt x="1082" y="19658"/>
                </a:lnTo>
                <a:lnTo>
                  <a:pt x="1120" y="19638"/>
                </a:lnTo>
                <a:lnTo>
                  <a:pt x="1163" y="19619"/>
                </a:lnTo>
                <a:lnTo>
                  <a:pt x="1201" y="19600"/>
                </a:lnTo>
                <a:lnTo>
                  <a:pt x="1240" y="19581"/>
                </a:lnTo>
                <a:lnTo>
                  <a:pt x="1279" y="19558"/>
                </a:lnTo>
                <a:lnTo>
                  <a:pt x="1321" y="19539"/>
                </a:lnTo>
                <a:lnTo>
                  <a:pt x="1360" y="19517"/>
                </a:lnTo>
                <a:lnTo>
                  <a:pt x="1399" y="19494"/>
                </a:lnTo>
                <a:lnTo>
                  <a:pt x="1441" y="19472"/>
                </a:lnTo>
                <a:lnTo>
                  <a:pt x="1480" y="19450"/>
                </a:lnTo>
                <a:lnTo>
                  <a:pt x="1522" y="19424"/>
                </a:lnTo>
                <a:lnTo>
                  <a:pt x="1561" y="19398"/>
                </a:lnTo>
                <a:lnTo>
                  <a:pt x="1600" y="19373"/>
                </a:lnTo>
                <a:lnTo>
                  <a:pt x="1639" y="19347"/>
                </a:lnTo>
                <a:lnTo>
                  <a:pt x="1681" y="19322"/>
                </a:lnTo>
                <a:lnTo>
                  <a:pt x="1720" y="19296"/>
                </a:lnTo>
                <a:lnTo>
                  <a:pt x="1762" y="19267"/>
                </a:lnTo>
                <a:lnTo>
                  <a:pt x="1801" y="19239"/>
                </a:lnTo>
                <a:lnTo>
                  <a:pt x="1839" y="19210"/>
                </a:lnTo>
                <a:lnTo>
                  <a:pt x="1881" y="19178"/>
                </a:lnTo>
                <a:lnTo>
                  <a:pt x="1920" y="19149"/>
                </a:lnTo>
                <a:lnTo>
                  <a:pt x="1962" y="19117"/>
                </a:lnTo>
                <a:lnTo>
                  <a:pt x="2001" y="19085"/>
                </a:lnTo>
                <a:lnTo>
                  <a:pt x="2040" y="19053"/>
                </a:lnTo>
                <a:lnTo>
                  <a:pt x="2079" y="19018"/>
                </a:lnTo>
                <a:lnTo>
                  <a:pt x="2121" y="18983"/>
                </a:lnTo>
                <a:lnTo>
                  <a:pt x="2160" y="18947"/>
                </a:lnTo>
                <a:lnTo>
                  <a:pt x="2202" y="18912"/>
                </a:lnTo>
                <a:lnTo>
                  <a:pt x="2241" y="18874"/>
                </a:lnTo>
                <a:lnTo>
                  <a:pt x="2280" y="18835"/>
                </a:lnTo>
                <a:lnTo>
                  <a:pt x="2322" y="18797"/>
                </a:lnTo>
                <a:lnTo>
                  <a:pt x="2361" y="18759"/>
                </a:lnTo>
                <a:lnTo>
                  <a:pt x="2403" y="18717"/>
                </a:lnTo>
                <a:lnTo>
                  <a:pt x="2442" y="18675"/>
                </a:lnTo>
                <a:lnTo>
                  <a:pt x="2481" y="18631"/>
                </a:lnTo>
                <a:lnTo>
                  <a:pt x="2523" y="18589"/>
                </a:lnTo>
                <a:lnTo>
                  <a:pt x="2562" y="18544"/>
                </a:lnTo>
                <a:lnTo>
                  <a:pt x="2604" y="18499"/>
                </a:lnTo>
                <a:lnTo>
                  <a:pt x="2642" y="18451"/>
                </a:lnTo>
                <a:lnTo>
                  <a:pt x="2678" y="18407"/>
                </a:lnTo>
                <a:lnTo>
                  <a:pt x="2720" y="18355"/>
                </a:lnTo>
                <a:lnTo>
                  <a:pt x="2759" y="18311"/>
                </a:lnTo>
                <a:lnTo>
                  <a:pt x="2801" y="18259"/>
                </a:lnTo>
                <a:lnTo>
                  <a:pt x="2840" y="18208"/>
                </a:lnTo>
                <a:lnTo>
                  <a:pt x="2879" y="18157"/>
                </a:lnTo>
                <a:lnTo>
                  <a:pt x="2921" y="18103"/>
                </a:lnTo>
                <a:lnTo>
                  <a:pt x="2960" y="18048"/>
                </a:lnTo>
                <a:lnTo>
                  <a:pt x="3002" y="17994"/>
                </a:lnTo>
                <a:lnTo>
                  <a:pt x="3041" y="17936"/>
                </a:lnTo>
                <a:lnTo>
                  <a:pt x="3080" y="17879"/>
                </a:lnTo>
                <a:lnTo>
                  <a:pt x="3119" y="17818"/>
                </a:lnTo>
                <a:lnTo>
                  <a:pt x="3161" y="17757"/>
                </a:lnTo>
                <a:lnTo>
                  <a:pt x="3199" y="17696"/>
                </a:lnTo>
                <a:lnTo>
                  <a:pt x="3242" y="17636"/>
                </a:lnTo>
                <a:lnTo>
                  <a:pt x="3280" y="17572"/>
                </a:lnTo>
                <a:lnTo>
                  <a:pt x="3319" y="17508"/>
                </a:lnTo>
                <a:lnTo>
                  <a:pt x="3361" y="17440"/>
                </a:lnTo>
                <a:lnTo>
                  <a:pt x="3400" y="17373"/>
                </a:lnTo>
                <a:lnTo>
                  <a:pt x="3442" y="17306"/>
                </a:lnTo>
                <a:lnTo>
                  <a:pt x="3481" y="17236"/>
                </a:lnTo>
                <a:lnTo>
                  <a:pt x="3520" y="17165"/>
                </a:lnTo>
                <a:lnTo>
                  <a:pt x="3559" y="17092"/>
                </a:lnTo>
                <a:lnTo>
                  <a:pt x="3601" y="17021"/>
                </a:lnTo>
                <a:lnTo>
                  <a:pt x="3640" y="16944"/>
                </a:lnTo>
                <a:lnTo>
                  <a:pt x="3682" y="16868"/>
                </a:lnTo>
                <a:lnTo>
                  <a:pt x="3721" y="16794"/>
                </a:lnTo>
                <a:lnTo>
                  <a:pt x="3760" y="16714"/>
                </a:lnTo>
                <a:lnTo>
                  <a:pt x="3802" y="16637"/>
                </a:lnTo>
                <a:lnTo>
                  <a:pt x="3841" y="16554"/>
                </a:lnTo>
                <a:lnTo>
                  <a:pt x="3883" y="16474"/>
                </a:lnTo>
                <a:lnTo>
                  <a:pt x="3922" y="16388"/>
                </a:lnTo>
                <a:lnTo>
                  <a:pt x="3960" y="16305"/>
                </a:lnTo>
                <a:lnTo>
                  <a:pt x="4003" y="16218"/>
                </a:lnTo>
                <a:lnTo>
                  <a:pt x="4041" y="16132"/>
                </a:lnTo>
                <a:lnTo>
                  <a:pt x="4080" y="16042"/>
                </a:lnTo>
                <a:lnTo>
                  <a:pt x="4119" y="15953"/>
                </a:lnTo>
                <a:lnTo>
                  <a:pt x="4158" y="15863"/>
                </a:lnTo>
                <a:lnTo>
                  <a:pt x="4200" y="15770"/>
                </a:lnTo>
                <a:lnTo>
                  <a:pt x="4239" y="15677"/>
                </a:lnTo>
                <a:lnTo>
                  <a:pt x="4281" y="15582"/>
                </a:lnTo>
                <a:lnTo>
                  <a:pt x="4320" y="15486"/>
                </a:lnTo>
                <a:lnTo>
                  <a:pt x="4359" y="15390"/>
                </a:lnTo>
                <a:lnTo>
                  <a:pt x="4401" y="15287"/>
                </a:lnTo>
                <a:lnTo>
                  <a:pt x="4440" y="15191"/>
                </a:lnTo>
                <a:lnTo>
                  <a:pt x="4482" y="15089"/>
                </a:lnTo>
                <a:lnTo>
                  <a:pt x="4521" y="14986"/>
                </a:lnTo>
                <a:lnTo>
                  <a:pt x="4560" y="14881"/>
                </a:lnTo>
                <a:lnTo>
                  <a:pt x="4598" y="14775"/>
                </a:lnTo>
                <a:lnTo>
                  <a:pt x="4641" y="14670"/>
                </a:lnTo>
                <a:lnTo>
                  <a:pt x="4679" y="14561"/>
                </a:lnTo>
                <a:lnTo>
                  <a:pt x="4722" y="14452"/>
                </a:lnTo>
                <a:lnTo>
                  <a:pt x="4760" y="14340"/>
                </a:lnTo>
                <a:lnTo>
                  <a:pt x="4799" y="14231"/>
                </a:lnTo>
                <a:lnTo>
                  <a:pt x="4841" y="14119"/>
                </a:lnTo>
                <a:lnTo>
                  <a:pt x="4880" y="14004"/>
                </a:lnTo>
                <a:lnTo>
                  <a:pt x="4922" y="13889"/>
                </a:lnTo>
                <a:lnTo>
                  <a:pt x="4961" y="13771"/>
                </a:lnTo>
                <a:lnTo>
                  <a:pt x="5000" y="13655"/>
                </a:lnTo>
                <a:lnTo>
                  <a:pt x="5039" y="13537"/>
                </a:lnTo>
                <a:lnTo>
                  <a:pt x="5081" y="13415"/>
                </a:lnTo>
                <a:lnTo>
                  <a:pt x="5120" y="13294"/>
                </a:lnTo>
                <a:lnTo>
                  <a:pt x="5162" y="13172"/>
                </a:lnTo>
                <a:lnTo>
                  <a:pt x="5201" y="13048"/>
                </a:lnTo>
                <a:lnTo>
                  <a:pt x="5240" y="12926"/>
                </a:lnTo>
                <a:lnTo>
                  <a:pt x="5282" y="12798"/>
                </a:lnTo>
                <a:lnTo>
                  <a:pt x="5321" y="12673"/>
                </a:lnTo>
                <a:lnTo>
                  <a:pt x="5363" y="12545"/>
                </a:lnTo>
                <a:lnTo>
                  <a:pt x="5402" y="12417"/>
                </a:lnTo>
                <a:lnTo>
                  <a:pt x="5444" y="12289"/>
                </a:lnTo>
                <a:lnTo>
                  <a:pt x="5483" y="12158"/>
                </a:lnTo>
                <a:lnTo>
                  <a:pt x="5518" y="12027"/>
                </a:lnTo>
                <a:lnTo>
                  <a:pt x="5560" y="11892"/>
                </a:lnTo>
                <a:lnTo>
                  <a:pt x="5599" y="11758"/>
                </a:lnTo>
                <a:lnTo>
                  <a:pt x="5638" y="11624"/>
                </a:lnTo>
                <a:lnTo>
                  <a:pt x="5680" y="11489"/>
                </a:lnTo>
                <a:lnTo>
                  <a:pt x="5719" y="11352"/>
                </a:lnTo>
                <a:lnTo>
                  <a:pt x="5761" y="11214"/>
                </a:lnTo>
                <a:lnTo>
                  <a:pt x="5800" y="11080"/>
                </a:lnTo>
                <a:lnTo>
                  <a:pt x="5839" y="10939"/>
                </a:lnTo>
                <a:lnTo>
                  <a:pt x="5881" y="10798"/>
                </a:lnTo>
                <a:lnTo>
                  <a:pt x="5920" y="10661"/>
                </a:lnTo>
                <a:lnTo>
                  <a:pt x="5962" y="10520"/>
                </a:lnTo>
                <a:lnTo>
                  <a:pt x="6001" y="10379"/>
                </a:lnTo>
                <a:lnTo>
                  <a:pt x="6040" y="10235"/>
                </a:lnTo>
                <a:lnTo>
                  <a:pt x="6078" y="10091"/>
                </a:lnTo>
                <a:lnTo>
                  <a:pt x="6120" y="9950"/>
                </a:lnTo>
                <a:lnTo>
                  <a:pt x="6159" y="9806"/>
                </a:lnTo>
                <a:lnTo>
                  <a:pt x="6201" y="9662"/>
                </a:lnTo>
                <a:lnTo>
                  <a:pt x="6240" y="9518"/>
                </a:lnTo>
                <a:lnTo>
                  <a:pt x="6279" y="9371"/>
                </a:lnTo>
                <a:lnTo>
                  <a:pt x="6321" y="9224"/>
                </a:lnTo>
                <a:lnTo>
                  <a:pt x="6360" y="9080"/>
                </a:lnTo>
                <a:lnTo>
                  <a:pt x="6402" y="8933"/>
                </a:lnTo>
                <a:lnTo>
                  <a:pt x="6441" y="8789"/>
                </a:lnTo>
                <a:lnTo>
                  <a:pt x="6480" y="8642"/>
                </a:lnTo>
                <a:lnTo>
                  <a:pt x="6522" y="8495"/>
                </a:lnTo>
                <a:lnTo>
                  <a:pt x="6561" y="8347"/>
                </a:lnTo>
                <a:lnTo>
                  <a:pt x="6600" y="8200"/>
                </a:lnTo>
                <a:lnTo>
                  <a:pt x="6642" y="8053"/>
                </a:lnTo>
                <a:lnTo>
                  <a:pt x="6681" y="7906"/>
                </a:lnTo>
                <a:lnTo>
                  <a:pt x="6723" y="7759"/>
                </a:lnTo>
                <a:lnTo>
                  <a:pt x="6762" y="7612"/>
                </a:lnTo>
                <a:lnTo>
                  <a:pt x="6801" y="7464"/>
                </a:lnTo>
                <a:lnTo>
                  <a:pt x="6843" y="7317"/>
                </a:lnTo>
                <a:lnTo>
                  <a:pt x="6881" y="7170"/>
                </a:lnTo>
                <a:lnTo>
                  <a:pt x="6920" y="7026"/>
                </a:lnTo>
                <a:lnTo>
                  <a:pt x="6959" y="6879"/>
                </a:lnTo>
                <a:lnTo>
                  <a:pt x="6998" y="6735"/>
                </a:lnTo>
                <a:lnTo>
                  <a:pt x="7040" y="6591"/>
                </a:lnTo>
                <a:lnTo>
                  <a:pt x="7079" y="6444"/>
                </a:lnTo>
                <a:lnTo>
                  <a:pt x="7118" y="6297"/>
                </a:lnTo>
                <a:lnTo>
                  <a:pt x="7160" y="6156"/>
                </a:lnTo>
                <a:lnTo>
                  <a:pt x="7199" y="6009"/>
                </a:lnTo>
                <a:lnTo>
                  <a:pt x="7241" y="5868"/>
                </a:lnTo>
                <a:lnTo>
                  <a:pt x="7280" y="5727"/>
                </a:lnTo>
                <a:lnTo>
                  <a:pt x="7319" y="5583"/>
                </a:lnTo>
                <a:lnTo>
                  <a:pt x="7358" y="5442"/>
                </a:lnTo>
                <a:lnTo>
                  <a:pt x="7400" y="5302"/>
                </a:lnTo>
                <a:lnTo>
                  <a:pt x="7442" y="5164"/>
                </a:lnTo>
                <a:lnTo>
                  <a:pt x="7481" y="5026"/>
                </a:lnTo>
                <a:lnTo>
                  <a:pt x="7519" y="4889"/>
                </a:lnTo>
                <a:lnTo>
                  <a:pt x="7558" y="4751"/>
                </a:lnTo>
                <a:lnTo>
                  <a:pt x="7600" y="4617"/>
                </a:lnTo>
                <a:lnTo>
                  <a:pt x="7639" y="4479"/>
                </a:lnTo>
                <a:lnTo>
                  <a:pt x="7681" y="4348"/>
                </a:lnTo>
                <a:lnTo>
                  <a:pt x="7720" y="4217"/>
                </a:lnTo>
                <a:lnTo>
                  <a:pt x="7759" y="4086"/>
                </a:lnTo>
                <a:lnTo>
                  <a:pt x="7801" y="3955"/>
                </a:lnTo>
                <a:lnTo>
                  <a:pt x="7840" y="3827"/>
                </a:lnTo>
                <a:lnTo>
                  <a:pt x="7882" y="3699"/>
                </a:lnTo>
                <a:lnTo>
                  <a:pt x="7921" y="3574"/>
                </a:lnTo>
                <a:lnTo>
                  <a:pt x="7960" y="3452"/>
                </a:lnTo>
                <a:lnTo>
                  <a:pt x="8002" y="3327"/>
                </a:lnTo>
                <a:lnTo>
                  <a:pt x="8041" y="3209"/>
                </a:lnTo>
                <a:lnTo>
                  <a:pt x="8080" y="3088"/>
                </a:lnTo>
                <a:lnTo>
                  <a:pt x="8122" y="2969"/>
                </a:lnTo>
                <a:lnTo>
                  <a:pt x="8161" y="2854"/>
                </a:lnTo>
                <a:lnTo>
                  <a:pt x="8203" y="2742"/>
                </a:lnTo>
                <a:lnTo>
                  <a:pt x="8242" y="2627"/>
                </a:lnTo>
                <a:lnTo>
                  <a:pt x="8280" y="2518"/>
                </a:lnTo>
                <a:lnTo>
                  <a:pt x="8323" y="2409"/>
                </a:lnTo>
                <a:lnTo>
                  <a:pt x="8358" y="2304"/>
                </a:lnTo>
                <a:lnTo>
                  <a:pt x="8397" y="2198"/>
                </a:lnTo>
                <a:lnTo>
                  <a:pt x="8439" y="2092"/>
                </a:lnTo>
                <a:lnTo>
                  <a:pt x="8478" y="1993"/>
                </a:lnTo>
                <a:lnTo>
                  <a:pt x="8520" y="1894"/>
                </a:lnTo>
                <a:lnTo>
                  <a:pt x="8559" y="1798"/>
                </a:lnTo>
                <a:lnTo>
                  <a:pt x="8598" y="1702"/>
                </a:lnTo>
                <a:lnTo>
                  <a:pt x="8640" y="1613"/>
                </a:lnTo>
                <a:lnTo>
                  <a:pt x="8679" y="1523"/>
                </a:lnTo>
                <a:lnTo>
                  <a:pt x="8721" y="1437"/>
                </a:lnTo>
                <a:lnTo>
                  <a:pt x="8760" y="1350"/>
                </a:lnTo>
                <a:lnTo>
                  <a:pt x="8799" y="1267"/>
                </a:lnTo>
                <a:lnTo>
                  <a:pt x="8837" y="1187"/>
                </a:lnTo>
                <a:lnTo>
                  <a:pt x="8880" y="1110"/>
                </a:lnTo>
                <a:lnTo>
                  <a:pt x="8918" y="1033"/>
                </a:lnTo>
                <a:lnTo>
                  <a:pt x="8960" y="960"/>
                </a:lnTo>
                <a:lnTo>
                  <a:pt x="8999" y="889"/>
                </a:lnTo>
                <a:lnTo>
                  <a:pt x="9038" y="822"/>
                </a:lnTo>
                <a:lnTo>
                  <a:pt x="9080" y="755"/>
                </a:lnTo>
                <a:lnTo>
                  <a:pt x="9119" y="691"/>
                </a:lnTo>
                <a:lnTo>
                  <a:pt x="9161" y="630"/>
                </a:lnTo>
                <a:lnTo>
                  <a:pt x="9200" y="573"/>
                </a:lnTo>
                <a:lnTo>
                  <a:pt x="9239" y="518"/>
                </a:lnTo>
                <a:lnTo>
                  <a:pt x="9281" y="464"/>
                </a:lnTo>
                <a:lnTo>
                  <a:pt x="9320" y="416"/>
                </a:lnTo>
                <a:lnTo>
                  <a:pt x="9359" y="368"/>
                </a:lnTo>
                <a:lnTo>
                  <a:pt x="9401" y="323"/>
                </a:lnTo>
                <a:lnTo>
                  <a:pt x="9440" y="282"/>
                </a:lnTo>
                <a:lnTo>
                  <a:pt x="9482" y="243"/>
                </a:lnTo>
                <a:lnTo>
                  <a:pt x="9521" y="208"/>
                </a:lnTo>
                <a:lnTo>
                  <a:pt x="9563" y="173"/>
                </a:lnTo>
                <a:lnTo>
                  <a:pt x="9602" y="144"/>
                </a:lnTo>
                <a:lnTo>
                  <a:pt x="9641" y="118"/>
                </a:lnTo>
                <a:lnTo>
                  <a:pt x="9683" y="93"/>
                </a:lnTo>
                <a:lnTo>
                  <a:pt x="9722" y="70"/>
                </a:lnTo>
                <a:lnTo>
                  <a:pt x="9764" y="51"/>
                </a:lnTo>
                <a:lnTo>
                  <a:pt x="9799" y="35"/>
                </a:lnTo>
                <a:lnTo>
                  <a:pt x="9838" y="22"/>
                </a:lnTo>
                <a:lnTo>
                  <a:pt x="9877" y="13"/>
                </a:lnTo>
                <a:lnTo>
                  <a:pt x="9919" y="3"/>
                </a:lnTo>
                <a:lnTo>
                  <a:pt x="9958" y="0"/>
                </a:lnTo>
                <a:lnTo>
                  <a:pt x="10000" y="0"/>
                </a:lnTo>
                <a:lnTo>
                  <a:pt x="10039" y="0"/>
                </a:lnTo>
                <a:lnTo>
                  <a:pt x="10078" y="3"/>
                </a:lnTo>
                <a:lnTo>
                  <a:pt x="10120" y="13"/>
                </a:lnTo>
                <a:lnTo>
                  <a:pt x="10159" y="22"/>
                </a:lnTo>
                <a:lnTo>
                  <a:pt x="10201" y="35"/>
                </a:lnTo>
                <a:lnTo>
                  <a:pt x="10240" y="51"/>
                </a:lnTo>
                <a:lnTo>
                  <a:pt x="10278" y="70"/>
                </a:lnTo>
                <a:lnTo>
                  <a:pt x="10317" y="93"/>
                </a:lnTo>
                <a:lnTo>
                  <a:pt x="10359" y="118"/>
                </a:lnTo>
                <a:lnTo>
                  <a:pt x="10398" y="144"/>
                </a:lnTo>
                <a:lnTo>
                  <a:pt x="10440" y="173"/>
                </a:lnTo>
                <a:lnTo>
                  <a:pt x="10479" y="208"/>
                </a:lnTo>
                <a:lnTo>
                  <a:pt x="10518" y="243"/>
                </a:lnTo>
                <a:lnTo>
                  <a:pt x="10560" y="282"/>
                </a:lnTo>
                <a:lnTo>
                  <a:pt x="10599" y="323"/>
                </a:lnTo>
                <a:lnTo>
                  <a:pt x="10641" y="368"/>
                </a:lnTo>
                <a:lnTo>
                  <a:pt x="10680" y="416"/>
                </a:lnTo>
                <a:lnTo>
                  <a:pt x="10719" y="464"/>
                </a:lnTo>
                <a:lnTo>
                  <a:pt x="10761" y="518"/>
                </a:lnTo>
                <a:lnTo>
                  <a:pt x="10800" y="573"/>
                </a:lnTo>
                <a:lnTo>
                  <a:pt x="10842" y="630"/>
                </a:lnTo>
                <a:lnTo>
                  <a:pt x="10881" y="691"/>
                </a:lnTo>
                <a:lnTo>
                  <a:pt x="10920" y="755"/>
                </a:lnTo>
                <a:lnTo>
                  <a:pt x="10962" y="822"/>
                </a:lnTo>
                <a:lnTo>
                  <a:pt x="11001" y="889"/>
                </a:lnTo>
                <a:lnTo>
                  <a:pt x="11043" y="960"/>
                </a:lnTo>
                <a:lnTo>
                  <a:pt x="11082" y="1033"/>
                </a:lnTo>
                <a:lnTo>
                  <a:pt x="11120" y="1110"/>
                </a:lnTo>
                <a:lnTo>
                  <a:pt x="11163" y="1187"/>
                </a:lnTo>
                <a:lnTo>
                  <a:pt x="11201" y="1267"/>
                </a:lnTo>
                <a:lnTo>
                  <a:pt x="11240" y="1350"/>
                </a:lnTo>
                <a:lnTo>
                  <a:pt x="11279" y="1437"/>
                </a:lnTo>
                <a:lnTo>
                  <a:pt x="11318" y="1523"/>
                </a:lnTo>
                <a:lnTo>
                  <a:pt x="11357" y="1613"/>
                </a:lnTo>
                <a:lnTo>
                  <a:pt x="11399" y="1702"/>
                </a:lnTo>
                <a:lnTo>
                  <a:pt x="11438" y="1798"/>
                </a:lnTo>
                <a:lnTo>
                  <a:pt x="11480" y="1894"/>
                </a:lnTo>
                <a:lnTo>
                  <a:pt x="11519" y="1993"/>
                </a:lnTo>
                <a:lnTo>
                  <a:pt x="11558" y="2092"/>
                </a:lnTo>
                <a:lnTo>
                  <a:pt x="11600" y="2198"/>
                </a:lnTo>
                <a:lnTo>
                  <a:pt x="11639" y="2304"/>
                </a:lnTo>
                <a:lnTo>
                  <a:pt x="11681" y="2409"/>
                </a:lnTo>
                <a:lnTo>
                  <a:pt x="11720" y="2518"/>
                </a:lnTo>
                <a:lnTo>
                  <a:pt x="11758" y="2627"/>
                </a:lnTo>
                <a:lnTo>
                  <a:pt x="11797" y="2742"/>
                </a:lnTo>
                <a:lnTo>
                  <a:pt x="11839" y="2854"/>
                </a:lnTo>
                <a:lnTo>
                  <a:pt x="11878" y="2969"/>
                </a:lnTo>
                <a:lnTo>
                  <a:pt x="11920" y="3088"/>
                </a:lnTo>
                <a:lnTo>
                  <a:pt x="11959" y="3209"/>
                </a:lnTo>
                <a:lnTo>
                  <a:pt x="11998" y="3327"/>
                </a:lnTo>
                <a:lnTo>
                  <a:pt x="12040" y="3452"/>
                </a:lnTo>
                <a:lnTo>
                  <a:pt x="12079" y="3574"/>
                </a:lnTo>
                <a:lnTo>
                  <a:pt x="12121" y="3699"/>
                </a:lnTo>
                <a:lnTo>
                  <a:pt x="12160" y="3827"/>
                </a:lnTo>
                <a:lnTo>
                  <a:pt x="12199" y="3955"/>
                </a:lnTo>
                <a:lnTo>
                  <a:pt x="12241" y="4086"/>
                </a:lnTo>
                <a:lnTo>
                  <a:pt x="12280" y="4217"/>
                </a:lnTo>
                <a:lnTo>
                  <a:pt x="12322" y="4348"/>
                </a:lnTo>
                <a:lnTo>
                  <a:pt x="12361" y="4479"/>
                </a:lnTo>
                <a:lnTo>
                  <a:pt x="12400" y="4617"/>
                </a:lnTo>
                <a:lnTo>
                  <a:pt x="12442" y="4751"/>
                </a:lnTo>
                <a:lnTo>
                  <a:pt x="12481" y="4889"/>
                </a:lnTo>
                <a:lnTo>
                  <a:pt x="12523" y="5026"/>
                </a:lnTo>
                <a:lnTo>
                  <a:pt x="12562" y="5164"/>
                </a:lnTo>
                <a:lnTo>
                  <a:pt x="12600" y="5302"/>
                </a:lnTo>
                <a:lnTo>
                  <a:pt x="12639" y="5442"/>
                </a:lnTo>
                <a:lnTo>
                  <a:pt x="12678" y="5583"/>
                </a:lnTo>
                <a:lnTo>
                  <a:pt x="12720" y="5727"/>
                </a:lnTo>
                <a:lnTo>
                  <a:pt x="12759" y="5868"/>
                </a:lnTo>
                <a:lnTo>
                  <a:pt x="12798" y="6009"/>
                </a:lnTo>
                <a:lnTo>
                  <a:pt x="12837" y="6156"/>
                </a:lnTo>
                <a:lnTo>
                  <a:pt x="12879" y="6297"/>
                </a:lnTo>
                <a:lnTo>
                  <a:pt x="12918" y="6444"/>
                </a:lnTo>
                <a:lnTo>
                  <a:pt x="12960" y="6591"/>
                </a:lnTo>
                <a:lnTo>
                  <a:pt x="12999" y="6735"/>
                </a:lnTo>
                <a:lnTo>
                  <a:pt x="13038" y="6879"/>
                </a:lnTo>
                <a:lnTo>
                  <a:pt x="13080" y="7026"/>
                </a:lnTo>
                <a:lnTo>
                  <a:pt x="13119" y="7170"/>
                </a:lnTo>
                <a:lnTo>
                  <a:pt x="13161" y="7317"/>
                </a:lnTo>
                <a:lnTo>
                  <a:pt x="13199" y="7464"/>
                </a:lnTo>
                <a:lnTo>
                  <a:pt x="13238" y="7612"/>
                </a:lnTo>
                <a:lnTo>
                  <a:pt x="13277" y="7759"/>
                </a:lnTo>
                <a:lnTo>
                  <a:pt x="13319" y="7906"/>
                </a:lnTo>
                <a:lnTo>
                  <a:pt x="13358" y="8053"/>
                </a:lnTo>
                <a:lnTo>
                  <a:pt x="13400" y="8200"/>
                </a:lnTo>
                <a:lnTo>
                  <a:pt x="13439" y="8347"/>
                </a:lnTo>
                <a:lnTo>
                  <a:pt x="13478" y="8495"/>
                </a:lnTo>
                <a:lnTo>
                  <a:pt x="13520" y="8642"/>
                </a:lnTo>
                <a:lnTo>
                  <a:pt x="13559" y="8789"/>
                </a:lnTo>
                <a:lnTo>
                  <a:pt x="13601" y="8933"/>
                </a:lnTo>
                <a:lnTo>
                  <a:pt x="13640" y="9080"/>
                </a:lnTo>
                <a:lnTo>
                  <a:pt x="13682" y="9224"/>
                </a:lnTo>
                <a:lnTo>
                  <a:pt x="13721" y="9371"/>
                </a:lnTo>
                <a:lnTo>
                  <a:pt x="13760" y="9518"/>
                </a:lnTo>
                <a:lnTo>
                  <a:pt x="13802" y="9662"/>
                </a:lnTo>
                <a:lnTo>
                  <a:pt x="13841" y="9806"/>
                </a:lnTo>
                <a:lnTo>
                  <a:pt x="13880" y="9950"/>
                </a:lnTo>
                <a:lnTo>
                  <a:pt x="13922" y="10091"/>
                </a:lnTo>
                <a:lnTo>
                  <a:pt x="13960" y="10235"/>
                </a:lnTo>
                <a:lnTo>
                  <a:pt x="14003" y="10379"/>
                </a:lnTo>
                <a:lnTo>
                  <a:pt x="14041" y="10520"/>
                </a:lnTo>
                <a:lnTo>
                  <a:pt x="14077" y="10661"/>
                </a:lnTo>
                <a:lnTo>
                  <a:pt x="14119" y="10798"/>
                </a:lnTo>
                <a:lnTo>
                  <a:pt x="14158" y="10939"/>
                </a:lnTo>
                <a:lnTo>
                  <a:pt x="14200" y="11080"/>
                </a:lnTo>
                <a:lnTo>
                  <a:pt x="14239" y="11214"/>
                </a:lnTo>
                <a:lnTo>
                  <a:pt x="14278" y="11352"/>
                </a:lnTo>
                <a:lnTo>
                  <a:pt x="14317" y="11489"/>
                </a:lnTo>
                <a:lnTo>
                  <a:pt x="14359" y="11624"/>
                </a:lnTo>
                <a:lnTo>
                  <a:pt x="14398" y="11758"/>
                </a:lnTo>
                <a:lnTo>
                  <a:pt x="14440" y="11892"/>
                </a:lnTo>
                <a:lnTo>
                  <a:pt x="14479" y="12027"/>
                </a:lnTo>
                <a:lnTo>
                  <a:pt x="14517" y="12158"/>
                </a:lnTo>
                <a:lnTo>
                  <a:pt x="14560" y="12289"/>
                </a:lnTo>
                <a:lnTo>
                  <a:pt x="14598" y="12417"/>
                </a:lnTo>
                <a:lnTo>
                  <a:pt x="14641" y="12545"/>
                </a:lnTo>
                <a:lnTo>
                  <a:pt x="14679" y="12673"/>
                </a:lnTo>
                <a:lnTo>
                  <a:pt x="14718" y="12798"/>
                </a:lnTo>
                <a:lnTo>
                  <a:pt x="14760" y="12926"/>
                </a:lnTo>
                <a:lnTo>
                  <a:pt x="14799" y="13048"/>
                </a:lnTo>
                <a:lnTo>
                  <a:pt x="14838" y="13172"/>
                </a:lnTo>
                <a:lnTo>
                  <a:pt x="14880" y="13294"/>
                </a:lnTo>
                <a:lnTo>
                  <a:pt x="14919" y="13415"/>
                </a:lnTo>
                <a:lnTo>
                  <a:pt x="14961" y="13537"/>
                </a:lnTo>
                <a:lnTo>
                  <a:pt x="15000" y="13655"/>
                </a:lnTo>
                <a:lnTo>
                  <a:pt x="15039" y="13771"/>
                </a:lnTo>
                <a:lnTo>
                  <a:pt x="15081" y="13889"/>
                </a:lnTo>
                <a:lnTo>
                  <a:pt x="15120" y="14004"/>
                </a:lnTo>
                <a:lnTo>
                  <a:pt x="15159" y="14119"/>
                </a:lnTo>
                <a:lnTo>
                  <a:pt x="15201" y="14231"/>
                </a:lnTo>
                <a:lnTo>
                  <a:pt x="15240" y="14340"/>
                </a:lnTo>
                <a:lnTo>
                  <a:pt x="15282" y="14452"/>
                </a:lnTo>
                <a:lnTo>
                  <a:pt x="15321" y="14561"/>
                </a:lnTo>
                <a:lnTo>
                  <a:pt x="15359" y="14670"/>
                </a:lnTo>
                <a:lnTo>
                  <a:pt x="15402" y="14775"/>
                </a:lnTo>
                <a:lnTo>
                  <a:pt x="15440" y="14881"/>
                </a:lnTo>
                <a:lnTo>
                  <a:pt x="15483" y="14986"/>
                </a:lnTo>
                <a:lnTo>
                  <a:pt x="15518" y="15089"/>
                </a:lnTo>
                <a:lnTo>
                  <a:pt x="15557" y="15191"/>
                </a:lnTo>
                <a:lnTo>
                  <a:pt x="15596" y="15287"/>
                </a:lnTo>
                <a:lnTo>
                  <a:pt x="15638" y="15390"/>
                </a:lnTo>
                <a:lnTo>
                  <a:pt x="15680" y="15486"/>
                </a:lnTo>
                <a:lnTo>
                  <a:pt x="15719" y="15582"/>
                </a:lnTo>
                <a:lnTo>
                  <a:pt x="15758" y="15677"/>
                </a:lnTo>
                <a:lnTo>
                  <a:pt x="15797" y="15770"/>
                </a:lnTo>
                <a:lnTo>
                  <a:pt x="15839" y="15863"/>
                </a:lnTo>
                <a:lnTo>
                  <a:pt x="15878" y="15953"/>
                </a:lnTo>
                <a:lnTo>
                  <a:pt x="15920" y="16042"/>
                </a:lnTo>
                <a:lnTo>
                  <a:pt x="15959" y="16132"/>
                </a:lnTo>
                <a:lnTo>
                  <a:pt x="15997" y="16218"/>
                </a:lnTo>
                <a:lnTo>
                  <a:pt x="16040" y="16305"/>
                </a:lnTo>
                <a:lnTo>
                  <a:pt x="16078" y="16388"/>
                </a:lnTo>
                <a:lnTo>
                  <a:pt x="16120" y="16474"/>
                </a:lnTo>
                <a:lnTo>
                  <a:pt x="16159" y="16554"/>
                </a:lnTo>
                <a:lnTo>
                  <a:pt x="16198" y="16637"/>
                </a:lnTo>
                <a:lnTo>
                  <a:pt x="16240" y="16714"/>
                </a:lnTo>
                <a:lnTo>
                  <a:pt x="16279" y="16794"/>
                </a:lnTo>
                <a:lnTo>
                  <a:pt x="16318" y="16868"/>
                </a:lnTo>
                <a:lnTo>
                  <a:pt x="16360" y="16944"/>
                </a:lnTo>
                <a:lnTo>
                  <a:pt x="16399" y="17021"/>
                </a:lnTo>
                <a:lnTo>
                  <a:pt x="16441" y="17092"/>
                </a:lnTo>
                <a:lnTo>
                  <a:pt x="16480" y="17165"/>
                </a:lnTo>
                <a:lnTo>
                  <a:pt x="16519" y="17236"/>
                </a:lnTo>
                <a:lnTo>
                  <a:pt x="16561" y="17306"/>
                </a:lnTo>
                <a:lnTo>
                  <a:pt x="16600" y="17373"/>
                </a:lnTo>
                <a:lnTo>
                  <a:pt x="16639" y="17440"/>
                </a:lnTo>
                <a:lnTo>
                  <a:pt x="16681" y="17508"/>
                </a:lnTo>
                <a:lnTo>
                  <a:pt x="16720" y="17572"/>
                </a:lnTo>
                <a:lnTo>
                  <a:pt x="16762" y="17636"/>
                </a:lnTo>
                <a:lnTo>
                  <a:pt x="16801" y="17696"/>
                </a:lnTo>
                <a:lnTo>
                  <a:pt x="16839" y="17757"/>
                </a:lnTo>
                <a:lnTo>
                  <a:pt x="16881" y="17818"/>
                </a:lnTo>
                <a:lnTo>
                  <a:pt x="16917" y="17879"/>
                </a:lnTo>
                <a:lnTo>
                  <a:pt x="16959" y="17936"/>
                </a:lnTo>
                <a:lnTo>
                  <a:pt x="16998" y="17994"/>
                </a:lnTo>
                <a:lnTo>
                  <a:pt x="17037" y="18048"/>
                </a:lnTo>
                <a:lnTo>
                  <a:pt x="17076" y="18103"/>
                </a:lnTo>
                <a:lnTo>
                  <a:pt x="17118" y="18157"/>
                </a:lnTo>
                <a:lnTo>
                  <a:pt x="17157" y="18208"/>
                </a:lnTo>
                <a:lnTo>
                  <a:pt x="17199" y="18259"/>
                </a:lnTo>
                <a:lnTo>
                  <a:pt x="17238" y="18311"/>
                </a:lnTo>
                <a:lnTo>
                  <a:pt x="17277" y="18355"/>
                </a:lnTo>
                <a:lnTo>
                  <a:pt x="17319" y="18407"/>
                </a:lnTo>
                <a:lnTo>
                  <a:pt x="17358" y="18451"/>
                </a:lnTo>
                <a:lnTo>
                  <a:pt x="17400" y="18499"/>
                </a:lnTo>
                <a:lnTo>
                  <a:pt x="17438" y="18544"/>
                </a:lnTo>
                <a:lnTo>
                  <a:pt x="17477" y="18589"/>
                </a:lnTo>
                <a:lnTo>
                  <a:pt x="17519" y="18631"/>
                </a:lnTo>
                <a:lnTo>
                  <a:pt x="17558" y="18675"/>
                </a:lnTo>
                <a:lnTo>
                  <a:pt x="17597" y="18717"/>
                </a:lnTo>
                <a:lnTo>
                  <a:pt x="17639" y="18759"/>
                </a:lnTo>
                <a:lnTo>
                  <a:pt x="17678" y="18797"/>
                </a:lnTo>
                <a:lnTo>
                  <a:pt x="17720" y="18835"/>
                </a:lnTo>
                <a:lnTo>
                  <a:pt x="17759" y="18874"/>
                </a:lnTo>
                <a:lnTo>
                  <a:pt x="17801" y="18912"/>
                </a:lnTo>
                <a:lnTo>
                  <a:pt x="17840" y="18947"/>
                </a:lnTo>
                <a:lnTo>
                  <a:pt x="17879" y="18983"/>
                </a:lnTo>
                <a:lnTo>
                  <a:pt x="17921" y="19018"/>
                </a:lnTo>
                <a:lnTo>
                  <a:pt x="17960" y="19053"/>
                </a:lnTo>
                <a:lnTo>
                  <a:pt x="18002" y="19085"/>
                </a:lnTo>
                <a:lnTo>
                  <a:pt x="18041" y="19117"/>
                </a:lnTo>
                <a:lnTo>
                  <a:pt x="18080" y="19149"/>
                </a:lnTo>
                <a:lnTo>
                  <a:pt x="18119" y="19178"/>
                </a:lnTo>
                <a:lnTo>
                  <a:pt x="18161" y="19210"/>
                </a:lnTo>
                <a:lnTo>
                  <a:pt x="18199" y="19239"/>
                </a:lnTo>
                <a:lnTo>
                  <a:pt x="18242" y="19267"/>
                </a:lnTo>
                <a:lnTo>
                  <a:pt x="18280" y="19296"/>
                </a:lnTo>
                <a:lnTo>
                  <a:pt x="18319" y="19322"/>
                </a:lnTo>
                <a:lnTo>
                  <a:pt x="18358" y="19347"/>
                </a:lnTo>
                <a:lnTo>
                  <a:pt x="18397" y="19373"/>
                </a:lnTo>
                <a:lnTo>
                  <a:pt x="18439" y="19398"/>
                </a:lnTo>
                <a:lnTo>
                  <a:pt x="18478" y="19424"/>
                </a:lnTo>
                <a:lnTo>
                  <a:pt x="18517" y="19450"/>
                </a:lnTo>
                <a:lnTo>
                  <a:pt x="18556" y="19472"/>
                </a:lnTo>
                <a:lnTo>
                  <a:pt x="18598" y="19494"/>
                </a:lnTo>
                <a:lnTo>
                  <a:pt x="18637" y="19517"/>
                </a:lnTo>
                <a:lnTo>
                  <a:pt x="18679" y="19539"/>
                </a:lnTo>
                <a:lnTo>
                  <a:pt x="18718" y="19558"/>
                </a:lnTo>
                <a:lnTo>
                  <a:pt x="18756" y="19581"/>
                </a:lnTo>
                <a:lnTo>
                  <a:pt x="18799" y="19600"/>
                </a:lnTo>
                <a:lnTo>
                  <a:pt x="18837" y="19619"/>
                </a:lnTo>
                <a:lnTo>
                  <a:pt x="18880" y="19638"/>
                </a:lnTo>
                <a:lnTo>
                  <a:pt x="18918" y="19658"/>
                </a:lnTo>
                <a:lnTo>
                  <a:pt x="18957" y="19674"/>
                </a:lnTo>
                <a:lnTo>
                  <a:pt x="18999" y="19693"/>
                </a:lnTo>
                <a:lnTo>
                  <a:pt x="19038" y="19709"/>
                </a:lnTo>
                <a:lnTo>
                  <a:pt x="19080" y="19725"/>
                </a:lnTo>
                <a:lnTo>
                  <a:pt x="19119" y="19741"/>
                </a:lnTo>
                <a:lnTo>
                  <a:pt x="19158" y="19757"/>
                </a:lnTo>
                <a:lnTo>
                  <a:pt x="19200" y="19773"/>
                </a:lnTo>
                <a:lnTo>
                  <a:pt x="19239" y="19786"/>
                </a:lnTo>
                <a:lnTo>
                  <a:pt x="19281" y="19802"/>
                </a:lnTo>
                <a:lnTo>
                  <a:pt x="19320" y="19814"/>
                </a:lnTo>
                <a:lnTo>
                  <a:pt x="19359" y="19827"/>
                </a:lnTo>
                <a:lnTo>
                  <a:pt x="19401" y="19840"/>
                </a:lnTo>
                <a:lnTo>
                  <a:pt x="19440" y="19853"/>
                </a:lnTo>
                <a:lnTo>
                  <a:pt x="19482" y="19866"/>
                </a:lnTo>
                <a:lnTo>
                  <a:pt x="19521" y="19878"/>
                </a:lnTo>
                <a:lnTo>
                  <a:pt x="19560" y="19888"/>
                </a:lnTo>
                <a:lnTo>
                  <a:pt x="19598" y="19901"/>
                </a:lnTo>
                <a:lnTo>
                  <a:pt x="19641" y="19910"/>
                </a:lnTo>
                <a:lnTo>
                  <a:pt x="19679" y="19923"/>
                </a:lnTo>
                <a:lnTo>
                  <a:pt x="19722" y="19933"/>
                </a:lnTo>
                <a:lnTo>
                  <a:pt x="19760" y="19942"/>
                </a:lnTo>
                <a:lnTo>
                  <a:pt x="19796" y="19952"/>
                </a:lnTo>
                <a:lnTo>
                  <a:pt x="19838" y="19962"/>
                </a:lnTo>
                <a:lnTo>
                  <a:pt x="19877" y="19971"/>
                </a:lnTo>
                <a:lnTo>
                  <a:pt x="19919" y="19978"/>
                </a:lnTo>
                <a:lnTo>
                  <a:pt x="19958" y="19987"/>
                </a:lnTo>
                <a:lnTo>
                  <a:pt x="19997" y="19997"/>
                </a:lnTo>
              </a:path>
            </a:pathLst>
          </a:custGeom>
          <a:solidFill>
            <a:schemeClr val="accent6">
              <a:lumMod val="75000"/>
            </a:schemeClr>
          </a:solidFill>
          <a:ln w="25400" cap="flat">
            <a:solidFill>
              <a:srgbClr val="1D2D61"/>
            </a:solidFill>
            <a:prstDash val="solid"/>
            <a:round/>
            <a:headEnd type="none" w="med" len="med"/>
            <a:tailEnd type="none" w="med" len="me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a:ln>
                <a:noFill/>
              </a:ln>
              <a:solidFill>
                <a:sysClr val="windowText" lastClr="000000"/>
              </a:solidFill>
              <a:effectLst/>
              <a:uLnTx/>
              <a:uFillTx/>
            </a:endParaRPr>
          </a:p>
        </p:txBody>
      </p:sp>
      <p:sp>
        <p:nvSpPr>
          <p:cNvPr id="77" name="Text Box 4"/>
          <p:cNvSpPr txBox="1"/>
          <p:nvPr/>
        </p:nvSpPr>
        <p:spPr>
          <a:xfrm>
            <a:off x="5169024" y="1700808"/>
            <a:ext cx="3312368" cy="5318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lvl="0" algn="ctr">
              <a:lnSpc>
                <a:spcPct val="115000"/>
              </a:lnSpc>
              <a:defRPr/>
            </a:pPr>
            <a:r>
              <a:rPr kumimoji="0" lang="de-DE" sz="2400" b="0" i="0" u="none" strike="noStrike" kern="0" cap="none" spc="0" normalizeH="0" baseline="0" noProof="0" dirty="0">
                <a:ln>
                  <a:noFill/>
                </a:ln>
                <a:solidFill>
                  <a:srgbClr val="1D2D61"/>
                </a:solidFill>
                <a:effectLst/>
                <a:uLnTx/>
                <a:uFillTx/>
                <a:latin typeface="Calibri"/>
                <a:ea typeface="Calibri"/>
                <a:cs typeface="Mangal"/>
              </a:rPr>
              <a:t>“</a:t>
            </a:r>
            <a:r>
              <a:rPr kumimoji="0" lang="de-DE" sz="2400" b="0" i="0" u="none" strike="noStrike" kern="0" cap="none" spc="0" normalizeH="0" baseline="0" noProof="0" dirty="0" err="1">
                <a:ln>
                  <a:noFill/>
                </a:ln>
                <a:solidFill>
                  <a:srgbClr val="1D2D61"/>
                </a:solidFill>
                <a:effectLst/>
                <a:uLnTx/>
                <a:uFillTx/>
                <a:latin typeface="Calibri"/>
                <a:ea typeface="Calibri"/>
                <a:cs typeface="Mangal"/>
              </a:rPr>
              <a:t>Targeted</a:t>
            </a:r>
            <a:r>
              <a:rPr kumimoji="0" lang="de-DE" sz="2400" b="0" i="0" u="none" strike="noStrike" kern="0" cap="none" spc="0" normalizeH="0" baseline="0" noProof="0" dirty="0">
                <a:ln>
                  <a:noFill/>
                </a:ln>
                <a:solidFill>
                  <a:srgbClr val="1D2D61"/>
                </a:solidFill>
                <a:effectLst/>
                <a:uLnTx/>
                <a:uFillTx/>
                <a:latin typeface="Calibri"/>
                <a:ea typeface="Calibri"/>
                <a:cs typeface="Mangal"/>
              </a:rPr>
              <a:t> </a:t>
            </a:r>
            <a:r>
              <a:rPr kumimoji="0" lang="de-DE" sz="2400" b="0" i="0" u="none" strike="noStrike" kern="0" cap="none" spc="0" normalizeH="0" baseline="0" noProof="0" dirty="0" err="1">
                <a:ln>
                  <a:noFill/>
                </a:ln>
                <a:solidFill>
                  <a:srgbClr val="1D2D61"/>
                </a:solidFill>
                <a:effectLst/>
                <a:uLnTx/>
                <a:uFillTx/>
                <a:latin typeface="Calibri"/>
                <a:ea typeface="Calibri"/>
                <a:cs typeface="Mangal"/>
              </a:rPr>
              <a:t>innovation</a:t>
            </a:r>
            <a:r>
              <a:rPr kumimoji="0" lang="de-DE" sz="2400" b="0" i="0" u="none" strike="noStrike" kern="0" cap="none" spc="0" normalizeH="0" baseline="0" noProof="0" dirty="0">
                <a:ln>
                  <a:noFill/>
                </a:ln>
                <a:solidFill>
                  <a:srgbClr val="1D2D61"/>
                </a:solidFill>
                <a:effectLst/>
                <a:uLnTx/>
                <a:uFillTx/>
                <a:latin typeface="Calibri"/>
                <a:ea typeface="Calibri"/>
                <a:cs typeface="Mangal"/>
              </a:rPr>
              <a:t>“</a:t>
            </a:r>
            <a:endParaRPr kumimoji="0" lang="en-US" sz="2400" b="0" i="0" u="none" strike="noStrike" kern="0" cap="none" spc="0" normalizeH="0" baseline="0" noProof="0" dirty="0">
              <a:ln>
                <a:noFill/>
              </a:ln>
              <a:solidFill>
                <a:srgbClr val="1D2D61"/>
              </a:solidFill>
              <a:effectLst/>
              <a:uLnTx/>
              <a:uFillTx/>
              <a:latin typeface="Calibri"/>
              <a:ea typeface="Calibri"/>
              <a:cs typeface="Mangal"/>
            </a:endParaRPr>
          </a:p>
        </p:txBody>
      </p:sp>
      <p:sp>
        <p:nvSpPr>
          <p:cNvPr id="74" name="Text Box 4"/>
          <p:cNvSpPr txBox="1"/>
          <p:nvPr/>
        </p:nvSpPr>
        <p:spPr>
          <a:xfrm>
            <a:off x="5924631" y="4275251"/>
            <a:ext cx="3111826" cy="1058393"/>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r" defTabSz="914400" eaLnBrk="1" fontAlgn="auto" latinLnBrk="0" hangingPunct="1">
              <a:lnSpc>
                <a:spcPct val="115000"/>
              </a:lnSpc>
              <a:spcBef>
                <a:spcPts val="0"/>
              </a:spcBef>
              <a:spcAft>
                <a:spcPts val="1000"/>
              </a:spcAft>
              <a:buClrTx/>
              <a:buSzTx/>
              <a:buFontTx/>
              <a:buNone/>
              <a:tabLst/>
              <a:defRPr/>
            </a:pPr>
            <a:r>
              <a:rPr kumimoji="0" lang="de-DE" sz="5400" b="1" i="0" u="none" strike="noStrike" kern="0" cap="none" spc="0" normalizeH="0" baseline="0" noProof="0" dirty="0">
                <a:ln>
                  <a:noFill/>
                </a:ln>
                <a:solidFill>
                  <a:srgbClr val="0C7A04"/>
                </a:solidFill>
                <a:effectLst/>
                <a:uLnTx/>
                <a:uFillTx/>
                <a:latin typeface="Calibri"/>
                <a:ea typeface="Calibri"/>
                <a:cs typeface="Mangal"/>
                <a:sym typeface="Wingdings"/>
              </a:rPr>
              <a:t></a:t>
            </a:r>
            <a:endParaRPr kumimoji="0" lang="en-US" sz="2400" b="1" i="0" u="none" strike="noStrike" kern="0" cap="none" spc="0" normalizeH="0" baseline="0" noProof="0" dirty="0">
              <a:ln>
                <a:noFill/>
              </a:ln>
              <a:solidFill>
                <a:srgbClr val="0C7A04"/>
              </a:solidFill>
              <a:effectLst/>
              <a:uLnTx/>
              <a:uFillTx/>
              <a:latin typeface="Calibri"/>
              <a:ea typeface="Calibri"/>
              <a:cs typeface="Mangal"/>
            </a:endParaRPr>
          </a:p>
        </p:txBody>
      </p:sp>
      <p:sp>
        <p:nvSpPr>
          <p:cNvPr id="75" name="Text Box 4"/>
          <p:cNvSpPr txBox="1"/>
          <p:nvPr/>
        </p:nvSpPr>
        <p:spPr>
          <a:xfrm>
            <a:off x="885371" y="4295271"/>
            <a:ext cx="3111826" cy="1059082"/>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15000"/>
              </a:lnSpc>
              <a:spcBef>
                <a:spcPts val="0"/>
              </a:spcBef>
              <a:spcAft>
                <a:spcPts val="1000"/>
              </a:spcAft>
              <a:buClrTx/>
              <a:buSzTx/>
              <a:buFontTx/>
              <a:buNone/>
              <a:tabLst/>
              <a:defRPr/>
            </a:pPr>
            <a:r>
              <a:rPr kumimoji="0" lang="de-DE" sz="5400" b="1" i="0" u="none" strike="noStrike" kern="0" cap="none" spc="0" normalizeH="0" baseline="0" noProof="0" dirty="0">
                <a:ln>
                  <a:noFill/>
                </a:ln>
                <a:solidFill>
                  <a:srgbClr val="FF0000"/>
                </a:solidFill>
                <a:effectLst/>
                <a:uLnTx/>
                <a:uFillTx/>
                <a:latin typeface="Calibri"/>
                <a:ea typeface="Calibri"/>
                <a:cs typeface="Mangal"/>
                <a:sym typeface="Wingdings"/>
              </a:rPr>
              <a:t></a:t>
            </a:r>
            <a:endParaRPr kumimoji="0" lang="en-US" sz="2400" b="1" i="0" u="none" strike="noStrike" kern="0" cap="none" spc="0" normalizeH="0" baseline="0" noProof="0" dirty="0">
              <a:ln>
                <a:noFill/>
              </a:ln>
              <a:solidFill>
                <a:srgbClr val="FF0000"/>
              </a:solidFill>
              <a:effectLst/>
              <a:uLnTx/>
              <a:uFillTx/>
              <a:latin typeface="Calibri"/>
              <a:ea typeface="Calibri"/>
              <a:cs typeface="Mangal"/>
            </a:endParaRPr>
          </a:p>
        </p:txBody>
      </p:sp>
      <p:sp>
        <p:nvSpPr>
          <p:cNvPr id="18" name="Text Box 4"/>
          <p:cNvSpPr txBox="1"/>
          <p:nvPr/>
        </p:nvSpPr>
        <p:spPr>
          <a:xfrm>
            <a:off x="3224808" y="5229200"/>
            <a:ext cx="3528392" cy="5318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lvl="0" algn="ctr">
              <a:lnSpc>
                <a:spcPct val="115000"/>
              </a:lnSpc>
              <a:defRPr/>
            </a:pPr>
            <a:r>
              <a:rPr lang="de-DE" sz="2400" i="1" kern="0" dirty="0">
                <a:solidFill>
                  <a:schemeClr val="bg1">
                    <a:lumMod val="50000"/>
                  </a:schemeClr>
                </a:solidFill>
                <a:latin typeface="Calibri"/>
                <a:ea typeface="Calibri"/>
                <a:cs typeface="Mangal"/>
              </a:rPr>
              <a:t>Quality </a:t>
            </a:r>
          </a:p>
          <a:p>
            <a:pPr lvl="0" algn="ctr">
              <a:lnSpc>
                <a:spcPct val="115000"/>
              </a:lnSpc>
              <a:defRPr/>
            </a:pPr>
            <a:r>
              <a:rPr lang="de-DE" i="1" kern="0" dirty="0">
                <a:solidFill>
                  <a:schemeClr val="bg1">
                    <a:lumMod val="50000"/>
                  </a:schemeClr>
                </a:solidFill>
                <a:latin typeface="Calibri"/>
                <a:ea typeface="Calibri"/>
                <a:cs typeface="Mangal"/>
              </a:rPr>
              <a:t>(</a:t>
            </a:r>
            <a:r>
              <a:rPr lang="de-DE" i="1" kern="0" dirty="0" err="1">
                <a:solidFill>
                  <a:schemeClr val="bg1">
                    <a:lumMod val="50000"/>
                  </a:schemeClr>
                </a:solidFill>
                <a:latin typeface="Calibri"/>
                <a:ea typeface="Calibri"/>
                <a:cs typeface="Mangal"/>
              </a:rPr>
              <a:t>commercial</a:t>
            </a:r>
            <a:r>
              <a:rPr lang="de-DE" i="1" kern="0" dirty="0">
                <a:solidFill>
                  <a:schemeClr val="bg1">
                    <a:lumMod val="50000"/>
                  </a:schemeClr>
                </a:solidFill>
                <a:latin typeface="Calibri"/>
                <a:ea typeface="Calibri"/>
                <a:cs typeface="Mangal"/>
              </a:rPr>
              <a:t> </a:t>
            </a:r>
            <a:r>
              <a:rPr lang="de-DE" i="1" kern="0" dirty="0" err="1">
                <a:solidFill>
                  <a:schemeClr val="bg1">
                    <a:lumMod val="50000"/>
                  </a:schemeClr>
                </a:solidFill>
                <a:latin typeface="Calibri"/>
                <a:ea typeface="Calibri"/>
                <a:cs typeface="Mangal"/>
              </a:rPr>
              <a:t>viability</a:t>
            </a:r>
            <a:r>
              <a:rPr lang="de-DE" i="1" kern="0" dirty="0">
                <a:solidFill>
                  <a:schemeClr val="bg1">
                    <a:lumMod val="50000"/>
                  </a:schemeClr>
                </a:solidFill>
                <a:latin typeface="Calibri"/>
                <a:ea typeface="Calibri"/>
                <a:cs typeface="Mangal"/>
              </a:rPr>
              <a:t>, </a:t>
            </a:r>
            <a:r>
              <a:rPr lang="de-DE" i="1" kern="0" dirty="0" err="1">
                <a:solidFill>
                  <a:schemeClr val="bg1">
                    <a:lumMod val="50000"/>
                  </a:schemeClr>
                </a:solidFill>
                <a:latin typeface="Calibri"/>
                <a:ea typeface="Calibri"/>
                <a:cs typeface="Mangal"/>
              </a:rPr>
              <a:t>technical</a:t>
            </a:r>
            <a:r>
              <a:rPr lang="de-DE" i="1" kern="0" dirty="0">
                <a:solidFill>
                  <a:schemeClr val="bg1">
                    <a:lumMod val="50000"/>
                  </a:schemeClr>
                </a:solidFill>
                <a:latin typeface="Calibri"/>
                <a:ea typeface="Calibri"/>
                <a:cs typeface="Mangal"/>
              </a:rPr>
              <a:t> </a:t>
            </a:r>
            <a:r>
              <a:rPr lang="de-DE" i="1" kern="0" dirty="0" err="1">
                <a:solidFill>
                  <a:schemeClr val="bg1">
                    <a:lumMod val="50000"/>
                  </a:schemeClr>
                </a:solidFill>
                <a:latin typeface="Calibri"/>
                <a:ea typeface="Calibri"/>
                <a:cs typeface="Mangal"/>
              </a:rPr>
              <a:t>feasibility</a:t>
            </a:r>
            <a:r>
              <a:rPr lang="de-DE" i="1" kern="0" dirty="0">
                <a:solidFill>
                  <a:schemeClr val="bg1">
                    <a:lumMod val="50000"/>
                  </a:schemeClr>
                </a:solidFill>
                <a:latin typeface="Calibri"/>
                <a:ea typeface="Calibri"/>
                <a:cs typeface="Mangal"/>
              </a:rPr>
              <a:t>, </a:t>
            </a:r>
            <a:r>
              <a:rPr lang="de-DE" i="1" kern="0" dirty="0" err="1">
                <a:solidFill>
                  <a:schemeClr val="bg1">
                    <a:lumMod val="50000"/>
                  </a:schemeClr>
                </a:solidFill>
                <a:latin typeface="Calibri"/>
                <a:ea typeface="Calibri"/>
                <a:cs typeface="Mangal"/>
              </a:rPr>
              <a:t>originality</a:t>
            </a:r>
            <a:r>
              <a:rPr lang="de-DE" i="1" kern="0" dirty="0">
                <a:solidFill>
                  <a:schemeClr val="bg1">
                    <a:lumMod val="50000"/>
                  </a:schemeClr>
                </a:solidFill>
                <a:latin typeface="Calibri"/>
                <a:ea typeface="Calibri"/>
                <a:cs typeface="Mangal"/>
              </a:rPr>
              <a:t>, etc.)</a:t>
            </a:r>
            <a:endParaRPr kumimoji="0" lang="en-US" b="0" i="1" u="none" strike="noStrike" kern="0" cap="none" spc="0" normalizeH="0" baseline="0" noProof="0" dirty="0">
              <a:ln>
                <a:noFill/>
              </a:ln>
              <a:solidFill>
                <a:schemeClr val="bg1">
                  <a:lumMod val="50000"/>
                </a:schemeClr>
              </a:solidFill>
              <a:effectLst/>
              <a:uLnTx/>
              <a:uFillTx/>
              <a:latin typeface="Calibri"/>
              <a:ea typeface="Calibri"/>
              <a:cs typeface="Manga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47</a:t>
            </a:fld>
            <a:endParaRPr lang="en-US" noProof="0" dirty="0"/>
          </a:p>
        </p:txBody>
      </p:sp>
    </p:spTree>
    <p:extLst>
      <p:ext uri="{BB962C8B-B14F-4D97-AF65-F5344CB8AC3E}">
        <p14:creationId xmlns:p14="http://schemas.microsoft.com/office/powerpoint/2010/main" val="3421904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barn(outVertical)">
                                      <p:cBhvr>
                                        <p:cTn id="7" dur="500"/>
                                        <p:tgtEl>
                                          <p:spTgt spid="8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outVertic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74"/>
                                        </p:tgtEl>
                                        <p:attrNameLst>
                                          <p:attrName>style.visibility</p:attrName>
                                        </p:attrNameLst>
                                      </p:cBhvr>
                                      <p:to>
                                        <p:strVal val="visible"/>
                                      </p:to>
                                    </p:set>
                                    <p:anim calcmode="lin" valueType="num">
                                      <p:cBhvr>
                                        <p:cTn id="15" dur="1000" fill="hold"/>
                                        <p:tgtEl>
                                          <p:spTgt spid="74"/>
                                        </p:tgtEl>
                                        <p:attrNameLst>
                                          <p:attrName>ppt_w</p:attrName>
                                        </p:attrNameLst>
                                      </p:cBhvr>
                                      <p:tavLst>
                                        <p:tav tm="0">
                                          <p:val>
                                            <p:fltVal val="0"/>
                                          </p:val>
                                        </p:tav>
                                        <p:tav tm="100000">
                                          <p:val>
                                            <p:strVal val="#ppt_w"/>
                                          </p:val>
                                        </p:tav>
                                      </p:tavLst>
                                    </p:anim>
                                    <p:anim calcmode="lin" valueType="num">
                                      <p:cBhvr>
                                        <p:cTn id="16" dur="1000" fill="hold"/>
                                        <p:tgtEl>
                                          <p:spTgt spid="74"/>
                                        </p:tgtEl>
                                        <p:attrNameLst>
                                          <p:attrName>ppt_h</p:attrName>
                                        </p:attrNameLst>
                                      </p:cBhvr>
                                      <p:tavLst>
                                        <p:tav tm="0">
                                          <p:val>
                                            <p:fltVal val="0"/>
                                          </p:val>
                                        </p:tav>
                                        <p:tav tm="100000">
                                          <p:val>
                                            <p:strVal val="#ppt_h"/>
                                          </p:val>
                                        </p:tav>
                                      </p:tavLst>
                                    </p:anim>
                                    <p:anim calcmode="lin" valueType="num">
                                      <p:cBhvr>
                                        <p:cTn id="17" dur="1000" fill="hold"/>
                                        <p:tgtEl>
                                          <p:spTgt spid="74"/>
                                        </p:tgtEl>
                                        <p:attrNameLst>
                                          <p:attrName>style.rotation</p:attrName>
                                        </p:attrNameLst>
                                      </p:cBhvr>
                                      <p:tavLst>
                                        <p:tav tm="0">
                                          <p:val>
                                            <p:fltVal val="90"/>
                                          </p:val>
                                        </p:tav>
                                        <p:tav tm="100000">
                                          <p:val>
                                            <p:fltVal val="0"/>
                                          </p:val>
                                        </p:tav>
                                      </p:tavLst>
                                    </p:anim>
                                    <p:animEffect transition="in" filter="fade">
                                      <p:cBhvr>
                                        <p:cTn id="18" dur="1000"/>
                                        <p:tgtEl>
                                          <p:spTgt spid="74"/>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75"/>
                                        </p:tgtEl>
                                        <p:attrNameLst>
                                          <p:attrName>style.visibility</p:attrName>
                                        </p:attrNameLst>
                                      </p:cBhvr>
                                      <p:to>
                                        <p:strVal val="visible"/>
                                      </p:to>
                                    </p:set>
                                    <p:animEffect transition="in" filter="wipe(down)">
                                      <p:cBhvr>
                                        <p:cTn id="23" dur="580">
                                          <p:stCondLst>
                                            <p:cond delay="0"/>
                                          </p:stCondLst>
                                        </p:cTn>
                                        <p:tgtEl>
                                          <p:spTgt spid="75"/>
                                        </p:tgtEl>
                                      </p:cBhvr>
                                    </p:animEffect>
                                    <p:anim calcmode="lin" valueType="num">
                                      <p:cBhvr>
                                        <p:cTn id="24" dur="1822" tmFilter="0,0; 0.14,0.36; 0.43,0.73; 0.71,0.91; 1.0,1.0">
                                          <p:stCondLst>
                                            <p:cond delay="0"/>
                                          </p:stCondLst>
                                        </p:cTn>
                                        <p:tgtEl>
                                          <p:spTgt spid="7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5"/>
                                        </p:tgtEl>
                                        <p:attrNameLst>
                                          <p:attrName>ppt_y</p:attrName>
                                        </p:attrNameLst>
                                      </p:cBhvr>
                                      <p:tavLst>
                                        <p:tav tm="0" fmla="#ppt_y-sin(pi*$)/81">
                                          <p:val>
                                            <p:fltVal val="0"/>
                                          </p:val>
                                        </p:tav>
                                        <p:tav tm="100000">
                                          <p:val>
                                            <p:fltVal val="1"/>
                                          </p:val>
                                        </p:tav>
                                      </p:tavLst>
                                    </p:anim>
                                    <p:animScale>
                                      <p:cBhvr>
                                        <p:cTn id="29" dur="26">
                                          <p:stCondLst>
                                            <p:cond delay="650"/>
                                          </p:stCondLst>
                                        </p:cTn>
                                        <p:tgtEl>
                                          <p:spTgt spid="75"/>
                                        </p:tgtEl>
                                      </p:cBhvr>
                                      <p:to x="100000" y="60000"/>
                                    </p:animScale>
                                    <p:animScale>
                                      <p:cBhvr>
                                        <p:cTn id="30" dur="166" decel="50000">
                                          <p:stCondLst>
                                            <p:cond delay="676"/>
                                          </p:stCondLst>
                                        </p:cTn>
                                        <p:tgtEl>
                                          <p:spTgt spid="75"/>
                                        </p:tgtEl>
                                      </p:cBhvr>
                                      <p:to x="100000" y="100000"/>
                                    </p:animScale>
                                    <p:animScale>
                                      <p:cBhvr>
                                        <p:cTn id="31" dur="26">
                                          <p:stCondLst>
                                            <p:cond delay="1312"/>
                                          </p:stCondLst>
                                        </p:cTn>
                                        <p:tgtEl>
                                          <p:spTgt spid="75"/>
                                        </p:tgtEl>
                                      </p:cBhvr>
                                      <p:to x="100000" y="80000"/>
                                    </p:animScale>
                                    <p:animScale>
                                      <p:cBhvr>
                                        <p:cTn id="32" dur="166" decel="50000">
                                          <p:stCondLst>
                                            <p:cond delay="1338"/>
                                          </p:stCondLst>
                                        </p:cTn>
                                        <p:tgtEl>
                                          <p:spTgt spid="75"/>
                                        </p:tgtEl>
                                      </p:cBhvr>
                                      <p:to x="100000" y="100000"/>
                                    </p:animScale>
                                    <p:animScale>
                                      <p:cBhvr>
                                        <p:cTn id="33" dur="26">
                                          <p:stCondLst>
                                            <p:cond delay="1642"/>
                                          </p:stCondLst>
                                        </p:cTn>
                                        <p:tgtEl>
                                          <p:spTgt spid="75"/>
                                        </p:tgtEl>
                                      </p:cBhvr>
                                      <p:to x="100000" y="90000"/>
                                    </p:animScale>
                                    <p:animScale>
                                      <p:cBhvr>
                                        <p:cTn id="34" dur="166" decel="50000">
                                          <p:stCondLst>
                                            <p:cond delay="1668"/>
                                          </p:stCondLst>
                                        </p:cTn>
                                        <p:tgtEl>
                                          <p:spTgt spid="75"/>
                                        </p:tgtEl>
                                      </p:cBhvr>
                                      <p:to x="100000" y="100000"/>
                                    </p:animScale>
                                    <p:animScale>
                                      <p:cBhvr>
                                        <p:cTn id="35" dur="26">
                                          <p:stCondLst>
                                            <p:cond delay="1808"/>
                                          </p:stCondLst>
                                        </p:cTn>
                                        <p:tgtEl>
                                          <p:spTgt spid="75"/>
                                        </p:tgtEl>
                                      </p:cBhvr>
                                      <p:to x="100000" y="95000"/>
                                    </p:animScale>
                                    <p:animScale>
                                      <p:cBhvr>
                                        <p:cTn id="36" dur="166" decel="50000">
                                          <p:stCondLst>
                                            <p:cond delay="1834"/>
                                          </p:stCondLst>
                                        </p:cTn>
                                        <p:tgtEl>
                                          <p:spTgt spid="75"/>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81"/>
                                        </p:tgtEl>
                                        <p:attrNameLst>
                                          <p:attrName>style.visibility</p:attrName>
                                        </p:attrNameLst>
                                      </p:cBhvr>
                                      <p:to>
                                        <p:strVal val="visible"/>
                                      </p:to>
                                    </p:set>
                                    <p:animEffect transition="in" filter="wipe(down)">
                                      <p:cBhvr>
                                        <p:cTn id="41" dur="1250"/>
                                        <p:tgtEl>
                                          <p:spTgt spid="81"/>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77"/>
                                        </p:tgtEl>
                                        <p:attrNameLst>
                                          <p:attrName>style.visibility</p:attrName>
                                        </p:attrNameLst>
                                      </p:cBhvr>
                                      <p:to>
                                        <p:strVal val="visible"/>
                                      </p:to>
                                    </p:set>
                                    <p:animEffect transition="in" filter="wipe(down)">
                                      <p:cBhvr>
                                        <p:cTn id="44" dur="500"/>
                                        <p:tgtEl>
                                          <p:spTgt spid="77"/>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37"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arn(outVertical)">
                                      <p:cBhvr>
                                        <p:cTn id="49" dur="1750"/>
                                        <p:tgtEl>
                                          <p:spTgt spid="8"/>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1" grpId="0" animBg="1"/>
      <p:bldP spid="77" grpId="0"/>
      <p:bldP spid="74" grpId="0"/>
      <p:bldP spid="75" grpId="0"/>
      <p:bldP spid="1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14" name="Ellipse 16"/>
          <p:cNvSpPr/>
          <p:nvPr/>
        </p:nvSpPr>
        <p:spPr>
          <a:xfrm>
            <a:off x="2953656" y="3679370"/>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Trend </a:t>
            </a:r>
            <a:r>
              <a:rPr lang="de-DE" sz="2000" b="1" dirty="0" err="1">
                <a:solidFill>
                  <a:schemeClr val="tx1"/>
                </a:solidFill>
              </a:rPr>
              <a:t>scouts</a:t>
            </a:r>
            <a:endParaRPr lang="de-DE" sz="2000" b="1" dirty="0">
              <a:solidFill>
                <a:schemeClr val="tx1"/>
              </a:solidFill>
            </a:endParaRPr>
          </a:p>
        </p:txBody>
      </p:sp>
      <p:sp>
        <p:nvSpPr>
          <p:cNvPr id="15" name="Ellipse 16"/>
          <p:cNvSpPr/>
          <p:nvPr/>
        </p:nvSpPr>
        <p:spPr>
          <a:xfrm>
            <a:off x="5466080" y="1937657"/>
            <a:ext cx="1879602"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Corporate </a:t>
            </a:r>
            <a:r>
              <a:rPr lang="de-DE" sz="2000" b="1" dirty="0" err="1">
                <a:solidFill>
                  <a:schemeClr val="tx1"/>
                </a:solidFill>
              </a:rPr>
              <a:t>incubator</a:t>
            </a:r>
            <a:endParaRPr lang="de-DE" sz="2000" b="1" dirty="0">
              <a:solidFill>
                <a:schemeClr val="tx1"/>
              </a:solidFill>
            </a:endParaRPr>
          </a:p>
        </p:txBody>
      </p:sp>
      <p:sp>
        <p:nvSpPr>
          <p:cNvPr id="26" name="Ellipse 16"/>
          <p:cNvSpPr/>
          <p:nvPr/>
        </p:nvSpPr>
        <p:spPr>
          <a:xfrm>
            <a:off x="2031999" y="4775199"/>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Acquisitions</a:t>
            </a:r>
            <a:endParaRPr lang="de-DE" sz="2000" b="1" dirty="0">
              <a:solidFill>
                <a:schemeClr val="tx1"/>
              </a:solidFill>
            </a:endParaRPr>
          </a:p>
        </p:txBody>
      </p:sp>
      <p:sp>
        <p:nvSpPr>
          <p:cNvPr id="25" name="Ellipse 16"/>
          <p:cNvSpPr/>
          <p:nvPr/>
        </p:nvSpPr>
        <p:spPr>
          <a:xfrm>
            <a:off x="1758646" y="5384800"/>
            <a:ext cx="2432353"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Open </a:t>
            </a:r>
            <a:r>
              <a:rPr lang="de-DE" sz="2000" b="1" dirty="0" err="1">
                <a:solidFill>
                  <a:schemeClr val="tx1"/>
                </a:solidFill>
              </a:rPr>
              <a:t>innovation</a:t>
            </a:r>
            <a:endParaRPr lang="de-DE" sz="2000" b="1" dirty="0">
              <a:solidFill>
                <a:schemeClr val="tx1"/>
              </a:solidFill>
            </a:endParaRPr>
          </a:p>
        </p:txBody>
      </p:sp>
      <p:sp>
        <p:nvSpPr>
          <p:cNvPr id="27" name="Ellipse 16"/>
          <p:cNvSpPr/>
          <p:nvPr/>
        </p:nvSpPr>
        <p:spPr>
          <a:xfrm>
            <a:off x="573313" y="5020733"/>
            <a:ext cx="1771954"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Hackathons</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48</a:t>
            </a:fld>
            <a:endParaRPr lang="en-US" noProof="0" dirty="0"/>
          </a:p>
        </p:txBody>
      </p:sp>
    </p:spTree>
    <p:extLst>
      <p:ext uri="{BB962C8B-B14F-4D97-AF65-F5344CB8AC3E}">
        <p14:creationId xmlns:p14="http://schemas.microsoft.com/office/powerpoint/2010/main" val="211341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UQBATE is an internal new business program (incubator) at Deutsche Telekom</a:t>
            </a:r>
          </a:p>
        </p:txBody>
      </p:sp>
      <p:sp>
        <p:nvSpPr>
          <p:cNvPr id="10" name="Rectangle 9"/>
          <p:cNvSpPr/>
          <p:nvPr/>
        </p:nvSpPr>
        <p:spPr>
          <a:xfrm>
            <a:off x="6874244" y="6257281"/>
            <a:ext cx="2686953" cy="400110"/>
          </a:xfrm>
          <a:prstGeom prst="rect">
            <a:avLst/>
          </a:prstGeom>
        </p:spPr>
        <p:txBody>
          <a:bodyPr wrap="square">
            <a:spAutoFit/>
          </a:bodyPr>
          <a:lstStyle/>
          <a:p>
            <a:pPr algn="r"/>
            <a:r>
              <a:rPr lang="en-US" sz="1000" dirty="0" err="1"/>
              <a:t>Villano</a:t>
            </a:r>
            <a:r>
              <a:rPr lang="en-US" sz="1000" dirty="0"/>
              <a:t> (2013), What Corporate Incubators and Accelerators Mean for Your Business</a:t>
            </a:r>
          </a:p>
        </p:txBody>
      </p:sp>
      <p:pic>
        <p:nvPicPr>
          <p:cNvPr id="111619"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18717" y="2372133"/>
            <a:ext cx="3809591" cy="23449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684123" y="1354914"/>
            <a:ext cx="4812574" cy="3477875"/>
          </a:xfrm>
          <a:prstGeom prst="rect">
            <a:avLst/>
          </a:prstGeom>
        </p:spPr>
        <p:txBody>
          <a:bodyPr wrap="square">
            <a:spAutoFit/>
          </a:bodyPr>
          <a:lstStyle/>
          <a:p>
            <a:pPr marL="285750" indent="-285750">
              <a:spcAft>
                <a:spcPts val="1200"/>
              </a:spcAft>
              <a:buFont typeface="Wingdings" panose="05000000000000000000" pitchFamily="2" charset="2"/>
              <a:buChar char="ü"/>
            </a:pPr>
            <a:r>
              <a:rPr lang="en-US" sz="2000" dirty="0"/>
              <a:t>We are looking for colleagues with </a:t>
            </a:r>
            <a:r>
              <a:rPr lang="en-US" sz="2000" b="1" dirty="0">
                <a:solidFill>
                  <a:srgbClr val="FF0000"/>
                </a:solidFill>
              </a:rPr>
              <a:t>ideas for new business</a:t>
            </a:r>
            <a:r>
              <a:rPr lang="en-US" sz="2000" dirty="0"/>
              <a:t> – apart from today‘s core business. </a:t>
            </a:r>
          </a:p>
          <a:p>
            <a:pPr marL="285750" indent="-285750">
              <a:spcAft>
                <a:spcPts val="1200"/>
              </a:spcAft>
              <a:buFont typeface="Wingdings" panose="05000000000000000000" pitchFamily="2" charset="2"/>
              <a:buChar char="ü"/>
            </a:pPr>
            <a:r>
              <a:rPr lang="en-US" sz="2000" dirty="0"/>
              <a:t>We are looking for colleagues who do not have ideas themselves but have a </a:t>
            </a:r>
            <a:r>
              <a:rPr lang="en-US" sz="2000" b="1" dirty="0">
                <a:solidFill>
                  <a:srgbClr val="FF0000"/>
                </a:solidFill>
              </a:rPr>
              <a:t>serious interest in joining another team of </a:t>
            </a:r>
            <a:r>
              <a:rPr lang="en-US" sz="2000" b="1" dirty="0" err="1">
                <a:solidFill>
                  <a:srgbClr val="FF0000"/>
                </a:solidFill>
              </a:rPr>
              <a:t>intrapreneurs</a:t>
            </a:r>
            <a:r>
              <a:rPr lang="en-US" sz="2000" dirty="0"/>
              <a:t> to make their ideas come true. </a:t>
            </a:r>
          </a:p>
          <a:p>
            <a:pPr marL="285750" indent="-285750">
              <a:spcAft>
                <a:spcPts val="1200"/>
              </a:spcAft>
              <a:buFont typeface="Wingdings" panose="05000000000000000000" pitchFamily="2" charset="2"/>
              <a:buChar char="ü"/>
            </a:pPr>
            <a:r>
              <a:rPr lang="en-US" sz="2000" dirty="0"/>
              <a:t>We are looking for </a:t>
            </a:r>
            <a:r>
              <a:rPr lang="en-US" sz="2000" b="1" dirty="0">
                <a:solidFill>
                  <a:srgbClr val="FF0000"/>
                </a:solidFill>
              </a:rPr>
              <a:t>external partners to support our teams </a:t>
            </a:r>
            <a:r>
              <a:rPr lang="en-US" sz="2000" dirty="0"/>
              <a:t>with their know how and experience. </a:t>
            </a:r>
          </a:p>
        </p:txBody>
      </p:sp>
      <p:pic>
        <p:nvPicPr>
          <p:cNvPr id="111622" name="Picture 6"/>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0563" y="1183365"/>
            <a:ext cx="4045312" cy="1101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oliennummernplatzhalter 4"/>
          <p:cNvSpPr>
            <a:spLocks noGrp="1"/>
          </p:cNvSpPr>
          <p:nvPr>
            <p:ph type="sldNum" sz="quarter" idx="12"/>
          </p:nvPr>
        </p:nvSpPr>
        <p:spPr/>
        <p:txBody>
          <a:bodyPr/>
          <a:lstStyle/>
          <a:p>
            <a:pPr>
              <a:defRPr/>
            </a:pPr>
            <a:fld id="{1E22FD99-F3E8-44B7-A21D-631F8D93DFDB}" type="slidenum">
              <a:rPr lang="de-DE" smtClean="0"/>
              <a:pPr>
                <a:defRPr/>
              </a:pPr>
              <a:t>49</a:t>
            </a:fld>
            <a:endParaRPr lang="de-DE" dirty="0"/>
          </a:p>
        </p:txBody>
      </p:sp>
    </p:spTree>
    <p:extLst>
      <p:ext uri="{BB962C8B-B14F-4D97-AF65-F5344CB8AC3E}">
        <p14:creationId xmlns:p14="http://schemas.microsoft.com/office/powerpoint/2010/main" val="2526071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14" name="Ellipse 16"/>
          <p:cNvSpPr/>
          <p:nvPr/>
        </p:nvSpPr>
        <p:spPr>
          <a:xfrm>
            <a:off x="2953656" y="3679370"/>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Trend </a:t>
            </a:r>
            <a:r>
              <a:rPr lang="de-DE" sz="2000" b="1" dirty="0" err="1">
                <a:solidFill>
                  <a:schemeClr val="tx1"/>
                </a:solidFill>
              </a:rPr>
              <a:t>scouts</a:t>
            </a:r>
            <a:endParaRPr lang="de-DE" sz="2000" b="1" dirty="0">
              <a:solidFill>
                <a:schemeClr val="tx1"/>
              </a:solidFill>
            </a:endParaRPr>
          </a:p>
        </p:txBody>
      </p:sp>
      <p:sp>
        <p:nvSpPr>
          <p:cNvPr id="15" name="Ellipse 16"/>
          <p:cNvSpPr/>
          <p:nvPr/>
        </p:nvSpPr>
        <p:spPr>
          <a:xfrm>
            <a:off x="6001657" y="2002972"/>
            <a:ext cx="1879602"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Corporate </a:t>
            </a:r>
            <a:r>
              <a:rPr lang="de-DE" sz="2000" b="1" dirty="0" err="1">
                <a:solidFill>
                  <a:schemeClr val="tx1"/>
                </a:solidFill>
              </a:rPr>
              <a:t>incubator</a:t>
            </a:r>
            <a:endParaRPr lang="de-DE" sz="2000" b="1" dirty="0">
              <a:solidFill>
                <a:schemeClr val="tx1"/>
              </a:solidFill>
            </a:endParaRPr>
          </a:p>
        </p:txBody>
      </p:sp>
      <p:sp>
        <p:nvSpPr>
          <p:cNvPr id="25" name="Ellipse 16"/>
          <p:cNvSpPr/>
          <p:nvPr/>
        </p:nvSpPr>
        <p:spPr>
          <a:xfrm>
            <a:off x="5606868" y="4335417"/>
            <a:ext cx="1879602"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Corporate </a:t>
            </a:r>
            <a:r>
              <a:rPr lang="de-DE" sz="2000" b="1" dirty="0" err="1">
                <a:solidFill>
                  <a:schemeClr val="tx1"/>
                </a:solidFill>
              </a:rPr>
              <a:t>accelerator</a:t>
            </a:r>
            <a:endParaRPr lang="de-DE" sz="2000" b="1" dirty="0">
              <a:solidFill>
                <a:schemeClr val="tx1"/>
              </a:solidFill>
            </a:endParaRPr>
          </a:p>
        </p:txBody>
      </p:sp>
      <p:sp>
        <p:nvSpPr>
          <p:cNvPr id="27" name="Ellipse 16"/>
          <p:cNvSpPr/>
          <p:nvPr/>
        </p:nvSpPr>
        <p:spPr>
          <a:xfrm>
            <a:off x="2031999" y="4775199"/>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Acquisitions</a:t>
            </a:r>
            <a:endParaRPr lang="de-DE" sz="2000" b="1" dirty="0">
              <a:solidFill>
                <a:schemeClr val="tx1"/>
              </a:solidFill>
            </a:endParaRPr>
          </a:p>
        </p:txBody>
      </p:sp>
      <p:sp>
        <p:nvSpPr>
          <p:cNvPr id="26" name="Ellipse 16"/>
          <p:cNvSpPr/>
          <p:nvPr/>
        </p:nvSpPr>
        <p:spPr>
          <a:xfrm>
            <a:off x="1758646" y="5384800"/>
            <a:ext cx="2432353"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Open </a:t>
            </a:r>
            <a:r>
              <a:rPr lang="de-DE" sz="2000" b="1" dirty="0" err="1">
                <a:solidFill>
                  <a:schemeClr val="tx1"/>
                </a:solidFill>
              </a:rPr>
              <a:t>innovation</a:t>
            </a:r>
            <a:endParaRPr lang="de-DE" sz="2000" b="1" dirty="0">
              <a:solidFill>
                <a:schemeClr val="tx1"/>
              </a:solidFill>
            </a:endParaRPr>
          </a:p>
        </p:txBody>
      </p:sp>
      <p:sp>
        <p:nvSpPr>
          <p:cNvPr id="28" name="Ellipse 16"/>
          <p:cNvSpPr/>
          <p:nvPr/>
        </p:nvSpPr>
        <p:spPr>
          <a:xfrm>
            <a:off x="573313" y="5020733"/>
            <a:ext cx="1771954"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Hackathons</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50</a:t>
            </a:fld>
            <a:endParaRPr lang="en-US" noProof="0" dirty="0"/>
          </a:p>
        </p:txBody>
      </p:sp>
    </p:spTree>
    <p:extLst>
      <p:ext uri="{BB962C8B-B14F-4D97-AF65-F5344CB8AC3E}">
        <p14:creationId xmlns:p14="http://schemas.microsoft.com/office/powerpoint/2010/main" val="399880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extLst>
              <p:ext uri="{D42A27DB-BD31-4B8C-83A1-F6EECF244321}">
                <p14:modId xmlns:p14="http://schemas.microsoft.com/office/powerpoint/2010/main" val="318180936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6820"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1588" y="1588"/>
                        <a:ext cx="1587" cy="1587"/>
                      </a:xfrm>
                      <a:prstGeom prst="rect">
                        <a:avLst/>
                      </a:prstGeom>
                    </p:spPr>
                  </p:pic>
                </p:oleObj>
              </mc:Fallback>
            </mc:AlternateContent>
          </a:graphicData>
        </a:graphic>
      </p:graphicFrame>
      <p:pic>
        <p:nvPicPr>
          <p:cNvPr id="9" name="Picture 2" descr="Hochdruckreiniger K 2 Premium Home | Kärcher Deutschland"/>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79512" y="1837928"/>
            <a:ext cx="3672408" cy="3672408"/>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p:cNvSpPr>
            <a:spLocks noGrp="1"/>
          </p:cNvSpPr>
          <p:nvPr>
            <p:ph type="title"/>
          </p:nvPr>
        </p:nvSpPr>
        <p:spPr/>
        <p:txBody>
          <a:bodyPr/>
          <a:lstStyle/>
          <a:p>
            <a:r>
              <a:rPr lang="en-US" dirty="0" err="1"/>
              <a:t>Kärcher</a:t>
            </a:r>
            <a:endParaRPr lang="en-US" dirty="0"/>
          </a:p>
        </p:txBody>
      </p:sp>
      <p:sp>
        <p:nvSpPr>
          <p:cNvPr id="3" name="Date Placeholder 2"/>
          <p:cNvSpPr>
            <a:spLocks noGrp="1"/>
          </p:cNvSpPr>
          <p:nvPr>
            <p:ph type="dt" sz="half" idx="10"/>
          </p:nvPr>
        </p:nvSpPr>
        <p:spPr/>
        <p:txBody>
          <a:bodyPr/>
          <a:lstStyle/>
          <a:p>
            <a:r>
              <a:rPr lang="en-US"/>
              <a:t>2017</a:t>
            </a:r>
            <a:endParaRPr lang="de-DE"/>
          </a:p>
        </p:txBody>
      </p:sp>
      <p:sp>
        <p:nvSpPr>
          <p:cNvPr id="7" name="Footer Placeholder 6"/>
          <p:cNvSpPr>
            <a:spLocks noGrp="1"/>
          </p:cNvSpPr>
          <p:nvPr>
            <p:ph type="ftr" sz="quarter" idx="11"/>
          </p:nvPr>
        </p:nvSpPr>
        <p:spPr/>
        <p:txBody>
          <a:bodyPr/>
          <a:lstStyle/>
          <a:p>
            <a:r>
              <a:rPr lang="de-DE"/>
              <a:t>Bianca Schmitz, Jens Weinmann, ESMT Berlin</a:t>
            </a:r>
            <a:endParaRPr lang="de-DE" dirty="0"/>
          </a:p>
        </p:txBody>
      </p:sp>
      <p:sp>
        <p:nvSpPr>
          <p:cNvPr id="8" name="Slide Number Placeholder 7"/>
          <p:cNvSpPr>
            <a:spLocks noGrp="1"/>
          </p:cNvSpPr>
          <p:nvPr>
            <p:ph type="sldNum" sz="quarter" idx="12"/>
          </p:nvPr>
        </p:nvSpPr>
        <p:spPr/>
        <p:txBody>
          <a:bodyPr/>
          <a:lstStyle/>
          <a:p>
            <a:fld id="{03865D17-A819-4EDB-94AB-27B14D65E22C}" type="slidenum">
              <a:rPr lang="de-DE" smtClean="0"/>
              <a:pPr/>
              <a:t>51</a:t>
            </a:fld>
            <a:endParaRPr lang="de-DE"/>
          </a:p>
        </p:txBody>
      </p:sp>
      <p:sp>
        <p:nvSpPr>
          <p:cNvPr id="63" name="Rectangle 62"/>
          <p:cNvSpPr/>
          <p:nvPr/>
        </p:nvSpPr>
        <p:spPr>
          <a:xfrm>
            <a:off x="2846766" y="2094017"/>
            <a:ext cx="6312576" cy="2923877"/>
          </a:xfrm>
          <a:prstGeom prst="rect">
            <a:avLst/>
          </a:prstGeom>
        </p:spPr>
        <p:txBody>
          <a:bodyPr wrap="square">
            <a:spAutoFit/>
          </a:bodyPr>
          <a:lstStyle/>
          <a:p>
            <a:pPr algn="ctr"/>
            <a:r>
              <a:rPr lang="en-US" sz="3200" b="1" dirty="0"/>
              <a:t>“Our goal is and has been: We want to be present in every country in the world. We enter up to ten additional countries each year, operating sales by ourselves.”</a:t>
            </a:r>
          </a:p>
          <a:p>
            <a:pPr algn="ctr"/>
            <a:r>
              <a:rPr lang="en-US" sz="2400" dirty="0" err="1"/>
              <a:t>Kärcher</a:t>
            </a:r>
            <a:endParaRPr lang="en-US" dirty="0"/>
          </a:p>
        </p:txBody>
      </p:sp>
    </p:spTree>
    <p:extLst>
      <p:ext uri="{BB962C8B-B14F-4D97-AF65-F5344CB8AC3E}">
        <p14:creationId xmlns:p14="http://schemas.microsoft.com/office/powerpoint/2010/main" val="21406891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r>
              <a:rPr lang="en-US"/>
              <a:t>2017</a:t>
            </a:r>
            <a:endParaRPr lang="de-DE"/>
          </a:p>
        </p:txBody>
      </p:sp>
      <p:sp>
        <p:nvSpPr>
          <p:cNvPr id="5" name="Fußzeilenplatzhalter 4"/>
          <p:cNvSpPr>
            <a:spLocks noGrp="1"/>
          </p:cNvSpPr>
          <p:nvPr>
            <p:ph type="ftr" sz="quarter" idx="11"/>
          </p:nvPr>
        </p:nvSpPr>
        <p:spPr/>
        <p:txBody>
          <a:bodyPr/>
          <a:lstStyle/>
          <a:p>
            <a:r>
              <a:rPr lang="de-DE"/>
              <a:t>Bianca Schmitz, Jens Weinmann, ESMT Berlin</a:t>
            </a:r>
            <a:endParaRPr lang="de-DE" dirty="0"/>
          </a:p>
        </p:txBody>
      </p:sp>
      <p:sp>
        <p:nvSpPr>
          <p:cNvPr id="6" name="Foliennummernplatzhalter 5"/>
          <p:cNvSpPr>
            <a:spLocks noGrp="1"/>
          </p:cNvSpPr>
          <p:nvPr>
            <p:ph type="sldNum" sz="quarter" idx="12"/>
          </p:nvPr>
        </p:nvSpPr>
        <p:spPr/>
        <p:txBody>
          <a:bodyPr/>
          <a:lstStyle/>
          <a:p>
            <a:fld id="{03865D17-A819-4EDB-94AB-27B14D65E22C}" type="slidenum">
              <a:rPr lang="de-DE" smtClean="0"/>
              <a:pPr/>
              <a:t>52</a:t>
            </a:fld>
            <a:endParaRPr lang="de-DE"/>
          </a:p>
        </p:txBody>
      </p:sp>
      <p:pic>
        <p:nvPicPr>
          <p:cNvPr id="7" name="Picture 2" descr="http://www.karcher.de/versions/mount_rushmore/assets/rushmore_ani_6.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90709" y="908721"/>
            <a:ext cx="6524582" cy="5040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4475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r>
              <a:rPr lang="en-US"/>
              <a:t>2017</a:t>
            </a:r>
            <a:endParaRPr lang="de-DE"/>
          </a:p>
        </p:txBody>
      </p:sp>
      <p:sp>
        <p:nvSpPr>
          <p:cNvPr id="5" name="Fußzeilenplatzhalter 4"/>
          <p:cNvSpPr>
            <a:spLocks noGrp="1"/>
          </p:cNvSpPr>
          <p:nvPr>
            <p:ph type="ftr" sz="quarter" idx="11"/>
          </p:nvPr>
        </p:nvSpPr>
        <p:spPr/>
        <p:txBody>
          <a:bodyPr/>
          <a:lstStyle/>
          <a:p>
            <a:r>
              <a:rPr lang="de-DE"/>
              <a:t>Bianca Schmitz, Jens Weinmann, ESMT Berlin</a:t>
            </a:r>
            <a:endParaRPr lang="de-DE" dirty="0"/>
          </a:p>
        </p:txBody>
      </p:sp>
      <p:sp>
        <p:nvSpPr>
          <p:cNvPr id="6" name="Foliennummernplatzhalter 5"/>
          <p:cNvSpPr>
            <a:spLocks noGrp="1"/>
          </p:cNvSpPr>
          <p:nvPr>
            <p:ph type="sldNum" sz="quarter" idx="12"/>
          </p:nvPr>
        </p:nvSpPr>
        <p:spPr/>
        <p:txBody>
          <a:bodyPr/>
          <a:lstStyle/>
          <a:p>
            <a:fld id="{03865D17-A819-4EDB-94AB-27B14D65E22C}" type="slidenum">
              <a:rPr lang="de-DE" smtClean="0"/>
              <a:pPr/>
              <a:t>53</a:t>
            </a:fld>
            <a:endParaRPr lang="de-DE"/>
          </a:p>
        </p:txBody>
      </p:sp>
      <p:pic>
        <p:nvPicPr>
          <p:cNvPr id="7" name="Picture 4" descr="http://brilliance-services.org/wp-content/uploads/2014/07/Mt_rush_wall_3.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22586" y="684683"/>
            <a:ext cx="7460828" cy="5595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431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2197" name="Picture 5"/>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506085" y="3447505"/>
            <a:ext cx="5849664" cy="3051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bwMode="auto">
          <a:xfrm>
            <a:off x="2396358" y="3137338"/>
            <a:ext cx="6306207" cy="3373821"/>
          </a:xfrm>
          <a:prstGeom prst="rect">
            <a:avLst/>
          </a:prstGeom>
          <a:solidFill>
            <a:schemeClr val="bg1"/>
          </a:solidFill>
          <a:ln w="9525" cap="flat" cmpd="sng" algn="ctr">
            <a:noFill/>
            <a:prstDash val="solid"/>
            <a:round/>
            <a:headEnd type="none" w="med" len="med"/>
            <a:tailEnd type="none" w="med" len="med"/>
          </a:ln>
          <a:effectLst/>
        </p:spPr>
        <p:txBody>
          <a:bodyPr vert="horz" wrap="none" lIns="72000" tIns="72000" rIns="72000" bIns="72000" numCol="1" rtlCol="0" anchor="ctr" anchorCtr="0" compatLnSpc="1">
            <a:prstTxWarp prst="textNoShape">
              <a:avLst/>
            </a:prstTxWarp>
          </a:bodyPr>
          <a:lstStyle/>
          <a:p>
            <a:pPr marL="0" marR="0" indent="0" algn="ctr" defTabSz="914400" rtl="0" eaLnBrk="0" fontAlgn="base" latinLnBrk="0" hangingPunct="0">
              <a:lnSpc>
                <a:spcPct val="9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Narrow" pitchFamily="34" charset="0"/>
            </a:endParaRPr>
          </a:p>
        </p:txBody>
      </p:sp>
      <p:sp>
        <p:nvSpPr>
          <p:cNvPr id="2" name="Title 1"/>
          <p:cNvSpPr>
            <a:spLocks noGrp="1"/>
          </p:cNvSpPr>
          <p:nvPr>
            <p:ph type="title"/>
          </p:nvPr>
        </p:nvSpPr>
        <p:spPr/>
        <p:txBody>
          <a:bodyPr/>
          <a:lstStyle/>
          <a:p>
            <a:r>
              <a:rPr lang="de-DE" dirty="0" err="1"/>
              <a:t>TechStars</a:t>
            </a:r>
            <a:r>
              <a:rPr lang="de-DE" dirty="0"/>
              <a:t> </a:t>
            </a:r>
            <a:r>
              <a:rPr lang="de-DE" dirty="0" err="1"/>
              <a:t>organizes</a:t>
            </a:r>
            <a:r>
              <a:rPr lang="de-DE" dirty="0"/>
              <a:t> </a:t>
            </a:r>
            <a:r>
              <a:rPr lang="de-DE" dirty="0" err="1"/>
              <a:t>accelerators</a:t>
            </a:r>
            <a:r>
              <a:rPr lang="de-DE" dirty="0"/>
              <a:t> </a:t>
            </a:r>
            <a:r>
              <a:rPr lang="de-DE" dirty="0" err="1"/>
              <a:t>for</a:t>
            </a:r>
            <a:r>
              <a:rPr lang="de-DE" dirty="0"/>
              <a:t> large </a:t>
            </a:r>
            <a:r>
              <a:rPr lang="de-DE" dirty="0" err="1"/>
              <a:t>corporations</a:t>
            </a:r>
            <a:endParaRPr lang="en-US" dirty="0"/>
          </a:p>
        </p:txBody>
      </p:sp>
      <p:pic>
        <p:nvPicPr>
          <p:cNvPr id="392194" name="Picture 2" descr="http://www.techstars.com/images/logo@2x.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44869" y="1080170"/>
            <a:ext cx="3161793" cy="2088699"/>
          </a:xfrm>
          <a:prstGeom prst="rect">
            <a:avLst/>
          </a:prstGeom>
          <a:noFill/>
          <a:extLst>
            <a:ext uri="{909E8E84-426E-40DD-AFC4-6F175D3DCCD1}">
              <a14:hiddenFill xmlns:a14="http://schemas.microsoft.com/office/drawing/2010/main">
                <a:solidFill>
                  <a:srgbClr val="FFFFFF"/>
                </a:solidFill>
              </a14:hiddenFill>
            </a:ext>
          </a:extLst>
        </p:spPr>
      </p:pic>
      <p:pic>
        <p:nvPicPr>
          <p:cNvPr id="392196"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17986" y="1397873"/>
            <a:ext cx="1583779" cy="15837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02" name="Picture 10"/>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09905" y="3708838"/>
            <a:ext cx="1676400" cy="205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04" name="Picture 1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31783" y="3055226"/>
            <a:ext cx="160020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05" name="Picture 13"/>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207173" y="4089510"/>
            <a:ext cx="1676400" cy="2305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06" name="Picture 14"/>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963386" y="4455729"/>
            <a:ext cx="1695450" cy="217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07" name="Picture 15"/>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751458" y="4033673"/>
            <a:ext cx="1619250" cy="2038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08" name="Picture 16"/>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7460375" y="3684369"/>
            <a:ext cx="1638300" cy="229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09" name="Picture 17"/>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6290442" y="1259764"/>
            <a:ext cx="1676400" cy="2257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2210" name="Picture 18"/>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8070467" y="1540259"/>
            <a:ext cx="1647825" cy="229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Foliennummernplatzhalter 4"/>
          <p:cNvSpPr>
            <a:spLocks noGrp="1"/>
          </p:cNvSpPr>
          <p:nvPr>
            <p:ph type="sldNum" sz="quarter" idx="12"/>
          </p:nvPr>
        </p:nvSpPr>
        <p:spPr/>
        <p:txBody>
          <a:bodyPr/>
          <a:lstStyle/>
          <a:p>
            <a:pPr>
              <a:defRPr/>
            </a:pPr>
            <a:fld id="{1E22FD99-F3E8-44B7-A21D-631F8D93DFDB}" type="slidenum">
              <a:rPr lang="de-DE" smtClean="0"/>
              <a:pPr>
                <a:defRPr/>
              </a:pPr>
              <a:t>54</a:t>
            </a:fld>
            <a:endParaRPr lang="de-DE" dirty="0"/>
          </a:p>
        </p:txBody>
      </p:sp>
      <p:sp>
        <p:nvSpPr>
          <p:cNvPr id="6" name="Fußzeilenplatzhalter 5"/>
          <p:cNvSpPr>
            <a:spLocks noGrp="1"/>
          </p:cNvSpPr>
          <p:nvPr>
            <p:ph type="ftr" sz="quarter" idx="11"/>
          </p:nvPr>
        </p:nvSpPr>
        <p:spPr/>
        <p:txBody>
          <a:bodyPr/>
          <a:lstStyle/>
          <a:p>
            <a:pPr>
              <a:defRPr/>
            </a:pPr>
            <a:r>
              <a:rPr lang="de-DE"/>
              <a:t>Bianca Schmitz, Jens Weinmann, ESMT Berlin</a:t>
            </a:r>
            <a:endParaRPr lang="de-DE" dirty="0"/>
          </a:p>
        </p:txBody>
      </p:sp>
    </p:spTree>
    <p:extLst>
      <p:ext uri="{BB962C8B-B14F-4D97-AF65-F5344CB8AC3E}">
        <p14:creationId xmlns:p14="http://schemas.microsoft.com/office/powerpoint/2010/main" val="1620338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2196"/>
                                        </p:tgtEl>
                                        <p:attrNameLst>
                                          <p:attrName>style.visibility</p:attrName>
                                        </p:attrNameLst>
                                      </p:cBhvr>
                                      <p:to>
                                        <p:strVal val="visible"/>
                                      </p:to>
                                    </p:set>
                                    <p:animEffect transition="in" filter="fade">
                                      <p:cBhvr>
                                        <p:cTn id="7" dur="500"/>
                                        <p:tgtEl>
                                          <p:spTgt spid="392196"/>
                                        </p:tgtEl>
                                      </p:cBhvr>
                                    </p:animEffect>
                                  </p:childTnLst>
                                </p:cTn>
                              </p:par>
                              <p:par>
                                <p:cTn id="8" presetID="10" presetClass="entr" presetSubtype="0" fill="hold" nodeType="withEffect">
                                  <p:stCondLst>
                                    <p:cond delay="0"/>
                                  </p:stCondLst>
                                  <p:childTnLst>
                                    <p:set>
                                      <p:cBhvr>
                                        <p:cTn id="9" dur="1" fill="hold">
                                          <p:stCondLst>
                                            <p:cond delay="0"/>
                                          </p:stCondLst>
                                        </p:cTn>
                                        <p:tgtEl>
                                          <p:spTgt spid="392204"/>
                                        </p:tgtEl>
                                        <p:attrNameLst>
                                          <p:attrName>style.visibility</p:attrName>
                                        </p:attrNameLst>
                                      </p:cBhvr>
                                      <p:to>
                                        <p:strVal val="visible"/>
                                      </p:to>
                                    </p:set>
                                    <p:animEffect transition="in" filter="fade">
                                      <p:cBhvr>
                                        <p:cTn id="10" dur="500"/>
                                        <p:tgtEl>
                                          <p:spTgt spid="39220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92197"/>
                                        </p:tgtEl>
                                        <p:attrNameLst>
                                          <p:attrName>style.visibility</p:attrName>
                                        </p:attrNameLst>
                                      </p:cBhvr>
                                      <p:to>
                                        <p:strVal val="visible"/>
                                      </p:to>
                                    </p:set>
                                    <p:animEffect transition="in" filter="fade">
                                      <p:cBhvr>
                                        <p:cTn id="15" dur="500"/>
                                        <p:tgtEl>
                                          <p:spTgt spid="39219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par>
                                <p:cTn id="21" presetID="10" presetClass="entr" presetSubtype="0" fill="hold" nodeType="withEffect">
                                  <p:stCondLst>
                                    <p:cond delay="500"/>
                                  </p:stCondLst>
                                  <p:childTnLst>
                                    <p:set>
                                      <p:cBhvr>
                                        <p:cTn id="22" dur="1" fill="hold">
                                          <p:stCondLst>
                                            <p:cond delay="0"/>
                                          </p:stCondLst>
                                        </p:cTn>
                                        <p:tgtEl>
                                          <p:spTgt spid="392202"/>
                                        </p:tgtEl>
                                        <p:attrNameLst>
                                          <p:attrName>style.visibility</p:attrName>
                                        </p:attrNameLst>
                                      </p:cBhvr>
                                      <p:to>
                                        <p:strVal val="visible"/>
                                      </p:to>
                                    </p:set>
                                    <p:animEffect transition="in" filter="fade">
                                      <p:cBhvr>
                                        <p:cTn id="23" dur="500"/>
                                        <p:tgtEl>
                                          <p:spTgt spid="39220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92205"/>
                                        </p:tgtEl>
                                        <p:attrNameLst>
                                          <p:attrName>style.visibility</p:attrName>
                                        </p:attrNameLst>
                                      </p:cBhvr>
                                      <p:to>
                                        <p:strVal val="visible"/>
                                      </p:to>
                                    </p:set>
                                    <p:animEffect transition="in" filter="fade">
                                      <p:cBhvr>
                                        <p:cTn id="28" dur="500"/>
                                        <p:tgtEl>
                                          <p:spTgt spid="39220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92206"/>
                                        </p:tgtEl>
                                        <p:attrNameLst>
                                          <p:attrName>style.visibility</p:attrName>
                                        </p:attrNameLst>
                                      </p:cBhvr>
                                      <p:to>
                                        <p:strVal val="visible"/>
                                      </p:to>
                                    </p:set>
                                    <p:animEffect transition="in" filter="fade">
                                      <p:cBhvr>
                                        <p:cTn id="33" dur="500"/>
                                        <p:tgtEl>
                                          <p:spTgt spid="39220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92207"/>
                                        </p:tgtEl>
                                        <p:attrNameLst>
                                          <p:attrName>style.visibility</p:attrName>
                                        </p:attrNameLst>
                                      </p:cBhvr>
                                      <p:to>
                                        <p:strVal val="visible"/>
                                      </p:to>
                                    </p:set>
                                    <p:animEffect transition="in" filter="fade">
                                      <p:cBhvr>
                                        <p:cTn id="38" dur="500"/>
                                        <p:tgtEl>
                                          <p:spTgt spid="39220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92208"/>
                                        </p:tgtEl>
                                        <p:attrNameLst>
                                          <p:attrName>style.visibility</p:attrName>
                                        </p:attrNameLst>
                                      </p:cBhvr>
                                      <p:to>
                                        <p:strVal val="visible"/>
                                      </p:to>
                                    </p:set>
                                    <p:animEffect transition="in" filter="fade">
                                      <p:cBhvr>
                                        <p:cTn id="43" dur="500"/>
                                        <p:tgtEl>
                                          <p:spTgt spid="39220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392210"/>
                                        </p:tgtEl>
                                        <p:attrNameLst>
                                          <p:attrName>style.visibility</p:attrName>
                                        </p:attrNameLst>
                                      </p:cBhvr>
                                      <p:to>
                                        <p:strVal val="visible"/>
                                      </p:to>
                                    </p:set>
                                    <p:animEffect transition="in" filter="fade">
                                      <p:cBhvr>
                                        <p:cTn id="48" dur="500"/>
                                        <p:tgtEl>
                                          <p:spTgt spid="392210"/>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92209"/>
                                        </p:tgtEl>
                                        <p:attrNameLst>
                                          <p:attrName>style.visibility</p:attrName>
                                        </p:attrNameLst>
                                      </p:cBhvr>
                                      <p:to>
                                        <p:strVal val="visible"/>
                                      </p:to>
                                    </p:set>
                                    <p:animEffect transition="in" filter="fade">
                                      <p:cBhvr>
                                        <p:cTn id="53" dur="500"/>
                                        <p:tgtEl>
                                          <p:spTgt spid="3922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046" y="1001482"/>
            <a:ext cx="12430994" cy="5763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1"/>
          <p:cNvSpPr txBox="1">
            <a:spLocks/>
          </p:cNvSpPr>
          <p:nvPr/>
        </p:nvSpPr>
        <p:spPr>
          <a:xfrm>
            <a:off x="273051" y="629896"/>
            <a:ext cx="9360469" cy="638864"/>
          </a:xfrm>
          <a:prstGeom prst="rect">
            <a:avLst/>
          </a:prstGeom>
        </p:spPr>
        <p:txBody>
          <a:bodyPr/>
          <a:lstStyle>
            <a:lvl1pPr algn="l" defTabSz="914400" rtl="0" eaLnBrk="1" latinLnBrk="0" hangingPunct="1">
              <a:lnSpc>
                <a:spcPct val="90000"/>
              </a:lnSpc>
              <a:spcBef>
                <a:spcPts val="0"/>
              </a:spcBef>
              <a:buNone/>
              <a:defRPr sz="2000" b="1" kern="1200">
                <a:solidFill>
                  <a:schemeClr val="tx1"/>
                </a:solidFill>
                <a:latin typeface="+mj-lt"/>
                <a:ea typeface="+mj-ea"/>
                <a:cs typeface="+mj-cs"/>
              </a:defRPr>
            </a:lvl1pPr>
          </a:lstStyle>
          <a:p>
            <a:r>
              <a:rPr lang="de-DE" dirty="0" err="1"/>
              <a:t>Accelerators</a:t>
            </a:r>
            <a:r>
              <a:rPr lang="de-DE" dirty="0"/>
              <a:t> </a:t>
            </a:r>
            <a:r>
              <a:rPr lang="de-DE" dirty="0" err="1"/>
              <a:t>mushroom</a:t>
            </a:r>
            <a:r>
              <a:rPr lang="de-DE" dirty="0"/>
              <a:t> all </a:t>
            </a:r>
            <a:r>
              <a:rPr lang="de-DE" dirty="0" err="1"/>
              <a:t>across</a:t>
            </a:r>
            <a:r>
              <a:rPr lang="de-DE" dirty="0"/>
              <a:t> </a:t>
            </a:r>
            <a:r>
              <a:rPr lang="de-DE" dirty="0" err="1"/>
              <a:t>the</a:t>
            </a:r>
            <a:r>
              <a:rPr lang="de-DE" dirty="0"/>
              <a:t> </a:t>
            </a:r>
            <a:r>
              <a:rPr lang="de-DE" dirty="0" err="1"/>
              <a:t>world</a:t>
            </a:r>
            <a:endParaRPr lang="en-US" dirty="0"/>
          </a:p>
        </p:txBody>
      </p:sp>
    </p:spTree>
    <p:extLst>
      <p:ext uri="{BB962C8B-B14F-4D97-AF65-F5344CB8AC3E}">
        <p14:creationId xmlns:p14="http://schemas.microsoft.com/office/powerpoint/2010/main" val="13479612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422401"/>
            <a:ext cx="9898380" cy="4892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1"/>
          <p:cNvSpPr txBox="1">
            <a:spLocks/>
          </p:cNvSpPr>
          <p:nvPr/>
        </p:nvSpPr>
        <p:spPr>
          <a:xfrm>
            <a:off x="273051" y="629896"/>
            <a:ext cx="9360469" cy="638864"/>
          </a:xfrm>
          <a:prstGeom prst="rect">
            <a:avLst/>
          </a:prstGeom>
        </p:spPr>
        <p:txBody>
          <a:bodyPr/>
          <a:lstStyle>
            <a:lvl1pPr algn="l" defTabSz="914400" rtl="0" eaLnBrk="1" latinLnBrk="0" hangingPunct="1">
              <a:lnSpc>
                <a:spcPct val="90000"/>
              </a:lnSpc>
              <a:spcBef>
                <a:spcPts val="0"/>
              </a:spcBef>
              <a:buNone/>
              <a:defRPr sz="2000" b="1" kern="1200">
                <a:solidFill>
                  <a:schemeClr val="tx1"/>
                </a:solidFill>
                <a:latin typeface="+mj-lt"/>
                <a:ea typeface="+mj-ea"/>
                <a:cs typeface="+mj-cs"/>
              </a:defRPr>
            </a:lvl1pPr>
          </a:lstStyle>
          <a:p>
            <a:r>
              <a:rPr lang="de-DE" dirty="0"/>
              <a:t>After </a:t>
            </a:r>
            <a:r>
              <a:rPr lang="de-DE" dirty="0" err="1"/>
              <a:t>intense</a:t>
            </a:r>
            <a:r>
              <a:rPr lang="de-DE" dirty="0"/>
              <a:t> </a:t>
            </a:r>
            <a:r>
              <a:rPr lang="de-DE" dirty="0" err="1"/>
              <a:t>mentoring</a:t>
            </a:r>
            <a:r>
              <a:rPr lang="de-DE" dirty="0"/>
              <a:t>, an </a:t>
            </a:r>
            <a:r>
              <a:rPr lang="de-DE" dirty="0" err="1"/>
              <a:t>accelerator</a:t>
            </a:r>
            <a:r>
              <a:rPr lang="de-DE" dirty="0"/>
              <a:t> </a:t>
            </a:r>
            <a:r>
              <a:rPr lang="de-DE" dirty="0" err="1"/>
              <a:t>typically</a:t>
            </a:r>
            <a:r>
              <a:rPr lang="de-DE" dirty="0"/>
              <a:t> </a:t>
            </a:r>
            <a:r>
              <a:rPr lang="de-DE" dirty="0" err="1"/>
              <a:t>ends</a:t>
            </a:r>
            <a:r>
              <a:rPr lang="de-DE" dirty="0"/>
              <a:t> </a:t>
            </a:r>
            <a:r>
              <a:rPr lang="de-DE" dirty="0" err="1"/>
              <a:t>with</a:t>
            </a:r>
            <a:r>
              <a:rPr lang="de-DE" dirty="0"/>
              <a:t> Demo Day</a:t>
            </a:r>
            <a:endParaRPr lang="en-US" dirty="0"/>
          </a:p>
        </p:txBody>
      </p:sp>
    </p:spTree>
    <p:extLst>
      <p:ext uri="{BB962C8B-B14F-4D97-AF65-F5344CB8AC3E}">
        <p14:creationId xmlns:p14="http://schemas.microsoft.com/office/powerpoint/2010/main" val="7953227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Axel Springer Plug &amp; Play – </a:t>
            </a:r>
            <a:r>
              <a:rPr lang="de-DE" dirty="0" err="1"/>
              <a:t>how</a:t>
            </a:r>
            <a:r>
              <a:rPr lang="de-DE" dirty="0"/>
              <a:t> </a:t>
            </a:r>
            <a:r>
              <a:rPr lang="de-DE" dirty="0" err="1"/>
              <a:t>it</a:t>
            </a:r>
            <a:r>
              <a:rPr lang="de-DE" dirty="0"/>
              <a:t> </a:t>
            </a:r>
            <a:r>
              <a:rPr lang="de-DE" dirty="0" err="1"/>
              <a:t>works</a:t>
            </a:r>
            <a:endParaRPr lang="en-US" dirty="0"/>
          </a:p>
        </p:txBody>
      </p:sp>
      <p:sp>
        <p:nvSpPr>
          <p:cNvPr id="6" name="Textplatzhalter 5"/>
          <p:cNvSpPr>
            <a:spLocks noGrp="1"/>
          </p:cNvSpPr>
          <p:nvPr>
            <p:ph type="body" sz="quarter" idx="17"/>
          </p:nvPr>
        </p:nvSpPr>
        <p:spPr/>
        <p:txBody>
          <a:bodyPr/>
          <a:lstStyle/>
          <a:p>
            <a:endParaRPr lang="en-US"/>
          </a:p>
        </p:txBody>
      </p:sp>
      <p:sp>
        <p:nvSpPr>
          <p:cNvPr id="5" name="Textplatzhalter 4"/>
          <p:cNvSpPr>
            <a:spLocks noGrp="1"/>
          </p:cNvSpPr>
          <p:nvPr>
            <p:ph type="body" sz="quarter" idx="14"/>
          </p:nvPr>
        </p:nvSpPr>
        <p:spPr/>
        <p:txBody>
          <a:bodyPr/>
          <a:lstStyle/>
          <a:p>
            <a:endParaRPr lang="en-US"/>
          </a:p>
        </p:txBody>
      </p:sp>
      <p:sp>
        <p:nvSpPr>
          <p:cNvPr id="7" name="Textplatzhalter 6"/>
          <p:cNvSpPr>
            <a:spLocks noGrp="1"/>
          </p:cNvSpPr>
          <p:nvPr>
            <p:ph type="body" sz="quarter" idx="18"/>
          </p:nvPr>
        </p:nvSpPr>
        <p:spPr/>
        <p:txBody>
          <a:bodyPr/>
          <a:lstStyle/>
          <a:p>
            <a:r>
              <a:rPr lang="de-DE" dirty="0"/>
              <a:t>100 </a:t>
            </a:r>
            <a:r>
              <a:rPr lang="de-DE" dirty="0" err="1"/>
              <a:t>days</a:t>
            </a:r>
            <a:endParaRPr lang="de-DE" dirty="0"/>
          </a:p>
          <a:p>
            <a:r>
              <a:rPr lang="de-DE" dirty="0"/>
              <a:t>Place </a:t>
            </a:r>
            <a:r>
              <a:rPr lang="de-DE" dirty="0" err="1"/>
              <a:t>to</a:t>
            </a:r>
            <a:r>
              <a:rPr lang="de-DE" dirty="0"/>
              <a:t> </a:t>
            </a:r>
            <a:r>
              <a:rPr lang="de-DE" dirty="0" err="1"/>
              <a:t>work</a:t>
            </a:r>
            <a:endParaRPr lang="de-DE" dirty="0"/>
          </a:p>
          <a:p>
            <a:r>
              <a:rPr lang="de-DE" dirty="0"/>
              <a:t>Access </a:t>
            </a:r>
            <a:r>
              <a:rPr lang="de-DE" dirty="0" err="1"/>
              <a:t>to</a:t>
            </a:r>
            <a:r>
              <a:rPr lang="de-DE" dirty="0"/>
              <a:t> global </a:t>
            </a:r>
            <a:r>
              <a:rPr lang="de-DE" dirty="0" err="1"/>
              <a:t>network</a:t>
            </a:r>
            <a:endParaRPr lang="de-DE" dirty="0"/>
          </a:p>
          <a:p>
            <a:r>
              <a:rPr lang="de-DE" dirty="0"/>
              <a:t>Daily </a:t>
            </a:r>
            <a:r>
              <a:rPr lang="de-DE" dirty="0" err="1"/>
              <a:t>opportunities</a:t>
            </a:r>
            <a:endParaRPr lang="de-DE" dirty="0"/>
          </a:p>
          <a:p>
            <a:r>
              <a:rPr lang="de-DE" dirty="0"/>
              <a:t>25,000€ </a:t>
            </a:r>
            <a:r>
              <a:rPr lang="de-DE" dirty="0" err="1"/>
              <a:t>funding</a:t>
            </a:r>
            <a:endParaRPr lang="de-DE" dirty="0"/>
          </a:p>
          <a:p>
            <a:r>
              <a:rPr lang="de-DE" dirty="0"/>
              <a:t>5% </a:t>
            </a:r>
            <a:r>
              <a:rPr lang="de-DE" dirty="0" err="1"/>
              <a:t>from</a:t>
            </a:r>
            <a:r>
              <a:rPr lang="de-DE" dirty="0"/>
              <a:t> </a:t>
            </a:r>
            <a:r>
              <a:rPr lang="de-DE" dirty="0" err="1"/>
              <a:t>the</a:t>
            </a:r>
            <a:r>
              <a:rPr lang="de-DE" dirty="0"/>
              <a:t> </a:t>
            </a:r>
            <a:r>
              <a:rPr lang="de-DE" dirty="0" err="1"/>
              <a:t>start-up</a:t>
            </a:r>
            <a:endParaRPr lang="de-DE" dirty="0"/>
          </a:p>
          <a:p>
            <a:r>
              <a:rPr lang="de-DE" dirty="0"/>
              <a:t>Alumni </a:t>
            </a:r>
            <a:r>
              <a:rPr lang="de-DE" dirty="0" err="1"/>
              <a:t>network</a:t>
            </a:r>
            <a:endParaRPr lang="de-DE" dirty="0"/>
          </a:p>
        </p:txBody>
      </p:sp>
      <p:pic>
        <p:nvPicPr>
          <p:cNvPr id="73730" name="Picture 2" descr="Resultado de imagem para axel springer plug and play"/>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43401" y="1664804"/>
            <a:ext cx="4010025" cy="1052513"/>
          </a:xfrm>
          <a:prstGeom prst="rect">
            <a:avLst/>
          </a:prstGeom>
          <a:noFill/>
          <a:extLst>
            <a:ext uri="{909E8E84-426E-40DD-AFC4-6F175D3DCCD1}">
              <a14:hiddenFill xmlns:a14="http://schemas.microsoft.com/office/drawing/2010/main">
                <a:solidFill>
                  <a:srgbClr val="FFFFFF"/>
                </a:solidFill>
              </a14:hiddenFill>
            </a:ext>
          </a:extLst>
        </p:spPr>
      </p:pic>
      <p:pic>
        <p:nvPicPr>
          <p:cNvPr id="73736" name="Picture 8"/>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306" y="3747720"/>
            <a:ext cx="3667269" cy="22957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3738" name="Picture 10" descr="TRY_2925.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48414" y="3753036"/>
            <a:ext cx="3673138" cy="2295711"/>
          </a:xfrm>
          <a:prstGeom prst="rect">
            <a:avLst/>
          </a:prstGeom>
          <a:noFill/>
          <a:extLst>
            <a:ext uri="{909E8E84-426E-40DD-AFC4-6F175D3DCCD1}">
              <a14:hiddenFill xmlns:a14="http://schemas.microsoft.com/office/drawing/2010/main">
                <a:solidFill>
                  <a:srgbClr val="FFFFFF"/>
                </a:solidFill>
              </a14:hiddenFill>
            </a:ext>
          </a:extLst>
        </p:spPr>
      </p:pic>
      <p:pic>
        <p:nvPicPr>
          <p:cNvPr id="73734"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159675" y="3753036"/>
            <a:ext cx="3077584" cy="2295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Datumsplatzhalter 7"/>
          <p:cNvSpPr>
            <a:spLocks noGrp="1"/>
          </p:cNvSpPr>
          <p:nvPr>
            <p:ph type="dt" sz="half" idx="10"/>
          </p:nvPr>
        </p:nvSpPr>
        <p:spPr/>
        <p:txBody>
          <a:bodyPr/>
          <a:lstStyle/>
          <a:p>
            <a:r>
              <a:rPr lang="en-US" noProof="0"/>
              <a:t>2017</a:t>
            </a:r>
            <a:endParaRPr lang="en-US" noProof="0" dirty="0"/>
          </a:p>
        </p:txBody>
      </p:sp>
      <p:sp>
        <p:nvSpPr>
          <p:cNvPr id="9" name="Fußzeilenplatzhalter 8"/>
          <p:cNvSpPr>
            <a:spLocks noGrp="1"/>
          </p:cNvSpPr>
          <p:nvPr>
            <p:ph type="ftr" sz="quarter" idx="11"/>
          </p:nvPr>
        </p:nvSpPr>
        <p:spPr/>
        <p:txBody>
          <a:bodyPr/>
          <a:lstStyle/>
          <a:p>
            <a:r>
              <a:rPr lang="de-DE" noProof="0"/>
              <a:t>Bianca Schmitz, Jens Weinmann, ESMT Berlin</a:t>
            </a:r>
            <a:endParaRPr lang="en-US" noProof="0" dirty="0"/>
          </a:p>
        </p:txBody>
      </p:sp>
      <p:sp>
        <p:nvSpPr>
          <p:cNvPr id="10" name="Foliennummernplatzhalter 9"/>
          <p:cNvSpPr>
            <a:spLocks noGrp="1"/>
          </p:cNvSpPr>
          <p:nvPr>
            <p:ph type="sldNum" sz="quarter" idx="12"/>
          </p:nvPr>
        </p:nvSpPr>
        <p:spPr/>
        <p:txBody>
          <a:bodyPr/>
          <a:lstStyle/>
          <a:p>
            <a:fld id="{B8B9143A-2201-46D8-9093-2529FD3F75D4}" type="slidenum">
              <a:rPr lang="en-US" noProof="0" smtClean="0"/>
              <a:pPr/>
              <a:t>57</a:t>
            </a:fld>
            <a:endParaRPr lang="en-US" noProof="0" dirty="0"/>
          </a:p>
        </p:txBody>
      </p:sp>
    </p:spTree>
    <p:extLst>
      <p:ext uri="{BB962C8B-B14F-4D97-AF65-F5344CB8AC3E}">
        <p14:creationId xmlns:p14="http://schemas.microsoft.com/office/powerpoint/2010/main" val="29224012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Diverse </a:t>
            </a:r>
            <a:r>
              <a:rPr lang="de-DE" dirty="0" err="1"/>
              <a:t>innovation</a:t>
            </a:r>
            <a:r>
              <a:rPr lang="de-DE" dirty="0"/>
              <a:t> </a:t>
            </a:r>
            <a:r>
              <a:rPr lang="de-DE" dirty="0" err="1"/>
              <a:t>needs</a:t>
            </a:r>
            <a:r>
              <a:rPr lang="de-DE" dirty="0"/>
              <a:t> an </a:t>
            </a:r>
            <a:r>
              <a:rPr lang="de-DE" dirty="0" err="1"/>
              <a:t>ecosystem</a:t>
            </a:r>
            <a:r>
              <a:rPr lang="de-DE" dirty="0"/>
              <a:t>: </a:t>
            </a:r>
            <a:r>
              <a:rPr lang="de-DE" dirty="0" err="1"/>
              <a:t>Map</a:t>
            </a:r>
            <a:r>
              <a:rPr lang="de-DE" dirty="0"/>
              <a:t> </a:t>
            </a:r>
            <a:r>
              <a:rPr lang="de-DE" dirty="0" err="1"/>
              <a:t>of</a:t>
            </a:r>
            <a:r>
              <a:rPr lang="de-DE" dirty="0"/>
              <a:t> </a:t>
            </a:r>
            <a:r>
              <a:rPr lang="de-DE" dirty="0" err="1"/>
              <a:t>central</a:t>
            </a:r>
            <a:r>
              <a:rPr lang="de-DE" dirty="0"/>
              <a:t> Berlin</a:t>
            </a:r>
            <a:endParaRPr lang="en-US" dirty="0"/>
          </a:p>
        </p:txBody>
      </p:sp>
      <p:pic>
        <p:nvPicPr>
          <p:cNvPr id="11059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95647" y="1332411"/>
            <a:ext cx="7508120" cy="5347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58</a:t>
            </a:fld>
            <a:endParaRPr lang="en-US" noProof="0" dirty="0"/>
          </a:p>
        </p:txBody>
      </p:sp>
    </p:spTree>
    <p:extLst>
      <p:ext uri="{BB962C8B-B14F-4D97-AF65-F5344CB8AC3E}">
        <p14:creationId xmlns:p14="http://schemas.microsoft.com/office/powerpoint/2010/main" val="14859546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14" name="Ellipse 16"/>
          <p:cNvSpPr/>
          <p:nvPr/>
        </p:nvSpPr>
        <p:spPr>
          <a:xfrm>
            <a:off x="2953656" y="3679370"/>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Trend </a:t>
            </a:r>
            <a:r>
              <a:rPr lang="de-DE" sz="2000" b="1" dirty="0" err="1">
                <a:solidFill>
                  <a:schemeClr val="tx1"/>
                </a:solidFill>
              </a:rPr>
              <a:t>scouts</a:t>
            </a:r>
            <a:endParaRPr lang="de-DE" sz="2000" b="1" dirty="0">
              <a:solidFill>
                <a:schemeClr val="tx1"/>
              </a:solidFill>
            </a:endParaRPr>
          </a:p>
        </p:txBody>
      </p:sp>
      <p:sp>
        <p:nvSpPr>
          <p:cNvPr id="15" name="Ellipse 16"/>
          <p:cNvSpPr/>
          <p:nvPr/>
        </p:nvSpPr>
        <p:spPr>
          <a:xfrm>
            <a:off x="6001657" y="2002972"/>
            <a:ext cx="1879602"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Corporate </a:t>
            </a:r>
            <a:r>
              <a:rPr lang="de-DE" sz="2000" b="1" dirty="0" err="1">
                <a:solidFill>
                  <a:schemeClr val="tx1"/>
                </a:solidFill>
              </a:rPr>
              <a:t>incubator</a:t>
            </a:r>
            <a:endParaRPr lang="de-DE" sz="2000" b="1" dirty="0">
              <a:solidFill>
                <a:schemeClr val="tx1"/>
              </a:solidFill>
            </a:endParaRPr>
          </a:p>
        </p:txBody>
      </p:sp>
      <p:sp>
        <p:nvSpPr>
          <p:cNvPr id="25" name="Ellipse 16"/>
          <p:cNvSpPr/>
          <p:nvPr/>
        </p:nvSpPr>
        <p:spPr>
          <a:xfrm>
            <a:off x="5606868" y="4335417"/>
            <a:ext cx="1879602"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Corporate </a:t>
            </a:r>
            <a:r>
              <a:rPr lang="de-DE" sz="2000" b="1" dirty="0" err="1">
                <a:solidFill>
                  <a:schemeClr val="tx1"/>
                </a:solidFill>
              </a:rPr>
              <a:t>accelerator</a:t>
            </a:r>
            <a:endParaRPr lang="de-DE" sz="2000" b="1" dirty="0">
              <a:solidFill>
                <a:schemeClr val="tx1"/>
              </a:solidFill>
            </a:endParaRPr>
          </a:p>
        </p:txBody>
      </p:sp>
      <p:sp>
        <p:nvSpPr>
          <p:cNvPr id="26" name="Ellipse 16"/>
          <p:cNvSpPr/>
          <p:nvPr/>
        </p:nvSpPr>
        <p:spPr>
          <a:xfrm>
            <a:off x="6516914" y="5271589"/>
            <a:ext cx="135998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Venture </a:t>
            </a:r>
            <a:r>
              <a:rPr lang="de-DE" sz="2000" b="1" dirty="0" err="1">
                <a:solidFill>
                  <a:schemeClr val="tx1"/>
                </a:solidFill>
              </a:rPr>
              <a:t>capital</a:t>
            </a:r>
            <a:endParaRPr lang="de-DE" sz="2000" b="1" dirty="0">
              <a:solidFill>
                <a:schemeClr val="tx1"/>
              </a:solidFill>
            </a:endParaRPr>
          </a:p>
        </p:txBody>
      </p:sp>
      <p:sp>
        <p:nvSpPr>
          <p:cNvPr id="28" name="Ellipse 16"/>
          <p:cNvSpPr/>
          <p:nvPr/>
        </p:nvSpPr>
        <p:spPr>
          <a:xfrm>
            <a:off x="2031999" y="4775199"/>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Acquisitions</a:t>
            </a:r>
            <a:endParaRPr lang="de-DE" sz="2000" b="1" dirty="0">
              <a:solidFill>
                <a:schemeClr val="tx1"/>
              </a:solidFill>
            </a:endParaRPr>
          </a:p>
        </p:txBody>
      </p:sp>
      <p:sp>
        <p:nvSpPr>
          <p:cNvPr id="27" name="Ellipse 16"/>
          <p:cNvSpPr/>
          <p:nvPr/>
        </p:nvSpPr>
        <p:spPr>
          <a:xfrm>
            <a:off x="1758646" y="5384800"/>
            <a:ext cx="2432353"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Open </a:t>
            </a:r>
            <a:r>
              <a:rPr lang="de-DE" sz="2000" b="1" dirty="0" err="1">
                <a:solidFill>
                  <a:schemeClr val="tx1"/>
                </a:solidFill>
              </a:rPr>
              <a:t>innovation</a:t>
            </a:r>
            <a:endParaRPr lang="de-DE" sz="2000" b="1" dirty="0">
              <a:solidFill>
                <a:schemeClr val="tx1"/>
              </a:solidFill>
            </a:endParaRPr>
          </a:p>
        </p:txBody>
      </p:sp>
      <p:sp>
        <p:nvSpPr>
          <p:cNvPr id="30" name="Ellipse 16"/>
          <p:cNvSpPr/>
          <p:nvPr/>
        </p:nvSpPr>
        <p:spPr>
          <a:xfrm>
            <a:off x="573313" y="5020733"/>
            <a:ext cx="1771954"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Hackathons</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59</a:t>
            </a:fld>
            <a:endParaRPr lang="en-US" noProof="0" dirty="0"/>
          </a:p>
        </p:txBody>
      </p:sp>
    </p:spTree>
    <p:extLst>
      <p:ext uri="{BB962C8B-B14F-4D97-AF65-F5344CB8AC3E}">
        <p14:creationId xmlns:p14="http://schemas.microsoft.com/office/powerpoint/2010/main" val="1956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European electric utilities experiment with new types of innovation</a:t>
            </a:r>
          </a:p>
        </p:txBody>
      </p:sp>
      <p:sp>
        <p:nvSpPr>
          <p:cNvPr id="65" name="Rectangle 8"/>
          <p:cNvSpPr>
            <a:spLocks noChangeArrowheads="1"/>
          </p:cNvSpPr>
          <p:nvPr/>
        </p:nvSpPr>
        <p:spPr bwMode="auto">
          <a:xfrm>
            <a:off x="320831" y="6527378"/>
            <a:ext cx="9185275" cy="24622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p>
            <a:pPr algn="l" defTabSz="762000"/>
            <a:r>
              <a:rPr lang="en-US" sz="800" dirty="0"/>
              <a:t>Source: Burger, Weinmann; </a:t>
            </a:r>
            <a:br>
              <a:rPr lang="en-US" sz="800" dirty="0"/>
            </a:br>
            <a:r>
              <a:rPr lang="en-US" sz="800" dirty="0"/>
              <a:t>Innovation Index 2014 (2015)</a:t>
            </a:r>
          </a:p>
        </p:txBody>
      </p:sp>
      <p:sp>
        <p:nvSpPr>
          <p:cNvPr id="3" name="Slide Number Placeholder 2"/>
          <p:cNvSpPr>
            <a:spLocks noGrp="1"/>
          </p:cNvSpPr>
          <p:nvPr>
            <p:ph type="sldNum" sz="quarter" idx="12"/>
          </p:nvPr>
        </p:nvSpPr>
        <p:spPr/>
        <p:txBody>
          <a:bodyPr/>
          <a:lstStyle/>
          <a:p>
            <a:fld id="{60621C70-96D5-49EF-A79D-E518B0061AA6}" type="slidenum">
              <a:rPr lang="en-US" smtClean="0"/>
              <a:pPr/>
              <a:t>60</a:t>
            </a:fld>
            <a:endParaRPr lang="en-US" dirty="0"/>
          </a:p>
        </p:txBody>
      </p:sp>
      <p:cxnSp>
        <p:nvCxnSpPr>
          <p:cNvPr id="66" name="Straight Connector 65"/>
          <p:cNvCxnSpPr/>
          <p:nvPr/>
        </p:nvCxnSpPr>
        <p:spPr>
          <a:xfrm flipV="1">
            <a:off x="6414619" y="1001486"/>
            <a:ext cx="0" cy="5322814"/>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flipV="1">
            <a:off x="5478515" y="1009966"/>
            <a:ext cx="0" cy="5436476"/>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4542411" y="1016164"/>
            <a:ext cx="0" cy="5322814"/>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V="1">
            <a:off x="3606307" y="1001486"/>
            <a:ext cx="0" cy="5322814"/>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V="1">
            <a:off x="8214819" y="1001486"/>
            <a:ext cx="0" cy="5322814"/>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flipV="1">
            <a:off x="7278715" y="1001486"/>
            <a:ext cx="0" cy="5322814"/>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2" name="Right Arrow 71"/>
          <p:cNvSpPr/>
          <p:nvPr/>
        </p:nvSpPr>
        <p:spPr>
          <a:xfrm>
            <a:off x="1393370" y="6299200"/>
            <a:ext cx="7757553" cy="333829"/>
          </a:xfrm>
          <a:prstGeom prst="rightArrow">
            <a:avLst>
              <a:gd name="adj1" fmla="val 87586"/>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sp>
        <p:nvSpPr>
          <p:cNvPr id="73" name="Rectangle 72"/>
          <p:cNvSpPr/>
          <p:nvPr/>
        </p:nvSpPr>
        <p:spPr>
          <a:xfrm>
            <a:off x="1423454" y="6298882"/>
            <a:ext cx="7735060" cy="307777"/>
          </a:xfrm>
          <a:prstGeom prst="rect">
            <a:avLst/>
          </a:prstGeom>
        </p:spPr>
        <p:txBody>
          <a:bodyPr wrap="square">
            <a:spAutoFit/>
          </a:bodyPr>
          <a:lstStyle/>
          <a:p>
            <a:r>
              <a:rPr lang="en-US" sz="1400" dirty="0">
                <a:latin typeface="Trebuchet MS" panose="020B0603020202020204" pitchFamily="34" charset="0"/>
              </a:rPr>
              <a:t>2008 	2009            2010	   2011	   2012	   2013	  2014	   2015</a:t>
            </a:r>
          </a:p>
        </p:txBody>
      </p:sp>
      <p:grpSp>
        <p:nvGrpSpPr>
          <p:cNvPr id="74" name="Group 73"/>
          <p:cNvGrpSpPr/>
          <p:nvPr/>
        </p:nvGrpSpPr>
        <p:grpSpPr>
          <a:xfrm>
            <a:off x="5584743" y="2662760"/>
            <a:ext cx="3568760" cy="856278"/>
            <a:chOff x="5584743" y="1377662"/>
            <a:chExt cx="3568760" cy="856278"/>
          </a:xfrm>
        </p:grpSpPr>
        <p:pic>
          <p:nvPicPr>
            <p:cNvPr id="75"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584743" y="1453227"/>
              <a:ext cx="1109815" cy="4047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6" name="Rectangle 75"/>
            <p:cNvSpPr/>
            <p:nvPr/>
          </p:nvSpPr>
          <p:spPr>
            <a:xfrm>
              <a:off x="6695419" y="2018496"/>
              <a:ext cx="771524"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Jun 2013</a:t>
              </a:r>
            </a:p>
          </p:txBody>
        </p:sp>
        <p:sp>
          <p:nvSpPr>
            <p:cNvPr id="77" name="Right Arrow 76"/>
            <p:cNvSpPr/>
            <p:nvPr/>
          </p:nvSpPr>
          <p:spPr>
            <a:xfrm>
              <a:off x="6775427" y="1377662"/>
              <a:ext cx="2378075" cy="497356"/>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sp>
          <p:nvSpPr>
            <p:cNvPr id="78" name="Rectangle 77"/>
            <p:cNvSpPr/>
            <p:nvPr/>
          </p:nvSpPr>
          <p:spPr>
            <a:xfrm>
              <a:off x="6162019" y="1824821"/>
              <a:ext cx="771524" cy="215444"/>
            </a:xfrm>
            <a:prstGeom prst="rect">
              <a:avLst/>
            </a:prstGeom>
          </p:spPr>
          <p:txBody>
            <a:bodyPr wrap="square">
              <a:spAutoFit/>
            </a:bodyPr>
            <a:lstStyle/>
            <a:p>
              <a:pPr algn="r"/>
              <a:r>
                <a:rPr lang="en-US" sz="800" b="1" i="1" dirty="0">
                  <a:solidFill>
                    <a:schemeClr val="bg1">
                      <a:lumMod val="65000"/>
                    </a:schemeClr>
                  </a:solidFill>
                  <a:latin typeface="Trebuchet MS" panose="020B0603020202020204" pitchFamily="34" charset="0"/>
                </a:rPr>
                <a:t>May 2013</a:t>
              </a:r>
            </a:p>
          </p:txBody>
        </p:sp>
        <p:sp>
          <p:nvSpPr>
            <p:cNvPr id="79" name="Right Arrow 78"/>
            <p:cNvSpPr/>
            <p:nvPr/>
          </p:nvSpPr>
          <p:spPr>
            <a:xfrm>
              <a:off x="6870678" y="1749138"/>
              <a:ext cx="2282825" cy="324000"/>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pic>
          <p:nvPicPr>
            <p:cNvPr id="80"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907827" y="1803632"/>
              <a:ext cx="2100262" cy="2217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 name="Picture 1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824958" y="1446242"/>
              <a:ext cx="809625" cy="315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82" name="Group 81"/>
          <p:cNvGrpSpPr/>
          <p:nvPr/>
        </p:nvGrpSpPr>
        <p:grpSpPr>
          <a:xfrm>
            <a:off x="6196923" y="3510469"/>
            <a:ext cx="2952032" cy="427342"/>
            <a:chOff x="6221638" y="989697"/>
            <a:chExt cx="2952032" cy="427342"/>
          </a:xfrm>
        </p:grpSpPr>
        <p:sp>
          <p:nvSpPr>
            <p:cNvPr id="83" name="Right Arrow 82"/>
            <p:cNvSpPr/>
            <p:nvPr/>
          </p:nvSpPr>
          <p:spPr>
            <a:xfrm>
              <a:off x="7061888" y="1052541"/>
              <a:ext cx="2078915" cy="187095"/>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sp>
          <p:nvSpPr>
            <p:cNvPr id="84" name="Rectangle 83"/>
            <p:cNvSpPr/>
            <p:nvPr/>
          </p:nvSpPr>
          <p:spPr>
            <a:xfrm>
              <a:off x="6956893" y="1201595"/>
              <a:ext cx="1351279"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Autumn 2013</a:t>
              </a:r>
            </a:p>
          </p:txBody>
        </p:sp>
        <p:pic>
          <p:nvPicPr>
            <p:cNvPr id="85" name="Picture 4"/>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82011" y="1081436"/>
              <a:ext cx="1243592" cy="1276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86" name="Group 85"/>
            <p:cNvGrpSpPr/>
            <p:nvPr/>
          </p:nvGrpSpPr>
          <p:grpSpPr>
            <a:xfrm>
              <a:off x="6221638" y="989697"/>
              <a:ext cx="781287" cy="345047"/>
              <a:chOff x="3383164" y="1333498"/>
              <a:chExt cx="925278" cy="408640"/>
            </a:xfrm>
          </p:grpSpPr>
          <p:pic>
            <p:nvPicPr>
              <p:cNvPr id="88" name="Picture 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830386" y="1386231"/>
                <a:ext cx="478056" cy="2724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9" name="Picture 8"/>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383164" y="1333498"/>
                <a:ext cx="409278" cy="408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87" name="Rectangle 86"/>
            <p:cNvSpPr/>
            <p:nvPr/>
          </p:nvSpPr>
          <p:spPr>
            <a:xfrm>
              <a:off x="8231966" y="1029801"/>
              <a:ext cx="941704"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VC fund €180m </a:t>
              </a:r>
            </a:p>
          </p:txBody>
        </p:sp>
      </p:grpSp>
      <p:grpSp>
        <p:nvGrpSpPr>
          <p:cNvPr id="90" name="Group 89"/>
          <p:cNvGrpSpPr/>
          <p:nvPr/>
        </p:nvGrpSpPr>
        <p:grpSpPr>
          <a:xfrm>
            <a:off x="3365770" y="1430599"/>
            <a:ext cx="5781384" cy="818664"/>
            <a:chOff x="3365770" y="2233791"/>
            <a:chExt cx="5781384" cy="818664"/>
          </a:xfrm>
        </p:grpSpPr>
        <p:sp>
          <p:nvSpPr>
            <p:cNvPr id="91" name="Rectangle 90"/>
            <p:cNvSpPr/>
            <p:nvPr/>
          </p:nvSpPr>
          <p:spPr>
            <a:xfrm>
              <a:off x="4883764" y="2837011"/>
              <a:ext cx="3350420"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May 2012</a:t>
              </a:r>
            </a:p>
          </p:txBody>
        </p:sp>
        <p:pic>
          <p:nvPicPr>
            <p:cNvPr id="92" name="Picture 13"/>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365770" y="2291669"/>
              <a:ext cx="1085421" cy="470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3" name="Right Arrow 92"/>
            <p:cNvSpPr/>
            <p:nvPr/>
          </p:nvSpPr>
          <p:spPr>
            <a:xfrm>
              <a:off x="4552927" y="2233791"/>
              <a:ext cx="4594225" cy="326876"/>
            </a:xfrm>
            <a:prstGeom prst="rightArrow">
              <a:avLst>
                <a:gd name="adj1" fmla="val 87586"/>
                <a:gd name="adj2" fmla="val 50000"/>
              </a:avLst>
            </a:prstGeom>
            <a:blipFill dpi="0" rotWithShape="1">
              <a:blip r:embed="rId9">
                <a:extLst>
                  <a:ext uri="{28A0092B-C50C-407E-A947-70E740481C1C}">
                    <a14:useLocalDpi xmlns:a14="http://schemas.microsoft.com/office/drawing/2010/main"/>
                  </a:ext>
                </a:extLst>
              </a:blip>
              <a:srcRect/>
              <a:stretch>
                <a:fillRect/>
              </a:stretch>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sp>
          <p:nvSpPr>
            <p:cNvPr id="94" name="Rectangle 93"/>
            <p:cNvSpPr/>
            <p:nvPr/>
          </p:nvSpPr>
          <p:spPr>
            <a:xfrm>
              <a:off x="4502764" y="2530306"/>
              <a:ext cx="430529"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2011</a:t>
              </a:r>
            </a:p>
          </p:txBody>
        </p:sp>
        <p:sp>
          <p:nvSpPr>
            <p:cNvPr id="95" name="Right Arrow 94"/>
            <p:cNvSpPr/>
            <p:nvPr/>
          </p:nvSpPr>
          <p:spPr>
            <a:xfrm>
              <a:off x="5003780" y="2469227"/>
              <a:ext cx="4143374" cy="426720"/>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pic>
          <p:nvPicPr>
            <p:cNvPr id="96" name="Picture 12"/>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5074264" y="2553353"/>
              <a:ext cx="1203960" cy="2721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7" name="Group 96"/>
            <p:cNvGrpSpPr/>
            <p:nvPr/>
          </p:nvGrpSpPr>
          <p:grpSpPr>
            <a:xfrm>
              <a:off x="4634208" y="2249576"/>
              <a:ext cx="3684270" cy="226319"/>
              <a:chOff x="1421130" y="3384609"/>
              <a:chExt cx="3684270" cy="226319"/>
            </a:xfrm>
          </p:grpSpPr>
          <p:pic>
            <p:nvPicPr>
              <p:cNvPr id="99" name="Picture 2"/>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528066" y="3384609"/>
                <a:ext cx="2577334" cy="2263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0" name="Picture 3"/>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1421130" y="3407347"/>
                <a:ext cx="1082277" cy="1988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98" name="Rectangle 97"/>
            <p:cNvSpPr/>
            <p:nvPr/>
          </p:nvSpPr>
          <p:spPr>
            <a:xfrm>
              <a:off x="6318228" y="2570311"/>
              <a:ext cx="2662716"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VC fund €60m </a:t>
              </a:r>
            </a:p>
          </p:txBody>
        </p:sp>
      </p:grpSp>
      <p:grpSp>
        <p:nvGrpSpPr>
          <p:cNvPr id="101" name="Group 100"/>
          <p:cNvGrpSpPr/>
          <p:nvPr/>
        </p:nvGrpSpPr>
        <p:grpSpPr>
          <a:xfrm>
            <a:off x="586142" y="956899"/>
            <a:ext cx="8543904" cy="551768"/>
            <a:chOff x="596900" y="5022272"/>
            <a:chExt cx="8543904" cy="551768"/>
          </a:xfrm>
        </p:grpSpPr>
        <p:sp>
          <p:nvSpPr>
            <p:cNvPr id="102" name="Right Arrow 101"/>
            <p:cNvSpPr/>
            <p:nvPr/>
          </p:nvSpPr>
          <p:spPr>
            <a:xfrm>
              <a:off x="1682886" y="5164797"/>
              <a:ext cx="7457918" cy="243782"/>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pic>
          <p:nvPicPr>
            <p:cNvPr id="103" name="Picture 7"/>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1732189" y="5215567"/>
              <a:ext cx="1812434" cy="149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4" name="Rectangle 103"/>
            <p:cNvSpPr/>
            <p:nvPr/>
          </p:nvSpPr>
          <p:spPr>
            <a:xfrm>
              <a:off x="1619864" y="5358596"/>
              <a:ext cx="3350420"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2008</a:t>
              </a:r>
            </a:p>
          </p:txBody>
        </p:sp>
        <p:sp>
          <p:nvSpPr>
            <p:cNvPr id="105" name="Rectangle 104"/>
            <p:cNvSpPr/>
            <p:nvPr/>
          </p:nvSpPr>
          <p:spPr>
            <a:xfrm>
              <a:off x="3709771" y="5164797"/>
              <a:ext cx="888808"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VC fund €80m </a:t>
              </a:r>
            </a:p>
          </p:txBody>
        </p:sp>
        <p:pic>
          <p:nvPicPr>
            <p:cNvPr id="106" name="Picture 10"/>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596900" y="5022272"/>
              <a:ext cx="1001697" cy="45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07" name="Group 106"/>
          <p:cNvGrpSpPr/>
          <p:nvPr/>
        </p:nvGrpSpPr>
        <p:grpSpPr>
          <a:xfrm>
            <a:off x="5330759" y="3924140"/>
            <a:ext cx="3836713" cy="646728"/>
            <a:chOff x="5330759" y="3953222"/>
            <a:chExt cx="3836713" cy="646728"/>
          </a:xfrm>
        </p:grpSpPr>
        <p:pic>
          <p:nvPicPr>
            <p:cNvPr id="108" name="Picture 5" descr="https://www.eebus.org/fileadmin/Mediapool/800px-EnBW.svg.png"/>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5330759" y="4021696"/>
              <a:ext cx="1869688" cy="359873"/>
            </a:xfrm>
            <a:prstGeom prst="rect">
              <a:avLst/>
            </a:prstGeom>
            <a:noFill/>
            <a:extLst>
              <a:ext uri="{909E8E84-426E-40DD-AFC4-6F175D3DCCD1}">
                <a14:hiddenFill xmlns:a14="http://schemas.microsoft.com/office/drawing/2010/main">
                  <a:solidFill>
                    <a:srgbClr val="FFFFFF"/>
                  </a:solidFill>
                </a14:hiddenFill>
              </a:ext>
            </a:extLst>
          </p:spPr>
        </p:pic>
        <p:sp>
          <p:nvSpPr>
            <p:cNvPr id="109" name="Right Arrow 108"/>
            <p:cNvSpPr/>
            <p:nvPr/>
          </p:nvSpPr>
          <p:spPr>
            <a:xfrm>
              <a:off x="7284698" y="3953222"/>
              <a:ext cx="1882774" cy="497356"/>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pic>
          <p:nvPicPr>
            <p:cNvPr id="110" name="Picture 6"/>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7376455" y="4012279"/>
              <a:ext cx="1506228" cy="376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1" name="Rectangle 110"/>
            <p:cNvSpPr/>
            <p:nvPr/>
          </p:nvSpPr>
          <p:spPr>
            <a:xfrm>
              <a:off x="7223104" y="4384506"/>
              <a:ext cx="845819"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Jan 2014</a:t>
              </a:r>
            </a:p>
          </p:txBody>
        </p:sp>
      </p:grpSp>
      <p:grpSp>
        <p:nvGrpSpPr>
          <p:cNvPr id="112" name="Group 111"/>
          <p:cNvGrpSpPr/>
          <p:nvPr/>
        </p:nvGrpSpPr>
        <p:grpSpPr>
          <a:xfrm>
            <a:off x="7131155" y="5517235"/>
            <a:ext cx="2130298" cy="827412"/>
            <a:chOff x="7131155" y="5512438"/>
            <a:chExt cx="2130298" cy="827412"/>
          </a:xfrm>
        </p:grpSpPr>
        <p:pic>
          <p:nvPicPr>
            <p:cNvPr id="113" name="Picture 7"/>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7131155" y="5702642"/>
              <a:ext cx="1028947" cy="258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4" name="Picture 9"/>
            <p:cNvPicPr>
              <a:picLocks noChangeAspect="1" noChangeArrowheads="1"/>
            </p:cNvPicPr>
            <p:nvPr/>
          </p:nvPicPr>
          <p:blipFill>
            <a:blip r:embed="rId18" cstate="email">
              <a:extLst>
                <a:ext uri="{28A0092B-C50C-407E-A947-70E740481C1C}">
                  <a14:useLocalDpi xmlns:a14="http://schemas.microsoft.com/office/drawing/2010/main"/>
                </a:ext>
              </a:extLst>
            </a:blip>
            <a:srcRect/>
            <a:stretch>
              <a:fillRect/>
            </a:stretch>
          </p:blipFill>
          <p:spPr bwMode="auto">
            <a:xfrm>
              <a:off x="8228626" y="5561002"/>
              <a:ext cx="868997" cy="2756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5" name="Right Arrow 114"/>
            <p:cNvSpPr/>
            <p:nvPr/>
          </p:nvSpPr>
          <p:spPr>
            <a:xfrm>
              <a:off x="8220052" y="5512438"/>
              <a:ext cx="939799" cy="354330"/>
            </a:xfrm>
            <a:prstGeom prst="rightArrow">
              <a:avLst>
                <a:gd name="adj1" fmla="val 87586"/>
                <a:gd name="adj2"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sp>
          <p:nvSpPr>
            <p:cNvPr id="116" name="Rectangle 115"/>
            <p:cNvSpPr/>
            <p:nvPr/>
          </p:nvSpPr>
          <p:spPr>
            <a:xfrm>
              <a:off x="8147029" y="6124406"/>
              <a:ext cx="1114424"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Jan 2015</a:t>
              </a:r>
            </a:p>
          </p:txBody>
        </p:sp>
        <p:sp>
          <p:nvSpPr>
            <p:cNvPr id="117" name="Right Arrow 116"/>
            <p:cNvSpPr/>
            <p:nvPr/>
          </p:nvSpPr>
          <p:spPr>
            <a:xfrm>
              <a:off x="8220052" y="5817238"/>
              <a:ext cx="939799" cy="354330"/>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r>
                <a:rPr lang="de-DE" sz="700" b="1" dirty="0">
                  <a:solidFill>
                    <a:srgbClr val="002060"/>
                  </a:solidFill>
                  <a:latin typeface="Trebuchet MS" panose="020B0603020202020204" pitchFamily="34" charset="0"/>
                </a:rPr>
                <a:t>RWE Israel Innovation Center</a:t>
              </a:r>
              <a:endParaRPr lang="en-US" sz="700" b="1" dirty="0">
                <a:solidFill>
                  <a:srgbClr val="002060"/>
                </a:solidFill>
                <a:latin typeface="Trebuchet MS" panose="020B0603020202020204" pitchFamily="34" charset="0"/>
              </a:endParaRPr>
            </a:p>
          </p:txBody>
        </p:sp>
      </p:grpSp>
      <p:grpSp>
        <p:nvGrpSpPr>
          <p:cNvPr id="118" name="Group 117"/>
          <p:cNvGrpSpPr/>
          <p:nvPr/>
        </p:nvGrpSpPr>
        <p:grpSpPr>
          <a:xfrm>
            <a:off x="7030064" y="5024357"/>
            <a:ext cx="2118676" cy="515171"/>
            <a:chOff x="7030064" y="4633307"/>
            <a:chExt cx="2118676" cy="515171"/>
          </a:xfrm>
        </p:grpSpPr>
        <p:grpSp>
          <p:nvGrpSpPr>
            <p:cNvPr id="119" name="Group 118"/>
            <p:cNvGrpSpPr/>
            <p:nvPr/>
          </p:nvGrpSpPr>
          <p:grpSpPr>
            <a:xfrm>
              <a:off x="7970108" y="4633307"/>
              <a:ext cx="1178632" cy="365760"/>
              <a:chOff x="5128505" y="7305675"/>
              <a:chExt cx="1178632" cy="365760"/>
            </a:xfrm>
          </p:grpSpPr>
          <p:sp>
            <p:nvSpPr>
              <p:cNvPr id="122" name="Right Arrow 121"/>
              <p:cNvSpPr/>
              <p:nvPr/>
            </p:nvSpPr>
            <p:spPr>
              <a:xfrm>
                <a:off x="5128505" y="7305675"/>
                <a:ext cx="1178632" cy="365760"/>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b="1" dirty="0">
                  <a:solidFill>
                    <a:srgbClr val="002060"/>
                  </a:solidFill>
                  <a:latin typeface="Trebuchet MS" panose="020B0603020202020204" pitchFamily="34" charset="0"/>
                </a:endParaRPr>
              </a:p>
            </p:txBody>
          </p:sp>
          <p:pic>
            <p:nvPicPr>
              <p:cNvPr id="123" name="Picture 11"/>
              <p:cNvPicPr>
                <a:picLocks noChangeAspect="1" noChangeArrowheads="1"/>
              </p:cNvPicPr>
              <p:nvPr/>
            </p:nvPicPr>
            <p:blipFill>
              <a:blip r:embed="rId19" cstate="email">
                <a:extLst>
                  <a:ext uri="{28A0092B-C50C-407E-A947-70E740481C1C}">
                    <a14:useLocalDpi xmlns:a14="http://schemas.microsoft.com/office/drawing/2010/main"/>
                  </a:ext>
                </a:extLst>
              </a:blip>
              <a:srcRect/>
              <a:stretch>
                <a:fillRect/>
              </a:stretch>
            </p:blipFill>
            <p:spPr bwMode="auto">
              <a:xfrm>
                <a:off x="5186547" y="7351546"/>
                <a:ext cx="895350" cy="2827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0" name="Rectangle 119"/>
            <p:cNvSpPr/>
            <p:nvPr/>
          </p:nvSpPr>
          <p:spPr>
            <a:xfrm>
              <a:off x="7864688" y="4933034"/>
              <a:ext cx="1114424"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Oct 2014</a:t>
              </a:r>
            </a:p>
          </p:txBody>
        </p:sp>
        <p:pic>
          <p:nvPicPr>
            <p:cNvPr id="121" name="Picture 12"/>
            <p:cNvPicPr>
              <a:picLocks noChangeAspect="1" noChangeArrowheads="1"/>
            </p:cNvPicPr>
            <p:nvPr/>
          </p:nvPicPr>
          <p:blipFill>
            <a:blip r:embed="rId20" cstate="email">
              <a:extLst>
                <a:ext uri="{28A0092B-C50C-407E-A947-70E740481C1C}">
                  <a14:useLocalDpi xmlns:a14="http://schemas.microsoft.com/office/drawing/2010/main"/>
                </a:ext>
              </a:extLst>
            </a:blip>
            <a:srcRect/>
            <a:stretch>
              <a:fillRect/>
            </a:stretch>
          </p:blipFill>
          <p:spPr bwMode="auto">
            <a:xfrm>
              <a:off x="7030064" y="4647823"/>
              <a:ext cx="872238" cy="409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24" name="Group 123"/>
          <p:cNvGrpSpPr/>
          <p:nvPr/>
        </p:nvGrpSpPr>
        <p:grpSpPr>
          <a:xfrm>
            <a:off x="6586276" y="4550370"/>
            <a:ext cx="2570084" cy="536245"/>
            <a:chOff x="6586276" y="3450302"/>
            <a:chExt cx="2570084" cy="536245"/>
          </a:xfrm>
        </p:grpSpPr>
        <p:sp>
          <p:nvSpPr>
            <p:cNvPr id="125" name="Right Arrow 124"/>
            <p:cNvSpPr/>
            <p:nvPr/>
          </p:nvSpPr>
          <p:spPr>
            <a:xfrm>
              <a:off x="7593227" y="3450302"/>
              <a:ext cx="1563133" cy="365760"/>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b="1" dirty="0">
                <a:solidFill>
                  <a:srgbClr val="002060"/>
                </a:solidFill>
                <a:latin typeface="Trebuchet MS" panose="020B0603020202020204" pitchFamily="34" charset="0"/>
              </a:endParaRPr>
            </a:p>
          </p:txBody>
        </p:sp>
        <p:sp>
          <p:nvSpPr>
            <p:cNvPr id="126" name="Rectangle 125"/>
            <p:cNvSpPr/>
            <p:nvPr/>
          </p:nvSpPr>
          <p:spPr>
            <a:xfrm>
              <a:off x="7436950" y="3771103"/>
              <a:ext cx="1114424"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May 2014</a:t>
              </a:r>
            </a:p>
          </p:txBody>
        </p:sp>
        <p:sp>
          <p:nvSpPr>
            <p:cNvPr id="127" name="Rectangle 126"/>
            <p:cNvSpPr/>
            <p:nvPr/>
          </p:nvSpPr>
          <p:spPr>
            <a:xfrm>
              <a:off x="7576355" y="3507447"/>
              <a:ext cx="1307908"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VC fund €100m </a:t>
              </a:r>
            </a:p>
          </p:txBody>
        </p:sp>
        <p:pic>
          <p:nvPicPr>
            <p:cNvPr id="128" name="Picture 13"/>
            <p:cNvPicPr>
              <a:picLocks noChangeAspect="1" noChangeArrowheads="1"/>
            </p:cNvPicPr>
            <p:nvPr/>
          </p:nvPicPr>
          <p:blipFill>
            <a:blip r:embed="rId21" cstate="email">
              <a:extLst>
                <a:ext uri="{28A0092B-C50C-407E-A947-70E740481C1C}">
                  <a14:useLocalDpi xmlns:a14="http://schemas.microsoft.com/office/drawing/2010/main"/>
                </a:ext>
              </a:extLst>
            </a:blip>
            <a:srcRect/>
            <a:stretch>
              <a:fillRect/>
            </a:stretch>
          </p:blipFill>
          <p:spPr bwMode="auto">
            <a:xfrm>
              <a:off x="6586276" y="3453406"/>
              <a:ext cx="967569" cy="3543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29" name="Group 128"/>
          <p:cNvGrpSpPr/>
          <p:nvPr/>
        </p:nvGrpSpPr>
        <p:grpSpPr>
          <a:xfrm>
            <a:off x="4790478" y="2207486"/>
            <a:ext cx="4335771" cy="574490"/>
            <a:chOff x="4815192" y="2985965"/>
            <a:chExt cx="4335771" cy="574490"/>
          </a:xfrm>
        </p:grpSpPr>
        <p:sp>
          <p:nvSpPr>
            <p:cNvPr id="130" name="Right Arrow 129"/>
            <p:cNvSpPr/>
            <p:nvPr/>
          </p:nvSpPr>
          <p:spPr>
            <a:xfrm>
              <a:off x="5480663" y="3033742"/>
              <a:ext cx="3670300" cy="350036"/>
            </a:xfrm>
            <a:prstGeom prst="rightArrow">
              <a:avLst>
                <a:gd name="adj1" fmla="val 87586"/>
                <a:gd name="adj2" fmla="val 50000"/>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Bef>
                  <a:spcPts val="400"/>
                </a:spcBef>
              </a:pPr>
              <a:endParaRPr lang="en-US" sz="800" dirty="0">
                <a:solidFill>
                  <a:schemeClr val="tx1"/>
                </a:solidFill>
                <a:latin typeface="Trebuchet MS" panose="020B0603020202020204" pitchFamily="34" charset="0"/>
              </a:endParaRPr>
            </a:p>
          </p:txBody>
        </p:sp>
        <p:pic>
          <p:nvPicPr>
            <p:cNvPr id="131" name="Picture 5"/>
            <p:cNvPicPr>
              <a:picLocks noChangeAspect="1" noChangeArrowheads="1"/>
            </p:cNvPicPr>
            <p:nvPr/>
          </p:nvPicPr>
          <p:blipFill>
            <a:blip r:embed="rId22" cstate="email">
              <a:extLst>
                <a:ext uri="{28A0092B-C50C-407E-A947-70E740481C1C}">
                  <a14:useLocalDpi xmlns:a14="http://schemas.microsoft.com/office/drawing/2010/main"/>
                </a:ext>
              </a:extLst>
            </a:blip>
            <a:srcRect/>
            <a:stretch>
              <a:fillRect/>
            </a:stretch>
          </p:blipFill>
          <p:spPr bwMode="auto">
            <a:xfrm>
              <a:off x="5538131" y="3073601"/>
              <a:ext cx="926147" cy="2566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2" name="Picture 6"/>
            <p:cNvPicPr>
              <a:picLocks noChangeAspect="1" noChangeArrowheads="1"/>
            </p:cNvPicPr>
            <p:nvPr/>
          </p:nvPicPr>
          <p:blipFill>
            <a:blip r:embed="rId23" cstate="email">
              <a:extLst>
                <a:ext uri="{28A0092B-C50C-407E-A947-70E740481C1C}">
                  <a14:useLocalDpi xmlns:a14="http://schemas.microsoft.com/office/drawing/2010/main"/>
                </a:ext>
              </a:extLst>
            </a:blip>
            <a:srcRect/>
            <a:stretch>
              <a:fillRect/>
            </a:stretch>
          </p:blipFill>
          <p:spPr bwMode="auto">
            <a:xfrm>
              <a:off x="6483113" y="3113117"/>
              <a:ext cx="666242" cy="2213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3" name="Rectangle 132"/>
            <p:cNvSpPr/>
            <p:nvPr/>
          </p:nvSpPr>
          <p:spPr>
            <a:xfrm>
              <a:off x="5435579" y="3345011"/>
              <a:ext cx="430529" cy="215444"/>
            </a:xfrm>
            <a:prstGeom prst="rect">
              <a:avLst/>
            </a:prstGeom>
          </p:spPr>
          <p:txBody>
            <a:bodyPr wrap="square">
              <a:spAutoFit/>
            </a:bodyPr>
            <a:lstStyle/>
            <a:p>
              <a:r>
                <a:rPr lang="en-US" sz="800" b="1" i="1" dirty="0">
                  <a:solidFill>
                    <a:schemeClr val="bg1">
                      <a:lumMod val="65000"/>
                    </a:schemeClr>
                  </a:solidFill>
                  <a:latin typeface="Trebuchet MS" panose="020B0603020202020204" pitchFamily="34" charset="0"/>
                </a:rPr>
                <a:t>2012</a:t>
              </a:r>
            </a:p>
          </p:txBody>
        </p:sp>
        <p:pic>
          <p:nvPicPr>
            <p:cNvPr id="134" name="Picture 14"/>
            <p:cNvPicPr>
              <a:picLocks noChangeAspect="1" noChangeArrowheads="1"/>
            </p:cNvPicPr>
            <p:nvPr/>
          </p:nvPicPr>
          <p:blipFill>
            <a:blip r:embed="rId24" cstate="email">
              <a:extLst>
                <a:ext uri="{28A0092B-C50C-407E-A947-70E740481C1C}">
                  <a14:useLocalDpi xmlns:a14="http://schemas.microsoft.com/office/drawing/2010/main"/>
                </a:ext>
              </a:extLst>
            </a:blip>
            <a:srcRect/>
            <a:stretch>
              <a:fillRect/>
            </a:stretch>
          </p:blipFill>
          <p:spPr bwMode="auto">
            <a:xfrm>
              <a:off x="4815192" y="2985965"/>
              <a:ext cx="594838" cy="473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135" name="Straight Connector 134"/>
          <p:cNvCxnSpPr/>
          <p:nvPr/>
        </p:nvCxnSpPr>
        <p:spPr>
          <a:xfrm flipV="1">
            <a:off x="2597496" y="1016164"/>
            <a:ext cx="0" cy="5322814"/>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flipV="1">
            <a:off x="1661392" y="1001486"/>
            <a:ext cx="0" cy="5322814"/>
          </a:xfrm>
          <a:prstGeom prst="line">
            <a:avLst/>
          </a:prstGeom>
          <a:ln w="95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Datumsplatzhalter 3"/>
          <p:cNvSpPr>
            <a:spLocks noGrp="1"/>
          </p:cNvSpPr>
          <p:nvPr>
            <p:ph type="dt" sz="half" idx="10"/>
          </p:nvPr>
        </p:nvSpPr>
        <p:spPr/>
        <p:txBody>
          <a:bodyPr/>
          <a:lstStyle/>
          <a:p>
            <a:r>
              <a:rPr lang="en-US"/>
              <a:t>2017</a:t>
            </a:r>
            <a:endParaRPr lang="en-US" dirty="0"/>
          </a:p>
        </p:txBody>
      </p:sp>
      <p:sp>
        <p:nvSpPr>
          <p:cNvPr id="5" name="Fußzeilenplatzhalter 4"/>
          <p:cNvSpPr>
            <a:spLocks noGrp="1"/>
          </p:cNvSpPr>
          <p:nvPr>
            <p:ph type="ftr" sz="quarter" idx="11"/>
          </p:nvPr>
        </p:nvSpPr>
        <p:spPr/>
        <p:txBody>
          <a:bodyPr/>
          <a:lstStyle/>
          <a:p>
            <a:r>
              <a:rPr lang="de-DE"/>
              <a:t>Bianca Schmitz, Jens Weinmann, ESMT Berlin</a:t>
            </a:r>
            <a:endParaRPr lang="en-US" dirty="0"/>
          </a:p>
        </p:txBody>
      </p:sp>
    </p:spTree>
    <p:extLst>
      <p:ext uri="{BB962C8B-B14F-4D97-AF65-F5344CB8AC3E}">
        <p14:creationId xmlns:p14="http://schemas.microsoft.com/office/powerpoint/2010/main" val="2949266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wipe(left)">
                                      <p:cBhvr>
                                        <p:cTn id="7" dur="1000"/>
                                        <p:tgtEl>
                                          <p:spTgt spid="10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wipe(left)">
                                      <p:cBhvr>
                                        <p:cTn id="12" dur="1000"/>
                                        <p:tgtEl>
                                          <p:spTgt spid="9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wipe(left)">
                                      <p:cBhvr>
                                        <p:cTn id="17" dur="1000"/>
                                        <p:tgtEl>
                                          <p:spTgt spid="12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1000"/>
                                        <p:tgtEl>
                                          <p:spTgt spid="7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wipe(left)">
                                      <p:cBhvr>
                                        <p:cTn id="27" dur="1000"/>
                                        <p:tgtEl>
                                          <p:spTgt spid="8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7"/>
                                        </p:tgtEl>
                                        <p:attrNameLst>
                                          <p:attrName>style.visibility</p:attrName>
                                        </p:attrNameLst>
                                      </p:cBhvr>
                                      <p:to>
                                        <p:strVal val="visible"/>
                                      </p:to>
                                    </p:set>
                                    <p:animEffect transition="in" filter="wipe(left)">
                                      <p:cBhvr>
                                        <p:cTn id="32" dur="1000"/>
                                        <p:tgtEl>
                                          <p:spTgt spid="10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4"/>
                                        </p:tgtEl>
                                        <p:attrNameLst>
                                          <p:attrName>style.visibility</p:attrName>
                                        </p:attrNameLst>
                                      </p:cBhvr>
                                      <p:to>
                                        <p:strVal val="visible"/>
                                      </p:to>
                                    </p:set>
                                    <p:animEffect transition="in" filter="wipe(left)">
                                      <p:cBhvr>
                                        <p:cTn id="37" dur="1000"/>
                                        <p:tgtEl>
                                          <p:spTgt spid="12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1000"/>
                                        <p:tgtEl>
                                          <p:spTgt spid="11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12"/>
                                        </p:tgtEl>
                                        <p:attrNameLst>
                                          <p:attrName>style.visibility</p:attrName>
                                        </p:attrNameLst>
                                      </p:cBhvr>
                                      <p:to>
                                        <p:strVal val="visible"/>
                                      </p:to>
                                    </p:set>
                                    <p:animEffect transition="in" filter="wipe(left)">
                                      <p:cBhvr>
                                        <p:cTn id="47" dur="10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grpSp>
        <p:nvGrpSpPr>
          <p:cNvPr id="27" name="Group 26"/>
          <p:cNvGrpSpPr/>
          <p:nvPr/>
        </p:nvGrpSpPr>
        <p:grpSpPr>
          <a:xfrm>
            <a:off x="621085" y="1685110"/>
            <a:ext cx="4024937" cy="871727"/>
            <a:chOff x="608023" y="2103121"/>
            <a:chExt cx="4024937" cy="871727"/>
          </a:xfrm>
        </p:grpSpPr>
        <p:sp>
          <p:nvSpPr>
            <p:cNvPr id="30" name="Rectangle 29"/>
            <p:cNvSpPr/>
            <p:nvPr/>
          </p:nvSpPr>
          <p:spPr bwMode="auto">
            <a:xfrm>
              <a:off x="609600" y="2129245"/>
              <a:ext cx="4023360" cy="845603"/>
            </a:xfrm>
            <a:prstGeom prst="rect">
              <a:avLst/>
            </a:prstGeom>
            <a:solidFill>
              <a:srgbClr val="92D050"/>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31" name="TextBox 1"/>
            <p:cNvSpPr txBox="1"/>
            <p:nvPr/>
          </p:nvSpPr>
          <p:spPr>
            <a:xfrm>
              <a:off x="608023" y="2126133"/>
              <a:ext cx="41610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32" name="TextBox 1"/>
            <p:cNvSpPr txBox="1"/>
            <p:nvPr/>
          </p:nvSpPr>
          <p:spPr>
            <a:xfrm>
              <a:off x="973783" y="2103121"/>
              <a:ext cx="3549449" cy="768096"/>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600" dirty="0">
                  <a:solidFill>
                    <a:schemeClr val="tx1"/>
                  </a:solidFill>
                </a:rPr>
                <a:t>create products or services that are very close to your company and may be easy to integrate</a:t>
              </a:r>
              <a:endParaRPr lang="de-DE" sz="1600" dirty="0">
                <a:solidFill>
                  <a:schemeClr val="tx1"/>
                </a:solidFill>
              </a:endParaRPr>
            </a:p>
          </p:txBody>
        </p:sp>
      </p:grpSp>
      <p:grpSp>
        <p:nvGrpSpPr>
          <p:cNvPr id="33" name="Group 32"/>
          <p:cNvGrpSpPr/>
          <p:nvPr/>
        </p:nvGrpSpPr>
        <p:grpSpPr>
          <a:xfrm>
            <a:off x="622662" y="2549371"/>
            <a:ext cx="4047744" cy="781658"/>
            <a:chOff x="609600" y="2967382"/>
            <a:chExt cx="4047744" cy="781658"/>
          </a:xfrm>
        </p:grpSpPr>
        <p:sp>
          <p:nvSpPr>
            <p:cNvPr id="34" name="Rectangle 33"/>
            <p:cNvSpPr/>
            <p:nvPr/>
          </p:nvSpPr>
          <p:spPr bwMode="auto">
            <a:xfrm>
              <a:off x="609600" y="3078480"/>
              <a:ext cx="4017264" cy="670560"/>
            </a:xfrm>
            <a:prstGeom prst="rect">
              <a:avLst/>
            </a:prstGeom>
            <a:solidFill>
              <a:srgbClr val="F7574B"/>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35" name="TextBox 1"/>
            <p:cNvSpPr txBox="1"/>
            <p:nvPr/>
          </p:nvSpPr>
          <p:spPr>
            <a:xfrm>
              <a:off x="614119" y="2967382"/>
              <a:ext cx="397817"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36" name="TextBox 1"/>
            <p:cNvSpPr txBox="1"/>
            <p:nvPr/>
          </p:nvSpPr>
          <p:spPr>
            <a:xfrm>
              <a:off x="979879" y="3107591"/>
              <a:ext cx="367746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800" dirty="0">
                  <a:solidFill>
                    <a:schemeClr val="tx1"/>
                  </a:solidFill>
                </a:rPr>
                <a:t>this way, you don‘t find game changers</a:t>
              </a:r>
              <a:endParaRPr lang="de-DE" sz="1400" dirty="0">
                <a:solidFill>
                  <a:schemeClr val="tx1"/>
                </a:solidFill>
              </a:endParaRPr>
            </a:p>
          </p:txBody>
        </p:sp>
      </p:grpSp>
      <p:grpSp>
        <p:nvGrpSpPr>
          <p:cNvPr id="25" name="Group 24"/>
          <p:cNvGrpSpPr/>
          <p:nvPr/>
        </p:nvGrpSpPr>
        <p:grpSpPr>
          <a:xfrm>
            <a:off x="5502240" y="4476208"/>
            <a:ext cx="4024937" cy="871727"/>
            <a:chOff x="608023" y="2103121"/>
            <a:chExt cx="4024937" cy="871727"/>
          </a:xfrm>
        </p:grpSpPr>
        <p:sp>
          <p:nvSpPr>
            <p:cNvPr id="26" name="Rectangle 25"/>
            <p:cNvSpPr/>
            <p:nvPr/>
          </p:nvSpPr>
          <p:spPr bwMode="auto">
            <a:xfrm>
              <a:off x="609600" y="2129245"/>
              <a:ext cx="4023360" cy="845603"/>
            </a:xfrm>
            <a:prstGeom prst="rect">
              <a:avLst/>
            </a:prstGeom>
            <a:solidFill>
              <a:srgbClr val="92D050"/>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28" name="TextBox 1"/>
            <p:cNvSpPr txBox="1"/>
            <p:nvPr/>
          </p:nvSpPr>
          <p:spPr>
            <a:xfrm>
              <a:off x="608023" y="2126133"/>
              <a:ext cx="41610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29" name="TextBox 1"/>
            <p:cNvSpPr txBox="1"/>
            <p:nvPr/>
          </p:nvSpPr>
          <p:spPr>
            <a:xfrm>
              <a:off x="973783" y="2103121"/>
              <a:ext cx="3549449" cy="768096"/>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600" dirty="0">
                  <a:solidFill>
                    <a:schemeClr val="tx1"/>
                  </a:solidFill>
                </a:rPr>
                <a:t>a chance to discover and build true game changers that may reach beyond industry boundaries</a:t>
              </a:r>
              <a:endParaRPr lang="de-DE" sz="1600" dirty="0">
                <a:solidFill>
                  <a:schemeClr val="tx1"/>
                </a:solidFill>
              </a:endParaRPr>
            </a:p>
          </p:txBody>
        </p:sp>
      </p:grpSp>
      <p:grpSp>
        <p:nvGrpSpPr>
          <p:cNvPr id="37" name="Group 36"/>
          <p:cNvGrpSpPr/>
          <p:nvPr/>
        </p:nvGrpSpPr>
        <p:grpSpPr>
          <a:xfrm>
            <a:off x="5503817" y="5340469"/>
            <a:ext cx="4047744" cy="781658"/>
            <a:chOff x="609600" y="2967382"/>
            <a:chExt cx="4047744" cy="781658"/>
          </a:xfrm>
        </p:grpSpPr>
        <p:sp>
          <p:nvSpPr>
            <p:cNvPr id="38" name="Rectangle 37"/>
            <p:cNvSpPr/>
            <p:nvPr/>
          </p:nvSpPr>
          <p:spPr bwMode="auto">
            <a:xfrm>
              <a:off x="609600" y="3078480"/>
              <a:ext cx="4017264" cy="670560"/>
            </a:xfrm>
            <a:prstGeom prst="rect">
              <a:avLst/>
            </a:prstGeom>
            <a:solidFill>
              <a:srgbClr val="F7574B"/>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39" name="TextBox 1"/>
            <p:cNvSpPr txBox="1"/>
            <p:nvPr/>
          </p:nvSpPr>
          <p:spPr>
            <a:xfrm>
              <a:off x="614119" y="2967382"/>
              <a:ext cx="397817"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40" name="TextBox 1"/>
            <p:cNvSpPr txBox="1"/>
            <p:nvPr/>
          </p:nvSpPr>
          <p:spPr>
            <a:xfrm>
              <a:off x="979879" y="3107591"/>
              <a:ext cx="367746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800" dirty="0">
                  <a:solidFill>
                    <a:schemeClr val="tx1"/>
                  </a:solidFill>
                </a:rPr>
                <a:t>they may be far from what your core </a:t>
              </a:r>
              <a:r>
                <a:rPr lang="en-US" sz="1800" dirty="0" err="1">
                  <a:solidFill>
                    <a:schemeClr val="tx1"/>
                  </a:solidFill>
                </a:rPr>
                <a:t>organisation</a:t>
              </a:r>
              <a:r>
                <a:rPr lang="en-US" sz="1800" dirty="0">
                  <a:solidFill>
                    <a:schemeClr val="tx1"/>
                  </a:solidFill>
                </a:rPr>
                <a:t> is about or good at</a:t>
              </a:r>
              <a:endParaRPr lang="de-DE" sz="1400" dirty="0">
                <a:solidFill>
                  <a:schemeClr val="tx1"/>
                </a:solidFill>
              </a:endParaRPr>
            </a:p>
          </p:txBody>
        </p:sp>
      </p:gr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61</a:t>
            </a:fld>
            <a:endParaRPr lang="en-US" noProof="0" dirty="0"/>
          </a:p>
        </p:txBody>
      </p:sp>
    </p:spTree>
    <p:extLst>
      <p:ext uri="{BB962C8B-B14F-4D97-AF65-F5344CB8AC3E}">
        <p14:creationId xmlns:p14="http://schemas.microsoft.com/office/powerpoint/2010/main" val="137826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left)">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left)">
                                      <p:cBhvr>
                                        <p:cTn id="2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r>
              <a:rPr lang="de-DE" dirty="0" err="1"/>
              <a:t>adapted</a:t>
            </a:r>
            <a:r>
              <a:rPr lang="de-DE" dirty="0"/>
              <a:t> </a:t>
            </a:r>
            <a:r>
              <a:rPr lang="de-DE" dirty="0" err="1"/>
              <a:t>from</a:t>
            </a:r>
            <a:r>
              <a:rPr lang="de-DE" dirty="0"/>
              <a:t> Christoph </a:t>
            </a:r>
            <a:r>
              <a:rPr lang="de-DE" dirty="0" err="1"/>
              <a:t>Räthke</a:t>
            </a:r>
            <a:r>
              <a:rPr lang="de-DE" dirty="0"/>
              <a:t>, GTEC)</a:t>
            </a:r>
            <a:endParaRPr lang="en-US" dirty="0"/>
          </a:p>
        </p:txBody>
      </p: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grpSp>
        <p:nvGrpSpPr>
          <p:cNvPr id="27" name="Group 26"/>
          <p:cNvGrpSpPr/>
          <p:nvPr/>
        </p:nvGrpSpPr>
        <p:grpSpPr>
          <a:xfrm>
            <a:off x="529645" y="1802676"/>
            <a:ext cx="4024937" cy="871727"/>
            <a:chOff x="608023" y="2103121"/>
            <a:chExt cx="4024937" cy="871727"/>
          </a:xfrm>
        </p:grpSpPr>
        <p:sp>
          <p:nvSpPr>
            <p:cNvPr id="30" name="Rectangle 29"/>
            <p:cNvSpPr/>
            <p:nvPr/>
          </p:nvSpPr>
          <p:spPr bwMode="auto">
            <a:xfrm>
              <a:off x="609600" y="2129245"/>
              <a:ext cx="4023360" cy="845603"/>
            </a:xfrm>
            <a:prstGeom prst="rect">
              <a:avLst/>
            </a:prstGeom>
            <a:solidFill>
              <a:srgbClr val="92D050"/>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31" name="TextBox 1"/>
            <p:cNvSpPr txBox="1"/>
            <p:nvPr/>
          </p:nvSpPr>
          <p:spPr>
            <a:xfrm>
              <a:off x="608023" y="2126133"/>
              <a:ext cx="41610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32" name="TextBox 1"/>
            <p:cNvSpPr txBox="1"/>
            <p:nvPr/>
          </p:nvSpPr>
          <p:spPr>
            <a:xfrm>
              <a:off x="973783" y="2103121"/>
              <a:ext cx="3549449" cy="768096"/>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600" dirty="0">
                  <a:solidFill>
                    <a:schemeClr val="tx1"/>
                  </a:solidFill>
                </a:rPr>
                <a:t>may trigger cultural change and adoption of entrepreneurial skills inside an </a:t>
              </a:r>
              <a:r>
                <a:rPr lang="en-US" sz="1600" dirty="0" err="1">
                  <a:solidFill>
                    <a:schemeClr val="tx1"/>
                  </a:solidFill>
                </a:rPr>
                <a:t>organisation</a:t>
              </a:r>
              <a:endParaRPr lang="de-DE" sz="1600" dirty="0">
                <a:solidFill>
                  <a:schemeClr val="tx1"/>
                </a:solidFill>
              </a:endParaRPr>
            </a:p>
          </p:txBody>
        </p:sp>
      </p:grpSp>
      <p:grpSp>
        <p:nvGrpSpPr>
          <p:cNvPr id="33" name="Group 32"/>
          <p:cNvGrpSpPr/>
          <p:nvPr/>
        </p:nvGrpSpPr>
        <p:grpSpPr>
          <a:xfrm>
            <a:off x="531222" y="2828187"/>
            <a:ext cx="4047744" cy="973133"/>
            <a:chOff x="609600" y="3078480"/>
            <a:chExt cx="4047744" cy="670560"/>
          </a:xfrm>
        </p:grpSpPr>
        <p:sp>
          <p:nvSpPr>
            <p:cNvPr id="34" name="Rectangle 33"/>
            <p:cNvSpPr/>
            <p:nvPr/>
          </p:nvSpPr>
          <p:spPr bwMode="auto">
            <a:xfrm>
              <a:off x="609600" y="3078480"/>
              <a:ext cx="4017264" cy="670560"/>
            </a:xfrm>
            <a:prstGeom prst="rect">
              <a:avLst/>
            </a:prstGeom>
            <a:solidFill>
              <a:srgbClr val="F7574B"/>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35" name="TextBox 1"/>
            <p:cNvSpPr txBox="1"/>
            <p:nvPr/>
          </p:nvSpPr>
          <p:spPr>
            <a:xfrm>
              <a:off x="614119" y="3102395"/>
              <a:ext cx="397817"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36" name="TextBox 1"/>
            <p:cNvSpPr txBox="1"/>
            <p:nvPr/>
          </p:nvSpPr>
          <p:spPr>
            <a:xfrm>
              <a:off x="979879" y="3107591"/>
              <a:ext cx="367746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600" dirty="0">
                  <a:solidFill>
                    <a:schemeClr val="tx1"/>
                  </a:solidFill>
                </a:rPr>
                <a:t>often an HR management tool with very low output of truly innovative or market-ready product ideas</a:t>
              </a:r>
              <a:endParaRPr lang="de-DE" sz="1200" dirty="0">
                <a:solidFill>
                  <a:schemeClr val="tx1"/>
                </a:solidFill>
              </a:endParaRPr>
            </a:p>
          </p:txBody>
        </p:sp>
      </p:grpSp>
      <p:grpSp>
        <p:nvGrpSpPr>
          <p:cNvPr id="37" name="Group 36"/>
          <p:cNvGrpSpPr/>
          <p:nvPr/>
        </p:nvGrpSpPr>
        <p:grpSpPr>
          <a:xfrm>
            <a:off x="5645931" y="4271556"/>
            <a:ext cx="4024937" cy="802933"/>
            <a:chOff x="608023" y="2082117"/>
            <a:chExt cx="4024937" cy="901840"/>
          </a:xfrm>
        </p:grpSpPr>
        <p:sp>
          <p:nvSpPr>
            <p:cNvPr id="38" name="Rectangle 37"/>
            <p:cNvSpPr/>
            <p:nvPr/>
          </p:nvSpPr>
          <p:spPr bwMode="auto">
            <a:xfrm>
              <a:off x="609600" y="2129245"/>
              <a:ext cx="4023360" cy="845603"/>
            </a:xfrm>
            <a:prstGeom prst="rect">
              <a:avLst/>
            </a:prstGeom>
            <a:solidFill>
              <a:srgbClr val="92D050"/>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39" name="TextBox 1"/>
            <p:cNvSpPr txBox="1"/>
            <p:nvPr/>
          </p:nvSpPr>
          <p:spPr>
            <a:xfrm>
              <a:off x="608023" y="2082117"/>
              <a:ext cx="41610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40" name="TextBox 1"/>
            <p:cNvSpPr txBox="1"/>
            <p:nvPr/>
          </p:nvSpPr>
          <p:spPr>
            <a:xfrm>
              <a:off x="973783" y="2215861"/>
              <a:ext cx="3549449" cy="768096"/>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600" dirty="0">
                  <a:solidFill>
                    <a:schemeClr val="tx1"/>
                  </a:solidFill>
                </a:rPr>
                <a:t>very few employees of the mother company involved; normally faster results</a:t>
              </a:r>
              <a:endParaRPr lang="de-DE" sz="1600" dirty="0">
                <a:solidFill>
                  <a:schemeClr val="tx1"/>
                </a:solidFill>
              </a:endParaRPr>
            </a:p>
          </p:txBody>
        </p:sp>
      </p:grpSp>
      <p:grpSp>
        <p:nvGrpSpPr>
          <p:cNvPr id="41" name="Group 40"/>
          <p:cNvGrpSpPr/>
          <p:nvPr/>
        </p:nvGrpSpPr>
        <p:grpSpPr>
          <a:xfrm>
            <a:off x="5647508" y="5123714"/>
            <a:ext cx="4047744" cy="846018"/>
            <a:chOff x="609600" y="2998031"/>
            <a:chExt cx="4047744" cy="751009"/>
          </a:xfrm>
        </p:grpSpPr>
        <p:sp>
          <p:nvSpPr>
            <p:cNvPr id="42" name="Rectangle 41"/>
            <p:cNvSpPr/>
            <p:nvPr/>
          </p:nvSpPr>
          <p:spPr bwMode="auto">
            <a:xfrm>
              <a:off x="609600" y="3078480"/>
              <a:ext cx="4017264" cy="670560"/>
            </a:xfrm>
            <a:prstGeom prst="rect">
              <a:avLst/>
            </a:prstGeom>
            <a:solidFill>
              <a:srgbClr val="F7574B"/>
            </a:solidFill>
            <a:ln w="9525" cap="flat" cmpd="sng" algn="ctr">
              <a:noFill/>
              <a:prstDash val="solid"/>
              <a:round/>
              <a:headEnd type="none" w="med" len="med"/>
              <a:tailEnd type="none" w="med" len="med"/>
            </a:ln>
            <a:effectLst/>
            <a:extLst/>
          </p:spPr>
          <p:txBody>
            <a:bodyPr vert="horz" wrap="none" lIns="72000" tIns="72000" rIns="72000" bIns="72000" numCol="1" rtlCol="0" anchor="ctr" anchorCtr="0" compatLnSpc="1">
              <a:prstTxWarp prst="textNoShape">
                <a:avLst/>
              </a:prstTxWarp>
            </a:bodyPr>
            <a:lstStyle/>
            <a:p>
              <a:endParaRPr lang="en-US">
                <a:solidFill>
                  <a:schemeClr val="bg1"/>
                </a:solidFill>
              </a:endParaRPr>
            </a:p>
          </p:txBody>
        </p:sp>
        <p:sp>
          <p:nvSpPr>
            <p:cNvPr id="43" name="TextBox 1"/>
            <p:cNvSpPr txBox="1"/>
            <p:nvPr/>
          </p:nvSpPr>
          <p:spPr>
            <a:xfrm>
              <a:off x="614119" y="2998031"/>
              <a:ext cx="397817"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de-DE" sz="4400" dirty="0">
                  <a:solidFill>
                    <a:schemeClr val="bg1"/>
                  </a:solidFill>
                </a:rPr>
                <a:t>–</a:t>
              </a:r>
            </a:p>
          </p:txBody>
        </p:sp>
        <p:sp>
          <p:nvSpPr>
            <p:cNvPr id="44" name="TextBox 1"/>
            <p:cNvSpPr txBox="1"/>
            <p:nvPr/>
          </p:nvSpPr>
          <p:spPr>
            <a:xfrm>
              <a:off x="979879" y="3142379"/>
              <a:ext cx="3677465" cy="537817"/>
            </a:xfrm>
            <a:prstGeom prst="rect">
              <a:avLst/>
            </a:prstGeom>
          </p:spPr>
          <p:txBody>
            <a:bodyPr wrap="square" rtlCol="0"/>
            <a:lstStyle>
              <a:defPPr>
                <a:defRPr lang="en-US"/>
              </a:defPPr>
              <a:lvl1pPr marL="0" indent="0">
                <a:defRPr sz="2800" b="1">
                  <a:solidFill>
                    <a:schemeClr val="bg1">
                      <a:lumMod val="75000"/>
                    </a:schemeClr>
                  </a:solidFill>
                  <a:latin typeface="+mn-lt"/>
                </a:defRPr>
              </a:lvl1pPr>
              <a:lvl2pPr indent="0">
                <a:defRPr sz="1100">
                  <a:latin typeface="+mn-lt"/>
                </a:defRPr>
              </a:lvl2pPr>
              <a:lvl3pPr indent="0">
                <a:defRPr sz="1100">
                  <a:latin typeface="+mn-lt"/>
                </a:defRPr>
              </a:lvl3pPr>
              <a:lvl4pPr indent="0">
                <a:defRPr sz="1100">
                  <a:latin typeface="+mn-lt"/>
                </a:defRPr>
              </a:lvl4pPr>
              <a:lvl5pPr indent="0">
                <a:defRPr sz="1100">
                  <a:latin typeface="+mn-lt"/>
                </a:defRPr>
              </a:lvl5pPr>
              <a:lvl6pPr indent="0">
                <a:defRPr sz="1100">
                  <a:latin typeface="+mn-lt"/>
                </a:defRPr>
              </a:lvl6pPr>
              <a:lvl7pPr indent="0">
                <a:defRPr sz="1100">
                  <a:latin typeface="+mn-lt"/>
                </a:defRPr>
              </a:lvl7pPr>
              <a:lvl8pPr indent="0">
                <a:defRPr sz="1100">
                  <a:latin typeface="+mn-lt"/>
                </a:defRPr>
              </a:lvl8pPr>
              <a:lvl9pPr indent="0">
                <a:defRPr sz="1100">
                  <a:latin typeface="+mn-lt"/>
                </a:defRPr>
              </a:lvl9pPr>
            </a:lstStyle>
            <a:p>
              <a:r>
                <a:rPr lang="en-US" sz="1600" dirty="0">
                  <a:solidFill>
                    <a:schemeClr val="tx1"/>
                  </a:solidFill>
                </a:rPr>
                <a:t>this approach leaves the mother </a:t>
              </a:r>
              <a:r>
                <a:rPr lang="en-US" sz="1600" dirty="0" err="1">
                  <a:solidFill>
                    <a:schemeClr val="tx1"/>
                  </a:solidFill>
                </a:rPr>
                <a:t>organisation</a:t>
              </a:r>
              <a:r>
                <a:rPr lang="en-US" sz="1600" dirty="0">
                  <a:solidFill>
                    <a:schemeClr val="tx1"/>
                  </a:solidFill>
                </a:rPr>
                <a:t> mostly untouched</a:t>
              </a:r>
              <a:endParaRPr lang="de-DE" sz="1200" dirty="0">
                <a:solidFill>
                  <a:schemeClr val="tx1"/>
                </a:solidFill>
              </a:endParaRPr>
            </a:p>
          </p:txBody>
        </p:sp>
      </p:gr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62</a:t>
            </a:fld>
            <a:endParaRPr lang="en-US" noProof="0" dirty="0"/>
          </a:p>
        </p:txBody>
      </p:sp>
    </p:spTree>
    <p:extLst>
      <p:ext uri="{BB962C8B-B14F-4D97-AF65-F5344CB8AC3E}">
        <p14:creationId xmlns:p14="http://schemas.microsoft.com/office/powerpoint/2010/main" val="254695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left)">
                                      <p:cBhvr>
                                        <p:cTn id="17" dur="500"/>
                                        <p:tgtEl>
                                          <p:spTgt spid="3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left)">
                                      <p:cBhvr>
                                        <p:cTn id="2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Corporate Entrepreneurship Matrix </a:t>
            </a:r>
            <a:endParaRPr lang="en-US" dirty="0"/>
          </a:p>
        </p:txBody>
      </p:sp>
      <p:cxnSp>
        <p:nvCxnSpPr>
          <p:cNvPr id="16" name="Gerade Verbindung mit Pfeil 4"/>
          <p:cNvCxnSpPr/>
          <p:nvPr/>
        </p:nvCxnSpPr>
        <p:spPr>
          <a:xfrm>
            <a:off x="4480592" y="3940144"/>
            <a:ext cx="322454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mit Pfeil 5"/>
          <p:cNvCxnSpPr/>
          <p:nvPr/>
        </p:nvCxnSpPr>
        <p:spPr>
          <a:xfrm flipH="1">
            <a:off x="2520625" y="3940144"/>
            <a:ext cx="1985366" cy="0"/>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2"/>
          <p:cNvCxnSpPr/>
          <p:nvPr/>
        </p:nvCxnSpPr>
        <p:spPr>
          <a:xfrm flipV="1">
            <a:off x="5162292" y="1818087"/>
            <a:ext cx="0" cy="2249056"/>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17"/>
          <p:cNvCxnSpPr/>
          <p:nvPr/>
        </p:nvCxnSpPr>
        <p:spPr>
          <a:xfrm>
            <a:off x="5159082" y="3810000"/>
            <a:ext cx="1" cy="2225068"/>
          </a:xfrm>
          <a:prstGeom prst="straightConnector1">
            <a:avLst/>
          </a:prstGeom>
          <a:ln w="762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Rechteck 8"/>
          <p:cNvSpPr/>
          <p:nvPr/>
        </p:nvSpPr>
        <p:spPr>
          <a:xfrm>
            <a:off x="1182289" y="362068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targeted</a:t>
            </a:r>
            <a:endParaRPr lang="de-DE" b="1" dirty="0">
              <a:solidFill>
                <a:schemeClr val="bg1"/>
              </a:solidFill>
              <a:latin typeface="Arial Narrow" panose="020B0606020202030204" pitchFamily="34" charset="0"/>
            </a:endParaRPr>
          </a:p>
        </p:txBody>
      </p:sp>
      <p:sp>
        <p:nvSpPr>
          <p:cNvPr id="19" name="Rechteck 9"/>
          <p:cNvSpPr/>
          <p:nvPr/>
        </p:nvSpPr>
        <p:spPr>
          <a:xfrm>
            <a:off x="7812633" y="3628521"/>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disruptive</a:t>
            </a:r>
            <a:endParaRPr lang="de-DE" b="1" dirty="0">
              <a:solidFill>
                <a:schemeClr val="bg1"/>
              </a:solidFill>
              <a:latin typeface="Arial Narrow" panose="020B0606020202030204" pitchFamily="34" charset="0"/>
            </a:endParaRPr>
          </a:p>
        </p:txBody>
      </p:sp>
      <p:sp>
        <p:nvSpPr>
          <p:cNvPr id="22" name="Rechteck 20"/>
          <p:cNvSpPr/>
          <p:nvPr/>
        </p:nvSpPr>
        <p:spPr>
          <a:xfrm>
            <a:off x="4497967" y="1043629"/>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internal</a:t>
            </a:r>
            <a:endParaRPr lang="de-DE" b="1" dirty="0">
              <a:solidFill>
                <a:schemeClr val="bg1"/>
              </a:solidFill>
              <a:latin typeface="Arial Narrow" panose="020B0606020202030204" pitchFamily="34" charset="0"/>
            </a:endParaRPr>
          </a:p>
        </p:txBody>
      </p:sp>
      <p:sp>
        <p:nvSpPr>
          <p:cNvPr id="23" name="Rechteck 21"/>
          <p:cNvSpPr/>
          <p:nvPr/>
        </p:nvSpPr>
        <p:spPr>
          <a:xfrm>
            <a:off x="4515997" y="6088217"/>
            <a:ext cx="1217138" cy="668184"/>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rtlCol="0" anchor="ctr"/>
          <a:lstStyle/>
          <a:p>
            <a:pPr algn="ctr"/>
            <a:r>
              <a:rPr lang="de-DE" b="1" dirty="0">
                <a:solidFill>
                  <a:schemeClr val="bg1"/>
                </a:solidFill>
                <a:latin typeface="Arial Narrow" panose="020B0606020202030204" pitchFamily="34" charset="0"/>
              </a:rPr>
              <a:t>Max. </a:t>
            </a:r>
            <a:r>
              <a:rPr lang="de-DE" b="1" dirty="0" err="1">
                <a:solidFill>
                  <a:schemeClr val="bg1"/>
                </a:solidFill>
                <a:latin typeface="Arial Narrow" panose="020B0606020202030204" pitchFamily="34" charset="0"/>
              </a:rPr>
              <a:t>external</a:t>
            </a:r>
            <a:endParaRPr lang="de-DE" b="1" dirty="0">
              <a:solidFill>
                <a:schemeClr val="bg1"/>
              </a:solidFill>
              <a:latin typeface="Arial Narrow" panose="020B0606020202030204" pitchFamily="34" charset="0"/>
            </a:endParaRPr>
          </a:p>
        </p:txBody>
      </p:sp>
      <p:sp>
        <p:nvSpPr>
          <p:cNvPr id="24" name="Textfeld 7"/>
          <p:cNvSpPr txBox="1"/>
          <p:nvPr/>
        </p:nvSpPr>
        <p:spPr>
          <a:xfrm>
            <a:off x="738637" y="6453558"/>
            <a:ext cx="1847596" cy="162703"/>
          </a:xfrm>
          <a:prstGeom prst="rect">
            <a:avLst/>
          </a:prstGeom>
          <a:noFill/>
        </p:spPr>
        <p:txBody>
          <a:bodyPr wrap="none" lIns="64291" tIns="32146" rIns="64291" bIns="32146" rtlCol="0">
            <a:spAutoFit/>
          </a:bodyPr>
          <a:lstStyle/>
          <a:p>
            <a:r>
              <a:rPr lang="de-DE" sz="800" dirty="0">
                <a:latin typeface="Univers LT Std 47 Cn Lt" panose="020B0406020202040204" pitchFamily="34" charset="0"/>
              </a:rPr>
              <a:t>Copyright Christoph </a:t>
            </a:r>
            <a:r>
              <a:rPr lang="de-DE" sz="800" dirty="0" err="1">
                <a:latin typeface="Univers LT Std 47 Cn Lt" panose="020B0406020202040204" pitchFamily="34" charset="0"/>
              </a:rPr>
              <a:t>Räthke</a:t>
            </a:r>
            <a:r>
              <a:rPr lang="de-DE" sz="800" dirty="0">
                <a:latin typeface="Univers LT Std 47 Cn Lt" panose="020B0406020202040204" pitchFamily="34" charset="0"/>
              </a:rPr>
              <a:t>, www.christophraethke.de</a:t>
            </a:r>
          </a:p>
        </p:txBody>
      </p:sp>
      <p:sp>
        <p:nvSpPr>
          <p:cNvPr id="29" name="Ellipse 16"/>
          <p:cNvSpPr/>
          <p:nvPr/>
        </p:nvSpPr>
        <p:spPr>
          <a:xfrm>
            <a:off x="2570597" y="1771016"/>
            <a:ext cx="2118503" cy="1931577"/>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Innovation </a:t>
            </a:r>
            <a:r>
              <a:rPr lang="de-DE" sz="2000" b="1" dirty="0" err="1">
                <a:solidFill>
                  <a:schemeClr val="tx1"/>
                </a:solidFill>
              </a:rPr>
              <a:t>funnel</a:t>
            </a:r>
            <a:endParaRPr lang="de-DE" sz="2000" b="1" dirty="0">
              <a:solidFill>
                <a:schemeClr val="tx1"/>
              </a:solidFill>
            </a:endParaRPr>
          </a:p>
        </p:txBody>
      </p:sp>
      <p:sp>
        <p:nvSpPr>
          <p:cNvPr id="13" name="Ellipse 16"/>
          <p:cNvSpPr/>
          <p:nvPr/>
        </p:nvSpPr>
        <p:spPr>
          <a:xfrm>
            <a:off x="4180113" y="2917371"/>
            <a:ext cx="236582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Intrapreneurship</a:t>
            </a:r>
            <a:endParaRPr lang="de-DE" sz="2000" b="1" dirty="0">
              <a:solidFill>
                <a:schemeClr val="tx1"/>
              </a:solidFill>
            </a:endParaRPr>
          </a:p>
        </p:txBody>
      </p:sp>
      <p:sp>
        <p:nvSpPr>
          <p:cNvPr id="14" name="Ellipse 16"/>
          <p:cNvSpPr/>
          <p:nvPr/>
        </p:nvSpPr>
        <p:spPr>
          <a:xfrm>
            <a:off x="2953656" y="3679370"/>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Trend </a:t>
            </a:r>
            <a:r>
              <a:rPr lang="de-DE" sz="2000" b="1" dirty="0" err="1">
                <a:solidFill>
                  <a:schemeClr val="tx1"/>
                </a:solidFill>
              </a:rPr>
              <a:t>scouts</a:t>
            </a:r>
            <a:endParaRPr lang="de-DE" sz="2000" b="1" dirty="0">
              <a:solidFill>
                <a:schemeClr val="tx1"/>
              </a:solidFill>
            </a:endParaRPr>
          </a:p>
        </p:txBody>
      </p:sp>
      <p:sp>
        <p:nvSpPr>
          <p:cNvPr id="15" name="Ellipse 16"/>
          <p:cNvSpPr/>
          <p:nvPr/>
        </p:nvSpPr>
        <p:spPr>
          <a:xfrm>
            <a:off x="6001657" y="2002972"/>
            <a:ext cx="1879602"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Corporate </a:t>
            </a:r>
            <a:r>
              <a:rPr lang="de-DE" sz="2000" b="1" dirty="0" err="1">
                <a:solidFill>
                  <a:schemeClr val="tx1"/>
                </a:solidFill>
              </a:rPr>
              <a:t>incubator</a:t>
            </a:r>
            <a:endParaRPr lang="de-DE" sz="2000" b="1" dirty="0">
              <a:solidFill>
                <a:schemeClr val="tx1"/>
              </a:solidFill>
            </a:endParaRPr>
          </a:p>
        </p:txBody>
      </p:sp>
      <p:sp>
        <p:nvSpPr>
          <p:cNvPr id="25" name="Ellipse 16"/>
          <p:cNvSpPr/>
          <p:nvPr/>
        </p:nvSpPr>
        <p:spPr>
          <a:xfrm>
            <a:off x="5606868" y="4335417"/>
            <a:ext cx="1879602"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Corporate </a:t>
            </a:r>
            <a:r>
              <a:rPr lang="de-DE" sz="2000" b="1" dirty="0" err="1">
                <a:solidFill>
                  <a:schemeClr val="tx1"/>
                </a:solidFill>
              </a:rPr>
              <a:t>accelerator</a:t>
            </a:r>
            <a:endParaRPr lang="de-DE" sz="2000" b="1" dirty="0">
              <a:solidFill>
                <a:schemeClr val="tx1"/>
              </a:solidFill>
            </a:endParaRPr>
          </a:p>
        </p:txBody>
      </p:sp>
      <p:sp>
        <p:nvSpPr>
          <p:cNvPr id="26" name="Ellipse 16"/>
          <p:cNvSpPr/>
          <p:nvPr/>
        </p:nvSpPr>
        <p:spPr>
          <a:xfrm>
            <a:off x="6516914" y="5271589"/>
            <a:ext cx="1359989"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Venture </a:t>
            </a:r>
            <a:r>
              <a:rPr lang="de-DE" sz="2000" b="1" dirty="0" err="1">
                <a:solidFill>
                  <a:schemeClr val="tx1"/>
                </a:solidFill>
              </a:rPr>
              <a:t>capital</a:t>
            </a:r>
            <a:endParaRPr lang="de-DE" sz="2000" b="1" dirty="0">
              <a:solidFill>
                <a:schemeClr val="tx1"/>
              </a:solidFill>
            </a:endParaRPr>
          </a:p>
        </p:txBody>
      </p:sp>
      <p:sp>
        <p:nvSpPr>
          <p:cNvPr id="28" name="Ellipse 16"/>
          <p:cNvSpPr/>
          <p:nvPr/>
        </p:nvSpPr>
        <p:spPr>
          <a:xfrm>
            <a:off x="2031999" y="4775199"/>
            <a:ext cx="1908630" cy="80699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Acquisitions</a:t>
            </a:r>
            <a:endParaRPr lang="de-DE" sz="2000" b="1" dirty="0">
              <a:solidFill>
                <a:schemeClr val="tx1"/>
              </a:solidFill>
            </a:endParaRPr>
          </a:p>
        </p:txBody>
      </p:sp>
      <p:sp>
        <p:nvSpPr>
          <p:cNvPr id="27" name="Ellipse 16"/>
          <p:cNvSpPr/>
          <p:nvPr/>
        </p:nvSpPr>
        <p:spPr>
          <a:xfrm>
            <a:off x="1758646" y="5384800"/>
            <a:ext cx="2432353"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a:solidFill>
                  <a:schemeClr val="tx1"/>
                </a:solidFill>
              </a:rPr>
              <a:t>Open </a:t>
            </a:r>
            <a:r>
              <a:rPr lang="de-DE" sz="2000" b="1" dirty="0" err="1">
                <a:solidFill>
                  <a:schemeClr val="tx1"/>
                </a:solidFill>
              </a:rPr>
              <a:t>innovation</a:t>
            </a:r>
            <a:endParaRPr lang="de-DE" sz="2000" b="1" dirty="0">
              <a:solidFill>
                <a:schemeClr val="tx1"/>
              </a:solidFill>
            </a:endParaRPr>
          </a:p>
        </p:txBody>
      </p:sp>
      <p:sp>
        <p:nvSpPr>
          <p:cNvPr id="30" name="Ellipse 16"/>
          <p:cNvSpPr/>
          <p:nvPr/>
        </p:nvSpPr>
        <p:spPr>
          <a:xfrm>
            <a:off x="573313" y="5020733"/>
            <a:ext cx="1771954" cy="727163"/>
          </a:xfrm>
          <a:prstGeom prst="ellipse">
            <a:avLst/>
          </a:prstGeom>
          <a:solidFill>
            <a:schemeClr val="tx2">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2000" b="1" dirty="0" err="1">
                <a:solidFill>
                  <a:schemeClr val="tx1"/>
                </a:solidFill>
              </a:rPr>
              <a:t>Hackathons</a:t>
            </a:r>
            <a:endParaRPr lang="de-DE" sz="2000" b="1" dirty="0">
              <a:solidFill>
                <a:schemeClr val="tx1"/>
              </a:solidFill>
            </a:endParaRPr>
          </a:p>
        </p:txBody>
      </p:sp>
      <p:sp>
        <p:nvSpPr>
          <p:cNvPr id="3" name="Datumsplatzhalter 2"/>
          <p:cNvSpPr>
            <a:spLocks noGrp="1"/>
          </p:cNvSpPr>
          <p:nvPr>
            <p:ph type="dt" sz="half" idx="10"/>
          </p:nvPr>
        </p:nvSpPr>
        <p:spPr/>
        <p:txBody>
          <a:bodyPr/>
          <a:lstStyle/>
          <a:p>
            <a:r>
              <a:rPr lang="en-US" noProof="0"/>
              <a:t>2017</a:t>
            </a:r>
            <a:endParaRPr lang="en-US" noProof="0" dirty="0"/>
          </a:p>
        </p:txBody>
      </p:sp>
      <p:sp>
        <p:nvSpPr>
          <p:cNvPr id="4" name="Fußzeilenplatzhalter 3"/>
          <p:cNvSpPr>
            <a:spLocks noGrp="1"/>
          </p:cNvSpPr>
          <p:nvPr>
            <p:ph type="ftr" sz="quarter" idx="11"/>
          </p:nvPr>
        </p:nvSpPr>
        <p:spPr/>
        <p:txBody>
          <a:bodyPr/>
          <a:lstStyle/>
          <a:p>
            <a:r>
              <a:rPr lang="de-DE" noProof="0"/>
              <a:t>Bianca Schmitz, Jens Weinmann, ESMT Berlin</a:t>
            </a:r>
            <a:endParaRPr lang="en-US" noProof="0" dirty="0"/>
          </a:p>
        </p:txBody>
      </p:sp>
      <p:sp>
        <p:nvSpPr>
          <p:cNvPr id="5" name="Foliennummernplatzhalter 4"/>
          <p:cNvSpPr>
            <a:spLocks noGrp="1"/>
          </p:cNvSpPr>
          <p:nvPr>
            <p:ph type="sldNum" sz="quarter" idx="12"/>
          </p:nvPr>
        </p:nvSpPr>
        <p:spPr/>
        <p:txBody>
          <a:bodyPr/>
          <a:lstStyle/>
          <a:p>
            <a:fld id="{B8B9143A-2201-46D8-9093-2529FD3F75D4}" type="slidenum">
              <a:rPr lang="en-US" noProof="0" smtClean="0"/>
              <a:t>63</a:t>
            </a:fld>
            <a:endParaRPr lang="en-US" noProof="0" dirty="0"/>
          </a:p>
        </p:txBody>
      </p:sp>
    </p:spTree>
    <p:extLst>
      <p:ext uri="{BB962C8B-B14F-4D97-AF65-F5344CB8AC3E}">
        <p14:creationId xmlns:p14="http://schemas.microsoft.com/office/powerpoint/2010/main" val="4282408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kt 2" hidden="1"/>
          <p:cNvGraphicFramePr>
            <a:graphicFrameLocks noChangeAspect="1"/>
          </p:cNvGraphicFramePr>
          <p:nvPr>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81932" name="think-cell Folie" r:id="rId4" imgW="270" imgH="270" progId="TCLayout.ActiveDocument.1">
                  <p:embed/>
                </p:oleObj>
              </mc:Choice>
              <mc:Fallback>
                <p:oleObj name="think-cell Folie" r:id="rId4" imgW="270" imgH="270" progId="TCLayout.ActiveDocument.1">
                  <p:embed/>
                  <p:pic>
                    <p:nvPicPr>
                      <p:cNvPr id="3" name="Objek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30" name="Textplatzhalter 29"/>
          <p:cNvSpPr>
            <a:spLocks noGrp="1"/>
          </p:cNvSpPr>
          <p:nvPr>
            <p:ph type="body" sz="quarter" idx="23"/>
          </p:nvPr>
        </p:nvSpPr>
        <p:spPr/>
        <p:txBody>
          <a:bodyPr>
            <a:normAutofit lnSpcReduction="10000"/>
          </a:bodyPr>
          <a:lstStyle/>
          <a:p>
            <a:r>
              <a:rPr lang="de-DE" dirty="0"/>
              <a:t>Dr. Jens Weinmann</a:t>
            </a:r>
            <a:endParaRPr lang="en-US" dirty="0"/>
          </a:p>
        </p:txBody>
      </p:sp>
      <p:sp>
        <p:nvSpPr>
          <p:cNvPr id="31" name="Textplatzhalter 30"/>
          <p:cNvSpPr>
            <a:spLocks noGrp="1"/>
          </p:cNvSpPr>
          <p:nvPr>
            <p:ph type="body" sz="quarter" idx="24"/>
          </p:nvPr>
        </p:nvSpPr>
        <p:spPr/>
        <p:txBody>
          <a:bodyPr>
            <a:normAutofit lnSpcReduction="10000"/>
          </a:bodyPr>
          <a:lstStyle/>
          <a:p>
            <a:r>
              <a:rPr lang="en-US" dirty="0"/>
              <a:t>Program Director</a:t>
            </a:r>
          </a:p>
        </p:txBody>
      </p:sp>
      <p:sp>
        <p:nvSpPr>
          <p:cNvPr id="33" name="Textplatzhalter 32"/>
          <p:cNvSpPr>
            <a:spLocks noGrp="1"/>
          </p:cNvSpPr>
          <p:nvPr>
            <p:ph type="body" sz="quarter" idx="25"/>
          </p:nvPr>
        </p:nvSpPr>
        <p:spPr/>
        <p:txBody>
          <a:bodyPr>
            <a:normAutofit lnSpcReduction="10000"/>
          </a:bodyPr>
          <a:lstStyle/>
          <a:p>
            <a:r>
              <a:rPr lang="de-DE" dirty="0"/>
              <a:t>Jens.weinmann@esmt.org</a:t>
            </a:r>
            <a:endParaRPr lang="en-US" dirty="0"/>
          </a:p>
        </p:txBody>
      </p:sp>
      <p:sp>
        <p:nvSpPr>
          <p:cNvPr id="8" name="Textplatzhalter 7"/>
          <p:cNvSpPr>
            <a:spLocks noGrp="1"/>
          </p:cNvSpPr>
          <p:nvPr>
            <p:ph type="body" sz="quarter" idx="39"/>
          </p:nvPr>
        </p:nvSpPr>
        <p:spPr/>
        <p:txBody>
          <a:bodyPr/>
          <a:lstStyle/>
          <a:p>
            <a:r>
              <a:rPr lang="de-DE" dirty="0"/>
              <a:t>8052</a:t>
            </a:r>
            <a:endParaRPr lang="en-US" dirty="0"/>
          </a:p>
        </p:txBody>
      </p:sp>
      <p:sp>
        <p:nvSpPr>
          <p:cNvPr id="22" name="Textplatzhalter 21"/>
          <p:cNvSpPr>
            <a:spLocks noGrp="1"/>
          </p:cNvSpPr>
          <p:nvPr>
            <p:ph type="body" sz="quarter" idx="42"/>
          </p:nvPr>
        </p:nvSpPr>
        <p:spPr/>
        <p:txBody>
          <a:bodyPr/>
          <a:lstStyle/>
          <a:p>
            <a:r>
              <a:rPr lang="de-DE" dirty="0"/>
              <a:t>0</a:t>
            </a:r>
            <a:endParaRPr lang="en-US" dirty="0"/>
          </a:p>
        </p:txBody>
      </p:sp>
      <p:sp>
        <p:nvSpPr>
          <p:cNvPr id="23" name="Textplatzhalter 22"/>
          <p:cNvSpPr>
            <a:spLocks noGrp="1"/>
          </p:cNvSpPr>
          <p:nvPr>
            <p:ph type="body" sz="quarter" idx="43"/>
          </p:nvPr>
        </p:nvSpPr>
        <p:spPr/>
        <p:txBody>
          <a:bodyPr/>
          <a:lstStyle/>
          <a:p>
            <a:r>
              <a:rPr lang="de-DE" dirty="0"/>
              <a:t>1099</a:t>
            </a:r>
            <a:endParaRPr lang="en-US" dirty="0"/>
          </a:p>
        </p:txBody>
      </p:sp>
      <p:sp>
        <p:nvSpPr>
          <p:cNvPr id="21" name="Rechteck 20"/>
          <p:cNvSpPr/>
          <p:nvPr/>
        </p:nvSpPr>
        <p:spPr>
          <a:xfrm>
            <a:off x="273050" y="2947069"/>
            <a:ext cx="4953000" cy="193899"/>
          </a:xfrm>
          <a:prstGeom prst="rect">
            <a:avLst/>
          </a:prstGeom>
        </p:spPr>
        <p:txBody>
          <a:bodyPr lIns="0" tIns="0" rIns="0" bIns="0">
            <a:spAutoFit/>
          </a:bodyPr>
          <a:lstStyle/>
          <a:p>
            <a:pPr marL="0" lvl="1">
              <a:lnSpc>
                <a:spcPct val="90000"/>
              </a:lnSpc>
              <a:spcBef>
                <a:spcPts val="800"/>
              </a:spcBef>
              <a:buClr>
                <a:srgbClr val="000000"/>
              </a:buClr>
              <a:tabLst>
                <a:tab pos="628650" algn="l"/>
              </a:tabLst>
            </a:pPr>
            <a:r>
              <a:rPr lang="en-US" sz="1400" b="1" dirty="0">
                <a:solidFill>
                  <a:srgbClr val="000000"/>
                </a:solidFill>
              </a:rPr>
              <a:t>info@esmt.org</a:t>
            </a:r>
            <a:endParaRPr lang="en-US" sz="1400" b="1" noProof="0" dirty="0">
              <a:solidFill>
                <a:srgbClr val="000000"/>
              </a:solidFill>
            </a:endParaRPr>
          </a:p>
        </p:txBody>
      </p:sp>
      <p:pic>
        <p:nvPicPr>
          <p:cNvPr id="165912" name="Picture 24" descr="D:\ESMT\CV\JensWeinmann 2015small4pres3.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26" y="3340101"/>
            <a:ext cx="812490" cy="113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758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pLA_9TvmexUK25dRGT8Px3g"/>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5Jt_PWbod06O0M358sF0gQ"/>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pMZl8HUg3CUqMUjVV1N2o5w"/>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afa1gZV0AUq3420w3kZNCA"/>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pUWe.bBp4tkWptubn4nER6g"/>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YeN42QMrg0O4_lGFWWsZlw"/>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YbgTEIJ1DkWCBb72jOnBUw"/>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d3N8VqV5mkWl6eZcBbi2gQ"/>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p8X1ErRzmkUemBAmCcM4p6w"/>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pVp.u6KLBWkiwRPMhR3vi8w"/>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pQmiR_oSb_0Cno209ulrJSQ"/>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8BdO2qiG2kmldwcoU6k64g"/>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bDwVH4PQO0esfgSSR4NfAQ"/>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Z_CHOSebv02IOhxtOPQA.Q"/>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46KJHJUWoEG1jrpv1nEdRQ"/>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piygig4gOwkKT8kcUIEHkpg"/>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3ZWzCxV.0UauB2m1A8cG8w"/>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MthTCezXvEG3KQn8h213jw"/>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borrshMR1EqgZIKkbNK6pw"/>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8FDF8ROwx0GOR5jmGFA9BQ"/>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pxC4uaZDpj0GczN.54hYdhQ"/>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pqMPz7TC0xEKUez_1cm75rA"/>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4zFtFcyRmkCBkUcH32T6BQ"/>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dg1FTyhmtU6_MmlXdsLWQA"/>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p14IKEUiTo0Wu2qSXabE0sg"/>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obawZjtLUkCI9s1GK8eJUQ"/>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pMczXGgg7wEGSbgLU0_zsrw"/>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pZpbLXW9fpU2296u9qMdlrQ"/>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lZUyyi137kGBn_lPG.YTwA"/>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xBOIQnHzSE.O6vZvWRoZKQ"/>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p7j4t7um1kUKEes5ntye2KQ"/>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PT31SCIjlE66WGkgeFy7bw"/>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pABO4t8ciDkqr8uHyVUHH5g"/>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prWSpkYu9E0aeL4NYlGDgsw"/>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pLadUWro0S0yHw9yuhpp9RQ"/>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p0U8Arm.K0EuZIhkmEKu9bA"/>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pVHOB4pkw2USl2rjAMDDrIw"/>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pIuJ8_2gwbEiVYTQr.3g5gw"/>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LA_9TvmexUK25dRGT8Px3g"/>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p5Jt_PWbod06O0M358sF0gQ"/>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pMZl8HUg3CUqMUjVV1N2o5w"/>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pafa1gZV0AUq3420w3kZNCA"/>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pUWe.bBp4tkWptubn4nER6g"/>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pYeN42QMrg0O4_lGFWWsZlw"/>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pYbgTEIJ1DkWCBb72jOnBUw"/>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pd3N8VqV5mkWl6eZcBbi2gQ"/>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p8X1ErRzmkUemBAmCcM4p6w"/>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pVp.u6KLBWkiwRPMhR3vi8w"/>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pQmiR_oSb_0Cno209ulrJSQ"/>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p8BdO2qiG2kmldwcoU6k64g"/>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oR2tFgsylUGBN0vEOjcjFg"/>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bDwVH4PQO0esfgSSR4NfAQ"/>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pZ_CHOSebv02IOhxtOPQA.Q"/>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kiHE8f5HQEOQ1paybU7upg"/>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46KJHJUWoEG1jrpv1nEdRQ"/>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pvBRdTYuNT0mtoPf5qhNlrw"/>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YHVhi2FYXEC_DC2e6BE.AA"/>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pm.YAw2gFbEyU0QNNnFjD9g"/>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pqEkcwZl__Emv9ubcVdsxuw"/>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piz7kSI8rT0O.YotNFRDnDw"/>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p4FTiDPErSESXZyQ4KVG9IQ"/>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pign_KkQirk2MgMrBRGureA"/>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pU0VQdsGwr0yvxvVWQAxIRw"/>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p210XlF8vcky_V1GqENlxUA"/>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pWb4Gxa8AV0GcJs2HPp3OaQ"/>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pWRqOeODNEkSoDf7OfdCfDA"/>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p280bbVPLCEGrJAO80STilw"/>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pGTG1dckkCUeI8kob2b3hZQ"/>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SMT_Master_DIN A4">
  <a:themeElements>
    <a:clrScheme name="ESMT">
      <a:dk1>
        <a:srgbClr val="000000"/>
      </a:dk1>
      <a:lt1>
        <a:sysClr val="window" lastClr="FFFFFF"/>
      </a:lt1>
      <a:dk2>
        <a:srgbClr val="4B4B4B"/>
      </a:dk2>
      <a:lt2>
        <a:srgbClr val="91826B"/>
      </a:lt2>
      <a:accent1>
        <a:srgbClr val="D5D5D9"/>
      </a:accent1>
      <a:accent2>
        <a:srgbClr val="818088"/>
      </a:accent2>
      <a:accent3>
        <a:srgbClr val="A1B2D9"/>
      </a:accent3>
      <a:accent4>
        <a:srgbClr val="798AB3"/>
      </a:accent4>
      <a:accent5>
        <a:srgbClr val="A09FA7"/>
      </a:accent5>
      <a:accent6>
        <a:srgbClr val="444C7F"/>
      </a:accent6>
      <a:hlink>
        <a:srgbClr val="A09FA7"/>
      </a:hlink>
      <a:folHlink>
        <a:srgbClr val="444C7F"/>
      </a:folHlink>
    </a:clrScheme>
    <a:fontScheme name="ESM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lnSpc>
            <a:spcPct val="90000"/>
          </a:lnSpc>
          <a:spcBef>
            <a:spcPts val="400"/>
          </a:spcBef>
          <a:defRPr sz="16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nSpc>
            <a:spcPct val="90000"/>
          </a:lnSpc>
          <a:spcBef>
            <a:spcPts val="400"/>
          </a:spcBef>
          <a:defRPr sz="1600" dirty="0" err="1" smtClean="0"/>
        </a:defPPr>
      </a:lstStyle>
    </a:txDef>
  </a:objectDefaults>
  <a:extraClrSchemeLst/>
  <a:custClrLst>
    <a:custClr name="esmt blue">
      <a:srgbClr val="1D2D61"/>
    </a:custClr>
    <a:custClr name="emst red">
      <a:srgbClr val="AF1A1C"/>
    </a:custClr>
  </a:custClrLst>
</a:theme>
</file>

<file path=ppt/theme/theme2.xml><?xml version="1.0" encoding="utf-8"?>
<a:theme xmlns:a="http://schemas.openxmlformats.org/drawingml/2006/main" name="Larissa">
  <a:themeElements>
    <a:clrScheme name="esmt">
      <a:dk1>
        <a:srgbClr val="4B4B4F"/>
      </a:dk1>
      <a:lt1>
        <a:sysClr val="window" lastClr="FFFFFF"/>
      </a:lt1>
      <a:dk2>
        <a:srgbClr val="D5D5D9"/>
      </a:dk2>
      <a:lt2>
        <a:srgbClr val="A09FA7"/>
      </a:lt2>
      <a:accent1>
        <a:srgbClr val="1D2D61"/>
      </a:accent1>
      <a:accent2>
        <a:srgbClr val="444C7F"/>
      </a:accent2>
      <a:accent3>
        <a:srgbClr val="798AB3"/>
      </a:accent3>
      <a:accent4>
        <a:srgbClr val="A1B2D9"/>
      </a:accent4>
      <a:accent5>
        <a:srgbClr val="4B4B4F"/>
      </a:accent5>
      <a:accent6>
        <a:srgbClr val="818088"/>
      </a:accent6>
      <a:hlink>
        <a:srgbClr val="1D2D61"/>
      </a:hlink>
      <a:folHlink>
        <a:srgbClr val="798AB3"/>
      </a:folHlink>
    </a:clrScheme>
    <a:fontScheme name="esmt">
      <a:majorFont>
        <a:latin typeface="Arial Narrow "/>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esmt">
      <a:dk1>
        <a:srgbClr val="4B4B4F"/>
      </a:dk1>
      <a:lt1>
        <a:sysClr val="window" lastClr="FFFFFF"/>
      </a:lt1>
      <a:dk2>
        <a:srgbClr val="D5D5D9"/>
      </a:dk2>
      <a:lt2>
        <a:srgbClr val="A09FA7"/>
      </a:lt2>
      <a:accent1>
        <a:srgbClr val="1D2D61"/>
      </a:accent1>
      <a:accent2>
        <a:srgbClr val="444C7F"/>
      </a:accent2>
      <a:accent3>
        <a:srgbClr val="798AB3"/>
      </a:accent3>
      <a:accent4>
        <a:srgbClr val="A1B2D9"/>
      </a:accent4>
      <a:accent5>
        <a:srgbClr val="4B4B4F"/>
      </a:accent5>
      <a:accent6>
        <a:srgbClr val="818088"/>
      </a:accent6>
      <a:hlink>
        <a:srgbClr val="1D2D61"/>
      </a:hlink>
      <a:folHlink>
        <a:srgbClr val="798AB3"/>
      </a:folHlink>
    </a:clrScheme>
    <a:fontScheme name="ESMT">
      <a:majorFont>
        <a:latin typeface="Arial Narrow "/>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2902</Words>
  <Application>Microsoft Office PowerPoint</Application>
  <PresentationFormat>A4-Papier (210 x 297 mm)</PresentationFormat>
  <Paragraphs>647</Paragraphs>
  <Slides>65</Slides>
  <Notes>17</Notes>
  <HiddenSlides>1</HiddenSlides>
  <MMClips>0</MMClips>
  <ScaleCrop>false</ScaleCrop>
  <HeadingPairs>
    <vt:vector size="8" baseType="variant">
      <vt:variant>
        <vt:lpstr>Verwendete Schriftarten</vt:lpstr>
      </vt:variant>
      <vt:variant>
        <vt:i4>12</vt:i4>
      </vt:variant>
      <vt:variant>
        <vt:lpstr>Design</vt:lpstr>
      </vt:variant>
      <vt:variant>
        <vt:i4>1</vt:i4>
      </vt:variant>
      <vt:variant>
        <vt:lpstr>Eingebettete OLE-Server</vt:lpstr>
      </vt:variant>
      <vt:variant>
        <vt:i4>2</vt:i4>
      </vt:variant>
      <vt:variant>
        <vt:lpstr>Folientitel</vt:lpstr>
      </vt:variant>
      <vt:variant>
        <vt:i4>65</vt:i4>
      </vt:variant>
    </vt:vector>
  </HeadingPairs>
  <TitlesOfParts>
    <vt:vector size="80" baseType="lpstr">
      <vt:lpstr>ＭＳ Ｐゴシック</vt:lpstr>
      <vt:lpstr>宋体</vt:lpstr>
      <vt:lpstr>Arial</vt:lpstr>
      <vt:lpstr>Arial Narrow</vt:lpstr>
      <vt:lpstr>Arial Rounded MT Bold</vt:lpstr>
      <vt:lpstr>Calibri</vt:lpstr>
      <vt:lpstr>Mangal</vt:lpstr>
      <vt:lpstr>Stencil</vt:lpstr>
      <vt:lpstr>Times New Roman</vt:lpstr>
      <vt:lpstr>Trebuchet MS</vt:lpstr>
      <vt:lpstr>Univers LT Std 47 Cn Lt</vt:lpstr>
      <vt:lpstr>Wingdings</vt:lpstr>
      <vt:lpstr>ESMT_Master_DIN A4</vt:lpstr>
      <vt:lpstr>think-cell Slide</vt:lpstr>
      <vt:lpstr>think-cell Folie</vt:lpstr>
      <vt:lpstr>    I         Introduction to Innovation</vt:lpstr>
      <vt:lpstr>What is innovation?</vt:lpstr>
      <vt:lpstr>Agenda</vt:lpstr>
      <vt:lpstr>The innovation radar provides a framework on 4 dimensions: What, Who, How and Where</vt:lpstr>
      <vt:lpstr>»WHAT?« </vt:lpstr>
      <vt:lpstr>»WHAT?« Would you enter the French budget hotel industry?</vt:lpstr>
      <vt:lpstr>»WHAT?« The business model of the French hotel group Accor changed the rules of the game: better sleeping with less service – “Formule 1”</vt:lpstr>
      <vt:lpstr>»WHAT?« Breakthrough Ideas, inventing radical products, services and markets the case of BMW i3 and i8 – the first carbon-fiber electric cars</vt:lpstr>
      <vt:lpstr>»WHAT?« Breakthrough Ideas, inventing radical products, services and markets the case of Vorwerk Thermomix – automated high end, natural cooking</vt:lpstr>
      <vt:lpstr>»WHAT?« Platform: Revolution from the toolkit – Volkswagen launches the Modular Transverse Toolkit  (Modularer Querbaukasten)</vt:lpstr>
      <vt:lpstr>»WHAT?« Solution: GE’s model “OnPoint – Power by the Hour,” selling its engines much as a utility company</vt:lpstr>
      <vt:lpstr>The innovation radar provides a framework on 4 dimensions: What, Who, How and Where</vt:lpstr>
      <vt:lpstr>»WHO?« Acquiring new customer groups: Cirque du Soleil</vt:lpstr>
      <vt:lpstr>»WHO?« Customer experience: Starbucks does not only sell coffee, but a specific lifestyle</vt:lpstr>
      <vt:lpstr>»WHO?« Communication: How to attract new customers with an ethical agenda – Lush and Body Shop</vt:lpstr>
      <vt:lpstr>The innovation radar provides a framework on 4 dimensions: What, Who, How and Where</vt:lpstr>
      <vt:lpstr>»HOW?« Changing the customer experience with a watch made from synthetic material, shock-proof, accurate, perfect for mass production – and affordable for everyone</vt:lpstr>
      <vt:lpstr>»HOW?« Value capture: How to make money in the internet?</vt:lpstr>
      <vt:lpstr>»HOW?« Supply Chain: Lean Management in Toyota’s Production System</vt:lpstr>
      <vt:lpstr>The innovation radar provides a framework on 4 dimensions: What, Who, How and Where</vt:lpstr>
      <vt:lpstr>»Where?«– Changing where, when and how customers access your firm: McDonald’s “Drive In”</vt:lpstr>
      <vt:lpstr>»Where?«– Networking: The difference between the offering as a standalone offering versus an offering that benefits from connectivity to a network</vt:lpstr>
      <vt:lpstr>»Where?« – Brand: an identifying symbol, word, mark or other source identifier that distinguishes a product</vt:lpstr>
      <vt:lpstr>The Innovation Radar: Examples</vt:lpstr>
      <vt:lpstr>Agenda</vt:lpstr>
      <vt:lpstr>Corporate Entrepreneurship Matrix (adapted from Christoph Räthke, GTEC)</vt:lpstr>
      <vt:lpstr>IBM France Research Center, La Gaude, France, 1958-62</vt:lpstr>
      <vt:lpstr>The future EDF R&amp;D centre in Saclay (near Paris) for €400 million</vt:lpstr>
      <vt:lpstr>A typical 5 stage idea-to-launch Stage-Gate System, according to Robert G. Cooper</vt:lpstr>
      <vt:lpstr>Example: Innovation with a gate process at a large German chemical company (I)</vt:lpstr>
      <vt:lpstr>Example: Innovation with a gate process at a large German chemical company (II)</vt:lpstr>
      <vt:lpstr>The classic innovation funnel (“managed“ or “targeted“ innovation)</vt:lpstr>
      <vt:lpstr>To allow for protecting traditional business while participating in new markets, the ambidextrous organization achieves the best results, according to O’Reilly and Tushman</vt:lpstr>
      <vt:lpstr>Example: Productivity in pharmaceutical research and development</vt:lpstr>
      <vt:lpstr>Corporate Entrepreneurship Matrix (adapted from Christoph Räthke, GTEC)</vt:lpstr>
      <vt:lpstr>Example I: Google’s Intrapreneurship Program</vt:lpstr>
      <vt:lpstr>Example II: Intrapreneurship at 3M</vt:lpstr>
      <vt:lpstr>Corporate Entrepreneurship Matrix (adapted from Christoph Räthke, GTEC)</vt:lpstr>
      <vt:lpstr>Corporate Entrepreneurship Matrix (adapted from Christoph Räthke, GTEC)</vt:lpstr>
      <vt:lpstr>Global networks of seekers and providers give Open Innovation a boost in the Web 2.0 – wisdom of the crowds combined with wisdom of the experts </vt:lpstr>
      <vt:lpstr>PowerPoint-Präsentation</vt:lpstr>
      <vt:lpstr>PowerPoint-Präsentation</vt:lpstr>
      <vt:lpstr>Yet2.com</vt:lpstr>
      <vt:lpstr>LEGO</vt:lpstr>
      <vt:lpstr>PowerPoint-Präsentation</vt:lpstr>
      <vt:lpstr>Corporate Entrepreneurship Matrix (adapted from Christoph Räthke, GTEC)</vt:lpstr>
      <vt:lpstr>“Hackathons“ focus on a particular platform such as mobile apps and have become a popular tool for corporations</vt:lpstr>
      <vt:lpstr>Increasing the variance: From managed to diverse innovation</vt:lpstr>
      <vt:lpstr>Corporate Entrepreneurship Matrix (adapted from Christoph Räthke, GTEC)</vt:lpstr>
      <vt:lpstr>UQBATE is an internal new business program (incubator) at Deutsche Telekom</vt:lpstr>
      <vt:lpstr>Corporate Entrepreneurship Matrix (adapted from Christoph Räthke, GTEC)</vt:lpstr>
      <vt:lpstr>Kärcher</vt:lpstr>
      <vt:lpstr>PowerPoint-Präsentation</vt:lpstr>
      <vt:lpstr>PowerPoint-Präsentation</vt:lpstr>
      <vt:lpstr>TechStars organizes accelerators for large corporations</vt:lpstr>
      <vt:lpstr>PowerPoint-Präsentation</vt:lpstr>
      <vt:lpstr>PowerPoint-Präsentation</vt:lpstr>
      <vt:lpstr>Axel Springer Plug &amp; Play – how it works</vt:lpstr>
      <vt:lpstr>Diverse innovation needs an ecosystem: Map of central Berlin</vt:lpstr>
      <vt:lpstr>Corporate Entrepreneurship Matrix (adapted from Christoph Räthke, GTEC)</vt:lpstr>
      <vt:lpstr>European electric utilities experiment with new types of innovation</vt:lpstr>
      <vt:lpstr>Corporate Entrepreneurship Matrix (adapted from Christoph Räthke, GTEC)</vt:lpstr>
      <vt:lpstr>Corporate Entrepreneurship Matrix (adapted from Christoph Räthke, GTEC)</vt:lpstr>
      <vt:lpstr>Corporate Entrepreneurship Matrix </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2016-02-17T09:27:53Z</dcterms:created>
  <dcterms:modified xsi:type="dcterms:W3CDTF">2018-10-12T04:43:28Z</dcterms:modified>
</cp:coreProperties>
</file>