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Default Extension="sldx" ContentType="application/vnd.openxmlformats-officedocument.presentationml.slide"/>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4" r:id="rId18"/>
    <p:sldId id="275" r:id="rId19"/>
    <p:sldId id="276" r:id="rId20"/>
    <p:sldId id="277" r:id="rId21"/>
    <p:sldId id="273"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FE3FC06-17EB-4014-8017-EA346C94709D}" type="datetimeFigureOut">
              <a:rPr lang="ru-RU" smtClean="0"/>
              <a:pPr/>
              <a:t>25.06.2019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C999FA-98FB-46A3-BE8F-1D9595CA67F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E3FC06-17EB-4014-8017-EA346C94709D}" type="datetimeFigureOut">
              <a:rPr lang="ru-RU" smtClean="0"/>
              <a:pPr/>
              <a:t>25.06.2019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999FA-98FB-46A3-BE8F-1D9595CA67FB}"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package" Target="../embeddings/______Microsoft_Office_PowerPoint1.sldx"/><Relationship Id="rId2" Type="http://schemas.openxmlformats.org/officeDocument/2006/relationships/slideLayout" Target="../slideLayouts/slideLayout6.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package" Target="../embeddings/______Microsoft_Office_PowerPoint2.sldx"/><Relationship Id="rId2" Type="http://schemas.openxmlformats.org/officeDocument/2006/relationships/slideLayout" Target="../slideLayouts/slideLayout6.xml"/><Relationship Id="rId1" Type="http://schemas.openxmlformats.org/officeDocument/2006/relationships/vmlDrawing" Target="../drawings/vmlDrawing2.v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85786" y="3929066"/>
            <a:ext cx="7772400" cy="1470025"/>
          </a:xfrm>
        </p:spPr>
        <p:txBody>
          <a:bodyPr/>
          <a:lstStyle/>
          <a:p>
            <a:pPr algn="ctr"/>
            <a:r>
              <a:rPr lang="en-US" dirty="0" err="1" smtClean="0"/>
              <a:t>Solieva</a:t>
            </a:r>
            <a:r>
              <a:rPr lang="en-US" dirty="0" smtClean="0"/>
              <a:t> </a:t>
            </a:r>
            <a:r>
              <a:rPr lang="en-US" dirty="0" err="1" smtClean="0"/>
              <a:t>Dilnoza</a:t>
            </a:r>
            <a:r>
              <a:rPr lang="en-US" dirty="0" smtClean="0"/>
              <a:t> </a:t>
            </a:r>
            <a:r>
              <a:rPr lang="en-US" dirty="0" err="1" smtClean="0"/>
              <a:t>anvarovna</a:t>
            </a:r>
            <a:endParaRPr lang="ru-RU" dirty="0"/>
          </a:p>
        </p:txBody>
      </p:sp>
      <p:sp>
        <p:nvSpPr>
          <p:cNvPr id="3" name="Подзаголовок 2"/>
          <p:cNvSpPr>
            <a:spLocks noGrp="1"/>
          </p:cNvSpPr>
          <p:nvPr>
            <p:ph type="subTitle" idx="1"/>
          </p:nvPr>
        </p:nvSpPr>
        <p:spPr>
          <a:xfrm>
            <a:off x="428596" y="500042"/>
            <a:ext cx="8458200" cy="914400"/>
          </a:xfrm>
        </p:spPr>
        <p:txBody>
          <a:bodyPr>
            <a:normAutofit/>
          </a:bodyPr>
          <a:lstStyle/>
          <a:p>
            <a:pPr algn="ctr"/>
            <a:r>
              <a:rPr lang="en-US" sz="4400" dirty="0" err="1" smtClean="0"/>
              <a:t>Innovatsion</a:t>
            </a:r>
            <a:r>
              <a:rPr lang="en-US" sz="4400" dirty="0" smtClean="0"/>
              <a:t> </a:t>
            </a:r>
            <a:r>
              <a:rPr lang="en-US" sz="4400" dirty="0" err="1" smtClean="0"/>
              <a:t>Menejment</a:t>
            </a:r>
            <a:endParaRPr lang="en-US" sz="4400" dirty="0" smtClean="0"/>
          </a:p>
        </p:txBody>
      </p:sp>
      <p:pic>
        <p:nvPicPr>
          <p:cNvPr id="1026" name="Picture 2"/>
          <p:cNvPicPr>
            <a:picLocks noChangeAspect="1" noChangeArrowheads="1"/>
          </p:cNvPicPr>
          <p:nvPr/>
        </p:nvPicPr>
        <p:blipFill>
          <a:blip r:embed="rId2"/>
          <a:srcRect/>
          <a:stretch>
            <a:fillRect/>
          </a:stretch>
        </p:blipFill>
        <p:spPr bwMode="auto">
          <a:xfrm>
            <a:off x="2357422" y="1928802"/>
            <a:ext cx="4572032" cy="1928826"/>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ctrTitle"/>
          </p:nvPr>
        </p:nvSpPr>
        <p:spPr>
          <a:xfrm>
            <a:off x="684213" y="476250"/>
            <a:ext cx="7772400" cy="4176713"/>
          </a:xfrm>
        </p:spPr>
        <p:txBody>
          <a:bodyPr>
            <a:normAutofit/>
          </a:bodyPr>
          <a:lstStyle/>
          <a:p>
            <a:pPr algn="ctr"/>
            <a:r>
              <a:rPr lang="en-US" sz="2400" b="1" dirty="0" smtClean="0">
                <a:latin typeface="Times New Roman" pitchFamily="18" charset="0"/>
                <a:cs typeface="Times New Roman" pitchFamily="18" charset="0"/>
              </a:rPr>
              <a:t>10- </a:t>
            </a:r>
            <a:r>
              <a:rPr lang="en-US" sz="2400" b="1" dirty="0" err="1" smtClean="0">
                <a:latin typeface="Times New Roman" pitchFamily="18" charset="0"/>
                <a:cs typeface="Times New Roman" pitchFamily="18" charset="0"/>
              </a:rPr>
              <a:t>ma’ruza</a:t>
            </a:r>
            <a:r>
              <a:rPr lang="en-US" sz="2400" b="1"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Ishlab</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chiqarishda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innovatsion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faoliyatni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ta’minlash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usullari</a:t>
            </a:r>
            <a:r>
              <a:rPr lang="en-US" sz="2400" b="1" dirty="0" smtClean="0">
                <a:latin typeface="Times New Roman" pitchFamily="18" charset="0"/>
                <a:cs typeface="Times New Roman" pitchFamily="18" charset="0"/>
              </a:rPr>
              <a:t>. </a:t>
            </a:r>
            <a:br>
              <a:rPr lang="en-US" sz="2400" b="1" dirty="0" smtClean="0">
                <a:latin typeface="Times New Roman" pitchFamily="18" charset="0"/>
                <a:cs typeface="Times New Roman" pitchFamily="18" charset="0"/>
              </a:rPr>
            </a:b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endParaRPr lang="ru-RU" altLang="ru-RU" sz="2400" b="1" dirty="0" smtClean="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a:srcRect/>
          <a:stretch>
            <a:fillRect/>
          </a:stretch>
        </p:blipFill>
        <p:spPr bwMode="auto">
          <a:xfrm>
            <a:off x="1785918" y="2786058"/>
            <a:ext cx="5786478" cy="2786082"/>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388" y="115888"/>
            <a:ext cx="8785225" cy="6742112"/>
          </a:xfrm>
        </p:spPr>
        <p:txBody>
          <a:bodyPr rtlCol="0">
            <a:normAutofit/>
          </a:bodyPr>
          <a:lstStyle/>
          <a:p>
            <a:pPr eaLnBrk="1" hangingPunct="1">
              <a:defRPr/>
            </a:pPr>
            <a:r>
              <a:rPr lang="uz-Cyrl-UZ" sz="3600" dirty="0" smtClean="0">
                <a:latin typeface="Times New Roman" pitchFamily="18" charset="0"/>
                <a:cs typeface="Times New Roman" pitchFamily="18" charset="0"/>
              </a:rPr>
              <a:t/>
            </a:r>
            <a:br>
              <a:rPr lang="uz-Cyrl-UZ" sz="3600" dirty="0" smtClean="0">
                <a:latin typeface="Times New Roman" pitchFamily="18" charset="0"/>
                <a:cs typeface="Times New Roman" pitchFamily="18" charset="0"/>
              </a:rPr>
            </a:br>
            <a:r>
              <a:rPr lang="en-US" sz="2400" dirty="0" err="1" smtClean="0">
                <a:latin typeface="Times New Roman" pitchFamily="18" charset="0"/>
                <a:cs typeface="Times New Roman" pitchFamily="18" charset="0"/>
              </a:rPr>
              <a:t>ITTKIning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tamoyillari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bosqichlari</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uz-Cyrl-UZ" sz="2000" dirty="0">
                <a:latin typeface="Times New Roman" pitchFamily="18" charset="0"/>
                <a:cs typeface="Times New Roman" pitchFamily="18" charset="0"/>
              </a:rPr>
              <a:t> </a:t>
            </a:r>
            <a:r>
              <a:rPr lang="uz-Cyrl-UZ" sz="2000" dirty="0" smtClean="0">
                <a:latin typeface="Times New Roman" pitchFamily="18" charset="0"/>
                <a:cs typeface="Times New Roman" pitchFamily="18" charset="0"/>
              </a:rPr>
              <a:t/>
            </a:r>
            <a:br>
              <a:rPr lang="uz-Cyrl-UZ" sz="2000" dirty="0" smtClean="0">
                <a:latin typeface="Times New Roman" pitchFamily="18" charset="0"/>
                <a:cs typeface="Times New Roman" pitchFamily="18" charset="0"/>
              </a:rPr>
            </a:br>
            <a:r>
              <a:rPr lang="uz-Cyrl-UZ" sz="2000" dirty="0" smtClean="0">
                <a:latin typeface="Times New Roman" pitchFamily="18" charset="0"/>
                <a:cs typeface="Times New Roman" pitchFamily="18" charset="0"/>
              </a:rPr>
              <a:t/>
            </a:r>
            <a:br>
              <a:rPr lang="uz-Cyrl-UZ" sz="2000" dirty="0" smtClean="0">
                <a:latin typeface="Times New Roman" pitchFamily="18" charset="0"/>
                <a:cs typeface="Times New Roman" pitchFamily="18" charset="0"/>
              </a:rPr>
            </a:br>
            <a:r>
              <a:rPr lang="en-US" sz="2400" cap="none" dirty="0" err="1" smtClean="0">
                <a:latin typeface="Times New Roman" pitchFamily="18" charset="0"/>
                <a:cs typeface="Times New Roman" pitchFamily="18" charset="0"/>
              </a:rPr>
              <a:t>Ilmiy</a:t>
            </a:r>
            <a:r>
              <a:rPr lang="uz-Cyrl-UZ" sz="2400" cap="none" dirty="0" smtClean="0">
                <a:latin typeface="Times New Roman" pitchFamily="18" charset="0"/>
                <a:cs typeface="Times New Roman" pitchFamily="18" charset="0"/>
              </a:rPr>
              <a:t> – </a:t>
            </a:r>
            <a:r>
              <a:rPr lang="en-US" sz="2400" cap="none" dirty="0" err="1" smtClean="0">
                <a:latin typeface="Times New Roman" pitchFamily="18" charset="0"/>
                <a:cs typeface="Times New Roman" pitchFamily="18" charset="0"/>
              </a:rPr>
              <a:t>tadqiqot</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va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tajriba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konstruktorlik</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ishlari</a:t>
            </a:r>
            <a:r>
              <a:rPr lang="ru-RU" sz="2400" cap="none" dirty="0" smtClean="0">
                <a:latin typeface="Times New Roman" pitchFamily="18" charset="0"/>
                <a:cs typeface="Times New Roman" pitchFamily="18" charset="0"/>
              </a:rPr>
              <a:t>(</a:t>
            </a:r>
            <a:r>
              <a:rPr lang="en-US" sz="2400" cap="none" dirty="0" smtClean="0">
                <a:latin typeface="Times New Roman" pitchFamily="18" charset="0"/>
                <a:cs typeface="Times New Roman" pitchFamily="18" charset="0"/>
              </a:rPr>
              <a:t>ITTKI)</a:t>
            </a:r>
            <a:r>
              <a:rPr lang="en-US" sz="2400" cap="none" dirty="0" err="1" smtClean="0">
                <a:latin typeface="Times New Roman" pitchFamily="18" charset="0"/>
                <a:cs typeface="Times New Roman" pitchFamily="18" charset="0"/>
              </a:rPr>
              <a:t>ning</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asosiy</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vazifalari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quyidagilardan</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iborat</a:t>
            </a:r>
            <a:r>
              <a:rPr lang="en-US" sz="2400" cap="none" dirty="0" smtClean="0">
                <a:latin typeface="Times New Roman" pitchFamily="18" charset="0"/>
                <a:cs typeface="Times New Roman" pitchFamily="18" charset="0"/>
              </a:rPr>
              <a:t>:</a:t>
            </a:r>
            <a:br>
              <a:rPr lang="en-US" sz="2400" cap="none" dirty="0" smtClean="0">
                <a:latin typeface="Times New Roman" pitchFamily="18" charset="0"/>
                <a:cs typeface="Times New Roman" pitchFamily="18" charset="0"/>
              </a:rPr>
            </a:br>
            <a:r>
              <a:rPr lang="ru-RU" sz="2400" cap="none" dirty="0" smtClean="0">
                <a:latin typeface="Times New Roman" pitchFamily="18" charset="0"/>
                <a:cs typeface="Times New Roman" pitchFamily="18" charset="0"/>
              </a:rPr>
              <a:t/>
            </a:r>
            <a:br>
              <a:rPr lang="ru-RU" sz="2400" cap="none" dirty="0" smtClean="0">
                <a:latin typeface="Times New Roman" pitchFamily="18" charset="0"/>
                <a:cs typeface="Times New Roman" pitchFamily="18" charset="0"/>
              </a:rPr>
            </a:br>
            <a:r>
              <a:rPr lang="ru-RU"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tabiat</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va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jamiyatni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rivojlanishi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sohasida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yangi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bilimlar</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olish</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ularni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qo’llashning</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yangi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sohalari</a:t>
            </a:r>
            <a:r>
              <a:rPr lang="en-US" sz="2400" cap="none" dirty="0" smtClean="0">
                <a:latin typeface="Times New Roman" pitchFamily="18" charset="0"/>
                <a:cs typeface="Times New Roman" pitchFamily="18" charset="0"/>
              </a:rPr>
              <a:t>:</a:t>
            </a:r>
            <a:r>
              <a:rPr lang="ru-RU" sz="2400" cap="none" dirty="0" smtClean="0">
                <a:latin typeface="Times New Roman" pitchFamily="18" charset="0"/>
                <a:cs typeface="Times New Roman" pitchFamily="18" charset="0"/>
              </a:rPr>
              <a:t/>
            </a:r>
            <a:br>
              <a:rPr lang="ru-RU" sz="2400" cap="none" dirty="0" smtClean="0">
                <a:latin typeface="Times New Roman" pitchFamily="18" charset="0"/>
                <a:cs typeface="Times New Roman" pitchFamily="18" charset="0"/>
              </a:rPr>
            </a:br>
            <a:r>
              <a:rPr lang="ru-RU" sz="2400" cap="none" dirty="0" smtClean="0">
                <a:latin typeface="Times New Roman" pitchFamily="18" charset="0"/>
                <a:cs typeface="Times New Roman" pitchFamily="18" charset="0"/>
              </a:rPr>
              <a:t>-</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ishlab</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chiqarish</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sohasidagi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materiallashtirishning</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tashkilot</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tovarlari</a:t>
            </a:r>
            <a:r>
              <a:rPr lang="uz-Cyrl-UZ"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raqobatbardoshligi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me’yorlarining</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strategik</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marketingi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bosqichida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ishlab</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chiqilgan</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imkoniyatlarni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nazariy</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va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tajribaviy</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tekshirish</a:t>
            </a:r>
            <a:r>
              <a:rPr lang="en-US" sz="2400" cap="none" dirty="0" smtClean="0">
                <a:latin typeface="Times New Roman" pitchFamily="18" charset="0"/>
                <a:cs typeface="Times New Roman" pitchFamily="18" charset="0"/>
              </a:rPr>
              <a:t>;</a:t>
            </a:r>
            <a:r>
              <a:rPr lang="ru-RU" sz="2400" cap="none" dirty="0" smtClean="0">
                <a:latin typeface="Times New Roman" pitchFamily="18" charset="0"/>
                <a:cs typeface="Times New Roman" pitchFamily="18" charset="0"/>
              </a:rPr>
              <a:t/>
            </a:r>
            <a:br>
              <a:rPr lang="ru-RU" sz="2400" cap="none" dirty="0" smtClean="0">
                <a:latin typeface="Times New Roman" pitchFamily="18" charset="0"/>
                <a:cs typeface="Times New Roman" pitchFamily="18" charset="0"/>
              </a:rPr>
            </a:br>
            <a:r>
              <a:rPr lang="ru-RU"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yangiliklar</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va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innovatsiyalar</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portfelini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amalda</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bajarish</a:t>
            </a:r>
            <a:r>
              <a:rPr lang="en-US" sz="2400" cap="none" dirty="0" smtClean="0">
                <a:latin typeface="Times New Roman" pitchFamily="18" charset="0"/>
                <a:cs typeface="Times New Roman" pitchFamily="18" charset="0"/>
              </a:rPr>
              <a:t>.</a:t>
            </a:r>
            <a:r>
              <a:rPr lang="ru-RU" sz="2400" cap="none" dirty="0" smtClean="0"/>
              <a:t/>
            </a:r>
            <a:br>
              <a:rPr lang="ru-RU" sz="2400" cap="none" dirty="0" smtClean="0"/>
            </a:br>
            <a:endParaRPr lang="ru-RU" sz="2400" cap="none"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329642" cy="6323012"/>
          </a:xfrm>
        </p:spPr>
        <p:txBody>
          <a:bodyPr rtlCol="0">
            <a:normAutofit/>
          </a:bodyPr>
          <a:lstStyle/>
          <a:p>
            <a:pPr algn="l" eaLnBrk="1" hangingPunct="1">
              <a:defRPr/>
            </a:pPr>
            <a:r>
              <a:rPr lang="uz-Cyrl-UZ" sz="3600" dirty="0" smtClean="0">
                <a:latin typeface="Times New Roman" pitchFamily="18" charset="0"/>
                <a:cs typeface="Times New Roman" pitchFamily="18" charset="0"/>
              </a:rPr>
              <a:t/>
            </a:r>
            <a:br>
              <a:rPr lang="uz-Cyrl-UZ" sz="3600" dirty="0" smtClean="0">
                <a:latin typeface="Times New Roman" pitchFamily="18" charset="0"/>
                <a:cs typeface="Times New Roman" pitchFamily="18" charset="0"/>
              </a:rPr>
            </a:br>
            <a:r>
              <a:rPr lang="en-US" sz="2700" dirty="0" err="1" smtClean="0">
                <a:latin typeface="Times New Roman" pitchFamily="18" charset="0"/>
                <a:cs typeface="Times New Roman" pitchFamily="18" charset="0"/>
              </a:rPr>
              <a:t>ITTKIning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asosiy</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tamoyillari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a:t>
            </a:r>
            <a:r>
              <a:rPr lang="en-US" sz="2700" dirty="0" err="1" smtClean="0">
                <a:latin typeface="Times New Roman" pitchFamily="18" charset="0"/>
                <a:cs typeface="Times New Roman" pitchFamily="18" charset="0"/>
              </a:rPr>
              <a:t>uyidagilardan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iborat</a:t>
            </a:r>
            <a:r>
              <a:rPr lang="en-US" sz="2700" dirty="0" smtClean="0">
                <a:latin typeface="Times New Roman" pitchFamily="18" charset="0"/>
                <a:cs typeface="Times New Roman" pitchFamily="18" charset="0"/>
              </a:rPr>
              <a:t>:</a:t>
            </a:r>
            <a:r>
              <a:rPr lang="uz-Cyrl-UZ" sz="2200" b="1" dirty="0" smtClean="0">
                <a:latin typeface="Times New Roman" pitchFamily="18" charset="0"/>
                <a:cs typeface="Times New Roman" pitchFamily="18" charset="0"/>
              </a:rPr>
              <a:t/>
            </a:r>
            <a:br>
              <a:rPr lang="uz-Cyrl-UZ" sz="2200" b="1" dirty="0" smtClean="0">
                <a:latin typeface="Times New Roman" pitchFamily="18" charset="0"/>
                <a:cs typeface="Times New Roman" pitchFamily="18" charset="0"/>
              </a:rPr>
            </a:br>
            <a:r>
              <a:rPr lang="en-US" sz="2200" b="1" dirty="0" smtClean="0">
                <a:latin typeface="Times New Roman" pitchFamily="18" charset="0"/>
                <a:cs typeface="Times New Roman" pitchFamily="18" charset="0"/>
              </a:rPr>
              <a:t/>
            </a:r>
            <a:br>
              <a:rPr lang="en-US" sz="2200" b="1" dirty="0" smtClean="0">
                <a:latin typeface="Times New Roman" pitchFamily="18" charset="0"/>
                <a:cs typeface="Times New Roman" pitchFamily="18" charset="0"/>
              </a:rPr>
            </a:br>
            <a:r>
              <a:rPr lang="ru-RU" sz="2200" b="1" dirty="0" smtClean="0">
                <a:latin typeface="Times New Roman" pitchFamily="18" charset="0"/>
                <a:cs typeface="Times New Roman" pitchFamily="18" charset="0"/>
              </a:rPr>
              <a:t/>
            </a:r>
            <a:br>
              <a:rPr lang="ru-RU" sz="2200" b="1" dirty="0" smtClean="0">
                <a:latin typeface="Times New Roman" pitchFamily="18" charset="0"/>
                <a:cs typeface="Times New Roman" pitchFamily="18" charset="0"/>
              </a:rPr>
            </a:br>
            <a:r>
              <a:rPr lang="ru-RU" sz="2200" b="1" cap="none" dirty="0" smtClean="0">
                <a:latin typeface="Times New Roman" pitchFamily="18" charset="0"/>
                <a:cs typeface="Times New Roman" pitchFamily="18" charset="0"/>
              </a:rPr>
              <a:t>1</a:t>
            </a:r>
            <a:r>
              <a:rPr lang="ru-RU"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Ilmiy</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yondashuvlik</a:t>
            </a:r>
            <a:r>
              <a:rPr lang="en-US" sz="2200" cap="none" dirty="0" smtClean="0">
                <a:latin typeface="Times New Roman" pitchFamily="18" charset="0"/>
                <a:cs typeface="Times New Roman" pitchFamily="18" charset="0"/>
              </a:rPr>
              <a:t>.</a:t>
            </a:r>
            <a:r>
              <a:rPr lang="uz-Cyrl-UZ" sz="2200" cap="none" dirty="0" smtClean="0">
                <a:latin typeface="Times New Roman" pitchFamily="18" charset="0"/>
                <a:cs typeface="Times New Roman" pitchFamily="18" charset="0"/>
              </a:rPr>
              <a:t/>
            </a:r>
            <a:br>
              <a:rPr lang="uz-Cyrl-UZ" sz="2200" cap="none" dirty="0" smtClean="0">
                <a:latin typeface="Times New Roman" pitchFamily="18" charset="0"/>
                <a:cs typeface="Times New Roman" pitchFamily="18" charset="0"/>
              </a:rPr>
            </a:br>
            <a:r>
              <a:rPr lang="uz-Cyrl-UZ" sz="2200" cap="none" dirty="0" smtClean="0">
                <a:latin typeface="Times New Roman" pitchFamily="18" charset="0"/>
                <a:cs typeface="Times New Roman" pitchFamily="18" charset="0"/>
              </a:rPr>
              <a:t>2.</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Muammolarni</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hal</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qilishda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ratsional</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boshqaruv</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qarorlariga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asoslanish</a:t>
            </a:r>
            <a:r>
              <a:rPr lang="en-US" sz="2200" cap="none" dirty="0" smtClean="0">
                <a:latin typeface="Times New Roman" pitchFamily="18" charset="0"/>
                <a:cs typeface="Times New Roman" pitchFamily="18" charset="0"/>
              </a:rPr>
              <a:t>.</a:t>
            </a:r>
            <a:r>
              <a:rPr lang="uz-Cyrl-UZ" sz="2200" cap="none" dirty="0" smtClean="0">
                <a:latin typeface="Times New Roman" pitchFamily="18" charset="0"/>
                <a:cs typeface="Times New Roman" pitchFamily="18" charset="0"/>
              </a:rPr>
              <a:t/>
            </a:r>
            <a:br>
              <a:rPr lang="uz-Cyrl-UZ" sz="2200" cap="none" dirty="0" smtClean="0">
                <a:latin typeface="Times New Roman" pitchFamily="18" charset="0"/>
                <a:cs typeface="Times New Roman" pitchFamily="18" charset="0"/>
              </a:rPr>
            </a:br>
            <a:r>
              <a:rPr lang="uz-Cyrl-UZ" sz="2200" cap="none" dirty="0" smtClean="0">
                <a:latin typeface="Times New Roman" pitchFamily="18" charset="0"/>
                <a:cs typeface="Times New Roman" pitchFamily="18" charset="0"/>
              </a:rPr>
              <a:t>3. </a:t>
            </a:r>
            <a:r>
              <a:rPr lang="en-US" sz="2200" cap="none" dirty="0" err="1" smtClean="0">
                <a:latin typeface="Times New Roman" pitchFamily="18" charset="0"/>
                <a:cs typeface="Times New Roman" pitchFamily="18" charset="0"/>
              </a:rPr>
              <a:t>Vazifalar</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usullar</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va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harakatlar</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birligi</a:t>
            </a:r>
            <a:r>
              <a:rPr lang="en-US" sz="2200" cap="none" dirty="0" smtClean="0">
                <a:latin typeface="Times New Roman" pitchFamily="18" charset="0"/>
                <a:cs typeface="Times New Roman" pitchFamily="18" charset="0"/>
              </a:rPr>
              <a:t>.</a:t>
            </a:r>
            <a:r>
              <a:rPr lang="uz-Cyrl-UZ" sz="2200" cap="none" dirty="0" smtClean="0">
                <a:latin typeface="Times New Roman" pitchFamily="18" charset="0"/>
                <a:cs typeface="Times New Roman" pitchFamily="18" charset="0"/>
              </a:rPr>
              <a:t> </a:t>
            </a:r>
            <a:br>
              <a:rPr lang="uz-Cyrl-UZ" sz="2200" cap="none" dirty="0" smtClean="0">
                <a:latin typeface="Times New Roman" pitchFamily="18" charset="0"/>
                <a:cs typeface="Times New Roman" pitchFamily="18" charset="0"/>
              </a:rPr>
            </a:br>
            <a:r>
              <a:rPr lang="uz-Cyrl-UZ" sz="2200" cap="none" dirty="0" smtClean="0">
                <a:latin typeface="Times New Roman" pitchFamily="18" charset="0"/>
                <a:cs typeface="Times New Roman" pitchFamily="18" charset="0"/>
              </a:rPr>
              <a:t>4. </a:t>
            </a:r>
            <a:r>
              <a:rPr lang="en-US" sz="2200" cap="none" dirty="0" err="1" smtClean="0">
                <a:latin typeface="Times New Roman" pitchFamily="18" charset="0"/>
                <a:cs typeface="Times New Roman" pitchFamily="18" charset="0"/>
              </a:rPr>
              <a:t>Ilmiy</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menejment</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tarkibiy</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qismilarining</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murakkablikda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qaralishi</a:t>
            </a:r>
            <a:r>
              <a:rPr lang="en-US" sz="2200" cap="none" dirty="0" smtClean="0">
                <a:latin typeface="Times New Roman" pitchFamily="18" charset="0"/>
                <a:cs typeface="Times New Roman" pitchFamily="18" charset="0"/>
              </a:rPr>
              <a:t>. </a:t>
            </a:r>
            <a:r>
              <a:rPr lang="uz-Cyrl-UZ" sz="2200" cap="none" dirty="0" smtClean="0">
                <a:latin typeface="Times New Roman" pitchFamily="18" charset="0"/>
                <a:cs typeface="Times New Roman" pitchFamily="18" charset="0"/>
              </a:rPr>
              <a:t/>
            </a:r>
            <a:br>
              <a:rPr lang="uz-Cyrl-UZ" sz="2200" cap="none" dirty="0" smtClean="0">
                <a:latin typeface="Times New Roman" pitchFamily="18" charset="0"/>
                <a:cs typeface="Times New Roman" pitchFamily="18" charset="0"/>
              </a:rPr>
            </a:br>
            <a:r>
              <a:rPr lang="uz-Cyrl-UZ" sz="2200" cap="none" dirty="0" smtClean="0">
                <a:latin typeface="Times New Roman" pitchFamily="18" charset="0"/>
                <a:cs typeface="Times New Roman" pitchFamily="18" charset="0"/>
              </a:rPr>
              <a:t>5. </a:t>
            </a:r>
            <a:r>
              <a:rPr lang="en-US" sz="2200" cap="none" dirty="0" err="1" smtClean="0">
                <a:latin typeface="Times New Roman" pitchFamily="18" charset="0"/>
                <a:cs typeface="Times New Roman" pitchFamily="18" charset="0"/>
              </a:rPr>
              <a:t>Boshqaruvning</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maqsadliligi</a:t>
            </a:r>
            <a:r>
              <a:rPr lang="en-US" sz="2200" cap="none" dirty="0" smtClean="0">
                <a:latin typeface="Times New Roman" pitchFamily="18" charset="0"/>
                <a:cs typeface="Times New Roman" pitchFamily="18" charset="0"/>
              </a:rPr>
              <a:t>.</a:t>
            </a:r>
            <a:r>
              <a:rPr lang="uz-Cyrl-UZ" sz="2200" cap="none" dirty="0" smtClean="0">
                <a:latin typeface="Times New Roman" pitchFamily="18" charset="0"/>
                <a:cs typeface="Times New Roman" pitchFamily="18" charset="0"/>
              </a:rPr>
              <a:t/>
            </a:r>
            <a:br>
              <a:rPr lang="uz-Cyrl-UZ" sz="2200" cap="none" dirty="0" smtClean="0">
                <a:latin typeface="Times New Roman" pitchFamily="18" charset="0"/>
                <a:cs typeface="Times New Roman" pitchFamily="18" charset="0"/>
              </a:rPr>
            </a:br>
            <a:r>
              <a:rPr lang="uz-Cyrl-UZ" sz="2200" cap="none" dirty="0" smtClean="0">
                <a:latin typeface="Times New Roman" pitchFamily="18" charset="0"/>
                <a:cs typeface="Times New Roman" pitchFamily="18" charset="0"/>
              </a:rPr>
              <a:t>6. </a:t>
            </a:r>
            <a:r>
              <a:rPr lang="en-US" sz="2200" cap="none" dirty="0" err="1" smtClean="0">
                <a:latin typeface="Times New Roman" pitchFamily="18" charset="0"/>
                <a:cs typeface="Times New Roman" pitchFamily="18" charset="0"/>
              </a:rPr>
              <a:t>Innovatsion</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foliyatni</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kishilik</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kapitalni</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rivojlanishiga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qaratish</a:t>
            </a:r>
            <a:r>
              <a:rPr lang="en-US" sz="2200" cap="none" dirty="0" smtClean="0">
                <a:latin typeface="Times New Roman" pitchFamily="18" charset="0"/>
                <a:cs typeface="Times New Roman" pitchFamily="18" charset="0"/>
              </a:rPr>
              <a:t>.</a:t>
            </a:r>
            <a:r>
              <a:rPr lang="uz-Cyrl-UZ" sz="2200" cap="none" dirty="0" smtClean="0">
                <a:latin typeface="Times New Roman" pitchFamily="18" charset="0"/>
                <a:cs typeface="Times New Roman" pitchFamily="18" charset="0"/>
              </a:rPr>
              <a:t/>
            </a:r>
            <a:br>
              <a:rPr lang="uz-Cyrl-UZ" sz="2200" cap="none" dirty="0" smtClean="0">
                <a:latin typeface="Times New Roman" pitchFamily="18" charset="0"/>
                <a:cs typeface="Times New Roman" pitchFamily="18" charset="0"/>
              </a:rPr>
            </a:br>
            <a:r>
              <a:rPr lang="uz-Cyrl-UZ" sz="2200" cap="none" dirty="0" smtClean="0">
                <a:latin typeface="Times New Roman" pitchFamily="18" charset="0"/>
                <a:cs typeface="Times New Roman" pitchFamily="18" charset="0"/>
              </a:rPr>
              <a:t>7. </a:t>
            </a:r>
            <a:r>
              <a:rPr lang="en-US" sz="2200" cap="none" dirty="0" err="1" smtClean="0">
                <a:latin typeface="Times New Roman" pitchFamily="18" charset="0"/>
                <a:cs typeface="Times New Roman" pitchFamily="18" charset="0"/>
              </a:rPr>
              <a:t>Riskka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borish</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va</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uni</a:t>
            </a:r>
            <a:r>
              <a:rPr lang="en-US" sz="2200" cap="none" dirty="0" smtClean="0">
                <a:latin typeface="Times New Roman" pitchFamily="18" charset="0"/>
                <a:cs typeface="Times New Roman" pitchFamily="18" charset="0"/>
              </a:rPr>
              <a:t> </a:t>
            </a:r>
            <a:r>
              <a:rPr lang="en-US" sz="2200" cap="none" dirty="0" err="1" smtClean="0">
                <a:latin typeface="Times New Roman" pitchFamily="18" charset="0"/>
                <a:cs typeface="Times New Roman" pitchFamily="18" charset="0"/>
              </a:rPr>
              <a:t>minimallashtirish</a:t>
            </a:r>
            <a:r>
              <a:rPr lang="en-US" sz="2200" cap="none" dirty="0" smtClean="0">
                <a:latin typeface="Times New Roman" pitchFamily="18" charset="0"/>
                <a:cs typeface="Times New Roman" pitchFamily="18" charset="0"/>
              </a:rPr>
              <a:t>.</a:t>
            </a:r>
            <a:r>
              <a:rPr lang="ru-RU" sz="3100" cap="none" dirty="0" smtClean="0">
                <a:latin typeface="Times New Roman" pitchFamily="18" charset="0"/>
                <a:cs typeface="Times New Roman" pitchFamily="18" charset="0"/>
              </a:rPr>
              <a:t/>
            </a:r>
            <a:br>
              <a:rPr lang="ru-RU" sz="3100" cap="none" dirty="0" smtClean="0">
                <a:latin typeface="Times New Roman" pitchFamily="18" charset="0"/>
                <a:cs typeface="Times New Roman" pitchFamily="18" charset="0"/>
              </a:rPr>
            </a:br>
            <a:r>
              <a:rPr lang="uz-Cyrl-UZ" dirty="0" smtClean="0">
                <a:latin typeface="Times New Roman" pitchFamily="18" charset="0"/>
                <a:cs typeface="Times New Roman" pitchFamily="18" charset="0"/>
              </a:rPr>
              <a:t/>
            </a:r>
            <a:br>
              <a:rPr lang="uz-Cyrl-UZ" dirty="0" smtClean="0">
                <a:latin typeface="Times New Roman" pitchFamily="18" charset="0"/>
                <a:cs typeface="Times New Roman" pitchFamily="18" charset="0"/>
              </a:rPr>
            </a:br>
            <a:endParaRPr lang="ru-RU"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Заголовок 1"/>
          <p:cNvSpPr>
            <a:spLocks noGrp="1"/>
          </p:cNvSpPr>
          <p:nvPr>
            <p:ph type="title"/>
          </p:nvPr>
        </p:nvSpPr>
        <p:spPr>
          <a:xfrm>
            <a:off x="250825" y="274638"/>
            <a:ext cx="8713788" cy="6394450"/>
          </a:xfrm>
        </p:spPr>
        <p:txBody>
          <a:bodyPr/>
          <a:lstStyle/>
          <a:p>
            <a:pPr eaLnBrk="1" hangingPunct="1"/>
            <a:r>
              <a:rPr lang="en-US" altLang="ru-RU" u="sng" dirty="0" smtClean="0">
                <a:latin typeface="Times New Roman" pitchFamily="18" charset="0"/>
                <a:cs typeface="Times New Roman" pitchFamily="18" charset="0"/>
              </a:rPr>
              <a:t>ITTKI </a:t>
            </a:r>
            <a:r>
              <a:rPr lang="en-US" altLang="ru-RU" u="sng" cap="none" dirty="0" err="1" smtClean="0">
                <a:latin typeface="Times New Roman" pitchFamily="18" charset="0"/>
                <a:cs typeface="Times New Roman" pitchFamily="18" charset="0"/>
              </a:rPr>
              <a:t>lar</a:t>
            </a:r>
            <a:r>
              <a:rPr lang="en-US" altLang="ru-RU" u="sng" cap="none" dirty="0" smtClean="0">
                <a:latin typeface="Times New Roman" pitchFamily="18" charset="0"/>
                <a:cs typeface="Times New Roman" pitchFamily="18" charset="0"/>
              </a:rPr>
              <a:t> </a:t>
            </a:r>
            <a:r>
              <a:rPr lang="en-US" altLang="ru-RU" u="sng" cap="none" dirty="0" err="1" smtClean="0">
                <a:latin typeface="Times New Roman" pitchFamily="18" charset="0"/>
                <a:cs typeface="Times New Roman" pitchFamily="18" charset="0"/>
              </a:rPr>
              <a:t>quyidagi</a:t>
            </a:r>
            <a:r>
              <a:rPr lang="en-US" altLang="ru-RU" u="sng" cap="none" dirty="0" smtClean="0">
                <a:latin typeface="Times New Roman" pitchFamily="18" charset="0"/>
                <a:cs typeface="Times New Roman" pitchFamily="18" charset="0"/>
              </a:rPr>
              <a:t> </a:t>
            </a:r>
            <a:r>
              <a:rPr lang="en-US" altLang="ru-RU" u="sng" cap="none" dirty="0" err="1" smtClean="0">
                <a:latin typeface="Times New Roman" pitchFamily="18" charset="0"/>
                <a:cs typeface="Times New Roman" pitchFamily="18" charset="0"/>
              </a:rPr>
              <a:t>bosqichlariga</a:t>
            </a:r>
            <a:r>
              <a:rPr lang="en-US" altLang="ru-RU" u="sng" cap="none" dirty="0" smtClean="0">
                <a:latin typeface="Times New Roman" pitchFamily="18" charset="0"/>
                <a:cs typeface="Times New Roman" pitchFamily="18" charset="0"/>
              </a:rPr>
              <a:t> </a:t>
            </a:r>
            <a:r>
              <a:rPr lang="en-US" altLang="ru-RU" u="sng" cap="none" dirty="0" err="1" smtClean="0">
                <a:latin typeface="Times New Roman" pitchFamily="18" charset="0"/>
                <a:cs typeface="Times New Roman" pitchFamily="18" charset="0"/>
              </a:rPr>
              <a:t>bo’linadilar</a:t>
            </a:r>
            <a:r>
              <a:rPr lang="en-US" altLang="ru-RU" u="sng" cap="none" dirty="0" smtClean="0">
                <a:latin typeface="Times New Roman" pitchFamily="18" charset="0"/>
                <a:cs typeface="Times New Roman" pitchFamily="18" charset="0"/>
              </a:rPr>
              <a:t>:</a:t>
            </a:r>
            <a:r>
              <a:rPr lang="ru-RU" altLang="ru-RU" cap="none" dirty="0" smtClean="0">
                <a:latin typeface="Times New Roman" pitchFamily="18" charset="0"/>
                <a:cs typeface="Times New Roman" pitchFamily="18" charset="0"/>
              </a:rPr>
              <a:t/>
            </a:r>
            <a:br>
              <a:rPr lang="ru-RU" altLang="ru-RU" cap="none" dirty="0" smtClean="0">
                <a:latin typeface="Times New Roman" pitchFamily="18" charset="0"/>
                <a:cs typeface="Times New Roman" pitchFamily="18" charset="0"/>
              </a:rPr>
            </a:br>
            <a:r>
              <a:rPr lang="ru-RU" altLang="ru-RU" cap="none" dirty="0" smtClean="0">
                <a:latin typeface="Times New Roman" pitchFamily="18" charset="0"/>
                <a:cs typeface="Times New Roman" pitchFamily="18" charset="0"/>
              </a:rPr>
              <a:t>- </a:t>
            </a:r>
            <a:r>
              <a:rPr lang="en-US" altLang="ru-RU" cap="none" dirty="0" smtClean="0">
                <a:latin typeface="Times New Roman" pitchFamily="18" charset="0"/>
                <a:cs typeface="Times New Roman" pitchFamily="18" charset="0"/>
              </a:rPr>
              <a:t>fundamental </a:t>
            </a:r>
            <a:r>
              <a:rPr lang="en-US" altLang="ru-RU" cap="none" dirty="0" err="1" smtClean="0">
                <a:latin typeface="Times New Roman" pitchFamily="18" charset="0"/>
                <a:cs typeface="Times New Roman" pitchFamily="18" charset="0"/>
              </a:rPr>
              <a:t>tadqiqotlar</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nazariy</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va</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uslubiy</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izlanishlar</a:t>
            </a:r>
            <a:r>
              <a:rPr lang="en-US" altLang="ru-RU" cap="none" dirty="0" smtClean="0">
                <a:latin typeface="Times New Roman" pitchFamily="18" charset="0"/>
                <a:cs typeface="Times New Roman" pitchFamily="18" charset="0"/>
              </a:rPr>
              <a:t>);</a:t>
            </a:r>
            <a:r>
              <a:rPr lang="ru-RU" altLang="ru-RU" cap="none" dirty="0" smtClean="0">
                <a:latin typeface="Times New Roman" pitchFamily="18" charset="0"/>
                <a:cs typeface="Times New Roman" pitchFamily="18" charset="0"/>
              </a:rPr>
              <a:t/>
            </a:r>
            <a:br>
              <a:rPr lang="ru-RU" altLang="ru-RU" cap="none" dirty="0" smtClean="0">
                <a:latin typeface="Times New Roman" pitchFamily="18" charset="0"/>
                <a:cs typeface="Times New Roman" pitchFamily="18" charset="0"/>
              </a:rPr>
            </a:br>
            <a:r>
              <a:rPr lang="ru-RU"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amaliy</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tadqiqotlar</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ular</a:t>
            </a:r>
            <a:r>
              <a:rPr lang="ru-RU" altLang="ru-RU" cap="none" dirty="0" smtClean="0">
                <a:latin typeface="Times New Roman" pitchFamily="18" charset="0"/>
                <a:cs typeface="Times New Roman" pitchFamily="18" charset="0"/>
              </a:rPr>
              <a:t>: - </a:t>
            </a:r>
            <a:r>
              <a:rPr lang="en-US" altLang="ru-RU" cap="none" dirty="0" err="1" smtClean="0">
                <a:latin typeface="Times New Roman" pitchFamily="18" charset="0"/>
                <a:cs typeface="Times New Roman" pitchFamily="18" charset="0"/>
              </a:rPr>
              <a:t>tajriba</a:t>
            </a:r>
            <a:r>
              <a:rPr lang="uz-Cyrl-UZ" altLang="ru-RU" cap="none" dirty="0" smtClean="0">
                <a:latin typeface="Times New Roman" pitchFamily="18" charset="0"/>
                <a:cs typeface="Times New Roman" pitchFamily="18" charset="0"/>
              </a:rPr>
              <a:t> – </a:t>
            </a:r>
            <a:r>
              <a:rPr lang="en-US" altLang="ru-RU" cap="none" dirty="0" err="1" smtClean="0">
                <a:latin typeface="Times New Roman" pitchFamily="18" charset="0"/>
                <a:cs typeface="Times New Roman" pitchFamily="18" charset="0"/>
              </a:rPr>
              <a:t>konstruktorlik</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ishlari</a:t>
            </a:r>
            <a:r>
              <a:rPr lang="en-US" altLang="ru-RU" cap="none" dirty="0" smtClean="0">
                <a:latin typeface="Times New Roman" pitchFamily="18" charset="0"/>
                <a:cs typeface="Times New Roman" pitchFamily="18" charset="0"/>
              </a:rPr>
              <a:t>; </a:t>
            </a:r>
            <a:r>
              <a:rPr lang="ru-RU" altLang="ru-RU" cap="none" dirty="0" smtClean="0">
                <a:latin typeface="Times New Roman" pitchFamily="18" charset="0"/>
                <a:cs typeface="Times New Roman" pitchFamily="18" charset="0"/>
              </a:rPr>
              <a:t/>
            </a:r>
            <a:br>
              <a:rPr lang="ru-RU" altLang="ru-RU" cap="none" dirty="0" smtClean="0">
                <a:latin typeface="Times New Roman" pitchFamily="18" charset="0"/>
                <a:cs typeface="Times New Roman" pitchFamily="18" charset="0"/>
              </a:rPr>
            </a:br>
            <a:r>
              <a:rPr lang="uz-Cyrl-UZ"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eksperimental</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ishlar</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va</a:t>
            </a:r>
            <a:r>
              <a:rPr lang="en-US" altLang="ru-RU" cap="none" dirty="0" smtClean="0">
                <a:latin typeface="Times New Roman" pitchFamily="18" charset="0"/>
                <a:cs typeface="Times New Roman" pitchFamily="18" charset="0"/>
              </a:rPr>
              <a:t> </a:t>
            </a:r>
            <a:r>
              <a:rPr lang="en-US" altLang="ru-RU" cap="none" dirty="0" err="1" smtClean="0">
                <a:latin typeface="Times New Roman" pitchFamily="18" charset="0"/>
                <a:cs typeface="Times New Roman" pitchFamily="18" charset="0"/>
              </a:rPr>
              <a:t>tajriba</a:t>
            </a:r>
            <a:r>
              <a:rPr lang="en-US" altLang="ru-RU" cap="none" dirty="0" smtClean="0">
                <a:latin typeface="Times New Roman" pitchFamily="18" charset="0"/>
                <a:cs typeface="Times New Roman" pitchFamily="18" charset="0"/>
              </a:rPr>
              <a:t>. </a:t>
            </a:r>
            <a:endParaRPr lang="ru-RU" altLang="ru-RU" cap="none"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title"/>
          </p:nvPr>
        </p:nvSpPr>
        <p:spPr>
          <a:xfrm>
            <a:off x="323850" y="404813"/>
            <a:ext cx="8640763" cy="6192837"/>
          </a:xfrm>
        </p:spPr>
        <p:txBody>
          <a:bodyPr>
            <a:normAutofit fontScale="90000"/>
          </a:bodyPr>
          <a:lstStyle/>
          <a:p>
            <a:pPr algn="just"/>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Ishlab</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chiqarish</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yangi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materiallar</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mahsulotlar</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yoki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qurilamalarni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yaratish</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yangi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jarayonlar</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tizimlar</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va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xizmatlarni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tadbiq</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etish</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yoki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ishlab</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chiqarilayorgan</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va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amalda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kiritilganlarni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ancha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takomillashtirishga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qaratiladi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Ularga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quyidagilar</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kiradi</a:t>
            </a:r>
            <a:r>
              <a:rPr lang="en-US" altLang="ru-RU" sz="2600" cap="none" dirty="0" smtClean="0">
                <a:latin typeface="Times New Roman" pitchFamily="18" charset="0"/>
                <a:cs typeface="Times New Roman" pitchFamily="18" charset="0"/>
              </a:rPr>
              <a:t>:</a:t>
            </a:r>
            <a:br>
              <a:rPr lang="en-US" altLang="ru-RU" sz="2600" cap="none" dirty="0" smtClean="0">
                <a:latin typeface="Times New Roman" pitchFamily="18" charset="0"/>
                <a:cs typeface="Times New Roman" pitchFamily="18" charset="0"/>
              </a:rPr>
            </a:br>
            <a:r>
              <a:rPr lang="ru-RU" altLang="ru-RU" sz="2600" cap="none" dirty="0" smtClean="0">
                <a:latin typeface="Times New Roman" pitchFamily="18" charset="0"/>
                <a:cs typeface="Times New Roman" pitchFamily="18" charset="0"/>
              </a:rPr>
              <a:t/>
            </a:r>
            <a:br>
              <a:rPr lang="ru-RU" altLang="ru-RU" sz="2600" cap="none" dirty="0" smtClean="0">
                <a:latin typeface="Times New Roman" pitchFamily="18" charset="0"/>
                <a:cs typeface="Times New Roman" pitchFamily="18" charset="0"/>
              </a:rPr>
            </a:br>
            <a:r>
              <a:rPr lang="uz-Cyrl-UZ" altLang="ru-RU" sz="2600" cap="none" dirty="0" smtClean="0">
                <a:latin typeface="Times New Roman" pitchFamily="18" charset="0"/>
                <a:cs typeface="Times New Roman" pitchFamily="18" charset="0"/>
              </a:rPr>
              <a:t>а)</a:t>
            </a:r>
            <a:r>
              <a:rPr lang="en-US" altLang="ru-RU" sz="2600" cap="none" dirty="0" err="1" smtClean="0">
                <a:latin typeface="Times New Roman" pitchFamily="18" charset="0"/>
                <a:cs typeface="Times New Roman" pitchFamily="18" charset="0"/>
              </a:rPr>
              <a:t>muhandislik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ob’yekti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yokitexnik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tizimning</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belgilangan</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konstruksiyasini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ishlab</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chiqish</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konstruktorlik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ishlari</a:t>
            </a:r>
            <a:r>
              <a:rPr lang="en-US" altLang="ru-RU" sz="2600" cap="none" dirty="0" smtClean="0">
                <a:latin typeface="Times New Roman" pitchFamily="18" charset="0"/>
                <a:cs typeface="Times New Roman" pitchFamily="18" charset="0"/>
              </a:rPr>
              <a:t>);</a:t>
            </a:r>
            <a:r>
              <a:rPr lang="ru-RU" altLang="ru-RU" sz="2600" cap="none" dirty="0" smtClean="0">
                <a:latin typeface="Times New Roman" pitchFamily="18" charset="0"/>
                <a:cs typeface="Times New Roman" pitchFamily="18" charset="0"/>
              </a:rPr>
              <a:t/>
            </a:r>
            <a:br>
              <a:rPr lang="ru-RU" altLang="ru-RU" sz="2600" cap="none" dirty="0" smtClean="0">
                <a:latin typeface="Times New Roman" pitchFamily="18" charset="0"/>
                <a:cs typeface="Times New Roman" pitchFamily="18" charset="0"/>
              </a:rPr>
            </a:br>
            <a:r>
              <a:rPr lang="en-US" altLang="ru-RU" sz="2600" cap="none" dirty="0" smtClean="0">
                <a:latin typeface="Times New Roman" pitchFamily="18" charset="0"/>
                <a:cs typeface="Times New Roman" pitchFamily="18" charset="0"/>
              </a:rPr>
              <a:t>b</a:t>
            </a:r>
            <a:r>
              <a:rPr lang="uz-Cyrl-UZ"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g’oyalar</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va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yangi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ob’yektiv</a:t>
            </a:r>
            <a:r>
              <a:rPr lang="en-US" altLang="ru-RU" sz="2600" cap="none" dirty="0" smtClean="0">
                <a:latin typeface="Times New Roman" pitchFamily="18" charset="0"/>
                <a:cs typeface="Times New Roman" pitchFamily="18" charset="0"/>
              </a:rPr>
              <a:t> , </a:t>
            </a:r>
            <a:r>
              <a:rPr lang="en-US" altLang="ru-RU" sz="2600" cap="none" dirty="0" err="1" smtClean="0">
                <a:latin typeface="Times New Roman" pitchFamily="18" charset="0"/>
                <a:cs typeface="Times New Roman" pitchFamily="18" charset="0"/>
              </a:rPr>
              <a:t>shu</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jumladan</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notexnik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chizma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yoki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belgili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vositalarni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tizim</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darajasida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ishlab</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chiqish</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loyiha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ishlari</a:t>
            </a:r>
            <a:r>
              <a:rPr lang="en-US" altLang="ru-RU" sz="2600" cap="none" dirty="0" smtClean="0">
                <a:latin typeface="Times New Roman" pitchFamily="18" charset="0"/>
                <a:cs typeface="Times New Roman" pitchFamily="18" charset="0"/>
              </a:rPr>
              <a:t>)</a:t>
            </a:r>
            <a:r>
              <a:rPr lang="uz-Cyrl-UZ" altLang="ru-RU" sz="2600" cap="none" dirty="0" smtClean="0">
                <a:latin typeface="Times New Roman" pitchFamily="18" charset="0"/>
                <a:cs typeface="Times New Roman" pitchFamily="18" charset="0"/>
              </a:rPr>
              <a:t>;</a:t>
            </a:r>
            <a:r>
              <a:rPr lang="ru-RU" altLang="ru-RU" sz="2600" cap="none" dirty="0" smtClean="0">
                <a:latin typeface="Times New Roman" pitchFamily="18" charset="0"/>
                <a:cs typeface="Times New Roman" pitchFamily="18" charset="0"/>
              </a:rPr>
              <a:t/>
            </a:r>
            <a:br>
              <a:rPr lang="ru-RU" altLang="ru-RU" sz="2600" cap="none" dirty="0" smtClean="0">
                <a:latin typeface="Times New Roman" pitchFamily="18" charset="0"/>
                <a:cs typeface="Times New Roman" pitchFamily="18" charset="0"/>
              </a:rPr>
            </a:br>
            <a:r>
              <a:rPr lang="en-US" altLang="ru-RU" sz="2600" cap="none" dirty="0" smtClean="0">
                <a:latin typeface="Times New Roman" pitchFamily="18" charset="0"/>
                <a:cs typeface="Times New Roman" pitchFamily="18" charset="0"/>
              </a:rPr>
              <a:t>c</a:t>
            </a:r>
            <a:r>
              <a:rPr lang="uz-Cyrl-UZ"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texnologik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jarayonlarni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ya’ni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fizik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kimyoviy</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texnologik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va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boshqa</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jarayonlarni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belgilangan</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foydali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natijani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ishlab</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chiqaruvchi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mehnatning</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yahlit</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tizimi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bilan</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birlashtiruvchi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usullarni</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ishlab</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chiqish</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texnologik</a:t>
            </a:r>
            <a:r>
              <a:rPr lang="en-US" altLang="ru-RU" sz="2600" cap="none" dirty="0" smtClean="0">
                <a:latin typeface="Times New Roman" pitchFamily="18" charset="0"/>
                <a:cs typeface="Times New Roman" pitchFamily="18" charset="0"/>
              </a:rPr>
              <a:t> </a:t>
            </a:r>
            <a:r>
              <a:rPr lang="en-US" altLang="ru-RU" sz="2600" cap="none" dirty="0" err="1" smtClean="0">
                <a:latin typeface="Times New Roman" pitchFamily="18" charset="0"/>
                <a:cs typeface="Times New Roman" pitchFamily="18" charset="0"/>
              </a:rPr>
              <a:t>ishlar</a:t>
            </a:r>
            <a:r>
              <a:rPr lang="en-US" altLang="ru-RU" sz="2600" cap="none" dirty="0" smtClean="0">
                <a:latin typeface="Times New Roman" pitchFamily="18" charset="0"/>
                <a:cs typeface="Times New Roman" pitchFamily="18" charset="0"/>
              </a:rPr>
              <a:t>).</a:t>
            </a:r>
            <a:r>
              <a:rPr lang="uz-Cyrl-UZ" altLang="ru-RU" sz="2600" dirty="0" smtClean="0">
                <a:latin typeface="Times New Roman" pitchFamily="18" charset="0"/>
                <a:cs typeface="Times New Roman" pitchFamily="18" charset="0"/>
              </a:rPr>
              <a:t/>
            </a:r>
            <a:br>
              <a:rPr lang="uz-Cyrl-UZ" altLang="ru-RU" sz="2600" dirty="0" smtClean="0">
                <a:latin typeface="Times New Roman" pitchFamily="18" charset="0"/>
                <a:cs typeface="Times New Roman" pitchFamily="18" charset="0"/>
              </a:rPr>
            </a:br>
            <a:endParaRPr lang="ru-RU" altLang="ru-RU"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Заголовок 1"/>
          <p:cNvSpPr>
            <a:spLocks noGrp="1"/>
          </p:cNvSpPr>
          <p:nvPr>
            <p:ph type="title"/>
          </p:nvPr>
        </p:nvSpPr>
        <p:spPr>
          <a:xfrm>
            <a:off x="457200" y="274638"/>
            <a:ext cx="8229600" cy="6249987"/>
          </a:xfrm>
        </p:spPr>
        <p:txBody>
          <a:bodyPr>
            <a:normAutofit/>
          </a:bodyPr>
          <a:lstStyle/>
          <a:p>
            <a:pPr eaLnBrk="1" hangingPunct="1"/>
            <a:r>
              <a:rPr lang="en-US" altLang="ru-RU" sz="4400" cap="none" dirty="0" err="1" smtClean="0">
                <a:latin typeface="Times New Roman" pitchFamily="18" charset="0"/>
                <a:cs typeface="Times New Roman" pitchFamily="18" charset="0"/>
              </a:rPr>
              <a:t>Yangi</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mahsulotni</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sanoat</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ishlab</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chiqarishni</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o’zlashtirilishi</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ITTKIning</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yakunlovchi</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bosqichi</a:t>
            </a:r>
            <a:r>
              <a:rPr lang="en-US" altLang="ru-RU" sz="4400" cap="none" dirty="0" smtClean="0">
                <a:latin typeface="Times New Roman" pitchFamily="18" charset="0"/>
                <a:cs typeface="Times New Roman" pitchFamily="18" charset="0"/>
              </a:rPr>
              <a:t> </a:t>
            </a:r>
            <a:r>
              <a:rPr lang="en-US" altLang="ru-RU" sz="4400" cap="none" dirty="0" err="1" smtClean="0">
                <a:latin typeface="Times New Roman" pitchFamily="18" charset="0"/>
                <a:cs typeface="Times New Roman" pitchFamily="18" charset="0"/>
              </a:rPr>
              <a:t>bo’ladi</a:t>
            </a:r>
            <a:r>
              <a:rPr lang="en-US" altLang="ru-RU" sz="4400" cap="none" dirty="0" smtClean="0">
                <a:latin typeface="Times New Roman" pitchFamily="18" charset="0"/>
                <a:cs typeface="Times New Roman" pitchFamily="18" charset="0"/>
              </a:rPr>
              <a:t>.</a:t>
            </a:r>
            <a:r>
              <a:rPr lang="ru-RU" altLang="ru-RU" sz="2400" cap="none" dirty="0" smtClean="0"/>
              <a:t/>
            </a:r>
            <a:br>
              <a:rPr lang="ru-RU" altLang="ru-RU" sz="2400" cap="none" dirty="0" smtClean="0"/>
            </a:br>
            <a:endParaRPr lang="ru-RU" altLang="ru-RU" sz="2400" cap="none"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p:cNvSpPr>
            <a:spLocks noGrp="1"/>
          </p:cNvSpPr>
          <p:nvPr>
            <p:ph type="title"/>
          </p:nvPr>
        </p:nvSpPr>
        <p:spPr>
          <a:xfrm>
            <a:off x="457200" y="274638"/>
            <a:ext cx="8229600" cy="6249987"/>
          </a:xfrm>
        </p:spPr>
        <p:txBody>
          <a:bodyPr>
            <a:normAutofit fontScale="90000"/>
          </a:bodyPr>
          <a:lstStyle/>
          <a:p>
            <a:pPr eaLnBrk="1" hangingPunct="1"/>
            <a:r>
              <a:rPr lang="uz-Cyrl-UZ" altLang="ru-RU" sz="2400" u="sng" dirty="0" smtClean="0">
                <a:latin typeface="Times New Roman" pitchFamily="18" charset="0"/>
                <a:cs typeface="Times New Roman" pitchFamily="18" charset="0"/>
              </a:rPr>
              <a:t/>
            </a:r>
            <a:br>
              <a:rPr lang="uz-Cyrl-UZ" altLang="ru-RU" sz="2400" u="sng" dirty="0" smtClean="0">
                <a:latin typeface="Times New Roman" pitchFamily="18" charset="0"/>
                <a:cs typeface="Times New Roman" pitchFamily="18" charset="0"/>
              </a:rPr>
            </a:br>
            <a:r>
              <a:rPr lang="en-US" altLang="ru-RU" sz="2400" u="sng" dirty="0" smtClean="0">
                <a:latin typeface="Times New Roman" pitchFamily="18" charset="0"/>
                <a:cs typeface="Times New Roman" pitchFamily="18" charset="0"/>
              </a:rPr>
              <a:t>ITTKI </a:t>
            </a:r>
            <a:r>
              <a:rPr lang="en-US" altLang="ru-RU" sz="2400" u="sng" cap="none" dirty="0" err="1" smtClean="0">
                <a:latin typeface="Times New Roman" pitchFamily="18" charset="0"/>
                <a:cs typeface="Times New Roman" pitchFamily="18" charset="0"/>
              </a:rPr>
              <a:t>natijalarini</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tadbiq</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etishning</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quyidagi</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darajalari</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sohalari</a:t>
            </a:r>
            <a:r>
              <a:rPr lang="en-US" altLang="ru-RU" sz="2400" u="sng" cap="none" dirty="0" smtClean="0">
                <a:latin typeface="Times New Roman" pitchFamily="18" charset="0"/>
                <a:cs typeface="Times New Roman" pitchFamily="18" charset="0"/>
              </a:rPr>
              <a:t>)</a:t>
            </a:r>
            <a:r>
              <a:rPr lang="en-US" altLang="ru-RU" sz="2400" u="sng" cap="none" dirty="0" err="1" smtClean="0">
                <a:latin typeface="Times New Roman" pitchFamily="18" charset="0"/>
                <a:cs typeface="Times New Roman" pitchFamily="18" charset="0"/>
              </a:rPr>
              <a:t>ni</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ko’rib</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chiqish</a:t>
            </a:r>
            <a:r>
              <a:rPr lang="en-US" altLang="ru-RU" sz="2400" u="sng" cap="none" dirty="0" smtClean="0">
                <a:latin typeface="Times New Roman" pitchFamily="18" charset="0"/>
                <a:cs typeface="Times New Roman" pitchFamily="18" charset="0"/>
              </a:rPr>
              <a:t> </a:t>
            </a:r>
            <a:r>
              <a:rPr lang="en-US" altLang="ru-RU" sz="2400" u="sng" cap="none" dirty="0" err="1" smtClean="0">
                <a:latin typeface="Times New Roman" pitchFamily="18" charset="0"/>
                <a:cs typeface="Times New Roman" pitchFamily="18" charset="0"/>
              </a:rPr>
              <a:t>kerak</a:t>
            </a:r>
            <a:r>
              <a:rPr lang="en-US" altLang="ru-RU" sz="2400" u="sng" cap="none" dirty="0" smtClean="0">
                <a:latin typeface="Times New Roman" pitchFamily="18" charset="0"/>
                <a:cs typeface="Times New Roman" pitchFamily="18" charset="0"/>
              </a:rPr>
              <a:t>:</a:t>
            </a:r>
            <a:br>
              <a:rPr lang="en-US" altLang="ru-RU" sz="2400" u="sng" cap="none" dirty="0" smtClean="0">
                <a:latin typeface="Times New Roman" pitchFamily="18" charset="0"/>
                <a:cs typeface="Times New Roman" pitchFamily="18" charset="0"/>
              </a:rPr>
            </a:br>
            <a:r>
              <a:rPr lang="en-US" altLang="ru-RU" sz="2400" u="sng" cap="none" dirty="0" smtClean="0">
                <a:latin typeface="Times New Roman" pitchFamily="18" charset="0"/>
                <a:cs typeface="Times New Roman" pitchFamily="18" charset="0"/>
              </a:rPr>
              <a:t/>
            </a:r>
            <a:br>
              <a:rPr lang="en-US" altLang="ru-RU" sz="2400" u="sng"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 </a:t>
            </a:r>
            <a:r>
              <a:rPr lang="en-US" altLang="ru-RU" sz="2400" cap="none" dirty="0" smtClean="0">
                <a:latin typeface="Times New Roman" pitchFamily="18" charset="0"/>
                <a:cs typeface="Times New Roman" pitchFamily="18" charset="0"/>
              </a:rPr>
              <a:t>ITI </a:t>
            </a:r>
            <a:r>
              <a:rPr lang="en-US" altLang="ru-RU" sz="2400" cap="none" dirty="0" err="1" smtClean="0">
                <a:latin typeface="Times New Roman" pitchFamily="18" charset="0"/>
                <a:cs typeface="Times New Roman" pitchFamily="18" charset="0"/>
              </a:rPr>
              <a:t>natijalaridan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yakunlangan</a:t>
            </a:r>
            <a:r>
              <a:rPr lang="en-US" altLang="ru-RU" sz="2400" cap="none" dirty="0" smtClean="0">
                <a:latin typeface="Times New Roman" pitchFamily="18" charset="0"/>
                <a:cs typeface="Times New Roman" pitchFamily="18" charset="0"/>
              </a:rPr>
              <a:t>  ITI </a:t>
            </a:r>
            <a:r>
              <a:rPr lang="en-US" altLang="ru-RU" sz="2400" cap="none" dirty="0" err="1" smtClean="0">
                <a:latin typeface="Times New Roman" pitchFamily="18" charset="0"/>
                <a:cs typeface="Times New Roman" pitchFamily="18" charset="0"/>
              </a:rPr>
              <a:t>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rivojlanishi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bo’lgan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yoki</a:t>
            </a:r>
            <a:r>
              <a:rPr lang="en-US" altLang="ru-RU" sz="2400" cap="none" dirty="0" smtClean="0">
                <a:latin typeface="Times New Roman" pitchFamily="18" charset="0"/>
                <a:cs typeface="Times New Roman" pitchFamily="18" charset="0"/>
              </a:rPr>
              <a:t> fan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texnikaning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boshqa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yo’nalishlari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doirasida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bajarilayotgan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boshqa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ilmiy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tadqiqotlar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chiqishlarda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foydalanish</a:t>
            </a:r>
            <a:r>
              <a:rPr lang="en-US"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2. </a:t>
            </a:r>
            <a:r>
              <a:rPr lang="en-US" altLang="ru-RU" sz="2400" cap="none" dirty="0" smtClean="0">
                <a:latin typeface="Times New Roman" pitchFamily="18" charset="0"/>
                <a:cs typeface="Times New Roman" pitchFamily="18" charset="0"/>
              </a:rPr>
              <a:t>ITTKI </a:t>
            </a:r>
            <a:r>
              <a:rPr lang="en-US" altLang="ru-RU" sz="2400" cap="none" dirty="0" err="1" smtClean="0">
                <a:latin typeface="Times New Roman" pitchFamily="18" charset="0"/>
                <a:cs typeface="Times New Roman" pitchFamily="18" charset="0"/>
              </a:rPr>
              <a:t>natijalaridan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eksperimental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na’munalar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laboratoriya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jarayonlarida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foydalanish</a:t>
            </a:r>
            <a:r>
              <a:rPr lang="en-US"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3. </a:t>
            </a:r>
            <a:r>
              <a:rPr lang="en-US" altLang="ru-RU" sz="2400" cap="none" dirty="0" smtClean="0">
                <a:latin typeface="Times New Roman" pitchFamily="18" charset="0"/>
                <a:cs typeface="Times New Roman" pitchFamily="18" charset="0"/>
              </a:rPr>
              <a:t>TKI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eksperimental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natijalarini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tajribali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o’zlashtirish</a:t>
            </a:r>
            <a:r>
              <a:rPr lang="en-US"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4. </a:t>
            </a:r>
            <a:r>
              <a:rPr lang="en-US" altLang="ru-RU" sz="2400" cap="none" dirty="0" smtClean="0">
                <a:latin typeface="Times New Roman" pitchFamily="18" charset="0"/>
                <a:cs typeface="Times New Roman" pitchFamily="18" charset="0"/>
              </a:rPr>
              <a:t>ITTKI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tajribali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na’munalar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sinovlari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natijalarini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seriyali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o’zlashtirish</a:t>
            </a:r>
            <a:r>
              <a:rPr lang="en-US"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5. </a:t>
            </a:r>
            <a:r>
              <a:rPr lang="en-US" altLang="ru-RU" sz="2400" cap="none" dirty="0" err="1" smtClean="0">
                <a:latin typeface="Times New Roman" pitchFamily="18" charset="0"/>
                <a:cs typeface="Times New Roman" pitchFamily="18" charset="0"/>
              </a:rPr>
              <a:t>Texnik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yangiliklarni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keng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ko’llamda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tarqatish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bozor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iste’molchilar</a:t>
            </a:r>
            <a:r>
              <a:rPr lang="en-US" altLang="ru-RU" sz="2400" cap="none" dirty="0" smtClean="0">
                <a:latin typeface="Times New Roman" pitchFamily="18" charset="0"/>
                <a:cs typeface="Times New Roman" pitchFamily="18" charset="0"/>
              </a:rPr>
              <a:t>)</a:t>
            </a:r>
            <a:r>
              <a:rPr lang="en-US" altLang="ru-RU" sz="2400" cap="none" dirty="0" err="1" smtClean="0">
                <a:latin typeface="Times New Roman" pitchFamily="18" charset="0"/>
                <a:cs typeface="Times New Roman" pitchFamily="18" charset="0"/>
              </a:rPr>
              <a:t>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tayyor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mahsulotlar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bilan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to’ldirish</a:t>
            </a:r>
            <a:r>
              <a:rPr lang="en-US" altLang="ru-RU" sz="2400" cap="none" dirty="0" smtClean="0">
                <a:latin typeface="Times New Roman" pitchFamily="18" charset="0"/>
                <a:cs typeface="Times New Roman" pitchFamily="18" charset="0"/>
              </a:rPr>
              <a:t>.</a:t>
            </a:r>
            <a:r>
              <a:rPr lang="ru-RU" altLang="ru-RU" cap="none" dirty="0" smtClean="0"/>
              <a:t/>
            </a:r>
            <a:br>
              <a:rPr lang="ru-RU" altLang="ru-RU" cap="none" dirty="0" smtClean="0"/>
            </a:br>
            <a:endParaRPr lang="ru-RU" altLang="ru-RU"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Заголовок 1"/>
          <p:cNvSpPr>
            <a:spLocks noGrp="1"/>
          </p:cNvSpPr>
          <p:nvPr>
            <p:ph type="title"/>
          </p:nvPr>
        </p:nvSpPr>
        <p:spPr>
          <a:xfrm>
            <a:off x="179388" y="115888"/>
            <a:ext cx="8713787" cy="6626225"/>
          </a:xfrm>
        </p:spPr>
        <p:txBody>
          <a:bodyPr>
            <a:normAutofit/>
          </a:bodyPr>
          <a:lstStyle/>
          <a:p>
            <a:pPr eaLnBrk="1" hangingPunct="1"/>
            <a:r>
              <a:rPr lang="uz-Cyrl-UZ" altLang="ru-RU" sz="3200" b="1" dirty="0" smtClean="0">
                <a:latin typeface="Times New Roman" pitchFamily="18" charset="0"/>
                <a:cs typeface="Times New Roman" pitchFamily="18" charset="0"/>
              </a:rPr>
              <a:t/>
            </a:r>
            <a:br>
              <a:rPr lang="uz-Cyrl-UZ" altLang="ru-RU" sz="3200" b="1" dirty="0" smtClean="0">
                <a:latin typeface="Times New Roman" pitchFamily="18" charset="0"/>
                <a:cs typeface="Times New Roman" pitchFamily="18" charset="0"/>
              </a:rPr>
            </a:br>
            <a:r>
              <a:rPr lang="en-US" altLang="ru-RU" sz="3200" b="1" cap="none" dirty="0" smtClean="0">
                <a:latin typeface="Times New Roman" pitchFamily="18" charset="0"/>
                <a:cs typeface="Times New Roman" pitchFamily="18" charset="0"/>
              </a:rPr>
              <a:t>ITTKI </a:t>
            </a:r>
            <a:r>
              <a:rPr lang="en-US" altLang="ru-RU" sz="3200" b="1" cap="none" dirty="0" err="1" smtClean="0">
                <a:latin typeface="Times New Roman" pitchFamily="18" charset="0"/>
                <a:cs typeface="Times New Roman" pitchFamily="18" charset="0"/>
              </a:rPr>
              <a:t>uni</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tashkil</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qilish</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hujjatlarning</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quyidagi</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sohalararo</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tizimlariga</a:t>
            </a:r>
            <a:r>
              <a:rPr lang="en-US" altLang="ru-RU" sz="3200" b="1" cap="none" dirty="0" smtClean="0">
                <a:latin typeface="Times New Roman" pitchFamily="18" charset="0"/>
                <a:cs typeface="Times New Roman" pitchFamily="18" charset="0"/>
              </a:rPr>
              <a:t> </a:t>
            </a:r>
            <a:r>
              <a:rPr lang="en-US" altLang="ru-RU" sz="3200" b="1" cap="none" dirty="0" err="1" smtClean="0">
                <a:latin typeface="Times New Roman" pitchFamily="18" charset="0"/>
                <a:cs typeface="Times New Roman" pitchFamily="18" charset="0"/>
              </a:rPr>
              <a:t>asoslanadi</a:t>
            </a:r>
            <a:r>
              <a:rPr lang="en-US" altLang="ru-RU" sz="3200" b="1" cap="none" dirty="0" smtClean="0">
                <a:latin typeface="Times New Roman" pitchFamily="18" charset="0"/>
                <a:cs typeface="Times New Roman" pitchFamily="18" charset="0"/>
              </a:rPr>
              <a:t>:</a:t>
            </a:r>
            <a:r>
              <a:rPr lang="ru-RU" altLang="ru-RU" sz="3200" b="1" cap="none" dirty="0" smtClean="0">
                <a:latin typeface="Times New Roman" pitchFamily="18" charset="0"/>
                <a:cs typeface="Times New Roman" pitchFamily="18" charset="0"/>
              </a:rPr>
              <a:t/>
            </a:r>
            <a:br>
              <a:rPr lang="ru-RU" altLang="ru-RU" sz="3200" b="1"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1. </a:t>
            </a:r>
            <a:r>
              <a:rPr lang="en-US" altLang="ru-RU" sz="2800" cap="none" dirty="0" err="1" smtClean="0">
                <a:latin typeface="Times New Roman" pitchFamily="18" charset="0"/>
                <a:cs typeface="Times New Roman" pitchFamily="18" charset="0"/>
              </a:rPr>
              <a:t>Davlat</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standartlashtirish</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 (DST);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2. </a:t>
            </a:r>
            <a:r>
              <a:rPr lang="en-US" altLang="ru-RU" sz="2800" cap="none" dirty="0" err="1" smtClean="0">
                <a:latin typeface="Times New Roman" pitchFamily="18" charset="0"/>
                <a:cs typeface="Times New Roman" pitchFamily="18" charset="0"/>
              </a:rPr>
              <a:t>Konstruktorlik</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hujjatlarining</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yagona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 (KHYT);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3. </a:t>
            </a:r>
            <a:r>
              <a:rPr lang="en-US" altLang="ru-RU" sz="2800" cap="none" dirty="0" err="1" smtClean="0">
                <a:latin typeface="Times New Roman" pitchFamily="18" charset="0"/>
                <a:cs typeface="Times New Roman" pitchFamily="18" charset="0"/>
              </a:rPr>
              <a:t>Texnologik</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hujjatlarning</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yagona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 (THYR)</a:t>
            </a:r>
            <a:r>
              <a:rPr lang="uz-Cyrl-UZ" altLang="ru-RU" sz="2800" cap="none" dirty="0" smtClean="0">
                <a:latin typeface="Times New Roman" pitchFamily="18" charset="0"/>
                <a:cs typeface="Times New Roman" pitchFamily="18" charset="0"/>
              </a:rPr>
              <a: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4. </a:t>
            </a:r>
            <a:r>
              <a:rPr lang="en-US" altLang="ru-RU" sz="2800" cap="none" dirty="0" err="1" smtClean="0">
                <a:latin typeface="Times New Roman" pitchFamily="18" charset="0"/>
                <a:cs typeface="Times New Roman" pitchFamily="18" charset="0"/>
              </a:rPr>
              <a:t>Ishlab</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chiqarishni</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texnologik</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tayyorlashning</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yagona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 (ICHTTYT);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5. </a:t>
            </a:r>
            <a:r>
              <a:rPr lang="en-US" altLang="ru-RU" sz="2800" cap="none" dirty="0" err="1" smtClean="0">
                <a:latin typeface="Times New Roman" pitchFamily="18" charset="0"/>
                <a:cs typeface="Times New Roman" pitchFamily="18" charset="0"/>
              </a:rPr>
              <a:t>Mahsulotni</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ishlab</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chiqish</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va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ishlab</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chiqarishga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qiyin</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6. </a:t>
            </a:r>
            <a:r>
              <a:rPr lang="en-US" altLang="ru-RU" sz="2800" cap="none" dirty="0" err="1" smtClean="0">
                <a:latin typeface="Times New Roman" pitchFamily="18" charset="0"/>
                <a:cs typeface="Times New Roman" pitchFamily="18" charset="0"/>
              </a:rPr>
              <a:t>Davlat</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mahsulotlar</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sifati</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7. </a:t>
            </a:r>
            <a:r>
              <a:rPr lang="en-US" altLang="ru-RU" sz="2800" cap="none" dirty="0" err="1" smtClean="0">
                <a:latin typeface="Times New Roman" pitchFamily="18" charset="0"/>
                <a:cs typeface="Times New Roman" pitchFamily="18" charset="0"/>
              </a:rPr>
              <a:t>Davlat</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texnikadagi</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ishonchlik</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a:t>
            </a:r>
            <a:br>
              <a:rPr lang="en-US" altLang="ru-RU" sz="2800" cap="none" dirty="0" smtClean="0">
                <a:latin typeface="Times New Roman" pitchFamily="18" charset="0"/>
                <a:cs typeface="Times New Roman" pitchFamily="18" charset="0"/>
              </a:rPr>
            </a:br>
            <a:r>
              <a:rPr lang="ru-RU" altLang="ru-RU" sz="2800" cap="none" dirty="0" smtClean="0">
                <a:latin typeface="Times New Roman" pitchFamily="18" charset="0"/>
                <a:cs typeface="Times New Roman" pitchFamily="18" charset="0"/>
              </a:rPr>
              <a:t>8. </a:t>
            </a:r>
            <a:r>
              <a:rPr lang="en-US" altLang="ru-RU" sz="2800" cap="none" dirty="0" err="1" smtClean="0">
                <a:latin typeface="Times New Roman" pitchFamily="18" charset="0"/>
                <a:cs typeface="Times New Roman" pitchFamily="18" charset="0"/>
              </a:rPr>
              <a:t>Standartlar</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va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mehnat</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xavfsizligi</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tizimi</a:t>
            </a:r>
            <a:r>
              <a:rPr lang="en-US" altLang="ru-RU" sz="2800" cap="none" dirty="0" smtClean="0">
                <a:latin typeface="Times New Roman" pitchFamily="18" charset="0"/>
                <a:cs typeface="Times New Roman" pitchFamily="18" charset="0"/>
              </a:rPr>
              <a:t> (SMXT) </a:t>
            </a:r>
            <a:r>
              <a:rPr lang="en-US" altLang="ru-RU" sz="2800" cap="none" dirty="0" err="1" smtClean="0">
                <a:latin typeface="Times New Roman" pitchFamily="18" charset="0"/>
                <a:cs typeface="Times New Roman" pitchFamily="18" charset="0"/>
              </a:rPr>
              <a:t>va</a:t>
            </a:r>
            <a:r>
              <a:rPr lang="en-US" altLang="ru-RU" sz="2800" cap="none" dirty="0" smtClean="0">
                <a:latin typeface="Times New Roman" pitchFamily="18" charset="0"/>
                <a:cs typeface="Times New Roman" pitchFamily="18" charset="0"/>
              </a:rPr>
              <a:t> </a:t>
            </a:r>
            <a:r>
              <a:rPr lang="en-US" altLang="ru-RU" sz="2800" cap="none" dirty="0" err="1" smtClean="0">
                <a:latin typeface="Times New Roman" pitchFamily="18" charset="0"/>
                <a:cs typeface="Times New Roman" pitchFamily="18" charset="0"/>
              </a:rPr>
              <a:t>boshqalar</a:t>
            </a:r>
            <a:r>
              <a:rPr lang="en-US" altLang="ru-RU" sz="2800" cap="none" dirty="0" smtClean="0">
                <a:latin typeface="Times New Roman" pitchFamily="18" charset="0"/>
                <a:cs typeface="Times New Roman" pitchFamily="18" charset="0"/>
              </a:rPr>
              <a:t>.</a:t>
            </a:r>
            <a:endParaRPr lang="ru-RU" altLang="ru-RU" sz="2800" cap="none"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457200" y="274638"/>
            <a:ext cx="8229600" cy="6323012"/>
          </a:xfrm>
        </p:spPr>
        <p:txBody>
          <a:bodyPr>
            <a:normAutofit fontScale="90000"/>
          </a:bodyPr>
          <a:lstStyle/>
          <a:p>
            <a:pPr algn="ctr"/>
            <a:r>
              <a:rPr lang="uz-Cyrl-UZ" altLang="ru-RU" sz="3600" b="1" u="sng" dirty="0" smtClean="0">
                <a:latin typeface="Times New Roman" pitchFamily="18" charset="0"/>
                <a:cs typeface="Times New Roman" pitchFamily="18" charset="0"/>
              </a:rPr>
              <a:t/>
            </a:r>
            <a:br>
              <a:rPr lang="uz-Cyrl-UZ" altLang="ru-RU" sz="3600" b="1" u="sng" dirty="0" smtClean="0">
                <a:latin typeface="Times New Roman" pitchFamily="18" charset="0"/>
                <a:cs typeface="Times New Roman" pitchFamily="18" charset="0"/>
              </a:rPr>
            </a:br>
            <a:r>
              <a:rPr lang="uz-Cyrl-UZ" altLang="ru-RU" sz="3600" b="1" u="sng" dirty="0" smtClean="0">
                <a:latin typeface="Times New Roman" pitchFamily="18" charset="0"/>
                <a:cs typeface="Times New Roman" pitchFamily="18" charset="0"/>
              </a:rPr>
              <a:t/>
            </a:r>
            <a:br>
              <a:rPr lang="uz-Cyrl-UZ" altLang="ru-RU" sz="3600" b="1" u="sng" dirty="0" smtClean="0">
                <a:latin typeface="Times New Roman" pitchFamily="18" charset="0"/>
                <a:cs typeface="Times New Roman" pitchFamily="18" charset="0"/>
              </a:rPr>
            </a:br>
            <a:r>
              <a:rPr lang="en-US" altLang="ru-RU" sz="2700" b="1" u="sng" dirty="0" err="1" smtClean="0">
                <a:latin typeface="Times New Roman" pitchFamily="18" charset="0"/>
                <a:cs typeface="Times New Roman" pitchFamily="18" charset="0"/>
              </a:rPr>
              <a:t>Innovatsion</a:t>
            </a:r>
            <a:r>
              <a:rPr lang="en-US" altLang="ru-RU" sz="2700" b="1" u="sng" dirty="0" smtClean="0">
                <a:latin typeface="Times New Roman" pitchFamily="18" charset="0"/>
                <a:cs typeface="Times New Roman" pitchFamily="18" charset="0"/>
              </a:rPr>
              <a:t> </a:t>
            </a:r>
            <a:r>
              <a:rPr lang="en-US" altLang="ru-RU" sz="2700" b="1" u="sng" dirty="0" err="1" smtClean="0">
                <a:latin typeface="Times New Roman" pitchFamily="18" charset="0"/>
                <a:cs typeface="Times New Roman" pitchFamily="18" charset="0"/>
              </a:rPr>
              <a:t>loyihalashtirishning</a:t>
            </a:r>
            <a:r>
              <a:rPr lang="en-US" altLang="ru-RU" sz="2700" b="1" u="sng" dirty="0" smtClean="0">
                <a:latin typeface="Times New Roman" pitchFamily="18" charset="0"/>
                <a:cs typeface="Times New Roman" pitchFamily="18" charset="0"/>
              </a:rPr>
              <a:t> </a:t>
            </a:r>
            <a:r>
              <a:rPr lang="en-US" altLang="ru-RU" sz="2700" b="1" u="sng" dirty="0" err="1" smtClean="0">
                <a:latin typeface="Times New Roman" pitchFamily="18" charset="0"/>
                <a:cs typeface="Times New Roman" pitchFamily="18" charset="0"/>
              </a:rPr>
              <a:t>asoslari</a:t>
            </a:r>
            <a:r>
              <a:rPr lang="en-US" altLang="ru-RU" sz="2700" b="1" u="sng" dirty="0" smtClean="0">
                <a:latin typeface="Times New Roman" pitchFamily="18" charset="0"/>
                <a:cs typeface="Times New Roman" pitchFamily="18" charset="0"/>
              </a:rPr>
              <a:t/>
            </a:r>
            <a:br>
              <a:rPr lang="en-US" altLang="ru-RU" sz="2700" b="1" u="sng" dirty="0" smtClean="0">
                <a:latin typeface="Times New Roman" pitchFamily="18" charset="0"/>
                <a:cs typeface="Times New Roman" pitchFamily="18" charset="0"/>
              </a:rPr>
            </a:br>
            <a:r>
              <a:rPr lang="en-US" altLang="ru-RU" sz="2700" b="1" u="sng" dirty="0" smtClean="0">
                <a:latin typeface="Times New Roman" pitchFamily="18" charset="0"/>
                <a:cs typeface="Times New Roman" pitchFamily="18" charset="0"/>
              </a:rPr>
              <a:t/>
            </a:r>
            <a:br>
              <a:rPr lang="en-US" altLang="ru-RU" sz="2700" b="1" u="sng" dirty="0" smtClean="0">
                <a:latin typeface="Times New Roman" pitchFamily="18" charset="0"/>
                <a:cs typeface="Times New Roman" pitchFamily="18" charset="0"/>
              </a:rPr>
            </a:br>
            <a:r>
              <a:rPr lang="uz-Cyrl-UZ" altLang="ru-RU" sz="2700" b="1" u="sng" dirty="0" smtClean="0">
                <a:latin typeface="Times New Roman" pitchFamily="18" charset="0"/>
                <a:cs typeface="Times New Roman" pitchFamily="18" charset="0"/>
              </a:rPr>
              <a:t/>
            </a:r>
            <a:br>
              <a:rPr lang="uz-Cyrl-UZ" altLang="ru-RU" sz="2700" b="1" u="sng" dirty="0" smtClean="0">
                <a:latin typeface="Times New Roman" pitchFamily="18" charset="0"/>
                <a:cs typeface="Times New Roman" pitchFamily="18" charset="0"/>
              </a:rPr>
            </a:br>
            <a:r>
              <a:rPr lang="uz-Cyrl-UZ" altLang="ru-RU" sz="3100" dirty="0" smtClean="0">
                <a:latin typeface="Times New Roman" pitchFamily="18" charset="0"/>
                <a:cs typeface="Times New Roman" pitchFamily="18" charset="0"/>
              </a:rPr>
              <a:t>“</a:t>
            </a:r>
            <a:r>
              <a:rPr lang="en-US" altLang="ru-RU" sz="3100" dirty="0" err="1" smtClean="0">
                <a:latin typeface="Times New Roman" pitchFamily="18" charset="0"/>
                <a:cs typeface="Times New Roman" pitchFamily="18" charset="0"/>
              </a:rPr>
              <a:t>Innovatsion</a:t>
            </a:r>
            <a:r>
              <a:rPr lang="en-US" altLang="ru-RU" sz="3100" dirty="0" smtClean="0">
                <a:latin typeface="Times New Roman" pitchFamily="18" charset="0"/>
                <a:cs typeface="Times New Roman" pitchFamily="18" charset="0"/>
              </a:rPr>
              <a:t> </a:t>
            </a:r>
            <a:r>
              <a:rPr lang="en-US" altLang="ru-RU" sz="3100" dirty="0" err="1" smtClean="0">
                <a:latin typeface="Times New Roman" pitchFamily="18" charset="0"/>
                <a:cs typeface="Times New Roman" pitchFamily="18" charset="0"/>
              </a:rPr>
              <a:t>loyiha</a:t>
            </a:r>
            <a:r>
              <a:rPr lang="uz-Cyrl-UZ" altLang="ru-RU" sz="3100"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tushunchasi</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quyidagicha</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ko’rib</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chiqilishi</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mumkin</a:t>
            </a:r>
            <a:r>
              <a:rPr lang="uz-Cyrl-UZ" altLang="ru-RU" sz="3100" cap="none" dirty="0" smtClean="0">
                <a:latin typeface="Times New Roman" pitchFamily="18" charset="0"/>
                <a:cs typeface="Times New Roman" pitchFamily="18" charset="0"/>
              </a:rPr>
              <a:t>:</a:t>
            </a:r>
            <a:r>
              <a:rPr lang="ru-RU" altLang="ru-RU" sz="3100" cap="none" dirty="0" smtClean="0">
                <a:latin typeface="Times New Roman" pitchFamily="18" charset="0"/>
                <a:cs typeface="Times New Roman" pitchFamily="18" charset="0"/>
              </a:rPr>
              <a:t/>
            </a:r>
            <a:br>
              <a:rPr lang="ru-RU" altLang="ru-RU" sz="3100" cap="none" dirty="0" smtClean="0">
                <a:latin typeface="Times New Roman" pitchFamily="18" charset="0"/>
                <a:cs typeface="Times New Roman" pitchFamily="18" charset="0"/>
              </a:rPr>
            </a:br>
            <a:r>
              <a:rPr lang="ru-RU"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Innovatsion</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faoliyatni</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maqsadli</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boshqarish</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shakli</a:t>
            </a:r>
            <a:r>
              <a:rPr lang="en-US" altLang="ru-RU" sz="3100" cap="none" dirty="0" smtClean="0">
                <a:latin typeface="Times New Roman" pitchFamily="18" charset="0"/>
                <a:cs typeface="Times New Roman" pitchFamily="18" charset="0"/>
              </a:rPr>
              <a:t>;</a:t>
            </a:r>
            <a:r>
              <a:rPr lang="ru-RU" altLang="ru-RU" sz="3100" cap="none" dirty="0" smtClean="0">
                <a:latin typeface="Times New Roman" pitchFamily="18" charset="0"/>
                <a:cs typeface="Times New Roman" pitchFamily="18" charset="0"/>
              </a:rPr>
              <a:t/>
            </a:r>
            <a:br>
              <a:rPr lang="ru-RU" altLang="ru-RU" sz="3100" cap="none" dirty="0" smtClean="0">
                <a:latin typeface="Times New Roman" pitchFamily="18" charset="0"/>
                <a:cs typeface="Times New Roman" pitchFamily="18" charset="0"/>
              </a:rPr>
            </a:br>
            <a:r>
              <a:rPr lang="ru-RU"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innovatsiyalarni</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amalga</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oshirish</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jarayoni</a:t>
            </a:r>
            <a:r>
              <a:rPr lang="en-US" altLang="ru-RU" sz="3100" cap="none" dirty="0" smtClean="0">
                <a:latin typeface="Times New Roman" pitchFamily="18" charset="0"/>
                <a:cs typeface="Times New Roman" pitchFamily="18" charset="0"/>
              </a:rPr>
              <a:t>;</a:t>
            </a:r>
            <a:r>
              <a:rPr lang="ru-RU" altLang="ru-RU" sz="3100" cap="none" dirty="0" smtClean="0">
                <a:latin typeface="Times New Roman" pitchFamily="18" charset="0"/>
                <a:cs typeface="Times New Roman" pitchFamily="18" charset="0"/>
              </a:rPr>
              <a:t/>
            </a:r>
            <a:br>
              <a:rPr lang="ru-RU" altLang="ru-RU" sz="3100" cap="none" dirty="0" smtClean="0">
                <a:latin typeface="Times New Roman" pitchFamily="18" charset="0"/>
                <a:cs typeface="Times New Roman" pitchFamily="18" charset="0"/>
              </a:rPr>
            </a:br>
            <a:r>
              <a:rPr lang="ru-RU"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hujjatlar</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majmuasi</a:t>
            </a:r>
            <a:r>
              <a:rPr lang="uz-Cyrl-UZ" altLang="ru-RU" sz="3100" cap="none" dirty="0" smtClean="0">
                <a:latin typeface="Times New Roman" pitchFamily="18" charset="0"/>
                <a:cs typeface="Times New Roman" pitchFamily="18" charset="0"/>
              </a:rPr>
              <a:t>.</a:t>
            </a:r>
            <a:r>
              <a:rPr lang="en-US" altLang="ru-RU" sz="3100" cap="none" dirty="0" smtClean="0">
                <a:latin typeface="Times New Roman" pitchFamily="18" charset="0"/>
                <a:cs typeface="Times New Roman" pitchFamily="18" charset="0"/>
              </a:rPr>
              <a:t/>
            </a:r>
            <a:br>
              <a:rPr lang="en-US" altLang="ru-RU" sz="3100" cap="none" dirty="0" smtClean="0">
                <a:latin typeface="Times New Roman" pitchFamily="18" charset="0"/>
                <a:cs typeface="Times New Roman" pitchFamily="18" charset="0"/>
              </a:rPr>
            </a:br>
            <a:r>
              <a:rPr lang="en-US" altLang="ru-RU" sz="3100" cap="none" dirty="0" err="1" smtClean="0">
                <a:latin typeface="Times New Roman" pitchFamily="18" charset="0"/>
                <a:cs typeface="Times New Roman" pitchFamily="18" charset="0"/>
              </a:rPr>
              <a:t>Innovatsion</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loyiha</a:t>
            </a:r>
            <a:r>
              <a:rPr lang="en-US" altLang="ru-RU" sz="3100" cap="none" dirty="0" smtClean="0">
                <a:latin typeface="Times New Roman" pitchFamily="18" charset="0"/>
                <a:cs typeface="Times New Roman" pitchFamily="18" charset="0"/>
              </a:rPr>
              <a:t> – </a:t>
            </a:r>
            <a:r>
              <a:rPr lang="en-US" altLang="ru-RU" sz="3100" cap="none" dirty="0" err="1" smtClean="0">
                <a:latin typeface="Times New Roman" pitchFamily="18" charset="0"/>
                <a:cs typeface="Times New Roman" pitchFamily="18" charset="0"/>
              </a:rPr>
              <a:t>bu</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loyiha</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maqsadlarini</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amalga</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oshirish</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uchun</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zarur</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bo’lgan</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texnik</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tashkiliy</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rejaviy</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hisoblash</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va</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moliyaviy</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hujjatlarning</a:t>
            </a:r>
            <a:r>
              <a:rPr lang="en-US" altLang="ru-RU" sz="3100" cap="none" dirty="0" smtClean="0">
                <a:latin typeface="Times New Roman" pitchFamily="18" charset="0"/>
                <a:cs typeface="Times New Roman" pitchFamily="18" charset="0"/>
              </a:rPr>
              <a:t> </a:t>
            </a:r>
            <a:r>
              <a:rPr lang="en-US" altLang="ru-RU" sz="3100" cap="none" dirty="0" err="1" smtClean="0">
                <a:latin typeface="Times New Roman" pitchFamily="18" charset="0"/>
                <a:cs typeface="Times New Roman" pitchFamily="18" charset="0"/>
              </a:rPr>
              <a:t>yig’indisidir</a:t>
            </a:r>
            <a:r>
              <a:rPr lang="en-US" altLang="ru-RU" sz="3100" cap="none" dirty="0" smtClean="0">
                <a:latin typeface="Times New Roman" pitchFamily="18" charset="0"/>
                <a:cs typeface="Times New Roman" pitchFamily="18" charset="0"/>
              </a:rPr>
              <a:t>.</a:t>
            </a:r>
            <a:r>
              <a:rPr lang="ru-RU" altLang="ru-RU" sz="6000" dirty="0" smtClean="0">
                <a:latin typeface="Times New Roman" pitchFamily="18" charset="0"/>
                <a:cs typeface="Times New Roman" pitchFamily="18" charset="0"/>
              </a:rPr>
              <a:t/>
            </a:r>
            <a:br>
              <a:rPr lang="ru-RU" altLang="ru-RU" sz="6000" dirty="0" smtClean="0">
                <a:latin typeface="Times New Roman" pitchFamily="18" charset="0"/>
                <a:cs typeface="Times New Roman" pitchFamily="18" charset="0"/>
              </a:rPr>
            </a:br>
            <a:r>
              <a:rPr lang="ru-RU" altLang="ru-RU" sz="4000" dirty="0" smtClean="0">
                <a:latin typeface="Times New Roman" pitchFamily="18" charset="0"/>
                <a:cs typeface="Times New Roman" pitchFamily="18" charset="0"/>
              </a:rPr>
              <a:t/>
            </a:r>
            <a:br>
              <a:rPr lang="ru-RU" altLang="ru-RU" sz="4000" dirty="0" smtClean="0">
                <a:latin typeface="Times New Roman" pitchFamily="18" charset="0"/>
                <a:cs typeface="Times New Roman" pitchFamily="18" charset="0"/>
              </a:rPr>
            </a:br>
            <a:endParaRPr lang="ru-RU" altLang="ru-RU" sz="4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2050" name="Объект 3"/>
          <p:cNvGraphicFramePr>
            <a:graphicFrameLocks noChangeAspect="1"/>
          </p:cNvGraphicFramePr>
          <p:nvPr/>
        </p:nvGraphicFramePr>
        <p:xfrm>
          <a:off x="179388" y="228600"/>
          <a:ext cx="8713787" cy="6415088"/>
        </p:xfrm>
        <a:graphic>
          <a:graphicData uri="http://schemas.openxmlformats.org/presentationml/2006/ole">
            <p:oleObj spid="_x0000_s1026" name="Слайд" r:id="rId3" imgW="3899837" imgH="2924557" progId="PowerPoint.Slide.12">
              <p:embed/>
            </p:oleObj>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p:cNvSpPr>
            <a:spLocks noGrp="1"/>
          </p:cNvSpPr>
          <p:nvPr>
            <p:ph type="title"/>
          </p:nvPr>
        </p:nvSpPr>
        <p:spPr>
          <a:xfrm>
            <a:off x="457200" y="274638"/>
            <a:ext cx="8229600" cy="6394450"/>
          </a:xfrm>
        </p:spPr>
        <p:txBody>
          <a:bodyPr>
            <a:normAutofit/>
          </a:bodyPr>
          <a:lstStyle/>
          <a:p>
            <a:pPr eaLnBrk="1" hangingPunct="1"/>
            <a:r>
              <a:rPr lang="en-US" altLang="ru-RU" sz="2700" u="sng" cap="none" dirty="0" err="1" smtClean="0">
                <a:latin typeface="Times New Roman" pitchFamily="18" charset="0"/>
                <a:cs typeface="Times New Roman" pitchFamily="18" charset="0"/>
              </a:rPr>
              <a:t>Har</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qanday</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darajadagi</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innovatsion</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loyiha</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quyidagi</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bo’linmalarni</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o’z</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ichiga</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olishi</a:t>
            </a:r>
            <a:r>
              <a:rPr lang="en-US" altLang="ru-RU" sz="2700" u="sng" cap="none" dirty="0" smtClean="0">
                <a:latin typeface="Times New Roman" pitchFamily="18" charset="0"/>
                <a:cs typeface="Times New Roman" pitchFamily="18" charset="0"/>
              </a:rPr>
              <a:t> </a:t>
            </a:r>
            <a:r>
              <a:rPr lang="en-US" altLang="ru-RU" sz="2700" u="sng" cap="none" dirty="0" err="1" smtClean="0">
                <a:latin typeface="Times New Roman" pitchFamily="18" charset="0"/>
                <a:cs typeface="Times New Roman" pitchFamily="18" charset="0"/>
              </a:rPr>
              <a:t>kerak</a:t>
            </a:r>
            <a:r>
              <a:rPr lang="uz-Cyrl-UZ" altLang="ru-RU" sz="2700" cap="none" dirty="0" smtClean="0">
                <a:latin typeface="Times New Roman" pitchFamily="18" charset="0"/>
                <a:cs typeface="Times New Roman" pitchFamily="18" charset="0"/>
              </a:rPr>
              <a:t>:</a:t>
            </a:r>
            <a:br>
              <a:rPr lang="uz-Cyrl-UZ" altLang="ru-RU" sz="2700" cap="none" dirty="0" smtClean="0">
                <a:latin typeface="Times New Roman" pitchFamily="18" charset="0"/>
                <a:cs typeface="Times New Roman" pitchFamily="18" charset="0"/>
              </a:rPr>
            </a:br>
            <a:r>
              <a:rPr lang="ru-RU" altLang="ru-RU" sz="2700" cap="none" dirty="0" smtClean="0">
                <a:latin typeface="Times New Roman" pitchFamily="18" charset="0"/>
                <a:cs typeface="Times New Roman" pitchFamily="18" charset="0"/>
              </a:rPr>
              <a:t/>
            </a:r>
            <a:br>
              <a:rPr lang="ru-RU" altLang="ru-RU" sz="27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1. </a:t>
            </a:r>
            <a:r>
              <a:rPr lang="en-US" altLang="ru-RU" sz="2400" cap="none" dirty="0" err="1" smtClean="0">
                <a:latin typeface="Times New Roman" pitchFamily="18" charset="0"/>
                <a:cs typeface="Times New Roman" pitchFamily="18" charset="0"/>
              </a:rPr>
              <a:t>Muammo</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g’oya</a:t>
            </a:r>
            <a:r>
              <a:rPr lang="en-US" altLang="ru-RU" sz="2400" cap="none" dirty="0" smtClean="0">
                <a:latin typeface="Times New Roman" pitchFamily="18" charset="0"/>
                <a:cs typeface="Times New Roman" pitchFamily="18" charset="0"/>
              </a:rPr>
              <a:t>)</a:t>
            </a:r>
            <a:r>
              <a:rPr lang="en-US" altLang="ru-RU" sz="2400" cap="none" dirty="0" err="1" smtClean="0">
                <a:latin typeface="Times New Roman" pitchFamily="18" charset="0"/>
                <a:cs typeface="Times New Roman" pitchFamily="18" charset="0"/>
              </a:rPr>
              <a:t>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mazmuni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dolzarbligi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2.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rahbarining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rezyumesi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3. </a:t>
            </a:r>
            <a:r>
              <a:rPr lang="en-US" altLang="ru-RU" sz="2400" cap="none" dirty="0" smtClean="0">
                <a:latin typeface="Times New Roman" pitchFamily="18" charset="0"/>
                <a:cs typeface="Times New Roman" pitchFamily="18" charset="0"/>
              </a:rPr>
              <a:t>Marketing </a:t>
            </a:r>
            <a:r>
              <a:rPr lang="en-US" altLang="ru-RU" sz="2400" cap="none" dirty="0" err="1" smtClean="0">
                <a:latin typeface="Times New Roman" pitchFamily="18" charset="0"/>
                <a:cs typeface="Times New Roman" pitchFamily="18" charset="0"/>
              </a:rPr>
              <a:t>tadqiqotlari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turkumlantirish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asosida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qurilgan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maqsadlari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daraxti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4.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maqsadlari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daraxtini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amalga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oshirish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bo’yicha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tadbirlar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tizimi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5. </a:t>
            </a:r>
            <a:r>
              <a:rPr lang="en-US" altLang="ru-RU" sz="2400" cap="none" dirty="0" err="1" smtClean="0">
                <a:latin typeface="Times New Roman" pitchFamily="18" charset="0"/>
                <a:cs typeface="Times New Roman" pitchFamily="18" charset="0"/>
              </a:rPr>
              <a:t>Loyihani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majmuaviy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asoslanishi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6. </a:t>
            </a:r>
            <a:r>
              <a:rPr lang="en-US" altLang="ru-RU" sz="2400" cap="none" dirty="0" err="1" smtClean="0">
                <a:latin typeface="Times New Roman" pitchFamily="18" charset="0"/>
                <a:cs typeface="Times New Roman" pitchFamily="18" charset="0"/>
              </a:rPr>
              <a:t>Loyihani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amalga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oshirilishini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majmuaviy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ta’minlanishi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7. </a:t>
            </a:r>
            <a:r>
              <a:rPr lang="en-US" altLang="ru-RU" sz="2400" cap="none" dirty="0" err="1" smtClean="0">
                <a:latin typeface="Times New Roman" pitchFamily="18" charset="0"/>
                <a:cs typeface="Times New Roman" pitchFamily="18" charset="0"/>
              </a:rPr>
              <a:t>Itkning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ta’rifi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8. </a:t>
            </a:r>
            <a:r>
              <a:rPr lang="en-US" altLang="ru-RU" sz="2400" cap="none" dirty="0" err="1" smtClean="0">
                <a:latin typeface="Times New Roman" pitchFamily="18" charset="0"/>
                <a:cs typeface="Times New Roman" pitchFamily="18" charset="0"/>
              </a:rPr>
              <a:t>Loyihaning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ekspert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xulosasi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9. </a:t>
            </a:r>
            <a:r>
              <a:rPr lang="en-US" altLang="ru-RU" sz="2400" cap="none" dirty="0" err="1" smtClean="0">
                <a:latin typeface="Times New Roman" pitchFamily="18" charset="0"/>
                <a:cs typeface="Times New Roman" pitchFamily="18" charset="0"/>
              </a:rPr>
              <a:t>Loyihaning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amalga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oshirish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mexanizmi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undovchi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sabablar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tizimi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endParaRPr lang="ru-RU" altLang="ru-RU" sz="24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3074" name="Объект 3"/>
          <p:cNvGraphicFramePr>
            <a:graphicFrameLocks noChangeAspect="1"/>
          </p:cNvGraphicFramePr>
          <p:nvPr/>
        </p:nvGraphicFramePr>
        <p:xfrm>
          <a:off x="250825" y="228600"/>
          <a:ext cx="8639175" cy="6440488"/>
        </p:xfrm>
        <a:graphic>
          <a:graphicData uri="http://schemas.openxmlformats.org/presentationml/2006/ole">
            <p:oleObj spid="_x0000_s2050" name="Слайд" r:id="rId3" imgW="3936522" imgH="2951903" progId="PowerPoint.Slide.12">
              <p:embed/>
            </p:oleObj>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p:cNvSpPr>
            <a:spLocks noGrp="1"/>
          </p:cNvSpPr>
          <p:nvPr>
            <p:ph type="title"/>
          </p:nvPr>
        </p:nvSpPr>
        <p:spPr>
          <a:xfrm>
            <a:off x="457200" y="274638"/>
            <a:ext cx="8229600" cy="6323012"/>
          </a:xfrm>
        </p:spPr>
        <p:txBody>
          <a:bodyPr>
            <a:normAutofit/>
          </a:bodyPr>
          <a:lstStyle/>
          <a:p>
            <a:pPr eaLnBrk="1" hangingPunct="1"/>
            <a:r>
              <a:rPr lang="en-US" altLang="ru-RU" sz="2800" b="1" dirty="0" err="1" smtClean="0">
                <a:latin typeface="Times New Roman" pitchFamily="18" charset="0"/>
                <a:cs typeface="Times New Roman" pitchFamily="18" charset="0"/>
              </a:rPr>
              <a:t>Innovatsion</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loyihalarni</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ekspertiza</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qilish</a:t>
            </a:r>
            <a:r>
              <a:rPr lang="en-US" altLang="ru-RU" sz="2800" b="1" dirty="0" smtClean="0">
                <a:latin typeface="Times New Roman" pitchFamily="18" charset="0"/>
                <a:cs typeface="Times New Roman" pitchFamily="18" charset="0"/>
              </a:rPr>
              <a:t>.</a:t>
            </a:r>
            <a:r>
              <a:rPr lang="uz-Cyrl-UZ" altLang="ru-RU" sz="2800" b="1" u="sng" dirty="0" smtClean="0">
                <a:latin typeface="Times New Roman" pitchFamily="18" charset="0"/>
                <a:cs typeface="Times New Roman" pitchFamily="18" charset="0"/>
              </a:rPr>
              <a:t/>
            </a:r>
            <a:br>
              <a:rPr lang="uz-Cyrl-UZ" altLang="ru-RU" sz="2800" b="1" u="sng" dirty="0" smtClean="0">
                <a:latin typeface="Times New Roman" pitchFamily="18" charset="0"/>
                <a:cs typeface="Times New Roman" pitchFamily="18" charset="0"/>
              </a:rPr>
            </a:br>
            <a:r>
              <a:rPr lang="ru-RU" altLang="ru-RU" sz="2800" dirty="0" smtClean="0">
                <a:latin typeface="Times New Roman" pitchFamily="18" charset="0"/>
                <a:cs typeface="Times New Roman" pitchFamily="18" charset="0"/>
              </a:rPr>
              <a:t/>
            </a:r>
            <a:br>
              <a:rPr lang="ru-RU" altLang="ru-RU" sz="2800" dirty="0" smtClean="0">
                <a:latin typeface="Times New Roman" pitchFamily="18" charset="0"/>
                <a:cs typeface="Times New Roman" pitchFamily="18" charset="0"/>
              </a:rPr>
            </a:br>
            <a:r>
              <a:rPr lang="en-US" altLang="ru-RU" sz="2400" cap="none" dirty="0" err="1" smtClean="0">
                <a:latin typeface="Times New Roman" pitchFamily="18" charset="0"/>
                <a:cs typeface="Times New Roman" pitchFamily="18" charset="0"/>
              </a:rPr>
              <a:t>Innovatsion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loyihalarning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ekspertizasi</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quyidagilarni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majmuaviy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tekshirish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nazorat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tadbirlaridir</a:t>
            </a:r>
            <a:r>
              <a:rPr lang="en-US" altLang="ru-RU" sz="2400" cap="none" dirty="0" smtClean="0">
                <a:latin typeface="Times New Roman" pitchFamily="18" charset="0"/>
                <a:cs typeface="Times New Roman" pitchFamily="18" charset="0"/>
              </a:rPr>
              <a:t>:</a:t>
            </a:r>
            <a:br>
              <a:rPr lang="en-US" altLang="ru-RU" sz="2400" cap="none" dirty="0" smtClean="0">
                <a:latin typeface="Times New Roman" pitchFamily="18" charset="0"/>
                <a:cs typeface="Times New Roman" pitchFamily="18" charset="0"/>
              </a:rPr>
            </a:br>
            <a:r>
              <a:rPr lang="uz-Cyrl-UZ" altLang="ru-RU" sz="2400" dirty="0" smtClean="0">
                <a:latin typeface="Times New Roman" pitchFamily="18" charset="0"/>
                <a:cs typeface="Times New Roman" pitchFamily="18" charset="0"/>
              </a:rPr>
              <a:t/>
            </a:r>
            <a:br>
              <a:rPr lang="uz-Cyrl-UZ" altLang="ru-RU" sz="2400" dirty="0" smtClean="0">
                <a:latin typeface="Times New Roman" pitchFamily="18" charset="0"/>
                <a:cs typeface="Times New Roman" pitchFamily="18" charset="0"/>
              </a:rPr>
            </a:br>
            <a:r>
              <a:rPr lang="uz-Cyrl-UZ" altLang="ru-RU" sz="2400" b="1" cap="none" dirty="0" smtClean="0">
                <a:latin typeface="Times New Roman" pitchFamily="18" charset="0"/>
                <a:cs typeface="Times New Roman" pitchFamily="18" charset="0"/>
              </a:rPr>
              <a:t>А)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tarkibiga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innovatsion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menejment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tarkibiga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kiruvchi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me’yoriy</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uslubiy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konstruktorlik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boshqa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hujjatlar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tizimining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sifati</a:t>
            </a:r>
            <a:r>
              <a:rPr lang="en-US" altLang="ru-RU" sz="2400" cap="none" dirty="0" smtClean="0">
                <a:latin typeface="Times New Roman" pitchFamily="18" charset="0"/>
                <a:cs typeface="Times New Roman" pitchFamily="18" charset="0"/>
              </a:rPr>
              <a:t>;</a:t>
            </a:r>
            <a:r>
              <a:rPr lang="uz-Cyrl-UZ" altLang="ru-RU" sz="2400" cap="none" dirty="0" smtClean="0">
                <a:latin typeface="Times New Roman" pitchFamily="18" charset="0"/>
                <a:cs typeface="Times New Roman" pitchFamily="18" charset="0"/>
              </a:rPr>
              <a:t> </a:t>
            </a:r>
            <a:br>
              <a:rPr lang="uz-Cyrl-UZ" altLang="ru-RU" sz="2400" cap="none" dirty="0" smtClean="0">
                <a:latin typeface="Times New Roman" pitchFamily="18" charset="0"/>
                <a:cs typeface="Times New Roman" pitchFamily="18" charset="0"/>
              </a:rPr>
            </a:br>
            <a:r>
              <a:rPr lang="uz-Cyrl-UZ" altLang="ru-RU" sz="2400" b="1" cap="none" dirty="0" smtClean="0">
                <a:latin typeface="Times New Roman" pitchFamily="18" charset="0"/>
                <a:cs typeface="Times New Roman" pitchFamily="18" charset="0"/>
              </a:rPr>
              <a:t>б)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rahbari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uninga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jamoasining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kasbiy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mahorati</a:t>
            </a:r>
            <a:r>
              <a:rPr lang="en-US" altLang="ru-RU" sz="2400" cap="none" dirty="0" smtClean="0">
                <a:latin typeface="Times New Roman" pitchFamily="18" charset="0"/>
                <a:cs typeface="Times New Roman" pitchFamily="18" charset="0"/>
              </a:rPr>
              <a:t>;</a:t>
            </a:r>
            <a:br>
              <a:rPr lang="en-US" altLang="ru-RU" sz="2400" cap="none" dirty="0" smtClean="0">
                <a:latin typeface="Times New Roman" pitchFamily="18" charset="0"/>
                <a:cs typeface="Times New Roman" pitchFamily="18" charset="0"/>
              </a:rPr>
            </a:br>
            <a:r>
              <a:rPr lang="uz-Cyrl-UZ" altLang="ru-RU" sz="2400" cap="none" dirty="0" smtClean="0">
                <a:latin typeface="Times New Roman" pitchFamily="18" charset="0"/>
                <a:cs typeface="Times New Roman" pitchFamily="18" charset="0"/>
              </a:rPr>
              <a:t> </a:t>
            </a:r>
            <a:r>
              <a:rPr lang="uz-Cyrl-UZ" altLang="ru-RU" sz="2400" b="1" cap="none" dirty="0" smtClean="0">
                <a:latin typeface="Times New Roman" pitchFamily="18" charset="0"/>
                <a:cs typeface="Times New Roman" pitchFamily="18" charset="0"/>
              </a:rPr>
              <a:t>в)</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innovatsion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tashkilotning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ilmiy</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texnik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salohiyati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raqobatbardoshligi</a:t>
            </a:r>
            <a:r>
              <a:rPr lang="en-US" altLang="ru-RU" sz="2400" cap="none" dirty="0" smtClean="0">
                <a:latin typeface="Times New Roman" pitchFamily="18" charset="0"/>
                <a:cs typeface="Times New Roman" pitchFamily="18" charset="0"/>
              </a:rPr>
              <a:t>;</a:t>
            </a:r>
            <a:r>
              <a:rPr lang="uz-Cyrl-UZ" altLang="ru-RU" sz="2400" cap="none" dirty="0" smtClean="0">
                <a:latin typeface="Times New Roman" pitchFamily="18" charset="0"/>
                <a:cs typeface="Times New Roman" pitchFamily="18" charset="0"/>
              </a:rPr>
              <a:t> </a:t>
            </a:r>
            <a:br>
              <a:rPr lang="uz-Cyrl-UZ" altLang="ru-RU" sz="2400" cap="none" dirty="0" smtClean="0">
                <a:latin typeface="Times New Roman" pitchFamily="18" charset="0"/>
                <a:cs typeface="Times New Roman" pitchFamily="18" charset="0"/>
              </a:rPr>
            </a:br>
            <a:r>
              <a:rPr lang="uz-Cyrl-UZ" altLang="ru-RU" sz="2400" b="1" cap="none" dirty="0" smtClean="0">
                <a:latin typeface="Times New Roman" pitchFamily="18" charset="0"/>
                <a:cs typeface="Times New Roman" pitchFamily="18" charset="0"/>
              </a:rPr>
              <a:t>г)</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bajariladigan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hisob</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kitoblarning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ishonchligi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xatarning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darajasi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samaradorligi</a:t>
            </a:r>
            <a:r>
              <a:rPr lang="en-US" altLang="ru-RU" sz="2400" cap="none" dirty="0" smtClean="0">
                <a:latin typeface="Times New Roman" pitchFamily="18" charset="0"/>
                <a:cs typeface="Times New Roman" pitchFamily="18" charset="0"/>
              </a:rPr>
              <a:t>;</a:t>
            </a:r>
            <a:r>
              <a:rPr lang="uz-Cyrl-UZ" altLang="ru-RU" sz="2400" cap="none" dirty="0" smtClean="0">
                <a:latin typeface="Times New Roman" pitchFamily="18" charset="0"/>
                <a:cs typeface="Times New Roman" pitchFamily="18" charset="0"/>
              </a:rPr>
              <a:t> </a:t>
            </a:r>
            <a:br>
              <a:rPr lang="uz-Cyrl-UZ" altLang="ru-RU" sz="2400" cap="none" dirty="0" smtClean="0">
                <a:latin typeface="Times New Roman" pitchFamily="18" charset="0"/>
                <a:cs typeface="Times New Roman" pitchFamily="18" charset="0"/>
              </a:rPr>
            </a:br>
            <a:r>
              <a:rPr lang="uz-Cyrl-UZ" altLang="ru-RU" sz="2400" b="1" cap="none" dirty="0" smtClean="0">
                <a:latin typeface="Times New Roman" pitchFamily="18" charset="0"/>
                <a:cs typeface="Times New Roman" pitchFamily="18" charset="0"/>
              </a:rPr>
              <a:t>д)</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amalga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oshirish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mexanizmining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sifatlari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qo’yilgan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maqsadlarga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erishish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imkoniyatlari</a:t>
            </a:r>
            <a:r>
              <a:rPr lang="en-US" altLang="ru-RU" sz="2400" cap="none" dirty="0" smtClean="0">
                <a:latin typeface="Times New Roman" pitchFamily="18" charset="0"/>
                <a:cs typeface="Times New Roman" pitchFamily="18" charset="0"/>
              </a:rPr>
              <a:t>.</a:t>
            </a:r>
            <a:endParaRPr lang="ru-RU" altLang="ru-RU" cap="none"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title"/>
          </p:nvPr>
        </p:nvSpPr>
        <p:spPr>
          <a:xfrm>
            <a:off x="428596" y="285728"/>
            <a:ext cx="8229600" cy="6323012"/>
          </a:xfrm>
        </p:spPr>
        <p:txBody>
          <a:bodyPr>
            <a:normAutofit/>
          </a:bodyPr>
          <a:lstStyle/>
          <a:p>
            <a:pPr eaLnBrk="1" hangingPunct="1"/>
            <a:r>
              <a:rPr lang="en-US" altLang="ru-RU" sz="2400" b="1" cap="none" dirty="0" err="1" smtClean="0">
                <a:latin typeface="Times New Roman" pitchFamily="18" charset="0"/>
                <a:cs typeface="Times New Roman" pitchFamily="18" charset="0"/>
              </a:rPr>
              <a:t>Innovatsion</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loyihalarning</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ekspertizasini</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quyidagi</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tamoyillar</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asosida</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o’tkazish</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kerak</a:t>
            </a:r>
            <a:r>
              <a:rPr lang="en-US" altLang="ru-RU" sz="2400" b="1" cap="none" dirty="0" smtClean="0">
                <a:latin typeface="Times New Roman" pitchFamily="18" charset="0"/>
                <a:cs typeface="Times New Roman" pitchFamily="18" charset="0"/>
              </a:rPr>
              <a:t>:</a:t>
            </a:r>
            <a:br>
              <a:rPr lang="en-US" altLang="ru-RU" sz="2400" b="1" cap="none" dirty="0" smtClean="0">
                <a:latin typeface="Times New Roman" pitchFamily="18" charset="0"/>
                <a:cs typeface="Times New Roman" pitchFamily="18" charset="0"/>
              </a:rPr>
            </a:br>
            <a:r>
              <a:rPr lang="ru-RU" altLang="ru-RU" sz="2400" b="1" dirty="0" smtClean="0">
                <a:latin typeface="Times New Roman" pitchFamily="18" charset="0"/>
                <a:cs typeface="Times New Roman" pitchFamily="18" charset="0"/>
              </a:rPr>
              <a:t/>
            </a:r>
            <a:br>
              <a:rPr lang="ru-RU" altLang="ru-RU" sz="2400" b="1" dirty="0" smtClean="0">
                <a:latin typeface="Times New Roman" pitchFamily="18" charset="0"/>
                <a:cs typeface="Times New Roman" pitchFamily="18" charset="0"/>
              </a:rPr>
            </a:br>
            <a:r>
              <a:rPr lang="ru-RU" altLang="ru-RU" sz="2400" b="1" cap="none" dirty="0" smtClean="0">
                <a:latin typeface="Times New Roman" pitchFamily="18" charset="0"/>
                <a:cs typeface="Times New Roman" pitchFamily="18" charset="0"/>
              </a:rPr>
              <a:t>1. </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Ekspertiza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natijalari</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mutaxassislarni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tanlash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bo’yicha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munozarali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vaziyatlarda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hakamlik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rolini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bajaruvchi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uni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o’tkazuvchi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tadqiqotlarning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mustaqil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guruhini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mavjudligi</a:t>
            </a:r>
            <a:r>
              <a:rPr lang="en-US"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2. </a:t>
            </a:r>
            <a:r>
              <a:rPr lang="en-US" altLang="ru-RU" sz="2400" cap="none" dirty="0" err="1" smtClean="0">
                <a:latin typeface="Times New Roman" pitchFamily="18" charset="0"/>
                <a:cs typeface="Times New Roman" pitchFamily="18" charset="0"/>
              </a:rPr>
              <a:t>Tadqiqotlar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sohasidagi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faoliyatda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qo’shimcha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qiymatini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hisoblashda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yangilik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kiritishlar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sifatida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ko’rib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chiqiladi</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3. </a:t>
            </a:r>
            <a:r>
              <a:rPr lang="en-US" altLang="ru-RU" sz="2400" cap="none" dirty="0" err="1" smtClean="0">
                <a:latin typeface="Times New Roman" pitchFamily="18" charset="0"/>
                <a:cs typeface="Times New Roman" pitchFamily="18" charset="0"/>
              </a:rPr>
              <a:t>Nazarda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tutilayotgan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samaradorlikni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belgilash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imkoniyat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nazorat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uchun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o’rta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muddatli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istiqbolda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harajatlarni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oldindan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bashoratlash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rejalashtirishni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o’tkazish</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4. </a:t>
            </a:r>
            <a:r>
              <a:rPr lang="en-US" altLang="ru-RU" sz="2400" cap="none" dirty="0" err="1" smtClean="0">
                <a:latin typeface="Times New Roman" pitchFamily="18" charset="0"/>
                <a:cs typeface="Times New Roman" pitchFamily="18" charset="0"/>
              </a:rPr>
              <a:t>Nazorat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usullari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davlat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darajasidagi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ilmiy-texnik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siyosatiga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rahbarlik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rivojlantirish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istiqbollari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bilan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bog’langan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bo’lishi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kerak</a:t>
            </a:r>
            <a:r>
              <a:rPr lang="en-US" altLang="ru-RU" sz="2400" cap="none" dirty="0" smtClean="0">
                <a:latin typeface="Times New Roman" pitchFamily="18" charset="0"/>
                <a:cs typeface="Times New Roman" pitchFamily="18" charset="0"/>
              </a:rPr>
              <a:t>.</a:t>
            </a:r>
            <a:endParaRPr lang="ru-RU" altLang="ru-RU" sz="2400" cap="none"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title"/>
          </p:nvPr>
        </p:nvSpPr>
        <p:spPr>
          <a:xfrm>
            <a:off x="250825" y="274638"/>
            <a:ext cx="8642350" cy="6323012"/>
          </a:xfrm>
        </p:spPr>
        <p:txBody>
          <a:bodyPr>
            <a:normAutofit fontScale="90000"/>
          </a:bodyPr>
          <a:lstStyle/>
          <a:p>
            <a:pPr algn="l" eaLnBrk="1" hangingPunct="1"/>
            <a:r>
              <a:rPr lang="uz-Cyrl-UZ" altLang="ru-RU" sz="2400" dirty="0" smtClean="0">
                <a:latin typeface="Times New Roman" pitchFamily="18" charset="0"/>
                <a:cs typeface="Times New Roman" pitchFamily="18" charset="0"/>
              </a:rPr>
              <a:t/>
            </a:r>
            <a:br>
              <a:rPr lang="uz-Cyrl-UZ" altLang="ru-RU" sz="2400" dirty="0" smtClean="0">
                <a:latin typeface="Times New Roman" pitchFamily="18" charset="0"/>
                <a:cs typeface="Times New Roman" pitchFamily="18" charset="0"/>
              </a:rPr>
            </a:br>
            <a:r>
              <a:rPr lang="en-US" altLang="ru-RU" sz="2400" b="1" cap="none" dirty="0" err="1" smtClean="0">
                <a:latin typeface="Times New Roman" pitchFamily="18" charset="0"/>
                <a:cs typeface="Times New Roman" pitchFamily="18" charset="0"/>
              </a:rPr>
              <a:t>Loyiha</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ilmiy</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mazmuning</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taxlilida</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quyidagilar</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hisobga</a:t>
            </a:r>
            <a:r>
              <a:rPr lang="en-US" altLang="ru-RU" sz="2400" b="1" cap="none" dirty="0" smtClean="0">
                <a:latin typeface="Times New Roman" pitchFamily="18" charset="0"/>
                <a:cs typeface="Times New Roman" pitchFamily="18" charset="0"/>
              </a:rPr>
              <a:t> </a:t>
            </a:r>
            <a:r>
              <a:rPr lang="en-US" altLang="ru-RU" sz="2400" b="1" cap="none" dirty="0" err="1" smtClean="0">
                <a:latin typeface="Times New Roman" pitchFamily="18" charset="0"/>
                <a:cs typeface="Times New Roman" pitchFamily="18" charset="0"/>
              </a:rPr>
              <a:t>olinadi</a:t>
            </a:r>
            <a:r>
              <a:rPr lang="en-US" altLang="ru-RU" sz="2400" b="1" cap="none" dirty="0" smtClean="0">
                <a:latin typeface="Times New Roman" pitchFamily="18" charset="0"/>
                <a:cs typeface="Times New Roman" pitchFamily="18" charset="0"/>
              </a:rPr>
              <a:t>:</a:t>
            </a:r>
            <a:r>
              <a:rPr lang="en-US" altLang="ru-RU" sz="2400" cap="none" dirty="0" smtClean="0">
                <a:latin typeface="Times New Roman" pitchFamily="18" charset="0"/>
                <a:cs typeface="Times New Roman" pitchFamily="18" charset="0"/>
              </a:rPr>
              <a:t/>
            </a:r>
            <a:br>
              <a:rPr lang="en-US" altLang="ru-RU" sz="2400" cap="none" dirty="0" smtClean="0">
                <a:latin typeface="Times New Roman" pitchFamily="18" charset="0"/>
                <a:cs typeface="Times New Roman" pitchFamily="18" charset="0"/>
              </a:rPr>
            </a:br>
            <a:r>
              <a:rPr lang="ru-RU" altLang="ru-RU" sz="2400" b="1" cap="none" dirty="0" smtClean="0">
                <a:latin typeface="Times New Roman" pitchFamily="18" charset="0"/>
                <a:cs typeface="Times New Roman" pitchFamily="18" charset="0"/>
              </a:rPr>
              <a:t/>
            </a:r>
            <a:br>
              <a:rPr lang="ru-RU" altLang="ru-RU" sz="2400" b="1" cap="none" dirty="0" smtClean="0">
                <a:latin typeface="Times New Roman" pitchFamily="18" charset="0"/>
                <a:cs typeface="Times New Roman" pitchFamily="18" charset="0"/>
              </a:rPr>
            </a:br>
            <a:r>
              <a:rPr lang="ru-RU" altLang="ru-RU" sz="2400" b="1" cap="none" dirty="0" smtClean="0">
                <a:latin typeface="Times New Roman" pitchFamily="18" charset="0"/>
                <a:cs typeface="Times New Roman" pitchFamily="18" charset="0"/>
              </a:rPr>
              <a:t>1.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g’oyasini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bayon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qilinishining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aniqligi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aniq</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noaniq</a:t>
            </a:r>
            <a:r>
              <a:rPr lang="en-US"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2. </a:t>
            </a:r>
            <a:r>
              <a:rPr lang="en-US" altLang="ru-RU" sz="2400" cap="none" dirty="0" smtClean="0">
                <a:latin typeface="Times New Roman" pitchFamily="18" charset="0"/>
                <a:cs typeface="Times New Roman" pitchFamily="18" charset="0"/>
              </a:rPr>
              <a:t>;</a:t>
            </a:r>
            <a:r>
              <a:rPr lang="en-US" altLang="ru-RU" sz="2400" cap="none" dirty="0" err="1" smtClean="0">
                <a:latin typeface="Times New Roman" pitchFamily="18" charset="0"/>
                <a:cs typeface="Times New Roman" pitchFamily="18" charset="0"/>
              </a:rPr>
              <a:t>Tadqiqot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maqsadlari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usullarining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aniqligi</a:t>
            </a:r>
            <a:r>
              <a:rPr lang="en-US" altLang="ru-RU" sz="2400" cap="none" dirty="0" smtClean="0">
                <a:latin typeface="Times New Roman" pitchFamily="18" charset="0"/>
                <a:cs typeface="Times New Roman" pitchFamily="18" charset="0"/>
              </a:rPr>
              <a:t> </a:t>
            </a:r>
            <a:r>
              <a:rPr lang="uz-Cyrl-UZ" altLang="ru-RU" sz="2400" cap="none" dirty="0" smtClean="0">
                <a:latin typeface="Times New Roman" pitchFamily="18" charset="0"/>
                <a:cs typeface="Times New Roman" pitchFamily="18" charset="0"/>
              </a:rPr>
              <a:t>(</a:t>
            </a:r>
            <a:r>
              <a:rPr lang="en-US" altLang="ru-RU" sz="2400" cap="none" dirty="0" err="1" smtClean="0">
                <a:latin typeface="Times New Roman" pitchFamily="18" charset="0"/>
                <a:cs typeface="Times New Roman" pitchFamily="18" charset="0"/>
              </a:rPr>
              <a:t>aniq</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noaniq</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3. </a:t>
            </a:r>
            <a:r>
              <a:rPr lang="en-US" altLang="ru-RU" sz="2400" cap="none" dirty="0" err="1" smtClean="0">
                <a:latin typeface="Times New Roman" pitchFamily="18" charset="0"/>
                <a:cs typeface="Times New Roman" pitchFamily="18" charset="0"/>
              </a:rPr>
              <a:t>Loyihaning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sifat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ta’riflari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quyidagilarga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ega</a:t>
            </a:r>
            <a:r>
              <a:rPr lang="en-US" altLang="ru-RU" sz="2400" cap="none" dirty="0" smtClean="0">
                <a:latin typeface="Times New Roman" pitchFamily="18" charset="0"/>
                <a:cs typeface="Times New Roman" pitchFamily="18" charset="0"/>
              </a:rPr>
              <a:t>: fundamental </a:t>
            </a:r>
            <a:r>
              <a:rPr lang="en-US" altLang="ru-RU" sz="2400" cap="none" dirty="0" err="1" smtClean="0">
                <a:latin typeface="Times New Roman" pitchFamily="18" charset="0"/>
                <a:cs typeface="Times New Roman" pitchFamily="18" charset="0"/>
              </a:rPr>
              <a:t>xarakter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fanlararo</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yoki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tizimli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xarakter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amaliy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xarakter</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4. </a:t>
            </a:r>
            <a:r>
              <a:rPr lang="en-US" altLang="ru-RU" sz="2400" cap="none" dirty="0" err="1" smtClean="0">
                <a:latin typeface="Times New Roman" pitchFamily="18" charset="0"/>
                <a:cs typeface="Times New Roman" pitchFamily="18" charset="0"/>
              </a:rPr>
              <a:t>Ilmiy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boshlanish</a:t>
            </a:r>
            <a:r>
              <a:rPr lang="en-US" altLang="ru-RU" sz="2400" cap="none" dirty="0" smtClean="0">
                <a:latin typeface="Times New Roman" pitchFamily="18" charset="0"/>
                <a:cs typeface="Times New Roman" pitchFamily="18" charset="0"/>
              </a:rPr>
              <a:t> </a:t>
            </a:r>
            <a:r>
              <a:rPr lang="uz-Cyrl-UZ" altLang="ru-RU" sz="2400" cap="none" dirty="0" smtClean="0">
                <a:latin typeface="Times New Roman" pitchFamily="18" charset="0"/>
                <a:cs typeface="Times New Roman" pitchFamily="18" charset="0"/>
              </a:rPr>
              <a:t>(</a:t>
            </a:r>
            <a:r>
              <a:rPr lang="en-US" altLang="ru-RU" sz="2400" cap="none" dirty="0" err="1" smtClean="0">
                <a:latin typeface="Times New Roman" pitchFamily="18" charset="0"/>
                <a:cs typeface="Times New Roman" pitchFamily="18" charset="0"/>
              </a:rPr>
              <a:t>quyidagilar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mavjud</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shakllangan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katta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ilmiy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metodologik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boshlanish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berilgan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mavzu</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bo’yicha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nashrlar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ilmiy</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uslubiy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chiqilishi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yo’q</a:t>
            </a:r>
            <a:r>
              <a:rPr lang="uz-Cyrl-UZ" altLang="ru-RU" sz="2400" cap="none" dirty="0" smtClean="0">
                <a:latin typeface="Times New Roman" pitchFamily="18" charset="0"/>
                <a:cs typeface="Times New Roman" pitchFamily="18" charset="0"/>
              </a:rPr>
              <a:t>);</a:t>
            </a:r>
            <a:r>
              <a:rPr lang="ru-RU" altLang="ru-RU" sz="2400" cap="none" dirty="0" smtClean="0">
                <a:latin typeface="Times New Roman" pitchFamily="18" charset="0"/>
                <a:cs typeface="Times New Roman" pitchFamily="18" charset="0"/>
              </a:rPr>
              <a:t/>
            </a:r>
            <a:br>
              <a:rPr lang="ru-RU" altLang="ru-RU" sz="2400" cap="none" dirty="0" smtClean="0">
                <a:latin typeface="Times New Roman" pitchFamily="18" charset="0"/>
                <a:cs typeface="Times New Roman" pitchFamily="18" charset="0"/>
              </a:rPr>
            </a:br>
            <a:r>
              <a:rPr lang="ru-RU" altLang="ru-RU" sz="2400" cap="none" dirty="0" smtClean="0">
                <a:latin typeface="Times New Roman" pitchFamily="18" charset="0"/>
                <a:cs typeface="Times New Roman" pitchFamily="18" charset="0"/>
              </a:rPr>
              <a:t>5. </a:t>
            </a:r>
            <a:r>
              <a:rPr lang="en-US" altLang="ru-RU" sz="2400" cap="none" dirty="0" err="1" smtClean="0">
                <a:latin typeface="Times New Roman" pitchFamily="18" charset="0"/>
                <a:cs typeface="Times New Roman" pitchFamily="18" charset="0"/>
              </a:rPr>
              <a:t>Muammolarni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qo’yilishinng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yangiligi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tadqiqot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muammosi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muallif</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tomonidan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birinchi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marta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shakllantirilgan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ilmiy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asoslangan</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muallif</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tomonidan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noyob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yondashishlar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taklif</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qilingan</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loyihada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shakllantirilgan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tadqiqot</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muammosi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fanga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ma’lum</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muallif</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tomonidan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muammoni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qilishga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noyob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yondashishlar</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taklif</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qilinmagan</a:t>
            </a:r>
            <a:r>
              <a:rPr lang="en-US" altLang="ru-RU" sz="2400" cap="none" dirty="0" smtClean="0">
                <a:latin typeface="Times New Roman" pitchFamily="18" charset="0"/>
                <a:cs typeface="Times New Roman" pitchFamily="18" charset="0"/>
              </a:rPr>
              <a:t>)</a:t>
            </a:r>
            <a:r>
              <a:rPr lang="uz-Cyrl-UZ" altLang="ru-RU" sz="2400" cap="none" dirty="0" smtClean="0">
                <a:latin typeface="Times New Roman" pitchFamily="18" charset="0"/>
                <a:cs typeface="Times New Roman" pitchFamily="18" charset="0"/>
              </a:rPr>
              <a:t>.</a:t>
            </a:r>
            <a:r>
              <a:rPr lang="ru-RU" altLang="ru-RU" sz="2800" cap="none" dirty="0" smtClean="0">
                <a:latin typeface="Times New Roman" pitchFamily="18" charset="0"/>
                <a:cs typeface="Times New Roman" pitchFamily="18" charset="0"/>
              </a:rPr>
              <a:t/>
            </a:r>
            <a:br>
              <a:rPr lang="ru-RU" altLang="ru-RU" sz="2800" cap="none" dirty="0" smtClean="0">
                <a:latin typeface="Times New Roman" pitchFamily="18" charset="0"/>
                <a:cs typeface="Times New Roman" pitchFamily="18" charset="0"/>
              </a:rPr>
            </a:br>
            <a:endParaRPr lang="ru-RU" altLang="ru-RU" sz="2800" cap="none"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714348" y="857232"/>
            <a:ext cx="7858180" cy="4781568"/>
          </a:xfrm>
        </p:spPr>
        <p:txBody>
          <a:bodyPr>
            <a:normAutofit/>
          </a:bodyPr>
          <a:lstStyle/>
          <a:p>
            <a:r>
              <a:rPr lang="en-US" sz="2800" dirty="0" err="1" smtClean="0">
                <a:solidFill>
                  <a:schemeClr val="tx1"/>
                </a:solidFill>
                <a:latin typeface="Times New Roman" pitchFamily="18" charset="0"/>
                <a:cs typeface="Times New Roman" pitchFamily="18" charset="0"/>
              </a:rPr>
              <a:t>Yapon</a:t>
            </a:r>
            <a:r>
              <a:rPr lang="en-US" sz="2800" dirty="0" smtClean="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menejmenti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innovatsion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faoliyatni</a:t>
            </a:r>
            <a:r>
              <a:rPr lang="en-US" sz="2800" dirty="0">
                <a:solidFill>
                  <a:schemeClr val="tx1"/>
                </a:solidFill>
                <a:latin typeface="Times New Roman" pitchFamily="18" charset="0"/>
                <a:cs typeface="Times New Roman" pitchFamily="18" charset="0"/>
              </a:rPr>
              <a:t> 2 </a:t>
            </a:r>
            <a:r>
              <a:rPr lang="en-US" sz="2800" dirty="0" err="1">
                <a:solidFill>
                  <a:schemeClr val="tx1"/>
                </a:solidFill>
                <a:latin typeface="Times New Roman" pitchFamily="18" charset="0"/>
                <a:cs typeface="Times New Roman" pitchFamily="18" charset="0"/>
              </a:rPr>
              <a:t>turga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ajratadi</a:t>
            </a:r>
            <a:r>
              <a:rPr lang="en-US" sz="2800" dirty="0">
                <a:solidFill>
                  <a:schemeClr val="tx1"/>
                </a:solidFill>
                <a:latin typeface="Times New Roman" pitchFamily="18" charset="0"/>
                <a:cs typeface="Times New Roman" pitchFamily="18" charset="0"/>
              </a:rPr>
              <a:t>: </a:t>
            </a:r>
            <a:endParaRPr lang="en-US" sz="2800" dirty="0" smtClean="0">
              <a:solidFill>
                <a:schemeClr val="tx1"/>
              </a:solidFill>
              <a:latin typeface="Times New Roman" pitchFamily="18" charset="0"/>
              <a:cs typeface="Times New Roman" pitchFamily="18" charset="0"/>
            </a:endParaRPr>
          </a:p>
          <a:p>
            <a:endParaRPr lang="ru-RU" sz="2800" dirty="0">
              <a:solidFill>
                <a:schemeClr val="tx1"/>
              </a:solidFill>
              <a:latin typeface="Times New Roman" pitchFamily="18" charset="0"/>
              <a:cs typeface="Times New Roman" pitchFamily="18" charset="0"/>
            </a:endParaRPr>
          </a:p>
          <a:p>
            <a:pPr lvl="0" algn="l"/>
            <a:r>
              <a:rPr lang="en-US" sz="2800" b="1" dirty="0" err="1">
                <a:solidFill>
                  <a:schemeClr val="tx1"/>
                </a:solidFill>
                <a:latin typeface="Times New Roman" pitchFamily="18" charset="0"/>
                <a:cs typeface="Times New Roman" pitchFamily="18" charset="0"/>
              </a:rPr>
              <a:t>Kayri</a:t>
            </a:r>
            <a:r>
              <a:rPr lang="en-US" sz="2800" dirty="0">
                <a:solidFill>
                  <a:schemeClr val="tx1"/>
                </a:solidFill>
                <a:latin typeface="Times New Roman" pitchFamily="18" charset="0"/>
                <a:cs typeface="Times New Roman" pitchFamily="18" charset="0"/>
              </a:rPr>
              <a:t> – </a:t>
            </a:r>
            <a:r>
              <a:rPr lang="en-US" sz="2800" dirty="0" err="1">
                <a:solidFill>
                  <a:schemeClr val="tx1"/>
                </a:solidFill>
                <a:latin typeface="Times New Roman" pitchFamily="18" charset="0"/>
                <a:cs typeface="Times New Roman" pitchFamily="18" charset="0"/>
              </a:rPr>
              <a:t>yangi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mahsulot</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yaratish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katta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sezilarli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texnologik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o’zgarishlar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katta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harajatlar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bilan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bog’liq</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qayta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jihozlash</a:t>
            </a:r>
            <a:r>
              <a:rPr lang="en-US" sz="2800" dirty="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a:p>
            <a:pPr lvl="0" algn="l"/>
            <a:r>
              <a:rPr lang="en-US" sz="2800" b="1" dirty="0" err="1">
                <a:solidFill>
                  <a:schemeClr val="tx1"/>
                </a:solidFill>
                <a:latin typeface="Times New Roman" pitchFamily="18" charset="0"/>
                <a:cs typeface="Times New Roman" pitchFamily="18" charset="0"/>
              </a:rPr>
              <a:t>Kaydzen</a:t>
            </a:r>
            <a:r>
              <a:rPr lang="en-US" sz="2800" dirty="0">
                <a:solidFill>
                  <a:schemeClr val="tx1"/>
                </a:solidFill>
                <a:latin typeface="Times New Roman" pitchFamily="18" charset="0"/>
                <a:cs typeface="Times New Roman" pitchFamily="18" charset="0"/>
              </a:rPr>
              <a:t> – </a:t>
            </a:r>
            <a:r>
              <a:rPr lang="en-US" sz="2800" dirty="0" err="1">
                <a:solidFill>
                  <a:schemeClr val="tx1"/>
                </a:solidFill>
                <a:latin typeface="Times New Roman" pitchFamily="18" charset="0"/>
                <a:cs typeface="Times New Roman" pitchFamily="18" charset="0"/>
              </a:rPr>
              <a:t>texnologik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jarayonlar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mahsulotga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uzluksiz</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mayda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o’zgarishlar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kiritib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borish</a:t>
            </a:r>
            <a:r>
              <a:rPr lang="en-US" sz="2800" dirty="0">
                <a:solidFill>
                  <a:schemeClr val="tx1"/>
                </a:solidFill>
                <a:latin typeface="Times New Roman" pitchFamily="18" charset="0"/>
                <a:cs typeface="Times New Roman" pitchFamily="18" charset="0"/>
              </a:rPr>
              <a:t>. </a:t>
            </a:r>
            <a:endParaRPr lang="ru-RU" sz="2800" dirty="0">
              <a:solidFill>
                <a:schemeClr val="tx1"/>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989034"/>
          </a:xfrm>
        </p:spPr>
        <p:txBody>
          <a:bodyPr>
            <a:normAutofit/>
          </a:bodyPr>
          <a:lstStyle/>
          <a:p>
            <a:r>
              <a:rPr lang="en-US" sz="2700" dirty="0" err="1" smtClean="0">
                <a:latin typeface="Times New Roman" pitchFamily="18" charset="0"/>
                <a:cs typeface="Times New Roman" pitchFamily="18" charset="0"/>
              </a:rPr>
              <a:t>Innovatsion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jarayonlarni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boshqarish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korxona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boshqaruvchisiga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quyidagi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talablarni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qo’yadi</a:t>
            </a:r>
            <a:r>
              <a:rPr lang="en-US" sz="2700"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lvl="0"/>
            <a:r>
              <a:rPr lang="en-US" sz="2400" dirty="0" err="1" smtClean="0">
                <a:latin typeface="Times New Roman" pitchFamily="18" charset="0"/>
                <a:cs typeface="Times New Roman" pitchFamily="18" charset="0"/>
              </a:rPr>
              <a:t>Korxonaning</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istiqboli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hozirgi</a:t>
            </a:r>
            <a:r>
              <a:rPr lang="en-US" sz="2400" dirty="0">
                <a:latin typeface="Times New Roman" pitchFamily="18" charset="0"/>
                <a:cs typeface="Times New Roman" pitchFamily="18" charset="0"/>
              </a:rPr>
              <a:t> kun </a:t>
            </a:r>
            <a:r>
              <a:rPr lang="en-US" sz="2400" dirty="0" err="1">
                <a:latin typeface="Times New Roman" pitchFamily="18" charset="0"/>
                <a:cs typeface="Times New Roman" pitchFamily="18" charset="0"/>
              </a:rPr>
              <a:t>muammolarini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yaxshi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Korxona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sohasining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mutaxassisi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chuqur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mustahkam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bilimlarga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a:t>
            </a:r>
            <a:r>
              <a:rPr lang="en-US" sz="2400" dirty="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Ma’lum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ijodkorlik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qobiliyatlariga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Istiqbolli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yangilikni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ajrata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rivojlanishga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ayrim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yo’nalishlarni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ma’suliyatni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sezish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o’zgarishlarga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tayyor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ijodkorlik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muhitini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yaratish</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2700" dirty="0" err="1" smtClean="0">
                <a:latin typeface="Times New Roman" pitchFamily="18" charset="0"/>
                <a:cs typeface="Times New Roman" pitchFamily="18" charset="0"/>
              </a:rPr>
              <a:t>Korxonalar</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innovatsion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loyihalarni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amalga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oshirishda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quyidagi</a:t>
            </a:r>
            <a:r>
              <a:rPr lang="en-US" sz="2700" dirty="0" smtClean="0">
                <a:latin typeface="Times New Roman" pitchFamily="18" charset="0"/>
                <a:cs typeface="Times New Roman" pitchFamily="18" charset="0"/>
              </a:rPr>
              <a:t> </a:t>
            </a:r>
            <a:br>
              <a:rPr lang="en-US" sz="2700"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2 </a:t>
            </a:r>
            <a:r>
              <a:rPr lang="en-US" sz="2700" dirty="0" err="1" smtClean="0">
                <a:latin typeface="Times New Roman" pitchFamily="18" charset="0"/>
                <a:cs typeface="Times New Roman" pitchFamily="18" charset="0"/>
              </a:rPr>
              <a:t>asosiy</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yo’nalish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bo’yicha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harakatlanishi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mumkin</a:t>
            </a:r>
            <a:r>
              <a:rPr lang="en-US" sz="2700" dirty="0" smtClean="0">
                <a:latin typeface="Times New Roman" pitchFamily="18" charset="0"/>
                <a:cs typeface="Times New Roman" pitchFamily="18" charset="0"/>
              </a:rPr>
              <a:t>:</a:t>
            </a:r>
            <a:endParaRPr lang="ru-RU" dirty="0"/>
          </a:p>
        </p:txBody>
      </p:sp>
      <p:sp>
        <p:nvSpPr>
          <p:cNvPr id="3" name="Содержимое 2"/>
          <p:cNvSpPr>
            <a:spLocks noGrp="1"/>
          </p:cNvSpPr>
          <p:nvPr>
            <p:ph idx="1"/>
          </p:nvPr>
        </p:nvSpPr>
        <p:spPr/>
        <p:txBody>
          <a:bodyPr>
            <a:normAutofit fontScale="70000" lnSpcReduction="20000"/>
          </a:bodyPr>
          <a:lstStyle/>
          <a:p>
            <a:pPr lvl="0"/>
            <a:r>
              <a:rPr lang="en-US" dirty="0" err="1" smtClean="0">
                <a:latin typeface="Times New Roman" pitchFamily="18" charset="0"/>
                <a:cs typeface="Times New Roman" pitchFamily="18" charset="0"/>
              </a:rPr>
              <a:t>korxona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o’zi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mustaqil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dastlabki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innovatsion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sharoitlarni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o’rganib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chiqarishga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tayyorlaydi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yondashuv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doimiy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moliyaviy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harajatlar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tavakkalchilikni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murakkab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mahsulotlar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ehtiyotkorlikni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Faqat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malakali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mutaxassislar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uskunalar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hujjatlar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borligida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milliy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xalqaro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patentlarga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korxonalar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kooperatsiya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strategiyasi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hamkorlik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aloqalarini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o’rnatish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innovatsion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faoliyatni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rivojlantirish</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holatda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kooperatsiya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innovatsion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bosqichida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faqat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mualliflik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huquqi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haqidagi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qonunchilikka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ravshan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muvofiq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2700" dirty="0" err="1" smtClean="0">
                <a:latin typeface="Times New Roman" pitchFamily="18" charset="0"/>
                <a:cs typeface="Times New Roman" pitchFamily="18" charset="0"/>
              </a:rPr>
              <a:t>Innovatsion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faoliyatni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inobatga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olgan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korxona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rivojlanish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strategiyasi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o’z</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tarkibiga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quyidagilarni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mujassamlamog’i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lozim</a:t>
            </a:r>
            <a:r>
              <a:rPr lang="en-US" sz="2700" dirty="0" smtClean="0">
                <a:latin typeface="Times New Roman" pitchFamily="18" charset="0"/>
                <a:cs typeface="Times New Roman" pitchFamily="18" charset="0"/>
              </a:rPr>
              <a:t>: </a:t>
            </a:r>
            <a:endParaRPr lang="ru-RU" dirty="0"/>
          </a:p>
        </p:txBody>
      </p:sp>
      <p:sp>
        <p:nvSpPr>
          <p:cNvPr id="3" name="Содержимое 2"/>
          <p:cNvSpPr>
            <a:spLocks noGrp="1"/>
          </p:cNvSpPr>
          <p:nvPr>
            <p:ph idx="1"/>
          </p:nvPr>
        </p:nvSpPr>
        <p:spPr/>
        <p:txBody>
          <a:bodyPr>
            <a:normAutofit fontScale="77500" lnSpcReduction="20000"/>
          </a:bodyPr>
          <a:lstStyle/>
          <a:p>
            <a:pPr lvl="0"/>
            <a:r>
              <a:rPr lang="en-US" sz="3400" dirty="0" err="1" smtClean="0">
                <a:latin typeface="Times New Roman" pitchFamily="18" charset="0"/>
                <a:cs typeface="Times New Roman" pitchFamily="18" charset="0"/>
              </a:rPr>
              <a:t>Innovatsion</a:t>
            </a:r>
            <a:r>
              <a:rPr lang="en-US" sz="3400" dirty="0" smtClean="0">
                <a:latin typeface="Times New Roman" pitchFamily="18" charset="0"/>
                <a:cs typeface="Times New Roman" pitchFamily="18" charset="0"/>
              </a:rPr>
              <a:t> </a:t>
            </a:r>
            <a:r>
              <a:rPr lang="en-US" sz="3400" dirty="0" err="1">
                <a:latin typeface="Times New Roman" pitchFamily="18" charset="0"/>
                <a:cs typeface="Times New Roman" pitchFamily="18" charset="0"/>
              </a:rPr>
              <a:t>faoliyat</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rejalari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dasturlarini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yaratib</a:t>
            </a:r>
            <a:r>
              <a:rPr lang="en-US" sz="3400" dirty="0">
                <a:latin typeface="Times New Roman" pitchFamily="18" charset="0"/>
                <a:cs typeface="Times New Roman" pitchFamily="18" charset="0"/>
              </a:rPr>
              <a:t> </a:t>
            </a:r>
            <a:r>
              <a:rPr lang="en-US" sz="3400" dirty="0" err="1" smtClean="0">
                <a:latin typeface="Times New Roman" pitchFamily="18" charset="0"/>
                <a:cs typeface="Times New Roman" pitchFamily="18" charset="0"/>
              </a:rPr>
              <a:t>borish</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lvl="0"/>
            <a:r>
              <a:rPr lang="en-US" sz="3400" dirty="0" err="1">
                <a:latin typeface="Times New Roman" pitchFamily="18" charset="0"/>
                <a:cs typeface="Times New Roman" pitchFamily="18" charset="0"/>
              </a:rPr>
              <a:t>Mahsulotning</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yangi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turlarini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yaratish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loyihalarini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o’rganish</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lvl="0"/>
            <a:r>
              <a:rPr lang="en-US" sz="3400" dirty="0" err="1">
                <a:latin typeface="Times New Roman" pitchFamily="18" charset="0"/>
                <a:cs typeface="Times New Roman" pitchFamily="18" charset="0"/>
              </a:rPr>
              <a:t>Yagona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innovatsion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faoliyat</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olib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borish</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lvl="0"/>
            <a:r>
              <a:rPr lang="en-US" sz="3400" dirty="0" err="1">
                <a:latin typeface="Times New Roman" pitchFamily="18" charset="0"/>
                <a:cs typeface="Times New Roman" pitchFamily="18" charset="0"/>
              </a:rPr>
              <a:t>Innovatsion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dasturlarni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moliyaviy</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moddiy</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boshqa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turdagi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resurslar</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bilan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ta’minlash</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lvl="0"/>
            <a:r>
              <a:rPr lang="en-US" sz="3400" dirty="0" err="1">
                <a:latin typeface="Times New Roman" pitchFamily="18" charset="0"/>
                <a:cs typeface="Times New Roman" pitchFamily="18" charset="0"/>
              </a:rPr>
              <a:t>Innovatsion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faoliyat</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boshqaruvini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shakllantirish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takomillashtirish</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lvl="0"/>
            <a:r>
              <a:rPr lang="en-US" sz="3400" dirty="0" err="1">
                <a:latin typeface="Times New Roman" pitchFamily="18" charset="0"/>
                <a:cs typeface="Times New Roman" pitchFamily="18" charset="0"/>
              </a:rPr>
              <a:t>Innovatsion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faoliyatga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yuqori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malakali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xodimlarni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jalb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etish</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lvl="0"/>
            <a:r>
              <a:rPr lang="en-US" sz="3400" dirty="0" err="1">
                <a:latin typeface="Times New Roman" pitchFamily="18" charset="0"/>
                <a:cs typeface="Times New Roman" pitchFamily="18" charset="0"/>
              </a:rPr>
              <a:t>Innovatsion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faoliyatni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yuqori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rahbariyat</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tomonidan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to’g’rida-to’g’ri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boshqaruvi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e’tibori</a:t>
            </a:r>
            <a:r>
              <a:rPr lang="en-US" sz="3400" dirty="0">
                <a:latin typeface="Times New Roman" pitchFamily="18" charset="0"/>
                <a:cs typeface="Times New Roman" pitchFamily="18" charset="0"/>
              </a:rPr>
              <a:t>. </a:t>
            </a:r>
            <a:endParaRPr lang="ru-RU" sz="3400" dirty="0">
              <a:latin typeface="Times New Roman" pitchFamily="18" charset="0"/>
              <a:cs typeface="Times New Roman" pitchFamily="18" charset="0"/>
            </a:endParaRPr>
          </a:p>
          <a:p>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a:xfrm>
            <a:off x="457200" y="274638"/>
            <a:ext cx="8229600" cy="6107112"/>
          </a:xfrm>
        </p:spPr>
        <p:txBody>
          <a:bodyPr/>
          <a:lstStyle/>
          <a:p>
            <a:pPr algn="ctr" eaLnBrk="1" hangingPunct="1"/>
            <a:r>
              <a:rPr lang="en-US" altLang="ru-RU" sz="6000" dirty="0" err="1" smtClean="0">
                <a:latin typeface="Times New Roman" pitchFamily="18" charset="0"/>
                <a:cs typeface="Times New Roman" pitchFamily="18" charset="0"/>
              </a:rPr>
              <a:t>E’tiboringiz</a:t>
            </a:r>
            <a:r>
              <a:rPr lang="en-US" altLang="ru-RU" sz="6000" dirty="0" smtClean="0">
                <a:latin typeface="Times New Roman" pitchFamily="18" charset="0"/>
                <a:cs typeface="Times New Roman" pitchFamily="18" charset="0"/>
              </a:rPr>
              <a:t> </a:t>
            </a:r>
            <a:r>
              <a:rPr lang="en-US" altLang="ru-RU" sz="6000" dirty="0" err="1" smtClean="0">
                <a:latin typeface="Times New Roman" pitchFamily="18" charset="0"/>
                <a:cs typeface="Times New Roman" pitchFamily="18" charset="0"/>
              </a:rPr>
              <a:t>uchun</a:t>
            </a:r>
            <a:r>
              <a:rPr lang="en-US" altLang="ru-RU" sz="6000" dirty="0" smtClean="0">
                <a:latin typeface="Times New Roman" pitchFamily="18" charset="0"/>
                <a:cs typeface="Times New Roman" pitchFamily="18" charset="0"/>
              </a:rPr>
              <a:t> </a:t>
            </a:r>
            <a:r>
              <a:rPr lang="en-US" altLang="ru-RU" sz="6000" dirty="0" err="1" smtClean="0">
                <a:latin typeface="Times New Roman" pitchFamily="18" charset="0"/>
                <a:cs typeface="Times New Roman" pitchFamily="18" charset="0"/>
              </a:rPr>
              <a:t>rahmat</a:t>
            </a:r>
            <a:r>
              <a:rPr lang="uz-Cyrl-UZ" altLang="ru-RU" sz="6000" dirty="0" smtClean="0">
                <a:latin typeface="Times New Roman" pitchFamily="18" charset="0"/>
                <a:cs typeface="Times New Roman" pitchFamily="18" charset="0"/>
              </a:rPr>
              <a:t>!</a:t>
            </a:r>
            <a:endParaRPr lang="ru-RU" altLang="ru-RU" sz="6000" dirty="0" smtClean="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1F1F1F"/>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346</Words>
  <Application>Microsoft Office PowerPoint</Application>
  <PresentationFormat>Экран (4:3)</PresentationFormat>
  <Paragraphs>37</Paragraphs>
  <Slides>21</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21</vt:i4>
      </vt:variant>
    </vt:vector>
  </HeadingPairs>
  <TitlesOfParts>
    <vt:vector size="23" baseType="lpstr">
      <vt:lpstr>Тема Office</vt:lpstr>
      <vt:lpstr>Слайд</vt:lpstr>
      <vt:lpstr>Solieva Dilnoza anvarovna</vt:lpstr>
      <vt:lpstr>10- ma’ruza.  Ishlab chiqarishda innovatsion faoliyatni ta’minlash usullari.       </vt:lpstr>
      <vt:lpstr> ITTKIning vazifalari, tamoyillari va bosqichlari    Ilmiy – tadqiqot va tajriba konstruktorlik ishlari(ITTKI)ning asosiy vazifalari quyidagilardan iborat:  - tabiat va jamiyatni rivojlanishi sohasida yangi bilimlar olish, ularni qo’llashning yangi sohalari: - ishlab chiqarish sohasidagi materiallashtirishning tashkilot tovarlari raqobatbardoshligi me’yorlarining strategik marketingi bosqichida ishlab chiqilgan imkoniyatlarni nazariy va tajribaviy tekshirish; - yangiliklar va innovatsiyalar portfelini amalda bajarish. </vt:lpstr>
      <vt:lpstr> ITTKIning asosiy tamoyillari quyidagilardan iborat:   1. Ilmiy yondashuvlik. 2. Muammolarni hal qilishda ratsional boshqaruv qarorlariga asoslanish. 3. Vazifalar, usullar va harakatlar birligi.  4. Ilmiy menejment tarkibiy qismilarining murakkablikda qaralishi.  5. Boshqaruvning maqsadliligi. 6. Innovatsion foliyatni kishilik kapitalni rivojlanishiga qaratish. 7. Riskka borish va uni minimallashtirish.  </vt:lpstr>
      <vt:lpstr>ITTKI lar quyidagi bosqichlariga bo’linadilar: - fundamental tadqiqotlar (nazariy va uslubiy izlanishlar); - amaliy tadqiqotlar, ular: - tajriba – konstruktorlik ishlari;  - eksperimental ishlar va tajriba. </vt:lpstr>
      <vt:lpstr> Ishlab chiqarish yangi materiallar, mahsulotlar yoki qurilamalarni yaratish, yangi jarayonlar, tizimlar va xizmatlarni tadbiq etish yoki ishlab chiqarilayorgan va amalda kiritilganlarni ancha takomillashtirishga qaratiladi. Ularga quyidagilar kiradi:  а)muhandislik ob’yekti yokitexnik tizimning belgilangan konstruksiyasini ishlab chiqish (konstruktorlik ishlari); b) g’oyalar va yangi ob’yektiv , shu jumladan notexnik, chizma yoki belgili vositalarni tizim darajasida ishlab chiqish (loyiha ishlari); c) texnologik jarayonlarni, ya’ni fizik, kimyoviy, texnologik va boshqa jarayonlarni belgilangan foydali natijani ishlab chiqaruvchi mehnatning yahlit tizimi bilan birlashtiruvchi usullarni ishlab chiqish (texnologik ishlar). </vt:lpstr>
      <vt:lpstr>Yangi mahsulotni sanoat ishlab chiqarishni o’zlashtirilishi ITTKIning yakunlovchi bosqichi bo’ladi. </vt:lpstr>
      <vt:lpstr> ITTKI natijalarini tadbiq etishning quyidagi darajalari (sohalari)ni ko’rib chiqish kerak:   ITI natijalaridan yakunlangan  ITI ning  rivojlanishi bo’lgan yoki fan va texnikaning boshqa muammolari va yo’nalishlari doirasida bajarilayotgan boshqa ilmiy tadqiqotlar va ishlab chiqishlarda  foydalanish. 2. ITTKI natijalaridan eksperimental na’munalar va laboratoriya jarayonlarida foydalanish. 3. TKI va eksperimental ishlar natijalarini tajribali ishlab chiqarishda o’zlashtirish. 4. ITTKI va tajribali na’munalar sinovlari natijalarini seriyali ishlab chiqarishda o’zlashtirish. 5. Texnik yangiliklarni ishlab chiqarishga keng ko’llamda tarqatish va bozor (iste’molchilar)ni tayyor mahsulotlar bilan to’ldirish. </vt:lpstr>
      <vt:lpstr> ITTKI uni tashkil qilish hujjatlarning quyidagi sohalararo tizimlariga asoslanadi: 1. Davlat standartlashtirish tizimi (DST); 2. Konstruktorlik hujjatlarining yagona tizimi (KHYT); 3. Texnologik hujjatlarning yagona tizimi (THYR); 4. Ishlab chiqarishni texnologik tayyorlashning yagona tizimi (ICHTTYT); 5. Mahsulotni ishlab chiqish va ishlab chiqarishga qiyin tizimi; 6. Davlat mahsulotlar sifati tizimi; 7. Davlat “texnikadagi ishonchlik” tizimi; 8. Standartlar va mehnat xavfsizligi tizimi (SMXT) va boshqalar.</vt:lpstr>
      <vt:lpstr>  Innovatsion loyihalashtirishning asoslari   “Innovatsion loyiha” tushunchasi quyidagicha ko’rib chiqilishi mumkin: - Innovatsion faoliyatni maqsadli boshqarish shakli; - innovatsiyalarni amalga oshirish jarayoni; - hujjatlar majmuasi. Innovatsion loyiha – bu loyiha maqsadlarini amalga oshirish uchun zarur bo’lgan texnik, tashkiliy, rejaviy, hisoblash va moliyaviy hujjatlarning yig’indisidir.  </vt:lpstr>
      <vt:lpstr>Слайд 11</vt:lpstr>
      <vt:lpstr>Har qanday darajadagi innovatsion loyiha quyidagi bo’linmalarni o’z ichiga olishi kerak:  1. Muammo (g’oya)ning mazmuni va dolzarbligi; 2. Loyiha rahbarining rezyumesi; 3. Marketing tadqiqotlari va muammoni turkumlantirish asosida qurilgan loyiha maqsadlari daraxti; 4. Loyiha maqsadlari daraxtini amalga oshirish bo’yicha tadbirlar tizimi; 5. Loyihani majmuaviy asoslanishi; 6. Loyihani amalga oshirilishini majmuaviy ta’minlanishi; 7. Itkning ta’rifi; 8. Loyihaning ekspert xulosasi; 9. Loyihaning amalga oshirish mexanizmi va undovchi sabablar tizimi. </vt:lpstr>
      <vt:lpstr>Слайд 13</vt:lpstr>
      <vt:lpstr>Innovatsion loyihalarni ekspertiza qilish.  Innovatsion loyihalarning ekspertizasi – quyidagilarni majmuaviy tekshirish va nazorat qilish tadbirlaridir:  А) loyiha tarkibiga va innovatsion menejment tarkibiga kiruvchi me’yoriy – uslubiy, loyiha – konstruktorlik va boshqa hujjatlar tizimining sifati;  б) loyiha rahbari va uninga jamoasining kasbiy mahorati;  в) innovatsion tashkilotning ilmiy – texnik va ishlab chiqarish salohiyati, raqobatbardoshligi;  г) bajariladigan hisob – kitoblarning ishonchligi, xatarning darajasi va loyihaning samaradorligi;  д) loyihani ishlab chiqarish va amalga oshirish mexanizmining sifatlari, qo’yilgan maqsadlarga erishish imkoniyatlari.</vt:lpstr>
      <vt:lpstr>Innovatsion loyihalarning ekspertizasini quyidagi tamoyillar asosida o’tkazish kerak:  1.  Ekspertiza natijalari, mutaxassislarni tanlash bo’yicha munozarali vaziyatlarda hakamlik rolini bajaruvchi, uni o’tkazuvchi tadqiqotlarning mustaqil guruhini mavjudligi; 2. Tadqiqotlar sohasidagi faoliyatda qo’shimcha qiymatini hisoblashda yangilik kiritishlar ishlab chiqarishning sifatida ko’rib chiqiladi; 3. Nazarda tutilayotgan samaradorlikni belgilash imkoniyat va nazorat qilish uchun o’rta muddatli istiqbolda harajatlarni oldindan bashoratlash va rejalashtirishni o’tkazish; 4. Nazorat qilish usullari davlat darajasidagi ilmiy-texnik siyosatiga rahbarlik qilishni rivojlantirish istiqbollari bilan bog’langan bo’lishi kerak.</vt:lpstr>
      <vt:lpstr> Loyiha ilmiy mazmuning taxlilida quyidagilar hisobga olinadi:  1. Loyiha g’oyasini bayon qilinishining aniqligi (aniq, noaniq); 2. ;Tadqiqot maqsadlari va usullarining aniqligi (aniq, noaniq); 3. Loyihaning sifat ta’riflari (loyiha quyidagilarga ega: fundamental xarakter; fanlararo yoki tizimli xarakter; amaliy xarakter); 4. Ilmiy boshlanish (quyidagilar mavjud: loyihada shakllangan muammoni hal qilishda katta ilmiy va metodologik boshlanish; berilgan mavzu bo’yicha nashrlar; muammoni hal qilishning ilmiy – uslubiy ishlab chiqilishi yo’q); 5. Muammolarni qo’yilishinng yangiligi (tadqiqot muammosi muallif tomonidan birinchi marta shakllantirilgan va ilmiy asoslangan; muallif tomonidan muammoni hal qilishga noyob yondashishlar taklif qilingan; loyihada shakllantirilgan tadqiqot muammosi fanga ma’lum va muallif tomonidan muammoni hal qilishga noyob yondashishlar taklif qilinmagan). </vt:lpstr>
      <vt:lpstr>Слайд 17</vt:lpstr>
      <vt:lpstr>Innovatsion jarayonlarni boshqarish korxona boshqaruvchisiga quyidagi talablarni qo’yadi: </vt:lpstr>
      <vt:lpstr>Korxonalar innovatsion loyihalarni amalga oshirishda quyidagi  2 asosiy yo’nalish bo’yicha harakatlanishi mumkin:</vt:lpstr>
      <vt:lpstr>Innovatsion faoliyatni inobatga olgan korxona rivojlanish strategiyasi o’z tarkibiga quyidagilarni mujassamlamog’i lozim: </vt:lpstr>
      <vt:lpstr>E’tiboringiz uchun rahmat!</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Solieva Dilnoza anvarovna</dc:title>
  <dc:creator>Администратор</dc:creator>
  <cp:lastModifiedBy>Администратор</cp:lastModifiedBy>
  <cp:revision>5</cp:revision>
  <dcterms:created xsi:type="dcterms:W3CDTF">2019-06-19T16:53:37Z</dcterms:created>
  <dcterms:modified xsi:type="dcterms:W3CDTF">2019-06-25T22:46:37Z</dcterms:modified>
</cp:coreProperties>
</file>