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7"/>
  </p:notesMasterIdLst>
  <p:sldIdLst>
    <p:sldId id="335" r:id="rId2"/>
    <p:sldId id="353" r:id="rId3"/>
    <p:sldId id="369" r:id="rId4"/>
    <p:sldId id="372" r:id="rId5"/>
    <p:sldId id="377" r:id="rId6"/>
    <p:sldId id="378" r:id="rId7"/>
    <p:sldId id="379" r:id="rId8"/>
    <p:sldId id="380" r:id="rId9"/>
    <p:sldId id="350" r:id="rId10"/>
    <p:sldId id="382" r:id="rId11"/>
    <p:sldId id="373" r:id="rId12"/>
    <p:sldId id="383" r:id="rId13"/>
    <p:sldId id="384" r:id="rId14"/>
    <p:sldId id="385" r:id="rId15"/>
    <p:sldId id="386" r:id="rId16"/>
    <p:sldId id="387" r:id="rId17"/>
    <p:sldId id="388" r:id="rId18"/>
    <p:sldId id="389" r:id="rId19"/>
    <p:sldId id="390" r:id="rId20"/>
    <p:sldId id="391" r:id="rId21"/>
    <p:sldId id="392" r:id="rId22"/>
    <p:sldId id="393" r:id="rId23"/>
    <p:sldId id="394" r:id="rId24"/>
    <p:sldId id="395" r:id="rId25"/>
    <p:sldId id="351" r:id="rId26"/>
  </p:sldIdLst>
  <p:sldSz cx="9144000" cy="6858000" type="screen4x3"/>
  <p:notesSz cx="6858000" cy="9144000"/>
  <p:custDataLst>
    <p:tags r:id="rId28"/>
  </p:custDataLst>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5FF"/>
    <a:srgbClr val="FFFFFF"/>
    <a:srgbClr val="EC2C06"/>
    <a:srgbClr val="333333"/>
    <a:srgbClr val="000000"/>
    <a:srgbClr val="0A75C0"/>
    <a:srgbClr val="6FB9D7"/>
    <a:srgbClr val="808080"/>
    <a:srgbClr val="969696"/>
    <a:srgbClr val="FF7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399" autoAdjust="0"/>
    <p:restoredTop sz="92998" autoAdjust="0"/>
  </p:normalViewPr>
  <p:slideViewPr>
    <p:cSldViewPr>
      <p:cViewPr varScale="1">
        <p:scale>
          <a:sx n="46" d="100"/>
          <a:sy n="46" d="100"/>
        </p:scale>
        <p:origin x="582" y="60"/>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921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922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922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03189052-40C5-4DD7-ABD0-BE21D770F8FD}" type="slidenum">
              <a:rPr lang="en-US"/>
              <a:pPr/>
              <a:t>‹#›</a:t>
            </a:fld>
            <a:endParaRPr lang="en-US"/>
          </a:p>
        </p:txBody>
      </p:sp>
    </p:spTree>
    <p:extLst>
      <p:ext uri="{BB962C8B-B14F-4D97-AF65-F5344CB8AC3E}">
        <p14:creationId xmlns:p14="http://schemas.microsoft.com/office/powerpoint/2010/main" val="141783006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1</a:t>
            </a:fld>
            <a:endParaRPr lang="en-US"/>
          </a:p>
        </p:txBody>
      </p:sp>
    </p:spTree>
    <p:extLst>
      <p:ext uri="{BB962C8B-B14F-4D97-AF65-F5344CB8AC3E}">
        <p14:creationId xmlns:p14="http://schemas.microsoft.com/office/powerpoint/2010/main" val="27396427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dirty="0"/>
          </a:p>
        </p:txBody>
      </p:sp>
      <p:sp>
        <p:nvSpPr>
          <p:cNvPr id="4" name="Номер слайда 3"/>
          <p:cNvSpPr>
            <a:spLocks noGrp="1"/>
          </p:cNvSpPr>
          <p:nvPr>
            <p:ph type="sldNum" sz="quarter" idx="10"/>
          </p:nvPr>
        </p:nvSpPr>
        <p:spPr/>
        <p:txBody>
          <a:bodyPr/>
          <a:lstStyle/>
          <a:p>
            <a:fld id="{03189052-40C5-4DD7-ABD0-BE21D770F8FD}" type="slidenum">
              <a:rPr lang="en-US" smtClean="0"/>
              <a:pPr/>
              <a:t>2</a:t>
            </a:fld>
            <a:endParaRPr lang="en-US"/>
          </a:p>
        </p:txBody>
      </p:sp>
    </p:spTree>
    <p:extLst>
      <p:ext uri="{BB962C8B-B14F-4D97-AF65-F5344CB8AC3E}">
        <p14:creationId xmlns:p14="http://schemas.microsoft.com/office/powerpoint/2010/main" val="20307730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6D0C8C-9FF1-45CB-A13B-6AF2475A4C83}" type="slidenum">
              <a:rPr lang="en-US" smtClean="0"/>
              <a:pPr/>
              <a:t>‹#›</a:t>
            </a:fld>
            <a:endParaRPr lang="en-US"/>
          </a:p>
        </p:txBody>
      </p:sp>
    </p:spTree>
    <p:extLst>
      <p:ext uri="{BB962C8B-B14F-4D97-AF65-F5344CB8AC3E}">
        <p14:creationId xmlns:p14="http://schemas.microsoft.com/office/powerpoint/2010/main" val="224076413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553C756-0BD6-4571-AB33-4A41EA13DB4D}" type="slidenum">
              <a:rPr lang="en-US" smtClean="0"/>
              <a:pPr/>
              <a:t>‹#›</a:t>
            </a:fld>
            <a:endParaRPr lang="en-US"/>
          </a:p>
        </p:txBody>
      </p:sp>
    </p:spTree>
    <p:extLst>
      <p:ext uri="{BB962C8B-B14F-4D97-AF65-F5344CB8AC3E}">
        <p14:creationId xmlns:p14="http://schemas.microsoft.com/office/powerpoint/2010/main" val="368782097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745D82-4088-4869-A46B-A27FF7D6C76B}" type="slidenum">
              <a:rPr lang="en-US" smtClean="0"/>
              <a:pPr/>
              <a:t>‹#›</a:t>
            </a:fld>
            <a:endParaRPr lang="en-US"/>
          </a:p>
        </p:txBody>
      </p:sp>
    </p:spTree>
    <p:extLst>
      <p:ext uri="{BB962C8B-B14F-4D97-AF65-F5344CB8AC3E}">
        <p14:creationId xmlns:p14="http://schemas.microsoft.com/office/powerpoint/2010/main" val="81904474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C7BAD8-DF37-4C81-84BB-5E239708BBF4}" type="slidenum">
              <a:rPr lang="en-US" smtClean="0"/>
              <a:pPr/>
              <a:t>‹#›</a:t>
            </a:fld>
            <a:endParaRPr lang="en-US"/>
          </a:p>
        </p:txBody>
      </p:sp>
    </p:spTree>
    <p:extLst>
      <p:ext uri="{BB962C8B-B14F-4D97-AF65-F5344CB8AC3E}">
        <p14:creationId xmlns:p14="http://schemas.microsoft.com/office/powerpoint/2010/main" val="48066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29FF199-A4E5-456B-859E-AE3A75AD4B5F}" type="slidenum">
              <a:rPr lang="en-US" smtClean="0"/>
              <a:pPr/>
              <a:t>‹#›</a:t>
            </a:fld>
            <a:endParaRPr lang="en-US"/>
          </a:p>
        </p:txBody>
      </p:sp>
    </p:spTree>
    <p:extLst>
      <p:ext uri="{BB962C8B-B14F-4D97-AF65-F5344CB8AC3E}">
        <p14:creationId xmlns:p14="http://schemas.microsoft.com/office/powerpoint/2010/main" val="312986367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A390B1-4562-4945-84D9-C13932E970F5}" type="slidenum">
              <a:rPr lang="en-US" smtClean="0"/>
              <a:pPr/>
              <a:t>‹#›</a:t>
            </a:fld>
            <a:endParaRPr lang="en-US"/>
          </a:p>
        </p:txBody>
      </p:sp>
    </p:spTree>
    <p:extLst>
      <p:ext uri="{BB962C8B-B14F-4D97-AF65-F5344CB8AC3E}">
        <p14:creationId xmlns:p14="http://schemas.microsoft.com/office/powerpoint/2010/main" val="373756681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24E430-88C8-436C-A1A2-D423C868720F}" type="slidenum">
              <a:rPr lang="en-US" smtClean="0"/>
              <a:pPr/>
              <a:t>‹#›</a:t>
            </a:fld>
            <a:endParaRPr lang="en-US"/>
          </a:p>
        </p:txBody>
      </p:sp>
    </p:spTree>
    <p:extLst>
      <p:ext uri="{BB962C8B-B14F-4D97-AF65-F5344CB8AC3E}">
        <p14:creationId xmlns:p14="http://schemas.microsoft.com/office/powerpoint/2010/main" val="221968150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80E7ED-5619-4512-BBCF-00EEFBD52095}" type="slidenum">
              <a:rPr lang="en-US" smtClean="0"/>
              <a:pPr/>
              <a:t>‹#›</a:t>
            </a:fld>
            <a:endParaRPr lang="en-US"/>
          </a:p>
        </p:txBody>
      </p:sp>
    </p:spTree>
    <p:extLst>
      <p:ext uri="{BB962C8B-B14F-4D97-AF65-F5344CB8AC3E}">
        <p14:creationId xmlns:p14="http://schemas.microsoft.com/office/powerpoint/2010/main" val="10870575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55CCDD-FF8B-4FCB-BB92-263326413039}" type="slidenum">
              <a:rPr lang="en-US" smtClean="0"/>
              <a:pPr/>
              <a:t>‹#›</a:t>
            </a:fld>
            <a:endParaRPr lang="en-US"/>
          </a:p>
        </p:txBody>
      </p:sp>
    </p:spTree>
    <p:extLst>
      <p:ext uri="{BB962C8B-B14F-4D97-AF65-F5344CB8AC3E}">
        <p14:creationId xmlns:p14="http://schemas.microsoft.com/office/powerpoint/2010/main" val="2970375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315AD6-177B-4F91-9860-6198E91178AF}" type="slidenum">
              <a:rPr lang="en-US" smtClean="0"/>
              <a:pPr/>
              <a:t>‹#›</a:t>
            </a:fld>
            <a:endParaRPr lang="en-US"/>
          </a:p>
        </p:txBody>
      </p:sp>
    </p:spTree>
    <p:extLst>
      <p:ext uri="{BB962C8B-B14F-4D97-AF65-F5344CB8AC3E}">
        <p14:creationId xmlns:p14="http://schemas.microsoft.com/office/powerpoint/2010/main" val="16733917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315AD6-177B-4F91-9860-6198E91178A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97007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315AD6-177B-4F91-9860-6198E91178AF}" type="slidenum">
              <a:rPr lang="en-US" smtClean="0"/>
              <a:pPr/>
              <a:t>‹#›</a:t>
            </a:fld>
            <a:endParaRPr lang="en-US"/>
          </a:p>
        </p:txBody>
      </p:sp>
    </p:spTree>
    <p:extLst>
      <p:ext uri="{BB962C8B-B14F-4D97-AF65-F5344CB8AC3E}">
        <p14:creationId xmlns:p14="http://schemas.microsoft.com/office/powerpoint/2010/main" val="338156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315AD6-177B-4F91-9860-6198E91178A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73219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315AD6-177B-4F91-9860-6198E91178AF}" type="slidenum">
              <a:rPr lang="en-US" smtClean="0"/>
              <a:pPr/>
              <a:t>‹#›</a:t>
            </a:fld>
            <a:endParaRPr lang="en-US"/>
          </a:p>
        </p:txBody>
      </p:sp>
    </p:spTree>
    <p:extLst>
      <p:ext uri="{BB962C8B-B14F-4D97-AF65-F5344CB8AC3E}">
        <p14:creationId xmlns:p14="http://schemas.microsoft.com/office/powerpoint/2010/main" val="5912131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6F31A0-E54C-4601-AC12-E93EC8D90C61}" type="slidenum">
              <a:rPr lang="en-US" smtClean="0"/>
              <a:pPr/>
              <a:t>‹#›</a:t>
            </a:fld>
            <a:endParaRPr lang="en-US"/>
          </a:p>
        </p:txBody>
      </p:sp>
    </p:spTree>
    <p:extLst>
      <p:ext uri="{BB962C8B-B14F-4D97-AF65-F5344CB8AC3E}">
        <p14:creationId xmlns:p14="http://schemas.microsoft.com/office/powerpoint/2010/main" val="232869365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DC8F76-2179-4319-AA86-AE8A12987747}" type="slidenum">
              <a:rPr lang="en-US" smtClean="0"/>
              <a:pPr/>
              <a:t>‹#›</a:t>
            </a:fld>
            <a:endParaRPr lang="en-US"/>
          </a:p>
        </p:txBody>
      </p:sp>
    </p:spTree>
    <p:extLst>
      <p:ext uri="{BB962C8B-B14F-4D97-AF65-F5344CB8AC3E}">
        <p14:creationId xmlns:p14="http://schemas.microsoft.com/office/powerpoint/2010/main" val="306837930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F315AD6-177B-4F91-9860-6198E91178AF}" type="slidenum">
              <a:rPr lang="en-US" smtClean="0"/>
              <a:pPr/>
              <a:t>‹#›</a:t>
            </a:fld>
            <a:endParaRPr lang="en-US"/>
          </a:p>
        </p:txBody>
      </p:sp>
    </p:spTree>
    <p:extLst>
      <p:ext uri="{BB962C8B-B14F-4D97-AF65-F5344CB8AC3E}">
        <p14:creationId xmlns:p14="http://schemas.microsoft.com/office/powerpoint/2010/main" val="40916353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mc:AlternateContent xmlns:mc="http://schemas.openxmlformats.org/markup-compatibility/2006" xmlns:p14="http://schemas.microsoft.com/office/powerpoint/2010/main">
    <mc:Choice Requires="p14">
      <p:transition spd="slow" p14:dur="3400">
        <p14:reveal/>
      </p:transition>
    </mc:Choice>
    <mc:Fallback xmlns="">
      <p:transition spd="slow" advClick="0" advTm="13000">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ags" Target="../tags/tag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1" name="Text Box 8"/>
          <p:cNvSpPr txBox="1">
            <a:spLocks noChangeArrowheads="1"/>
          </p:cNvSpPr>
          <p:nvPr/>
        </p:nvSpPr>
        <p:spPr bwMode="auto">
          <a:xfrm>
            <a:off x="990600" y="4114800"/>
            <a:ext cx="1371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spcBef>
                <a:spcPct val="50000"/>
              </a:spcBef>
            </a:pPr>
            <a:endParaRPr lang="ru-RU" altLang="ru-RU"/>
          </a:p>
        </p:txBody>
      </p:sp>
      <p:pic>
        <p:nvPicPr>
          <p:cNvPr id="4104" name="Picture 7" descr="H:\Картинки\007\1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6858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Горизонтальный свиток 2"/>
          <p:cNvSpPr/>
          <p:nvPr/>
        </p:nvSpPr>
        <p:spPr>
          <a:xfrm>
            <a:off x="642910" y="-76200"/>
            <a:ext cx="8097342" cy="1647812"/>
          </a:xfrm>
          <a:prstGeom prst="horizontalScroll">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Latn-UZ" sz="3200" b="1" dirty="0" smtClean="0">
              <a:solidFill>
                <a:schemeClr val="accent5">
                  <a:lumMod val="25000"/>
                </a:schemeClr>
              </a:solidFill>
              <a:latin typeface="Algerian" panose="04020705040A02060702" pitchFamily="82" charset="0"/>
              <a:cs typeface="Segoe UI" panose="020B0502040204020203" pitchFamily="34" charset="0"/>
            </a:endParaRPr>
          </a:p>
          <a:p>
            <a:pPr algn="ctr"/>
            <a:r>
              <a:rPr lang="uz-Latn-UZ" sz="2800" b="1" dirty="0" smtClean="0">
                <a:solidFill>
                  <a:schemeClr val="accent5">
                    <a:lumMod val="25000"/>
                  </a:schemeClr>
                </a:solidFill>
                <a:latin typeface="Algerian" panose="04020705040A02060702" pitchFamily="82" charset="0"/>
                <a:cs typeface="Segoe UI" panose="020B0502040204020203" pitchFamily="34" charset="0"/>
              </a:rPr>
              <a:t>Mavzu: </a:t>
            </a:r>
            <a:r>
              <a:rPr lang="uz-Cyrl-UZ" sz="2800" b="1" dirty="0" smtClean="0">
                <a:solidFill>
                  <a:srgbClr val="C00000"/>
                </a:solidFill>
              </a:rPr>
              <a:t>Innovatsion faoliyat  asoslari fanining  predmeti, maqsad va vazifalari. </a:t>
            </a:r>
          </a:p>
          <a:p>
            <a:pPr algn="ctr"/>
            <a:endParaRPr lang="ru-RU" sz="3200" b="1" dirty="0" smtClean="0">
              <a:solidFill>
                <a:schemeClr val="accent5">
                  <a:lumMod val="25000"/>
                </a:schemeClr>
              </a:solidFill>
            </a:endParaRPr>
          </a:p>
        </p:txBody>
      </p:sp>
      <p:sp>
        <p:nvSpPr>
          <p:cNvPr id="35" name="Стрелка вниз 34"/>
          <p:cNvSpPr/>
          <p:nvPr/>
        </p:nvSpPr>
        <p:spPr>
          <a:xfrm>
            <a:off x="1714480" y="1571612"/>
            <a:ext cx="4608512" cy="971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rgbClr val="FFFFFF"/>
                </a:solidFill>
                <a:latin typeface="Algerian" panose="04020705040A02060702" pitchFamily="82" charset="0"/>
              </a:rPr>
              <a:t>REJA</a:t>
            </a:r>
            <a:endParaRPr lang="ru-RU" sz="4400" b="1" dirty="0">
              <a:solidFill>
                <a:srgbClr val="FFFFFF"/>
              </a:solidFill>
            </a:endParaRPr>
          </a:p>
        </p:txBody>
      </p:sp>
      <p:sp>
        <p:nvSpPr>
          <p:cNvPr id="4" name="Прямоугольник 3"/>
          <p:cNvSpPr/>
          <p:nvPr/>
        </p:nvSpPr>
        <p:spPr>
          <a:xfrm>
            <a:off x="357158" y="2500306"/>
            <a:ext cx="7599276" cy="1815882"/>
          </a:xfrm>
          <a:prstGeom prst="rect">
            <a:avLst/>
          </a:prstGeom>
        </p:spPr>
        <p:txBody>
          <a:bodyPr wrap="square">
            <a:spAutoFit/>
          </a:bodyPr>
          <a:lstStyle/>
          <a:p>
            <a:pPr lvl="0" indent="571500" algn="just">
              <a:spcAft>
                <a:spcPts val="0"/>
              </a:spcAft>
            </a:pPr>
            <a:r>
              <a:rPr lang="uz-Cyrl-UZ" altLang="uz-Cyrl-UZ" sz="2800" b="1" dirty="0" smtClean="0">
                <a:latin typeface="Times New Roman" panose="02020603050405020304" pitchFamily="18" charset="0"/>
                <a:ea typeface="Times New Roman" panose="02020603050405020304" pitchFamily="18" charset="0"/>
                <a:cs typeface="PANDA Times UZ"/>
              </a:rPr>
              <a:t> </a:t>
            </a:r>
            <a:endParaRPr lang="uz-Cyrl-UZ" altLang="uz-Cyrl-UZ" sz="2800" b="1" dirty="0">
              <a:latin typeface="PANDA Times UZ"/>
              <a:ea typeface="Times New Roman" panose="02020603050405020304" pitchFamily="18" charset="0"/>
              <a:cs typeface="PANDA Times UZ"/>
            </a:endParaRPr>
          </a:p>
          <a:p>
            <a:pPr indent="571500" algn="just">
              <a:spcAft>
                <a:spcPts val="0"/>
              </a:spcAft>
            </a:pPr>
            <a:r>
              <a:rPr lang="uz-Cyrl-UZ" sz="2800" b="1" dirty="0" smtClean="0">
                <a:cs typeface="Aharoni" panose="02010803020104030203" pitchFamily="2" charset="-79"/>
              </a:rPr>
              <a:t> </a:t>
            </a:r>
            <a:endParaRPr lang="uz-Cyrl-UZ" sz="2800" b="1" dirty="0">
              <a:cs typeface="Aharoni" panose="02010803020104030203" pitchFamily="2" charset="-79"/>
            </a:endParaRPr>
          </a:p>
          <a:p>
            <a:pPr lvl="0" indent="571500" algn="just">
              <a:spcAft>
                <a:spcPts val="0"/>
              </a:spcAft>
            </a:pPr>
            <a:endParaRPr lang="ru-RU" sz="2800" b="1" dirty="0">
              <a:latin typeface="Times New Roman" pitchFamily="18" charset="0"/>
              <a:cs typeface="Times New Roman" panose="02020603050405020304" pitchFamily="18" charset="0"/>
            </a:endParaRPr>
          </a:p>
          <a:p>
            <a:pPr indent="571500" algn="just">
              <a:spcAft>
                <a:spcPts val="0"/>
              </a:spcAft>
            </a:pPr>
            <a:endParaRPr lang="uz-Cyrl-UZ" sz="2800" b="1" dirty="0">
              <a:effectLst/>
              <a:latin typeface="Times New Roman" panose="02020603050405020304" pitchFamily="18" charset="0"/>
              <a:ea typeface="Times New Roman" panose="02020603050405020304" pitchFamily="18" charset="0"/>
            </a:endParaRPr>
          </a:p>
        </p:txBody>
      </p:sp>
      <p:sp>
        <p:nvSpPr>
          <p:cNvPr id="2" name="Стрелка вправо 1"/>
          <p:cNvSpPr/>
          <p:nvPr/>
        </p:nvSpPr>
        <p:spPr>
          <a:xfrm>
            <a:off x="1357290" y="2428868"/>
            <a:ext cx="5643602" cy="13573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571500" algn="just">
              <a:spcAft>
                <a:spcPts val="0"/>
              </a:spcAft>
            </a:pPr>
            <a:endParaRPr lang="en-US" sz="2000" b="1" dirty="0" smtClean="0">
              <a:solidFill>
                <a:schemeClr val="tx1"/>
              </a:solidFill>
              <a:cs typeface="Aharoni" panose="02010803020104030203" pitchFamily="2" charset="-79"/>
            </a:endParaRPr>
          </a:p>
          <a:p>
            <a:pPr indent="571500" algn="just">
              <a:spcAft>
                <a:spcPts val="0"/>
              </a:spcAft>
            </a:pPr>
            <a:r>
              <a:rPr lang="uz-Latn-UZ" sz="2000" b="1" dirty="0" smtClean="0">
                <a:solidFill>
                  <a:schemeClr val="tx1"/>
                </a:solidFill>
                <a:cs typeface="Aharoni" panose="02010803020104030203" pitchFamily="2" charset="-79"/>
              </a:rPr>
              <a:t>1.</a:t>
            </a:r>
            <a:r>
              <a:rPr lang="uz-Cyrl-UZ" sz="2000" dirty="0" smtClean="0"/>
              <a:t> </a:t>
            </a:r>
            <a:r>
              <a:rPr lang="uz-Cyrl-UZ" sz="2000" dirty="0" smtClean="0">
                <a:solidFill>
                  <a:schemeClr val="tx1"/>
                </a:solidFill>
              </a:rPr>
              <a:t>Innovatsion faoliyat asoslari fanini boshqa fanlar bilan bog’liqligi.</a:t>
            </a:r>
            <a:endParaRPr lang="uz-Cyrl-UZ" altLang="uz-Cyrl-UZ" sz="2000" b="1" dirty="0">
              <a:solidFill>
                <a:schemeClr val="tx1"/>
              </a:solidFill>
              <a:latin typeface="PANDA Times UZ"/>
              <a:ea typeface="Times New Roman" panose="02020603050405020304" pitchFamily="18" charset="0"/>
              <a:cs typeface="PANDA Times UZ"/>
            </a:endParaRPr>
          </a:p>
          <a:p>
            <a:pPr indent="571500" algn="just">
              <a:spcAft>
                <a:spcPts val="0"/>
              </a:spcAft>
            </a:pPr>
            <a:r>
              <a:rPr lang="uz-Cyrl-UZ" b="1" dirty="0">
                <a:cs typeface="Aharoni" panose="02010803020104030203" pitchFamily="2" charset="-79"/>
              </a:rPr>
              <a:t> </a:t>
            </a:r>
            <a:endParaRPr lang="ru-RU" dirty="0"/>
          </a:p>
        </p:txBody>
      </p:sp>
      <p:sp>
        <p:nvSpPr>
          <p:cNvPr id="6" name="Стрелка вправо 5"/>
          <p:cNvSpPr/>
          <p:nvPr/>
        </p:nvSpPr>
        <p:spPr>
          <a:xfrm>
            <a:off x="1428728" y="3714752"/>
            <a:ext cx="5518808" cy="1334139"/>
          </a:xfrm>
          <a:prstGeom prst="rightArrow">
            <a:avLst>
              <a:gd name="adj1" fmla="val 44685"/>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0" indent="-171450" algn="just">
              <a:spcAft>
                <a:spcPts val="0"/>
              </a:spcAft>
            </a:pPr>
            <a:endParaRPr lang="en-US" b="1" dirty="0" smtClean="0">
              <a:solidFill>
                <a:schemeClr val="tx1"/>
              </a:solidFill>
              <a:cs typeface="Aharoni" panose="02010803020104030203" pitchFamily="2" charset="-79"/>
            </a:endParaRPr>
          </a:p>
          <a:p>
            <a:pPr marL="742950" lvl="0" indent="-171450" algn="just">
              <a:spcAft>
                <a:spcPts val="0"/>
              </a:spcAft>
            </a:pPr>
            <a:r>
              <a:rPr lang="uz-Latn-UZ" b="1" dirty="0" smtClean="0">
                <a:solidFill>
                  <a:schemeClr val="tx1"/>
                </a:solidFill>
                <a:cs typeface="Aharoni" panose="02010803020104030203" pitchFamily="2" charset="-79"/>
              </a:rPr>
              <a:t>2.</a:t>
            </a:r>
            <a:r>
              <a:rPr lang="uz-Cyrl-UZ" dirty="0" smtClean="0">
                <a:solidFill>
                  <a:schemeClr val="tx1"/>
                </a:solidFill>
              </a:rPr>
              <a:t>Innovatsion pedagogikaning vujudga kelishi va rivojlanishi</a:t>
            </a:r>
            <a:r>
              <a:rPr lang="en-US" dirty="0" smtClean="0">
                <a:solidFill>
                  <a:schemeClr val="tx1"/>
                </a:solidFill>
              </a:rPr>
              <a:t>.</a:t>
            </a:r>
            <a:endParaRPr lang="ru-RU" dirty="0" smtClean="0">
              <a:solidFill>
                <a:schemeClr val="tx1"/>
              </a:solidFill>
            </a:endParaRPr>
          </a:p>
          <a:p>
            <a:pPr marL="742950" indent="-171450" algn="just">
              <a:spcAft>
                <a:spcPts val="0"/>
              </a:spcAft>
            </a:pPr>
            <a:endParaRPr lang="uz-Cyrl-UZ" b="1" dirty="0">
              <a:solidFill>
                <a:schemeClr val="tx1"/>
              </a:solidFill>
              <a:latin typeface="Times New Roman" panose="02020603050405020304" pitchFamily="18" charset="0"/>
              <a:ea typeface="Times New Roman" panose="02020603050405020304" pitchFamily="18" charset="0"/>
              <a:cs typeface="Aharoni" panose="02010803020104030203" pitchFamily="2" charset="-79"/>
            </a:endParaRPr>
          </a:p>
        </p:txBody>
      </p:sp>
      <p:sp>
        <p:nvSpPr>
          <p:cNvPr id="7" name="Стрелка вправо 6"/>
          <p:cNvSpPr/>
          <p:nvPr/>
        </p:nvSpPr>
        <p:spPr>
          <a:xfrm>
            <a:off x="1357290" y="5072074"/>
            <a:ext cx="5518808" cy="12556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smtClean="0">
                <a:solidFill>
                  <a:schemeClr val="tx1"/>
                </a:solidFill>
                <a:latin typeface="Times New Roman" panose="02020603050405020304" pitchFamily="18" charset="0"/>
                <a:cs typeface="Times New Roman" panose="02020603050405020304" pitchFamily="18" charset="0"/>
              </a:rPr>
              <a:t>       </a:t>
            </a:r>
          </a:p>
          <a:p>
            <a:pPr algn="just"/>
            <a:r>
              <a:rPr lang="en-US" b="1" dirty="0" smtClean="0">
                <a:solidFill>
                  <a:schemeClr val="tx1"/>
                </a:solidFill>
                <a:latin typeface="Times New Roman" panose="02020603050405020304" pitchFamily="18" charset="0"/>
                <a:cs typeface="Times New Roman" panose="02020603050405020304" pitchFamily="18" charset="0"/>
              </a:rPr>
              <a:t>          </a:t>
            </a:r>
            <a:r>
              <a:rPr lang="en-US" b="1" dirty="0">
                <a:solidFill>
                  <a:schemeClr val="tx1"/>
                </a:solidFill>
                <a:latin typeface="Times New Roman" panose="02020603050405020304" pitchFamily="18" charset="0"/>
                <a:cs typeface="Times New Roman" panose="02020603050405020304" pitchFamily="18" charset="0"/>
              </a:rPr>
              <a:t>3</a:t>
            </a:r>
            <a:r>
              <a:rPr lang="uz-Latn-UZ" b="1" dirty="0" smtClean="0">
                <a:solidFill>
                  <a:schemeClr val="tx1"/>
                </a:solidFill>
                <a:latin typeface="Times New Roman" panose="02020603050405020304" pitchFamily="18" charset="0"/>
                <a:cs typeface="Times New Roman" panose="02020603050405020304" pitchFamily="18" charset="0"/>
              </a:rPr>
              <a:t>.</a:t>
            </a:r>
            <a:r>
              <a:rPr lang="uz-Cyrl-UZ" dirty="0" smtClean="0">
                <a:solidFill>
                  <a:schemeClr val="tx1"/>
                </a:solidFill>
                <a:latin typeface="Times New Roman" panose="02020603050405020304" pitchFamily="18" charset="0"/>
                <a:cs typeface="Times New Roman" panose="02020603050405020304" pitchFamily="18" charset="0"/>
              </a:rPr>
              <a:t> Pedagogik tizimni takomillashtirishning intensiv va ekstensiv yollari. </a:t>
            </a:r>
            <a:endParaRPr lang="ru-RU" dirty="0" smtClean="0">
              <a:solidFill>
                <a:schemeClr val="tx1"/>
              </a:solidFill>
              <a:latin typeface="Times New Roman" panose="02020603050405020304" pitchFamily="18" charset="0"/>
              <a:cs typeface="Times New Roman" panose="02020603050405020304" pitchFamily="18" charset="0"/>
            </a:endParaRPr>
          </a:p>
          <a:p>
            <a:pPr lvl="0" algn="just"/>
            <a:r>
              <a:rPr lang="uz-Latn-UZ" b="1" dirty="0" smtClean="0">
                <a:solidFill>
                  <a:schemeClr val="tx1"/>
                </a:solidFill>
                <a:latin typeface="Times New Roman" panose="02020603050405020304" pitchFamily="18" charset="0"/>
                <a:cs typeface="Times New Roman" panose="02020603050405020304" pitchFamily="18" charset="0"/>
              </a:rPr>
              <a:t>.</a:t>
            </a:r>
            <a:endParaRPr lang="uz-Cyrl-UZ" dirty="0">
              <a:solidFill>
                <a:schemeClr val="tx1"/>
              </a:solidFill>
              <a:latin typeface="Times New Roman" panose="02020603050405020304" pitchFamily="18"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3850323163"/>
      </p:ext>
    </p:extLst>
  </p:cSld>
  <p:clrMapOvr>
    <a:masterClrMapping/>
  </p:clrMapOvr>
  <mc:AlternateContent xmlns:mc="http://schemas.openxmlformats.org/markup-compatibility/2006">
    <mc:Choice xmlns:p14="http://schemas.microsoft.com/office/powerpoint/2010/main" Requires="p14">
      <p:transition spd="slow" p14:dur="2000" advClick="0" advTm="11259">
        <p:randomBar dir="vert"/>
      </p:transition>
    </mc:Choice>
    <mc:Fallback>
      <p:transition spd="slow" advClick="0" advTm="11259">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42" presetClass="entr" presetSubtype="0" fill="hold" nodeType="withEffect">
                                  <p:stCondLst>
                                    <p:cond delay="0"/>
                                  </p:stCondLst>
                                  <p:childTnLst>
                                    <p:set>
                                      <p:cBhvr>
                                        <p:cTn id="8" dur="1" fill="hold">
                                          <p:stCondLst>
                                            <p:cond delay="0"/>
                                          </p:stCondLst>
                                        </p:cTn>
                                        <p:tgtEl>
                                          <p:spTgt spid="4104"/>
                                        </p:tgtEl>
                                        <p:attrNameLst>
                                          <p:attrName>style.visibility</p:attrName>
                                        </p:attrNameLst>
                                      </p:cBhvr>
                                      <p:to>
                                        <p:strVal val="visible"/>
                                      </p:to>
                                    </p:set>
                                    <p:animEffect transition="in" filter="fade">
                                      <p:cBhvr>
                                        <p:cTn id="9" dur="1000"/>
                                        <p:tgtEl>
                                          <p:spTgt spid="4104"/>
                                        </p:tgtEl>
                                      </p:cBhvr>
                                    </p:animEffect>
                                    <p:anim calcmode="lin" valueType="num">
                                      <p:cBhvr>
                                        <p:cTn id="10" dur="1000" fill="hold"/>
                                        <p:tgtEl>
                                          <p:spTgt spid="4104"/>
                                        </p:tgtEl>
                                        <p:attrNameLst>
                                          <p:attrName>ppt_x</p:attrName>
                                        </p:attrNameLst>
                                      </p:cBhvr>
                                      <p:tavLst>
                                        <p:tav tm="0">
                                          <p:val>
                                            <p:strVal val="#ppt_x"/>
                                          </p:val>
                                        </p:tav>
                                        <p:tav tm="100000">
                                          <p:val>
                                            <p:strVal val="#ppt_x"/>
                                          </p:val>
                                        </p:tav>
                                      </p:tavLst>
                                    </p:anim>
                                    <p:anim calcmode="lin" valueType="num">
                                      <p:cBhvr>
                                        <p:cTn id="11" dur="1000" fill="hold"/>
                                        <p:tgtEl>
                                          <p:spTgt spid="4104"/>
                                        </p:tgtEl>
                                        <p:attrNameLst>
                                          <p:attrName>ppt_y</p:attrName>
                                        </p:attrNameLst>
                                      </p:cBhvr>
                                      <p:tavLst>
                                        <p:tav tm="0">
                                          <p:val>
                                            <p:strVal val="#ppt_y+.1"/>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2000"/>
                                        <p:tgtEl>
                                          <p:spTgt spid="35"/>
                                        </p:tgtEl>
                                      </p:cBhvr>
                                    </p:animEffect>
                                    <p:anim calcmode="lin" valueType="num">
                                      <p:cBhvr>
                                        <p:cTn id="17" dur="2000" fill="hold"/>
                                        <p:tgtEl>
                                          <p:spTgt spid="35"/>
                                        </p:tgtEl>
                                        <p:attrNameLst>
                                          <p:attrName>ppt_w</p:attrName>
                                        </p:attrNameLst>
                                      </p:cBhvr>
                                      <p:tavLst>
                                        <p:tav tm="0" fmla="#ppt_w*sin(2.5*pi*$)">
                                          <p:val>
                                            <p:fltVal val="0"/>
                                          </p:val>
                                        </p:tav>
                                        <p:tav tm="100000">
                                          <p:val>
                                            <p:fltVal val="1"/>
                                          </p:val>
                                        </p:tav>
                                      </p:tavLst>
                                    </p:anim>
                                    <p:anim calcmode="lin" valueType="num">
                                      <p:cBhvr>
                                        <p:cTn id="18" dur="2000" fill="hold"/>
                                        <p:tgtEl>
                                          <p:spTgt spid="35"/>
                                        </p:tgtEl>
                                        <p:attrNameLst>
                                          <p:attrName>ppt_h</p:attrName>
                                        </p:attrNameLst>
                                      </p:cBhvr>
                                      <p:tavLst>
                                        <p:tav tm="0">
                                          <p:val>
                                            <p:strVal val="#ppt_h"/>
                                          </p:val>
                                        </p:tav>
                                        <p:tav tm="100000">
                                          <p:val>
                                            <p:strVal val="#ppt_h"/>
                                          </p:val>
                                        </p:tav>
                                      </p:tavLst>
                                    </p:anim>
                                  </p:childTnLst>
                                </p:cTn>
                              </p:par>
                              <p:par>
                                <p:cTn id="19" presetID="42" presetClass="entr" presetSubtype="0" fill="hold" grpId="0"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1000" fill="hold"/>
                                        <p:tgtEl>
                                          <p:spTgt spid="2"/>
                                        </p:tgtEl>
                                        <p:attrNameLst>
                                          <p:attrName>ppt_x</p:attrName>
                                        </p:attrNameLst>
                                      </p:cBhvr>
                                      <p:tavLst>
                                        <p:tav tm="0">
                                          <p:val>
                                            <p:strVal val="#ppt_x"/>
                                          </p:val>
                                        </p:tav>
                                        <p:tav tm="100000">
                                          <p:val>
                                            <p:strVal val="#ppt_x"/>
                                          </p:val>
                                        </p:tav>
                                      </p:tavLst>
                                    </p:anim>
                                    <p:anim calcmode="lin" valueType="num">
                                      <p:cBhvr additive="base">
                                        <p:cTn id="29"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1000" fill="hold"/>
                                        <p:tgtEl>
                                          <p:spTgt spid="6"/>
                                        </p:tgtEl>
                                        <p:attrNameLst>
                                          <p:attrName>ppt_x</p:attrName>
                                        </p:attrNameLst>
                                      </p:cBhvr>
                                      <p:tavLst>
                                        <p:tav tm="0">
                                          <p:val>
                                            <p:strVal val="#ppt_x"/>
                                          </p:val>
                                        </p:tav>
                                        <p:tav tm="100000">
                                          <p:val>
                                            <p:strVal val="#ppt_x"/>
                                          </p:val>
                                        </p:tav>
                                      </p:tavLst>
                                    </p:anim>
                                    <p:anim calcmode="lin" valueType="num">
                                      <p:cBhvr additive="base">
                                        <p:cTn id="35"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1000" fill="hold"/>
                                        <p:tgtEl>
                                          <p:spTgt spid="7"/>
                                        </p:tgtEl>
                                        <p:attrNameLst>
                                          <p:attrName>ppt_x</p:attrName>
                                        </p:attrNameLst>
                                      </p:cBhvr>
                                      <p:tavLst>
                                        <p:tav tm="0">
                                          <p:val>
                                            <p:strVal val="#ppt_x"/>
                                          </p:val>
                                        </p:tav>
                                        <p:tav tm="100000">
                                          <p:val>
                                            <p:strVal val="#ppt_x"/>
                                          </p:val>
                                        </p:tav>
                                      </p:tavLst>
                                    </p:anim>
                                    <p:anim calcmode="lin" valueType="num">
                                      <p:cBhvr additive="base">
                                        <p:cTn id="41"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5" grpId="0" animBg="1"/>
      <p:bldP spid="4" grpId="0"/>
      <p:bldP spid="2" grpId="0" animBg="1"/>
      <p:bldP spid="6"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txBox="1">
            <a:spLocks/>
          </p:cNvSpPr>
          <p:nvPr/>
        </p:nvSpPr>
        <p:spPr bwMode="gray">
          <a:xfrm>
            <a:off x="899592" y="548680"/>
            <a:ext cx="7175351" cy="1793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4200" b="1" kern="1200">
                <a:solidFill>
                  <a:srgbClr val="000000"/>
                </a:solidFill>
                <a:latin typeface="+mj-lt"/>
                <a:ea typeface="+mj-ea"/>
                <a:cs typeface="+mj-cs"/>
              </a:defRPr>
            </a:lvl1pPr>
            <a:lvl2pPr algn="l" rtl="0" eaLnBrk="1" fontAlgn="base" hangingPunct="1">
              <a:spcBef>
                <a:spcPct val="0"/>
              </a:spcBef>
              <a:spcAft>
                <a:spcPct val="0"/>
              </a:spcAft>
              <a:defRPr sz="4200" b="1">
                <a:solidFill>
                  <a:srgbClr val="000000"/>
                </a:solidFill>
                <a:latin typeface="Arial" panose="020B0604020202020204" pitchFamily="34" charset="0"/>
              </a:defRPr>
            </a:lvl2pPr>
            <a:lvl3pPr algn="l" rtl="0" eaLnBrk="1" fontAlgn="base" hangingPunct="1">
              <a:spcBef>
                <a:spcPct val="0"/>
              </a:spcBef>
              <a:spcAft>
                <a:spcPct val="0"/>
              </a:spcAft>
              <a:defRPr sz="4200" b="1">
                <a:solidFill>
                  <a:srgbClr val="000000"/>
                </a:solidFill>
                <a:latin typeface="Arial" panose="020B0604020202020204" pitchFamily="34" charset="0"/>
              </a:defRPr>
            </a:lvl3pPr>
            <a:lvl4pPr algn="l" rtl="0" eaLnBrk="1" fontAlgn="base" hangingPunct="1">
              <a:spcBef>
                <a:spcPct val="0"/>
              </a:spcBef>
              <a:spcAft>
                <a:spcPct val="0"/>
              </a:spcAft>
              <a:defRPr sz="4200" b="1">
                <a:solidFill>
                  <a:srgbClr val="000000"/>
                </a:solidFill>
                <a:latin typeface="Arial" panose="020B0604020202020204" pitchFamily="34" charset="0"/>
              </a:defRPr>
            </a:lvl4pPr>
            <a:lvl5pPr algn="l" rtl="0" eaLnBrk="1" fontAlgn="base" hangingPunct="1">
              <a:spcBef>
                <a:spcPct val="0"/>
              </a:spcBef>
              <a:spcAft>
                <a:spcPct val="0"/>
              </a:spcAft>
              <a:defRPr sz="4200" b="1">
                <a:solidFill>
                  <a:srgbClr val="000000"/>
                </a:solidFill>
                <a:latin typeface="Arial" panose="020B0604020202020204" pitchFamily="34" charset="0"/>
              </a:defRPr>
            </a:lvl5pPr>
            <a:lvl6pPr marL="457200" algn="l" rtl="0" eaLnBrk="1" fontAlgn="base" hangingPunct="1">
              <a:spcBef>
                <a:spcPct val="0"/>
              </a:spcBef>
              <a:spcAft>
                <a:spcPct val="0"/>
              </a:spcAft>
              <a:defRPr sz="4200" b="1">
                <a:solidFill>
                  <a:srgbClr val="000000"/>
                </a:solidFill>
                <a:latin typeface="Arial" panose="020B0604020202020204" pitchFamily="34" charset="0"/>
              </a:defRPr>
            </a:lvl6pPr>
            <a:lvl7pPr marL="914400" algn="l" rtl="0" eaLnBrk="1" fontAlgn="base" hangingPunct="1">
              <a:spcBef>
                <a:spcPct val="0"/>
              </a:spcBef>
              <a:spcAft>
                <a:spcPct val="0"/>
              </a:spcAft>
              <a:defRPr sz="4200" b="1">
                <a:solidFill>
                  <a:srgbClr val="000000"/>
                </a:solidFill>
                <a:latin typeface="Arial" panose="020B0604020202020204" pitchFamily="34" charset="0"/>
              </a:defRPr>
            </a:lvl7pPr>
            <a:lvl8pPr marL="1371600" algn="l" rtl="0" eaLnBrk="1" fontAlgn="base" hangingPunct="1">
              <a:spcBef>
                <a:spcPct val="0"/>
              </a:spcBef>
              <a:spcAft>
                <a:spcPct val="0"/>
              </a:spcAft>
              <a:defRPr sz="4200" b="1">
                <a:solidFill>
                  <a:srgbClr val="000000"/>
                </a:solidFill>
                <a:latin typeface="Arial" panose="020B0604020202020204" pitchFamily="34" charset="0"/>
              </a:defRPr>
            </a:lvl8pPr>
            <a:lvl9pPr marL="1828800" algn="l" rtl="0" eaLnBrk="1" fontAlgn="base" hangingPunct="1">
              <a:spcBef>
                <a:spcPct val="0"/>
              </a:spcBef>
              <a:spcAft>
                <a:spcPct val="0"/>
              </a:spcAft>
              <a:defRPr sz="4200" b="1">
                <a:solidFill>
                  <a:srgbClr val="000000"/>
                </a:solidFill>
                <a:latin typeface="Arial" panose="020B0604020202020204" pitchFamily="34" charset="0"/>
              </a:defRPr>
            </a:lvl9pPr>
          </a:lstStyle>
          <a:p>
            <a:pPr marL="182880" lvl="0" algn="ctr">
              <a:defRPr/>
            </a:pPr>
            <a:endParaRPr lang="en-US" sz="2800" dirty="0" smtClean="0">
              <a:solidFill>
                <a:srgbClr val="0070C0"/>
              </a:solidFill>
              <a:latin typeface="Algerian" panose="04020705040A02060702" pitchFamily="82" charset="0"/>
            </a:endParaRPr>
          </a:p>
          <a:p>
            <a:pPr marL="182880" lvl="0" algn="ctr">
              <a:defRPr/>
            </a:pPr>
            <a:r>
              <a:rPr lang="uz-Latn-UZ" sz="2800" dirty="0" smtClean="0">
                <a:solidFill>
                  <a:srgbClr val="0070C0"/>
                </a:solidFill>
                <a:latin typeface="Algerian" panose="04020705040A02060702" pitchFamily="82" charset="0"/>
              </a:rPr>
              <a:t>1. </a:t>
            </a:r>
            <a:r>
              <a:rPr lang="uz-Cyrl-UZ" sz="2800" dirty="0" smtClean="0"/>
              <a:t>Innovatsion faoliyat asoslari fanini boshqa fanlar bilan bog’liqligi.</a:t>
            </a:r>
            <a:endParaRPr lang="ru-RU" sz="2800" dirty="0" smtClean="0"/>
          </a:p>
          <a:p>
            <a:pPr marL="182880" algn="ctr">
              <a:defRPr/>
            </a:pPr>
            <a:r>
              <a:rPr lang="uz-Cyrl-UZ" altLang="uz-Cyrl-UZ" sz="4800" dirty="0" smtClean="0">
                <a:solidFill>
                  <a:srgbClr val="0070C0"/>
                </a:solidFill>
                <a:latin typeface="PANDA Times UZ"/>
                <a:ea typeface="Times New Roman" panose="02020603050405020304" pitchFamily="18" charset="0"/>
                <a:cs typeface="PANDA Times UZ"/>
              </a:rPr>
              <a:t/>
            </a:r>
            <a:br>
              <a:rPr lang="uz-Cyrl-UZ" altLang="uz-Cyrl-UZ" sz="4800" dirty="0" smtClean="0">
                <a:solidFill>
                  <a:srgbClr val="0070C0"/>
                </a:solidFill>
                <a:latin typeface="PANDA Times UZ"/>
                <a:ea typeface="Times New Roman" panose="02020603050405020304" pitchFamily="18" charset="0"/>
                <a:cs typeface="PANDA Times UZ"/>
              </a:rPr>
            </a:br>
            <a:endParaRPr lang="uz-Cyrl-UZ" sz="4400" dirty="0">
              <a:solidFill>
                <a:srgbClr val="0070C0"/>
              </a:solidFill>
            </a:endParaRPr>
          </a:p>
        </p:txBody>
      </p:sp>
      <p:sp>
        <p:nvSpPr>
          <p:cNvPr id="4" name="Горизонтальный свиток 3"/>
          <p:cNvSpPr/>
          <p:nvPr/>
        </p:nvSpPr>
        <p:spPr>
          <a:xfrm>
            <a:off x="179512" y="980728"/>
            <a:ext cx="8712968" cy="5904656"/>
          </a:xfrm>
          <a:prstGeom prst="horizontalScroll">
            <a:avLst/>
          </a:prstGeom>
          <a:ln>
            <a:solidFill>
              <a:schemeClr val="accent1">
                <a:lumMod val="75000"/>
              </a:schemeClr>
            </a:solidFill>
          </a:ln>
        </p:spPr>
        <p:style>
          <a:lnRef idx="1">
            <a:schemeClr val="accent3"/>
          </a:lnRef>
          <a:fillRef idx="2">
            <a:schemeClr val="accent3"/>
          </a:fillRef>
          <a:effectRef idx="1">
            <a:schemeClr val="accent3"/>
          </a:effectRef>
          <a:fontRef idx="minor">
            <a:schemeClr val="dk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n-US" sz="2000" dirty="0"/>
              <a:t> </a:t>
            </a:r>
            <a:r>
              <a:rPr lang="en-US" sz="2000" dirty="0" smtClean="0"/>
              <a:t> </a:t>
            </a:r>
            <a:r>
              <a:rPr lang="uz-Cyrl-UZ" sz="2000" dirty="0" smtClean="0"/>
              <a:t> “Ta’lim to’g’risida”gi Qonun, “Kadrlar tayyorlash milliy dasturi”, “2004-2009 yillarda maktab ta’limini rivojlantirish Davlat umummilliy dasturi”ni ta’lim jarayoniga tatbiq qilishning sifat va samaradorligini ta’min etish hal qiluvchi mas’uliyatli davri boshlandi.</a:t>
            </a:r>
            <a:endParaRPr lang="ru-RU" sz="2000" dirty="0" smtClean="0"/>
          </a:p>
          <a:p>
            <a:r>
              <a:rPr lang="uz-Cyrl-UZ" sz="2000" dirty="0" smtClean="0"/>
              <a:t>Innovatsion pedagogika talablarini hisobga olib, variativ o’quv rejalar, takomillashtirilgan dasturlar, darsliklarning yangi avlodi tender o’tkazish asosida yaratilmoqda va ta’lim muassasalariga ijara tizimi asosida yetkazilib berilmoqda. Hozirgi taraqqiyotimizning  talablari asosida ta’lim standartlari takomillashtirilib, dasturlar moderenizatsiya qilinib, ta’lim muassasalariga yetkazilib berilmoqda. </a:t>
            </a:r>
            <a:endParaRPr lang="ru-RU" sz="2000" dirty="0" smtClean="0"/>
          </a:p>
        </p:txBody>
      </p:sp>
    </p:spTree>
    <p:custDataLst>
      <p:tags r:id="rId1"/>
    </p:custDataLst>
    <p:extLst>
      <p:ext uri="{BB962C8B-B14F-4D97-AF65-F5344CB8AC3E}">
        <p14:creationId xmlns:p14="http://schemas.microsoft.com/office/powerpoint/2010/main" val="2698190517"/>
      </p:ext>
    </p:extLst>
  </p:cSld>
  <p:clrMapOvr>
    <a:masterClrMapping/>
  </p:clrMapOvr>
  <mc:AlternateContent xmlns:mc="http://schemas.openxmlformats.org/markup-compatibility/2006" xmlns:p14="http://schemas.microsoft.com/office/powerpoint/2010/main">
    <mc:Choice Requires="p14">
      <p:transition spd="slow" p14:dur="2000" advClick="0" advTm="15867">
        <p:circle/>
      </p:transition>
    </mc:Choice>
    <mc:Fallback xmlns="">
      <p:transition spd="slow" advClick="0" advTm="15867">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1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2"/>
          <p:cNvSpPr>
            <a:spLocks noChangeArrowheads="1"/>
          </p:cNvSpPr>
          <p:nvPr/>
        </p:nvSpPr>
        <p:spPr bwMode="auto">
          <a:xfrm>
            <a:off x="785786" y="357166"/>
            <a:ext cx="7704658" cy="6124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uz-Cyrl-UZ" sz="2800" dirty="0" smtClean="0"/>
              <a:t>Ta’lim muassasalarining moddiy bazalari jadallik bilan mustahkamlanmoqda. Yangi kasb – hunar kollejlari, universitetlar va Institutlar qoshida akademik litseylar, maktablarni qurish, rekonstruktsiya qilish, joriy va kapital ta’mirlash, yangi zamonaviy asbob uskunalari, o’quv qurollari, texnika vositalari va kompyuterlashtirish ishlari aniq davlat rejalari asosida amalga oshirilmoqda. Talabalar, o’quvchilar, o’qituvchi va professor o’qituvchilarni sotsial ijtimoiy himoya qilish, moddiy va ma’naviy himoyalash ishlari davlat darajasida ijobiy hal etib borilmoqda. </a:t>
            </a:r>
            <a:endParaRPr lang="ru-RU" sz="2800" dirty="0" smtClean="0"/>
          </a:p>
          <a:p>
            <a:pPr algn="ctr"/>
            <a:endParaRPr lang="uz-Cyrl-UZ" altLang="uz-Cyrl-UZ"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189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21328">
        <p15:prstTrans prst="curtains"/>
      </p:transition>
    </mc:Choice>
    <mc:Fallback xmlns="">
      <p:transition spd="slow" advClick="0" advTm="21328">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Группа 3"/>
          <p:cNvGrpSpPr/>
          <p:nvPr/>
        </p:nvGrpSpPr>
        <p:grpSpPr>
          <a:xfrm>
            <a:off x="228600" y="1412776"/>
            <a:ext cx="8663880" cy="4817717"/>
            <a:chOff x="0" y="0"/>
            <a:chExt cx="8807896" cy="2736304"/>
          </a:xfrm>
        </p:grpSpPr>
        <p:sp>
          <p:nvSpPr>
            <p:cNvPr id="5" name="Скругленный прямоугольник 4"/>
            <p:cNvSpPr/>
            <p:nvPr/>
          </p:nvSpPr>
          <p:spPr>
            <a:xfrm>
              <a:off x="0" y="0"/>
              <a:ext cx="8686800" cy="2558403"/>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Скругленный прямоугольник 4"/>
            <p:cNvSpPr/>
            <p:nvPr/>
          </p:nvSpPr>
          <p:spPr>
            <a:xfrm>
              <a:off x="44896" y="177901"/>
              <a:ext cx="8763000" cy="255840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8110" tIns="118110" rIns="118110" bIns="118110" numCol="1" spcCol="1270" anchor="t" anchorCtr="0">
              <a:noAutofit/>
            </a:bodyPr>
            <a:lstStyle/>
            <a:p>
              <a:pPr lvl="0" algn="ctr" defTabSz="1377950">
                <a:lnSpc>
                  <a:spcPct val="90000"/>
                </a:lnSpc>
                <a:spcBef>
                  <a:spcPct val="0"/>
                </a:spcBef>
                <a:spcAft>
                  <a:spcPct val="35000"/>
                </a:spcAft>
              </a:pPr>
              <a:endParaRPr lang="ru-RU" sz="2400" b="1" kern="1200" dirty="0">
                <a:solidFill>
                  <a:schemeClr val="accent2">
                    <a:lumMod val="20000"/>
                    <a:lumOff val="80000"/>
                  </a:schemeClr>
                </a:solidFill>
              </a:endParaRPr>
            </a:p>
          </p:txBody>
        </p:sp>
      </p:grpSp>
      <p:sp>
        <p:nvSpPr>
          <p:cNvPr id="10" name="Прямоугольник 9"/>
          <p:cNvSpPr/>
          <p:nvPr/>
        </p:nvSpPr>
        <p:spPr>
          <a:xfrm>
            <a:off x="323528" y="1726000"/>
            <a:ext cx="8421000" cy="3539430"/>
          </a:xfrm>
          <a:prstGeom prst="rect">
            <a:avLst/>
          </a:prstGeom>
        </p:spPr>
        <p:txBody>
          <a:bodyPr wrap="square">
            <a:spAutoFit/>
          </a:bodyPr>
          <a:lstStyle/>
          <a:p>
            <a:r>
              <a:rPr lang="uz-Cyrl-UZ" sz="2800" dirty="0" smtClean="0"/>
              <a:t>Qisqa qilib aytadigan bo’lsak, xalq ta’limi xodimlari, professor o’qituvchilarga zamonaviy talablar asosida jixozlangan sinflar, auditoriyalar, laboratoriya, axborot – resurs kutubxonalari yaratilib, ijodiy ishlash uchun barcha shart  - sharoit yaratilib berilmoqda. </a:t>
            </a:r>
            <a:endParaRPr lang="ru-RU" sz="2800" dirty="0" smtClean="0"/>
          </a:p>
          <a:p>
            <a:r>
              <a:rPr lang="uz-Cyrl-UZ" sz="2800" dirty="0" smtClean="0"/>
              <a:t>. </a:t>
            </a:r>
            <a:endParaRPr lang="en-US" sz="2800" dirty="0" smtClean="0"/>
          </a:p>
          <a:p>
            <a:endParaRPr lang="ru-RU" sz="2800" dirty="0"/>
          </a:p>
        </p:txBody>
      </p:sp>
    </p:spTree>
    <p:custDataLst>
      <p:tags r:id="rId1"/>
    </p:custDataLst>
    <p:extLst>
      <p:ext uri="{BB962C8B-B14F-4D97-AF65-F5344CB8AC3E}">
        <p14:creationId xmlns:p14="http://schemas.microsoft.com/office/powerpoint/2010/main" val="1230614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17363">
        <p15:prstTrans prst="pageCurlDouble"/>
      </p:transition>
    </mc:Choice>
    <mc:Fallback xmlns="">
      <p:transition spd="slow" advClick="0" advTm="17363">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lstStyle/>
          <a:p>
            <a:r>
              <a:rPr lang="uz-Cyrl-UZ" sz="2800" b="1" dirty="0" smtClean="0"/>
              <a:t>Davlat ta’lim standartlarini </a:t>
            </a:r>
            <a:r>
              <a:rPr lang="uz-Cyrl-UZ" sz="2800" dirty="0" smtClean="0"/>
              <a:t>to’la o’zlashtirishni kafolatlash shu kundagi eng dolzarb, kechiktirib bo’lmas vazifalardan biri bo’lib qolmoqda. </a:t>
            </a:r>
            <a:endParaRPr lang="ru-RU" sz="2800" dirty="0" smtClean="0"/>
          </a:p>
          <a:p>
            <a:r>
              <a:rPr lang="uz-Cyrl-UZ" sz="2800" dirty="0" smtClean="0"/>
              <a:t>Bu degani </a:t>
            </a:r>
            <a:r>
              <a:rPr lang="uz-Cyrl-UZ" sz="2800" b="1" dirty="0" smtClean="0"/>
              <a:t>yangicha, innovatsion sharoitda</a:t>
            </a:r>
            <a:r>
              <a:rPr lang="uz-Cyrl-UZ" sz="2800" dirty="0" smtClean="0"/>
              <a:t>, o’qituvchilarni o’zlarini yangicha ishlash – ya’ni, innovatsion faoliyat yuritishlarini taqozo etadi. Shuning uchun ham an’anaviy pedagogika asosida yangi – innovatsion pedagogika ta’lim jarayoniga kirib kelmoqda.</a:t>
            </a:r>
            <a:endParaRPr lang="ru-RU" sz="2800" dirty="0" smtClean="0"/>
          </a:p>
          <a:p>
            <a:r>
              <a:rPr lang="uz-Cyrl-UZ" sz="2800" dirty="0" smtClean="0"/>
              <a:t>Jahon olimlari va mutaxassislari innovatsion pedagogika haqida jiddiy fikrlar bildirmoqdalar. </a:t>
            </a:r>
            <a:endParaRPr lang="ru-RU" sz="2800" dirty="0" smtClean="0"/>
          </a:p>
          <a:p>
            <a:endParaRPr lang="ru-RU" sz="28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lstStyle/>
          <a:p>
            <a:r>
              <a:rPr lang="uz-Cyrl-UZ" sz="2800" dirty="0" smtClean="0">
                <a:latin typeface="Times New Roman" pitchFamily="18" charset="0"/>
                <a:cs typeface="Times New Roman" pitchFamily="18" charset="0"/>
              </a:rPr>
              <a:t>Innovatsion pedagogikaning asosiy vazifasi xukumron bo’lib turgan butun o’quv – tarbiya nazariyasini innovatsion asosda qayta tashkil etib, o’zgartirish zarur demoqdalar. </a:t>
            </a:r>
            <a:endParaRPr lang="ru-RU" sz="2800" dirty="0" smtClean="0">
              <a:latin typeface="Times New Roman" pitchFamily="18" charset="0"/>
              <a:cs typeface="Times New Roman" pitchFamily="18" charset="0"/>
            </a:endParaRPr>
          </a:p>
          <a:p>
            <a:r>
              <a:rPr lang="uz-Cyrl-UZ" sz="2800" dirty="0" smtClean="0">
                <a:latin typeface="Times New Roman" pitchFamily="18" charset="0"/>
                <a:cs typeface="Times New Roman" pitchFamily="18" charset="0"/>
              </a:rPr>
              <a:t>Innovatsion pedagogika – xukumron nazariya, nazariy va amaliy muammolarni yechish asos qilib olingan. Innovatorlar fikricha, odatdagi mumtoz pedagogik nazariyalari eskirib qolgan, yangi sharoitda hozirgi avlodni bu yo’l bilan tarbiyalash mumkin emas. Shunday vaziyatda butun o’quv tarbiya tizimi nazariyasini innovatsion asosda qayta tashkil etib, o’zgartirish zaruriyati tug’ilmoqda. </a:t>
            </a:r>
            <a:endParaRPr lang="ru-RU" sz="2800" dirty="0" smtClean="0">
              <a:latin typeface="Times New Roman" pitchFamily="18" charset="0"/>
              <a:cs typeface="Times New Roman" pitchFamily="18" charset="0"/>
            </a:endParaRPr>
          </a:p>
          <a:p>
            <a:endParaRPr lang="ru-RU" sz="28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500042"/>
            <a:ext cx="8572560" cy="5626121"/>
          </a:xfrm>
        </p:spPr>
        <p:txBody>
          <a:bodyPr/>
          <a:lstStyle/>
          <a:p>
            <a:r>
              <a:rPr lang="uz-Cyrl-UZ" sz="2400" dirty="0" smtClean="0">
                <a:latin typeface="Times New Roman" pitchFamily="18" charset="0"/>
                <a:cs typeface="Times New Roman" pitchFamily="18" charset="0"/>
              </a:rPr>
              <a:t>Bizga ma’lumki, ta’lim – tarbiya to’g’risidagi ilmiy fikrlar tizimidir. Insonning shakllanganligi , rivojlanganligi  va tarbiyasi haqidagi bilim va ularning yuksalish darajasi talabga muvofiqligi ob’ektivlikning yagona talabidir.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Kuchli, ta’sirchan va mustahkam tarbiya tizimini faqatgina fan o’rgangan ob’ektiv asoslar va amaliyotdagi tasdiqlangan qoidalar yordamida rivojlantirish mumkin. Bu, albatta, innovatsion pedagogika bilan bog’liq.</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Ko’pincha, innovatsion pedagogikani an’anaviy pedagogikaga nisbatan alternativ deb ataydilar. Bu fikrga qo’shilmaslik mumkin emas, hech bo’lmaganda eng oddiy tushunchalar bo’yicha: sinf, o’quvchi, mazmun va darsliklar ham bu holda yo’qolib ketmaydi-ku. Agar pedagogik tizim saqlanganicha qolsa, unda uni faqatgina</a:t>
            </a:r>
            <a:r>
              <a:rPr lang="en-US" sz="2400" dirty="0" smtClean="0">
                <a:latin typeface="Times New Roman" pitchFamily="18" charset="0"/>
                <a:cs typeface="Times New Roman" pitchFamily="18" charset="0"/>
              </a:rPr>
              <a:t> m</a:t>
            </a:r>
            <a:r>
              <a:rPr lang="uz-Cyrl-UZ" sz="2400" dirty="0" smtClean="0">
                <a:latin typeface="Times New Roman" pitchFamily="18" charset="0"/>
                <a:cs typeface="Times New Roman" pitchFamily="18" charset="0"/>
              </a:rPr>
              <a:t>ukammalshatirish, takomillashtirish haqida gapirish mumkin. </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768997"/>
          </a:xfrm>
        </p:spPr>
        <p:txBody>
          <a:bodyPr>
            <a:normAutofit lnSpcReduction="10000"/>
          </a:bodyPr>
          <a:lstStyle/>
          <a:p>
            <a:r>
              <a:rPr lang="uz-Cyrl-UZ" sz="2400" dirty="0" smtClean="0">
                <a:latin typeface="Times New Roman" pitchFamily="18" charset="0"/>
                <a:cs typeface="Times New Roman" pitchFamily="18" charset="0"/>
              </a:rPr>
              <a:t>Umuman pedagogik jarayon doimo pedagogik tizim asosida kechadi.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Pedagogik tizim – bu komponentlarning birlashuvidan tashkil topadi va o’zgarishlar natijasida ham o’z mustahkamligini saqlab qoladi. Agar o’zgarish (yangiliklar) chegarasida oshib (qo’llanilganda) u buzilib, yangi tizim kirib kelishi va boshqa xususiyatlar paydo bo’ladi.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Pedagogik tizim elementlarning juda chidamli va mustahkam majmuidir. Professor V.P.Bespalkoning qaysi davr pedagogik sistemasi bo’lmasin o’zaro bog’langan quyidagi elementlar variantlaridan iboratdir: 1 – o’quvchilar, 2 – ta’lim – tarbiya maqsadi (umumiy va xususiy), 3 – tarbiya mazmuni, 4 – tarbiya jarayoni (xususiy tarbiya va ta’lim), 5 – o’qituvchilar (va o’qitishda texnika vositalari), 6 – tarbiyaviy ishlarni tashkiliy formalari. Bu sistemani har bir elementlarini istalgancha detallashtirib joylashtirish mumkin.</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57" name="Rectangle 2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2529" name="Group 1"/>
          <p:cNvGrpSpPr>
            <a:grpSpLocks noChangeAspect="1"/>
          </p:cNvGrpSpPr>
          <p:nvPr/>
        </p:nvGrpSpPr>
        <p:grpSpPr bwMode="auto">
          <a:xfrm>
            <a:off x="857224" y="1714488"/>
            <a:ext cx="7583475" cy="3874752"/>
            <a:chOff x="2253" y="7297"/>
            <a:chExt cx="8088" cy="4673"/>
          </a:xfrm>
        </p:grpSpPr>
        <p:sp>
          <p:nvSpPr>
            <p:cNvPr id="22556" name="AutoShape 28"/>
            <p:cNvSpPr>
              <a:spLocks noChangeAspect="1" noChangeArrowheads="1" noTextEdit="1"/>
            </p:cNvSpPr>
            <p:nvPr/>
          </p:nvSpPr>
          <p:spPr bwMode="auto">
            <a:xfrm>
              <a:off x="2253" y="7297"/>
              <a:ext cx="8088" cy="4673"/>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2555" name="Text Box 27"/>
            <p:cNvSpPr txBox="1">
              <a:spLocks noChangeArrowheads="1"/>
            </p:cNvSpPr>
            <p:nvPr/>
          </p:nvSpPr>
          <p:spPr bwMode="auto">
            <a:xfrm>
              <a:off x="2781" y="7470"/>
              <a:ext cx="1439"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М</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aqsad</a:t>
              </a:r>
              <a:endParaRPr kumimoji="0" lang="en-US" sz="1800" b="0" i="0" u="none" strike="noStrike" cap="none" normalizeH="0" baseline="0" smtClean="0">
                <a:ln>
                  <a:noFill/>
                </a:ln>
                <a:solidFill>
                  <a:schemeClr val="tx1"/>
                </a:solidFill>
                <a:effectLst/>
                <a:latin typeface="Arial" pitchFamily="34" charset="0"/>
              </a:endParaRPr>
            </a:p>
          </p:txBody>
        </p:sp>
        <p:sp>
          <p:nvSpPr>
            <p:cNvPr id="22554" name="Text Box 26"/>
            <p:cNvSpPr txBox="1">
              <a:spLocks noChangeArrowheads="1"/>
            </p:cNvSpPr>
            <p:nvPr/>
          </p:nvSpPr>
          <p:spPr bwMode="auto">
            <a:xfrm>
              <a:off x="4941" y="7470"/>
              <a:ext cx="216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Мо</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slik darajasi</a:t>
              </a:r>
              <a:endParaRPr kumimoji="0" lang="en-US" sz="1800" b="0" i="0" u="none" strike="noStrike" cap="none" normalizeH="0" baseline="0" smtClean="0">
                <a:ln>
                  <a:noFill/>
                </a:ln>
                <a:solidFill>
                  <a:schemeClr val="tx1"/>
                </a:solidFill>
                <a:effectLst/>
                <a:latin typeface="Arial" pitchFamily="34" charset="0"/>
              </a:endParaRPr>
            </a:p>
          </p:txBody>
        </p:sp>
        <p:sp>
          <p:nvSpPr>
            <p:cNvPr id="22553" name="Text Box 25"/>
            <p:cNvSpPr txBox="1">
              <a:spLocks noChangeArrowheads="1"/>
            </p:cNvSpPr>
            <p:nvPr/>
          </p:nvSpPr>
          <p:spPr bwMode="auto">
            <a:xfrm>
              <a:off x="8181" y="7470"/>
              <a:ext cx="1442"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Natija</a:t>
              </a:r>
              <a:endParaRPr kumimoji="0" lang="en-US" sz="1800" b="0" i="0" u="none" strike="noStrike" cap="none" normalizeH="0" baseline="0" smtClean="0">
                <a:ln>
                  <a:noFill/>
                </a:ln>
                <a:solidFill>
                  <a:schemeClr val="tx1"/>
                </a:solidFill>
                <a:effectLst/>
                <a:latin typeface="Arial" pitchFamily="34" charset="0"/>
              </a:endParaRPr>
            </a:p>
          </p:txBody>
        </p:sp>
        <p:sp>
          <p:nvSpPr>
            <p:cNvPr id="22552" name="Text Box 24"/>
            <p:cNvSpPr txBox="1">
              <a:spLocks noChangeArrowheads="1"/>
            </p:cNvSpPr>
            <p:nvPr/>
          </p:nvSpPr>
          <p:spPr bwMode="auto">
            <a:xfrm>
              <a:off x="2781" y="8731"/>
              <a:ext cx="1439"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Pedagog</a:t>
              </a:r>
              <a:endParaRPr kumimoji="0" lang="en-US" sz="1800" b="0" i="0" u="none" strike="noStrike" cap="none" normalizeH="0" baseline="0" dirty="0" smtClean="0">
                <a:ln>
                  <a:noFill/>
                </a:ln>
                <a:solidFill>
                  <a:schemeClr val="tx1"/>
                </a:solidFill>
                <a:effectLst/>
                <a:latin typeface="Arial" pitchFamily="34" charset="0"/>
              </a:endParaRPr>
            </a:p>
          </p:txBody>
        </p:sp>
        <p:sp>
          <p:nvSpPr>
            <p:cNvPr id="22551" name="Text Box 23"/>
            <p:cNvSpPr txBox="1">
              <a:spLocks noChangeArrowheads="1"/>
            </p:cNvSpPr>
            <p:nvPr/>
          </p:nvSpPr>
          <p:spPr bwMode="auto">
            <a:xfrm>
              <a:off x="5302" y="8731"/>
              <a:ext cx="1437"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Boshqarish</a:t>
              </a:r>
              <a:endParaRPr kumimoji="0" lang="en-US" sz="1800" b="0" i="0" u="none" strike="noStrike" cap="none" normalizeH="0" baseline="0" smtClean="0">
                <a:ln>
                  <a:noFill/>
                </a:ln>
                <a:solidFill>
                  <a:schemeClr val="tx1"/>
                </a:solidFill>
                <a:effectLst/>
                <a:latin typeface="Arial" pitchFamily="34" charset="0"/>
              </a:endParaRPr>
            </a:p>
          </p:txBody>
        </p:sp>
        <p:sp>
          <p:nvSpPr>
            <p:cNvPr id="22550" name="Text Box 22"/>
            <p:cNvSpPr txBox="1">
              <a:spLocks noChangeArrowheads="1"/>
            </p:cNvSpPr>
            <p:nvPr/>
          </p:nvSpPr>
          <p:spPr bwMode="auto">
            <a:xfrm>
              <a:off x="7641" y="8731"/>
              <a:ext cx="2520" cy="54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Та</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’lim oluvchilar</a:t>
              </a:r>
              <a:endParaRPr kumimoji="0" lang="en-US" sz="1800" b="0" i="0" u="none" strike="noStrike" cap="none" normalizeH="0" baseline="0" smtClean="0">
                <a:ln>
                  <a:noFill/>
                </a:ln>
                <a:solidFill>
                  <a:schemeClr val="tx1"/>
                </a:solidFill>
                <a:effectLst/>
                <a:latin typeface="Arial" pitchFamily="34" charset="0"/>
              </a:endParaRPr>
            </a:p>
          </p:txBody>
        </p:sp>
        <p:sp>
          <p:nvSpPr>
            <p:cNvPr id="22549" name="Text Box 21"/>
            <p:cNvSpPr txBox="1">
              <a:spLocks noChangeArrowheads="1"/>
            </p:cNvSpPr>
            <p:nvPr/>
          </p:nvSpPr>
          <p:spPr bwMode="auto">
            <a:xfrm>
              <a:off x="5121" y="10350"/>
              <a:ext cx="1799" cy="72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 Innovatsion texnologiya</a:t>
              </a:r>
              <a:endParaRPr kumimoji="0" lang="en-US" sz="1800" b="0" i="0" u="none" strike="noStrike" cap="none" normalizeH="0" baseline="0" smtClean="0">
                <a:ln>
                  <a:noFill/>
                </a:ln>
                <a:solidFill>
                  <a:schemeClr val="tx1"/>
                </a:solidFill>
                <a:effectLst/>
                <a:latin typeface="Arial" pitchFamily="34" charset="0"/>
              </a:endParaRPr>
            </a:p>
          </p:txBody>
        </p:sp>
        <p:sp>
          <p:nvSpPr>
            <p:cNvPr id="22548" name="Text Box 20"/>
            <p:cNvSpPr txBox="1">
              <a:spLocks noChangeArrowheads="1"/>
            </p:cNvSpPr>
            <p:nvPr/>
          </p:nvSpPr>
          <p:spPr bwMode="auto">
            <a:xfrm>
              <a:off x="2601" y="11430"/>
              <a:ext cx="1440"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Ма</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zmun</a:t>
              </a:r>
              <a:endParaRPr kumimoji="0" lang="en-US" sz="1800" b="0" i="0" u="none" strike="noStrike" cap="none" normalizeH="0" baseline="0" smtClean="0">
                <a:ln>
                  <a:noFill/>
                </a:ln>
                <a:solidFill>
                  <a:schemeClr val="tx1"/>
                </a:solidFill>
                <a:effectLst/>
                <a:latin typeface="Arial" pitchFamily="34" charset="0"/>
              </a:endParaRPr>
            </a:p>
          </p:txBody>
        </p:sp>
        <p:sp>
          <p:nvSpPr>
            <p:cNvPr id="22547" name="Text Box 19"/>
            <p:cNvSpPr txBox="1">
              <a:spLocks noChangeArrowheads="1"/>
            </p:cNvSpPr>
            <p:nvPr/>
          </p:nvSpPr>
          <p:spPr bwMode="auto">
            <a:xfrm>
              <a:off x="5302" y="11430"/>
              <a:ext cx="1438"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Ме</a:t>
              </a: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todlar</a:t>
              </a:r>
              <a:endParaRPr kumimoji="0" lang="en-US" sz="1800" b="0" i="0" u="none" strike="noStrike" cap="none" normalizeH="0" baseline="0" smtClean="0">
                <a:ln>
                  <a:noFill/>
                </a:ln>
                <a:solidFill>
                  <a:schemeClr val="tx1"/>
                </a:solidFill>
                <a:effectLst/>
                <a:latin typeface="Arial" pitchFamily="34" charset="0"/>
              </a:endParaRPr>
            </a:p>
          </p:txBody>
        </p:sp>
        <p:sp>
          <p:nvSpPr>
            <p:cNvPr id="22546" name="Text Box 18"/>
            <p:cNvSpPr txBox="1">
              <a:spLocks noChangeArrowheads="1"/>
            </p:cNvSpPr>
            <p:nvPr/>
          </p:nvSpPr>
          <p:spPr bwMode="auto">
            <a:xfrm>
              <a:off x="7821" y="11430"/>
              <a:ext cx="1439" cy="54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Vosit</a:t>
              </a:r>
              <a:r>
                <a:rPr kumimoji="0" lang="uz-Cyrl-UZ" sz="1100" b="0" i="0" u="none" strike="noStrike" cap="none" normalizeH="0" baseline="0" smtClean="0">
                  <a:ln>
                    <a:noFill/>
                  </a:ln>
                  <a:solidFill>
                    <a:schemeClr val="tx1"/>
                  </a:solidFill>
                  <a:effectLst/>
                  <a:latin typeface="Calibri" pitchFamily="34" charset="0"/>
                  <a:ea typeface="Times New Roman" pitchFamily="18" charset="0"/>
                  <a:cs typeface="Times New Roman" pitchFamily="18" charset="0"/>
                </a:rPr>
                <a:t>а</a:t>
              </a:r>
              <a:endParaRPr kumimoji="0" lang="uz-Cyrl-UZ" sz="1800" b="0" i="0" u="none" strike="noStrike" cap="none" normalizeH="0" baseline="0" smtClean="0">
                <a:ln>
                  <a:noFill/>
                </a:ln>
                <a:solidFill>
                  <a:schemeClr val="tx1"/>
                </a:solidFill>
                <a:effectLst/>
                <a:latin typeface="Arial" pitchFamily="34" charset="0"/>
              </a:endParaRPr>
            </a:p>
          </p:txBody>
        </p:sp>
        <p:sp>
          <p:nvSpPr>
            <p:cNvPr id="22545" name="Line 17"/>
            <p:cNvSpPr>
              <a:spLocks noChangeShapeType="1"/>
            </p:cNvSpPr>
            <p:nvPr/>
          </p:nvSpPr>
          <p:spPr bwMode="auto">
            <a:xfrm>
              <a:off x="4041" y="11640"/>
              <a:ext cx="1261"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44" name="Line 16"/>
            <p:cNvSpPr>
              <a:spLocks noChangeShapeType="1"/>
            </p:cNvSpPr>
            <p:nvPr/>
          </p:nvSpPr>
          <p:spPr bwMode="auto">
            <a:xfrm>
              <a:off x="6741" y="11610"/>
              <a:ext cx="108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43" name="Line 15"/>
            <p:cNvSpPr>
              <a:spLocks noChangeShapeType="1"/>
            </p:cNvSpPr>
            <p:nvPr/>
          </p:nvSpPr>
          <p:spPr bwMode="auto">
            <a:xfrm>
              <a:off x="6921" y="10709"/>
              <a:ext cx="1800" cy="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42" name="Line 14"/>
            <p:cNvSpPr>
              <a:spLocks noChangeShapeType="1"/>
            </p:cNvSpPr>
            <p:nvPr/>
          </p:nvSpPr>
          <p:spPr bwMode="auto">
            <a:xfrm flipH="1">
              <a:off x="3322" y="10709"/>
              <a:ext cx="1799" cy="2"/>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41" name="Line 13"/>
            <p:cNvSpPr>
              <a:spLocks noChangeShapeType="1"/>
            </p:cNvSpPr>
            <p:nvPr/>
          </p:nvSpPr>
          <p:spPr bwMode="auto">
            <a:xfrm>
              <a:off x="4220" y="8910"/>
              <a:ext cx="1082"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40" name="Line 12"/>
            <p:cNvSpPr>
              <a:spLocks noChangeShapeType="1"/>
            </p:cNvSpPr>
            <p:nvPr/>
          </p:nvSpPr>
          <p:spPr bwMode="auto">
            <a:xfrm>
              <a:off x="6741" y="8910"/>
              <a:ext cx="90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9" name="Line 11"/>
            <p:cNvSpPr>
              <a:spLocks noChangeShapeType="1"/>
            </p:cNvSpPr>
            <p:nvPr/>
          </p:nvSpPr>
          <p:spPr bwMode="auto">
            <a:xfrm flipV="1">
              <a:off x="6021" y="8010"/>
              <a:ext cx="0" cy="72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8" name="Line 10"/>
            <p:cNvSpPr>
              <a:spLocks noChangeShapeType="1"/>
            </p:cNvSpPr>
            <p:nvPr/>
          </p:nvSpPr>
          <p:spPr bwMode="auto">
            <a:xfrm>
              <a:off x="2421" y="7649"/>
              <a:ext cx="36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7" name="Line 9"/>
            <p:cNvSpPr>
              <a:spLocks noChangeShapeType="1"/>
            </p:cNvSpPr>
            <p:nvPr/>
          </p:nvSpPr>
          <p:spPr bwMode="auto">
            <a:xfrm flipH="1">
              <a:off x="6561" y="8010"/>
              <a:ext cx="2160" cy="721"/>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6" name="Line 8"/>
            <p:cNvSpPr>
              <a:spLocks noChangeShapeType="1"/>
            </p:cNvSpPr>
            <p:nvPr/>
          </p:nvSpPr>
          <p:spPr bwMode="auto">
            <a:xfrm flipH="1">
              <a:off x="9621" y="7649"/>
              <a:ext cx="719"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5" name="Line 7"/>
            <p:cNvSpPr>
              <a:spLocks noChangeShapeType="1"/>
            </p:cNvSpPr>
            <p:nvPr/>
          </p:nvSpPr>
          <p:spPr bwMode="auto">
            <a:xfrm>
              <a:off x="3322" y="9271"/>
              <a:ext cx="0" cy="2159"/>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2534" name="Line 6"/>
            <p:cNvSpPr>
              <a:spLocks noChangeShapeType="1"/>
            </p:cNvSpPr>
            <p:nvPr/>
          </p:nvSpPr>
          <p:spPr bwMode="auto">
            <a:xfrm flipV="1">
              <a:off x="8721" y="9270"/>
              <a:ext cx="0" cy="216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ru-RU"/>
            </a:p>
          </p:txBody>
        </p:sp>
        <p:sp>
          <p:nvSpPr>
            <p:cNvPr id="22533" name="Line 5"/>
            <p:cNvSpPr>
              <a:spLocks noChangeShapeType="1"/>
            </p:cNvSpPr>
            <p:nvPr/>
          </p:nvSpPr>
          <p:spPr bwMode="auto">
            <a:xfrm>
              <a:off x="2421" y="7650"/>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2532" name="Line 4"/>
            <p:cNvSpPr>
              <a:spLocks noChangeShapeType="1"/>
            </p:cNvSpPr>
            <p:nvPr/>
          </p:nvSpPr>
          <p:spPr bwMode="auto">
            <a:xfrm>
              <a:off x="2421" y="9090"/>
              <a:ext cx="36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2531" name="Line 3"/>
            <p:cNvSpPr>
              <a:spLocks noChangeShapeType="1"/>
            </p:cNvSpPr>
            <p:nvPr/>
          </p:nvSpPr>
          <p:spPr bwMode="auto">
            <a:xfrm>
              <a:off x="10341" y="7650"/>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sp>
          <p:nvSpPr>
            <p:cNvPr id="22530" name="Line 2"/>
            <p:cNvSpPr>
              <a:spLocks noChangeShapeType="1"/>
            </p:cNvSpPr>
            <p:nvPr/>
          </p:nvSpPr>
          <p:spPr bwMode="auto">
            <a:xfrm flipH="1">
              <a:off x="10161" y="9090"/>
              <a:ext cx="1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ru-RU"/>
            </a:p>
          </p:txBody>
        </p:sp>
      </p:grpSp>
      <p:sp>
        <p:nvSpPr>
          <p:cNvPr id="22568" name="Rectangle 40"/>
          <p:cNvSpPr>
            <a:spLocks noChangeArrowheads="1"/>
          </p:cNvSpPr>
          <p:nvPr/>
        </p:nvSpPr>
        <p:spPr bwMode="auto">
          <a:xfrm>
            <a:off x="714348" y="642918"/>
            <a:ext cx="692948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just" defTabSz="914400" rtl="0" eaLnBrk="1" fontAlgn="base" latinLnBrk="0" hangingPunct="1">
              <a:lnSpc>
                <a:spcPct val="100000"/>
              </a:lnSpc>
              <a:spcBef>
                <a:spcPct val="0"/>
              </a:spcBef>
              <a:spcAft>
                <a:spcPct val="0"/>
              </a:spcAft>
              <a:buClrTx/>
              <a:buSzTx/>
              <a:buFontTx/>
              <a:buNone/>
              <a:tabLst>
                <a:tab pos="90488" algn="l"/>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Unda pedagogik tizimni quyidagicha modelini keltirish mumkin:</a:t>
            </a:r>
            <a:endParaRPr kumimoji="0" lang="uz-Cyrl-UZ" sz="2800" b="0" i="0" u="none" strike="noStrike" cap="none" normalizeH="0" baseline="0" dirty="0" smtClean="0">
              <a:ln>
                <a:noFill/>
              </a:ln>
              <a:solidFill>
                <a:schemeClr val="tx1"/>
              </a:solidFill>
              <a:effectLst/>
              <a:latin typeface="Arial" pitchFamily="34" charset="0"/>
            </a:endParaRPr>
          </a:p>
        </p:txBody>
      </p:sp>
    </p:spTree>
    <p:custDataLst>
      <p:tags r:id="rId1"/>
    </p:custDataLst>
    <p:extLst>
      <p:ext uri="{BB962C8B-B14F-4D97-AF65-F5344CB8AC3E}">
        <p14:creationId xmlns:p14="http://schemas.microsoft.com/office/powerpoint/2010/main" val="1196808984"/>
      </p:ext>
    </p:extLst>
  </p:cSld>
  <p:clrMapOvr>
    <a:masterClrMapping/>
  </p:clrMapOvr>
  <mc:AlternateContent xmlns:mc="http://schemas.openxmlformats.org/markup-compatibility/2006" xmlns:p14="http://schemas.microsoft.com/office/powerpoint/2010/main">
    <mc:Choice Requires="p14">
      <p:transition spd="slow" p14:dur="800" advClick="0" advTm="16365">
        <p:circle/>
      </p:transition>
    </mc:Choice>
    <mc:Fallback xmlns="">
      <p:transition spd="slow" advClick="0" advTm="16365">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548680"/>
            <a:ext cx="7344816" cy="4525963"/>
          </a:xfrm>
        </p:spPr>
        <p:txBody>
          <a:bodyPr>
            <a:noAutofit/>
          </a:bodyPr>
          <a:lstStyle/>
          <a:p>
            <a:pPr lvl="0"/>
            <a:r>
              <a:rPr lang="uz-Cyrl-UZ" sz="2400" b="1" dirty="0" smtClean="0">
                <a:latin typeface="Times New Roman" pitchFamily="18" charset="0"/>
                <a:cs typeface="Times New Roman" pitchFamily="18" charset="0"/>
              </a:rPr>
              <a:t>Innovatsion pedagogikaning vujudga kelishi va rivojlanishi</a:t>
            </a:r>
            <a:r>
              <a:rPr lang="en-US" sz="2400" b="1" dirty="0" smtClean="0">
                <a:latin typeface="Times New Roman" pitchFamily="18" charset="0"/>
                <a:cs typeface="Times New Roman" pitchFamily="18" charset="0"/>
              </a:rPr>
              <a:t>.</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Pedagogik tizim komponentlari birlashgan holda o’quv – tarbiyaviy jarayonini texnologiyasini tashkil etadi. Shuni qayd etish kerakki, pedagogik tizim texnologiyalashtirishga qulaylik tug’diradi. Bu o’z navbatida ta’lim tizimini boshqarishga qulaylik yaratadi. Boshqarishga qulaylik doimo yaxshi natijalarga olib keladi. </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Pedagogik tizim har bir komponent elementlari o’quvchini bilim, ko’nikma, malaka olishga muhit yaratadi. Pedagogik tizimni takomillashtirish doim pedagogik jarayonni samaradorligini oshiradi. Ta’limdagi sifat va samaradorlikni oshirish faqat ta’lim tizimini takomillashtirish bilan bog’lanadi. </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7224" y="571480"/>
            <a:ext cx="7182544" cy="5632311"/>
          </a:xfrm>
          <a:prstGeom prst="rect">
            <a:avLst/>
          </a:prstGeom>
        </p:spPr>
        <p:txBody>
          <a:bodyPr wrap="square">
            <a:spAutoFit/>
          </a:bodyPr>
          <a:lstStyle/>
          <a:p>
            <a:r>
              <a:rPr lang="uz-Cyrl-UZ" sz="2000" dirty="0" smtClean="0">
                <a:latin typeface="Times New Roman" pitchFamily="18" charset="0"/>
                <a:cs typeface="Times New Roman" pitchFamily="18" charset="0"/>
              </a:rPr>
              <a:t>Demak, faqatgina innovatsion jarayonlarni pedagogik tizimga bog’lash yoki kiritish orqaligina ta’limda yuqori darajalarga erishish mumkin. Bunda yangiliklarni sekinlik bilan, bosqichma – bosqich kiritish, uni qanchalik foyda keltirishini atroflicha o’ylab, o’lchab amalga kiritish maqsadga muvofiqdir.  Innovatsiyalarni pala – partish, tartibsiz, oldindan natija olishni mo’ljallamay amalga oshirish zarar keltirishi ham mumkin. Innovatsiya chuqurroq bilim olish, o’rganish, o’zlashtirish, keng hajmdagi bilimlarni olishga qaratilmog’i yaxshi natijalar berishi mumkin.</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 Bular doimiy pedagogik muammo bo’lib kelayotgan: o’quv – tarbiyaviy faoliyat motivatsiyasini oshirish, dars jarayonlarida o’quv  materialni hajmini oshirish, o’quv jarayonini jadallashtirish, vaqtni tejash, ko’proq ilg’or metodlardan foydalanish, o’quv – tarbiyaviy ishlarda interfaol usullardan foydalanish, ilg’or texnologiyalarni qo’llash, axborot – kommunikatsion texnologiyalarni joriy qilishdan iborat. Yuqori natijalar beradigan yangi g’oyalar, yangi nazariy bilimlar beruvchi, insonni rivojlanishiga olib keluvchi, tom ma’nodagi innovatsiyalarni yaratish, izlash, joriy etish talab etiladi.</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114503490"/>
      </p:ext>
    </p:extLst>
  </p:cSld>
  <p:clrMapOvr>
    <a:masterClrMapping/>
  </p:clrMapOvr>
  <mc:AlternateContent xmlns:mc="http://schemas.openxmlformats.org/markup-compatibility/2006" xmlns:p14="http://schemas.microsoft.com/office/powerpoint/2010/main">
    <mc:Choice Requires="p14">
      <p:transition spd="slow" p14:dur="2000" advClick="0" advTm="16465">
        <p:split orient="vert"/>
      </p:transition>
    </mc:Choice>
    <mc:Fallback xmlns="">
      <p:transition spd="slow" advClick="0" advTm="16465">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normAutofit lnSpcReduction="10000"/>
          </a:bodyPr>
          <a:lstStyle/>
          <a:p>
            <a:r>
              <a:rPr lang="uz-Cyrl-UZ" sz="2400" dirty="0" smtClean="0">
                <a:latin typeface="Times New Roman" pitchFamily="18" charset="0"/>
                <a:cs typeface="Times New Roman" pitchFamily="18" charset="0"/>
              </a:rPr>
              <a:t>Ko’plab umumiy va xususiy loyihalarni tahlil etib, pedagogik nazariya va amaliyotga tatbiq etilish xususiyat va holatlarini o’rganish asosida umum pedagogik innovatsiyalarni shunday ko’rinishda bo’lishini belgilash mumkin:</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Juda yangi bo’lmasada, doimiy faol bo’lgan, o’zining g’oyasi – ahamiyati jixatdan eskirmagan, o’quv – tarbiya jarayoni texnologiyalarini, o’quv jarayonini optimallashtirish nazariyasi va amaliyotini;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Gumannistik pedagogika va uning nazariy va amaliy jihatlari texnologiyalarini;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Pedagogik tizim jarayonidagi boshqaruvlarni yangi g’oya, yondashuvlar asosida tashkil etilishi;</a:t>
            </a:r>
            <a:endParaRPr lang="ru-RU" sz="2400" dirty="0" smtClean="0">
              <a:latin typeface="Times New Roman" pitchFamily="18" charset="0"/>
              <a:cs typeface="Times New Roman" pitchFamily="18" charset="0"/>
            </a:endParaRPr>
          </a:p>
          <a:p>
            <a:pPr lvl="0"/>
            <a:r>
              <a:rPr lang="uz-Cyrl-UZ" sz="2400" dirty="0" smtClean="0">
                <a:latin typeface="Times New Roman" pitchFamily="18" charset="0"/>
                <a:cs typeface="Times New Roman" pitchFamily="18" charset="0"/>
              </a:rPr>
              <a:t>Yangi g’oyalarga asoslangan texnologiyalar, axborot vositalari va ommaviy kommunikatsiyalarga suyanish kabilar kiradi.</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71472" y="642918"/>
            <a:ext cx="8229600" cy="5626121"/>
          </a:xfrm>
        </p:spPr>
        <p:txBody>
          <a:bodyPr>
            <a:normAutofit lnSpcReduction="10000"/>
          </a:bodyPr>
          <a:lstStyle/>
          <a:p>
            <a:pPr marL="0" indent="0">
              <a:buNone/>
            </a:pPr>
            <a:r>
              <a:rPr lang="uz-Cyrl-UZ" sz="2000" dirty="0" smtClean="0">
                <a:latin typeface="Times New Roman" pitchFamily="18" charset="0"/>
                <a:cs typeface="Times New Roman" pitchFamily="18" charset="0"/>
              </a:rPr>
              <a:t>Innovatsiyani (yangiliklarni) bosh va asosiy yo’nalishlari qilib pedagogik sistemadagi: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Pedagogik sistemaning bir butunligiga;</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 muassasalari;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Pedagogik nazariya;</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O’qituvchi;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Ta’lim oluvchilar;</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Pedagogik texnologiya;</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Mazmun;</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S</a:t>
            </a:r>
            <a:r>
              <a:rPr lang="en-US" sz="2000" dirty="0" smtClean="0">
                <a:latin typeface="Times New Roman" pitchFamily="18" charset="0"/>
                <a:cs typeface="Times New Roman" pitchFamily="18" charset="0"/>
              </a:rPr>
              <a:t>h</a:t>
            </a:r>
            <a:r>
              <a:rPr lang="uz-Cyrl-UZ" sz="2000" dirty="0" smtClean="0">
                <a:latin typeface="Times New Roman" pitchFamily="18" charset="0"/>
                <a:cs typeface="Times New Roman" pitchFamily="18" charset="0"/>
              </a:rPr>
              <a:t>akl, metod, vosita;</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Boshqaruv;</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Maqsad va natijalarni ko’rsatib o’tish mumkin.</a:t>
            </a:r>
            <a:endParaRPr lang="ru-RU" sz="2000" dirty="0" smtClean="0">
              <a:latin typeface="Times New Roman" pitchFamily="18" charset="0"/>
              <a:cs typeface="Times New Roman" pitchFamily="18" charset="0"/>
            </a:endParaRPr>
          </a:p>
          <a:p>
            <a:pPr indent="20638">
              <a:buNone/>
            </a:pPr>
            <a:r>
              <a:rPr lang="uz-Cyrl-UZ" sz="2000" dirty="0" smtClean="0">
                <a:latin typeface="Times New Roman" pitchFamily="18" charset="0"/>
                <a:cs typeface="Times New Roman" pitchFamily="18" charset="0"/>
              </a:rPr>
              <a:t>Chuqur o’zgarishlarni amalga oshirish orqali pedagogik tizimga ta’sir etish asosida innovatsiyani amaliyotga joriy qilish mumkin.</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23528" y="836712"/>
            <a:ext cx="7344816" cy="5411807"/>
          </a:xfrm>
        </p:spPr>
        <p:txBody>
          <a:bodyPr/>
          <a:lstStyle/>
          <a:p>
            <a:pPr lvl="0"/>
            <a:r>
              <a:rPr lang="uz-Cyrl-UZ" sz="1800" b="1" dirty="0" smtClean="0">
                <a:latin typeface="Times New Roman" pitchFamily="18" charset="0"/>
                <a:cs typeface="Times New Roman" pitchFamily="18" charset="0"/>
              </a:rPr>
              <a:t>Pedagogik tizimni takomillashtirishning intensiv va ekstensiv yollari. </a:t>
            </a:r>
            <a:endParaRPr lang="ru-RU" sz="1800" dirty="0" smtClean="0">
              <a:latin typeface="Times New Roman" pitchFamily="18" charset="0"/>
              <a:cs typeface="Times New Roman" pitchFamily="18" charset="0"/>
            </a:endParaRPr>
          </a:p>
          <a:p>
            <a:r>
              <a:rPr lang="uz-Cyrl-UZ" sz="1800" dirty="0" smtClean="0">
                <a:latin typeface="Times New Roman" pitchFamily="18" charset="0"/>
                <a:cs typeface="Times New Roman" pitchFamily="18" charset="0"/>
              </a:rPr>
              <a:t>Rus olimi Yu.K.Babanskiyning keyingi 10 yilliklar orasida fanda yangi va muhim yo’nalish bo’lib, innovatsion jarayon va novatsiyalar nazariyasi paydo bo’ldi, deydi. Bu nazariya o’qituvchining bevosita mehnat faoliyatiga bog’liqdir. </a:t>
            </a:r>
            <a:endParaRPr lang="ru-RU" sz="1800" dirty="0" smtClean="0">
              <a:latin typeface="Times New Roman" pitchFamily="18" charset="0"/>
              <a:cs typeface="Times New Roman" pitchFamily="18" charset="0"/>
            </a:endParaRPr>
          </a:p>
          <a:p>
            <a:r>
              <a:rPr lang="uz-Cyrl-UZ" sz="1800" dirty="0" smtClean="0">
                <a:latin typeface="Times New Roman" pitchFamily="18" charset="0"/>
                <a:cs typeface="Times New Roman" pitchFamily="18" charset="0"/>
              </a:rPr>
              <a:t>Umuman pedagogik tizimni takomillashtirishning ikkita yo’li mavjud:</a:t>
            </a:r>
            <a:endParaRPr lang="ru-RU" sz="1800" dirty="0" smtClean="0">
              <a:latin typeface="Times New Roman" pitchFamily="18" charset="0"/>
              <a:cs typeface="Times New Roman" pitchFamily="18" charset="0"/>
            </a:endParaRPr>
          </a:p>
          <a:p>
            <a:pPr lvl="0"/>
            <a:r>
              <a:rPr lang="uz-Cyrl-UZ" sz="1800" dirty="0" smtClean="0">
                <a:latin typeface="Times New Roman" pitchFamily="18" charset="0"/>
                <a:cs typeface="Times New Roman" pitchFamily="18" charset="0"/>
              </a:rPr>
              <a:t>intensiv</a:t>
            </a:r>
            <a:endParaRPr lang="ru-RU" sz="1800" dirty="0" smtClean="0">
              <a:latin typeface="Times New Roman" pitchFamily="18" charset="0"/>
              <a:cs typeface="Times New Roman" pitchFamily="18" charset="0"/>
            </a:endParaRPr>
          </a:p>
          <a:p>
            <a:pPr lvl="0"/>
            <a:r>
              <a:rPr lang="uz-Cyrl-UZ" sz="1800" dirty="0" smtClean="0">
                <a:latin typeface="Times New Roman" pitchFamily="18" charset="0"/>
                <a:cs typeface="Times New Roman" pitchFamily="18" charset="0"/>
              </a:rPr>
              <a:t>ekstensiv.</a:t>
            </a:r>
            <a:endParaRPr lang="ru-RU" sz="1800" dirty="0" smtClean="0">
              <a:latin typeface="Times New Roman" pitchFamily="18" charset="0"/>
              <a:cs typeface="Times New Roman" pitchFamily="18" charset="0"/>
            </a:endParaRPr>
          </a:p>
          <a:p>
            <a:r>
              <a:rPr lang="uz-Cyrl-UZ" sz="1800" b="1" dirty="0" smtClean="0">
                <a:latin typeface="Times New Roman" pitchFamily="18" charset="0"/>
                <a:cs typeface="Times New Roman" pitchFamily="18" charset="0"/>
              </a:rPr>
              <a:t>Intensiv yo’l</a:t>
            </a:r>
            <a:r>
              <a:rPr lang="uz-Cyrl-UZ" sz="1800" dirty="0" smtClean="0">
                <a:latin typeface="Times New Roman" pitchFamily="18" charset="0"/>
                <a:cs typeface="Times New Roman" pitchFamily="18" charset="0"/>
              </a:rPr>
              <a:t> pedagogik tizimni rivojlantirishning ichki imkoniyatlarini ishga solish hisobiga amalga oshiriladi.</a:t>
            </a:r>
            <a:endParaRPr lang="ru-RU" sz="1800" dirty="0" smtClean="0">
              <a:latin typeface="Times New Roman" pitchFamily="18" charset="0"/>
              <a:cs typeface="Times New Roman" pitchFamily="18" charset="0"/>
            </a:endParaRPr>
          </a:p>
          <a:p>
            <a:r>
              <a:rPr lang="uz-Cyrl-UZ" sz="1800" b="1" dirty="0" smtClean="0">
                <a:latin typeface="Times New Roman" pitchFamily="18" charset="0"/>
                <a:cs typeface="Times New Roman" pitchFamily="18" charset="0"/>
              </a:rPr>
              <a:t>Ekstensiv yo’l</a:t>
            </a:r>
            <a:r>
              <a:rPr lang="uz-Cyrl-UZ" sz="1800" dirty="0" smtClean="0">
                <a:latin typeface="Times New Roman" pitchFamily="18" charset="0"/>
                <a:cs typeface="Times New Roman" pitchFamily="18" charset="0"/>
              </a:rPr>
              <a:t> pedagogik tizimini rivojlantirishning qo’shimcha kuchlari (investitsiya) – yangi vositalar, jixozlar, texnologiyalar, kapital ta’minot, moliyalashtirish asosida amalga oshiriladi.</a:t>
            </a:r>
            <a:endParaRPr lang="ru-RU" sz="1800" dirty="0" smtClean="0">
              <a:latin typeface="Times New Roman" pitchFamily="18" charset="0"/>
              <a:cs typeface="Times New Roman" pitchFamily="18" charset="0"/>
            </a:endParaRPr>
          </a:p>
          <a:p>
            <a:r>
              <a:rPr lang="uz-Cyrl-UZ" sz="1800" dirty="0" smtClean="0">
                <a:latin typeface="Times New Roman" pitchFamily="18" charset="0"/>
                <a:cs typeface="Times New Roman" pitchFamily="18" charset="0"/>
              </a:rPr>
              <a:t>O’quv – tarbiyaviy ishlarni takomillashtirishning yana bir yo’li o’quv jarayonini</a:t>
            </a:r>
            <a:endParaRPr lang="ru-RU" sz="18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626121"/>
          </a:xfrm>
        </p:spPr>
        <p:txBody>
          <a:bodyPr>
            <a:normAutofit lnSpcReduction="10000"/>
          </a:bodyPr>
          <a:lstStyle/>
          <a:p>
            <a:r>
              <a:rPr lang="uz-Cyrl-UZ" sz="2000" b="1" dirty="0" smtClean="0">
                <a:latin typeface="Times New Roman" pitchFamily="18" charset="0"/>
                <a:cs typeface="Times New Roman" pitchFamily="18" charset="0"/>
              </a:rPr>
              <a:t>insonparvarlashtirishdir</a:t>
            </a:r>
            <a:r>
              <a:rPr lang="uz-Cyrl-UZ" sz="2000"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Darsni insonparvarlashtirish</a:t>
            </a:r>
            <a:r>
              <a:rPr lang="en-US" sz="2000" dirty="0" smtClean="0">
                <a:latin typeface="Times New Roman" pitchFamily="18" charset="0"/>
                <a:cs typeface="Times New Roman" pitchFamily="18" charset="0"/>
              </a:rPr>
              <a:t>, x</a:t>
            </a:r>
            <a:r>
              <a:rPr lang="uz-Cyrl-UZ" sz="2000" dirty="0" smtClean="0">
                <a:latin typeface="Times New Roman" pitchFamily="18" charset="0"/>
                <a:cs typeface="Times New Roman" pitchFamily="18" charset="0"/>
              </a:rPr>
              <a:t>amkorlik;</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O’quvchiga g’amxo’rlik;</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O’quvchini hurmat qilish;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E’zozlash;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Kechirimli bo’lish;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O’z – o’zini rivojlantirishga muhit yaratish;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Psixologik sog’lom muhit yaratish;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Ijodiy muhit;</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Do’stona munosabatda ish yuritish;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O’quvchini extiyoji, qiziqishi, shaxsiy fazilati, ichki imkoniyatlarini  ishga solish.</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Umuman o’quv jarayonida pedagogik munosabatlarni insonparvarlashtirish, demokratlashtirish, liberizatsiya etishni innovatsion holat deb qabul qilinmoqda. </a:t>
            </a:r>
            <a:endParaRPr lang="ru-RU" sz="2000" dirty="0" smtClean="0">
              <a:latin typeface="Times New Roman" pitchFamily="18" charset="0"/>
              <a:cs typeface="Times New Roman" pitchFamily="18" charset="0"/>
            </a:endParaRPr>
          </a:p>
          <a:p>
            <a:endParaRPr lang="ru-RU" sz="20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42918"/>
            <a:ext cx="8229600" cy="5483245"/>
          </a:xfrm>
        </p:spPr>
        <p:txBody>
          <a:bodyPr/>
          <a:lstStyle/>
          <a:p>
            <a:r>
              <a:rPr lang="uz-Cyrl-UZ" sz="2400" dirty="0" smtClean="0">
                <a:latin typeface="Times New Roman" pitchFamily="18" charset="0"/>
                <a:cs typeface="Times New Roman" pitchFamily="18" charset="0"/>
              </a:rPr>
              <a:t>Pedagogik faoliyatlarni insonparvarlashtirish har bir o’quvchining sifatli ta’lim olishini ta’minlaydi. O’quvchi uchun erkin, emin bilim olish uchun muhit va o’z fikrini mustaqil bayon etish imkoniyatlarini yaratadi. Shu jihatdan ta’lim-tarbiya tizimini rivojlantirish, takomillashtirish rejimida ishlashga katta imkoniyatlar ochib beradi. Pedagogik munosabatlarni insonparvarlashtirish har bir o’quvchining sifatli ta’lim olishini ta’minlaydi. O’quvchi uchun ijodiy muhit va o’z fikrini erkin bayon etish imkoniyatlarini yaratadi.</a:t>
            </a:r>
            <a:endParaRPr lang="ru-RU" sz="2400" dirty="0" smtClean="0">
              <a:latin typeface="Times New Roman" pitchFamily="18" charset="0"/>
              <a:cs typeface="Times New Roman" pitchFamily="18" charset="0"/>
            </a:endParaRPr>
          </a:p>
          <a:p>
            <a:r>
              <a:rPr lang="uz-Cyrl-UZ" sz="2400" dirty="0" smtClean="0">
                <a:latin typeface="Times New Roman" pitchFamily="18" charset="0"/>
                <a:cs typeface="Times New Roman" pitchFamily="18" charset="0"/>
              </a:rPr>
              <a:t>Hozirgi ta’lim – tarbiya tizimini rivojlantirishda insonparvarlashtirishning amalga oshirilishi innovatsion faoliyat yuritishda katta ahamiyatga ega. </a:t>
            </a:r>
            <a:endParaRPr lang="ru-RU" sz="2400" dirty="0" smtClean="0">
              <a:latin typeface="Times New Roman" pitchFamily="18" charset="0"/>
              <a:cs typeface="Times New Roman" pitchFamily="18" charset="0"/>
            </a:endParaRPr>
          </a:p>
          <a:p>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28670"/>
            <a:ext cx="8229600" cy="5197493"/>
          </a:xfrm>
        </p:spPr>
        <p:txBody>
          <a:bodyPr>
            <a:normAutofit lnSpcReduction="10000"/>
          </a:bodyPr>
          <a:lstStyle/>
          <a:p>
            <a:r>
              <a:rPr lang="uz-Cyrl-UZ" sz="2400" dirty="0" smtClean="0">
                <a:latin typeface="Times New Roman" pitchFamily="18" charset="0"/>
                <a:cs typeface="Times New Roman" pitchFamily="18" charset="0"/>
              </a:rPr>
              <a:t>Ta’lim muassasalariga yuridik shaxs maqomini berilishi, ular moliya – xo’jalik faoliyatining mustaqil bo’lganligi, pedagog kadrlarning ish sifati natijalarini xolisona baholash asosida oylik ish haqqiga ustamalarni belgilash, mukofotlar, moddiy yordam berish joriy qilingani, maktab, mahalla, oila dasturi, Ta’lim muassasalarida ijodiy muhitni rivojlantirish dasturining ishlab chiqilganligi va boshqa bir qator dasturlarni amalga oshirilishi ta’lim – tarbiya sohasida pedagogik munosabatlarni insonparvarlashtirish va demokratlashtirish yo’lidagi olib borilayotgan amaliy </a:t>
            </a:r>
            <a:r>
              <a:rPr lang="uz-Cyrl-UZ" sz="2400" b="1" dirty="0" smtClean="0">
                <a:latin typeface="Times New Roman" pitchFamily="18" charset="0"/>
                <a:cs typeface="Times New Roman" pitchFamily="18" charset="0"/>
              </a:rPr>
              <a:t>innovatsion ishlar</a:t>
            </a:r>
            <a:r>
              <a:rPr lang="uz-Cyrl-UZ" sz="2400" dirty="0" smtClean="0">
                <a:latin typeface="Times New Roman" pitchFamily="18" charset="0"/>
                <a:cs typeface="Times New Roman" pitchFamily="18" charset="0"/>
              </a:rPr>
              <a:t> hisoblanadi.</a:t>
            </a:r>
            <a:endParaRPr lang="ru-RU" sz="2400" dirty="0" smtClean="0">
              <a:latin typeface="Times New Roman" pitchFamily="18" charset="0"/>
              <a:cs typeface="Times New Roman" pitchFamily="18" charset="0"/>
            </a:endParaRPr>
          </a:p>
          <a:p>
            <a:r>
              <a:rPr lang="uz-Cyrl-UZ" sz="2400" dirty="0" smtClean="0"/>
              <a:t>Respublikamizda ta’lim tizimini rivojlantirish tamoyillari, ta’lim – tarbiya jarayonini demokratlashtirish va insonparvarlashtirish keng ko’llamda tatbiq etishni talab etadi.</a:t>
            </a:r>
            <a:endParaRPr lang="ru-RU" sz="2400" dirty="0" smtClean="0"/>
          </a:p>
          <a:p>
            <a:pPr>
              <a:buNone/>
            </a:pPr>
            <a:endParaRPr lang="ru-RU" sz="24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642918"/>
            <a:ext cx="7744374" cy="4525963"/>
          </a:xfrm>
        </p:spPr>
        <p:txBody>
          <a:bodyPr>
            <a:noAutofit/>
          </a:bodyPr>
          <a:lstStyle/>
          <a:p>
            <a:r>
              <a:rPr lang="uz-Cyrl-UZ" sz="2400" dirty="0" smtClean="0">
                <a:latin typeface="Times New Roman" panose="02020603050405020304" pitchFamily="18" charset="0"/>
                <a:cs typeface="Times New Roman" panose="02020603050405020304" pitchFamily="18" charset="0"/>
              </a:rPr>
              <a:t>Ta’lim – tarbiya sohasida pedagogik munosabatlarni insonparvarlashtirish va demokratlashtirish o’zida falsafa, sotsiologiya, psixologiya va pedagogikaning innovatsion insonparvarlik g’oyalarini mujasamlashtiradi. Bu g’oyalarning markazida mustaqil, ijodkorlik, kreativ, innovatsion fikrlash qobiliyatiga ega bo’lgan, ongli, o’z pozitsiyasini himoya qiladigan shaxsni tarbiyalash masadi va vazifasi turadi.</a:t>
            </a:r>
            <a:endParaRPr lang="ru-RU" sz="2400" dirty="0" smtClean="0">
              <a:latin typeface="Times New Roman" panose="02020603050405020304" pitchFamily="18" charset="0"/>
              <a:cs typeface="Times New Roman" panose="02020603050405020304" pitchFamily="18" charset="0"/>
            </a:endParaRPr>
          </a:p>
          <a:p>
            <a:r>
              <a:rPr lang="uz-Cyrl-UZ" sz="2400" dirty="0" smtClean="0">
                <a:latin typeface="Times New Roman" panose="02020603050405020304" pitchFamily="18" charset="0"/>
                <a:cs typeface="Times New Roman" panose="02020603050405020304" pitchFamily="18" charset="0"/>
              </a:rPr>
              <a:t>Pedagogik munosabatlarni insonpa</a:t>
            </a:r>
            <a:r>
              <a:rPr lang="en-US" sz="2400" dirty="0" smtClean="0">
                <a:latin typeface="Times New Roman" panose="02020603050405020304" pitchFamily="18" charset="0"/>
                <a:cs typeface="Times New Roman" panose="02020603050405020304" pitchFamily="18" charset="0"/>
              </a:rPr>
              <a:t>A</a:t>
            </a:r>
            <a:r>
              <a:rPr lang="uz-Cyrl-UZ" sz="2400" dirty="0" smtClean="0">
                <a:latin typeface="Times New Roman" panose="02020603050405020304" pitchFamily="18" charset="0"/>
                <a:cs typeface="Times New Roman" panose="02020603050405020304" pitchFamily="18" charset="0"/>
              </a:rPr>
              <a:t>rvarlashtirish va demokratlash orqali pedagogik jarayonda hamkorlik, hamijodkorlik va g’amxo’rlik qilinishi, o’quvchi shaxsini har qanday vaziyatda xurmat qilish va e’zozlash orqali taxsil olishga muhit yaratish, ijod qilishi va o’z – o’zini rivojlantirshga qulay ijtimoiy psixologik va do’stona munosabat yaratishni maqsad qilib olishi kerak.</a:t>
            </a:r>
            <a:endParaRPr lang="ru-RU" sz="2400" dirty="0" smtClean="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340369"/>
          </a:xfrm>
        </p:spPr>
        <p:txBody>
          <a:bodyPr/>
          <a:lstStyle/>
          <a:p>
            <a:r>
              <a:rPr lang="uz-Cyrl-UZ" sz="2000" dirty="0" smtClean="0">
                <a:latin typeface="Times New Roman" pitchFamily="18" charset="0"/>
                <a:cs typeface="Times New Roman" pitchFamily="18" charset="0"/>
              </a:rPr>
              <a:t>Ana shunday muhit jarayonida o’quvchi o’z o’quv faoliyatining </a:t>
            </a:r>
            <a:r>
              <a:rPr lang="uz-Cyrl-UZ" sz="2000" b="1" dirty="0" smtClean="0">
                <a:latin typeface="Times New Roman" pitchFamily="18" charset="0"/>
                <a:cs typeface="Times New Roman" pitchFamily="18" charset="0"/>
              </a:rPr>
              <a:t>sub’ekti</a:t>
            </a:r>
            <a:r>
              <a:rPr lang="uz-Cyrl-UZ" sz="2000" dirty="0" smtClean="0">
                <a:latin typeface="Times New Roman" pitchFamily="18" charset="0"/>
                <a:cs typeface="Times New Roman" pitchFamily="18" charset="0"/>
              </a:rPr>
              <a:t>ga aylanadi. O’qituvchi shu jarayonda sub’ekt – sub’ekt hamkorligida o’quv – tarbiyaviy ishlarni ijodiy muhitda olib boradi va yuqori natijalarni qo’lga kiritadi.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Pedagogik munosabatlarni insonparvarlashtirish ta’lim – tarbiya oluvchiga o’z extiyojlarini , qiziqishlari, iqtidor va imkoniyatlarini ishga solish va qoniqish hosil qilishlariga sabab bo’ladi.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Pedagogning o’quvchi shaxsiga bo’lgan insonparvarlashtirilgan munosabati o’quvchini, talabani sevishi, ularning har birining taqdiri uchun qayg’urshi, bolalarga bo’lgan ishonchning yuqoriligi, o’zaro hamkorlik, hamijodkorlik, hamdardlik muhitini yaratilishi , muloqat madaniyatini yuqori darajada bo’lishi, o’quvchilarni majburlashdan voz kechishi va aksincha ularni ijobiy rag’batlantirishi ustunligi tufayli ta’lim jarayonidan ko’zlangan maqsadga erishish, o’quvchi faoliyatida uchraydigan kamchiliklarga chidamli bo’lishi, ularni bartaraf etishning samarali yo’llarini izlashi zarur.</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71480"/>
            <a:ext cx="8229600" cy="5554683"/>
          </a:xfrm>
        </p:spPr>
        <p:txBody>
          <a:bodyPr>
            <a:normAutofit fontScale="92500" lnSpcReduction="10000"/>
          </a:bodyPr>
          <a:lstStyle/>
          <a:p>
            <a:r>
              <a:rPr lang="uz-Cyrl-UZ" sz="2000" dirty="0" smtClean="0">
                <a:latin typeface="Times New Roman" pitchFamily="18" charset="0"/>
                <a:cs typeface="Times New Roman" pitchFamily="18" charset="0"/>
              </a:rPr>
              <a:t>o’qituvchi nima ish qilishi kerak?</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O’zining shaxsiy – kasbiy sifatlari va fazilatlarini tahlil qilishi, bu boradagi kamchiliklarni aniqlashi va ularga barham berish yo’llarini izlashi;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Pedagogik jarayonda do’stona, samimiy muhit, hamkorlik, hamijodkorlik va g’amxo’rlik vaziyatda ish faoliyatini olib borish;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O’quvchi, talaba shaxsini xurmat qilish va e’zozlash yo’llarni egallashi, o’qitish jarayonida ijodiy va qulay ijtimoiy – psixologik muhitni yaratish ko’nikma va malakalarini egallagan bo’lishi;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O’quvchilarni rag’batlantirish va uni yangi metodlarini qo’llash ko’nikmalarini;</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O’zining pedagogik va o’quvchilarning bilish faoliyatidagi kamchiliklarga barham berishning samarali usullarini egallagan bo’lishi kerak.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Albatta, yuqoridagi ishlarni amalga oshirish ta’lim sifati va samarodorligi oshirishni kafolatlaydi.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Buning uchun o’qituvchilarning bilimlarini va pedagogik mahoratlarini takomillashtirib borishlari doimiy, uzluksiz holda olib borilishi talab etiladi.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Innovatsion faoliyatda ish yuritish uchun yuksak madaniy – insonparvarlik asosida ta’limga yondashishi talab etiladi. </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57232"/>
            <a:ext cx="8229600" cy="5268931"/>
          </a:xfrm>
        </p:spPr>
        <p:txBody>
          <a:bodyPr/>
          <a:lstStyle/>
          <a:p>
            <a:r>
              <a:rPr lang="uz-Cyrl-UZ" sz="2000" b="1" dirty="0" smtClean="0">
                <a:latin typeface="Times New Roman" pitchFamily="18" charset="0"/>
                <a:cs typeface="Times New Roman" pitchFamily="18" charset="0"/>
              </a:rPr>
              <a:t>Gummanistik pedagogika nimani o’rganadi?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Gummanistik pedagogikani ko’pincha innovatsion deb ham ataydilar. Lekin uning innovatsionligi biz uchun bo’lishi mumkin. G’arbda allaqachon pedagogikani gummanistik yangi munosabatlarga rioya qilish odatiy holatdir.</a:t>
            </a:r>
            <a:endParaRPr lang="ru-RU" sz="2000" dirty="0" smtClean="0">
              <a:latin typeface="Times New Roman" pitchFamily="18" charset="0"/>
              <a:cs typeface="Times New Roman" pitchFamily="18" charset="0"/>
            </a:endParaRPr>
          </a:p>
          <a:p>
            <a:r>
              <a:rPr lang="uz-Cyrl-UZ" sz="2000" b="1" dirty="0" smtClean="0">
                <a:latin typeface="Times New Roman" pitchFamily="18" charset="0"/>
                <a:cs typeface="Times New Roman" pitchFamily="18" charset="0"/>
              </a:rPr>
              <a:t>Gummanizm</a:t>
            </a:r>
            <a:r>
              <a:rPr lang="uz-Cyrl-UZ" sz="2000" dirty="0" smtClean="0">
                <a:latin typeface="Times New Roman" pitchFamily="18" charset="0"/>
                <a:cs typeface="Times New Roman" pitchFamily="18" charset="0"/>
              </a:rPr>
              <a:t> (insonparvarlik) insonning dunyodagi eng qimmatli ma’naviy boyliklar yagona kontseptsiyasidir. Bu kontseptsiyaning asosiy qoidasi shaxs qadr – qimmatini himoya qilish, uning erkinlik, baxt, rivojlanish va o’z qobiliyatini namoyon etish huquqini tan olish, buning uchun zarur qulay sharoitlarni yaratib berishdir.</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Gummanizm – inson turmushi yagona va xususan alohida shaxs uchun ahamiyati umumiy ekanini tasdiqlovchi g’oya va qadriyatlar yig’indisidir. Qadr va qimmatli yo’nalishlar va ko’rsatmalar tizimi sifatida ijtimoiy g’oyalar mazmunini o’z ichiga oladi.</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411807"/>
          </a:xfrm>
        </p:spPr>
        <p:txBody>
          <a:bodyPr>
            <a:normAutofit lnSpcReduction="10000"/>
          </a:bodyPr>
          <a:lstStyle/>
          <a:p>
            <a:r>
              <a:rPr lang="uz-Cyrl-UZ" sz="2000" b="1" dirty="0" smtClean="0">
                <a:latin typeface="Times New Roman" pitchFamily="18" charset="0"/>
                <a:cs typeface="Times New Roman" pitchFamily="18" charset="0"/>
              </a:rPr>
              <a:t>Gummanistik pedagogika</a:t>
            </a:r>
            <a:r>
              <a:rPr lang="uz-Cyrl-UZ" sz="2000" dirty="0" smtClean="0">
                <a:latin typeface="Times New Roman" pitchFamily="18" charset="0"/>
                <a:cs typeface="Times New Roman" pitchFamily="18" charset="0"/>
              </a:rPr>
              <a:t> – o’quv – tarbiya ishtirokchisini, o’z imkoniyati bo’yicha rivojlantiruvchi teng huquqli, ongli, faol tarbiyalanuvchining yetishib chiqishida asosiy rol o’ynovchi ilmiy  - nazariy tizimdir.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Mamlakatimiz huquqiy, demokratik, erkin bozor iqtisodiyoti asosida rivojlanar ekan insonparvarlik g’oyalari uchun keng yo’l ochib berilmoqda. </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Tarbiya jarayonining insonparvarlik darajasi ushbu jarayonda shaxs o’zini to’la namoyon eta olishi, o’zidagi hamma imkoniyatlarni ochib bera olishi, uning erkin fikr yuritish qobiliyati, ijodiy mas’uliyatini ortib borishi uchun shart – sharoit yaratib berishi bilan (belgilanadi) baholanadi.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Insonparvarlik pedagogikasi shaxs va uni rivojlanishiga qaratilgandir. Uning belgilari: ma’lumotlarni egallab olish va ma’lum doiradagi mahorat va ko’nikmalar hosil qilish uchun texnik, jismoniy, aqliy rivojlanishiga diqqatni qaratilishidir. Mustaqil fikrlovchi va harakat qiluvchi shaxsni shakllantirishga qaratilgan kuchlarni to’plash, har qanday hayotiy va o’quv vaziyatlarda asoslangan qarorlarni tanlay olib, qaror qabul qila olishdir. O’quv jarayonini qayta qurish va yo’naltirishga zaruriy tashkiliy sharoitlarni yaratish.</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340369"/>
          </a:xfrm>
        </p:spPr>
        <p:txBody>
          <a:bodyPr/>
          <a:lstStyle/>
          <a:p>
            <a:r>
              <a:rPr lang="uz-Cyrl-UZ" sz="2000" dirty="0" smtClean="0">
                <a:latin typeface="Times New Roman" pitchFamily="18" charset="0"/>
                <a:cs typeface="Times New Roman" pitchFamily="18" charset="0"/>
              </a:rPr>
              <a:t>O’quv jarayonini insonparvarlashtirish yondashuvi asosida haqiqiy insoniy munosabatlarni o’rnatish orqali avtoritar pedagogikadan voz kechib borish demakdir. Shaxsga shunday muhit, sharoit yaratish kerakki, u yuqori sifatli bilim, ko’nikma, malaka olsin va ma’naviy – ma’rifiy, tarbiyaviy ishlarga befarq qolmasligi kerak.</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Insonparvar pedagogika maktabni o’quvchiga moslashuvi, qulay sharoit, ijodiy muhit yaratib, “psixologik himoya” bilan ta’minlashni talab etadi.</a:t>
            </a:r>
            <a:endParaRPr lang="ru-RU" sz="2000" dirty="0" smtClean="0">
              <a:latin typeface="Times New Roman" pitchFamily="18" charset="0"/>
              <a:cs typeface="Times New Roman" pitchFamily="18" charset="0"/>
            </a:endParaRPr>
          </a:p>
          <a:p>
            <a:r>
              <a:rPr lang="uz-Cyrl-UZ" sz="2000" dirty="0" smtClean="0">
                <a:latin typeface="Times New Roman" pitchFamily="18" charset="0"/>
                <a:cs typeface="Times New Roman" pitchFamily="18" charset="0"/>
              </a:rPr>
              <a:t>Insonparvarlik maktabi amaliyotini innovatsion faoliyatning aniq uslublarini ishlab chiqishni taqozo etadi. Ular:</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 </a:t>
            </a:r>
            <a:r>
              <a:rPr lang="en-US" sz="2000" dirty="0" smtClean="0">
                <a:latin typeface="Times New Roman" pitchFamily="18" charset="0"/>
                <a:cs typeface="Times New Roman" pitchFamily="18" charset="0"/>
              </a:rPr>
              <a:t>-</a:t>
            </a:r>
            <a:r>
              <a:rPr lang="uz-Cyrl-UZ" sz="2000" dirty="0" smtClean="0">
                <a:latin typeface="Times New Roman" pitchFamily="18" charset="0"/>
                <a:cs typeface="Times New Roman" pitchFamily="18" charset="0"/>
              </a:rPr>
              <a:t>tarbiya jarayonini differentsiyalash;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O’quv-tarbiya jarayonlarini har bir shaxs xislat qobiliyatlariga qarab muvofiqlashtirish;</a:t>
            </a:r>
            <a:endParaRPr lang="ru-RU" sz="2000" dirty="0" smtClean="0">
              <a:latin typeface="Times New Roman" pitchFamily="18" charset="0"/>
              <a:cs typeface="Times New Roman" pitchFamily="18" charset="0"/>
            </a:endParaRPr>
          </a:p>
          <a:p>
            <a:pPr lvl="0"/>
            <a:r>
              <a:rPr lang="uz-Cyrl-UZ" sz="2000" dirty="0" smtClean="0">
                <a:latin typeface="Times New Roman" pitchFamily="18" charset="0"/>
                <a:cs typeface="Times New Roman" pitchFamily="18" charset="0"/>
              </a:rPr>
              <a:t>Har bir tarbiyalanuvchini uning qiziqishini rivojlantirish uchun kerakli sharoitlarni yaratib berish;</a:t>
            </a:r>
            <a:endParaRPr lang="ru-RU" sz="2000" dirty="0" smtClean="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214422"/>
            <a:ext cx="8229600" cy="4525963"/>
          </a:xfrm>
        </p:spPr>
        <p:txBody>
          <a:bodyPr>
            <a:normAutofit lnSpcReduction="10000"/>
          </a:bodyPr>
          <a:lstStyle/>
          <a:p>
            <a:pPr lvl="0"/>
            <a:r>
              <a:rPr lang="uz-Cyrl-UZ" sz="2800" dirty="0" smtClean="0">
                <a:latin typeface="Times New Roman" pitchFamily="18" charset="0"/>
                <a:cs typeface="Times New Roman" pitchFamily="18" charset="0"/>
              </a:rPr>
              <a:t>G</a:t>
            </a:r>
            <a:r>
              <a:rPr lang="en-US" sz="2800" dirty="0" smtClean="0">
                <a:latin typeface="Times New Roman" pitchFamily="18" charset="0"/>
                <a:cs typeface="Times New Roman" pitchFamily="18" charset="0"/>
              </a:rPr>
              <a:t>e</a:t>
            </a:r>
            <a:r>
              <a:rPr lang="uz-Cyrl-UZ" sz="2800" dirty="0" smtClean="0">
                <a:latin typeface="Times New Roman" pitchFamily="18" charset="0"/>
                <a:cs typeface="Times New Roman" pitchFamily="18" charset="0"/>
              </a:rPr>
              <a:t>togen sinf, sinflar va shunga o’xshashlarni tashkil etish;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O’quv – tarbiya faoliyatni qulayligi;</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Psixologik xavfsizlik, o’quvchilarni himoyalash;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O’quvchilarning kuchiga va imkoniyatlarga ishonish;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O’quvchini qanday bo’lsa, shunday qabul qilish;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Ta’lim – tarbiya muvoffaqiyatini ta’minlash;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Maktab yo’nalishini maqsadga qarab o’zgartirish;</a:t>
            </a:r>
            <a:endParaRPr lang="ru-RU" sz="2800" dirty="0" smtClean="0">
              <a:latin typeface="Times New Roman" pitchFamily="18" charset="0"/>
              <a:cs typeface="Times New Roman" pitchFamily="18" charset="0"/>
            </a:endParaRPr>
          </a:p>
          <a:p>
            <a:pPr lvl="0"/>
            <a:r>
              <a:rPr lang="uz-Cyrl-UZ" sz="2800" dirty="0" smtClean="0">
                <a:latin typeface="Times New Roman" pitchFamily="18" charset="0"/>
                <a:cs typeface="Times New Roman" pitchFamily="18" charset="0"/>
              </a:rPr>
              <a:t>Insonparvarlik ta’limini kuchaytirish.</a:t>
            </a:r>
            <a:endParaRPr lang="ru-RU" sz="2800" dirty="0" smtClean="0">
              <a:latin typeface="Times New Roman" pitchFamily="18" charset="0"/>
              <a:cs typeface="Times New Roman" pitchFamily="18" charset="0"/>
            </a:endParaRPr>
          </a:p>
          <a:p>
            <a:endParaRPr lang="ru-RU" sz="28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1247125911_ramka-dlja-foto-stilnaj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139952" y="1556792"/>
            <a:ext cx="3744416" cy="2585323"/>
          </a:xfrm>
          <a:prstGeom prst="rect">
            <a:avLst/>
          </a:prstGeom>
          <a:noFill/>
        </p:spPr>
        <p:txBody>
          <a:bodyPr wrap="square" lIns="91440" tIns="45720" rIns="91440" bIns="45720">
            <a:spAutoFit/>
            <a:scene3d>
              <a:camera prst="isometricOffAxis2Left"/>
              <a:lightRig rig="threePt" dir="t"/>
            </a:scene3d>
          </a:bodyPr>
          <a:lstStyle/>
          <a:p>
            <a:pPr algn="ct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E’tiboringiz</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uchun</a:t>
            </a:r>
            <a:r>
              <a:rPr lang="en-US"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 </a:t>
            </a:r>
            <a:r>
              <a:rPr lang="en-US" sz="5400" b="1" cap="none" spc="0" dirty="0" err="1">
                <a:ln w="22225">
                  <a:solidFill>
                    <a:schemeClr val="accent2"/>
                  </a:solidFill>
                  <a:prstDash val="solid"/>
                </a:ln>
                <a:solidFill>
                  <a:srgbClr val="002060"/>
                </a:solidFill>
                <a:effectLst>
                  <a:outerShdw blurRad="75057" dist="38100" dir="5400000" sy="-20000" rotWithShape="0">
                    <a:prstClr val="black">
                      <a:alpha val="25000"/>
                    </a:prstClr>
                  </a:outerShdw>
                </a:effectLst>
                <a:latin typeface="Algerian" panose="04020705040A02060702" pitchFamily="82" charset="0"/>
                <a:cs typeface="Times New Roman" panose="02020603050405020304" pitchFamily="18" charset="0"/>
              </a:rPr>
              <a:t>raxmat</a:t>
            </a:r>
            <a:endParaRPr lang="ru-RU" sz="5400" b="1" cap="none" spc="0" dirty="0">
              <a:ln w="22225">
                <a:solidFill>
                  <a:schemeClr val="accent2"/>
                </a:solidFill>
                <a:prstDash val="solid"/>
              </a:ln>
              <a:solidFill>
                <a:srgbClr val="002060"/>
              </a:solidFill>
              <a:effectLst>
                <a:outerShdw blurRad="75057" dist="38100" dir="5400000" sy="-20000" rotWithShape="0">
                  <a:prstClr val="black">
                    <a:alpha val="25000"/>
                  </a:prstClr>
                </a:outerShdw>
              </a:effectLst>
            </a:endParaRPr>
          </a:p>
        </p:txBody>
      </p:sp>
    </p:spTree>
    <p:custDataLst>
      <p:tags r:id="rId1"/>
    </p:custDataLst>
    <p:extLst>
      <p:ext uri="{BB962C8B-B14F-4D97-AF65-F5344CB8AC3E}">
        <p14:creationId xmlns:p14="http://schemas.microsoft.com/office/powerpoint/2010/main" val="936353482"/>
      </p:ext>
    </p:extLst>
  </p:cSld>
  <p:clrMapOvr>
    <a:masterClrMapping/>
  </p:clrMapOvr>
  <mc:AlternateContent xmlns:mc="http://schemas.openxmlformats.org/markup-compatibility/2006" xmlns:p14="http://schemas.microsoft.com/office/powerpoint/2010/main">
    <mc:Choice Requires="p14">
      <p:transition spd="slow" p14:dur="1600" advClick="0" advTm="10698">
        <p14:gallery dir="l"/>
      </p:transition>
    </mc:Choice>
    <mc:Fallback xmlns="">
      <p:transition spd="slow" advClick="0" advTm="10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A7EE97A6-28F4-4B20-A659-273656189956}"/>
  <p:tag name="ISPRING_RESOURCE_FOLDER" val="D:\Instal\Ispring QUIZMAKER\Bozorova Dilshoda PVD\"/>
  <p:tag name="ISPRING_PRESENTATION_PATH" val="D:\Instal\Ispring QUIZMAKER\Bozorova Dilshoda PVD.pptx"/>
  <p:tag name="ISPRING_PRESENTATION_INFO" val="&lt;?xml version=&quot;1.0&quot; encoding=&quot;UTF-8&quot; standalone=&quot;no&quot; ?&gt;&#10;&lt;presentation&gt;&#10;&#10;  &lt;slides&gt;&#10;    &lt;slide duration=&quot;12857&quot; id=&quot;{279EAE84-D36D-4180-BF42-540520CE1AAE}&quot; pptId=&quot;256&quot; transitionDuration=&quot;0&quot;/&gt;&#10;    &lt;slide duration=&quot;14367&quot; id=&quot;{3433FDFA-4BD0-4030-A391-7216015BA542}&quot; pptId=&quot;257&quot; transitionDuration=&quot;1200&quot;/&gt;&#10;    &lt;slide duration=&quot;47999&quot; id=&quot;{8AD379E8-2CC2-4B53-A601-71392CE55A73}&quot; pptId=&quot;295&quot; transitionDuration=&quot;1000&quot;/&gt;&#10;    &lt;slide duration=&quot;31662&quot; id=&quot;{62B929DD-5E07-4EF7-8651-8945E59A0067}&quot; pptId=&quot;296&quot; transitionDuration=&quot;800&quot;/&gt;&#10;    &lt;slide duration=&quot;21126&quot; id=&quot;{33FAA460-579E-402E-A613-FFCB47CB7543}&quot; pptId=&quot;313&quot; transitionDuration=&quot;3400&quot;/&gt;&#10;    &lt;slide duration=&quot;49394&quot; id=&quot;{0C41ADBC-201A-4013-96B8-FF7BCF235B16}&quot; pptId=&quot;310&quot; transitionDuration=&quot;0&quot;/&gt;&#10;    &lt;slide duration=&quot;3500&quot; id=&quot;{E6C0CAB7-A74C-4311-B2A8-06259D97928E}&quot; pptId=&quot;307&quot; transitionDuration=&quot;700&quot;/&gt;&#10;    &lt;slide duration=&quot;1&quot; id=&quot;{FB65A781-564D-4B55-870E-A12B4B6AFE41}&quot; pptId=&quot;314&quot; transitionDuration=&quot;3400&quot;/&gt;&#10;    &lt;slide duration=&quot;4550&quot; id=&quot;{4AE0A9B4-897B-4C10-A1D4-BBF4BB3338A2}&quot; pptId=&quot;294&quot; transitionDuration=&quot;0&quot;/&gt;&#10;  &lt;/slides&gt;&#10;&#10;  &lt;narration&gt;&#10;    &lt;audioTracks&gt;&#10;      &lt;audioTrack duration=&quot;12800&quot; slideId=&quot;{279EAE84-D36D-4180-BF42-540520CE1AAE}&quot; startTime=&quot;0&quot; stepIndex=&quot;0&quot; volume=&quot;1&quot;&gt;&#10;        &lt;file modifyTime=&quot;2018-06-13T20:28:49&quot; size=&quot;2257964&quot;&gt;&#10;          &lt;path full=&quot;D:\Instal\Ispring QUIZMAKER\Bozorova Dilshoda PVD\audio\Thu Jun 14 00-28-34 2018.wav&quot; relative=&quot;Bozorova Dilshoda PVD\audio\Thu Jun 14 00-28-34 2018.wav&quot; resource=&quot;Thu Jun 14 00-28-34 2018.wav&quot;/&gt;&#10;        &lt;/file&gt;&#10;        &lt;audio channels=&quot;2&quot; sampleRate=&quot;44100&quot;/&gt;&#10;      &lt;/audioTrack&gt;&#10;      &lt;audioTrack duration=&quot;15500&quot; slideId=&quot;{3433FDFA-4BD0-4030-A391-7216015BA542}&quot; startTime=&quot;0&quot; volume=&quot;1&quot;&gt;&#10;        &lt;file modifyTime=&quot;2018-06-13T20:29:06&quot; size=&quot;2734244&quot;&gt;&#10;          &lt;path full=&quot;D:\Instal\Ispring QUIZMAKER\Bozorova Dilshoda PVD\audio\Thu Jun 14 00-28-49 2018.wav&quot; relative=&quot;Bozorova Dilshoda PVD\audio\Thu Jun 14 00-28-49 2018.wav&quot; resource=&quot;Thu Jun 14 00-28-49 2018.wav&quot;/&gt;&#10;        &lt;/file&gt;&#10;        &lt;audio channels=&quot;2&quot; sampleRate=&quot;44100&quot;/&gt;&#10;      &lt;/audioTrack&gt;&#10;      &lt;audioTrack duration=&quot;49000&quot; slideId=&quot;{8AD379E8-2CC2-4B53-A601-71392CE55A73}&quot; startTime=&quot;0&quot; volume=&quot;1&quot;&gt;&#10;        &lt;file modifyTime=&quot;2018-06-13T20:29:57&quot; size=&quot;8643644&quot;&gt;&#10;          &lt;path full=&quot;D:\Instal\Ispring QUIZMAKER\Bozorova Dilshoda PVD\audio\Thu Jun 14 00-29-06 2018.wav&quot; relative=&quot;Bozorova Dilshoda PVD\audio\Thu Jun 14 00-29-06 2018.wav&quot; resource=&quot;Thu Jun 14 00-29-06 2018.wav&quot;/&gt;&#10;        &lt;/file&gt;&#10;        &lt;trim end=&quot;1&quot; start=&quot;0&quot;/&gt;&#10;        &lt;audio channels=&quot;2&quot; sampleRate=&quot;44100&quot;/&gt;&#10;      &lt;/audioTrack&gt;&#10;      &lt;audioTrack duration=&quot;32400&quot; slideId=&quot;{62B929DD-5E07-4EF7-8651-8945E59A0067}&quot; startTime=&quot;0&quot; volume=&quot;1&quot;&gt;&#10;        &lt;file modifyTime=&quot;2018-06-13T20:30:31&quot; size=&quot;5715404&quot;&gt;&#10;          &lt;path full=&quot;D:\Instal\Ispring QUIZMAKER\Bozorova Dilshoda PVD\audio\Thu Jun 14 00-29-57 2018.wav&quot; relative=&quot;Bozorova Dilshoda PVD\audio\Thu Jun 14 00-29-57 2018.wav&quot; resource=&quot;Thu Jun 14 00-29-57 2018.wav&quot;/&gt;&#10;        &lt;/file&gt;&#10;        &lt;audio channels=&quot;2&quot; sampleRate=&quot;44100&quot;/&gt;&#10;      &lt;/audioTrack&gt;&#10;      &lt;audioTrack duration=&quot;24500&quot; slideId=&quot;{33FAA460-579E-402E-A613-FFCB47CB7543}&quot; startTime=&quot;0&quot; volume=&quot;1&quot;&gt;&#10;        &lt;file modifyTime=&quot;2018-06-13T20:30:57&quot; size=&quot;4321844&quot;&gt;&#10;          &lt;path full=&quot;D:\Instal\Ispring QUIZMAKER\Bozorova Dilshoda PVD\audio\Thu Jun 14 00-30-31 2018.wav&quot; relative=&quot;Bozorova Dilshoda PVD\audio\Thu Jun 14 00-30-31 2018.wav&quot; resource=&quot;Thu Jun 14 00-30-31 2018.wav&quot;/&gt;&#10;        &lt;/file&gt;&#10;        &lt;audio channels=&quot;2&quot; sampleRate=&quot;44100&quot;/&gt;&#10;      &lt;/audioTrack&gt;&#10;      &lt;audioTrack duration=&quot;49300&quot; slideId=&quot;{0C41ADBC-201A-4013-96B8-FF7BCF235B16}&quot; startTime=&quot;0&quot; stepIndex=&quot;0&quot; volume=&quot;1&quot;&gt;&#10;        &lt;file modifyTime=&quot;2018-06-13T20:31:48&quot; size=&quot;8696564&quot;&gt;&#10;          &lt;path full=&quot;D:\Instal\Ispring QUIZMAKER\Bozorova Dilshoda PVD\audio\Thu Jun 14 00-30-57 2018.wav&quot; relative=&quot;Bozorova Dilshoda PVD\audio\Thu Jun 14 00-30-57 2018.wav&quot; resource=&quot;Thu Jun 14 00-30-57 2018.wav&quot;/&gt;&#10;        &lt;/file&gt;&#10;        &lt;audio channels=&quot;2&quot; sampleRate=&quot;44100&quot;/&gt;&#10;      &lt;/audioTrack&gt;&#10;    &lt;/audioTracks&gt;&#10;    &lt;videoTracks&gt;&#10;      &lt;videoTrack duration=&quot;19740&quot; slideId=&quot;{3433FDFA-4BD0-4030-A391-7216015BA542}&quot; startTime=&quot;0&quot; volume=&quot;1&quot;&gt;&#10;        &lt;file modifyTime=&quot;2018-06-13T20:33:06&quot; size=&quot;8489991&quot;&gt;&#10;          &lt;path full=&quot;D:\Instal\Ispring QUIZMAKER\Bozorova Dilshoda PVD\video\Thu Jun 14 00-32-43 2018.mkv&quot; relative=&quot;Bozorova Dilshoda PVD\video\Thu Jun 14 00-32-43 2018.mkv&quot; resource=&quot;Thu Jun 14 00-32-43 2018.mkv&quot;/&gt;&#10;        &lt;/file&gt;&#10;        &lt;video height=&quot;480&quot; width=&quot;640&quot;/&gt;&#10;        &lt;audio channels=&quot;2&quot; sampleRate=&quot;44100&quot;/&gt;&#10;      &lt;/videoTrack&gt;&#10;    &lt;/videoTracks&gt;&#10;  &lt;/narration&gt;&#10;&#10;&lt;/presentation&gt;&#10;"/>
  <p:tag name="ISPRING_RESOURCE_PATHS_HASH_2" val="15adddb99b9f7d81e8af3be49c136467b3155"/>
</p:tagLst>
</file>

<file path=ppt/tags/tag2.xml><?xml version="1.0" encoding="utf-8"?>
<p:tagLst xmlns:a="http://schemas.openxmlformats.org/drawingml/2006/main" xmlns:r="http://schemas.openxmlformats.org/officeDocument/2006/relationships" xmlns:p="http://schemas.openxmlformats.org/presentationml/2006/main">
  <p:tag name="TIMING" val="|0.6|1|1.1|1.2|1.7"/>
</p:tagLst>
</file>

<file path=ppt/tags/tag3.xml><?xml version="1.0" encoding="utf-8"?>
<p:tagLst xmlns:a="http://schemas.openxmlformats.org/drawingml/2006/main" xmlns:r="http://schemas.openxmlformats.org/officeDocument/2006/relationships" xmlns:p="http://schemas.openxmlformats.org/presentationml/2006/main">
  <p:tag name="TIMING" val="|0.9|1.3"/>
</p:tagLst>
</file>

<file path=ppt/tags/tag4.xml><?xml version="1.0" encoding="utf-8"?>
<p:tagLst xmlns:a="http://schemas.openxmlformats.org/drawingml/2006/main" xmlns:r="http://schemas.openxmlformats.org/officeDocument/2006/relationships" xmlns:p="http://schemas.openxmlformats.org/presentationml/2006/main">
  <p:tag name="TIMING" val="|2.9"/>
</p:tagLst>
</file>

<file path=ppt/tags/tag5.xml><?xml version="1.0" encoding="utf-8"?>
<p:tagLst xmlns:a="http://schemas.openxmlformats.org/drawingml/2006/main" xmlns:r="http://schemas.openxmlformats.org/officeDocument/2006/relationships" xmlns:p="http://schemas.openxmlformats.org/presentationml/2006/main">
  <p:tag name="TIMING" val="|1"/>
</p:tagLst>
</file>

<file path=ppt/tags/tag6.xml><?xml version="1.0" encoding="utf-8"?>
<p:tagLst xmlns:a="http://schemas.openxmlformats.org/drawingml/2006/main" xmlns:r="http://schemas.openxmlformats.org/officeDocument/2006/relationships" xmlns:p="http://schemas.openxmlformats.org/presentationml/2006/main">
  <p:tag name="TIMING" val="|1.4"/>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5777</TotalTime>
  <Words>2224</Words>
  <Application>Microsoft Office PowerPoint</Application>
  <PresentationFormat>Экран (4:3)</PresentationFormat>
  <Paragraphs>128</Paragraphs>
  <Slides>25</Slides>
  <Notes>2</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25</vt:i4>
      </vt:variant>
    </vt:vector>
  </HeadingPairs>
  <TitlesOfParts>
    <vt:vector size="36" baseType="lpstr">
      <vt:lpstr>Aharoni</vt:lpstr>
      <vt:lpstr>Algerian</vt:lpstr>
      <vt:lpstr>Arial</vt:lpstr>
      <vt:lpstr>Calibri</vt:lpstr>
      <vt:lpstr>PANDA Times UZ</vt:lpstr>
      <vt:lpstr>Segoe UI</vt:lpstr>
      <vt:lpstr>Tahoma</vt:lpstr>
      <vt:lpstr>Times New Roman</vt:lpstr>
      <vt:lpstr>Trebuchet MS</vt:lpstr>
      <vt:lpstr>Wingdings 3</vt:lpstr>
      <vt:lpstr>Грань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PowerTemplate</dc:title>
  <dc:creator>BOBUR</dc:creator>
  <cp:lastModifiedBy>user1</cp:lastModifiedBy>
  <cp:revision>300</cp:revision>
  <dcterms:created xsi:type="dcterms:W3CDTF">2017-11-10T07:08:34Z</dcterms:created>
  <dcterms:modified xsi:type="dcterms:W3CDTF">2019-04-12T11:38:14Z</dcterms:modified>
</cp:coreProperties>
</file>