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Lst>
  <p:notesMasterIdLst>
    <p:notesMasterId r:id="rId24"/>
  </p:notesMasterIdLst>
  <p:sldIdLst>
    <p:sldId id="335" r:id="rId2"/>
    <p:sldId id="353" r:id="rId3"/>
    <p:sldId id="369" r:id="rId4"/>
    <p:sldId id="372" r:id="rId5"/>
    <p:sldId id="350" r:id="rId6"/>
    <p:sldId id="373" r:id="rId7"/>
    <p:sldId id="368" r:id="rId8"/>
    <p:sldId id="356" r:id="rId9"/>
    <p:sldId id="352" r:id="rId10"/>
    <p:sldId id="346" r:id="rId11"/>
    <p:sldId id="337" r:id="rId12"/>
    <p:sldId id="340" r:id="rId13"/>
    <p:sldId id="347" r:id="rId14"/>
    <p:sldId id="360" r:id="rId15"/>
    <p:sldId id="358" r:id="rId16"/>
    <p:sldId id="339" r:id="rId17"/>
    <p:sldId id="376" r:id="rId18"/>
    <p:sldId id="377" r:id="rId19"/>
    <p:sldId id="378" r:id="rId20"/>
    <p:sldId id="379" r:id="rId21"/>
    <p:sldId id="380" r:id="rId22"/>
    <p:sldId id="351" r:id="rId23"/>
  </p:sldIdLst>
  <p:sldSz cx="9144000" cy="6858000" type="screen4x3"/>
  <p:notesSz cx="6858000" cy="9144000"/>
  <p:custDataLst>
    <p:tags r:id="rId25"/>
  </p:custDataLst>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5FF"/>
    <a:srgbClr val="FFFFFF"/>
    <a:srgbClr val="EC2C06"/>
    <a:srgbClr val="333333"/>
    <a:srgbClr val="000000"/>
    <a:srgbClr val="0A75C0"/>
    <a:srgbClr val="6FB9D7"/>
    <a:srgbClr val="808080"/>
    <a:srgbClr val="969696"/>
    <a:srgbClr val="FF7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399" autoAdjust="0"/>
    <p:restoredTop sz="92998" autoAdjust="0"/>
  </p:normalViewPr>
  <p:slideViewPr>
    <p:cSldViewPr>
      <p:cViewPr varScale="1">
        <p:scale>
          <a:sx n="74" d="100"/>
          <a:sy n="74" d="100"/>
        </p:scale>
        <p:origin x="1668" y="72"/>
      </p:cViewPr>
      <p:guideLst>
        <p:guide orient="horz" pos="2160"/>
        <p:guide pos="288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921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922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22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922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03189052-40C5-4DD7-ABD0-BE21D770F8FD}" type="slidenum">
              <a:rPr lang="en-US"/>
              <a:pPr/>
              <a:t>‹#›</a:t>
            </a:fld>
            <a:endParaRPr lang="en-US"/>
          </a:p>
        </p:txBody>
      </p:sp>
    </p:spTree>
    <p:extLst>
      <p:ext uri="{BB962C8B-B14F-4D97-AF65-F5344CB8AC3E}">
        <p14:creationId xmlns:p14="http://schemas.microsoft.com/office/powerpoint/2010/main" val="141783006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1</a:t>
            </a:fld>
            <a:endParaRPr lang="en-US"/>
          </a:p>
        </p:txBody>
      </p:sp>
    </p:spTree>
    <p:extLst>
      <p:ext uri="{BB962C8B-B14F-4D97-AF65-F5344CB8AC3E}">
        <p14:creationId xmlns:p14="http://schemas.microsoft.com/office/powerpoint/2010/main" val="27396427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2</a:t>
            </a:fld>
            <a:endParaRPr lang="en-US"/>
          </a:p>
        </p:txBody>
      </p:sp>
    </p:spTree>
    <p:extLst>
      <p:ext uri="{BB962C8B-B14F-4D97-AF65-F5344CB8AC3E}">
        <p14:creationId xmlns:p14="http://schemas.microsoft.com/office/powerpoint/2010/main" val="203077302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endParaRPr lang="en-US"/>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en-US"/>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876D0C8C-9FF1-45CB-A13B-6AF2475A4C83}"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endParaRPr lang="en-US"/>
          </a:p>
        </p:txBody>
      </p:sp>
      <p:sp>
        <p:nvSpPr>
          <p:cNvPr id="5" name="Нижний колонтитул 4"/>
          <p:cNvSpPr>
            <a:spLocks noGrp="1"/>
          </p:cNvSpPr>
          <p:nvPr>
            <p:ph type="ftr" sz="quarter" idx="11"/>
          </p:nvPr>
        </p:nvSpPr>
        <p:spPr/>
        <p:txBody>
          <a:bodyPr/>
          <a:lstStyle>
            <a:extLst/>
          </a:lstStyle>
          <a:p>
            <a:endParaRPr lang="en-US"/>
          </a:p>
        </p:txBody>
      </p:sp>
      <p:sp>
        <p:nvSpPr>
          <p:cNvPr id="6" name="Номер слайда 5"/>
          <p:cNvSpPr>
            <a:spLocks noGrp="1"/>
          </p:cNvSpPr>
          <p:nvPr>
            <p:ph type="sldNum" sz="quarter" idx="12"/>
          </p:nvPr>
        </p:nvSpPr>
        <p:spPr/>
        <p:txBody>
          <a:bodyPr/>
          <a:lstStyle>
            <a:extLst/>
          </a:lstStyle>
          <a:p>
            <a:fld id="{9553C756-0BD6-4571-AB33-4A41EA13DB4D}" type="slidenum">
              <a:rPr lang="en-US" smtClean="0"/>
              <a:pPr/>
              <a:t>‹#›</a:t>
            </a:fld>
            <a:endParaRPr lang="en-US"/>
          </a:p>
        </p:txBody>
      </p:sp>
    </p:spTree>
  </p:cSld>
  <p:clrMapOvr>
    <a:masterClrMapping/>
  </p:clrMapOvr>
  <p:transition spd="slow">
    <p:fad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endParaRPr lang="en-US"/>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en-US"/>
          </a:p>
        </p:txBody>
      </p:sp>
      <p:sp>
        <p:nvSpPr>
          <p:cNvPr id="6" name="Номер слайда 5"/>
          <p:cNvSpPr>
            <a:spLocks noGrp="1"/>
          </p:cNvSpPr>
          <p:nvPr>
            <p:ph type="sldNum" sz="quarter" idx="12"/>
          </p:nvPr>
        </p:nvSpPr>
        <p:spPr>
          <a:xfrm>
            <a:off x="6733952" y="6555112"/>
            <a:ext cx="588336" cy="228600"/>
          </a:xfrm>
        </p:spPr>
        <p:txBody>
          <a:bodyPr/>
          <a:lstStyle>
            <a:extLst/>
          </a:lstStyle>
          <a:p>
            <a:fld id="{50745D82-4088-4869-A46B-A27FF7D6C76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endParaRPr lang="en-US"/>
          </a:p>
        </p:txBody>
      </p:sp>
      <p:sp>
        <p:nvSpPr>
          <p:cNvPr id="6" name="Нижний колонтитул 5"/>
          <p:cNvSpPr>
            <a:spLocks noGrp="1"/>
          </p:cNvSpPr>
          <p:nvPr>
            <p:ph type="ftr" sz="quarter" idx="11"/>
          </p:nvPr>
        </p:nvSpPr>
        <p:spPr/>
        <p:txBody>
          <a:bodyPr/>
          <a:lstStyle>
            <a:extLst/>
          </a:lstStyle>
          <a:p>
            <a:endParaRPr lang="en-US"/>
          </a:p>
        </p:txBody>
      </p:sp>
      <p:sp>
        <p:nvSpPr>
          <p:cNvPr id="7" name="Номер слайда 6"/>
          <p:cNvSpPr>
            <a:spLocks noGrp="1"/>
          </p:cNvSpPr>
          <p:nvPr>
            <p:ph type="sldNum" sz="quarter" idx="12"/>
          </p:nvPr>
        </p:nvSpPr>
        <p:spPr/>
        <p:txBody>
          <a:bodyPr/>
          <a:lstStyle>
            <a:extLst/>
          </a:lstStyle>
          <a:p>
            <a:fld id="{13C7BAD8-DF37-4C81-84BB-5E239708BBF4}" type="slidenum">
              <a:rPr lang="en-US" smtClean="0"/>
              <a:pPr/>
              <a:t>‹#›</a:t>
            </a:fld>
            <a:endParaRPr lang="en-US"/>
          </a:p>
        </p:txBody>
      </p:sp>
    </p:spTree>
  </p:cSld>
  <p:clrMapOvr>
    <a:masterClrMapping/>
  </p:clrMapOvr>
  <p:transition spd="slow">
    <p:fad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endParaRPr lang="en-US"/>
          </a:p>
        </p:txBody>
      </p:sp>
      <p:sp>
        <p:nvSpPr>
          <p:cNvPr id="8" name="Нижний колонтитул 7"/>
          <p:cNvSpPr>
            <a:spLocks noGrp="1"/>
          </p:cNvSpPr>
          <p:nvPr>
            <p:ph type="ftr" sz="quarter" idx="11"/>
          </p:nvPr>
        </p:nvSpPr>
        <p:spPr/>
        <p:txBody>
          <a:bodyPr/>
          <a:lstStyle>
            <a:extLst/>
          </a:lstStyle>
          <a:p>
            <a:endParaRPr lang="en-US"/>
          </a:p>
        </p:txBody>
      </p:sp>
      <p:sp>
        <p:nvSpPr>
          <p:cNvPr id="9" name="Номер слайда 8"/>
          <p:cNvSpPr>
            <a:spLocks noGrp="1"/>
          </p:cNvSpPr>
          <p:nvPr>
            <p:ph type="sldNum" sz="quarter" idx="12"/>
          </p:nvPr>
        </p:nvSpPr>
        <p:spPr/>
        <p:txBody>
          <a:bodyPr/>
          <a:lstStyle>
            <a:extLst/>
          </a:lstStyle>
          <a:p>
            <a:fld id="{329FF199-A4E5-456B-859E-AE3A75AD4B5F}" type="slidenum">
              <a:rPr lang="en-US" smtClean="0"/>
              <a:pPr/>
              <a:t>‹#›</a:t>
            </a:fld>
            <a:endParaRPr lang="en-US"/>
          </a:p>
        </p:txBody>
      </p:sp>
    </p:spTree>
  </p:cSld>
  <p:clrMapOvr>
    <a:masterClrMapping/>
  </p:clrMapOvr>
  <p:transition spd="slow">
    <p:fad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endParaRPr lang="en-US"/>
          </a:p>
        </p:txBody>
      </p:sp>
      <p:sp>
        <p:nvSpPr>
          <p:cNvPr id="4" name="Нижний колонтитул 3"/>
          <p:cNvSpPr>
            <a:spLocks noGrp="1"/>
          </p:cNvSpPr>
          <p:nvPr>
            <p:ph type="ftr" sz="quarter" idx="11"/>
          </p:nvPr>
        </p:nvSpPr>
        <p:spPr/>
        <p:txBody>
          <a:bodyPr/>
          <a:lstStyle>
            <a:extLst/>
          </a:lstStyle>
          <a:p>
            <a:endParaRPr lang="en-US"/>
          </a:p>
        </p:txBody>
      </p:sp>
      <p:sp>
        <p:nvSpPr>
          <p:cNvPr id="5" name="Номер слайда 4"/>
          <p:cNvSpPr>
            <a:spLocks noGrp="1"/>
          </p:cNvSpPr>
          <p:nvPr>
            <p:ph type="sldNum" sz="quarter" idx="12"/>
          </p:nvPr>
        </p:nvSpPr>
        <p:spPr/>
        <p:txBody>
          <a:bodyPr/>
          <a:lstStyle>
            <a:extLst/>
          </a:lstStyle>
          <a:p>
            <a:fld id="{25A390B1-4562-4945-84D9-C13932E970F5}" type="slidenum">
              <a:rPr lang="en-US" smtClean="0"/>
              <a:pPr/>
              <a:t>‹#›</a:t>
            </a:fld>
            <a:endParaRPr lang="en-US"/>
          </a:p>
        </p:txBody>
      </p:sp>
    </p:spTree>
  </p:cSld>
  <p:clrMapOvr>
    <a:masterClrMapping/>
  </p:clrMapOvr>
  <p:transition spd="slow">
    <p:fad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endParaRPr lang="en-US"/>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endParaRPr lang="en-US"/>
          </a:p>
        </p:txBody>
      </p:sp>
      <p:sp>
        <p:nvSpPr>
          <p:cNvPr id="4" name="Номер слайда 3"/>
          <p:cNvSpPr>
            <a:spLocks noGrp="1"/>
          </p:cNvSpPr>
          <p:nvPr>
            <p:ph type="sldNum" sz="quarter" idx="12"/>
          </p:nvPr>
        </p:nvSpPr>
        <p:spPr/>
        <p:txBody>
          <a:bodyPr/>
          <a:lstStyle>
            <a:extLst/>
          </a:lstStyle>
          <a:p>
            <a:fld id="{0E24E430-88C8-436C-A1A2-D423C868720F}" type="slidenum">
              <a:rPr lang="en-US" smtClean="0"/>
              <a:pPr/>
              <a:t>‹#›</a:t>
            </a:fld>
            <a:endParaRPr lang="en-US"/>
          </a:p>
        </p:txBody>
      </p:sp>
    </p:spTree>
  </p:cSld>
  <p:clrMapOvr>
    <a:masterClrMapping/>
  </p:clrMapOvr>
  <p:transition spd="slow">
    <p:fad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endParaRPr lang="en-US"/>
          </a:p>
        </p:txBody>
      </p:sp>
      <p:sp>
        <p:nvSpPr>
          <p:cNvPr id="6" name="Нижний колонтитул 5"/>
          <p:cNvSpPr>
            <a:spLocks noGrp="1"/>
          </p:cNvSpPr>
          <p:nvPr>
            <p:ph type="ftr" sz="quarter" idx="11"/>
          </p:nvPr>
        </p:nvSpPr>
        <p:spPr/>
        <p:txBody>
          <a:bodyPr/>
          <a:lstStyle>
            <a:extLst/>
          </a:lstStyle>
          <a:p>
            <a:endParaRPr lang="en-US"/>
          </a:p>
        </p:txBody>
      </p:sp>
      <p:sp>
        <p:nvSpPr>
          <p:cNvPr id="7" name="Номер слайда 6"/>
          <p:cNvSpPr>
            <a:spLocks noGrp="1"/>
          </p:cNvSpPr>
          <p:nvPr>
            <p:ph type="sldNum" sz="quarter" idx="12"/>
          </p:nvPr>
        </p:nvSpPr>
        <p:spPr/>
        <p:txBody>
          <a:bodyPr/>
          <a:lstStyle>
            <a:extLst/>
          </a:lstStyle>
          <a:p>
            <a:fld id="{B680E7ED-5619-4512-BBCF-00EEFBD52095}" type="slidenum">
              <a:rPr lang="en-US" smtClean="0"/>
              <a:pPr/>
              <a:t>‹#›</a:t>
            </a:fld>
            <a:endParaRPr lang="en-US"/>
          </a:p>
        </p:txBody>
      </p:sp>
    </p:spTree>
  </p:cSld>
  <p:clrMapOvr>
    <a:masterClrMapping/>
  </p:clrMapOvr>
  <p:transition spd="slow">
    <p:fad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endParaRPr lang="en-US"/>
          </a:p>
        </p:txBody>
      </p:sp>
      <p:sp>
        <p:nvSpPr>
          <p:cNvPr id="6" name="Нижний колонтитул 5"/>
          <p:cNvSpPr>
            <a:spLocks noGrp="1"/>
          </p:cNvSpPr>
          <p:nvPr>
            <p:ph type="ftr" sz="quarter" idx="11"/>
          </p:nvPr>
        </p:nvSpPr>
        <p:spPr/>
        <p:txBody>
          <a:bodyPr/>
          <a:lstStyle>
            <a:extLst/>
          </a:lstStyle>
          <a:p>
            <a:endParaRPr lang="en-US"/>
          </a:p>
        </p:txBody>
      </p:sp>
      <p:sp>
        <p:nvSpPr>
          <p:cNvPr id="7" name="Номер слайда 6"/>
          <p:cNvSpPr>
            <a:spLocks noGrp="1"/>
          </p:cNvSpPr>
          <p:nvPr>
            <p:ph type="sldNum" sz="quarter" idx="12"/>
          </p:nvPr>
        </p:nvSpPr>
        <p:spPr/>
        <p:txBody>
          <a:bodyPr/>
          <a:lstStyle>
            <a:extLst/>
          </a:lstStyle>
          <a:p>
            <a:fld id="{C155CCDD-FF8B-4FCB-BB92-263326413039}" type="slidenum">
              <a:rPr lang="en-US" smtClean="0"/>
              <a:pPr/>
              <a:t>‹#›</a:t>
            </a:fld>
            <a:endParaRPr lang="en-US"/>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transition spd="slow">
    <p:fad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endParaRPr lang="en-US"/>
          </a:p>
        </p:txBody>
      </p:sp>
      <p:sp>
        <p:nvSpPr>
          <p:cNvPr id="5" name="Нижний колонтитул 4"/>
          <p:cNvSpPr>
            <a:spLocks noGrp="1"/>
          </p:cNvSpPr>
          <p:nvPr>
            <p:ph type="ftr" sz="quarter" idx="11"/>
          </p:nvPr>
        </p:nvSpPr>
        <p:spPr/>
        <p:txBody>
          <a:bodyPr/>
          <a:lstStyle>
            <a:extLst/>
          </a:lstStyle>
          <a:p>
            <a:endParaRPr lang="en-US"/>
          </a:p>
        </p:txBody>
      </p:sp>
      <p:sp>
        <p:nvSpPr>
          <p:cNvPr id="6" name="Номер слайда 5"/>
          <p:cNvSpPr>
            <a:spLocks noGrp="1"/>
          </p:cNvSpPr>
          <p:nvPr>
            <p:ph type="sldNum" sz="quarter" idx="12"/>
          </p:nvPr>
        </p:nvSpPr>
        <p:spPr/>
        <p:txBody>
          <a:bodyPr/>
          <a:lstStyle>
            <a:extLst/>
          </a:lstStyle>
          <a:p>
            <a:fld id="{366F31A0-E54C-4601-AC12-E93EC8D90C61}" type="slidenum">
              <a:rPr lang="en-US" smtClean="0"/>
              <a:pPr/>
              <a:t>‹#›</a:t>
            </a:fld>
            <a:endParaRPr lang="en-US"/>
          </a:p>
        </p:txBody>
      </p:sp>
    </p:spTree>
  </p:cSld>
  <p:clrMapOvr>
    <a:masterClrMapping/>
  </p:clrMapOvr>
  <p:transition spd="slow">
    <p:fad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endParaRPr lang="en-US"/>
          </a:p>
        </p:txBody>
      </p:sp>
      <p:sp>
        <p:nvSpPr>
          <p:cNvPr id="5" name="Нижний колонтитул 4"/>
          <p:cNvSpPr>
            <a:spLocks noGrp="1"/>
          </p:cNvSpPr>
          <p:nvPr>
            <p:ph type="ftr" sz="quarter" idx="11"/>
          </p:nvPr>
        </p:nvSpPr>
        <p:spPr>
          <a:xfrm>
            <a:off x="457200" y="6556248"/>
            <a:ext cx="3657600" cy="228600"/>
          </a:xfrm>
        </p:spPr>
        <p:txBody>
          <a:bodyPr/>
          <a:lstStyle>
            <a:extLst/>
          </a:lstStyle>
          <a:p>
            <a:endParaRPr lang="en-US"/>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E1DC8F76-2179-4319-AA86-AE8A12987747}" type="slidenum">
              <a:rPr lang="en-US" smtClean="0"/>
              <a:pPr/>
              <a:t>‹#›</a:t>
            </a:fld>
            <a:endParaRPr lang="en-US"/>
          </a:p>
        </p:txBody>
      </p:sp>
    </p:spTree>
  </p:cSld>
  <p:clrMapOvr>
    <a:masterClrMapping/>
  </p:clrMapOvr>
  <p:transition spd="slow">
    <p:fad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endParaRPr lang="en-US"/>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n-US"/>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BF315AD6-177B-4F91-9860-6198E91178A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transition spd="slow">
    <p:fade/>
  </p:transition>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7.xml"/><Relationship Id="rId1" Type="http://schemas.openxmlformats.org/officeDocument/2006/relationships/tags" Target="../tags/tag8.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1" name="Text Box 8"/>
          <p:cNvSpPr txBox="1">
            <a:spLocks noChangeArrowheads="1"/>
          </p:cNvSpPr>
          <p:nvPr/>
        </p:nvSpPr>
        <p:spPr bwMode="auto">
          <a:xfrm>
            <a:off x="990600" y="4114800"/>
            <a:ext cx="1371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defRPr>
            </a:lvl1pPr>
            <a:lvl2pPr marL="742950" indent="-285750" eaLnBrk="0" hangingPunct="0">
              <a:defRPr>
                <a:solidFill>
                  <a:schemeClr val="tx1"/>
                </a:solidFill>
                <a:latin typeface="Tahoma" panose="020B0604030504040204" pitchFamily="34" charset="0"/>
              </a:defRPr>
            </a:lvl2pPr>
            <a:lvl3pPr marL="1143000" indent="-228600" eaLnBrk="0" hangingPunct="0">
              <a:defRPr>
                <a:solidFill>
                  <a:schemeClr val="tx1"/>
                </a:solidFill>
                <a:latin typeface="Tahoma" panose="020B0604030504040204" pitchFamily="34" charset="0"/>
              </a:defRPr>
            </a:lvl3pPr>
            <a:lvl4pPr marL="1600200" indent="-228600" eaLnBrk="0" hangingPunct="0">
              <a:defRPr>
                <a:solidFill>
                  <a:schemeClr val="tx1"/>
                </a:solidFill>
                <a:latin typeface="Tahoma" panose="020B0604030504040204" pitchFamily="34" charset="0"/>
              </a:defRPr>
            </a:lvl4pPr>
            <a:lvl5pPr marL="2057400" indent="-228600" eaLnBrk="0" hangingPunct="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spcBef>
                <a:spcPct val="50000"/>
              </a:spcBef>
            </a:pPr>
            <a:endParaRPr lang="ru-RU" altLang="ru-RU"/>
          </a:p>
        </p:txBody>
      </p:sp>
      <p:pic>
        <p:nvPicPr>
          <p:cNvPr id="4104" name="Picture 7" descr="H:\Картинки\007\14.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6200"/>
            <a:ext cx="6858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Горизонтальный свиток 2"/>
          <p:cNvSpPr/>
          <p:nvPr/>
        </p:nvSpPr>
        <p:spPr>
          <a:xfrm>
            <a:off x="791617" y="-22721"/>
            <a:ext cx="8097342" cy="1522895"/>
          </a:xfrm>
          <a:prstGeom prst="horizontalScroll">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z-Latn-UZ" sz="3200" b="1" dirty="0" smtClean="0">
              <a:solidFill>
                <a:schemeClr val="accent5">
                  <a:lumMod val="25000"/>
                </a:schemeClr>
              </a:solidFill>
              <a:latin typeface="Algerian" panose="04020705040A02060702" pitchFamily="82" charset="0"/>
              <a:cs typeface="Segoe UI" panose="020B0502040204020203" pitchFamily="34" charset="0"/>
            </a:endParaRPr>
          </a:p>
          <a:p>
            <a:pPr lvl="0" algn="ctr"/>
            <a:r>
              <a:rPr lang="uz-Latn-UZ" sz="3200" b="1" dirty="0" smtClean="0">
                <a:solidFill>
                  <a:schemeClr val="accent5">
                    <a:lumMod val="25000"/>
                  </a:schemeClr>
                </a:solidFill>
                <a:latin typeface="Algerian" panose="04020705040A02060702" pitchFamily="82" charset="0"/>
                <a:cs typeface="Segoe UI" panose="020B0502040204020203" pitchFamily="34" charset="0"/>
              </a:rPr>
              <a:t>Mavzu: </a:t>
            </a:r>
            <a:r>
              <a:rPr lang="uz-Cyrl-UZ" sz="3200" dirty="0"/>
              <a:t> </a:t>
            </a:r>
            <a:r>
              <a:rPr lang="uz-Cyrl-UZ" sz="2800" dirty="0">
                <a:solidFill>
                  <a:schemeClr val="tx1"/>
                </a:solidFill>
              </a:rPr>
              <a:t>Innovatikaning asosiy tushunchalari</a:t>
            </a:r>
            <a:r>
              <a:rPr lang="en-US" sz="2800" dirty="0"/>
              <a:t>.</a:t>
            </a:r>
            <a:endParaRPr lang="ru-RU" sz="2800" b="1" dirty="0" smtClean="0">
              <a:solidFill>
                <a:schemeClr val="accent5">
                  <a:lumMod val="25000"/>
                </a:schemeClr>
              </a:solidFill>
            </a:endParaRPr>
          </a:p>
        </p:txBody>
      </p:sp>
      <p:sp>
        <p:nvSpPr>
          <p:cNvPr id="35" name="Стрелка вниз 34"/>
          <p:cNvSpPr/>
          <p:nvPr/>
        </p:nvSpPr>
        <p:spPr>
          <a:xfrm>
            <a:off x="1883876" y="1391394"/>
            <a:ext cx="4608512" cy="9711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solidFill>
                  <a:srgbClr val="FFFFFF"/>
                </a:solidFill>
                <a:latin typeface="Algerian" panose="04020705040A02060702" pitchFamily="82" charset="0"/>
              </a:rPr>
              <a:t>REJA</a:t>
            </a:r>
            <a:endParaRPr lang="ru-RU" sz="4400" b="1" dirty="0">
              <a:solidFill>
                <a:srgbClr val="FFFFFF"/>
              </a:solidFill>
            </a:endParaRPr>
          </a:p>
        </p:txBody>
      </p:sp>
      <p:sp>
        <p:nvSpPr>
          <p:cNvPr id="4" name="Прямоугольник 3"/>
          <p:cNvSpPr/>
          <p:nvPr/>
        </p:nvSpPr>
        <p:spPr>
          <a:xfrm>
            <a:off x="372571" y="2438184"/>
            <a:ext cx="7599276" cy="1815882"/>
          </a:xfrm>
          <a:prstGeom prst="rect">
            <a:avLst/>
          </a:prstGeom>
        </p:spPr>
        <p:txBody>
          <a:bodyPr wrap="square">
            <a:spAutoFit/>
          </a:bodyPr>
          <a:lstStyle/>
          <a:p>
            <a:pPr lvl="0" indent="571500" algn="just">
              <a:spcAft>
                <a:spcPts val="0"/>
              </a:spcAft>
            </a:pPr>
            <a:r>
              <a:rPr lang="uz-Cyrl-UZ" altLang="uz-Cyrl-UZ" sz="2800" b="1" dirty="0" smtClean="0">
                <a:latin typeface="Times New Roman" panose="02020603050405020304" pitchFamily="18" charset="0"/>
                <a:ea typeface="Times New Roman" panose="02020603050405020304" pitchFamily="18" charset="0"/>
                <a:cs typeface="PANDA Times UZ"/>
              </a:rPr>
              <a:t> </a:t>
            </a:r>
            <a:endParaRPr lang="uz-Cyrl-UZ" altLang="uz-Cyrl-UZ" sz="2800" b="1" dirty="0">
              <a:latin typeface="PANDA Times UZ"/>
              <a:ea typeface="Times New Roman" panose="02020603050405020304" pitchFamily="18" charset="0"/>
              <a:cs typeface="PANDA Times UZ"/>
            </a:endParaRPr>
          </a:p>
          <a:p>
            <a:pPr indent="571500" algn="just">
              <a:spcAft>
                <a:spcPts val="0"/>
              </a:spcAft>
            </a:pPr>
            <a:r>
              <a:rPr lang="uz-Cyrl-UZ" sz="2800" b="1" dirty="0" smtClean="0">
                <a:cs typeface="Aharoni" panose="02010803020104030203" pitchFamily="2" charset="-79"/>
              </a:rPr>
              <a:t> </a:t>
            </a:r>
            <a:endParaRPr lang="uz-Cyrl-UZ" sz="2800" b="1" dirty="0">
              <a:cs typeface="Aharoni" panose="02010803020104030203" pitchFamily="2" charset="-79"/>
            </a:endParaRPr>
          </a:p>
          <a:p>
            <a:pPr lvl="0" indent="571500" algn="just">
              <a:spcAft>
                <a:spcPts val="0"/>
              </a:spcAft>
            </a:pPr>
            <a:endParaRPr lang="ru-RU" sz="2800" b="1" dirty="0">
              <a:latin typeface="Times New Roman" pitchFamily="18" charset="0"/>
              <a:cs typeface="Times New Roman" panose="02020603050405020304" pitchFamily="18" charset="0"/>
            </a:endParaRPr>
          </a:p>
          <a:p>
            <a:pPr indent="571500" algn="just">
              <a:spcAft>
                <a:spcPts val="0"/>
              </a:spcAft>
            </a:pPr>
            <a:endParaRPr lang="uz-Cyrl-UZ" sz="2800" b="1" dirty="0">
              <a:effectLst/>
              <a:latin typeface="Times New Roman" panose="02020603050405020304" pitchFamily="18" charset="0"/>
              <a:ea typeface="Times New Roman" panose="02020603050405020304" pitchFamily="18" charset="0"/>
            </a:endParaRPr>
          </a:p>
        </p:txBody>
      </p:sp>
      <p:sp>
        <p:nvSpPr>
          <p:cNvPr id="2" name="Стрелка вправо 1"/>
          <p:cNvSpPr/>
          <p:nvPr/>
        </p:nvSpPr>
        <p:spPr>
          <a:xfrm>
            <a:off x="1357290" y="2214554"/>
            <a:ext cx="5518808" cy="147256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indent="571500" algn="just">
              <a:spcAft>
                <a:spcPts val="0"/>
              </a:spcAft>
            </a:pPr>
            <a:endParaRPr lang="en-US" sz="2000" b="1" dirty="0">
              <a:solidFill>
                <a:schemeClr val="tx1"/>
              </a:solidFill>
              <a:cs typeface="Aharoni" panose="02010803020104030203" pitchFamily="2" charset="-79"/>
            </a:endParaRPr>
          </a:p>
          <a:p>
            <a:pPr lvl="0" indent="571500" algn="just">
              <a:spcAft>
                <a:spcPts val="0"/>
              </a:spcAft>
            </a:pPr>
            <a:r>
              <a:rPr lang="uz-Latn-UZ" sz="2000" b="1" dirty="0" smtClean="0">
                <a:solidFill>
                  <a:schemeClr val="tx1"/>
                </a:solidFill>
                <a:cs typeface="Aharoni" panose="02010803020104030203" pitchFamily="2" charset="-79"/>
              </a:rPr>
              <a:t>1.</a:t>
            </a:r>
            <a:r>
              <a:rPr lang="uz-Cyrl-UZ" sz="2000" dirty="0"/>
              <a:t> Innovatikaning asosiy tushunchalari va ularnin</a:t>
            </a:r>
            <a:r>
              <a:rPr lang="en-US" sz="2000" dirty="0"/>
              <a:t>g</a:t>
            </a:r>
            <a:r>
              <a:rPr lang="uz-Cyrl-UZ" sz="2000" dirty="0"/>
              <a:t> ta’rifi.</a:t>
            </a:r>
            <a:r>
              <a:rPr lang="uz-Cyrl-UZ" altLang="uz-Cyrl-UZ" sz="2000" b="1" dirty="0" smtClean="0">
                <a:solidFill>
                  <a:schemeClr val="tx1"/>
                </a:solidFill>
                <a:latin typeface="Times New Roman" panose="02020603050405020304" pitchFamily="18" charset="0"/>
                <a:ea typeface="Times New Roman" panose="02020603050405020304" pitchFamily="18" charset="0"/>
                <a:cs typeface="PANDA Times UZ"/>
              </a:rPr>
              <a:t> </a:t>
            </a:r>
            <a:endParaRPr lang="uz-Cyrl-UZ" altLang="uz-Cyrl-UZ" sz="2000" b="1" dirty="0">
              <a:solidFill>
                <a:schemeClr val="tx1"/>
              </a:solidFill>
              <a:latin typeface="PANDA Times UZ"/>
              <a:ea typeface="Times New Roman" panose="02020603050405020304" pitchFamily="18" charset="0"/>
              <a:cs typeface="PANDA Times UZ"/>
            </a:endParaRPr>
          </a:p>
          <a:p>
            <a:pPr indent="571500" algn="just">
              <a:spcAft>
                <a:spcPts val="0"/>
              </a:spcAft>
            </a:pPr>
            <a:r>
              <a:rPr lang="uz-Cyrl-UZ" b="1" dirty="0">
                <a:cs typeface="Aharoni" panose="02010803020104030203" pitchFamily="2" charset="-79"/>
              </a:rPr>
              <a:t> </a:t>
            </a:r>
            <a:endParaRPr lang="ru-RU" dirty="0"/>
          </a:p>
        </p:txBody>
      </p:sp>
      <p:sp>
        <p:nvSpPr>
          <p:cNvPr id="6" name="Стрелка вправо 5"/>
          <p:cNvSpPr/>
          <p:nvPr/>
        </p:nvSpPr>
        <p:spPr>
          <a:xfrm>
            <a:off x="1428728" y="3643314"/>
            <a:ext cx="5518808" cy="1334139"/>
          </a:xfrm>
          <a:prstGeom prst="rightArrow">
            <a:avLst>
              <a:gd name="adj1" fmla="val 44685"/>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Latn-UZ" b="1" dirty="0" smtClean="0">
                <a:solidFill>
                  <a:schemeClr val="tx1"/>
                </a:solidFill>
                <a:cs typeface="Aharoni" panose="02010803020104030203" pitchFamily="2" charset="-79"/>
              </a:rPr>
              <a:t>2.</a:t>
            </a:r>
            <a:r>
              <a:rPr lang="uz-Cyrl-UZ" dirty="0"/>
              <a:t> Ta’lim tashkilotl</a:t>
            </a:r>
            <a:r>
              <a:rPr lang="en-US" dirty="0" err="1"/>
              <a:t>ariga</a:t>
            </a:r>
            <a:r>
              <a:rPr lang="en-US" dirty="0"/>
              <a:t> </a:t>
            </a:r>
            <a:r>
              <a:rPr lang="en-US" dirty="0" err="1"/>
              <a:t>yangiliklarni</a:t>
            </a:r>
            <a:r>
              <a:rPr lang="en-US" dirty="0"/>
              <a:t> </a:t>
            </a:r>
            <a:r>
              <a:rPr lang="en-US" dirty="0" err="1"/>
              <a:t>kiritish</a:t>
            </a:r>
            <a:r>
              <a:rPr lang="en-US" dirty="0"/>
              <a:t> </a:t>
            </a:r>
            <a:r>
              <a:rPr lang="en-US" dirty="0" err="1"/>
              <a:t>bosqichlari</a:t>
            </a:r>
            <a:r>
              <a:rPr lang="en-US" dirty="0"/>
              <a:t>.</a:t>
            </a:r>
            <a:r>
              <a:rPr lang="en-US" b="1" dirty="0"/>
              <a:t> </a:t>
            </a:r>
            <a:endParaRPr lang="ru-RU" dirty="0"/>
          </a:p>
        </p:txBody>
      </p:sp>
      <p:sp>
        <p:nvSpPr>
          <p:cNvPr id="7" name="Стрелка вправо 6"/>
          <p:cNvSpPr/>
          <p:nvPr/>
        </p:nvSpPr>
        <p:spPr>
          <a:xfrm>
            <a:off x="1285852" y="4929198"/>
            <a:ext cx="5518808" cy="12556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smtClean="0">
                <a:solidFill>
                  <a:schemeClr val="tx1"/>
                </a:solidFill>
                <a:latin typeface="Algerian" panose="04020705040A02060702" pitchFamily="82" charset="0"/>
              </a:rPr>
              <a:t>        </a:t>
            </a:r>
            <a:r>
              <a:rPr lang="uz-Latn-UZ" b="1" dirty="0" smtClean="0">
                <a:solidFill>
                  <a:schemeClr val="tx1"/>
                </a:solidFill>
                <a:latin typeface="Algerian" panose="04020705040A02060702" pitchFamily="82" charset="0"/>
              </a:rPr>
              <a:t>3.</a:t>
            </a:r>
            <a:r>
              <a:rPr lang="en-US" dirty="0"/>
              <a:t> I</a:t>
            </a:r>
            <a:r>
              <a:rPr lang="uz-Cyrl-UZ" dirty="0"/>
              <a:t>nnovatsion faoliyatining</a:t>
            </a:r>
            <a:r>
              <a:rPr lang="en-US" dirty="0"/>
              <a:t> </a:t>
            </a:r>
            <a:r>
              <a:rPr lang="en-US" dirty="0" err="1"/>
              <a:t>asosiy</a:t>
            </a:r>
            <a:r>
              <a:rPr lang="en-US" dirty="0"/>
              <a:t> </a:t>
            </a:r>
            <a:r>
              <a:rPr lang="en-US" dirty="0" err="1"/>
              <a:t>funksiyalari</a:t>
            </a:r>
            <a:r>
              <a:rPr lang="en-US" dirty="0"/>
              <a:t>.</a:t>
            </a:r>
            <a:endParaRPr lang="ru-RU" dirty="0"/>
          </a:p>
        </p:txBody>
      </p:sp>
    </p:spTree>
    <p:custDataLst>
      <p:tags r:id="rId1"/>
    </p:custDataLst>
    <p:extLst>
      <p:ext uri="{BB962C8B-B14F-4D97-AF65-F5344CB8AC3E}">
        <p14:creationId xmlns:p14="http://schemas.microsoft.com/office/powerpoint/2010/main" val="3850323163"/>
      </p:ext>
    </p:extLst>
  </p:cSld>
  <p:clrMapOvr>
    <a:masterClrMapping/>
  </p:clrMapOvr>
  <mc:AlternateContent xmlns:mc="http://schemas.openxmlformats.org/markup-compatibility/2006" xmlns:p14="http://schemas.microsoft.com/office/powerpoint/2010/main">
    <mc:Choice Requires="p14">
      <p:transition spd="slow" p14:dur="1500" advClick="0" advTm="11259">
        <p:split orient="vert"/>
      </p:transition>
    </mc:Choice>
    <mc:Fallback xmlns="">
      <p:transition spd="slow" advClick="0" advTm="11259">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104"/>
                                        </p:tgtEl>
                                        <p:attrNameLst>
                                          <p:attrName>style.visibility</p:attrName>
                                        </p:attrNameLst>
                                      </p:cBhvr>
                                      <p:to>
                                        <p:strVal val="visible"/>
                                      </p:to>
                                    </p:set>
                                    <p:animEffect transition="in" filter="fade">
                                      <p:cBhvr>
                                        <p:cTn id="12" dur="1000"/>
                                        <p:tgtEl>
                                          <p:spTgt spid="4104"/>
                                        </p:tgtEl>
                                      </p:cBhvr>
                                    </p:animEffect>
                                    <p:anim calcmode="lin" valueType="num">
                                      <p:cBhvr>
                                        <p:cTn id="13" dur="1000" fill="hold"/>
                                        <p:tgtEl>
                                          <p:spTgt spid="4104"/>
                                        </p:tgtEl>
                                        <p:attrNameLst>
                                          <p:attrName>ppt_x</p:attrName>
                                        </p:attrNameLst>
                                      </p:cBhvr>
                                      <p:tavLst>
                                        <p:tav tm="0">
                                          <p:val>
                                            <p:strVal val="#ppt_x"/>
                                          </p:val>
                                        </p:tav>
                                        <p:tav tm="100000">
                                          <p:val>
                                            <p:strVal val="#ppt_x"/>
                                          </p:val>
                                        </p:tav>
                                      </p:tavLst>
                                    </p:anim>
                                    <p:anim calcmode="lin" valueType="num">
                                      <p:cBhvr>
                                        <p:cTn id="14" dur="1000" fill="hold"/>
                                        <p:tgtEl>
                                          <p:spTgt spid="410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5" presetClass="entr" presetSubtype="0" fill="hold" grpId="0" nodeType="click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fade">
                                      <p:cBhvr>
                                        <p:cTn id="19" dur="2000"/>
                                        <p:tgtEl>
                                          <p:spTgt spid="35"/>
                                        </p:tgtEl>
                                      </p:cBhvr>
                                    </p:animEffect>
                                    <p:anim calcmode="lin" valueType="num">
                                      <p:cBhvr>
                                        <p:cTn id="20" dur="2000" fill="hold"/>
                                        <p:tgtEl>
                                          <p:spTgt spid="35"/>
                                        </p:tgtEl>
                                        <p:attrNameLst>
                                          <p:attrName>ppt_w</p:attrName>
                                        </p:attrNameLst>
                                      </p:cBhvr>
                                      <p:tavLst>
                                        <p:tav tm="0" fmla="#ppt_w*sin(2.5*pi*$)">
                                          <p:val>
                                            <p:fltVal val="0"/>
                                          </p:val>
                                        </p:tav>
                                        <p:tav tm="100000">
                                          <p:val>
                                            <p:fltVal val="1"/>
                                          </p:val>
                                        </p:tav>
                                      </p:tavLst>
                                    </p:anim>
                                    <p:anim calcmode="lin" valueType="num">
                                      <p:cBhvr>
                                        <p:cTn id="21" dur="2000" fill="hold"/>
                                        <p:tgtEl>
                                          <p:spTgt spid="35"/>
                                        </p:tgtEl>
                                        <p:attrNameLst>
                                          <p:attrName>ppt_h</p:attrName>
                                        </p:attrNameLst>
                                      </p:cBhvr>
                                      <p:tavLst>
                                        <p:tav tm="0">
                                          <p:val>
                                            <p:strVal val="#ppt_h"/>
                                          </p:val>
                                        </p:tav>
                                        <p:tav tm="100000">
                                          <p:val>
                                            <p:strVal val="#ppt_h"/>
                                          </p:val>
                                        </p:tav>
                                      </p:tavLst>
                                    </p:anim>
                                  </p:childTnLst>
                                </p:cTn>
                              </p:par>
                              <p:par>
                                <p:cTn id="22" presetID="42" presetClass="entr" presetSubtype="0" fill="hold" grpId="0" nodeType="withEffect">
                                  <p:stCondLst>
                                    <p:cond delay="200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
                                          </p:val>
                                        </p:tav>
                                        <p:tav tm="100000">
                                          <p:val>
                                            <p:strVal val="#ppt_x"/>
                                          </p:val>
                                        </p:tav>
                                      </p:tavLst>
                                    </p:anim>
                                    <p:anim calcmode="lin" valueType="num">
                                      <p:cBhvr>
                                        <p:cTn id="2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additive="base">
                                        <p:cTn id="31" dur="1000" fill="hold"/>
                                        <p:tgtEl>
                                          <p:spTgt spid="2"/>
                                        </p:tgtEl>
                                        <p:attrNameLst>
                                          <p:attrName>ppt_x</p:attrName>
                                        </p:attrNameLst>
                                      </p:cBhvr>
                                      <p:tavLst>
                                        <p:tav tm="0">
                                          <p:val>
                                            <p:strVal val="#ppt_x"/>
                                          </p:val>
                                        </p:tav>
                                        <p:tav tm="100000">
                                          <p:val>
                                            <p:strVal val="#ppt_x"/>
                                          </p:val>
                                        </p:tav>
                                      </p:tavLst>
                                    </p:anim>
                                    <p:anim calcmode="lin" valueType="num">
                                      <p:cBhvr additive="base">
                                        <p:cTn id="32"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1000" fill="hold"/>
                                        <p:tgtEl>
                                          <p:spTgt spid="6"/>
                                        </p:tgtEl>
                                        <p:attrNameLst>
                                          <p:attrName>ppt_x</p:attrName>
                                        </p:attrNameLst>
                                      </p:cBhvr>
                                      <p:tavLst>
                                        <p:tav tm="0">
                                          <p:val>
                                            <p:strVal val="#ppt_x"/>
                                          </p:val>
                                        </p:tav>
                                        <p:tav tm="100000">
                                          <p:val>
                                            <p:strVal val="#ppt_x"/>
                                          </p:val>
                                        </p:tav>
                                      </p:tavLst>
                                    </p:anim>
                                    <p:anim calcmode="lin" valueType="num">
                                      <p:cBhvr additive="base">
                                        <p:cTn id="38" dur="1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1000" fill="hold"/>
                                        <p:tgtEl>
                                          <p:spTgt spid="7"/>
                                        </p:tgtEl>
                                        <p:attrNameLst>
                                          <p:attrName>ppt_x</p:attrName>
                                        </p:attrNameLst>
                                      </p:cBhvr>
                                      <p:tavLst>
                                        <p:tav tm="0">
                                          <p:val>
                                            <p:strVal val="#ppt_x"/>
                                          </p:val>
                                        </p:tav>
                                        <p:tav tm="100000">
                                          <p:val>
                                            <p:strVal val="#ppt_x"/>
                                          </p:val>
                                        </p:tav>
                                      </p:tavLst>
                                    </p:anim>
                                    <p:anim calcmode="lin" valueType="num">
                                      <p:cBhvr additive="base">
                                        <p:cTn id="44"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5" grpId="0" animBg="1"/>
      <p:bldP spid="4" grpId="0"/>
      <p:bldP spid="2" grpId="0" animBg="1"/>
      <p:bldP spid="6" grpId="0" animBg="1"/>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txBox="1">
            <a:spLocks/>
          </p:cNvSpPr>
          <p:nvPr/>
        </p:nvSpPr>
        <p:spPr bwMode="gray">
          <a:xfrm>
            <a:off x="899592" y="548680"/>
            <a:ext cx="7175351" cy="1793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4200" b="1" kern="1200">
                <a:solidFill>
                  <a:srgbClr val="000000"/>
                </a:solidFill>
                <a:latin typeface="+mj-lt"/>
                <a:ea typeface="+mj-ea"/>
                <a:cs typeface="+mj-cs"/>
              </a:defRPr>
            </a:lvl1pPr>
            <a:lvl2pPr algn="l" rtl="0" eaLnBrk="1" fontAlgn="base" hangingPunct="1">
              <a:spcBef>
                <a:spcPct val="0"/>
              </a:spcBef>
              <a:spcAft>
                <a:spcPct val="0"/>
              </a:spcAft>
              <a:defRPr sz="4200" b="1">
                <a:solidFill>
                  <a:srgbClr val="000000"/>
                </a:solidFill>
                <a:latin typeface="Arial" panose="020B0604020202020204" pitchFamily="34" charset="0"/>
              </a:defRPr>
            </a:lvl2pPr>
            <a:lvl3pPr algn="l" rtl="0" eaLnBrk="1" fontAlgn="base" hangingPunct="1">
              <a:spcBef>
                <a:spcPct val="0"/>
              </a:spcBef>
              <a:spcAft>
                <a:spcPct val="0"/>
              </a:spcAft>
              <a:defRPr sz="4200" b="1">
                <a:solidFill>
                  <a:srgbClr val="000000"/>
                </a:solidFill>
                <a:latin typeface="Arial" panose="020B0604020202020204" pitchFamily="34" charset="0"/>
              </a:defRPr>
            </a:lvl3pPr>
            <a:lvl4pPr algn="l" rtl="0" eaLnBrk="1" fontAlgn="base" hangingPunct="1">
              <a:spcBef>
                <a:spcPct val="0"/>
              </a:spcBef>
              <a:spcAft>
                <a:spcPct val="0"/>
              </a:spcAft>
              <a:defRPr sz="4200" b="1">
                <a:solidFill>
                  <a:srgbClr val="000000"/>
                </a:solidFill>
                <a:latin typeface="Arial" panose="020B0604020202020204" pitchFamily="34" charset="0"/>
              </a:defRPr>
            </a:lvl4pPr>
            <a:lvl5pPr algn="l" rtl="0" eaLnBrk="1" fontAlgn="base" hangingPunct="1">
              <a:spcBef>
                <a:spcPct val="0"/>
              </a:spcBef>
              <a:spcAft>
                <a:spcPct val="0"/>
              </a:spcAft>
              <a:defRPr sz="4200" b="1">
                <a:solidFill>
                  <a:srgbClr val="000000"/>
                </a:solidFill>
                <a:latin typeface="Arial" panose="020B0604020202020204" pitchFamily="34" charset="0"/>
              </a:defRPr>
            </a:lvl5pPr>
            <a:lvl6pPr marL="457200" algn="l" rtl="0" eaLnBrk="1" fontAlgn="base" hangingPunct="1">
              <a:spcBef>
                <a:spcPct val="0"/>
              </a:spcBef>
              <a:spcAft>
                <a:spcPct val="0"/>
              </a:spcAft>
              <a:defRPr sz="4200" b="1">
                <a:solidFill>
                  <a:srgbClr val="000000"/>
                </a:solidFill>
                <a:latin typeface="Arial" panose="020B0604020202020204" pitchFamily="34" charset="0"/>
              </a:defRPr>
            </a:lvl6pPr>
            <a:lvl7pPr marL="914400" algn="l" rtl="0" eaLnBrk="1" fontAlgn="base" hangingPunct="1">
              <a:spcBef>
                <a:spcPct val="0"/>
              </a:spcBef>
              <a:spcAft>
                <a:spcPct val="0"/>
              </a:spcAft>
              <a:defRPr sz="4200" b="1">
                <a:solidFill>
                  <a:srgbClr val="000000"/>
                </a:solidFill>
                <a:latin typeface="Arial" panose="020B0604020202020204" pitchFamily="34" charset="0"/>
              </a:defRPr>
            </a:lvl7pPr>
            <a:lvl8pPr marL="1371600" algn="l" rtl="0" eaLnBrk="1" fontAlgn="base" hangingPunct="1">
              <a:spcBef>
                <a:spcPct val="0"/>
              </a:spcBef>
              <a:spcAft>
                <a:spcPct val="0"/>
              </a:spcAft>
              <a:defRPr sz="4200" b="1">
                <a:solidFill>
                  <a:srgbClr val="000000"/>
                </a:solidFill>
                <a:latin typeface="Arial" panose="020B0604020202020204" pitchFamily="34" charset="0"/>
              </a:defRPr>
            </a:lvl8pPr>
            <a:lvl9pPr marL="1828800" algn="l" rtl="0" eaLnBrk="1" fontAlgn="base" hangingPunct="1">
              <a:spcBef>
                <a:spcPct val="0"/>
              </a:spcBef>
              <a:spcAft>
                <a:spcPct val="0"/>
              </a:spcAft>
              <a:defRPr sz="4200" b="1">
                <a:solidFill>
                  <a:srgbClr val="000000"/>
                </a:solidFill>
                <a:latin typeface="Arial" panose="020B0604020202020204" pitchFamily="34" charset="0"/>
              </a:defRPr>
            </a:lvl9pPr>
          </a:lstStyle>
          <a:p>
            <a:pPr marL="182880" algn="ctr">
              <a:defRPr/>
            </a:pPr>
            <a:r>
              <a:rPr lang="uz-Cyrl-UZ" altLang="uz-Cyrl-UZ" sz="4800" dirty="0" smtClean="0">
                <a:solidFill>
                  <a:srgbClr val="0070C0"/>
                </a:solidFill>
                <a:latin typeface="PANDA Times UZ"/>
                <a:ea typeface="Times New Roman" panose="02020603050405020304" pitchFamily="18" charset="0"/>
                <a:cs typeface="PANDA Times UZ"/>
              </a:rPr>
              <a:t/>
            </a:r>
            <a:br>
              <a:rPr lang="uz-Cyrl-UZ" altLang="uz-Cyrl-UZ" sz="4800" dirty="0" smtClean="0">
                <a:solidFill>
                  <a:srgbClr val="0070C0"/>
                </a:solidFill>
                <a:latin typeface="PANDA Times UZ"/>
                <a:ea typeface="Times New Roman" panose="02020603050405020304" pitchFamily="18" charset="0"/>
                <a:cs typeface="PANDA Times UZ"/>
              </a:rPr>
            </a:br>
            <a:endParaRPr lang="uz-Cyrl-UZ" sz="4400" dirty="0">
              <a:solidFill>
                <a:srgbClr val="0070C0"/>
              </a:solidFill>
            </a:endParaRPr>
          </a:p>
        </p:txBody>
      </p:sp>
      <p:sp>
        <p:nvSpPr>
          <p:cNvPr id="4" name="Горизонтальный свиток 3"/>
          <p:cNvSpPr/>
          <p:nvPr/>
        </p:nvSpPr>
        <p:spPr>
          <a:xfrm>
            <a:off x="179512" y="548680"/>
            <a:ext cx="8712968" cy="6336704"/>
          </a:xfrm>
          <a:prstGeom prst="horizontalScroll">
            <a:avLst/>
          </a:prstGeom>
          <a:ln>
            <a:solidFill>
              <a:schemeClr val="accent1">
                <a:lumMod val="75000"/>
              </a:schemeClr>
            </a:solidFill>
          </a:ln>
        </p:spPr>
        <p:style>
          <a:lnRef idx="1">
            <a:schemeClr val="accent3"/>
          </a:lnRef>
          <a:fillRef idx="2">
            <a:schemeClr val="accent3"/>
          </a:fillRef>
          <a:effectRef idx="1">
            <a:schemeClr val="accent3"/>
          </a:effectRef>
          <a:fontRef idx="minor">
            <a:schemeClr val="dk1"/>
          </a:fontRef>
        </p:style>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US" sz="2800" b="1" dirty="0" err="1"/>
              <a:t>Kalit</a:t>
            </a:r>
            <a:r>
              <a:rPr lang="en-US" sz="2800" b="1" dirty="0"/>
              <a:t> </a:t>
            </a:r>
            <a:r>
              <a:rPr lang="en-US" sz="2800" b="1" dirty="0" err="1"/>
              <a:t>so`zlar</a:t>
            </a:r>
            <a:r>
              <a:rPr lang="uz-Cyrl-UZ" sz="2800" b="1" dirty="0"/>
              <a:t>:  </a:t>
            </a:r>
            <a:r>
              <a:rPr lang="uz-Cyrl-UZ" sz="2800" dirty="0"/>
              <a:t>Innovatika, mexanizm, yangilik, </a:t>
            </a:r>
            <a:r>
              <a:rPr lang="uz-Cyrl-UZ" sz="2800" dirty="0" smtClean="0"/>
              <a:t>novatsiya</a:t>
            </a:r>
            <a:r>
              <a:rPr lang="uz-Cyrl-UZ" sz="2800" dirty="0"/>
              <a:t>, innovatsiya, tarqatish, o’zgarish, islohat, innovatsiyalarning belgilari,  moslashuv,  axborotlar fondi, faoliyat, innovatsion o’qitish.</a:t>
            </a:r>
            <a:endParaRPr lang="ru-RU" sz="2800" dirty="0"/>
          </a:p>
        </p:txBody>
      </p:sp>
    </p:spTree>
    <p:custDataLst>
      <p:tags r:id="rId1"/>
    </p:custDataLst>
    <p:extLst>
      <p:ext uri="{BB962C8B-B14F-4D97-AF65-F5344CB8AC3E}">
        <p14:creationId xmlns:p14="http://schemas.microsoft.com/office/powerpoint/2010/main" val="2698190517"/>
      </p:ext>
    </p:extLst>
  </p:cSld>
  <p:clrMapOvr>
    <a:masterClrMapping/>
  </p:clrMapOvr>
  <mc:AlternateContent xmlns:mc="http://schemas.openxmlformats.org/markup-compatibility/2006" xmlns:p14="http://schemas.microsoft.com/office/powerpoint/2010/main">
    <mc:Choice Requires="p14">
      <p:transition spd="slow" p14:dur="3900" advClick="0" advTm="15867">
        <p14:glitter pattern="hexagon"/>
      </p:transition>
    </mc:Choice>
    <mc:Fallback xmlns="">
      <p:transition spd="slow" advClick="0" advTm="1586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1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2"/>
          <p:cNvSpPr>
            <a:spLocks noChangeArrowheads="1"/>
          </p:cNvSpPr>
          <p:nvPr/>
        </p:nvSpPr>
        <p:spPr bwMode="auto">
          <a:xfrm>
            <a:off x="539750" y="1406381"/>
            <a:ext cx="7704658"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uz-Cyrl-UZ" sz="2800" b="1" dirty="0"/>
              <a:t>Foydalanilgan   adabiyotlar  ro’yxati.</a:t>
            </a:r>
            <a:endParaRPr lang="ru-RU" sz="2800" dirty="0"/>
          </a:p>
          <a:p>
            <a:r>
              <a:rPr lang="en-US" sz="2800" b="1" dirty="0" err="1"/>
              <a:t>Asosiy</a:t>
            </a:r>
            <a:r>
              <a:rPr lang="en-US" sz="2800" b="1" dirty="0"/>
              <a:t> </a:t>
            </a:r>
            <a:r>
              <a:rPr lang="en-US" sz="2800" b="1" dirty="0" err="1"/>
              <a:t>adabiyotlar</a:t>
            </a:r>
            <a:endParaRPr lang="ru-RU" sz="2800" dirty="0"/>
          </a:p>
          <a:p>
            <a:r>
              <a:rPr lang="en-US" sz="2800" dirty="0"/>
              <a:t>1.  </a:t>
            </a:r>
            <a:r>
              <a:rPr lang="en-US" sz="2800" dirty="0" err="1"/>
              <a:t>O’zbekiston</a:t>
            </a:r>
            <a:r>
              <a:rPr lang="en-US" sz="2800" dirty="0"/>
              <a:t> </a:t>
            </a:r>
            <a:r>
              <a:rPr lang="en-US" sz="2800" dirty="0" err="1"/>
              <a:t>Respublikasi</a:t>
            </a:r>
            <a:r>
              <a:rPr lang="en-US" sz="2800" dirty="0"/>
              <a:t> 2017-2021 </a:t>
            </a:r>
            <a:r>
              <a:rPr lang="en-US" sz="2800" dirty="0" err="1"/>
              <a:t>yillarda</a:t>
            </a:r>
            <a:r>
              <a:rPr lang="en-US" sz="2800" dirty="0"/>
              <a:t> </a:t>
            </a:r>
            <a:r>
              <a:rPr lang="en-US" sz="2800" dirty="0" err="1"/>
              <a:t>rivojlantirishning</a:t>
            </a:r>
            <a:r>
              <a:rPr lang="en-US" sz="2800" dirty="0"/>
              <a:t>  </a:t>
            </a:r>
            <a:r>
              <a:rPr lang="en-US" sz="2800" dirty="0" err="1"/>
              <a:t>beshta</a:t>
            </a:r>
            <a:r>
              <a:rPr lang="en-US" sz="2800" dirty="0"/>
              <a:t> </a:t>
            </a:r>
            <a:r>
              <a:rPr lang="en-US" sz="2800" dirty="0" err="1"/>
              <a:t>ustivor</a:t>
            </a:r>
            <a:r>
              <a:rPr lang="en-US" sz="2800" dirty="0"/>
              <a:t> </a:t>
            </a:r>
            <a:r>
              <a:rPr lang="en-US" sz="2800" dirty="0" err="1"/>
              <a:t>yonalishlari</a:t>
            </a:r>
            <a:r>
              <a:rPr lang="en-US" sz="2800" dirty="0"/>
              <a:t>. </a:t>
            </a:r>
            <a:r>
              <a:rPr lang="en-US" sz="2800" dirty="0" err="1"/>
              <a:t>Harakatlar</a:t>
            </a:r>
            <a:r>
              <a:rPr lang="en-US" sz="2800" dirty="0"/>
              <a:t> </a:t>
            </a:r>
            <a:r>
              <a:rPr lang="en-US" sz="2800" dirty="0" err="1"/>
              <a:t>strategiyasi</a:t>
            </a:r>
            <a:r>
              <a:rPr lang="en-US" sz="2800" dirty="0"/>
              <a:t>.</a:t>
            </a:r>
            <a:endParaRPr lang="ru-RU" sz="2800" dirty="0"/>
          </a:p>
          <a:p>
            <a:r>
              <a:rPr lang="en-US" sz="2800" dirty="0"/>
              <a:t>2. “ </a:t>
            </a:r>
            <a:r>
              <a:rPr lang="en-US" sz="2800" dirty="0" err="1"/>
              <a:t>Faol</a:t>
            </a:r>
            <a:r>
              <a:rPr lang="en-US" sz="2800" dirty="0"/>
              <a:t> </a:t>
            </a:r>
            <a:r>
              <a:rPr lang="en-US" sz="2800" dirty="0" err="1"/>
              <a:t>tadbirkorlik</a:t>
            </a:r>
            <a:r>
              <a:rPr lang="en-US" sz="2800" dirty="0"/>
              <a:t>  </a:t>
            </a:r>
            <a:r>
              <a:rPr lang="en-US" sz="2800" dirty="0" err="1"/>
              <a:t>innovatsion</a:t>
            </a:r>
            <a:r>
              <a:rPr lang="en-US" sz="2800" dirty="0"/>
              <a:t> </a:t>
            </a:r>
            <a:r>
              <a:rPr lang="en-US" sz="2800" dirty="0" err="1"/>
              <a:t>g’oyalar</a:t>
            </a:r>
            <a:r>
              <a:rPr lang="en-US" sz="2800" dirty="0"/>
              <a:t> </a:t>
            </a:r>
            <a:r>
              <a:rPr lang="en-US" sz="2800" dirty="0" err="1"/>
              <a:t>va</a:t>
            </a:r>
            <a:r>
              <a:rPr lang="en-US" sz="2800" dirty="0"/>
              <a:t> </a:t>
            </a:r>
            <a:r>
              <a:rPr lang="en-US" sz="2800" dirty="0" err="1"/>
              <a:t>texnologiyalarni</a:t>
            </a:r>
            <a:r>
              <a:rPr lang="en-US" sz="2800" dirty="0"/>
              <a:t> </a:t>
            </a:r>
            <a:r>
              <a:rPr lang="en-US" sz="2800" dirty="0" err="1"/>
              <a:t>qo’llab</a:t>
            </a:r>
            <a:r>
              <a:rPr lang="en-US" sz="2800" dirty="0"/>
              <a:t>  </a:t>
            </a:r>
            <a:r>
              <a:rPr lang="en-US" sz="2800" dirty="0" err="1"/>
              <a:t>quvvatlash</a:t>
            </a:r>
            <a:r>
              <a:rPr lang="en-US" sz="2800" dirty="0"/>
              <a:t> </a:t>
            </a:r>
            <a:r>
              <a:rPr lang="en-US" sz="2800" dirty="0" err="1"/>
              <a:t>yili</a:t>
            </a:r>
            <a:r>
              <a:rPr lang="en-US" sz="2800" dirty="0"/>
              <a:t>” </a:t>
            </a:r>
            <a:r>
              <a:rPr lang="en-US" sz="2800" dirty="0" err="1"/>
              <a:t>davlat</a:t>
            </a:r>
            <a:r>
              <a:rPr lang="en-US" sz="2800" dirty="0"/>
              <a:t> </a:t>
            </a:r>
            <a:r>
              <a:rPr lang="en-US" sz="2800" dirty="0" err="1"/>
              <a:t>dasturi</a:t>
            </a:r>
            <a:r>
              <a:rPr lang="en-US" sz="2800" dirty="0"/>
              <a:t>.</a:t>
            </a:r>
            <a:endParaRPr lang="ru-RU" sz="2800" dirty="0"/>
          </a:p>
          <a:p>
            <a:r>
              <a:rPr lang="en-US" sz="2800" dirty="0"/>
              <a:t>3.  </a:t>
            </a:r>
            <a:r>
              <a:rPr lang="en-US" sz="2800" dirty="0" err="1"/>
              <a:t>Mavlonova</a:t>
            </a:r>
            <a:r>
              <a:rPr lang="en-US" sz="2800" dirty="0"/>
              <a:t> R.  </a:t>
            </a:r>
            <a:r>
              <a:rPr lang="en-US" sz="2800" dirty="0" err="1"/>
              <a:t>Rahmonqulova</a:t>
            </a:r>
            <a:r>
              <a:rPr lang="en-US" sz="2800" dirty="0"/>
              <a:t> N. </a:t>
            </a:r>
            <a:r>
              <a:rPr lang="en-US" sz="2800" dirty="0" err="1"/>
              <a:t>Boshlang’ich</a:t>
            </a:r>
            <a:r>
              <a:rPr lang="en-US" sz="2800" dirty="0"/>
              <a:t> </a:t>
            </a:r>
            <a:r>
              <a:rPr lang="en-US" sz="2800" dirty="0" err="1"/>
              <a:t>ta’limda</a:t>
            </a:r>
            <a:r>
              <a:rPr lang="en-US" sz="2800" dirty="0"/>
              <a:t> </a:t>
            </a:r>
            <a:r>
              <a:rPr lang="en-US" sz="2800" dirty="0" err="1"/>
              <a:t>pedagogika</a:t>
            </a:r>
            <a:r>
              <a:rPr lang="en-US" sz="2800" dirty="0"/>
              <a:t>, </a:t>
            </a:r>
            <a:r>
              <a:rPr lang="en-US" sz="2800" dirty="0" err="1"/>
              <a:t>innovatsiya</a:t>
            </a:r>
            <a:r>
              <a:rPr lang="en-US" sz="2800" dirty="0"/>
              <a:t>,  </a:t>
            </a:r>
            <a:r>
              <a:rPr lang="en-US" sz="2800" dirty="0" err="1"/>
              <a:t>integratsiya</a:t>
            </a:r>
            <a:r>
              <a:rPr lang="en-US" sz="2800" dirty="0"/>
              <a:t>. </a:t>
            </a:r>
            <a:r>
              <a:rPr lang="en-US" sz="2800" dirty="0" err="1"/>
              <a:t>G’ofur</a:t>
            </a:r>
            <a:r>
              <a:rPr lang="en-US" sz="2800" dirty="0"/>
              <a:t> </a:t>
            </a:r>
            <a:r>
              <a:rPr lang="en-US" sz="2800" dirty="0" err="1"/>
              <a:t>Gulom</a:t>
            </a:r>
            <a:r>
              <a:rPr lang="en-US" sz="2800" dirty="0"/>
              <a:t> </a:t>
            </a:r>
            <a:r>
              <a:rPr lang="en-US" sz="2800" dirty="0" err="1"/>
              <a:t>nashriyoti</a:t>
            </a:r>
            <a:r>
              <a:rPr lang="en-US" sz="2800" dirty="0"/>
              <a:t>. T.2013.</a:t>
            </a:r>
            <a:endParaRPr lang="ru-RU" sz="2800" dirty="0"/>
          </a:p>
          <a:p>
            <a:pPr algn="ctr"/>
            <a:endParaRPr lang="uz-Cyrl-UZ" altLang="uz-Cyrl-UZ" sz="28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2189240"/>
      </p:ext>
    </p:extLst>
  </p:cSld>
  <p:clrMapOvr>
    <a:masterClrMapping/>
  </p:clrMapOvr>
  <mc:AlternateContent xmlns:mc="http://schemas.openxmlformats.org/markup-compatibility/2006" xmlns:p14="http://schemas.microsoft.com/office/powerpoint/2010/main">
    <mc:Choice Requires="p14">
      <p:transition spd="slow" advClick="0" advTm="21328">
        <p14:flash/>
      </p:transition>
    </mc:Choice>
    <mc:Fallback xmlns="">
      <p:transition spd="slow" advClick="0" advTm="21328">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a:off x="228600" y="404664"/>
            <a:ext cx="8663880" cy="6336704"/>
            <a:chOff x="0" y="0"/>
            <a:chExt cx="8807896" cy="2736304"/>
          </a:xfrm>
        </p:grpSpPr>
        <p:sp>
          <p:nvSpPr>
            <p:cNvPr id="5" name="Скругленный прямоугольник 4"/>
            <p:cNvSpPr/>
            <p:nvPr/>
          </p:nvSpPr>
          <p:spPr>
            <a:xfrm>
              <a:off x="0" y="0"/>
              <a:ext cx="8686800" cy="2736304"/>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Скругленный прямоугольник 4"/>
            <p:cNvSpPr/>
            <p:nvPr/>
          </p:nvSpPr>
          <p:spPr>
            <a:xfrm>
              <a:off x="44896" y="177901"/>
              <a:ext cx="8763000" cy="255840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8110" tIns="118110" rIns="118110" bIns="118110" numCol="1" spcCol="1270" anchor="t" anchorCtr="0">
              <a:noAutofit/>
            </a:bodyPr>
            <a:lstStyle/>
            <a:p>
              <a:pPr lvl="0" algn="ctr" defTabSz="1377950">
                <a:lnSpc>
                  <a:spcPct val="90000"/>
                </a:lnSpc>
                <a:spcBef>
                  <a:spcPct val="0"/>
                </a:spcBef>
                <a:spcAft>
                  <a:spcPct val="35000"/>
                </a:spcAft>
              </a:pPr>
              <a:endParaRPr lang="ru-RU" sz="2400" b="1" kern="1200" dirty="0">
                <a:solidFill>
                  <a:schemeClr val="accent2">
                    <a:lumMod val="20000"/>
                    <a:lumOff val="80000"/>
                  </a:schemeClr>
                </a:solidFill>
              </a:endParaRPr>
            </a:p>
          </p:txBody>
        </p:sp>
      </p:grpSp>
      <p:sp>
        <p:nvSpPr>
          <p:cNvPr id="10" name="Прямоугольник 9"/>
          <p:cNvSpPr/>
          <p:nvPr/>
        </p:nvSpPr>
        <p:spPr>
          <a:xfrm>
            <a:off x="352364" y="1109057"/>
            <a:ext cx="8421000" cy="5632311"/>
          </a:xfrm>
          <a:prstGeom prst="rect">
            <a:avLst/>
          </a:prstGeom>
        </p:spPr>
        <p:txBody>
          <a:bodyPr wrap="square">
            <a:spAutoFit/>
          </a:bodyPr>
          <a:lstStyle/>
          <a:p>
            <a:r>
              <a:rPr lang="uz-Cyrl-UZ" sz="2400" b="1" dirty="0">
                <a:latin typeface="Times New Roman" panose="02020603050405020304" pitchFamily="18" charset="0"/>
                <a:cs typeface="Times New Roman" panose="02020603050405020304" pitchFamily="18" charset="0"/>
              </a:rPr>
              <a:t>Xorijiy adabiyotlar.</a:t>
            </a:r>
            <a:endParaRPr lang="ru-RU" sz="2400" dirty="0">
              <a:latin typeface="Times New Roman" panose="02020603050405020304" pitchFamily="18" charset="0"/>
              <a:cs typeface="Times New Roman" panose="02020603050405020304" pitchFamily="18" charset="0"/>
            </a:endParaRPr>
          </a:p>
          <a:p>
            <a:pPr lvl="0"/>
            <a:r>
              <a:rPr lang="en-US" sz="2400" dirty="0" err="1">
                <a:latin typeface="Times New Roman" panose="02020603050405020304" pitchFamily="18" charset="0"/>
                <a:cs typeface="Times New Roman" panose="02020603050405020304" pitchFamily="18" charset="0"/>
              </a:rPr>
              <a:t>Slastenin</a:t>
            </a:r>
            <a:r>
              <a:rPr lang="en-US" sz="2400" dirty="0">
                <a:latin typeface="Times New Roman" panose="02020603050405020304" pitchFamily="18" charset="0"/>
                <a:cs typeface="Times New Roman" panose="02020603050405020304" pitchFamily="18" charset="0"/>
              </a:rPr>
              <a:t> V.A, Pod</a:t>
            </a:r>
            <a:r>
              <a:rPr lang="ru-RU" sz="2400" dirty="0">
                <a:latin typeface="Times New Roman" panose="02020603050405020304" pitchFamily="18" charset="0"/>
                <a:cs typeface="Times New Roman" panose="02020603050405020304" pitchFamily="18" charset="0"/>
              </a:rPr>
              <a:t>ы</a:t>
            </a:r>
            <a:r>
              <a:rPr lang="en-US" sz="2400" dirty="0" err="1">
                <a:latin typeface="Times New Roman" panose="02020603050405020304" pitchFamily="18" charset="0"/>
                <a:cs typeface="Times New Roman" panose="02020603050405020304" pitchFamily="18" charset="0"/>
              </a:rPr>
              <a:t>mova</a:t>
            </a:r>
            <a:r>
              <a:rPr lang="en-US" sz="2400" dirty="0">
                <a:latin typeface="Times New Roman" panose="02020603050405020304" pitchFamily="18" charset="0"/>
                <a:cs typeface="Times New Roman" panose="02020603050405020304" pitchFamily="18" charset="0"/>
              </a:rPr>
              <a:t> L.S. </a:t>
            </a:r>
            <a:r>
              <a:rPr lang="en-US" sz="2400" dirty="0" err="1">
                <a:latin typeface="Times New Roman" panose="02020603050405020304" pitchFamily="18" charset="0"/>
                <a:cs typeface="Times New Roman" panose="02020603050405020304" pitchFamily="18" charset="0"/>
              </a:rPr>
              <a:t>Ped</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innovatsionnaya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deyatelnost</a:t>
            </a:r>
            <a:r>
              <a:rPr lang="uz-Cyrl-UZ"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M. 1997.</a:t>
            </a:r>
            <a:endParaRPr lang="ru-RU" sz="2400" dirty="0">
              <a:latin typeface="Times New Roman" panose="02020603050405020304" pitchFamily="18" charset="0"/>
              <a:cs typeface="Times New Roman" panose="02020603050405020304" pitchFamily="18" charset="0"/>
            </a:endParaRPr>
          </a:p>
          <a:p>
            <a:pPr lvl="0"/>
            <a:r>
              <a:rPr lang="en-US" sz="2400" dirty="0" err="1">
                <a:latin typeface="Times New Roman" panose="02020603050405020304" pitchFamily="18" charset="0"/>
                <a:cs typeface="Times New Roman" panose="02020603050405020304" pitchFamily="18" charset="0"/>
              </a:rPr>
              <a:t>Traditsii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novatsionn</a:t>
            </a:r>
            <a:r>
              <a:rPr lang="ru-RU" sz="2400" dirty="0">
                <a:latin typeface="Times New Roman" panose="02020603050405020304" pitchFamily="18" charset="0"/>
                <a:cs typeface="Times New Roman" panose="02020603050405020304" pitchFamily="18" charset="0"/>
              </a:rPr>
              <a:t>ы</a:t>
            </a:r>
            <a:r>
              <a:rPr lang="en-US" sz="2400" dirty="0">
                <a:latin typeface="Times New Roman" panose="02020603050405020304" pitchFamily="18" charset="0"/>
                <a:cs typeface="Times New Roman" panose="02020603050405020304" pitchFamily="18" charset="0"/>
              </a:rPr>
              <a:t>e </a:t>
            </a:r>
            <a:r>
              <a:rPr lang="en-US" sz="2400" dirty="0" err="1">
                <a:latin typeface="Times New Roman" panose="02020603050405020304" pitchFamily="18" charset="0"/>
                <a:cs typeface="Times New Roman" panose="02020603050405020304" pitchFamily="18" charset="0"/>
              </a:rPr>
              <a:t>protsess</a:t>
            </a:r>
            <a:r>
              <a:rPr lang="ru-RU" sz="2400" dirty="0">
                <a:latin typeface="Times New Roman" panose="02020603050405020304" pitchFamily="18" charset="0"/>
                <a:cs typeface="Times New Roman" panose="02020603050405020304" pitchFamily="18" charset="0"/>
              </a:rPr>
              <a:t>ы</a:t>
            </a:r>
            <a:r>
              <a:rPr lang="en-US" sz="2400" dirty="0">
                <a:latin typeface="Times New Roman" panose="02020603050405020304" pitchFamily="18" charset="0"/>
                <a:cs typeface="Times New Roman" panose="02020603050405020304" pitchFamily="18" charset="0"/>
              </a:rPr>
              <a:t>v </a:t>
            </a:r>
            <a:r>
              <a:rPr lang="en-US" sz="2400" dirty="0" err="1">
                <a:latin typeface="Times New Roman" panose="02020603050405020304" pitchFamily="18" charset="0"/>
                <a:cs typeface="Times New Roman" panose="02020603050405020304" pitchFamily="18" charset="0"/>
              </a:rPr>
              <a:t>sovremennom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obrazovanii.Tomsk</a:t>
            </a:r>
            <a:r>
              <a:rPr lang="en-US" sz="2400" dirty="0">
                <a:latin typeface="Times New Roman" panose="02020603050405020304" pitchFamily="18" charset="0"/>
                <a:cs typeface="Times New Roman" panose="02020603050405020304" pitchFamily="18" charset="0"/>
              </a:rPr>
              <a:t> 1996</a:t>
            </a:r>
            <a:endParaRPr lang="ru-RU" sz="2400" dirty="0">
              <a:latin typeface="Times New Roman" panose="02020603050405020304" pitchFamily="18" charset="0"/>
              <a:cs typeface="Times New Roman" panose="02020603050405020304" pitchFamily="18" charset="0"/>
            </a:endParaRPr>
          </a:p>
          <a:p>
            <a:pPr lvl="0"/>
            <a:r>
              <a:rPr lang="en-US" sz="2400" dirty="0" err="1">
                <a:latin typeface="Times New Roman" panose="02020603050405020304" pitchFamily="18" charset="0"/>
                <a:cs typeface="Times New Roman" panose="02020603050405020304" pitchFamily="18" charset="0"/>
              </a:rPr>
              <a:t>Innovatsionn</a:t>
            </a:r>
            <a:r>
              <a:rPr lang="ru-RU" sz="2400" dirty="0">
                <a:latin typeface="Times New Roman" panose="02020603050405020304" pitchFamily="18" charset="0"/>
                <a:cs typeface="Times New Roman" panose="02020603050405020304" pitchFamily="18" charset="0"/>
              </a:rPr>
              <a:t>ы</a:t>
            </a:r>
            <a:r>
              <a:rPr lang="en-US" sz="2400" dirty="0">
                <a:latin typeface="Times New Roman" panose="02020603050405020304" pitchFamily="18" charset="0"/>
                <a:cs typeface="Times New Roman" panose="02020603050405020304" pitchFamily="18" charset="0"/>
              </a:rPr>
              <a:t>y </a:t>
            </a:r>
            <a:r>
              <a:rPr lang="en-US" sz="2400" dirty="0" err="1">
                <a:latin typeface="Times New Roman" panose="02020603050405020304" pitchFamily="18" charset="0"/>
                <a:cs typeface="Times New Roman" panose="02020603050405020304" pitchFamily="18" charset="0"/>
              </a:rPr>
              <a:t>menejment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Moskva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Vuzovskiy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uchebnik</a:t>
            </a:r>
            <a:r>
              <a:rPr lang="en-US" sz="2400" dirty="0">
                <a:latin typeface="Times New Roman" panose="02020603050405020304" pitchFamily="18" charset="0"/>
                <a:cs typeface="Times New Roman" panose="02020603050405020304" pitchFamily="18" charset="0"/>
              </a:rPr>
              <a:t> 2006.</a:t>
            </a:r>
            <a:endParaRPr lang="ru-RU" sz="2400" dirty="0">
              <a:latin typeface="Times New Roman" panose="02020603050405020304" pitchFamily="18" charset="0"/>
              <a:cs typeface="Times New Roman" panose="02020603050405020304" pitchFamily="18" charset="0"/>
            </a:endParaRPr>
          </a:p>
          <a:p>
            <a:pPr lvl="0"/>
            <a:r>
              <a:rPr lang="en-US" sz="2400" dirty="0">
                <a:latin typeface="Times New Roman" panose="02020603050405020304" pitchFamily="18" charset="0"/>
                <a:cs typeface="Times New Roman" panose="02020603050405020304" pitchFamily="18" charset="0"/>
              </a:rPr>
              <a:t>Med</a:t>
            </a:r>
            <a:r>
              <a:rPr lang="ru-RU" sz="2400" dirty="0">
                <a:latin typeface="Times New Roman" panose="02020603050405020304" pitchFamily="18" charset="0"/>
                <a:cs typeface="Times New Roman" panose="02020603050405020304" pitchFamily="18" charset="0"/>
              </a:rPr>
              <a:t>ы</a:t>
            </a:r>
            <a:r>
              <a:rPr lang="en-US" sz="2400" dirty="0" err="1">
                <a:latin typeface="Times New Roman" panose="02020603050405020304" pitchFamily="18" charset="0"/>
                <a:cs typeface="Times New Roman" panose="02020603050405020304" pitchFamily="18" charset="0"/>
              </a:rPr>
              <a:t>nskiy</a:t>
            </a:r>
            <a:r>
              <a:rPr lang="en-US" sz="2400" dirty="0">
                <a:latin typeface="Times New Roman" panose="02020603050405020304" pitchFamily="18" charset="0"/>
                <a:cs typeface="Times New Roman" panose="02020603050405020304" pitchFamily="18" charset="0"/>
              </a:rPr>
              <a:t> V.G. </a:t>
            </a:r>
            <a:r>
              <a:rPr lang="en-US" sz="2400" dirty="0" err="1">
                <a:latin typeface="Times New Roman" panose="02020603050405020304" pitchFamily="18" charset="0"/>
                <a:cs typeface="Times New Roman" panose="02020603050405020304" pitchFamily="18" charset="0"/>
              </a:rPr>
              <a:t>Innovatsionn</a:t>
            </a:r>
            <a:r>
              <a:rPr lang="ru-RU" sz="2400" dirty="0">
                <a:latin typeface="Times New Roman" panose="02020603050405020304" pitchFamily="18" charset="0"/>
                <a:cs typeface="Times New Roman" panose="02020603050405020304" pitchFamily="18" charset="0"/>
              </a:rPr>
              <a:t>ы</a:t>
            </a:r>
            <a:r>
              <a:rPr lang="en-US" sz="2400" dirty="0">
                <a:latin typeface="Times New Roman" panose="02020603050405020304" pitchFamily="18" charset="0"/>
                <a:cs typeface="Times New Roman" panose="02020603050405020304" pitchFamily="18" charset="0"/>
              </a:rPr>
              <a:t>y </a:t>
            </a:r>
            <a:r>
              <a:rPr lang="en-US" sz="2400" dirty="0" err="1">
                <a:latin typeface="Times New Roman" panose="02020603050405020304" pitchFamily="18" charset="0"/>
                <a:cs typeface="Times New Roman" panose="02020603050405020304" pitchFamily="18" charset="0"/>
              </a:rPr>
              <a:t>menejment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Ucheb</a:t>
            </a:r>
            <a:r>
              <a:rPr lang="en-US" sz="2400" dirty="0">
                <a:latin typeface="Times New Roman" panose="02020603050405020304" pitchFamily="18" charset="0"/>
                <a:cs typeface="Times New Roman" panose="02020603050405020304" pitchFamily="18" charset="0"/>
              </a:rPr>
              <a:t>. M, INFRA 2002.</a:t>
            </a:r>
            <a:endParaRPr lang="ru-RU" sz="2400" dirty="0">
              <a:latin typeface="Times New Roman" panose="02020603050405020304" pitchFamily="18" charset="0"/>
              <a:cs typeface="Times New Roman" panose="02020603050405020304" pitchFamily="18" charset="0"/>
            </a:endParaRPr>
          </a:p>
          <a:p>
            <a:r>
              <a:rPr lang="en-US" sz="2400" b="1" dirty="0" err="1">
                <a:latin typeface="Times New Roman" panose="02020603050405020304" pitchFamily="18" charset="0"/>
                <a:cs typeface="Times New Roman" panose="02020603050405020304" pitchFamily="18" charset="0"/>
              </a:rPr>
              <a:t>Qo`shimcha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adabiyotlar</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lvl="0"/>
            <a:r>
              <a:rPr lang="uz-Cyrl-UZ" sz="2400" dirty="0">
                <a:latin typeface="Times New Roman" panose="02020603050405020304" pitchFamily="18" charset="0"/>
                <a:cs typeface="Times New Roman" panose="02020603050405020304" pitchFamily="18" charset="0"/>
              </a:rPr>
              <a:t>Jumaniyozova M.“Malaka oshirish jarayonida o’qituvchilarni innovatsion faoliyatga tayyorlashning pedagogik asoslari”. p.f.n. dis. T. 2007y. 186 b</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Internet </a:t>
            </a:r>
            <a:r>
              <a:rPr lang="en-US" sz="2400" b="1" dirty="0" err="1">
                <a:latin typeface="Times New Roman" panose="02020603050405020304" pitchFamily="18" charset="0"/>
                <a:cs typeface="Times New Roman" panose="02020603050405020304" pitchFamily="18" charset="0"/>
              </a:rPr>
              <a:t>saytlari</a:t>
            </a:r>
            <a:r>
              <a:rPr lang="en-US" sz="2400" b="1"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1</a:t>
            </a:r>
            <a:r>
              <a:rPr lang="uz-Cyrl-UZ" sz="2400" dirty="0">
                <a:latin typeface="Times New Roman" panose="02020603050405020304" pitchFamily="18" charset="0"/>
                <a:cs typeface="Times New Roman" panose="02020603050405020304" pitchFamily="18" charset="0"/>
              </a:rPr>
              <a:t>. www. edu. uz</a:t>
            </a:r>
            <a:endParaRPr lang="ru-RU"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2</a:t>
            </a:r>
            <a:r>
              <a:rPr lang="uz-Cyrl-UZ" sz="2400" dirty="0">
                <a:latin typeface="Times New Roman" panose="02020603050405020304" pitchFamily="18" charset="0"/>
                <a:cs typeface="Times New Roman" panose="02020603050405020304" pitchFamily="18" charset="0"/>
              </a:rPr>
              <a:t>. tdpu-INTRANET. Ped</a:t>
            </a:r>
            <a:endParaRPr lang="ru-RU" sz="2400"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230614430"/>
      </p:ext>
    </p:extLst>
  </p:cSld>
  <p:clrMapOvr>
    <a:masterClrMapping/>
  </p:clrMapOvr>
  <p:transition spd="slow" advClick="0" advTm="17363">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27584" y="332656"/>
            <a:ext cx="7481535" cy="1200329"/>
          </a:xfrm>
          <a:prstGeom prst="rect">
            <a:avLst/>
          </a:prstGeom>
        </p:spPr>
        <p:txBody>
          <a:bodyPr wrap="none">
            <a:spAutoFit/>
          </a:bodyPr>
          <a:lstStyle/>
          <a:p>
            <a:pPr lvl="0"/>
            <a:r>
              <a:rPr lang="uz-Cyrl-UZ" sz="3600" b="1" dirty="0">
                <a:latin typeface="Times New Roman" panose="02020603050405020304" pitchFamily="18" charset="0"/>
                <a:cs typeface="Times New Roman" panose="02020603050405020304" pitchFamily="18" charset="0"/>
              </a:rPr>
              <a:t>Innovatikaning asosiy tushunchalari </a:t>
            </a:r>
            <a:endParaRPr lang="en-US" sz="3600" b="1" dirty="0" smtClean="0">
              <a:latin typeface="Times New Roman" panose="02020603050405020304" pitchFamily="18" charset="0"/>
              <a:cs typeface="Times New Roman" panose="02020603050405020304" pitchFamily="18" charset="0"/>
            </a:endParaRPr>
          </a:p>
          <a:p>
            <a:pPr lvl="0" algn="ctr"/>
            <a:r>
              <a:rPr lang="uz-Cyrl-UZ" sz="3600" b="1" dirty="0" smtClean="0">
                <a:latin typeface="Times New Roman" panose="02020603050405020304" pitchFamily="18" charset="0"/>
                <a:cs typeface="Times New Roman" panose="02020603050405020304" pitchFamily="18" charset="0"/>
              </a:rPr>
              <a:t>va </a:t>
            </a:r>
            <a:r>
              <a:rPr lang="uz-Cyrl-UZ" sz="3600" b="1" dirty="0">
                <a:latin typeface="Times New Roman" panose="02020603050405020304" pitchFamily="18" charset="0"/>
                <a:cs typeface="Times New Roman" panose="02020603050405020304" pitchFamily="18" charset="0"/>
              </a:rPr>
              <a:t>ularnin</a:t>
            </a:r>
            <a:r>
              <a:rPr lang="en-US" sz="3600" b="1" dirty="0">
                <a:latin typeface="Times New Roman" panose="02020603050405020304" pitchFamily="18" charset="0"/>
                <a:cs typeface="Times New Roman" panose="02020603050405020304" pitchFamily="18" charset="0"/>
              </a:rPr>
              <a:t>g</a:t>
            </a:r>
            <a:r>
              <a:rPr lang="uz-Cyrl-UZ" sz="3600" b="1" dirty="0">
                <a:latin typeface="Times New Roman" panose="02020603050405020304" pitchFamily="18" charset="0"/>
                <a:cs typeface="Times New Roman" panose="02020603050405020304" pitchFamily="18" charset="0"/>
              </a:rPr>
              <a:t> ta’rifi.</a:t>
            </a:r>
            <a:endParaRPr lang="ru-RU" sz="36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379776" y="1689770"/>
            <a:ext cx="8640960" cy="4401205"/>
          </a:xfrm>
          <a:prstGeom prst="rect">
            <a:avLst/>
          </a:prstGeom>
        </p:spPr>
        <p:txBody>
          <a:bodyPr wrap="square">
            <a:spAutoFit/>
          </a:bodyPr>
          <a:lstStyle/>
          <a:p>
            <a:pPr lvl="0"/>
            <a:r>
              <a:rPr lang="uz-Cyrl-UZ" sz="2000" b="1" dirty="0">
                <a:latin typeface="Times New Roman" panose="02020603050405020304" pitchFamily="18" charset="0"/>
                <a:cs typeface="Times New Roman" panose="02020603050405020304" pitchFamily="18" charset="0"/>
              </a:rPr>
              <a:t>Innovatikaning asosiy tushunchalari va ularnin</a:t>
            </a:r>
            <a:r>
              <a:rPr lang="en-US" sz="2000" b="1" dirty="0">
                <a:latin typeface="Times New Roman" panose="02020603050405020304" pitchFamily="18" charset="0"/>
                <a:cs typeface="Times New Roman" panose="02020603050405020304" pitchFamily="18" charset="0"/>
              </a:rPr>
              <a:t>g</a:t>
            </a:r>
            <a:r>
              <a:rPr lang="uz-Cyrl-UZ" sz="2000" b="1" dirty="0">
                <a:latin typeface="Times New Roman" panose="02020603050405020304" pitchFamily="18" charset="0"/>
                <a:cs typeface="Times New Roman" panose="02020603050405020304" pitchFamily="18" charset="0"/>
              </a:rPr>
              <a:t> ta’rifi</a:t>
            </a:r>
            <a:r>
              <a:rPr lang="uz-Cyrl-UZ" sz="2000" b="1" dirty="0" smtClean="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r>
              <a:rPr lang="uz-Cyrl-UZ" sz="2000" b="1" dirty="0">
                <a:latin typeface="Times New Roman" panose="02020603050405020304" pitchFamily="18" charset="0"/>
                <a:cs typeface="Times New Roman" panose="02020603050405020304" pitchFamily="18" charset="0"/>
              </a:rPr>
              <a:t>Yangilik:</a:t>
            </a:r>
            <a:r>
              <a:rPr lang="uz-Cyrl-UZ" sz="2000" dirty="0">
                <a:latin typeface="Times New Roman" panose="02020603050405020304" pitchFamily="18" charset="0"/>
                <a:cs typeface="Times New Roman" panose="02020603050405020304" pitchFamily="18" charset="0"/>
              </a:rPr>
              <a:t> g’oya, aniq bir shaxs uchun yangilik, vosita (yangi metod) </a:t>
            </a:r>
            <a:r>
              <a:rPr lang="en-US" sz="2000" b="1" dirty="0" err="1">
                <a:latin typeface="Times New Roman" panose="02020603050405020304" pitchFamily="18" charset="0"/>
                <a:cs typeface="Times New Roman" panose="02020603050405020304" pitchFamily="18" charset="0"/>
              </a:rPr>
              <a:t>Innovatsiya</a:t>
            </a:r>
            <a:r>
              <a:rPr lang="en-US" sz="2000" b="1"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pPr lvl="0"/>
            <a:r>
              <a:rPr lang="uz-Cyrl-UZ" sz="2000" dirty="0">
                <a:latin typeface="Times New Roman" panose="02020603050405020304" pitchFamily="18" charset="0"/>
                <a:cs typeface="Times New Roman" panose="02020603050405020304" pitchFamily="18" charset="0"/>
              </a:rPr>
              <a:t>Yangilanish, o’zgarish;</a:t>
            </a:r>
            <a:endParaRPr lang="ru-RU" sz="2000" dirty="0">
              <a:latin typeface="Times New Roman" panose="02020603050405020304" pitchFamily="18" charset="0"/>
              <a:cs typeface="Times New Roman" panose="02020603050405020304" pitchFamily="18" charset="0"/>
            </a:endParaRPr>
          </a:p>
          <a:p>
            <a:pPr lvl="0"/>
            <a:r>
              <a:rPr lang="uz-Cyrl-UZ" sz="2000" dirty="0">
                <a:latin typeface="Times New Roman" panose="02020603050405020304" pitchFamily="18" charset="0"/>
                <a:cs typeface="Times New Roman" panose="02020603050405020304" pitchFamily="18" charset="0"/>
              </a:rPr>
              <a:t>Biror – bir yangilikni kiritish;</a:t>
            </a:r>
            <a:endParaRPr lang="ru-RU" sz="2000" dirty="0">
              <a:latin typeface="Times New Roman" panose="02020603050405020304" pitchFamily="18" charset="0"/>
              <a:cs typeface="Times New Roman" panose="02020603050405020304" pitchFamily="18" charset="0"/>
            </a:endParaRPr>
          </a:p>
          <a:p>
            <a:pPr lvl="0"/>
            <a:r>
              <a:rPr lang="uz-Cyrl-UZ" sz="2000" dirty="0">
                <a:latin typeface="Times New Roman" panose="02020603050405020304" pitchFamily="18" charset="0"/>
                <a:cs typeface="Times New Roman" panose="02020603050405020304" pitchFamily="18" charset="0"/>
              </a:rPr>
              <a:t>Yangilikni o’zlashtirish jarayoni.</a:t>
            </a:r>
            <a:endParaRPr lang="ru-RU" sz="2000" dirty="0">
              <a:latin typeface="Times New Roman" panose="02020603050405020304" pitchFamily="18" charset="0"/>
              <a:cs typeface="Times New Roman" panose="02020603050405020304" pitchFamily="18" charset="0"/>
            </a:endParaRPr>
          </a:p>
          <a:p>
            <a:r>
              <a:rPr lang="uz-Cyrl-UZ" sz="2000" b="1" dirty="0">
                <a:latin typeface="Times New Roman" panose="02020603050405020304" pitchFamily="18" charset="0"/>
                <a:cs typeface="Times New Roman" panose="02020603050405020304" pitchFamily="18" charset="0"/>
              </a:rPr>
              <a:t>Innovatsiya</a:t>
            </a:r>
            <a:r>
              <a:rPr lang="uz-Cyrl-UZ" sz="2000" dirty="0">
                <a:latin typeface="Times New Roman" panose="02020603050405020304" pitchFamily="18" charset="0"/>
                <a:cs typeface="Times New Roman" panose="02020603050405020304" pitchFamily="18" charset="0"/>
              </a:rPr>
              <a:t> – (inglizcha </a:t>
            </a:r>
            <a:r>
              <a:rPr lang="uz-Latn-UZ" sz="2000" dirty="0">
                <a:latin typeface="Times New Roman" panose="02020603050405020304" pitchFamily="18" charset="0"/>
                <a:cs typeface="Times New Roman" panose="02020603050405020304" pitchFamily="18" charset="0"/>
              </a:rPr>
              <a:t>Innovation – </a:t>
            </a:r>
            <a:r>
              <a:rPr lang="uz-Cyrl-UZ" sz="2000" dirty="0">
                <a:latin typeface="Times New Roman" panose="02020603050405020304" pitchFamily="18" charset="0"/>
                <a:cs typeface="Times New Roman" panose="02020603050405020304" pitchFamily="18" charset="0"/>
              </a:rPr>
              <a:t>yangilik kiritish) – tizim ichki tuzilishini o’zgartirish, amaliyot va nazariyaning muhim qismi. Innovatsion jarayonning mazmuniy tomonini o’z ichiga oladi (ilmiy g’oyalar va ularning texnologiyalarini amaliyotga kiritish).</a:t>
            </a:r>
            <a:endParaRPr lang="ru-RU" sz="2000" dirty="0">
              <a:latin typeface="Times New Roman" panose="02020603050405020304" pitchFamily="18" charset="0"/>
              <a:cs typeface="Times New Roman" panose="02020603050405020304" pitchFamily="18" charset="0"/>
            </a:endParaRPr>
          </a:p>
          <a:p>
            <a:r>
              <a:rPr lang="uz-Cyrl-UZ" sz="2000" b="1" dirty="0">
                <a:latin typeface="Times New Roman" panose="02020603050405020304" pitchFamily="18" charset="0"/>
                <a:cs typeface="Times New Roman" panose="02020603050405020304" pitchFamily="18" charset="0"/>
              </a:rPr>
              <a:t>Pedagogik yangilik</a:t>
            </a:r>
            <a:r>
              <a:rPr lang="uz-Cyrl-UZ" sz="2000" dirty="0">
                <a:latin typeface="Times New Roman" panose="02020603050405020304" pitchFamily="18" charset="0"/>
                <a:cs typeface="Times New Roman" panose="02020603050405020304" pitchFamily="18" charset="0"/>
              </a:rPr>
              <a:t> – pedagogik faoliyatda ilgari ta’lim jarayonida noma’lum bo’lgan o’zgarishlarni kiritish orqali ta’lim va tarbiyaning nazariya va amaliyotini boyitish va uni rivojlantiruvchi vositasidir.</a:t>
            </a:r>
            <a:endParaRPr lang="ru-RU" sz="2000" dirty="0">
              <a:latin typeface="Times New Roman" panose="02020603050405020304" pitchFamily="18" charset="0"/>
              <a:cs typeface="Times New Roman" panose="02020603050405020304" pitchFamily="18" charset="0"/>
            </a:endParaRPr>
          </a:p>
          <a:p>
            <a:r>
              <a:rPr lang="uz-Cyrl-UZ" sz="2000" b="1" dirty="0">
                <a:latin typeface="Times New Roman" panose="02020603050405020304" pitchFamily="18" charset="0"/>
                <a:cs typeface="Times New Roman" panose="02020603050405020304" pitchFamily="18" charset="0"/>
              </a:rPr>
              <a:t>Innovatika</a:t>
            </a:r>
            <a:r>
              <a:rPr lang="uz-Cyrl-UZ" sz="2000" dirty="0">
                <a:latin typeface="Times New Roman" panose="02020603050405020304" pitchFamily="18" charset="0"/>
                <a:cs typeface="Times New Roman" panose="02020603050405020304" pitchFamily="18" charset="0"/>
              </a:rPr>
              <a:t> – yangilikni yaratilish qonuniyatlarini o’zlashtirishni va targ’ib – targ’ibotini o’rganadigan fan.</a:t>
            </a:r>
            <a:endParaRPr lang="ru-RU" sz="2000"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196808984"/>
      </p:ext>
    </p:extLst>
  </p:cSld>
  <p:clrMapOvr>
    <a:masterClrMapping/>
  </p:clrMapOvr>
  <p:transition spd="slow" advClick="0" advTm="16365">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27584" y="764704"/>
            <a:ext cx="8136904" cy="6001643"/>
          </a:xfrm>
          <a:prstGeom prst="rect">
            <a:avLst/>
          </a:prstGeom>
        </p:spPr>
        <p:txBody>
          <a:bodyPr wrap="square">
            <a:spAutoFit/>
          </a:bodyPr>
          <a:lstStyle/>
          <a:p>
            <a:r>
              <a:rPr lang="uz-Cyrl-UZ" sz="2400" b="1" dirty="0"/>
              <a:t>Innovatsion jarayon</a:t>
            </a:r>
            <a:r>
              <a:rPr lang="uz-Cyrl-UZ" sz="2400" dirty="0"/>
              <a:t> – yangilikning kiritilishi va shart – sharoitlari, tizimni yangi ko’rsatgichlarga muvaffaqiyatli o’tishini ta’minlovchi o’zgarishdir. Innovatsion o’zgarishlarga tayyorgarlik ko’rish va uni amaliyotga kiritish jarayonidir.</a:t>
            </a:r>
            <a:endParaRPr lang="ru-RU" sz="2400" dirty="0"/>
          </a:p>
          <a:p>
            <a:r>
              <a:rPr lang="uz-Cyrl-UZ" sz="2400" b="1" dirty="0"/>
              <a:t>Innovatsion faoliyat</a:t>
            </a:r>
            <a:r>
              <a:rPr lang="uz-Cyrl-UZ" sz="2400" dirty="0"/>
              <a:t> – yangi ijtimoiy talablar bilan an’anaviy me’yorlarning mos kelmasligi yohud amaliyotning yangi shakllanayotgan me’yorlarining mavjud me’yorlar bilan to’qnashuvi natijasida vujudga kelgan majmuali muammolarni yechishga qaratilgan faoliyatdir (V.I.Slobotchikov).</a:t>
            </a:r>
            <a:endParaRPr lang="ru-RU" sz="2400" dirty="0"/>
          </a:p>
          <a:p>
            <a:r>
              <a:rPr lang="uz-Cyrl-UZ" sz="2400" dirty="0"/>
              <a:t>O’qituvchi innovatsion faoliyatining eng muhim va markaziy masalasi o’quv jarayonini sifatli va samarali tashkil etishdan iborat. Bu faoliyat shaxsan o’qituvchini o’zigagina ta’luqli bo’lib qolmay, bir qator shaxs, guruh, omma, institutsion masshtabda ham bo’lishi mumkin.</a:t>
            </a:r>
            <a:endParaRPr lang="ru-RU" sz="2400" dirty="0"/>
          </a:p>
        </p:txBody>
      </p:sp>
    </p:spTree>
    <p:extLst>
      <p:ext uri="{BB962C8B-B14F-4D97-AF65-F5344CB8AC3E}">
        <p14:creationId xmlns:p14="http://schemas.microsoft.com/office/powerpoint/2010/main" val="114503490"/>
      </p:ext>
    </p:extLst>
  </p:cSld>
  <p:clrMapOvr>
    <a:masterClrMapping/>
  </p:clrMapOvr>
  <mc:AlternateContent xmlns:mc="http://schemas.openxmlformats.org/markup-compatibility/2006" xmlns:p14="http://schemas.microsoft.com/office/powerpoint/2010/main">
    <mc:Choice Requires="p14">
      <p:transition spd="slow" p14:dur="800" advClick="0" advTm="16465">
        <p14:flythrough/>
      </p:transition>
    </mc:Choice>
    <mc:Fallback xmlns="">
      <p:transition spd="slow" advClick="0" advTm="16465">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47056" y="487025"/>
            <a:ext cx="8496944" cy="6370975"/>
          </a:xfrm>
          <a:prstGeom prst="rect">
            <a:avLst/>
          </a:prstGeom>
        </p:spPr>
        <p:txBody>
          <a:bodyPr wrap="square">
            <a:spAutoFit/>
          </a:bodyPr>
          <a:lstStyle/>
          <a:p>
            <a:pPr algn="ctr"/>
            <a:r>
              <a:rPr lang="ru-RU" sz="2400" b="1" dirty="0" err="1"/>
              <a:t>Yangilikni</a:t>
            </a:r>
            <a:r>
              <a:rPr lang="ru-RU" sz="2400" b="1" dirty="0"/>
              <a:t> </a:t>
            </a:r>
            <a:r>
              <a:rPr lang="ru-RU" sz="2400" b="1" dirty="0" err="1"/>
              <a:t>kiritish</a:t>
            </a:r>
            <a:r>
              <a:rPr lang="ru-RU" sz="2400" b="1" dirty="0"/>
              <a:t>:</a:t>
            </a:r>
            <a:endParaRPr lang="ru-RU" sz="2400" dirty="0"/>
          </a:p>
          <a:p>
            <a:pPr lvl="0"/>
            <a:r>
              <a:rPr lang="uz-Cyrl-UZ" sz="2400" dirty="0"/>
              <a:t>Innovatsiyadan foydalanish mexanizmi (yangilikni va uning jarayonini amaliyotga kiritish);</a:t>
            </a:r>
            <a:endParaRPr lang="ru-RU" sz="2400" dirty="0"/>
          </a:p>
          <a:p>
            <a:pPr lvl="0"/>
            <a:r>
              <a:rPr lang="uz-Cyrl-UZ" sz="2400" dirty="0"/>
              <a:t>Maqsadli o’zgartirish bo’lib, ma’lum sotsial – ijtimoiy birlik (muassasa, jamoa, guruh)ga yangilik kiritish, uni yangi stabil rivojiga olib keladi (A.I.Prigojin).</a:t>
            </a:r>
            <a:endParaRPr lang="ru-RU" sz="2400" dirty="0"/>
          </a:p>
          <a:p>
            <a:pPr lvl="0"/>
            <a:r>
              <a:rPr lang="uz-Cyrl-UZ" sz="2400" dirty="0"/>
              <a:t>Yangilikni tarqatish va foydalanish orqali aniq maqsadga yo’naltirish bilan odamlar ehtiyojini yangi vositalar bilan ta’minlanadi. Bu kiritilgan yangiliklar ma’lum sifat o’zgarishlarga olib keladi. Bu esa o’z navbatida pedagogik ish faoliyatini sifat va samaradorlikni ta’minlashga, stabil holatda ish yuritishga, hayotiy talablarga javob berishni ta’minlaydi (V.A.Slastyonin, P.S.Podыnova).</a:t>
            </a:r>
            <a:endParaRPr lang="ru-RU" sz="2400" dirty="0"/>
          </a:p>
          <a:p>
            <a:pPr lvl="0"/>
            <a:r>
              <a:rPr lang="uz-Cyrl-UZ" sz="2400" dirty="0"/>
              <a:t>Dinamik sistema bo’lib, innovatsion jarayonni bosqich va strukturasini atrof muhit bilan o’zaro ta’sirida yangilanish va rivojlanish rejimida ishlashni ta’minlaydi.</a:t>
            </a:r>
            <a:endParaRPr lang="ru-RU" sz="2400" dirty="0"/>
          </a:p>
          <a:p>
            <a:pPr lvl="0" indent="449580" algn="ctr">
              <a:spcAft>
                <a:spcPts val="0"/>
              </a:spcAft>
              <a:defRPr/>
            </a:pPr>
            <a:r>
              <a:rPr lang="en-US" sz="2400" dirty="0" smtClean="0">
                <a:latin typeface="Aharoni" panose="02010803020104030203" pitchFamily="2" charset="-79"/>
                <a:cs typeface="Aharoni" panose="02010803020104030203" pitchFamily="2" charset="-79"/>
              </a:rPr>
              <a:t> </a:t>
            </a:r>
            <a:endParaRPr lang="uz-Latn-UZ"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1492559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5495">
        <p15:prstTrans prst="fallOver"/>
      </p:transition>
    </mc:Choice>
    <mc:Fallback xmlns="">
      <p:transition spd="slow" advClick="0" advTm="15495">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24393" y="692696"/>
            <a:ext cx="8292069" cy="5632311"/>
          </a:xfrm>
          <a:prstGeom prst="rect">
            <a:avLst/>
          </a:prstGeom>
        </p:spPr>
        <p:txBody>
          <a:bodyPr wrap="square">
            <a:spAutoFit/>
          </a:bodyPr>
          <a:lstStyle/>
          <a:p>
            <a:r>
              <a:rPr lang="uz-Cyrl-UZ" sz="2400" b="1" dirty="0">
                <a:latin typeface="Times New Roman" panose="02020603050405020304" pitchFamily="18" charset="0"/>
                <a:cs typeface="Times New Roman" panose="02020603050405020304" pitchFamily="18" charset="0"/>
              </a:rPr>
              <a:t>Innovatsiyaning maqsadi</a:t>
            </a:r>
            <a:r>
              <a:rPr lang="uz-Cyrl-UZ" sz="2400" dirty="0">
                <a:latin typeface="Times New Roman" panose="02020603050405020304" pitchFamily="18" charset="0"/>
                <a:cs typeface="Times New Roman" panose="02020603050405020304" pitchFamily="18" charset="0"/>
              </a:rPr>
              <a:t> – sarflanayotgan mablag’ va kuchdan eng yuqori va sifatli natija olishdan iborat. Innovatsiya – boshqariluvchi va nazorat qilinuvchi o’zgarishlar mexanizmini tashkil etadi. </a:t>
            </a:r>
            <a:endParaRPr lang="ru-RU" sz="2400" dirty="0">
              <a:latin typeface="Times New Roman" panose="02020603050405020304" pitchFamily="18" charset="0"/>
              <a:cs typeface="Times New Roman" panose="02020603050405020304" pitchFamily="18" charset="0"/>
            </a:endParaRPr>
          </a:p>
          <a:p>
            <a:r>
              <a:rPr lang="uz-Cyrl-UZ" sz="2400" b="1" dirty="0">
                <a:latin typeface="Times New Roman" panose="02020603050405020304" pitchFamily="18" charset="0"/>
                <a:cs typeface="Times New Roman" panose="02020603050405020304" pitchFamily="18" charset="0"/>
              </a:rPr>
              <a:t>Innovatsion muhit</a:t>
            </a:r>
            <a:r>
              <a:rPr lang="uz-Cyrl-UZ" sz="2400" dirty="0">
                <a:latin typeface="Times New Roman" panose="02020603050405020304" pitchFamily="18" charset="0"/>
                <a:cs typeface="Times New Roman" panose="02020603050405020304" pitchFamily="18" charset="0"/>
              </a:rPr>
              <a:t> – bu pedagogik jamoada, umuman ta’lim muassasasida shunday ijodiy, samimiy, do’stona sharoit tug’diradiki, unda o’qituvuchi o’zini erkin xis qiladi, jamoada ichki intilish, moddiy, ma’naviy qiziqish yuqori darajada bo’ladi. U muhitda o’qituvchi ijodiy fikr yuritishga, ishlashga tayyor bo’ladi. </a:t>
            </a:r>
            <a:endParaRPr lang="ru-RU" sz="2400" dirty="0">
              <a:latin typeface="Times New Roman" panose="02020603050405020304" pitchFamily="18" charset="0"/>
              <a:cs typeface="Times New Roman" panose="02020603050405020304" pitchFamily="18" charset="0"/>
            </a:endParaRPr>
          </a:p>
          <a:p>
            <a:r>
              <a:rPr lang="uz-Cyrl-UZ" sz="2400" b="1" dirty="0">
                <a:latin typeface="Times New Roman" panose="02020603050405020304" pitchFamily="18" charset="0"/>
                <a:cs typeface="Times New Roman" panose="02020603050405020304" pitchFamily="18" charset="0"/>
              </a:rPr>
              <a:t>Novatsiya</a:t>
            </a:r>
            <a:r>
              <a:rPr lang="uz-Cyrl-UZ" sz="2400" dirty="0">
                <a:latin typeface="Times New Roman" panose="02020603050405020304" pitchFamily="18" charset="0"/>
                <a:cs typeface="Times New Roman" panose="02020603050405020304" pitchFamily="18" charset="0"/>
              </a:rPr>
              <a:t> – agar islohat faoliyatining shakli, mazmuni va ko’lami qisqa muddatli bo’lsa va yaxlit tizim xususiyatiga ega bo’lmasa, u o’z oldiga muayyan mavjud tuzumdagi faqat ba’zi elementlarni o’zgartirishni vazifa qilib qo’ygan bo’lsa, u holda biz novatsiya bilan muloqat qilayotgan bo’lamiz. </a:t>
            </a:r>
            <a:endParaRPr lang="ru-RU" sz="2400"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2679615318"/>
      </p:ext>
    </p:extLst>
  </p:cSld>
  <p:clrMapOvr>
    <a:masterClrMapping/>
  </p:clrMapOvr>
  <mc:AlternateContent xmlns:mc="http://schemas.openxmlformats.org/markup-compatibility/2006" xmlns:p14="http://schemas.microsoft.com/office/powerpoint/2010/main">
    <mc:Choice Requires="p14">
      <p:transition spd="slow" p14:dur="1600" advClick="0" advTm="16227">
        <p:blinds dir="vert"/>
      </p:transition>
    </mc:Choice>
    <mc:Fallback xmlns="">
      <p:transition spd="slow" advClick="0" advTm="16227">
        <p:blinds dir="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83568" y="980728"/>
            <a:ext cx="7758608" cy="4893647"/>
          </a:xfrm>
          <a:prstGeom prst="rect">
            <a:avLst/>
          </a:prstGeom>
        </p:spPr>
        <p:txBody>
          <a:bodyPr wrap="square">
            <a:spAutoFit/>
          </a:bodyPr>
          <a:lstStyle/>
          <a:p>
            <a:r>
              <a:rPr lang="uz-Cyrl-UZ" sz="2400" b="1" dirty="0">
                <a:latin typeface="Times New Roman" panose="02020603050405020304" pitchFamily="18" charset="0"/>
                <a:cs typeface="Times New Roman" panose="02020603050405020304" pitchFamily="18" charset="0"/>
              </a:rPr>
              <a:t>Novator</a:t>
            </a:r>
            <a:r>
              <a:rPr lang="uz-Cyrl-UZ" sz="2400" dirty="0">
                <a:latin typeface="Times New Roman" panose="02020603050405020304" pitchFamily="18" charset="0"/>
                <a:cs typeface="Times New Roman" panose="02020603050405020304" pitchFamily="18" charset="0"/>
              </a:rPr>
              <a:t> – yangilikni qabul qilish va amalga oshirishga tayyor shaxs. O’z shaxsiy ped amaliyotida doimiy yangilik izlaydi, o’zlashtiradi, qo’llaydi. Innovatorlar yangilklardan yaxshi xabardor va ular bilan kommunikativ muloqot o’rnatadi. Ishni yaxshilash maqsadida tavakkal shaklda ish tutadi. O’quv jarayonini taraqqiyoti va rivojlanishi uchun yangiliklarni loyihalaydi, zarur hollarda izlab, tanlay oladi.</a:t>
            </a:r>
            <a:endParaRPr lang="ru-RU" sz="2400" dirty="0">
              <a:latin typeface="Times New Roman" panose="02020603050405020304" pitchFamily="18" charset="0"/>
              <a:cs typeface="Times New Roman" panose="02020603050405020304" pitchFamily="18" charset="0"/>
            </a:endParaRPr>
          </a:p>
          <a:p>
            <a:r>
              <a:rPr lang="uz-Cyrl-UZ" sz="2400" b="1" dirty="0">
                <a:latin typeface="Times New Roman" panose="02020603050405020304" pitchFamily="18" charset="0"/>
                <a:cs typeface="Times New Roman" panose="02020603050405020304" pitchFamily="18" charset="0"/>
              </a:rPr>
              <a:t>O’zgarish</a:t>
            </a:r>
            <a:r>
              <a:rPr lang="uz-Cyrl-UZ" sz="2400" dirty="0">
                <a:latin typeface="Times New Roman" panose="02020603050405020304" pitchFamily="18" charset="0"/>
                <a:cs typeface="Times New Roman" panose="02020603050405020304" pitchFamily="18" charset="0"/>
              </a:rPr>
              <a:t> – biror bir mavjud narsani boshqasiga almashtirish (o’zgartirish va variatsiyalash), ilgari mavjud bo’lganidan boshqacharoq ko’rinishda (avvalgiga ko’ra yaxshi tomonga o’zgargan, ya’ni yangicha ko’rinishda).</a:t>
            </a:r>
            <a:endParaRPr lang="ru-RU" sz="2400" dirty="0">
              <a:latin typeface="Times New Roman" panose="02020603050405020304" pitchFamily="18" charset="0"/>
              <a:cs typeface="Times New Roman" panose="02020603050405020304" pitchFamily="18" charset="0"/>
            </a:endParaRPr>
          </a:p>
          <a:p>
            <a:r>
              <a:rPr lang="en-US" sz="2400" b="1" dirty="0" err="1">
                <a:latin typeface="Times New Roman" panose="02020603050405020304" pitchFamily="18" charset="0"/>
                <a:cs typeface="Times New Roman" panose="02020603050405020304" pitchFamily="18" charset="0"/>
              </a:rPr>
              <a:t>Islohat</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masshtab</a:t>
            </a:r>
            <a:r>
              <a:rPr lang="uz-Cyrl-UZ" sz="2400" dirty="0">
                <a:latin typeface="Times New Roman" panose="02020603050405020304" pitchFamily="18" charset="0"/>
                <a:cs typeface="Times New Roman" panose="02020603050405020304" pitchFamily="18" charset="0"/>
              </a:rPr>
              <a:t>l</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butun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sistemani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qamrab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Natijada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sistema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ko’rinish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oladi</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6878914"/>
      </p:ext>
    </p:extLst>
  </p:cSld>
  <p:clrMapOvr>
    <a:masterClrMapping/>
  </p:clrMapOvr>
  <p:transition spd="slow" advClick="0" advTm="15914">
    <p:wheel spokes="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611560" y="1052736"/>
            <a:ext cx="8118648" cy="5262979"/>
          </a:xfrm>
          <a:prstGeom prst="rect">
            <a:avLst/>
          </a:prstGeom>
        </p:spPr>
        <p:txBody>
          <a:bodyPr wrap="square">
            <a:spAutoFit/>
          </a:bodyPr>
          <a:lstStyle/>
          <a:p>
            <a:r>
              <a:rPr lang="en-US" sz="2400" b="1" dirty="0" err="1"/>
              <a:t>Yangilik</a:t>
            </a:r>
            <a:r>
              <a:rPr lang="en-US" sz="2400" dirty="0"/>
              <a:t> – </a:t>
            </a:r>
            <a:r>
              <a:rPr lang="en-US" sz="2400" dirty="0" err="1"/>
              <a:t>ilmiy</a:t>
            </a:r>
            <a:r>
              <a:rPr lang="en-US" sz="2400" dirty="0"/>
              <a:t> </a:t>
            </a:r>
            <a:r>
              <a:rPr lang="en-US" sz="2400" dirty="0" err="1"/>
              <a:t>tadqiqotning</a:t>
            </a:r>
            <a:r>
              <a:rPr lang="en-US" sz="2400" dirty="0"/>
              <a:t> </a:t>
            </a:r>
            <a:r>
              <a:rPr lang="en-US" sz="2400" dirty="0" err="1"/>
              <a:t>yakuniy</a:t>
            </a:r>
            <a:r>
              <a:rPr lang="en-US" sz="2400" dirty="0"/>
              <a:t> </a:t>
            </a:r>
            <a:r>
              <a:rPr lang="en-US" sz="2400" dirty="0" err="1"/>
              <a:t>baholash</a:t>
            </a:r>
            <a:r>
              <a:rPr lang="en-US" sz="2400" dirty="0"/>
              <a:t> </a:t>
            </a:r>
            <a:r>
              <a:rPr lang="en-US" sz="2400" dirty="0" err="1"/>
              <a:t>mezonidir</a:t>
            </a:r>
            <a:r>
              <a:rPr lang="en-US" sz="2400" dirty="0"/>
              <a:t>. </a:t>
            </a:r>
            <a:r>
              <a:rPr lang="en-US" sz="2400" dirty="0" err="1"/>
              <a:t>Yangilikning</a:t>
            </a:r>
            <a:r>
              <a:rPr lang="en-US" sz="2400" dirty="0"/>
              <a:t> </a:t>
            </a:r>
            <a:r>
              <a:rPr lang="en-US" sz="2400" dirty="0" err="1"/>
              <a:t>qiymati</a:t>
            </a:r>
            <a:r>
              <a:rPr lang="en-US" sz="2400" dirty="0"/>
              <a:t> </a:t>
            </a:r>
            <a:r>
              <a:rPr lang="en-US" sz="2400" dirty="0" err="1"/>
              <a:t>va</a:t>
            </a:r>
            <a:r>
              <a:rPr lang="en-US" sz="2400" dirty="0"/>
              <a:t> </a:t>
            </a:r>
            <a:r>
              <a:rPr lang="en-US" sz="2400" dirty="0" err="1"/>
              <a:t>xususiyati</a:t>
            </a:r>
            <a:r>
              <a:rPr lang="en-US" sz="2400" dirty="0"/>
              <a:t> </a:t>
            </a:r>
            <a:r>
              <a:rPr lang="en-US" sz="2400" dirty="0" err="1"/>
              <a:t>aniq</a:t>
            </a:r>
            <a:r>
              <a:rPr lang="en-US" sz="2400" dirty="0"/>
              <a:t> </a:t>
            </a:r>
            <a:r>
              <a:rPr lang="en-US" sz="2400" dirty="0" err="1"/>
              <a:t>mantiqiy</a:t>
            </a:r>
            <a:r>
              <a:rPr lang="en-US" sz="2400" dirty="0"/>
              <a:t> </a:t>
            </a:r>
            <a:r>
              <a:rPr lang="en-US" sz="2400" dirty="0" err="1"/>
              <a:t>ketma</a:t>
            </a:r>
            <a:r>
              <a:rPr lang="en-US" sz="2400" dirty="0"/>
              <a:t> – </a:t>
            </a:r>
            <a:r>
              <a:rPr lang="en-US" sz="2400" dirty="0" err="1"/>
              <a:t>ketlikdagi</a:t>
            </a:r>
            <a:r>
              <a:rPr lang="en-US" sz="2400" dirty="0"/>
              <a:t> </a:t>
            </a:r>
            <a:r>
              <a:rPr lang="en-US" sz="2400" dirty="0" err="1"/>
              <a:t>rivojiga</a:t>
            </a:r>
            <a:r>
              <a:rPr lang="en-US" sz="2400" dirty="0"/>
              <a:t> </a:t>
            </a:r>
            <a:r>
              <a:rPr lang="en-US" sz="2400" dirty="0" err="1"/>
              <a:t>ega</a:t>
            </a:r>
            <a:r>
              <a:rPr lang="en-US" sz="2400" dirty="0"/>
              <a:t> </a:t>
            </a:r>
            <a:r>
              <a:rPr lang="en-US" sz="2400" dirty="0" err="1"/>
              <a:t>bo’lib</a:t>
            </a:r>
            <a:r>
              <a:rPr lang="en-US" sz="2400" dirty="0"/>
              <a:t>, u </a:t>
            </a:r>
            <a:r>
              <a:rPr lang="en-US" sz="2400" dirty="0" err="1"/>
              <a:t>butunlay</a:t>
            </a:r>
            <a:r>
              <a:rPr lang="en-US" sz="2400" dirty="0"/>
              <a:t> </a:t>
            </a:r>
            <a:r>
              <a:rPr lang="en-US" sz="2400" dirty="0" err="1"/>
              <a:t>yangilanadi</a:t>
            </a:r>
            <a:r>
              <a:rPr lang="en-US" sz="2400" dirty="0"/>
              <a:t> </a:t>
            </a:r>
            <a:r>
              <a:rPr lang="en-US" sz="2400" dirty="0" err="1"/>
              <a:t>yoki</a:t>
            </a:r>
            <a:r>
              <a:rPr lang="en-US" sz="2400" dirty="0"/>
              <a:t> </a:t>
            </a:r>
            <a:r>
              <a:rPr lang="en-US" sz="2400" dirty="0" err="1"/>
              <a:t>nisbatan</a:t>
            </a:r>
            <a:r>
              <a:rPr lang="en-US" sz="2400" dirty="0"/>
              <a:t> </a:t>
            </a:r>
            <a:r>
              <a:rPr lang="en-US" sz="2400" dirty="0" err="1"/>
              <a:t>yangilangan</a:t>
            </a:r>
            <a:r>
              <a:rPr lang="en-US" sz="2400" dirty="0"/>
              <a:t> </a:t>
            </a:r>
            <a:r>
              <a:rPr lang="en-US" sz="2400" dirty="0" err="1"/>
              <a:t>bo’ladi</a:t>
            </a:r>
            <a:r>
              <a:rPr lang="en-US" sz="2400" dirty="0"/>
              <a:t>.</a:t>
            </a:r>
            <a:endParaRPr lang="ru-RU" sz="2400" dirty="0"/>
          </a:p>
          <a:p>
            <a:r>
              <a:rPr lang="ru-RU" sz="2400" b="1" dirty="0" err="1"/>
              <a:t>Innovatsiyalarning</a:t>
            </a:r>
            <a:r>
              <a:rPr lang="ru-RU" sz="2400" b="1" dirty="0"/>
              <a:t> </a:t>
            </a:r>
            <a:r>
              <a:rPr lang="ru-RU" sz="2400" b="1" dirty="0" err="1"/>
              <a:t>belgilari</a:t>
            </a:r>
            <a:r>
              <a:rPr lang="ru-RU" sz="2400" b="1" dirty="0"/>
              <a:t>:</a:t>
            </a:r>
            <a:endParaRPr lang="ru-RU" sz="2400" dirty="0"/>
          </a:p>
          <a:p>
            <a:pPr lvl="0"/>
            <a:r>
              <a:rPr lang="ru-RU" sz="2400" dirty="0" err="1"/>
              <a:t>Aktual</a:t>
            </a:r>
            <a:r>
              <a:rPr lang="ru-RU" sz="2400" dirty="0"/>
              <a:t> </a:t>
            </a:r>
            <a:r>
              <a:rPr lang="ru-RU" sz="2400" dirty="0" err="1"/>
              <a:t>muammolarni</a:t>
            </a:r>
            <a:r>
              <a:rPr lang="ru-RU" sz="2400" dirty="0"/>
              <a:t> </a:t>
            </a:r>
            <a:r>
              <a:rPr lang="ru-RU" sz="2400" dirty="0" err="1"/>
              <a:t>hal</a:t>
            </a:r>
            <a:r>
              <a:rPr lang="ru-RU" sz="2400" dirty="0"/>
              <a:t> </a:t>
            </a:r>
            <a:r>
              <a:rPr lang="ru-RU" sz="2400" dirty="0" err="1"/>
              <a:t>etishga</a:t>
            </a:r>
            <a:r>
              <a:rPr lang="ru-RU" sz="2400" dirty="0"/>
              <a:t> </a:t>
            </a:r>
            <a:r>
              <a:rPr lang="ru-RU" sz="2400" dirty="0" err="1"/>
              <a:t>qaratilganligi</a:t>
            </a:r>
            <a:r>
              <a:rPr lang="ru-RU" sz="2400" dirty="0"/>
              <a:t> (</a:t>
            </a:r>
            <a:r>
              <a:rPr lang="ru-RU" sz="2400" dirty="0" err="1"/>
              <a:t>pedagogik</a:t>
            </a:r>
            <a:r>
              <a:rPr lang="ru-RU" sz="2400" dirty="0"/>
              <a:t> </a:t>
            </a:r>
            <a:r>
              <a:rPr lang="ru-RU" sz="2400" dirty="0" err="1"/>
              <a:t>innovatsiya</a:t>
            </a:r>
            <a:r>
              <a:rPr lang="ru-RU" sz="2400" dirty="0"/>
              <a:t> </a:t>
            </a:r>
            <a:r>
              <a:rPr lang="ru-RU" sz="2400" dirty="0" err="1"/>
              <a:t>muammolarini</a:t>
            </a:r>
            <a:r>
              <a:rPr lang="ru-RU" sz="2400" dirty="0"/>
              <a:t>  </a:t>
            </a:r>
            <a:r>
              <a:rPr lang="ru-RU" sz="2400" dirty="0" err="1"/>
              <a:t>mazmunini</a:t>
            </a:r>
            <a:r>
              <a:rPr lang="ru-RU" sz="2400" dirty="0"/>
              <a:t> </a:t>
            </a:r>
            <a:r>
              <a:rPr lang="ru-RU" sz="2400" dirty="0" err="1"/>
              <a:t>yangicha</a:t>
            </a:r>
            <a:r>
              <a:rPr lang="ru-RU" sz="2400" dirty="0"/>
              <a:t> </a:t>
            </a:r>
            <a:r>
              <a:rPr lang="ru-RU" sz="2400" dirty="0" err="1"/>
              <a:t>yechimini</a:t>
            </a:r>
            <a:r>
              <a:rPr lang="ru-RU" sz="2400" dirty="0"/>
              <a:t> </a:t>
            </a:r>
            <a:r>
              <a:rPr lang="ru-RU" sz="2400" dirty="0" err="1"/>
              <a:t>amalga</a:t>
            </a:r>
            <a:r>
              <a:rPr lang="ru-RU" sz="2400" dirty="0"/>
              <a:t> </a:t>
            </a:r>
            <a:r>
              <a:rPr lang="ru-RU" sz="2400" dirty="0" err="1"/>
              <a:t>oshirishga</a:t>
            </a:r>
            <a:r>
              <a:rPr lang="ru-RU" sz="2400" dirty="0"/>
              <a:t> </a:t>
            </a:r>
            <a:r>
              <a:rPr lang="ru-RU" sz="2400" dirty="0" err="1"/>
              <a:t>qaratiladi</a:t>
            </a:r>
            <a:r>
              <a:rPr lang="ru-RU" sz="2400" dirty="0"/>
              <a:t>).</a:t>
            </a:r>
          </a:p>
          <a:p>
            <a:pPr lvl="0"/>
            <a:r>
              <a:rPr lang="en-US" sz="2400" dirty="0" err="1"/>
              <a:t>Pedagogik</a:t>
            </a:r>
            <a:r>
              <a:rPr lang="en-US" sz="2400" dirty="0"/>
              <a:t> </a:t>
            </a:r>
            <a:r>
              <a:rPr lang="en-US" sz="2400" dirty="0" err="1"/>
              <a:t>amaliyotda</a:t>
            </a:r>
            <a:r>
              <a:rPr lang="en-US" sz="2400" dirty="0"/>
              <a:t> </a:t>
            </a:r>
            <a:r>
              <a:rPr lang="en-US" sz="2400" dirty="0" err="1"/>
              <a:t>keng</a:t>
            </a:r>
            <a:r>
              <a:rPr lang="en-US" sz="2400" dirty="0"/>
              <a:t> </a:t>
            </a:r>
            <a:r>
              <a:rPr lang="en-US" sz="2400" dirty="0" err="1"/>
              <a:t>qo’llanish</a:t>
            </a:r>
            <a:r>
              <a:rPr lang="en-US" sz="2400" dirty="0"/>
              <a:t> </a:t>
            </a:r>
            <a:r>
              <a:rPr lang="en-US" sz="2400" dirty="0" err="1"/>
              <a:t>imkoniyati</a:t>
            </a:r>
            <a:r>
              <a:rPr lang="en-US" sz="2400" dirty="0"/>
              <a:t> </a:t>
            </a:r>
            <a:r>
              <a:rPr lang="en-US" sz="2400" dirty="0" err="1"/>
              <a:t>ochiladi</a:t>
            </a:r>
            <a:r>
              <a:rPr lang="en-US" sz="2400" dirty="0"/>
              <a:t>. </a:t>
            </a:r>
            <a:endParaRPr lang="ru-RU" sz="2400" dirty="0"/>
          </a:p>
          <a:p>
            <a:r>
              <a:rPr lang="en-US" sz="2400" dirty="0" err="1"/>
              <a:t>Pedagogik</a:t>
            </a:r>
            <a:r>
              <a:rPr lang="en-US" sz="2400" dirty="0"/>
              <a:t> </a:t>
            </a:r>
            <a:r>
              <a:rPr lang="en-US" sz="2400" dirty="0" err="1"/>
              <a:t>innovatsiyalar</a:t>
            </a:r>
            <a:r>
              <a:rPr lang="en-US" sz="2400" dirty="0"/>
              <a:t> </a:t>
            </a:r>
            <a:r>
              <a:rPr lang="en-US" sz="2400" dirty="0" err="1"/>
              <a:t>jarayonining</a:t>
            </a:r>
            <a:r>
              <a:rPr lang="en-US" sz="2400" dirty="0"/>
              <a:t> </a:t>
            </a:r>
            <a:r>
              <a:rPr lang="en-US" sz="2400" dirty="0" err="1"/>
              <a:t>o’zgarishi</a:t>
            </a:r>
            <a:r>
              <a:rPr lang="en-US" sz="2400" dirty="0"/>
              <a:t> </a:t>
            </a:r>
            <a:r>
              <a:rPr lang="en-US" sz="2400" dirty="0" err="1"/>
              <a:t>yangilanishga</a:t>
            </a:r>
            <a:r>
              <a:rPr lang="en-US" sz="2400" dirty="0"/>
              <a:t> </a:t>
            </a:r>
            <a:r>
              <a:rPr lang="en-US" sz="2400" dirty="0" err="1"/>
              <a:t>olib</a:t>
            </a:r>
            <a:r>
              <a:rPr lang="en-US" sz="2400" dirty="0"/>
              <a:t> </a:t>
            </a:r>
            <a:r>
              <a:rPr lang="en-US" sz="2400" dirty="0" err="1"/>
              <a:t>keladi</a:t>
            </a:r>
            <a:r>
              <a:rPr lang="en-US" sz="2400" dirty="0"/>
              <a:t>. </a:t>
            </a:r>
            <a:r>
              <a:rPr lang="en-US" sz="2400" dirty="0" err="1"/>
              <a:t>Natijada</a:t>
            </a:r>
            <a:r>
              <a:rPr lang="en-US" sz="2400" dirty="0"/>
              <a:t> </a:t>
            </a:r>
            <a:r>
              <a:rPr lang="en-US" sz="2400" dirty="0" err="1"/>
              <a:t>yangi</a:t>
            </a:r>
            <a:r>
              <a:rPr lang="en-US" sz="2400" dirty="0"/>
              <a:t> (</a:t>
            </a:r>
            <a:r>
              <a:rPr lang="en-US" sz="2400" dirty="0" err="1"/>
              <a:t>stabil</a:t>
            </a:r>
            <a:r>
              <a:rPr lang="en-US" sz="2400" dirty="0"/>
              <a:t>) </a:t>
            </a:r>
            <a:r>
              <a:rPr lang="en-US" sz="2400" dirty="0" err="1"/>
              <a:t>sifatga</a:t>
            </a:r>
            <a:r>
              <a:rPr lang="en-US" sz="2400" dirty="0"/>
              <a:t> </a:t>
            </a:r>
            <a:r>
              <a:rPr lang="en-US" sz="2400" dirty="0" err="1"/>
              <a:t>ega</a:t>
            </a:r>
            <a:r>
              <a:rPr lang="en-US" sz="2400" dirty="0"/>
              <a:t> </a:t>
            </a:r>
            <a:r>
              <a:rPr lang="en-US" sz="2400" dirty="0" err="1"/>
              <a:t>bo’lgan</a:t>
            </a:r>
            <a:r>
              <a:rPr lang="en-US" sz="2400" dirty="0"/>
              <a:t> </a:t>
            </a:r>
            <a:r>
              <a:rPr lang="en-US" sz="2400" dirty="0" err="1"/>
              <a:t>natijalar</a:t>
            </a:r>
            <a:r>
              <a:rPr lang="en-US" sz="2400" dirty="0"/>
              <a:t> </a:t>
            </a:r>
            <a:r>
              <a:rPr lang="en-US" sz="2400" dirty="0" err="1"/>
              <a:t>qo’lga</a:t>
            </a:r>
            <a:r>
              <a:rPr lang="en-US" sz="2400" dirty="0"/>
              <a:t> </a:t>
            </a:r>
            <a:r>
              <a:rPr lang="en-US" sz="2400" dirty="0" err="1"/>
              <a:t>kiritiladi</a:t>
            </a:r>
            <a:r>
              <a:rPr lang="en-US" sz="2400" dirty="0"/>
              <a:t>. </a:t>
            </a:r>
            <a:r>
              <a:rPr lang="en-US" sz="2400" dirty="0" err="1"/>
              <a:t>Innovatsiyani</a:t>
            </a:r>
            <a:r>
              <a:rPr lang="en-US" sz="2400" dirty="0"/>
              <a:t> </a:t>
            </a:r>
            <a:r>
              <a:rPr lang="en-US" sz="2400" dirty="0" err="1"/>
              <a:t>sistemaning</a:t>
            </a:r>
            <a:r>
              <a:rPr lang="en-US" sz="2400" dirty="0"/>
              <a:t> </a:t>
            </a:r>
            <a:r>
              <a:rPr lang="en-US" sz="2400" dirty="0" err="1"/>
              <a:t>turli</a:t>
            </a:r>
            <a:r>
              <a:rPr lang="en-US" sz="2400" dirty="0"/>
              <a:t> </a:t>
            </a:r>
            <a:r>
              <a:rPr lang="en-US" sz="2400" dirty="0" err="1"/>
              <a:t>predmetlariga</a:t>
            </a:r>
            <a:r>
              <a:rPr lang="en-US" sz="2400" dirty="0"/>
              <a:t> </a:t>
            </a:r>
            <a:r>
              <a:rPr lang="en-US" sz="2400" dirty="0" err="1"/>
              <a:t>ta’siri</a:t>
            </a:r>
            <a:r>
              <a:rPr lang="en-US" sz="2400" dirty="0"/>
              <a:t> </a:t>
            </a:r>
            <a:r>
              <a:rPr lang="en-US" sz="2400" dirty="0" err="1"/>
              <a:t>yangi</a:t>
            </a:r>
            <a:r>
              <a:rPr lang="en-US" sz="2400" dirty="0"/>
              <a:t> </a:t>
            </a:r>
            <a:r>
              <a:rPr lang="en-US" sz="2400" dirty="0" err="1"/>
              <a:t>samaradorlikka</a:t>
            </a:r>
            <a:r>
              <a:rPr lang="en-US" sz="2400" dirty="0"/>
              <a:t> </a:t>
            </a:r>
            <a:r>
              <a:rPr lang="en-US" sz="2400" dirty="0" err="1"/>
              <a:t>olib</a:t>
            </a:r>
            <a:r>
              <a:rPr lang="en-US" sz="2400" dirty="0"/>
              <a:t> </a:t>
            </a:r>
            <a:r>
              <a:rPr lang="en-US" sz="2400" dirty="0" err="1"/>
              <a:t>keladi</a:t>
            </a:r>
            <a:r>
              <a:rPr lang="en-US" sz="2400" dirty="0"/>
              <a:t>.</a:t>
            </a:r>
            <a:endParaRPr lang="ru-RU" sz="2400" dirty="0"/>
          </a:p>
        </p:txBody>
      </p:sp>
    </p:spTree>
    <p:extLst>
      <p:ext uri="{BB962C8B-B14F-4D97-AF65-F5344CB8AC3E}">
        <p14:creationId xmlns:p14="http://schemas.microsoft.com/office/powerpoint/2010/main" val="3435098934"/>
      </p:ext>
    </p:extLst>
  </p:cSld>
  <p:clrMapOvr>
    <a:masterClrMapping/>
  </p:clrMapOvr>
  <mc:AlternateContent xmlns:mc="http://schemas.openxmlformats.org/markup-compatibility/2006" xmlns:p14="http://schemas.microsoft.com/office/powerpoint/2010/main">
    <mc:Choice Requires="p14">
      <p:transition spd="slow" p14:dur="1600" advClick="0" advTm="16616">
        <p14:conveyor dir="l"/>
      </p:transition>
    </mc:Choice>
    <mc:Fallback xmlns="">
      <p:transition spd="slow" advClick="0" advTm="1661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Прямоугольник 1"/>
          <p:cNvSpPr/>
          <p:nvPr/>
        </p:nvSpPr>
        <p:spPr>
          <a:xfrm>
            <a:off x="323528" y="1216524"/>
            <a:ext cx="8640960" cy="5632311"/>
          </a:xfrm>
          <a:prstGeom prst="rect">
            <a:avLst/>
          </a:prstGeom>
        </p:spPr>
        <p:txBody>
          <a:bodyPr wrap="square">
            <a:spAutoFit/>
          </a:bodyPr>
          <a:lstStyle/>
          <a:p>
            <a:pPr lvl="0"/>
            <a:r>
              <a:rPr lang="en-US" sz="2000" dirty="0" err="1">
                <a:latin typeface="Times New Roman" panose="02020603050405020304" pitchFamily="18" charset="0"/>
                <a:cs typeface="Times New Roman" panose="02020603050405020304" pitchFamily="18" charset="0"/>
              </a:rPr>
              <a:t>Moslashuvga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qanday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sharoitda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bo’lishidan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qat’iy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nazar</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pPr lvl="0"/>
            <a:r>
              <a:rPr lang="en-US" sz="2000" dirty="0" err="1">
                <a:latin typeface="Times New Roman" panose="02020603050405020304" pitchFamily="18" charset="0"/>
                <a:cs typeface="Times New Roman" panose="02020603050405020304" pitchFamily="18" charset="0"/>
              </a:rPr>
              <a:t>Ishning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poyoniga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yetishiga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innovatsiya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to’liq</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potentsialli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tatbiq</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darajasiga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yetadi</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r>
              <a:rPr lang="en-US" sz="2000" b="1" dirty="0" err="1">
                <a:latin typeface="Times New Roman" panose="02020603050405020304" pitchFamily="18" charset="0"/>
                <a:cs typeface="Times New Roman" panose="02020603050405020304" pitchFamily="18" charset="0"/>
              </a:rPr>
              <a:t>Yangilikning</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o’ziga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xosligi</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a:t>
            </a:r>
            <a:r>
              <a:rPr lang="en-US" sz="2000" dirty="0" err="1">
                <a:latin typeface="Times New Roman" panose="02020603050405020304" pitchFamily="18" charset="0"/>
                <a:cs typeface="Times New Roman" panose="02020603050405020304" pitchFamily="18" charset="0"/>
              </a:rPr>
              <a:t>V.A.Slastyonin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L.S.Pod</a:t>
            </a:r>
            <a:r>
              <a:rPr lang="ru-RU" sz="2000" dirty="0">
                <a:latin typeface="Times New Roman" panose="02020603050405020304" pitchFamily="18" charset="0"/>
                <a:cs typeface="Times New Roman" panose="02020603050405020304" pitchFamily="18" charset="0"/>
              </a:rPr>
              <a:t>ы</a:t>
            </a:r>
            <a:r>
              <a:rPr lang="en-US" sz="2000" dirty="0" err="1">
                <a:latin typeface="Times New Roman" panose="02020603050405020304" pitchFamily="18" charset="0"/>
                <a:cs typeface="Times New Roman" panose="02020603050405020304" pitchFamily="18" charset="0"/>
              </a:rPr>
              <a:t>mova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A.I.Prigo</a:t>
            </a:r>
            <a:r>
              <a:rPr lang="uz-Cyrl-UZ" sz="2000" dirty="0">
                <a:latin typeface="Times New Roman" panose="02020603050405020304" pitchFamily="18" charset="0"/>
                <a:cs typeface="Times New Roman" panose="02020603050405020304" pitchFamily="18" charset="0"/>
              </a:rPr>
              <a:t>j</a:t>
            </a:r>
            <a:r>
              <a:rPr lang="en-US" sz="2000" dirty="0">
                <a:latin typeface="Times New Roman" panose="02020603050405020304" pitchFamily="18" charset="0"/>
                <a:cs typeface="Times New Roman" panose="02020603050405020304" pitchFamily="18" charset="0"/>
              </a:rPr>
              <a:t>in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b.):</a:t>
            </a:r>
            <a:endParaRPr lang="ru-RU" sz="2000" dirty="0">
              <a:latin typeface="Times New Roman" panose="02020603050405020304" pitchFamily="18" charset="0"/>
              <a:cs typeface="Times New Roman" panose="02020603050405020304" pitchFamily="18" charset="0"/>
            </a:endParaRPr>
          </a:p>
          <a:p>
            <a:pPr lvl="0"/>
            <a:r>
              <a:rPr lang="en-US" sz="2000" dirty="0" err="1">
                <a:latin typeface="Times New Roman" panose="02020603050405020304" pitchFamily="18" charset="0"/>
                <a:cs typeface="Times New Roman" panose="02020603050405020304" pitchFamily="18" charset="0"/>
              </a:rPr>
              <a:t>Pedagogik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yangilik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innovatsiyaning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barcha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xususiyatlarini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o’zida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saqlab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qoladi</a:t>
            </a:r>
            <a:r>
              <a:rPr lang="en-US" sz="2000" dirty="0">
                <a:latin typeface="Times New Roman" panose="02020603050405020304" pitchFamily="18"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a:p>
            <a:pPr lvl="0"/>
            <a:r>
              <a:rPr lang="en-US" sz="2000" dirty="0" err="1">
                <a:latin typeface="Times New Roman" panose="02020603050405020304" pitchFamily="18" charset="0"/>
                <a:cs typeface="Times New Roman" panose="02020603050405020304" pitchFamily="18" charset="0"/>
              </a:rPr>
              <a:t>Predmet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faoliyatining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ob’ektiga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ta’siri</a:t>
            </a:r>
            <a:r>
              <a:rPr lang="en-US" sz="2000" dirty="0">
                <a:latin typeface="Times New Roman" panose="02020603050405020304" pitchFamily="18" charset="0"/>
                <a:cs typeface="Times New Roman" panose="02020603050405020304" pitchFamily="18" charset="0"/>
              </a:rPr>
              <a:t> - </a:t>
            </a:r>
            <a:r>
              <a:rPr lang="en-US" sz="2000" dirty="0" err="1">
                <a:latin typeface="Times New Roman" panose="02020603050405020304" pitchFamily="18" charset="0"/>
                <a:cs typeface="Times New Roman" panose="02020603050405020304" pitchFamily="18" charset="0"/>
              </a:rPr>
              <a:t>shaxsning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shaxsiy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rivojlanishiga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ta’sir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etadi</a:t>
            </a:r>
            <a:r>
              <a:rPr lang="en-US" sz="2000" dirty="0">
                <a:latin typeface="Times New Roman" panose="02020603050405020304" pitchFamily="18"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a:p>
            <a:pPr lvl="0"/>
            <a:r>
              <a:rPr lang="en-US" sz="2000" dirty="0" err="1">
                <a:latin typeface="Times New Roman" panose="02020603050405020304" pitchFamily="18" charset="0"/>
                <a:cs typeface="Times New Roman" panose="02020603050405020304" pitchFamily="18" charset="0"/>
              </a:rPr>
              <a:t>Yangilikning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mavjudligi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kelib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chiqishi</a:t>
            </a:r>
            <a:r>
              <a:rPr lang="en-US" sz="2000" dirty="0">
                <a:latin typeface="Times New Roman" panose="02020603050405020304" pitchFamily="18" charset="0"/>
                <a:cs typeface="Times New Roman" panose="02020603050405020304" pitchFamily="18" charset="0"/>
              </a:rPr>
              <a:t> – </a:t>
            </a:r>
            <a:r>
              <a:rPr lang="en-US" sz="2000" dirty="0" err="1">
                <a:latin typeface="Times New Roman" panose="02020603050405020304" pitchFamily="18" charset="0"/>
                <a:cs typeface="Times New Roman" panose="02020603050405020304" pitchFamily="18" charset="0"/>
              </a:rPr>
              <a:t>ijtimoiy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buyurtmaga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ta’sir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qiladi</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pPr lvl="0"/>
            <a:r>
              <a:rPr lang="en-US" sz="2000" dirty="0" err="1">
                <a:latin typeface="Times New Roman" panose="02020603050405020304" pitchFamily="18" charset="0"/>
                <a:cs typeface="Times New Roman" panose="02020603050405020304" pitchFamily="18" charset="0"/>
              </a:rPr>
              <a:t>Pedagogik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jamoatchilik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yangilikni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qabul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tatbiq</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etishga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psixologik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jixatdan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tayyor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bo’lishi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kerak</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pPr lvl="0"/>
            <a:r>
              <a:rPr lang="en-US" sz="2000" dirty="0" err="1">
                <a:latin typeface="Times New Roman" panose="02020603050405020304" pitchFamily="18" charset="0"/>
                <a:cs typeface="Times New Roman" panose="02020603050405020304" pitchFamily="18" charset="0"/>
              </a:rPr>
              <a:t>Novatorlarning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yangiliklari</a:t>
            </a:r>
            <a:r>
              <a:rPr lang="en-US" sz="2000" dirty="0">
                <a:latin typeface="Times New Roman" panose="02020603050405020304" pitchFamily="18" charset="0"/>
                <a:cs typeface="Times New Roman" panose="02020603050405020304" pitchFamily="18" charset="0"/>
              </a:rPr>
              <a:t> – </a:t>
            </a:r>
            <a:r>
              <a:rPr lang="en-US" sz="2000" dirty="0" err="1">
                <a:latin typeface="Times New Roman" panose="02020603050405020304" pitchFamily="18" charset="0"/>
                <a:cs typeface="Times New Roman" panose="02020603050405020304" pitchFamily="18" charset="0"/>
              </a:rPr>
              <a:t>ularning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yuqori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mahsulotlari</a:t>
            </a:r>
            <a:r>
              <a:rPr lang="en-US" sz="2000" dirty="0">
                <a:latin typeface="Times New Roman" panose="02020603050405020304" pitchFamily="18" charset="0"/>
                <a:cs typeface="Times New Roman" panose="02020603050405020304" pitchFamily="18" charset="0"/>
              </a:rPr>
              <a:t> deb </a:t>
            </a:r>
            <a:r>
              <a:rPr lang="en-US" sz="2000" dirty="0" err="1">
                <a:latin typeface="Times New Roman" panose="02020603050405020304" pitchFamily="18" charset="0"/>
                <a:cs typeface="Times New Roman" panose="02020603050405020304" pitchFamily="18" charset="0"/>
              </a:rPr>
              <a:t>qabul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qilinishi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kerak</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pPr lvl="0"/>
            <a:r>
              <a:rPr lang="en-US" sz="2000" dirty="0" err="1">
                <a:latin typeface="Times New Roman" panose="02020603050405020304" pitchFamily="18" charset="0"/>
                <a:cs typeface="Times New Roman" panose="02020603050405020304" pitchFamily="18" charset="0"/>
              </a:rPr>
              <a:t>Innovatsion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jarayonlarni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tatbiq</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etilishini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uzoq</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muddat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cho’zilishlari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kuzatiladi</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pPr lvl="0"/>
            <a:r>
              <a:rPr lang="en-US" sz="2000" dirty="0" err="1">
                <a:latin typeface="Times New Roman" panose="02020603050405020304" pitchFamily="18" charset="0"/>
                <a:cs typeface="Times New Roman" panose="02020603050405020304" pitchFamily="18" charset="0"/>
              </a:rPr>
              <a:t>Innovatsiyalarning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maqsadlari</a:t>
            </a:r>
            <a:r>
              <a:rPr lang="en-US" sz="2000" dirty="0">
                <a:latin typeface="Times New Roman" panose="02020603050405020304" pitchFamily="18" charset="0"/>
                <a:cs typeface="Times New Roman" panose="02020603050405020304" pitchFamily="18" charset="0"/>
              </a:rPr>
              <a:t> – </a:t>
            </a:r>
            <a:r>
              <a:rPr lang="en-US" sz="2000" dirty="0" err="1">
                <a:latin typeface="Times New Roman" panose="02020603050405020304" pitchFamily="18" charset="0"/>
                <a:cs typeface="Times New Roman" panose="02020603050405020304" pitchFamily="18" charset="0"/>
              </a:rPr>
              <a:t>qiymatli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xarakterga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ega</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pPr lvl="0"/>
            <a:r>
              <a:rPr lang="en-US" sz="2000" dirty="0" err="1">
                <a:latin typeface="Times New Roman" panose="02020603050405020304" pitchFamily="18" charset="0"/>
                <a:cs typeface="Times New Roman" panose="02020603050405020304" pitchFamily="18" charset="0"/>
              </a:rPr>
              <a:t>Innovatsion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jarayonlarning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ijtimoiy</a:t>
            </a:r>
            <a:r>
              <a:rPr lang="en-US" sz="2000" dirty="0">
                <a:latin typeface="Times New Roman" panose="02020603050405020304" pitchFamily="18" charset="0"/>
                <a:cs typeface="Times New Roman" panose="02020603050405020304" pitchFamily="18" charset="0"/>
              </a:rPr>
              <a:t> – </a:t>
            </a:r>
            <a:r>
              <a:rPr lang="en-US" sz="2000" dirty="0" err="1">
                <a:latin typeface="Times New Roman" panose="02020603050405020304" pitchFamily="18" charset="0"/>
                <a:cs typeface="Times New Roman" panose="02020603050405020304" pitchFamily="18" charset="0"/>
              </a:rPr>
              <a:t>pedagogik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shart</a:t>
            </a:r>
            <a:r>
              <a:rPr lang="en-US" sz="2000" dirty="0">
                <a:latin typeface="Times New Roman" panose="02020603050405020304" pitchFamily="18" charset="0"/>
                <a:cs typeface="Times New Roman" panose="02020603050405020304" pitchFamily="18" charset="0"/>
              </a:rPr>
              <a:t> – </a:t>
            </a:r>
            <a:r>
              <a:rPr lang="en-US" sz="2000" dirty="0" err="1">
                <a:latin typeface="Times New Roman" panose="02020603050405020304" pitchFamily="18" charset="0"/>
                <a:cs typeface="Times New Roman" panose="02020603050405020304" pitchFamily="18" charset="0"/>
              </a:rPr>
              <a:t>sharoitlar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o’zaro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bog’l</a:t>
            </a:r>
            <a:r>
              <a:rPr lang="uz-Cyrl-UZ" sz="2000" dirty="0">
                <a:latin typeface="Times New Roman" panose="02020603050405020304" pitchFamily="18" charset="0"/>
                <a:cs typeface="Times New Roman" panose="02020603050405020304" pitchFamily="18" charset="0"/>
              </a:rPr>
              <a:t>anganligida</a:t>
            </a:r>
            <a:r>
              <a:rPr lang="en-US" sz="2000" dirty="0">
                <a:latin typeface="Times New Roman" panose="02020603050405020304" pitchFamily="18" charset="0"/>
                <a:cs typeface="Times New Roman" panose="02020603050405020304" pitchFamily="18" charset="0"/>
              </a:rPr>
              <a:t>dir. </a:t>
            </a:r>
            <a:r>
              <a:rPr lang="en-US" sz="2000" dirty="0" err="1">
                <a:latin typeface="Times New Roman" panose="02020603050405020304" pitchFamily="18" charset="0"/>
                <a:cs typeface="Times New Roman" panose="02020603050405020304" pitchFamily="18" charset="0"/>
              </a:rPr>
              <a:t>Sh</a:t>
            </a:r>
            <a:r>
              <a:rPr lang="ru-RU" sz="2000" dirty="0" err="1">
                <a:latin typeface="Times New Roman" panose="02020603050405020304" pitchFamily="18" charset="0"/>
                <a:cs typeface="Times New Roman" panose="02020603050405020304" pitchFamily="18" charset="0"/>
              </a:rPr>
              <a:t>uningdek</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innovatsiyalarning</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natijasini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aniqlash</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ham</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juda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murakkabdir</a:t>
            </a:r>
            <a:r>
              <a:rPr lang="ru-RU" sz="2000" dirty="0">
                <a:latin typeface="Times New Roman" panose="02020603050405020304" pitchFamily="18" charset="0"/>
                <a:cs typeface="Times New Roman" panose="02020603050405020304" pitchFamily="18" charset="0"/>
              </a:rPr>
              <a:t>.</a:t>
            </a:r>
          </a:p>
          <a:p>
            <a:r>
              <a:rPr lang="en-US" sz="2000" dirty="0">
                <a:latin typeface="Times New Roman" panose="02020603050405020304" pitchFamily="18"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47645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5730">
        <p15:prstTrans prst="prestige"/>
      </p:transition>
    </mc:Choice>
    <mc:Fallback xmlns="">
      <p:transition spd="slow" advClick="0" advTm="1573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
                                        <p:tgtEl>
                                          <p:spTgt spid="2"/>
                                        </p:tgtEl>
                                      </p:cBhvr>
                                    </p:animEffect>
                                    <p:anim calcmode="lin" valueType="num">
                                      <p:cBhvr>
                                        <p:cTn id="8" dur="10" fill="hold"/>
                                        <p:tgtEl>
                                          <p:spTgt spid="2"/>
                                        </p:tgtEl>
                                        <p:attrNameLst>
                                          <p:attrName>ppt_x</p:attrName>
                                        </p:attrNameLst>
                                      </p:cBhvr>
                                      <p:tavLst>
                                        <p:tav tm="0">
                                          <p:val>
                                            <p:strVal val="#ppt_x"/>
                                          </p:val>
                                        </p:tav>
                                        <p:tav tm="100000">
                                          <p:val>
                                            <p:strVal val="#ppt_x"/>
                                          </p:val>
                                        </p:tav>
                                      </p:tavLst>
                                    </p:anim>
                                    <p:anim calcmode="lin" valueType="num">
                                      <p:cBhvr>
                                        <p:cTn id="9" dur="1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23528" y="1052736"/>
            <a:ext cx="8352928" cy="4893647"/>
          </a:xfrm>
          <a:prstGeom prst="rect">
            <a:avLst/>
          </a:prstGeom>
        </p:spPr>
        <p:txBody>
          <a:bodyPr wrap="square">
            <a:spAutoFit/>
          </a:bodyPr>
          <a:lstStyle/>
          <a:p>
            <a:r>
              <a:rPr lang="en-US" sz="2400" b="1" dirty="0"/>
              <a:t>2. </a:t>
            </a:r>
            <a:r>
              <a:rPr lang="uz-Cyrl-UZ" sz="2400" b="1" dirty="0"/>
              <a:t>Ta’lim tashkilotl</a:t>
            </a:r>
            <a:r>
              <a:rPr lang="en-US" sz="2400" b="1" dirty="0" err="1"/>
              <a:t>ariga</a:t>
            </a:r>
            <a:r>
              <a:rPr lang="en-US" sz="2400" b="1" dirty="0"/>
              <a:t> </a:t>
            </a:r>
            <a:r>
              <a:rPr lang="en-US" sz="2400" b="1" dirty="0" err="1"/>
              <a:t>yangiliklarni</a:t>
            </a:r>
            <a:r>
              <a:rPr lang="en-US" sz="2400" b="1" dirty="0"/>
              <a:t> </a:t>
            </a:r>
            <a:r>
              <a:rPr lang="en-US" sz="2400" b="1" dirty="0" err="1"/>
              <a:t>kiritish</a:t>
            </a:r>
            <a:r>
              <a:rPr lang="en-US" sz="2400" b="1" dirty="0"/>
              <a:t> </a:t>
            </a:r>
            <a:r>
              <a:rPr lang="en-US" sz="2400" b="1" dirty="0" err="1"/>
              <a:t>bosqichlari</a:t>
            </a:r>
            <a:r>
              <a:rPr lang="en-US" sz="2400" b="1" dirty="0"/>
              <a:t>. </a:t>
            </a:r>
            <a:endParaRPr lang="ru-RU" sz="2400" dirty="0"/>
          </a:p>
          <a:p>
            <a:r>
              <a:rPr lang="en-US" sz="2400" b="1" dirty="0"/>
              <a:t> </a:t>
            </a:r>
            <a:endParaRPr lang="ru-RU" sz="2400" dirty="0"/>
          </a:p>
          <a:p>
            <a:r>
              <a:rPr lang="en-US" sz="2400" b="1" dirty="0" err="1"/>
              <a:t>Ta’lim</a:t>
            </a:r>
            <a:r>
              <a:rPr lang="en-US" sz="2400" b="1" dirty="0"/>
              <a:t> </a:t>
            </a:r>
            <a:r>
              <a:rPr lang="en-US" sz="2400" b="1" dirty="0" err="1"/>
              <a:t>tashkilotlariga</a:t>
            </a:r>
            <a:r>
              <a:rPr lang="en-US" sz="2400" b="1" dirty="0"/>
              <a:t> </a:t>
            </a:r>
            <a:r>
              <a:rPr lang="en-US" sz="2400" b="1" dirty="0" err="1"/>
              <a:t>yangiliklarni</a:t>
            </a:r>
            <a:r>
              <a:rPr lang="en-US" sz="2400" b="1" dirty="0"/>
              <a:t> </a:t>
            </a:r>
            <a:r>
              <a:rPr lang="en-US" sz="2400" b="1" dirty="0" err="1"/>
              <a:t>kiritish</a:t>
            </a:r>
            <a:r>
              <a:rPr lang="en-US" sz="2400" b="1" dirty="0"/>
              <a:t> </a:t>
            </a:r>
            <a:r>
              <a:rPr lang="en-US" sz="2400" b="1" dirty="0" err="1"/>
              <a:t>bosqichlari</a:t>
            </a:r>
            <a:endParaRPr lang="ru-RU" sz="2400" dirty="0"/>
          </a:p>
          <a:p>
            <a:r>
              <a:rPr lang="en-US" sz="2400" dirty="0" err="1"/>
              <a:t>S.D.Polyakov</a:t>
            </a:r>
            <a:r>
              <a:rPr lang="en-US" sz="2400" dirty="0"/>
              <a:t> </a:t>
            </a:r>
            <a:r>
              <a:rPr lang="en-US" sz="2400" dirty="0" err="1"/>
              <a:t>tomonidan</a:t>
            </a:r>
            <a:r>
              <a:rPr lang="en-US" sz="2400" dirty="0"/>
              <a:t> </a:t>
            </a:r>
            <a:r>
              <a:rPr lang="en-US" sz="2400" dirty="0" err="1"/>
              <a:t>yangiliklarni</a:t>
            </a:r>
            <a:r>
              <a:rPr lang="en-US" sz="2400" dirty="0"/>
              <a:t> </a:t>
            </a:r>
            <a:r>
              <a:rPr lang="en-US" sz="2400" dirty="0" err="1"/>
              <a:t>kiritish</a:t>
            </a:r>
            <a:r>
              <a:rPr lang="en-US" sz="2400" dirty="0"/>
              <a:t> </a:t>
            </a:r>
            <a:r>
              <a:rPr lang="en-US" sz="2400" dirty="0" err="1"/>
              <a:t>modeli</a:t>
            </a:r>
            <a:r>
              <a:rPr lang="en-US" sz="2400" dirty="0"/>
              <a:t> </a:t>
            </a:r>
            <a:r>
              <a:rPr lang="en-US" sz="2400" dirty="0" err="1"/>
              <a:t>ishlab</a:t>
            </a:r>
            <a:r>
              <a:rPr lang="en-US" sz="2400" dirty="0"/>
              <a:t> </a:t>
            </a:r>
            <a:r>
              <a:rPr lang="en-US" sz="2400" dirty="0" err="1"/>
              <a:t>chiqilgan</a:t>
            </a:r>
            <a:r>
              <a:rPr lang="en-US" sz="2400" dirty="0"/>
              <a:t> </a:t>
            </a:r>
            <a:r>
              <a:rPr lang="en-US" sz="2400" dirty="0" err="1"/>
              <a:t>va</a:t>
            </a:r>
            <a:r>
              <a:rPr lang="en-US" sz="2400" dirty="0"/>
              <a:t> u </a:t>
            </a:r>
            <a:r>
              <a:rPr lang="en-US" sz="2400" dirty="0" err="1"/>
              <a:t>to’rt</a:t>
            </a:r>
            <a:r>
              <a:rPr lang="en-US" sz="2400" dirty="0"/>
              <a:t> </a:t>
            </a:r>
            <a:r>
              <a:rPr lang="en-US" sz="2400" dirty="0" err="1"/>
              <a:t>bosqichda</a:t>
            </a:r>
            <a:r>
              <a:rPr lang="en-US" sz="2400" dirty="0"/>
              <a:t> </a:t>
            </a:r>
            <a:r>
              <a:rPr lang="en-US" sz="2400" dirty="0" err="1"/>
              <a:t>amalga</a:t>
            </a:r>
            <a:r>
              <a:rPr lang="en-US" sz="2400" dirty="0"/>
              <a:t> </a:t>
            </a:r>
            <a:r>
              <a:rPr lang="en-US" sz="2400" dirty="0" err="1"/>
              <a:t>oshiriladi</a:t>
            </a:r>
            <a:r>
              <a:rPr lang="en-US" sz="2400" dirty="0"/>
              <a:t>.</a:t>
            </a:r>
            <a:endParaRPr lang="ru-RU" sz="2400" dirty="0"/>
          </a:p>
          <a:p>
            <a:r>
              <a:rPr lang="en-US" sz="2400" b="1" dirty="0" err="1"/>
              <a:t>Birinchi</a:t>
            </a:r>
            <a:r>
              <a:rPr lang="en-US" sz="2400" b="1" dirty="0"/>
              <a:t> </a:t>
            </a:r>
            <a:r>
              <a:rPr lang="en-US" sz="2400" b="1" dirty="0" err="1"/>
              <a:t>faza</a:t>
            </a:r>
            <a:r>
              <a:rPr lang="en-US" sz="2400" dirty="0"/>
              <a:t> – </a:t>
            </a:r>
            <a:r>
              <a:rPr lang="en-US" sz="2400" dirty="0" err="1"/>
              <a:t>yangi</a:t>
            </a:r>
            <a:r>
              <a:rPr lang="en-US" sz="2400" dirty="0"/>
              <a:t> </a:t>
            </a:r>
            <a:r>
              <a:rPr lang="en-US" sz="2400" dirty="0" err="1"/>
              <a:t>g’oyalarni</a:t>
            </a:r>
            <a:r>
              <a:rPr lang="en-US" sz="2400" dirty="0"/>
              <a:t> </a:t>
            </a:r>
            <a:r>
              <a:rPr lang="en-US" sz="2400" dirty="0" err="1"/>
              <a:t>izlash</a:t>
            </a:r>
            <a:r>
              <a:rPr lang="en-US" sz="2400" dirty="0"/>
              <a:t>. </a:t>
            </a:r>
            <a:r>
              <a:rPr lang="ru-RU" sz="2400" dirty="0"/>
              <a:t>U </a:t>
            </a:r>
            <a:r>
              <a:rPr lang="ru-RU" sz="2400" dirty="0" err="1"/>
              <a:t>o’z</a:t>
            </a:r>
            <a:r>
              <a:rPr lang="ru-RU" sz="2400" dirty="0"/>
              <a:t> </a:t>
            </a:r>
            <a:r>
              <a:rPr lang="ru-RU" sz="2400" dirty="0" err="1"/>
              <a:t>navbatida</a:t>
            </a:r>
            <a:r>
              <a:rPr lang="ru-RU" sz="2400" dirty="0"/>
              <a:t>:</a:t>
            </a:r>
          </a:p>
          <a:p>
            <a:pPr lvl="0"/>
            <a:r>
              <a:rPr lang="en-US" sz="2400" dirty="0" err="1"/>
              <a:t>Axborotlar</a:t>
            </a:r>
            <a:r>
              <a:rPr lang="en-US" sz="2400" dirty="0"/>
              <a:t> </a:t>
            </a:r>
            <a:r>
              <a:rPr lang="en-US" sz="2400" dirty="0" err="1"/>
              <a:t>fondini</a:t>
            </a:r>
            <a:r>
              <a:rPr lang="en-US" sz="2400" dirty="0"/>
              <a:t> </a:t>
            </a:r>
            <a:r>
              <a:rPr lang="en-US" sz="2400" dirty="0" err="1"/>
              <a:t>yaratish</a:t>
            </a:r>
            <a:r>
              <a:rPr lang="en-US" sz="2400" dirty="0"/>
              <a:t>. </a:t>
            </a:r>
            <a:r>
              <a:rPr lang="en-US" sz="2400" dirty="0" err="1"/>
              <a:t>O’qituvchilarni</a:t>
            </a:r>
            <a:r>
              <a:rPr lang="en-US" sz="2400" dirty="0"/>
              <a:t> </a:t>
            </a:r>
            <a:r>
              <a:rPr lang="en-US" sz="2400" dirty="0" err="1"/>
              <a:t>ta’limda</a:t>
            </a:r>
            <a:r>
              <a:rPr lang="en-US" sz="2400" dirty="0"/>
              <a:t> </a:t>
            </a:r>
            <a:r>
              <a:rPr lang="en-US" sz="2400" dirty="0" err="1"/>
              <a:t>innovatsion</a:t>
            </a:r>
            <a:r>
              <a:rPr lang="en-US" sz="2400" dirty="0"/>
              <a:t> </a:t>
            </a:r>
            <a:r>
              <a:rPr lang="en-US" sz="2400" dirty="0" err="1"/>
              <a:t>jarayonlar</a:t>
            </a:r>
            <a:r>
              <a:rPr lang="en-US" sz="2400" dirty="0"/>
              <a:t> </a:t>
            </a:r>
            <a:r>
              <a:rPr lang="en-US" sz="2400" dirty="0" err="1"/>
              <a:t>rivojlanishiga</a:t>
            </a:r>
            <a:r>
              <a:rPr lang="en-US" sz="2400" dirty="0"/>
              <a:t> </a:t>
            </a:r>
            <a:r>
              <a:rPr lang="en-US" sz="2400" dirty="0" err="1"/>
              <a:t>bag’ishlangan</a:t>
            </a:r>
            <a:r>
              <a:rPr lang="en-US" sz="2400" dirty="0"/>
              <a:t> </a:t>
            </a:r>
            <a:r>
              <a:rPr lang="en-US" sz="2400" dirty="0" err="1"/>
              <a:t>konferentsiya</a:t>
            </a:r>
            <a:r>
              <a:rPr lang="en-US" sz="2400" dirty="0"/>
              <a:t>, </a:t>
            </a:r>
            <a:r>
              <a:rPr lang="en-US" sz="2400" dirty="0" err="1"/>
              <a:t>amaliy</a:t>
            </a:r>
            <a:r>
              <a:rPr lang="en-US" sz="2400" dirty="0"/>
              <a:t> seminar, </a:t>
            </a:r>
            <a:r>
              <a:rPr lang="en-US" sz="2400" dirty="0" err="1"/>
              <a:t>treninglarda</a:t>
            </a:r>
            <a:r>
              <a:rPr lang="en-US" sz="2400" dirty="0"/>
              <a:t> </a:t>
            </a:r>
            <a:r>
              <a:rPr lang="en-US" sz="2400" dirty="0" err="1"/>
              <a:t>ishtirokini</a:t>
            </a:r>
            <a:r>
              <a:rPr lang="en-US" sz="2400" dirty="0"/>
              <a:t> </a:t>
            </a:r>
            <a:r>
              <a:rPr lang="en-US" sz="2400" dirty="0" err="1"/>
              <a:t>rag’batlantirish</a:t>
            </a:r>
            <a:r>
              <a:rPr lang="en-US" sz="2400" dirty="0"/>
              <a:t>.</a:t>
            </a:r>
            <a:endParaRPr lang="ru-RU" sz="2400" dirty="0"/>
          </a:p>
          <a:p>
            <a:pPr lvl="0"/>
            <a:r>
              <a:rPr lang="en-US" sz="2400" dirty="0" err="1"/>
              <a:t>Ta’lim</a:t>
            </a:r>
            <a:r>
              <a:rPr lang="en-US" sz="2400" dirty="0"/>
              <a:t> </a:t>
            </a:r>
            <a:r>
              <a:rPr lang="en-US" sz="2400" dirty="0" err="1"/>
              <a:t>muassasasini</a:t>
            </a:r>
            <a:r>
              <a:rPr lang="en-US" sz="2400" dirty="0"/>
              <a:t> </a:t>
            </a:r>
            <a:r>
              <a:rPr lang="en-US" sz="2400" dirty="0" err="1"/>
              <a:t>innovatsiyalarga</a:t>
            </a:r>
            <a:r>
              <a:rPr lang="en-US" sz="2400" dirty="0"/>
              <a:t> </a:t>
            </a:r>
            <a:r>
              <a:rPr lang="en-US" sz="2400" dirty="0" err="1"/>
              <a:t>bo’lgan</a:t>
            </a:r>
            <a:r>
              <a:rPr lang="en-US" sz="2400" dirty="0"/>
              <a:t> </a:t>
            </a:r>
            <a:r>
              <a:rPr lang="en-US" sz="2400" dirty="0" err="1"/>
              <a:t>extiyojini</a:t>
            </a:r>
            <a:r>
              <a:rPr lang="en-US" sz="2400" dirty="0"/>
              <a:t> </a:t>
            </a:r>
            <a:r>
              <a:rPr lang="en-US" sz="2400" dirty="0" err="1"/>
              <a:t>aniqlash</a:t>
            </a:r>
            <a:r>
              <a:rPr lang="en-US" sz="2400" dirty="0"/>
              <a:t>, </a:t>
            </a:r>
            <a:r>
              <a:rPr lang="en-US" sz="2400" dirty="0" err="1"/>
              <a:t>metod</a:t>
            </a:r>
            <a:r>
              <a:rPr lang="en-US" sz="2400" dirty="0"/>
              <a:t> </a:t>
            </a:r>
            <a:r>
              <a:rPr lang="en-US" sz="2400" dirty="0" err="1"/>
              <a:t>birlashma</a:t>
            </a:r>
            <a:r>
              <a:rPr lang="en-US" sz="2400" dirty="0"/>
              <a:t>, </a:t>
            </a:r>
            <a:r>
              <a:rPr lang="en-US" sz="2400" dirty="0" err="1"/>
              <a:t>markazlar</a:t>
            </a:r>
            <a:r>
              <a:rPr lang="en-US" sz="2400" dirty="0"/>
              <a:t>, </a:t>
            </a:r>
            <a:r>
              <a:rPr lang="en-US" sz="2400" dirty="0" err="1"/>
              <a:t>tuman</a:t>
            </a:r>
            <a:r>
              <a:rPr lang="en-US" sz="2400" dirty="0"/>
              <a:t>, </a:t>
            </a:r>
            <a:r>
              <a:rPr lang="en-US" sz="2400" dirty="0" err="1"/>
              <a:t>shaharlardagi</a:t>
            </a:r>
            <a:r>
              <a:rPr lang="en-US" sz="2400" dirty="0"/>
              <a:t> internet </a:t>
            </a:r>
            <a:r>
              <a:rPr lang="en-US" sz="2400" dirty="0" err="1"/>
              <a:t>orqali</a:t>
            </a:r>
            <a:r>
              <a:rPr lang="en-US" sz="2400" dirty="0"/>
              <a:t> </a:t>
            </a:r>
            <a:r>
              <a:rPr lang="en-US" sz="2400" dirty="0" err="1"/>
              <a:t>innovatsion</a:t>
            </a:r>
            <a:r>
              <a:rPr lang="en-US" sz="2400" dirty="0"/>
              <a:t> </a:t>
            </a:r>
            <a:r>
              <a:rPr lang="en-US" sz="2400" dirty="0" err="1"/>
              <a:t>banklar</a:t>
            </a:r>
            <a:r>
              <a:rPr lang="en-US" sz="2400" dirty="0"/>
              <a:t> </a:t>
            </a:r>
            <a:r>
              <a:rPr lang="en-US" sz="2400" dirty="0" err="1"/>
              <a:t>bilan</a:t>
            </a:r>
            <a:r>
              <a:rPr lang="en-US" sz="2400" dirty="0"/>
              <a:t> </a:t>
            </a:r>
            <a:r>
              <a:rPr lang="en-US" sz="2400" dirty="0" err="1"/>
              <a:t>aloqa</a:t>
            </a:r>
            <a:r>
              <a:rPr lang="en-US" sz="2400" dirty="0"/>
              <a:t> </a:t>
            </a:r>
            <a:r>
              <a:rPr lang="en-US" sz="2400" dirty="0" err="1"/>
              <a:t>o’rnatish</a:t>
            </a:r>
            <a:r>
              <a:rPr lang="en-US" sz="2400" dirty="0"/>
              <a:t>.</a:t>
            </a:r>
            <a:endParaRPr lang="ru-RU" sz="2400" dirty="0"/>
          </a:p>
        </p:txBody>
      </p:sp>
    </p:spTree>
    <p:extLst>
      <p:ext uri="{BB962C8B-B14F-4D97-AF65-F5344CB8AC3E}">
        <p14:creationId xmlns:p14="http://schemas.microsoft.com/office/powerpoint/2010/main" val="801805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5596">
        <p15:prstTrans prst="crush"/>
      </p:transition>
    </mc:Choice>
    <mc:Fallback xmlns="">
      <p:transition spd="slow" advClick="0" advTm="1559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8153" y="980728"/>
            <a:ext cx="9001000" cy="5324535"/>
          </a:xfrm>
          <a:prstGeom prst="rect">
            <a:avLst/>
          </a:prstGeom>
        </p:spPr>
        <p:txBody>
          <a:bodyPr wrap="square">
            <a:spAutoFit/>
          </a:bodyPr>
          <a:lstStyle/>
          <a:p>
            <a:r>
              <a:rPr lang="uz-Cyrl-UZ" sz="2000" b="1" dirty="0" smtClean="0">
                <a:latin typeface="Times New Roman" panose="02020603050405020304" pitchFamily="18" charset="0"/>
                <a:ea typeface="Times New Roman" panose="02020603050405020304" pitchFamily="18" charset="0"/>
                <a:cs typeface="Aharoni" panose="02010803020104030203" pitchFamily="2" charset="-79"/>
              </a:rPr>
              <a:t> </a:t>
            </a:r>
            <a:r>
              <a:rPr lang="en-US" sz="2000" b="1" dirty="0" err="1"/>
              <a:t>Ikkinchi</a:t>
            </a:r>
            <a:r>
              <a:rPr lang="en-US" sz="2000" b="1" dirty="0"/>
              <a:t> </a:t>
            </a:r>
            <a:r>
              <a:rPr lang="en-US" sz="2000" b="1" dirty="0" err="1"/>
              <a:t>faza</a:t>
            </a:r>
            <a:r>
              <a:rPr lang="en-US" sz="2000" dirty="0"/>
              <a:t> – </a:t>
            </a:r>
            <a:r>
              <a:rPr lang="en-US" sz="2000" dirty="0" err="1"/>
              <a:t>yangilikni</a:t>
            </a:r>
            <a:r>
              <a:rPr lang="en-US" sz="2000" dirty="0"/>
              <a:t> </a:t>
            </a:r>
            <a:r>
              <a:rPr lang="en-US" sz="2000" dirty="0" err="1"/>
              <a:t>kiritishni</a:t>
            </a:r>
            <a:r>
              <a:rPr lang="en-US" sz="2000" dirty="0"/>
              <a:t> </a:t>
            </a:r>
            <a:r>
              <a:rPr lang="en-US" sz="2000" dirty="0" err="1"/>
              <a:t>shakllantirish</a:t>
            </a:r>
            <a:r>
              <a:rPr lang="en-US" sz="2000" dirty="0"/>
              <a:t>. U </a:t>
            </a:r>
            <a:r>
              <a:rPr lang="en-US" sz="2000" dirty="0" err="1"/>
              <a:t>o’z</a:t>
            </a:r>
            <a:r>
              <a:rPr lang="en-US" sz="2000" dirty="0"/>
              <a:t> </a:t>
            </a:r>
            <a:r>
              <a:rPr lang="en-US" sz="2000" dirty="0" err="1"/>
              <a:t>navbatida</a:t>
            </a:r>
            <a:r>
              <a:rPr lang="en-US" sz="2000" dirty="0"/>
              <a:t> </a:t>
            </a:r>
            <a:r>
              <a:rPr lang="en-US" sz="2000" dirty="0" err="1"/>
              <a:t>uch</a:t>
            </a:r>
            <a:r>
              <a:rPr lang="en-US" sz="2000" dirty="0"/>
              <a:t> </a:t>
            </a:r>
            <a:r>
              <a:rPr lang="en-US" sz="2000" dirty="0" err="1"/>
              <a:t>bosqichni</a:t>
            </a:r>
            <a:r>
              <a:rPr lang="en-US" sz="2000" dirty="0"/>
              <a:t> </a:t>
            </a:r>
            <a:r>
              <a:rPr lang="en-US" sz="2000" dirty="0" err="1"/>
              <a:t>o’z</a:t>
            </a:r>
            <a:r>
              <a:rPr lang="en-US" sz="2000" dirty="0"/>
              <a:t> </a:t>
            </a:r>
            <a:r>
              <a:rPr lang="en-US" sz="2000" dirty="0" err="1"/>
              <a:t>ichiga</a:t>
            </a:r>
            <a:r>
              <a:rPr lang="en-US" sz="2000" dirty="0"/>
              <a:t> </a:t>
            </a:r>
            <a:r>
              <a:rPr lang="en-US" sz="2000" dirty="0" err="1"/>
              <a:t>oladi</a:t>
            </a:r>
            <a:r>
              <a:rPr lang="uz-Cyrl-UZ" sz="2000" dirty="0"/>
              <a:t>:</a:t>
            </a:r>
            <a:endParaRPr lang="ru-RU" sz="2000" dirty="0"/>
          </a:p>
          <a:p>
            <a:pPr lvl="0"/>
            <a:r>
              <a:rPr lang="uz-Cyrl-UZ" sz="2000" dirty="0"/>
              <a:t>Tahlil va loyihalashtirish. Yangilikni kiritish g’oyalarini shakllantirish va o’quv yurtini ichki imkoniyati, ishni borish jarayonini loyihalash.</a:t>
            </a:r>
            <a:endParaRPr lang="ru-RU" sz="2000" dirty="0"/>
          </a:p>
          <a:p>
            <a:pPr lvl="0"/>
            <a:r>
              <a:rPr lang="uz-Cyrl-UZ" sz="2000" dirty="0"/>
              <a:t>Innovatsion g’oyani novator o’qituvchilar ijodiy guruhi bilan aprabatsiyadan o’tkazish.</a:t>
            </a:r>
            <a:endParaRPr lang="ru-RU" sz="2000" dirty="0"/>
          </a:p>
          <a:p>
            <a:pPr lvl="0"/>
            <a:r>
              <a:rPr lang="uz-Cyrl-UZ" sz="2000" dirty="0"/>
              <a:t>Adaptatsiya o’tkazilgan amaliy ishni yakunini chiqarish, shu asosda yangilikni keng miqyosda o’tkazish bo’yicha qaror qabul qilish va uni amalga oshirish bo’yicha dastur ishlab chiqish.</a:t>
            </a:r>
            <a:endParaRPr lang="ru-RU" sz="2000" dirty="0"/>
          </a:p>
          <a:p>
            <a:r>
              <a:rPr lang="en-US" sz="2000" b="1" dirty="0" err="1"/>
              <a:t>Uchinchi</a:t>
            </a:r>
            <a:r>
              <a:rPr lang="en-US" sz="2000" b="1" dirty="0"/>
              <a:t> </a:t>
            </a:r>
            <a:r>
              <a:rPr lang="en-US" sz="2000" b="1" dirty="0" err="1"/>
              <a:t>faza</a:t>
            </a:r>
            <a:r>
              <a:rPr lang="en-US" sz="2000" dirty="0"/>
              <a:t> – </a:t>
            </a:r>
            <a:r>
              <a:rPr lang="en-US" sz="2000" dirty="0" err="1"/>
              <a:t>yangilikni</a:t>
            </a:r>
            <a:r>
              <a:rPr lang="en-US" sz="2000" dirty="0"/>
              <a:t> </a:t>
            </a:r>
            <a:r>
              <a:rPr lang="en-US" sz="2000" dirty="0" err="1"/>
              <a:t>amaliyotga</a:t>
            </a:r>
            <a:r>
              <a:rPr lang="en-US" sz="2000" dirty="0"/>
              <a:t> </a:t>
            </a:r>
            <a:r>
              <a:rPr lang="en-US" sz="2000" dirty="0" err="1"/>
              <a:t>kiritish</a:t>
            </a:r>
            <a:r>
              <a:rPr lang="en-US" sz="2000" dirty="0"/>
              <a:t>. </a:t>
            </a:r>
            <a:endParaRPr lang="ru-RU" sz="2000" dirty="0"/>
          </a:p>
          <a:p>
            <a:pPr lvl="0"/>
            <a:r>
              <a:rPr lang="en-US" sz="2000" dirty="0" err="1"/>
              <a:t>Boshqaruv</a:t>
            </a:r>
            <a:r>
              <a:rPr lang="en-US" sz="2000" dirty="0"/>
              <a:t> </a:t>
            </a:r>
            <a:r>
              <a:rPr lang="en-US" sz="2000" dirty="0" err="1"/>
              <a:t>resurslari</a:t>
            </a:r>
            <a:r>
              <a:rPr lang="en-US" sz="2000" dirty="0"/>
              <a:t>. </a:t>
            </a:r>
            <a:r>
              <a:rPr lang="en-US" sz="2000" dirty="0" err="1"/>
              <a:t>Keng</a:t>
            </a:r>
            <a:r>
              <a:rPr lang="en-US" sz="2000" dirty="0"/>
              <a:t> </a:t>
            </a:r>
            <a:r>
              <a:rPr lang="en-US" sz="2000" dirty="0" err="1"/>
              <a:t>masshtabli</a:t>
            </a:r>
            <a:r>
              <a:rPr lang="en-US" sz="2000" dirty="0"/>
              <a:t> </a:t>
            </a:r>
            <a:r>
              <a:rPr lang="en-US" sz="2000" dirty="0" err="1"/>
              <a:t>yangiliklarni</a:t>
            </a:r>
            <a:r>
              <a:rPr lang="en-US" sz="2000" dirty="0"/>
              <a:t> </a:t>
            </a:r>
            <a:r>
              <a:rPr lang="en-US" sz="2000" dirty="0" err="1"/>
              <a:t>amalga</a:t>
            </a:r>
            <a:r>
              <a:rPr lang="en-US" sz="2000" dirty="0"/>
              <a:t> </a:t>
            </a:r>
            <a:r>
              <a:rPr lang="en-US" sz="2000" dirty="0" err="1"/>
              <a:t>oshirishda</a:t>
            </a:r>
            <a:r>
              <a:rPr lang="en-US" sz="2000" dirty="0"/>
              <a:t> </a:t>
            </a:r>
            <a:r>
              <a:rPr lang="en-US" sz="2000" dirty="0" err="1"/>
              <a:t>boshqaruv</a:t>
            </a:r>
            <a:r>
              <a:rPr lang="en-US" sz="2000" dirty="0"/>
              <a:t> </a:t>
            </a:r>
            <a:r>
              <a:rPr lang="en-US" sz="2000" dirty="0" err="1"/>
              <a:t>resurslari</a:t>
            </a:r>
            <a:r>
              <a:rPr lang="en-US" sz="2000" dirty="0"/>
              <a:t> </a:t>
            </a:r>
            <a:r>
              <a:rPr lang="en-US" sz="2000" dirty="0" err="1"/>
              <a:t>ishga</a:t>
            </a:r>
            <a:r>
              <a:rPr lang="en-US" sz="2000" dirty="0"/>
              <a:t> </a:t>
            </a:r>
            <a:r>
              <a:rPr lang="en-US" sz="2000" dirty="0" err="1"/>
              <a:t>solinadi</a:t>
            </a:r>
            <a:r>
              <a:rPr lang="en-US" sz="2000" dirty="0"/>
              <a:t>. U </a:t>
            </a:r>
            <a:r>
              <a:rPr lang="en-US" sz="2000" dirty="0" err="1"/>
              <a:t>holda</a:t>
            </a:r>
            <a:r>
              <a:rPr lang="en-US" sz="2000" dirty="0"/>
              <a:t> </a:t>
            </a:r>
            <a:r>
              <a:rPr lang="en-US" sz="2000" dirty="0" err="1"/>
              <a:t>rahbar</a:t>
            </a:r>
            <a:r>
              <a:rPr lang="en-US" sz="2000" dirty="0"/>
              <a:t> </a:t>
            </a:r>
            <a:r>
              <a:rPr lang="en-US" sz="2000" dirty="0" err="1"/>
              <a:t>tashabbus</a:t>
            </a:r>
            <a:r>
              <a:rPr lang="en-US" sz="2000" dirty="0"/>
              <a:t> </a:t>
            </a:r>
            <a:r>
              <a:rPr lang="en-US" sz="2000" dirty="0" err="1"/>
              <a:t>va</a:t>
            </a:r>
            <a:r>
              <a:rPr lang="en-US" sz="2000" dirty="0"/>
              <a:t> </a:t>
            </a:r>
            <a:r>
              <a:rPr lang="en-US" sz="2000" dirty="0" err="1"/>
              <a:t>mas’uliyatni</a:t>
            </a:r>
            <a:r>
              <a:rPr lang="en-US" sz="2000" dirty="0"/>
              <a:t> </a:t>
            </a:r>
            <a:r>
              <a:rPr lang="en-US" sz="2000" dirty="0" err="1"/>
              <a:t>o’z</a:t>
            </a:r>
            <a:r>
              <a:rPr lang="en-US" sz="2000" dirty="0"/>
              <a:t> </a:t>
            </a:r>
            <a:r>
              <a:rPr lang="en-US" sz="2000" dirty="0" err="1"/>
              <a:t>bo’yniga</a:t>
            </a:r>
            <a:r>
              <a:rPr lang="en-US" sz="2000" dirty="0"/>
              <a:t> </a:t>
            </a:r>
            <a:r>
              <a:rPr lang="en-US" sz="2000" dirty="0" err="1"/>
              <a:t>oladi</a:t>
            </a:r>
            <a:r>
              <a:rPr lang="en-US" sz="2000" dirty="0"/>
              <a:t> </a:t>
            </a:r>
            <a:r>
              <a:rPr lang="en-US" sz="2000" dirty="0" err="1"/>
              <a:t>va</a:t>
            </a:r>
            <a:r>
              <a:rPr lang="en-US" sz="2000" dirty="0"/>
              <a:t> </a:t>
            </a:r>
            <a:r>
              <a:rPr lang="en-US" sz="2000" dirty="0" err="1"/>
              <a:t>butun</a:t>
            </a:r>
            <a:r>
              <a:rPr lang="en-US" sz="2000" dirty="0"/>
              <a:t> </a:t>
            </a:r>
            <a:r>
              <a:rPr lang="en-US" sz="2000" dirty="0" err="1"/>
              <a:t>pedagogik</a:t>
            </a:r>
            <a:r>
              <a:rPr lang="en-US" sz="2000" dirty="0"/>
              <a:t> </a:t>
            </a:r>
            <a:r>
              <a:rPr lang="en-US" sz="2000" dirty="0" err="1"/>
              <a:t>jamoani</a:t>
            </a:r>
            <a:r>
              <a:rPr lang="en-US" sz="2000" dirty="0"/>
              <a:t> </a:t>
            </a:r>
            <a:r>
              <a:rPr lang="en-US" sz="2000" dirty="0" err="1"/>
              <a:t>ekper</a:t>
            </a:r>
            <a:r>
              <a:rPr lang="uz-Cyrl-UZ" sz="2000" dirty="0"/>
              <a:t>i</a:t>
            </a:r>
            <a:r>
              <a:rPr lang="en-US" sz="2000" dirty="0" err="1"/>
              <a:t>mentga</a:t>
            </a:r>
            <a:r>
              <a:rPr lang="en-US" sz="2000" dirty="0"/>
              <a:t> </a:t>
            </a:r>
            <a:r>
              <a:rPr lang="en-US" sz="2000" dirty="0" err="1"/>
              <a:t>jalb</a:t>
            </a:r>
            <a:r>
              <a:rPr lang="en-US" sz="2000" dirty="0"/>
              <a:t> </a:t>
            </a:r>
            <a:r>
              <a:rPr lang="en-US" sz="2000" dirty="0" err="1"/>
              <a:t>etadi</a:t>
            </a:r>
            <a:r>
              <a:rPr lang="en-US" sz="2000" dirty="0"/>
              <a:t>, </a:t>
            </a:r>
            <a:r>
              <a:rPr lang="en-US" sz="2000" dirty="0" err="1"/>
              <a:t>qatnashishni</a:t>
            </a:r>
            <a:r>
              <a:rPr lang="en-US" sz="2000" dirty="0"/>
              <a:t> </a:t>
            </a:r>
            <a:r>
              <a:rPr lang="en-US" sz="2000" dirty="0" err="1"/>
              <a:t>talab</a:t>
            </a:r>
            <a:r>
              <a:rPr lang="en-US" sz="2000" dirty="0"/>
              <a:t> </a:t>
            </a:r>
            <a:r>
              <a:rPr lang="en-US" sz="2000" dirty="0" err="1"/>
              <a:t>etadi</a:t>
            </a:r>
            <a:r>
              <a:rPr lang="en-US" sz="2000" dirty="0"/>
              <a:t>.</a:t>
            </a:r>
            <a:endParaRPr lang="ru-RU" sz="2000" dirty="0"/>
          </a:p>
          <a:p>
            <a:pPr lvl="0"/>
            <a:r>
              <a:rPr lang="en-US" sz="2000" dirty="0" err="1"/>
              <a:t>Innovatsion</a:t>
            </a:r>
            <a:r>
              <a:rPr lang="en-US" sz="2000" dirty="0"/>
              <a:t> </a:t>
            </a:r>
            <a:r>
              <a:rPr lang="en-US" sz="2000" dirty="0" err="1"/>
              <a:t>o’quv</a:t>
            </a:r>
            <a:r>
              <a:rPr lang="en-US" sz="2000" dirty="0"/>
              <a:t>. </a:t>
            </a:r>
            <a:r>
              <a:rPr lang="en-US" sz="2000" dirty="0" err="1"/>
              <a:t>Innovatsion</a:t>
            </a:r>
            <a:r>
              <a:rPr lang="en-US" sz="2000" dirty="0"/>
              <a:t> </a:t>
            </a:r>
            <a:r>
              <a:rPr lang="en-US" sz="2000" dirty="0" err="1"/>
              <a:t>texnologiyalarni</a:t>
            </a:r>
            <a:r>
              <a:rPr lang="en-US" sz="2000" dirty="0"/>
              <a:t> </a:t>
            </a:r>
            <a:r>
              <a:rPr lang="en-US" sz="2000" dirty="0" err="1"/>
              <a:t>o’qish</a:t>
            </a:r>
            <a:r>
              <a:rPr lang="en-US" sz="2000" dirty="0"/>
              <a:t> – </a:t>
            </a:r>
            <a:r>
              <a:rPr lang="en-US" sz="2000" dirty="0" err="1"/>
              <a:t>o’rganish</a:t>
            </a:r>
            <a:r>
              <a:rPr lang="en-US" sz="2000" dirty="0"/>
              <a:t> </a:t>
            </a:r>
            <a:r>
              <a:rPr lang="en-US" sz="2000" dirty="0" err="1"/>
              <a:t>butun</a:t>
            </a:r>
            <a:r>
              <a:rPr lang="en-US" sz="2000" dirty="0"/>
              <a:t> </a:t>
            </a:r>
            <a:r>
              <a:rPr lang="en-US" sz="2000" dirty="0" err="1"/>
              <a:t>pedagogik</a:t>
            </a:r>
            <a:r>
              <a:rPr lang="en-US" sz="2000" dirty="0"/>
              <a:t> </a:t>
            </a:r>
            <a:r>
              <a:rPr lang="en-US" sz="2000" dirty="0" err="1"/>
              <a:t>jamoani</a:t>
            </a:r>
            <a:r>
              <a:rPr lang="en-US" sz="2000" dirty="0"/>
              <a:t> </a:t>
            </a:r>
            <a:r>
              <a:rPr lang="en-US" sz="2000" dirty="0" err="1"/>
              <a:t>jalb</a:t>
            </a:r>
            <a:r>
              <a:rPr lang="en-US" sz="2000" dirty="0"/>
              <a:t> </a:t>
            </a:r>
            <a:r>
              <a:rPr lang="en-US" sz="2000" dirty="0" err="1"/>
              <a:t>qilish</a:t>
            </a:r>
            <a:r>
              <a:rPr lang="en-US" sz="2000" dirty="0"/>
              <a:t> </a:t>
            </a:r>
            <a:r>
              <a:rPr lang="en-US" sz="2000" dirty="0" err="1"/>
              <a:t>orqali</a:t>
            </a:r>
            <a:r>
              <a:rPr lang="en-US" sz="2000" dirty="0"/>
              <a:t> </a:t>
            </a:r>
            <a:r>
              <a:rPr lang="en-US" sz="2000" dirty="0" err="1"/>
              <a:t>amalga</a:t>
            </a:r>
            <a:r>
              <a:rPr lang="en-US" sz="2000" dirty="0"/>
              <a:t> </a:t>
            </a:r>
            <a:r>
              <a:rPr lang="en-US" sz="2000" dirty="0" err="1"/>
              <a:t>oshirish</a:t>
            </a:r>
            <a:r>
              <a:rPr lang="en-US" sz="2000" dirty="0"/>
              <a:t> </a:t>
            </a:r>
            <a:r>
              <a:rPr lang="en-US" sz="2000" dirty="0" err="1"/>
              <a:t>yaxshi</a:t>
            </a:r>
            <a:r>
              <a:rPr lang="en-US" sz="2000" dirty="0"/>
              <a:t> samara </a:t>
            </a:r>
            <a:r>
              <a:rPr lang="en-US" sz="2000" dirty="0" err="1"/>
              <a:t>beradi</a:t>
            </a:r>
            <a:r>
              <a:rPr lang="en-US" sz="2000" dirty="0"/>
              <a:t>. </a:t>
            </a:r>
            <a:r>
              <a:rPr lang="ru-RU" sz="2000" dirty="0" err="1"/>
              <a:t>Bu</a:t>
            </a:r>
            <a:r>
              <a:rPr lang="ru-RU" sz="2000" dirty="0"/>
              <a:t> </a:t>
            </a:r>
            <a:r>
              <a:rPr lang="ru-RU" sz="2000" dirty="0" err="1"/>
              <a:t>jarayonni</a:t>
            </a:r>
            <a:r>
              <a:rPr lang="ru-RU" sz="2000" dirty="0"/>
              <a:t> </a:t>
            </a:r>
            <a:r>
              <a:rPr lang="ru-RU" sz="2000" dirty="0" err="1"/>
              <a:t>amalga</a:t>
            </a:r>
            <a:r>
              <a:rPr lang="ru-RU" sz="2000" dirty="0"/>
              <a:t> </a:t>
            </a:r>
            <a:r>
              <a:rPr lang="ru-RU" sz="2000" dirty="0" err="1"/>
              <a:t>oshirishda</a:t>
            </a:r>
            <a:r>
              <a:rPr lang="ru-RU" sz="2000" dirty="0"/>
              <a:t> </a:t>
            </a:r>
            <a:r>
              <a:rPr lang="ru-RU" sz="2000" dirty="0" err="1"/>
              <a:t>rahbarning</a:t>
            </a:r>
            <a:r>
              <a:rPr lang="ru-RU" sz="2000" dirty="0"/>
              <a:t> </a:t>
            </a:r>
            <a:r>
              <a:rPr lang="ru-RU" sz="2000" dirty="0" err="1"/>
              <a:t>avtoriteti</a:t>
            </a:r>
            <a:r>
              <a:rPr lang="ru-RU" sz="2000" dirty="0"/>
              <a:t> </a:t>
            </a:r>
            <a:r>
              <a:rPr lang="ru-RU" sz="2000" dirty="0" err="1"/>
              <a:t>muhim</a:t>
            </a:r>
            <a:r>
              <a:rPr lang="ru-RU" sz="2000" dirty="0"/>
              <a:t> </a:t>
            </a:r>
            <a:r>
              <a:rPr lang="ru-RU" sz="2000" dirty="0" err="1"/>
              <a:t>rol</a:t>
            </a:r>
            <a:r>
              <a:rPr lang="ru-RU" sz="2000" dirty="0"/>
              <a:t> </a:t>
            </a:r>
            <a:r>
              <a:rPr lang="ru-RU" sz="2000" dirty="0" err="1"/>
              <a:t>o’ynaydi</a:t>
            </a:r>
            <a:r>
              <a:rPr lang="ru-RU" sz="2000" dirty="0"/>
              <a:t>. </a:t>
            </a:r>
          </a:p>
        </p:txBody>
      </p:sp>
    </p:spTree>
    <p:custDataLst>
      <p:tags r:id="rId1"/>
    </p:custDataLst>
    <p:extLst>
      <p:ext uri="{BB962C8B-B14F-4D97-AF65-F5344CB8AC3E}">
        <p14:creationId xmlns:p14="http://schemas.microsoft.com/office/powerpoint/2010/main" val="3485089617"/>
      </p:ext>
    </p:extLst>
  </p:cSld>
  <p:clrMapOvr>
    <a:masterClrMapping/>
  </p:clrMapOvr>
  <mc:AlternateContent xmlns:mc="http://schemas.openxmlformats.org/markup-compatibility/2006" xmlns:p14="http://schemas.microsoft.com/office/powerpoint/2010/main">
    <mc:Choice Requires="p14">
      <p:transition spd="slow" p14:dur="1600" advClick="0" advTm="16240">
        <p14:gallery dir="l"/>
      </p:transition>
    </mc:Choice>
    <mc:Fallback xmlns="">
      <p:transition spd="slow" advClick="0" advTm="1624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95536" y="908720"/>
            <a:ext cx="8280920" cy="5170646"/>
          </a:xfrm>
          <a:prstGeom prst="rect">
            <a:avLst/>
          </a:prstGeom>
        </p:spPr>
        <p:txBody>
          <a:bodyPr wrap="square">
            <a:spAutoFit/>
          </a:bodyPr>
          <a:lstStyle/>
          <a:p>
            <a:r>
              <a:rPr lang="ru-RU" sz="2200" b="1" dirty="0" err="1">
                <a:latin typeface="Times New Roman" panose="02020603050405020304" pitchFamily="18" charset="0"/>
                <a:cs typeface="Times New Roman" panose="02020603050405020304" pitchFamily="18" charset="0"/>
              </a:rPr>
              <a:t>To’rtinchi</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faza</a:t>
            </a:r>
            <a:r>
              <a:rPr lang="ru-RU" sz="2200" dirty="0">
                <a:latin typeface="Times New Roman" panose="02020603050405020304" pitchFamily="18" charset="0"/>
                <a:cs typeface="Times New Roman" panose="02020603050405020304" pitchFamily="18" charset="0"/>
              </a:rPr>
              <a:t> – </a:t>
            </a:r>
            <a:r>
              <a:rPr lang="ru-RU" sz="2200" dirty="0" err="1">
                <a:latin typeface="Times New Roman" panose="02020603050405020304" pitchFamily="18" charset="0"/>
                <a:cs typeface="Times New Roman" panose="02020603050405020304" pitchFamily="18" charset="0"/>
              </a:rPr>
              <a:t>yangilikni</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joriy</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etishni</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mustahkamlashdan</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iborat</a:t>
            </a:r>
            <a:r>
              <a:rPr lang="ru-RU" sz="2200" dirty="0">
                <a:latin typeface="Times New Roman" panose="02020603050405020304" pitchFamily="18" charset="0"/>
                <a:cs typeface="Times New Roman" panose="02020603050405020304" pitchFamily="18" charset="0"/>
              </a:rPr>
              <a:t>.</a:t>
            </a:r>
          </a:p>
          <a:p>
            <a:r>
              <a:rPr lang="ru-RU" sz="2200" dirty="0" err="1">
                <a:latin typeface="Times New Roman" panose="02020603050405020304" pitchFamily="18" charset="0"/>
                <a:cs typeface="Times New Roman" panose="02020603050405020304" pitchFamily="18" charset="0"/>
              </a:rPr>
              <a:t>Bu</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fazada</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yangilikni</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o’qish</a:t>
            </a:r>
            <a:r>
              <a:rPr lang="ru-RU" sz="2200" dirty="0">
                <a:latin typeface="Times New Roman" panose="02020603050405020304" pitchFamily="18" charset="0"/>
                <a:cs typeface="Times New Roman" panose="02020603050405020304" pitchFamily="18" charset="0"/>
              </a:rPr>
              <a:t> – </a:t>
            </a:r>
            <a:r>
              <a:rPr lang="ru-RU" sz="2200" dirty="0" err="1">
                <a:latin typeface="Times New Roman" panose="02020603050405020304" pitchFamily="18" charset="0"/>
                <a:cs typeface="Times New Roman" panose="02020603050405020304" pitchFamily="18" charset="0"/>
              </a:rPr>
              <a:t>o’rganish</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butun</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pedagogik</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jamoa</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qatlamini</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to’la</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qamrab</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oladi</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Xattoki</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yangilikka</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qarshi</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bo’lganlar</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ham</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bu</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jarayonga</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jalb</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etiladi</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Bunday</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hollarda</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maktab</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rahbarini</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vazifasi</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ikki</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barobar</a:t>
            </a:r>
            <a:r>
              <a:rPr lang="uz-Cyrl-UZ" sz="2200" dirty="0">
                <a:latin typeface="Times New Roman" panose="02020603050405020304" pitchFamily="18" charset="0"/>
                <a:cs typeface="Times New Roman" panose="02020603050405020304" pitchFamily="18" charset="0"/>
              </a:rPr>
              <a:t> oshib</a:t>
            </a:r>
            <a:r>
              <a:rPr lang="ru-RU" sz="2200" dirty="0">
                <a:latin typeface="Times New Roman" panose="02020603050405020304" pitchFamily="18" charset="0"/>
                <a:cs typeface="Times New Roman" panose="02020603050405020304" pitchFamily="18" charset="0"/>
              </a:rPr>
              <a:t>, u </a:t>
            </a:r>
            <a:r>
              <a:rPr lang="ru-RU" sz="2200" dirty="0" err="1">
                <a:latin typeface="Times New Roman" panose="02020603050405020304" pitchFamily="18" charset="0"/>
                <a:cs typeface="Times New Roman" panose="02020603050405020304" pitchFamily="18" charset="0"/>
              </a:rPr>
              <a:t>faqatgina</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tashkiliy</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pedagogik</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ishlar</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bilan</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chegaralanib</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qolmay</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bir</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vaqtning</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o’zida</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ruxiy</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psixologik</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muhit</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yaratishi</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ijodiy</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yondashuv</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asosida</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ish</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yuritishga</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to’g’ri</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keladi</a:t>
            </a:r>
            <a:r>
              <a:rPr lang="ru-RU"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Shunda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maktabda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yangilik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tizimiga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adaptatsiya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qilishga</a:t>
            </a:r>
            <a:r>
              <a:rPr lang="en-US" sz="2200" dirty="0">
                <a:latin typeface="Times New Roman" panose="02020603050405020304" pitchFamily="18" charset="0"/>
                <a:cs typeface="Times New Roman" panose="02020603050405020304" pitchFamily="18" charset="0"/>
              </a:rPr>
              <a:t> optimal </a:t>
            </a:r>
            <a:r>
              <a:rPr lang="en-US" sz="2200" dirty="0" err="1">
                <a:latin typeface="Times New Roman" panose="02020603050405020304" pitchFamily="18" charset="0"/>
                <a:cs typeface="Times New Roman" panose="02020603050405020304" pitchFamily="18" charset="0"/>
              </a:rPr>
              <a:t>sharoit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yaratish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zaruriyati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tug’iladi</a:t>
            </a:r>
            <a:r>
              <a:rPr lang="en-US" sz="2200" dirty="0">
                <a:latin typeface="Times New Roman" panose="02020603050405020304" pitchFamily="18" charset="0"/>
                <a:cs typeface="Times New Roman" panose="02020603050405020304" pitchFamily="18" charset="0"/>
              </a:rPr>
              <a:t>. Bu </a:t>
            </a:r>
            <a:r>
              <a:rPr lang="en-US" sz="2200" dirty="0" err="1">
                <a:latin typeface="Times New Roman" panose="02020603050405020304" pitchFamily="18" charset="0"/>
                <a:cs typeface="Times New Roman" panose="02020603050405020304" pitchFamily="18" charset="0"/>
              </a:rPr>
              <a:t>holat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bir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tomondan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pedagog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o’quvchilar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bilan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psixokorrektsion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ishlarni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o’tkazish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yangicha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sharoitda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yangicha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fikr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yuritish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yangicha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yuritadigan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o’qituvchi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pedagogik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jamoani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shakllantirish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eng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muhim</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zaruriy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shartlardan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bo’lib</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qoladi</a:t>
            </a:r>
            <a:r>
              <a:rPr lang="en-US" sz="2200" dirty="0">
                <a:latin typeface="Times New Roman" panose="02020603050405020304" pitchFamily="18" charset="0"/>
                <a:cs typeface="Times New Roman" panose="02020603050405020304" pitchFamily="18" charset="0"/>
              </a:rPr>
              <a:t>. </a:t>
            </a:r>
            <a:endParaRPr lang="ru-RU" sz="2200" dirty="0">
              <a:latin typeface="Times New Roman" panose="02020603050405020304" pitchFamily="18" charset="0"/>
              <a:cs typeface="Times New Roman" panose="02020603050405020304" pitchFamily="18" charset="0"/>
            </a:endParaRPr>
          </a:p>
          <a:p>
            <a:r>
              <a:rPr lang="en-US" sz="2200" dirty="0">
                <a:latin typeface="Times New Roman" panose="02020603050405020304" pitchFamily="18" charset="0"/>
                <a:cs typeface="Times New Roman" panose="02020603050405020304" pitchFamily="18" charset="0"/>
              </a:rPr>
              <a:t>Biz </a:t>
            </a:r>
            <a:r>
              <a:rPr lang="en-US" sz="2200" dirty="0" err="1">
                <a:latin typeface="Times New Roman" panose="02020603050405020304" pitchFamily="18" charset="0"/>
                <a:cs typeface="Times New Roman" panose="02020603050405020304" pitchFamily="18" charset="0"/>
              </a:rPr>
              <a:t>hozir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ko’rib</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chiqqan</a:t>
            </a:r>
            <a:r>
              <a:rPr lang="en-US" sz="2200" dirty="0">
                <a:latin typeface="Times New Roman" panose="02020603050405020304" pitchFamily="18" charset="0"/>
                <a:cs typeface="Times New Roman" panose="02020603050405020304" pitchFamily="18" charset="0"/>
              </a:rPr>
              <a:t> model </a:t>
            </a:r>
            <a:r>
              <a:rPr lang="en-US" sz="2200" dirty="0" err="1">
                <a:latin typeface="Times New Roman" panose="02020603050405020304" pitchFamily="18" charset="0"/>
                <a:cs typeface="Times New Roman" panose="02020603050405020304" pitchFamily="18" charset="0"/>
              </a:rPr>
              <a:t>innovatsion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jarayon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rahbarlar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tomonidan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tashkil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etiladigan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ularning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tashabbuslari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bilan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yuqoridan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yangilikni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o’quv</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jarayoniga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kiritishdan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iborat</a:t>
            </a:r>
            <a:r>
              <a:rPr lang="en-US" sz="2200" dirty="0">
                <a:latin typeface="Times New Roman" panose="02020603050405020304" pitchFamily="18" charset="0"/>
                <a:cs typeface="Times New Roman" panose="02020603050405020304" pitchFamily="18" charset="0"/>
              </a:rPr>
              <a:t>.</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1332348"/>
      </p:ext>
    </p:extLst>
  </p:cSld>
  <p:clrMapOvr>
    <a:masterClrMapping/>
  </p:clrMapOvr>
  <mc:AlternateContent xmlns:mc="http://schemas.openxmlformats.org/markup-compatibility/2006" xmlns:p14="http://schemas.microsoft.com/office/powerpoint/2010/main">
    <mc:Choice Requires="p14">
      <p:transition spd="slow" p14:dur="3000" advClick="0" advTm="15763">
        <p14:shred/>
      </p:transition>
    </mc:Choice>
    <mc:Fallback xmlns="">
      <p:transition spd="slow" advClick="0" advTm="15763">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
                                        <p:tgtEl>
                                          <p:spTgt spid="4"/>
                                        </p:tgtEl>
                                      </p:cBhvr>
                                    </p:animEffect>
                                    <p:anim calcmode="lin" valueType="num">
                                      <p:cBhvr>
                                        <p:cTn id="8" dur="10" fill="hold"/>
                                        <p:tgtEl>
                                          <p:spTgt spid="4"/>
                                        </p:tgtEl>
                                        <p:attrNameLst>
                                          <p:attrName>ppt_x</p:attrName>
                                        </p:attrNameLst>
                                      </p:cBhvr>
                                      <p:tavLst>
                                        <p:tav tm="0">
                                          <p:val>
                                            <p:strVal val="#ppt_x"/>
                                          </p:val>
                                        </p:tav>
                                        <p:tav tm="100000">
                                          <p:val>
                                            <p:strVal val="#ppt_x"/>
                                          </p:val>
                                        </p:tav>
                                      </p:tavLst>
                                    </p:anim>
                                    <p:anim calcmode="lin" valueType="num">
                                      <p:cBhvr>
                                        <p:cTn id="9" dur="1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107504" y="1124744"/>
            <a:ext cx="8794075" cy="5262979"/>
          </a:xfrm>
          <a:prstGeom prst="rect">
            <a:avLst/>
          </a:prstGeom>
        </p:spPr>
        <p:txBody>
          <a:bodyPr wrap="square">
            <a:spAutoFit/>
          </a:bodyPr>
          <a:lstStyle/>
          <a:p>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Innovatsion</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jarayonni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yangilikni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yuqoridan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emas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pastdan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o’zini</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o’zi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rivojlantirish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printsipidan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kelib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chiqib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innovatsion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g’oyani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ma’lum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guruh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o’qituvchilar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tashabbus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ko’rsatib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ishlay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boshlaydilar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Innovatsion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g’oyani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oshirish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boshqa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hamkasblari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qo’llab</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quvvatlab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ular</a:t>
            </a:r>
            <a:r>
              <a:rPr lang="en-US" sz="2400" dirty="0">
                <a:latin typeface="Times New Roman" panose="02020603050405020304" pitchFamily="18" charset="0"/>
                <a:cs typeface="Times New Roman" panose="02020603050405020304" pitchFamily="18" charset="0"/>
              </a:rPr>
              <a:t> ham </a:t>
            </a:r>
            <a:r>
              <a:rPr lang="en-US" sz="2400" dirty="0" err="1">
                <a:latin typeface="Times New Roman" panose="02020603050405020304" pitchFamily="18" charset="0"/>
                <a:cs typeface="Times New Roman" panose="02020603050405020304" pitchFamily="18" charset="0"/>
              </a:rPr>
              <a:t>shu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yo’sinda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boshlaydilar</a:t>
            </a:r>
            <a:r>
              <a:rPr lang="en-US"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Bunday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holatlarda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guruh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o’qituvchilar</a:t>
            </a:r>
            <a:r>
              <a:rPr lang="en-US" sz="2400" dirty="0">
                <a:latin typeface="Times New Roman" panose="02020603050405020304" pitchFamily="18" charset="0"/>
                <a:cs typeface="Times New Roman" panose="02020603050405020304" pitchFamily="18" charset="0"/>
              </a:rPr>
              <a:t> ham </a:t>
            </a:r>
            <a:r>
              <a:rPr lang="en-US" sz="2400" dirty="0" err="1">
                <a:latin typeface="Times New Roman" panose="02020603050405020304" pitchFamily="18" charset="0"/>
                <a:cs typeface="Times New Roman" panose="02020603050405020304" pitchFamily="18" charset="0"/>
              </a:rPr>
              <a:t>yangicha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ishtiyoqi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tajriba</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sinov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oshiradilar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asosda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maktab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o’quv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jarayoniga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yangilikni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kiritish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boshlanib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ketishiga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sabab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Albatta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holatda</a:t>
            </a:r>
            <a:r>
              <a:rPr lang="en-US" sz="2400" dirty="0">
                <a:latin typeface="Times New Roman" panose="02020603050405020304" pitchFamily="18" charset="0"/>
                <a:cs typeface="Times New Roman" panose="02020603050405020304" pitchFamily="18" charset="0"/>
              </a:rPr>
              <a:t> ham </a:t>
            </a:r>
            <a:r>
              <a:rPr lang="en-US" sz="2400" dirty="0" err="1">
                <a:latin typeface="Times New Roman" panose="02020603050405020304" pitchFamily="18" charset="0"/>
                <a:cs typeface="Times New Roman" panose="02020603050405020304" pitchFamily="18" charset="0"/>
              </a:rPr>
              <a:t>yangilikni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tatbiq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etishda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qarama</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qarshiliklar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mumkin</a:t>
            </a:r>
            <a:r>
              <a:rPr lang="en-US" sz="2400" dirty="0">
                <a:latin typeface="Times New Roman" panose="02020603050405020304" pitchFamily="18" charset="0"/>
                <a:cs typeface="Times New Roman" panose="02020603050405020304" pitchFamily="18" charset="0"/>
              </a:rPr>
              <a:t>. Bu</a:t>
            </a:r>
            <a:r>
              <a:rPr lang="uz-Cyrl-UZ" sz="2400" dirty="0">
                <a:latin typeface="Times New Roman" panose="02020603050405020304" pitchFamily="18" charset="0"/>
                <a:cs typeface="Times New Roman" panose="02020603050405020304" pitchFamily="18" charset="0"/>
              </a:rPr>
              <a:t>nday holatda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ko’pchilik</a:t>
            </a:r>
            <a:r>
              <a:rPr lang="uz-Cyrl-UZ" sz="2400" dirty="0">
                <a:latin typeface="Times New Roman" panose="02020603050405020304" pitchFamily="18" charset="0"/>
                <a:cs typeface="Times New Roman" panose="02020603050405020304" pitchFamily="18" charset="0"/>
              </a:rPr>
              <a:t>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fikrlari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g’olib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chiqadi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asosda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yangilikni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zarurligi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vaqtida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oshirish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sifatiga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erishish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garovi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ekanligiga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ishonch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hosil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qilinadi</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5036312"/>
      </p:ext>
    </p:extLst>
  </p:cSld>
  <p:clrMapOvr>
    <a:masterClrMapping/>
  </p:clrMapOvr>
  <mc:AlternateContent xmlns:mc="http://schemas.openxmlformats.org/markup-compatibility/2006" xmlns:p14="http://schemas.microsoft.com/office/powerpoint/2010/main">
    <mc:Choice Requires="p14">
      <p:transition spd="slow" p14:dur="1300" advClick="0" advTm="16621">
        <p14:pan dir="u"/>
      </p:transition>
    </mc:Choice>
    <mc:Fallback xmlns="">
      <p:transition spd="slow" advClick="0" advTm="16621">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 fill="hold"/>
                                        <p:tgtEl>
                                          <p:spTgt spid="6"/>
                                        </p:tgtEl>
                                        <p:attrNameLst>
                                          <p:attrName>ppt_x</p:attrName>
                                        </p:attrNameLst>
                                      </p:cBhvr>
                                      <p:tavLst>
                                        <p:tav tm="0">
                                          <p:val>
                                            <p:strVal val="#ppt_x"/>
                                          </p:val>
                                        </p:tav>
                                        <p:tav tm="100000">
                                          <p:val>
                                            <p:strVal val="#ppt_x"/>
                                          </p:val>
                                        </p:tav>
                                      </p:tavLst>
                                    </p:anim>
                                    <p:anim calcmode="lin" valueType="num">
                                      <p:cBhvr additive="base">
                                        <p:cTn id="8" dur="1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Волна 1"/>
          <p:cNvSpPr/>
          <p:nvPr/>
        </p:nvSpPr>
        <p:spPr>
          <a:xfrm>
            <a:off x="179512" y="260648"/>
            <a:ext cx="8640960" cy="5328592"/>
          </a:xfrm>
          <a:prstGeom prst="wave">
            <a:avLst>
              <a:gd name="adj1" fmla="val 12500"/>
              <a:gd name="adj2" fmla="val -2479"/>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000" dirty="0" err="1">
                <a:solidFill>
                  <a:schemeClr val="tx1"/>
                </a:solidFill>
                <a:latin typeface="Times New Roman" panose="02020603050405020304" pitchFamily="18" charset="0"/>
                <a:cs typeface="Times New Roman" panose="02020603050405020304" pitchFamily="18" charset="0"/>
              </a:rPr>
              <a:t>Yuqorida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keltirilgan</a:t>
            </a:r>
            <a:r>
              <a:rPr lang="en-US" sz="2000" dirty="0">
                <a:solidFill>
                  <a:schemeClr val="tx1"/>
                </a:solidFill>
                <a:latin typeface="Times New Roman" panose="02020603050405020304" pitchFamily="18" charset="0"/>
                <a:cs typeface="Times New Roman" panose="02020603050405020304" pitchFamily="18" charset="0"/>
              </a:rPr>
              <a:t> </a:t>
            </a:r>
            <a:r>
              <a:rPr lang="uz-Cyrl-UZ" sz="2000" dirty="0">
                <a:solidFill>
                  <a:schemeClr val="tx1"/>
                </a:solidFill>
                <a:latin typeface="Times New Roman" panose="02020603050405020304" pitchFamily="18" charset="0"/>
                <a:cs typeface="Times New Roman" panose="02020603050405020304" pitchFamily="18" charset="0"/>
              </a:rPr>
              <a:t>“</a:t>
            </a:r>
            <a:r>
              <a:rPr lang="en-US" sz="2000" dirty="0" err="1">
                <a:solidFill>
                  <a:schemeClr val="tx1"/>
                </a:solidFill>
                <a:latin typeface="Times New Roman" panose="02020603050405020304" pitchFamily="18" charset="0"/>
                <a:cs typeface="Times New Roman" panose="02020603050405020304" pitchFamily="18" charset="0"/>
              </a:rPr>
              <a:t>yuqoridan</a:t>
            </a:r>
            <a:r>
              <a:rPr lang="uz-Cyrl-UZ" sz="2000" dirty="0">
                <a:solidFill>
                  <a:schemeClr val="tx1"/>
                </a:solidFill>
                <a:latin typeface="Times New Roman" panose="02020603050405020304" pitchFamily="18" charset="0"/>
                <a:cs typeface="Times New Roman" panose="02020603050405020304" pitchFamily="18" charset="0"/>
              </a:rPr>
              <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tashabbus</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asosida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yangilikni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o’quv</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jarayoniga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qo’llanishini</a:t>
            </a:r>
            <a:r>
              <a:rPr lang="en-US" sz="2000" dirty="0">
                <a:solidFill>
                  <a:schemeClr val="tx1"/>
                </a:solidFill>
                <a:latin typeface="Times New Roman" panose="02020603050405020304" pitchFamily="18" charset="0"/>
                <a:cs typeface="Times New Roman" panose="02020603050405020304" pitchFamily="18" charset="0"/>
              </a:rPr>
              <a:t> </a:t>
            </a:r>
            <a:r>
              <a:rPr lang="uz-Cyrl-UZ" sz="2000" dirty="0">
                <a:solidFill>
                  <a:schemeClr val="tx1"/>
                </a:solidFill>
                <a:latin typeface="Times New Roman" panose="02020603050405020304" pitchFamily="18" charset="0"/>
                <a:cs typeface="Times New Roman" panose="02020603050405020304" pitchFamily="18" charset="0"/>
              </a:rPr>
              <a:t>“</a:t>
            </a:r>
            <a:r>
              <a:rPr lang="en-US" sz="2000" dirty="0" err="1">
                <a:solidFill>
                  <a:schemeClr val="tx1"/>
                </a:solidFill>
                <a:latin typeface="Times New Roman" panose="02020603050405020304" pitchFamily="18" charset="0"/>
                <a:cs typeface="Times New Roman" panose="02020603050405020304" pitchFamily="18" charset="0"/>
              </a:rPr>
              <a:t>pastdan</a:t>
            </a:r>
            <a:r>
              <a:rPr lang="uz-Cyrl-UZ" sz="2000" dirty="0">
                <a:solidFill>
                  <a:schemeClr val="tx1"/>
                </a:solidFill>
                <a:latin typeface="Times New Roman" panose="02020603050405020304" pitchFamily="18" charset="0"/>
                <a:cs typeface="Times New Roman" panose="02020603050405020304" pitchFamily="18" charset="0"/>
              </a:rPr>
              <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tashabbusga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nisbatan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qarama</a:t>
            </a:r>
            <a:r>
              <a:rPr lang="en-US" sz="2000" dirty="0">
                <a:solidFill>
                  <a:schemeClr val="tx1"/>
                </a:solidFill>
                <a:latin typeface="Times New Roman" panose="02020603050405020304" pitchFamily="18" charset="0"/>
                <a:cs typeface="Times New Roman" panose="02020603050405020304" pitchFamily="18" charset="0"/>
              </a:rPr>
              <a:t> – </a:t>
            </a:r>
            <a:r>
              <a:rPr lang="en-US" sz="2000" dirty="0" err="1">
                <a:solidFill>
                  <a:schemeClr val="tx1"/>
                </a:solidFill>
                <a:latin typeface="Times New Roman" panose="02020603050405020304" pitchFamily="18" charset="0"/>
                <a:cs typeface="Times New Roman" panose="02020603050405020304" pitchFamily="18" charset="0"/>
              </a:rPr>
              <a:t>qarshi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qo’yish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mumkin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emas</a:t>
            </a:r>
            <a:r>
              <a:rPr lang="en-US" sz="2000" dirty="0">
                <a:solidFill>
                  <a:schemeClr val="tx1"/>
                </a:solidFill>
                <a:latin typeface="Times New Roman" panose="02020603050405020304" pitchFamily="18" charset="0"/>
                <a:cs typeface="Times New Roman" panose="02020603050405020304" pitchFamily="18" charset="0"/>
              </a:rPr>
              <a:t>. Ammo </a:t>
            </a:r>
            <a:r>
              <a:rPr lang="en-US" sz="2000" dirty="0" err="1">
                <a:solidFill>
                  <a:schemeClr val="tx1"/>
                </a:solidFill>
                <a:latin typeface="Times New Roman" panose="02020603050405020304" pitchFamily="18" charset="0"/>
                <a:cs typeface="Times New Roman" panose="02020603050405020304" pitchFamily="18" charset="0"/>
              </a:rPr>
              <a:t>yangilikni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yuqoridan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markazlashtirilgan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holda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kiritilganda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o’qituvchilarning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innovatsion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tashabbuskorligi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pastroq</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darajada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bo’lishi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kuzatiladi</a:t>
            </a:r>
            <a:r>
              <a:rPr lang="en-US" sz="2000" dirty="0">
                <a:solidFill>
                  <a:schemeClr val="tx1"/>
                </a:solidFill>
                <a:latin typeface="Times New Roman" panose="02020603050405020304" pitchFamily="18" charset="0"/>
                <a:cs typeface="Times New Roman" panose="02020603050405020304" pitchFamily="18" charset="0"/>
              </a:rPr>
              <a:t>. </a:t>
            </a:r>
            <a:endParaRPr lang="ru-RU" sz="2000" dirty="0">
              <a:solidFill>
                <a:schemeClr val="tx1"/>
              </a:solidFill>
              <a:latin typeface="Times New Roman" panose="02020603050405020304" pitchFamily="18" charset="0"/>
              <a:cs typeface="Times New Roman" panose="02020603050405020304" pitchFamily="18" charset="0"/>
            </a:endParaRPr>
          </a:p>
          <a:p>
            <a:r>
              <a:rPr lang="en-US" sz="2000" dirty="0" err="1">
                <a:solidFill>
                  <a:schemeClr val="tx1"/>
                </a:solidFill>
                <a:latin typeface="Times New Roman" panose="02020603050405020304" pitchFamily="18" charset="0"/>
                <a:cs typeface="Times New Roman" panose="02020603050405020304" pitchFamily="18" charset="0"/>
              </a:rPr>
              <a:t>Shu</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sababli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maktab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rahbarlari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yangiliklarni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pedagogik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faoliyatga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kiritishni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rejalashtirishda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yangilikni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maqsad</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vazifalarini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o’quv</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jarayoniga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kiritishning</a:t>
            </a:r>
            <a:r>
              <a:rPr lang="en-US" sz="2000" dirty="0">
                <a:solidFill>
                  <a:schemeClr val="tx1"/>
                </a:solidFill>
                <a:latin typeface="Times New Roman" panose="02020603050405020304" pitchFamily="18" charset="0"/>
                <a:cs typeface="Times New Roman" panose="02020603050405020304" pitchFamily="18" charset="0"/>
              </a:rPr>
              <a:t> real </a:t>
            </a:r>
            <a:r>
              <a:rPr lang="en-US" sz="2000" dirty="0" err="1">
                <a:solidFill>
                  <a:schemeClr val="tx1"/>
                </a:solidFill>
                <a:latin typeface="Times New Roman" panose="02020603050405020304" pitchFamily="18" charset="0"/>
                <a:cs typeface="Times New Roman" panose="02020603050405020304" pitchFamily="18" charset="0"/>
              </a:rPr>
              <a:t>imkoniyatlari</a:t>
            </a:r>
            <a:r>
              <a:rPr lang="en-US" sz="2000" dirty="0">
                <a:solidFill>
                  <a:schemeClr val="tx1"/>
                </a:solidFill>
                <a:latin typeface="Times New Roman" panose="02020603050405020304" pitchFamily="18" charset="0"/>
                <a:cs typeface="Times New Roman" panose="02020603050405020304" pitchFamily="18" charset="0"/>
              </a:rPr>
              <a:t>, pedagogic </a:t>
            </a:r>
            <a:r>
              <a:rPr lang="en-US" sz="2000" dirty="0" err="1">
                <a:solidFill>
                  <a:schemeClr val="tx1"/>
                </a:solidFill>
                <a:latin typeface="Times New Roman" panose="02020603050405020304" pitchFamily="18" charset="0"/>
                <a:cs typeface="Times New Roman" panose="02020603050405020304" pitchFamily="18" charset="0"/>
              </a:rPr>
              <a:t>jamoa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uchun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ijodiy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muhit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yaratish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ta’lim</a:t>
            </a:r>
            <a:r>
              <a:rPr lang="en-US" sz="2000" dirty="0">
                <a:solidFill>
                  <a:schemeClr val="tx1"/>
                </a:solidFill>
                <a:latin typeface="Times New Roman" panose="02020603050405020304" pitchFamily="18" charset="0"/>
                <a:cs typeface="Times New Roman" panose="02020603050405020304" pitchFamily="18" charset="0"/>
              </a:rPr>
              <a:t> – </a:t>
            </a:r>
            <a:r>
              <a:rPr lang="en-US" sz="2000" dirty="0" err="1">
                <a:solidFill>
                  <a:schemeClr val="tx1"/>
                </a:solidFill>
                <a:latin typeface="Times New Roman" panose="02020603050405020304" pitchFamily="18" charset="0"/>
                <a:cs typeface="Times New Roman" panose="02020603050405020304" pitchFamily="18" charset="0"/>
              </a:rPr>
              <a:t>tarbiyaviy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ishlarni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yangicha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modelini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maktabning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moddiy</a:t>
            </a:r>
            <a:r>
              <a:rPr lang="en-US" sz="2000" dirty="0">
                <a:solidFill>
                  <a:schemeClr val="tx1"/>
                </a:solidFill>
                <a:latin typeface="Times New Roman" panose="02020603050405020304" pitchFamily="18" charset="0"/>
                <a:cs typeface="Times New Roman" panose="02020603050405020304" pitchFamily="18" charset="0"/>
              </a:rPr>
              <a:t> – </a:t>
            </a:r>
            <a:r>
              <a:rPr lang="en-US" sz="2000" dirty="0" err="1">
                <a:solidFill>
                  <a:schemeClr val="tx1"/>
                </a:solidFill>
                <a:latin typeface="Times New Roman" panose="02020603050405020304" pitchFamily="18" charset="0"/>
                <a:cs typeface="Times New Roman" panose="02020603050405020304" pitchFamily="18" charset="0"/>
              </a:rPr>
              <a:t>texnik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imkoniyatini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tajriba</a:t>
            </a:r>
            <a:r>
              <a:rPr lang="en-US" sz="2000" dirty="0">
                <a:solidFill>
                  <a:schemeClr val="tx1"/>
                </a:solidFill>
                <a:latin typeface="Times New Roman" panose="02020603050405020304" pitchFamily="18" charset="0"/>
                <a:cs typeface="Times New Roman" panose="02020603050405020304" pitchFamily="18" charset="0"/>
              </a:rPr>
              <a:t> – </a:t>
            </a:r>
            <a:r>
              <a:rPr lang="en-US" sz="2000" dirty="0" err="1">
                <a:solidFill>
                  <a:schemeClr val="tx1"/>
                </a:solidFill>
                <a:latin typeface="Times New Roman" panose="02020603050405020304" pitchFamily="18" charset="0"/>
                <a:cs typeface="Times New Roman" panose="02020603050405020304" pitchFamily="18" charset="0"/>
              </a:rPr>
              <a:t>sinovni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olib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borish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texnologiyasini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boshidan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oxirigacha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mantiqiy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ketma</a:t>
            </a:r>
            <a:r>
              <a:rPr lang="en-US" sz="2000" dirty="0">
                <a:solidFill>
                  <a:schemeClr val="tx1"/>
                </a:solidFill>
                <a:latin typeface="Times New Roman" panose="02020603050405020304" pitchFamily="18" charset="0"/>
                <a:cs typeface="Times New Roman" panose="02020603050405020304" pitchFamily="18" charset="0"/>
              </a:rPr>
              <a:t> – </a:t>
            </a:r>
            <a:r>
              <a:rPr lang="en-US" sz="2000" dirty="0" err="1">
                <a:solidFill>
                  <a:schemeClr val="tx1"/>
                </a:solidFill>
                <a:latin typeface="Times New Roman" panose="02020603050405020304" pitchFamily="18" charset="0"/>
                <a:cs typeface="Times New Roman" panose="02020603050405020304" pitchFamily="18" charset="0"/>
              </a:rPr>
              <a:t>ketligini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ped</a:t>
            </a:r>
            <a:r>
              <a:rPr lang="uz-Cyrl-UZ" sz="2000" dirty="0">
                <a:solidFill>
                  <a:schemeClr val="tx1"/>
                </a:solidFill>
                <a:latin typeface="Times New Roman" panose="02020603050405020304" pitchFamily="18" charset="0"/>
                <a:cs typeface="Times New Roman" panose="02020603050405020304" pitchFamily="18" charset="0"/>
              </a:rPr>
              <a:t>.</a:t>
            </a:r>
            <a:r>
              <a:rPr lang="en-US" sz="2000" dirty="0" err="1">
                <a:solidFill>
                  <a:schemeClr val="tx1"/>
                </a:solidFill>
                <a:latin typeface="Times New Roman" panose="02020603050405020304" pitchFamily="18" charset="0"/>
                <a:cs typeface="Times New Roman" panose="02020603050405020304" pitchFamily="18" charset="0"/>
              </a:rPr>
              <a:t>jamoaning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o’zi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bilan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hamkorlikda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chiqishi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kerak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Kelgusida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maktab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rivojlanuvchi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rejimida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ishlashi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sifat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samaradorlikni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kafolatlashiga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ishonch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hosil</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qilishi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kerak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Pedagogik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jamoa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esa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ijodkor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o’qituvchidan</a:t>
            </a:r>
            <a:r>
              <a:rPr lang="en-US" sz="2000" dirty="0">
                <a:solidFill>
                  <a:schemeClr val="tx1"/>
                </a:solidFill>
                <a:latin typeface="Times New Roman" panose="02020603050405020304" pitchFamily="18" charset="0"/>
                <a:cs typeface="Times New Roman" panose="02020603050405020304" pitchFamily="18" charset="0"/>
              </a:rPr>
              <a:t> – </a:t>
            </a:r>
            <a:r>
              <a:rPr lang="en-US" sz="2000" dirty="0" err="1">
                <a:solidFill>
                  <a:schemeClr val="tx1"/>
                </a:solidFill>
                <a:latin typeface="Times New Roman" panose="02020603050405020304" pitchFamily="18" charset="0"/>
                <a:cs typeface="Times New Roman" panose="02020603050405020304" pitchFamily="18" charset="0"/>
              </a:rPr>
              <a:t>ijodkor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pedagogik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jamoa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majmuasiga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aylanishiga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ishonch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hosil</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qilishi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kerak</a:t>
            </a:r>
            <a:r>
              <a:rPr lang="en-US" sz="2000" dirty="0">
                <a:solidFill>
                  <a:schemeClr val="tx1"/>
                </a:solidFill>
                <a:latin typeface="Times New Roman" panose="02020603050405020304" pitchFamily="18" charset="0"/>
                <a:cs typeface="Times New Roman" panose="02020603050405020304" pitchFamily="18" charset="0"/>
              </a:rPr>
              <a:t>.</a:t>
            </a:r>
            <a:endParaRPr lang="ru-RU" sz="20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4764509"/>
      </p:ext>
    </p:extLst>
  </p:cSld>
  <p:clrMapOvr>
    <a:masterClrMapping/>
  </p:clrMapOvr>
  <mc:AlternateContent xmlns:mc="http://schemas.openxmlformats.org/markup-compatibility/2006" xmlns:p14="http://schemas.microsoft.com/office/powerpoint/2010/main">
    <mc:Choice Requires="p14">
      <p:transition spd="slow" p14:dur="1200" advClick="0" advTm="11129">
        <p:dissolve/>
      </p:transition>
    </mc:Choice>
    <mc:Fallback xmlns="">
      <p:transition spd="slow" advClick="0" advTm="11129">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467544" y="908720"/>
            <a:ext cx="8496944" cy="5632311"/>
          </a:xfrm>
          <a:prstGeom prst="rect">
            <a:avLst/>
          </a:prstGeom>
        </p:spPr>
        <p:txBody>
          <a:bodyPr wrap="square">
            <a:spAutoFit/>
          </a:bodyPr>
          <a:lstStyle/>
          <a:p>
            <a:r>
              <a:rPr lang="en-US" sz="2400" dirty="0" err="1">
                <a:latin typeface="Times New Roman" panose="02020603050405020304" pitchFamily="18" charset="0"/>
                <a:cs typeface="Times New Roman" panose="02020603050405020304" pitchFamily="18" charset="0"/>
              </a:rPr>
              <a:t>Pedagogik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innovatika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pedagogikaga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nisbatan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shakllanayotgan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fandir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paydo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bo’lganiga</a:t>
            </a:r>
            <a:r>
              <a:rPr lang="en-US" sz="2400" dirty="0">
                <a:latin typeface="Times New Roman" panose="02020603050405020304" pitchFamily="18" charset="0"/>
                <a:cs typeface="Times New Roman" panose="02020603050405020304" pitchFamily="18" charset="0"/>
              </a:rPr>
              <a:t> 15 </a:t>
            </a:r>
            <a:r>
              <a:rPr lang="en-US" sz="2400" dirty="0" err="1">
                <a:latin typeface="Times New Roman" panose="02020603050405020304" pitchFamily="18" charset="0"/>
                <a:cs typeface="Times New Roman" panose="02020603050405020304" pitchFamily="18" charset="0"/>
              </a:rPr>
              <a:t>yillar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Umuman</a:t>
            </a:r>
            <a:r>
              <a:rPr lang="en-US" sz="2400" dirty="0">
                <a:latin typeface="Times New Roman" panose="02020603050405020304" pitchFamily="18" charset="0"/>
                <a:cs typeface="Times New Roman" panose="02020603050405020304" pitchFamily="18" charset="0"/>
              </a:rPr>
              <a:t> in</a:t>
            </a:r>
            <a:r>
              <a:rPr lang="uz-Cyrl-UZ" sz="2400" dirty="0">
                <a:latin typeface="Times New Roman" panose="02020603050405020304" pitchFamily="18" charset="0"/>
                <a:cs typeface="Times New Roman" panose="02020603050405020304" pitchFamily="18" charset="0"/>
              </a:rPr>
              <a:t>n</a:t>
            </a:r>
            <a:r>
              <a:rPr lang="en-US" sz="2400" dirty="0" err="1">
                <a:latin typeface="Times New Roman" panose="02020603050405020304" pitchFamily="18" charset="0"/>
                <a:cs typeface="Times New Roman" panose="02020603050405020304" pitchFamily="18" charset="0"/>
              </a:rPr>
              <a:t>ovatika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fani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oldingi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asrning</a:t>
            </a:r>
            <a:r>
              <a:rPr lang="en-US" sz="2400" dirty="0">
                <a:latin typeface="Times New Roman" panose="02020603050405020304" pitchFamily="18" charset="0"/>
                <a:cs typeface="Times New Roman" panose="02020603050405020304" pitchFamily="18" charset="0"/>
              </a:rPr>
              <a:t> 80 </a:t>
            </a:r>
            <a:r>
              <a:rPr lang="en-US" sz="2400" dirty="0" err="1">
                <a:latin typeface="Times New Roman" panose="02020603050405020304" pitchFamily="18" charset="0"/>
                <a:cs typeface="Times New Roman" panose="02020603050405020304" pitchFamily="18" charset="0"/>
              </a:rPr>
              <a:t>yillarida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paydo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bo’lgan.O’zbekistonda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esa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mustaqillik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yillarida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shakllana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boshladi</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Innovatika</a:t>
            </a:r>
            <a:r>
              <a:rPr lang="en-US" sz="2400" dirty="0">
                <a:latin typeface="Times New Roman" panose="02020603050405020304" pitchFamily="18" charset="0"/>
                <a:cs typeface="Times New Roman" panose="02020603050405020304" pitchFamily="18" charset="0"/>
              </a:rPr>
              <a:t> fan </a:t>
            </a:r>
            <a:r>
              <a:rPr lang="en-US" sz="2400" dirty="0" err="1">
                <a:latin typeface="Times New Roman" panose="02020603050405020304" pitchFamily="18" charset="0"/>
                <a:cs typeface="Times New Roman" panose="02020603050405020304" pitchFamily="18" charset="0"/>
              </a:rPr>
              <a:t>sifatida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yangiliklarni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yaratilish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qonuniyatlarini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o’zlashtirish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tarqatish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tatbiq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jarayonini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o’rganadi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V.A.Slastyonin</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Avvalo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innovatsiyalar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novator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bunyodkor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izlanuvchan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ijodkor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o’qituvchilari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ko’rik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tanlovlarda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ishtirok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o’qituvchilar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faoliyatida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kuzatiladi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Hozir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mamlakatimizda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inno</a:t>
            </a:r>
            <a:r>
              <a:rPr lang="uz-Cyrl-UZ" sz="2400" dirty="0">
                <a:latin typeface="Times New Roman" panose="02020603050405020304" pitchFamily="18" charset="0"/>
                <a:cs typeface="Times New Roman" panose="02020603050405020304" pitchFamily="18" charset="0"/>
              </a:rPr>
              <a:t>v</a:t>
            </a:r>
            <a:r>
              <a:rPr lang="en-US" sz="2400" dirty="0" err="1">
                <a:latin typeface="Times New Roman" panose="02020603050405020304" pitchFamily="18" charset="0"/>
                <a:cs typeface="Times New Roman" panose="02020603050405020304" pitchFamily="18" charset="0"/>
              </a:rPr>
              <a:t>atsion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texnologiyalar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iqtisodchilar</a:t>
            </a:r>
            <a:r>
              <a:rPr lang="en-US" sz="2400"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tadbirkorlar, </a:t>
            </a:r>
            <a:r>
              <a:rPr lang="en-US" sz="2400" dirty="0" err="1">
                <a:latin typeface="Times New Roman" panose="02020603050405020304" pitchFamily="18" charset="0"/>
                <a:cs typeface="Times New Roman" panose="02020603050405020304" pitchFamily="18" charset="0"/>
              </a:rPr>
              <a:t>fermerlar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harakatlarida</a:t>
            </a:r>
            <a:r>
              <a:rPr lang="en-US" sz="2400" dirty="0">
                <a:latin typeface="Times New Roman" panose="02020603050405020304" pitchFamily="18" charset="0"/>
                <a:cs typeface="Times New Roman" panose="02020603050405020304" pitchFamily="18" charset="0"/>
              </a:rPr>
              <a:t> ham </a:t>
            </a:r>
            <a:r>
              <a:rPr lang="en-US" sz="2400" dirty="0" err="1">
                <a:latin typeface="Times New Roman" panose="02020603050405020304" pitchFamily="18" charset="0"/>
                <a:cs typeface="Times New Roman" panose="02020603050405020304" pitchFamily="18" charset="0"/>
              </a:rPr>
              <a:t>uchra</a:t>
            </a:r>
            <a:r>
              <a:rPr lang="uz-Cyrl-UZ" sz="2400" dirty="0">
                <a:latin typeface="Times New Roman" panose="02020603050405020304" pitchFamily="18" charset="0"/>
                <a:cs typeface="Times New Roman" panose="02020603050405020304" pitchFamily="18" charset="0"/>
              </a:rPr>
              <a:t>moq</a:t>
            </a:r>
            <a:r>
              <a:rPr lang="en-US" sz="2400" dirty="0">
                <a:latin typeface="Times New Roman" panose="02020603050405020304" pitchFamily="18" charset="0"/>
                <a:cs typeface="Times New Roman" panose="02020603050405020304" pitchFamily="18" charset="0"/>
              </a:rPr>
              <a:t>d</a:t>
            </a:r>
            <a:r>
              <a:rPr lang="uz-Cyrl-UZ" sz="2400" dirty="0">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r>
              <a:rPr lang="en-US" sz="2400" b="1" dirty="0" err="1">
                <a:latin typeface="Times New Roman" panose="02020603050405020304" pitchFamily="18" charset="0"/>
                <a:cs typeface="Times New Roman" panose="02020603050405020304" pitchFamily="18" charset="0"/>
              </a:rPr>
              <a:t>Innovatsion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jarayon</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innovatikaning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kalitli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tushunchasidir</a:t>
            </a:r>
            <a:r>
              <a:rPr lang="en-US"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Innovatsion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jarayon</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yangilayotgan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o’zgarishlarga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yangiliklar</a:t>
            </a:r>
            <a:r>
              <a:rPr lang="uz-Cyrl-UZ" sz="2400" dirty="0">
                <a:latin typeface="Times New Roman" panose="02020603050405020304" pitchFamily="18" charset="0"/>
                <a:cs typeface="Times New Roman" panose="02020603050405020304" pitchFamily="18" charset="0"/>
              </a:rPr>
              <a:t>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tayyorgarlik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amaliyotga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tatbiq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etishga</a:t>
            </a:r>
            <a:r>
              <a:rPr lang="en-US" sz="2400" dirty="0">
                <a:latin typeface="Times New Roman" panose="02020603050405020304" pitchFamily="18" charset="0"/>
                <a:cs typeface="Times New Roman" panose="02020603050405020304" pitchFamily="18" charset="0"/>
              </a:rPr>
              <a:t> a</a:t>
            </a:r>
            <a:r>
              <a:rPr lang="uz-Cyrl-UZ" sz="2400" dirty="0">
                <a:latin typeface="Times New Roman" panose="02020603050405020304" pitchFamily="18" charset="0"/>
                <a:cs typeface="Times New Roman" panose="02020603050405020304" pitchFamily="18" charset="0"/>
              </a:rPr>
              <a:t>ng</a:t>
            </a:r>
            <a:r>
              <a:rPr lang="en-US" sz="2400" dirty="0">
                <a:latin typeface="Times New Roman" panose="02020603050405020304" pitchFamily="18" charset="0"/>
                <a:cs typeface="Times New Roman" panose="02020603050405020304" pitchFamily="18" charset="0"/>
              </a:rPr>
              <a:t>la</a:t>
            </a:r>
            <a:r>
              <a:rPr lang="uz-Cyrl-UZ" sz="2400" dirty="0">
                <a:latin typeface="Times New Roman" panose="02020603050405020304" pitchFamily="18" charset="0"/>
                <a:cs typeface="Times New Roman" panose="02020603050405020304" pitchFamily="18" charset="0"/>
              </a:rPr>
              <a:t>ta</a:t>
            </a:r>
            <a:r>
              <a:rPr lang="en-US" sz="2400" dirty="0">
                <a:latin typeface="Times New Roman" panose="02020603050405020304" pitchFamily="18" charset="0"/>
                <a:cs typeface="Times New Roman" panose="02020603050405020304" pitchFamily="18" charset="0"/>
              </a:rPr>
              <a:t>di</a:t>
            </a:r>
            <a:endParaRPr lang="uz-Cyrl-UZ"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1928832"/>
      </p:ext>
    </p:extLst>
  </p:cSld>
  <p:clrMapOvr>
    <a:masterClrMapping/>
  </p:clrMapOvr>
  <mc:AlternateContent xmlns:mc="http://schemas.openxmlformats.org/markup-compatibility/2006" xmlns:p14="http://schemas.microsoft.com/office/powerpoint/2010/main">
    <mc:Choice Requires="p14">
      <p:transition spd="slow" p14:dur="4000" advClick="0" advTm="2950">
        <p14:vortex dir="r"/>
      </p:transition>
    </mc:Choice>
    <mc:Fallback xmlns="">
      <p:transition spd="slow" advClick="0" advTm="295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560" y="980728"/>
            <a:ext cx="7704856" cy="4705904"/>
          </a:xfrm>
          <a:prstGeom prst="rect">
            <a:avLst/>
          </a:prstGeom>
        </p:spPr>
        <p:txBody>
          <a:bodyPr wrap="square">
            <a:spAutoFit/>
          </a:bodyPr>
          <a:lstStyle/>
          <a:p>
            <a:pPr indent="342900" algn="just">
              <a:lnSpc>
                <a:spcPct val="115000"/>
              </a:lnSpc>
              <a:spcAft>
                <a:spcPts val="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Umuman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yangilik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kiritishni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innovatsiya”ning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sinonimi</a:t>
            </a:r>
            <a:r>
              <a:rPr lang="en-US" dirty="0">
                <a:latin typeface="Times New Roman" panose="02020603050405020304" pitchFamily="18" charset="0"/>
                <a:ea typeface="Times New Roman" panose="02020603050405020304" pitchFamily="18" charset="0"/>
                <a:cs typeface="Times New Roman" panose="02020603050405020304" pitchFamily="18" charset="0"/>
              </a:rPr>
              <a:t> deb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qabul</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qilish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mumkin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indent="342900" algn="just">
              <a:lnSpc>
                <a:spcPct val="115000"/>
              </a:lnSpc>
              <a:spcAft>
                <a:spcPts val="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Ta’limdagi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innovatsion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jarayonlarni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asosiy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uchta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aspektda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ko’rib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chiqish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mumkin</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pPr>
            <a:r>
              <a:rPr lang="en-US" dirty="0">
                <a:latin typeface="Times New Roman" panose="02020603050405020304" pitchFamily="18" charset="0"/>
                <a:ea typeface="Times New Roman" panose="02020603050405020304" pitchFamily="18" charset="0"/>
                <a:cs typeface="Times New Roman" panose="02020603050405020304" pitchFamily="18" charset="0"/>
              </a:rPr>
              <a:t>s</a:t>
            </a:r>
            <a:r>
              <a:rPr lang="ru-RU" dirty="0" err="1">
                <a:latin typeface="Times New Roman" panose="02020603050405020304" pitchFamily="18" charset="0"/>
                <a:ea typeface="Times New Roman" panose="02020603050405020304" pitchFamily="18" charset="0"/>
                <a:cs typeface="Times New Roman" panose="02020603050405020304" pitchFamily="18" charset="0"/>
              </a:rPr>
              <a:t>otsial</a:t>
            </a:r>
            <a:r>
              <a:rPr lang="ru-RU" dirty="0">
                <a:latin typeface="Times New Roman" panose="02020603050405020304" pitchFamily="18" charset="0"/>
                <a:ea typeface="Times New Roman" panose="02020603050405020304" pitchFamily="18" charset="0"/>
                <a:cs typeface="Times New Roman" panose="02020603050405020304" pitchFamily="18" charset="0"/>
              </a:rPr>
              <a:t> –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iqtisodiy</a:t>
            </a:r>
            <a:r>
              <a:rPr lang="uz-Cyrl-UZ"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pPr>
            <a:r>
              <a:rPr lang="en-US" dirty="0">
                <a:latin typeface="Times New Roman" panose="02020603050405020304" pitchFamily="18" charset="0"/>
                <a:ea typeface="Times New Roman" panose="02020603050405020304" pitchFamily="18" charset="0"/>
                <a:cs typeface="Times New Roman" panose="02020603050405020304" pitchFamily="18" charset="0"/>
              </a:rPr>
              <a:t>p</a:t>
            </a:r>
            <a:r>
              <a:rPr lang="ru-RU" dirty="0" err="1">
                <a:latin typeface="Times New Roman" panose="02020603050405020304" pitchFamily="18" charset="0"/>
                <a:ea typeface="Times New Roman" panose="02020603050405020304" pitchFamily="18" charset="0"/>
                <a:cs typeface="Times New Roman" panose="02020603050405020304" pitchFamily="18" charset="0"/>
              </a:rPr>
              <a:t>sixologik</a:t>
            </a:r>
            <a:r>
              <a:rPr lang="ru-RU" dirty="0">
                <a:latin typeface="Times New Roman" panose="02020603050405020304" pitchFamily="18" charset="0"/>
                <a:ea typeface="Times New Roman" panose="02020603050405020304" pitchFamily="18" charset="0"/>
                <a:cs typeface="Times New Roman" panose="02020603050405020304" pitchFamily="18" charset="0"/>
              </a:rPr>
              <a:t> –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pedagogik</a:t>
            </a:r>
            <a:r>
              <a:rPr lang="uz-Cyrl-UZ"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pPr>
            <a:r>
              <a:rPr lang="en-US" dirty="0">
                <a:latin typeface="Times New Roman" panose="02020603050405020304" pitchFamily="18" charset="0"/>
                <a:ea typeface="Times New Roman" panose="02020603050405020304" pitchFamily="18" charset="0"/>
                <a:cs typeface="Times New Roman" panose="02020603050405020304" pitchFamily="18" charset="0"/>
              </a:rPr>
              <a:t>t</a:t>
            </a:r>
            <a:r>
              <a:rPr lang="ru-RU" dirty="0" err="1">
                <a:latin typeface="Times New Roman" panose="02020603050405020304" pitchFamily="18" charset="0"/>
                <a:ea typeface="Times New Roman" panose="02020603050405020304" pitchFamily="18" charset="0"/>
                <a:cs typeface="Times New Roman" panose="02020603050405020304" pitchFamily="18" charset="0"/>
              </a:rPr>
              <a:t>ashkiliy</a:t>
            </a:r>
            <a:r>
              <a:rPr lang="ru-RU" dirty="0">
                <a:latin typeface="Times New Roman" panose="02020603050405020304" pitchFamily="18" charset="0"/>
                <a:ea typeface="Times New Roman" panose="02020603050405020304" pitchFamily="18" charset="0"/>
                <a:cs typeface="Times New Roman" panose="02020603050405020304" pitchFamily="18" charset="0"/>
              </a:rPr>
              <a:t> –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boshqaruv</a:t>
            </a:r>
            <a:r>
              <a:rPr lang="ru-RU"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indent="342900" algn="just">
              <a:lnSpc>
                <a:spcPct val="115000"/>
              </a:lnSpc>
              <a:spcAft>
                <a:spcPts val="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Yuqorida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keltirilgan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aspektlar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asosida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innovatsion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jarayonni</a:t>
            </a:r>
            <a:r>
              <a:rPr lang="uz-Cyrl-UZ" dirty="0">
                <a:latin typeface="Times New Roman" panose="02020603050405020304" pitchFamily="18" charset="0"/>
                <a:ea typeface="Times New Roman" panose="02020603050405020304" pitchFamily="18" charset="0"/>
                <a:cs typeface="Times New Roman" panose="02020603050405020304" pitchFamily="18" charset="0"/>
              </a:rPr>
              <a:t>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borishi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sharoitlarga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bog’langan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holda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kechadi</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indent="342900" algn="just">
              <a:lnSpc>
                <a:spcPct val="115000"/>
              </a:lnSpc>
              <a:spcAft>
                <a:spcPts val="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Vujudga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kelgan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sharoit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innovatsion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jarayonga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to’sqinlik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qilishi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yangilikni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tatbiq</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etishga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olib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kelishi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mumkin</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indent="342900" algn="just">
              <a:lnSpc>
                <a:spcPct val="115000"/>
              </a:lnSpc>
              <a:spcBef>
                <a:spcPts val="1200"/>
              </a:spcBef>
              <a:spcAft>
                <a:spcPts val="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Innovatsion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jarayon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stixiyali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oldindan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puxta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o’ylangan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reja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asosida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ketishi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mumkin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Shunga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ko’ra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boshqaruv</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jarayoni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sekinlashishi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jadallashishi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kuzatiladi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5935825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99592" y="1412776"/>
            <a:ext cx="7416824" cy="3750257"/>
          </a:xfrm>
          <a:prstGeom prst="rect">
            <a:avLst/>
          </a:prstGeom>
        </p:spPr>
        <p:txBody>
          <a:bodyPr wrap="square">
            <a:spAutoFit/>
          </a:bodyPr>
          <a:lstStyle/>
          <a:p>
            <a:pPr indent="342900" algn="just">
              <a:lnSpc>
                <a:spcPct val="115000"/>
              </a:lnSpc>
              <a:spcBef>
                <a:spcPts val="1200"/>
              </a:spcBef>
              <a:spcAft>
                <a:spcPts val="0"/>
              </a:spcAft>
            </a:pPr>
            <a:r>
              <a:rPr lang="en-US" b="1" dirty="0">
                <a:latin typeface="Times New Roman" panose="02020603050405020304" pitchFamily="18" charset="0"/>
                <a:ea typeface="Times New Roman" panose="02020603050405020304" pitchFamily="18" charset="0"/>
                <a:cs typeface="Times New Roman" panose="02020603050405020304" pitchFamily="18" charset="0"/>
              </a:rPr>
              <a:t>3. I</a:t>
            </a:r>
            <a:r>
              <a:rPr lang="uz-Cyrl-UZ" b="1" dirty="0">
                <a:latin typeface="Times New Roman" panose="02020603050405020304" pitchFamily="18" charset="0"/>
                <a:ea typeface="Times New Roman" panose="02020603050405020304" pitchFamily="18" charset="0"/>
                <a:cs typeface="Times New Roman" panose="02020603050405020304" pitchFamily="18" charset="0"/>
              </a:rPr>
              <a:t>nnovatsion faoliyatining</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asosiy</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funksiyalari</a:t>
            </a:r>
            <a:r>
              <a:rPr lang="en-US" b="1"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indent="342900" algn="just">
              <a:lnSpc>
                <a:spcPct val="115000"/>
              </a:lnSpc>
              <a:spcBef>
                <a:spcPts val="1200"/>
              </a:spcBef>
              <a:spcAft>
                <a:spcPts val="0"/>
              </a:spcAft>
            </a:pPr>
            <a:r>
              <a:rPr lang="en-US" b="1" dirty="0" err="1">
                <a:latin typeface="Times New Roman" panose="02020603050405020304" pitchFamily="18" charset="0"/>
                <a:ea typeface="Times New Roman" panose="02020603050405020304" pitchFamily="18" charset="0"/>
                <a:cs typeface="Times New Roman" panose="02020603050405020304" pitchFamily="18" charset="0"/>
              </a:rPr>
              <a:t>Innovatsion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jarayonni</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tashkil</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etuvchi</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yangilik</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yaratish</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o’zlashtirish</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yangilikni</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qo’llash</a:t>
            </a:r>
            <a:r>
              <a:rPr lang="uz-Cyrl-UZ"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hamkorlikda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innovatika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ob’ekti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hisoblanadi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Pedagogik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didaktikada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esa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jarayoni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ilmiy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tadqiqot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ob’ekti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bo’lib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hisoblanadi</a:t>
            </a:r>
            <a:r>
              <a:rPr lang="en-US" dirty="0">
                <a:latin typeface="Times New Roman" panose="02020603050405020304" pitchFamily="18" charset="0"/>
                <a:ea typeface="Times New Roman" panose="02020603050405020304" pitchFamily="18" charset="0"/>
                <a:cs typeface="Times New Roman" panose="02020603050405020304" pitchFamily="18" charset="0"/>
              </a:rPr>
              <a:t>. Ana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shu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dirty="0">
                <a:latin typeface="Times New Roman" panose="02020603050405020304" pitchFamily="18" charset="0"/>
                <a:ea typeface="Times New Roman" panose="02020603050405020304" pitchFamily="18" charset="0"/>
                <a:cs typeface="Times New Roman" panose="02020603050405020304" pitchFamily="18" charset="0"/>
              </a:rPr>
              <a:t> –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biridan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farqlanadi</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indent="342900" algn="just">
              <a:lnSpc>
                <a:spcPct val="115000"/>
              </a:lnSpc>
              <a:spcAft>
                <a:spcPts val="0"/>
              </a:spcAft>
            </a:pPr>
            <a:r>
              <a:rPr lang="en-US" b="1" dirty="0" err="1">
                <a:latin typeface="Times New Roman" panose="02020603050405020304" pitchFamily="18" charset="0"/>
                <a:ea typeface="Times New Roman" panose="02020603050405020304" pitchFamily="18" charset="0"/>
                <a:cs typeface="Times New Roman" panose="02020603050405020304" pitchFamily="18" charset="0"/>
              </a:rPr>
              <a:t>Innovatsion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faoliyat</a:t>
            </a:r>
            <a:r>
              <a:rPr lang="en-US" dirty="0">
                <a:latin typeface="Times New Roman" panose="02020603050405020304" pitchFamily="18" charset="0"/>
                <a:ea typeface="Times New Roman" panose="02020603050405020304" pitchFamily="18" charset="0"/>
                <a:cs typeface="Times New Roman" panose="02020603050405020304" pitchFamily="18" charset="0"/>
              </a:rPr>
              <a:t> –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ta’limning</a:t>
            </a:r>
            <a:r>
              <a:rPr lang="en-US" dirty="0">
                <a:latin typeface="Times New Roman" panose="02020603050405020304" pitchFamily="18" charset="0"/>
                <a:ea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bosqichida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innovatsion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jarayonni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amalga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oshirishga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yordam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beruvchi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kompleks</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choralar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bo’lib</a:t>
            </a:r>
            <a:r>
              <a:rPr lang="en-US" dirty="0">
                <a:latin typeface="Times New Roman" panose="02020603050405020304" pitchFamily="18" charset="0"/>
                <a:ea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jarayon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ichida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kechadi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indent="342900" algn="just">
              <a:lnSpc>
                <a:spcPct val="115000"/>
              </a:lnSpc>
              <a:spcAft>
                <a:spcPts val="0"/>
              </a:spcAft>
            </a:pP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Innovatsion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faoliyatning</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asosiy</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funktsiyasi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pedagogik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jarayonni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komponentlarini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ya’ni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ma’no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maqsad</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ta’lim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mazmuni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shakli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metodi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texnologiyasi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ta’lim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vositalari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boshqaruvlarini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o’zgartirishdan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iborat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8641576"/>
      </p:ext>
    </p:extLst>
  </p:cSld>
  <p:clrMapOvr>
    <a:masterClrMapping/>
  </p:clrMapOvr>
  <p:transition spd="slow">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5576" y="1268760"/>
            <a:ext cx="7416824" cy="3914918"/>
          </a:xfrm>
          <a:prstGeom prst="rect">
            <a:avLst/>
          </a:prstGeom>
        </p:spPr>
        <p:txBody>
          <a:bodyPr wrap="square">
            <a:spAutoFit/>
          </a:bodyPr>
          <a:lstStyle/>
          <a:p>
            <a:pPr indent="342900" algn="just">
              <a:lnSpc>
                <a:spcPct val="115000"/>
              </a:lnSpc>
              <a:spcAft>
                <a:spcPts val="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Innovatsion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jarayonning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o’ziga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xosligi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shundaki</a:t>
            </a:r>
            <a:r>
              <a:rPr lang="en-US" dirty="0">
                <a:latin typeface="Times New Roman" panose="02020603050405020304" pitchFamily="18" charset="0"/>
                <a:ea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tsiklik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xarakterli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bo’lib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quyidagi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etapli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strukturada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yangilikni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kirishi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vujudga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kelishi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opponentlar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kurashda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tezkorligi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yetilishi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o’zlashtirilishi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tarqalishi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krizis</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finalga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borishidan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iborat</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indent="342900" algn="just">
              <a:lnSpc>
                <a:spcPct val="115000"/>
              </a:lnSpc>
              <a:spcAft>
                <a:spcPts val="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Innovatsion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faoliyat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shunday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vositalar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yordamida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kechadigan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holatki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bunda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pedagogik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yangilanish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g’oyasi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paydo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bo’ladi</a:t>
            </a:r>
            <a:r>
              <a:rPr lang="en-US" dirty="0">
                <a:latin typeface="Times New Roman" panose="02020603050405020304" pitchFamily="18" charset="0"/>
                <a:ea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sotsial</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holatga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undan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ta’limdagi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yangilikni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tug’ilishi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paydo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bo’lishiga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olib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keladi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Innovatsion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jarayonning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ba’zi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yangiliklari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lokal</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tadqiqotlar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o’tkazish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tajriba</a:t>
            </a:r>
            <a:r>
              <a:rPr lang="en-US" dirty="0">
                <a:latin typeface="Times New Roman" panose="02020603050405020304" pitchFamily="18" charset="0"/>
                <a:ea typeface="Times New Roman" panose="02020603050405020304" pitchFamily="18" charset="0"/>
                <a:cs typeface="Times New Roman" panose="02020603050405020304" pitchFamily="18" charset="0"/>
              </a:rPr>
              <a:t> –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sinovlar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orqali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tatbiq</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qilishdan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farqlash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kerak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Masalan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maktabda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qo’shimcha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kursni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innovatsion</a:t>
            </a:r>
            <a:r>
              <a:rPr lang="en-US" dirty="0">
                <a:latin typeface="Times New Roman" panose="02020603050405020304" pitchFamily="18" charset="0"/>
                <a:ea typeface="Times New Roman" panose="02020603050405020304" pitchFamily="18" charset="0"/>
                <a:cs typeface="Times New Roman" panose="02020603050405020304" pitchFamily="18" charset="0"/>
              </a:rPr>
              <a:t> deb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bo’lmaydi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SHunday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qilib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biror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g’oyani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yangilik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darajasida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yaratib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faoliyatga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olib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kirib</a:t>
            </a:r>
            <a:r>
              <a:rPr lang="en-US" dirty="0">
                <a:latin typeface="Times New Roman" panose="02020603050405020304" pitchFamily="18" charset="0"/>
                <a:ea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jarayonni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boshqarib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borish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mumkin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bo’lsa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innovatsion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faoliyat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hisoblanadi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44921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5576" y="708698"/>
            <a:ext cx="7848872" cy="6144759"/>
          </a:xfrm>
          <a:prstGeom prst="rect">
            <a:avLst/>
          </a:prstGeom>
        </p:spPr>
        <p:txBody>
          <a:bodyPr wrap="square">
            <a:spAutoFit/>
          </a:bodyPr>
          <a:lstStyle/>
          <a:p>
            <a:pPr indent="342900" algn="just">
              <a:lnSpc>
                <a:spcPct val="115000"/>
              </a:lnSpc>
              <a:spcAft>
                <a:spcPts val="0"/>
              </a:spcAft>
            </a:pPr>
            <a:r>
              <a:rPr lang="en-US" b="1" dirty="0" err="1">
                <a:latin typeface="Times New Roman" panose="02020603050405020304" pitchFamily="18" charset="0"/>
                <a:ea typeface="Times New Roman" panose="02020603050405020304" pitchFamily="18" charset="0"/>
                <a:cs typeface="Times New Roman" panose="02020603050405020304" pitchFamily="18" charset="0"/>
              </a:rPr>
              <a:t>Innovatsion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muhit</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pedagogik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yangilikning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vujudga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kelishi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ularning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jadal</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o’zlashtirilishi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amaliyotga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tatbiq</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etilishi</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indent="342900" algn="just">
              <a:lnSpc>
                <a:spcPct val="115000"/>
              </a:lnSpc>
              <a:spcAft>
                <a:spcPts val="0"/>
              </a:spcAft>
            </a:pPr>
            <a:r>
              <a:rPr lang="en-US" b="1" dirty="0" err="1">
                <a:latin typeface="Times New Roman" panose="02020603050405020304" pitchFamily="18" charset="0"/>
                <a:ea typeface="Times New Roman" panose="02020603050405020304" pitchFamily="18" charset="0"/>
                <a:cs typeface="Times New Roman" panose="02020603050405020304" pitchFamily="18" charset="0"/>
              </a:rPr>
              <a:t>Innovatsion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pedagogik</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loyiha</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qabul</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qilingan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qismlarga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ajratilgan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innovatsion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pedagogik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g’oya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fikr</a:t>
            </a:r>
            <a:r>
              <a:rPr lang="uz-Cyrl-UZ" dirty="0">
                <a:latin typeface="Times New Roman" panose="02020603050405020304" pitchFamily="18" charset="0"/>
                <a:ea typeface="Times New Roman" panose="02020603050405020304" pitchFamily="18" charset="0"/>
                <a:cs typeface="Times New Roman" panose="02020603050405020304" pitchFamily="18" charset="0"/>
              </a:rPr>
              <a:t>lar majmuidir</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indent="342900" algn="just">
              <a:lnSpc>
                <a:spcPct val="115000"/>
              </a:lnSpc>
              <a:spcAft>
                <a:spcPts val="0"/>
              </a:spcAft>
            </a:pPr>
            <a:r>
              <a:rPr lang="en-US" b="1" dirty="0" err="1">
                <a:latin typeface="Times New Roman" panose="02020603050405020304" pitchFamily="18" charset="0"/>
                <a:ea typeface="Times New Roman" panose="02020603050405020304" pitchFamily="18" charset="0"/>
                <a:cs typeface="Times New Roman" panose="02020603050405020304" pitchFamily="18" charset="0"/>
              </a:rPr>
              <a:t>Innovatsion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pedagogik</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reja</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tasdiqlangan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innovatsion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o’quv</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loyihasi</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indent="342900" algn="just">
              <a:lnSpc>
                <a:spcPct val="115000"/>
              </a:lnSpc>
              <a:spcAft>
                <a:spcPts val="0"/>
              </a:spcAft>
            </a:pPr>
            <a:r>
              <a:rPr lang="en-US" b="1" dirty="0" err="1">
                <a:latin typeface="Times New Roman" panose="02020603050405020304" pitchFamily="18" charset="0"/>
                <a:ea typeface="Times New Roman" panose="02020603050405020304" pitchFamily="18" charset="0"/>
                <a:cs typeface="Times New Roman" panose="02020603050405020304" pitchFamily="18" charset="0"/>
              </a:rPr>
              <a:t>Innovatsion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pedagogik</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g’oya</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tizimlashtirilgan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pedagogik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g’oyalar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O’quv</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jarayoni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bashorat etilishi,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ma’lumotlar</a:t>
            </a:r>
            <a:r>
              <a:rPr lang="uz-Cyrl-UZ" dirty="0">
                <a:latin typeface="Times New Roman" panose="02020603050405020304" pitchFamily="18" charset="0"/>
                <a:ea typeface="Times New Roman" panose="02020603050405020304" pitchFamily="18" charset="0"/>
                <a:cs typeface="Times New Roman" panose="02020603050405020304" pitchFamily="18" charset="0"/>
              </a:rPr>
              <a:t> to’plami</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indent="342900" algn="just">
              <a:lnSpc>
                <a:spcPct val="115000"/>
              </a:lnSpc>
              <a:spcAft>
                <a:spcPts val="0"/>
              </a:spcAft>
            </a:pPr>
            <a:r>
              <a:rPr lang="en-US" b="1" dirty="0" err="1">
                <a:latin typeface="Times New Roman" panose="02020603050405020304" pitchFamily="18" charset="0"/>
                <a:ea typeface="Times New Roman" panose="02020603050405020304" pitchFamily="18" charset="0"/>
                <a:cs typeface="Times New Roman" panose="02020603050405020304" pitchFamily="18" charset="0"/>
              </a:rPr>
              <a:t>Innovatsion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ta’lim</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 1)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ta’lim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sohasiga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kiritilgan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kiritilayotgan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yangiliklar</a:t>
            </a:r>
            <a:r>
              <a:rPr lang="en-US" dirty="0">
                <a:latin typeface="Times New Roman" panose="02020603050405020304" pitchFamily="18" charset="0"/>
                <a:ea typeface="Times New Roman" panose="02020603050405020304" pitchFamily="18" charset="0"/>
                <a:cs typeface="Times New Roman" panose="02020603050405020304" pitchFamily="18" charset="0"/>
              </a:rPr>
              <a:t>; 2)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yangilangan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yangi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texnologiyalar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asosida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tashkil</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etilgan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ta’lim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jarayoni</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indent="342900" algn="just">
              <a:lnSpc>
                <a:spcPct val="115000"/>
              </a:lnSpc>
              <a:spcAft>
                <a:spcPts val="0"/>
              </a:spcAft>
            </a:pPr>
            <a:r>
              <a:rPr lang="en-US" b="1" dirty="0" err="1">
                <a:latin typeface="Times New Roman" panose="02020603050405020304" pitchFamily="18" charset="0"/>
                <a:ea typeface="Times New Roman" panose="02020603050405020304" pitchFamily="18" charset="0"/>
                <a:cs typeface="Times New Roman" panose="02020603050405020304" pitchFamily="18" charset="0"/>
              </a:rPr>
              <a:t>Innovatsion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ta’lim</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muassasasi</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yangi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tipdagi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ta’lim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muassasalari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akademik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litseylar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maktab</a:t>
            </a:r>
            <a:r>
              <a:rPr lang="uz-Cyrl-UZ" dirty="0">
                <a:latin typeface="Times New Roman" panose="02020603050405020304" pitchFamily="18" charset="0"/>
                <a:ea typeface="Times New Roman" panose="02020603050405020304" pitchFamily="18" charset="0"/>
                <a:cs typeface="Times New Roman" panose="02020603050405020304" pitchFamily="18" charset="0"/>
              </a:rPr>
              <a:t>gacha ta’lim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kompleksi</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r>
              <a:rPr lang="uz-Cyrl-UZ" dirty="0">
                <a:latin typeface="Times New Roman" panose="02020603050405020304" pitchFamily="18" charset="0"/>
                <a:ea typeface="Times New Roman" panose="02020603050405020304" pitchFamily="18" charset="0"/>
                <a:cs typeface="Times New Roman" panose="02020603050405020304" pitchFamily="18" charset="0"/>
              </a:rPr>
              <a:t> shaxsiy maktabgacha ta’lim muassasalari,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ixtisoslashgan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sinf</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maktablar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gimnaziya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turli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yo’nalishli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predmetlari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chuqur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o’rgatiladigan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maktablar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x.k</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indent="342900" algn="just">
              <a:lnSpc>
                <a:spcPct val="115000"/>
              </a:lnSpc>
              <a:spcAft>
                <a:spcPts val="0"/>
              </a:spcAft>
            </a:pPr>
            <a:r>
              <a:rPr lang="en-US" b="1" dirty="0" err="1">
                <a:latin typeface="Times New Roman" panose="02020603050405020304" pitchFamily="18" charset="0"/>
                <a:ea typeface="Times New Roman" panose="02020603050405020304" pitchFamily="18" charset="0"/>
                <a:cs typeface="Times New Roman" panose="02020603050405020304" pitchFamily="18" charset="0"/>
              </a:rPr>
              <a:t>Innovatsion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texnologiya</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pedagogik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taraqqiyotni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ta’minlashga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qaratilgan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tashkiliy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faollik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jarayoni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faollik</a:t>
            </a:r>
            <a:r>
              <a:rPr lang="uz-Cyrl-UZ" dirty="0">
                <a:latin typeface="Times New Roman" panose="02020603050405020304" pitchFamily="18" charset="0"/>
                <a:ea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didaktik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o’yinlar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evristik</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r>
              <a:rPr lang="uz-Cyrl-UZ" dirty="0">
                <a:latin typeface="Times New Roman" panose="02020603050405020304" pitchFamily="18" charset="0"/>
                <a:ea typeface="Times New Roman" panose="02020603050405020304" pitchFamily="18" charset="0"/>
                <a:cs typeface="Times New Roman" panose="02020603050405020304" pitchFamily="18" charset="0"/>
              </a:rPr>
              <a:t> kreativ,</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muammoli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loyihashtirilgan</a:t>
            </a:r>
            <a:r>
              <a:rPr lang="en-US" dirty="0">
                <a:latin typeface="Times New Roman" panose="02020603050405020304" pitchFamily="18" charset="0"/>
                <a:ea typeface="Times New Roman" panose="02020603050405020304" pitchFamily="18" charset="0"/>
                <a:cs typeface="Times New Roman" panose="02020603050405020304" pitchFamily="18" charset="0"/>
              </a:rPr>
              <a:t>, AKT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texnologiyalari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5000"/>
              </a:lnSpc>
              <a:spcAft>
                <a:spcPts val="0"/>
              </a:spcAft>
            </a:pPr>
            <a:r>
              <a:rPr lang="en-US" b="1" dirty="0" err="1">
                <a:latin typeface="Times New Roman" panose="02020603050405020304" pitchFamily="18" charset="0"/>
                <a:ea typeface="Times New Roman" panose="02020603050405020304" pitchFamily="18" charset="0"/>
                <a:cs typeface="Times New Roman" panose="02020603050405020304" pitchFamily="18" charset="0"/>
              </a:rPr>
              <a:t>Innovatsion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o’qitish</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 1)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yangicha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o’qitish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tizimi</a:t>
            </a:r>
            <a:r>
              <a:rPr lang="en-US" dirty="0">
                <a:latin typeface="Times New Roman" panose="02020603050405020304" pitchFamily="18" charset="0"/>
                <a:ea typeface="Times New Roman" panose="02020603050405020304" pitchFamily="18" charset="0"/>
                <a:cs typeface="Times New Roman" panose="02020603050405020304" pitchFamily="18" charset="0"/>
              </a:rPr>
              <a:t>, 2)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o’quvchi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talabalarni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yangi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kiritilgan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texnologiyalar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asosida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o’qitish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jarayoni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algoritmlash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loyihali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modulli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b.)</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11110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1247125911_ramka-dlja-foto-stilnaj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4139952" y="1556792"/>
            <a:ext cx="3744416" cy="2585323"/>
          </a:xfrm>
          <a:prstGeom prst="rect">
            <a:avLst/>
          </a:prstGeom>
          <a:noFill/>
        </p:spPr>
        <p:txBody>
          <a:bodyPr wrap="square" lIns="91440" tIns="45720" rIns="91440" bIns="45720">
            <a:spAutoFit/>
            <a:scene3d>
              <a:camera prst="isometricOffAxis2Left"/>
              <a:lightRig rig="threePt" dir="t"/>
            </a:scene3d>
          </a:bodyPr>
          <a:lstStyle/>
          <a:p>
            <a:pPr algn="ct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E’tiboringiz</a:t>
            </a:r>
            <a:r>
              <a:rPr lang="en-US"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 </a:t>
            </a: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uchun</a:t>
            </a:r>
            <a:r>
              <a:rPr lang="en-US"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 </a:t>
            </a: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raxmat</a:t>
            </a:r>
            <a:endParaRPr lang="ru-RU"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endParaRPr>
          </a:p>
        </p:txBody>
      </p:sp>
    </p:spTree>
    <p:custDataLst>
      <p:tags r:id="rId1"/>
    </p:custDataLst>
    <p:extLst>
      <p:ext uri="{BB962C8B-B14F-4D97-AF65-F5344CB8AC3E}">
        <p14:creationId xmlns:p14="http://schemas.microsoft.com/office/powerpoint/2010/main" val="936353482"/>
      </p:ext>
    </p:extLst>
  </p:cSld>
  <p:clrMapOvr>
    <a:masterClrMapping/>
  </p:clrMapOvr>
  <mc:AlternateContent xmlns:mc="http://schemas.openxmlformats.org/markup-compatibility/2006" xmlns:p14="http://schemas.microsoft.com/office/powerpoint/2010/main">
    <mc:Choice Requires="p14">
      <p:transition spd="slow" p14:dur="1500" advClick="0" advTm="10698">
        <p14:window dir="vert"/>
      </p:transition>
    </mc:Choice>
    <mc:Fallback xmlns="">
      <p:transition spd="slow" advClick="0" advTm="10698">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UUID" val="{A7EE97A6-28F4-4B20-A659-273656189956}"/>
  <p:tag name="ISPRING_RESOURCE_FOLDER" val="D:\Instal\Ispring QUIZMAKER\Bozorova Dilshoda PVD\"/>
  <p:tag name="ISPRING_PRESENTATION_PATH" val="D:\Instal\Ispring QUIZMAKER\Bozorova Dilshoda PVD.pptx"/>
  <p:tag name="ISPRING_PRESENTATION_INFO" val="&lt;?xml version=&quot;1.0&quot; encoding=&quot;UTF-8&quot; standalone=&quot;no&quot; ?&gt;&#10;&lt;presentation&gt;&#10;&#10;  &lt;slides&gt;&#10;    &lt;slide duration=&quot;12857&quot; id=&quot;{279EAE84-D36D-4180-BF42-540520CE1AAE}&quot; pptId=&quot;256&quot; transitionDuration=&quot;0&quot;/&gt;&#10;    &lt;slide duration=&quot;14367&quot; id=&quot;{3433FDFA-4BD0-4030-A391-7216015BA542}&quot; pptId=&quot;257&quot; transitionDuration=&quot;1200&quot;/&gt;&#10;    &lt;slide duration=&quot;47999&quot; id=&quot;{8AD379E8-2CC2-4B53-A601-71392CE55A73}&quot; pptId=&quot;295&quot; transitionDuration=&quot;1000&quot;/&gt;&#10;    &lt;slide duration=&quot;31662&quot; id=&quot;{62B929DD-5E07-4EF7-8651-8945E59A0067}&quot; pptId=&quot;296&quot; transitionDuration=&quot;800&quot;/&gt;&#10;    &lt;slide duration=&quot;21126&quot; id=&quot;{33FAA460-579E-402E-A613-FFCB47CB7543}&quot; pptId=&quot;313&quot; transitionDuration=&quot;3400&quot;/&gt;&#10;    &lt;slide duration=&quot;49394&quot; id=&quot;{0C41ADBC-201A-4013-96B8-FF7BCF235B16}&quot; pptId=&quot;310&quot; transitionDuration=&quot;0&quot;/&gt;&#10;    &lt;slide duration=&quot;3500&quot; id=&quot;{E6C0CAB7-A74C-4311-B2A8-06259D97928E}&quot; pptId=&quot;307&quot; transitionDuration=&quot;700&quot;/&gt;&#10;    &lt;slide duration=&quot;1&quot; id=&quot;{FB65A781-564D-4B55-870E-A12B4B6AFE41}&quot; pptId=&quot;314&quot; transitionDuration=&quot;3400&quot;/&gt;&#10;    &lt;slide duration=&quot;4550&quot; id=&quot;{4AE0A9B4-897B-4C10-A1D4-BBF4BB3338A2}&quot; pptId=&quot;294&quot; transitionDuration=&quot;0&quot;/&gt;&#10;  &lt;/slides&gt;&#10;&#10;  &lt;narration&gt;&#10;    &lt;audioTracks&gt;&#10;      &lt;audioTrack duration=&quot;12800&quot; slideId=&quot;{279EAE84-D36D-4180-BF42-540520CE1AAE}&quot; startTime=&quot;0&quot; stepIndex=&quot;0&quot; volume=&quot;1&quot;&gt;&#10;        &lt;file modifyTime=&quot;2018-06-13T20:28:49&quot; size=&quot;2257964&quot;&gt;&#10;          &lt;path full=&quot;D:\Instal\Ispring QUIZMAKER\Bozorova Dilshoda PVD\audio\Thu Jun 14 00-28-34 2018.wav&quot; relative=&quot;Bozorova Dilshoda PVD\audio\Thu Jun 14 00-28-34 2018.wav&quot; resource=&quot;Thu Jun 14 00-28-34 2018.wav&quot;/&gt;&#10;        &lt;/file&gt;&#10;        &lt;audio channels=&quot;2&quot; sampleRate=&quot;44100&quot;/&gt;&#10;      &lt;/audioTrack&gt;&#10;      &lt;audioTrack duration=&quot;15500&quot; slideId=&quot;{3433FDFA-4BD0-4030-A391-7216015BA542}&quot; startTime=&quot;0&quot; volume=&quot;1&quot;&gt;&#10;        &lt;file modifyTime=&quot;2018-06-13T20:29:06&quot; size=&quot;2734244&quot;&gt;&#10;          &lt;path full=&quot;D:\Instal\Ispring QUIZMAKER\Bozorova Dilshoda PVD\audio\Thu Jun 14 00-28-49 2018.wav&quot; relative=&quot;Bozorova Dilshoda PVD\audio\Thu Jun 14 00-28-49 2018.wav&quot; resource=&quot;Thu Jun 14 00-28-49 2018.wav&quot;/&gt;&#10;        &lt;/file&gt;&#10;        &lt;audio channels=&quot;2&quot; sampleRate=&quot;44100&quot;/&gt;&#10;      &lt;/audioTrack&gt;&#10;      &lt;audioTrack duration=&quot;49000&quot; slideId=&quot;{8AD379E8-2CC2-4B53-A601-71392CE55A73}&quot; startTime=&quot;0&quot; volume=&quot;1&quot;&gt;&#10;        &lt;file modifyTime=&quot;2018-06-13T20:29:57&quot; size=&quot;8643644&quot;&gt;&#10;          &lt;path full=&quot;D:\Instal\Ispring QUIZMAKER\Bozorova Dilshoda PVD\audio\Thu Jun 14 00-29-06 2018.wav&quot; relative=&quot;Bozorova Dilshoda PVD\audio\Thu Jun 14 00-29-06 2018.wav&quot; resource=&quot;Thu Jun 14 00-29-06 2018.wav&quot;/&gt;&#10;        &lt;/file&gt;&#10;        &lt;trim end=&quot;1&quot; start=&quot;0&quot;/&gt;&#10;        &lt;audio channels=&quot;2&quot; sampleRate=&quot;44100&quot;/&gt;&#10;      &lt;/audioTrack&gt;&#10;      &lt;audioTrack duration=&quot;32400&quot; slideId=&quot;{62B929DD-5E07-4EF7-8651-8945E59A0067}&quot; startTime=&quot;0&quot; volume=&quot;1&quot;&gt;&#10;        &lt;file modifyTime=&quot;2018-06-13T20:30:31&quot; size=&quot;5715404&quot;&gt;&#10;          &lt;path full=&quot;D:\Instal\Ispring QUIZMAKER\Bozorova Dilshoda PVD\audio\Thu Jun 14 00-29-57 2018.wav&quot; relative=&quot;Bozorova Dilshoda PVD\audio\Thu Jun 14 00-29-57 2018.wav&quot; resource=&quot;Thu Jun 14 00-29-57 2018.wav&quot;/&gt;&#10;        &lt;/file&gt;&#10;        &lt;audio channels=&quot;2&quot; sampleRate=&quot;44100&quot;/&gt;&#10;      &lt;/audioTrack&gt;&#10;      &lt;audioTrack duration=&quot;24500&quot; slideId=&quot;{33FAA460-579E-402E-A613-FFCB47CB7543}&quot; startTime=&quot;0&quot; volume=&quot;1&quot;&gt;&#10;        &lt;file modifyTime=&quot;2018-06-13T20:30:57&quot; size=&quot;4321844&quot;&gt;&#10;          &lt;path full=&quot;D:\Instal\Ispring QUIZMAKER\Bozorova Dilshoda PVD\audio\Thu Jun 14 00-30-31 2018.wav&quot; relative=&quot;Bozorova Dilshoda PVD\audio\Thu Jun 14 00-30-31 2018.wav&quot; resource=&quot;Thu Jun 14 00-30-31 2018.wav&quot;/&gt;&#10;        &lt;/file&gt;&#10;        &lt;audio channels=&quot;2&quot; sampleRate=&quot;44100&quot;/&gt;&#10;      &lt;/audioTrack&gt;&#10;      &lt;audioTrack duration=&quot;49300&quot; slideId=&quot;{0C41ADBC-201A-4013-96B8-FF7BCF235B16}&quot; startTime=&quot;0&quot; stepIndex=&quot;0&quot; volume=&quot;1&quot;&gt;&#10;        &lt;file modifyTime=&quot;2018-06-13T20:31:48&quot; size=&quot;8696564&quot;&gt;&#10;          &lt;path full=&quot;D:\Instal\Ispring QUIZMAKER\Bozorova Dilshoda PVD\audio\Thu Jun 14 00-30-57 2018.wav&quot; relative=&quot;Bozorova Dilshoda PVD\audio\Thu Jun 14 00-30-57 2018.wav&quot; resource=&quot;Thu Jun 14 00-30-57 2018.wav&quot;/&gt;&#10;        &lt;/file&gt;&#10;        &lt;audio channels=&quot;2&quot; sampleRate=&quot;44100&quot;/&gt;&#10;      &lt;/audioTrack&gt;&#10;    &lt;/audioTracks&gt;&#10;    &lt;videoTracks&gt;&#10;      &lt;videoTrack duration=&quot;19740&quot; slideId=&quot;{3433FDFA-4BD0-4030-A391-7216015BA542}&quot; startTime=&quot;0&quot; volume=&quot;1&quot;&gt;&#10;        &lt;file modifyTime=&quot;2018-06-13T20:33:06&quot; size=&quot;8489991&quot;&gt;&#10;          &lt;path full=&quot;D:\Instal\Ispring QUIZMAKER\Bozorova Dilshoda PVD\video\Thu Jun 14 00-32-43 2018.mkv&quot; relative=&quot;Bozorova Dilshoda PVD\video\Thu Jun 14 00-32-43 2018.mkv&quot; resource=&quot;Thu Jun 14 00-32-43 2018.mkv&quot;/&gt;&#10;        &lt;/file&gt;&#10;        &lt;video height=&quot;480&quot; width=&quot;640&quot;/&gt;&#10;        &lt;audio channels=&quot;2&quot; sampleRate=&quot;44100&quot;/&gt;&#10;      &lt;/videoTrack&gt;&#10;    &lt;/videoTracks&gt;&#10;  &lt;/narration&gt;&#10;&#10;&lt;/presentation&gt;&#10;"/>
  <p:tag name="ISPRING_RESOURCE_PATHS_HASH_2" val="15adddb99b9f7d81e8af3be49c136467b3155"/>
</p:tagLst>
</file>

<file path=ppt/tags/tag2.xml><?xml version="1.0" encoding="utf-8"?>
<p:tagLst xmlns:a="http://schemas.openxmlformats.org/drawingml/2006/main" xmlns:r="http://schemas.openxmlformats.org/officeDocument/2006/relationships" xmlns:p="http://schemas.openxmlformats.org/presentationml/2006/main">
  <p:tag name="TIMING" val="|0.6|1|1.1|1.2|1.7"/>
</p:tagLst>
</file>

<file path=ppt/tags/tag3.xml><?xml version="1.0" encoding="utf-8"?>
<p:tagLst xmlns:a="http://schemas.openxmlformats.org/drawingml/2006/main" xmlns:r="http://schemas.openxmlformats.org/officeDocument/2006/relationships" xmlns:p="http://schemas.openxmlformats.org/presentationml/2006/main">
  <p:tag name="TIMING" val="|0.9|1.3"/>
</p:tagLst>
</file>

<file path=ppt/tags/tag4.xml><?xml version="1.0" encoding="utf-8"?>
<p:tagLst xmlns:a="http://schemas.openxmlformats.org/drawingml/2006/main" xmlns:r="http://schemas.openxmlformats.org/officeDocument/2006/relationships" xmlns:p="http://schemas.openxmlformats.org/presentationml/2006/main">
  <p:tag name="TIMING" val="|2.9"/>
</p:tagLst>
</file>

<file path=ppt/tags/tag5.xml><?xml version="1.0" encoding="utf-8"?>
<p:tagLst xmlns:a="http://schemas.openxmlformats.org/drawingml/2006/main" xmlns:r="http://schemas.openxmlformats.org/officeDocument/2006/relationships" xmlns:p="http://schemas.openxmlformats.org/presentationml/2006/main">
  <p:tag name="TIMING" val="|1"/>
</p:tagLst>
</file>

<file path=ppt/tags/tag6.xml><?xml version="1.0" encoding="utf-8"?>
<p:tagLst xmlns:a="http://schemas.openxmlformats.org/drawingml/2006/main" xmlns:r="http://schemas.openxmlformats.org/officeDocument/2006/relationships" xmlns:p="http://schemas.openxmlformats.org/presentationml/2006/main">
  <p:tag name="TIMING" val="|0.9"/>
</p:tagLst>
</file>

<file path=ppt/tags/tag7.xml><?xml version="1.0" encoding="utf-8"?>
<p:tagLst xmlns:a="http://schemas.openxmlformats.org/drawingml/2006/main" xmlns:r="http://schemas.openxmlformats.org/officeDocument/2006/relationships" xmlns:p="http://schemas.openxmlformats.org/presentationml/2006/main">
  <p:tag name="TIMING" val="|1.2"/>
</p:tagLst>
</file>

<file path=ppt/tags/tag8.xml><?xml version="1.0" encoding="utf-8"?>
<p:tagLst xmlns:a="http://schemas.openxmlformats.org/drawingml/2006/main" xmlns:r="http://schemas.openxmlformats.org/officeDocument/2006/relationships" xmlns:p="http://schemas.openxmlformats.org/presentationml/2006/main">
  <p:tag name="TIMING" val="|1.4"/>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Opulent</Template>
  <TotalTime>5748</TotalTime>
  <Words>2037</Words>
  <Application>Microsoft Office PowerPoint</Application>
  <PresentationFormat>Экран (4:3)</PresentationFormat>
  <Paragraphs>120</Paragraphs>
  <Slides>22</Slides>
  <Notes>2</Notes>
  <HiddenSlides>0</HiddenSlides>
  <MMClips>0</MMClips>
  <ScaleCrop>false</ScaleCrop>
  <HeadingPairs>
    <vt:vector size="6" baseType="variant">
      <vt:variant>
        <vt:lpstr>Использованные шрифты</vt:lpstr>
      </vt:variant>
      <vt:variant>
        <vt:i4>11</vt:i4>
      </vt:variant>
      <vt:variant>
        <vt:lpstr>Тема</vt:lpstr>
      </vt:variant>
      <vt:variant>
        <vt:i4>1</vt:i4>
      </vt:variant>
      <vt:variant>
        <vt:lpstr>Заголовки слайдов</vt:lpstr>
      </vt:variant>
      <vt:variant>
        <vt:i4>22</vt:i4>
      </vt:variant>
    </vt:vector>
  </HeadingPairs>
  <TitlesOfParts>
    <vt:vector size="34" baseType="lpstr">
      <vt:lpstr>Aharoni</vt:lpstr>
      <vt:lpstr>Algerian</vt:lpstr>
      <vt:lpstr>Arial</vt:lpstr>
      <vt:lpstr>Calibri</vt:lpstr>
      <vt:lpstr>PANDA Times UZ</vt:lpstr>
      <vt:lpstr>Segoe UI</vt:lpstr>
      <vt:lpstr>Tahoma</vt:lpstr>
      <vt:lpstr>Times New Roman</vt:lpstr>
      <vt:lpstr>Trebuchet MS</vt:lpstr>
      <vt:lpstr>Wingdings</vt:lpstr>
      <vt:lpstr>Wingdings 2</vt:lpstr>
      <vt:lpstr>Изящная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PowerTemplate</dc:title>
  <dc:creator>BOBUR</dc:creator>
  <cp:lastModifiedBy>user1</cp:lastModifiedBy>
  <cp:revision>297</cp:revision>
  <dcterms:created xsi:type="dcterms:W3CDTF">2017-11-10T07:08:34Z</dcterms:created>
  <dcterms:modified xsi:type="dcterms:W3CDTF">2019-04-12T11:51:26Z</dcterms:modified>
</cp:coreProperties>
</file>