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35" r:id="rId2"/>
    <p:sldId id="353" r:id="rId3"/>
    <p:sldId id="369" r:id="rId4"/>
    <p:sldId id="371" r:id="rId5"/>
    <p:sldId id="372" r:id="rId6"/>
    <p:sldId id="350" r:id="rId7"/>
    <p:sldId id="373" r:id="rId8"/>
    <p:sldId id="368" r:id="rId9"/>
    <p:sldId id="356" r:id="rId10"/>
    <p:sldId id="352" r:id="rId11"/>
    <p:sldId id="346" r:id="rId12"/>
    <p:sldId id="337" r:id="rId13"/>
    <p:sldId id="340" r:id="rId14"/>
    <p:sldId id="347" r:id="rId15"/>
    <p:sldId id="360" r:id="rId16"/>
    <p:sldId id="358" r:id="rId17"/>
    <p:sldId id="339" r:id="rId18"/>
    <p:sldId id="361" r:id="rId19"/>
    <p:sldId id="376" r:id="rId20"/>
    <p:sldId id="374" r:id="rId21"/>
    <p:sldId id="377" r:id="rId22"/>
    <p:sldId id="378" r:id="rId23"/>
    <p:sldId id="379" r:id="rId24"/>
    <p:sldId id="380" r:id="rId25"/>
    <p:sldId id="381" r:id="rId26"/>
    <p:sldId id="382" r:id="rId27"/>
    <p:sldId id="383" r:id="rId28"/>
    <p:sldId id="384" r:id="rId29"/>
    <p:sldId id="385" r:id="rId30"/>
    <p:sldId id="386" r:id="rId31"/>
    <p:sldId id="387" r:id="rId32"/>
    <p:sldId id="388" r:id="rId33"/>
    <p:sldId id="389" r:id="rId34"/>
    <p:sldId id="390" r:id="rId35"/>
    <p:sldId id="391" r:id="rId36"/>
    <p:sldId id="392" r:id="rId37"/>
    <p:sldId id="393" r:id="rId38"/>
    <p:sldId id="394" r:id="rId39"/>
    <p:sldId id="395" r:id="rId40"/>
    <p:sldId id="351" r:id="rId41"/>
  </p:sldIdLst>
  <p:sldSz cx="9144000" cy="6858000" type="screen4x3"/>
  <p:notesSz cx="6858000" cy="9144000"/>
  <p:custDataLst>
    <p:tags r:id="rId43"/>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6" d="100"/>
          <a:sy n="116" d="100"/>
        </p:scale>
        <p:origin x="2130" y="10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18</a:t>
            </a:fld>
            <a:endParaRPr lang="en-US"/>
          </a:p>
        </p:txBody>
      </p:sp>
    </p:spTree>
    <p:extLst>
      <p:ext uri="{BB962C8B-B14F-4D97-AF65-F5344CB8AC3E}">
        <p14:creationId xmlns:p14="http://schemas.microsoft.com/office/powerpoint/2010/main" val="17919618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Горизонтальный свиток 2"/>
          <p:cNvSpPr/>
          <p:nvPr/>
        </p:nvSpPr>
        <p:spPr>
          <a:xfrm>
            <a:off x="791617" y="-22720"/>
            <a:ext cx="8097342" cy="1370054"/>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marL="408940">
              <a:lnSpc>
                <a:spcPct val="115000"/>
              </a:lnSpc>
              <a:spcAft>
                <a:spcPts val="0"/>
              </a:spcAft>
            </a:pPr>
            <a:r>
              <a:rPr lang="en-US"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3-Mavzu: </a:t>
            </a:r>
            <a:r>
              <a:rPr lang="uz-Cyrl-UZ"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Ta’lim texnologiya</a:t>
            </a:r>
            <a:r>
              <a:rPr lang="en-US" sz="32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lari</a:t>
            </a:r>
            <a:r>
              <a:rPr lang="en-US"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en-US"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mahoratning</a:t>
            </a:r>
            <a:r>
              <a:rPr lang="en-US"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nazariy</a:t>
            </a:r>
            <a:r>
              <a:rPr lang="en-US"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asoslari</a:t>
            </a:r>
            <a:r>
              <a:rPr lang="en-US" sz="32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a:p>
            <a:pPr algn="ctr"/>
            <a:endParaRPr lang="ru-RU" sz="3200" b="1" dirty="0" smtClean="0">
              <a:solidFill>
                <a:schemeClr val="accent5">
                  <a:lumMod val="25000"/>
                </a:schemeClr>
              </a:solidFill>
            </a:endParaRPr>
          </a:p>
        </p:txBody>
      </p:sp>
      <p:sp>
        <p:nvSpPr>
          <p:cNvPr id="35" name="Стрелка вниз 34"/>
          <p:cNvSpPr/>
          <p:nvPr/>
        </p:nvSpPr>
        <p:spPr>
          <a:xfrm>
            <a:off x="1669611" y="1377692"/>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rgbClr val="FFFFFF"/>
                </a:solidFill>
                <a:latin typeface="Algerian" panose="04020705040A02060702" pitchFamily="82" charset="0"/>
              </a:rPr>
              <a:t>REJA</a:t>
            </a:r>
            <a:endParaRPr lang="ru-RU" sz="4400" b="1" dirty="0">
              <a:solidFill>
                <a:srgbClr val="FFFFFF"/>
              </a:solidFill>
            </a:endParaRPr>
          </a:p>
        </p:txBody>
      </p:sp>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1386681" y="2165897"/>
            <a:ext cx="5518808" cy="124944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71500" algn="just">
              <a:spcAft>
                <a:spcPts val="0"/>
              </a:spcAft>
            </a:pPr>
            <a:r>
              <a:rPr lang="uz-Latn-UZ" sz="2000" b="1" dirty="0">
                <a:solidFill>
                  <a:schemeClr val="tx1"/>
                </a:solidFill>
                <a:cs typeface="Aharoni" panose="02010803020104030203" pitchFamily="2" charset="-79"/>
              </a:rPr>
              <a:t>1</a:t>
            </a:r>
            <a:r>
              <a:rPr lang="uz-Latn-UZ" sz="2000" b="1" dirty="0" smtClean="0">
                <a:solidFill>
                  <a:schemeClr val="tx1"/>
                </a:solidFill>
                <a:cs typeface="Aharoni" panose="02010803020104030203" pitchFamily="2" charset="-79"/>
              </a:rPr>
              <a:t>.</a:t>
            </a:r>
            <a:r>
              <a:rPr lang="uz-Cyrl-UZ" sz="2000" b="1" i="1" dirty="0">
                <a:latin typeface="Times New Roman" panose="02020603050405020304" pitchFamily="18" charset="0"/>
                <a:ea typeface="Times New Roman" panose="02020603050405020304" pitchFamily="18" charset="0"/>
                <a:cs typeface="Times New Roman" panose="02020603050405020304" pitchFamily="18" charset="0"/>
              </a:rPr>
              <a:t> Ta’lim texnologiyasi mazmuni</a:t>
            </a:r>
            <a:r>
              <a:rPr lang="uz-Cyrl-UZ" sz="2000" b="1"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altLang="uz-Cyrl-UZ" sz="2000" b="1" dirty="0" smtClean="0">
                <a:solidFill>
                  <a:schemeClr val="tx1"/>
                </a:solidFill>
                <a:latin typeface="Times New Roman" panose="02020603050405020304" pitchFamily="18" charset="0"/>
                <a:ea typeface="Times New Roman" panose="02020603050405020304" pitchFamily="18" charset="0"/>
                <a:cs typeface="PANDA Times UZ"/>
              </a:rPr>
              <a:t> </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spcAft>
                <a:spcPts val="0"/>
              </a:spcAft>
            </a:pPr>
            <a:r>
              <a:rPr lang="uz-Cyrl-UZ" b="1" dirty="0">
                <a:cs typeface="Aharoni" panose="02010803020104030203" pitchFamily="2" charset="-79"/>
              </a:rPr>
              <a:t> </a:t>
            </a:r>
            <a:endParaRPr lang="ru-RU" dirty="0"/>
          </a:p>
        </p:txBody>
      </p:sp>
      <p:sp>
        <p:nvSpPr>
          <p:cNvPr id="6" name="Стрелка вправо 5"/>
          <p:cNvSpPr/>
          <p:nvPr/>
        </p:nvSpPr>
        <p:spPr>
          <a:xfrm>
            <a:off x="1412805" y="3415339"/>
            <a:ext cx="5518808"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indent="-171450" algn="just">
              <a:spcAft>
                <a:spcPts val="0"/>
              </a:spcAft>
            </a:pPr>
            <a:r>
              <a:rPr lang="en-US" b="1" i="1"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uz-Cyrl-UZ" b="1" i="1" dirty="0" smtClean="0">
                <a:latin typeface="Times New Roman" panose="02020603050405020304" pitchFamily="18" charset="0"/>
                <a:ea typeface="Times New Roman" panose="02020603050405020304" pitchFamily="18" charset="0"/>
                <a:cs typeface="Times New Roman" panose="02020603050405020304" pitchFamily="18" charset="0"/>
              </a:rPr>
              <a:t>Pedagogik </a:t>
            </a:r>
            <a:r>
              <a:rPr lang="en-US" b="1" i="1" dirty="0" err="1">
                <a:latin typeface="Times New Roman" panose="02020603050405020304" pitchFamily="18" charset="0"/>
                <a:ea typeface="Times New Roman" panose="02020603050405020304" pitchFamily="18" charset="0"/>
                <a:cs typeface="Times New Roman" panose="02020603050405020304" pitchFamily="18" charset="0"/>
              </a:rPr>
              <a:t>mahorat</a:t>
            </a:r>
            <a:r>
              <a:rPr lang="uz-Cyrl-UZ" b="1" i="1" dirty="0">
                <a:latin typeface="Times New Roman" panose="02020603050405020304" pitchFamily="18" charset="0"/>
                <a:ea typeface="Times New Roman" panose="02020603050405020304" pitchFamily="18" charset="0"/>
                <a:cs typeface="Times New Roman" panose="02020603050405020304" pitchFamily="18" charset="0"/>
              </a:rPr>
              <a:t>ni shakllantirishda  ta’lim texnologiyasi.</a:t>
            </a:r>
            <a:endParaRPr lang="uz-Cyrl-UZ" b="1" dirty="0">
              <a:solidFill>
                <a:schemeClr val="tx1"/>
              </a:solidFill>
              <a:latin typeface="Times New Roman" panose="02020603050405020304" pitchFamily="18" charset="0"/>
              <a:ea typeface="Times New Roman" panose="02020603050405020304" pitchFamily="18" charset="0"/>
              <a:cs typeface="Aharoni" panose="02010803020104030203" pitchFamily="2" charset="-79"/>
            </a:endParaRPr>
          </a:p>
        </p:txBody>
      </p:sp>
      <p:sp>
        <p:nvSpPr>
          <p:cNvPr id="7" name="Стрелка вправо 6"/>
          <p:cNvSpPr/>
          <p:nvPr/>
        </p:nvSpPr>
        <p:spPr>
          <a:xfrm>
            <a:off x="1356076" y="4749477"/>
            <a:ext cx="5808211" cy="18892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smtClean="0">
                <a:solidFill>
                  <a:schemeClr val="tx1"/>
                </a:solidFill>
                <a:latin typeface="Algerian" panose="04020705040A02060702" pitchFamily="82" charset="0"/>
              </a:rPr>
              <a:t>        </a:t>
            </a:r>
            <a:r>
              <a:rPr lang="en-US" b="1" i="1" dirty="0">
                <a:latin typeface="Times New Roman" panose="02020603050405020304" pitchFamily="18" charset="0"/>
                <a:ea typeface="Times New Roman" panose="02020603050405020304" pitchFamily="18" charset="0"/>
                <a:cs typeface="Times New Roman" panose="02020603050405020304" pitchFamily="18" charset="0"/>
              </a:rPr>
              <a:t>3. </a:t>
            </a:r>
            <a:r>
              <a:rPr lang="uz-Cyrl-UZ" b="1" i="1" dirty="0">
                <a:latin typeface="Times New Roman" panose="02020603050405020304" pitchFamily="18" charset="0"/>
                <a:ea typeface="Times New Roman" panose="02020603050405020304" pitchFamily="18" charset="0"/>
                <a:cs typeface="Times New Roman" panose="02020603050405020304" pitchFamily="18" charset="0"/>
              </a:rPr>
              <a:t>Pedagogik texnika – o‘quv  jarayonini  samarali  tashkil  etish  shartidir. Pedagogik  jarayonda  teatr  pedagogikasi  elemetlarini  qo‘llash.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104"/>
                                        </p:tgtEl>
                                        <p:attrNameLst>
                                          <p:attrName>style.visibility</p:attrName>
                                        </p:attrNameLst>
                                      </p:cBhvr>
                                      <p:to>
                                        <p:strVal val="visible"/>
                                      </p:to>
                                    </p:set>
                                    <p:animEffect transition="in" filter="fade">
                                      <p:cBhvr>
                                        <p:cTn id="12" dur="1000"/>
                                        <p:tgtEl>
                                          <p:spTgt spid="4104"/>
                                        </p:tgtEl>
                                      </p:cBhvr>
                                    </p:animEffect>
                                    <p:anim calcmode="lin" valueType="num">
                                      <p:cBhvr>
                                        <p:cTn id="13" dur="1000" fill="hold"/>
                                        <p:tgtEl>
                                          <p:spTgt spid="4104"/>
                                        </p:tgtEl>
                                        <p:attrNameLst>
                                          <p:attrName>ppt_x</p:attrName>
                                        </p:attrNameLst>
                                      </p:cBhvr>
                                      <p:tavLst>
                                        <p:tav tm="0">
                                          <p:val>
                                            <p:strVal val="#ppt_x"/>
                                          </p:val>
                                        </p:tav>
                                        <p:tav tm="100000">
                                          <p:val>
                                            <p:strVal val="#ppt_x"/>
                                          </p:val>
                                        </p:tav>
                                      </p:tavLst>
                                    </p:anim>
                                    <p:anim calcmode="lin" valueType="num">
                                      <p:cBhvr>
                                        <p:cTn id="14" dur="1000" fill="hold"/>
                                        <p:tgtEl>
                                          <p:spTgt spid="410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2000"/>
                                        <p:tgtEl>
                                          <p:spTgt spid="35"/>
                                        </p:tgtEl>
                                      </p:cBhvr>
                                    </p:animEffect>
                                    <p:anim calcmode="lin" valueType="num">
                                      <p:cBhvr>
                                        <p:cTn id="20" dur="2000" fill="hold"/>
                                        <p:tgtEl>
                                          <p:spTgt spid="35"/>
                                        </p:tgtEl>
                                        <p:attrNameLst>
                                          <p:attrName>ppt_w</p:attrName>
                                        </p:attrNameLst>
                                      </p:cBhvr>
                                      <p:tavLst>
                                        <p:tav tm="0" fmla="#ppt_w*sin(2.5*pi*$)">
                                          <p:val>
                                            <p:fltVal val="0"/>
                                          </p:val>
                                        </p:tav>
                                        <p:tav tm="100000">
                                          <p:val>
                                            <p:fltVal val="1"/>
                                          </p:val>
                                        </p:tav>
                                      </p:tavLst>
                                    </p:anim>
                                    <p:anim calcmode="lin" valueType="num">
                                      <p:cBhvr>
                                        <p:cTn id="21" dur="2000" fill="hold"/>
                                        <p:tgtEl>
                                          <p:spTgt spid="35"/>
                                        </p:tgtEl>
                                        <p:attrNameLst>
                                          <p:attrName>ppt_h</p:attrName>
                                        </p:attrNameLst>
                                      </p:cBhvr>
                                      <p:tavLst>
                                        <p:tav tm="0">
                                          <p:val>
                                            <p:strVal val="#ppt_h"/>
                                          </p:val>
                                        </p:tav>
                                        <p:tav tm="100000">
                                          <p:val>
                                            <p:strVal val="#ppt_h"/>
                                          </p:val>
                                        </p:tav>
                                      </p:tavLst>
                                    </p:anim>
                                  </p:childTnLst>
                                </p:cTn>
                              </p:par>
                              <p:par>
                                <p:cTn id="22" presetID="42" presetClass="entr" presetSubtype="0" fill="hold" grpId="0"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1000" fill="hold"/>
                                        <p:tgtEl>
                                          <p:spTgt spid="2"/>
                                        </p:tgtEl>
                                        <p:attrNameLst>
                                          <p:attrName>ppt_x</p:attrName>
                                        </p:attrNameLst>
                                      </p:cBhvr>
                                      <p:tavLst>
                                        <p:tav tm="0">
                                          <p:val>
                                            <p:strVal val="#ppt_x"/>
                                          </p:val>
                                        </p:tav>
                                        <p:tav tm="100000">
                                          <p:val>
                                            <p:strVal val="#ppt_x"/>
                                          </p:val>
                                        </p:tav>
                                      </p:tavLst>
                                    </p:anim>
                                    <p:anim calcmode="lin" valueType="num">
                                      <p:cBhvr additive="base">
                                        <p:cTn id="32"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1000" fill="hold"/>
                                        <p:tgtEl>
                                          <p:spTgt spid="6"/>
                                        </p:tgtEl>
                                        <p:attrNameLst>
                                          <p:attrName>ppt_x</p:attrName>
                                        </p:attrNameLst>
                                      </p:cBhvr>
                                      <p:tavLst>
                                        <p:tav tm="0">
                                          <p:val>
                                            <p:strVal val="#ppt_x"/>
                                          </p:val>
                                        </p:tav>
                                        <p:tav tm="100000">
                                          <p:val>
                                            <p:strVal val="#ppt_x"/>
                                          </p:val>
                                        </p:tav>
                                      </p:tavLst>
                                    </p:anim>
                                    <p:anim calcmode="lin" valueType="num">
                                      <p:cBhvr additive="base">
                                        <p:cTn id="3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5" grpId="0" animBg="1"/>
      <p:bldP spid="4" grpId="0"/>
      <p:bldP spid="2"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t>Kalit so`zlar </a:t>
            </a:r>
            <a:r>
              <a:rPr lang="en-US" sz="4400" i="1" dirty="0" smtClean="0"/>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uz-Cyrl-UZ" sz="3600" dirty="0">
                <a:solidFill>
                  <a:srgbClr val="C00000"/>
                </a:solidFill>
                <a:latin typeface="Times New Roman" panose="02020603050405020304" pitchFamily="18" charset="0"/>
                <a:cs typeface="Times New Roman" panose="02020603050405020304" pitchFamily="18" charset="0"/>
              </a:rPr>
              <a:t>Texnologiya, ta‘lim texnologiyasi , pedagogik texnologiya, pedagogik texnologiyaga yunesko bergan ta‘rif, jahon va o‘zbekiston olimlarining bergan ta‘riflari, bixeviorizm, pedagogik texnologiya xususiyatlari, reproduktiv ta‘lim, xotira maktabi </a:t>
            </a:r>
            <a:endParaRPr lang="ru-RU" sz="3600" dirty="0">
              <a:solidFill>
                <a:srgbClr val="C00000"/>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539552" y="908720"/>
            <a:ext cx="7704658"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uz-Cyrl-UZ" sz="2000" b="1" dirty="0" smtClean="0">
                <a:solidFill>
                  <a:srgbClr val="C00000"/>
                </a:solidFill>
                <a:latin typeface="Times New Roman" panose="02020603050405020304" pitchFamily="18" charset="0"/>
                <a:cs typeface="Times New Roman" panose="02020603050405020304" pitchFamily="18" charset="0"/>
              </a:rPr>
              <a:t>Foydalanilgan   </a:t>
            </a:r>
            <a:r>
              <a:rPr lang="uz-Cyrl-UZ" sz="2000" b="1" dirty="0">
                <a:solidFill>
                  <a:srgbClr val="C00000"/>
                </a:solidFill>
                <a:latin typeface="Times New Roman" panose="02020603050405020304" pitchFamily="18" charset="0"/>
                <a:cs typeface="Times New Roman" panose="02020603050405020304" pitchFamily="18" charset="0"/>
              </a:rPr>
              <a:t>adabiyotlar  ro’yxati.</a:t>
            </a:r>
            <a:endParaRPr lang="ru-RU" sz="2000" dirty="0">
              <a:solidFill>
                <a:srgbClr val="C00000"/>
              </a:solidFill>
              <a:latin typeface="Times New Roman" panose="02020603050405020304" pitchFamily="18" charset="0"/>
              <a:cs typeface="Times New Roman" panose="02020603050405020304" pitchFamily="18" charset="0"/>
            </a:endParaRPr>
          </a:p>
          <a:p>
            <a:pPr algn="ctr"/>
            <a:r>
              <a:rPr lang="uz-Cyrl-UZ" sz="2000" b="1" dirty="0">
                <a:solidFill>
                  <a:srgbClr val="C00000"/>
                </a:solidFill>
                <a:latin typeface="Times New Roman" panose="02020603050405020304" pitchFamily="18" charset="0"/>
                <a:cs typeface="Times New Roman" panose="02020603050405020304" pitchFamily="18" charset="0"/>
              </a:rPr>
              <a:t>Asosiy adabiyotlar</a:t>
            </a:r>
            <a:endParaRPr lang="ru-RU" sz="2000" dirty="0">
              <a:solidFill>
                <a:srgbClr val="C00000"/>
              </a:solidFill>
              <a:latin typeface="Times New Roman" panose="02020603050405020304" pitchFamily="18" charset="0"/>
              <a:cs typeface="Times New Roman" panose="02020603050405020304" pitchFamily="18" charset="0"/>
            </a:endParaRPr>
          </a:p>
          <a:p>
            <a:r>
              <a:rPr lang="uz-Cyrl-UZ" sz="2000" dirty="0">
                <a:latin typeface="Times New Roman" panose="02020603050405020304" pitchFamily="18" charset="0"/>
                <a:cs typeface="Times New Roman" panose="02020603050405020304" pitchFamily="18" charset="0"/>
              </a:rPr>
              <a:t> 1. Azizxujaeva N.N.O`qituvchi tayyorlashning pedagogik texnologiyasi-T.: 2000</a:t>
            </a:r>
            <a:endParaRPr lang="ru-RU" sz="2000" dirty="0">
              <a:latin typeface="Times New Roman" panose="02020603050405020304" pitchFamily="18" charset="0"/>
              <a:cs typeface="Times New Roman" panose="02020603050405020304" pitchFamily="18" charset="0"/>
            </a:endParaRPr>
          </a:p>
          <a:p>
            <a:r>
              <a:rPr lang="uz-Cyrl-UZ" sz="2000" dirty="0">
                <a:latin typeface="Times New Roman" panose="02020603050405020304" pitchFamily="18" charset="0"/>
                <a:cs typeface="Times New Roman" panose="02020603050405020304" pitchFamily="18" charset="0"/>
              </a:rPr>
              <a:t> 2. Muomala treningi – T.: Universitet, 1994 yil</a:t>
            </a:r>
            <a:endParaRPr lang="ru-RU" sz="2000" dirty="0">
              <a:latin typeface="Times New Roman" panose="02020603050405020304" pitchFamily="18" charset="0"/>
              <a:cs typeface="Times New Roman" panose="02020603050405020304" pitchFamily="18" charset="0"/>
            </a:endParaRPr>
          </a:p>
          <a:p>
            <a:r>
              <a:rPr lang="uz-Cyrl-UZ" sz="2000" dirty="0">
                <a:latin typeface="Times New Roman" panose="02020603050405020304" pitchFamily="18" charset="0"/>
                <a:cs typeface="Times New Roman" panose="02020603050405020304" pitchFamily="18" charset="0"/>
              </a:rPr>
              <a:t> 3. El`konin D.V. Psixologiya igri – M., 1997</a:t>
            </a:r>
            <a:endParaRPr lang="ru-RU"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	</a:t>
            </a:r>
            <a:r>
              <a:rPr lang="uz-Cyrl-UZ" sz="2000" b="1" dirty="0" smtClean="0">
                <a:latin typeface="Times New Roman" panose="02020603050405020304" pitchFamily="18" charset="0"/>
                <a:cs typeface="Times New Roman" panose="02020603050405020304" pitchFamily="18" charset="0"/>
              </a:rPr>
              <a:t>Xorijiy </a:t>
            </a:r>
            <a:r>
              <a:rPr lang="uz-Cyrl-UZ" sz="2000" b="1" dirty="0">
                <a:latin typeface="Times New Roman" panose="02020603050405020304" pitchFamily="18" charset="0"/>
                <a:cs typeface="Times New Roman" panose="02020603050405020304" pitchFamily="18" charset="0"/>
              </a:rPr>
              <a:t>adabiyotlar.</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Unt Inge. Individualizatsiya i differentsiatsiya obucheniya.- M.: Pedagogika, 1990.</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Yudin V.V. Pedagogicheskaya texnologiya. – Yaroslavl`, 1997.</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Shatalov V.F. Pedagogicheskaya proza. – M.: Pedagogika,1980.</a:t>
            </a:r>
            <a:endParaRPr lang="ru-RU" sz="2000"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Qo`shimcha</a:t>
            </a:r>
            <a:r>
              <a:rPr lang="en-US" sz="2000" b="1" dirty="0" smtClean="0">
                <a:latin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cs typeface="Times New Roman" panose="02020603050405020304" pitchFamily="18" charset="0"/>
              </a:rPr>
              <a:t>adabiyotlar</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1"/>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tadbirkorlik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g’oyalar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quvvatlash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yili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dasturi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b="1" dirty="0" smtClean="0">
                <a:latin typeface="Times New Roman" panose="02020603050405020304" pitchFamily="18" charset="0"/>
                <a:cs typeface="Times New Roman" panose="02020603050405020304" pitchFamily="18" charset="0"/>
              </a:rPr>
              <a:t>Internet </a:t>
            </a:r>
            <a:r>
              <a:rPr lang="en-US" sz="2000" b="1" dirty="0" err="1">
                <a:latin typeface="Times New Roman" panose="02020603050405020304" pitchFamily="18" charset="0"/>
                <a:cs typeface="Times New Roman" panose="02020603050405020304" pitchFamily="18" charset="0"/>
              </a:rPr>
              <a:t>saytlari</a:t>
            </a:r>
            <a:r>
              <a:rPr lang="en-US" sz="2000" b="1"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lvl="0"/>
            <a:r>
              <a:rPr lang="uz-Cyrl-UZ" sz="2000" dirty="0">
                <a:latin typeface="Times New Roman" panose="02020603050405020304" pitchFamily="18" charset="0"/>
                <a:cs typeface="Times New Roman" panose="02020603050405020304" pitchFamily="18" charset="0"/>
              </a:rPr>
              <a:t>www.tdpu.uz</a:t>
            </a:r>
            <a:endParaRPr lang="ru-RU" sz="2000" dirty="0">
              <a:latin typeface="Times New Roman" panose="02020603050405020304" pitchFamily="18" charset="0"/>
              <a:cs typeface="Times New Roman" panose="02020603050405020304" pitchFamily="18" charset="0"/>
            </a:endParaRPr>
          </a:p>
          <a:p>
            <a:r>
              <a:rPr lang="uz-Cyrl-UZ" sz="2000" dirty="0">
                <a:latin typeface="Times New Roman" panose="02020603050405020304" pitchFamily="18" charset="0"/>
                <a:cs typeface="Times New Roman" panose="02020603050405020304" pitchFamily="18" charset="0"/>
              </a:rPr>
              <a:t>www.pedagog.</a:t>
            </a:r>
            <a:r>
              <a:rPr lang="en-US" sz="2000" dirty="0" err="1">
                <a:latin typeface="Times New Roman" panose="02020603050405020304" pitchFamily="18" charset="0"/>
                <a:cs typeface="Times New Roman" panose="02020603050405020304" pitchFamily="18" charset="0"/>
              </a:rPr>
              <a:t>uz</a:t>
            </a:r>
            <a:endParaRPr lang="uz-Cyrl-UZ" altLang="uz-Cyrl-UZ"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917543"/>
            <a:ext cx="7776864" cy="5433795"/>
          </a:xfrm>
          <a:prstGeom prst="rect">
            <a:avLst/>
          </a:prstGeom>
        </p:spPr>
        <p:txBody>
          <a:bodyPr wrap="square">
            <a:spAutoFit/>
          </a:bodyPr>
          <a:lstStyle/>
          <a:p>
            <a:pPr marL="90170" indent="269875" algn="just">
              <a:lnSpc>
                <a:spcPct val="115000"/>
              </a:lnSpc>
              <a:spcAft>
                <a:spcPts val="0"/>
              </a:spcAft>
            </a:pPr>
            <a:r>
              <a:rPr lang="uz-Cyrl-UZ" sz="2600" b="1" i="1" dirty="0">
                <a:latin typeface="Times New Roman" panose="02020603050405020304" pitchFamily="18" charset="0"/>
                <a:ea typeface="Times New Roman" panose="02020603050405020304" pitchFamily="18" charset="0"/>
                <a:cs typeface="Times New Roman" panose="02020603050405020304" pitchFamily="18" charset="0"/>
              </a:rPr>
              <a:t>1. Ta’lim texnologiyasi mazmuni</a:t>
            </a:r>
            <a:r>
              <a:rPr lang="uz-Cyrl-UZ" sz="2600" b="1" i="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600" dirty="0">
              <a:latin typeface="Calibri" panose="020F0502020204030204" pitchFamily="34" charset="0"/>
              <a:ea typeface="Times New Roman" panose="02020603050405020304" pitchFamily="18" charset="0"/>
              <a:cs typeface="Times New Roman" panose="02020603050405020304" pitchFamily="18" charset="0"/>
            </a:endParaRPr>
          </a:p>
          <a:p>
            <a:pPr indent="457200" algn="just">
              <a:lnSpc>
                <a:spcPct val="115000"/>
              </a:lnSpc>
              <a:spcAft>
                <a:spcPts val="0"/>
              </a:spcAft>
            </a:pPr>
            <a:r>
              <a:rPr lang="uz-Cyrl-UZ" sz="2600" dirty="0">
                <a:latin typeface="Times New Roman" panose="02020603050405020304" pitchFamily="18" charset="0"/>
                <a:ea typeface="Times New Roman" panose="02020603050405020304" pitchFamily="18" charset="0"/>
                <a:cs typeface="Times New Roman" panose="02020603050405020304" pitchFamily="18" charset="0"/>
              </a:rPr>
              <a:t>“Texnologiya” atamasi pedagogika fani tomonidan ishlab chiqarish sohasidan o‘zlashtirilganki, bunda “yuqori asosli psixologiya – pedagogik muhandisligi maydoniga o‘zgaradi” (A.M. Kushnir, 2004 y.).</a:t>
            </a:r>
            <a:endParaRPr lang="ru-RU" sz="2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sz="2600" dirty="0">
                <a:latin typeface="Times New Roman" panose="02020603050405020304" pitchFamily="18" charset="0"/>
                <a:ea typeface="Times New Roman" panose="02020603050405020304" pitchFamily="18" charset="0"/>
                <a:cs typeface="Times New Roman" panose="02020603050405020304" pitchFamily="18" charset="0"/>
              </a:rPr>
              <a:t>   	Texnologiya mohiyati va vazifasi bo‘yicha insonshunosiylik, ham ishlab chiqarish, ham ijtimoiy bor narsalarni mavjud bo‘lishidek qabul qilish kerak” (A.M. Kushnir, 2004 y.). </a:t>
            </a:r>
            <a:endParaRPr lang="ru-RU" sz="2600" dirty="0">
              <a:latin typeface="Calibri" panose="020F0502020204030204" pitchFamily="34" charset="0"/>
              <a:ea typeface="Times New Roman" panose="02020603050405020304" pitchFamily="18" charset="0"/>
              <a:cs typeface="Times New Roman" panose="02020603050405020304" pitchFamily="18" charset="0"/>
            </a:endParaRPr>
          </a:p>
          <a:p>
            <a:r>
              <a:rPr lang="uz-Cyrl-UZ" sz="2600" b="1" dirty="0">
                <a:latin typeface="Times New Roman" panose="02020603050405020304" pitchFamily="18" charset="0"/>
                <a:ea typeface="Times New Roman" panose="02020603050405020304" pitchFamily="18" charset="0"/>
              </a:rPr>
              <a:t>“Texnologiya”</a:t>
            </a:r>
            <a:r>
              <a:rPr lang="uz-Cyrl-UZ" sz="2600" dirty="0">
                <a:latin typeface="Times New Roman" panose="02020603050405020304" pitchFamily="18" charset="0"/>
                <a:ea typeface="Times New Roman" panose="02020603050405020304" pitchFamily="18" charset="0"/>
              </a:rPr>
              <a:t> yunoncha so‘zdan kelib chiqqan bo‘lib </a:t>
            </a:r>
            <a:r>
              <a:rPr lang="uz-Cyrl-UZ" sz="2600" i="1" dirty="0">
                <a:latin typeface="Times New Roman" panose="02020603050405020304" pitchFamily="18" charset="0"/>
                <a:ea typeface="Times New Roman" panose="02020603050405020304" pitchFamily="18" charset="0"/>
              </a:rPr>
              <a:t>“techne”</a:t>
            </a:r>
            <a:r>
              <a:rPr lang="uz-Cyrl-UZ" sz="2600" dirty="0">
                <a:latin typeface="Times New Roman" panose="02020603050405020304" pitchFamily="18" charset="0"/>
                <a:ea typeface="Times New Roman" panose="02020603050405020304" pitchFamily="18" charset="0"/>
              </a:rPr>
              <a:t> - mahorat, san’at, malaka va </a:t>
            </a:r>
            <a:r>
              <a:rPr lang="uz-Cyrl-UZ" sz="2600" i="1" dirty="0">
                <a:latin typeface="Times New Roman" panose="02020603050405020304" pitchFamily="18" charset="0"/>
                <a:ea typeface="Times New Roman" panose="02020603050405020304" pitchFamily="18" charset="0"/>
              </a:rPr>
              <a:t>“logos”</a:t>
            </a:r>
            <a:r>
              <a:rPr lang="uz-Cyrl-UZ" sz="2600" dirty="0">
                <a:latin typeface="Times New Roman" panose="02020603050405020304" pitchFamily="18" charset="0"/>
                <a:ea typeface="Times New Roman" panose="02020603050405020304" pitchFamily="18" charset="0"/>
              </a:rPr>
              <a:t> - so‘z, ta’limot ma’nolarini anglatadi. </a:t>
            </a:r>
            <a:endParaRPr lang="ru-RU" sz="2600" dirty="0"/>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30924" y="908720"/>
            <a:ext cx="8663880" cy="5825829"/>
            <a:chOff x="0" y="0"/>
            <a:chExt cx="8807896" cy="2736304"/>
          </a:xfrm>
        </p:grpSpPr>
        <p:sp>
          <p:nvSpPr>
            <p:cNvPr id="5" name="Скругленный прямоугольник 4"/>
            <p:cNvSpPr/>
            <p:nvPr/>
          </p:nvSpPr>
          <p:spPr>
            <a:xfrm>
              <a:off x="0" y="0"/>
              <a:ext cx="8686800" cy="255840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Скругленный прямоугольник 4"/>
            <p:cNvSpPr/>
            <p:nvPr/>
          </p:nvSpPr>
          <p:spPr>
            <a:xfrm>
              <a:off x="44896" y="177901"/>
              <a:ext cx="8763000" cy="25584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10" name="Прямоугольник 9"/>
          <p:cNvSpPr/>
          <p:nvPr/>
        </p:nvSpPr>
        <p:spPr>
          <a:xfrm>
            <a:off x="414246" y="1000761"/>
            <a:ext cx="8421000" cy="5262979"/>
          </a:xfrm>
          <a:prstGeom prst="rect">
            <a:avLst/>
          </a:prstGeom>
        </p:spPr>
        <p:txBody>
          <a:bodyPr wrap="square">
            <a:spAutoFit/>
          </a:bodyPr>
          <a:lstStyle/>
          <a:p>
            <a:r>
              <a:rPr lang="uz-Cyrl-UZ" sz="2400" b="1" dirty="0">
                <a:latin typeface="Times New Roman" panose="02020603050405020304" pitchFamily="18" charset="0"/>
                <a:cs typeface="Times New Roman" panose="02020603050405020304" pitchFamily="18" charset="0"/>
              </a:rPr>
              <a:t>I</a:t>
            </a:r>
            <a:r>
              <a:rPr lang="ru-RU" sz="2400" b="1" dirty="0" err="1">
                <a:latin typeface="Times New Roman" panose="02020603050405020304" pitchFamily="18" charset="0"/>
                <a:cs typeface="Times New Roman" panose="02020603050405020304" pitchFamily="18" charset="0"/>
              </a:rPr>
              <a:t>shlab</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chi</a:t>
            </a:r>
            <a:r>
              <a:rPr lang="uz-Cyrl-UZ" sz="2400" b="1" dirty="0">
                <a:latin typeface="Times New Roman" panose="02020603050405020304" pitchFamily="18" charset="0"/>
                <a:cs typeface="Times New Roman" panose="02020603050405020304" pitchFamily="18" charset="0"/>
              </a:rPr>
              <a:t>q</a:t>
            </a:r>
            <a:r>
              <a:rPr lang="ru-RU" sz="2400" b="1" dirty="0" err="1">
                <a:latin typeface="Times New Roman" panose="02020603050405020304" pitchFamily="18" charset="0"/>
                <a:cs typeface="Times New Roman" panose="02020603050405020304" pitchFamily="18" charset="0"/>
              </a:rPr>
              <a:t>arish</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texnologiyasi</a:t>
            </a:r>
            <a:r>
              <a:rPr lang="ru-RU" sz="2400" b="1"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t>
            </a:r>
          </a:p>
          <a:p>
            <a:pPr lvl="0"/>
            <a:r>
              <a:rPr lang="uz-Cyrl-UZ" sz="2400" dirty="0">
                <a:latin typeface="Times New Roman" panose="02020603050405020304" pitchFamily="18" charset="0"/>
                <a:cs typeface="Times New Roman" panose="02020603050405020304" pitchFamily="18" charset="0"/>
              </a:rPr>
              <a:t>x</a:t>
            </a:r>
            <a:r>
              <a:rPr lang="ru-RU" sz="2400" dirty="0" err="1">
                <a:latin typeface="Times New Roman" panose="02020603050405020304" pitchFamily="18" charset="0"/>
                <a:cs typeface="Times New Roman" panose="02020603050405020304" pitchFamily="18" charset="0"/>
              </a:rPr>
              <a:t>omashyo</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material</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yarim</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tayyor</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a:t>
            </a:r>
            <a:r>
              <a:rPr lang="uz-Cyrl-UZ" sz="2400" dirty="0">
                <a:latin typeface="Times New Roman" panose="02020603050405020304" pitchFamily="18" charset="0"/>
                <a:cs typeface="Times New Roman" panose="02020603050405020304" pitchFamily="18" charset="0"/>
              </a:rPr>
              <a:t>h</a:t>
            </a:r>
            <a:r>
              <a:rPr lang="ru-RU" sz="2400" dirty="0" err="1">
                <a:latin typeface="Times New Roman" panose="02020603050405020304" pitchFamily="18" charset="0"/>
                <a:cs typeface="Times New Roman" panose="02020603050405020304" pitchFamily="18" charset="0"/>
              </a:rPr>
              <a:t>sulotlarni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olish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ularni</a:t>
            </a:r>
            <a:r>
              <a:rPr lang="ru-RU" sz="2400"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q</a:t>
            </a:r>
            <a:r>
              <a:rPr lang="ru-RU" sz="2400" dirty="0" err="1">
                <a:latin typeface="Times New Roman" panose="02020603050405020304" pitchFamily="18" charset="0"/>
                <a:cs typeface="Times New Roman" panose="02020603050405020304" pitchFamily="18" charset="0"/>
              </a:rPr>
              <a:t>ayta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tayyorlash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yoki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ularga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ishlov</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berish</a:t>
            </a:r>
            <a:r>
              <a:rPr lang="ru-RU" sz="2400" dirty="0">
                <a:latin typeface="Times New Roman" panose="02020603050405020304" pitchFamily="18" charset="0"/>
                <a:cs typeface="Times New Roman" panose="02020603050405020304" pitchFamily="18" charset="0"/>
              </a:rPr>
              <a:t> </a:t>
            </a:r>
            <a:r>
              <a:rPr lang="ru-RU" sz="2400" i="1" dirty="0">
                <a:latin typeface="Times New Roman" panose="02020603050405020304" pitchFamily="18" charset="0"/>
                <a:cs typeface="Times New Roman" panose="02020603050405020304" pitchFamily="18" charset="0"/>
              </a:rPr>
              <a:t>y</a:t>
            </a:r>
            <a:r>
              <a:rPr lang="uz-Cyrl-UZ" sz="2400" i="1" dirty="0">
                <a:latin typeface="Times New Roman" panose="02020603050405020304" pitchFamily="18" charset="0"/>
                <a:cs typeface="Times New Roman" panose="02020603050405020304" pitchFamily="18" charset="0"/>
              </a:rPr>
              <a:t>o‘</a:t>
            </a:r>
            <a:r>
              <a:rPr lang="ru-RU" sz="2400" i="1" dirty="0">
                <a:latin typeface="Times New Roman" panose="02020603050405020304" pitchFamily="18" charset="0"/>
                <a:cs typeface="Times New Roman" panose="02020603050405020304" pitchFamily="18" charset="0"/>
              </a:rPr>
              <a:t>l </a:t>
            </a:r>
            <a:r>
              <a:rPr lang="ru-RU" sz="2400" i="1" dirty="0" err="1">
                <a:latin typeface="Times New Roman" panose="02020603050405020304" pitchFamily="18" charset="0"/>
                <a:cs typeface="Times New Roman" panose="02020603050405020304" pitchFamily="18" charset="0"/>
              </a:rPr>
              <a:t>va</a:t>
            </a:r>
            <a:r>
              <a:rPr lang="ru-RU" sz="2400" i="1" dirty="0">
                <a:latin typeface="Times New Roman" panose="02020603050405020304" pitchFamily="18" charset="0"/>
                <a:cs typeface="Times New Roman" panose="02020603050405020304" pitchFamily="18" charset="0"/>
              </a:rPr>
              <a:t> </a:t>
            </a:r>
            <a:r>
              <a:rPr lang="ru-RU" sz="2400" i="1" dirty="0" err="1">
                <a:latin typeface="Times New Roman" panose="02020603050405020304" pitchFamily="18" charset="0"/>
                <a:cs typeface="Times New Roman" panose="02020603050405020304" pitchFamily="18" charset="0"/>
              </a:rPr>
              <a:t>usullarining</a:t>
            </a:r>
            <a:r>
              <a:rPr lang="ru-RU" sz="2400" i="1" dirty="0">
                <a:latin typeface="Times New Roman" panose="02020603050405020304" pitchFamily="18" charset="0"/>
                <a:cs typeface="Times New Roman" panose="02020603050405020304" pitchFamily="18" charset="0"/>
              </a:rPr>
              <a:t> </a:t>
            </a:r>
            <a:r>
              <a:rPr lang="ru-RU" sz="2400" i="1" dirty="0" err="1">
                <a:latin typeface="Times New Roman" panose="02020603050405020304" pitchFamily="18" charset="0"/>
                <a:cs typeface="Times New Roman" panose="02020603050405020304" pitchFamily="18" charset="0"/>
              </a:rPr>
              <a:t>yi</a:t>
            </a:r>
            <a:r>
              <a:rPr lang="uz-Cyrl-UZ" sz="2400" i="1" dirty="0">
                <a:latin typeface="Times New Roman" panose="02020603050405020304" pitchFamily="18" charset="0"/>
                <a:cs typeface="Times New Roman" panose="02020603050405020304" pitchFamily="18" charset="0"/>
              </a:rPr>
              <a:t>g‘</a:t>
            </a:r>
            <a:r>
              <a:rPr lang="ru-RU" sz="2400" i="1" dirty="0" err="1">
                <a:latin typeface="Times New Roman" panose="02020603050405020304" pitchFamily="18" charset="0"/>
                <a:cs typeface="Times New Roman" panose="02020603050405020304" pitchFamily="18" charset="0"/>
              </a:rPr>
              <a:t>indisi</a:t>
            </a:r>
            <a:r>
              <a:rPr lang="ru-RU" sz="2400" i="1"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a:t>
            </a:r>
            <a:r>
              <a:rPr lang="ru-RU" sz="2400" dirty="0" err="1">
                <a:latin typeface="Times New Roman" panose="02020603050405020304" pitchFamily="18" charset="0"/>
                <a:cs typeface="Times New Roman" panose="02020603050405020304" pitchFamily="18" charset="0"/>
              </a:rPr>
              <a:t>texnologiyani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jarayonli-bayonli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tomoni</a:t>
            </a:r>
            <a:r>
              <a:rPr lang="ru-RU" sz="2400" dirty="0">
                <a:latin typeface="Times New Roman" panose="02020603050405020304" pitchFamily="18" charset="0"/>
                <a:cs typeface="Times New Roman" panose="02020603050405020304" pitchFamily="18" charset="0"/>
              </a:rPr>
              <a:t>);</a:t>
            </a:r>
          </a:p>
          <a:p>
            <a:pPr lvl="0"/>
            <a:r>
              <a:rPr lang="uz-Cyrl-UZ" sz="2400" dirty="0">
                <a:latin typeface="Times New Roman" panose="02020603050405020304" pitchFamily="18" charset="0"/>
                <a:cs typeface="Times New Roman" panose="02020603050405020304" pitchFamily="18" charset="0"/>
              </a:rPr>
              <a:t>yuqorida ko‘rsatilgan yo‘l va usullarni ishlab chiquvchi va takomillashtiruvchi </a:t>
            </a:r>
            <a:r>
              <a:rPr lang="uz-Cyrl-UZ" sz="2400" i="1" dirty="0">
                <a:latin typeface="Times New Roman" panose="02020603050405020304" pitchFamily="18" charset="0"/>
                <a:cs typeface="Times New Roman" panose="02020603050405020304" pitchFamily="18" charset="0"/>
              </a:rPr>
              <a:t>ilmiy fan</a:t>
            </a:r>
            <a:r>
              <a:rPr lang="uz-Cyrl-UZ" sz="2400" dirty="0">
                <a:latin typeface="Times New Roman" panose="02020603050405020304" pitchFamily="18" charset="0"/>
                <a:cs typeface="Times New Roman" panose="02020603050405020304" pitchFamily="18" charset="0"/>
              </a:rPr>
              <a:t>. Texnologiyani ilm sifatidagi vazifasi, moddiy manba va vaqtlar kam sarflashni talab etuvchi samarali va tejamkor ishlab chiqarish jarayonlarini aniqlash va amaliyotda ulardan foydalanishni aniqlash maqsadidagi qonuniyatlarni topish hisoblanadi (ilmiy tomoni); </a:t>
            </a:r>
            <a:endParaRPr lang="ru-RU" sz="2400" dirty="0">
              <a:latin typeface="Times New Roman" panose="02020603050405020304" pitchFamily="18" charset="0"/>
              <a:cs typeface="Times New Roman" panose="02020603050405020304" pitchFamily="18" charset="0"/>
            </a:endParaRPr>
          </a:p>
          <a:p>
            <a:pPr lvl="0"/>
            <a:r>
              <a:rPr lang="uz-Cyrl-UZ" sz="2400" i="1" dirty="0">
                <a:latin typeface="Times New Roman" panose="02020603050405020304" pitchFamily="18" charset="0"/>
                <a:cs typeface="Times New Roman" panose="02020603050405020304" pitchFamily="18" charset="0"/>
              </a:rPr>
              <a:t>jarayonning o‘zi</a:t>
            </a:r>
            <a:r>
              <a:rPr lang="uz-Cyrl-UZ" sz="2400" dirty="0">
                <a:latin typeface="Times New Roman" panose="02020603050405020304" pitchFamily="18" charset="0"/>
                <a:cs typeface="Times New Roman" panose="02020603050405020304" pitchFamily="18" charset="0"/>
              </a:rPr>
              <a:t> – topilmani qazib olish harakatlari, ishlov berish, qayta ishlash, transportda tashish, omborga joylash, saqlash, shuningdek ishlab chiqarishning texnik nazorati (jarayonli harakat tomoni).</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64704"/>
            <a:ext cx="8640960" cy="583264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611560" y="1061121"/>
            <a:ext cx="8433320" cy="5632311"/>
          </a:xfrm>
          <a:prstGeom prst="rect">
            <a:avLst/>
          </a:prstGeom>
        </p:spPr>
        <p:txBody>
          <a:bodyPr wrap="square">
            <a:spAutoFit/>
          </a:bodyPr>
          <a:lstStyle/>
          <a:p>
            <a:r>
              <a:rPr lang="uz-Cyrl-UZ" sz="2400" b="1" dirty="0">
                <a:latin typeface="Times New Roman" panose="02020603050405020304" pitchFamily="18" charset="0"/>
                <a:cs typeface="Times New Roman" panose="02020603050405020304" pitchFamily="18" charset="0"/>
              </a:rPr>
              <a:t>Ta’limni  texnologiyalashtirish</a:t>
            </a:r>
            <a:r>
              <a:rPr lang="uz-Cyrl-UZ" sz="2400" dirty="0">
                <a:latin typeface="Times New Roman" panose="02020603050405020304" pitchFamily="18" charset="0"/>
                <a:cs typeface="Times New Roman" panose="02020603050405020304" pitchFamily="18" charset="0"/>
              </a:rPr>
              <a:t> bu o‘qitish jarayoniga texnologik yondashish asosida ta’lim maqsadlariga erishishning eng maqbul yo‘llari va samarali vositalarni tadqiq qiluvchi va qonuniyatlarni ochib beruvchi pedagogik yo‘nalishdir. </a:t>
            </a:r>
            <a:endParaRPr lang="ru-RU" sz="2400" dirty="0">
              <a:latin typeface="Times New Roman" panose="02020603050405020304" pitchFamily="18" charset="0"/>
              <a:cs typeface="Times New Roman" panose="02020603050405020304" pitchFamily="18" charset="0"/>
            </a:endParaRPr>
          </a:p>
          <a:p>
            <a:r>
              <a:rPr lang="uz-Cyrl-UZ" sz="2400" b="1" dirty="0">
                <a:latin typeface="Times New Roman" panose="02020603050405020304" pitchFamily="18" charset="0"/>
                <a:cs typeface="Times New Roman" panose="02020603050405020304" pitchFamily="18" charset="0"/>
              </a:rPr>
              <a:t>Ta’lim  texnologiyasi: </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bu mavjud sharoit va o‘rnatilgan vaqtda belgilangan ta’limiy maqsad va ko‘zlanayotgan natijalarga kafolatli erishishni vositali ta’minlovchi, </a:t>
            </a:r>
            <a:r>
              <a:rPr lang="uz-Cyrl-UZ" sz="2400" i="1" dirty="0">
                <a:latin typeface="Times New Roman" panose="02020603050405020304" pitchFamily="18" charset="0"/>
                <a:cs typeface="Times New Roman" panose="02020603050405020304" pitchFamily="18" charset="0"/>
              </a:rPr>
              <a:t>muloqot, axborot va boshqaruvning</a:t>
            </a:r>
            <a:r>
              <a:rPr lang="uz-Cyrl-UZ" sz="2400" dirty="0">
                <a:latin typeface="Times New Roman" panose="02020603050405020304" pitchFamily="18" charset="0"/>
                <a:cs typeface="Times New Roman" panose="02020603050405020304" pitchFamily="18" charset="0"/>
              </a:rPr>
              <a:t> </a:t>
            </a:r>
            <a:r>
              <a:rPr lang="uz-Cyrl-UZ" sz="2400" i="1" dirty="0">
                <a:latin typeface="Times New Roman" panose="02020603050405020304" pitchFamily="18" charset="0"/>
                <a:cs typeface="Times New Roman" panose="02020603050405020304" pitchFamily="18" charset="0"/>
              </a:rPr>
              <a:t>eng qulay yo‘l va o‘qitish vositalarining tartibli yig‘indisi </a:t>
            </a:r>
            <a:r>
              <a:rPr lang="uz-Cyrl-UZ" sz="2400" dirty="0">
                <a:latin typeface="Times New Roman" panose="02020603050405020304" pitchFamily="18" charset="0"/>
                <a:cs typeface="Times New Roman" panose="02020603050405020304" pitchFamily="18" charset="0"/>
              </a:rPr>
              <a:t>(ta’lim berish texnologiyasining jarayon-bayonli jihati);</a:t>
            </a:r>
            <a:endParaRPr lang="ru-RU" sz="2400" dirty="0">
              <a:latin typeface="Times New Roman" panose="02020603050405020304" pitchFamily="18" charset="0"/>
              <a:cs typeface="Times New Roman" panose="02020603050405020304" pitchFamily="18" charset="0"/>
            </a:endParaRPr>
          </a:p>
          <a:p>
            <a:pPr lvl="0"/>
            <a:r>
              <a:rPr lang="uz-Cyrl-UZ" sz="2400" dirty="0">
                <a:latin typeface="Times New Roman" panose="02020603050405020304" pitchFamily="18" charset="0"/>
                <a:cs typeface="Times New Roman" panose="02020603050405020304" pitchFamily="18" charset="0"/>
              </a:rPr>
              <a:t>bu mavjud yuzaga kelgan ta’limiy jarayon sub’ektlarining hamkoriy harakatlari, haqiqiy jarayon (ta’lim berish texnologiyasining amaliy-jarayon jihati ) tartibi.      </a:t>
            </a:r>
            <a:r>
              <a:rPr lang="uz-Cyrl-UZ" sz="2400" b="1" dirty="0">
                <a:latin typeface="Times New Roman" panose="02020603050405020304" pitchFamily="18" charset="0"/>
                <a:cs typeface="Times New Roman" panose="02020603050405020304" pitchFamily="18" charset="0"/>
              </a:rPr>
              <a:t>“Pedagogik texnologiya”</a:t>
            </a:r>
            <a:r>
              <a:rPr lang="uz-Cyrl-UZ" sz="2400" dirty="0">
                <a:latin typeface="Times New Roman" panose="02020603050405020304" pitchFamily="18" charset="0"/>
                <a:cs typeface="Times New Roman" panose="02020603050405020304" pitchFamily="18" charset="0"/>
              </a:rPr>
              <a:t> – pedagogik hodisa va ta’limni texnologiyalashtirish sohasidagi jarayonda qo‘llaniladigan tushuncha. </a:t>
            </a:r>
            <a:endParaRPr lang="ru-RU"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692696"/>
            <a:ext cx="8496944" cy="6001643"/>
          </a:xfrm>
          <a:prstGeom prst="rect">
            <a:avLst/>
          </a:prstGeom>
        </p:spPr>
        <p:txBody>
          <a:bodyPr wrap="square">
            <a:spAutoFit/>
          </a:bodyPr>
          <a:lstStyle/>
          <a:p>
            <a:pPr lvl="0"/>
            <a:r>
              <a:rPr lang="en-US" sz="2400" b="1"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Ta’limiy texnologiya” </a:t>
            </a:r>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“ta’lim olish shakllarini maqbullashtirishni o‘z vazifalari deb qo‘yuvchi,</a:t>
            </a:r>
            <a:r>
              <a:rPr lang="uz-Cyrl-UZ" sz="2400" b="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texnikaviy va insoniy manbalarni hisobga olgan holda butun ta’lim berish jarayoni va bilimlarni o‘zlashtirish shu bilan birga ularning o‘zaro harakatini yaratish, qo‘llash va aniqlashning tizimli usuli” (YUNESKO).</a:t>
            </a:r>
            <a:endParaRPr lang="ru-RU" sz="2400" dirty="0">
              <a:latin typeface="Times New Roman" panose="02020603050405020304" pitchFamily="18" charset="0"/>
              <a:cs typeface="Times New Roman" panose="02020603050405020304" pitchFamily="18" charset="0"/>
            </a:endParaRPr>
          </a:p>
          <a:p>
            <a:pPr lvl="0"/>
            <a:r>
              <a:rPr lang="uz-Cyrl-UZ" sz="2400" i="1" dirty="0">
                <a:latin typeface="Times New Roman" panose="02020603050405020304" pitchFamily="18" charset="0"/>
                <a:cs typeface="Times New Roman" panose="02020603050405020304" pitchFamily="18" charset="0"/>
              </a:rPr>
              <a:t>Ta’lim  texnologiyasi va uning konseptual asosnomasini (TT ilmiy tomoni) o‘z ichiga oladi.</a:t>
            </a:r>
            <a:endParaRPr lang="ru-RU" sz="2400" dirty="0">
              <a:latin typeface="Times New Roman" panose="02020603050405020304" pitchFamily="18" charset="0"/>
              <a:cs typeface="Times New Roman" panose="02020603050405020304" pitchFamily="18" charset="0"/>
            </a:endParaRPr>
          </a:p>
          <a:p>
            <a:r>
              <a:rPr lang="uz-Cyrl-UZ" sz="2400" dirty="0">
                <a:latin typeface="Times New Roman" panose="02020603050405020304" pitchFamily="18" charset="0"/>
                <a:cs typeface="Times New Roman" panose="02020603050405020304" pitchFamily="18" charset="0"/>
              </a:rPr>
              <a:t>Pedagogik ilm va amaliyotda “pedagogik texnologiya”, “ta’limiy texnologiya” va “ta’lim berish texnologiyasi” kabi atamalar keng qo‘llanilishi kuzatilmoqda. SHu bilan birga ularni tushunishda alohida bo‘lgan o‘qish turlari mavjud. Avvalambor, aniq ifodani berish, ularni nima birlashtirishi, ularni nima ajratib turishini tushunish uchun “texnologiya” va uning kelib chiquvchilari: “texnologik jarayon”, “texnologik harakat”, “texnologik xarita”, “texnologik tartib” tushunchalarini aniqlash lozim.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124744"/>
            <a:ext cx="8496944" cy="4832092"/>
          </a:xfrm>
          <a:prstGeom prst="rect">
            <a:avLst/>
          </a:prstGeom>
        </p:spPr>
        <p:txBody>
          <a:bodyPr wrap="square">
            <a:spAutoFit/>
          </a:bodyPr>
          <a:lstStyle/>
          <a:p>
            <a:r>
              <a:rPr lang="en-US" sz="2200" dirty="0" smtClean="0">
                <a:latin typeface="Times New Roman" panose="02020603050405020304" pitchFamily="18" charset="0"/>
                <a:cs typeface="Times New Roman" panose="02020603050405020304" pitchFamily="18" charset="0"/>
              </a:rPr>
              <a:t>	</a:t>
            </a:r>
            <a:r>
              <a:rPr lang="uz-Cyrl-UZ" sz="2200" dirty="0" smtClean="0">
                <a:latin typeface="Times New Roman" panose="02020603050405020304" pitchFamily="18" charset="0"/>
                <a:cs typeface="Times New Roman" panose="02020603050405020304" pitchFamily="18" charset="0"/>
              </a:rPr>
              <a:t>Pedagogik </a:t>
            </a:r>
            <a:r>
              <a:rPr lang="uz-Cyrl-UZ" sz="2200" dirty="0">
                <a:latin typeface="Times New Roman" panose="02020603050405020304" pitchFamily="18" charset="0"/>
                <a:cs typeface="Times New Roman" panose="02020603050405020304" pitchFamily="18" charset="0"/>
              </a:rPr>
              <a:t>texnologiya-ta'lim texnologiyasi, yangi pedagogik tajriba, yangi pedagogik texnologiya, axborot texnologiyasi, yangi tajriba, novator o'qituvchilar tajribasi, ta'lim metodlari. tarbiya metodlari kabi tushunchalarni qamrab olishi bilan birgalikda ta'lim jarayonida oldinga qo'yilgan maqsadga erishishning yo'li, o'ziga xos inslrumentariy bo'lib hisoblanadi.</a:t>
            </a:r>
            <a:endParaRPr lang="ru-RU" sz="2200" dirty="0">
              <a:latin typeface="Times New Roman" panose="02020603050405020304" pitchFamily="18" charset="0"/>
              <a:cs typeface="Times New Roman" panose="02020603050405020304" pitchFamily="18" charset="0"/>
            </a:endParaRPr>
          </a:p>
          <a:p>
            <a:r>
              <a:rPr lang="uz-Cyrl-UZ" sz="2200" dirty="0">
                <a:latin typeface="Times New Roman" panose="02020603050405020304" pitchFamily="18" charset="0"/>
                <a:cs typeface="Times New Roman" panose="02020603050405020304" pitchFamily="18" charset="0"/>
              </a:rPr>
              <a:t>Demak. pedagogik texnologiya didaktik vazifalarni samarali amalga oshirish. shu sohadagi maqsadga erishish yo'li.</a:t>
            </a:r>
            <a:endParaRPr lang="ru-RU" sz="2200" dirty="0">
              <a:latin typeface="Times New Roman" panose="02020603050405020304" pitchFamily="18" charset="0"/>
              <a:cs typeface="Times New Roman" panose="02020603050405020304" pitchFamily="18" charset="0"/>
            </a:endParaRPr>
          </a:p>
          <a:p>
            <a:r>
              <a:rPr lang="uz-Cyrl-UZ" sz="2200" dirty="0">
                <a:latin typeface="Times New Roman" panose="02020603050405020304" pitchFamily="18" charset="0"/>
                <a:cs typeface="Times New Roman" panose="02020603050405020304" pitchFamily="18" charset="0"/>
              </a:rPr>
              <a:t>Pedagogik texnologiya va o'qitish texnologiyasi o'zaro bog'liq bo'lishi bilan birga farq qiluvchi tomonlari ham mavjud.</a:t>
            </a:r>
            <a:endParaRPr lang="ru-RU" sz="2200" dirty="0">
              <a:latin typeface="Times New Roman" panose="02020603050405020304" pitchFamily="18" charset="0"/>
              <a:cs typeface="Times New Roman" panose="02020603050405020304" pitchFamily="18" charset="0"/>
            </a:endParaRPr>
          </a:p>
          <a:p>
            <a:r>
              <a:rPr lang="uz-Cyrl-UZ" sz="2200" dirty="0">
                <a:latin typeface="Times New Roman" panose="02020603050405020304" pitchFamily="18" charset="0"/>
                <a:cs typeface="Times New Roman" panose="02020603050405020304" pitchFamily="18" charset="0"/>
              </a:rPr>
              <a:t>Pedagogik texnologiya ta'lim-tarbiya jarayonining hamma sohalari-ni qamrab oluvchi yaxlit tizim bo'lsa. o'qitish texnologiyasi ma'lum fanlarni hozirgi didaktik talablar asosida o'qitishning yaxlit tizimini tashkil qiladi.</a:t>
            </a:r>
            <a:endParaRPr lang="ru-RU" sz="2200" dirty="0">
              <a:latin typeface="Times New Roman" panose="02020603050405020304" pitchFamily="18" charset="0"/>
              <a:cs typeface="Times New Roman" panose="02020603050405020304" pitchFamily="18" charset="0"/>
            </a:endParaRPr>
          </a:p>
          <a:p>
            <a:pPr lvl="0" indent="449580" algn="ctr">
              <a:spcAft>
                <a:spcPts val="0"/>
              </a:spcAft>
              <a:defRPr/>
            </a:pPr>
            <a:r>
              <a:rPr lang="en-US" sz="2200" dirty="0" smtClean="0">
                <a:latin typeface="Times New Roman" panose="02020603050405020304" pitchFamily="18" charset="0"/>
                <a:cs typeface="Times New Roman" panose="02020603050405020304" pitchFamily="18" charset="0"/>
              </a:rPr>
              <a:t> </a:t>
            </a:r>
            <a:endParaRPr lang="uz-Latn-UZ"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908720"/>
            <a:ext cx="8292069" cy="5324535"/>
          </a:xfrm>
          <a:prstGeom prst="rect">
            <a:avLst/>
          </a:prstGeom>
        </p:spPr>
        <p:txBody>
          <a:bodyPr wrap="square">
            <a:spAutoFit/>
          </a:bodyPr>
          <a:lstStyle/>
          <a:p>
            <a:r>
              <a:rPr lang="uz-Cyrl-UZ" sz="2000" dirty="0">
                <a:latin typeface="Times New Roman" panose="02020603050405020304" pitchFamily="18" charset="0"/>
                <a:cs typeface="Times New Roman" panose="02020603050405020304" pitchFamily="18" charset="0"/>
              </a:rPr>
              <a:t> Ularning o'zaro bog'liqligi «Ta'lim to'g'risida»gi qonun va «Kadr-lar tayyorlash milliy dasturi* talablari asosida ishlab chiqilgan dav­lat ta'lim standartlarida o'z ifodasini topgan.</a:t>
            </a:r>
            <a:endParaRPr lang="ru-RU"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1</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metodik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talaba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egallashi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lozim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ko'nikma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mezoni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belgilab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ko'nikma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malakalar</a:t>
            </a:r>
            <a:r>
              <a:rPr lang="en-US" sz="2000" dirty="0">
                <a:latin typeface="Times New Roman" panose="02020603050405020304" pitchFamily="18" charset="0"/>
                <a:cs typeface="Times New Roman" panose="02020603050405020304" pitchFamily="18" charset="0"/>
              </a:rPr>
              <a:t> DTS </a:t>
            </a:r>
            <a:r>
              <a:rPr lang="en-US" sz="2000" dirty="0" err="1">
                <a:latin typeface="Times New Roman" panose="02020603050405020304" pitchFamily="18" charset="0"/>
                <a:cs typeface="Times New Roman" panose="02020603050405020304" pitchFamily="18" charset="0"/>
              </a:rPr>
              <a:t>talab-laridan</a:t>
            </a:r>
            <a:r>
              <a:rPr lang="en-US" sz="2000" dirty="0">
                <a:latin typeface="Times New Roman" panose="02020603050405020304" pitchFamily="18" charset="0"/>
                <a:cs typeface="Times New Roman" panose="02020603050405020304" pitchFamily="18" charset="0"/>
              </a:rPr>
              <a:t> past </a:t>
            </a:r>
            <a:r>
              <a:rPr lang="en-US" sz="2000" dirty="0" err="1">
                <a:latin typeface="Times New Roman" panose="02020603050405020304" pitchFamily="18" charset="0"/>
                <a:cs typeface="Times New Roman" panose="02020603050405020304" pitchFamily="18" charset="0"/>
              </a:rPr>
              <a:t>bo'lmasligi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2</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o'qitish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maqsadi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bitta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ijodiy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tafakkur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sohibini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yetishtirishdan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iborat</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maqsad-davlat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standartlarining</a:t>
            </a:r>
            <a:r>
              <a:rPr lang="en-US" sz="2000" dirty="0">
                <a:latin typeface="Times New Roman" panose="02020603050405020304" pitchFamily="18" charset="0"/>
                <a:cs typeface="Times New Roman" panose="02020603050405020304" pitchFamily="18" charset="0"/>
              </a:rPr>
              <a:t> bosh </a:t>
            </a:r>
            <a:r>
              <a:rPr lang="en-US" sz="2000" dirty="0" err="1">
                <a:latin typeface="Times New Roman" panose="02020603050405020304" pitchFamily="18" charset="0"/>
                <a:cs typeface="Times New Roman" panose="02020603050405020304" pitchFamily="18" charset="0"/>
              </a:rPr>
              <a:t>talabidir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topshiriqlar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ijodiy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ftkrlashiga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ijodiy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talaba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xohishi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izlansin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tafakkurini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rivojlan-tirsin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intilsin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fanni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egallashga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qiziqish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uyg'onsin</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	3</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mashg'ulotda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beriladigan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topshiriqlar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umumiy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vaqtning</a:t>
            </a:r>
            <a:r>
              <a:rPr lang="en-US" sz="2000" dirty="0">
                <a:latin typeface="Times New Roman" panose="02020603050405020304" pitchFamily="18" charset="0"/>
                <a:cs typeface="Times New Roman" panose="02020603050405020304" pitchFamily="18" charset="0"/>
              </a:rPr>
              <a:t> 20-25% </a:t>
            </a:r>
            <a:r>
              <a:rPr lang="en-US" sz="2000" dirty="0" err="1">
                <a:latin typeface="Times New Roman" panose="02020603050405020304" pitchFamily="18" charset="0"/>
                <a:cs typeface="Times New Roman" panose="02020603050405020304" pitchFamily="18" charset="0"/>
              </a:rPr>
              <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egallasin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ijodiy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tafakkur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borishi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vaqtning</a:t>
            </a:r>
            <a:r>
              <a:rPr lang="en-US" sz="2000" dirty="0">
                <a:latin typeface="Times New Roman" panose="02020603050405020304" pitchFamily="18" charset="0"/>
                <a:cs typeface="Times New Roman" panose="02020603050405020304" pitchFamily="18" charset="0"/>
              </a:rPr>
              <a:t> 70-80% </a:t>
            </a:r>
            <a:r>
              <a:rPr lang="en-US" sz="2000" dirty="0" err="1">
                <a:latin typeface="Times New Roman" panose="02020603050405020304" pitchFamily="18" charset="0"/>
                <a:cs typeface="Times New Roman" panose="02020603050405020304" pitchFamily="18" charset="0"/>
              </a:rPr>
              <a:t>miqdoriga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ko'proq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bilimlarni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egallasin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nazariy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xulosalar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chiqara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olsin</a:t>
            </a:r>
            <a:r>
              <a:rPr lang="en-US" sz="2000" dirty="0">
                <a:latin typeface="Times New Roman" panose="02020603050405020304" pitchFamily="18" charset="0"/>
                <a:cs typeface="Times New Roman" panose="02020603050405020304" pitchFamily="18" charset="0"/>
              </a:rPr>
              <a:t>.</a:t>
            </a:r>
            <a:endParaRPr lang="uz-Cyrl-UZ" sz="2000" b="1"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6796153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836712"/>
            <a:ext cx="7848872" cy="5632311"/>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4. </a:t>
            </a:r>
            <a:r>
              <a:rPr lang="en-US" sz="2400" dirty="0" err="1">
                <a:latin typeface="Times New Roman" panose="02020603050405020304" pitchFamily="18" charset="0"/>
                <a:cs typeface="Times New Roman" panose="02020603050405020304" pitchFamily="18" charset="0"/>
              </a:rPr>
              <a:t>O'qitish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usulini</a:t>
            </a:r>
            <a:r>
              <a:rPr lang="en-US" sz="2400" dirty="0">
                <a:latin typeface="Times New Roman" panose="02020603050405020304" pitchFamily="18" charset="0"/>
                <a:cs typeface="Times New Roman" panose="02020603050405020304" pitchFamily="18" charset="0"/>
              </a:rPr>
              <a:t> tan-lash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ahamiyat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bahs</a:t>
            </a:r>
            <a:r>
              <a:rPr lang="en-US" sz="2400" dirty="0">
                <a:latin typeface="Times New Roman" panose="02020603050405020304" pitchFamily="18" charset="0"/>
                <a:cs typeface="Times New Roman" panose="02020603050405020304" pitchFamily="18" charset="0"/>
              </a:rPr>
              <a:t>-mu-</a:t>
            </a:r>
            <a:r>
              <a:rPr lang="en-US" sz="2400" dirty="0" err="1">
                <a:latin typeface="Times New Roman" panose="02020603050405020304" pitchFamily="18" charset="0"/>
                <a:cs typeface="Times New Roman" panose="02020603050405020304" pitchFamily="18" charset="0"/>
              </a:rPr>
              <a:t>nozara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ta'minlash</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5. </a:t>
            </a:r>
            <a:r>
              <a:rPr lang="en-US" sz="2400" dirty="0" err="1">
                <a:latin typeface="Times New Roman" panose="02020603050405020304" pitchFamily="18" charset="0"/>
                <a:cs typeface="Times New Roman" panose="02020603050405020304" pitchFamily="18" charset="0"/>
              </a:rPr>
              <a:t>O'qitish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usuli-texnologiyasi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hisoblanadi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6.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bahs-munozara</a:t>
            </a:r>
            <a:r>
              <a:rPr lang="en-US" sz="2400" dirty="0">
                <a:latin typeface="Times New Roman" panose="02020603050405020304" pitchFamily="18" charset="0"/>
                <a:cs typeface="Times New Roman" panose="02020603050405020304" pitchFamily="18" charset="0"/>
              </a:rPr>
              <a:t>, seminar, </a:t>
            </a:r>
            <a:r>
              <a:rPr lang="en-US" sz="2400" dirty="0" err="1">
                <a:latin typeface="Times New Roman" panose="02020603050405020304" pitchFamily="18" charset="0"/>
                <a:cs typeface="Times New Roman" panose="02020603050405020304" pitchFamily="18" charset="0"/>
              </a:rPr>
              <a:t>o'yinlar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disputlar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quvnoqlar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zukkolar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musobaqasi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teatr-lashgan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vaziyatlar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shaklida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tabaqalash-tirilgan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yondashuvni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lozim</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7.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tayanch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amaliyotga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tatbiq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rivojlantirib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uzviyligini</a:t>
            </a:r>
            <a:r>
              <a:rPr lang="en-US" sz="2400" dirty="0">
                <a:latin typeface="Times New Roman" panose="02020603050405020304" pitchFamily="18" charset="0"/>
                <a:cs typeface="Times New Roman" panose="02020603050405020304" pitchFamily="18" charset="0"/>
              </a:rPr>
              <a:t> ta'-</a:t>
            </a:r>
            <a:r>
              <a:rPr lang="en-US" sz="2400" dirty="0" err="1">
                <a:latin typeface="Times New Roman" panose="02020603050405020304" pitchFamily="18" charset="0"/>
                <a:cs typeface="Times New Roman" panose="02020603050405020304" pitchFamily="18" charset="0"/>
              </a:rPr>
              <a:t>minlovchi</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lokal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holatining</a:t>
            </a:r>
            <a:r>
              <a:rPr lang="en-US" sz="2400" dirty="0">
                <a:latin typeface="Times New Roman" panose="02020603050405020304" pitchFamily="18" charset="0"/>
                <a:cs typeface="Times New Roman" panose="02020603050405020304" pitchFamily="18" charset="0"/>
              </a:rPr>
              <a:t> samara </a:t>
            </a:r>
            <a:r>
              <a:rPr lang="en-US" sz="2400" dirty="0" err="1">
                <a:latin typeface="Times New Roman" panose="02020603050405020304" pitchFamily="18" charset="0"/>
                <a:cs typeface="Times New Roman" panose="02020603050405020304" pitchFamily="18" charset="0"/>
              </a:rPr>
              <a:t>berishiga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68789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632562"/>
            <a:ext cx="8118648" cy="6247864"/>
          </a:xfrm>
          <a:prstGeom prst="rect">
            <a:avLst/>
          </a:prstGeom>
        </p:spPr>
        <p:txBody>
          <a:bodyPr wrap="square">
            <a:spAutoFit/>
          </a:bodyPr>
          <a:lstStyle/>
          <a:p>
            <a:pPr algn="just"/>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Hozirgi</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ilmiy-texnik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taraqqiyol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oldiga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qo'yilgan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tarbiyalovchi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rivojlantiruvchi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maqsadlarni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ko'zda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tutib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oshiriladi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en-US" sz="2000" dirty="0" err="1">
                <a:latin typeface="Times New Roman" panose="02020603050405020304" pitchFamily="18" charset="0"/>
                <a:cs typeface="Times New Roman" panose="02020603050405020304" pitchFamily="18" charset="0"/>
              </a:rPr>
              <a:t>O'quv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motivatsiya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kabi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xos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 </a:t>
            </a:r>
            <a:r>
              <a:rPr lang="en-US" sz="2000" dirty="0" err="1">
                <a:latin typeface="Times New Roman" panose="02020603050405020304" pitchFamily="18" charset="0"/>
                <a:cs typeface="Times New Roman" panose="02020603050405020304" pitchFamily="18" charset="0"/>
              </a:rPr>
              <a:t>Motivatsiya</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o'quvchilar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diqqatini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tortish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ichki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tuyg'u-istak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shakllant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irishdir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o'qituvchi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ham </a:t>
            </a:r>
            <a:r>
              <a:rPr lang="en-US" sz="2000" dirty="0" err="1">
                <a:latin typeface="Times New Roman" panose="02020603050405020304" pitchFamily="18" charset="0"/>
                <a:cs typeface="Times New Roman" panose="02020603050405020304" pitchFamily="18" charset="0"/>
              </a:rPr>
              <a:t>asosiy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harakatlantiruvchi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kuch-ichki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motivatsiya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2. </a:t>
            </a:r>
            <a:r>
              <a:rPr lang="en-US" sz="2000" dirty="0" err="1">
                <a:latin typeface="Times New Roman" panose="02020603050405020304" pitchFamily="18" charset="0"/>
                <a:cs typeface="Times New Roman" panose="02020603050405020304" pitchFamily="18" charset="0"/>
              </a:rPr>
              <a:t>Bilish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e'tibomi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qarata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o'quvchilarda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tashabbuskorlik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bilimlarni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puxta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o'zlashtirish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istagini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paydo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ko'nikmalarni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hosil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moyillik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tug'dirish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tafakkur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jiddiy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e'tibor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qara-tish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h.k</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dirty="0" err="1">
                <a:latin typeface="Times New Roman" panose="02020603050405020304" pitchFamily="18" charset="0"/>
                <a:cs typeface="Times New Roman" panose="02020603050405020304" pitchFamily="18" charset="0"/>
              </a:rPr>
              <a:t>Boshqarish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ko'nikma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bog'liqdir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Darsda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qo'l-lanilayotgan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texnologiyalarga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monitoringi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piro-vard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natijasi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orqali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beriladi</a:t>
            </a: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Pedagogik</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innovatsiya-ta'limga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yangiliklarni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kiritishdir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innovatsiyaga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rioya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qilmoq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zarur</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en-US" sz="2000" dirty="0" err="1">
                <a:latin typeface="Times New Roman" panose="02020603050405020304" pitchFamily="18" charset="0"/>
                <a:cs typeface="Times New Roman" panose="02020603050405020304" pitchFamily="18" charset="0"/>
              </a:rPr>
              <a:t>Pedagogik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dinamik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in'ikosi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sifatida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rivojlanadi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takomillashadi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mezonida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boyib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boradi</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endParaRPr lang="uz-Cyrl-UZ"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50989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Прямоугольник 1"/>
          <p:cNvSpPr/>
          <p:nvPr/>
        </p:nvSpPr>
        <p:spPr>
          <a:xfrm>
            <a:off x="220216" y="1476067"/>
            <a:ext cx="8640960" cy="452431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 2.  </a:t>
            </a:r>
            <a:r>
              <a:rPr lang="uz-Cyrl-UZ" sz="2400" b="1" i="1" dirty="0">
                <a:latin typeface="Times New Roman" panose="02020603050405020304" pitchFamily="18" charset="0"/>
                <a:cs typeface="Times New Roman" panose="02020603050405020304" pitchFamily="18" charset="0"/>
              </a:rPr>
              <a:t>Pedagogik </a:t>
            </a:r>
            <a:r>
              <a:rPr lang="en-US" sz="2400" b="1" i="1" dirty="0" err="1">
                <a:latin typeface="Times New Roman" panose="02020603050405020304" pitchFamily="18" charset="0"/>
                <a:cs typeface="Times New Roman" panose="02020603050405020304" pitchFamily="18" charset="0"/>
              </a:rPr>
              <a:t>mahorat</a:t>
            </a:r>
            <a:r>
              <a:rPr lang="uz-Cyrl-UZ" sz="2400" b="1" i="1" dirty="0">
                <a:latin typeface="Times New Roman" panose="02020603050405020304" pitchFamily="18" charset="0"/>
                <a:cs typeface="Times New Roman" panose="02020603050405020304" pitchFamily="18" charset="0"/>
              </a:rPr>
              <a:t>ni shakllantirishda  ta’lim texnologiyasi. </a:t>
            </a:r>
            <a:endParaRPr lang="ru-RU" sz="2400" dirty="0">
              <a:latin typeface="Times New Roman" panose="02020603050405020304" pitchFamily="18" charset="0"/>
              <a:cs typeface="Times New Roman" panose="02020603050405020304" pitchFamily="18" charset="0"/>
            </a:endParaRPr>
          </a:p>
          <a:p>
            <a:r>
              <a:rPr lang="en-US" sz="2400" i="1" dirty="0" err="1">
                <a:latin typeface="Times New Roman" panose="02020603050405020304" pitchFamily="18" charset="0"/>
                <a:cs typeface="Times New Roman" panose="02020603050405020304" pitchFamily="18" charset="0"/>
              </a:rPr>
              <a:t>Pedagogik</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mahorat</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o'qituvchilarning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shaxsiy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bolajonligi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xayri-xohligi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insonparvarligi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mehribonligi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h.k</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kasbiy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bilimdonligi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zukkoligi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fidoyiligi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ijodkorligi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qobiliyati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hokazo</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fazilatlarini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belgilovchi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xususiyat</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bo</a:t>
            </a:r>
            <a:r>
              <a:rPr lang="en-US" sz="2400" i="1" dirty="0">
                <a:latin typeface="Times New Roman" panose="02020603050405020304" pitchFamily="18" charset="0"/>
                <a:cs typeface="Times New Roman" panose="02020603050405020304" pitchFamily="18" charset="0"/>
              </a:rPr>
              <a:t> 'lib, o '</a:t>
            </a:r>
            <a:r>
              <a:rPr lang="en-US" sz="2400" i="1" dirty="0" err="1">
                <a:latin typeface="Times New Roman" panose="02020603050405020304" pitchFamily="18" charset="0"/>
                <a:cs typeface="Times New Roman" panose="02020603050405020304" pitchFamily="18" charset="0"/>
              </a:rPr>
              <a:t>qituvchilarning</a:t>
            </a:r>
            <a:r>
              <a:rPr lang="en-US" sz="2400" i="1" dirty="0">
                <a:latin typeface="Times New Roman" panose="02020603050405020304" pitchFamily="18" charset="0"/>
                <a:cs typeface="Times New Roman" panose="02020603050405020304" pitchFamily="18" charset="0"/>
              </a:rPr>
              <a:t> ta '</a:t>
            </a:r>
            <a:r>
              <a:rPr lang="en-US" sz="2400" i="1" dirty="0" err="1">
                <a:latin typeface="Times New Roman" panose="02020603050405020304" pitchFamily="18" charset="0"/>
                <a:cs typeface="Times New Roman" panose="02020603050405020304" pitchFamily="18" charset="0"/>
              </a:rPr>
              <a:t>lim-tarbiyaviy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faoliyati­da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yuqori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darajaga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erishishini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kasbiy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mahoratini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doimiy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takomillash-tirib</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borish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imkoniyatini</a:t>
            </a:r>
            <a:r>
              <a:rPr lang="en-US" sz="2400" i="1" dirty="0">
                <a:latin typeface="Times New Roman" panose="02020603050405020304" pitchFamily="18" charset="0"/>
                <a:cs typeface="Times New Roman" panose="02020603050405020304" pitchFamily="18" charset="0"/>
              </a:rPr>
              <a:t> ta '</a:t>
            </a:r>
            <a:r>
              <a:rPr lang="en-US" sz="2400" i="1" dirty="0" err="1">
                <a:latin typeface="Times New Roman" panose="02020603050405020304" pitchFamily="18" charset="0"/>
                <a:cs typeface="Times New Roman" panose="02020603050405020304" pitchFamily="18" charset="0"/>
              </a:rPr>
              <a:t>minlovchi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faoliyatdir</a:t>
            </a:r>
            <a:r>
              <a:rPr lang="en-US" sz="2400" i="1" dirty="0">
                <a:latin typeface="Times New Roman" panose="02020603050405020304" pitchFamily="18" charset="0"/>
                <a:cs typeface="Times New Roman" panose="02020603050405020304" pitchFamily="18" charset="0"/>
              </a:rPr>
              <a:t>. U o '</a:t>
            </a:r>
            <a:r>
              <a:rPr lang="en-US" sz="2400" i="1" dirty="0" err="1">
                <a:latin typeface="Times New Roman" panose="02020603050405020304" pitchFamily="18" charset="0"/>
                <a:cs typeface="Times New Roman" panose="02020603050405020304" pitchFamily="18" charset="0"/>
              </a:rPr>
              <a:t>zfanini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mukammal</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bilgan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pedagogik-psixologik</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metodik</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tayyorgarlikka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ega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bo'lgan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o'quvchilarni</a:t>
            </a:r>
            <a:r>
              <a:rPr lang="en-US" sz="2400" i="1" dirty="0">
                <a:latin typeface="Times New Roman" panose="02020603050405020304" pitchFamily="18" charset="0"/>
                <a:cs typeface="Times New Roman" panose="02020603050405020304" pitchFamily="18" charset="0"/>
              </a:rPr>
              <a:t> o '</a:t>
            </a:r>
            <a:r>
              <a:rPr lang="en-US" sz="2400" i="1" dirty="0" err="1">
                <a:latin typeface="Times New Roman" panose="02020603050405020304" pitchFamily="18" charset="0"/>
                <a:cs typeface="Times New Roman" panose="02020603050405020304" pitchFamily="18" charset="0"/>
              </a:rPr>
              <a:t>qitish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tarbiyalash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rivojlantirishning</a:t>
            </a:r>
            <a:r>
              <a:rPr lang="en-US" sz="2400" i="1" dirty="0">
                <a:latin typeface="Times New Roman" panose="02020603050405020304" pitchFamily="18" charset="0"/>
                <a:cs typeface="Times New Roman" panose="02020603050405020304" pitchFamily="18" charset="0"/>
              </a:rPr>
              <a:t> optimal </a:t>
            </a:r>
            <a:r>
              <a:rPr lang="en-US" sz="2400" i="1" dirty="0" err="1">
                <a:latin typeface="Times New Roman" panose="02020603050405020304" pitchFamily="18" charset="0"/>
                <a:cs typeface="Times New Roman" panose="02020603050405020304" pitchFamily="18" charset="0"/>
              </a:rPr>
              <a:t>yo</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lla-rini</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izlab</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topish</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uchun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amaliy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faoliyat</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olib</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boradigan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har</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bir</a:t>
            </a:r>
            <a:r>
              <a:rPr lang="en-US" sz="2400" i="1" dirty="0">
                <a:latin typeface="Times New Roman" panose="02020603050405020304" pitchFamily="18" charset="0"/>
                <a:cs typeface="Times New Roman" panose="02020603050405020304" pitchFamily="18" charset="0"/>
              </a:rPr>
              <a:t> o '</a:t>
            </a:r>
            <a:r>
              <a:rPr lang="en-US" sz="2400" i="1" dirty="0" err="1">
                <a:latin typeface="Times New Roman" panose="02020603050405020304" pitchFamily="18" charset="0"/>
                <a:cs typeface="Times New Roman" panose="02020603050405020304" pitchFamily="18" charset="0"/>
              </a:rPr>
              <a:t>qituv-chining</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kasbiy</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faoliyatida</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namoyon</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bo</a:t>
            </a:r>
            <a:r>
              <a:rPr lang="en-US" sz="2400" i="1"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ladi</a:t>
            </a:r>
            <a:r>
              <a:rPr lang="en-US" sz="2400" i="1" dirty="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47645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
                                        <p:tgtEl>
                                          <p:spTgt spid="2"/>
                                        </p:tgtEl>
                                      </p:cBhvr>
                                    </p:animEffect>
                                    <p:anim calcmode="lin" valueType="num">
                                      <p:cBhvr>
                                        <p:cTn id="8" dur="10" fill="hold"/>
                                        <p:tgtEl>
                                          <p:spTgt spid="2"/>
                                        </p:tgtEl>
                                        <p:attrNameLst>
                                          <p:attrName>ppt_x</p:attrName>
                                        </p:attrNameLst>
                                      </p:cBhvr>
                                      <p:tavLst>
                                        <p:tav tm="0">
                                          <p:val>
                                            <p:strVal val="#ppt_x"/>
                                          </p:val>
                                        </p:tav>
                                        <p:tav tm="100000">
                                          <p:val>
                                            <p:strVal val="#ppt_x"/>
                                          </p:val>
                                        </p:tav>
                                      </p:tavLst>
                                    </p:anim>
                                    <p:anim calcmode="lin" valueType="num">
                                      <p:cBhvr>
                                        <p:cTn id="9" dur="1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980728"/>
            <a:ext cx="8568952" cy="5262979"/>
          </a:xfrm>
          <a:prstGeom prst="rect">
            <a:avLst/>
          </a:prstGeom>
        </p:spPr>
        <p:txBody>
          <a:bodyPr wrap="square">
            <a:spAutoFit/>
          </a:bodyPr>
          <a:lstStyle/>
          <a:p>
            <a:pPr algn="just"/>
            <a:r>
              <a:rPr lang="en-US" sz="2400" dirty="0" smtClean="0"/>
              <a:t>	</a:t>
            </a:r>
            <a:r>
              <a:rPr lang="en-US" sz="2400" dirty="0" err="1" smtClean="0"/>
              <a:t>Shunday</a:t>
            </a:r>
            <a:r>
              <a:rPr lang="en-US" sz="2400" dirty="0" smtClean="0"/>
              <a:t> </a:t>
            </a:r>
            <a:r>
              <a:rPr lang="en-US" sz="2400" dirty="0" err="1"/>
              <a:t>qilib</a:t>
            </a:r>
            <a:r>
              <a:rPr lang="en-US" sz="2400" dirty="0"/>
              <a:t>, </a:t>
            </a:r>
            <a:r>
              <a:rPr lang="en-US" sz="2400" dirty="0" err="1"/>
              <a:t>pedagogik</a:t>
            </a:r>
            <a:r>
              <a:rPr lang="en-US" sz="2400" dirty="0"/>
              <a:t> </a:t>
            </a:r>
            <a:r>
              <a:rPr lang="en-US" sz="2400" dirty="0" err="1"/>
              <a:t>mahorat</a:t>
            </a:r>
            <a:r>
              <a:rPr lang="en-US" sz="2400" dirty="0"/>
              <a:t> </a:t>
            </a:r>
            <a:r>
              <a:rPr lang="en-US" sz="2400" dirty="0" err="1"/>
              <a:t>egasi</a:t>
            </a:r>
            <a:r>
              <a:rPr lang="en-US" sz="2400" dirty="0"/>
              <a:t> </a:t>
            </a:r>
            <a:r>
              <a:rPr lang="en-US" sz="2400" dirty="0" err="1"/>
              <a:t>boiish</a:t>
            </a:r>
            <a:r>
              <a:rPr lang="en-US" sz="2400" dirty="0"/>
              <a:t> </a:t>
            </a:r>
            <a:r>
              <a:rPr lang="en-US" sz="2400" dirty="0" err="1"/>
              <a:t>uchun</a:t>
            </a:r>
            <a:r>
              <a:rPr lang="en-US" sz="2400" dirty="0"/>
              <a:t> </a:t>
            </a:r>
            <a:r>
              <a:rPr lang="en-US" sz="2400" dirty="0" err="1"/>
              <a:t>o'qituvchi</a:t>
            </a:r>
            <a:r>
              <a:rPr lang="en-US" sz="2400" dirty="0"/>
              <a:t> </a:t>
            </a:r>
            <a:r>
              <a:rPr lang="en-US" sz="2400" dirty="0" err="1"/>
              <a:t>o'z</a:t>
            </a:r>
            <a:r>
              <a:rPr lang="en-US" sz="2400" dirty="0"/>
              <a:t> </a:t>
            </a:r>
            <a:r>
              <a:rPr lang="en-US" sz="2400" dirty="0" err="1"/>
              <a:t>o'quv</a:t>
            </a:r>
            <a:r>
              <a:rPr lang="en-US" sz="2400" dirty="0"/>
              <a:t> </a:t>
            </a:r>
            <a:r>
              <a:rPr lang="en-US" sz="2400" dirty="0" err="1"/>
              <a:t>predmetini</a:t>
            </a:r>
            <a:r>
              <a:rPr lang="en-US" sz="2400" dirty="0"/>
              <a:t> </a:t>
            </a:r>
            <a:r>
              <a:rPr lang="en-US" sz="2400" dirty="0" err="1"/>
              <a:t>davr</a:t>
            </a:r>
            <a:r>
              <a:rPr lang="en-US" sz="2400" dirty="0"/>
              <a:t> </a:t>
            </a:r>
            <a:r>
              <a:rPr lang="en-US" sz="2400" dirty="0" err="1"/>
              <a:t>talablari</a:t>
            </a:r>
            <a:r>
              <a:rPr lang="en-US" sz="2400" dirty="0"/>
              <a:t> </a:t>
            </a:r>
            <a:r>
              <a:rPr lang="en-US" sz="2400" dirty="0" err="1"/>
              <a:t>asosida</a:t>
            </a:r>
            <a:r>
              <a:rPr lang="en-US" sz="2400" dirty="0"/>
              <a:t> </a:t>
            </a:r>
            <a:r>
              <a:rPr lang="en-US" sz="2400" dirty="0" err="1"/>
              <a:t>bilishi</a:t>
            </a:r>
            <a:r>
              <a:rPr lang="en-US" sz="2400" dirty="0"/>
              <a:t> </a:t>
            </a:r>
            <a:r>
              <a:rPr lang="en-US" sz="2400" dirty="0" err="1"/>
              <a:t>pedagogik</a:t>
            </a:r>
            <a:r>
              <a:rPr lang="en-US" sz="2400" dirty="0"/>
              <a:t> </a:t>
            </a:r>
            <a:r>
              <a:rPr lang="en-US" sz="2400" dirty="0" err="1"/>
              <a:t>va</a:t>
            </a:r>
            <a:r>
              <a:rPr lang="en-US" sz="2400" dirty="0"/>
              <a:t> </a:t>
            </a:r>
            <a:r>
              <a:rPr lang="en-US" sz="2400" dirty="0" err="1"/>
              <a:t>psixologik</a:t>
            </a:r>
            <a:r>
              <a:rPr lang="en-US" sz="2400" dirty="0"/>
              <a:t> </a:t>
            </a:r>
            <a:r>
              <a:rPr lang="en-US" sz="2400" dirty="0" err="1"/>
              <a:t>bilimlarga</a:t>
            </a:r>
            <a:r>
              <a:rPr lang="en-US" sz="2400" dirty="0"/>
              <a:t> </a:t>
            </a:r>
            <a:r>
              <a:rPr lang="en-US" sz="2400" dirty="0" err="1"/>
              <a:t>ega</a:t>
            </a:r>
            <a:r>
              <a:rPr lang="en-US" sz="2400" dirty="0"/>
              <a:t> </a:t>
            </a:r>
            <a:r>
              <a:rPr lang="en-US" sz="2400" dirty="0" err="1"/>
              <a:t>boiishi</a:t>
            </a:r>
            <a:r>
              <a:rPr lang="en-US" sz="2400" dirty="0"/>
              <a:t>, </a:t>
            </a:r>
            <a:r>
              <a:rPr lang="en-US" sz="2400" dirty="0" err="1"/>
              <a:t>hamda</a:t>
            </a:r>
            <a:r>
              <a:rPr lang="en-US" sz="2400" dirty="0"/>
              <a:t> </a:t>
            </a:r>
            <a:r>
              <a:rPr lang="en-US" sz="2400" dirty="0" err="1"/>
              <a:t>insoniylik</a:t>
            </a:r>
            <a:r>
              <a:rPr lang="en-US" sz="2400" dirty="0"/>
              <a:t>, </a:t>
            </a:r>
            <a:r>
              <a:rPr lang="en-US" sz="2400" dirty="0" err="1"/>
              <a:t>izlanuvchanlik</a:t>
            </a:r>
            <a:r>
              <a:rPr lang="en-US" sz="2400" dirty="0"/>
              <a:t> </a:t>
            </a:r>
            <a:r>
              <a:rPr lang="en-US" sz="2400" dirty="0" err="1"/>
              <a:t>va</a:t>
            </a:r>
            <a:r>
              <a:rPr lang="en-US" sz="2400" dirty="0"/>
              <a:t> </a:t>
            </a:r>
            <a:r>
              <a:rPr lang="en-US" sz="2400" dirty="0" err="1"/>
              <a:t>fidoyilikni</a:t>
            </a:r>
            <a:r>
              <a:rPr lang="en-US" sz="2400" dirty="0"/>
              <a:t> </a:t>
            </a:r>
            <a:r>
              <a:rPr lang="en-US" sz="2400" dirty="0" err="1"/>
              <a:t>o'zida</a:t>
            </a:r>
            <a:r>
              <a:rPr lang="en-US" sz="2400" dirty="0"/>
              <a:t> </a:t>
            </a:r>
            <a:r>
              <a:rPr lang="en-US" sz="2400" dirty="0" err="1"/>
              <a:t>tarkib</a:t>
            </a:r>
            <a:r>
              <a:rPr lang="en-US" sz="2400" dirty="0"/>
              <a:t> </a:t>
            </a:r>
            <a:r>
              <a:rPr lang="en-US" sz="2400" dirty="0" err="1"/>
              <a:t>toptirishi</a:t>
            </a:r>
            <a:r>
              <a:rPr lang="en-US" sz="2400" dirty="0"/>
              <a:t> </a:t>
            </a:r>
            <a:r>
              <a:rPr lang="en-US" sz="2400" dirty="0" err="1"/>
              <a:t>lozim</a:t>
            </a:r>
            <a:r>
              <a:rPr lang="en-US" sz="2400" dirty="0"/>
              <a:t>. I.P. </a:t>
            </a:r>
            <a:r>
              <a:rPr lang="en-US" sz="2400" dirty="0" err="1"/>
              <a:t>Rachenko</a:t>
            </a:r>
            <a:r>
              <a:rPr lang="en-US" sz="2400" dirty="0"/>
              <a:t> </a:t>
            </a:r>
            <a:r>
              <a:rPr lang="en-US" sz="2400" dirty="0" err="1"/>
              <a:t>pedagogik</a:t>
            </a:r>
            <a:r>
              <a:rPr lang="en-US" sz="2400" dirty="0"/>
              <a:t> </a:t>
            </a:r>
            <a:r>
              <a:rPr lang="en-US" sz="2400" dirty="0" err="1"/>
              <a:t>mahoratni</a:t>
            </a:r>
            <a:r>
              <a:rPr lang="en-US" sz="2400" dirty="0"/>
              <a:t> </a:t>
            </a:r>
            <a:r>
              <a:rPr lang="en-US" sz="2400" dirty="0" err="1"/>
              <a:t>peda­gogik</a:t>
            </a:r>
            <a:r>
              <a:rPr lang="en-US" sz="2400" dirty="0"/>
              <a:t> </a:t>
            </a:r>
            <a:r>
              <a:rPr lang="en-US" sz="2400" dirty="0" err="1"/>
              <a:t>san'atning</a:t>
            </a:r>
            <a:r>
              <a:rPr lang="en-US" sz="2400" dirty="0"/>
              <a:t> </a:t>
            </a:r>
            <a:r>
              <a:rPr lang="en-US" sz="2400" dirty="0" err="1"/>
              <a:t>bir</a:t>
            </a:r>
            <a:r>
              <a:rPr lang="en-US" sz="2400" dirty="0"/>
              <a:t> </a:t>
            </a:r>
            <a:r>
              <a:rPr lang="en-US" sz="2400" dirty="0" err="1"/>
              <a:t>qismi</a:t>
            </a:r>
            <a:r>
              <a:rPr lang="en-US" sz="2400" dirty="0"/>
              <a:t> </a:t>
            </a:r>
            <a:r>
              <a:rPr lang="en-US" sz="2400" dirty="0" err="1"/>
              <a:t>sifatida</a:t>
            </a:r>
            <a:r>
              <a:rPr lang="en-US" sz="2400" dirty="0"/>
              <a:t> </a:t>
            </a:r>
            <a:r>
              <a:rPr lang="en-US" sz="2400" dirty="0" err="1"/>
              <a:t>ta'riflab</a:t>
            </a:r>
            <a:r>
              <a:rPr lang="en-US" sz="2400" dirty="0"/>
              <a:t>, </a:t>
            </a:r>
            <a:r>
              <a:rPr lang="en-US" sz="2400" dirty="0" err="1"/>
              <a:t>shunday</a:t>
            </a:r>
            <a:r>
              <a:rPr lang="en-US" sz="2400" dirty="0"/>
              <a:t> </a:t>
            </a:r>
            <a:r>
              <a:rPr lang="en-US" sz="2400" dirty="0" err="1"/>
              <a:t>yozadi</a:t>
            </a:r>
            <a:r>
              <a:rPr lang="en-US" sz="2400" dirty="0"/>
              <a:t>: "pedagogic </a:t>
            </a:r>
            <a:r>
              <a:rPr lang="en-US" sz="2400" dirty="0" err="1"/>
              <a:t>mahorat</a:t>
            </a:r>
            <a:r>
              <a:rPr lang="en-US" sz="2400" dirty="0"/>
              <a:t> </a:t>
            </a:r>
            <a:r>
              <a:rPr lang="en-US" sz="2400" dirty="0" err="1"/>
              <a:t>deganda</a:t>
            </a:r>
            <a:r>
              <a:rPr lang="en-US" sz="2400" dirty="0"/>
              <a:t> </a:t>
            </a:r>
            <a:r>
              <a:rPr lang="en-US" sz="2400" dirty="0" err="1"/>
              <a:t>o'qituvchining</a:t>
            </a:r>
            <a:r>
              <a:rPr lang="en-US" sz="2400" dirty="0"/>
              <a:t> </a:t>
            </a:r>
            <a:r>
              <a:rPr lang="en-US" sz="2400" dirty="0" err="1"/>
              <a:t>pedagogik-psixologik</a:t>
            </a:r>
            <a:r>
              <a:rPr lang="en-US" sz="2400" dirty="0"/>
              <a:t> </a:t>
            </a:r>
            <a:r>
              <a:rPr lang="en-US" sz="2400" dirty="0" err="1"/>
              <a:t>bilimlarni</a:t>
            </a:r>
            <a:r>
              <a:rPr lang="en-US" sz="2400" dirty="0"/>
              <a:t>, </a:t>
            </a:r>
            <a:r>
              <a:rPr lang="en-US" sz="2400" dirty="0" err="1"/>
              <a:t>kasbiy</a:t>
            </a:r>
            <a:r>
              <a:rPr lang="en-US" sz="2400" dirty="0"/>
              <a:t> </a:t>
            </a:r>
            <a:r>
              <a:rPr lang="en-US" sz="2400" dirty="0" err="1"/>
              <a:t>malaka</a:t>
            </a:r>
            <a:r>
              <a:rPr lang="en-US" sz="2400" dirty="0"/>
              <a:t> </a:t>
            </a:r>
            <a:r>
              <a:rPr lang="en-US" sz="2400" dirty="0" err="1"/>
              <a:t>va</a:t>
            </a:r>
            <a:r>
              <a:rPr lang="en-US" sz="2400" dirty="0"/>
              <a:t> </a:t>
            </a:r>
            <a:r>
              <a:rPr lang="en-US" sz="2400" dirty="0" err="1"/>
              <a:t>ko'nikmalarni</a:t>
            </a:r>
            <a:r>
              <a:rPr lang="en-US" sz="2400" dirty="0"/>
              <a:t> </a:t>
            </a:r>
            <a:r>
              <a:rPr lang="en-US" sz="2400" dirty="0" err="1"/>
              <a:t>mukammal</a:t>
            </a:r>
            <a:r>
              <a:rPr lang="en-US" sz="2400" dirty="0"/>
              <a:t> </a:t>
            </a:r>
            <a:r>
              <a:rPr lang="en-US" sz="2400" dirty="0" err="1"/>
              <a:t>egallashi</a:t>
            </a:r>
            <a:r>
              <a:rPr lang="en-US" sz="2400" dirty="0"/>
              <a:t>, </a:t>
            </a:r>
            <a:r>
              <a:rPr lang="en-US" sz="2400" dirty="0" err="1"/>
              <a:t>o'z</a:t>
            </a:r>
            <a:r>
              <a:rPr lang="en-US" sz="2400" dirty="0"/>
              <a:t> </a:t>
            </a:r>
            <a:r>
              <a:rPr lang="en-US" sz="2400" dirty="0" err="1"/>
              <a:t>kasbiga</a:t>
            </a:r>
            <a:r>
              <a:rPr lang="en-US" sz="2400" dirty="0"/>
              <a:t> </a:t>
            </a:r>
            <a:r>
              <a:rPr lang="en-US" sz="2400" dirty="0" err="1"/>
              <a:t>qiziqishi</a:t>
            </a:r>
            <a:r>
              <a:rPr lang="en-US" sz="2400" dirty="0"/>
              <a:t>, </a:t>
            </a:r>
            <a:r>
              <a:rPr lang="en-US" sz="2400" dirty="0" err="1"/>
              <a:t>rivojlangan</a:t>
            </a:r>
            <a:r>
              <a:rPr lang="en-US" sz="2400" dirty="0"/>
              <a:t> </a:t>
            </a:r>
            <a:r>
              <a:rPr lang="en-US" sz="2400" dirty="0" err="1"/>
              <a:t>pedagogik</a:t>
            </a:r>
            <a:r>
              <a:rPr lang="en-US" sz="2400" dirty="0"/>
              <a:t> </a:t>
            </a:r>
            <a:r>
              <a:rPr lang="en-US" sz="2400" dirty="0" err="1"/>
              <a:t>fikrlashi</a:t>
            </a:r>
            <a:r>
              <a:rPr lang="en-US" sz="2400" dirty="0"/>
              <a:t> </a:t>
            </a:r>
            <a:r>
              <a:rPr lang="en-US" sz="2400" dirty="0" err="1"/>
              <a:t>va</a:t>
            </a:r>
            <a:r>
              <a:rPr lang="en-US" sz="2400" dirty="0"/>
              <a:t> </a:t>
            </a:r>
            <a:r>
              <a:rPr lang="en-US" sz="2400" dirty="0" err="1"/>
              <a:t>intuitsiyaci</a:t>
            </a:r>
            <a:r>
              <a:rPr lang="en-US" sz="2400" dirty="0"/>
              <a:t>, </a:t>
            </a:r>
            <a:r>
              <a:rPr lang="en-US" sz="2400" dirty="0" err="1"/>
              <a:t>hayotga</a:t>
            </a:r>
            <a:r>
              <a:rPr lang="en-US" sz="2400" dirty="0"/>
              <a:t> </a:t>
            </a:r>
            <a:r>
              <a:rPr lang="en-US" sz="2400" dirty="0" err="1"/>
              <a:t>axloqiy-estetik</a:t>
            </a:r>
            <a:r>
              <a:rPr lang="en-US" sz="2400" dirty="0"/>
              <a:t> </a:t>
            </a:r>
            <a:r>
              <a:rPr lang="en-US" sz="2400" dirty="0" err="1"/>
              <a:t>munosabatda</a:t>
            </a:r>
            <a:r>
              <a:rPr lang="en-US" sz="2400" dirty="0"/>
              <a:t> </a:t>
            </a:r>
            <a:r>
              <a:rPr lang="en-US" sz="2400" dirty="0" err="1"/>
              <a:t>bo'lishi</a:t>
            </a:r>
            <a:r>
              <a:rPr lang="en-US" sz="2400" dirty="0"/>
              <a:t>, </a:t>
            </a:r>
            <a:r>
              <a:rPr lang="en-US" sz="2400" dirty="0" err="1"/>
              <a:t>o'z</a:t>
            </a:r>
            <a:r>
              <a:rPr lang="en-US" sz="2400" dirty="0"/>
              <a:t> </a:t>
            </a:r>
            <a:r>
              <a:rPr lang="en-US" sz="2400" dirty="0" err="1"/>
              <a:t>fikr-mulohazasiga</a:t>
            </a:r>
            <a:r>
              <a:rPr lang="en-US" sz="2400" dirty="0"/>
              <a:t> </a:t>
            </a:r>
            <a:r>
              <a:rPr lang="en-US" sz="2400" dirty="0" err="1"/>
              <a:t>ishonchi</a:t>
            </a:r>
            <a:r>
              <a:rPr lang="en-US" sz="2400" dirty="0"/>
              <a:t> </a:t>
            </a:r>
            <a:r>
              <a:rPr lang="en-US" sz="2400" dirty="0" err="1"/>
              <a:t>va</a:t>
            </a:r>
            <a:r>
              <a:rPr lang="en-US" sz="2400" dirty="0"/>
              <a:t> </a:t>
            </a:r>
            <a:r>
              <a:rPr lang="en-US" sz="2400" dirty="0" err="1"/>
              <a:t>qat'iy</a:t>
            </a:r>
            <a:r>
              <a:rPr lang="en-US" sz="2400" dirty="0"/>
              <a:t> </a:t>
            </a:r>
            <a:r>
              <a:rPr lang="en-US" sz="2400" dirty="0" err="1"/>
              <a:t>irodasi</a:t>
            </a:r>
            <a:r>
              <a:rPr lang="en-US" sz="2400" dirty="0"/>
              <a:t> </a:t>
            </a:r>
            <a:r>
              <a:rPr lang="en-US" sz="2400" dirty="0" err="1"/>
              <a:t>tushuniladi</a:t>
            </a:r>
            <a:r>
              <a:rPr lang="en-US" sz="2400" dirty="0"/>
              <a:t>". </a:t>
            </a:r>
            <a:r>
              <a:rPr lang="en-US" sz="2400" dirty="0" err="1"/>
              <a:t>Tadqiqotchilarning</a:t>
            </a:r>
            <a:r>
              <a:rPr lang="en-US" sz="2400" dirty="0"/>
              <a:t> </a:t>
            </a:r>
            <a:r>
              <a:rPr lang="en-US" sz="2400" dirty="0" err="1"/>
              <a:t>fikriga</a:t>
            </a:r>
            <a:r>
              <a:rPr lang="en-US" sz="2400" dirty="0"/>
              <a:t> </a:t>
            </a:r>
            <a:r>
              <a:rPr lang="en-US" sz="2400" dirty="0" err="1"/>
              <a:t>ko'ra</a:t>
            </a:r>
            <a:r>
              <a:rPr lang="en-US" sz="2400" dirty="0"/>
              <a:t>, </a:t>
            </a:r>
            <a:r>
              <a:rPr lang="en-US" sz="2400" dirty="0" err="1"/>
              <a:t>quyidagi</a:t>
            </a:r>
            <a:r>
              <a:rPr lang="en-US" sz="2400" dirty="0"/>
              <a:t> </a:t>
            </a:r>
            <a:r>
              <a:rPr lang="en-US" sz="2400" dirty="0" err="1"/>
              <a:t>to'rtta</a:t>
            </a:r>
            <a:r>
              <a:rPr lang="en-US" sz="2400" dirty="0"/>
              <a:t> </a:t>
            </a:r>
            <a:r>
              <a:rPr lang="en-US" sz="2400" dirty="0" err="1"/>
              <a:t>kompo-nent</a:t>
            </a:r>
            <a:r>
              <a:rPr lang="en-US" sz="2400" dirty="0"/>
              <a:t> </a:t>
            </a:r>
            <a:r>
              <a:rPr lang="en-US" sz="2400" dirty="0" err="1"/>
              <a:t>pedagogik</a:t>
            </a:r>
            <a:r>
              <a:rPr lang="en-US" sz="2400" dirty="0"/>
              <a:t> </a:t>
            </a:r>
            <a:r>
              <a:rPr lang="en-US" sz="2400" dirty="0" err="1"/>
              <a:t>mahoratning</a:t>
            </a:r>
            <a:r>
              <a:rPr lang="en-US" sz="2400" dirty="0"/>
              <a:t> </a:t>
            </a:r>
            <a:r>
              <a:rPr lang="en-US" sz="2400" b="1" dirty="0" err="1"/>
              <a:t>asosiy</a:t>
            </a:r>
            <a:r>
              <a:rPr lang="en-US" sz="2400" b="1" dirty="0"/>
              <a:t> </a:t>
            </a:r>
            <a:r>
              <a:rPr lang="en-US" sz="2400" b="1" dirty="0" err="1"/>
              <a:t>tashkil</a:t>
            </a:r>
            <a:r>
              <a:rPr lang="en-US" sz="2400" b="1" dirty="0"/>
              <a:t> </a:t>
            </a:r>
            <a:r>
              <a:rPr lang="en-US" sz="2400" dirty="0" err="1"/>
              <a:t>etuvchilari</a:t>
            </a:r>
            <a:r>
              <a:rPr lang="en-US" sz="2400" dirty="0"/>
              <a:t> </a:t>
            </a:r>
            <a:r>
              <a:rPr lang="en-US" sz="2400" dirty="0" err="1" smtClean="0"/>
              <a:t>hisoblanadi</a:t>
            </a:r>
            <a:r>
              <a:rPr lang="en-US" sz="2400" dirty="0"/>
              <a:t>.</a:t>
            </a:r>
            <a:endParaRPr lang="ru-RU" sz="2400" dirty="0"/>
          </a:p>
        </p:txBody>
      </p:sp>
    </p:spTree>
    <p:extLst>
      <p:ext uri="{BB962C8B-B14F-4D97-AF65-F5344CB8AC3E}">
        <p14:creationId xmlns:p14="http://schemas.microsoft.com/office/powerpoint/2010/main" val="801805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1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2708920"/>
            <a:ext cx="8339764" cy="3754874"/>
          </a:xfrm>
          <a:prstGeom prst="rect">
            <a:avLst/>
          </a:prstGeom>
        </p:spPr>
        <p:txBody>
          <a:bodyPr wrap="square">
            <a:spAutoFit/>
          </a:bodyPr>
          <a:lstStyle/>
          <a:p>
            <a:pPr marL="457200" lvl="0" indent="-457200">
              <a:buFont typeface="Arial" panose="020B0604020202020204" pitchFamily="34" charset="0"/>
              <a:buChar char="•"/>
            </a:pPr>
            <a:r>
              <a:rPr lang="en-US" sz="3400" dirty="0" err="1" smtClean="0">
                <a:solidFill>
                  <a:srgbClr val="C00000"/>
                </a:solidFill>
                <a:latin typeface="Times New Roman" panose="02020603050405020304" pitchFamily="18" charset="0"/>
                <a:cs typeface="Times New Roman" panose="02020603050405020304" pitchFamily="18" charset="0"/>
              </a:rPr>
              <a:t>O'qituvchilik</a:t>
            </a:r>
            <a:r>
              <a:rPr lang="en-US" sz="3400" dirty="0" smtClean="0">
                <a:solidFill>
                  <a:srgbClr val="C00000"/>
                </a:solidFill>
                <a:latin typeface="Times New Roman" panose="02020603050405020304" pitchFamily="18" charset="0"/>
                <a:cs typeface="Times New Roman" panose="02020603050405020304" pitchFamily="18" charset="0"/>
              </a:rPr>
              <a:t> </a:t>
            </a:r>
            <a:r>
              <a:rPr lang="en-US" sz="3400" dirty="0" err="1">
                <a:solidFill>
                  <a:srgbClr val="C00000"/>
                </a:solidFill>
                <a:latin typeface="Times New Roman" panose="02020603050405020304" pitchFamily="18" charset="0"/>
                <a:cs typeface="Times New Roman" panose="02020603050405020304" pitchFamily="18" charset="0"/>
              </a:rPr>
              <a:t>kasbiga</a:t>
            </a:r>
            <a:r>
              <a:rPr lang="en-US" sz="3400" dirty="0">
                <a:solidFill>
                  <a:srgbClr val="C00000"/>
                </a:solidFill>
                <a:latin typeface="Times New Roman" panose="02020603050405020304" pitchFamily="18" charset="0"/>
                <a:cs typeface="Times New Roman" panose="02020603050405020304" pitchFamily="18" charset="0"/>
              </a:rPr>
              <a:t> </a:t>
            </a:r>
            <a:r>
              <a:rPr lang="en-US" sz="3400" dirty="0" err="1">
                <a:solidFill>
                  <a:srgbClr val="C00000"/>
                </a:solidFill>
                <a:latin typeface="Times New Roman" panose="02020603050405020304" pitchFamily="18" charset="0"/>
                <a:cs typeface="Times New Roman" panose="02020603050405020304" pitchFamily="18" charset="0"/>
              </a:rPr>
              <a:t>sadoqat</a:t>
            </a:r>
            <a:r>
              <a:rPr lang="en-US" sz="3400" dirty="0">
                <a:solidFill>
                  <a:srgbClr val="C00000"/>
                </a:solidFill>
                <a:latin typeface="Times New Roman" panose="02020603050405020304" pitchFamily="18" charset="0"/>
                <a:cs typeface="Times New Roman" panose="02020603050405020304" pitchFamily="18" charset="0"/>
              </a:rPr>
              <a:t>;</a:t>
            </a:r>
            <a:endParaRPr lang="ru-RU" sz="3400" dirty="0">
              <a:solidFill>
                <a:srgbClr val="C00000"/>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en-US" sz="3400" dirty="0" err="1">
                <a:solidFill>
                  <a:srgbClr val="00B0F0"/>
                </a:solidFill>
                <a:latin typeface="Times New Roman" panose="02020603050405020304" pitchFamily="18" charset="0"/>
                <a:cs typeface="Times New Roman" panose="02020603050405020304" pitchFamily="18" charset="0"/>
              </a:rPr>
              <a:t>o'z</a:t>
            </a:r>
            <a:r>
              <a:rPr lang="en-US" sz="3400" dirty="0">
                <a:solidFill>
                  <a:srgbClr val="00B0F0"/>
                </a:solidFill>
                <a:latin typeface="Times New Roman" panose="02020603050405020304" pitchFamily="18" charset="0"/>
                <a:cs typeface="Times New Roman" panose="02020603050405020304" pitchFamily="18" charset="0"/>
              </a:rPr>
              <a:t> </a:t>
            </a:r>
            <a:r>
              <a:rPr lang="en-US" sz="3400" dirty="0" err="1">
                <a:solidFill>
                  <a:srgbClr val="00B0F0"/>
                </a:solidFill>
                <a:latin typeface="Times New Roman" panose="02020603050405020304" pitchFamily="18" charset="0"/>
                <a:cs typeface="Times New Roman" panose="02020603050405020304" pitchFamily="18" charset="0"/>
              </a:rPr>
              <a:t>fanining</a:t>
            </a:r>
            <a:r>
              <a:rPr lang="en-US" sz="3400" dirty="0">
                <a:solidFill>
                  <a:srgbClr val="00B0F0"/>
                </a:solidFill>
                <a:latin typeface="Times New Roman" panose="02020603050405020304" pitchFamily="18" charset="0"/>
                <a:cs typeface="Times New Roman" panose="02020603050405020304" pitchFamily="18" charset="0"/>
              </a:rPr>
              <a:t> </a:t>
            </a:r>
            <a:r>
              <a:rPr lang="en-US" sz="3400" dirty="0" err="1">
                <a:solidFill>
                  <a:srgbClr val="00B0F0"/>
                </a:solidFill>
                <a:latin typeface="Times New Roman" panose="02020603050405020304" pitchFamily="18" charset="0"/>
                <a:cs typeface="Times New Roman" panose="02020603050405020304" pitchFamily="18" charset="0"/>
              </a:rPr>
              <a:t>o'qitish</a:t>
            </a:r>
            <a:r>
              <a:rPr lang="en-US" sz="3400" dirty="0">
                <a:solidFill>
                  <a:srgbClr val="00B0F0"/>
                </a:solidFill>
                <a:latin typeface="Times New Roman" panose="02020603050405020304" pitchFamily="18" charset="0"/>
                <a:cs typeface="Times New Roman" panose="02020603050405020304" pitchFamily="18" charset="0"/>
              </a:rPr>
              <a:t> </a:t>
            </a:r>
            <a:r>
              <a:rPr lang="en-US" sz="3400" dirty="0" err="1">
                <a:solidFill>
                  <a:srgbClr val="00B0F0"/>
                </a:solidFill>
                <a:latin typeface="Times New Roman" panose="02020603050405020304" pitchFamily="18" charset="0"/>
                <a:cs typeface="Times New Roman" panose="02020603050405020304" pitchFamily="18" charset="0"/>
              </a:rPr>
              <a:t>metodikasini</a:t>
            </a:r>
            <a:r>
              <a:rPr lang="en-US" sz="3400" dirty="0">
                <a:solidFill>
                  <a:srgbClr val="00B0F0"/>
                </a:solidFill>
                <a:latin typeface="Times New Roman" panose="02020603050405020304" pitchFamily="18" charset="0"/>
                <a:cs typeface="Times New Roman" panose="02020603050405020304" pitchFamily="18" charset="0"/>
              </a:rPr>
              <a:t> </a:t>
            </a:r>
            <a:r>
              <a:rPr lang="en-US" sz="3400" dirty="0" err="1">
                <a:solidFill>
                  <a:srgbClr val="00B0F0"/>
                </a:solidFill>
                <a:latin typeface="Times New Roman" panose="02020603050405020304" pitchFamily="18" charset="0"/>
                <a:cs typeface="Times New Roman" panose="02020603050405020304" pitchFamily="18" charset="0"/>
              </a:rPr>
              <a:t>mukammal</a:t>
            </a:r>
            <a:r>
              <a:rPr lang="en-US" sz="3400" dirty="0">
                <a:solidFill>
                  <a:srgbClr val="00B0F0"/>
                </a:solidFill>
                <a:latin typeface="Times New Roman" panose="02020603050405020304" pitchFamily="18" charset="0"/>
                <a:cs typeface="Times New Roman" panose="02020603050405020304" pitchFamily="18" charset="0"/>
              </a:rPr>
              <a:t> </a:t>
            </a:r>
            <a:r>
              <a:rPr lang="en-US" sz="3400" dirty="0" err="1">
                <a:solidFill>
                  <a:srgbClr val="00B0F0"/>
                </a:solidFill>
                <a:latin typeface="Times New Roman" panose="02020603050405020304" pitchFamily="18" charset="0"/>
                <a:cs typeface="Times New Roman" panose="02020603050405020304" pitchFamily="18" charset="0"/>
              </a:rPr>
              <a:t>bilishi</a:t>
            </a:r>
            <a:r>
              <a:rPr lang="en-US" sz="3400" dirty="0">
                <a:solidFill>
                  <a:srgbClr val="00B0F0"/>
                </a:solidFill>
                <a:latin typeface="Times New Roman" panose="02020603050405020304" pitchFamily="18" charset="0"/>
                <a:cs typeface="Times New Roman" panose="02020603050405020304" pitchFamily="18" charset="0"/>
              </a:rPr>
              <a:t>;</a:t>
            </a:r>
            <a:endParaRPr lang="ru-RU" sz="3400" dirty="0">
              <a:solidFill>
                <a:srgbClr val="00B0F0"/>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en-US" sz="3400" dirty="0" err="1">
                <a:solidFill>
                  <a:srgbClr val="002060"/>
                </a:solidFill>
                <a:latin typeface="Times New Roman" panose="02020603050405020304" pitchFamily="18" charset="0"/>
                <a:cs typeface="Times New Roman" panose="02020603050405020304" pitchFamily="18" charset="0"/>
              </a:rPr>
              <a:t>pedagogik</a:t>
            </a:r>
            <a:r>
              <a:rPr lang="en-US" sz="3400" dirty="0">
                <a:solidFill>
                  <a:srgbClr val="002060"/>
                </a:solidFill>
                <a:latin typeface="Times New Roman" panose="02020603050405020304" pitchFamily="18" charset="0"/>
                <a:cs typeface="Times New Roman" panose="02020603050405020304" pitchFamily="18" charset="0"/>
              </a:rPr>
              <a:t> </a:t>
            </a:r>
            <a:r>
              <a:rPr lang="en-US" sz="3400" dirty="0" err="1">
                <a:solidFill>
                  <a:srgbClr val="002060"/>
                </a:solidFill>
                <a:latin typeface="Times New Roman" panose="02020603050405020304" pitchFamily="18" charset="0"/>
                <a:cs typeface="Times New Roman" panose="02020603050405020304" pitchFamily="18" charset="0"/>
              </a:rPr>
              <a:t>qobiliyatlarini</a:t>
            </a:r>
            <a:r>
              <a:rPr lang="en-US" sz="3400" dirty="0">
                <a:solidFill>
                  <a:srgbClr val="002060"/>
                </a:solidFill>
                <a:latin typeface="Times New Roman" panose="02020603050405020304" pitchFamily="18" charset="0"/>
                <a:cs typeface="Times New Roman" panose="02020603050405020304" pitchFamily="18" charset="0"/>
              </a:rPr>
              <a:t> </a:t>
            </a:r>
            <a:r>
              <a:rPr lang="en-US" sz="3400" dirty="0" err="1">
                <a:solidFill>
                  <a:srgbClr val="002060"/>
                </a:solidFill>
                <a:latin typeface="Times New Roman" panose="02020603050405020304" pitchFamily="18" charset="0"/>
                <a:cs typeface="Times New Roman" panose="02020603050405020304" pitchFamily="18" charset="0"/>
              </a:rPr>
              <a:t>namoyish</a:t>
            </a:r>
            <a:r>
              <a:rPr lang="en-US" sz="3400" dirty="0">
                <a:solidFill>
                  <a:srgbClr val="002060"/>
                </a:solidFill>
                <a:latin typeface="Times New Roman" panose="02020603050405020304" pitchFamily="18" charset="0"/>
                <a:cs typeface="Times New Roman" panose="02020603050405020304" pitchFamily="18" charset="0"/>
              </a:rPr>
              <a:t> eta </a:t>
            </a:r>
            <a:r>
              <a:rPr lang="en-US" sz="3400" dirty="0" err="1">
                <a:solidFill>
                  <a:srgbClr val="002060"/>
                </a:solidFill>
                <a:latin typeface="Times New Roman" panose="02020603050405020304" pitchFamily="18" charset="0"/>
                <a:cs typeface="Times New Roman" panose="02020603050405020304" pitchFamily="18" charset="0"/>
              </a:rPr>
              <a:t>olishi</a:t>
            </a:r>
            <a:r>
              <a:rPr lang="en-US" sz="3400" dirty="0">
                <a:solidFill>
                  <a:srgbClr val="002060"/>
                </a:solidFill>
                <a:latin typeface="Times New Roman" panose="02020603050405020304" pitchFamily="18" charset="0"/>
                <a:cs typeface="Times New Roman" panose="02020603050405020304" pitchFamily="18" charset="0"/>
              </a:rPr>
              <a:t>;</a:t>
            </a:r>
            <a:endParaRPr lang="ru-RU" sz="3400" dirty="0">
              <a:solidFill>
                <a:srgbClr val="002060"/>
              </a:solidFill>
              <a:latin typeface="Times New Roman" panose="02020603050405020304" pitchFamily="18" charset="0"/>
              <a:cs typeface="Times New Roman" panose="02020603050405020304" pitchFamily="18" charset="0"/>
            </a:endParaRPr>
          </a:p>
          <a:p>
            <a:pPr marL="457200" lvl="0" indent="-457200">
              <a:buFont typeface="Arial" panose="020B0604020202020204" pitchFamily="34" charset="0"/>
              <a:buChar char="•"/>
            </a:pPr>
            <a:r>
              <a:rPr lang="en-US" sz="3400" dirty="0" err="1">
                <a:solidFill>
                  <a:srgbClr val="7030A0"/>
                </a:solidFill>
                <a:latin typeface="Times New Roman" panose="02020603050405020304" pitchFamily="18" charset="0"/>
                <a:cs typeface="Times New Roman" panose="02020603050405020304" pitchFamily="18" charset="0"/>
              </a:rPr>
              <a:t>pedagogik</a:t>
            </a:r>
            <a:r>
              <a:rPr lang="en-US" sz="3400" dirty="0">
                <a:solidFill>
                  <a:srgbClr val="7030A0"/>
                </a:solidFill>
                <a:latin typeface="Times New Roman" panose="02020603050405020304" pitchFamily="18" charset="0"/>
                <a:cs typeface="Times New Roman" panose="02020603050405020304" pitchFamily="18" charset="0"/>
              </a:rPr>
              <a:t> </a:t>
            </a:r>
            <a:r>
              <a:rPr lang="en-US" sz="3400" dirty="0" err="1">
                <a:solidFill>
                  <a:srgbClr val="7030A0"/>
                </a:solidFill>
                <a:latin typeface="Times New Roman" panose="02020603050405020304" pitchFamily="18" charset="0"/>
                <a:cs typeface="Times New Roman" panose="02020603050405020304" pitchFamily="18" charset="0"/>
              </a:rPr>
              <a:t>texnikani</a:t>
            </a:r>
            <a:r>
              <a:rPr lang="en-US" sz="3400" dirty="0">
                <a:solidFill>
                  <a:srgbClr val="7030A0"/>
                </a:solidFill>
                <a:latin typeface="Times New Roman" panose="02020603050405020304" pitchFamily="18" charset="0"/>
                <a:cs typeface="Times New Roman" panose="02020603050405020304" pitchFamily="18" charset="0"/>
              </a:rPr>
              <a:t> </a:t>
            </a:r>
            <a:r>
              <a:rPr lang="en-US" sz="3400" dirty="0" err="1">
                <a:solidFill>
                  <a:srgbClr val="7030A0"/>
                </a:solidFill>
                <a:latin typeface="Times New Roman" panose="02020603050405020304" pitchFamily="18" charset="0"/>
                <a:cs typeface="Times New Roman" panose="02020603050405020304" pitchFamily="18" charset="0"/>
              </a:rPr>
              <a:t>o'z</a:t>
            </a:r>
            <a:r>
              <a:rPr lang="en-US" sz="3400" dirty="0">
                <a:solidFill>
                  <a:srgbClr val="7030A0"/>
                </a:solidFill>
                <a:latin typeface="Times New Roman" panose="02020603050405020304" pitchFamily="18" charset="0"/>
                <a:cs typeface="Times New Roman" panose="02020603050405020304" pitchFamily="18" charset="0"/>
              </a:rPr>
              <a:t> </a:t>
            </a:r>
            <a:r>
              <a:rPr lang="en-US" sz="3400" dirty="0" err="1">
                <a:solidFill>
                  <a:srgbClr val="7030A0"/>
                </a:solidFill>
                <a:latin typeface="Times New Roman" panose="02020603050405020304" pitchFamily="18" charset="0"/>
                <a:cs typeface="Times New Roman" panose="02020603050405020304" pitchFamily="18" charset="0"/>
              </a:rPr>
              <a:t>o'rnida</a:t>
            </a:r>
            <a:r>
              <a:rPr lang="en-US" sz="3400" dirty="0">
                <a:solidFill>
                  <a:srgbClr val="7030A0"/>
                </a:solidFill>
                <a:latin typeface="Times New Roman" panose="02020603050405020304" pitchFamily="18" charset="0"/>
                <a:cs typeface="Times New Roman" panose="02020603050405020304" pitchFamily="18" charset="0"/>
              </a:rPr>
              <a:t> </a:t>
            </a:r>
            <a:r>
              <a:rPr lang="en-US" sz="3400" dirty="0" err="1">
                <a:solidFill>
                  <a:srgbClr val="7030A0"/>
                </a:solidFill>
                <a:latin typeface="Times New Roman" panose="02020603050405020304" pitchFamily="18" charset="0"/>
                <a:cs typeface="Times New Roman" panose="02020603050405020304" pitchFamily="18" charset="0"/>
              </a:rPr>
              <a:t>qo'llay</a:t>
            </a:r>
            <a:r>
              <a:rPr lang="en-US" sz="3400" dirty="0">
                <a:solidFill>
                  <a:srgbClr val="7030A0"/>
                </a:solidFill>
                <a:latin typeface="Times New Roman" panose="02020603050405020304" pitchFamily="18" charset="0"/>
                <a:cs typeface="Times New Roman" panose="02020603050405020304" pitchFamily="18" charset="0"/>
              </a:rPr>
              <a:t> </a:t>
            </a:r>
            <a:r>
              <a:rPr lang="en-US" sz="3400" dirty="0" err="1">
                <a:solidFill>
                  <a:srgbClr val="7030A0"/>
                </a:solidFill>
                <a:latin typeface="Times New Roman" panose="02020603050405020304" pitchFamily="18" charset="0"/>
                <a:cs typeface="Times New Roman" panose="02020603050405020304" pitchFamily="18" charset="0"/>
              </a:rPr>
              <a:t>bilishi</a:t>
            </a:r>
            <a:r>
              <a:rPr lang="en-US" sz="3400" dirty="0">
                <a:solidFill>
                  <a:srgbClr val="7030A0"/>
                </a:solidFill>
                <a:latin typeface="Times New Roman" panose="02020603050405020304" pitchFamily="18" charset="0"/>
                <a:cs typeface="Times New Roman" panose="02020603050405020304" pitchFamily="18" charset="0"/>
              </a:rPr>
              <a:t>.</a:t>
            </a:r>
            <a:endParaRPr lang="ru-RU" sz="3400" dirty="0">
              <a:solidFill>
                <a:srgbClr val="7030A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465061" y="836712"/>
            <a:ext cx="8231797" cy="1754326"/>
          </a:xfrm>
          <a:prstGeom prst="rect">
            <a:avLst/>
          </a:prstGeom>
        </p:spPr>
        <p:txBody>
          <a:bodyPr wrap="square">
            <a:spAutoFit/>
          </a:bodyPr>
          <a:lstStyle/>
          <a:p>
            <a:pPr algn="ctr"/>
            <a:r>
              <a:rPr lang="en-US" sz="3600" b="1" dirty="0">
                <a:solidFill>
                  <a:schemeClr val="bg1">
                    <a:lumMod val="25000"/>
                  </a:schemeClr>
                </a:solidFill>
              </a:rPr>
              <a:t>PEDAGOGIK MAHORATNING TASHKIL </a:t>
            </a:r>
            <a:r>
              <a:rPr lang="en-US" sz="3600" b="1" dirty="0" smtClean="0">
                <a:solidFill>
                  <a:schemeClr val="bg1">
                    <a:lumMod val="25000"/>
                  </a:schemeClr>
                </a:solidFill>
              </a:rPr>
              <a:t>ETUVCHI KOMPONENTLAR</a:t>
            </a:r>
            <a:endParaRPr lang="ru-RU" sz="3600" dirty="0">
              <a:solidFill>
                <a:schemeClr val="bg1">
                  <a:lumMod val="25000"/>
                </a:schemeClr>
              </a:solidFill>
            </a:endParaRPr>
          </a:p>
        </p:txBody>
      </p:sp>
    </p:spTree>
    <p:custDataLst>
      <p:tags r:id="rId1"/>
    </p:custDataLst>
    <p:extLst>
      <p:ext uri="{BB962C8B-B14F-4D97-AF65-F5344CB8AC3E}">
        <p14:creationId xmlns:p14="http://schemas.microsoft.com/office/powerpoint/2010/main" val="34850896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1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980728"/>
            <a:ext cx="8280920" cy="5019131"/>
          </a:xfrm>
          <a:prstGeom prst="rect">
            <a:avLst/>
          </a:prstGeom>
        </p:spPr>
        <p:txBody>
          <a:bodyPr wrap="square">
            <a:spAutoFit/>
          </a:bodyPr>
          <a:lstStyle/>
          <a:p>
            <a:pPr indent="449580" algn="just">
              <a:lnSpc>
                <a:spcPct val="115000"/>
              </a:lnSpc>
              <a:spcAft>
                <a:spcPts val="1000"/>
              </a:spcAft>
            </a:pP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shaxsni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shakllantirish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jamiyat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manfaat-lari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yo'lida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ijtimoiy-foydali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mehnatga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layoqatli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kadr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darajasigacha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tarbiyalash-ko'p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qirrali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murakkab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jarayondir</a:t>
            </a:r>
            <a:r>
              <a:rPr lang="en-US" sz="2000" dirty="0">
                <a:latin typeface="Times New Roman" panose="02020603050405020304" pitchFamily="18" charset="0"/>
                <a:cs typeface="Times New Roman" panose="02020603050405020304" pitchFamily="18" charset="0"/>
              </a:rPr>
              <a:t>. Bu </a:t>
            </a:r>
            <a:r>
              <a:rPr lang="en-US" sz="2000" dirty="0" err="1">
                <a:latin typeface="Times New Roman" panose="02020603050405020304" pitchFamily="18" charset="0"/>
                <a:cs typeface="Times New Roman" panose="02020603050405020304" pitchFamily="18" charset="0"/>
              </a:rPr>
              <a:t>borada</a:t>
            </a:r>
            <a:r>
              <a:rPr lang="en-US" sz="2000" dirty="0">
                <a:latin typeface="Times New Roman" panose="02020603050405020304" pitchFamily="18" charset="0"/>
                <a:cs typeface="Times New Roman" panose="02020603050405020304" pitchFamily="18" charset="0"/>
              </a:rPr>
              <a:t> yurt-</a:t>
            </a:r>
            <a:r>
              <a:rPr lang="en-US" sz="2000" dirty="0" err="1">
                <a:latin typeface="Times New Roman" panose="02020603050405020304" pitchFamily="18" charset="0"/>
                <a:cs typeface="Times New Roman" panose="02020603050405020304" pitchFamily="18" charset="0"/>
              </a:rPr>
              <a:t>boshimiz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l.A.Karimovning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iborasini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o'rinlidir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Kadrlar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uzoq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etadigan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jarayon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u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birimizdan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astoydil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betinim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mashaqqatli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mehnatni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Darhaqiqat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tomondan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tuzilmalari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hamda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ijti­moiy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tashkilotlar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ayniqsa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mutasaddilarining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zim-masiga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a:t>
            </a:r>
            <a:r>
              <a:rPr lang="en-US" sz="2000" dirty="0">
                <a:latin typeface="Times New Roman" panose="02020603050405020304" pitchFamily="18" charset="0"/>
                <a:cs typeface="Times New Roman" panose="02020603050405020304" pitchFamily="18" charset="0"/>
              </a:rPr>
              <a:t> masala </a:t>
            </a:r>
            <a:r>
              <a:rPr lang="en-US" sz="2000" dirty="0" err="1">
                <a:latin typeface="Times New Roman" panose="02020603050405020304" pitchFamily="18" charset="0"/>
                <a:cs typeface="Times New Roman" panose="02020603050405020304" pitchFamily="18" charset="0"/>
              </a:rPr>
              <a:t>yuksak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mas'uliyat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yuklaydi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tizimini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takomillashtirish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mazmunini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chuqurlashtirish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hamda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ko'pgina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tashkiliy-tarbiyaviy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nazarda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tutiladi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lkkinchi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tomon­dan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bevosita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ushbu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oshirishga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burchli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pedagog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kadrlar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zaxirasini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shakllantirish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zamon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talablari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hamnafas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tarzda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kasbiy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faoliyat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yuritishga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jamiyat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zimmasidagi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ulkan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ijtimoiy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Kadrlar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bog'liq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joriy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istiqboldagi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iborat</a:t>
            </a:r>
            <a:r>
              <a:rPr lang="en-US" sz="2000" dirty="0">
                <a:latin typeface="Times New Roman" panose="02020603050405020304" pitchFamily="18" charset="0"/>
                <a:cs typeface="Times New Roman" panose="02020603050405020304" pitchFamily="18" charset="0"/>
              </a:rPr>
              <a:t>:</a:t>
            </a:r>
            <a:endParaRPr lang="uz-Cyrl-UZ"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332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
                                        <p:tgtEl>
                                          <p:spTgt spid="4"/>
                                        </p:tgtEl>
                                      </p:cBhvr>
                                    </p:animEffect>
                                    <p:anim calcmode="lin" valueType="num">
                                      <p:cBhvr>
                                        <p:cTn id="8" dur="10" fill="hold"/>
                                        <p:tgtEl>
                                          <p:spTgt spid="4"/>
                                        </p:tgtEl>
                                        <p:attrNameLst>
                                          <p:attrName>ppt_x</p:attrName>
                                        </p:attrNameLst>
                                      </p:cBhvr>
                                      <p:tavLst>
                                        <p:tav tm="0">
                                          <p:val>
                                            <p:strVal val="#ppt_x"/>
                                          </p:val>
                                        </p:tav>
                                        <p:tav tm="100000">
                                          <p:val>
                                            <p:strVal val="#ppt_x"/>
                                          </p:val>
                                        </p:tav>
                                      </p:tavLst>
                                    </p:anim>
                                    <p:anim calcmode="lin" valueType="num">
                                      <p:cBhvr>
                                        <p:cTn id="9" dur="1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51521" y="836712"/>
            <a:ext cx="8776570" cy="5847755"/>
          </a:xfrm>
          <a:prstGeom prst="rect">
            <a:avLst/>
          </a:prstGeom>
        </p:spPr>
        <p:txBody>
          <a:bodyPr wrap="square">
            <a:spAutoFit/>
          </a:bodyPr>
          <a:lstStyle/>
          <a:p>
            <a:pPr lvl="0"/>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Birinchidan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erkin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tafakkur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oladigan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shaxsni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mustaqillik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demokratiya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g'oyalariga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sodiq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ongli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fuqaroni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o'z</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Vatani-ning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jonkuyari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sifatida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ijtimoiy-siyosiy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hayotga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ongli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ishtirok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etish-ga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ijtimoiy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ta'sir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ko'rsatishga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mamlakat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taqdiri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zimmasiga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mas'uliyat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bilishga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qodir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shaxsni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kamol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topti-rish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shart-sharoitlar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yaratish</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lvl="0"/>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Ikkinchidan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mamlakatning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ijtimoiy-siyosiy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hayotiga</a:t>
            </a:r>
            <a:r>
              <a:rPr lang="en-US" sz="2200" dirty="0">
                <a:latin typeface="Times New Roman" panose="02020603050405020304" pitchFamily="18" charset="0"/>
                <a:cs typeface="Times New Roman" panose="02020603050405020304" pitchFamily="18" charset="0"/>
              </a:rPr>
              <a:t>, tub </a:t>
            </a:r>
            <a:r>
              <a:rPr lang="en-US" sz="2200" dirty="0" err="1">
                <a:latin typeface="Times New Roman" panose="02020603050405020304" pitchFamily="18" charset="0"/>
                <a:cs typeface="Times New Roman" panose="02020603050405020304" pitchFamily="18" charset="0"/>
              </a:rPr>
              <a:t>ma'nodagi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fuqarolik</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jamiyati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huquqiy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davlat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demokratiya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asoslarini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joriy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jarayonlarini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jadallashtirish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ta­fakkur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bahslashish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madaniyatini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rivojlantirish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shaxsning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ichki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dunyosini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boyitish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binobarin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ijtimoiy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qadriyatlar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munosabatlarni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shakllantirishdir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Boshqacha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aytganda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avlodda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yangicha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shakllanishi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barcha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shart-sharoit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yaralilmog'i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kerak</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a:p>
            <a:pPr lvl="0"/>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Uchinchidan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avlod</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milliy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istiqlol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g'oyasini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anglab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g'oyaning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bir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fuqaro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Vatanning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obod</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farovon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bo'lishi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hayotiy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zarurat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ekanligiga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ishonch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hosil</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qilish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aniq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maqsadga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yo'naltirilgan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chora-ladbirlar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tizimini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ro'yobga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chiqa­rish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lozim</a:t>
            </a:r>
            <a:r>
              <a:rPr lang="en-US" sz="2200" dirty="0">
                <a:latin typeface="Times New Roman" panose="02020603050405020304" pitchFamily="18" charset="0"/>
                <a:cs typeface="Times New Roman" panose="02020603050405020304" pitchFamily="18" charset="0"/>
              </a:rPr>
              <a:t>.</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0363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 fill="hold"/>
                                        <p:tgtEl>
                                          <p:spTgt spid="6"/>
                                        </p:tgtEl>
                                        <p:attrNameLst>
                                          <p:attrName>ppt_x</p:attrName>
                                        </p:attrNameLst>
                                      </p:cBhvr>
                                      <p:tavLst>
                                        <p:tav tm="0">
                                          <p:val>
                                            <p:strVal val="#ppt_x"/>
                                          </p:val>
                                        </p:tav>
                                        <p:tav tm="100000">
                                          <p:val>
                                            <p:strVal val="#ppt_x"/>
                                          </p:val>
                                        </p:tav>
                                      </p:tavLst>
                                    </p:anim>
                                    <p:anim calcmode="lin" valueType="num">
                                      <p:cBhvr additive="base">
                                        <p:cTn id="8" dur="1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980728"/>
            <a:ext cx="8316416" cy="5632311"/>
          </a:xfrm>
          <a:prstGeom prst="rect">
            <a:avLst/>
          </a:prstGeom>
        </p:spPr>
        <p:txBody>
          <a:bodyPr wrap="square">
            <a:spAutoFit/>
          </a:bodyPr>
          <a:lstStyle/>
          <a:p>
            <a:pPr algn="just">
              <a:spcAft>
                <a:spcPts val="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Tabiiyki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uzoq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davom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davlat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tuzilmalari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jamoat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tashkilotlarining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avvalo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uzluksiz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muas-sasalarining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faoliyati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sohadagi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mazmunini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tub-</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ko'rib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chiqishni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murakkab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jarayondir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algn="just">
              <a:spcAft>
                <a:spcPts val="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Yoshlarni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barkamol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yetishtirish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jarayonida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shaxsning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tar-</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biyasi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tomonlama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rivojlanishini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ta'minlashga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e'tiborni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kuchay-tirish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sohasida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shaxsning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tarbiyasi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tomonlama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rivojla-nishiga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ustunlik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berishni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ta'minlashdan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iborat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ea typeface="Times New Roman" panose="02020603050405020304" pitchFamily="18" charset="0"/>
            </a:endParaRPr>
          </a:p>
          <a:p>
            <a:pPr algn="just">
              <a:spcAft>
                <a:spcPts val="0"/>
              </a:spcAft>
            </a:pP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jarayonining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tarkibiy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birligi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tarbiya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shaxsni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rivojlantirish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to'liq</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darajada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oshirilishiga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erishish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lo­zim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rasmiyatchilik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beparvolik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illatlardan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voz</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kechish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maqsadda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mustaqil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fikrlaydigan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shaxsni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tar-</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biyalashga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yo'naltirilgan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uslub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vositalar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chiqilishi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joriy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etilishi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zarur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347645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908720"/>
            <a:ext cx="7488832" cy="5262979"/>
          </a:xfrm>
          <a:prstGeom prst="rect">
            <a:avLst/>
          </a:prstGeom>
        </p:spPr>
        <p:txBody>
          <a:bodyPr wrap="square">
            <a:spAutoFit/>
          </a:bodyPr>
          <a:lstStyle/>
          <a:p>
            <a:pPr algn="just">
              <a:spcAft>
                <a:spcPts val="0"/>
              </a:spcAft>
            </a:pP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Bugungi</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kunda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pedagogikada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o'quvchi-talabalarning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jarayo-nidagi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faolligini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oshirishga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qaratilgan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nechta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o'qitish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uslublari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chiqilgan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muammoli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o'qitish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faoliyatini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ifodalovchi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o'yinlar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rolli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o'yinlar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mavzuiy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o'qitish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Ammo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tizimida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qo'llaniladi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bo'lmaydi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Buning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sababi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mashg'ulotga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tayyorgarlik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izlanishni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ko'zda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tutishi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yuksak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kasbiy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bilim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mahoratni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ijodiy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yondashuv</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vaqtni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sarflashni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talab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qilishida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kemk</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Chunki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harbiro'tiladigan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mashg'ulot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ishlanmasi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o'ziga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xos</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xususiyatga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takrorlanmasdir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ustiga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pcdagoglar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konservativ</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ftkrlash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doirasida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turib</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o'qitishning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noan'anaviy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usul</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metodlariga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ko'pincha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bepisand</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munosabatda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bo'ladilar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3600"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4990074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67544" y="692696"/>
            <a:ext cx="8496944" cy="6001643"/>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An'anaviy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o'qitishning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metodlari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respublikamizda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tarqalgan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ma'lum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tarixiga</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egadirlar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sohasidagi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islohotlarni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an'anaviy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im-koniyatlari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cheklanayotganligini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muhim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muammolar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yechimini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topmayotganligi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qator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tajribalar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omma-lashmayotganligini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ko'rishimiz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Yangi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munosabatlarning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xos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jihati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an'anaviy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ta'limdagidan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farq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o'quvchi-talabalarning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mustaqilligi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taqiqlamasdan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balki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belgilangan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maqsad</a:t>
            </a:r>
            <a:r>
              <a:rPr lang="en-US" sz="2400" dirty="0">
                <a:latin typeface="Times New Roman" panose="02020603050405020304" pitchFamily="18" charset="0"/>
                <a:cs typeface="Times New Roman" panose="02020603050405020304" pitchFamily="18" charset="0"/>
              </a:rPr>
              <a:t> sari </a:t>
            </a:r>
            <a:r>
              <a:rPr lang="en-US" sz="2400" dirty="0" err="1">
                <a:latin typeface="Times New Roman" panose="02020603050405020304" pitchFamily="18" charset="0"/>
                <a:cs typeface="Times New Roman" panose="02020603050405020304" pitchFamily="18" charset="0"/>
              </a:rPr>
              <a:t>yo'naltirish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hamkorlikda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o'quv-biluv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ongli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ravishda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yo'llash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faoliyatni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buyruq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orqali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amalga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pedagogik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samarali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orqali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o'quvchi-talabalarda</a:t>
            </a:r>
            <a:r>
              <a:rPr lang="en-US" sz="2400" dirty="0">
                <a:latin typeface="Times New Roman" panose="02020603050405020304" pitchFamily="18" charset="0"/>
                <a:cs typeface="Times New Roman" panose="02020603050405020304" pitchFamily="18" charset="0"/>
              </a:rPr>
              <a:t> fan </a:t>
            </a:r>
            <a:r>
              <a:rPr lang="en-US" sz="2400" dirty="0" err="1">
                <a:latin typeface="Times New Roman" panose="02020603050405020304" pitchFamily="18" charset="0"/>
                <a:cs typeface="Times New Roman" panose="02020603050405020304" pitchFamily="18" charset="0"/>
              </a:rPr>
              <a:t>asoslarini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qiziqishni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shaxsning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ehtiyoji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istagi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moyilligi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imkoniyatlarini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chegaralamasdan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hunar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egallashning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demokratik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yo'llariga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sanaladi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19288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39552" y="1052736"/>
            <a:ext cx="8136904" cy="5439951"/>
          </a:xfrm>
          <a:prstGeom prst="rect">
            <a:avLst/>
          </a:prstGeom>
        </p:spPr>
        <p:txBody>
          <a:bodyPr wrap="square">
            <a:spAutoFit/>
          </a:bodyPr>
          <a:lstStyle/>
          <a:p>
            <a:pPr algn="just">
              <a:spcAft>
                <a:spcPts val="0"/>
              </a:spcAft>
            </a:pPr>
            <a:r>
              <a:rPr lang="en-US" sz="25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smtClean="0">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5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texnologiya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yondashuvga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asoslanadi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Tex­nologik</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yondashuv</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deganda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tayyor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mahsulot</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tex-nologiyasiga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o'xshash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olish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ishlab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jarayonlarida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qo'llaniladigan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usul</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metodlar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to'plami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tushunilib</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qo'yilgan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maqsadlarga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erishishda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ktitilgan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natijalarni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kafolatlaydigan</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usul</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metodlar</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majmuasi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cs typeface="Times New Roman" panose="02020603050405020304" pitchFamily="18" charset="0"/>
              </a:rPr>
              <a:t>anglashiladi</a:t>
            </a:r>
            <a:r>
              <a:rPr lang="en-US" sz="25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500" dirty="0">
              <a:latin typeface="Times New Roman" panose="02020603050405020304" pitchFamily="18" charset="0"/>
              <a:ea typeface="Times New Roman" panose="02020603050405020304" pitchFamily="18" charset="0"/>
            </a:endParaRPr>
          </a:p>
          <a:p>
            <a:pPr indent="449580" algn="just">
              <a:lnSpc>
                <a:spcPct val="115000"/>
              </a:lnSpc>
              <a:spcAft>
                <a:spcPts val="0"/>
              </a:spcAft>
            </a:pPr>
            <a:r>
              <a:rPr lang="uz-Cyrl-UZ" sz="2500" dirty="0">
                <a:latin typeface="Times New Roman" panose="02020603050405020304" pitchFamily="18" charset="0"/>
                <a:ea typeface="Times New Roman" panose="02020603050405020304" pitchFamily="18" charset="0"/>
                <a:cs typeface="Times New Roman" panose="02020603050405020304" pitchFamily="18" charset="0"/>
              </a:rPr>
              <a:t>Pedagogik amaliyotda yangi yo‘l va vositalarini jadal tatbiq etilayotganligini kuzatish mumkin. Biroq ba’zi ta’lim shakl va faol usullar o‘rniga bo‘linmas ta’limiy texnologiyalar zarur. Lekin ta’limiy jarayonni texnologiyali loyihalashtirish va rejalashtirishni, faqat texnologik bilim, ko‘nikma va malakalarga ega bo‘lgan o‘qituvchi bajara olishi mumkin.</a:t>
            </a:r>
            <a:endParaRPr lang="ru-RU" sz="25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64775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908720"/>
            <a:ext cx="8352928" cy="5543056"/>
          </a:xfrm>
          <a:prstGeom prst="rect">
            <a:avLst/>
          </a:prstGeom>
        </p:spPr>
        <p:txBody>
          <a:bodyPr wrap="square">
            <a:spAutoFit/>
          </a:bodyPr>
          <a:lstStyle/>
          <a:p>
            <a:pPr indent="449580" algn="just">
              <a:lnSpc>
                <a:spcPct val="115000"/>
              </a:lnSpc>
              <a:spcAft>
                <a:spcPts val="0"/>
              </a:spcAft>
            </a:pPr>
            <a:r>
              <a:rPr lang="uz-Cyrl-UZ" sz="20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Texnologik bilimlar tizimi quyidagi tashkil etuvchilardan iborat:</a:t>
            </a:r>
            <a:endParaRPr lang="ru-RU" sz="2000" b="1"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tushunchaga oid qism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texnologiyalashtirishning murakkabroq bo‘lgan toifa va qoidlarini o‘rganishga yo‘l;</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ta’lim texnologiyasining tarkibiy qismi va harakatlanuvchi tuzilma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ta’lim jarayonini bashoratlash va loyihalashtirish asosi to‘g‘risida tushuncha;</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ta’limiy texnologiyalarning konseptual asoslari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har qanday ta’lim texnologiyasi negiziga pedagogik va psixologik fanlar yutug‘ida ifodalangan pedagogik g‘oya asos bo‘ladi;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maqsadni belgilash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pedagogik vazifalar aniqlangan bo‘lsa va o‘quv faoliyatining yakuniy natijalari bir ma’noda ifodalangan bo‘lsa, boshlanish shartlari ma’lum bo‘lsa, ta’lim jarayonini loyihlashtirish mumkin;</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ta’lim berish modeli</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 maqbul yo‘l (usul va shakl)lar va vositalar yig‘indisi - mavjud sharoitlar va belgilangan vaqtda ob’ektning boshlang‘ich holatini o‘zgartirish bo‘yicha ko‘zlanayotgan natijalarga erishish kafolati;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boshqaruvning yo‘l va vositalar yig‘indisi</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 bashoratlash, loyihalashtirish, rejalashtirish, tashkillashtirish, nazorat va baholash, shuningdek tezkor o‘zgartirish to‘g‘risida boshqaruv xulosasini qabul qilish maqsadida ta’lim jarayonini uzluksiz va muntazam kuzatish - monitoring.</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tabLst>
                <a:tab pos="228600" algn="l"/>
              </a:tabLst>
            </a:pPr>
            <a:r>
              <a:rPr lang="uz-Cyrl-UZ" sz="1600" i="1" dirty="0">
                <a:latin typeface="Times New Roman" panose="02020603050405020304" pitchFamily="18" charset="0"/>
                <a:ea typeface="Times New Roman" panose="02020603050405020304" pitchFamily="18" charset="0"/>
                <a:cs typeface="Times New Roman" panose="02020603050405020304" pitchFamily="18" charset="0"/>
              </a:rPr>
              <a:t>Har bir yo‘l va vosita o‘qituvchi-texnolog tomonidan, u intilayotgan, yakuniy natijaga erishishga ko‘rinarli qo‘shgan hissasi tomoni bilan baholanishi zarur.</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38914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1268760"/>
            <a:ext cx="7272808" cy="4552015"/>
          </a:xfrm>
          <a:prstGeom prst="rect">
            <a:avLst/>
          </a:prstGeom>
        </p:spPr>
        <p:txBody>
          <a:bodyPr wrap="square">
            <a:spAutoFit/>
          </a:bodyPr>
          <a:lstStyle/>
          <a:p>
            <a:pPr algn="just">
              <a:lnSpc>
                <a:spcPct val="115000"/>
              </a:lnSpc>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Qoidaning maqbulligini talqin qila turib, e’tiborni nafaqat unga, uni qo‘llashni nazarda tutuvchi  vaziyat yoki sharoitlarga qaratish zarur. Gap shundaki, qoidalar odatda formula emas,  boshqaruv xususiyatga ega bo‘ladi, madomiki ularni qo‘llash mumkin bo‘lgan, ta’lim jarayoni sharoitida ayrim noaniqliklar bor. Bundan tashqari, avvalda shu narsani o‘quv vaziyatida qo‘llab, muvaffaqiyatga erishgan o‘qituvchi-amaliyotchi yoki  hammaga ma’lum bo‘lgan ta’lim berish texnologiyasining muallifida, shuni qoidasiz umumlashtirishdagi xatoliklar tarqalgan. Mohiyat shundaki, barcha turli-tumanlikdan mavjud sharoitda va o‘quv rejasida berilgan vaqtda ko‘zlanayotgan natijaga erishishni kafolatli ta’minlaydigan, so‘ngra esa undan shu sharoit uchun mos keladigan, ta’lim berish texnologiyasining - yagona majmuini loyihalashtirish mumkin bo‘ladigan, axborot, muloqot va boshqaruvning  shunday yo‘l va vositalarini baholashi, farqlashi va tanlashni uddalashi muhim.</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42823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908720"/>
            <a:ext cx="7920880" cy="5317353"/>
          </a:xfrm>
          <a:prstGeom prst="rect">
            <a:avLst/>
          </a:prstGeom>
        </p:spPr>
        <p:txBody>
          <a:bodyPr wrap="square">
            <a:spAutoFit/>
          </a:bodyPr>
          <a:lstStyle/>
          <a:p>
            <a:pPr algn="ctr">
              <a:lnSpc>
                <a:spcPct val="115000"/>
              </a:lnSpc>
              <a:spcBef>
                <a:spcPts val="1200"/>
              </a:spcBef>
              <a:spcAft>
                <a:spcPts val="1000"/>
              </a:spcAft>
            </a:pPr>
            <a:r>
              <a:rPr lang="en-US" sz="1600" b="1" i="1" dirty="0">
                <a:latin typeface="Times New Roman" panose="02020603050405020304" pitchFamily="18" charset="0"/>
                <a:ea typeface="Times New Roman" panose="02020603050405020304" pitchFamily="18" charset="0"/>
                <a:cs typeface="Times New Roman" panose="02020603050405020304" pitchFamily="18" charset="0"/>
              </a:rPr>
              <a:t>3. </a:t>
            </a:r>
            <a:r>
              <a:rPr lang="uz-Cyrl-UZ" sz="1600" b="1" i="1" dirty="0">
                <a:latin typeface="Times New Roman" panose="02020603050405020304" pitchFamily="18" charset="0"/>
                <a:ea typeface="Times New Roman" panose="02020603050405020304" pitchFamily="18" charset="0"/>
                <a:cs typeface="Times New Roman" panose="02020603050405020304" pitchFamily="18" charset="0"/>
              </a:rPr>
              <a:t>Pedagogik texnika – o‘quv  jarayonini  samarali  tashkil  etish  shartidir. Pedagogik  jarayonda  teatr  pedagogikasi  elemetlarini  qo‘llash</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0"/>
              </a:spcAft>
            </a:pP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Pedagogik texnika</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quyidagi bilim va ko’nikmalardan iborat: - talabalar bilan muloqotda to’g’ri yo’l va ohangni tanlash; - ularning e’tiborini tortish; - suhbatdoshini o’ziga jalb etish; - ma’lumotni obrazli uzatish va boshqalar. Pedagogik faoliyatni muvaffaqiyatli amalga oshirish uchun o’qituvchi quyidagi amaliy ko’nikmalar guruhlaridan biriga ega bo’lishi juda muhim hisoblanadi: badiiy (kuylash, rasm chizish, musiqa asboblaridan foydalanish va boshqalar); har kim ega bo’la oladigan tashkilotchilik (masalan, bir yoki bir necha sport turlari bo’yicha trener, turizm bo’yicha yo’riqchi, sayohatchi, to’garak rahbari). Kasbiy kompetentlik tizimini shakllantirish holati, sifat va miqdoriy jihatidan o’zgarishlar haqida yaxlit tasavvurga ega bo’lish uchun axborot sharoitlarini yaratish sifatida pedagogik monitoring xizmat qilishi mumkin. Pedagogik monitoring talabaning shaxsi haqida to’liq tasavvurga ega bo’lish maqsadida sosiologik, psixologik va bajaruvchilik monitoringini birlashtiradi. Talabaning shaxsini o’rganishga bunday majmuali yondoshuv, avvalambor, mavjud real o’quv imkoniyatlarni, ya’ni ta’lim olganlik darajasi, o’qitilishi, bilish va shaxsiy qiziqishlar, o’qish ma’nosi va sust o’zlashtirishning didaktik sabablarini o’rganish, talabalar va pedagoglarning ta’lim jarayoni bilan qoniqish darajasi, ta’lim oluvchilarning emotsional holati, o’zaro munosabatlar xarakteri va boshqalarni amalga oshirishga yo’naltiriladi.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1732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124744"/>
            <a:ext cx="7920880" cy="4680256"/>
          </a:xfrm>
          <a:prstGeom prst="rect">
            <a:avLst/>
          </a:prstGeom>
        </p:spPr>
        <p:txBody>
          <a:bodyPr wrap="square">
            <a:spAutoFit/>
          </a:bodyPr>
          <a:lstStyle/>
          <a:p>
            <a:pPr marL="90170" indent="26987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Pedagogik  texnika  bu  shunday  malakalar  yig‘indisiki,  u  o‘qituvchiga  o‘quvchi  ko‘rib,  eshitib  turgan  voqea,  xodisa,  narsalar  orqali  ularga  o‘z  fikrlari  va  his-hayajonlarini  yetkazish  imkonini  beradi.  O‘quvchi  bilan  bevosita  muomala  qilishda  o‘qituvchining  ana  shu  malakalari  uning  xulq-atvorida  namoyon  bo‘ladi.  Mashhur  rus  pedagogi  A.S.Makarenko  «Tarbiyachi  tashkil  etishni,  yurishni, hazillashishni,  quvnoq,  jahldor bo‘lishni  bilishi  lozim, u o‘zini  shunday tutishi kerakki, uning har bir  harakati  tarbiyalasin»,  degan  edi.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Pedagogik  texnikaning  boshqa  tarkibiy  qismi  sifatida  o‘qituvchining  </a:t>
            </a:r>
            <a:r>
              <a:rPr lang="uz-Cyrl-UZ" i="1" dirty="0">
                <a:latin typeface="Times New Roman" panose="02020603050405020304" pitchFamily="18" charset="0"/>
                <a:ea typeface="Times New Roman" panose="02020603050405020304" pitchFamily="18" charset="0"/>
                <a:cs typeface="Times New Roman" panose="02020603050405020304" pitchFamily="18" charset="0"/>
              </a:rPr>
              <a:t>mimik  va  pantomimik</a:t>
            </a:r>
            <a:r>
              <a:rPr lang="uz-Cyrl-UZ" dirty="0">
                <a:latin typeface="Times New Roman" panose="02020603050405020304" pitchFamily="18" charset="0"/>
                <a:ea typeface="Times New Roman" panose="02020603050405020304" pitchFamily="18" charset="0"/>
                <a:cs typeface="Times New Roman" panose="02020603050405020304" pitchFamily="18" charset="0"/>
              </a:rPr>
              <a:t>  ko‘rinishidir.  Aniq  imo-ishora,  ma’noli  qarash,  rag‘batlantiruvchi yoki  istehzoli  tabassum  pedagogik  ta’sir  ko‘rsatishda  ko‘p  so‘zli  tushuntirishga qaraganda  samarali  muomala  vositalari  bo‘la  oladi.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uz-Cyrl-UZ" b="1" dirty="0">
                <a:latin typeface="Times New Roman" panose="02020603050405020304" pitchFamily="18" charset="0"/>
                <a:ea typeface="Times New Roman" panose="02020603050405020304" pitchFamily="18" charset="0"/>
                <a:cs typeface="Times New Roman" panose="02020603050405020304" pitchFamily="18" charset="0"/>
              </a:rPr>
              <a:t>Mimika</a:t>
            </a:r>
            <a:r>
              <a:rPr lang="uz-Cyrl-UZ" dirty="0">
                <a:latin typeface="Times New Roman" panose="02020603050405020304" pitchFamily="18" charset="0"/>
                <a:ea typeface="Times New Roman" panose="02020603050405020304" pitchFamily="18" charset="0"/>
                <a:cs typeface="Times New Roman" panose="02020603050405020304" pitchFamily="18" charset="0"/>
              </a:rPr>
              <a:t> - bu o'z fikrlarini, kayfiyatini, holatini, hissiyotini qosh, ko'z va chehra muskullarining harakati bilan bayon qilish san'atidir. Ba'zan o'qituvchi chehrasining va nigohining ifodasi o'quvchilarga katta ta'sir ko'rsatadi.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927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764704"/>
            <a:ext cx="7704856" cy="5635902"/>
          </a:xfrm>
          <a:prstGeom prst="rect">
            <a:avLst/>
          </a:prstGeom>
        </p:spPr>
        <p:txBody>
          <a:bodyPr wrap="square">
            <a:spAutoFit/>
          </a:bodyPr>
          <a:lstStyle/>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Mimik harakatlar, ifodalar ma'lumotlarning hissiy ahamiyatini ku-chaytirib, ularni chuqur o'zlashtirish imkoniyatini beradi. O'quvchilar o'qituvchining muomalasi va xatti-harakatiga qarab kayfiyatini, muno-sabatini tezda «uqib» oladilar. Shuning uchun oiladagi ba'zi noxush­liklar, hissiyotga berilish, g'am va tashvishning o'qituvchi chehrasida va mimik belgilarida ifodalanishi mumkin emas. Chunki ushbu noxushliklar o'qituvchining pedagogik faoliyatiga dars mashg'ulotlarini mukammal bajarishida o'zining salbiy ta'sirini ko'rsatadi. O'qituvchining chehra­sida, mimik belgilarida faqat dars mashg'ulotlariga xos bo'lgan, o'quv­chilarga ta'lim va tarbiyaviy topshiriqlarni yechishga yordam bera oladigan ko'rinishlarni ifodalash lozim.</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chehrasidagi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nutqi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o'zaro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munosabati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en-US" dirty="0">
                <a:latin typeface="Times New Roman" panose="02020603050405020304" pitchFamily="18" charset="0"/>
                <a:ea typeface="Times New Roman" panose="02020603050405020304" pitchFamily="18" charset="0"/>
                <a:cs typeface="Times New Roman" panose="02020603050405020304" pitchFamily="18" charset="0"/>
              </a:rPr>
              <a:t> individual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xarakteriga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chehra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ko'rinishidagi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mimik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qonuniyatlariga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ishonch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ma'qullash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ta'qiqlash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norozilik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quvonch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faxrlanish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qiziquv-chanlik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befarqlik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ikkilanish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kabi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xususiyatlarni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ifodalashi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ovozdagi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o'zgarishlar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nutqning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tushunarli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bayon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mu­him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ahamiyatga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Mimik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belgilarini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namoyish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ko'z</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chehra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ko'rinishi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ishtirok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00329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1196752"/>
            <a:ext cx="7272808" cy="5129096"/>
          </a:xfrm>
          <a:prstGeom prst="rect">
            <a:avLst/>
          </a:prstGeom>
        </p:spPr>
        <p:txBody>
          <a:bodyPr wrap="square">
            <a:spAutoFit/>
          </a:bodyPr>
          <a:lstStyle/>
          <a:p>
            <a:pPr marL="90170" indent="269875" algn="just">
              <a:lnSpc>
                <a:spcPct val="115000"/>
              </a:lnSpc>
              <a:spcAft>
                <a:spcPts val="1000"/>
              </a:spcAft>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ko'z</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chehra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javobidan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qoniqish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xursand</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faxrlanish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e'tirof</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norozilik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qoniqmaslik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xafa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boshqa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belgilarni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ifodalash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birga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diqqatini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bo'lmasdan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bosh-</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qalarga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xalaqit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bermasdan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ishlarini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samarali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borishga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yordam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beradi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Shuni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alohida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qayd</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o'tish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joizki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mimik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ifodalar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xarakterini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dunyosini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ma'naviyatini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faoliyatining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individual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xususiyatlarini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bekamu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ko'st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namoyish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etadi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mimikasi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ifodalangan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nigohi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o'quvchilarga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o'quvchiga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qaratilgan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Doskaga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eshikka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derazaga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ko'rgazmali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qurollarga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devorga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nigoh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tashlab</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mimik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ifodalarni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namo-yish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aslo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emas</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37336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713241"/>
            <a:ext cx="7848872" cy="6144759"/>
          </a:xfrm>
          <a:prstGeom prst="rect">
            <a:avLst/>
          </a:prstGeom>
        </p:spPr>
        <p:txBody>
          <a:bodyPr wrap="square">
            <a:spAutoFit/>
          </a:bodyPr>
          <a:lstStyle/>
          <a:p>
            <a:pPr marL="90170" indent="269875" algn="just">
              <a:lnSpc>
                <a:spcPct val="115000"/>
              </a:lnSpc>
              <a:spcAft>
                <a:spcPts val="0"/>
              </a:spcAft>
            </a:pPr>
            <a:r>
              <a:rPr lang="en-US" b="1" dirty="0" err="1">
                <a:latin typeface="Times New Roman" panose="02020603050405020304" pitchFamily="18" charset="0"/>
                <a:ea typeface="Times New Roman" panose="02020603050405020304" pitchFamily="18" charset="0"/>
                <a:cs typeface="Times New Roman" panose="02020603050405020304" pitchFamily="18" charset="0"/>
              </a:rPr>
              <a:t>Pantomimika</a:t>
            </a:r>
            <a:r>
              <a:rPr lang="en-US" dirty="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gavdasi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tartibga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soluvchi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uslubdir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O'qituvchilarning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ta'lim-tarbiyaviy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faoli-yatida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muloqoti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muhim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ahamiyat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kasb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barchaga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ma'lum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muloqotda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pantomi-mikasi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ya'ni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gavda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ifodalanmasa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ta'lim-tarbiyaga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muloqot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natija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bennasligi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mumkin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gavdasi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harakatlarining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holati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orqali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ma'lumotlarning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obrazini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chiza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zavqlana-dilar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dirty="0">
                <a:latin typeface="Times New Roman" panose="02020603050405020304" pitchFamily="18" charset="0"/>
                <a:ea typeface="Times New Roman" panose="02020603050405020304" pitchFamily="18" charset="0"/>
                <a:cs typeface="Times New Roman" panose="02020603050405020304" pitchFamily="18" charset="0"/>
              </a:rPr>
              <a:t> his-</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tuyg'ulari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tashqi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hissiyotlari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qo'shilib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ongini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mazmunini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o'zlashtirishga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qaratadilar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Panto-mimika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gavdani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rost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tutib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harakatlarining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mosligi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fikrlarini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aniq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toiiq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bayon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harakatlarda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bilimiga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kuchiga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ishonchini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bildiradi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oldida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o'zini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tuta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holatini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tarbiyalashi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lozim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oyoqlari</a:t>
            </a:r>
            <a:r>
              <a:rPr lang="en-US" dirty="0">
                <a:latin typeface="Times New Roman" panose="02020603050405020304" pitchFamily="18" charset="0"/>
                <a:ea typeface="Times New Roman" panose="02020603050405020304" pitchFamily="18" charset="0"/>
                <a:cs typeface="Times New Roman" panose="02020603050405020304" pitchFamily="18" charset="0"/>
              </a:rPr>
              <a:t> 12-15 sm.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kenglikda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oldinga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surilgan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yurishi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orqali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imo-ishoralari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ortiqcha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harakatlardan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auditoriyada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orqaga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oldinga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tez-tez</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imo-isho-ralar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tomonga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hokazo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holatlar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davomida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e'tiborini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keltiradi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o'rganilayotgan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fanga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hurmatsizlik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kayfiyatini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uyg'otadi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29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1124744"/>
            <a:ext cx="7560840" cy="4552015"/>
          </a:xfrm>
          <a:prstGeom prst="rect">
            <a:avLst/>
          </a:prstGeom>
        </p:spPr>
        <p:txBody>
          <a:bodyPr wrap="square">
            <a:spAutoFit/>
          </a:bodyPr>
          <a:lstStyle/>
          <a:p>
            <a:pPr marL="90170" indent="269875"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texnika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nutqida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imo</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ishora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mimika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sodir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dirty="0">
                <a:latin typeface="Times New Roman" panose="02020603050405020304" pitchFamily="18" charset="0"/>
                <a:ea typeface="Times New Roman" panose="02020603050405020304" pitchFamily="18" charset="0"/>
                <a:cs typeface="Times New Roman" panose="02020603050405020304" pitchFamily="18" charset="0"/>
              </a:rPr>
              <a:t>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rinishini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xatti</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harkatini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butun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gavdaning</a:t>
            </a:r>
            <a:r>
              <a:rPr lang="en-US" dirty="0">
                <a:latin typeface="Times New Roman" panose="02020603050405020304" pitchFamily="18" charset="0"/>
                <a:ea typeface="Times New Roman" panose="02020603050405020304" pitchFamily="18" charset="0"/>
                <a:cs typeface="Times New Roman" panose="02020603050405020304" pitchFamily="18" charset="0"/>
              </a:rPr>
              <a:t>,  bosh,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a:latin typeface="Times New Roman" panose="02020603050405020304" pitchFamily="18" charset="0"/>
                <a:ea typeface="Times New Roman" panose="02020603050405020304" pitchFamily="18" charset="0"/>
                <a:cs typeface="Times New Roman" panose="02020603050405020304" pitchFamily="18" charset="0"/>
              </a:rPr>
              <a:t>yin,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harakatini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idora</a:t>
            </a:r>
            <a:r>
              <a:rPr lang="en-US" dirty="0">
                <a:latin typeface="Times New Roman" panose="02020603050405020304" pitchFamily="18" charset="0"/>
                <a:ea typeface="Times New Roman" panose="02020603050405020304" pitchFamily="18" charset="0"/>
                <a:cs typeface="Times New Roman" panose="02020603050405020304" pitchFamily="18" charset="0"/>
              </a:rPr>
              <a:t>  eta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ayrim</a:t>
            </a:r>
            <a:r>
              <a:rPr lang="en-US" dirty="0">
                <a:latin typeface="Times New Roman" panose="02020603050405020304" pitchFamily="18" charset="0"/>
                <a:ea typeface="Times New Roman" panose="02020603050405020304" pitchFamily="18" charset="0"/>
                <a:cs typeface="Times New Roman" panose="02020603050405020304" pitchFamily="18" charset="0"/>
              </a:rPr>
              <a:t>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rnida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mimik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pantomimik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imo</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ishoralarni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rinli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llay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xissiyoti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kayfiyati</a:t>
            </a:r>
            <a:r>
              <a:rPr lang="en-US" dirty="0">
                <a:latin typeface="Times New Roman" panose="02020603050405020304" pitchFamily="18" charset="0"/>
                <a:ea typeface="Times New Roman" panose="02020603050405020304" pitchFamily="18" charset="0"/>
                <a:cs typeface="Times New Roman" panose="02020603050405020304" pitchFamily="18" charset="0"/>
              </a:rPr>
              <a:t>,  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atini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boshqara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kerak</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texnika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malakalarining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barchasi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shu</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jumladan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nutq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malakalari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shaxsiy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psixik</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fizilogik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xususiyatlari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asosida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tarkib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topadi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Shaxsiy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texnika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jinsi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ma’lumot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mijozi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fe’l</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atvori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en-US" dirty="0">
                <a:latin typeface="Times New Roman" panose="02020603050405020304" pitchFamily="18" charset="0"/>
                <a:ea typeface="Times New Roman" panose="02020603050405020304" pitchFamily="18" charset="0"/>
                <a:cs typeface="Times New Roman" panose="02020603050405020304" pitchFamily="18" charset="0"/>
              </a:rPr>
              <a:t>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salomatligi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anatomik</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fiziologik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xususiyatlariga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a:t>
            </a:r>
            <a:r>
              <a:rPr lang="uz-Cyrl-UZ" dirty="0">
                <a:latin typeface="Times New Roman" panose="02020603050405020304" pitchFamily="18" charset="0"/>
                <a:ea typeface="Times New Roman" panose="02020603050405020304" pitchFamily="18" charset="0"/>
                <a:cs typeface="Times New Roman" panose="02020603050405020304" pitchFamily="18" charset="0"/>
              </a:rPr>
              <a:t>g‘</a:t>
            </a:r>
            <a:r>
              <a:rPr lang="en-US" dirty="0">
                <a:latin typeface="Times New Roman" panose="02020603050405020304" pitchFamily="18" charset="0"/>
                <a:ea typeface="Times New Roman" panose="02020603050405020304" pitchFamily="18" charset="0"/>
                <a:cs typeface="Times New Roman" panose="02020603050405020304" pitchFamily="18" charset="0"/>
              </a:rPr>
              <a:t>li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0"/>
              </a:spcAft>
            </a:pPr>
            <a:r>
              <a:rPr lang="en-US" dirty="0">
                <a:latin typeface="Times New Roman" panose="02020603050405020304" pitchFamily="18" charset="0"/>
                <a:ea typeface="Times New Roman" panose="02020603050405020304" pitchFamily="18" charset="0"/>
                <a:cs typeface="Times New Roman" panose="02020603050405020304" pitchFamily="18" charset="0"/>
              </a:rPr>
              <a:t>Mash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pedagoglar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ta’kidlashicha</a:t>
            </a:r>
            <a:r>
              <a:rPr lang="en-US" dirty="0">
                <a:latin typeface="Times New Roman" panose="02020603050405020304" pitchFamily="18" charset="0"/>
                <a:ea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en-US" dirty="0">
                <a:latin typeface="Times New Roman" panose="02020603050405020304" pitchFamily="18" charset="0"/>
                <a:ea typeface="Times New Roman" panose="02020603050405020304" pitchFamily="18" charset="0"/>
                <a:cs typeface="Times New Roman" panose="02020603050405020304" pitchFamily="18" charset="0"/>
              </a:rPr>
              <a:t>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syuda</a:t>
            </a:r>
            <a:r>
              <a:rPr lang="en-US" dirty="0">
                <a:latin typeface="Times New Roman" panose="02020603050405020304" pitchFamily="18" charset="0"/>
                <a:ea typeface="Times New Roman" panose="02020603050405020304" pitchFamily="18" charset="0"/>
                <a:cs typeface="Times New Roman" panose="02020603050405020304" pitchFamily="18" charset="0"/>
              </a:rPr>
              <a:t>)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zini</a:t>
            </a:r>
            <a:r>
              <a:rPr lang="en-US" dirty="0">
                <a:latin typeface="Times New Roman" panose="02020603050405020304" pitchFamily="18" charset="0"/>
                <a:ea typeface="Times New Roman" panose="02020603050405020304" pitchFamily="18" charset="0"/>
                <a:cs typeface="Times New Roman" panose="02020603050405020304" pitchFamily="18" charset="0"/>
              </a:rPr>
              <a:t>  15</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20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turli</a:t>
            </a:r>
            <a:r>
              <a:rPr lang="en-US" dirty="0">
                <a:latin typeface="Times New Roman" panose="02020603050405020304" pitchFamily="18" charset="0"/>
                <a:ea typeface="Times New Roman" panose="02020603050405020304" pitchFamily="18" charset="0"/>
                <a:cs typeface="Times New Roman" panose="02020603050405020304" pitchFamily="18" charset="0"/>
              </a:rPr>
              <a:t>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rinishda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ifoda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etolmasa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yuz</a:t>
            </a:r>
            <a:r>
              <a:rPr lang="en-US" dirty="0">
                <a:latin typeface="Times New Roman" panose="02020603050405020304" pitchFamily="18" charset="0"/>
                <a:ea typeface="Times New Roman" panose="02020603050405020304" pitchFamily="18" charset="0"/>
                <a:cs typeface="Times New Roman" panose="02020603050405020304" pitchFamily="18" charset="0"/>
              </a:rPr>
              <a:t>,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a:latin typeface="Times New Roman" panose="02020603050405020304" pitchFamily="18" charset="0"/>
                <a:ea typeface="Times New Roman" panose="02020603050405020304" pitchFamily="18" charset="0"/>
                <a:cs typeface="Times New Roman" panose="02020603050405020304" pitchFamily="18" charset="0"/>
              </a:rPr>
              <a:t>z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tuzilishini</a:t>
            </a:r>
            <a:r>
              <a:rPr lang="en-US" dirty="0">
                <a:latin typeface="Times New Roman" panose="02020603050405020304" pitchFamily="18" charset="0"/>
                <a:ea typeface="Times New Roman" panose="02020603050405020304" pitchFamily="18" charset="0"/>
                <a:cs typeface="Times New Roman" panose="02020603050405020304" pitchFamily="18" charset="0"/>
              </a:rPr>
              <a:t> 20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xilda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zgartira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olmasa</a:t>
            </a:r>
            <a:r>
              <a:rPr lang="en-US" dirty="0">
                <a:latin typeface="Times New Roman" panose="02020603050405020304" pitchFamily="18" charset="0"/>
                <a:ea typeface="Times New Roman" panose="02020603050405020304" pitchFamily="18" charset="0"/>
                <a:cs typeface="Times New Roman" panose="02020603050405020304" pitchFamily="18" charset="0"/>
              </a:rPr>
              <a:t>  u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en-US" dirty="0">
                <a:latin typeface="Times New Roman" panose="02020603050405020304" pitchFamily="18" charset="0"/>
                <a:ea typeface="Times New Roman" panose="02020603050405020304" pitchFamily="18" charset="0"/>
                <a:cs typeface="Times New Roman" panose="02020603050405020304" pitchFamily="18" charset="0"/>
              </a:rPr>
              <a:t>a</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iy</a:t>
            </a:r>
            <a:r>
              <a:rPr lang="en-US" dirty="0">
                <a:latin typeface="Times New Roman" panose="02020603050405020304" pitchFamily="18" charset="0"/>
                <a:ea typeface="Times New Roman" panose="02020603050405020304" pitchFamily="18" charset="0"/>
                <a:cs typeface="Times New Roman" panose="02020603050405020304" pitchFamily="18" charset="0"/>
              </a:rPr>
              <a:t>  master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a:latin typeface="Times New Roman" panose="02020603050405020304" pitchFamily="18" charset="0"/>
                <a:ea typeface="Times New Roman" panose="02020603050405020304" pitchFamily="18" charset="0"/>
                <a:cs typeface="Times New Roman" panose="02020603050405020304" pitchFamily="18" charset="0"/>
              </a:rPr>
              <a:t>la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olmaydi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deydilar</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63981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1124744"/>
            <a:ext cx="7992888" cy="4870564"/>
          </a:xfrm>
          <a:prstGeom prst="rect">
            <a:avLst/>
          </a:prstGeom>
        </p:spPr>
        <p:txBody>
          <a:bodyPr wrap="square">
            <a:spAutoFit/>
          </a:bodyPr>
          <a:lstStyle/>
          <a:p>
            <a:pPr marL="90170" indent="269875" algn="just">
              <a:lnSpc>
                <a:spcPct val="115000"/>
              </a:lnSpc>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manti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axlo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munosabati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mavjud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manti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kontakt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tomonlama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ylab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tuzilgan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ma’ruza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konspektidir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0"/>
              </a:spcAf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Psixologik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kontakt</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arenR"/>
              <a:tabLst>
                <a:tab pos="6858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talabaning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materialini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tushunib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abul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qilishga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tayyorgarligi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arenR"/>
              <a:tabLst>
                <a:tab pos="6858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tavsiya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ilingan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materialini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zlashtirish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ichki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aktivligi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tayyorgarligi</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mj-lt"/>
              <a:buAutoNum type="arabicParenR"/>
              <a:tabLst>
                <a:tab pos="6858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axlo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hamkorligi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ularni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zaro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ta’siridir</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Agarda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darsda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o‘qituvchining</a:t>
            </a:r>
            <a:r>
              <a:rPr lang="en-US" dirty="0">
                <a:latin typeface="Times New Roman" panose="02020603050405020304" pitchFamily="18" charset="0"/>
                <a:ea typeface="Times New Roman" panose="02020603050405020304" pitchFamily="18" charset="0"/>
                <a:cs typeface="Times New Roman" panose="02020603050405020304" pitchFamily="18" charset="0"/>
              </a:rPr>
              <a:t> t</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a:latin typeface="Times New Roman" panose="02020603050405020304" pitchFamily="18" charset="0"/>
                <a:ea typeface="Times New Roman" panose="02020603050405020304" pitchFamily="18" charset="0"/>
                <a:cs typeface="Times New Roman" panose="02020603050405020304" pitchFamily="18" charset="0"/>
              </a:rPr>
              <a:t>li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hamkorligi</a:t>
            </a:r>
            <a:r>
              <a:rPr lang="en-US" dirty="0">
                <a:latin typeface="Times New Roman" panose="02020603050405020304" pitchFamily="18" charset="0"/>
                <a:ea typeface="Times New Roman" panose="02020603050405020304" pitchFamily="18" charset="0"/>
                <a:cs typeface="Times New Roman" panose="02020603050405020304" pitchFamily="18" charset="0"/>
              </a:rPr>
              <a:t>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lmasa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o‘quv</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maqsadlariga</a:t>
            </a:r>
            <a:r>
              <a:rPr lang="en-US" dirty="0">
                <a:latin typeface="Times New Roman" panose="02020603050405020304" pitchFamily="18" charset="0"/>
                <a:ea typeface="Times New Roman" panose="02020603050405020304" pitchFamily="18" charset="0"/>
                <a:cs typeface="Times New Roman" panose="02020603050405020304" pitchFamily="18" charset="0"/>
              </a:rPr>
              <a:t>  t</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a:latin typeface="Times New Roman" panose="02020603050405020304" pitchFamily="18" charset="0"/>
                <a:ea typeface="Times New Roman" panose="02020603050405020304" pitchFamily="18" charset="0"/>
                <a:cs typeface="Times New Roman" panose="02020603050405020304" pitchFamily="18" charset="0"/>
              </a:rPr>
              <a:t>li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erishib</a:t>
            </a:r>
            <a:r>
              <a:rPr lang="en-US" dirty="0">
                <a:latin typeface="Times New Roman" panose="02020603050405020304" pitchFamily="18" charset="0"/>
                <a:ea typeface="Times New Roman" panose="02020603050405020304" pitchFamily="18" charset="0"/>
                <a:cs typeface="Times New Roman" panose="02020603050405020304" pitchFamily="18" charset="0"/>
              </a:rPr>
              <a:t>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lmaydi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 Shuning  uchun  ham  o‘qituvchining  birinchi  o‘tadigan  darsi,  oliy  o‘quv  yurtida  o‘qiladigan  birinchi  leksiya  juda  ko‘p  javobgarlikni  talab  etadi.  O‘qituvchi  birinchi  darsda  o‘zining  obro‘sini  ishlab,  o‘quvchilarga  ijobiy  taassurot  qoldiradi.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41202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1052736"/>
            <a:ext cx="6984776" cy="4998804"/>
          </a:xfrm>
          <a:prstGeom prst="rect">
            <a:avLst/>
          </a:prstGeom>
        </p:spPr>
        <p:txBody>
          <a:bodyPr wrap="square">
            <a:spAutoFit/>
          </a:bodyPr>
          <a:lstStyle/>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O‘quvchi,  talaba  birinchi  darsda  kutadi: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tabLst>
                <a:tab pos="685800" algn="l"/>
              </a:tabLst>
            </a:pPr>
            <a:r>
              <a:rPr lang="it-IT" dirty="0">
                <a:latin typeface="Times New Roman" panose="02020603050405020304" pitchFamily="18" charset="0"/>
                <a:ea typeface="Times New Roman" panose="02020603050405020304" pitchFamily="18" charset="0"/>
                <a:cs typeface="Times New Roman" panose="02020603050405020304" pitchFamily="18" charset="0"/>
              </a:rPr>
              <a:t>o‘qituvchi  bilan  birgalikda ishlash uchun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avas va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aratilgan 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it-IT" dirty="0">
                <a:latin typeface="Times New Roman" panose="02020603050405020304" pitchFamily="18" charset="0"/>
                <a:ea typeface="Times New Roman" panose="02020603050405020304" pitchFamily="18" charset="0"/>
                <a:cs typeface="Times New Roman" panose="02020603050405020304" pitchFamily="18" charset="0"/>
              </a:rPr>
              <a:t>at bilan  kutadi;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tabLst>
                <a:tab pos="685800" algn="l"/>
              </a:tabLst>
            </a:pPr>
            <a:r>
              <a:rPr lang="it-IT" dirty="0">
                <a:latin typeface="Times New Roman" panose="02020603050405020304" pitchFamily="18" charset="0"/>
                <a:ea typeface="Times New Roman" panose="02020603050405020304" pitchFamily="18" charset="0"/>
                <a:cs typeface="Times New Roman" panose="02020603050405020304" pitchFamily="18" charset="0"/>
              </a:rPr>
              <a:t>o‘qituvchi  leksiyasi, darsi darslik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rnini  bosadigan dars bo‘ladi deb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ylaydi.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0"/>
              </a:spcAft>
              <a:buFont typeface="Symbol" panose="05050102010706020507" pitchFamily="18" charset="2"/>
              <a:buChar char=""/>
              <a:tabLst>
                <a:tab pos="685800" algn="l"/>
              </a:tabLst>
            </a:pPr>
            <a:r>
              <a:rPr lang="it-IT" dirty="0">
                <a:latin typeface="Times New Roman" panose="02020603050405020304" pitchFamily="18" charset="0"/>
                <a:ea typeface="Times New Roman" panose="02020603050405020304" pitchFamily="18" charset="0"/>
                <a:cs typeface="Times New Roman" panose="02020603050405020304" pitchFamily="18" charset="0"/>
              </a:rPr>
              <a:t>agarda  o‘qituvchi  sinfga, auditoriyaga kirgan va</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tida o‘quvchi va talabaning  tayyorgarligi,  sinfning  tayyorgarligiga  e’tibor  bermasa,  kim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anday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olatda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tirganligini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zdan  kechirmasa,  darsning  rejasini  va  mavzusini  e’lon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ilmasa, bunday dars  o‘quvchini  tezda  o‘qituvchidan  sovishiga,  uzo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lashtirishiga  olib  keladi.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Darsda  o‘qituvchining  leksiyasi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rtacha  tempda  bir  minutda  60</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80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zni  tashkil  etadi.  Pedagogik  texnikani  amalga  oshirishning  muhim  talablaridan  biri  o‘qituvchi  doimiy  ravishda  doskadan  foydalanishi,  chiroyli  va  savodli  yoza  bilishi,  buning  uchun  doska  toza,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ho‘</a:t>
            </a:r>
            <a:r>
              <a:rPr lang="it-IT" dirty="0">
                <a:latin typeface="Times New Roman" panose="02020603050405020304" pitchFamily="18" charset="0"/>
                <a:ea typeface="Times New Roman" panose="02020603050405020304" pitchFamily="18" charset="0"/>
                <a:cs typeface="Times New Roman" panose="02020603050405020304" pitchFamily="18" charset="0"/>
              </a:rPr>
              <a:t>l  latta,  sifatli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  bo‘lishidir.</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28609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20688"/>
            <a:ext cx="8208912" cy="6082691"/>
          </a:xfrm>
          <a:prstGeom prst="rect">
            <a:avLst/>
          </a:prstGeom>
        </p:spPr>
        <p:txBody>
          <a:bodyPr wrap="square">
            <a:spAutoFit/>
          </a:bodyPr>
          <a:lstStyle/>
          <a:p>
            <a:pPr marL="90170" indent="269875" algn="just">
              <a:lnSpc>
                <a:spcPct val="115000"/>
              </a:lnSpc>
              <a:spcAft>
                <a:spcPts val="1000"/>
              </a:spcAft>
            </a:pPr>
            <a:r>
              <a:rPr lang="it-IT" b="1" dirty="0" smtClean="0">
                <a:latin typeface="Times New Roman" panose="02020603050405020304" pitchFamily="18" charset="0"/>
                <a:ea typeface="Times New Roman" panose="02020603050405020304" pitchFamily="18" charset="0"/>
                <a:cs typeface="Times New Roman" panose="02020603050405020304" pitchFamily="18" charset="0"/>
              </a:rPr>
              <a:t>	Pedagogik  </a:t>
            </a:r>
            <a:r>
              <a:rPr lang="it-IT" b="1" dirty="0">
                <a:latin typeface="Times New Roman" panose="02020603050405020304" pitchFamily="18" charset="0"/>
                <a:ea typeface="Times New Roman" panose="02020603050405020304" pitchFamily="18" charset="0"/>
                <a:cs typeface="Times New Roman" panose="02020603050405020304" pitchFamily="18" charset="0"/>
              </a:rPr>
              <a:t>jarayonda  teatr  pedagogikasi  elemetlarini  </a:t>
            </a:r>
            <a:r>
              <a:rPr lang="uz-Cyrl-UZ" b="1" dirty="0">
                <a:latin typeface="Times New Roman" panose="02020603050405020304" pitchFamily="18" charset="0"/>
                <a:ea typeface="Times New Roman" panose="02020603050405020304" pitchFamily="18" charset="0"/>
                <a:cs typeface="Times New Roman" panose="02020603050405020304" pitchFamily="18" charset="0"/>
              </a:rPr>
              <a:t>qo‘</a:t>
            </a:r>
            <a:r>
              <a:rPr lang="it-IT" b="1" dirty="0">
                <a:latin typeface="Times New Roman" panose="02020603050405020304" pitchFamily="18" charset="0"/>
                <a:ea typeface="Times New Roman" panose="02020603050405020304" pitchFamily="18" charset="0"/>
                <a:cs typeface="Times New Roman" panose="02020603050405020304" pitchFamily="18" charset="0"/>
              </a:rPr>
              <a:t>llash.  </a:t>
            </a:r>
            <a:r>
              <a:rPr lang="it-IT" dirty="0">
                <a:latin typeface="Times New Roman" panose="02020603050405020304" pitchFamily="18" charset="0"/>
                <a:ea typeface="Times New Roman" panose="02020603050405020304" pitchFamily="18" charset="0"/>
                <a:cs typeface="Times New Roman" panose="02020603050405020304" pitchFamily="18" charset="0"/>
              </a:rPr>
              <a:t>Biz  yu</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orida pedagogik texnikaning tarkibiy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ismi sifatida o‘qituvchining nutq  malakalarini,  ya’ni  savodli  gapirish,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  nutqini  chiroyli,  tushunarli,  ta’sirchan  bayon  etish,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  fikr  va  tuyg‘ularini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zda  aniq  ifodalash  malakalarini  aytib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tdik.</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Pedagogik  texnikani  t</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li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  egallash  uchun  o‘qituvchi  aktyorlik  va  rejissyorlik  ma</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orati  tarkibiy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ismlarini  ham  egallashi  zarur.  Chunki  o‘qituvchining  faoliyati  bir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ator  xususiyatlari  bilan  aktyor  va  rejissyorning  badiiy – ijodiy  faoliyatiga  ya</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indir.  Harakat,  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it-IT" dirty="0">
                <a:latin typeface="Times New Roman" panose="02020603050405020304" pitchFamily="18" charset="0"/>
                <a:ea typeface="Times New Roman" panose="02020603050405020304" pitchFamily="18" charset="0"/>
                <a:cs typeface="Times New Roman" panose="02020603050405020304" pitchFamily="18" charset="0"/>
              </a:rPr>
              <a:t>at,  mushaklar  yor</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inligi,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ayol,  muomala  va  boshqalar  teatr  pedagogikasining asosiy tushunchalari bo‘lib, ularni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lajak o‘qituvchi  ham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zlashtirib  olishi  foydalidir.</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Teatr  faoliyati  bilan  pedagogik  faoliyat  bir</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biriga  yakin  bo‘lib,  bir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ator  umumiy  jarayon  xususiyatlariga ega.</a:t>
            </a:r>
            <a:r>
              <a:rPr lang="uz-Cyrl-UZ" dirty="0">
                <a:latin typeface="Times New Roman" panose="02020603050405020304" pitchFamily="18" charset="0"/>
                <a:ea typeface="Times New Roman" panose="02020603050405020304" pitchFamily="18" charset="0"/>
                <a:cs typeface="Times New Roman" panose="02020603050405020304" pitchFamily="18" charset="0"/>
              </a:rPr>
              <a:t> Teatr  faoliyati  bilan  pedagogik  faoliyatning  maqsadning  o‘xshashligi  yakinlashtiradi.  Har  ikkala  faoliyatda  ham  maqsad  kishining  kishiga  tarbiyaviy  ta’sir  ko‘rsatishi va  kishida  muayyan  tuyg‘ular, kechinmalar vujudga keltirishidir. Teatrda  ham  pedagogik  faoliyatda  ham  shaxsga  ta’sir  ko‘rsatish  quroli  umumiydir;  ya’ni so‘z aktyor bilan pedagogning o‘z psixofizik tabiati  ana  shunday  qurol  vazifasini  bajaradi.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03999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647069"/>
            <a:ext cx="8208912" cy="6210931"/>
          </a:xfrm>
          <a:prstGeom prst="rect">
            <a:avLst/>
          </a:prstGeom>
        </p:spPr>
        <p:txBody>
          <a:bodyPr wrap="square">
            <a:spAutoFit/>
          </a:bodyPr>
          <a:lstStyle/>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Ovozni egallash, ifodali  mimika,  imo-ishoralar teatr pedagogikasida muhim  elementlardir. Bular  pedagogik faoliyatda ham muhim vositalardir.  Yuz  harakatlarini  yaxshi  egallamagan,  o‘z yuziga zarur  ma’nolarni  bera  olmaydigan, o‘z kayfiyatini ushlab  tura  olmaydigan  kishi  tarbiyachi  bo‘la  olmaydi.</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Teatr  va  pedagogik  faoliyat o‘ziga  xos  xususiyatlarga  ko‘ra o‘zi  ta’sir  ko‘rsatadigan  ob’ektni ayni vaqtda  ijod  sub’ektiga,  sherik  ijodkorga  aylantiradi.</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Aktyorlik  va  pedagogik  faoliyat  asosida  buning  uchun  ajratilgan  muayyan  vaqt  davomida  ijodkorlik  yotadi.  U  ijodkordan,  ya’ni  o‘qituvchi – tarbiyachidan  o‘z  psixik  holatini  boshqarishda tezkorlikni, ijodiy kayfiyatni talab qiladi. Teatr va  pedagogik  ijodkorlik  jo‘shqin  bo‘lib,  rivojlanib,  o‘zgarib  boradi.  U  doimo  jamoa  tusda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bo‘ladi.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Bundan  </a:t>
            </a:r>
            <a:r>
              <a:rPr lang="uz-Cyrl-UZ" dirty="0">
                <a:latin typeface="Times New Roman" panose="02020603050405020304" pitchFamily="18" charset="0"/>
                <a:cs typeface="Times New Roman" panose="02020603050405020304" pitchFamily="18" charset="0"/>
              </a:rPr>
              <a:t>kelib  chiqadiki,  o‘qituvchilik  faoliyati  bir  necha  xususiyatlar  bilan  aktyor  va  rejissyorning  faoliyatiga  yakin  ekan. Tarbiyachi  ijodkorligining  o‘ziga  xos  xususiyati  shundan  iboratki,  u  ijodiy  fikrni  o‘z  shaxsi  orqali  amalga  oshiradi.  Pedagogikada  ijodkorning  shaxsi  bilan  ijodkorlik quroli  bir-biriga  mos  keladi,  bunda  tarbiyachining  o‘z-o‘zini  namoyon  qilishi  juda  muhim  rol o‘ynaydi.  Tarbiyachi  bolaga pedagogik ta’sir etish  tarbiyaviy  ta’sir rejasini  ishlab  chiqadi  va  bu  rejani  o‘zi  amalga  oshiradi.</a:t>
            </a:r>
            <a:endParaRPr lang="ru-RU" dirty="0">
              <a:latin typeface="Times New Roman" panose="02020603050405020304" pitchFamily="18" charset="0"/>
              <a:cs typeface="Times New Roman" panose="02020603050405020304" pitchFamily="18" charset="0"/>
            </a:endParaRPr>
          </a:p>
          <a:p>
            <a:pPr marL="90170" indent="269875" algn="just">
              <a:lnSpc>
                <a:spcPct val="115000"/>
              </a:lnSpc>
              <a:spcAft>
                <a:spcPts val="1000"/>
              </a:spcAft>
            </a:pPr>
            <a:endParaRPr lang="ru-RU"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05558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836712"/>
            <a:ext cx="7560840" cy="5127045"/>
          </a:xfrm>
          <a:prstGeom prst="rect">
            <a:avLst/>
          </a:prstGeom>
        </p:spPr>
        <p:txBody>
          <a:bodyPr wrap="square">
            <a:spAutoFit/>
          </a:bodyPr>
          <a:lstStyle/>
          <a:p>
            <a:pPr marL="90170" indent="269875" algn="just">
              <a:lnSpc>
                <a:spcPct val="115000"/>
              </a:lnSpc>
              <a:spcAft>
                <a:spcPts val="1000"/>
              </a:spcAft>
            </a:pPr>
            <a:r>
              <a:rPr lang="it-IT" b="1" dirty="0">
                <a:latin typeface="Times New Roman" panose="02020603050405020304" pitchFamily="18" charset="0"/>
                <a:ea typeface="Times New Roman" panose="02020603050405020304" pitchFamily="18" charset="0"/>
                <a:cs typeface="Times New Roman" panose="02020603050405020304" pitchFamily="18" charset="0"/>
              </a:rPr>
              <a:t>O‘qituvchi  nutq  texnikasi  va  madaniyati.  </a:t>
            </a:r>
            <a:r>
              <a:rPr lang="it-IT" dirty="0">
                <a:latin typeface="Times New Roman" panose="02020603050405020304" pitchFamily="18" charset="0"/>
                <a:ea typeface="Times New Roman" panose="02020603050405020304" pitchFamily="18" charset="0"/>
                <a:cs typeface="Times New Roman" panose="02020603050405020304" pitchFamily="18" charset="0"/>
              </a:rPr>
              <a:t>O‘qituvchi  nutq  yordamida,  shuningdek  imo</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ishora  vositasida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  fikri  hamda  xis</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tuyg‘ularini  aniq  va  ravshan  ifodalash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obiliyatiga  ega  bo‘ladi  va  bu  o‘qituvchilik  kasbi  uchun  juda  ham  muhimdir.</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O‘qituvchining  nutqi darsda  hamisha  o‘quvchilarga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aratilgan  bo‘ladi.  O‘qituvchi  yangi materialni tushuntirayotgan, o‘quvchining javobini ta</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lil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ilayotgan yoki  ma’</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ullamayotgan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lsa  ham   uning  nutqi  hamisha  ta’sirchanligi,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zi  gapirayotgan  narsaga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izi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ayotganligi  bilan  ajralib  turadi.  Fikrning  ifodasi  o‘quvchilar  uchun  aniq,  sodda,  tushunarli  bo‘ladi.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O‘qituvchining bayoni o‘quvchilar fikri va 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it-IT" dirty="0">
                <a:latin typeface="Times New Roman" panose="02020603050405020304" pitchFamily="18" charset="0"/>
                <a:ea typeface="Times New Roman" panose="02020603050405020304" pitchFamily="18" charset="0"/>
                <a:cs typeface="Times New Roman" panose="02020603050405020304" pitchFamily="18" charset="0"/>
              </a:rPr>
              <a:t>atini yuksak darajada  faollashtirishga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aratiladi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 o‘qituvchi o‘quvchilar oldiga savollar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a:t>
            </a:r>
            <a:r>
              <a:rPr lang="it-IT" dirty="0">
                <a:latin typeface="Times New Roman" panose="02020603050405020304" pitchFamily="18" charset="0"/>
                <a:ea typeface="Times New Roman" panose="02020603050405020304" pitchFamily="18" charset="0"/>
                <a:cs typeface="Times New Roman" panose="02020603050405020304" pitchFamily="18" charset="0"/>
              </a:rPr>
              <a:t>yib, ularni asta</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sekin  to‘g‘ri  javob  berishga undaydi, o‘quvchilarning di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it-IT" dirty="0">
                <a:latin typeface="Times New Roman" panose="02020603050405020304" pitchFamily="18" charset="0"/>
                <a:ea typeface="Times New Roman" panose="02020603050405020304" pitchFamily="18" charset="0"/>
                <a:cs typeface="Times New Roman" panose="02020603050405020304" pitchFamily="18" charset="0"/>
              </a:rPr>
              <a:t>atini kuchaytiradi hamda fikrini  faollashtiradi.  Shuningdek,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rinli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ochiri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  xazil,  yengilgina  iste</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zo  nutqni  juda  jonlantirib  yuboradi  va  uni  o‘quvchilar   tez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zlashtiradilar.</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25733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340768"/>
            <a:ext cx="7920880" cy="4043158"/>
          </a:xfrm>
          <a:prstGeom prst="rect">
            <a:avLst/>
          </a:prstGeom>
        </p:spPr>
        <p:txBody>
          <a:bodyPr wrap="square">
            <a:spAutoFit/>
          </a:bodyPr>
          <a:lstStyle/>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O‘quvchining  nutqi   aniq,  jonli,  talaffuzi  ji</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atidan  yor</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in,  ifodali  bo‘lib,   unda stilistik,  grammatik,  fonetik  nu</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sonlar  uchramasligi  lozim.  Bir  xildagi  chizi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  zeriktiradigan  nutq  o‘quvchilarni  juda  tez  charchatadi,  ularni  lanj  va  lo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ayd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ilib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a:t>
            </a:r>
            <a:r>
              <a:rPr lang="it-IT" dirty="0">
                <a:latin typeface="Times New Roman" panose="02020603050405020304" pitchFamily="18" charset="0"/>
                <a:ea typeface="Times New Roman" panose="02020603050405020304" pitchFamily="18" charset="0"/>
                <a:cs typeface="Times New Roman" panose="02020603050405020304" pitchFamily="18" charset="0"/>
              </a:rPr>
              <a:t>yadi.  Ayrim o‘qituvchilar tez gapirishga moyil bo‘ladilar. Birok  o‘quvchilarning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zlashtirishlari uchun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rtacha  jonli  nutq  yaxshi  natija  berishini  esdan  chi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armaslik  lozim.  Shoshkaloklik  materialni  uzlashtirishga  xalakit  beradi  va  bolalarni  tez  charchatib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a:t>
            </a:r>
            <a:r>
              <a:rPr lang="it-IT" dirty="0">
                <a:latin typeface="Times New Roman" panose="02020603050405020304" pitchFamily="18" charset="0"/>
                <a:ea typeface="Times New Roman" panose="02020603050405020304" pitchFamily="18" charset="0"/>
                <a:cs typeface="Times New Roman" panose="02020603050405020304" pitchFamily="18" charset="0"/>
              </a:rPr>
              <a:t>yadi.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addan  tash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ari sekin nutq lanjlik va zerikishga sabab bo‘ladi.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addan tash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ari keskin va ba</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irok nutq o‘quvchilarning asabini  buzadi,  tez  toli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tirib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qo‘</a:t>
            </a:r>
            <a:r>
              <a:rPr lang="it-IT" dirty="0">
                <a:latin typeface="Times New Roman" panose="02020603050405020304" pitchFamily="18" charset="0"/>
                <a:ea typeface="Times New Roman" panose="02020603050405020304" pitchFamily="18" charset="0"/>
                <a:cs typeface="Times New Roman" panose="02020603050405020304" pitchFamily="18" charset="0"/>
              </a:rPr>
              <a:t>yadi.  Me’yori  bilan  aytilgan  nutq  texnikasini  borishi  bir  minutda   60</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80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zni  tashkil  etadi.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O‘qituvchining  zaif  ovozi  yomon  eshitiladi,  kup  marta  takrorlanadigan  imo – ishoralar,  harakatlar  o‘quvchining  gashini  keltiradi.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82817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692696"/>
            <a:ext cx="8640960" cy="5830314"/>
          </a:xfrm>
          <a:prstGeom prst="rect">
            <a:avLst/>
          </a:prstGeom>
        </p:spPr>
        <p:txBody>
          <a:bodyPr wrap="square">
            <a:spAutoFit/>
          </a:bodyPr>
          <a:lstStyle/>
          <a:p>
            <a:pPr marL="90170" indent="269875" algn="just">
              <a:lnSpc>
                <a:spcPct val="115000"/>
              </a:lnSpc>
              <a:spcAft>
                <a:spcPts val="1000"/>
              </a:spcAft>
            </a:pPr>
            <a:r>
              <a:rPr lang="it-IT" dirty="0" smtClean="0">
                <a:latin typeface="Times New Roman" panose="02020603050405020304" pitchFamily="18" charset="0"/>
                <a:ea typeface="Times New Roman" panose="02020603050405020304" pitchFamily="18" charset="0"/>
                <a:cs typeface="Times New Roman" panose="02020603050405020304" pitchFamily="18" charset="0"/>
              </a:rPr>
              <a:t>	Demak</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i="1" dirty="0">
                <a:latin typeface="Times New Roman" panose="02020603050405020304" pitchFamily="18" charset="0"/>
                <a:ea typeface="Times New Roman" panose="02020603050405020304" pitchFamily="18" charset="0"/>
                <a:cs typeface="Times New Roman" panose="02020603050405020304" pitchFamily="18" charset="0"/>
              </a:rPr>
              <a:t>nutq texnikasi</a:t>
            </a:r>
            <a:r>
              <a:rPr lang="it-IT" dirty="0">
                <a:latin typeface="Times New Roman" panose="02020603050405020304" pitchFamily="18" charset="0"/>
                <a:ea typeface="Times New Roman" panose="02020603050405020304" pitchFamily="18" charset="0"/>
                <a:cs typeface="Times New Roman" panose="02020603050405020304" pitchFamily="18" charset="0"/>
              </a:rPr>
              <a:t> deganimizda  nutqni  o‘quvchiga  yetkazishda  kullaniladigan  vositalar  tushuniladi.  </a:t>
            </a:r>
            <a:r>
              <a:rPr lang="it-IT" i="1" dirty="0">
                <a:latin typeface="Times New Roman" panose="02020603050405020304" pitchFamily="18" charset="0"/>
                <a:ea typeface="Times New Roman" panose="02020603050405020304" pitchFamily="18" charset="0"/>
                <a:cs typeface="Times New Roman" panose="02020603050405020304" pitchFamily="18" charset="0"/>
              </a:rPr>
              <a:t>Nutq  ikki</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it-IT" i="1" dirty="0">
                <a:latin typeface="Times New Roman" panose="02020603050405020304" pitchFamily="18" charset="0"/>
                <a:ea typeface="Times New Roman" panose="02020603050405020304" pitchFamily="18" charset="0"/>
                <a:cs typeface="Times New Roman" panose="02020603050405020304" pitchFamily="18" charset="0"/>
              </a:rPr>
              <a:t>xil </a:t>
            </a:r>
            <a:r>
              <a:rPr lang="it-IT" dirty="0">
                <a:latin typeface="Times New Roman" panose="02020603050405020304" pitchFamily="18" charset="0"/>
                <a:ea typeface="Times New Roman" panose="02020603050405020304" pitchFamily="18" charset="0"/>
                <a:cs typeface="Times New Roman" panose="02020603050405020304" pitchFamily="18" charset="0"/>
              </a:rPr>
              <a:t>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lganidan,  uning  texnikasi  ham  ikki  xil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rinishda  bo‘ladi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a)  o</a:t>
            </a:r>
            <a:r>
              <a:rPr lang="uz-Cyrl-UZ" dirty="0">
                <a:latin typeface="Times New Roman" panose="02020603050405020304" pitchFamily="18" charset="0"/>
                <a:ea typeface="Times New Roman" panose="02020603050405020304" pitchFamily="18" charset="0"/>
                <a:cs typeface="Times New Roman" panose="02020603050405020304" pitchFamily="18" charset="0"/>
              </a:rPr>
              <a:t>g‘</a:t>
            </a:r>
            <a:r>
              <a:rPr lang="it-IT" dirty="0">
                <a:latin typeface="Times New Roman" panose="02020603050405020304" pitchFamily="18" charset="0"/>
                <a:ea typeface="Times New Roman" panose="02020603050405020304" pitchFamily="18" charset="0"/>
                <a:cs typeface="Times New Roman" panose="02020603050405020304" pitchFamily="18" charset="0"/>
              </a:rPr>
              <a:t>zaki  nutq  texnikasi;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b)  yozma  nutq  texnikasi.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b="1" i="1" dirty="0">
                <a:latin typeface="Times New Roman" panose="02020603050405020304" pitchFamily="18" charset="0"/>
                <a:ea typeface="Times New Roman" panose="02020603050405020304" pitchFamily="18" charset="0"/>
                <a:cs typeface="Times New Roman" panose="02020603050405020304" pitchFamily="18" charset="0"/>
              </a:rPr>
              <a:t>Ogzaki  nutq  texnikasi </a:t>
            </a:r>
            <a:r>
              <a:rPr lang="it-IT" dirty="0">
                <a:latin typeface="Times New Roman" panose="02020603050405020304" pitchFamily="18" charset="0"/>
                <a:ea typeface="Times New Roman" panose="02020603050405020304" pitchFamily="18" charset="0"/>
                <a:cs typeface="Times New Roman" panose="02020603050405020304" pitchFamily="18" charset="0"/>
              </a:rPr>
              <a:t>– tovush,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o‘g‘</a:t>
            </a:r>
            <a:r>
              <a:rPr lang="it-IT" dirty="0">
                <a:latin typeface="Times New Roman" panose="02020603050405020304" pitchFamily="18" charset="0"/>
                <a:ea typeface="Times New Roman" panose="02020603050405020304" pitchFamily="18" charset="0"/>
                <a:cs typeface="Times New Roman" panose="02020603050405020304" pitchFamily="18" charset="0"/>
              </a:rPr>
              <a:t>in,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zlar, uning shakllarini talaffuz  etishni  yaxshilash borasida nutq organlarining faollashtiruvchi mash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larini  anglatadi.  Bunga  nafasdan  foydalanish,  tovush  tembrlarini  yaxshilash,  diksiyaga  e’tibor  berish,  tovushlarning  past</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baland tovlanib turishi, undoshlarni talaffuz etish, oxang  kabilar  kiradi.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Nutq texnikasidagi muhim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rsatkichlardan biri  uning  </a:t>
            </a:r>
            <a:r>
              <a:rPr lang="it-IT" i="1" dirty="0">
                <a:latin typeface="Times New Roman" panose="02020603050405020304" pitchFamily="18" charset="0"/>
                <a:ea typeface="Times New Roman" panose="02020603050405020304" pitchFamily="18" charset="0"/>
                <a:cs typeface="Times New Roman" panose="02020603050405020304" pitchFamily="18" charset="0"/>
              </a:rPr>
              <a:t>xissiyligidir.</a:t>
            </a:r>
            <a:r>
              <a:rPr lang="it-IT" b="1" i="1" dirty="0">
                <a:latin typeface="Times New Roman" panose="02020603050405020304" pitchFamily="18" charset="0"/>
                <a:ea typeface="Times New Roman" panose="02020603050405020304" pitchFamily="18" charset="0"/>
                <a:cs typeface="Times New Roman" panose="02020603050405020304" pitchFamily="18" charset="0"/>
              </a:rPr>
              <a:t> </a:t>
            </a:r>
            <a:r>
              <a:rPr lang="it-IT" dirty="0">
                <a:latin typeface="Times New Roman" panose="02020603050405020304" pitchFamily="18" charset="0"/>
                <a:ea typeface="Times New Roman" panose="02020603050405020304" pitchFamily="18" charset="0"/>
                <a:cs typeface="Times New Roman" panose="02020603050405020304" pitchFamily="18" charset="0"/>
              </a:rPr>
              <a:t> Psixologlar  ijobiy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issiyotni  inson  foaliyatidagi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udratli  omil  deb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isoblaydilar.</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Nutq  sifati,  ovoz  har  bir  o‘qituvchida  har  xil  bo‘ladi.  Biro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  tegishli  mash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lar  natijasida  ovozni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zgartirish  mumkin.  Nutqdagi  kamchiliklarni  yu</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otish  uchun  tinmay  mash</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ilib  borish  zarur.  Ovozdan  foydalanishda  nutq  texnikasining  asosini  tashkil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iluvchi  </a:t>
            </a:r>
            <a:r>
              <a:rPr lang="it-IT" i="1" dirty="0">
                <a:latin typeface="Times New Roman" panose="02020603050405020304" pitchFamily="18" charset="0"/>
                <a:ea typeface="Times New Roman" panose="02020603050405020304" pitchFamily="18" charset="0"/>
                <a:cs typeface="Times New Roman" panose="02020603050405020304" pitchFamily="18" charset="0"/>
              </a:rPr>
              <a:t>nutq  apparatlarini</a:t>
            </a:r>
            <a:r>
              <a:rPr lang="it-IT" dirty="0">
                <a:latin typeface="Times New Roman" panose="02020603050405020304" pitchFamily="18" charset="0"/>
                <a:ea typeface="Times New Roman" panose="02020603050405020304" pitchFamily="18" charset="0"/>
                <a:cs typeface="Times New Roman" panose="02020603050405020304" pitchFamily="18" charset="0"/>
              </a:rPr>
              <a:t>  yaxshi  bilish  kerak.</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82554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75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1152993"/>
            <a:ext cx="7848872" cy="4312784"/>
          </a:xfrm>
          <a:prstGeom prst="rect">
            <a:avLst/>
          </a:prstGeom>
        </p:spPr>
        <p:txBody>
          <a:bodyPr wrap="square">
            <a:spAutoFit/>
          </a:bodyPr>
          <a:lstStyle/>
          <a:p>
            <a:pPr marL="90170" indent="269875" algn="just">
              <a:lnSpc>
                <a:spcPct val="115000"/>
              </a:lnSpc>
              <a:spcAft>
                <a:spcPts val="1000"/>
              </a:spcAft>
            </a:pPr>
            <a:r>
              <a:rPr lang="it-IT" sz="2400" dirty="0">
                <a:latin typeface="Times New Roman" panose="02020603050405020304" pitchFamily="18" charset="0"/>
                <a:ea typeface="Times New Roman" panose="02020603050405020304" pitchFamily="18" charset="0"/>
                <a:cs typeface="Times New Roman" panose="02020603050405020304" pitchFamily="18" charset="0"/>
              </a:rPr>
              <a:t>O‘qituvchining  o‘quvchilar  bilan  to‘g‘ri  muomala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q</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ila  olish  madaniyati  va  texnikasi.  Bolalarga  ya</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q</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inlasha  olish,  o‘quvchilarga  to‘g‘ri  muomala qilish y</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o‘</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lini  topish,  ular  bilan  pedagogik  nu</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q</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tai  nazardan  samarali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o‘</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zaro  munosabatlar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o‘</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rnata  bilish,  pedagogik  texnikaning  mavjudligidandir.  O‘qituvchi  ta’lim</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tarbiya  ishlari  jarayonida  o‘quvchilari,  kasbdoshlari,  o‘quvchilarning  ota</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onalari  bilan  muomalada  bo‘ladi.  O‘qituvchi  faoliyatining  ta’sirchanligi  pedagogik  jarayonda  sodir  bo‘ladigan  muomala  madaniyatiga  bo</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g‘</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li</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q</a:t>
            </a:r>
            <a:r>
              <a:rPr lang="it-IT" sz="2400" dirty="0">
                <a:latin typeface="Times New Roman" panose="02020603050405020304" pitchFamily="18" charset="0"/>
                <a:ea typeface="Times New Roman" panose="02020603050405020304" pitchFamily="18" charset="0"/>
                <a:cs typeface="Times New Roman" panose="02020603050405020304" pitchFamily="18" charset="0"/>
              </a:rPr>
              <a:t>dir.</a:t>
            </a:r>
            <a:endParaRPr lang="ru-RU"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07754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196752"/>
            <a:ext cx="7344816" cy="4233467"/>
          </a:xfrm>
          <a:prstGeom prst="rect">
            <a:avLst/>
          </a:prstGeom>
        </p:spPr>
        <p:txBody>
          <a:bodyPr wrap="square">
            <a:spAutoFit/>
          </a:bodyPr>
          <a:lstStyle/>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Pedagogik  jarayonda  sodir  bo‘ladigan  muomala  madaniyatida  muallimning  axlo</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iy madaniyati, kiyinish madaniyati,  s</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zlash  madaniyati,  tarbiyalanganlik  darajasi  aks  etadi. O‘qituvchining pedagogik kasb egasi sifatida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ziga,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 kasbiga,  o‘quvchilariga,  kasbdoshlariga,  o‘quvchilarning  ota</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onalariga,  jamoatchilikka  muomala  madaniyatini  belgilovchi  talablar  mavjud.  Pedagogik  jarayonda  muomala  madaniyati  va  texnikasi   muallimning  pedagogik  faoliyatida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rinadi.  O‘qituvchi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  burchini  bajarayotganida  u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zaro  </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urmat  darajasi,  ishonch,  talabchanlik,  xayrixo</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lik,  tashabbuskorlik,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zaro  </a:t>
            </a:r>
            <a:r>
              <a:rPr lang="uz-Cyrl-UZ" dirty="0">
                <a:latin typeface="Times New Roman" panose="02020603050405020304" pitchFamily="18" charset="0"/>
                <a:ea typeface="Times New Roman" panose="02020603050405020304" pitchFamily="18" charset="0"/>
                <a:cs typeface="Times New Roman" panose="02020603050405020304" pitchFamily="18" charset="0"/>
              </a:rPr>
              <a:t>g‘</a:t>
            </a:r>
            <a:r>
              <a:rPr lang="it-IT" dirty="0">
                <a:latin typeface="Times New Roman" panose="02020603050405020304" pitchFamily="18" charset="0"/>
                <a:ea typeface="Times New Roman" panose="02020603050405020304" pitchFamily="18" charset="0"/>
                <a:cs typeface="Times New Roman" panose="02020603050405020304" pitchFamily="18" charset="0"/>
              </a:rPr>
              <a:t>am</a:t>
            </a:r>
            <a:r>
              <a:rPr lang="uz-Cyrl-UZ" dirty="0">
                <a:latin typeface="Times New Roman" panose="02020603050405020304" pitchFamily="18" charset="0"/>
                <a:ea typeface="Times New Roman" panose="02020603050405020304" pitchFamily="18" charset="0"/>
                <a:cs typeface="Times New Roman" panose="02020603050405020304" pitchFamily="18" charset="0"/>
              </a:rPr>
              <a:t>ho‘</a:t>
            </a:r>
            <a:r>
              <a:rPr lang="it-IT" dirty="0">
                <a:latin typeface="Times New Roman" panose="02020603050405020304" pitchFamily="18" charset="0"/>
                <a:ea typeface="Times New Roman" panose="02020603050405020304" pitchFamily="18" charset="0"/>
                <a:cs typeface="Times New Roman" panose="02020603050405020304" pitchFamily="18" charset="0"/>
              </a:rPr>
              <a:t>rlik, bir</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birlarini inson sifatida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adr</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a:t>
            </a:r>
            <a:r>
              <a:rPr lang="uz-Cyrl-UZ" dirty="0">
                <a:latin typeface="Times New Roman" panose="02020603050405020304" pitchFamily="18" charset="0"/>
                <a:ea typeface="Times New Roman" panose="02020603050405020304" pitchFamily="18" charset="0"/>
                <a:cs typeface="Times New Roman" panose="02020603050405020304" pitchFamily="18" charset="0"/>
              </a:rPr>
              <a:t>m</a:t>
            </a:r>
            <a:r>
              <a:rPr lang="it-IT" dirty="0">
                <a:latin typeface="Times New Roman" panose="02020603050405020304" pitchFamily="18" charset="0"/>
                <a:ea typeface="Times New Roman" panose="02020603050405020304" pitchFamily="18" charset="0"/>
                <a:cs typeface="Times New Roman" panose="02020603050405020304" pitchFamily="18" charset="0"/>
              </a:rPr>
              <a:t>matini e’zozlash kabi  k</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rinishlarda  namoyon  bo‘ladi. Pedagogik madaniyat  va  texnika  o‘qituvchining  pedagogik  faoliyatida  boshqalar  bilan  muomalasining  harakterini  ba</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olashga  xizmat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iladi.</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891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1268760"/>
            <a:ext cx="7920880" cy="4361707"/>
          </a:xfrm>
          <a:prstGeom prst="rect">
            <a:avLst/>
          </a:prstGeom>
        </p:spPr>
        <p:txBody>
          <a:bodyPr wrap="square">
            <a:spAutoFit/>
          </a:bodyPr>
          <a:lstStyle/>
          <a:p>
            <a:pPr marL="90170" indent="269875" algn="just">
              <a:lnSpc>
                <a:spcPct val="115000"/>
              </a:lnSpc>
              <a:spcAft>
                <a:spcPts val="1000"/>
              </a:spcAft>
            </a:pPr>
            <a:r>
              <a:rPr lang="it-IT" dirty="0">
                <a:latin typeface="Times New Roman" panose="02020603050405020304" pitchFamily="18" charset="0"/>
                <a:ea typeface="Times New Roman" panose="02020603050405020304" pitchFamily="18" charset="0"/>
                <a:cs typeface="Times New Roman" panose="02020603050405020304" pitchFamily="18" charset="0"/>
              </a:rPr>
              <a:t>Pedagogik jarayonning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zida ham ish jarayonining turli so</a:t>
            </a:r>
            <a:r>
              <a:rPr lang="uz-Cyrl-UZ" dirty="0">
                <a:latin typeface="Times New Roman" panose="02020603050405020304" pitchFamily="18" charset="0"/>
                <a:ea typeface="Times New Roman" panose="02020603050405020304" pitchFamily="18" charset="0"/>
                <a:cs typeface="Times New Roman" panose="02020603050405020304" pitchFamily="18" charset="0"/>
              </a:rPr>
              <a:t>h</a:t>
            </a:r>
            <a:r>
              <a:rPr lang="it-IT" dirty="0">
                <a:latin typeface="Times New Roman" panose="02020603050405020304" pitchFamily="18" charset="0"/>
                <a:ea typeface="Times New Roman" panose="02020603050405020304" pitchFamily="18" charset="0"/>
                <a:cs typeface="Times New Roman" panose="02020603050405020304" pitchFamily="18" charset="0"/>
              </a:rPr>
              <a:t>alarida  turlicha  muomala  madaniyati  mavjud. Masalan, jamoat topshiri</a:t>
            </a:r>
            <a:r>
              <a:rPr lang="uz-Cyrl-UZ" dirty="0">
                <a:latin typeface="Times New Roman" panose="02020603050405020304" pitchFamily="18" charset="0"/>
                <a:ea typeface="Times New Roman" panose="02020603050405020304" pitchFamily="18" charset="0"/>
                <a:cs typeface="Times New Roman" panose="02020603050405020304" pitchFamily="18" charset="0"/>
              </a:rPr>
              <a:t>q</a:t>
            </a:r>
            <a:r>
              <a:rPr lang="it-IT" dirty="0">
                <a:latin typeface="Times New Roman" panose="02020603050405020304" pitchFamily="18" charset="0"/>
                <a:ea typeface="Times New Roman" panose="02020603050405020304" pitchFamily="18" charset="0"/>
                <a:cs typeface="Times New Roman" panose="02020603050405020304" pitchFamily="18" charset="0"/>
              </a:rPr>
              <a:t>larini bajarishda, dam olish  paytlarida,  muomala,  shuningdek  o‘qituvchining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 kasbiga,  Vataniga,  xal</a:t>
            </a:r>
            <a:r>
              <a:rPr lang="uz-Cyrl-UZ" dirty="0">
                <a:latin typeface="Times New Roman" panose="02020603050405020304" pitchFamily="18" charset="0"/>
                <a:ea typeface="Times New Roman" panose="02020603050405020304" pitchFamily="18" charset="0"/>
                <a:cs typeface="Times New Roman" panose="02020603050405020304" pitchFamily="18" charset="0"/>
              </a:rPr>
              <a:t>qq</a:t>
            </a:r>
            <a:r>
              <a:rPr lang="it-IT" dirty="0">
                <a:latin typeface="Times New Roman" panose="02020603050405020304" pitchFamily="18" charset="0"/>
                <a:ea typeface="Times New Roman" panose="02020603050405020304" pitchFamily="18" charset="0"/>
                <a:cs typeface="Times New Roman" panose="02020603050405020304" pitchFamily="18" charset="0"/>
              </a:rPr>
              <a:t>a,  boshqa</a:t>
            </a:r>
            <a:r>
              <a:rPr lang="uz-Cyrl-UZ" dirty="0">
                <a:latin typeface="Times New Roman" panose="02020603050405020304" pitchFamily="18" charset="0"/>
                <a:ea typeface="Times New Roman" panose="02020603050405020304" pitchFamily="18" charset="0"/>
                <a:cs typeface="Times New Roman" panose="02020603050405020304" pitchFamily="18" charset="0"/>
              </a:rPr>
              <a:t>-</a:t>
            </a:r>
            <a:r>
              <a:rPr lang="it-IT" dirty="0">
                <a:latin typeface="Times New Roman" panose="02020603050405020304" pitchFamily="18" charset="0"/>
                <a:ea typeface="Times New Roman" panose="02020603050405020304" pitchFamily="18" charset="0"/>
                <a:cs typeface="Times New Roman" panose="02020603050405020304" pitchFamily="18" charset="0"/>
              </a:rPr>
              <a:t>boshqa  topshiriklarga  b</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lgan  munosabati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o‘</a:t>
            </a:r>
            <a:r>
              <a:rPr lang="it-IT" dirty="0">
                <a:latin typeface="Times New Roman" panose="02020603050405020304" pitchFamily="18" charset="0"/>
                <a:ea typeface="Times New Roman" panose="02020603050405020304" pitchFamily="18" charset="0"/>
                <a:cs typeface="Times New Roman" panose="02020603050405020304" pitchFamily="18" charset="0"/>
              </a:rPr>
              <a:t>ziga  xos  xususiyatlarga  ega.  </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O‘qituvchining  o‘quvchilar  bilan  muomala  madaniyati.  Pedagogik jarayonda  o‘qituvchi  bilan  o‘quvchining  o‘rtasidagi </a:t>
            </a:r>
            <a:r>
              <a:rPr lang="uz-Cyrl-UZ" i="1" dirty="0">
                <a:latin typeface="Times New Roman" panose="02020603050405020304" pitchFamily="18" charset="0"/>
                <a:ea typeface="Times New Roman" panose="02020603050405020304" pitchFamily="18" charset="0"/>
                <a:cs typeface="Times New Roman" panose="02020603050405020304" pitchFamily="18" charset="0"/>
              </a:rPr>
              <a:t>muomala  madaniyati</a:t>
            </a:r>
            <a:r>
              <a:rPr lang="uz-Cyrl-UZ" dirty="0">
                <a:latin typeface="Times New Roman" panose="02020603050405020304" pitchFamily="18" charset="0"/>
                <a:ea typeface="Times New Roman" panose="02020603050405020304" pitchFamily="18" charset="0"/>
                <a:cs typeface="Times New Roman" panose="02020603050405020304" pitchFamily="18" charset="0"/>
              </a:rPr>
              <a:t>  katta o‘rin egallaydi.  Juda  ko‘p o‘qituvchilar o‘z kasblariga sodiq qolib,  o‘qituvchilik  faoliyatida  fidoyilik  ko‘rsatib, o‘z  burchlarini  yuksak  darajada bajaradilar. O‘quvchilarga  ta’lim-tarbiya  berish bilan bir qatorda ular qalbiga xalollik, go‘zallik, haqiqat, odob-axloq,  vatanparvarlik, insonparvarlik kabi  g‘oyalarni  singdira  olganliklari,  xushmuomalada  bo‘lganliklari  uchun  ham  bolalar  oldida  katta  obro‘ga  egadirlar.</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36215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836712"/>
            <a:ext cx="7704856" cy="5635902"/>
          </a:xfrm>
          <a:prstGeom prst="rect">
            <a:avLst/>
          </a:prstGeom>
        </p:spPr>
        <p:txBody>
          <a:bodyPr wrap="square">
            <a:spAutoFit/>
          </a:bodyPr>
          <a:lstStyle/>
          <a:p>
            <a:pPr marL="90170" indent="269875" algn="just">
              <a:lnSpc>
                <a:spcPct val="115000"/>
              </a:lnSpc>
              <a:spcAft>
                <a:spcPts val="100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Ochig‘ini  aytish  lozimki,  hamma  o‘qituvchilar  ham  shunday  muomala qila  olmaydilar.  O‘zlarining qo‘pol, o‘rinsiz  aytgan  so‘zlari,  qilgan  muomalalari  bilan   bolalar ko‘nglidan o‘rin ola  olmaydilar.  Qo‘pol muomala  jamiyatda  qabul qilingan  umuminsoniy va milliy axloqiy talablarga to‘g‘ri  kelmaydi, natijada  bolalar  orasida,  o‘quvchilar  jamoasida  obro‘  orttira  olmaydilar.</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Pedagogik  faoliyatda  sinfdan  va  maktabdan  tashqari  ishlar  o‘qituvchi  bilan  o‘quvchi  o‘rtasidagi  muomala  madaniyatining  muhim  sohalaridan  biri hisoblanadi.  Ijtimoiy  foydali  mehnat,  shanbaliklar o‘z  xususiyatiga  ko‘ra  darsdan  farq qilib,  dars  singari  qat’iy  tartibga  tushirilmagani  uchun  ham  o‘qituvchi  va  o‘quvchidan  o‘zaro  nazoratni  kuchaytirishni,  xalollik  va  vijdonlilikni,  xolislikni,  axloqiy  mas’uliyatni  ko‘proq  talab  etadi.  Ayniqsa  ekskursiyalar,  safarlar,  kino  va  teatrlarga  borishlar  o‘qituvchi  bilan  o‘quvchilarning  muomala  madaniyatiga  ko‘proq  boglikdir.  Xuddi  shuningdek,  o‘qituvchining  o‘quvchining  ota-onasi,  o‘quvchilar  jamoasi,  o‘qituvchilar  va  maktab  rahbarlari  bilan  qiladigan  muomala  madaniyati  va  texnikasini  shakllantirib  borishni  talab  qiladi.</a:t>
            </a:r>
            <a:r>
              <a:rPr lang="uz-Cyrl-UZ" b="1" i="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056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3000">
        <p15:prstTrans prst="crush"/>
      </p:transition>
    </mc:Choice>
    <mc:Fallback>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2"/>
</p:tagLst>
</file>

<file path=ppt/tags/tag8.xml><?xml version="1.0" encoding="utf-8"?>
<p:tagLst xmlns:a="http://schemas.openxmlformats.org/drawingml/2006/main" xmlns:r="http://schemas.openxmlformats.org/officeDocument/2006/relationships" xmlns:p="http://schemas.openxmlformats.org/presentationml/2006/main">
  <p:tag name="TIMING" val="|0.6|1.1"/>
</p:tagLst>
</file>

<file path=ppt/tags/tag9.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5754</TotalTime>
  <Words>3391</Words>
  <Application>Microsoft Office PowerPoint</Application>
  <PresentationFormat>Экран (4:3)</PresentationFormat>
  <Paragraphs>139</Paragraphs>
  <Slides>40</Slides>
  <Notes>3</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40</vt:i4>
      </vt:variant>
    </vt:vector>
  </HeadingPairs>
  <TitlesOfParts>
    <vt:vector size="52" baseType="lpstr">
      <vt:lpstr>Aharoni</vt:lpstr>
      <vt:lpstr>Algerian</vt:lpstr>
      <vt:lpstr>Arial</vt:lpstr>
      <vt:lpstr>Arial Black</vt:lpstr>
      <vt:lpstr>Calibri</vt:lpstr>
      <vt:lpstr>PANDA Times UZ</vt:lpstr>
      <vt:lpstr>Segoe UI</vt:lpstr>
      <vt:lpstr>Symbol</vt:lpstr>
      <vt:lpstr>Tahoma</vt:lpstr>
      <vt:lpstr>Times New Roman</vt:lpstr>
      <vt:lpstr>Wingdings</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296</cp:revision>
  <dcterms:created xsi:type="dcterms:W3CDTF">2017-11-10T07:08:34Z</dcterms:created>
  <dcterms:modified xsi:type="dcterms:W3CDTF">2019-04-12T10:17:50Z</dcterms:modified>
</cp:coreProperties>
</file>