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3.xml" ContentType="application/vnd.openxmlformats-officedocument.presentationml.notesSlide+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35" r:id="rId2"/>
    <p:sldId id="353" r:id="rId3"/>
    <p:sldId id="369" r:id="rId4"/>
    <p:sldId id="371" r:id="rId5"/>
    <p:sldId id="372" r:id="rId6"/>
    <p:sldId id="350" r:id="rId7"/>
    <p:sldId id="373" r:id="rId8"/>
    <p:sldId id="368" r:id="rId9"/>
    <p:sldId id="356" r:id="rId10"/>
    <p:sldId id="352" r:id="rId11"/>
    <p:sldId id="346" r:id="rId12"/>
    <p:sldId id="337" r:id="rId13"/>
    <p:sldId id="340" r:id="rId14"/>
    <p:sldId id="347" r:id="rId15"/>
    <p:sldId id="360" r:id="rId16"/>
    <p:sldId id="358" r:id="rId17"/>
    <p:sldId id="339" r:id="rId18"/>
    <p:sldId id="361" r:id="rId19"/>
    <p:sldId id="376" r:id="rId20"/>
    <p:sldId id="374" r:id="rId21"/>
    <p:sldId id="377" r:id="rId22"/>
    <p:sldId id="378" r:id="rId23"/>
    <p:sldId id="379" r:id="rId24"/>
    <p:sldId id="380" r:id="rId25"/>
    <p:sldId id="381" r:id="rId26"/>
    <p:sldId id="382" r:id="rId27"/>
    <p:sldId id="383" r:id="rId28"/>
    <p:sldId id="384" r:id="rId29"/>
    <p:sldId id="351" r:id="rId30"/>
  </p:sldIdLst>
  <p:sldSz cx="9144000" cy="6858000" type="screen4x3"/>
  <p:notesSz cx="6858000" cy="9144000"/>
  <p:custDataLst>
    <p:tags r:id="rId32"/>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399" autoAdjust="0"/>
    <p:restoredTop sz="92998" autoAdjust="0"/>
  </p:normalViewPr>
  <p:slideViewPr>
    <p:cSldViewPr>
      <p:cViewPr varScale="1">
        <p:scale>
          <a:sx n="116" d="100"/>
          <a:sy n="116" d="100"/>
        </p:scale>
        <p:origin x="2130" y="114"/>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18</a:t>
            </a:fld>
            <a:endParaRPr lang="en-US"/>
          </a:p>
        </p:txBody>
      </p:sp>
    </p:spTree>
    <p:extLst>
      <p:ext uri="{BB962C8B-B14F-4D97-AF65-F5344CB8AC3E}">
        <p14:creationId xmlns:p14="http://schemas.microsoft.com/office/powerpoint/2010/main" val="17919618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990599" y="1152993"/>
            <a:ext cx="6981247" cy="4693593"/>
          </a:xfrm>
          <a:prstGeom prst="rect">
            <a:avLst/>
          </a:prstGeom>
        </p:spPr>
        <p:txBody>
          <a:bodyPr wrap="square">
            <a:spAutoFit/>
          </a:bodyPr>
          <a:lstStyle/>
          <a:p>
            <a:pPr algn="ctr">
              <a:lnSpc>
                <a:spcPct val="115000"/>
              </a:lnSpc>
              <a:spcBef>
                <a:spcPts val="1200"/>
              </a:spcBef>
              <a:spcAft>
                <a:spcPts val="0"/>
              </a:spcAft>
            </a:pP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4-Mavzu:  Innovatsiyalarni ta’lim jarayoniga tatbiq etishning tashkiliy pedagogik asoslari.</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0"/>
              </a:spcAft>
            </a:pP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Reja</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eriod"/>
              <a:tabLst>
                <a:tab pos="450215" algn="l"/>
              </a:tabLst>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Mamlakatimizda</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innovatsiyalarni</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joriy</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etishga</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extiyojlarni</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tug’ilishi</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eriod"/>
              <a:tabLst>
                <a:tab pos="45021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dasturlar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standartlar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darsliklarning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xarakteri</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eriod"/>
              <a:tabLst>
                <a:tab pos="45021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Innovatsiyalarni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yaratish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to’plash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tanlash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qo’llash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tizimini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yaratilishi</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eriod"/>
              <a:tabLst>
                <a:tab pos="45021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Fanda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o’qituvchi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faoliyatining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shakllanish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bosqichlarini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yaratilishi</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eriod"/>
              <a:tabLst>
                <a:tab pos="45021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faoliyatda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o’qituvchi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o’quvchilarning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munosabati</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1259">
        <p15:prstTrans prst="fallOver"/>
      </p:transition>
    </mc:Choice>
    <mc:Fallback>
      <p:transition spd="slow" advClick="0" advTm="112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t>Kalit so`zlar </a:t>
            </a:r>
            <a:r>
              <a:rPr lang="en-US" sz="4400" i="1" dirty="0" smtClean="0"/>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3600" dirty="0" err="1"/>
              <a:t>Innovatsion</a:t>
            </a:r>
            <a:r>
              <a:rPr lang="en-US" sz="3600" dirty="0"/>
              <a:t> </a:t>
            </a:r>
            <a:r>
              <a:rPr lang="en-US" sz="3600" dirty="0" err="1"/>
              <a:t>ta’lim</a:t>
            </a:r>
            <a:r>
              <a:rPr lang="en-US" sz="3600" dirty="0"/>
              <a:t>, </a:t>
            </a:r>
            <a:r>
              <a:rPr lang="en-US" sz="3600" dirty="0" err="1"/>
              <a:t>yangilikning</a:t>
            </a:r>
            <a:r>
              <a:rPr lang="en-US" sz="3600" dirty="0"/>
              <a:t> </a:t>
            </a:r>
            <a:r>
              <a:rPr lang="en-US" sz="3600" dirty="0" err="1"/>
              <a:t>turlari</a:t>
            </a:r>
            <a:r>
              <a:rPr lang="en-US" sz="3600" dirty="0"/>
              <a:t>, </a:t>
            </a:r>
            <a:r>
              <a:rPr lang="en-US" sz="3600" dirty="0" err="1"/>
              <a:t>innovatsion</a:t>
            </a:r>
            <a:r>
              <a:rPr lang="en-US" sz="3600" dirty="0"/>
              <a:t> </a:t>
            </a:r>
            <a:r>
              <a:rPr lang="en-US" sz="3600" dirty="0" err="1"/>
              <a:t>didaktik</a:t>
            </a:r>
            <a:r>
              <a:rPr lang="en-US" sz="3600" dirty="0"/>
              <a:t>, </a:t>
            </a:r>
            <a:r>
              <a:rPr lang="en-US" sz="3600" dirty="0" err="1"/>
              <a:t>innovatsiyani</a:t>
            </a:r>
            <a:r>
              <a:rPr lang="en-US" sz="3600" dirty="0"/>
              <a:t> </a:t>
            </a:r>
            <a:r>
              <a:rPr lang="en-US" sz="3600" dirty="0" err="1"/>
              <a:t>to’plash</a:t>
            </a:r>
            <a:r>
              <a:rPr lang="en-US" sz="3600" dirty="0"/>
              <a:t>, </a:t>
            </a:r>
            <a:r>
              <a:rPr lang="en-US" sz="3600" dirty="0" err="1"/>
              <a:t>tanlash</a:t>
            </a:r>
            <a:r>
              <a:rPr lang="en-US" sz="3600" dirty="0"/>
              <a:t>, </a:t>
            </a:r>
            <a:r>
              <a:rPr lang="en-US" sz="3600" dirty="0" err="1"/>
              <a:t>qo’llash</a:t>
            </a:r>
            <a:r>
              <a:rPr lang="en-US" sz="3600" dirty="0"/>
              <a:t>, </a:t>
            </a:r>
            <a:r>
              <a:rPr lang="en-US" sz="3600" dirty="0" err="1"/>
              <a:t>innovatsion</a:t>
            </a:r>
            <a:r>
              <a:rPr lang="en-US" sz="3600" dirty="0"/>
              <a:t> </a:t>
            </a:r>
            <a:r>
              <a:rPr lang="en-US" sz="3600" dirty="0" err="1"/>
              <a:t>faoliyat</a:t>
            </a:r>
            <a:r>
              <a:rPr lang="en-US" sz="3600" dirty="0"/>
              <a:t>, </a:t>
            </a:r>
            <a:r>
              <a:rPr lang="en-US" sz="3600" dirty="0" err="1"/>
              <a:t>innovatsiyaning</a:t>
            </a:r>
            <a:r>
              <a:rPr lang="en-US" sz="3600" dirty="0"/>
              <a:t> </a:t>
            </a:r>
            <a:r>
              <a:rPr lang="en-US" sz="3600" dirty="0" err="1"/>
              <a:t>algoritmi</a:t>
            </a:r>
            <a:r>
              <a:rPr lang="en-US" sz="3600" dirty="0"/>
              <a:t>, </a:t>
            </a:r>
            <a:r>
              <a:rPr lang="en-US" sz="3600" dirty="0" err="1"/>
              <a:t>innovatsiyani</a:t>
            </a:r>
            <a:r>
              <a:rPr lang="en-US" sz="3600" dirty="0"/>
              <a:t> </a:t>
            </a:r>
            <a:r>
              <a:rPr lang="en-US" sz="3600" dirty="0" err="1"/>
              <a:t>boshqarish</a:t>
            </a:r>
            <a:r>
              <a:rPr lang="en-US" sz="3600" dirty="0"/>
              <a:t>.</a:t>
            </a:r>
            <a:endParaRPr lang="ru-RU" sz="3600" dirty="0">
              <a:solidFill>
                <a:srgbClr val="C0000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698190517"/>
      </p:ext>
    </p:extLst>
  </p:cSld>
  <p:clrMapOvr>
    <a:masterClrMapping/>
  </p:clrMapOvr>
  <p:transition spd="slow" advClick="0" advTm="15867">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539552" y="476672"/>
            <a:ext cx="7704658" cy="6247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600" b="1" dirty="0" err="1">
                <a:latin typeface="Times New Roman" panose="02020603050405020304" pitchFamily="18" charset="0"/>
                <a:cs typeface="Times New Roman" panose="02020603050405020304" pitchFamily="18" charset="0"/>
              </a:rPr>
              <a:t>Foydalanilgan</a:t>
            </a:r>
            <a:r>
              <a:rPr lang="en-US" sz="1600" b="1" dirty="0">
                <a:latin typeface="Times New Roman" panose="02020603050405020304" pitchFamily="18" charset="0"/>
                <a:cs typeface="Times New Roman" panose="02020603050405020304" pitchFamily="18" charset="0"/>
              </a:rPr>
              <a:t> </a:t>
            </a:r>
            <a:r>
              <a:rPr lang="uz-Cyrl-UZ" sz="1600" b="1" dirty="0">
                <a:latin typeface="Times New Roman" panose="02020603050405020304" pitchFamily="18" charset="0"/>
                <a:cs typeface="Times New Roman" panose="02020603050405020304" pitchFamily="18" charset="0"/>
              </a:rPr>
              <a:t>adabiyotlar </a:t>
            </a:r>
            <a:r>
              <a:rPr lang="en-US" sz="1600" b="1" dirty="0" err="1">
                <a:latin typeface="Times New Roman" panose="02020603050405020304" pitchFamily="18" charset="0"/>
                <a:cs typeface="Times New Roman" panose="02020603050405020304" pitchFamily="18" charset="0"/>
              </a:rPr>
              <a:t>ro’yxat</a:t>
            </a:r>
            <a:r>
              <a:rPr lang="uz-Cyrl-UZ" sz="1600" b="1" dirty="0">
                <a:latin typeface="Times New Roman" panose="02020603050405020304" pitchFamily="18" charset="0"/>
                <a:cs typeface="Times New Roman" panose="02020603050405020304" pitchFamily="18" charset="0"/>
              </a:rPr>
              <a:t>i.</a:t>
            </a:r>
            <a:endParaRPr lang="ru-RU" sz="1600" dirty="0">
              <a:latin typeface="Times New Roman" panose="02020603050405020304" pitchFamily="18" charset="0"/>
              <a:cs typeface="Times New Roman" panose="02020603050405020304" pitchFamily="18" charset="0"/>
            </a:endParaRPr>
          </a:p>
          <a:p>
            <a:pPr algn="ctr"/>
            <a:r>
              <a:rPr lang="en-US" sz="1600" b="1" dirty="0" err="1">
                <a:latin typeface="Times New Roman" panose="02020603050405020304" pitchFamily="18" charset="0"/>
                <a:cs typeface="Times New Roman" panose="02020603050405020304" pitchFamily="18" charset="0"/>
              </a:rPr>
              <a:t>Asosiy</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adabiyotlar</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1. </a:t>
            </a:r>
            <a:r>
              <a:rPr lang="en-US" sz="1600" dirty="0" err="1">
                <a:latin typeface="Times New Roman" panose="02020603050405020304" pitchFamily="18" charset="0"/>
                <a:cs typeface="Times New Roman" panose="02020603050405020304" pitchFamily="18" charset="0"/>
              </a:rPr>
              <a:t>O’zbekiston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Respublikasi</a:t>
            </a:r>
            <a:r>
              <a:rPr lang="en-US" sz="1600" dirty="0">
                <a:latin typeface="Times New Roman" panose="02020603050405020304" pitchFamily="18" charset="0"/>
                <a:cs typeface="Times New Roman" panose="02020603050405020304" pitchFamily="18" charset="0"/>
              </a:rPr>
              <a:t> 2017-2021 </a:t>
            </a:r>
            <a:r>
              <a:rPr lang="en-US" sz="1600" dirty="0" err="1">
                <a:latin typeface="Times New Roman" panose="02020603050405020304" pitchFamily="18" charset="0"/>
                <a:cs typeface="Times New Roman" panose="02020603050405020304" pitchFamily="18" charset="0"/>
              </a:rPr>
              <a:t>yillarda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rivojlantirishning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beshta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ustivor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yonalishlari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Harakatlar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strategiyasi</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2“ </a:t>
            </a:r>
            <a:r>
              <a:rPr lang="en-US" sz="1600" dirty="0" err="1">
                <a:latin typeface="Times New Roman" panose="02020603050405020304" pitchFamily="18" charset="0"/>
                <a:cs typeface="Times New Roman" panose="02020603050405020304" pitchFamily="18" charset="0"/>
              </a:rPr>
              <a:t>Faol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investitsiyalar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ijtimoiy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rivojlantirish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yili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davlat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dasturi</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3. </a:t>
            </a:r>
            <a:r>
              <a:rPr lang="en-US" sz="1600" dirty="0" err="1">
                <a:latin typeface="Times New Roman" panose="02020603050405020304" pitchFamily="18" charset="0"/>
                <a:cs typeface="Times New Roman" panose="02020603050405020304" pitchFamily="18" charset="0"/>
              </a:rPr>
              <a:t>Mavlonova</a:t>
            </a:r>
            <a:r>
              <a:rPr lang="en-US" sz="1600" dirty="0">
                <a:latin typeface="Times New Roman" panose="02020603050405020304" pitchFamily="18" charset="0"/>
                <a:cs typeface="Times New Roman" panose="02020603050405020304" pitchFamily="18" charset="0"/>
              </a:rPr>
              <a:t> R.  </a:t>
            </a:r>
            <a:r>
              <a:rPr lang="en-US" sz="1600" dirty="0" err="1">
                <a:latin typeface="Times New Roman" panose="02020603050405020304" pitchFamily="18" charset="0"/>
                <a:cs typeface="Times New Roman" panose="02020603050405020304" pitchFamily="18" charset="0"/>
              </a:rPr>
              <a:t>Rahmonqulova</a:t>
            </a:r>
            <a:r>
              <a:rPr lang="en-US" sz="1600" dirty="0">
                <a:latin typeface="Times New Roman" panose="02020603050405020304" pitchFamily="18" charset="0"/>
                <a:cs typeface="Times New Roman" panose="02020603050405020304" pitchFamily="18" charset="0"/>
              </a:rPr>
              <a:t> N. </a:t>
            </a:r>
            <a:r>
              <a:rPr lang="en-US" sz="1600" dirty="0" err="1">
                <a:latin typeface="Times New Roman" panose="02020603050405020304" pitchFamily="18" charset="0"/>
                <a:cs typeface="Times New Roman" panose="02020603050405020304" pitchFamily="18" charset="0"/>
              </a:rPr>
              <a:t>Boshlang’ich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ta’limda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pedagogika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innovatsiya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integratsiya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G’ofur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Gulom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nashriyoti</a:t>
            </a:r>
            <a:r>
              <a:rPr lang="en-US" sz="1600" dirty="0">
                <a:latin typeface="Times New Roman" panose="02020603050405020304" pitchFamily="18" charset="0"/>
                <a:cs typeface="Times New Roman" panose="02020603050405020304" pitchFamily="18" charset="0"/>
              </a:rPr>
              <a:t>. T.2013.</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 4.</a:t>
            </a:r>
            <a:r>
              <a:rPr lang="uz-Cyrl-UZ" sz="1600" dirty="0">
                <a:latin typeface="Times New Roman" panose="02020603050405020304" pitchFamily="18" charset="0"/>
                <a:cs typeface="Times New Roman" panose="02020603050405020304" pitchFamily="18" charset="0"/>
              </a:rPr>
              <a:t> Jumaniyozova M.“Malaka oshirish jarayonida o’qituvchilarni innovatsion faoliyatga tayyorlashning pedagogik asoslari”. p.f.n. dis. T. 2007y. 186 b.</a:t>
            </a:r>
            <a:endParaRPr lang="ru-RU" sz="1600" dirty="0">
              <a:latin typeface="Times New Roman" panose="02020603050405020304" pitchFamily="18" charset="0"/>
              <a:cs typeface="Times New Roman" panose="02020603050405020304" pitchFamily="18" charset="0"/>
            </a:endParaRPr>
          </a:p>
          <a:p>
            <a:pPr algn="just"/>
            <a:r>
              <a:rPr lang="uz-Cyrl-UZ" sz="1600" dirty="0">
                <a:latin typeface="Times New Roman" panose="02020603050405020304" pitchFamily="18" charset="0"/>
                <a:cs typeface="Times New Roman" panose="02020603050405020304" pitchFamily="18" charset="0"/>
              </a:rPr>
              <a:t>5. Yo’ldashev J. “Pedagogik innovatsiyalarni hayotga tadbiq etishning asoslari”Upravlenie razvitiem innovatsionnыx protsessov v shkole.Pod.red. T.I.Shamovoy. Moskva 1995.</a:t>
            </a:r>
            <a:endParaRPr lang="ru-RU" sz="1600" dirty="0">
              <a:latin typeface="Times New Roman" panose="02020603050405020304" pitchFamily="18" charset="0"/>
              <a:cs typeface="Times New Roman" panose="02020603050405020304" pitchFamily="18" charset="0"/>
            </a:endParaRPr>
          </a:p>
          <a:p>
            <a:pPr algn="just"/>
            <a:r>
              <a:rPr lang="en-US" sz="1600" b="1" dirty="0" err="1">
                <a:latin typeface="Times New Roman" panose="02020603050405020304" pitchFamily="18" charset="0"/>
                <a:cs typeface="Times New Roman" panose="02020603050405020304" pitchFamily="18" charset="0"/>
              </a:rPr>
              <a:t>Xorijiy</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adabiyotlar</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6.  </a:t>
            </a:r>
            <a:r>
              <a:rPr lang="en-US" sz="1600" dirty="0" err="1">
                <a:latin typeface="Times New Roman" panose="02020603050405020304" pitchFamily="18" charset="0"/>
                <a:cs typeface="Times New Roman" panose="02020603050405020304" pitchFamily="18" charset="0"/>
              </a:rPr>
              <a:t>Eldis</a:t>
            </a:r>
            <a:r>
              <a:rPr lang="en-US" sz="1600" dirty="0">
                <a:latin typeface="Times New Roman" panose="02020603050405020304" pitchFamily="18" charset="0"/>
                <a:cs typeface="Times New Roman" panose="02020603050405020304" pitchFamily="18" charset="0"/>
              </a:rPr>
              <a:t> A., </a:t>
            </a:r>
            <a:r>
              <a:rPr lang="en-US" sz="1600" dirty="0" err="1">
                <a:latin typeface="Times New Roman" panose="02020603050405020304" pitchFamily="18" charset="0"/>
                <a:cs typeface="Times New Roman" panose="02020603050405020304" pitchFamily="18" charset="0"/>
              </a:rPr>
              <a:t>Fauts</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Dj</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Pedagogicheskie</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innovatsii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Moskva</a:t>
            </a:r>
            <a:r>
              <a:rPr lang="en-US" sz="1600" dirty="0">
                <a:latin typeface="Times New Roman" panose="02020603050405020304" pitchFamily="18" charset="0"/>
                <a:cs typeface="Times New Roman" panose="02020603050405020304" pitchFamily="18" charset="0"/>
              </a:rPr>
              <a:t> 1993.</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7.  </a:t>
            </a:r>
            <a:r>
              <a:rPr lang="en-US" sz="1600" dirty="0" err="1">
                <a:latin typeface="Times New Roman" panose="02020603050405020304" pitchFamily="18" charset="0"/>
                <a:cs typeface="Times New Roman" panose="02020603050405020304" pitchFamily="18" charset="0"/>
              </a:rPr>
              <a:t>Innovatsionn</a:t>
            </a:r>
            <a:r>
              <a:rPr lang="ru-RU" sz="1600" dirty="0">
                <a:latin typeface="Times New Roman" panose="02020603050405020304" pitchFamily="18" charset="0"/>
                <a:cs typeface="Times New Roman" panose="02020603050405020304" pitchFamily="18" charset="0"/>
              </a:rPr>
              <a:t>ы</a:t>
            </a:r>
            <a:r>
              <a:rPr lang="en-US" sz="1600" dirty="0">
                <a:latin typeface="Times New Roman" panose="02020603050405020304" pitchFamily="18" charset="0"/>
                <a:cs typeface="Times New Roman" panose="02020603050405020304" pitchFamily="18" charset="0"/>
              </a:rPr>
              <a:t>y </a:t>
            </a:r>
            <a:r>
              <a:rPr lang="en-US" sz="1600" dirty="0" err="1">
                <a:latin typeface="Times New Roman" panose="02020603050405020304" pitchFamily="18" charset="0"/>
                <a:cs typeface="Times New Roman" panose="02020603050405020304" pitchFamily="18" charset="0"/>
              </a:rPr>
              <a:t>menejment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Moskva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Vuzovskiy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uchebnik</a:t>
            </a:r>
            <a:r>
              <a:rPr lang="en-US" sz="1600" dirty="0">
                <a:latin typeface="Times New Roman" panose="02020603050405020304" pitchFamily="18" charset="0"/>
                <a:cs typeface="Times New Roman" panose="02020603050405020304" pitchFamily="18" charset="0"/>
              </a:rPr>
              <a:t> 2006.</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8.  Med</a:t>
            </a:r>
            <a:r>
              <a:rPr lang="ru-RU" sz="1600" dirty="0">
                <a:latin typeface="Times New Roman" panose="02020603050405020304" pitchFamily="18" charset="0"/>
                <a:cs typeface="Times New Roman" panose="02020603050405020304" pitchFamily="18" charset="0"/>
              </a:rPr>
              <a:t>ы</a:t>
            </a:r>
            <a:r>
              <a:rPr lang="en-US" sz="1600" dirty="0" err="1">
                <a:latin typeface="Times New Roman" panose="02020603050405020304" pitchFamily="18" charset="0"/>
                <a:cs typeface="Times New Roman" panose="02020603050405020304" pitchFamily="18" charset="0"/>
              </a:rPr>
              <a:t>nskiy</a:t>
            </a:r>
            <a:r>
              <a:rPr lang="en-US" sz="1600" dirty="0">
                <a:latin typeface="Times New Roman" panose="02020603050405020304" pitchFamily="18" charset="0"/>
                <a:cs typeface="Times New Roman" panose="02020603050405020304" pitchFamily="18" charset="0"/>
              </a:rPr>
              <a:t> V.G. </a:t>
            </a:r>
            <a:r>
              <a:rPr lang="en-US" sz="1600" dirty="0" err="1">
                <a:latin typeface="Times New Roman" panose="02020603050405020304" pitchFamily="18" charset="0"/>
                <a:cs typeface="Times New Roman" panose="02020603050405020304" pitchFamily="18" charset="0"/>
              </a:rPr>
              <a:t>Innovatsionn</a:t>
            </a:r>
            <a:r>
              <a:rPr lang="ru-RU" sz="1600" dirty="0">
                <a:latin typeface="Times New Roman" panose="02020603050405020304" pitchFamily="18" charset="0"/>
                <a:cs typeface="Times New Roman" panose="02020603050405020304" pitchFamily="18" charset="0"/>
              </a:rPr>
              <a:t>ы</a:t>
            </a:r>
            <a:r>
              <a:rPr lang="en-US" sz="1600" dirty="0">
                <a:latin typeface="Times New Roman" panose="02020603050405020304" pitchFamily="18" charset="0"/>
                <a:cs typeface="Times New Roman" panose="02020603050405020304" pitchFamily="18" charset="0"/>
              </a:rPr>
              <a:t>y </a:t>
            </a:r>
            <a:r>
              <a:rPr lang="en-US" sz="1600" dirty="0" err="1">
                <a:latin typeface="Times New Roman" panose="02020603050405020304" pitchFamily="18" charset="0"/>
                <a:cs typeface="Times New Roman" panose="02020603050405020304" pitchFamily="18" charset="0"/>
              </a:rPr>
              <a:t>menejment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Ucheb</a:t>
            </a:r>
            <a:r>
              <a:rPr lang="en-US" sz="1600" dirty="0">
                <a:latin typeface="Times New Roman" panose="02020603050405020304" pitchFamily="18" charset="0"/>
                <a:cs typeface="Times New Roman" panose="02020603050405020304" pitchFamily="18" charset="0"/>
              </a:rPr>
              <a:t>. M, INFRA 2002.</a:t>
            </a:r>
            <a:endParaRPr lang="ru-RU" sz="1600" dirty="0">
              <a:latin typeface="Times New Roman" panose="02020603050405020304" pitchFamily="18" charset="0"/>
              <a:cs typeface="Times New Roman" panose="02020603050405020304" pitchFamily="18" charset="0"/>
            </a:endParaRPr>
          </a:p>
          <a:p>
            <a:pPr algn="just"/>
            <a:r>
              <a:rPr lang="en-US" sz="1600" b="1" dirty="0" err="1">
                <a:latin typeface="Times New Roman" panose="02020603050405020304" pitchFamily="18" charset="0"/>
                <a:cs typeface="Times New Roman" panose="02020603050405020304" pitchFamily="18" charset="0"/>
              </a:rPr>
              <a:t>Qo’shimcha</a:t>
            </a:r>
            <a:r>
              <a:rPr lang="en-US" sz="1600" b="1" dirty="0">
                <a:latin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cs typeface="Times New Roman" panose="02020603050405020304" pitchFamily="18" charset="0"/>
              </a:rPr>
              <a:t>adabiyotlar</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1</a:t>
            </a:r>
            <a:r>
              <a:rPr lang="en-US" sz="1600" b="1" dirty="0">
                <a:latin typeface="Times New Roman" panose="02020603050405020304" pitchFamily="18" charset="0"/>
                <a:cs typeface="Times New Roman" panose="02020603050405020304" pitchFamily="18" charset="0"/>
              </a:rPr>
              <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O’zbekiston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Respublikasi</a:t>
            </a:r>
            <a:r>
              <a:rPr lang="en-US" sz="1600" dirty="0">
                <a:latin typeface="Times New Roman" panose="02020603050405020304" pitchFamily="18" charset="0"/>
                <a:cs typeface="Times New Roman" panose="02020603050405020304" pitchFamily="18" charset="0"/>
              </a:rPr>
              <a:t> 2017-2021 </a:t>
            </a:r>
            <a:r>
              <a:rPr lang="en-US" sz="1600" dirty="0" err="1">
                <a:latin typeface="Times New Roman" panose="02020603050405020304" pitchFamily="18" charset="0"/>
                <a:cs typeface="Times New Roman" panose="02020603050405020304" pitchFamily="18" charset="0"/>
              </a:rPr>
              <a:t>yillarda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rivojlantirishning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beshta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ustivor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yonalishlari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Harakatlar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strategiyasi</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gn="just"/>
            <a:r>
              <a:rPr lang="uz-Cyrl-UZ" sz="1600" dirty="0">
                <a:latin typeface="Times New Roman" panose="02020603050405020304" pitchFamily="18" charset="0"/>
                <a:cs typeface="Times New Roman" panose="02020603050405020304" pitchFamily="18" charset="0"/>
              </a:rPr>
              <a:t> 2. Jumaniyozova M.“Malaka oshirish jarayonida o’qituvchilarni innovatsion faoliyatga tayyorlashning pedagogik asoslari”. p.f.n. dis. T. 2007y. </a:t>
            </a:r>
            <a:endParaRPr lang="ru-RU" sz="1600" dirty="0">
              <a:latin typeface="Times New Roman" panose="02020603050405020304" pitchFamily="18" charset="0"/>
              <a:cs typeface="Times New Roman" panose="02020603050405020304" pitchFamily="18" charset="0"/>
            </a:endParaRPr>
          </a:p>
          <a:p>
            <a:pPr algn="just"/>
            <a:r>
              <a:rPr lang="en-US" sz="1600" b="1" dirty="0">
                <a:latin typeface="Times New Roman" panose="02020603050405020304" pitchFamily="18" charset="0"/>
                <a:cs typeface="Times New Roman" panose="02020603050405020304" pitchFamily="18" charset="0"/>
              </a:rPr>
              <a:t>Internet </a:t>
            </a:r>
            <a:r>
              <a:rPr lang="en-US" sz="1600" b="1" dirty="0" err="1">
                <a:latin typeface="Times New Roman" panose="02020603050405020304" pitchFamily="18" charset="0"/>
                <a:cs typeface="Times New Roman" panose="02020603050405020304" pitchFamily="18" charset="0"/>
              </a:rPr>
              <a:t>saytlari</a:t>
            </a:r>
            <a:r>
              <a:rPr lang="en-US" sz="1600" b="1"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gn="just"/>
            <a:r>
              <a:rPr lang="uz-Cyrl-UZ" sz="1600" dirty="0">
                <a:latin typeface="Times New Roman" panose="02020603050405020304" pitchFamily="18" charset="0"/>
                <a:cs typeface="Times New Roman" panose="02020603050405020304" pitchFamily="18" charset="0"/>
              </a:rPr>
              <a:t>1. www. tdpu. uz</a:t>
            </a:r>
            <a:endParaRPr lang="ru-RU" sz="1600" dirty="0">
              <a:latin typeface="Times New Roman" panose="02020603050405020304" pitchFamily="18" charset="0"/>
              <a:cs typeface="Times New Roman" panose="02020603050405020304" pitchFamily="18" charset="0"/>
            </a:endParaRPr>
          </a:p>
          <a:p>
            <a:pPr algn="just"/>
            <a:r>
              <a:rPr lang="uz-Cyrl-UZ" sz="1600" dirty="0">
                <a:latin typeface="Times New Roman" panose="02020603050405020304" pitchFamily="18" charset="0"/>
                <a:cs typeface="Times New Roman" panose="02020603050405020304" pitchFamily="18" charset="0"/>
              </a:rPr>
              <a:t>2. www. pedagog. </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3.www. </a:t>
            </a:r>
            <a:r>
              <a:rPr lang="en-US" sz="1600" dirty="0" err="1">
                <a:latin typeface="Times New Roman" panose="02020603050405020304" pitchFamily="18" charset="0"/>
                <a:cs typeface="Times New Roman" panose="02020603050405020304" pitchFamily="18" charset="0"/>
              </a:rPr>
              <a:t>Ilm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Uz</a:t>
            </a:r>
            <a:endParaRPr lang="ru-RU"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4. www. </a:t>
            </a:r>
            <a:r>
              <a:rPr lang="en-US" sz="1600" dirty="0" err="1">
                <a:latin typeface="Times New Roman" panose="02020603050405020304" pitchFamily="18" charset="0"/>
                <a:cs typeface="Times New Roman" panose="02020603050405020304" pitchFamily="18" charset="0"/>
              </a:rPr>
              <a:t>Ziyo</a:t>
            </a:r>
            <a:r>
              <a:rPr lang="en-US" sz="1600" dirty="0">
                <a:latin typeface="Times New Roman" panose="02020603050405020304" pitchFamily="18" charset="0"/>
                <a:cs typeface="Times New Roman" panose="02020603050405020304" pitchFamily="18" charset="0"/>
              </a:rPr>
              <a:t>-net. </a:t>
            </a:r>
            <a:r>
              <a:rPr lang="en-US" sz="1600" dirty="0" err="1">
                <a:latin typeface="Times New Roman" panose="02020603050405020304" pitchFamily="18" charset="0"/>
                <a:cs typeface="Times New Roman" panose="02020603050405020304" pitchFamily="18" charset="0"/>
              </a:rPr>
              <a:t>uz</a:t>
            </a:r>
            <a:r>
              <a:rPr lang="en-US" sz="1600"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189240"/>
      </p:ext>
    </p:extLst>
  </p:cSld>
  <p:clrMapOvr>
    <a:masterClrMapping/>
  </p:clrMapOvr>
  <p:transition spd="slow" advClick="0" advTm="21328">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917543"/>
            <a:ext cx="7776864" cy="5170646"/>
          </a:xfrm>
          <a:prstGeom prst="rect">
            <a:avLst/>
          </a:prstGeom>
        </p:spPr>
        <p:txBody>
          <a:bodyPr wrap="square">
            <a:spAutoFit/>
          </a:bodyPr>
          <a:lstStyle/>
          <a:p>
            <a:pPr algn="just"/>
            <a:r>
              <a:rPr lang="en-US" sz="2200" dirty="0">
                <a:latin typeface="Times New Roman" panose="02020603050405020304" pitchFamily="18" charset="0"/>
                <a:cs typeface="Times New Roman" panose="02020603050405020304" pitchFamily="18" charset="0"/>
              </a:rPr>
              <a:t> 1. </a:t>
            </a:r>
            <a:r>
              <a:rPr lang="en-US" sz="2200" dirty="0" err="1">
                <a:latin typeface="Times New Roman" panose="02020603050405020304" pitchFamily="18" charset="0"/>
                <a:cs typeface="Times New Roman" panose="02020603050405020304" pitchFamily="18" charset="0"/>
              </a:rPr>
              <a:t>Bizning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mamlakatiimzda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pedagogik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innovatsiyani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yaratilishi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rivojlanishi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jamoatchi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pedagoglar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harakati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maktablarining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tez</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rivojlanishi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moderinizatsiya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qilinishi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standartlarni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takomillashtirilishi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dasturlarni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yangilanishiga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katta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extiyoj</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tug’ildi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Yangiliklarni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izlash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yaratish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qo’llash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jadallashib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bordi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sababli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bilimlarga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talab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innovatsiya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innovatsion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paydo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u </a:t>
            </a:r>
            <a:r>
              <a:rPr lang="en-US" sz="2200" dirty="0" err="1">
                <a:latin typeface="Times New Roman" panose="02020603050405020304" pitchFamily="18" charset="0"/>
                <a:cs typeface="Times New Roman" panose="02020603050405020304" pitchFamily="18" charset="0"/>
              </a:rPr>
              <a:t>tushunchalarni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izohlash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anglash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zaruriyatini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keltirib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chiqardi</a:t>
            </a:r>
            <a:r>
              <a:rPr lang="en-US" sz="2200" dirty="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a:p>
            <a:pPr algn="just"/>
            <a:r>
              <a:rPr lang="en-US" sz="2200" dirty="0" err="1">
                <a:latin typeface="Times New Roman" panose="02020603050405020304" pitchFamily="18" charset="0"/>
                <a:cs typeface="Times New Roman" panose="02020603050405020304" pitchFamily="18" charset="0"/>
              </a:rPr>
              <a:t>Innovatsion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jarayonlarning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mikrostrukturasini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o’rganib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olimlar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kiritishning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hayotiy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qismi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davri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kontseptsiyasini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ishlab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chiqdilar</a:t>
            </a:r>
            <a:r>
              <a:rPr lang="en-US" sz="2200" dirty="0">
                <a:latin typeface="Times New Roman" panose="02020603050405020304" pitchFamily="18" charset="0"/>
                <a:cs typeface="Times New Roman" panose="02020603050405020304" pitchFamily="18" charset="0"/>
              </a:rPr>
              <a:t>, u </a:t>
            </a:r>
            <a:r>
              <a:rPr lang="en-US" sz="2200" dirty="0" err="1">
                <a:latin typeface="Times New Roman" panose="02020603050405020304" pitchFamily="18" charset="0"/>
                <a:cs typeface="Times New Roman" panose="02020603050405020304" pitchFamily="18" charset="0"/>
              </a:rPr>
              <a:t>yangilik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kiritish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vaqt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davomida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o’tib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boradigan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fikrni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ilgari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surdilar</a:t>
            </a:r>
            <a:r>
              <a:rPr lang="en-US" sz="2200" dirty="0">
                <a:latin typeface="Times New Roman" panose="02020603050405020304" pitchFamily="18" charset="0"/>
                <a:cs typeface="Times New Roman" panose="02020603050405020304" pitchFamily="18" charset="0"/>
              </a:rPr>
              <a:t>. Bu </a:t>
            </a:r>
            <a:r>
              <a:rPr lang="en-US" sz="2200" dirty="0" err="1">
                <a:latin typeface="Times New Roman" panose="02020603050405020304" pitchFamily="18" charset="0"/>
                <a:cs typeface="Times New Roman" panose="02020603050405020304" pitchFamily="18" charset="0"/>
              </a:rPr>
              <a:t>jarayonda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yangilikning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yaratilishi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ijro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etilishini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ta’minlovchi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faoliyatlarni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turlarga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ajratuvchi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bosqichlarga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bo’linadi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davrga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ilmiy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adabiyotlarda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innovatsion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quyidagi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bosqichlarga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ajratilmoqda</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8173225"/>
      </p:ext>
    </p:extLst>
  </p:cSld>
  <p:clrMapOvr>
    <a:masterClrMapping/>
  </p:clrMapOvr>
  <mc:AlternateContent xmlns:mc="http://schemas.openxmlformats.org/markup-compatibility/2006">
    <mc:Choice xmlns:p14="http://schemas.microsoft.com/office/powerpoint/2010/main" Requires="p14">
      <p:transition spd="slow" p14:dur="2500" advClick="0" advTm="10695">
        <p:checker/>
      </p:transition>
    </mc:Choice>
    <mc:Fallback>
      <p:transition spd="slow" advClick="0" advTm="10695">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230924" y="908720"/>
            <a:ext cx="8663880" cy="5825829"/>
            <a:chOff x="0" y="0"/>
            <a:chExt cx="8807896" cy="2736304"/>
          </a:xfrm>
        </p:grpSpPr>
        <p:sp>
          <p:nvSpPr>
            <p:cNvPr id="5" name="Скругленный прямоугольник 4"/>
            <p:cNvSpPr/>
            <p:nvPr/>
          </p:nvSpPr>
          <p:spPr>
            <a:xfrm>
              <a:off x="0" y="0"/>
              <a:ext cx="8686800" cy="255840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Скругленный прямоугольник 4"/>
            <p:cNvSpPr/>
            <p:nvPr/>
          </p:nvSpPr>
          <p:spPr>
            <a:xfrm>
              <a:off x="44896" y="177901"/>
              <a:ext cx="8763000" cy="255840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8110" tIns="118110" rIns="118110" bIns="118110" numCol="1" spcCol="1270" anchor="t" anchorCtr="0">
              <a:noAutofit/>
            </a:bodyPr>
            <a:lstStyle/>
            <a:p>
              <a:pPr lvl="0" algn="ctr" defTabSz="1377950">
                <a:lnSpc>
                  <a:spcPct val="90000"/>
                </a:lnSpc>
                <a:spcBef>
                  <a:spcPct val="0"/>
                </a:spcBef>
                <a:spcAft>
                  <a:spcPct val="35000"/>
                </a:spcAft>
              </a:pPr>
              <a:endParaRPr lang="ru-RU" sz="2400" b="1" kern="1200" dirty="0">
                <a:solidFill>
                  <a:schemeClr val="accent2">
                    <a:lumMod val="20000"/>
                    <a:lumOff val="80000"/>
                  </a:schemeClr>
                </a:solidFill>
              </a:endParaRPr>
            </a:p>
          </p:txBody>
        </p:sp>
      </p:grpSp>
      <p:sp>
        <p:nvSpPr>
          <p:cNvPr id="2" name="Прямоугольник 1"/>
          <p:cNvSpPr/>
          <p:nvPr/>
        </p:nvSpPr>
        <p:spPr>
          <a:xfrm>
            <a:off x="683568" y="1124744"/>
            <a:ext cx="6984776" cy="4693593"/>
          </a:xfrm>
          <a:prstGeom prst="rect">
            <a:avLst/>
          </a:prstGeom>
        </p:spPr>
        <p:txBody>
          <a:bodyPr wrap="square">
            <a:spAutoFit/>
          </a:bodyPr>
          <a:lstStyle/>
          <a:p>
            <a:pPr marL="342900" lvl="0" indent="-342900" algn="just">
              <a:lnSpc>
                <a:spcPct val="115000"/>
              </a:lnSpc>
              <a:spcAft>
                <a:spcPts val="0"/>
              </a:spcAft>
              <a:buFont typeface="+mj-lt"/>
              <a:buAutoNum type="arabicPeriod"/>
              <a:tabLst>
                <a:tab pos="45021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g’oya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paydo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kontseptsiyasi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yuzaga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kelishi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bosqichi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shartli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ravishda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fundamental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amaliy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ilmiy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tekshirishlar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birdan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paydo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bo’ladigan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natijalardan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kelib</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chiqadigan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bosqichi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ataydilar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eriod"/>
              <a:tabLst>
                <a:tab pos="45021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Kashf</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vaqti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oshgan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ob’ekt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moddiy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ma’naviy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mahsulot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namuna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ko’rinishdagi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yaratish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eriod"/>
              <a:tabLst>
                <a:tab pos="450215" algn="l"/>
              </a:tabLs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Yaratilgan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yangilikka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amaliy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rinish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topilib</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qo’shimcha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mukammalashtirish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oshiriladi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bosqich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kiritishdan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mustahkam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samaradorlikka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erishish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yakunlanadi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Shundan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so’ng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yangilikning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mustaqil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mavjudligi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boshlanib</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yangilik</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kiritish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jarayoni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keyingi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bosqichga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o’tadi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bosqich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faqatgina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yangilikni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qabul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shartida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oshadi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Yangilikdan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keyingi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bosqichlar</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ko’rinadi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30614430"/>
      </p:ext>
    </p:extLst>
  </p:cSld>
  <p:clrMapOvr>
    <a:masterClrMapping/>
  </p:clrMapOvr>
  <p:transition spd="med" advClick="0" advTm="17363">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1520" y="764704"/>
            <a:ext cx="8640960" cy="583264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611560" y="1061121"/>
            <a:ext cx="8433320" cy="4401205"/>
          </a:xfrm>
          <a:prstGeom prst="rect">
            <a:avLst/>
          </a:prstGeom>
        </p:spPr>
        <p:txBody>
          <a:bodyPr wrap="square">
            <a:spAutoFit/>
          </a:bodyPr>
          <a:lstStyle/>
          <a:p>
            <a:pPr lvl="0"/>
            <a:r>
              <a:rPr lang="en-US" sz="2800" dirty="0" err="1">
                <a:latin typeface="Times New Roman" panose="02020603050405020304" pitchFamily="18" charset="0"/>
                <a:cs typeface="Times New Roman" panose="02020603050405020304" pitchFamily="18" charset="0"/>
              </a:rPr>
              <a:t>Yangilikning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sohada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tarqalishi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sohalarga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diffuziyalanib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qo’shilib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tatbiq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yakunlanadi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lvl="0"/>
            <a:r>
              <a:rPr lang="en-US" sz="2800" dirty="0" err="1">
                <a:latin typeface="Times New Roman" panose="02020603050405020304" pitchFamily="18" charset="0"/>
                <a:cs typeface="Times New Roman" panose="02020603050405020304" pitchFamily="18" charset="0"/>
              </a:rPr>
              <a:t>Yangilikning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sohada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xukmron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xususan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yangiligini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yo’qotib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mavjud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bo’lmay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qoladi</a:t>
            </a:r>
            <a:r>
              <a:rPr lang="en-US" sz="2800" dirty="0">
                <a:latin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cs typeface="Times New Roman" panose="02020603050405020304" pitchFamily="18" charset="0"/>
              </a:rPr>
              <a:t>bosqich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samarali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paydo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un</a:t>
            </a:r>
            <a:r>
              <a:rPr lang="uz-Cyrl-UZ" sz="2800" dirty="0">
                <a:latin typeface="Times New Roman" panose="02020603050405020304" pitchFamily="18" charset="0"/>
                <a:cs typeface="Times New Roman" panose="02020603050405020304" pitchFamily="18" charset="0"/>
              </a:rPr>
              <a:t>dan ko’ra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samaralirog’i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almashtirilishi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yakunlanadi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lvl="0"/>
            <a:r>
              <a:rPr lang="en-US" sz="2800" dirty="0" err="1">
                <a:latin typeface="Times New Roman" panose="02020603050405020304" pitchFamily="18" charset="0"/>
                <a:cs typeface="Times New Roman" panose="02020603050405020304" pitchFamily="18" charset="0"/>
              </a:rPr>
              <a:t>Yangilik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doirasi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qisqarib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yanada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mahsuldorrog’i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almashtirilishi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yakunlanadi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196808984"/>
      </p:ext>
    </p:extLst>
  </p:cSld>
  <p:clrMapOvr>
    <a:masterClrMapping/>
  </p:clrMapOvr>
  <p:transition spd="slow" advClick="0" advTm="16365">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692696"/>
            <a:ext cx="8496944" cy="5693866"/>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Yuqorida</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keltirilgan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birini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davomida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bosqichga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ketma</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ket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almashtirib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muntazam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tizim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rivojlanib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borishining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soddalashtirilgan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ko’rinishlarida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ifodalaydi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Biroq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u </a:t>
            </a:r>
            <a:r>
              <a:rPr lang="uz-Cyrl-UZ" sz="2800" dirty="0">
                <a:latin typeface="Times New Roman" panose="02020603050405020304" pitchFamily="18" charset="0"/>
                <a:cs typeface="Times New Roman" panose="02020603050405020304" pitchFamily="18" charset="0"/>
              </a:rPr>
              <a:t>b</a:t>
            </a:r>
            <a:r>
              <a:rPr lang="en-US" sz="2800" dirty="0" err="1">
                <a:latin typeface="Times New Roman" panose="02020603050405020304" pitchFamily="18" charset="0"/>
                <a:cs typeface="Times New Roman" panose="02020603050405020304" pitchFamily="18" charset="0"/>
              </a:rPr>
              <a:t>osqichlarni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ketma</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ket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bog’liqliklariga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rioya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qilinishi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shart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em</a:t>
            </a:r>
            <a:r>
              <a:rPr lang="uz-Cyrl-UZ" sz="2800"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s. </a:t>
            </a:r>
            <a:r>
              <a:rPr lang="en-US" sz="2800" dirty="0" err="1">
                <a:latin typeface="Times New Roman" panose="02020603050405020304" pitchFamily="18" charset="0"/>
                <a:cs typeface="Times New Roman" panose="02020603050405020304" pitchFamily="18" charset="0"/>
              </a:rPr>
              <a:t>Yangilikni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kiritishni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yaratish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tarqatish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kompleks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maqsadga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muvofiq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sifati</a:t>
            </a:r>
            <a:r>
              <a:rPr lang="uz-Cyrl-UZ" sz="2800" dirty="0">
                <a:latin typeface="Times New Roman" panose="02020603050405020304" pitchFamily="18" charset="0"/>
                <a:cs typeface="Times New Roman" panose="02020603050405020304" pitchFamily="18" charset="0"/>
              </a:rPr>
              <a:t>d</a:t>
            </a:r>
            <a:r>
              <a:rPr lang="en-US" sz="2800" dirty="0">
                <a:latin typeface="Times New Roman" panose="02020603050405020304" pitchFamily="18" charset="0"/>
                <a:cs typeface="Times New Roman" panose="02020603050405020304" pitchFamily="18" charset="0"/>
              </a:rPr>
              <a:t>a </a:t>
            </a:r>
            <a:r>
              <a:rPr lang="en-US" sz="2800" dirty="0" err="1">
                <a:latin typeface="Times New Roman" panose="02020603050405020304" pitchFamily="18" charset="0"/>
                <a:cs typeface="Times New Roman" panose="02020603050405020304" pitchFamily="18" charset="0"/>
              </a:rPr>
              <a:t>qarab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maqsadi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inson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extiyojlarini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vositalar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qondirilishi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samaradorligi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muntazam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ta’minlovchi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uslub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tizimlarni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ma’lum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o’zgarishiga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keladi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503490"/>
      </p:ext>
    </p:extLst>
  </p:cSld>
  <p:clrMapOvr>
    <a:masterClrMapping/>
  </p:clrMapOvr>
  <mc:AlternateContent xmlns:mc="http://schemas.openxmlformats.org/markup-compatibility/2006">
    <mc:Choice xmlns:p14="http://schemas.microsoft.com/office/powerpoint/2010/main" Requires="p14">
      <p:transition spd="slow" advClick="0" advTm="16465">
        <p14:flash/>
      </p:transition>
    </mc:Choice>
    <mc:Fallback>
      <p:transition spd="slow" advClick="0" advTm="16465">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8496944" cy="5693866"/>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Innovatsion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holatga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eskirib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hamda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vaziyat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ahamiyatlarini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qayta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darajali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yig’indisi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umumiyligi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yaxlitlikni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faoliyat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davrida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yangiliklar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innovatsiyalar</a:t>
            </a:r>
            <a:r>
              <a:rPr lang="en-US" sz="2800" dirty="0">
                <a:latin typeface="Times New Roman" panose="02020603050405020304" pitchFamily="18" charset="0"/>
                <a:cs typeface="Times New Roman" panose="02020603050405020304" pitchFamily="18" charset="0"/>
              </a:rPr>
              <a:t>, tom </a:t>
            </a:r>
            <a:r>
              <a:rPr lang="en-US" sz="2800" dirty="0" err="1">
                <a:latin typeface="Times New Roman" panose="02020603050405020304" pitchFamily="18" charset="0"/>
                <a:cs typeface="Times New Roman" panose="02020603050405020304" pitchFamily="18" charset="0"/>
              </a:rPr>
              <a:t>ma’noda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sababli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tizimidagi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innovatsiyalarni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pedagogik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to’rt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bosqichda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oshiriladi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lvl="0" algn="just"/>
            <a:r>
              <a:rPr lang="ru-RU" sz="2800" dirty="0" err="1">
                <a:latin typeface="Times New Roman" panose="02020603050405020304" pitchFamily="18" charset="0"/>
                <a:cs typeface="Times New Roman" panose="02020603050405020304" pitchFamily="18" charset="0"/>
              </a:rPr>
              <a:t>Muammoni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tahlil</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asosida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aniqlash</a:t>
            </a:r>
            <a:r>
              <a:rPr lang="ru-RU" sz="2800" dirty="0">
                <a:latin typeface="Times New Roman" panose="02020603050405020304" pitchFamily="18" charset="0"/>
                <a:cs typeface="Times New Roman" panose="02020603050405020304" pitchFamily="18" charset="0"/>
              </a:rPr>
              <a:t>;</a:t>
            </a:r>
          </a:p>
          <a:p>
            <a:pPr lvl="0" algn="just"/>
            <a:r>
              <a:rPr lang="ru-RU" sz="2800" dirty="0" err="1">
                <a:latin typeface="Times New Roman" panose="02020603050405020304" pitchFamily="18" charset="0"/>
                <a:cs typeface="Times New Roman" panose="02020603050405020304" pitchFamily="18" charset="0"/>
              </a:rPr>
              <a:t>Mo’ljallanayotgan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ta’lim</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tizimini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loyihalash</a:t>
            </a:r>
            <a:r>
              <a:rPr lang="ru-RU" sz="2800" dirty="0">
                <a:latin typeface="Times New Roman" panose="02020603050405020304" pitchFamily="18" charset="0"/>
                <a:cs typeface="Times New Roman" panose="02020603050405020304" pitchFamily="18" charset="0"/>
              </a:rPr>
              <a:t>;</a:t>
            </a:r>
          </a:p>
          <a:p>
            <a:pPr lvl="0" algn="just"/>
            <a:r>
              <a:rPr lang="ru-RU" sz="2800" dirty="0" err="1">
                <a:latin typeface="Times New Roman" panose="02020603050405020304" pitchFamily="18" charset="0"/>
                <a:cs typeface="Times New Roman" panose="02020603050405020304" pitchFamily="18" charset="0"/>
              </a:rPr>
              <a:t>O’zgarish</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va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yangiliklarni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rejalashtirish</a:t>
            </a:r>
            <a:r>
              <a:rPr lang="ru-RU" sz="2800" dirty="0">
                <a:latin typeface="Times New Roman" panose="02020603050405020304" pitchFamily="18" charset="0"/>
                <a:cs typeface="Times New Roman" panose="02020603050405020304" pitchFamily="18" charset="0"/>
              </a:rPr>
              <a:t>;</a:t>
            </a:r>
          </a:p>
          <a:p>
            <a:pPr lvl="0" algn="just"/>
            <a:r>
              <a:rPr lang="ru-RU" sz="2800" dirty="0" err="1">
                <a:latin typeface="Times New Roman" panose="02020603050405020304" pitchFamily="18" charset="0"/>
                <a:cs typeface="Times New Roman" panose="02020603050405020304" pitchFamily="18" charset="0"/>
              </a:rPr>
              <a:t>O’zgarishlarni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amalga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oshirish</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49255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5495">
        <p15:prstTrans prst="fallOver"/>
      </p:transition>
    </mc:Choice>
    <mc:Fallback>
      <p:transition spd="slow" advClick="0" advTm="15495">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908720"/>
            <a:ext cx="8292069" cy="5016758"/>
          </a:xfrm>
          <a:prstGeom prst="rect">
            <a:avLst/>
          </a:prstGeom>
        </p:spPr>
        <p:txBody>
          <a:bodyPr wrap="square">
            <a:spAutoFit/>
          </a:bodyPr>
          <a:lstStyle/>
          <a:p>
            <a:pPr algn="just"/>
            <a:r>
              <a:rPr lang="ru-RU" sz="2000" dirty="0">
                <a:latin typeface="Times New Roman" panose="02020603050405020304" pitchFamily="18" charset="0"/>
                <a:cs typeface="Times New Roman" panose="02020603050405020304" pitchFamily="18" charset="0"/>
              </a:rPr>
              <a:t>2.Yangilik </a:t>
            </a:r>
            <a:r>
              <a:rPr lang="ru-RU" sz="2000" dirty="0" err="1">
                <a:latin typeface="Times New Roman" panose="02020603050405020304" pitchFamily="18" charset="0"/>
                <a:cs typeface="Times New Roman" panose="02020603050405020304" pitchFamily="18" charset="0"/>
              </a:rPr>
              <a:t>kiritish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ichki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mantiq</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yo’nalishlarga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ega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bo’lib</a:t>
            </a:r>
            <a:r>
              <a:rPr lang="ru-RU" sz="2000" dirty="0">
                <a:latin typeface="Times New Roman" panose="02020603050405020304" pitchFamily="18" charset="0"/>
                <a:cs typeface="Times New Roman" panose="02020603050405020304" pitchFamily="18" charset="0"/>
              </a:rPr>
              <a:t>, u </a:t>
            </a:r>
            <a:r>
              <a:rPr lang="ru-RU" sz="2000" dirty="0" err="1">
                <a:latin typeface="Times New Roman" panose="02020603050405020304" pitchFamily="18" charset="0"/>
                <a:cs typeface="Times New Roman" panose="02020603050405020304" pitchFamily="18" charset="0"/>
              </a:rPr>
              <a:t>yangilik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g’oyasi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fikrini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tug’ilishdan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to</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foydalana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boshlanishigacha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bo’lg</a:t>
            </a:r>
            <a:r>
              <a:rPr lang="uz-Cyrl-UZ" sz="2000" dirty="0">
                <a:latin typeface="Times New Roman" panose="02020603050405020304" pitchFamily="18" charset="0"/>
                <a:cs typeface="Times New Roman" panose="02020603050405020304" pitchFamily="18" charset="0"/>
              </a:rPr>
              <a:t>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xarakterlarni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rivojlantirish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ham</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innovatsion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ishtirokchilari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o’rtasidagi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munosabat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mantig’ini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belgilaydi</a:t>
            </a:r>
            <a:r>
              <a:rPr lang="ru-RU" sz="2000" dirty="0">
                <a:latin typeface="Times New Roman" panose="02020603050405020304" pitchFamily="18" charset="0"/>
                <a:cs typeface="Times New Roman" panose="02020603050405020304" pitchFamily="18" charset="0"/>
              </a:rPr>
              <a:t>. </a:t>
            </a:r>
          </a:p>
          <a:p>
            <a:pPr algn="just"/>
            <a:r>
              <a:rPr lang="ru-RU" sz="2000" dirty="0">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h</a:t>
            </a:r>
            <a:r>
              <a:rPr lang="ru-RU" sz="2000" dirty="0">
                <a:latin typeface="Times New Roman" panose="02020603050405020304" pitchFamily="18" charset="0"/>
                <a:cs typeface="Times New Roman" panose="02020603050405020304" pitchFamily="18" charset="0"/>
              </a:rPr>
              <a:t>u </a:t>
            </a:r>
            <a:r>
              <a:rPr lang="ru-RU" sz="2000" dirty="0" err="1">
                <a:latin typeface="Times New Roman" panose="02020603050405020304" pitchFamily="18" charset="0"/>
                <a:cs typeface="Times New Roman" panose="02020603050405020304" pitchFamily="18" charset="0"/>
              </a:rPr>
              <a:t>tariqa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kiritish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dinamik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tizim</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ichki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mantiq</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kabi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vaqt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davomida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qonuniy</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rivojlanishi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atrof</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muhit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bilan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o’zaro</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bog’liqligini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ifodalaydi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Innovatsion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jarayoni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tuzilishi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bir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bosqichdan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ikkinchi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bosqichga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o’tib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borishi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bilan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o’zgarib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boradi</a:t>
            </a:r>
            <a:r>
              <a:rPr lang="ru-RU" sz="2000" dirty="0">
                <a:latin typeface="Times New Roman" panose="02020603050405020304" pitchFamily="18" charset="0"/>
                <a:cs typeface="Times New Roman" panose="02020603050405020304" pitchFamily="18" charset="0"/>
              </a:rPr>
              <a:t>. </a:t>
            </a:r>
          </a:p>
          <a:p>
            <a:pPr algn="just"/>
            <a:r>
              <a:rPr lang="ru-RU" sz="2000" dirty="0">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h</a:t>
            </a:r>
            <a:r>
              <a:rPr lang="ru-RU" sz="2000" dirty="0">
                <a:latin typeface="Times New Roman" panose="02020603050405020304" pitchFamily="18" charset="0"/>
                <a:cs typeface="Times New Roman" panose="02020603050405020304" pitchFamily="18" charset="0"/>
              </a:rPr>
              <a:t>u </a:t>
            </a:r>
            <a:r>
              <a:rPr lang="ru-RU" sz="2000" dirty="0" err="1">
                <a:latin typeface="Times New Roman" panose="02020603050405020304" pitchFamily="18" charset="0"/>
                <a:cs typeface="Times New Roman" panose="02020603050405020304" pitchFamily="18" charset="0"/>
              </a:rPr>
              <a:t>bilan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dinimaki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xususiyatlaridan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natija</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yakuni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samarasi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o’zaro</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bog’liq</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bo’ladi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yakunlanganligi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uning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imkoniyatlari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amalga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oshirilganlik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darajasi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innovatsion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jarayonning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hamma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bosqichlari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qanchalik</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muvafaqqiyatli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o’tib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borishiga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bog’liq</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bo’ladi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Oddiy</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ishlab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chiqarishdan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kengaytirilganiga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o’tish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keskin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vaziyat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hisoblanadi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bu</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o’tish</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amaliyotida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ko’p</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hollarda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amalga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oshirilmaydi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bu</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hol</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qaysi</a:t>
            </a:r>
            <a:r>
              <a:rPr lang="uz-Cyrl-UZ" sz="2000" dirty="0">
                <a:latin typeface="Times New Roman" panose="02020603050405020304" pitchFamily="18" charset="0"/>
                <a:cs typeface="Times New Roman" panose="02020603050405020304" pitchFamily="18" charset="0"/>
              </a:rPr>
              <a:t>dir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yangilikning</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yakunlanmasligiga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sabab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bo’lib</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ko’pgina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innovatsion</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muammolar</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mavjudligini</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yuzaga</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keltiradi</a:t>
            </a:r>
            <a:r>
              <a:rPr lang="ru-RU" sz="2000" dirty="0">
                <a:latin typeface="Times New Roman" panose="02020603050405020304" pitchFamily="18" charset="0"/>
                <a:cs typeface="Times New Roman" panose="02020603050405020304" pitchFamily="18" charset="0"/>
              </a:rPr>
              <a:t>. </a:t>
            </a:r>
          </a:p>
        </p:txBody>
      </p:sp>
    </p:spTree>
    <p:custDataLst>
      <p:tags r:id="rId1"/>
    </p:custDataLst>
    <p:extLst>
      <p:ext uri="{BB962C8B-B14F-4D97-AF65-F5344CB8AC3E}">
        <p14:creationId xmlns:p14="http://schemas.microsoft.com/office/powerpoint/2010/main" val="2679615318"/>
      </p:ext>
    </p:extLst>
  </p:cSld>
  <p:clrMapOvr>
    <a:masterClrMapping/>
  </p:clrMapOvr>
  <mc:AlternateContent xmlns:mc="http://schemas.openxmlformats.org/markup-compatibility/2006">
    <mc:Choice xmlns:p14="http://schemas.microsoft.com/office/powerpoint/2010/main" Requires="p14">
      <p:transition spd="slow" p14:dur="1500" advClick="0" advTm="16227">
        <p:random/>
      </p:transition>
    </mc:Choice>
    <mc:Fallback>
      <p:transition spd="slow" advClick="0" advTm="16227">
        <p:random/>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1124744"/>
            <a:ext cx="7848872" cy="4154984"/>
          </a:xfrm>
          <a:prstGeom prst="rect">
            <a:avLst/>
          </a:prstGeom>
        </p:spPr>
        <p:txBody>
          <a:bodyPr wrap="square">
            <a:spAutoFit/>
          </a:bodyPr>
          <a:lstStyle/>
          <a:p>
            <a:pPr algn="just"/>
            <a:r>
              <a:rPr lang="ru-RU" sz="2400" dirty="0" err="1">
                <a:latin typeface="Times New Roman" panose="02020603050405020304" pitchFamily="18" charset="0"/>
                <a:cs typeface="Times New Roman" panose="02020603050405020304" pitchFamily="18" charset="0"/>
              </a:rPr>
              <a:t>Yangilikning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yakunlanganligi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samaradorligi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bilan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belgilanadi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innovatsion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jarayon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amalga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oshirilayotgan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tizim</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turli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ko’rsatgichlarga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yangilikning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amalga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oshirilgan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imkoniyatlari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ta’sirini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aniqlash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mumkin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shu</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bilan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birga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ularning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o’zaro</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bog’liqligi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yaqqol</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ko’rinadi</a:t>
            </a:r>
            <a:r>
              <a:rPr lang="ru-RU" sz="2400" dirty="0">
                <a:latin typeface="Times New Roman" panose="02020603050405020304" pitchFamily="18" charset="0"/>
                <a:cs typeface="Times New Roman" panose="02020603050405020304" pitchFamily="18" charset="0"/>
              </a:rPr>
              <a:t>. </a:t>
            </a:r>
          </a:p>
          <a:p>
            <a:pPr algn="just"/>
            <a:r>
              <a:rPr lang="en-US" sz="2400" dirty="0" smtClean="0">
                <a:latin typeface="Times New Roman" panose="02020603050405020304" pitchFamily="18" charset="0"/>
                <a:cs typeface="Times New Roman" panose="02020603050405020304" pitchFamily="18" charset="0"/>
              </a:rPr>
              <a:t>1. </a:t>
            </a:r>
            <a:r>
              <a:rPr lang="en-US" sz="2400" dirty="0" err="1" smtClean="0">
                <a:latin typeface="Times New Roman" panose="02020603050405020304" pitchFamily="18" charset="0"/>
                <a:cs typeface="Times New Roman" panose="02020603050405020304" pitchFamily="18" charset="0"/>
              </a:rPr>
              <a:t>Shu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o’rinda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ikki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haqida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gapirish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lvl="0" algn="just"/>
            <a:r>
              <a:rPr lang="en-US" sz="2400" dirty="0" err="1">
                <a:latin typeface="Times New Roman" panose="02020603050405020304" pitchFamily="18" charset="0"/>
                <a:cs typeface="Times New Roman" panose="02020603050405020304" pitchFamily="18" charset="0"/>
              </a:rPr>
              <a:t>Birinchi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yangilik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ixtiroga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o’rnatilgan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haqiqat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demakdir</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lvl="0" algn="just"/>
            <a:r>
              <a:rPr lang="en-US" sz="2400" dirty="0" smtClean="0">
                <a:latin typeface="Times New Roman" panose="02020603050405020304" pitchFamily="18" charset="0"/>
                <a:cs typeface="Times New Roman" panose="02020603050405020304" pitchFamily="18" charset="0"/>
              </a:rPr>
              <a:t>2. </a:t>
            </a:r>
            <a:r>
              <a:rPr lang="en-US" sz="2400" dirty="0" err="1" smtClean="0">
                <a:latin typeface="Times New Roman" panose="02020603050405020304" pitchFamily="18" charset="0"/>
                <a:cs typeface="Times New Roman" panose="02020603050405020304" pitchFamily="18" charset="0"/>
              </a:rPr>
              <a:t>Avval</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mavjud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nazariyani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takomillashtirib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zamona</a:t>
            </a:r>
            <a:r>
              <a:rPr lang="uz-Cyrl-UZ" sz="2400" dirty="0">
                <a:latin typeface="Times New Roman" panose="02020603050405020304" pitchFamily="18" charset="0"/>
                <a:cs typeface="Times New Roman" panose="02020603050405020304" pitchFamily="18" charset="0"/>
              </a:rPr>
              <a:t>viy</a:t>
            </a:r>
            <a:r>
              <a:rPr lang="en-US" sz="2400" dirty="0" err="1">
                <a:latin typeface="Times New Roman" panose="02020603050405020304" pitchFamily="18" charset="0"/>
                <a:cs typeface="Times New Roman" panose="02020603050405020304" pitchFamily="18" charset="0"/>
              </a:rPr>
              <a:t>lashtirib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kunning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moslashtirishdan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iboratdir</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6878914"/>
      </p:ext>
    </p:extLst>
  </p:cSld>
  <p:clrMapOvr>
    <a:masterClrMapping/>
  </p:clrMapOvr>
  <mc:AlternateContent xmlns:mc="http://schemas.openxmlformats.org/markup-compatibility/2006">
    <mc:Choice xmlns:p14="http://schemas.microsoft.com/office/powerpoint/2010/main" Requires="p14">
      <p:transition spd="slow" p14:dur="900" advClick="0" advTm="15914">
        <p14:warp dir="in"/>
      </p:transition>
    </mc:Choice>
    <mc:Fallback>
      <p:transition spd="slow" advClick="0" advTm="15914">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67544" y="908720"/>
            <a:ext cx="8118648" cy="5262979"/>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to’g’risida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Kadrlar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milliy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Zamonaviy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axborot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kompyuterlashtirish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kompyuter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tarmoqlari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negizida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axborot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ommaviy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axborot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vositalarining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mavqei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televidinie</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radioning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intelektuallashuvi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ta’minlanadi</a:t>
            </a:r>
            <a:r>
              <a:rPr lang="en-US" sz="2400" dirty="0">
                <a:latin typeface="Times New Roman" panose="02020603050405020304" pitchFamily="18" charset="0"/>
                <a:cs typeface="Times New Roman" panose="02020603050405020304" pitchFamily="18" charset="0"/>
              </a:rPr>
              <a:t>. Fan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nashriyot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bazasi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uslubiy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qomusiy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adabiyotlar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ma’lumotnomalar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ta’minlashning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barqaror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shakllantiriladi</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deyilgan</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just"/>
            <a:r>
              <a:rPr lang="en-US" sz="2400" b="1" dirty="0" err="1">
                <a:latin typeface="Times New Roman" panose="02020603050405020304" pitchFamily="18" charset="0"/>
                <a:cs typeface="Times New Roman" panose="02020603050405020304" pitchFamily="18" charset="0"/>
              </a:rPr>
              <a:t>Innovatsion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didaktikaning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predmetini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mazmunini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ishtirok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komponent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birlari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shunday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uzviy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aloqadaki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birortasini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chetda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qoldirish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emas</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5098934"/>
      </p:ext>
    </p:extLst>
  </p:cSld>
  <p:clrMapOvr>
    <a:masterClrMapping/>
  </p:clrMapOvr>
  <p:transition spd="slow" advClick="0" advTm="16616">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Прямоугольник 1"/>
          <p:cNvSpPr/>
          <p:nvPr/>
        </p:nvSpPr>
        <p:spPr>
          <a:xfrm>
            <a:off x="251520" y="908720"/>
            <a:ext cx="8640960" cy="5693866"/>
          </a:xfrm>
          <a:prstGeom prst="rect">
            <a:avLst/>
          </a:prstGeom>
        </p:spPr>
        <p:txBody>
          <a:bodyPr wrap="square">
            <a:spAutoFit/>
          </a:bodyPr>
          <a:lstStyle/>
          <a:p>
            <a:pPr algn="just"/>
            <a:r>
              <a:rPr lang="en-US" sz="2600" dirty="0" err="1">
                <a:latin typeface="Times New Roman" panose="02020603050405020304" pitchFamily="18" charset="0"/>
                <a:cs typeface="Times New Roman" panose="02020603050405020304" pitchFamily="18" charset="0"/>
              </a:rPr>
              <a:t>Savol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tug’iladi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nimani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nimadan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boshlash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o’rganish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o’rgatishdan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boshlasak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tabiiy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ravishda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savol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tug’iladi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nimani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qanday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yangi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mazmundagi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o’quv</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materialani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yangicha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o’rgatmoqchisiz</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O’rgatish</a:t>
            </a:r>
            <a:r>
              <a:rPr lang="en-US" sz="2600" dirty="0">
                <a:latin typeface="Times New Roman" panose="02020603050405020304" pitchFamily="18" charset="0"/>
                <a:cs typeface="Times New Roman" panose="02020603050405020304" pitchFamily="18" charset="0"/>
              </a:rPr>
              <a:t> ham, </a:t>
            </a:r>
            <a:r>
              <a:rPr lang="en-US" sz="2600" dirty="0" err="1">
                <a:latin typeface="Times New Roman" panose="02020603050405020304" pitchFamily="18" charset="0"/>
                <a:cs typeface="Times New Roman" panose="02020603050405020304" pitchFamily="18" charset="0"/>
              </a:rPr>
              <a:t>o’rganish</a:t>
            </a:r>
            <a:r>
              <a:rPr lang="en-US" sz="2600" dirty="0">
                <a:latin typeface="Times New Roman" panose="02020603050405020304" pitchFamily="18" charset="0"/>
                <a:cs typeface="Times New Roman" panose="02020603050405020304" pitchFamily="18" charset="0"/>
              </a:rPr>
              <a:t> ham </a:t>
            </a:r>
            <a:r>
              <a:rPr lang="en-US" sz="2600" dirty="0" err="1">
                <a:latin typeface="Times New Roman" panose="02020603050405020304" pitchFamily="18" charset="0"/>
                <a:cs typeface="Times New Roman" panose="02020603050405020304" pitchFamily="18" charset="0"/>
              </a:rPr>
              <a:t>asosiy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maqsadga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yo’naltirilgan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ta’lim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ob’ekti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pirovard</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natija</a:t>
            </a:r>
            <a:r>
              <a:rPr lang="en-US" sz="2600" dirty="0">
                <a:latin typeface="Times New Roman" panose="02020603050405020304" pitchFamily="18" charset="0"/>
                <a:cs typeface="Times New Roman" panose="02020603050405020304" pitchFamily="18" charset="0"/>
              </a:rPr>
              <a:t> – </a:t>
            </a:r>
            <a:r>
              <a:rPr lang="en-US" sz="2600" dirty="0" err="1">
                <a:latin typeface="Times New Roman" panose="02020603050405020304" pitchFamily="18" charset="0"/>
                <a:cs typeface="Times New Roman" panose="02020603050405020304" pitchFamily="18" charset="0"/>
              </a:rPr>
              <a:t>maxsul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bo’lmish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ta’lim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mazmunini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yangicha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talqin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qilishga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bog’liq</a:t>
            </a:r>
            <a:r>
              <a:rPr lang="en-US" sz="2600" dirty="0">
                <a:latin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cs typeface="Times New Roman" panose="02020603050405020304" pitchFamily="18" charset="0"/>
            </a:endParaRPr>
          </a:p>
          <a:p>
            <a:pPr algn="just"/>
            <a:r>
              <a:rPr lang="en-US" sz="2600" dirty="0" err="1">
                <a:latin typeface="Times New Roman" panose="02020603050405020304" pitchFamily="18" charset="0"/>
                <a:cs typeface="Times New Roman" panose="02020603050405020304" pitchFamily="18" charset="0"/>
              </a:rPr>
              <a:t>Har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xil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mazmun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o’zlashtirishning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o’ziga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xos</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yangicha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usullari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farq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qilganligi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uchun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o’rganishning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qanday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mazmuniga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bog’liq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esa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o’rganishni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tashkil</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etuvchi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o’rgatuvchining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yangicha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yondashuviga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bog’liq</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Shunday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qilib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didaktik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tafakkur</a:t>
            </a:r>
            <a:r>
              <a:rPr lang="en-US" sz="2600" dirty="0">
                <a:latin typeface="Times New Roman" panose="02020603050405020304" pitchFamily="18" charset="0"/>
                <a:cs typeface="Times New Roman" panose="02020603050405020304" pitchFamily="18" charset="0"/>
              </a:rPr>
              <a:t> – </a:t>
            </a:r>
            <a:r>
              <a:rPr lang="en-US" sz="2600" dirty="0" err="1">
                <a:latin typeface="Times New Roman" panose="02020603050405020304" pitchFamily="18" charset="0"/>
                <a:cs typeface="Times New Roman" panose="02020603050405020304" pitchFamily="18" charset="0"/>
              </a:rPr>
              <a:t>bu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o’rganish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o’rgatish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ta’lim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aloqalarining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doimiy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aloqalari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yangicha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munosabatlarni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izlash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aniqlash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demakdir</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4764516"/>
      </p:ext>
    </p:extLst>
  </p:cSld>
  <p:clrMapOvr>
    <a:masterClrMapping/>
  </p:clrMapOvr>
  <mc:AlternateContent xmlns:mc="http://schemas.openxmlformats.org/markup-compatibility/2006">
    <mc:Choice xmlns:p14="http://schemas.microsoft.com/office/powerpoint/2010/main" Requires="p14">
      <p:transition spd="slow" p14:dur="1600" advClick="0" advTm="15730">
        <p14:prism isInverted="1"/>
      </p:transition>
    </mc:Choice>
    <mc:Fallback>
      <p:transition spd="slow" advClick="0" advTm="1573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
                                        <p:tgtEl>
                                          <p:spTgt spid="2"/>
                                        </p:tgtEl>
                                      </p:cBhvr>
                                    </p:animEffect>
                                    <p:anim calcmode="lin" valueType="num">
                                      <p:cBhvr>
                                        <p:cTn id="8" dur="10" fill="hold"/>
                                        <p:tgtEl>
                                          <p:spTgt spid="2"/>
                                        </p:tgtEl>
                                        <p:attrNameLst>
                                          <p:attrName>ppt_x</p:attrName>
                                        </p:attrNameLst>
                                      </p:cBhvr>
                                      <p:tavLst>
                                        <p:tav tm="0">
                                          <p:val>
                                            <p:strVal val="#ppt_x"/>
                                          </p:val>
                                        </p:tav>
                                        <p:tav tm="100000">
                                          <p:val>
                                            <p:strVal val="#ppt_x"/>
                                          </p:val>
                                        </p:tav>
                                      </p:tavLst>
                                    </p:anim>
                                    <p:anim calcmode="lin" valueType="num">
                                      <p:cBhvr>
                                        <p:cTn id="9" dur="1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980728"/>
            <a:ext cx="8568952" cy="5324535"/>
          </a:xfrm>
          <a:prstGeom prst="rect">
            <a:avLst/>
          </a:prstGeom>
        </p:spPr>
        <p:txBody>
          <a:bodyPr wrap="square">
            <a:spAutoFit/>
          </a:bodyPr>
          <a:lstStyle/>
          <a:p>
            <a:pPr algn="just"/>
            <a:r>
              <a:rPr lang="en-US" sz="2000" dirty="0" err="1">
                <a:latin typeface="Times New Roman" panose="02020603050405020304" pitchFamily="18" charset="0"/>
                <a:cs typeface="Times New Roman" panose="02020603050405020304" pitchFamily="18" charset="0"/>
              </a:rPr>
              <a:t>O’qituvchi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faollashtiradigan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o’rgatuvchi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qulay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uslublarni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o’qitishning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shakllari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metodlari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vositalarini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yangilarini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izlaydi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takomillashtiradi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r>
              <a:rPr lang="en-US" sz="2000" dirty="0" err="1">
                <a:latin typeface="Times New Roman" panose="02020603050405020304" pitchFamily="18" charset="0"/>
                <a:cs typeface="Times New Roman" panose="02020603050405020304" pitchFamily="18" charset="0"/>
              </a:rPr>
              <a:t>Shu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boisdan</a:t>
            </a:r>
            <a:r>
              <a:rPr lang="en-US" sz="2000" dirty="0">
                <a:latin typeface="Times New Roman" panose="02020603050405020304" pitchFamily="18" charset="0"/>
                <a:cs typeface="Times New Roman" panose="02020603050405020304" pitchFamily="18" charset="0"/>
              </a:rPr>
              <a:t> ham “</a:t>
            </a:r>
            <a:r>
              <a:rPr lang="en-US" sz="2000" dirty="0" err="1">
                <a:latin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didaktik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atamalari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qatorda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pedagogika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atamalari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mustahkam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bormoqda</a:t>
            </a:r>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pPr algn="just"/>
            <a:r>
              <a:rPr lang="en-US" sz="2000" dirty="0" err="1">
                <a:latin typeface="Times New Roman" panose="02020603050405020304" pitchFamily="18" charset="0"/>
                <a:cs typeface="Times New Roman" panose="02020603050405020304" pitchFamily="18" charset="0"/>
              </a:rPr>
              <a:t>Yuqorida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sanab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tarzda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o’rgatish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o’rganishda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mazmunini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tutadi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ham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dasturlar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avlod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darsliklari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yaratildi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muassasalariga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o’qituvchi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yetkazildi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Hozirgi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yaratilgan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dasturlar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tajriba</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sinov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uchastkalarida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ko’rildi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Tadqiqotlar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ilmiy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izlanishlar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takomillashtirilgan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moderinizatsiya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dasturlar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tender </a:t>
            </a:r>
            <a:r>
              <a:rPr lang="en-US" sz="2000" dirty="0" err="1">
                <a:latin typeface="Times New Roman" panose="02020603050405020304" pitchFamily="18" charset="0"/>
                <a:cs typeface="Times New Roman" panose="02020603050405020304" pitchFamily="18" charset="0"/>
              </a:rPr>
              <a:t>asosida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yaratilgan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darsliklarning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avlodi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muassasalariga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taqdim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etildi</a:t>
            </a:r>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pPr algn="just"/>
            <a:r>
              <a:rPr lang="en-US" sz="2000" dirty="0" err="1">
                <a:latin typeface="Times New Roman" panose="02020603050405020304" pitchFamily="18" charset="0"/>
                <a:cs typeface="Times New Roman" panose="02020603050405020304" pitchFamily="18" charset="0"/>
              </a:rPr>
              <a:t>Endigi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kechiktirib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bo’lmaydigan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tezroq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tatbiq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mexanizmini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yaratish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kiritish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a:t>
            </a:r>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180540"/>
      </p:ext>
    </p:extLst>
  </p:cSld>
  <p:clrMapOvr>
    <a:masterClrMapping/>
  </p:clrMapOvr>
  <mc:AlternateContent xmlns:mc="http://schemas.openxmlformats.org/markup-compatibility/2006">
    <mc:Choice xmlns:p14="http://schemas.microsoft.com/office/powerpoint/2010/main" Requires="p14">
      <p:transition spd="slow" p14:dur="1400" advClick="0" advTm="15596">
        <p14:doors dir="vert"/>
      </p:transition>
    </mc:Choice>
    <mc:Fallback>
      <p:transition spd="slow" advClick="0" advTm="1559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1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1052736"/>
            <a:ext cx="8339764" cy="4893647"/>
          </a:xfrm>
          <a:prstGeom prst="rect">
            <a:avLst/>
          </a:prstGeom>
        </p:spPr>
        <p:txBody>
          <a:bodyPr wrap="square">
            <a:spAutoFit/>
          </a:bodyPr>
          <a:lstStyle/>
          <a:p>
            <a:pPr marL="457200" indent="-457200" algn="just">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Biroq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e’tirof</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respublikamiz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muassasalarida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ichidan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faoliyatimizga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cs typeface="Times New Roman" panose="02020603050405020304" pitchFamily="18" charset="0"/>
              </a:rPr>
              <a:t> samara </a:t>
            </a:r>
            <a:r>
              <a:rPr lang="en-US" sz="2400" dirty="0" err="1">
                <a:latin typeface="Times New Roman" panose="02020603050405020304" pitchFamily="18" charset="0"/>
                <a:cs typeface="Times New Roman" panose="02020603050405020304" pitchFamily="18" charset="0"/>
              </a:rPr>
              <a:t>beradiganlarini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sinovdan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qo’llash</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joriy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qo’yadigan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yaxlit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shakllantirilmagan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to’g’risida”gi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Qonun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Kadrlar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milliy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umumiy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fanlari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davlat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avlodini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bosqichma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bosqich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a:t>
            </a:r>
            <a:r>
              <a:rPr lang="uz-Cyrl-UZ" sz="24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ta </a:t>
            </a:r>
            <a:r>
              <a:rPr lang="en-US" sz="2400" dirty="0" err="1">
                <a:latin typeface="Times New Roman" panose="02020603050405020304" pitchFamily="18" charset="0"/>
                <a:cs typeface="Times New Roman" panose="02020603050405020304" pitchFamily="18" charset="0"/>
              </a:rPr>
              <a:t>boshlagandan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keyin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sohadagi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qo’llab</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quvvatlash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yangiliklarni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joriy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yetarli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shart</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sharoit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extiyoj</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yaqqol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ko’zga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tashlandi</a:t>
            </a:r>
            <a:r>
              <a:rPr lang="en-US"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485089617"/>
      </p:ext>
    </p:extLst>
  </p:cSld>
  <p:clrMapOvr>
    <a:masterClrMapping/>
  </p:clrMapOvr>
  <mc:AlternateContent xmlns:mc="http://schemas.openxmlformats.org/markup-compatibility/2006">
    <mc:Choice xmlns:p14="http://schemas.microsoft.com/office/powerpoint/2010/main" Requires="p14">
      <p:transition spd="slow" p14:dur="1200" advClick="0" advTm="16240">
        <p14:prism/>
      </p:transition>
    </mc:Choice>
    <mc:Fallback>
      <p:transition spd="slow" advClick="0" advTm="1624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980728"/>
            <a:ext cx="8280920" cy="4893647"/>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4. </a:t>
            </a:r>
            <a:r>
              <a:rPr lang="en-US" sz="2400" dirty="0" err="1">
                <a:latin typeface="Times New Roman" panose="02020603050405020304" pitchFamily="18" charset="0"/>
                <a:cs typeface="Times New Roman" panose="02020603050405020304" pitchFamily="18" charset="0"/>
              </a:rPr>
              <a:t>Chunki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davlat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standartlari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o’quvchilar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bilimiga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qo’yiladigan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majburiy</a:t>
            </a:r>
            <a:r>
              <a:rPr lang="en-US" sz="2400" dirty="0">
                <a:latin typeface="Times New Roman" panose="02020603050405020304" pitchFamily="18" charset="0"/>
                <a:cs typeface="Times New Roman" panose="02020603050405020304" pitchFamily="18" charset="0"/>
              </a:rPr>
              <a:t> minimal </a:t>
            </a:r>
            <a:r>
              <a:rPr lang="en-US" sz="2400" dirty="0" err="1">
                <a:latin typeface="Times New Roman" panose="02020603050405020304" pitchFamily="18" charset="0"/>
                <a:cs typeface="Times New Roman" panose="02020603050405020304" pitchFamily="18" charset="0"/>
              </a:rPr>
              <a:t>darajalaridan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sifatini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kafolatlashning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iqtidor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extiyojlarini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ta’minlovchi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yagona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omil</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yondashuvdir</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masalani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ijobiy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ilg’or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izlash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didaktik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imkoniyatlarini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sinovdan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hayotiy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extiyoj</a:t>
            </a:r>
            <a:r>
              <a:rPr lang="uz-Cyrl-UZ" sz="24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yuzaga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keltirdi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Bundan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xulosa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ta’limdagi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ilg’or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jamg’armalar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bankini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ilmiy</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amaliy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yondashuv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xulosalarini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yaratishni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taqozo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etadi</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332348"/>
      </p:ext>
    </p:extLst>
  </p:cSld>
  <p:clrMapOvr>
    <a:masterClrMapping/>
  </p:clrMapOvr>
  <mc:AlternateContent xmlns:mc="http://schemas.openxmlformats.org/markup-compatibility/2006">
    <mc:Choice xmlns:p14="http://schemas.microsoft.com/office/powerpoint/2010/main" Requires="p14">
      <p:transition spd="slow" p14:dur="1600" advClick="0" advTm="15763">
        <p14:gallery dir="l"/>
      </p:transition>
    </mc:Choice>
    <mc:Fallback>
      <p:transition spd="slow" advClick="0" advTm="1576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
                                        <p:tgtEl>
                                          <p:spTgt spid="4"/>
                                        </p:tgtEl>
                                      </p:cBhvr>
                                    </p:animEffect>
                                    <p:anim calcmode="lin" valueType="num">
                                      <p:cBhvr>
                                        <p:cTn id="8" dur="10" fill="hold"/>
                                        <p:tgtEl>
                                          <p:spTgt spid="4"/>
                                        </p:tgtEl>
                                        <p:attrNameLst>
                                          <p:attrName>ppt_x</p:attrName>
                                        </p:attrNameLst>
                                      </p:cBhvr>
                                      <p:tavLst>
                                        <p:tav tm="0">
                                          <p:val>
                                            <p:strVal val="#ppt_x"/>
                                          </p:val>
                                        </p:tav>
                                        <p:tav tm="100000">
                                          <p:val>
                                            <p:strVal val="#ppt_x"/>
                                          </p:val>
                                        </p:tav>
                                      </p:tavLst>
                                    </p:anim>
                                    <p:anim calcmode="lin" valueType="num">
                                      <p:cBhvr>
                                        <p:cTn id="9" dur="1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32204" y="1124744"/>
            <a:ext cx="8776570" cy="4401205"/>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Ammo </a:t>
            </a:r>
            <a:r>
              <a:rPr lang="en-US" sz="2800" dirty="0" err="1">
                <a:latin typeface="Times New Roman" panose="02020603050405020304" pitchFamily="18" charset="0"/>
                <a:cs typeface="Times New Roman" panose="02020603050405020304" pitchFamily="18" charset="0"/>
              </a:rPr>
              <a:t>fanda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o’qituvchi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faoliyatining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shakllanish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bosqichlari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chiqilgan</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en-US" sz="2800" b="1" dirty="0" err="1">
                <a:latin typeface="Times New Roman" panose="02020603050405020304" pitchFamily="18" charset="0"/>
                <a:cs typeface="Times New Roman" panose="02020603050405020304" pitchFamily="18" charset="0"/>
              </a:rPr>
              <a:t>Birinchi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bosqich</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tayyor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metodik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tavsiyanomalar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qo’llaniladi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en-US" sz="2800" b="1" dirty="0" err="1">
                <a:latin typeface="Times New Roman" panose="02020603050405020304" pitchFamily="18" charset="0"/>
                <a:cs typeface="Times New Roman" panose="02020603050405020304" pitchFamily="18" charset="0"/>
              </a:rPr>
              <a:t>Ikkinchi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bosqich</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mavjud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tizimga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ayrim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masalalar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modifikatsiyalar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metodlar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kiritiladi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en-US" sz="2800" b="1" dirty="0" err="1">
                <a:latin typeface="Times New Roman" panose="02020603050405020304" pitchFamily="18" charset="0"/>
                <a:cs typeface="Times New Roman" panose="02020603050405020304" pitchFamily="18" charset="0"/>
              </a:rPr>
              <a:t>Uchinchi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bosqich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g’oyani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mazmuni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metodlari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to’la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chiqiladi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r>
              <a:rPr lang="en-US" sz="2800" b="1" dirty="0" err="1">
                <a:latin typeface="Times New Roman" panose="02020603050405020304" pitchFamily="18" charset="0"/>
                <a:cs typeface="Times New Roman" panose="02020603050405020304" pitchFamily="18" charset="0"/>
              </a:rPr>
              <a:t>To’rtinchi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bosqich</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o’qituvchi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o’qitish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tarbiyalashning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kontseptsiyasini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metodikasini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chiqadi</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036312"/>
      </p:ext>
    </p:extLst>
  </p:cSld>
  <p:clrMapOvr>
    <a:masterClrMapping/>
  </p:clrMapOvr>
  <mc:AlternateContent xmlns:mc="http://schemas.openxmlformats.org/markup-compatibility/2006">
    <mc:Choice xmlns:p14="http://schemas.microsoft.com/office/powerpoint/2010/main" Requires="p14">
      <p:transition spd="slow" p14:dur="1250" advClick="0" advTm="16621">
        <p14:flip dir="r"/>
      </p:transition>
    </mc:Choice>
    <mc:Fallback>
      <p:transition spd="slow" advClick="0" advTm="1662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 fill="hold"/>
                                        <p:tgtEl>
                                          <p:spTgt spid="6"/>
                                        </p:tgtEl>
                                        <p:attrNameLst>
                                          <p:attrName>ppt_x</p:attrName>
                                        </p:attrNameLst>
                                      </p:cBhvr>
                                      <p:tavLst>
                                        <p:tav tm="0">
                                          <p:val>
                                            <p:strVal val="#ppt_x"/>
                                          </p:val>
                                        </p:tav>
                                        <p:tav tm="100000">
                                          <p:val>
                                            <p:strVal val="#ppt_x"/>
                                          </p:val>
                                        </p:tav>
                                      </p:tavLst>
                                    </p:anim>
                                    <p:anim calcmode="lin" valueType="num">
                                      <p:cBhvr additive="base">
                                        <p:cTn id="8" dur="1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3528" y="836712"/>
            <a:ext cx="8316416" cy="5847755"/>
          </a:xfrm>
          <a:prstGeom prst="rect">
            <a:avLst/>
          </a:prstGeom>
        </p:spPr>
        <p:txBody>
          <a:bodyPr wrap="square">
            <a:spAutoFit/>
          </a:bodyPr>
          <a:lstStyle/>
          <a:p>
            <a:pPr algn="just"/>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Hozirgi</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kunda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shunday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tizimni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yaratish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yo’lida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qator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izlanishlar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sa’y</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harakatlar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amalga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oshirildi</a:t>
            </a:r>
            <a:r>
              <a:rPr lang="en-US" sz="2200" dirty="0">
                <a:latin typeface="Times New Roman" panose="02020603050405020304" pitchFamily="18"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a:p>
            <a:pPr algn="just"/>
            <a:r>
              <a:rPr lang="en-US" sz="2200" dirty="0" err="1">
                <a:latin typeface="Times New Roman" panose="02020603050405020304" pitchFamily="18" charset="0"/>
                <a:cs typeface="Times New Roman" panose="02020603050405020304" pitchFamily="18" charset="0"/>
              </a:rPr>
              <a:t>Jumladan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vazirlik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viloyat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tuman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xalq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ta’limi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boshqarmalari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tarkibida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takomillashtirilgan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davlat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standartlarini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monitoringini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boradigan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bo’limlar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faoliyat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ko’rsatmoqda</a:t>
            </a:r>
            <a:r>
              <a:rPr lang="en-US" sz="2200" dirty="0">
                <a:latin typeface="Times New Roman" panose="02020603050405020304" pitchFamily="18" charset="0"/>
                <a:cs typeface="Times New Roman" panose="02020603050405020304" pitchFamily="18" charset="0"/>
              </a:rPr>
              <a:t>. Bu </a:t>
            </a:r>
            <a:r>
              <a:rPr lang="en-US" sz="2200" dirty="0" err="1">
                <a:latin typeface="Times New Roman" panose="02020603050405020304" pitchFamily="18" charset="0"/>
                <a:cs typeface="Times New Roman" panose="02020603050405020304" pitchFamily="18" charset="0"/>
              </a:rPr>
              <a:t>tashkil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etilgan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bo’g’inlar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quyidagi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borishga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yo’naltirilgan</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a:p>
            <a:pPr lvl="0" algn="just"/>
            <a:r>
              <a:rPr lang="en-US" sz="2200" dirty="0" err="1">
                <a:latin typeface="Times New Roman" panose="02020603050405020304" pitchFamily="18" charset="0"/>
                <a:cs typeface="Times New Roman" panose="02020603050405020304" pitchFamily="18" charset="0"/>
              </a:rPr>
              <a:t>ta’lim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sohasidagi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o’quv</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me’yoriy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xujjatlarning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bajarilishi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nazoratini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yuritish</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a:p>
            <a:pPr lvl="0" algn="just"/>
            <a:r>
              <a:rPr lang="en-US" sz="2200" dirty="0" err="1">
                <a:latin typeface="Times New Roman" panose="02020603050405020304" pitchFamily="18" charset="0"/>
                <a:cs typeface="Times New Roman" panose="02020603050405020304" pitchFamily="18" charset="0"/>
              </a:rPr>
              <a:t>Kadrlar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tayyorlash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milliy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dasturini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tatbiq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takomillashtirilgan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ta’lim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standartlari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moderinizatsiya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qilingan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dasturlarning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bajarilishi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monitoringini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borish</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a:p>
            <a:pPr lvl="0" algn="just"/>
            <a:r>
              <a:rPr lang="en-US" sz="2200" dirty="0" err="1">
                <a:latin typeface="Times New Roman" panose="02020603050405020304" pitchFamily="18" charset="0"/>
                <a:cs typeface="Times New Roman" panose="02020603050405020304" pitchFamily="18" charset="0"/>
              </a:rPr>
              <a:t>Ta’limni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boshqarish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mahalliy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organlari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o’quv</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muassasalarining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umumiy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tashkiliy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pedagogik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ishlari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qatori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pedagogik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innovatsiyalarning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samaradorligini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tahlil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borish</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a:p>
            <a:pPr lvl="0" algn="just"/>
            <a:r>
              <a:rPr lang="en-US" sz="2200" dirty="0" err="1">
                <a:latin typeface="Times New Roman" panose="02020603050405020304" pitchFamily="18" charset="0"/>
                <a:cs typeface="Times New Roman" panose="02020603050405020304" pitchFamily="18" charset="0"/>
              </a:rPr>
              <a:t>Pedagogik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tajriba</a:t>
            </a:r>
            <a:r>
              <a:rPr lang="en-US" sz="2200" dirty="0">
                <a:latin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cs typeface="Times New Roman" panose="02020603050405020304" pitchFamily="18" charset="0"/>
              </a:rPr>
              <a:t>sinov</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ishlarining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borishini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analitik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tahlili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umumlashtirish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ommalashtirish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tatbiq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bo’yicha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tavsiyalar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tayyorlash</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4764509"/>
      </p:ext>
    </p:extLst>
  </p:cSld>
  <p:clrMapOvr>
    <a:masterClrMapping/>
  </p:clrMapOvr>
  <mc:AlternateContent xmlns:mc="http://schemas.openxmlformats.org/markup-compatibility/2006">
    <mc:Choice xmlns:p14="http://schemas.microsoft.com/office/powerpoint/2010/main" Requires="p14">
      <p:transition spd="slow" p14:dur="1250" advClick="0" advTm="11129">
        <p14:switch dir="r"/>
      </p:transition>
    </mc:Choice>
    <mc:Fallback>
      <p:transition spd="slow" advClick="0" advTm="11129">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620688"/>
            <a:ext cx="8136904" cy="6109365"/>
          </a:xfrm>
          <a:prstGeom prst="rect">
            <a:avLst/>
          </a:prstGeom>
        </p:spPr>
        <p:txBody>
          <a:bodyPr wrap="square">
            <a:spAutoFit/>
          </a:bodyPr>
          <a:lstStyle/>
          <a:p>
            <a:pPr lvl="0"/>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Pedagogik</a:t>
            </a:r>
            <a:r>
              <a:rPr lang="en-US" sz="2300" dirty="0" smtClean="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innovatsion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texnologiyalarni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to’plash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nazorat</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qilish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va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joriy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ishlarini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o’quv</a:t>
            </a:r>
            <a:r>
              <a:rPr lang="uz-Cyrl-UZ" sz="2300" dirty="0">
                <a:latin typeface="Times New Roman" panose="02020603050405020304" pitchFamily="18" charset="0"/>
                <a:cs typeface="Times New Roman" panose="02020603050405020304" pitchFamily="18" charset="0"/>
              </a:rPr>
              <a:t> ishlarini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tashkil</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qilish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shunga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oid</a:t>
            </a:r>
            <a:r>
              <a:rPr lang="en-US" sz="2300" dirty="0">
                <a:latin typeface="Times New Roman" panose="02020603050405020304" pitchFamily="18" charset="0"/>
                <a:cs typeface="Times New Roman" panose="02020603050405020304" pitchFamily="18" charset="0"/>
              </a:rPr>
              <a:t> seminar, </a:t>
            </a:r>
            <a:r>
              <a:rPr lang="en-US" sz="2300" dirty="0" err="1">
                <a:latin typeface="Times New Roman" panose="02020603050405020304" pitchFamily="18" charset="0"/>
                <a:cs typeface="Times New Roman" panose="02020603050405020304" pitchFamily="18" charset="0"/>
              </a:rPr>
              <a:t>treninglar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qisqa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muddatli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o’quvlar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tashkil</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choralarini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ko’rish</a:t>
            </a:r>
            <a:r>
              <a:rPr lang="en-US" sz="2300" dirty="0">
                <a:latin typeface="Times New Roman" panose="02020603050405020304" pitchFamily="18" charset="0"/>
                <a:cs typeface="Times New Roman" panose="02020603050405020304" pitchFamily="18" charset="0"/>
              </a:rPr>
              <a:t>;</a:t>
            </a:r>
            <a:endParaRPr lang="ru-RU" sz="2300" dirty="0">
              <a:latin typeface="Times New Roman" panose="02020603050405020304" pitchFamily="18" charset="0"/>
              <a:cs typeface="Times New Roman" panose="02020603050405020304" pitchFamily="18" charset="0"/>
            </a:endParaRPr>
          </a:p>
          <a:p>
            <a:pPr lvl="0"/>
            <a:r>
              <a:rPr lang="en-US" sz="2300" dirty="0" err="1">
                <a:latin typeface="Times New Roman" panose="02020603050405020304" pitchFamily="18" charset="0"/>
                <a:cs typeface="Times New Roman" panose="02020603050405020304" pitchFamily="18" charset="0"/>
              </a:rPr>
              <a:t>Innovatsion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texnologiyalarni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yaratish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izlash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topish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haqida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tegishli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ma’lumotlar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jamg’arma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bankini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yaratish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to’plash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tahlil</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qilish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tanlash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ta’lim</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muassasal</a:t>
            </a:r>
            <a:r>
              <a:rPr lang="uz-Cyrl-UZ" sz="2300" dirty="0">
                <a:latin typeface="Times New Roman" panose="02020603050405020304" pitchFamily="18" charset="0"/>
                <a:cs typeface="Times New Roman" panose="02020603050405020304" pitchFamily="18" charset="0"/>
              </a:rPr>
              <a:t>a</a:t>
            </a:r>
            <a:r>
              <a:rPr lang="en-US" sz="2300" dirty="0" err="1">
                <a:latin typeface="Times New Roman" panose="02020603050405020304" pitchFamily="18" charset="0"/>
                <a:cs typeface="Times New Roman" panose="02020603050405020304" pitchFamily="18" charset="0"/>
              </a:rPr>
              <a:t>riga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joriy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bo’yicha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ishlarni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tashkil</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etish</a:t>
            </a:r>
            <a:r>
              <a:rPr lang="en-US" sz="2300" dirty="0">
                <a:latin typeface="Times New Roman" panose="02020603050405020304" pitchFamily="18" charset="0"/>
                <a:cs typeface="Times New Roman" panose="02020603050405020304" pitchFamily="18" charset="0"/>
              </a:rPr>
              <a:t>.</a:t>
            </a:r>
            <a:endParaRPr lang="ru-RU" sz="2300" dirty="0">
              <a:latin typeface="Times New Roman" panose="02020603050405020304" pitchFamily="18" charset="0"/>
              <a:cs typeface="Times New Roman" panose="02020603050405020304" pitchFamily="18" charset="0"/>
            </a:endParaRPr>
          </a:p>
          <a:p>
            <a:r>
              <a:rPr lang="en-US" sz="2300" dirty="0" err="1">
                <a:latin typeface="Times New Roman" panose="02020603050405020304" pitchFamily="18" charset="0"/>
                <a:cs typeface="Times New Roman" panose="02020603050405020304" pitchFamily="18" charset="0"/>
              </a:rPr>
              <a:t>Yuqoridagi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ishlarni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tashkil</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va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joriy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uchun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ma’lum</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izlanishlar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tadqiqotlar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va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tashabbuslar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bo’lmog’i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lozim</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Pedagogik</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innovatsiyalarni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yaratish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va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ularni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boshqarish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avvalam</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bor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ana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shu</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dolzarb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vazifalarni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ijobiy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hal</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qilib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beradi</a:t>
            </a:r>
            <a:r>
              <a:rPr lang="en-US" sz="2300" dirty="0">
                <a:latin typeface="Times New Roman" panose="02020603050405020304" pitchFamily="18" charset="0"/>
                <a:cs typeface="Times New Roman" panose="02020603050405020304" pitchFamily="18" charset="0"/>
              </a:rPr>
              <a:t>. </a:t>
            </a:r>
            <a:endParaRPr lang="ru-RU" sz="2300" dirty="0">
              <a:latin typeface="Times New Roman" panose="02020603050405020304" pitchFamily="18" charset="0"/>
              <a:cs typeface="Times New Roman" panose="02020603050405020304" pitchFamily="18" charset="0"/>
            </a:endParaRPr>
          </a:p>
          <a:p>
            <a:r>
              <a:rPr lang="en-US" sz="2300" dirty="0" err="1">
                <a:latin typeface="Times New Roman" panose="02020603050405020304" pitchFamily="18" charset="0"/>
                <a:cs typeface="Times New Roman" panose="02020603050405020304" pitchFamily="18" charset="0"/>
              </a:rPr>
              <a:t>Shu</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boisdan</a:t>
            </a:r>
            <a:r>
              <a:rPr lang="en-US" sz="2300" dirty="0">
                <a:latin typeface="Times New Roman" panose="02020603050405020304" pitchFamily="18" charset="0"/>
                <a:cs typeface="Times New Roman" panose="02020603050405020304" pitchFamily="18" charset="0"/>
              </a:rPr>
              <a:t> ham </a:t>
            </a:r>
            <a:r>
              <a:rPr lang="en-US" sz="2300" dirty="0" err="1">
                <a:latin typeface="Times New Roman" panose="02020603050405020304" pitchFamily="18" charset="0"/>
                <a:cs typeface="Times New Roman" panose="02020603050405020304" pitchFamily="18" charset="0"/>
              </a:rPr>
              <a:t>pedagogik</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innovatsiyalar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g’oyasini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ilgari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surish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kontseptsiyasini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yaratish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yangiliklarni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izlab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topish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o’rganish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tahlillar</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qilish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asosida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eng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ko’p</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sifat</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va</a:t>
            </a:r>
            <a:r>
              <a:rPr lang="en-US" sz="2300" dirty="0">
                <a:latin typeface="Times New Roman" panose="02020603050405020304" pitchFamily="18" charset="0"/>
                <a:cs typeface="Times New Roman" panose="02020603050405020304" pitchFamily="18" charset="0"/>
              </a:rPr>
              <a:t> samara </a:t>
            </a:r>
            <a:r>
              <a:rPr lang="en-US" sz="2300" dirty="0" err="1">
                <a:latin typeface="Times New Roman" panose="02020603050405020304" pitchFamily="18" charset="0"/>
                <a:cs typeface="Times New Roman" panose="02020603050405020304" pitchFamily="18" charset="0"/>
              </a:rPr>
              <a:t>beradiganlarni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tanlab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olish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va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ularni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ta’lim</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amaliyotiga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qo’llash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tartibini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belgilab</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beradigan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yaxlit</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tizimni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yaratish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maqsadga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muvofiqdir</a:t>
            </a:r>
            <a:r>
              <a:rPr lang="en-US" sz="2300" dirty="0">
                <a:latin typeface="Times New Roman" panose="02020603050405020304" pitchFamily="18" charset="0"/>
                <a:cs typeface="Times New Roman" panose="02020603050405020304" pitchFamily="18" charset="0"/>
              </a:rPr>
              <a:t>.</a:t>
            </a:r>
            <a:endParaRPr lang="ru-RU" sz="23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499007484"/>
      </p:ext>
    </p:extLst>
  </p:cSld>
  <p:clrMapOvr>
    <a:masterClrMapping/>
  </p:clrMapOvr>
  <mc:AlternateContent xmlns:mc="http://schemas.openxmlformats.org/markup-compatibility/2006">
    <mc:Choice xmlns:p14="http://schemas.microsoft.com/office/powerpoint/2010/main" Requires="p14">
      <p:transition spd="slow" p14:dur="3000" advClick="0" advTm="17454">
        <p14:shred/>
      </p:transition>
    </mc:Choice>
    <mc:Fallback>
      <p:transition spd="slow" advClick="0" advTm="17454">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4"/>
          <p:cNvSpPr>
            <a:spLocks noChangeArrowheads="1"/>
          </p:cNvSpPr>
          <p:nvPr/>
        </p:nvSpPr>
        <p:spPr bwMode="auto">
          <a:xfrm>
            <a:off x="611560" y="1412776"/>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3" name="Полотно 81"/>
          <p:cNvGrpSpPr>
            <a:grpSpLocks/>
          </p:cNvGrpSpPr>
          <p:nvPr/>
        </p:nvGrpSpPr>
        <p:grpSpPr bwMode="auto">
          <a:xfrm>
            <a:off x="611560" y="1700808"/>
            <a:ext cx="7200800" cy="4673724"/>
            <a:chOff x="0" y="0"/>
            <a:chExt cx="56007" cy="44577"/>
          </a:xfrm>
        </p:grpSpPr>
        <p:sp>
          <p:nvSpPr>
            <p:cNvPr id="4" name="AutoShape 43"/>
            <p:cNvSpPr>
              <a:spLocks noChangeAspect="1" noChangeArrowheads="1"/>
            </p:cNvSpPr>
            <p:nvPr/>
          </p:nvSpPr>
          <p:spPr bwMode="auto">
            <a:xfrm>
              <a:off x="0" y="0"/>
              <a:ext cx="56007" cy="4457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Text Box 4"/>
            <p:cNvSpPr txBox="1">
              <a:spLocks noChangeArrowheads="1"/>
            </p:cNvSpPr>
            <p:nvPr/>
          </p:nvSpPr>
          <p:spPr bwMode="auto">
            <a:xfrm>
              <a:off x="4572" y="0"/>
              <a:ext cx="6858" cy="342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Т</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o’pla</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7" name="Text Box 5"/>
            <p:cNvSpPr txBox="1">
              <a:spLocks noChangeArrowheads="1"/>
            </p:cNvSpPr>
            <p:nvPr/>
          </p:nvSpPr>
          <p:spPr bwMode="auto">
            <a:xfrm>
              <a:off x="22860" y="0"/>
              <a:ext cx="6858" cy="342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Та</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nla</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8" name="Text Box 6"/>
            <p:cNvSpPr txBox="1">
              <a:spLocks noChangeArrowheads="1"/>
            </p:cNvSpPr>
            <p:nvPr/>
          </p:nvSpPr>
          <p:spPr bwMode="auto">
            <a:xfrm>
              <a:off x="46863" y="0"/>
              <a:ext cx="6858" cy="342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Qo’ll</a:t>
              </a: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а</a:t>
              </a:r>
              <a:endParaRPr kumimoji="0" lang="uz-Cyrl-UZ" sz="1800" b="0" i="0" u="none" strike="noStrike" cap="none" normalizeH="0" baseline="0" smtClean="0">
                <a:ln>
                  <a:noFill/>
                </a:ln>
                <a:solidFill>
                  <a:schemeClr val="tx1"/>
                </a:solidFill>
                <a:effectLst/>
                <a:latin typeface="Arial" panose="020B0604020202020204" pitchFamily="34" charset="0"/>
              </a:endParaRPr>
            </a:p>
          </p:txBody>
        </p:sp>
        <p:sp>
          <p:nvSpPr>
            <p:cNvPr id="9" name="Text Box 7"/>
            <p:cNvSpPr txBox="1">
              <a:spLocks noChangeArrowheads="1"/>
            </p:cNvSpPr>
            <p:nvPr/>
          </p:nvSpPr>
          <p:spPr bwMode="auto">
            <a:xfrm>
              <a:off x="1143" y="5715"/>
              <a:ext cx="14859" cy="342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DTS monitoringi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0" name="Text Box 8"/>
            <p:cNvSpPr txBox="1">
              <a:spLocks noChangeArrowheads="1"/>
            </p:cNvSpPr>
            <p:nvPr/>
          </p:nvSpPr>
          <p:spPr bwMode="auto">
            <a:xfrm>
              <a:off x="1143" y="10287"/>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Ма</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rkaziy malaka oshirish  instituti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1" name="Text Box 9"/>
            <p:cNvSpPr txBox="1">
              <a:spLocks noChangeArrowheads="1"/>
            </p:cNvSpPr>
            <p:nvPr/>
          </p:nvSpPr>
          <p:spPr bwMode="auto">
            <a:xfrm>
              <a:off x="1143" y="16002"/>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Respublika ta’lim markazi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2" name="Text Box 10"/>
            <p:cNvSpPr txBox="1">
              <a:spLocks noChangeArrowheads="1"/>
            </p:cNvSpPr>
            <p:nvPr/>
          </p:nvSpPr>
          <p:spPr bwMode="auto">
            <a:xfrm>
              <a:off x="1143" y="28575"/>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Т</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uman metod kabinetlari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3" name="Text Box 11"/>
            <p:cNvSpPr txBox="1">
              <a:spLocks noChangeArrowheads="1"/>
            </p:cNvSpPr>
            <p:nvPr/>
          </p:nvSpPr>
          <p:spPr bwMode="auto">
            <a:xfrm>
              <a:off x="1143" y="40005"/>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Internet xabarlari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4" name="Text Box 12"/>
            <p:cNvSpPr txBox="1">
              <a:spLocks noChangeArrowheads="1"/>
            </p:cNvSpPr>
            <p:nvPr/>
          </p:nvSpPr>
          <p:spPr bwMode="auto">
            <a:xfrm>
              <a:off x="20574" y="11430"/>
              <a:ext cx="11430" cy="57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А</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njumanlar</a:t>
              </a: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ko’rik tanlovlar.</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5" name="Text Box 13"/>
            <p:cNvSpPr txBox="1">
              <a:spLocks noChangeArrowheads="1"/>
            </p:cNvSpPr>
            <p:nvPr/>
          </p:nvSpPr>
          <p:spPr bwMode="auto">
            <a:xfrm>
              <a:off x="20574" y="24003"/>
              <a:ext cx="12573" cy="102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Pedagogik texnologiyalar, axborot va monitoring markazlari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6" name="Text Box 14"/>
            <p:cNvSpPr txBox="1">
              <a:spLocks noChangeArrowheads="1"/>
            </p:cNvSpPr>
            <p:nvPr/>
          </p:nvSpPr>
          <p:spPr bwMode="auto">
            <a:xfrm>
              <a:off x="43434" y="22860"/>
              <a:ext cx="11430" cy="685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Та</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jriba-sinov maydonlari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7" name="Text Box 15"/>
            <p:cNvSpPr txBox="1">
              <a:spLocks noChangeArrowheads="1"/>
            </p:cNvSpPr>
            <p:nvPr/>
          </p:nvSpPr>
          <p:spPr bwMode="auto">
            <a:xfrm>
              <a:off x="1143" y="21717"/>
              <a:ext cx="14859" cy="57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Viloyat malaka oshirish institutlari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8" name="Text Box 16"/>
            <p:cNvSpPr txBox="1">
              <a:spLocks noChangeArrowheads="1"/>
            </p:cNvSpPr>
            <p:nvPr/>
          </p:nvSpPr>
          <p:spPr bwMode="auto">
            <a:xfrm>
              <a:off x="1143" y="34290"/>
              <a:ext cx="14859"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Ма</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ktab pedagogik kengashlari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9" name="Text Box 17"/>
            <p:cNvSpPr txBox="1">
              <a:spLocks noChangeArrowheads="1"/>
            </p:cNvSpPr>
            <p:nvPr/>
          </p:nvSpPr>
          <p:spPr bwMode="auto">
            <a:xfrm>
              <a:off x="20574" y="5715"/>
              <a:ext cx="11430"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Ма</a:t>
              </a:r>
              <a:r>
                <a:rPr kumimoji="0" lang="en-US" sz="1100"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xsus</a:t>
              </a:r>
              <a:r>
                <a:rPr kumimoji="0" lang="en-US" sz="11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sz="1100"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ekspert</a:t>
              </a:r>
              <a:r>
                <a:rPr kumimoji="0" lang="en-US" sz="11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sz="1100"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guruh</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20" name="Text Box 18"/>
            <p:cNvSpPr txBox="1">
              <a:spLocks noChangeArrowheads="1"/>
            </p:cNvSpPr>
            <p:nvPr/>
          </p:nvSpPr>
          <p:spPr bwMode="auto">
            <a:xfrm>
              <a:off x="20574" y="18288"/>
              <a:ext cx="11430" cy="457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А</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vgust kengashlari</a:t>
              </a: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кенгашлари</a:t>
              </a:r>
              <a:endParaRPr kumimoji="0" lang="uz-Cyrl-UZ" sz="1800" b="0" i="0" u="none" strike="noStrike" cap="none" normalizeH="0" baseline="0" smtClean="0">
                <a:ln>
                  <a:noFill/>
                </a:ln>
                <a:solidFill>
                  <a:schemeClr val="tx1"/>
                </a:solidFill>
                <a:effectLst/>
                <a:latin typeface="Arial" panose="020B0604020202020204" pitchFamily="34" charset="0"/>
              </a:endParaRPr>
            </a:p>
          </p:txBody>
        </p:sp>
        <p:sp>
          <p:nvSpPr>
            <p:cNvPr id="21" name="Text Box 19"/>
            <p:cNvSpPr txBox="1">
              <a:spLocks noChangeArrowheads="1"/>
            </p:cNvSpPr>
            <p:nvPr/>
          </p:nvSpPr>
          <p:spPr bwMode="auto">
            <a:xfrm>
              <a:off x="43434" y="11430"/>
              <a:ext cx="11430" cy="571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Та</a:t>
              </a: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’lim muassasalari</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2" name="Text Box 20"/>
            <p:cNvSpPr txBox="1">
              <a:spLocks noChangeArrowheads="1"/>
            </p:cNvSpPr>
            <p:nvPr/>
          </p:nvSpPr>
          <p:spPr bwMode="auto">
            <a:xfrm>
              <a:off x="35433" y="9144"/>
              <a:ext cx="4572" cy="2286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Pedagogik matbuot nashriyotlar</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23" name="Line 21"/>
            <p:cNvSpPr>
              <a:spLocks noChangeShapeType="1"/>
            </p:cNvSpPr>
            <p:nvPr/>
          </p:nvSpPr>
          <p:spPr bwMode="auto">
            <a:xfrm>
              <a:off x="11430" y="1143"/>
              <a:ext cx="1143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4" name="Line 22"/>
            <p:cNvSpPr>
              <a:spLocks noChangeShapeType="1"/>
            </p:cNvSpPr>
            <p:nvPr/>
          </p:nvSpPr>
          <p:spPr bwMode="auto">
            <a:xfrm>
              <a:off x="29718" y="1143"/>
              <a:ext cx="17145" cy="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5" name="Line 23"/>
            <p:cNvSpPr>
              <a:spLocks noChangeShapeType="1"/>
            </p:cNvSpPr>
            <p:nvPr/>
          </p:nvSpPr>
          <p:spPr bwMode="auto">
            <a:xfrm flipV="1">
              <a:off x="40005" y="17145"/>
              <a:ext cx="6858" cy="3429"/>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6" name="Line 24"/>
            <p:cNvSpPr>
              <a:spLocks noChangeShapeType="1"/>
            </p:cNvSpPr>
            <p:nvPr/>
          </p:nvSpPr>
          <p:spPr bwMode="auto">
            <a:xfrm>
              <a:off x="40005" y="20574"/>
              <a:ext cx="8001" cy="228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7" name="Line 25"/>
            <p:cNvSpPr>
              <a:spLocks noChangeShapeType="1"/>
            </p:cNvSpPr>
            <p:nvPr/>
          </p:nvSpPr>
          <p:spPr bwMode="auto">
            <a:xfrm flipH="1">
              <a:off x="16002" y="8001"/>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8" name="Line 26"/>
            <p:cNvSpPr>
              <a:spLocks noChangeShapeType="1"/>
            </p:cNvSpPr>
            <p:nvPr/>
          </p:nvSpPr>
          <p:spPr bwMode="auto">
            <a:xfrm flipH="1">
              <a:off x="16002" y="12573"/>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9" name="Line 27"/>
            <p:cNvSpPr>
              <a:spLocks noChangeShapeType="1"/>
            </p:cNvSpPr>
            <p:nvPr/>
          </p:nvSpPr>
          <p:spPr bwMode="auto">
            <a:xfrm flipH="1">
              <a:off x="16002" y="18288"/>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0" name="Line 28"/>
            <p:cNvSpPr>
              <a:spLocks noChangeShapeType="1"/>
            </p:cNvSpPr>
            <p:nvPr/>
          </p:nvSpPr>
          <p:spPr bwMode="auto">
            <a:xfrm flipH="1">
              <a:off x="16002" y="24003"/>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1" name="Line 29"/>
            <p:cNvSpPr>
              <a:spLocks noChangeShapeType="1"/>
            </p:cNvSpPr>
            <p:nvPr/>
          </p:nvSpPr>
          <p:spPr bwMode="auto">
            <a:xfrm flipH="1">
              <a:off x="16002" y="30861"/>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2" name="Line 30"/>
            <p:cNvSpPr>
              <a:spLocks noChangeShapeType="1"/>
            </p:cNvSpPr>
            <p:nvPr/>
          </p:nvSpPr>
          <p:spPr bwMode="auto">
            <a:xfrm>
              <a:off x="33147" y="28575"/>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3" name="Line 31"/>
            <p:cNvSpPr>
              <a:spLocks noChangeShapeType="1"/>
            </p:cNvSpPr>
            <p:nvPr/>
          </p:nvSpPr>
          <p:spPr bwMode="auto">
            <a:xfrm>
              <a:off x="32004" y="20574"/>
              <a:ext cx="2286" cy="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4" name="Line 32"/>
            <p:cNvSpPr>
              <a:spLocks noChangeShapeType="1"/>
            </p:cNvSpPr>
            <p:nvPr/>
          </p:nvSpPr>
          <p:spPr bwMode="auto">
            <a:xfrm>
              <a:off x="32004" y="14859"/>
              <a:ext cx="228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5" name="Line 33"/>
            <p:cNvSpPr>
              <a:spLocks noChangeShapeType="1"/>
            </p:cNvSpPr>
            <p:nvPr/>
          </p:nvSpPr>
          <p:spPr bwMode="auto">
            <a:xfrm>
              <a:off x="32004" y="8001"/>
              <a:ext cx="2286"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6" name="Line 34"/>
            <p:cNvSpPr>
              <a:spLocks noChangeShapeType="1"/>
            </p:cNvSpPr>
            <p:nvPr/>
          </p:nvSpPr>
          <p:spPr bwMode="auto">
            <a:xfrm>
              <a:off x="34290" y="19431"/>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7" name="Line 35"/>
            <p:cNvSpPr>
              <a:spLocks noChangeShapeType="1"/>
            </p:cNvSpPr>
            <p:nvPr/>
          </p:nvSpPr>
          <p:spPr bwMode="auto">
            <a:xfrm flipV="1">
              <a:off x="18288" y="1143"/>
              <a:ext cx="6" cy="2400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8" name="Line 36"/>
            <p:cNvSpPr>
              <a:spLocks noChangeShapeType="1"/>
            </p:cNvSpPr>
            <p:nvPr/>
          </p:nvSpPr>
          <p:spPr bwMode="auto">
            <a:xfrm flipV="1">
              <a:off x="17145" y="8001"/>
              <a:ext cx="6" cy="3543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9" name="Line 37"/>
            <p:cNvSpPr>
              <a:spLocks noChangeShapeType="1"/>
            </p:cNvSpPr>
            <p:nvPr/>
          </p:nvSpPr>
          <p:spPr bwMode="auto">
            <a:xfrm>
              <a:off x="34290" y="4572"/>
              <a:ext cx="6" cy="2400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0" name="Line 38"/>
            <p:cNvSpPr>
              <a:spLocks noChangeShapeType="1"/>
            </p:cNvSpPr>
            <p:nvPr/>
          </p:nvSpPr>
          <p:spPr bwMode="auto">
            <a:xfrm>
              <a:off x="17145" y="25146"/>
              <a:ext cx="1143" cy="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1" name="Line 39"/>
            <p:cNvSpPr>
              <a:spLocks noChangeShapeType="1"/>
            </p:cNvSpPr>
            <p:nvPr/>
          </p:nvSpPr>
          <p:spPr bwMode="auto">
            <a:xfrm>
              <a:off x="49149" y="3429"/>
              <a:ext cx="6" cy="800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2" name="Line 40"/>
            <p:cNvSpPr>
              <a:spLocks noChangeShapeType="1"/>
            </p:cNvSpPr>
            <p:nvPr/>
          </p:nvSpPr>
          <p:spPr bwMode="auto">
            <a:xfrm>
              <a:off x="6858" y="4572"/>
              <a:ext cx="274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3" name="Line 41"/>
            <p:cNvSpPr>
              <a:spLocks noChangeShapeType="1"/>
            </p:cNvSpPr>
            <p:nvPr/>
          </p:nvSpPr>
          <p:spPr bwMode="auto">
            <a:xfrm>
              <a:off x="6858" y="3429"/>
              <a:ext cx="0" cy="114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4" name="Line 42"/>
            <p:cNvSpPr>
              <a:spLocks noChangeShapeType="1"/>
            </p:cNvSpPr>
            <p:nvPr/>
          </p:nvSpPr>
          <p:spPr bwMode="auto">
            <a:xfrm>
              <a:off x="26289" y="3429"/>
              <a:ext cx="0" cy="114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5" name="Line 43"/>
            <p:cNvSpPr>
              <a:spLocks noChangeShapeType="1"/>
            </p:cNvSpPr>
            <p:nvPr/>
          </p:nvSpPr>
          <p:spPr bwMode="auto">
            <a:xfrm flipH="1">
              <a:off x="16002" y="43434"/>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6" name="Line 44"/>
            <p:cNvSpPr>
              <a:spLocks noChangeShapeType="1"/>
            </p:cNvSpPr>
            <p:nvPr/>
          </p:nvSpPr>
          <p:spPr bwMode="auto">
            <a:xfrm flipH="1">
              <a:off x="16002" y="36576"/>
              <a:ext cx="1143"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grpSp>
      <p:sp>
        <p:nvSpPr>
          <p:cNvPr id="47" name="Прямоугольник 46"/>
          <p:cNvSpPr/>
          <p:nvPr/>
        </p:nvSpPr>
        <p:spPr>
          <a:xfrm>
            <a:off x="1283838" y="612676"/>
            <a:ext cx="5232378" cy="941796"/>
          </a:xfrm>
          <a:prstGeom prst="rect">
            <a:avLst/>
          </a:prstGeom>
        </p:spPr>
        <p:txBody>
          <a:bodyPr wrap="square">
            <a:spAutoFit/>
          </a:bodyPr>
          <a:lstStyle/>
          <a:p>
            <a:pPr algn="ctr">
              <a:lnSpc>
                <a:spcPct val="115000"/>
              </a:lnSpc>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innovatsiyani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hayotga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etishni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quyidagi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sxemada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keltiramiz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1928832"/>
      </p:ext>
    </p:extLst>
  </p:cSld>
  <p:clrMapOvr>
    <a:masterClrMapping/>
  </p:clrMapOvr>
  <mc:AlternateContent xmlns:mc="http://schemas.openxmlformats.org/markup-compatibility/2006">
    <mc:Choice xmlns:p14="http://schemas.microsoft.com/office/powerpoint/2010/main" Requires="p14">
      <p:transition spd="slow" p14:dur="4000" advClick="0" advTm="2950">
        <p14:vortex dir="r"/>
      </p:transition>
    </mc:Choice>
    <mc:Fallback>
      <p:transition spd="slow" advClick="0" advTm="295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9552" y="1052736"/>
            <a:ext cx="8136904" cy="5262979"/>
          </a:xfrm>
          <a:prstGeom prst="rect">
            <a:avLst/>
          </a:prstGeom>
        </p:spPr>
        <p:txBody>
          <a:bodyPr wrap="square">
            <a:spAutoFit/>
          </a:bodyPr>
          <a:lstStyle/>
          <a:p>
            <a:pPr algn="ctr"/>
            <a:r>
              <a:rPr lang="uz-Cyrl-UZ" sz="2800" dirty="0">
                <a:solidFill>
                  <a:srgbClr val="FF0000"/>
                </a:solidFill>
                <a:latin typeface="Times New Roman" panose="02020603050405020304" pitchFamily="18" charset="0"/>
                <a:cs typeface="Times New Roman" panose="02020603050405020304" pitchFamily="18" charset="0"/>
              </a:rPr>
              <a:t>Innovatsiyalar jamg’armasini eng avvalo </a:t>
            </a:r>
            <a:r>
              <a:rPr lang="uz-Cyrl-UZ" sz="2800" b="1" dirty="0">
                <a:solidFill>
                  <a:srgbClr val="FF0000"/>
                </a:solidFill>
                <a:latin typeface="Times New Roman" panose="02020603050405020304" pitchFamily="18" charset="0"/>
                <a:cs typeface="Times New Roman" panose="02020603050405020304" pitchFamily="18" charset="0"/>
              </a:rPr>
              <a:t>“izlash, to’plash” jarayoni</a:t>
            </a:r>
            <a:r>
              <a:rPr lang="uz-Cyrl-UZ" sz="2800" dirty="0">
                <a:solidFill>
                  <a:srgbClr val="FF0000"/>
                </a:solidFill>
                <a:latin typeface="Times New Roman" panose="02020603050405020304" pitchFamily="18" charset="0"/>
                <a:cs typeface="Times New Roman" panose="02020603050405020304" pitchFamily="18" charset="0"/>
              </a:rPr>
              <a:t>ni amalga oshiriladi.</a:t>
            </a:r>
            <a:endParaRPr lang="ru-RU" sz="2800" dirty="0">
              <a:solidFill>
                <a:srgbClr val="FF0000"/>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ru-RU" sz="2800" dirty="0" err="1">
                <a:latin typeface="Times New Roman" panose="02020603050405020304" pitchFamily="18" charset="0"/>
                <a:cs typeface="Times New Roman" panose="02020603050405020304" pitchFamily="18" charset="0"/>
              </a:rPr>
              <a:t>Monitoring</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bo’limlari</a:t>
            </a:r>
            <a:r>
              <a:rPr lang="ru-RU" sz="2800" dirty="0">
                <a:latin typeface="Times New Roman" panose="02020603050405020304" pitchFamily="18" charset="0"/>
                <a:cs typeface="Times New Roman" panose="02020603050405020304" pitchFamily="18" charset="0"/>
              </a:rPr>
              <a:t>:</a:t>
            </a:r>
          </a:p>
          <a:p>
            <a:pPr marL="457200" lvl="0" indent="-457200">
              <a:buFont typeface="Arial" panose="020B0604020202020204" pitchFamily="34" charset="0"/>
              <a:buChar char="•"/>
            </a:pPr>
            <a:r>
              <a:rPr lang="ru-RU" sz="2800" dirty="0" err="1">
                <a:latin typeface="Times New Roman" panose="02020603050405020304" pitchFamily="18" charset="0"/>
                <a:cs typeface="Times New Roman" panose="02020603050405020304" pitchFamily="18" charset="0"/>
              </a:rPr>
              <a:t>Davlat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ta’lim</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monitoring</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ma’lumotlaridan</a:t>
            </a:r>
            <a:r>
              <a:rPr lang="ru-RU" sz="2800" dirty="0">
                <a:latin typeface="Times New Roman" panose="02020603050405020304" pitchFamily="18" charset="0"/>
                <a:cs typeface="Times New Roman" panose="02020603050405020304" pitchFamily="18" charset="0"/>
              </a:rPr>
              <a:t>;</a:t>
            </a:r>
          </a:p>
          <a:p>
            <a:pPr marL="457200" lvl="0" indent="-457200">
              <a:buFont typeface="Arial" panose="020B0604020202020204" pitchFamily="34" charset="0"/>
              <a:buChar char="•"/>
            </a:pPr>
            <a:r>
              <a:rPr lang="en-US" sz="2800" dirty="0" err="1">
                <a:latin typeface="Times New Roman" panose="02020603050405020304" pitchFamily="18" charset="0"/>
                <a:cs typeface="Times New Roman" panose="02020603050405020304" pitchFamily="18" charset="0"/>
              </a:rPr>
              <a:t>Xalq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ta’limi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pedagoglarini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qayta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malakalarini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institutlaridan</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ru-RU" sz="2800" dirty="0" err="1">
                <a:latin typeface="Times New Roman" panose="02020603050405020304" pitchFamily="18" charset="0"/>
                <a:cs typeface="Times New Roman" panose="02020603050405020304" pitchFamily="18" charset="0"/>
              </a:rPr>
              <a:t>Respublika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ta’lim</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markazidan</a:t>
            </a:r>
            <a:r>
              <a:rPr lang="ru-RU" sz="2800" dirty="0">
                <a:latin typeface="Times New Roman" panose="02020603050405020304" pitchFamily="18" charset="0"/>
                <a:cs typeface="Times New Roman" panose="02020603050405020304" pitchFamily="18" charset="0"/>
              </a:rPr>
              <a:t>;</a:t>
            </a:r>
          </a:p>
          <a:p>
            <a:pPr marL="457200" lvl="0" indent="-457200">
              <a:buFont typeface="Arial" panose="020B0604020202020204" pitchFamily="34" charset="0"/>
              <a:buChar char="•"/>
            </a:pPr>
            <a:r>
              <a:rPr lang="en-US" sz="2800" dirty="0" err="1">
                <a:latin typeface="Times New Roman" panose="02020603050405020304" pitchFamily="18" charset="0"/>
                <a:cs typeface="Times New Roman" panose="02020603050405020304" pitchFamily="18" charset="0"/>
              </a:rPr>
              <a:t>Viloyat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Qoraqolpog’iston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Toshkent </a:t>
            </a:r>
            <a:r>
              <a:rPr lang="en-US" sz="2800" dirty="0" err="1">
                <a:latin typeface="Times New Roman" panose="02020603050405020304" pitchFamily="18" charset="0"/>
                <a:cs typeface="Times New Roman" panose="02020603050405020304" pitchFamily="18" charset="0"/>
              </a:rPr>
              <a:t>shahar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metod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kabinetlaridan</a:t>
            </a:r>
            <a:r>
              <a:rPr lang="en-US"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ru-RU" sz="2800" dirty="0" err="1">
                <a:latin typeface="Times New Roman" panose="02020603050405020304" pitchFamily="18" charset="0"/>
                <a:cs typeface="Times New Roman" panose="02020603050405020304" pitchFamily="18" charset="0"/>
              </a:rPr>
              <a:t>Tuman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shahar</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metodika</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kabinetlaridan</a:t>
            </a:r>
            <a:r>
              <a:rPr lang="ru-RU" sz="2800" dirty="0">
                <a:latin typeface="Times New Roman" panose="02020603050405020304" pitchFamily="18" charset="0"/>
                <a:cs typeface="Times New Roman" panose="02020603050405020304" pitchFamily="18" charset="0"/>
              </a:rPr>
              <a:t>;</a:t>
            </a:r>
          </a:p>
          <a:p>
            <a:pPr marL="457200" lvl="0" indent="-457200">
              <a:buFont typeface="Arial" panose="020B0604020202020204" pitchFamily="34" charset="0"/>
              <a:buChar char="•"/>
            </a:pPr>
            <a:r>
              <a:rPr lang="ru-RU" sz="2800" dirty="0" err="1">
                <a:latin typeface="Times New Roman" panose="02020603050405020304" pitchFamily="18" charset="0"/>
                <a:cs typeface="Times New Roman" panose="02020603050405020304" pitchFamily="18" charset="0"/>
              </a:rPr>
              <a:t>Maktab</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metod</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kengashlaridan</a:t>
            </a:r>
            <a:r>
              <a:rPr lang="uz-Cyrl-UZ"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Internet xabarlaridan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oladilar</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46477596"/>
      </p:ext>
    </p:extLst>
  </p:cSld>
  <p:clrMapOvr>
    <a:masterClrMapping/>
  </p:clrMapOvr>
  <mc:AlternateContent xmlns:mc="http://schemas.openxmlformats.org/markup-compatibility/2006">
    <mc:Choice xmlns:p14="http://schemas.microsoft.com/office/powerpoint/2010/main" Requires="p14">
      <p:transition spd="slow" p14:dur="3900" advClick="0" advTm="11624">
        <p14:glitter pattern="hexagon"/>
      </p:transition>
    </mc:Choice>
    <mc:Fallback>
      <p:transition spd="slow" advClick="0" advTm="11624">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908720"/>
            <a:ext cx="8352928" cy="5632311"/>
          </a:xfrm>
          <a:prstGeom prst="rect">
            <a:avLst/>
          </a:prstGeom>
        </p:spPr>
        <p:txBody>
          <a:bodyPr wrap="square">
            <a:spAutoFit/>
          </a:bodyPr>
          <a:lstStyle/>
          <a:p>
            <a:r>
              <a:rPr lang="ru-RU" sz="2400" dirty="0">
                <a:latin typeface="Times New Roman" panose="02020603050405020304" pitchFamily="18" charset="0"/>
                <a:cs typeface="Times New Roman" panose="02020603050405020304" pitchFamily="18" charset="0"/>
              </a:rPr>
              <a:t>3.Innovatsion </a:t>
            </a:r>
            <a:r>
              <a:rPr lang="ru-RU" sz="2400" dirty="0" err="1">
                <a:latin typeface="Times New Roman" panose="02020603050405020304" pitchFamily="18" charset="0"/>
                <a:cs typeface="Times New Roman" panose="02020603050405020304" pitchFamily="18" charset="0"/>
              </a:rPr>
              <a:t>ilg’or</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texnologiyalar</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to’planib</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o’rganish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qayta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ishlash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maqsadida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ularni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kompyuterda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kartoteka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va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maxsus</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yig’ma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materiallar</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banklari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tuziladi</a:t>
            </a:r>
            <a:r>
              <a:rPr lang="ru-RU" sz="2400" dirty="0">
                <a:latin typeface="Times New Roman" panose="02020603050405020304" pitchFamily="18" charset="0"/>
                <a:cs typeface="Times New Roman" panose="02020603050405020304" pitchFamily="18" charset="0"/>
              </a:rPr>
              <a:t>. </a:t>
            </a:r>
          </a:p>
          <a:p>
            <a:r>
              <a:rPr lang="en-US" sz="2400" dirty="0" err="1">
                <a:latin typeface="Times New Roman" panose="02020603050405020304" pitchFamily="18" charset="0"/>
                <a:cs typeface="Times New Roman" panose="02020603050405020304" pitchFamily="18" charset="0"/>
              </a:rPr>
              <a:t>Ikkinchi</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t>
            </a:r>
            <a:r>
              <a:rPr lang="en-US" sz="2400" b="1" dirty="0" err="1">
                <a:latin typeface="Times New Roman" panose="02020603050405020304" pitchFamily="18" charset="0"/>
                <a:cs typeface="Times New Roman" panose="02020603050405020304" pitchFamily="18" charset="0"/>
              </a:rPr>
              <a:t>tanlash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bosqichi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banklaridan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Mazkur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maktab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metodika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kengashlari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metod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birlashmalari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tuman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xalq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bo’limlarida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jamoa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metodik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kengashlar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qoshida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ilg’or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o’qituvchilar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novatorlar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o’qituvchilari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g’oliblaridan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iborat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ekspert</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guruhi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respublika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miqyosidagi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konferentsiya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anjumanlar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tanlov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materiallari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avgust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kengashida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targ’ib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axborot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monitoring </a:t>
            </a:r>
            <a:r>
              <a:rPr lang="en-US" sz="2400" dirty="0" err="1">
                <a:latin typeface="Times New Roman" panose="02020603050405020304" pitchFamily="18" charset="0"/>
                <a:cs typeface="Times New Roman" panose="02020603050405020304" pitchFamily="18" charset="0"/>
              </a:rPr>
              <a:t>markazlarida</a:t>
            </a:r>
            <a:r>
              <a:rPr lang="en-US" sz="2400" dirty="0">
                <a:latin typeface="Times New Roman" panose="02020603050405020304" pitchFamily="18" charset="0"/>
                <a:cs typeface="Times New Roman" panose="02020603050405020304" pitchFamily="18" charset="0"/>
              </a:rPr>
              <a:t> internet </a:t>
            </a:r>
            <a:r>
              <a:rPr lang="en-US" sz="2400" dirty="0" err="1">
                <a:latin typeface="Times New Roman" panose="02020603050405020304" pitchFamily="18" charset="0"/>
                <a:cs typeface="Times New Roman" panose="02020603050405020304" pitchFamily="18" charset="0"/>
              </a:rPr>
              <a:t>xabarlaridan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qulayini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moslarini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muassasalariga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tarqatadilar</a:t>
            </a:r>
            <a:r>
              <a:rPr lang="en-US" sz="2400" dirty="0">
                <a:latin typeface="Times New Roman" panose="02020603050405020304" pitchFamily="18" charset="0"/>
                <a:cs typeface="Times New Roman" panose="02020603050405020304" pitchFamily="18" charset="0"/>
              </a:rPr>
              <a:t>. </a:t>
            </a:r>
            <a:endParaRPr lang="ru-RU"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3891454"/>
      </p:ext>
    </p:extLst>
  </p:cSld>
  <p:clrMapOvr>
    <a:masterClrMapping/>
  </p:clrMapOvr>
  <mc:AlternateContent xmlns:mc="http://schemas.openxmlformats.org/markup-compatibility/2006">
    <mc:Choice xmlns:p14="http://schemas.microsoft.com/office/powerpoint/2010/main" Requires="p14">
      <p:transition spd="slow" p14:dur="4400" advClick="0" advTm="13000">
        <p14:honeycomb/>
      </p:transition>
    </mc:Choice>
    <mc:Fallback>
      <p:transition spd="slow" advClick="0"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692696"/>
            <a:ext cx="7776864" cy="6001643"/>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innovatsiyalarni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tanlashda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maxsus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ekspert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guruhi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e’tiborni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qaratadi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Olingan ma’lumotlarning yo’nalishini aniqlaydi;</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Joriy qilish va qo’llashda ilmiy – metodik jixatdan yordam beradi;</a:t>
            </a:r>
            <a:endParaRPr lang="ru-RU" sz="2400" dirty="0">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Metodik qo’llanma, dastur va metodik tavsiyalarni nashrga tayyorlaydi va pedagogik matbuot va nashriyotlar orqali ta’lim muassasalari, tajriba – sinov uchastkalariga “qo’llash” uchun uzatadi;</a:t>
            </a:r>
            <a:endParaRPr lang="ru-RU" sz="2400" dirty="0">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Davlat ta’lim standartlarini takomillashtirilgan varianti, modernizatsiya qilingan dasturlar, darsliklarning yangi avlodini amaliyotga kiritish bo’yicha ilg’or tajribalar majmuasini yaratadi;</a:t>
            </a:r>
            <a:endParaRPr lang="ru-RU" sz="2400" dirty="0">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Xorijiy davlatlardagi ta’lim sohasidagi ilg’or innovatsion tajribalarni o’rganadi, taqqoslaydi va tavsiyalar tayyorlaydi;</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428235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908720"/>
            <a:ext cx="7920880" cy="4893647"/>
          </a:xfrm>
          <a:prstGeom prst="rect">
            <a:avLst/>
          </a:prstGeom>
        </p:spPr>
        <p:txBody>
          <a:bodyPr wrap="square">
            <a:spAutoFit/>
          </a:bodyPr>
          <a:lstStyle/>
          <a:p>
            <a:pPr marL="285750" lvl="0" indent="-28575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Amaliyotga tatbiq etish bo’yicha, o’qituvchilarning yangi tajribalarini o’rganish bo’yicha seminarlarni, treninglarni tashkil qiladi;</a:t>
            </a:r>
            <a:endParaRPr lang="ru-RU" sz="24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Pedagogik innovatika bilan shug’ullanuvchi olimlar, ilmiy izlanuvchi, tadqiqotchilar bilan hamkorlik ishlarini yo’lga qo’yadi. </a:t>
            </a:r>
            <a:endParaRPr lang="ru-RU" sz="24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Innovatsiyalarni ta’lim jarayoniga qo’llanish dinamikasini kuzatib boradi, tahlil qiladi;</a:t>
            </a:r>
            <a:endParaRPr lang="ru-RU" sz="24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Innovatsiyaga oid Respublika ilmiy – amaliy anjumanlar, konferentsiyalar, amaliy seminarlar o’tkazadi;</a:t>
            </a:r>
            <a:endParaRPr lang="ru-RU" sz="24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Malaka oshirish institutlari, viloyat, tuman, maktab metod kabinetlariga “Ziyonet” orqali axborotlar bilan ta’minlab turadi.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1732757"/>
      </p:ext>
    </p:extLst>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p:cNvGraphicFramePr>
            <a:graphicFrameLocks noGrp="1"/>
          </p:cNvGraphicFramePr>
          <p:nvPr>
            <p:extLst>
              <p:ext uri="{D42A27DB-BD31-4B8C-83A1-F6EECF244321}">
                <p14:modId xmlns:p14="http://schemas.microsoft.com/office/powerpoint/2010/main" val="1045308973"/>
              </p:ext>
            </p:extLst>
          </p:nvPr>
        </p:nvGraphicFramePr>
        <p:xfrm>
          <a:off x="107504" y="188643"/>
          <a:ext cx="8784976" cy="6408709"/>
        </p:xfrm>
        <a:graphic>
          <a:graphicData uri="http://schemas.openxmlformats.org/drawingml/2006/table">
            <a:tbl>
              <a:tblPr firstRow="1" firstCol="1" lastRow="1" lastCol="1" bandRow="1" bandCol="1">
                <a:tableStyleId>{5C22544A-7EE6-4342-B048-85BDC9FD1C3A}</a:tableStyleId>
              </a:tblPr>
              <a:tblGrid>
                <a:gridCol w="2815868"/>
                <a:gridCol w="5969108"/>
              </a:tblGrid>
              <a:tr h="1165220">
                <a:tc>
                  <a:txBody>
                    <a:bodyPr/>
                    <a:lstStyle/>
                    <a:p>
                      <a:pPr algn="just">
                        <a:lnSpc>
                          <a:spcPct val="115000"/>
                        </a:lnSpc>
                        <a:spcAft>
                          <a:spcPts val="0"/>
                        </a:spcAft>
                      </a:pPr>
                      <a:r>
                        <a:rPr lang="uz-Cyrl-UZ" sz="1200" dirty="0">
                          <a:effectLst/>
                          <a:latin typeface="Times New Roman" panose="02020603050405020304" pitchFamily="18" charset="0"/>
                          <a:cs typeface="Times New Roman" panose="02020603050405020304" pitchFamily="18" charset="0"/>
                        </a:rPr>
                        <a:t>Tayyorlash jarayoni:</a:t>
                      </a:r>
                      <a:endParaRPr lang="ru-RU" sz="1100" dirty="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dirty="0">
                          <a:effectLst/>
                          <a:latin typeface="Times New Roman" panose="02020603050405020304" pitchFamily="18" charset="0"/>
                          <a:cs typeface="Times New Roman" panose="02020603050405020304" pitchFamily="18" charset="0"/>
                        </a:rPr>
                        <a:t>tashqi tahlil</a:t>
                      </a:r>
                      <a:endParaRPr lang="ru-RU" sz="1100" dirty="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dirty="0">
                          <a:effectLst/>
                          <a:latin typeface="Times New Roman" panose="02020603050405020304" pitchFamily="18" charset="0"/>
                          <a:cs typeface="Times New Roman" panose="02020603050405020304" pitchFamily="18" charset="0"/>
                        </a:rPr>
                        <a:t>ichki tahlil</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dirty="0">
                          <a:effectLst/>
                          <a:latin typeface="Times New Roman" panose="02020603050405020304" pitchFamily="18" charset="0"/>
                          <a:cs typeface="Times New Roman" panose="02020603050405020304" pitchFamily="18" charset="0"/>
                        </a:rPr>
                        <a:t>Vazifalarni o’rganish, shakllantirilgan normativ, ta’limiy dasturlarning tahlili. Izlanayotgan, tatbiq etiladigan ishni innovatsion g’oyalar bankini yaratish. Ta’lim amaliyoti ahvoli tahlili asosida ijtimoiy talab etiladigan holat bilan qiyoslash asosida yangilanish, talab etilayotgan muammoli vaziyatni aniqlashtirish.</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1165220">
                <a:tc>
                  <a:txBody>
                    <a:bodyPr/>
                    <a:lstStyle/>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Loyihalashtirish:</a:t>
                      </a:r>
                      <a:endParaRPr lang="ru-RU" sz="110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a:effectLst/>
                          <a:latin typeface="Times New Roman" panose="02020603050405020304" pitchFamily="18" charset="0"/>
                          <a:cs typeface="Times New Roman" panose="02020603050405020304" pitchFamily="18" charset="0"/>
                        </a:rPr>
                        <a:t>andoza – me’yorlarini tatbiq etilayotgan ideal mahsulot</a:t>
                      </a:r>
                      <a:r>
                        <a:rPr lang="en-US" sz="1200">
                          <a:effectLst/>
                          <a:latin typeface="Times New Roman" panose="02020603050405020304" pitchFamily="18" charset="0"/>
                          <a:cs typeface="Times New Roman" panose="02020603050405020304" pitchFamily="18" charset="0"/>
                        </a:rPr>
                        <a:t>.</a:t>
                      </a:r>
                      <a:endParaRPr lang="ru-RU" sz="1100">
                        <a:effectLst/>
                        <a:latin typeface="Times New Roman" panose="02020603050405020304" pitchFamily="18" charset="0"/>
                        <a:cs typeface="Times New Roman" panose="02020603050405020304" pitchFamily="18" charset="0"/>
                      </a:endParaRPr>
                    </a:p>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 </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Etalonni tuzish, ya’ni qayta yaratilayotgan pedagogik – amaliyotni modelini yaratish (andoza - me’yori). Amalga oshirish mumkin bo’lgan g’oyani izlash, tavsiyalar yaratish (ya’ni yangi ilmiy mahsulotni yaratish asosida ta’lim jarayonini optimallashtirishni muammolarini hal etish orqali amalga oshirish).</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776813">
                <a:tc>
                  <a:txBody>
                    <a:bodyPr/>
                    <a:lstStyle/>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Dasturlash:</a:t>
                      </a:r>
                      <a:endParaRPr lang="ru-RU" sz="110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a:effectLst/>
                          <a:latin typeface="Times New Roman" panose="02020603050405020304" pitchFamily="18" charset="0"/>
                          <a:cs typeface="Times New Roman" panose="02020603050405020304" pitchFamily="18" charset="0"/>
                        </a:rPr>
                        <a:t>kompleks dastur;</a:t>
                      </a:r>
                      <a:endParaRPr lang="ru-RU" sz="110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a:effectLst/>
                          <a:latin typeface="Times New Roman" panose="02020603050405020304" pitchFamily="18" charset="0"/>
                          <a:cs typeface="Times New Roman" panose="02020603050405020304" pitchFamily="18" charset="0"/>
                        </a:rPr>
                        <a:t>dastur qismlari.</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Kompleks dasturni ishlab chiqish (rivojlantirish), unda innovatsion jarayonni bosqichma – bosqich rivojlanish qonuniyatlarini namoyon qilish: ishlanma, moslama, tatbiqi, tarqatish va boshqalar.</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971017">
                <a:tc>
                  <a:txBody>
                    <a:bodyPr/>
                    <a:lstStyle/>
                    <a:p>
                      <a:pPr algn="just">
                        <a:lnSpc>
                          <a:spcPct val="115000"/>
                        </a:lnSpc>
                        <a:spcAft>
                          <a:spcPts val="0"/>
                        </a:spcAft>
                      </a:pPr>
                      <a:r>
                        <a:rPr lang="uz-Cyrl-UZ" sz="1200" dirty="0">
                          <a:effectLst/>
                          <a:latin typeface="Times New Roman" panose="02020603050405020304" pitchFamily="18" charset="0"/>
                          <a:cs typeface="Times New Roman" panose="02020603050405020304" pitchFamily="18" charset="0"/>
                        </a:rPr>
                        <a:t>Tashkil etish:</a:t>
                      </a:r>
                      <a:endParaRPr lang="ru-RU" sz="1100" dirty="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dirty="0">
                          <a:effectLst/>
                          <a:latin typeface="Times New Roman" panose="02020603050405020304" pitchFamily="18" charset="0"/>
                          <a:cs typeface="Times New Roman" panose="02020603050405020304" pitchFamily="18" charset="0"/>
                        </a:rPr>
                        <a:t>ishlanma;</a:t>
                      </a:r>
                      <a:endParaRPr lang="ru-RU" sz="1100" dirty="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dirty="0">
                          <a:effectLst/>
                          <a:latin typeface="Times New Roman" panose="02020603050405020304" pitchFamily="18" charset="0"/>
                          <a:cs typeface="Times New Roman" panose="02020603050405020304" pitchFamily="18" charset="0"/>
                        </a:rPr>
                        <a:t>qo’llanma.</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marL="342900" lvl="0" indent="-342900" algn="just">
                        <a:lnSpc>
                          <a:spcPct val="115000"/>
                        </a:lnSpc>
                        <a:spcAft>
                          <a:spcPts val="0"/>
                        </a:spcAft>
                        <a:buFont typeface="Times New Roman" panose="02020603050405020304" pitchFamily="18" charset="0"/>
                        <a:buChar char="-"/>
                        <a:tabLst>
                          <a:tab pos="450215" algn="l"/>
                        </a:tabLst>
                      </a:pPr>
                      <a:r>
                        <a:rPr lang="uz-Cyrl-UZ" sz="1200" dirty="0">
                          <a:effectLst/>
                          <a:latin typeface="Times New Roman" panose="02020603050405020304" pitchFamily="18" charset="0"/>
                          <a:cs typeface="Times New Roman" panose="02020603050405020304" pitchFamily="18" charset="0"/>
                        </a:rPr>
                        <a:t>Resurs ta’minoti (didaktik, moddiy, axborot ta’minoti);</a:t>
                      </a:r>
                      <a:endParaRPr lang="ru-RU" sz="1100" dirty="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dirty="0">
                          <a:effectLst/>
                          <a:latin typeface="Times New Roman" panose="02020603050405020304" pitchFamily="18" charset="0"/>
                          <a:cs typeface="Times New Roman" panose="02020603050405020304" pitchFamily="18" charset="0"/>
                        </a:rPr>
                        <a:t>Metodik, psixologik, tatbiq etish sub’ektlarini tashkiliy tayyorlash;</a:t>
                      </a:r>
                      <a:endParaRPr lang="ru-RU" sz="1100" dirty="0">
                        <a:effectLst/>
                        <a:latin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Times New Roman" panose="02020603050405020304" pitchFamily="18" charset="0"/>
                        <a:buChar char="-"/>
                        <a:tabLst>
                          <a:tab pos="450215" algn="l"/>
                        </a:tabLst>
                      </a:pPr>
                      <a:r>
                        <a:rPr lang="uz-Cyrl-UZ" sz="1200" dirty="0">
                          <a:effectLst/>
                          <a:latin typeface="Times New Roman" panose="02020603050405020304" pitchFamily="18" charset="0"/>
                          <a:cs typeface="Times New Roman" panose="02020603050405020304" pitchFamily="18" charset="0"/>
                        </a:rPr>
                        <a:t>Yangilikni tatbiq etuvchi muammolar va ishlab chiqaruvchilari bilan aloqa o’rnatish.</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776813">
                <a:tc>
                  <a:txBody>
                    <a:bodyPr/>
                    <a:lstStyle/>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Nazorat tuzatishlar</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Yangilikni tatbiq etishda uni natijalarini aniqlash maqsadida joriy, oraliq va yakuniy nazoratlar olib borish. Jarayonda natijalari bo’yicha chetga og’ishlarni o’z vaqtida tuzatish va bartaraf etib borish.</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971017">
                <a:tc>
                  <a:txBody>
                    <a:bodyPr/>
                    <a:lstStyle/>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Eksperiment o’tkazish, me’yorlashtirish</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dirty="0">
                          <a:effectLst/>
                          <a:latin typeface="Times New Roman" panose="02020603050405020304" pitchFamily="18" charset="0"/>
                          <a:cs typeface="Times New Roman" panose="02020603050405020304" pitchFamily="18" charset="0"/>
                        </a:rPr>
                        <a:t>Yangilikni tatbiq etish mumammolari bo’yicha boshqaruv qarorlarini ishlab chiqish. Natijalar bo’yicha yangiliklarni amaliyotga keng ko’lamda tarqatishni maqsadga muvofiqligini muhokama etish va ekspert xulosalar chiqarish. Yangilikni amaliyotga ommaviy tarqatish bo’yicha takliflar tayyorlash.</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r h="582609">
                <a:tc>
                  <a:txBody>
                    <a:bodyPr/>
                    <a:lstStyle/>
                    <a:p>
                      <a:pPr algn="just">
                        <a:lnSpc>
                          <a:spcPct val="115000"/>
                        </a:lnSpc>
                        <a:spcAft>
                          <a:spcPts val="0"/>
                        </a:spcAft>
                      </a:pPr>
                      <a:r>
                        <a:rPr lang="uz-Cyrl-UZ" sz="1200">
                          <a:effectLst/>
                          <a:latin typeface="Times New Roman" panose="02020603050405020304" pitchFamily="18" charset="0"/>
                          <a:cs typeface="Times New Roman" panose="02020603050405020304" pitchFamily="18" charset="0"/>
                        </a:rPr>
                        <a:t>Umumlashtirish va tarqatish</a:t>
                      </a:r>
                      <a:endParaRPr lang="ru-RU"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c>
                  <a:txBody>
                    <a:bodyPr/>
                    <a:lstStyle/>
                    <a:p>
                      <a:pPr algn="just">
                        <a:lnSpc>
                          <a:spcPct val="115000"/>
                        </a:lnSpc>
                        <a:spcAft>
                          <a:spcPts val="0"/>
                        </a:spcAft>
                      </a:pPr>
                      <a:r>
                        <a:rPr lang="uz-Cyrl-UZ" sz="1200" dirty="0">
                          <a:effectLst/>
                          <a:latin typeface="Times New Roman" panose="02020603050405020304" pitchFamily="18" charset="0"/>
                          <a:cs typeface="Times New Roman" panose="02020603050405020304" pitchFamily="18" charset="0"/>
                        </a:rPr>
                        <a:t>Ta’lim muassasasi rivojlanishi xususiyatiga qarab, yangilikni ta’lim sohasiga keng joriy qilish va uni natijasini ta’lim amaliyotiga keng tarqatish va joriy qilish.</a:t>
                      </a:r>
                      <a:endParaRPr lang="ru-RU"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723" marR="44723" marT="0" marB="0"/>
                </a:tc>
              </a:tr>
            </a:tbl>
          </a:graphicData>
        </a:graphic>
      </p:graphicFrame>
    </p:spTree>
    <p:extLst>
      <p:ext uri="{BB962C8B-B14F-4D97-AF65-F5344CB8AC3E}">
        <p14:creationId xmlns:p14="http://schemas.microsoft.com/office/powerpoint/2010/main" val="3921792743"/>
      </p:ext>
    </p:extLst>
  </p:cSld>
  <p:clrMapOvr>
    <a:masterClrMapping/>
  </p:clrMapOvr>
  <mc:AlternateContent xmlns:mc="http://schemas.openxmlformats.org/markup-compatibility/2006">
    <mc:Choice xmlns:p14="http://schemas.microsoft.com/office/powerpoint/2010/main" Requires="p14">
      <p:transition spd="slow" p14:dur="1600" advClick="0" advTm="13000">
        <p:blinds dir="vert"/>
      </p:transition>
    </mc:Choice>
    <mc:Fallback>
      <p:transition spd="slow" advClick="0" advTm="13000">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764704"/>
            <a:ext cx="7704856" cy="923330"/>
          </a:xfrm>
          <a:prstGeom prst="rect">
            <a:avLst/>
          </a:prstGeom>
        </p:spPr>
        <p:txBody>
          <a:bodyPr wrap="square">
            <a:spAutoFit/>
          </a:bodyPr>
          <a:lstStyle/>
          <a:p>
            <a:r>
              <a:rPr lang="uz-Cyrl-UZ" dirty="0"/>
              <a:t>Yuqorida bosqichlar natijalariga qarab, yangiliklar bankini yaratib boriladi. Endi ta’lim muassasalarida yangiliklarni ishlab chiqish va tatbiq etish bosqichlarini ko’rib chiqamiz. U quyidagi ko’rinishda bo’ladi:</a:t>
            </a: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3800774067"/>
              </p:ext>
            </p:extLst>
          </p:nvPr>
        </p:nvGraphicFramePr>
        <p:xfrm>
          <a:off x="179512" y="1628801"/>
          <a:ext cx="8784976" cy="5129696"/>
        </p:xfrm>
        <a:graphic>
          <a:graphicData uri="http://schemas.openxmlformats.org/drawingml/2006/table">
            <a:tbl>
              <a:tblPr firstRow="1" firstCol="1" lastRow="1" lastCol="1" bandRow="1" bandCol="1">
                <a:tableStyleId>{5C22544A-7EE6-4342-B048-85BDC9FD1C3A}</a:tableStyleId>
              </a:tblPr>
              <a:tblGrid>
                <a:gridCol w="2815867"/>
                <a:gridCol w="5969109"/>
              </a:tblGrid>
              <a:tr h="300269">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Innovatsion jarayonning bosqichlari</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Innovatsion jarayonni boshqarish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600537">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Innovatsiyalarning tug’ilishi extiyojining zaruriyati va uning imkoniyatlarini aniqlash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Muammoning tug’ilishi, unga xalaqit beruvchi to’siqlar, maqsadni amalga oshirishga qarshiliklarni yengib o’tish, kichik tadqiqotlar, tahlillar, hoxish va natijalar orasidagi farqlarni aniqlash. O’zgarishlarning extiyojiy holatini shakllantirish.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450404">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Kerakli yangilikni izlash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O’qituvchi va tegishli mutaxassislar ishtirokida ijodiy guruhni shakllantirish. Ular orasida innovatsiyalarni, adabiyotlarni, ilg’or tajribalarni o’rganish bo’yicha vazifalarni taqsimlash.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600537">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Innovatsiyani tanlash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dirty="0">
                          <a:effectLst/>
                          <a:latin typeface="Times New Roman" panose="02020603050405020304" pitchFamily="18" charset="0"/>
                          <a:cs typeface="Times New Roman" panose="02020603050405020304" pitchFamily="18" charset="0"/>
                        </a:rPr>
                        <a:t>Ijodiy guruh ishtirokida keng muhokama asosida, aktualligiga qarab zaruriy variantni tanlash, natija beradigan yangilikni, metodik jihatdan ishlanganlarini, tatbiq etish muddatlarini, normativ – huquqiy, me’yoriy bazalarini belgilab olish.</a:t>
                      </a:r>
                      <a:endParaRPr lang="ru-RU" sz="9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300269">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Innovatorlarni tayyorlash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O’z hoxish va istaklariga ko’ra ijodiy guruh qatnashchilarini tanlash. Ijodiy guruh a’zolarini o’qitish.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900806">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Yangilikni ishlab chiqish, loyihalash, maqsadni aniqlash, mazmunni ishlab chiqish,mezonlarni belgilash bo’yicha innovatsiyani baholash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O’quv rejalariga o’zgartirishlarni kiritish, seminarlar o’tkazish, tajriba – sinov ishlari dasturlarini yaratish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600537">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Tajriba – sinovlar asosida tekshirish</a:t>
                      </a:r>
                      <a:r>
                        <a:rPr lang="en-US" sz="1000">
                          <a:effectLst/>
                          <a:latin typeface="Times New Roman" panose="02020603050405020304" pitchFamily="18" charset="0"/>
                          <a:cs typeface="Times New Roman" panose="02020603050405020304" pitchFamily="18" charset="0"/>
                        </a:rPr>
                        <a:t>.</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Tajriba – sinovni tahlil etish, nazorat etish, dasturlarga zaruriy tuzatishlarni kiritish. Ped.jamoaga ishning borishi bo’yicha axborot berish, metodik yordam va psixologik qo’llab – quvvatlash.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450404">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Turli ob’ektlarda yangiliklarni qayta takroriy sinab chiqish.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Yuqori natijalarni va uning qat’iyligini sinash maqsadida qo’llanish doirasini kengaytirish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158132">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Tavsiyalarni ishlab chiqish</a:t>
                      </a:r>
                      <a:r>
                        <a:rPr lang="en-US" sz="1000">
                          <a:effectLst/>
                          <a:latin typeface="Times New Roman" panose="02020603050405020304" pitchFamily="18" charset="0"/>
                          <a:cs typeface="Times New Roman" panose="02020603050405020304" pitchFamily="18" charset="0"/>
                        </a:rPr>
                        <a:t>.</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Yangiliklarning axborot, didaktik, metodik ta’minotini yaratish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300269">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Yangiliklarni kundalik amaliyotga kirgizish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Yangilikni tarqatish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r h="450404">
                <a:tc>
                  <a:txBody>
                    <a:bodyPr/>
                    <a:lstStyle/>
                    <a:p>
                      <a:pPr algn="just">
                        <a:lnSpc>
                          <a:spcPct val="115000"/>
                        </a:lnSpc>
                        <a:spcAft>
                          <a:spcPts val="0"/>
                        </a:spcAft>
                      </a:pPr>
                      <a:r>
                        <a:rPr lang="uz-Cyrl-UZ" sz="1000">
                          <a:effectLst/>
                          <a:latin typeface="Times New Roman" panose="02020603050405020304" pitchFamily="18" charset="0"/>
                          <a:cs typeface="Times New Roman" panose="02020603050405020304" pitchFamily="18" charset="0"/>
                        </a:rPr>
                        <a:t>Yangiliklarni amaliyotga keng yoyish mexanizmini ishlab chiqish</a:t>
                      </a:r>
                      <a:endParaRPr lang="ru-RU"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c>
                  <a:txBody>
                    <a:bodyPr/>
                    <a:lstStyle/>
                    <a:p>
                      <a:pPr algn="just">
                        <a:lnSpc>
                          <a:spcPct val="115000"/>
                        </a:lnSpc>
                        <a:spcAft>
                          <a:spcPts val="0"/>
                        </a:spcAft>
                      </a:pPr>
                      <a:r>
                        <a:rPr lang="uz-Cyrl-UZ" sz="1000" dirty="0">
                          <a:effectLst/>
                          <a:latin typeface="Times New Roman" panose="02020603050405020304" pitchFamily="18" charset="0"/>
                          <a:cs typeface="Times New Roman" panose="02020603050405020304" pitchFamily="18" charset="0"/>
                        </a:rPr>
                        <a:t>Joriy nazorat, sharoitga moslashtirish shartlarini ishlab chiqish, moderenizatsiya qilish, extiyoj va zaruriyatga ko’ra qo’llash, ommalashtirish yoki e’tiroz qabul qilish.</a:t>
                      </a:r>
                      <a:endParaRPr lang="ru-RU" sz="9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3408" marR="43408" marT="0" marB="0"/>
                </a:tc>
              </a:tr>
            </a:tbl>
          </a:graphicData>
        </a:graphic>
      </p:graphicFrame>
    </p:spTree>
    <p:extLst>
      <p:ext uri="{BB962C8B-B14F-4D97-AF65-F5344CB8AC3E}">
        <p14:creationId xmlns:p14="http://schemas.microsoft.com/office/powerpoint/2010/main" val="1760032943"/>
      </p:ext>
    </p:extLst>
  </p:cSld>
  <p:clrMapOvr>
    <a:masterClrMapping/>
  </p:clrMapOvr>
  <mc:AlternateContent xmlns:mc="http://schemas.openxmlformats.org/markup-compatibility/2006">
    <mc:Choice xmlns:p14="http://schemas.microsoft.com/office/powerpoint/2010/main" Requires="p14">
      <p:transition spd="slow" p14:dur="2500" advClick="0" advTm="13000">
        <p:checker/>
      </p:transition>
    </mc:Choice>
    <mc:Fallback>
      <p:transition spd="slow" advClick="0" advTm="13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196752"/>
            <a:ext cx="8280920" cy="489364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5.</a:t>
            </a:r>
            <a:r>
              <a:rPr lang="uz-Cyrl-UZ" sz="2400" b="1" dirty="0">
                <a:latin typeface="Times New Roman" panose="02020603050405020304" pitchFamily="18" charset="0"/>
                <a:cs typeface="Times New Roman" panose="02020603050405020304" pitchFamily="18" charset="0"/>
              </a:rPr>
              <a:t> Innovatsion faoliyatda o’qituvchi va o’quvchilarning munosabatlari:</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O’qituvchi bilimni tashuvchi, yetkazuvchi emas, o’quvchini o’qishi, bilim olishida yordamchi, maslahatchi, tashkilotchi rahbarga aylanadi;</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O’qituvchi konstruktorlash, loyihalash, algoritmlash, modullashtirish, atroflicha fikrlash sharoitida ish yuritadi;</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O’quv jarayoni ikki tomonlama faol ish yuritishga o’rganishga odatlantiriladi;</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O’quvchini o’zini – o’zi o’qitish, faollikda, yakka, juft, kichik, katta guruhlarda ishlashga muhit yaratishi, o’quv jarayonini individuallashtirish kerak. S</a:t>
            </a:r>
            <a:r>
              <a:rPr lang="en-US" sz="2400" dirty="0">
                <a:latin typeface="Times New Roman" panose="02020603050405020304" pitchFamily="18" charset="0"/>
                <a:cs typeface="Times New Roman" panose="02020603050405020304" pitchFamily="18" charset="0"/>
              </a:rPr>
              <a:t>h</a:t>
            </a:r>
            <a:r>
              <a:rPr lang="uz-Cyrl-UZ" sz="2400" dirty="0">
                <a:latin typeface="Times New Roman" panose="02020603050405020304" pitchFamily="18" charset="0"/>
                <a:cs typeface="Times New Roman" panose="02020603050405020304" pitchFamily="18" charset="0"/>
              </a:rPr>
              <a:t>u holatlarda o’quv mazmunini, DTS talablarini to’la o’zlashtirish kafolatlanadi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3733694"/>
      </p:ext>
    </p:extLst>
  </p:cSld>
  <p:clrMapOvr>
    <a:masterClrMapping/>
  </p:clrMapOvr>
  <mc:AlternateContent xmlns:mc="http://schemas.openxmlformats.org/markup-compatibility/2006">
    <mc:Choice xmlns:p14="http://schemas.microsoft.com/office/powerpoint/2010/main" Requires="p14">
      <p:transition spd="slow" p14:dur="1200" advClick="0" advTm="13000">
        <p:dissolve/>
      </p:transition>
    </mc:Choice>
    <mc:Fallback>
      <p:transition spd="slow" advClick="0" advTm="13000">
        <p:dissolv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713241"/>
            <a:ext cx="7848872" cy="6001643"/>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	</a:t>
            </a:r>
            <a:r>
              <a:rPr lang="uz-Cyrl-UZ" sz="2400" dirty="0" smtClean="0">
                <a:latin typeface="Times New Roman" panose="02020603050405020304" pitchFamily="18" charset="0"/>
                <a:cs typeface="Times New Roman" panose="02020603050405020304" pitchFamily="18" charset="0"/>
              </a:rPr>
              <a:t>Agar </a:t>
            </a:r>
            <a:r>
              <a:rPr lang="uz-Cyrl-UZ" sz="2400" dirty="0">
                <a:latin typeface="Times New Roman" panose="02020603050405020304" pitchFamily="18" charset="0"/>
                <a:cs typeface="Times New Roman" panose="02020603050405020304" pitchFamily="18" charset="0"/>
              </a:rPr>
              <a:t>innovatsiyalarni ta’lim jarayoniga qo’llashni yo’lga qo’ysak:o’qituvchilarning yangilikka intiluvchanligi, ularni izlab topish, ta’lim jarayoniga qo’llash, ko’nikma, malakalari shakllanadi.Uzluksiz o’z ustida ishlab, yangiliklarni pedagogik faoliyatiga tizimli olib kirish ko’nikmasi shakllanadi. Innovatsiyalar, ilg’or pedagogik texnologiya, loyihalash, interfaol, modulli ta’lim muhitida ish yuritadi.O’quvchini faol qatnashishga, o’z fikrini bildirishga ijodiy muhit yaratadi.</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O’quvchilarni o’quv jarayonining harakatlantiruvchi kuchiga aylantiradi. Bu esa ta’limda sifat va samaradorlikni ta’minlaydi.</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Innovatsiyalarni pedagogik jarayonga kiritish yo’llarini yana bir yodga solamiz:-yangi g’oyalarni shakllantirish;-kontseptsiyasini ishlab chiqish;-dastur yaratish;-ijro mexanizmini ishlash;-amaliyotga joriy etish.</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29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Click="0" advTm="13000">
        <p15:prstTrans prst="origami"/>
      </p:transition>
    </mc:Choice>
    <mc:Fallback>
      <p:transition spd="slow" advClick="0" advTm="13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908720"/>
            <a:ext cx="7560840" cy="5262979"/>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Innovatsion </a:t>
            </a:r>
            <a:r>
              <a:rPr lang="uz-Cyrl-UZ" sz="2800" dirty="0">
                <a:latin typeface="Times New Roman" panose="02020603050405020304" pitchFamily="18" charset="0"/>
                <a:cs typeface="Times New Roman" panose="02020603050405020304" pitchFamily="18" charset="0"/>
              </a:rPr>
              <a:t>ish </a:t>
            </a:r>
            <a:r>
              <a:rPr lang="uz-Cyrl-UZ" sz="2800" b="1" dirty="0">
                <a:latin typeface="Times New Roman" panose="02020603050405020304" pitchFamily="18" charset="0"/>
                <a:cs typeface="Times New Roman" panose="02020603050405020304" pitchFamily="18" charset="0"/>
              </a:rPr>
              <a:t>formalari:-</a:t>
            </a:r>
            <a:r>
              <a:rPr lang="uz-Cyrl-UZ" sz="2800" dirty="0">
                <a:latin typeface="Times New Roman" panose="02020603050405020304" pitchFamily="18" charset="0"/>
                <a:cs typeface="Times New Roman" panose="02020603050405020304" pitchFamily="18" charset="0"/>
              </a:rPr>
              <a:t>yangilikning taqdimoti;-ilg’or innovatsion tajribaning namoyishi;-o’qituvchi ustaxonasida usta – shogirdlik;-innovatsion rejimidagi dars namunalari;-trening, seminar, ish namunalarini ko’rsatish.</a:t>
            </a:r>
            <a:endParaRPr lang="ru-RU"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Innovatsion ishni </a:t>
            </a:r>
            <a:r>
              <a:rPr lang="uz-Cyrl-UZ" sz="2800" b="1" dirty="0">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innovatsion ishning dolzarbligi;</a:t>
            </a:r>
            <a:endParaRPr lang="ru-RU" sz="2800" dirty="0">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ishni naqadar yangiligi;-kontseptualligi;-ilmiy – nazariy – amaliy qiymati;-yaxlitligi;-yangi g’oyaning ilgari surilganligi;</a:t>
            </a:r>
            <a:endParaRPr lang="ru-RU" sz="2800" dirty="0">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uz-Cyrl-UZ" sz="2800" dirty="0">
                <a:latin typeface="Times New Roman" panose="02020603050405020304" pitchFamily="18" charset="0"/>
                <a:cs typeface="Times New Roman" panose="02020603050405020304" pitchFamily="18" charset="0"/>
              </a:rPr>
              <a:t>texnologik xaritasi;</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pirovard natijasi.</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6398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0698">
        <p15:prstTrans prst="fracture"/>
      </p:transition>
    </mc:Choice>
    <mc:Fallback>
      <p:transition spd="slow" advClick="0" advTm="1069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1.2"/>
</p:tagLst>
</file>

<file path=ppt/tags/tag8.xml><?xml version="1.0" encoding="utf-8"?>
<p:tagLst xmlns:a="http://schemas.openxmlformats.org/drawingml/2006/main" xmlns:r="http://schemas.openxmlformats.org/officeDocument/2006/relationships" xmlns:p="http://schemas.openxmlformats.org/presentationml/2006/main">
  <p:tag name="TIMING" val="|0.6|1.1"/>
</p:tagLst>
</file>

<file path=ppt/tags/tag9.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5804</TotalTime>
  <Words>2433</Words>
  <Application>Microsoft Office PowerPoint</Application>
  <PresentationFormat>Экран (4:3)</PresentationFormat>
  <Paragraphs>179</Paragraphs>
  <Slides>29</Slides>
  <Notes>3</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29</vt:i4>
      </vt:variant>
    </vt:vector>
  </HeadingPairs>
  <TitlesOfParts>
    <vt:vector size="38" baseType="lpstr">
      <vt:lpstr>Aharoni</vt:lpstr>
      <vt:lpstr>Algerian</vt:lpstr>
      <vt:lpstr>Arial</vt:lpstr>
      <vt:lpstr>Arial Black</vt:lpstr>
      <vt:lpstr>Calibri</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302</cp:revision>
  <dcterms:created xsi:type="dcterms:W3CDTF">2017-11-10T07:08:34Z</dcterms:created>
  <dcterms:modified xsi:type="dcterms:W3CDTF">2019-04-12T10:29:43Z</dcterms:modified>
</cp:coreProperties>
</file>