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35" r:id="rId2"/>
    <p:sldId id="353" r:id="rId3"/>
    <p:sldId id="369" r:id="rId4"/>
    <p:sldId id="371" r:id="rId5"/>
    <p:sldId id="372" r:id="rId6"/>
    <p:sldId id="350" r:id="rId7"/>
    <p:sldId id="373" r:id="rId8"/>
    <p:sldId id="368" r:id="rId9"/>
    <p:sldId id="356" r:id="rId10"/>
    <p:sldId id="352" r:id="rId11"/>
    <p:sldId id="346" r:id="rId12"/>
    <p:sldId id="337" r:id="rId13"/>
    <p:sldId id="340" r:id="rId14"/>
    <p:sldId id="347" r:id="rId15"/>
    <p:sldId id="360" r:id="rId16"/>
    <p:sldId id="358" r:id="rId17"/>
    <p:sldId id="339" r:id="rId18"/>
    <p:sldId id="374" r:id="rId19"/>
    <p:sldId id="375" r:id="rId20"/>
    <p:sldId id="376" r:id="rId21"/>
    <p:sldId id="377" r:id="rId22"/>
    <p:sldId id="378" r:id="rId23"/>
    <p:sldId id="379" r:id="rId24"/>
    <p:sldId id="380" r:id="rId25"/>
    <p:sldId id="381" r:id="rId26"/>
    <p:sldId id="382" r:id="rId27"/>
    <p:sldId id="383" r:id="rId28"/>
    <p:sldId id="384" r:id="rId29"/>
    <p:sldId id="385" r:id="rId30"/>
    <p:sldId id="386" r:id="rId31"/>
    <p:sldId id="351" r:id="rId32"/>
  </p:sldIdLst>
  <p:sldSz cx="9144000" cy="6858000" type="screen4x3"/>
  <p:notesSz cx="6858000" cy="9144000"/>
  <p:custDataLst>
    <p:tags r:id="rId34"/>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EC5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399" autoAdjust="0"/>
    <p:restoredTop sz="92998" autoAdjust="0"/>
  </p:normalViewPr>
  <p:slideViewPr>
    <p:cSldViewPr>
      <p:cViewPr varScale="1">
        <p:scale>
          <a:sx n="116" d="100"/>
          <a:sy n="116" d="100"/>
        </p:scale>
        <p:origin x="2130" y="10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990599" y="1152993"/>
            <a:ext cx="6981247" cy="4832092"/>
          </a:xfrm>
          <a:prstGeom prst="rect">
            <a:avLst/>
          </a:prstGeom>
        </p:spPr>
        <p:txBody>
          <a:bodyPr wrap="square">
            <a:spAutoFit/>
          </a:bodyPr>
          <a:lstStyle/>
          <a:p>
            <a:pPr algn="ctr"/>
            <a:r>
              <a:rPr lang="en-US" sz="2800" b="1" dirty="0">
                <a:latin typeface="Times New Roman" panose="02020603050405020304" pitchFamily="18" charset="0"/>
                <a:cs typeface="Times New Roman" panose="02020603050405020304" pitchFamily="18" charset="0"/>
              </a:rPr>
              <a:t>5-</a:t>
            </a:r>
            <a:r>
              <a:rPr lang="uz-Cyrl-UZ" sz="2800" b="1" dirty="0">
                <a:latin typeface="Times New Roman" panose="02020603050405020304" pitchFamily="18" charset="0"/>
                <a:cs typeface="Times New Roman" panose="02020603050405020304" pitchFamily="18" charset="0"/>
              </a:rPr>
              <a:t>Innovatsi</a:t>
            </a:r>
            <a:r>
              <a:rPr lang="en-US" sz="2800" b="1" dirty="0">
                <a:latin typeface="Times New Roman" panose="02020603050405020304" pitchFamily="18" charset="0"/>
                <a:cs typeface="Times New Roman" panose="02020603050405020304" pitchFamily="18" charset="0"/>
              </a:rPr>
              <a:t>on </a:t>
            </a:r>
            <a:r>
              <a:rPr lang="en-US" sz="2800" b="1" dirty="0" err="1">
                <a:latin typeface="Times New Roman" panose="02020603050405020304" pitchFamily="18" charset="0"/>
                <a:cs typeface="Times New Roman" panose="02020603050405020304" pitchFamily="18" charset="0"/>
              </a:rPr>
              <a:t>faoliyatda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o’qitubchi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munosabati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ctr"/>
            <a:r>
              <a:rPr lang="uz-Cyrl-UZ" sz="2800" b="1" u="sng" dirty="0">
                <a:latin typeface="Times New Roman" panose="02020603050405020304" pitchFamily="18" charset="0"/>
                <a:cs typeface="Times New Roman" panose="02020603050405020304" pitchFamily="18" charset="0"/>
              </a:rPr>
              <a:t>Reja:</a:t>
            </a:r>
            <a:endParaRPr lang="ru-RU"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1. Mamlakatimizda innovatsiyalarni joriy etishga extiyojlarni tug’ilishi.</a:t>
            </a:r>
            <a:endParaRPr lang="ru-RU"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2. Ta’lim tizimidagi innovatsiyalarni pedagogik jarayonlarga kiritish</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3. Fanda o’qituvchi innovatsion faoliyatining shakllanish bosqichlarini yaratilishi.	</a:t>
            </a:r>
            <a:endParaRPr lang="ru-RU"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4.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munosabati</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xmlns:p14="http://schemas.microsoft.com/office/powerpoint/2010/main">
    <mc:Choice Requires="p14">
      <p:transition spd="slow" p14:dur="800" advClick="0" advTm="11259">
        <p14:flythrough/>
      </p:transition>
    </mc:Choice>
    <mc:Fallback xmlns="">
      <p:transition spd="slow" advClick="0" advTm="1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3600" dirty="0"/>
              <a:t> </a:t>
            </a:r>
            <a:r>
              <a:rPr lang="en-US" sz="3600" dirty="0" err="1"/>
              <a:t>Innovatsion</a:t>
            </a:r>
            <a:r>
              <a:rPr lang="en-US" sz="3600" dirty="0"/>
              <a:t> </a:t>
            </a:r>
            <a:r>
              <a:rPr lang="en-US" sz="3600" dirty="0" err="1"/>
              <a:t>ta’lim</a:t>
            </a:r>
            <a:r>
              <a:rPr lang="en-US" sz="3600" dirty="0"/>
              <a:t>, </a:t>
            </a:r>
            <a:r>
              <a:rPr lang="en-US" sz="3600" dirty="0" err="1"/>
              <a:t>yangilikning</a:t>
            </a:r>
            <a:r>
              <a:rPr lang="en-US" sz="3600" dirty="0"/>
              <a:t> </a:t>
            </a:r>
            <a:r>
              <a:rPr lang="en-US" sz="3600" dirty="0" err="1"/>
              <a:t>turlari</a:t>
            </a:r>
            <a:r>
              <a:rPr lang="en-US" sz="3600" dirty="0"/>
              <a:t>, </a:t>
            </a:r>
            <a:r>
              <a:rPr lang="en-US" sz="3600" dirty="0" err="1"/>
              <a:t>innovatsiyani</a:t>
            </a:r>
            <a:r>
              <a:rPr lang="en-US" sz="3600" dirty="0"/>
              <a:t> </a:t>
            </a:r>
            <a:r>
              <a:rPr lang="en-US" sz="3600" dirty="0" err="1"/>
              <a:t>to’plash</a:t>
            </a:r>
            <a:r>
              <a:rPr lang="en-US" sz="3600" dirty="0"/>
              <a:t>, </a:t>
            </a:r>
            <a:r>
              <a:rPr lang="en-US" sz="3600" dirty="0" err="1"/>
              <a:t>tanlash</a:t>
            </a:r>
            <a:r>
              <a:rPr lang="en-US" sz="3600" dirty="0"/>
              <a:t>, </a:t>
            </a:r>
            <a:r>
              <a:rPr lang="en-US" sz="3600" dirty="0" err="1"/>
              <a:t>qo’llash</a:t>
            </a:r>
            <a:r>
              <a:rPr lang="en-US" sz="3600" dirty="0"/>
              <a:t>, </a:t>
            </a:r>
            <a:r>
              <a:rPr lang="en-US" sz="3600" dirty="0" err="1"/>
              <a:t>innovatsion</a:t>
            </a:r>
            <a:r>
              <a:rPr lang="en-US" sz="3600" dirty="0"/>
              <a:t> </a:t>
            </a:r>
            <a:r>
              <a:rPr lang="en-US" sz="3600" dirty="0" err="1"/>
              <a:t>faoliyat</a:t>
            </a:r>
            <a:r>
              <a:rPr lang="en-US" sz="3600" dirty="0"/>
              <a:t>, </a:t>
            </a:r>
            <a:r>
              <a:rPr lang="en-US" sz="3600" dirty="0" err="1"/>
              <a:t>innovatsiyaning</a:t>
            </a:r>
            <a:r>
              <a:rPr lang="en-US" sz="3600" dirty="0"/>
              <a:t> </a:t>
            </a:r>
            <a:r>
              <a:rPr lang="en-US" sz="3600" dirty="0" err="1"/>
              <a:t>algoritmi</a:t>
            </a:r>
            <a:r>
              <a:rPr lang="en-US" sz="3600" dirty="0"/>
              <a:t>, </a:t>
            </a:r>
            <a:r>
              <a:rPr lang="en-US" sz="3600" dirty="0" err="1"/>
              <a:t>innovatsiyani</a:t>
            </a:r>
            <a:r>
              <a:rPr lang="en-US" sz="3600" dirty="0"/>
              <a:t> </a:t>
            </a:r>
            <a:r>
              <a:rPr lang="en-US" sz="3600" dirty="0" err="1"/>
              <a:t>boshqarish</a:t>
            </a:r>
            <a:r>
              <a:rPr lang="en-US" sz="3600" dirty="0"/>
              <a:t>.</a:t>
            </a:r>
            <a:endParaRPr lang="ru-RU" sz="36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xmlns:p14="http://schemas.microsoft.com/office/powerpoint/2010/main">
    <mc:Choice Requires="p14">
      <p:transition spd="slow" p14:dur="1600" advClick="0" advTm="15867">
        <p14:prism isContent="1" isInverted="1"/>
      </p:transition>
    </mc:Choice>
    <mc:Fallback xmlns="">
      <p:transition spd="slow" advClick="0"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755576" y="764704"/>
            <a:ext cx="7704658"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b="1" dirty="0" err="1">
                <a:latin typeface="Times New Roman" panose="02020603050405020304" pitchFamily="18" charset="0"/>
                <a:cs typeface="Times New Roman" panose="02020603050405020304" pitchFamily="18" charset="0"/>
              </a:rPr>
              <a:t>Foydalanilgan</a:t>
            </a:r>
            <a:r>
              <a:rPr lang="en-US" b="1"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adabiyotlar </a:t>
            </a:r>
            <a:r>
              <a:rPr lang="en-US" b="1" dirty="0" err="1">
                <a:latin typeface="Times New Roman" panose="02020603050405020304" pitchFamily="18" charset="0"/>
                <a:cs typeface="Times New Roman" panose="02020603050405020304" pitchFamily="18" charset="0"/>
              </a:rPr>
              <a:t>ro’yxat</a:t>
            </a:r>
            <a:r>
              <a:rPr lang="uz-Cyrl-UZ" b="1" dirty="0">
                <a:latin typeface="Times New Roman" panose="02020603050405020304" pitchFamily="18" charset="0"/>
                <a:cs typeface="Times New Roman" panose="02020603050405020304" pitchFamily="18" charset="0"/>
              </a:rPr>
              <a:t>i</a:t>
            </a:r>
            <a:endParaRPr lang="ru-RU" dirty="0">
              <a:latin typeface="Times New Roman" panose="02020603050405020304" pitchFamily="18" charset="0"/>
              <a:cs typeface="Times New Roman" panose="02020603050405020304" pitchFamily="18" charset="0"/>
            </a:endParaRPr>
          </a:p>
          <a:p>
            <a:pPr algn="ct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Yo’ldashev J. “Pedagogik innovatsiyalarni hayotga tadbiq etishning asoslari” </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Mavlonova </a:t>
            </a:r>
            <a:r>
              <a:rPr lang="en-US" dirty="0" err="1">
                <a:latin typeface="Times New Roman" panose="02020603050405020304" pitchFamily="18" charset="0"/>
                <a:cs typeface="Times New Roman" panose="02020603050405020304" pitchFamily="18" charset="0"/>
              </a:rPr>
              <a:t>R.Rahmonqulova</a:t>
            </a:r>
            <a:r>
              <a:rPr lang="en-US" dirty="0">
                <a:latin typeface="Times New Roman" panose="02020603050405020304" pitchFamily="18" charset="0"/>
                <a:cs typeface="Times New Roman" panose="02020603050405020304" pitchFamily="18" charset="0"/>
              </a:rPr>
              <a:t> N.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pedagogika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integratsiya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G’ofur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Gulom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nashriyoti</a:t>
            </a:r>
            <a:r>
              <a:rPr lang="en-US" dirty="0">
                <a:latin typeface="Times New Roman" panose="02020603050405020304" pitchFamily="18" charset="0"/>
                <a:cs typeface="Times New Roman" panose="02020603050405020304" pitchFamily="18" charset="0"/>
              </a:rPr>
              <a:t>. T.2013</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pPr algn="just"/>
            <a:r>
              <a:rPr lang="en-US" b="1"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r>
              <a:rPr lang="en-US" b="1" dirty="0" err="1" smtClean="0">
                <a:latin typeface="Times New Roman" panose="02020603050405020304" pitchFamily="18" charset="0"/>
                <a:cs typeface="Times New Roman" panose="02020603050405020304" pitchFamily="18" charset="0"/>
              </a:rPr>
              <a:t>Xorijiy</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1..Upravlenie </a:t>
            </a:r>
            <a:r>
              <a:rPr lang="en-US" dirty="0" err="1">
                <a:latin typeface="Times New Roman" panose="02020603050405020304" pitchFamily="18" charset="0"/>
                <a:cs typeface="Times New Roman" panose="02020603050405020304" pitchFamily="18" charset="0"/>
              </a:rPr>
              <a:t>razvitiem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innovatsionn</a:t>
            </a:r>
            <a:r>
              <a:rPr lang="ru-RU" dirty="0">
                <a:latin typeface="Times New Roman" panose="02020603050405020304" pitchFamily="18" charset="0"/>
                <a:cs typeface="Times New Roman" panose="02020603050405020304" pitchFamily="18" charset="0"/>
              </a:rPr>
              <a:t>ы</a:t>
            </a:r>
            <a:r>
              <a:rPr lang="en-US" dirty="0">
                <a:latin typeface="Times New Roman" panose="02020603050405020304" pitchFamily="18" charset="0"/>
                <a:cs typeface="Times New Roman" panose="02020603050405020304" pitchFamily="18" charset="0"/>
              </a:rPr>
              <a:t>x </a:t>
            </a:r>
            <a:r>
              <a:rPr lang="en-US" dirty="0" err="1">
                <a:latin typeface="Times New Roman" panose="02020603050405020304" pitchFamily="18" charset="0"/>
                <a:cs typeface="Times New Roman" panose="02020603050405020304" pitchFamily="18" charset="0"/>
              </a:rPr>
              <a:t>protsessov</a:t>
            </a:r>
            <a:r>
              <a:rPr lang="en-US" dirty="0">
                <a:latin typeface="Times New Roman" panose="02020603050405020304" pitchFamily="18" charset="0"/>
                <a:cs typeface="Times New Roman" panose="02020603050405020304" pitchFamily="18" charset="0"/>
              </a:rPr>
              <a:t> v </a:t>
            </a:r>
            <a:r>
              <a:rPr lang="en-US" dirty="0" err="1">
                <a:latin typeface="Times New Roman" panose="02020603050405020304" pitchFamily="18" charset="0"/>
                <a:cs typeface="Times New Roman" panose="02020603050405020304" pitchFamily="18" charset="0"/>
              </a:rPr>
              <a:t>shkole.Pod.red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T.I.Shamovoy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Moskva</a:t>
            </a:r>
            <a:r>
              <a:rPr lang="en-US" dirty="0">
                <a:latin typeface="Times New Roman" panose="02020603050405020304" pitchFamily="18" charset="0"/>
                <a:cs typeface="Times New Roman" panose="02020603050405020304" pitchFamily="18" charset="0"/>
              </a:rPr>
              <a:t> 1995.</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2.Eldis A., </a:t>
            </a:r>
            <a:r>
              <a:rPr lang="en-US" dirty="0" err="1">
                <a:latin typeface="Times New Roman" panose="02020603050405020304" pitchFamily="18" charset="0"/>
                <a:cs typeface="Times New Roman" panose="02020603050405020304" pitchFamily="18" charset="0"/>
              </a:rPr>
              <a:t>Fauts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Dj</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Pedagogicheskie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innovatsii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Moskva</a:t>
            </a:r>
            <a:r>
              <a:rPr lang="en-US" dirty="0">
                <a:latin typeface="Times New Roman" panose="02020603050405020304" pitchFamily="18" charset="0"/>
                <a:cs typeface="Times New Roman" panose="02020603050405020304" pitchFamily="18" charset="0"/>
              </a:rPr>
              <a:t> 1993.</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3.Innovatsionn</a:t>
            </a:r>
            <a:r>
              <a:rPr lang="ru-RU" dirty="0">
                <a:latin typeface="Times New Roman" panose="02020603050405020304" pitchFamily="18" charset="0"/>
                <a:cs typeface="Times New Roman" panose="02020603050405020304" pitchFamily="18" charset="0"/>
              </a:rPr>
              <a:t>ы</a:t>
            </a:r>
            <a:r>
              <a:rPr lang="en-US" dirty="0">
                <a:latin typeface="Times New Roman" panose="02020603050405020304" pitchFamily="18" charset="0"/>
                <a:cs typeface="Times New Roman" panose="02020603050405020304" pitchFamily="18" charset="0"/>
              </a:rPr>
              <a:t>y </a:t>
            </a:r>
            <a:r>
              <a:rPr lang="en-US" dirty="0" err="1">
                <a:latin typeface="Times New Roman" panose="02020603050405020304" pitchFamily="18" charset="0"/>
                <a:cs typeface="Times New Roman" panose="02020603050405020304" pitchFamily="18" charset="0"/>
              </a:rPr>
              <a:t>menejment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Moskva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Vuzovskiy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2006.</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4.Med</a:t>
            </a:r>
            <a:r>
              <a:rPr lang="ru-RU" dirty="0">
                <a:latin typeface="Times New Roman" panose="02020603050405020304" pitchFamily="18" charset="0"/>
                <a:cs typeface="Times New Roman" panose="02020603050405020304" pitchFamily="18" charset="0"/>
              </a:rPr>
              <a:t>ы</a:t>
            </a:r>
            <a:r>
              <a:rPr lang="en-US" dirty="0" err="1">
                <a:latin typeface="Times New Roman" panose="02020603050405020304" pitchFamily="18" charset="0"/>
                <a:cs typeface="Times New Roman" panose="02020603050405020304" pitchFamily="18" charset="0"/>
              </a:rPr>
              <a:t>nskiy</a:t>
            </a:r>
            <a:r>
              <a:rPr lang="en-US" dirty="0">
                <a:latin typeface="Times New Roman" panose="02020603050405020304" pitchFamily="18" charset="0"/>
                <a:cs typeface="Times New Roman" panose="02020603050405020304" pitchFamily="18" charset="0"/>
              </a:rPr>
              <a:t> V.G. </a:t>
            </a:r>
            <a:r>
              <a:rPr lang="en-US" dirty="0" err="1">
                <a:latin typeface="Times New Roman" panose="02020603050405020304" pitchFamily="18" charset="0"/>
                <a:cs typeface="Times New Roman" panose="02020603050405020304" pitchFamily="18" charset="0"/>
              </a:rPr>
              <a:t>Innovatsionn</a:t>
            </a:r>
            <a:r>
              <a:rPr lang="ru-RU" dirty="0">
                <a:latin typeface="Times New Roman" panose="02020603050405020304" pitchFamily="18" charset="0"/>
                <a:cs typeface="Times New Roman" panose="02020603050405020304" pitchFamily="18" charset="0"/>
              </a:rPr>
              <a:t>ы</a:t>
            </a:r>
            <a:r>
              <a:rPr lang="en-US" dirty="0">
                <a:latin typeface="Times New Roman" panose="02020603050405020304" pitchFamily="18" charset="0"/>
                <a:cs typeface="Times New Roman" panose="02020603050405020304" pitchFamily="18" charset="0"/>
              </a:rPr>
              <a:t>y </a:t>
            </a:r>
            <a:r>
              <a:rPr lang="en-US" dirty="0" err="1">
                <a:latin typeface="Times New Roman" panose="02020603050405020304" pitchFamily="18" charset="0"/>
                <a:cs typeface="Times New Roman" panose="02020603050405020304" pitchFamily="18" charset="0"/>
              </a:rPr>
              <a:t>menejment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a:t>
            </a:r>
            <a:r>
              <a:rPr lang="en-US" dirty="0">
                <a:latin typeface="Times New Roman" panose="02020603050405020304" pitchFamily="18" charset="0"/>
                <a:cs typeface="Times New Roman" panose="02020603050405020304" pitchFamily="18" charset="0"/>
              </a:rPr>
              <a:t>. M, INFRA 2002.</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5.Jumaniyozova M.“Malaka oshirish jarayonida o’qituvchilarni innovatsion faoliyatga tayyorlashning pedagogik asoslari”. p.f.n. dis. T. 2007y. 186 b.</a:t>
            </a:r>
            <a:endParaRPr lang="ru-RU" dirty="0">
              <a:latin typeface="Times New Roman" panose="02020603050405020304" pitchFamily="18" charset="0"/>
              <a:cs typeface="Times New Roman" panose="02020603050405020304" pitchFamily="18" charset="0"/>
            </a:endParaRPr>
          </a:p>
          <a:p>
            <a:pPr algn="just"/>
            <a:r>
              <a:rPr lang="en-US" b="1" dirty="0" err="1">
                <a:latin typeface="Times New Roman" panose="02020603050405020304" pitchFamily="18" charset="0"/>
                <a:cs typeface="Times New Roman" panose="02020603050405020304" pitchFamily="18" charset="0"/>
              </a:rPr>
              <a:t>Qoshimcha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adabiyotlar</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2017-2021 </a:t>
            </a:r>
            <a:r>
              <a:rPr lang="en-US" dirty="0" err="1">
                <a:latin typeface="Times New Roman" panose="02020603050405020304" pitchFamily="18" charset="0"/>
                <a:cs typeface="Times New Roman" panose="02020603050405020304" pitchFamily="18" charset="0"/>
              </a:rPr>
              <a:t>yillarda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beshta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ustivor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Harakatlar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strategiyasi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Faol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invistitsiyalar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uz-Cyrl-UZ" dirty="0">
                <a:latin typeface="Times New Roman" panose="02020603050405020304" pitchFamily="18" charset="0"/>
                <a:cs typeface="Times New Roman" panose="02020603050405020304" pitchFamily="18" charset="0"/>
              </a:rPr>
              <a:t> yili” davlat dasturi.</a:t>
            </a:r>
            <a:endParaRPr lang="ru-RU"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Internet </a:t>
            </a:r>
            <a:r>
              <a:rPr lang="en-US" b="1" dirty="0" err="1">
                <a:latin typeface="Times New Roman" panose="02020603050405020304" pitchFamily="18" charset="0"/>
                <a:cs typeface="Times New Roman" panose="02020603050405020304" pitchFamily="18" charset="0"/>
              </a:rPr>
              <a:t>saytlari</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1. www. tdpu. uz</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2. www. pedagog.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xmlns:p14="http://schemas.microsoft.com/office/powerpoint/2010/main">
    <mc:Choice Requires="p14">
      <p:transition spd="slow" p14:dur="1500" advClick="0" advTm="21328">
        <p14:window dir="vert"/>
      </p:transition>
    </mc:Choice>
    <mc:Fallback xmlns="">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17543"/>
            <a:ext cx="7776864" cy="5693866"/>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1.Mamlakatimizda innovatsiyalarni joriy etishga extiyojlarni tug’ilishi.</a:t>
            </a:r>
            <a:endParaRPr lang="ru-RU"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Bizning </a:t>
            </a:r>
            <a:r>
              <a:rPr lang="uz-Cyrl-UZ" sz="2800" dirty="0">
                <a:latin typeface="Times New Roman" panose="02020603050405020304" pitchFamily="18" charset="0"/>
                <a:cs typeface="Times New Roman" panose="02020603050405020304" pitchFamily="18" charset="0"/>
              </a:rPr>
              <a:t>mamlakatiimzda pedagogik innovatsiyani yaratilishi va rivojlanishi keng jamoatchi pedagoglar harakati maktablarining tez rivojlanishi, moderinizatsiya qilinishi, standartlarni takomillashtirilishi va dasturlarni yangilanishiga bo’lgan katta extiyoj tug’ildi. Yangiliklarni izlash, yaratish, qo’llash ishlari jadallashib bordi. Shu sababli yangi bilimlarga bo’lgan talab, “yangilik”, “innovatsiya” va “innovatsion jarayonlar” paydo bo’ldi va u tushunchalarni izohlash, anglash zaruriyatini keltirib chiqardi.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xmlns:p14="http://schemas.microsoft.com/office/powerpoint/2010/main">
    <mc:Choice Requires="p14">
      <p:transition spd="slow" p14:dur="2000" advClick="0" advTm="10695">
        <p14:prism isContent="1"/>
      </p:transition>
    </mc:Choice>
    <mc:Fallback xmlns="">
      <p:transition spd="slow" advClick="0" advTm="10695">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124744"/>
            <a:ext cx="7776864" cy="5262979"/>
          </a:xfrm>
          <a:prstGeom prst="rect">
            <a:avLst/>
          </a:prstGeom>
        </p:spPr>
        <p:txBody>
          <a:bodyPr wrap="square">
            <a:spAutoFit/>
          </a:bodyPr>
          <a:lstStyle/>
          <a:p>
            <a:r>
              <a:rPr lang="uz-Cyrl-UZ" sz="2400" dirty="0"/>
              <a:t>Innovatsion jarayonlarning mikrostrukturasini o’rganib olimlar yangilik kiritishning “hayotiy qismi (davri)” kontseptsiyasini ishlab chiqdilar, u yangilik kiritish vaqt davomida o’tib boradigan jarayon degan fikrni ilgari surdilar.Bu jarayonda yangilikning yaratilishi va ijro etilishini ta’minlovchi faoliyatlarni turlarga ajratuvchi bosqichlarga bo’linadi. Shu davrga kelib ilmiy adabiyotlarda innovatsion jarayonlarni quyidagi bosqichlarga ajratilmoqda:</a:t>
            </a:r>
            <a:endParaRPr lang="ru-RU" sz="2400" dirty="0"/>
          </a:p>
          <a:p>
            <a:r>
              <a:rPr lang="uz-Cyrl-UZ" sz="2400" dirty="0"/>
              <a:t>1.Yangi g’oya paydo bo’lishi yoki yangilik kontseptsiyasi yuzaga kelishi bosqichi. Uni shartli ravishda fundamental va amaliy ilmiy tekshirishlar (yoki birdan paydo bo’ladigan) natijalardan kelib chiqadigan yangilk bosqichi deb ataydilar.</a:t>
            </a:r>
            <a:endParaRPr lang="ru-RU" sz="2400" dirty="0"/>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xmlns:p14="http://schemas.microsoft.com/office/powerpoint/2010/main">
    <mc:Choice Requires="p14">
      <p:transition spd="slow" p14:dur="2000" advClick="0" advTm="17363">
        <p14:ferris dir="l"/>
      </p:transition>
    </mc:Choice>
    <mc:Fallback xmlns="">
      <p:transition spd="slow" advClick="0" advTm="17363">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611560" y="1061121"/>
            <a:ext cx="8280920" cy="5016758"/>
          </a:xfrm>
          <a:prstGeom prst="rect">
            <a:avLst/>
          </a:prstGeom>
        </p:spPr>
        <p:txBody>
          <a:bodyPr wrap="square">
            <a:spAutoFit/>
          </a:bodyPr>
          <a:lstStyle/>
          <a:p>
            <a:pPr algn="just"/>
            <a:r>
              <a:rPr lang="uz-Cyrl-UZ" sz="2000" dirty="0">
                <a:latin typeface="Times New Roman" panose="02020603050405020304" pitchFamily="18" charset="0"/>
                <a:cs typeface="Times New Roman" panose="02020603050405020304" pitchFamily="18" charset="0"/>
              </a:rPr>
              <a:t>2.Kashf etish vaqti, ya’ni amalga oshgan ob’ekt, moddiy yoki ma’naviy mahsulot namuna ko’rinishdagi  yangilik yaratish.</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3.Yaratilgan yangilikka amaliy ko’rinish topilib, uni qo’shimcha ishlab mukammalashtirish amalga oshiriladi. Bu bosqich yangilik kiritishdan mustahkam samaradorlikka erishish bilan yakunlanadi. Shundan so’ng, yangilikning mustaqil mavjudligi boshlanib, yangilik kiritish jarayoni keyingi bosqichga o’tadi. Bu bosqich faqatgina yangilikni qabul qilish shartida amalga oshadi. Yangilikdan keyingi bosqichlar ko’rinadi.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4.Yangilikning biror sohada tarqalishi, uning boshqa sohalarga diffuziyalanib (qo’shilib) keng tatbiq etilishi bilan yakunlanadi.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5.Yangilikning biror sohada xukmron bo’lishi, bunda xususan yangilik o’z yangiligini yo’qotib, yangilik sifatida mavjud bo’lmay qoladi. Bu bosqich yangi samarali yangilik paydo yoki undan ko’ra yanada samaralirog’i bilan almashtirilishi bilan yakunlanadi.</a:t>
            </a:r>
            <a:endParaRPr lang="ru-RU"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6.Yangilik </a:t>
            </a:r>
            <a:r>
              <a:rPr lang="en-US" sz="2000" dirty="0" err="1">
                <a:latin typeface="Times New Roman" panose="02020603050405020304" pitchFamily="18" charset="0"/>
                <a:cs typeface="Times New Roman" panose="02020603050405020304" pitchFamily="18" charset="0"/>
              </a:rPr>
              <a:t>doirasi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qisqarib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mahsuldorrog’i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almashtirilishi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yakunlanadi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xmlns:p14="http://schemas.microsoft.com/office/powerpoint/2010/main">
    <mc:Choice Requires="p14">
      <p:transition spd="slow" p14:dur="1300" advClick="0" advTm="16365">
        <p14:pan dir="u"/>
      </p:transition>
    </mc:Choice>
    <mc:Fallback xmlns="">
      <p:transition spd="slow" advClick="0" advTm="16365">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92696"/>
            <a:ext cx="8496944" cy="6001643"/>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Yuqorida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birini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davomida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ketma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ket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almashtirib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muntazam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soddalashtirilgan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ko’rinishlarida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ifodalaydi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u </a:t>
            </a:r>
            <a:r>
              <a:rPr lang="uz-Cyrl-UZ" sz="2400" dirty="0">
                <a:latin typeface="Times New Roman" panose="02020603050405020304" pitchFamily="18" charset="0"/>
                <a:cs typeface="Times New Roman" panose="02020603050405020304" pitchFamily="18" charset="0"/>
              </a:rPr>
              <a:t>b</a:t>
            </a:r>
            <a:r>
              <a:rPr lang="en-US" sz="2400" dirty="0" err="1">
                <a:latin typeface="Times New Roman" panose="02020603050405020304" pitchFamily="18" charset="0"/>
                <a:cs typeface="Times New Roman" panose="02020603050405020304" pitchFamily="18" charset="0"/>
              </a:rPr>
              <a:t>osqichlarni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ketma-ket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bog’liqliklariga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doim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rioya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t>
            </a:r>
            <a:r>
              <a:rPr lang="uz-Cyrl-UZ" sz="24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s.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tarqatish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kompleks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muvofiq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a:t>
            </a:r>
            <a:r>
              <a:rPr lang="uz-Cyrl-UZ" sz="24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a </a:t>
            </a:r>
            <a:r>
              <a:rPr lang="en-US" sz="2400" dirty="0" err="1">
                <a:latin typeface="Times New Roman" panose="02020603050405020304" pitchFamily="18" charset="0"/>
                <a:cs typeface="Times New Roman" panose="02020603050405020304" pitchFamily="18" charset="0"/>
              </a:rPr>
              <a:t>qarab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qondirilishi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samaradorligi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muntazam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hayotiy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ta’minlovchi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uslub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o’zgarishiga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eskirib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ahamiyatlarini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darajali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yig’indisi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umumiyligi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yaxlitlikni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a:t>
            </a:r>
            <a:r>
              <a:rPr lang="en-US" sz="2400" dirty="0">
                <a:latin typeface="Times New Roman" panose="02020603050405020304" pitchFamily="18" charset="0"/>
                <a:cs typeface="Times New Roman" panose="02020603050405020304" pitchFamily="18" charset="0"/>
              </a:rPr>
              <a:t>, tom </a:t>
            </a:r>
            <a:r>
              <a:rPr lang="en-US" sz="2400" dirty="0" err="1">
                <a:latin typeface="Times New Roman" panose="02020603050405020304" pitchFamily="18" charset="0"/>
                <a:cs typeface="Times New Roman" panose="02020603050405020304" pitchFamily="18" charset="0"/>
              </a:rPr>
              <a:t>ma’noda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xmlns:p14="http://schemas.microsoft.com/office/powerpoint/2010/main">
    <mc:Choice Requires="p14">
      <p:transition spd="slow" p14:dur="1500" advClick="0" advTm="16465">
        <p:random/>
      </p:transition>
    </mc:Choice>
    <mc:Fallback xmlns="">
      <p:transition spd="slow" advClick="0" advTm="16465">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8496944" cy="4401205"/>
          </a:xfrm>
          <a:prstGeom prst="rect">
            <a:avLst/>
          </a:prstGeom>
        </p:spPr>
        <p:txBody>
          <a:bodyPr wrap="square">
            <a:spAutoFit/>
          </a:bodyPr>
          <a:lstStyle/>
          <a:p>
            <a:pPr algn="ctr"/>
            <a:r>
              <a:rPr lang="en-US" sz="2800" b="1" dirty="0"/>
              <a:t>2. </a:t>
            </a:r>
            <a:r>
              <a:rPr lang="en-US" sz="2800" b="1" dirty="0" err="1"/>
              <a:t>Ta’lim</a:t>
            </a:r>
            <a:r>
              <a:rPr lang="en-US" sz="2800" b="1" dirty="0"/>
              <a:t> </a:t>
            </a:r>
            <a:r>
              <a:rPr lang="en-US" sz="2800" b="1" dirty="0" err="1"/>
              <a:t>tizimidagi</a:t>
            </a:r>
            <a:r>
              <a:rPr lang="en-US" sz="2800" b="1" dirty="0"/>
              <a:t> </a:t>
            </a:r>
            <a:r>
              <a:rPr lang="en-US" sz="2800" b="1" dirty="0" err="1"/>
              <a:t>innovatsiyalarni</a:t>
            </a:r>
            <a:r>
              <a:rPr lang="en-US" sz="2800" b="1" dirty="0"/>
              <a:t> </a:t>
            </a:r>
            <a:r>
              <a:rPr lang="en-US" sz="2800" b="1" dirty="0" err="1"/>
              <a:t>pedagogik</a:t>
            </a:r>
            <a:r>
              <a:rPr lang="en-US" sz="2800" b="1" dirty="0"/>
              <a:t> </a:t>
            </a:r>
            <a:r>
              <a:rPr lang="en-US" sz="2800" b="1" dirty="0" err="1"/>
              <a:t>jarayonlarga</a:t>
            </a:r>
            <a:r>
              <a:rPr lang="en-US" sz="2800" b="1" dirty="0"/>
              <a:t> </a:t>
            </a:r>
            <a:r>
              <a:rPr lang="en-US" sz="2800" b="1" dirty="0" err="1"/>
              <a:t>kiritish</a:t>
            </a:r>
            <a:r>
              <a:rPr lang="en-US" sz="2800" b="1" dirty="0"/>
              <a:t>.</a:t>
            </a:r>
            <a:endParaRPr lang="ru-RU" sz="2800" dirty="0"/>
          </a:p>
          <a:p>
            <a:r>
              <a:rPr lang="en-US" sz="2800" b="1" dirty="0"/>
              <a:t> </a:t>
            </a:r>
            <a:endParaRPr lang="ru-RU" sz="2800" dirty="0"/>
          </a:p>
          <a:p>
            <a:r>
              <a:rPr lang="en-US" sz="2800" dirty="0"/>
              <a:t> </a:t>
            </a:r>
            <a:r>
              <a:rPr lang="en-US" sz="2800" dirty="0" err="1"/>
              <a:t>Ta’lim</a:t>
            </a:r>
            <a:r>
              <a:rPr lang="en-US" sz="2800" dirty="0"/>
              <a:t> </a:t>
            </a:r>
            <a:r>
              <a:rPr lang="en-US" sz="2800" dirty="0" err="1"/>
              <a:t>tizimidagi</a:t>
            </a:r>
            <a:r>
              <a:rPr lang="en-US" sz="2800" dirty="0"/>
              <a:t> </a:t>
            </a:r>
            <a:r>
              <a:rPr lang="en-US" sz="2800" dirty="0" err="1"/>
              <a:t>innovatsiyalarni</a:t>
            </a:r>
            <a:r>
              <a:rPr lang="en-US" sz="2800" dirty="0"/>
              <a:t> </a:t>
            </a:r>
            <a:r>
              <a:rPr lang="en-US" sz="2800" dirty="0" err="1"/>
              <a:t>pedagogik</a:t>
            </a:r>
            <a:r>
              <a:rPr lang="en-US" sz="2800" dirty="0"/>
              <a:t> </a:t>
            </a:r>
            <a:r>
              <a:rPr lang="en-US" sz="2800" dirty="0" err="1"/>
              <a:t>jarayonlarga</a:t>
            </a:r>
            <a:r>
              <a:rPr lang="en-US" sz="2800" dirty="0"/>
              <a:t> </a:t>
            </a:r>
            <a:r>
              <a:rPr lang="en-US" sz="2800" dirty="0" err="1"/>
              <a:t>kiritish</a:t>
            </a:r>
            <a:r>
              <a:rPr lang="en-US" sz="2800" dirty="0"/>
              <a:t> </a:t>
            </a:r>
            <a:r>
              <a:rPr lang="en-US" sz="2800" dirty="0" err="1"/>
              <a:t>to’rt</a:t>
            </a:r>
            <a:r>
              <a:rPr lang="en-US" sz="2800" dirty="0"/>
              <a:t> </a:t>
            </a:r>
            <a:r>
              <a:rPr lang="en-US" sz="2800" dirty="0" err="1"/>
              <a:t>bosqichda</a:t>
            </a:r>
            <a:r>
              <a:rPr lang="en-US" sz="2800" dirty="0"/>
              <a:t> </a:t>
            </a:r>
            <a:r>
              <a:rPr lang="en-US" sz="2800" dirty="0" err="1"/>
              <a:t>amalga</a:t>
            </a:r>
            <a:r>
              <a:rPr lang="en-US" sz="2800" dirty="0"/>
              <a:t> </a:t>
            </a:r>
            <a:r>
              <a:rPr lang="en-US" sz="2800" dirty="0" err="1"/>
              <a:t>oshiriladi</a:t>
            </a:r>
            <a:r>
              <a:rPr lang="en-US" sz="2800" dirty="0"/>
              <a:t>:</a:t>
            </a:r>
            <a:endParaRPr lang="ru-RU" sz="2800" dirty="0"/>
          </a:p>
          <a:p>
            <a:r>
              <a:rPr lang="en-US" sz="2800" dirty="0"/>
              <a:t>1. </a:t>
            </a:r>
            <a:r>
              <a:rPr lang="en-US" sz="2800" dirty="0" err="1"/>
              <a:t>Muammoni</a:t>
            </a:r>
            <a:r>
              <a:rPr lang="en-US" sz="2800" dirty="0"/>
              <a:t> </a:t>
            </a:r>
            <a:r>
              <a:rPr lang="en-US" sz="2800" dirty="0" err="1"/>
              <a:t>tahlil</a:t>
            </a:r>
            <a:r>
              <a:rPr lang="en-US" sz="2800" dirty="0"/>
              <a:t> </a:t>
            </a:r>
            <a:r>
              <a:rPr lang="en-US" sz="2800" dirty="0" err="1"/>
              <a:t>asosida</a:t>
            </a:r>
            <a:r>
              <a:rPr lang="en-US" sz="2800" dirty="0"/>
              <a:t> </a:t>
            </a:r>
            <a:r>
              <a:rPr lang="en-US" sz="2800" dirty="0" err="1"/>
              <a:t>aniqlash</a:t>
            </a:r>
            <a:r>
              <a:rPr lang="en-US" sz="2800" dirty="0"/>
              <a:t>;</a:t>
            </a:r>
            <a:endParaRPr lang="ru-RU" sz="2800" dirty="0"/>
          </a:p>
          <a:p>
            <a:r>
              <a:rPr lang="en-US" sz="2800" dirty="0"/>
              <a:t>2. </a:t>
            </a:r>
            <a:r>
              <a:rPr lang="en-US" sz="2800" dirty="0" err="1"/>
              <a:t>Mo’ljallanayotgan</a:t>
            </a:r>
            <a:r>
              <a:rPr lang="en-US" sz="2800" dirty="0"/>
              <a:t> </a:t>
            </a:r>
            <a:r>
              <a:rPr lang="en-US" sz="2800" dirty="0" err="1"/>
              <a:t>ta’lim</a:t>
            </a:r>
            <a:r>
              <a:rPr lang="en-US" sz="2800" dirty="0"/>
              <a:t> </a:t>
            </a:r>
            <a:r>
              <a:rPr lang="en-US" sz="2800" dirty="0" err="1"/>
              <a:t>tizimini</a:t>
            </a:r>
            <a:r>
              <a:rPr lang="en-US" sz="2800" dirty="0"/>
              <a:t> </a:t>
            </a:r>
            <a:r>
              <a:rPr lang="en-US" sz="2800" dirty="0" err="1"/>
              <a:t>loyihalash</a:t>
            </a:r>
            <a:r>
              <a:rPr lang="en-US" sz="2800" dirty="0"/>
              <a:t>;</a:t>
            </a:r>
            <a:endParaRPr lang="ru-RU" sz="2800" dirty="0"/>
          </a:p>
          <a:p>
            <a:r>
              <a:rPr lang="en-US" sz="2800" dirty="0"/>
              <a:t>3. </a:t>
            </a:r>
            <a:r>
              <a:rPr lang="en-US" sz="2800" dirty="0" err="1"/>
              <a:t>O’zgarish</a:t>
            </a:r>
            <a:r>
              <a:rPr lang="en-US" sz="2800" dirty="0"/>
              <a:t> </a:t>
            </a:r>
            <a:r>
              <a:rPr lang="en-US" sz="2800" dirty="0" err="1"/>
              <a:t>va</a:t>
            </a:r>
            <a:r>
              <a:rPr lang="en-US" sz="2800" dirty="0"/>
              <a:t> </a:t>
            </a:r>
            <a:r>
              <a:rPr lang="en-US" sz="2800" dirty="0" err="1"/>
              <a:t>yangiliklarni</a:t>
            </a:r>
            <a:r>
              <a:rPr lang="en-US" sz="2800" dirty="0"/>
              <a:t> </a:t>
            </a:r>
            <a:r>
              <a:rPr lang="en-US" sz="2800" dirty="0" err="1"/>
              <a:t>rejalashtirish</a:t>
            </a:r>
            <a:r>
              <a:rPr lang="en-US" sz="2800" dirty="0"/>
              <a:t>;</a:t>
            </a:r>
            <a:endParaRPr lang="ru-RU" sz="2800" dirty="0"/>
          </a:p>
          <a:p>
            <a:r>
              <a:rPr lang="en-US" sz="2800" dirty="0"/>
              <a:t>4. </a:t>
            </a:r>
            <a:r>
              <a:rPr lang="en-US" sz="2800" dirty="0" err="1"/>
              <a:t>O’zgarishlarni</a:t>
            </a:r>
            <a:r>
              <a:rPr lang="en-US" sz="2800" dirty="0"/>
              <a:t> </a:t>
            </a:r>
            <a:r>
              <a:rPr lang="en-US" sz="2800" dirty="0" err="1"/>
              <a:t>amalga</a:t>
            </a:r>
            <a:r>
              <a:rPr lang="en-US" sz="2800" dirty="0"/>
              <a:t> </a:t>
            </a:r>
            <a:r>
              <a:rPr lang="en-US" sz="2800" dirty="0" err="1"/>
              <a:t>oshirish</a:t>
            </a:r>
            <a:r>
              <a:rPr lang="en-US" sz="2800" dirty="0"/>
              <a:t>.</a:t>
            </a:r>
            <a:endParaRPr lang="ru-RU" sz="2800" dirty="0"/>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xmlns:p14="http://schemas.microsoft.com/office/powerpoint/2010/main">
    <mc:Choice Requires="p14">
      <p:transition spd="slow" p14:dur="900" advClick="0" advTm="15495">
        <p14:warp dir="in"/>
      </p:transition>
    </mc:Choice>
    <mc:Fallback xmlns="">
      <p:transition spd="slow" advClick="0" advTm="15495">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908720"/>
            <a:ext cx="8292069" cy="5016758"/>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2.Yangilik </a:t>
            </a:r>
            <a:r>
              <a:rPr lang="ru-RU" sz="2000" dirty="0" err="1">
                <a:latin typeface="Times New Roman" panose="02020603050405020304" pitchFamily="18" charset="0"/>
                <a:cs typeface="Times New Roman" panose="02020603050405020304" pitchFamily="18" charset="0"/>
              </a:rPr>
              <a:t>kiritish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ichki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yo’nalishlarga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ega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u </a:t>
            </a:r>
            <a:r>
              <a:rPr lang="ru-RU" sz="2000" dirty="0" err="1">
                <a:latin typeface="Times New Roman" panose="02020603050405020304" pitchFamily="18" charset="0"/>
                <a:cs typeface="Times New Roman" panose="02020603050405020304" pitchFamily="18" charset="0"/>
              </a:rPr>
              <a:t>yangilik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g’oyasi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fikrini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tug’ilishdan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foydalana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boshlanishigacha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bo’lg</a:t>
            </a:r>
            <a:r>
              <a:rPr lang="uz-Cyrl-UZ" sz="2000" dirty="0">
                <a:latin typeface="Times New Roman" panose="02020603050405020304" pitchFamily="18" charset="0"/>
                <a:cs typeface="Times New Roman" panose="02020603050405020304" pitchFamily="18" charset="0"/>
              </a:rPr>
              <a:t>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xarakterlarni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rivojlantirish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ham</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ishtirokchilari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o’rtasidagi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munosabat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belgilaydi</a:t>
            </a:r>
            <a:r>
              <a:rPr lang="ru-RU" sz="2000" dirty="0">
                <a:latin typeface="Times New Roman" panose="02020603050405020304" pitchFamily="18" charset="0"/>
                <a:cs typeface="Times New Roman" panose="02020603050405020304" pitchFamily="18" charset="0"/>
              </a:rPr>
              <a:t>. </a:t>
            </a:r>
          </a:p>
          <a:p>
            <a:pPr algn="just"/>
            <a:r>
              <a:rPr lang="ru-RU" sz="2000"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h</a:t>
            </a:r>
            <a:r>
              <a:rPr lang="ru-RU" sz="2000" dirty="0">
                <a:latin typeface="Times New Roman" panose="02020603050405020304" pitchFamily="18" charset="0"/>
                <a:cs typeface="Times New Roman" panose="02020603050405020304" pitchFamily="18" charset="0"/>
              </a:rPr>
              <a:t>u </a:t>
            </a:r>
            <a:r>
              <a:rPr lang="ru-RU" sz="2000" dirty="0" err="1">
                <a:latin typeface="Times New Roman" panose="02020603050405020304" pitchFamily="18" charset="0"/>
                <a:cs typeface="Times New Roman" panose="02020603050405020304" pitchFamily="18" charset="0"/>
              </a:rPr>
              <a:t>tariqa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kiritish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dinamik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tizim</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ichki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kabi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vaqt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davomida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qonuniy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rivojlanishi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atrof</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muhit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o’zaro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bog’liqligini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ifodalaydi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jarayoni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tuzilishi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ikkinchi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o’zgarib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boradi</a:t>
            </a:r>
            <a:r>
              <a:rPr lang="ru-RU" sz="2000" dirty="0">
                <a:latin typeface="Times New Roman" panose="02020603050405020304" pitchFamily="18" charset="0"/>
                <a:cs typeface="Times New Roman" panose="02020603050405020304" pitchFamily="18" charset="0"/>
              </a:rPr>
              <a:t>. </a:t>
            </a:r>
          </a:p>
          <a:p>
            <a:pPr algn="just"/>
            <a:r>
              <a:rPr lang="ru-RU" sz="2000"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h</a:t>
            </a:r>
            <a:r>
              <a:rPr lang="ru-RU" sz="2000" dirty="0">
                <a:latin typeface="Times New Roman" panose="02020603050405020304" pitchFamily="18" charset="0"/>
                <a:cs typeface="Times New Roman" panose="02020603050405020304" pitchFamily="18" charset="0"/>
              </a:rPr>
              <a:t>u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dinimaki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xususiyatlaridan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natija</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yakuni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samarasi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o’zaro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yakunlanganligi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imkoniyatlari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oshirilganlik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darajasi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jarayonning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hamma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qanchalik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muvafaqqiyatli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borishiga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Oddiy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ishlab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chiqarishdan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kengaytirilganiga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keskin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vaziyat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hisoblanadi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bu</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amaliyotida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ko’p</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hollarda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oshirilmaydi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bu</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hol</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qaysi</a:t>
            </a:r>
            <a:r>
              <a:rPr lang="uz-Cyrl-UZ" sz="2000" dirty="0">
                <a:latin typeface="Times New Roman" panose="02020603050405020304" pitchFamily="18" charset="0"/>
                <a:cs typeface="Times New Roman" panose="02020603050405020304" pitchFamily="18" charset="0"/>
              </a:rPr>
              <a:t>dir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yakunlanmasligiga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sabab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ko’pgina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muammolar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mavjudligini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yuzaga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keltiradi</a:t>
            </a:r>
            <a:r>
              <a:rPr lang="ru-RU" sz="2000" dirty="0">
                <a:latin typeface="Times New Roman" panose="02020603050405020304" pitchFamily="18" charset="0"/>
                <a:cs typeface="Times New Roman" panose="02020603050405020304" pitchFamily="18" charset="0"/>
              </a:rPr>
              <a:t>. </a:t>
            </a:r>
          </a:p>
        </p:txBody>
      </p:sp>
    </p:spTree>
    <p:custDataLst>
      <p:tags r:id="rId1"/>
    </p:custDataLst>
    <p:extLst>
      <p:ext uri="{BB962C8B-B14F-4D97-AF65-F5344CB8AC3E}">
        <p14:creationId xmlns:p14="http://schemas.microsoft.com/office/powerpoint/2010/main" val="2679615318"/>
      </p:ext>
    </p:extLst>
  </p:cSld>
  <p:clrMapOvr>
    <a:masterClrMapping/>
  </p:clrMapOvr>
  <mc:AlternateContent xmlns:mc="http://schemas.openxmlformats.org/markup-compatibility/2006" xmlns:p14="http://schemas.microsoft.com/office/powerpoint/2010/main">
    <mc:Choice Requires="p14">
      <p:transition spd="slow" p14:dur="1600" advClick="0" advTm="16227">
        <p14:gallery dir="l"/>
      </p:transition>
    </mc:Choice>
    <mc:Fallback xmlns="">
      <p:transition spd="slow" advClick="0" advTm="16227">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124744"/>
            <a:ext cx="7848872" cy="4154984"/>
          </a:xfrm>
          <a:prstGeom prst="rect">
            <a:avLst/>
          </a:prstGeom>
        </p:spPr>
        <p:txBody>
          <a:bodyPr wrap="square">
            <a:spAutoFit/>
          </a:bodyPr>
          <a:lstStyle/>
          <a:p>
            <a:pPr algn="just"/>
            <a:r>
              <a:rPr lang="ru-RU" sz="2400" dirty="0" err="1">
                <a:latin typeface="Times New Roman" panose="02020603050405020304" pitchFamily="18" charset="0"/>
                <a:cs typeface="Times New Roman" panose="02020603050405020304" pitchFamily="18" charset="0"/>
              </a:rPr>
              <a:t>Yangilikning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yakunlanganligi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samaradorligi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bilan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belgilanadi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innovatsion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jarayon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amalga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oshirilayotgan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tizim</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turli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ko’rsatgichlarga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yangilikning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amalga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oshirilgan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imkoniyatlari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ta’sirini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aniqlash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mumkin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shu</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bilan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birga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ularning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o’zaro</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bog’liqligi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yaqqol</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ko’rinadi</a:t>
            </a:r>
            <a:r>
              <a:rPr lang="ru-RU" sz="2400" dirty="0">
                <a:latin typeface="Times New Roman" panose="02020603050405020304" pitchFamily="18" charset="0"/>
                <a:cs typeface="Times New Roman" panose="02020603050405020304" pitchFamily="18" charset="0"/>
              </a:rPr>
              <a:t>. </a:t>
            </a:r>
          </a:p>
          <a:p>
            <a:pPr algn="just"/>
            <a:r>
              <a:rPr lang="en-US" sz="2400" dirty="0" smtClean="0">
                <a:latin typeface="Times New Roman" panose="02020603050405020304" pitchFamily="18" charset="0"/>
                <a:cs typeface="Times New Roman" panose="02020603050405020304" pitchFamily="18" charset="0"/>
              </a:rPr>
              <a:t>1. </a:t>
            </a:r>
            <a:r>
              <a:rPr lang="en-US" sz="2400" dirty="0" err="1" smtClean="0">
                <a:latin typeface="Times New Roman" panose="02020603050405020304" pitchFamily="18" charset="0"/>
                <a:cs typeface="Times New Roman" panose="02020603050405020304" pitchFamily="18" charset="0"/>
              </a:rPr>
              <a:t>Shu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o’rinda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gapirish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lvl="0" algn="just"/>
            <a:r>
              <a:rPr lang="en-US" sz="2400" dirty="0" err="1">
                <a:latin typeface="Times New Roman" panose="02020603050405020304" pitchFamily="18" charset="0"/>
                <a:cs typeface="Times New Roman" panose="02020603050405020304" pitchFamily="18" charset="0"/>
              </a:rPr>
              <a:t>Birinchi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yangilik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ixtiroga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o’rnatilgan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demakdir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lvl="0" algn="just"/>
            <a:r>
              <a:rPr lang="en-US" sz="2400" dirty="0" smtClean="0">
                <a:latin typeface="Times New Roman" panose="02020603050405020304" pitchFamily="18" charset="0"/>
                <a:cs typeface="Times New Roman" panose="02020603050405020304" pitchFamily="18" charset="0"/>
              </a:rPr>
              <a:t>2. </a:t>
            </a:r>
            <a:r>
              <a:rPr lang="en-US" sz="2400" dirty="0" err="1" smtClean="0">
                <a:latin typeface="Times New Roman" panose="02020603050405020304" pitchFamily="18" charset="0"/>
                <a:cs typeface="Times New Roman" panose="02020603050405020304" pitchFamily="18" charset="0"/>
              </a:rPr>
              <a:t>Avval</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nazariyani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takomillashtirib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zamona</a:t>
            </a:r>
            <a:r>
              <a:rPr lang="uz-Cyrl-UZ" sz="2400" dirty="0">
                <a:latin typeface="Times New Roman" panose="02020603050405020304" pitchFamily="18" charset="0"/>
                <a:cs typeface="Times New Roman" panose="02020603050405020304" pitchFamily="18" charset="0"/>
              </a:rPr>
              <a:t>viy</a:t>
            </a:r>
            <a:r>
              <a:rPr lang="en-US" sz="2400" dirty="0" err="1">
                <a:latin typeface="Times New Roman" panose="02020603050405020304" pitchFamily="18" charset="0"/>
                <a:cs typeface="Times New Roman" panose="02020603050405020304" pitchFamily="18" charset="0"/>
              </a:rPr>
              <a:t>lashtirib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kunning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moslashtirishdan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iboratdir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878914"/>
      </p:ext>
    </p:extLst>
  </p:cSld>
  <p:clrMapOvr>
    <a:masterClrMapping/>
  </p:clrMapOvr>
  <mc:AlternateContent xmlns:mc="http://schemas.openxmlformats.org/markup-compatibility/2006" xmlns:p14="http://schemas.microsoft.com/office/powerpoint/2010/main">
    <mc:Choice Requires="p14">
      <p:transition spd="slow" p14:dur="3000" advClick="0" advTm="15914">
        <p14:shred/>
      </p:transition>
    </mc:Choice>
    <mc:Fallback xmlns="">
      <p:transition spd="slow" advClick="0" advTm="15914">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1124744"/>
            <a:ext cx="8118648"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Bu </a:t>
            </a:r>
            <a:r>
              <a:rPr lang="en-US" sz="2800" dirty="0" err="1">
                <a:latin typeface="Times New Roman" panose="02020603050405020304" pitchFamily="18" charset="0"/>
                <a:cs typeface="Times New Roman" panose="02020603050405020304" pitchFamily="18" charset="0"/>
              </a:rPr>
              <a:t>to’g’risida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Kadrlar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milliy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dasturida</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Zamonaviy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axborot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kompyuterlashtirish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kompyuter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tarmoqlari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negizida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axborot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ommaviy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axborot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mavqei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televidinie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radioning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dasturlari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intelektuallashuvi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ta’minlanadi</a:t>
            </a:r>
            <a:r>
              <a:rPr lang="en-US" sz="2800" dirty="0">
                <a:latin typeface="Times New Roman" panose="02020603050405020304" pitchFamily="18" charset="0"/>
                <a:cs typeface="Times New Roman" panose="02020603050405020304" pitchFamily="18" charset="0"/>
              </a:rPr>
              <a:t>. Fan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nashriyot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bazasi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rivojlantiriladi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uslubiy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ilmiy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qomusiy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adabiyotlar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ma’lumotnomalar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ta’minlashning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barqaror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shakllantiriladi</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deyilgan</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5098934"/>
      </p:ext>
    </p:extLst>
  </p:cSld>
  <p:clrMapOvr>
    <a:masterClrMapping/>
  </p:clrMapOvr>
  <mc:AlternateContent xmlns:mc="http://schemas.openxmlformats.org/markup-compatibility/2006" xmlns:p14="http://schemas.microsoft.com/office/powerpoint/2010/main">
    <mc:Choice Requires="p14">
      <p:transition spd="slow" p14:dur="4000" advClick="0" advTm="16616">
        <p14:vortex dir="r"/>
      </p:transition>
    </mc:Choice>
    <mc:Fallback xmlns="">
      <p:transition spd="slow" advClick="0" advTm="166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179512" y="1052736"/>
            <a:ext cx="8640960" cy="5509200"/>
          </a:xfrm>
          <a:prstGeom prst="rect">
            <a:avLst/>
          </a:prstGeom>
        </p:spPr>
        <p:txBody>
          <a:bodyPr wrap="square">
            <a:spAutoFit/>
          </a:bodyPr>
          <a:lstStyle/>
          <a:p>
            <a:pPr algn="just"/>
            <a:r>
              <a:rPr lang="en-US" sz="2200" b="1" u="sng" dirty="0" err="1">
                <a:latin typeface="Times New Roman" panose="02020603050405020304" pitchFamily="18" charset="0"/>
                <a:cs typeface="Times New Roman" panose="02020603050405020304" pitchFamily="18" charset="0"/>
              </a:rPr>
              <a:t>Innovatsion</a:t>
            </a:r>
            <a:r>
              <a:rPr lang="en-US" sz="2200" b="1" u="sng" dirty="0">
                <a:latin typeface="Times New Roman" panose="02020603050405020304" pitchFamily="18" charset="0"/>
                <a:cs typeface="Times New Roman" panose="02020603050405020304" pitchFamily="18" charset="0"/>
              </a:rPr>
              <a:t> </a:t>
            </a:r>
            <a:r>
              <a:rPr lang="en-US" sz="2200" b="1" u="sng" dirty="0" err="1">
                <a:latin typeface="Times New Roman" panose="02020603050405020304" pitchFamily="18" charset="0"/>
                <a:cs typeface="Times New Roman" panose="02020603050405020304" pitchFamily="18" charset="0"/>
              </a:rPr>
              <a:t>didaktikaning</a:t>
            </a:r>
            <a:r>
              <a:rPr lang="en-US" sz="2200" b="1" u="sng" dirty="0">
                <a:latin typeface="Times New Roman" panose="02020603050405020304" pitchFamily="18" charset="0"/>
                <a:cs typeface="Times New Roman" panose="02020603050405020304" pitchFamily="18" charset="0"/>
              </a:rPr>
              <a:t> </a:t>
            </a:r>
            <a:r>
              <a:rPr lang="en-US" sz="2200" b="1" u="sng" dirty="0" err="1">
                <a:latin typeface="Times New Roman" panose="02020603050405020304" pitchFamily="18" charset="0"/>
                <a:cs typeface="Times New Roman" panose="02020603050405020304" pitchFamily="18" charset="0"/>
              </a:rPr>
              <a:t>predmetini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mazmunini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boyitish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tashkil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Bunda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ishtirok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etayotgan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barcha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komponent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birlari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shunday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uzviy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aloqadaki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ulardan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birortasini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chetda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qoldirish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mumkin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emas</a:t>
            </a:r>
            <a:r>
              <a:rPr lang="en-US"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a:p>
            <a:pPr algn="just"/>
            <a:r>
              <a:rPr lang="en-US" sz="2200" dirty="0" err="1">
                <a:latin typeface="Times New Roman" panose="02020603050405020304" pitchFamily="18" charset="0"/>
                <a:cs typeface="Times New Roman" panose="02020603050405020304" pitchFamily="18" charset="0"/>
              </a:rPr>
              <a:t>Savol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tug’iladi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nimani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nimadan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kerak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o’rgatishdan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boshlasak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tabiiy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ravishda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savol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tug’iladi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nimani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qanday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mazmundagi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o’quv</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materialani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o’rgatmoqchisiz</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O’rgatish</a:t>
            </a:r>
            <a:r>
              <a:rPr lang="en-US" sz="2200" dirty="0">
                <a:latin typeface="Times New Roman" panose="02020603050405020304" pitchFamily="18" charset="0"/>
                <a:cs typeface="Times New Roman" panose="02020603050405020304" pitchFamily="18" charset="0"/>
              </a:rPr>
              <a:t> ham, </a:t>
            </a:r>
            <a:r>
              <a:rPr lang="en-US" sz="2200" dirty="0" err="1">
                <a:latin typeface="Times New Roman" panose="02020603050405020304" pitchFamily="18" charset="0"/>
                <a:cs typeface="Times New Roman" panose="02020603050405020304" pitchFamily="18" charset="0"/>
              </a:rPr>
              <a:t>o’rganish</a:t>
            </a:r>
            <a:r>
              <a:rPr lang="en-US" sz="2200" dirty="0">
                <a:latin typeface="Times New Roman" panose="02020603050405020304" pitchFamily="18" charset="0"/>
                <a:cs typeface="Times New Roman" panose="02020603050405020304" pitchFamily="18" charset="0"/>
              </a:rPr>
              <a:t> ham </a:t>
            </a:r>
            <a:r>
              <a:rPr lang="en-US" sz="2200" dirty="0" err="1">
                <a:latin typeface="Times New Roman" panose="02020603050405020304" pitchFamily="18" charset="0"/>
                <a:cs typeface="Times New Roman" panose="02020603050405020304" pitchFamily="18" charset="0"/>
              </a:rPr>
              <a:t>asosiy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maqsadga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yo’naltirilgan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ob’ekti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pirovard</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natija</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maxsul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bo’lmish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mazmunini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talqin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bog’liq</a:t>
            </a:r>
            <a:r>
              <a:rPr lang="en-US"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a:p>
            <a:pPr algn="just"/>
            <a:r>
              <a:rPr lang="en-US" sz="2200" dirty="0" err="1">
                <a:latin typeface="Times New Roman" panose="02020603050405020304" pitchFamily="18" charset="0"/>
                <a:cs typeface="Times New Roman" panose="02020603050405020304" pitchFamily="18" charset="0"/>
              </a:rPr>
              <a:t>Har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mazmun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o’zlashtirishning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o’ziga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xos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usullari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farq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qilganligi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o’rganishning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qanday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mazmuniga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esa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o’rganishni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tashkil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etuvchi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o’rgatuvchining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yondashuviga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Shunday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didaktik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tafakkur</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aloqalarining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doimiy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aloqalari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munosabatlarni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izlash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aniqlash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demakdir</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xmlns:p14="http://schemas.microsoft.com/office/powerpoint/2010/main">
    <mc:Choice Requires="p14">
      <p:transition spd="slow" p14:dur="4000" advClick="0" advTm="15730">
        <p14:vortex dir="r"/>
      </p:transition>
    </mc:Choice>
    <mc:Fallback xmlns="">
      <p:transition spd="slow" advClick="0" advTm="1573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980728"/>
            <a:ext cx="8568952" cy="4401205"/>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O’qituvchi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faollashtiradigan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qulay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uslublarni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o’qitishning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yangilarini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izlaydi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takomillashtiradi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Shu</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boisdan</a:t>
            </a:r>
            <a:r>
              <a:rPr lang="en-US" sz="2800" dirty="0">
                <a:latin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cs typeface="Times New Roman" panose="02020603050405020304" pitchFamily="18" charset="0"/>
              </a:rPr>
              <a:t>pedagogik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didaktik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atamalari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qatorda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innovatika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pedagogika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atamalari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mustahkam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bormoqda</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xmlns:p14="http://schemas.microsoft.com/office/powerpoint/2010/main">
    <mc:Choice Requires="p14">
      <p:transition spd="slow" p14:dur="3900" advClick="0" advTm="15596">
        <p14:glitter pattern="hexagon"/>
      </p:transition>
    </mc:Choice>
    <mc:Fallback xmlns="">
      <p:transition spd="slow" advClick="0" advTm="1559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1196752"/>
            <a:ext cx="8339764" cy="452431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Yuqorida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mazmunini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tutadi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avlod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muassasalariga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yetkazildi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uchastkalarida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ko’rildi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Tadqiqotlar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izlanishlar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takomillashtirilgan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moderinizatsiya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tender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avlodi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muassasalariga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taqdim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etildi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Endigi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kechiktirib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bo’lmaydigan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vazifa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mexanizmini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zarur</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485089617"/>
      </p:ext>
    </p:extLst>
  </p:cSld>
  <p:clrMapOvr>
    <a:masterClrMapping/>
  </p:clrMapOvr>
  <mc:AlternateContent xmlns:mc="http://schemas.openxmlformats.org/markup-compatibility/2006" xmlns:p14="http://schemas.microsoft.com/office/powerpoint/2010/main">
    <mc:Choice Requires="p14">
      <p:transition spd="slow" p14:dur="4400" advClick="0" advTm="16240">
        <p14:honeycomb/>
      </p:transition>
    </mc:Choice>
    <mc:Fallback xmlns="">
      <p:transition spd="slow" advClick="0" advTm="1624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980728"/>
            <a:ext cx="8280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e’tirof</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respublikamiz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muassasalarida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faoliyatimizga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cs typeface="Times New Roman" panose="02020603050405020304" pitchFamily="18" charset="0"/>
              </a:rPr>
              <a:t> samara </a:t>
            </a:r>
            <a:r>
              <a:rPr lang="en-US" sz="2400" dirty="0" err="1">
                <a:latin typeface="Times New Roman" panose="02020603050405020304" pitchFamily="18" charset="0"/>
                <a:cs typeface="Times New Roman" panose="02020603050405020304" pitchFamily="18" charset="0"/>
              </a:rPr>
              <a:t>beradiganlarini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qo’llash</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qo’yadigan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yaxlit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to’g’risida”gi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Qonun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Kadrlar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avlodini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bosqichma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bosqich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a:t>
            </a:r>
            <a:r>
              <a:rPr lang="uz-Cyrl-UZ" sz="24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ta </a:t>
            </a:r>
            <a:r>
              <a:rPr lang="en-US" sz="2400" dirty="0" err="1">
                <a:latin typeface="Times New Roman" panose="02020603050405020304" pitchFamily="18" charset="0"/>
                <a:cs typeface="Times New Roman" panose="02020603050405020304" pitchFamily="18" charset="0"/>
              </a:rPr>
              <a:t>boshlagandan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keyin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quvvatlash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yetarli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shart</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sharoit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yaqqol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ko’zga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tashlandi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332348"/>
      </p:ext>
    </p:extLst>
  </p:cSld>
  <p:clrMapOvr>
    <a:masterClrMapping/>
  </p:clrMapOvr>
  <mc:AlternateContent xmlns:mc="http://schemas.openxmlformats.org/markup-compatibility/2006" xmlns:p14="http://schemas.microsoft.com/office/powerpoint/2010/main">
    <mc:Choice Requires="p14">
      <p:transition spd="slow" p14:dur="4400" advClick="0" advTm="15763">
        <p14:honeycomb/>
      </p:transition>
    </mc:Choice>
    <mc:Fallback xmlns="">
      <p:transition spd="slow" advClick="0" advTm="157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1521" y="836712"/>
            <a:ext cx="8776570" cy="5262979"/>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Chunki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qo’yiladigan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majburiy</a:t>
            </a:r>
            <a:r>
              <a:rPr lang="en-US" sz="2400" dirty="0">
                <a:latin typeface="Times New Roman" panose="02020603050405020304" pitchFamily="18" charset="0"/>
                <a:cs typeface="Times New Roman" panose="02020603050405020304" pitchFamily="18" charset="0"/>
              </a:rPr>
              <a:t> minimal </a:t>
            </a:r>
            <a:r>
              <a:rPr lang="en-US" sz="2400" dirty="0" err="1">
                <a:latin typeface="Times New Roman" panose="02020603050405020304" pitchFamily="18" charset="0"/>
                <a:cs typeface="Times New Roman" panose="02020603050405020304" pitchFamily="18" charset="0"/>
              </a:rPr>
              <a:t>darajalaridan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kafolatlashning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iqtidor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ta’minlovchi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yagona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omil</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yondashuvdir</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masalani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izlash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didaktik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hayotiy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a:t>
            </a:r>
            <a:r>
              <a:rPr lang="uz-Cyrl-UZ" sz="24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yuzaga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xulosa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ta’limdagi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jamg’armalar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bankini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xulosalarini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taqozo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Ammo </a:t>
            </a:r>
            <a:r>
              <a:rPr lang="en-US" sz="2400" dirty="0" err="1">
                <a:latin typeface="Times New Roman" panose="02020603050405020304" pitchFamily="18" charset="0"/>
                <a:cs typeface="Times New Roman" panose="02020603050405020304" pitchFamily="18" charset="0"/>
              </a:rPr>
              <a:t>fanda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muvofiqdir</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036312"/>
      </p:ext>
    </p:extLst>
  </p:cSld>
  <p:clrMapOvr>
    <a:masterClrMapping/>
  </p:clrMapOvr>
  <mc:AlternateContent xmlns:mc="http://schemas.openxmlformats.org/markup-compatibility/2006" xmlns:p14="http://schemas.microsoft.com/office/powerpoint/2010/main">
    <mc:Choice Requires="p14">
      <p:transition spd="slow" p14:dur="1400" advClick="0" advTm="16621">
        <p14:ripple/>
      </p:transition>
    </mc:Choice>
    <mc:Fallback xmlns="">
      <p:transition spd="slow" advClick="0" advTm="166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980728"/>
            <a:ext cx="8316416" cy="4893647"/>
          </a:xfrm>
          <a:prstGeom prst="rect">
            <a:avLst/>
          </a:prstGeom>
        </p:spPr>
        <p:txBody>
          <a:bodyPr wrap="square">
            <a:spAutoFit/>
          </a:bodyPr>
          <a:lstStyle/>
          <a:p>
            <a:r>
              <a:rPr lang="en-US" sz="2400" b="1" dirty="0"/>
              <a:t>3. </a:t>
            </a:r>
            <a:r>
              <a:rPr lang="uz-Cyrl-UZ" sz="2400" b="1" dirty="0"/>
              <a:t>Fanda o’qituvchi innovatsion faoliyatining shakllanish bosqichlarini yaratilishi</a:t>
            </a:r>
            <a:r>
              <a:rPr lang="uz-Cyrl-UZ" sz="2400" dirty="0"/>
              <a:t>.	</a:t>
            </a:r>
            <a:endParaRPr lang="ru-RU" sz="2400" dirty="0"/>
          </a:p>
          <a:p>
            <a:r>
              <a:rPr lang="en-US" sz="2400" dirty="0"/>
              <a:t> </a:t>
            </a:r>
            <a:endParaRPr lang="ru-RU" sz="2400" dirty="0"/>
          </a:p>
          <a:p>
            <a:r>
              <a:rPr lang="en-US" sz="2400" b="1" u="sng" dirty="0" err="1"/>
              <a:t>Birinchi</a:t>
            </a:r>
            <a:r>
              <a:rPr lang="en-US" sz="2400" b="1" u="sng" dirty="0"/>
              <a:t> </a:t>
            </a:r>
            <a:r>
              <a:rPr lang="en-US" sz="2400" b="1" u="sng" dirty="0" err="1"/>
              <a:t>bosqich</a:t>
            </a:r>
            <a:r>
              <a:rPr lang="en-US" sz="2400" dirty="0"/>
              <a:t> – </a:t>
            </a:r>
            <a:r>
              <a:rPr lang="en-US" sz="2400" dirty="0" err="1"/>
              <a:t>tayyor</a:t>
            </a:r>
            <a:r>
              <a:rPr lang="en-US" sz="2400" dirty="0"/>
              <a:t> </a:t>
            </a:r>
            <a:r>
              <a:rPr lang="en-US" sz="2400" dirty="0" err="1"/>
              <a:t>metodik</a:t>
            </a:r>
            <a:r>
              <a:rPr lang="en-US" sz="2400" dirty="0"/>
              <a:t> </a:t>
            </a:r>
            <a:r>
              <a:rPr lang="en-US" sz="2400" dirty="0" err="1"/>
              <a:t>tavsiyanomalar</a:t>
            </a:r>
            <a:r>
              <a:rPr lang="en-US" sz="2400" dirty="0"/>
              <a:t> </a:t>
            </a:r>
            <a:r>
              <a:rPr lang="en-US" sz="2400" dirty="0" err="1"/>
              <a:t>olib</a:t>
            </a:r>
            <a:r>
              <a:rPr lang="en-US" sz="2400" dirty="0"/>
              <a:t> </a:t>
            </a:r>
            <a:r>
              <a:rPr lang="en-US" sz="2400" dirty="0" err="1"/>
              <a:t>qo’llaniladi</a:t>
            </a:r>
            <a:r>
              <a:rPr lang="en-US" sz="2400" dirty="0"/>
              <a:t>.</a:t>
            </a:r>
            <a:endParaRPr lang="ru-RU" sz="2400" dirty="0"/>
          </a:p>
          <a:p>
            <a:r>
              <a:rPr lang="en-US" sz="2400" b="1" u="sng" dirty="0" err="1"/>
              <a:t>Ikkinchi</a:t>
            </a:r>
            <a:r>
              <a:rPr lang="en-US" sz="2400" b="1" u="sng" dirty="0"/>
              <a:t> </a:t>
            </a:r>
            <a:r>
              <a:rPr lang="en-US" sz="2400" b="1" u="sng" dirty="0" err="1"/>
              <a:t>bosqich</a:t>
            </a:r>
            <a:r>
              <a:rPr lang="en-US" sz="2400" dirty="0"/>
              <a:t> – </a:t>
            </a:r>
            <a:r>
              <a:rPr lang="en-US" sz="2400" dirty="0" err="1"/>
              <a:t>mavjud</a:t>
            </a:r>
            <a:r>
              <a:rPr lang="en-US" sz="2400" dirty="0"/>
              <a:t> </a:t>
            </a:r>
            <a:r>
              <a:rPr lang="en-US" sz="2400" dirty="0" err="1"/>
              <a:t>tizimga</a:t>
            </a:r>
            <a:r>
              <a:rPr lang="en-US" sz="2400" dirty="0"/>
              <a:t> </a:t>
            </a:r>
            <a:r>
              <a:rPr lang="en-US" sz="2400" dirty="0" err="1"/>
              <a:t>ayrim</a:t>
            </a:r>
            <a:r>
              <a:rPr lang="en-US" sz="2400" dirty="0"/>
              <a:t> </a:t>
            </a:r>
            <a:r>
              <a:rPr lang="en-US" sz="2400" dirty="0" err="1"/>
              <a:t>masalalar</a:t>
            </a:r>
            <a:r>
              <a:rPr lang="en-US" sz="2400" dirty="0"/>
              <a:t> (</a:t>
            </a:r>
            <a:r>
              <a:rPr lang="en-US" sz="2400" dirty="0" err="1"/>
              <a:t>modifikatsiyalar</a:t>
            </a:r>
            <a:r>
              <a:rPr lang="en-US" sz="2400" dirty="0"/>
              <a:t>) </a:t>
            </a:r>
            <a:r>
              <a:rPr lang="en-US" sz="2400" dirty="0" err="1"/>
              <a:t>metodlar</a:t>
            </a:r>
            <a:r>
              <a:rPr lang="en-US" sz="2400" dirty="0"/>
              <a:t> </a:t>
            </a:r>
            <a:r>
              <a:rPr lang="en-US" sz="2400" dirty="0" err="1"/>
              <a:t>kiritiladi</a:t>
            </a:r>
            <a:r>
              <a:rPr lang="en-US" sz="2400" dirty="0"/>
              <a:t>.</a:t>
            </a:r>
            <a:endParaRPr lang="ru-RU" sz="2400" dirty="0"/>
          </a:p>
          <a:p>
            <a:r>
              <a:rPr lang="en-US" sz="2400" b="1" u="sng" dirty="0" err="1"/>
              <a:t>Uchinchi</a:t>
            </a:r>
            <a:r>
              <a:rPr lang="en-US" sz="2400" b="1" u="sng" dirty="0"/>
              <a:t> </a:t>
            </a:r>
            <a:r>
              <a:rPr lang="en-US" sz="2400" b="1" u="sng" dirty="0" err="1"/>
              <a:t>bosqich</a:t>
            </a:r>
            <a:r>
              <a:rPr lang="en-US" sz="2400" dirty="0"/>
              <a:t> –</a:t>
            </a:r>
            <a:r>
              <a:rPr lang="en-US" sz="2400" dirty="0" err="1"/>
              <a:t>yangi</a:t>
            </a:r>
            <a:r>
              <a:rPr lang="en-US" sz="2400" dirty="0"/>
              <a:t> </a:t>
            </a:r>
            <a:r>
              <a:rPr lang="en-US" sz="2400" dirty="0" err="1"/>
              <a:t>g’oyani</a:t>
            </a:r>
            <a:r>
              <a:rPr lang="en-US" sz="2400" dirty="0"/>
              <a:t> </a:t>
            </a:r>
            <a:r>
              <a:rPr lang="en-US" sz="2400" dirty="0" err="1"/>
              <a:t>amalga</a:t>
            </a:r>
            <a:r>
              <a:rPr lang="en-US" sz="2400" dirty="0"/>
              <a:t> </a:t>
            </a:r>
            <a:r>
              <a:rPr lang="en-US" sz="2400" dirty="0" err="1"/>
              <a:t>oshirish</a:t>
            </a:r>
            <a:r>
              <a:rPr lang="en-US" sz="2400" dirty="0"/>
              <a:t> </a:t>
            </a:r>
            <a:r>
              <a:rPr lang="en-US" sz="2400" dirty="0" err="1"/>
              <a:t>mazmuni</a:t>
            </a:r>
            <a:r>
              <a:rPr lang="en-US" sz="2400" dirty="0"/>
              <a:t>, </a:t>
            </a:r>
            <a:r>
              <a:rPr lang="en-US" sz="2400" dirty="0" err="1"/>
              <a:t>metodlari</a:t>
            </a:r>
            <a:r>
              <a:rPr lang="en-US" sz="2400" dirty="0"/>
              <a:t> </a:t>
            </a:r>
            <a:r>
              <a:rPr lang="en-US" sz="2400" dirty="0" err="1"/>
              <a:t>va</a:t>
            </a:r>
            <a:r>
              <a:rPr lang="en-US" sz="2400" dirty="0"/>
              <a:t> </a:t>
            </a:r>
            <a:r>
              <a:rPr lang="en-US" sz="2400" dirty="0" err="1"/>
              <a:t>shakllari</a:t>
            </a:r>
            <a:r>
              <a:rPr lang="en-US" sz="2400" dirty="0"/>
              <a:t> </a:t>
            </a:r>
            <a:r>
              <a:rPr lang="en-US" sz="2400" dirty="0" err="1"/>
              <a:t>to’la</a:t>
            </a:r>
            <a:r>
              <a:rPr lang="en-US" sz="2400" dirty="0"/>
              <a:t> </a:t>
            </a:r>
            <a:r>
              <a:rPr lang="en-US" sz="2400" dirty="0" err="1"/>
              <a:t>ishlab</a:t>
            </a:r>
            <a:r>
              <a:rPr lang="en-US" sz="2400" dirty="0"/>
              <a:t> </a:t>
            </a:r>
            <a:r>
              <a:rPr lang="en-US" sz="2400" dirty="0" err="1"/>
              <a:t>chiqiladi</a:t>
            </a:r>
            <a:r>
              <a:rPr lang="en-US" sz="2400" dirty="0"/>
              <a:t>. </a:t>
            </a:r>
            <a:endParaRPr lang="ru-RU" sz="2400" dirty="0"/>
          </a:p>
          <a:p>
            <a:r>
              <a:rPr lang="en-US" sz="2400" b="1" u="sng" dirty="0" err="1"/>
              <a:t>To’rtinchi</a:t>
            </a:r>
            <a:r>
              <a:rPr lang="en-US" sz="2400" b="1" u="sng" dirty="0"/>
              <a:t> </a:t>
            </a:r>
            <a:r>
              <a:rPr lang="en-US" sz="2400" b="1" u="sng" dirty="0" err="1"/>
              <a:t>bosqich</a:t>
            </a:r>
            <a:r>
              <a:rPr lang="en-US" sz="2400" dirty="0"/>
              <a:t> – </a:t>
            </a:r>
            <a:r>
              <a:rPr lang="en-US" sz="2400" dirty="0" err="1"/>
              <a:t>o’qituvchi</a:t>
            </a:r>
            <a:r>
              <a:rPr lang="en-US" sz="2400" dirty="0"/>
              <a:t> </a:t>
            </a:r>
            <a:r>
              <a:rPr lang="en-US" sz="2400" dirty="0" err="1"/>
              <a:t>o’qitish</a:t>
            </a:r>
            <a:r>
              <a:rPr lang="en-US" sz="2400" dirty="0"/>
              <a:t> </a:t>
            </a:r>
            <a:r>
              <a:rPr lang="en-US" sz="2400" dirty="0" err="1"/>
              <a:t>va</a:t>
            </a:r>
            <a:r>
              <a:rPr lang="en-US" sz="2400" dirty="0"/>
              <a:t> </a:t>
            </a:r>
            <a:r>
              <a:rPr lang="en-US" sz="2400" dirty="0" err="1"/>
              <a:t>tarbiyalashning</a:t>
            </a:r>
            <a:r>
              <a:rPr lang="en-US" sz="2400" dirty="0"/>
              <a:t> </a:t>
            </a:r>
            <a:r>
              <a:rPr lang="en-US" sz="2400" dirty="0" err="1"/>
              <a:t>o’z</a:t>
            </a:r>
            <a:r>
              <a:rPr lang="en-US" sz="2400" dirty="0"/>
              <a:t> </a:t>
            </a:r>
            <a:r>
              <a:rPr lang="en-US" sz="2400" dirty="0" err="1"/>
              <a:t>kontseptsiyasini</a:t>
            </a:r>
            <a:r>
              <a:rPr lang="en-US" sz="2400" dirty="0"/>
              <a:t> </a:t>
            </a:r>
            <a:r>
              <a:rPr lang="en-US" sz="2400" dirty="0" err="1"/>
              <a:t>va</a:t>
            </a:r>
            <a:r>
              <a:rPr lang="en-US" sz="2400" dirty="0"/>
              <a:t> </a:t>
            </a:r>
            <a:r>
              <a:rPr lang="en-US" sz="2400" dirty="0" err="1"/>
              <a:t>metodikasini</a:t>
            </a:r>
            <a:r>
              <a:rPr lang="en-US" sz="2400" dirty="0"/>
              <a:t> </a:t>
            </a:r>
            <a:r>
              <a:rPr lang="en-US" sz="2400" dirty="0" err="1"/>
              <a:t>ishlab</a:t>
            </a:r>
            <a:r>
              <a:rPr lang="en-US" sz="2400" dirty="0"/>
              <a:t> </a:t>
            </a:r>
            <a:r>
              <a:rPr lang="en-US" sz="2400" dirty="0" err="1"/>
              <a:t>chiqadi</a:t>
            </a:r>
            <a:r>
              <a:rPr lang="en-US" sz="2400" dirty="0"/>
              <a:t>.</a:t>
            </a:r>
            <a:endParaRPr lang="ru-RU" sz="2400" dirty="0"/>
          </a:p>
          <a:p>
            <a:r>
              <a:rPr lang="en-US" sz="2400" dirty="0" err="1"/>
              <a:t>Hozirgi</a:t>
            </a:r>
            <a:r>
              <a:rPr lang="en-US" sz="2400" dirty="0"/>
              <a:t> </a:t>
            </a:r>
            <a:r>
              <a:rPr lang="en-US" sz="2400" dirty="0" err="1"/>
              <a:t>kunda</a:t>
            </a:r>
            <a:r>
              <a:rPr lang="en-US" sz="2400" dirty="0"/>
              <a:t> </a:t>
            </a:r>
            <a:r>
              <a:rPr lang="en-US" sz="2400" dirty="0" err="1"/>
              <a:t>shunday</a:t>
            </a:r>
            <a:r>
              <a:rPr lang="en-US" sz="2400" dirty="0"/>
              <a:t> </a:t>
            </a:r>
            <a:r>
              <a:rPr lang="en-US" sz="2400" dirty="0" err="1"/>
              <a:t>tizimni</a:t>
            </a:r>
            <a:r>
              <a:rPr lang="en-US" sz="2400" dirty="0"/>
              <a:t> </a:t>
            </a:r>
            <a:r>
              <a:rPr lang="en-US" sz="2400" dirty="0" err="1"/>
              <a:t>yaratish</a:t>
            </a:r>
            <a:r>
              <a:rPr lang="en-US" sz="2400" dirty="0"/>
              <a:t> </a:t>
            </a:r>
            <a:r>
              <a:rPr lang="en-US" sz="2400" dirty="0" err="1"/>
              <a:t>yo’lida</a:t>
            </a:r>
            <a:r>
              <a:rPr lang="en-US" sz="2400" dirty="0"/>
              <a:t> </a:t>
            </a:r>
            <a:r>
              <a:rPr lang="en-US" sz="2400" dirty="0" err="1"/>
              <a:t>bir</a:t>
            </a:r>
            <a:r>
              <a:rPr lang="en-US" sz="2400" dirty="0"/>
              <a:t> </a:t>
            </a:r>
            <a:r>
              <a:rPr lang="en-US" sz="2400" dirty="0" err="1"/>
              <a:t>qator</a:t>
            </a:r>
            <a:r>
              <a:rPr lang="en-US" sz="2400" dirty="0"/>
              <a:t> </a:t>
            </a:r>
            <a:r>
              <a:rPr lang="en-US" sz="2400" dirty="0" err="1"/>
              <a:t>izlanishlar</a:t>
            </a:r>
            <a:r>
              <a:rPr lang="en-US" sz="2400" dirty="0"/>
              <a:t>, </a:t>
            </a:r>
            <a:r>
              <a:rPr lang="en-US" sz="2400" dirty="0" err="1"/>
              <a:t>sa’y</a:t>
            </a:r>
            <a:r>
              <a:rPr lang="en-US" sz="2400" dirty="0"/>
              <a:t> – </a:t>
            </a:r>
            <a:r>
              <a:rPr lang="en-US" sz="2400" dirty="0" err="1"/>
              <a:t>harakatlar</a:t>
            </a:r>
            <a:r>
              <a:rPr lang="en-US" sz="2400" dirty="0"/>
              <a:t> </a:t>
            </a:r>
            <a:r>
              <a:rPr lang="en-US" sz="2400" dirty="0" err="1"/>
              <a:t>amalga</a:t>
            </a:r>
            <a:r>
              <a:rPr lang="en-US" sz="2400" dirty="0"/>
              <a:t> </a:t>
            </a:r>
            <a:r>
              <a:rPr lang="en-US" sz="2400" dirty="0" err="1"/>
              <a:t>oshirildi</a:t>
            </a:r>
            <a:r>
              <a:rPr lang="en-US" sz="2400" dirty="0"/>
              <a:t>. </a:t>
            </a:r>
            <a:endParaRPr lang="ru-RU" sz="2400" dirty="0"/>
          </a:p>
        </p:txBody>
      </p:sp>
    </p:spTree>
    <p:extLst>
      <p:ext uri="{BB962C8B-B14F-4D97-AF65-F5344CB8AC3E}">
        <p14:creationId xmlns:p14="http://schemas.microsoft.com/office/powerpoint/2010/main" val="434764509"/>
      </p:ext>
    </p:extLst>
  </p:cSld>
  <p:clrMapOvr>
    <a:masterClrMapping/>
  </p:clrMapOvr>
  <p:transition spd="slow" advClick="0" advTm="11129">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3528" y="1052736"/>
            <a:ext cx="8208912" cy="5401479"/>
          </a:xfrm>
          <a:prstGeom prst="rect">
            <a:avLst/>
          </a:prstGeom>
        </p:spPr>
        <p:txBody>
          <a:bodyPr wrap="square">
            <a:spAutoFit/>
          </a:bodyPr>
          <a:lstStyle/>
          <a:p>
            <a:pPr indent="450215" algn="just">
              <a:lnSpc>
                <a:spcPct val="115000"/>
              </a:lnSpc>
              <a:spcAft>
                <a:spcPts val="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Jumladan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vazirlik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viloyat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tuman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xalq</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boshqarmalari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tarkibida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takomillashtirilgan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standartlarini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monitoringini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boradigan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bo’limlar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faoliyat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ko’rsatmoqda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etilgan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bo’g’inlar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ishlarni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borishga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yo’naltirilgan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sohasidagi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me’yoriy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xujjatlarning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bajarilishi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nazoratini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yuritish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Kadrlar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tayyorlash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dasturini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jarayoniga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takomillashtirilgan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standartlari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moderinizatsiya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qilingan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dasturlarning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bajarilishi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monitoringini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Ta’limni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mahalliy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organlari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muassasalarining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tashkiliy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ishlari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qatori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innovatsiyalarning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samaradorligini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tahlil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sinov</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ishlarining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borishini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analitik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tahlili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umumlashtirish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ommalashtirish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tavsiyalar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tayyorlash</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893032"/>
      </p:ext>
    </p:extLst>
  </p:cSld>
  <p:clrMapOvr>
    <a:masterClrMapping/>
  </p:clrMapOvr>
  <mc:AlternateContent xmlns:mc="http://schemas.openxmlformats.org/markup-compatibility/2006" xmlns:p14="http://schemas.microsoft.com/office/powerpoint/2010/main">
    <mc:Choice Requires="p14">
      <p:transition spd="slow" p14:dur="1600" advClick="0" advTm="13000">
        <p:blinds dir="vert"/>
      </p:transition>
    </mc:Choice>
    <mc:Fallback xmlns="">
      <p:transition spd="slow" advClick="0" advTm="13000">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152993"/>
            <a:ext cx="7848872" cy="4552015"/>
          </a:xfrm>
          <a:prstGeom prst="rect">
            <a:avLst/>
          </a:prstGeom>
        </p:spPr>
        <p:txBody>
          <a:bodyPr wrap="square">
            <a:spAutoFit/>
          </a:bodyPr>
          <a:lstStyle/>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to’plash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nazorat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joriy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uz-Cyrl-UZ" dirty="0">
                <a:latin typeface="Times New Roman" panose="02020603050405020304" pitchFamily="18" charset="0"/>
                <a:ea typeface="Times New Roman" panose="02020603050405020304" pitchFamily="18" charset="0"/>
                <a:cs typeface="Times New Roman" panose="02020603050405020304" pitchFamily="18" charset="0"/>
              </a:rPr>
              <a:t> ishlarini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oid</a:t>
            </a:r>
            <a:r>
              <a:rPr lang="en-US" dirty="0">
                <a:latin typeface="Times New Roman" panose="02020603050405020304" pitchFamily="18" charset="0"/>
                <a:ea typeface="Times New Roman" panose="02020603050405020304" pitchFamily="18" charset="0"/>
                <a:cs typeface="Times New Roman" panose="02020603050405020304" pitchFamily="18" charset="0"/>
              </a:rPr>
              <a:t> seminar,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treninglar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qisqa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choralarini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ko’rish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 pos="540385"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texnologiyalarni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izlash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topish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haqida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ma’lumotlar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jamg’arma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bankini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to’plash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tahlil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tanlash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muassasal</a:t>
            </a:r>
            <a:r>
              <a:rPr lang="uz-Cyrl-UZ" dirty="0">
                <a:latin typeface="Times New Roman" panose="02020603050405020304" pitchFamily="18" charset="0"/>
                <a:ea typeface="Times New Roman" panose="02020603050405020304" pitchFamily="18" charset="0"/>
                <a:cs typeface="Times New Roman" panose="02020603050405020304" pitchFamily="18" charset="0"/>
              </a:rPr>
              <a:t>a</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joriy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0215" algn="just">
              <a:lnSpc>
                <a:spcPct val="115000"/>
              </a:lnSpc>
              <a:spcAft>
                <a:spcPts val="0"/>
              </a:spcAft>
            </a:pP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Yuqoridagi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joriy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izlanishlar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tadqiqotlar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tashabbuslar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bo’lmog’i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lozim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avvalam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dolzarb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vazifalarni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ijobiy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boisdan</a:t>
            </a:r>
            <a:r>
              <a:rPr lang="en-US"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innovatsiyalar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g’oyasini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ilgari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kontseptsiyasini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yangiliklarni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izlab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topish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o’rganish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tahlillar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sifat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samara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beradiganlarni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tanlab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amaliyotiga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tartibini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belgilab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beradigan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yaxlit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maqsadga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muvofiqdir</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2805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13000">
        <p15:prstTrans prst="origami"/>
      </p:transition>
    </mc:Choice>
    <mc:Fallback xmlns="">
      <p:transition spd="slow" advClick="0"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4"/>
          <p:cNvSpPr>
            <a:spLocks noChangeArrowheads="1"/>
          </p:cNvSpPr>
          <p:nvPr/>
        </p:nvSpPr>
        <p:spPr bwMode="auto">
          <a:xfrm>
            <a:off x="899592" y="1844824"/>
            <a:ext cx="1154307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pSp>
        <p:nvGrpSpPr>
          <p:cNvPr id="3" name="Полотно 42"/>
          <p:cNvGrpSpPr>
            <a:grpSpLocks/>
          </p:cNvGrpSpPr>
          <p:nvPr/>
        </p:nvGrpSpPr>
        <p:grpSpPr bwMode="auto">
          <a:xfrm>
            <a:off x="899592" y="1412776"/>
            <a:ext cx="7416824" cy="4889748"/>
            <a:chOff x="0" y="0"/>
            <a:chExt cx="58750" cy="44577"/>
          </a:xfrm>
        </p:grpSpPr>
        <p:sp>
          <p:nvSpPr>
            <p:cNvPr id="4" name="AutoShape 43"/>
            <p:cNvSpPr>
              <a:spLocks noChangeAspect="1" noChangeArrowheads="1"/>
            </p:cNvSpPr>
            <p:nvPr/>
          </p:nvSpPr>
          <p:spPr bwMode="auto">
            <a:xfrm>
              <a:off x="0" y="0"/>
              <a:ext cx="58750" cy="445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5" name="Text Box 4"/>
            <p:cNvSpPr txBox="1">
              <a:spLocks noChangeArrowheads="1"/>
            </p:cNvSpPr>
            <p:nvPr/>
          </p:nvSpPr>
          <p:spPr bwMode="auto">
            <a:xfrm>
              <a:off x="4572"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o’pla</a:t>
              </a:r>
              <a:endParaRPr kumimoji="0" lang="en-US" sz="1800" b="1" i="0" u="none" strike="noStrike" cap="none" normalizeH="0" baseline="0" smtClean="0">
                <a:ln>
                  <a:noFill/>
                </a:ln>
                <a:solidFill>
                  <a:schemeClr val="tx1"/>
                </a:solidFill>
                <a:effectLst/>
              </a:endParaRPr>
            </a:p>
          </p:txBody>
        </p:sp>
        <p:sp>
          <p:nvSpPr>
            <p:cNvPr id="6" name="Text Box 5"/>
            <p:cNvSpPr txBox="1">
              <a:spLocks noChangeArrowheads="1"/>
            </p:cNvSpPr>
            <p:nvPr/>
          </p:nvSpPr>
          <p:spPr bwMode="auto">
            <a:xfrm>
              <a:off x="22860"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Та</a:t>
              </a:r>
              <a:r>
                <a:rPr kumimoji="0" lang="en-US"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nla</a:t>
              </a:r>
              <a:endParaRPr kumimoji="0" lang="en-US" sz="1800" b="1" i="0" u="none" strike="noStrike" cap="none" normalizeH="0" baseline="0" smtClean="0">
                <a:ln>
                  <a:noFill/>
                </a:ln>
                <a:solidFill>
                  <a:schemeClr val="tx1"/>
                </a:solidFill>
                <a:effectLst/>
              </a:endParaRPr>
            </a:p>
          </p:txBody>
        </p:sp>
        <p:sp>
          <p:nvSpPr>
            <p:cNvPr id="7" name="Text Box 6"/>
            <p:cNvSpPr txBox="1">
              <a:spLocks noChangeArrowheads="1"/>
            </p:cNvSpPr>
            <p:nvPr/>
          </p:nvSpPr>
          <p:spPr bwMode="auto">
            <a:xfrm>
              <a:off x="46863"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Qo’ll</a:t>
              </a: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a:t>
              </a:r>
              <a:endParaRPr kumimoji="0" lang="uz-Cyrl-UZ" sz="1800" b="1" i="0" u="none" strike="noStrike" cap="none" normalizeH="0" baseline="0" smtClean="0">
                <a:ln>
                  <a:noFill/>
                </a:ln>
                <a:solidFill>
                  <a:schemeClr val="tx1"/>
                </a:solidFill>
                <a:effectLst/>
              </a:endParaRPr>
            </a:p>
          </p:txBody>
        </p:sp>
        <p:sp>
          <p:nvSpPr>
            <p:cNvPr id="8" name="Text Box 7"/>
            <p:cNvSpPr txBox="1">
              <a:spLocks noChangeArrowheads="1"/>
            </p:cNvSpPr>
            <p:nvPr/>
          </p:nvSpPr>
          <p:spPr bwMode="auto">
            <a:xfrm>
              <a:off x="1143" y="5715"/>
              <a:ext cx="14859"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DTS monitoringi</a:t>
              </a:r>
              <a:endParaRPr kumimoji="0" lang="en-US" sz="1800" b="1" i="0" u="none" strike="noStrike" cap="none" normalizeH="0" baseline="0" smtClean="0">
                <a:ln>
                  <a:noFill/>
                </a:ln>
                <a:solidFill>
                  <a:schemeClr val="tx1"/>
                </a:solidFill>
                <a:effectLst/>
              </a:endParaRPr>
            </a:p>
          </p:txBody>
        </p:sp>
        <p:sp>
          <p:nvSpPr>
            <p:cNvPr id="9" name="Text Box 8"/>
            <p:cNvSpPr txBox="1">
              <a:spLocks noChangeArrowheads="1"/>
            </p:cNvSpPr>
            <p:nvPr/>
          </p:nvSpPr>
          <p:spPr bwMode="auto">
            <a:xfrm>
              <a:off x="1143" y="10287"/>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Ма</a:t>
              </a:r>
              <a:r>
                <a:rPr kumimoji="0" lang="en-US"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rkaziy malaka </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oshirish  instituti</a:t>
              </a:r>
              <a:endParaRPr kumimoji="0" lang="en-US" sz="1800" b="1" i="0" u="none" strike="noStrike" cap="none" normalizeH="0" baseline="0" smtClean="0">
                <a:ln>
                  <a:noFill/>
                </a:ln>
                <a:solidFill>
                  <a:schemeClr val="tx1"/>
                </a:solidFill>
                <a:effectLst/>
              </a:endParaRPr>
            </a:p>
          </p:txBody>
        </p:sp>
        <p:sp>
          <p:nvSpPr>
            <p:cNvPr id="10" name="Text Box 9"/>
            <p:cNvSpPr txBox="1">
              <a:spLocks noChangeArrowheads="1"/>
            </p:cNvSpPr>
            <p:nvPr/>
          </p:nvSpPr>
          <p:spPr bwMode="auto">
            <a:xfrm>
              <a:off x="1143" y="16002"/>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Respublika ta’lim markazi</a:t>
              </a:r>
              <a:endParaRPr kumimoji="0" lang="en-US" sz="1800" b="1" i="0" u="none" strike="noStrike" cap="none" normalizeH="0" baseline="0" smtClean="0">
                <a:ln>
                  <a:noFill/>
                </a:ln>
                <a:solidFill>
                  <a:schemeClr val="tx1"/>
                </a:solidFill>
                <a:effectLst/>
              </a:endParaRPr>
            </a:p>
          </p:txBody>
        </p:sp>
        <p:sp>
          <p:nvSpPr>
            <p:cNvPr id="11" name="Text Box 10"/>
            <p:cNvSpPr txBox="1">
              <a:spLocks noChangeArrowheads="1"/>
            </p:cNvSpPr>
            <p:nvPr/>
          </p:nvSpPr>
          <p:spPr bwMode="auto">
            <a:xfrm>
              <a:off x="1143" y="28575"/>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uman metod kabinetlari</a:t>
              </a:r>
              <a:endParaRPr kumimoji="0" lang="en-US" sz="1800" b="1" i="0" u="none" strike="noStrike" cap="none" normalizeH="0" baseline="0" smtClean="0">
                <a:ln>
                  <a:noFill/>
                </a:ln>
                <a:solidFill>
                  <a:schemeClr val="tx1"/>
                </a:solidFill>
                <a:effectLst/>
              </a:endParaRPr>
            </a:p>
          </p:txBody>
        </p:sp>
        <p:sp>
          <p:nvSpPr>
            <p:cNvPr id="12" name="Text Box 11"/>
            <p:cNvSpPr txBox="1">
              <a:spLocks noChangeArrowheads="1"/>
            </p:cNvSpPr>
            <p:nvPr/>
          </p:nvSpPr>
          <p:spPr bwMode="auto">
            <a:xfrm>
              <a:off x="1143" y="40005"/>
              <a:ext cx="14859" cy="27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Internet xabarlari</a:t>
              </a:r>
              <a:endParaRPr kumimoji="0" lang="en-US" sz="1800" b="1" i="0" u="none" strike="noStrike" cap="none" normalizeH="0" baseline="0" smtClean="0">
                <a:ln>
                  <a:noFill/>
                </a:ln>
                <a:solidFill>
                  <a:schemeClr val="tx1"/>
                </a:solidFill>
                <a:effectLst/>
              </a:endParaRPr>
            </a:p>
          </p:txBody>
        </p:sp>
        <p:sp>
          <p:nvSpPr>
            <p:cNvPr id="13" name="Text Box 12"/>
            <p:cNvSpPr txBox="1">
              <a:spLocks noChangeArrowheads="1"/>
            </p:cNvSpPr>
            <p:nvPr/>
          </p:nvSpPr>
          <p:spPr bwMode="auto">
            <a:xfrm>
              <a:off x="20574" y="11430"/>
              <a:ext cx="11430"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njumanlar</a:t>
              </a: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ko’rik tanlovlar.</a:t>
              </a:r>
              <a:endParaRPr kumimoji="0" lang="en-US" sz="1800" b="1" i="0" u="none" strike="noStrike" cap="none" normalizeH="0" baseline="0" smtClean="0">
                <a:ln>
                  <a:noFill/>
                </a:ln>
                <a:solidFill>
                  <a:schemeClr val="tx1"/>
                </a:solidFill>
                <a:effectLst/>
              </a:endParaRPr>
            </a:p>
          </p:txBody>
        </p:sp>
        <p:sp>
          <p:nvSpPr>
            <p:cNvPr id="14" name="Text Box 13"/>
            <p:cNvSpPr txBox="1">
              <a:spLocks noChangeArrowheads="1"/>
            </p:cNvSpPr>
            <p:nvPr/>
          </p:nvSpPr>
          <p:spPr bwMode="auto">
            <a:xfrm>
              <a:off x="20574" y="24003"/>
              <a:ext cx="12573" cy="914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Pedagogi texnologiyalar,axborot va monitoring</a:t>
              </a:r>
              <a:r>
                <a:rPr kumimoji="0" lang="en-US"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markazlari</a:t>
              </a:r>
              <a:endParaRPr kumimoji="0" lang="en-US" sz="1800" b="1" i="0" u="none" strike="noStrike" cap="none" normalizeH="0" baseline="0" smtClean="0">
                <a:ln>
                  <a:noFill/>
                </a:ln>
                <a:solidFill>
                  <a:schemeClr val="tx1"/>
                </a:solidFill>
                <a:effectLst/>
              </a:endParaRPr>
            </a:p>
          </p:txBody>
        </p:sp>
        <p:sp>
          <p:nvSpPr>
            <p:cNvPr id="15" name="Text Box 14"/>
            <p:cNvSpPr txBox="1">
              <a:spLocks noChangeArrowheads="1"/>
            </p:cNvSpPr>
            <p:nvPr/>
          </p:nvSpPr>
          <p:spPr bwMode="auto">
            <a:xfrm>
              <a:off x="43434" y="22860"/>
              <a:ext cx="11430" cy="685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jriba-sinov maydonlari</a:t>
              </a:r>
              <a:endParaRPr kumimoji="0" lang="en-US" sz="1800" b="1" i="0" u="none" strike="noStrike" cap="none" normalizeH="0" baseline="0" smtClean="0">
                <a:ln>
                  <a:noFill/>
                </a:ln>
                <a:solidFill>
                  <a:schemeClr val="tx1"/>
                </a:solidFill>
                <a:effectLst/>
              </a:endParaRPr>
            </a:p>
          </p:txBody>
        </p:sp>
        <p:sp>
          <p:nvSpPr>
            <p:cNvPr id="16" name="Text Box 15"/>
            <p:cNvSpPr txBox="1">
              <a:spLocks noChangeArrowheads="1"/>
            </p:cNvSpPr>
            <p:nvPr/>
          </p:nvSpPr>
          <p:spPr bwMode="auto">
            <a:xfrm>
              <a:off x="1143" y="21717"/>
              <a:ext cx="14859"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Viloyat</a:t>
              </a:r>
              <a:r>
                <a:rPr kumimoji="0" lang="en-US" sz="11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1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malaka</a:t>
              </a:r>
              <a:r>
                <a:rPr kumimoji="0" lang="en-US" sz="11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1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oshirish</a:t>
              </a:r>
              <a:r>
                <a:rPr kumimoji="0" lang="en-US" sz="11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11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institutlari</a:t>
              </a:r>
              <a:endParaRPr kumimoji="0" lang="en-US" sz="1800" b="1" i="0" u="none" strike="noStrike" cap="none" normalizeH="0" baseline="0" dirty="0" smtClean="0">
                <a:ln>
                  <a:noFill/>
                </a:ln>
                <a:solidFill>
                  <a:schemeClr val="tx1"/>
                </a:solidFill>
                <a:effectLst/>
              </a:endParaRPr>
            </a:p>
          </p:txBody>
        </p:sp>
        <p:sp>
          <p:nvSpPr>
            <p:cNvPr id="17" name="Text Box 16"/>
            <p:cNvSpPr txBox="1">
              <a:spLocks noChangeArrowheads="1"/>
            </p:cNvSpPr>
            <p:nvPr/>
          </p:nvSpPr>
          <p:spPr bwMode="auto">
            <a:xfrm>
              <a:off x="1143" y="34290"/>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Ма</a:t>
              </a:r>
              <a:r>
                <a:rPr kumimoji="0" lang="en-US"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ktab pedagogik kengashlari</a:t>
              </a:r>
              <a:endParaRPr kumimoji="0" lang="en-US" sz="1800" b="1" i="0" u="none" strike="noStrike" cap="none" normalizeH="0" baseline="0" smtClean="0">
                <a:ln>
                  <a:noFill/>
                </a:ln>
                <a:solidFill>
                  <a:schemeClr val="tx1"/>
                </a:solidFill>
                <a:effectLst/>
              </a:endParaRPr>
            </a:p>
          </p:txBody>
        </p:sp>
        <p:sp>
          <p:nvSpPr>
            <p:cNvPr id="18" name="Text Box 17"/>
            <p:cNvSpPr txBox="1">
              <a:spLocks noChangeArrowheads="1"/>
            </p:cNvSpPr>
            <p:nvPr/>
          </p:nvSpPr>
          <p:spPr bwMode="auto">
            <a:xfrm>
              <a:off x="20574" y="5715"/>
              <a:ext cx="11430"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xsus ekspert guruh</a:t>
              </a:r>
              <a:endParaRPr kumimoji="0" lang="en-US" sz="1800" b="1" i="0" u="none" strike="noStrike" cap="none" normalizeH="0" baseline="0" smtClean="0">
                <a:ln>
                  <a:noFill/>
                </a:ln>
                <a:solidFill>
                  <a:schemeClr val="tx1"/>
                </a:solidFill>
                <a:effectLst/>
              </a:endParaRPr>
            </a:p>
          </p:txBody>
        </p:sp>
        <p:sp>
          <p:nvSpPr>
            <p:cNvPr id="19" name="Text Box 18"/>
            <p:cNvSpPr txBox="1">
              <a:spLocks noChangeArrowheads="1"/>
            </p:cNvSpPr>
            <p:nvPr/>
          </p:nvSpPr>
          <p:spPr bwMode="auto">
            <a:xfrm>
              <a:off x="20574" y="18288"/>
              <a:ext cx="11430"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vgust kengashlari</a:t>
              </a:r>
              <a:r>
                <a:rPr kumimoji="0" lang="uz-Cyrl-UZ" sz="11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кенгашлари</a:t>
              </a:r>
              <a:endParaRPr kumimoji="0" lang="uz-Cyrl-UZ" sz="1800" b="1" i="0" u="none" strike="noStrike" cap="none" normalizeH="0" baseline="0" smtClean="0">
                <a:ln>
                  <a:noFill/>
                </a:ln>
                <a:solidFill>
                  <a:schemeClr val="tx1"/>
                </a:solidFill>
                <a:effectLst/>
              </a:endParaRPr>
            </a:p>
          </p:txBody>
        </p:sp>
        <p:sp>
          <p:nvSpPr>
            <p:cNvPr id="20" name="Text Box 19"/>
            <p:cNvSpPr txBox="1">
              <a:spLocks noChangeArrowheads="1"/>
            </p:cNvSpPr>
            <p:nvPr/>
          </p:nvSpPr>
          <p:spPr bwMode="auto">
            <a:xfrm>
              <a:off x="43434" y="11430"/>
              <a:ext cx="11430"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a:t>
              </a: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’lim muassasalari</a:t>
              </a:r>
              <a:endParaRPr kumimoji="0" lang="en-US" sz="1800" b="1" i="0" u="none" strike="noStrike" cap="none" normalizeH="0" baseline="0" smtClean="0">
                <a:ln>
                  <a:noFill/>
                </a:ln>
                <a:solidFill>
                  <a:schemeClr val="tx1"/>
                </a:solidFill>
                <a:effectLst/>
              </a:endParaRPr>
            </a:p>
          </p:txBody>
        </p:sp>
        <p:sp>
          <p:nvSpPr>
            <p:cNvPr id="21" name="Text Box 20"/>
            <p:cNvSpPr txBox="1">
              <a:spLocks noChangeArrowheads="1"/>
            </p:cNvSpPr>
            <p:nvPr/>
          </p:nvSpPr>
          <p:spPr bwMode="auto">
            <a:xfrm>
              <a:off x="35433" y="9144"/>
              <a:ext cx="4572" cy="2286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Pedagogik matbuot nashriyotlar</a:t>
              </a:r>
              <a:endParaRPr kumimoji="0" lang="en-US" sz="1800" b="1" i="0" u="none" strike="noStrike" cap="none" normalizeH="0" baseline="0" smtClean="0">
                <a:ln>
                  <a:noFill/>
                </a:ln>
                <a:solidFill>
                  <a:schemeClr val="tx1"/>
                </a:solidFill>
                <a:effectLst/>
              </a:endParaRPr>
            </a:p>
          </p:txBody>
        </p:sp>
        <p:sp>
          <p:nvSpPr>
            <p:cNvPr id="22" name="Line 21"/>
            <p:cNvSpPr>
              <a:spLocks noChangeShapeType="1"/>
            </p:cNvSpPr>
            <p:nvPr/>
          </p:nvSpPr>
          <p:spPr bwMode="auto">
            <a:xfrm>
              <a:off x="11430" y="1143"/>
              <a:ext cx="1143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3" name="Line 22"/>
            <p:cNvSpPr>
              <a:spLocks noChangeShapeType="1"/>
            </p:cNvSpPr>
            <p:nvPr/>
          </p:nvSpPr>
          <p:spPr bwMode="auto">
            <a:xfrm>
              <a:off x="29718" y="1143"/>
              <a:ext cx="17145" cy="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4" name="Line 23"/>
            <p:cNvSpPr>
              <a:spLocks noChangeShapeType="1"/>
            </p:cNvSpPr>
            <p:nvPr/>
          </p:nvSpPr>
          <p:spPr bwMode="auto">
            <a:xfrm flipV="1">
              <a:off x="40005" y="17145"/>
              <a:ext cx="6858" cy="342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5" name="Line 24"/>
            <p:cNvSpPr>
              <a:spLocks noChangeShapeType="1"/>
            </p:cNvSpPr>
            <p:nvPr/>
          </p:nvSpPr>
          <p:spPr bwMode="auto">
            <a:xfrm>
              <a:off x="40005" y="20574"/>
              <a:ext cx="8001" cy="22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6" name="Line 25"/>
            <p:cNvSpPr>
              <a:spLocks noChangeShapeType="1"/>
            </p:cNvSpPr>
            <p:nvPr/>
          </p:nvSpPr>
          <p:spPr bwMode="auto">
            <a:xfrm flipH="1">
              <a:off x="16002" y="800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7" name="Line 26"/>
            <p:cNvSpPr>
              <a:spLocks noChangeShapeType="1"/>
            </p:cNvSpPr>
            <p:nvPr/>
          </p:nvSpPr>
          <p:spPr bwMode="auto">
            <a:xfrm flipH="1">
              <a:off x="16002" y="12573"/>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8" name="Line 27"/>
            <p:cNvSpPr>
              <a:spLocks noChangeShapeType="1"/>
            </p:cNvSpPr>
            <p:nvPr/>
          </p:nvSpPr>
          <p:spPr bwMode="auto">
            <a:xfrm flipH="1">
              <a:off x="16002" y="18288"/>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29" name="Line 28"/>
            <p:cNvSpPr>
              <a:spLocks noChangeShapeType="1"/>
            </p:cNvSpPr>
            <p:nvPr/>
          </p:nvSpPr>
          <p:spPr bwMode="auto">
            <a:xfrm flipH="1">
              <a:off x="16002" y="24003"/>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0" name="Line 29"/>
            <p:cNvSpPr>
              <a:spLocks noChangeShapeType="1"/>
            </p:cNvSpPr>
            <p:nvPr/>
          </p:nvSpPr>
          <p:spPr bwMode="auto">
            <a:xfrm flipH="1">
              <a:off x="16002" y="3086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1" name="Line 30"/>
            <p:cNvSpPr>
              <a:spLocks noChangeShapeType="1"/>
            </p:cNvSpPr>
            <p:nvPr/>
          </p:nvSpPr>
          <p:spPr bwMode="auto">
            <a:xfrm>
              <a:off x="33147" y="28575"/>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2" name="Line 31"/>
            <p:cNvSpPr>
              <a:spLocks noChangeShapeType="1"/>
            </p:cNvSpPr>
            <p:nvPr/>
          </p:nvSpPr>
          <p:spPr bwMode="auto">
            <a:xfrm>
              <a:off x="32004" y="20574"/>
              <a:ext cx="2286" cy="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3" name="Line 32"/>
            <p:cNvSpPr>
              <a:spLocks noChangeShapeType="1"/>
            </p:cNvSpPr>
            <p:nvPr/>
          </p:nvSpPr>
          <p:spPr bwMode="auto">
            <a:xfrm>
              <a:off x="32004" y="14859"/>
              <a:ext cx="228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4" name="Line 33"/>
            <p:cNvSpPr>
              <a:spLocks noChangeShapeType="1"/>
            </p:cNvSpPr>
            <p:nvPr/>
          </p:nvSpPr>
          <p:spPr bwMode="auto">
            <a:xfrm>
              <a:off x="32004" y="8001"/>
              <a:ext cx="228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5" name="Line 34"/>
            <p:cNvSpPr>
              <a:spLocks noChangeShapeType="1"/>
            </p:cNvSpPr>
            <p:nvPr/>
          </p:nvSpPr>
          <p:spPr bwMode="auto">
            <a:xfrm>
              <a:off x="34290" y="1943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6" name="Line 35"/>
            <p:cNvSpPr>
              <a:spLocks noChangeShapeType="1"/>
            </p:cNvSpPr>
            <p:nvPr/>
          </p:nvSpPr>
          <p:spPr bwMode="auto">
            <a:xfrm flipV="1">
              <a:off x="18288" y="1143"/>
              <a:ext cx="6" cy="240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7" name="Line 36"/>
            <p:cNvSpPr>
              <a:spLocks noChangeShapeType="1"/>
            </p:cNvSpPr>
            <p:nvPr/>
          </p:nvSpPr>
          <p:spPr bwMode="auto">
            <a:xfrm flipV="1">
              <a:off x="17145" y="8001"/>
              <a:ext cx="6" cy="3543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8" name="Line 37"/>
            <p:cNvSpPr>
              <a:spLocks noChangeShapeType="1"/>
            </p:cNvSpPr>
            <p:nvPr/>
          </p:nvSpPr>
          <p:spPr bwMode="auto">
            <a:xfrm>
              <a:off x="34290" y="4572"/>
              <a:ext cx="6" cy="240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39" name="Line 38"/>
            <p:cNvSpPr>
              <a:spLocks noChangeShapeType="1"/>
            </p:cNvSpPr>
            <p:nvPr/>
          </p:nvSpPr>
          <p:spPr bwMode="auto">
            <a:xfrm>
              <a:off x="17145" y="25146"/>
              <a:ext cx="1143" cy="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0" name="Line 39"/>
            <p:cNvSpPr>
              <a:spLocks noChangeShapeType="1"/>
            </p:cNvSpPr>
            <p:nvPr/>
          </p:nvSpPr>
          <p:spPr bwMode="auto">
            <a:xfrm>
              <a:off x="49149" y="3429"/>
              <a:ext cx="6" cy="800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1" name="Line 40"/>
            <p:cNvSpPr>
              <a:spLocks noChangeShapeType="1"/>
            </p:cNvSpPr>
            <p:nvPr/>
          </p:nvSpPr>
          <p:spPr bwMode="auto">
            <a:xfrm>
              <a:off x="6858" y="4572"/>
              <a:ext cx="27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2" name="Line 41"/>
            <p:cNvSpPr>
              <a:spLocks noChangeShapeType="1"/>
            </p:cNvSpPr>
            <p:nvPr/>
          </p:nvSpPr>
          <p:spPr bwMode="auto">
            <a:xfrm>
              <a:off x="6858" y="3429"/>
              <a:ext cx="0" cy="11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3" name="Line 42"/>
            <p:cNvSpPr>
              <a:spLocks noChangeShapeType="1"/>
            </p:cNvSpPr>
            <p:nvPr/>
          </p:nvSpPr>
          <p:spPr bwMode="auto">
            <a:xfrm>
              <a:off x="26289" y="3429"/>
              <a:ext cx="0" cy="11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4" name="Line 43"/>
            <p:cNvSpPr>
              <a:spLocks noChangeShapeType="1"/>
            </p:cNvSpPr>
            <p:nvPr/>
          </p:nvSpPr>
          <p:spPr bwMode="auto">
            <a:xfrm flipH="1">
              <a:off x="16002" y="43434"/>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sp>
          <p:nvSpPr>
            <p:cNvPr id="45" name="Line 44"/>
            <p:cNvSpPr>
              <a:spLocks noChangeShapeType="1"/>
            </p:cNvSpPr>
            <p:nvPr/>
          </p:nvSpPr>
          <p:spPr bwMode="auto">
            <a:xfrm flipH="1">
              <a:off x="16002" y="36576"/>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b="1"/>
            </a:p>
          </p:txBody>
        </p:sp>
      </p:grpSp>
      <p:sp>
        <p:nvSpPr>
          <p:cNvPr id="46" name="Прямоугольник 45"/>
          <p:cNvSpPr/>
          <p:nvPr/>
        </p:nvSpPr>
        <p:spPr>
          <a:xfrm>
            <a:off x="1043889" y="615543"/>
            <a:ext cx="5472327" cy="800219"/>
          </a:xfrm>
          <a:prstGeom prst="rect">
            <a:avLst/>
          </a:prstGeom>
        </p:spPr>
        <p:txBody>
          <a:bodyPr wrap="square">
            <a:spAutoFit/>
          </a:bodyPr>
          <a:lstStyle/>
          <a:p>
            <a:pPr indent="450215" algn="ctr">
              <a:lnSpc>
                <a:spcPct val="115000"/>
              </a:lnSpc>
              <a:spcAft>
                <a:spcPts val="0"/>
              </a:spcAft>
            </a:pP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innovatsiyani</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hayotga</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tatbiq</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etishni</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quyidagi</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sxemada</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keltiramiz</a:t>
            </a:r>
            <a:r>
              <a:rPr lang="en-US"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227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3000">
        <p15:prstTrans prst="airplane"/>
      </p:transition>
    </mc:Choice>
    <mc:Fallback xmlns="">
      <p:transition spd="slow" advClick="0"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908720"/>
            <a:ext cx="7200800" cy="4870564"/>
          </a:xfrm>
          <a:prstGeom prst="rect">
            <a:avLst/>
          </a:prstGeom>
        </p:spPr>
        <p:txBody>
          <a:bodyPr wrap="square">
            <a:spAutoFit/>
          </a:bodyPr>
          <a:lstStyle/>
          <a:p>
            <a:pPr indent="342900"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Innovatsiyalar jamg’armasini eng avvalo </a:t>
            </a:r>
            <a:r>
              <a:rPr lang="uz-Cyrl-UZ" b="1" u="sng" dirty="0">
                <a:latin typeface="Times New Roman" panose="02020603050405020304" pitchFamily="18" charset="0"/>
                <a:ea typeface="Times New Roman" panose="02020603050405020304" pitchFamily="18" charset="0"/>
                <a:cs typeface="Times New Roman" panose="02020603050405020304" pitchFamily="18" charset="0"/>
              </a:rPr>
              <a:t>“izlash, to’plash” jarayoni</a:t>
            </a:r>
            <a:r>
              <a:rPr lang="uz-Cyrl-UZ" dirty="0">
                <a:latin typeface="Times New Roman" panose="02020603050405020304" pitchFamily="18" charset="0"/>
                <a:ea typeface="Times New Roman" panose="02020603050405020304" pitchFamily="18" charset="0"/>
                <a:cs typeface="Times New Roman" panose="02020603050405020304" pitchFamily="18" charset="0"/>
              </a:rPr>
              <a:t>ni amalga oshiriladi.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Monitoring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bo’limlari</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ru-RU" dirty="0" err="1">
                <a:latin typeface="Times New Roman" panose="02020603050405020304" pitchFamily="18" charset="0"/>
                <a:ea typeface="Times New Roman" panose="02020603050405020304" pitchFamily="18" charset="0"/>
                <a:cs typeface="Times New Roman" panose="02020603050405020304" pitchFamily="18" charset="0"/>
              </a:rPr>
              <a:t>Davlat</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monitoring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ma’lumotlaridan</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en-US" dirty="0" err="1">
                <a:latin typeface="Times New Roman" panose="02020603050405020304" pitchFamily="18" charset="0"/>
                <a:ea typeface="Times New Roman" panose="02020603050405020304" pitchFamily="18" charset="0"/>
                <a:cs typeface="Times New Roman" panose="02020603050405020304" pitchFamily="18" charset="0"/>
              </a:rPr>
              <a:t>Xalq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qayta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malakalarini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institutlaridan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ru-RU" dirty="0" err="1">
                <a:latin typeface="Times New Roman" panose="02020603050405020304" pitchFamily="18" charset="0"/>
                <a:ea typeface="Times New Roman" panose="02020603050405020304" pitchFamily="18" charset="0"/>
                <a:cs typeface="Times New Roman" panose="02020603050405020304" pitchFamily="18" charset="0"/>
              </a:rPr>
              <a:t>Respublika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markazidan</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en-US" dirty="0" err="1">
                <a:latin typeface="Times New Roman" panose="02020603050405020304" pitchFamily="18" charset="0"/>
                <a:ea typeface="Times New Roman" panose="02020603050405020304" pitchFamily="18" charset="0"/>
                <a:cs typeface="Times New Roman" panose="02020603050405020304" pitchFamily="18" charset="0"/>
              </a:rPr>
              <a:t>Viloyat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Qoraqolpog’iston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metod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kabinetlaridan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ru-RU" dirty="0" err="1">
                <a:latin typeface="Times New Roman" panose="02020603050405020304" pitchFamily="18" charset="0"/>
                <a:ea typeface="Times New Roman" panose="02020603050405020304" pitchFamily="18" charset="0"/>
                <a:cs typeface="Times New Roman" panose="02020603050405020304" pitchFamily="18" charset="0"/>
              </a:rPr>
              <a:t>Tuman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metodika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kabinetlaridan</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ru-RU" dirty="0" err="1">
                <a:latin typeface="Times New Roman" panose="02020603050405020304" pitchFamily="18" charset="0"/>
                <a:ea typeface="Times New Roman" panose="02020603050405020304" pitchFamily="18" charset="0"/>
                <a:cs typeface="Times New Roman" panose="02020603050405020304" pitchFamily="18" charset="0"/>
              </a:rPr>
              <a:t>Maktab</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metod</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kengashlaridan</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pPr>
            <a:r>
              <a:rPr lang="uz-Cyrl-UZ" dirty="0">
                <a:latin typeface="Times New Roman" panose="02020603050405020304" pitchFamily="18" charset="0"/>
                <a:ea typeface="Times New Roman" panose="02020603050405020304" pitchFamily="18" charset="0"/>
                <a:cs typeface="Times New Roman" panose="02020603050405020304" pitchFamily="18" charset="0"/>
              </a:rPr>
              <a:t>Internet xabarlaridan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oladilar</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ilg’or</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texnologiyalar</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to’planib</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o’rganish</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qayta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ishlash</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maqsadida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kompyuterda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kartoteka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maxsus</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yig’ma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banklari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tuziladi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0934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3000">
        <p15:prstTrans prst="pageCurlDouble"/>
      </p:transition>
    </mc:Choice>
    <mc:Fallback xmlns="">
      <p:transition spd="slow" advClick="0"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764704"/>
            <a:ext cx="7848872" cy="5613845"/>
          </a:xfrm>
          <a:prstGeom prst="rect">
            <a:avLst/>
          </a:prstGeom>
        </p:spPr>
        <p:txBody>
          <a:bodyPr wrap="square">
            <a:spAutoFit/>
          </a:bodyPr>
          <a:lstStyle/>
          <a:p>
            <a:pPr indent="450215" algn="just">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b="1" u="sng" dirty="0" err="1">
                <a:latin typeface="Times New Roman" panose="02020603050405020304" pitchFamily="18" charset="0"/>
                <a:ea typeface="Times New Roman" panose="02020603050405020304" pitchFamily="18" charset="0"/>
                <a:cs typeface="Times New Roman" panose="02020603050405020304" pitchFamily="18" charset="0"/>
              </a:rPr>
              <a:t>tanlash</a:t>
            </a:r>
            <a:r>
              <a:rPr lang="en-US" sz="24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ea typeface="Times New Roman" panose="02020603050405020304" pitchFamily="18" charset="0"/>
                <a:cs typeface="Times New Roman" panose="02020603050405020304" pitchFamily="18" charset="0"/>
              </a:rPr>
              <a:t>bosqichi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banklaridan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o’rganiladi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Mazkur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maktab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metodika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kengashlari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metod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birlashmalari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tuman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xalq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bo’limlarida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o’rganib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jamoa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metodik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kengashlar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o’qituvchilar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novatorlar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o’qituvchilari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g’oliblaridan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ekspert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tuziladi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to’plangan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respublika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miqyosidagi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konferentsiya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anjumanlar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tanlov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materiallari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avgust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kengashida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targ’ib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monitoring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markazlarida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internet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xabarlaridan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to’plangan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o’rganib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tanlab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qulayini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qo’llash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moslarini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topib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muassasalariga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tarqatadilar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242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3000">
        <p15:prstTrans prst="peelOff"/>
      </p:transition>
    </mc:Choice>
    <mc:Fallback xmlns="">
      <p:transition spd="slow" advClick="0"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20688"/>
            <a:ext cx="8208912" cy="6038576"/>
          </a:xfrm>
          <a:prstGeom prst="rect">
            <a:avLst/>
          </a:prstGeom>
        </p:spPr>
        <p:txBody>
          <a:bodyPr wrap="square">
            <a:spAutoFit/>
          </a:bodyPr>
          <a:lstStyle/>
          <a:p>
            <a:pPr indent="450215" algn="just">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tanlashda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maxsus</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ekspert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quyidagilarga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e’tiborni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qaratadi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Olingan ma’lumotlarning yo’nalishini aniqlaydi;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Joriy qilish va qo’llashda ilmiy – metodik jixatdan yordam beradi;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-Metodik qo’llanma, dastur va metodik tavsiyalarni nashrga tayyorlaydi va pedagogik matbuot va nashriyotlar orqali ta’lim muassasalari, tajriba -sinov uchastkalariga “qo’llash” uchun uzatadi;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-Davlat ta’lim standartlarini takomillashtirilgan varianti, modernizatsiya qilingan dasturlar, darsliklarning yangi avlodini amaliyotga kiritish bo’yicha ilg’or tajribalar majmuasini yaratadi;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-Xorijiy davlatlardagi ta’lim sohasidagi ilg’or innovatsion tajribalarni o’rganadi, taqqoslaydi va tavsiyalar tayyorlaydi;</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2099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crush"/>
      </p:transition>
    </mc:Choice>
    <mc:Fallback xmlns="">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93718"/>
            <a:ext cx="7848872" cy="5613845"/>
          </a:xfrm>
          <a:prstGeom prst="rect">
            <a:avLst/>
          </a:prstGeom>
        </p:spPr>
        <p:txBody>
          <a:bodyPr wrap="square">
            <a:spAutoFit/>
          </a:bodyPr>
          <a:lstStyle/>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-Amaliyotga tatbiq etish bo’yicha, o’qituvchilarning yangi tajribalarini o’rganish bo’yicha seminarlarni, treninglarni tashkil qiladi;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-Pedagogik innovatika bilan shug’ullanuvchi olimlar, ilmiy izlanuvchi, tadqiqotchilar bilan hamkorlik ishlarini yo’lga qo’yadi. </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-Innovatsiyalarni ta’lim jarayoniga qo’llanish dinamikasini kuzatib boradi, tahlil qiladi;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Innovatsiyaga oid Respublika ilmiy – amaliy anjumanlar, konferentsiyalar, amaliy seminarlar o’tkazadi;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Malaka oshirish institutlari, viloyat, tuman, maktab metod kabinetlariga “Ziyonet” orqali axborotlar bilan ta’minlab turadi. </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6422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fracture"/>
      </p:transition>
    </mc:Choice>
    <mc:Fallback xmlns="">
      <p:transition spd="slow" advClick="0" advTm="13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836712"/>
            <a:ext cx="7776864" cy="5719579"/>
          </a:xfrm>
          <a:prstGeom prst="rect">
            <a:avLst/>
          </a:prstGeom>
        </p:spPr>
        <p:txBody>
          <a:bodyPr wrap="square">
            <a:spAutoFit/>
          </a:bodyPr>
          <a:lstStyle/>
          <a:p>
            <a:pPr indent="450215" algn="just">
              <a:lnSpc>
                <a:spcPct val="115000"/>
              </a:lnSpc>
              <a:spcAft>
                <a:spcPts val="0"/>
              </a:spcAft>
            </a:pPr>
            <a:r>
              <a:rPr lang="uz-Cyrl-UZ" sz="3200" dirty="0">
                <a:latin typeface="Times New Roman" panose="02020603050405020304" pitchFamily="18" charset="0"/>
                <a:ea typeface="Times New Roman" panose="02020603050405020304" pitchFamily="18" charset="0"/>
                <a:cs typeface="Times New Roman" panose="02020603050405020304" pitchFamily="18" charset="0"/>
              </a:rPr>
              <a:t>Pedagogik innovatsiyalarni joriy qilishda uni to’plab, ilmiy jixatdan xulosalar tayyorlovchi bo’g’in o’rtasidagi “pedagogik matbuot” asosan nashr ishlari, ommalashtirish, keng pedagogik jamoalar, ilmiy pedagogik xodimlarga ularni yetkazish, ularning taklif – muloxazalarini olish, tajriba – sinov xulosalari asosida innovatsiyalarni yanada keng joriy etish, takomillashtirish ishlari bilan shug’ullanadi.</a:t>
            </a:r>
            <a:endParaRPr lang="ru-RU"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3658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prestige"/>
      </p:transition>
    </mc:Choice>
    <mc:Fallback xmlns="">
      <p:transition spd="slow" advClick="0" advTm="1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116632"/>
            <a:ext cx="6912768" cy="729430"/>
          </a:xfrm>
          <a:prstGeom prst="rect">
            <a:avLst/>
          </a:prstGeom>
        </p:spPr>
        <p:txBody>
          <a:bodyPr wrap="square">
            <a:spAutoFit/>
          </a:bodyPr>
          <a:lstStyle/>
          <a:p>
            <a:pPr indent="450215" algn="ctr">
              <a:lnSpc>
                <a:spcPct val="115000"/>
              </a:lnSpc>
              <a:spcAft>
                <a:spcPts val="0"/>
              </a:spcAft>
            </a:pPr>
            <a:r>
              <a:rPr lang="uz-Cyrl-UZ"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Yuqoridagilar asosida innovatsion jarayonlarni boshqarish algoritmining sxemasi quyidagicha bo’lishi mumkin:</a:t>
            </a:r>
            <a:endParaRPr lang="ru-RU" sz="16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033013533"/>
              </p:ext>
            </p:extLst>
          </p:nvPr>
        </p:nvGraphicFramePr>
        <p:xfrm>
          <a:off x="251520" y="1052735"/>
          <a:ext cx="8496943" cy="5721642"/>
        </p:xfrm>
        <a:graphic>
          <a:graphicData uri="http://schemas.openxmlformats.org/drawingml/2006/table">
            <a:tbl>
              <a:tblPr firstRow="1" firstCol="1" lastRow="1" lastCol="1" bandRow="1" bandCol="1">
                <a:tableStyleId>{5C22544A-7EE6-4342-B048-85BDC9FD1C3A}</a:tableStyleId>
              </a:tblPr>
              <a:tblGrid>
                <a:gridCol w="2723543"/>
                <a:gridCol w="5773400"/>
              </a:tblGrid>
              <a:tr h="1033898">
                <a:tc>
                  <a:txBody>
                    <a:bodyPr/>
                    <a:lstStyle/>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Tayyorlash jarayoni:</a:t>
                      </a:r>
                      <a:endParaRPr lang="ru-RU" sz="11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dirty="0">
                          <a:solidFill>
                            <a:schemeClr val="tx1"/>
                          </a:solidFill>
                          <a:effectLst/>
                          <a:latin typeface="Times New Roman" panose="02020603050405020304" pitchFamily="18" charset="0"/>
                          <a:cs typeface="Times New Roman" panose="02020603050405020304" pitchFamily="18" charset="0"/>
                        </a:rPr>
                        <a:t>tashqi tahlil</a:t>
                      </a:r>
                      <a:endParaRPr lang="ru-RU" sz="11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dirty="0">
                          <a:solidFill>
                            <a:schemeClr val="tx1"/>
                          </a:solidFill>
                          <a:effectLst/>
                          <a:latin typeface="Times New Roman" panose="02020603050405020304" pitchFamily="18" charset="0"/>
                          <a:cs typeface="Times New Roman" panose="02020603050405020304" pitchFamily="18" charset="0"/>
                        </a:rPr>
                        <a:t>ichki tahlil</a:t>
                      </a:r>
                      <a:endParaRPr lang="ru-RU" sz="1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Vazifalarni o’rganish, shakllantirilgan normativ, ta’limiy dasturlarning tahlili. Izlanayotgan, tatbiq etiladigan ishni innovatsion g’oyalar bankini yaratish. Ta’lim amaliyoti ahvoli tahlili asosida ijtimoiy talab etiladigan holat bilan qiyoslash asosida yangilanish, talab etilayotgan muammoli vaziyatni aniqlashtirish.</a:t>
                      </a:r>
                      <a:endParaRPr lang="ru-RU" sz="1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1033898">
                <a:tc>
                  <a:txBody>
                    <a:bodyPr/>
                    <a:lstStyle/>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Loyihalashtirish:</a:t>
                      </a:r>
                      <a:endParaRPr lang="ru-RU" sz="11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dirty="0">
                          <a:solidFill>
                            <a:schemeClr val="tx1"/>
                          </a:solidFill>
                          <a:effectLst/>
                          <a:latin typeface="Times New Roman" panose="02020603050405020304" pitchFamily="18" charset="0"/>
                          <a:cs typeface="Times New Roman" panose="02020603050405020304" pitchFamily="18" charset="0"/>
                        </a:rPr>
                        <a:t>andoza–me’yorlarini tatbiq etilayotgan ideal mahsulot</a:t>
                      </a:r>
                      <a:r>
                        <a:rPr lang="en-US" sz="1200" dirty="0">
                          <a:solidFill>
                            <a:schemeClr val="tx1"/>
                          </a:solidFill>
                          <a:effectLst/>
                          <a:latin typeface="Times New Roman" panose="02020603050405020304" pitchFamily="18" charset="0"/>
                          <a:cs typeface="Times New Roman" panose="02020603050405020304" pitchFamily="18" charset="0"/>
                        </a:rPr>
                        <a:t>.</a:t>
                      </a:r>
                      <a:endParaRPr lang="ru-RU" sz="1100" dirty="0">
                        <a:solidFill>
                          <a:schemeClr val="tx1"/>
                        </a:solidFill>
                        <a:effectLst/>
                        <a:latin typeface="Times New Roman" panose="02020603050405020304" pitchFamily="18" charset="0"/>
                        <a:cs typeface="Times New Roman" panose="02020603050405020304" pitchFamily="18" charset="0"/>
                      </a:endParaRPr>
                    </a:p>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 </a:t>
                      </a:r>
                      <a:endParaRPr lang="ru-RU" sz="1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Etalonni tuzish, ya’ni qayta yaratilayotgan pedagogik – amaliyotni modelini yaratish (andoza - me’yori). Amalga oshirish mumkin bo’lgan g’oyani izlash, tavsiyalar yaratish (ya’ni yangi ilmiy mahsulotni yaratish asosida ta’lim jarayonini optimallashtirishni muammolarini hal etish orqali amalga oshirish).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689265">
                <a:tc>
                  <a:txBody>
                    <a:bodyPr/>
                    <a:lstStyle/>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Dasturlash:</a:t>
                      </a:r>
                      <a:endParaRPr lang="ru-RU" sz="11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dirty="0">
                          <a:solidFill>
                            <a:schemeClr val="tx1"/>
                          </a:solidFill>
                          <a:effectLst/>
                          <a:latin typeface="Times New Roman" panose="02020603050405020304" pitchFamily="18" charset="0"/>
                          <a:cs typeface="Times New Roman" panose="02020603050405020304" pitchFamily="18" charset="0"/>
                        </a:rPr>
                        <a:t>kompleks dastur;</a:t>
                      </a:r>
                      <a:endParaRPr lang="ru-RU" sz="11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dirty="0">
                          <a:solidFill>
                            <a:schemeClr val="tx1"/>
                          </a:solidFill>
                          <a:effectLst/>
                          <a:latin typeface="Times New Roman" panose="02020603050405020304" pitchFamily="18" charset="0"/>
                          <a:cs typeface="Times New Roman" panose="02020603050405020304" pitchFamily="18" charset="0"/>
                        </a:rPr>
                        <a:t>dastur </a:t>
                      </a:r>
                      <a:r>
                        <a:rPr lang="uz-Cyrl-UZ" sz="1200" dirty="0" smtClean="0">
                          <a:solidFill>
                            <a:schemeClr val="tx1"/>
                          </a:solidFill>
                          <a:effectLst/>
                          <a:latin typeface="Times New Roman" panose="02020603050405020304" pitchFamily="18" charset="0"/>
                          <a:cs typeface="Times New Roman" panose="02020603050405020304" pitchFamily="18" charset="0"/>
                        </a:rPr>
                        <a:t>qism</a:t>
                      </a:r>
                      <a:r>
                        <a:rPr lang="en-US" sz="1200" dirty="0" smtClean="0">
                          <a:solidFill>
                            <a:schemeClr val="tx1"/>
                          </a:solidFill>
                          <a:effectLst/>
                          <a:latin typeface="Times New Roman" panose="02020603050405020304" pitchFamily="18" charset="0"/>
                          <a:cs typeface="Times New Roman" panose="02020603050405020304" pitchFamily="18" charset="0"/>
                        </a:rPr>
                        <a:t>a</a:t>
                      </a:r>
                      <a:r>
                        <a:rPr lang="uz-Cyrl-UZ" sz="1200" dirty="0" smtClean="0">
                          <a:solidFill>
                            <a:schemeClr val="tx1"/>
                          </a:solidFill>
                          <a:effectLst/>
                          <a:latin typeface="Times New Roman" panose="02020603050405020304" pitchFamily="18" charset="0"/>
                          <a:cs typeface="Times New Roman" panose="02020603050405020304" pitchFamily="18" charset="0"/>
                        </a:rPr>
                        <a:t>lari</a:t>
                      </a:r>
                      <a:r>
                        <a:rPr lang="uz-Cyrl-UZ" sz="1200" dirty="0">
                          <a:solidFill>
                            <a:schemeClr val="tx1"/>
                          </a:solidFill>
                          <a:effectLst/>
                          <a:latin typeface="Times New Roman" panose="02020603050405020304" pitchFamily="18" charset="0"/>
                          <a:cs typeface="Times New Roman" panose="02020603050405020304" pitchFamily="18" charset="0"/>
                        </a:rPr>
                        <a:t>.</a:t>
                      </a:r>
                      <a:endParaRPr lang="ru-RU" sz="1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Kompleks dasturni ishlab chiqish (rivojlantirish), unda innovatsion jarayonni bosqichma – bosqich rivojlanish qonuniyatlarini namoyon qilish: ishlanma, moslama, tatbiqi, tarqatish va boshqalar.</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879184">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Tashkil etish:</a:t>
                      </a:r>
                      <a:endParaRPr lang="ru-RU" sz="11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a:solidFill>
                            <a:schemeClr val="tx1"/>
                          </a:solidFill>
                          <a:effectLst/>
                          <a:latin typeface="Times New Roman" panose="02020603050405020304" pitchFamily="18" charset="0"/>
                          <a:cs typeface="Times New Roman" panose="02020603050405020304" pitchFamily="18" charset="0"/>
                        </a:rPr>
                        <a:t>ishlanma;</a:t>
                      </a:r>
                      <a:endParaRPr lang="ru-RU" sz="11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a:solidFill>
                            <a:schemeClr val="tx1"/>
                          </a:solidFill>
                          <a:effectLst/>
                          <a:latin typeface="Times New Roman" panose="02020603050405020304" pitchFamily="18" charset="0"/>
                          <a:cs typeface="Times New Roman" panose="02020603050405020304" pitchFamily="18" charset="0"/>
                        </a:rPr>
                        <a:t>qo’llanma.</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marL="342900" lvl="0" indent="-342900" algn="just">
                        <a:lnSpc>
                          <a:spcPct val="115000"/>
                        </a:lnSpc>
                        <a:spcAft>
                          <a:spcPts val="0"/>
                        </a:spcAft>
                        <a:buFont typeface="Times New Roman" panose="02020603050405020304" pitchFamily="18" charset="0"/>
                        <a:buChar char="-"/>
                        <a:tabLst>
                          <a:tab pos="457200" algn="l"/>
                        </a:tabLst>
                      </a:pPr>
                      <a:r>
                        <a:rPr lang="uz-Cyrl-UZ" sz="1200">
                          <a:solidFill>
                            <a:schemeClr val="tx1"/>
                          </a:solidFill>
                          <a:effectLst/>
                          <a:latin typeface="Times New Roman" panose="02020603050405020304" pitchFamily="18" charset="0"/>
                          <a:cs typeface="Times New Roman" panose="02020603050405020304" pitchFamily="18" charset="0"/>
                        </a:rPr>
                        <a:t>Resurs ta’minoti (didaktik, moddiy, axborot ta’minoti);</a:t>
                      </a:r>
                      <a:endParaRPr lang="ru-RU" sz="11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a:solidFill>
                            <a:schemeClr val="tx1"/>
                          </a:solidFill>
                          <a:effectLst/>
                          <a:latin typeface="Times New Roman" panose="02020603050405020304" pitchFamily="18" charset="0"/>
                          <a:cs typeface="Times New Roman" panose="02020603050405020304" pitchFamily="18" charset="0"/>
                        </a:rPr>
                        <a:t>Metodik, psixologik, tatbiq etish sub’ektlarini tashkiliy tayyorlash;</a:t>
                      </a:r>
                      <a:endParaRPr lang="ru-RU" sz="11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7200" algn="l"/>
                        </a:tabLst>
                      </a:pPr>
                      <a:r>
                        <a:rPr lang="uz-Cyrl-UZ" sz="1200">
                          <a:solidFill>
                            <a:schemeClr val="tx1"/>
                          </a:solidFill>
                          <a:effectLst/>
                          <a:latin typeface="Times New Roman" panose="02020603050405020304" pitchFamily="18" charset="0"/>
                          <a:cs typeface="Times New Roman" panose="02020603050405020304" pitchFamily="18" charset="0"/>
                        </a:rPr>
                        <a:t>Yangilikni tatbiq etuvchi muammolar va ishlab chiqaruvchilari bilan aloqa o’rnatish.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689265">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Nazorat tuzatishlar</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Yangilikni tatbiq etishda uni natijalarini aniqlash maqsadida joriy, oraliq va yakuniy nazoratlar olib borish. Jarayonda natijalari bo’yicha chetga og’ishlarni o’z vaqtida tuzatish va bartaraf etib borish.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879184">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Eksperiment o’tkazish, me’yorlashtirish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Yangilikni tatbiq etish mumammolari bo’yicha boshqaruv qarorlarini ishlab chiqish. Natijalar bo’yicha yangiliklarni amaliyotga keng ko’lamda tarqatishni maqsadga muvofiqligini muhokama etish va ekspert xulosalar chiqarish. Yangilikni amaliyotga ommaviy tarqatish bo’yicha takliflar tayyorlash.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516948">
                <a:tc>
                  <a:txBody>
                    <a:bodyPr/>
                    <a:lstStyle/>
                    <a:p>
                      <a:pPr algn="just">
                        <a:lnSpc>
                          <a:spcPct val="115000"/>
                        </a:lnSpc>
                        <a:spcAft>
                          <a:spcPts val="0"/>
                        </a:spcAft>
                      </a:pPr>
                      <a:r>
                        <a:rPr lang="uz-Cyrl-UZ" sz="1200">
                          <a:solidFill>
                            <a:schemeClr val="tx1"/>
                          </a:solidFill>
                          <a:effectLst/>
                          <a:latin typeface="Times New Roman" panose="02020603050405020304" pitchFamily="18" charset="0"/>
                          <a:cs typeface="Times New Roman" panose="02020603050405020304" pitchFamily="18" charset="0"/>
                        </a:rPr>
                        <a:t>Umumlashtirish va tarqatish</a:t>
                      </a:r>
                      <a:endParaRPr lang="ru-RU" sz="11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dirty="0">
                          <a:solidFill>
                            <a:schemeClr val="tx1"/>
                          </a:solidFill>
                          <a:effectLst/>
                          <a:latin typeface="Times New Roman" panose="02020603050405020304" pitchFamily="18" charset="0"/>
                          <a:cs typeface="Times New Roman" panose="02020603050405020304" pitchFamily="18" charset="0"/>
                        </a:rPr>
                        <a:t>Ta’lim muassasasi rivojlanishi xususiyatiga qarab, yangilikni ta’lim sohasiga keng joriy qilish va uni natijasini ta’lim amaliyotiga keng tarqatish va joriy qilish.</a:t>
                      </a:r>
                      <a:endParaRPr lang="ru-RU" sz="1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bl>
          </a:graphicData>
        </a:graphic>
      </p:graphicFrame>
    </p:spTree>
    <p:extLst>
      <p:ext uri="{BB962C8B-B14F-4D97-AF65-F5344CB8AC3E}">
        <p14:creationId xmlns:p14="http://schemas.microsoft.com/office/powerpoint/2010/main" val="107954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wind"/>
      </p:transition>
    </mc:Choice>
    <mc:Fallback xmlns="">
      <p:transition spd="slow" advClick="0" advTm="13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0"/>
            <a:ext cx="6984776" cy="923330"/>
          </a:xfrm>
          <a:prstGeom prst="rect">
            <a:avLst/>
          </a:prstGeom>
          <a:solidFill>
            <a:schemeClr val="accent2"/>
          </a:solidFill>
        </p:spPr>
        <p:txBody>
          <a:bodyPr wrap="square">
            <a:spAutoFit/>
          </a:bodyPr>
          <a:lstStyle/>
          <a:p>
            <a:r>
              <a:rPr lang="uz-Cyrl-UZ" dirty="0">
                <a:latin typeface="Times New Roman" panose="02020603050405020304" pitchFamily="18" charset="0"/>
                <a:ea typeface="Times New Roman" panose="02020603050405020304" pitchFamily="18" charset="0"/>
                <a:cs typeface="Times New Roman" panose="02020603050405020304" pitchFamily="18" charset="0"/>
              </a:rPr>
              <a:t> Yuqorida bosqichlar natijalariga qarab, yangiliklar bankini yaratib boriladi. Endi ta’lim muassasalarida yangiliklarni ishlab chiqish va tatbiq etish bosqichlarini ko’rib chiqamiz. U quyidagi ko’rinishda bo’ladi:</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909267884"/>
              </p:ext>
            </p:extLst>
          </p:nvPr>
        </p:nvGraphicFramePr>
        <p:xfrm>
          <a:off x="107504" y="932877"/>
          <a:ext cx="8856983" cy="5944657"/>
        </p:xfrm>
        <a:graphic>
          <a:graphicData uri="http://schemas.openxmlformats.org/drawingml/2006/table">
            <a:tbl>
              <a:tblPr firstRow="1" firstCol="1" lastRow="1" lastCol="1" bandRow="1" bandCol="1">
                <a:tableStyleId>{5C22544A-7EE6-4342-B048-85BDC9FD1C3A}</a:tableStyleId>
              </a:tblPr>
              <a:tblGrid>
                <a:gridCol w="2838948"/>
                <a:gridCol w="6018035"/>
              </a:tblGrid>
              <a:tr h="266233">
                <a:tc>
                  <a:txBody>
                    <a:bodyPr/>
                    <a:lstStyle/>
                    <a:p>
                      <a:pPr algn="just">
                        <a:lnSpc>
                          <a:spcPct val="115000"/>
                        </a:lnSpc>
                        <a:spcAft>
                          <a:spcPts val="0"/>
                        </a:spcAft>
                      </a:pPr>
                      <a:r>
                        <a:rPr lang="uz-Cyrl-UZ" sz="1200" dirty="0">
                          <a:effectLst/>
                        </a:rPr>
                        <a:t>Innovatsion jarayonning bosqichlari</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Innovatsion jarayonni boshqarish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532466">
                <a:tc>
                  <a:txBody>
                    <a:bodyPr/>
                    <a:lstStyle/>
                    <a:p>
                      <a:pPr algn="just">
                        <a:lnSpc>
                          <a:spcPct val="115000"/>
                        </a:lnSpc>
                        <a:spcAft>
                          <a:spcPts val="0"/>
                        </a:spcAft>
                      </a:pPr>
                      <a:r>
                        <a:rPr lang="uz-Cyrl-UZ" sz="1200">
                          <a:effectLst/>
                        </a:rPr>
                        <a:t>Innovatsiyalarning tug’ilishi extiyojining zaruriyati va uning imkoniyatlarini aniqlash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dirty="0">
                          <a:effectLst/>
                        </a:rPr>
                        <a:t>Muammoning tug’ilishi, unga xalaqit beruvchi to’siqlar, maqsadni amalga oshirishga qarshiliklarni yengib o’tish, kichik tadqiqotlar, tahlillar, hoxish va natijalar orasidagi farqlarni aniqlash. O’zgarishlarning extiyojiy holatini shakllantirish.</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399350">
                <a:tc>
                  <a:txBody>
                    <a:bodyPr/>
                    <a:lstStyle/>
                    <a:p>
                      <a:pPr algn="just">
                        <a:lnSpc>
                          <a:spcPct val="115000"/>
                        </a:lnSpc>
                        <a:spcAft>
                          <a:spcPts val="0"/>
                        </a:spcAft>
                      </a:pPr>
                      <a:r>
                        <a:rPr lang="uz-Cyrl-UZ" sz="1200">
                          <a:effectLst/>
                        </a:rPr>
                        <a:t>Kerakli yangilikni izlash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O’qituvchi va tegishli mutaxassislar ishtirokida ijodiy guruhni shakllantirish. Ular orasida innovatsiyalarni, adabiyotlarni, ilg’or tajribalarni o’rganish bo’yicha vazifalarni taqsimlash.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532466">
                <a:tc>
                  <a:txBody>
                    <a:bodyPr/>
                    <a:lstStyle/>
                    <a:p>
                      <a:pPr algn="just">
                        <a:lnSpc>
                          <a:spcPct val="115000"/>
                        </a:lnSpc>
                        <a:spcAft>
                          <a:spcPts val="0"/>
                        </a:spcAft>
                      </a:pPr>
                      <a:r>
                        <a:rPr lang="uz-Cyrl-UZ" sz="1200">
                          <a:effectLst/>
                        </a:rPr>
                        <a:t>Innovatsiyani tanlash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Ijodiy guruh ishtirokida keng muhokama asosida, aktualligiga qarab zaruriy variantni tanlash, natija beradigan yangilikni, metodik jihatdan ishlanganlarini, tatbiq etish muddatlarini, normativ – huquqiy, me’yoriy bazalarini belgilab olish.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266233">
                <a:tc>
                  <a:txBody>
                    <a:bodyPr/>
                    <a:lstStyle/>
                    <a:p>
                      <a:pPr algn="just">
                        <a:lnSpc>
                          <a:spcPct val="115000"/>
                        </a:lnSpc>
                        <a:spcAft>
                          <a:spcPts val="0"/>
                        </a:spcAft>
                      </a:pPr>
                      <a:r>
                        <a:rPr lang="uz-Cyrl-UZ" sz="1200">
                          <a:effectLst/>
                        </a:rPr>
                        <a:t>Innovatorlarni tayyorlash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O’z hoxish va istaklariga ko’ra ijodiy guruh qatnashchilarini tanlash. Ijodiy guruh a’zolarini o’qitish.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798699">
                <a:tc>
                  <a:txBody>
                    <a:bodyPr/>
                    <a:lstStyle/>
                    <a:p>
                      <a:pPr algn="just">
                        <a:lnSpc>
                          <a:spcPct val="115000"/>
                        </a:lnSpc>
                        <a:spcAft>
                          <a:spcPts val="0"/>
                        </a:spcAft>
                      </a:pPr>
                      <a:r>
                        <a:rPr lang="uz-Cyrl-UZ" sz="1200">
                          <a:effectLst/>
                        </a:rPr>
                        <a:t>Yangilikni ishlab chiqish, loyihalash, maqsadni aniqlash, mazmunni ishlab chiqish,mezonlarni belgilash bo’yicha innovatsiyani baholash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O’quv rejalariga o’zgartirishlarni kiritish, seminarlar o’tkazish, tajriba – sinov ishlari dasturlarini yaratish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532466">
                <a:tc>
                  <a:txBody>
                    <a:bodyPr/>
                    <a:lstStyle/>
                    <a:p>
                      <a:pPr algn="just">
                        <a:lnSpc>
                          <a:spcPct val="115000"/>
                        </a:lnSpc>
                        <a:spcAft>
                          <a:spcPts val="0"/>
                        </a:spcAft>
                      </a:pPr>
                      <a:r>
                        <a:rPr lang="uz-Cyrl-UZ" sz="1200">
                          <a:effectLst/>
                        </a:rPr>
                        <a:t>Tajriba – sinovlar asosida tekshirish</a:t>
                      </a:r>
                      <a:r>
                        <a:rPr lang="en-US" sz="1200">
                          <a:effectLst/>
                        </a:rPr>
                        <a:t>.</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Tajriba – sinovni tahlil etish, nazorat etish, dasturlarga zaruriy tuzatishlarni kiritish. Ped.jamoaga ishning borishi bo’yicha axborot berish, metodik yordam va psixologik qo’llab – quvvatlash.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399350">
                <a:tc>
                  <a:txBody>
                    <a:bodyPr/>
                    <a:lstStyle/>
                    <a:p>
                      <a:pPr algn="just">
                        <a:lnSpc>
                          <a:spcPct val="115000"/>
                        </a:lnSpc>
                        <a:spcAft>
                          <a:spcPts val="0"/>
                        </a:spcAft>
                      </a:pPr>
                      <a:r>
                        <a:rPr lang="uz-Cyrl-UZ" sz="1200">
                          <a:effectLst/>
                        </a:rPr>
                        <a:t>Turli ob’ektlarda yangiliklarni qayta takroriy sinab chiqish.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Yuqori natijalarni va uning qat’iyligini sinash maqsadida qo’llanish doirasini kengaytirish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133117">
                <a:tc>
                  <a:txBody>
                    <a:bodyPr/>
                    <a:lstStyle/>
                    <a:p>
                      <a:pPr algn="just">
                        <a:lnSpc>
                          <a:spcPct val="115000"/>
                        </a:lnSpc>
                        <a:spcAft>
                          <a:spcPts val="0"/>
                        </a:spcAft>
                      </a:pPr>
                      <a:r>
                        <a:rPr lang="uz-Cyrl-UZ" sz="1200">
                          <a:effectLst/>
                        </a:rPr>
                        <a:t>Tavsiyalarni ishlab chiqish</a:t>
                      </a:r>
                      <a:r>
                        <a:rPr lang="en-US" sz="1200">
                          <a:effectLst/>
                        </a:rPr>
                        <a:t>.</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a:effectLst/>
                        </a:rPr>
                        <a:t>Yangiliklarning axborot, didaktik, metodik ta’minotini yaratish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266233">
                <a:tc>
                  <a:txBody>
                    <a:bodyPr/>
                    <a:lstStyle/>
                    <a:p>
                      <a:pPr algn="just">
                        <a:lnSpc>
                          <a:spcPct val="115000"/>
                        </a:lnSpc>
                        <a:spcAft>
                          <a:spcPts val="0"/>
                        </a:spcAft>
                      </a:pPr>
                      <a:r>
                        <a:rPr lang="uz-Cyrl-UZ" sz="1200">
                          <a:effectLst/>
                        </a:rPr>
                        <a:t>Yangiliklarni kundalik amaliyotga kirgizish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dirty="0">
                          <a:effectLst/>
                        </a:rPr>
                        <a:t>Yangilikni tarqatish</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r h="399350">
                <a:tc>
                  <a:txBody>
                    <a:bodyPr/>
                    <a:lstStyle/>
                    <a:p>
                      <a:pPr algn="just">
                        <a:lnSpc>
                          <a:spcPct val="115000"/>
                        </a:lnSpc>
                        <a:spcAft>
                          <a:spcPts val="0"/>
                        </a:spcAft>
                      </a:pPr>
                      <a:r>
                        <a:rPr lang="uz-Cyrl-UZ" sz="1200">
                          <a:effectLst/>
                        </a:rPr>
                        <a:t>Yangiliklarni amaliyotga keng yoyish mexanizmini ishlab chiqish</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200" dirty="0">
                          <a:effectLst/>
                        </a:rPr>
                        <a:t>Joriy nazorat, sharoitga moslashtirish shartlarini ishlab chiqish, moderenizatsiya qilish, extiyoj va zaruriyatga ko’ra qo’llash, ommalashtirish yoki e’tiroz qabul qilish.</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3408" marR="43408" marT="0" marB="0"/>
                </a:tc>
              </a:tr>
            </a:tbl>
          </a:graphicData>
        </a:graphic>
      </p:graphicFrame>
    </p:spTree>
    <p:extLst>
      <p:ext uri="{BB962C8B-B14F-4D97-AF65-F5344CB8AC3E}">
        <p14:creationId xmlns:p14="http://schemas.microsoft.com/office/powerpoint/2010/main" val="9201936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3000">
        <p15:prstTrans prst="curtains"/>
      </p:transition>
    </mc:Choice>
    <mc:Fallback xmlns="">
      <p:transition spd="slow" advClick="0" advTm="13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196752"/>
            <a:ext cx="7848872" cy="4693593"/>
          </a:xfrm>
          <a:prstGeom prst="rect">
            <a:avLst/>
          </a:prstGeom>
        </p:spPr>
        <p:txBody>
          <a:bodyPr wrap="square">
            <a:spAutoFit/>
          </a:bodyPr>
          <a:lstStyle/>
          <a:p>
            <a:pPr algn="just">
              <a:lnSpc>
                <a:spcPct val="115000"/>
              </a:lnSpc>
              <a:spcAft>
                <a:spcPts val="0"/>
              </a:spcAft>
            </a:pP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4. Innovatsion faoliyatda o’qituvchi va o’quvchilarning munosabatlari: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O’qituvchi bilimni tashuvchi, yetkazuvchi emas, o’quvchini o’qishi, bilim olishida yordamchi, maslahatchi, tashkilotchi rahbarga aylanadi;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O’qituvchi konstruktorlash, loyihalash, algoritmlash, modullashtirish, atroflicha fikrlash sharoitida ish yuritadi;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O’quv jarayoni ikki tomonlama faol ish yuritishga o’rganishga odatlantiriladi;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-O’quvchini o’zini – o’zi o’qitish, faollikda, yakka, juft, kichik, katta guruhlarda ishlashga muhit yaratishi, o’quv jarayonini individuallashtirish kerak. Shu holatlarda o’quv mazmunini, DTS talablarini to’la o’zlashtirish kafolatlanadi.</a:t>
            </a:r>
            <a:endParaRPr lang="ru-RU"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6864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drape"/>
      </p:transition>
    </mc:Choice>
    <mc:Fallback xmlns="">
      <p:transition spd="slow" advClick="0" advTm="13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80728"/>
            <a:ext cx="7128792" cy="5047536"/>
          </a:xfrm>
          <a:prstGeom prst="rect">
            <a:avLst/>
          </a:prstGeom>
        </p:spPr>
        <p:txBody>
          <a:bodyPr wrap="square">
            <a:spAutoFit/>
          </a:bodyPr>
          <a:lstStyle/>
          <a:p>
            <a:pPr indent="450215" algn="just">
              <a:lnSpc>
                <a:spcPct val="115000"/>
              </a:lnSpc>
              <a:spcAft>
                <a:spcPts val="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Agar innovatsiyalarni ta’lim jarayoniga qo’llashni yo’lga qo’ysak:o’qituvchilarning yangilikka intiluvchanligi, ularni izlab topish, ta’lim jarayoniga qo’llash, ko’nikma, malakalari shakllanadi.Uzluksiz o’z ustida ishlab, yangiliklarni pedagogik faoliyatiga tizimli olib kirish ko’nikmasi shakllanadi. Innovatsiyalar, ilg’or pedagogik texnologiya, loyihalash, interfaol, modulli ta’lim muhitida ish yuritadi.O’quvchini faol qatnashishga, o’z fikrini bildirishga ijodiy muhit yaratadi.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O’quvchilarni o’quv jarayonining harakatlantiruvchi kuchiga aylantiradi. Bu esa ta’limda sifat va samaradorlikni ta’minlaydi.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Innovatsiyalarni pedagogik jarayonga kiritish yo’llarini yana bir yodga solamiz:-yangi g’oyalarni shakllantirish;-kontseptsiyasini ishlab chiqish;-dastur yaratish;-ijro mexanizmini ishlash;-amaliyotga joriy etish.</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6722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3000">
        <p15:prstTrans prst="fallOver"/>
      </p:transition>
    </mc:Choice>
    <mc:Fallback xmlns="">
      <p:transition spd="slow" advClick="0" advTm="13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80728"/>
            <a:ext cx="7704856" cy="5613845"/>
          </a:xfrm>
          <a:prstGeom prst="rect">
            <a:avLst/>
          </a:prstGeom>
        </p:spPr>
        <p:txBody>
          <a:bodyPr wrap="square">
            <a:spAutoFit/>
          </a:bodyPr>
          <a:lstStyle/>
          <a:p>
            <a:pPr indent="450215" algn="just">
              <a:lnSpc>
                <a:spcPct val="115000"/>
              </a:lnSpc>
              <a:spcAft>
                <a:spcPts val="0"/>
              </a:spcAft>
            </a:pPr>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Innovatsion ish formalari (ko’rinishlari</a:t>
            </a: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yangilikning taqdimoti</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ilg’or innovatsion tajribaning namoyishi</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o’qituvchi ustaxonasida usta – shogirdlik</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innovatsion rejimidagi dars namunalari</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trening, seminar, ish namunalarini ko’rsatish.</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Innovatsion ishni baholash</a:t>
            </a: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innovatsion ishning dolzarbligi;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ishni naqadar yangiligi</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-kontseptualligi;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ilmiy-nazariy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-amaliy-qiymati</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;-yaxlitligi;-yangi g’oyaning ilgari surilganligi;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texnologik xaritasi;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pirovard natijasi.</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5798067"/>
      </p:ext>
    </p:extLst>
  </p:cSld>
  <p:clrMapOvr>
    <a:masterClrMapping/>
  </p:clrMapOvr>
  <mc:AlternateContent xmlns:mc="http://schemas.openxmlformats.org/markup-compatibility/2006" xmlns:p14="http://schemas.microsoft.com/office/powerpoint/2010/main">
    <mc:Choice Requires="p14">
      <p:transition spd="slow" advClick="0" advTm="13000">
        <p14:flash/>
      </p:transition>
    </mc:Choice>
    <mc:Fallback xmlns="">
      <p:transition spd="slow" advClick="0" advTm="13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p:transition spd="med" advClick="0" advTm="10698">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5913</TotalTime>
  <Words>2198</Words>
  <Application>Microsoft Office PowerPoint</Application>
  <PresentationFormat>Экран (4:3)</PresentationFormat>
  <Paragraphs>193</Paragraphs>
  <Slides>31</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31</vt:i4>
      </vt:variant>
    </vt:vector>
  </HeadingPairs>
  <TitlesOfParts>
    <vt:vector size="40" baseType="lpstr">
      <vt:lpstr>Aharoni</vt:lpstr>
      <vt:lpstr>Algerian</vt:lpstr>
      <vt:lpstr>Arial</vt:lpstr>
      <vt:lpstr>Arial Black</vt:lpstr>
      <vt:lpstr>Calibri</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304</cp:revision>
  <dcterms:created xsi:type="dcterms:W3CDTF">2017-11-10T07:08:34Z</dcterms:created>
  <dcterms:modified xsi:type="dcterms:W3CDTF">2019-04-12T10:44:33Z</dcterms:modified>
</cp:coreProperties>
</file>