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335" r:id="rId2"/>
    <p:sldId id="353" r:id="rId3"/>
    <p:sldId id="369"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84" r:id="rId19"/>
    <p:sldId id="385" r:id="rId20"/>
    <p:sldId id="386" r:id="rId21"/>
    <p:sldId id="387" r:id="rId22"/>
    <p:sldId id="388" r:id="rId23"/>
    <p:sldId id="389" r:id="rId24"/>
    <p:sldId id="390" r:id="rId25"/>
    <p:sldId id="391" r:id="rId26"/>
    <p:sldId id="392" r:id="rId27"/>
    <p:sldId id="393" r:id="rId28"/>
    <p:sldId id="394" r:id="rId29"/>
    <p:sldId id="395" r:id="rId30"/>
  </p:sldIdLst>
  <p:sldSz cx="9144000" cy="6858000" type="screen4x3"/>
  <p:notesSz cx="6858000" cy="9144000"/>
  <p:custDataLst>
    <p:tags r:id="rId32"/>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5FF"/>
    <a:srgbClr val="FFFFFF"/>
    <a:srgbClr val="000000"/>
    <a:srgbClr val="EC2C06"/>
    <a:srgbClr val="333333"/>
    <a:srgbClr val="0A75C0"/>
    <a:srgbClr val="6FB9D7"/>
    <a:srgbClr val="808080"/>
    <a:srgbClr val="969696"/>
    <a:srgbClr val="FF7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2998" autoAdjust="0"/>
  </p:normalViewPr>
  <p:slideViewPr>
    <p:cSldViewPr>
      <p:cViewPr varScale="1">
        <p:scale>
          <a:sx n="113" d="100"/>
          <a:sy n="113" d="100"/>
        </p:scale>
        <p:origin x="1452" y="138"/>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0D64F5-7815-45F0-813E-93454B135B0F}" type="doc">
      <dgm:prSet loTypeId="urn:microsoft.com/office/officeart/2005/8/layout/chevron2" loCatId="list" qsTypeId="urn:microsoft.com/office/officeart/2005/8/quickstyle/3d9" qsCatId="3D" csTypeId="urn:microsoft.com/office/officeart/2005/8/colors/accent1_2" csCatId="accent1" phldr="1"/>
      <dgm:spPr/>
      <dgm:t>
        <a:bodyPr/>
        <a:lstStyle/>
        <a:p>
          <a:endParaRPr lang="ru-RU"/>
        </a:p>
      </dgm:t>
    </dgm:pt>
    <dgm:pt modelId="{6433326A-4E6F-441C-BF41-AC3B1C88855A}">
      <dgm:prSet phldrT="[Текст]"/>
      <dgm:spPr/>
      <dgm:t>
        <a:bodyPr/>
        <a:lstStyle/>
        <a:p>
          <a:r>
            <a:rPr lang="ru-RU" dirty="0" smtClean="0"/>
            <a:t>1</a:t>
          </a:r>
          <a:endParaRPr lang="ru-RU" dirty="0"/>
        </a:p>
      </dgm:t>
    </dgm:pt>
    <dgm:pt modelId="{978172A1-91A3-4A97-A5FC-F232483FEFE3}" type="parTrans" cxnId="{80C7F757-B3A7-4541-9064-5C22D8F26359}">
      <dgm:prSet/>
      <dgm:spPr/>
      <dgm:t>
        <a:bodyPr/>
        <a:lstStyle/>
        <a:p>
          <a:endParaRPr lang="ru-RU"/>
        </a:p>
      </dgm:t>
    </dgm:pt>
    <dgm:pt modelId="{4FEB44EE-7E55-4EFF-B320-50E4521C5F01}" type="sibTrans" cxnId="{80C7F757-B3A7-4541-9064-5C22D8F26359}">
      <dgm:prSet/>
      <dgm:spPr/>
      <dgm:t>
        <a:bodyPr/>
        <a:lstStyle/>
        <a:p>
          <a:endParaRPr lang="ru-RU"/>
        </a:p>
      </dgm:t>
    </dgm:pt>
    <dgm:pt modelId="{8EE7F79F-06F7-4607-8049-57393C6C9259}">
      <dgm:prSet phldrT="[Текст]"/>
      <dgm:spPr/>
      <dgm:t>
        <a:bodyPr/>
        <a:lstStyle/>
        <a:p>
          <a:r>
            <a:rPr lang="uz-Cyrl-UZ" dirty="0" smtClean="0">
              <a:latin typeface="Times New Roman" pitchFamily="18" charset="0"/>
              <a:cs typeface="Times New Roman" pitchFamily="18" charset="0"/>
            </a:rPr>
            <a:t>Interfaol ta’lim metodlari va ulardan foydalanish tartibi. </a:t>
          </a:r>
          <a:endParaRPr lang="ru-RU" dirty="0"/>
        </a:p>
      </dgm:t>
    </dgm:pt>
    <dgm:pt modelId="{BB1A7034-9AA2-469E-92F8-6F14A0CBD9D5}" type="sibTrans" cxnId="{8DBA30B2-31E4-4E40-86BB-470418678713}">
      <dgm:prSet/>
      <dgm:spPr/>
      <dgm:t>
        <a:bodyPr/>
        <a:lstStyle/>
        <a:p>
          <a:endParaRPr lang="ru-RU"/>
        </a:p>
      </dgm:t>
    </dgm:pt>
    <dgm:pt modelId="{6ADB6BB4-2DA1-43AB-ABFE-0354191892EA}" type="parTrans" cxnId="{8DBA30B2-31E4-4E40-86BB-470418678713}">
      <dgm:prSet/>
      <dgm:spPr/>
      <dgm:t>
        <a:bodyPr/>
        <a:lstStyle/>
        <a:p>
          <a:endParaRPr lang="ru-RU"/>
        </a:p>
      </dgm:t>
    </dgm:pt>
    <dgm:pt modelId="{303ACE82-CD92-446D-8178-B7A48A3F248C}">
      <dgm:prSet phldrT="[Текст]"/>
      <dgm:spPr/>
      <dgm:t>
        <a:bodyPr/>
        <a:lstStyle/>
        <a:p>
          <a:r>
            <a:rPr lang="en-US" dirty="0" smtClean="0"/>
            <a:t>2</a:t>
          </a:r>
          <a:endParaRPr lang="ru-RU" dirty="0"/>
        </a:p>
      </dgm:t>
    </dgm:pt>
    <dgm:pt modelId="{D1FEFC9C-8A9F-4FA9-92FB-850AA2F33F44}" type="sibTrans" cxnId="{16214F98-BAAD-4D1C-84DA-58B9D66C1C11}">
      <dgm:prSet/>
      <dgm:spPr/>
      <dgm:t>
        <a:bodyPr/>
        <a:lstStyle/>
        <a:p>
          <a:endParaRPr lang="ru-RU"/>
        </a:p>
      </dgm:t>
    </dgm:pt>
    <dgm:pt modelId="{6A9FD30B-FABD-4A53-AF13-3BC587EA1612}" type="parTrans" cxnId="{16214F98-BAAD-4D1C-84DA-58B9D66C1C11}">
      <dgm:prSet/>
      <dgm:spPr/>
      <dgm:t>
        <a:bodyPr/>
        <a:lstStyle/>
        <a:p>
          <a:endParaRPr lang="ru-RU"/>
        </a:p>
      </dgm:t>
    </dgm:pt>
    <dgm:pt modelId="{0D496340-88C0-40CF-8920-24C03C44A44D}">
      <dgm:prSet/>
      <dgm:spPr/>
      <dgm:t>
        <a:bodyPr/>
        <a:lstStyle/>
        <a:p>
          <a:r>
            <a:rPr lang="uz-Cyrl-UZ" smtClean="0">
              <a:latin typeface="Times New Roman" pitchFamily="18" charset="0"/>
              <a:cs typeface="Times New Roman" pitchFamily="18" charset="0"/>
            </a:rPr>
            <a:t>didaktik  mohiyati</a:t>
          </a:r>
          <a:endParaRPr lang="ru-RU" dirty="0"/>
        </a:p>
      </dgm:t>
    </dgm:pt>
    <dgm:pt modelId="{731C49CE-3CEB-4A20-AAE2-26E2DE6C22CB}" type="sibTrans" cxnId="{775573B3-0274-4C1F-A615-7884EBFAD4A2}">
      <dgm:prSet/>
      <dgm:spPr/>
      <dgm:t>
        <a:bodyPr/>
        <a:lstStyle/>
        <a:p>
          <a:endParaRPr lang="ru-RU"/>
        </a:p>
      </dgm:t>
    </dgm:pt>
    <dgm:pt modelId="{0D660B3F-BB34-4BF2-BE71-09203523EB96}" type="parTrans" cxnId="{775573B3-0274-4C1F-A615-7884EBFAD4A2}">
      <dgm:prSet/>
      <dgm:spPr/>
      <dgm:t>
        <a:bodyPr/>
        <a:lstStyle/>
        <a:p>
          <a:endParaRPr lang="ru-RU"/>
        </a:p>
      </dgm:t>
    </dgm:pt>
    <dgm:pt modelId="{DC668184-FB1E-4696-90DF-B4DAC8C21F8C}">
      <dgm:prSet/>
      <dgm:spPr/>
      <dgm:t>
        <a:bodyPr/>
        <a:lstStyle/>
        <a:p>
          <a:r>
            <a:rPr lang="uz-Cyrl-UZ" smtClean="0">
              <a:latin typeface="Times New Roman" pitchFamily="18" charset="0"/>
              <a:cs typeface="Times New Roman" pitchFamily="18" charset="0"/>
            </a:rPr>
            <a:t>Interfaol ta’lim texnologiyalarining </a:t>
          </a:r>
          <a:endParaRPr lang="ru-RU"/>
        </a:p>
      </dgm:t>
    </dgm:pt>
    <dgm:pt modelId="{655F75D8-EF4E-4D3C-8442-254320FBB799}" type="sibTrans" cxnId="{116B19D3-3AF8-4AE6-8FC7-E832A22413EB}">
      <dgm:prSet/>
      <dgm:spPr/>
      <dgm:t>
        <a:bodyPr/>
        <a:lstStyle/>
        <a:p>
          <a:endParaRPr lang="ru-RU"/>
        </a:p>
      </dgm:t>
    </dgm:pt>
    <dgm:pt modelId="{9BDC0D02-C57B-4092-BDCD-085C119F6479}" type="parTrans" cxnId="{116B19D3-3AF8-4AE6-8FC7-E832A22413EB}">
      <dgm:prSet/>
      <dgm:spPr/>
      <dgm:t>
        <a:bodyPr/>
        <a:lstStyle/>
        <a:p>
          <a:endParaRPr lang="ru-RU"/>
        </a:p>
      </dgm:t>
    </dgm:pt>
    <dgm:pt modelId="{558F42D9-DEFD-41F0-95E5-5A1D8601C497}">
      <dgm:prSet phldrT="[Текст]"/>
      <dgm:spPr/>
      <dgm:t>
        <a:bodyPr/>
        <a:lstStyle/>
        <a:p>
          <a:r>
            <a:rPr lang="en-US" dirty="0" smtClean="0"/>
            <a:t>1</a:t>
          </a:r>
          <a:endParaRPr lang="ru-RU" dirty="0"/>
        </a:p>
      </dgm:t>
    </dgm:pt>
    <dgm:pt modelId="{F86267E5-FD42-4CA3-888E-5B7E57474129}" type="sibTrans" cxnId="{9BF158F0-CB58-4879-A45D-4A230FC37D68}">
      <dgm:prSet/>
      <dgm:spPr/>
      <dgm:t>
        <a:bodyPr/>
        <a:lstStyle/>
        <a:p>
          <a:endParaRPr lang="ru-RU"/>
        </a:p>
      </dgm:t>
    </dgm:pt>
    <dgm:pt modelId="{F699AFB7-5C3E-4B07-B555-E7E6395C1F86}" type="parTrans" cxnId="{9BF158F0-CB58-4879-A45D-4A230FC37D68}">
      <dgm:prSet/>
      <dgm:spPr/>
      <dgm:t>
        <a:bodyPr/>
        <a:lstStyle/>
        <a:p>
          <a:endParaRPr lang="ru-RU"/>
        </a:p>
      </dgm:t>
    </dgm:pt>
    <dgm:pt modelId="{9FBA023A-19F6-4D15-B9BD-E8ABC7388237}">
      <dgm:prSet/>
      <dgm:spPr/>
      <dgm:t>
        <a:bodyPr/>
        <a:lstStyle/>
        <a:p>
          <a:r>
            <a:rPr lang="en-US" dirty="0" smtClean="0"/>
            <a:t>REJA</a:t>
          </a:r>
          <a:endParaRPr lang="ru-RU" dirty="0"/>
        </a:p>
      </dgm:t>
    </dgm:pt>
    <dgm:pt modelId="{84F92317-EBF7-43D3-AA5E-146AE143037B}" type="parTrans" cxnId="{A5661279-5166-4C16-A535-EA1932BBFD07}">
      <dgm:prSet/>
      <dgm:spPr/>
      <dgm:t>
        <a:bodyPr/>
        <a:lstStyle/>
        <a:p>
          <a:endParaRPr lang="ru-RU"/>
        </a:p>
      </dgm:t>
    </dgm:pt>
    <dgm:pt modelId="{E0B800D7-725E-4366-895B-757C2A3F0684}" type="sibTrans" cxnId="{A5661279-5166-4C16-A535-EA1932BBFD07}">
      <dgm:prSet/>
      <dgm:spPr/>
      <dgm:t>
        <a:bodyPr/>
        <a:lstStyle/>
        <a:p>
          <a:endParaRPr lang="ru-RU"/>
        </a:p>
      </dgm:t>
    </dgm:pt>
    <dgm:pt modelId="{AA1C6949-312C-4D55-9FD7-9FDC023F2E50}" type="pres">
      <dgm:prSet presAssocID="{8B0D64F5-7815-45F0-813E-93454B135B0F}" presName="linearFlow" presStyleCnt="0">
        <dgm:presLayoutVars>
          <dgm:dir/>
          <dgm:animLvl val="lvl"/>
          <dgm:resizeHandles val="exact"/>
        </dgm:presLayoutVars>
      </dgm:prSet>
      <dgm:spPr/>
      <dgm:t>
        <a:bodyPr/>
        <a:lstStyle/>
        <a:p>
          <a:endParaRPr lang="ru-RU"/>
        </a:p>
      </dgm:t>
    </dgm:pt>
    <dgm:pt modelId="{A430F34C-33A3-47BA-B2F4-EE1A5C4A6C4D}" type="pres">
      <dgm:prSet presAssocID="{6433326A-4E6F-441C-BF41-AC3B1C88855A}" presName="composite" presStyleCnt="0"/>
      <dgm:spPr/>
    </dgm:pt>
    <dgm:pt modelId="{6C3E41DE-A996-40E7-ABB8-CF9371721E4E}" type="pres">
      <dgm:prSet presAssocID="{6433326A-4E6F-441C-BF41-AC3B1C88855A}" presName="parentText" presStyleLbl="alignNode1" presStyleIdx="0" presStyleCnt="3">
        <dgm:presLayoutVars>
          <dgm:chMax val="1"/>
          <dgm:bulletEnabled val="1"/>
        </dgm:presLayoutVars>
      </dgm:prSet>
      <dgm:spPr/>
      <dgm:t>
        <a:bodyPr/>
        <a:lstStyle/>
        <a:p>
          <a:endParaRPr lang="ru-RU"/>
        </a:p>
      </dgm:t>
    </dgm:pt>
    <dgm:pt modelId="{EB4B2C8F-B76F-485C-99F5-EF2D435C964E}" type="pres">
      <dgm:prSet presAssocID="{6433326A-4E6F-441C-BF41-AC3B1C88855A}" presName="descendantText" presStyleLbl="alignAcc1" presStyleIdx="0" presStyleCnt="3" custLinFactNeighborX="-769" custLinFactNeighborY="-122">
        <dgm:presLayoutVars>
          <dgm:bulletEnabled val="1"/>
        </dgm:presLayoutVars>
      </dgm:prSet>
      <dgm:spPr/>
      <dgm:t>
        <a:bodyPr/>
        <a:lstStyle/>
        <a:p>
          <a:endParaRPr lang="ru-RU"/>
        </a:p>
      </dgm:t>
    </dgm:pt>
    <dgm:pt modelId="{1EF6EA89-94E3-49AA-A9BC-32D842628DA6}" type="pres">
      <dgm:prSet presAssocID="{4FEB44EE-7E55-4EFF-B320-50E4521C5F01}" presName="sp" presStyleCnt="0"/>
      <dgm:spPr/>
    </dgm:pt>
    <dgm:pt modelId="{996EE501-9AAB-4E8E-93B9-8FB11F54ECF7}" type="pres">
      <dgm:prSet presAssocID="{558F42D9-DEFD-41F0-95E5-5A1D8601C497}" presName="composite" presStyleCnt="0"/>
      <dgm:spPr/>
    </dgm:pt>
    <dgm:pt modelId="{B9531AFD-F6FD-423A-B98F-DA70C15B379B}" type="pres">
      <dgm:prSet presAssocID="{558F42D9-DEFD-41F0-95E5-5A1D8601C497}" presName="parentText" presStyleLbl="alignNode1" presStyleIdx="1" presStyleCnt="3">
        <dgm:presLayoutVars>
          <dgm:chMax val="1"/>
          <dgm:bulletEnabled val="1"/>
        </dgm:presLayoutVars>
      </dgm:prSet>
      <dgm:spPr/>
      <dgm:t>
        <a:bodyPr/>
        <a:lstStyle/>
        <a:p>
          <a:endParaRPr lang="ru-RU"/>
        </a:p>
      </dgm:t>
    </dgm:pt>
    <dgm:pt modelId="{E840920B-E8F0-47C9-8C93-661C0DC94E17}" type="pres">
      <dgm:prSet presAssocID="{558F42D9-DEFD-41F0-95E5-5A1D8601C497}" presName="descendantText" presStyleLbl="alignAcc1" presStyleIdx="1" presStyleCnt="3">
        <dgm:presLayoutVars>
          <dgm:bulletEnabled val="1"/>
        </dgm:presLayoutVars>
      </dgm:prSet>
      <dgm:spPr/>
      <dgm:t>
        <a:bodyPr/>
        <a:lstStyle/>
        <a:p>
          <a:endParaRPr lang="ru-RU"/>
        </a:p>
      </dgm:t>
    </dgm:pt>
    <dgm:pt modelId="{CB1E8B77-C65B-435C-9F49-932B8A1FF712}" type="pres">
      <dgm:prSet presAssocID="{F86267E5-FD42-4CA3-888E-5B7E57474129}" presName="sp" presStyleCnt="0"/>
      <dgm:spPr/>
    </dgm:pt>
    <dgm:pt modelId="{74A8435F-9C92-4F85-B09C-7ACFFCBEDBA3}" type="pres">
      <dgm:prSet presAssocID="{303ACE82-CD92-446D-8178-B7A48A3F248C}" presName="composite" presStyleCnt="0"/>
      <dgm:spPr/>
    </dgm:pt>
    <dgm:pt modelId="{28944176-BA65-4632-8759-295457CFA5F1}" type="pres">
      <dgm:prSet presAssocID="{303ACE82-CD92-446D-8178-B7A48A3F248C}" presName="parentText" presStyleLbl="alignNode1" presStyleIdx="2" presStyleCnt="3">
        <dgm:presLayoutVars>
          <dgm:chMax val="1"/>
          <dgm:bulletEnabled val="1"/>
        </dgm:presLayoutVars>
      </dgm:prSet>
      <dgm:spPr/>
      <dgm:t>
        <a:bodyPr/>
        <a:lstStyle/>
        <a:p>
          <a:endParaRPr lang="ru-RU"/>
        </a:p>
      </dgm:t>
    </dgm:pt>
    <dgm:pt modelId="{5F1C40CF-9116-4483-A3D2-FCA46AC7879D}" type="pres">
      <dgm:prSet presAssocID="{303ACE82-CD92-446D-8178-B7A48A3F248C}" presName="descendantText" presStyleLbl="alignAcc1" presStyleIdx="2" presStyleCnt="3">
        <dgm:presLayoutVars>
          <dgm:bulletEnabled val="1"/>
        </dgm:presLayoutVars>
      </dgm:prSet>
      <dgm:spPr/>
      <dgm:t>
        <a:bodyPr/>
        <a:lstStyle/>
        <a:p>
          <a:endParaRPr lang="ru-RU"/>
        </a:p>
      </dgm:t>
    </dgm:pt>
  </dgm:ptLst>
  <dgm:cxnLst>
    <dgm:cxn modelId="{9BF158F0-CB58-4879-A45D-4A230FC37D68}" srcId="{8B0D64F5-7815-45F0-813E-93454B135B0F}" destId="{558F42D9-DEFD-41F0-95E5-5A1D8601C497}" srcOrd="1" destOrd="0" parTransId="{F699AFB7-5C3E-4B07-B555-E7E6395C1F86}" sibTransId="{F86267E5-FD42-4CA3-888E-5B7E57474129}"/>
    <dgm:cxn modelId="{D985644F-0074-4471-ACED-2F6710BB46A2}" type="presOf" srcId="{6433326A-4E6F-441C-BF41-AC3B1C88855A}" destId="{6C3E41DE-A996-40E7-ABB8-CF9371721E4E}" srcOrd="0" destOrd="0" presId="urn:microsoft.com/office/officeart/2005/8/layout/chevron2"/>
    <dgm:cxn modelId="{80C7F757-B3A7-4541-9064-5C22D8F26359}" srcId="{8B0D64F5-7815-45F0-813E-93454B135B0F}" destId="{6433326A-4E6F-441C-BF41-AC3B1C88855A}" srcOrd="0" destOrd="0" parTransId="{978172A1-91A3-4A97-A5FC-F232483FEFE3}" sibTransId="{4FEB44EE-7E55-4EFF-B320-50E4521C5F01}"/>
    <dgm:cxn modelId="{8257C61C-17E4-4199-8717-908684CF1FD1}" type="presOf" srcId="{8B0D64F5-7815-45F0-813E-93454B135B0F}" destId="{AA1C6949-312C-4D55-9FD7-9FDC023F2E50}" srcOrd="0" destOrd="0" presId="urn:microsoft.com/office/officeart/2005/8/layout/chevron2"/>
    <dgm:cxn modelId="{CDAF808E-84BF-482C-833A-FD1F9414BCF7}" type="presOf" srcId="{8EE7F79F-06F7-4607-8049-57393C6C9259}" destId="{5F1C40CF-9116-4483-A3D2-FCA46AC7879D}" srcOrd="0" destOrd="0" presId="urn:microsoft.com/office/officeart/2005/8/layout/chevron2"/>
    <dgm:cxn modelId="{EBB956D7-8553-4F4A-BD05-54121F4417A0}" type="presOf" srcId="{303ACE82-CD92-446D-8178-B7A48A3F248C}" destId="{28944176-BA65-4632-8759-295457CFA5F1}" srcOrd="0" destOrd="0" presId="urn:microsoft.com/office/officeart/2005/8/layout/chevron2"/>
    <dgm:cxn modelId="{116B19D3-3AF8-4AE6-8FC7-E832A22413EB}" srcId="{558F42D9-DEFD-41F0-95E5-5A1D8601C497}" destId="{DC668184-FB1E-4696-90DF-B4DAC8C21F8C}" srcOrd="0" destOrd="0" parTransId="{9BDC0D02-C57B-4092-BDCD-085C119F6479}" sibTransId="{655F75D8-EF4E-4D3C-8442-254320FBB799}"/>
    <dgm:cxn modelId="{775573B3-0274-4C1F-A615-7884EBFAD4A2}" srcId="{558F42D9-DEFD-41F0-95E5-5A1D8601C497}" destId="{0D496340-88C0-40CF-8920-24C03C44A44D}" srcOrd="1" destOrd="0" parTransId="{0D660B3F-BB34-4BF2-BE71-09203523EB96}" sibTransId="{731C49CE-3CEB-4A20-AAE2-26E2DE6C22CB}"/>
    <dgm:cxn modelId="{B2BAC519-1D49-4D92-95F8-A1445627F46B}" type="presOf" srcId="{9FBA023A-19F6-4D15-B9BD-E8ABC7388237}" destId="{EB4B2C8F-B76F-485C-99F5-EF2D435C964E}" srcOrd="0" destOrd="0" presId="urn:microsoft.com/office/officeart/2005/8/layout/chevron2"/>
    <dgm:cxn modelId="{0D1C5465-6960-49FE-A347-6BD0D4E9E33F}" type="presOf" srcId="{0D496340-88C0-40CF-8920-24C03C44A44D}" destId="{E840920B-E8F0-47C9-8C93-661C0DC94E17}" srcOrd="0" destOrd="1" presId="urn:microsoft.com/office/officeart/2005/8/layout/chevron2"/>
    <dgm:cxn modelId="{D5347049-3479-4DAD-BB38-F710B828DF4E}" type="presOf" srcId="{558F42D9-DEFD-41F0-95E5-5A1D8601C497}" destId="{B9531AFD-F6FD-423A-B98F-DA70C15B379B}" srcOrd="0" destOrd="0" presId="urn:microsoft.com/office/officeart/2005/8/layout/chevron2"/>
    <dgm:cxn modelId="{A5661279-5166-4C16-A535-EA1932BBFD07}" srcId="{6433326A-4E6F-441C-BF41-AC3B1C88855A}" destId="{9FBA023A-19F6-4D15-B9BD-E8ABC7388237}" srcOrd="0" destOrd="0" parTransId="{84F92317-EBF7-43D3-AA5E-146AE143037B}" sibTransId="{E0B800D7-725E-4366-895B-757C2A3F0684}"/>
    <dgm:cxn modelId="{8C26471B-A4FB-47FC-A0D8-CF74706FC00F}" type="presOf" srcId="{DC668184-FB1E-4696-90DF-B4DAC8C21F8C}" destId="{E840920B-E8F0-47C9-8C93-661C0DC94E17}" srcOrd="0" destOrd="0" presId="urn:microsoft.com/office/officeart/2005/8/layout/chevron2"/>
    <dgm:cxn modelId="{16214F98-BAAD-4D1C-84DA-58B9D66C1C11}" srcId="{8B0D64F5-7815-45F0-813E-93454B135B0F}" destId="{303ACE82-CD92-446D-8178-B7A48A3F248C}" srcOrd="2" destOrd="0" parTransId="{6A9FD30B-FABD-4A53-AF13-3BC587EA1612}" sibTransId="{D1FEFC9C-8A9F-4FA9-92FB-850AA2F33F44}"/>
    <dgm:cxn modelId="{8DBA30B2-31E4-4E40-86BB-470418678713}" srcId="{303ACE82-CD92-446D-8178-B7A48A3F248C}" destId="{8EE7F79F-06F7-4607-8049-57393C6C9259}" srcOrd="0" destOrd="0" parTransId="{6ADB6BB4-2DA1-43AB-ABFE-0354191892EA}" sibTransId="{BB1A7034-9AA2-469E-92F8-6F14A0CBD9D5}"/>
    <dgm:cxn modelId="{5467E1F5-1835-4687-9705-1686C7BF8537}" type="presParOf" srcId="{AA1C6949-312C-4D55-9FD7-9FDC023F2E50}" destId="{A430F34C-33A3-47BA-B2F4-EE1A5C4A6C4D}" srcOrd="0" destOrd="0" presId="urn:microsoft.com/office/officeart/2005/8/layout/chevron2"/>
    <dgm:cxn modelId="{5121E624-01C3-443A-A003-D6963EE2195E}" type="presParOf" srcId="{A430F34C-33A3-47BA-B2F4-EE1A5C4A6C4D}" destId="{6C3E41DE-A996-40E7-ABB8-CF9371721E4E}" srcOrd="0" destOrd="0" presId="urn:microsoft.com/office/officeart/2005/8/layout/chevron2"/>
    <dgm:cxn modelId="{871DCF99-4B9C-41F1-8CFC-D3F2D45F1F21}" type="presParOf" srcId="{A430F34C-33A3-47BA-B2F4-EE1A5C4A6C4D}" destId="{EB4B2C8F-B76F-485C-99F5-EF2D435C964E}" srcOrd="1" destOrd="0" presId="urn:microsoft.com/office/officeart/2005/8/layout/chevron2"/>
    <dgm:cxn modelId="{558DF4F4-9C8E-4ACB-AEB2-0912BC42B808}" type="presParOf" srcId="{AA1C6949-312C-4D55-9FD7-9FDC023F2E50}" destId="{1EF6EA89-94E3-49AA-A9BC-32D842628DA6}" srcOrd="1" destOrd="0" presId="urn:microsoft.com/office/officeart/2005/8/layout/chevron2"/>
    <dgm:cxn modelId="{116DDFAA-2641-4FE5-B6FF-70857D0A124A}" type="presParOf" srcId="{AA1C6949-312C-4D55-9FD7-9FDC023F2E50}" destId="{996EE501-9AAB-4E8E-93B9-8FB11F54ECF7}" srcOrd="2" destOrd="0" presId="urn:microsoft.com/office/officeart/2005/8/layout/chevron2"/>
    <dgm:cxn modelId="{C494341F-E7FA-455B-B0B4-EC9C1EFAA306}" type="presParOf" srcId="{996EE501-9AAB-4E8E-93B9-8FB11F54ECF7}" destId="{B9531AFD-F6FD-423A-B98F-DA70C15B379B}" srcOrd="0" destOrd="0" presId="urn:microsoft.com/office/officeart/2005/8/layout/chevron2"/>
    <dgm:cxn modelId="{F1918936-3B72-476D-B612-4FC7E87DAB30}" type="presParOf" srcId="{996EE501-9AAB-4E8E-93B9-8FB11F54ECF7}" destId="{E840920B-E8F0-47C9-8C93-661C0DC94E17}" srcOrd="1" destOrd="0" presId="urn:microsoft.com/office/officeart/2005/8/layout/chevron2"/>
    <dgm:cxn modelId="{0A3A8E51-F195-4E64-8D65-57521FFDE92F}" type="presParOf" srcId="{AA1C6949-312C-4D55-9FD7-9FDC023F2E50}" destId="{CB1E8B77-C65B-435C-9F49-932B8A1FF712}" srcOrd="3" destOrd="0" presId="urn:microsoft.com/office/officeart/2005/8/layout/chevron2"/>
    <dgm:cxn modelId="{7CA85838-24D2-4D15-80EA-36D5630DFA9B}" type="presParOf" srcId="{AA1C6949-312C-4D55-9FD7-9FDC023F2E50}" destId="{74A8435F-9C92-4F85-B09C-7ACFFCBEDBA3}" srcOrd="4" destOrd="0" presId="urn:microsoft.com/office/officeart/2005/8/layout/chevron2"/>
    <dgm:cxn modelId="{79F45E3F-48C2-4BAE-BD74-FDF1923B6849}" type="presParOf" srcId="{74A8435F-9C92-4F85-B09C-7ACFFCBEDBA3}" destId="{28944176-BA65-4632-8759-295457CFA5F1}" srcOrd="0" destOrd="0" presId="urn:microsoft.com/office/officeart/2005/8/layout/chevron2"/>
    <dgm:cxn modelId="{1C5ABC78-1443-41E0-9315-168A1137E4CC}" type="presParOf" srcId="{74A8435F-9C92-4F85-B09C-7ACFFCBEDBA3}" destId="{5F1C40CF-9116-4483-A3D2-FCA46AC7879D}" srcOrd="1" destOrd="0" presId="urn:microsoft.com/office/officeart/2005/8/layout/chevron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D03EDA-E6AE-40CD-9946-C0D628589CDB}"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ru-RU"/>
        </a:p>
      </dgm:t>
    </dgm:pt>
    <dgm:pt modelId="{272E6E66-8BEB-4891-B27B-4C39464B984F}">
      <dgm:prSet phldrT="[Текст]" custT="1">
        <dgm:style>
          <a:lnRef idx="2">
            <a:schemeClr val="dk1"/>
          </a:lnRef>
          <a:fillRef idx="1">
            <a:schemeClr val="lt1"/>
          </a:fillRef>
          <a:effectRef idx="0">
            <a:schemeClr val="dk1"/>
          </a:effectRef>
          <a:fontRef idx="minor">
            <a:schemeClr val="dk1"/>
          </a:fontRef>
        </dgm:style>
      </dgm:prSet>
      <dgm:spPr/>
      <dgm:t>
        <a:bodyPr/>
        <a:lstStyle/>
        <a:p>
          <a:pPr algn="just"/>
          <a:r>
            <a:rPr lang="uz-Cyrl-UZ" sz="2400" b="1" dirty="0" smtClean="0">
              <a:latin typeface="Times New Roman" pitchFamily="18" charset="0"/>
              <a:cs typeface="Times New Roman" pitchFamily="18" charset="0"/>
            </a:rPr>
            <a:t>“Interfaol</a:t>
          </a:r>
          <a:r>
            <a:rPr lang="uz-Cyrl-UZ" sz="2400" dirty="0" smtClean="0">
              <a:latin typeface="Times New Roman" pitchFamily="18" charset="0"/>
              <a:cs typeface="Times New Roman" pitchFamily="18" charset="0"/>
            </a:rPr>
            <a:t>” tushunchasi ingliz tilida “interact”(rus tilida “interaktiv”) tarzida ifodalanib, lug‘aviy nuqtai nazardan “inter” – o‘zaro, “act” – harakat qilmoq kabi ma’nolarni anglatadi.</a:t>
          </a:r>
          <a:endParaRPr lang="ru-RU" sz="2400" dirty="0"/>
        </a:p>
      </dgm:t>
    </dgm:pt>
    <dgm:pt modelId="{DEC24215-5058-4492-AA19-DB54A070590B}" type="parTrans" cxnId="{1A8F61FA-B130-4DBB-B891-12A54C4C1C9B}">
      <dgm:prSet/>
      <dgm:spPr/>
      <dgm:t>
        <a:bodyPr/>
        <a:lstStyle/>
        <a:p>
          <a:endParaRPr lang="ru-RU"/>
        </a:p>
      </dgm:t>
    </dgm:pt>
    <dgm:pt modelId="{D4A1D351-5288-4AF2-A5EB-80B4DEC86450}" type="sibTrans" cxnId="{1A8F61FA-B130-4DBB-B891-12A54C4C1C9B}">
      <dgm:prSet/>
      <dgm:spPr/>
      <dgm:t>
        <a:bodyPr/>
        <a:lstStyle/>
        <a:p>
          <a:endParaRPr lang="ru-RU"/>
        </a:p>
      </dgm:t>
    </dgm:pt>
    <dgm:pt modelId="{35D30703-CF98-461C-A9B5-11CBEA1BA0F9}">
      <dgm:prSet phldrT="[Текст]">
        <dgm:style>
          <a:lnRef idx="1">
            <a:schemeClr val="accent2"/>
          </a:lnRef>
          <a:fillRef idx="2">
            <a:schemeClr val="accent2"/>
          </a:fillRef>
          <a:effectRef idx="1">
            <a:schemeClr val="accent2"/>
          </a:effectRef>
          <a:fontRef idx="minor">
            <a:schemeClr val="dk1"/>
          </a:fontRef>
        </dgm:style>
      </dgm:prSet>
      <dgm:spPr/>
      <dgm:t>
        <a:bodyPr/>
        <a:lstStyle/>
        <a:p>
          <a:pPr algn="just"/>
          <a:r>
            <a:rPr lang="uz-Cyrl-UZ" b="1" dirty="0" smtClean="0">
              <a:latin typeface="Times New Roman" pitchFamily="18" charset="0"/>
              <a:cs typeface="Times New Roman" pitchFamily="18" charset="0"/>
            </a:rPr>
            <a:t>Interfaol ta’lim</a:t>
          </a:r>
          <a:r>
            <a:rPr lang="uz-Cyrl-UZ" dirty="0" smtClean="0">
              <a:latin typeface="Times New Roman" pitchFamily="18" charset="0"/>
              <a:cs typeface="Times New Roman" pitchFamily="18" charset="0"/>
            </a:rPr>
            <a:t> – talabalarning bilim, ko‘nikma, malaka va muayyan axloqiy sifatlarni o‘zlashtirish yo‘lidagi o‘zaro harakatini tashkil etishga asoslanuvchi ta’lim.</a:t>
          </a:r>
          <a:endParaRPr lang="ru-RU" dirty="0"/>
        </a:p>
      </dgm:t>
    </dgm:pt>
    <dgm:pt modelId="{35E9519D-98A8-4DC3-A135-373A935DDD58}" type="parTrans" cxnId="{366B7D54-9A64-403A-8498-BC03222C62E7}">
      <dgm:prSet/>
      <dgm:spPr/>
      <dgm:t>
        <a:bodyPr/>
        <a:lstStyle/>
        <a:p>
          <a:endParaRPr lang="ru-RU"/>
        </a:p>
      </dgm:t>
    </dgm:pt>
    <dgm:pt modelId="{8BFB5D63-D23D-4CB3-96A2-DBCB77B841DB}" type="sibTrans" cxnId="{366B7D54-9A64-403A-8498-BC03222C62E7}">
      <dgm:prSet/>
      <dgm:spPr/>
      <dgm:t>
        <a:bodyPr/>
        <a:lstStyle/>
        <a:p>
          <a:endParaRPr lang="ru-RU"/>
        </a:p>
      </dgm:t>
    </dgm:pt>
    <dgm:pt modelId="{4C38D017-FE46-4AE3-A04B-FABBFFB30D54}">
      <dgm:prSet phldrT="[Текст]" custT="1">
        <dgm:style>
          <a:lnRef idx="1">
            <a:schemeClr val="accent5"/>
          </a:lnRef>
          <a:fillRef idx="2">
            <a:schemeClr val="accent5"/>
          </a:fillRef>
          <a:effectRef idx="1">
            <a:schemeClr val="accent5"/>
          </a:effectRef>
          <a:fontRef idx="minor">
            <a:schemeClr val="dk1"/>
          </a:fontRef>
        </dgm:style>
      </dgm:prSet>
      <dgm:spPr/>
      <dgm:t>
        <a:bodyPr/>
        <a:lstStyle/>
        <a:p>
          <a:pPr algn="just"/>
          <a:r>
            <a:rPr lang="uz-Cyrl-UZ" sz="1400" b="1" dirty="0" smtClean="0">
              <a:latin typeface="Times New Roman" pitchFamily="18" charset="0"/>
              <a:cs typeface="Times New Roman" pitchFamily="18" charset="0"/>
            </a:rPr>
            <a:t>Interfaollik</a:t>
          </a:r>
          <a:r>
            <a:rPr lang="uz-Cyrl-UZ" sz="1400" dirty="0" smtClean="0">
              <a:latin typeface="Times New Roman" pitchFamily="18" charset="0"/>
              <a:cs typeface="Times New Roman" pitchFamily="18" charset="0"/>
            </a:rPr>
            <a:t> talabalarning bilim, ko‘nikma, malaka va muayyan axloqiy sifatlarni o‘zlashtirish yo‘lida birgalikda, o‘zaro hamkorlikka asoslangan harakatni tashkil etish layoqatiga egaliklari. Mantiqiy nuqtai nazardan interfaollik, eng avvalo, ijtimoiy sub’ektlarning suhbat (dialog), o‘zaro hamkorlikka asoslangan harakat, faoliyatni olib borishlarini ifodalaydi.</a:t>
          </a:r>
          <a:endParaRPr lang="ru-RU" sz="1400" dirty="0" smtClean="0">
            <a:latin typeface="Times New Roman" pitchFamily="18" charset="0"/>
            <a:cs typeface="Times New Roman" pitchFamily="18" charset="0"/>
          </a:endParaRPr>
        </a:p>
        <a:p>
          <a:pPr algn="just"/>
          <a:r>
            <a:rPr lang="en-US" sz="1400" dirty="0" smtClean="0">
              <a:latin typeface="Times New Roman" pitchFamily="18" charset="0"/>
              <a:cs typeface="Times New Roman" pitchFamily="18" charset="0"/>
            </a:rPr>
            <a:t>       </a:t>
          </a:r>
          <a:r>
            <a:rPr lang="uz-Cyrl-UZ" sz="1400" dirty="0" smtClean="0">
              <a:latin typeface="Times New Roman" pitchFamily="18" charset="0"/>
              <a:cs typeface="Times New Roman" pitchFamily="18" charset="0"/>
            </a:rPr>
            <a:t>Mantiqiy nuqtai nazardan interfaollik, eng avvalo, ijtimoiy sub’ektlarning suhbat (dialog), o‘zaro hamkorlikka asoslangan harakat, faoliyatning olib borishlarini ifodalaydi. </a:t>
          </a:r>
          <a:endParaRPr lang="ru-RU" sz="1400" dirty="0"/>
        </a:p>
      </dgm:t>
    </dgm:pt>
    <dgm:pt modelId="{DB750748-3555-41F7-B016-6662B1AEE92E}" type="parTrans" cxnId="{DAC0FD71-03E5-4A25-93C5-BE76B035A2E8}">
      <dgm:prSet/>
      <dgm:spPr/>
      <dgm:t>
        <a:bodyPr/>
        <a:lstStyle/>
        <a:p>
          <a:endParaRPr lang="ru-RU"/>
        </a:p>
      </dgm:t>
    </dgm:pt>
    <dgm:pt modelId="{59599C01-68E0-4BE5-A406-5CD1837C0E2A}" type="sibTrans" cxnId="{DAC0FD71-03E5-4A25-93C5-BE76B035A2E8}">
      <dgm:prSet/>
      <dgm:spPr/>
      <dgm:t>
        <a:bodyPr/>
        <a:lstStyle/>
        <a:p>
          <a:endParaRPr lang="ru-RU"/>
        </a:p>
      </dgm:t>
    </dgm:pt>
    <dgm:pt modelId="{5165697C-00CE-4193-BF04-3AB4F88EF594}" type="pres">
      <dgm:prSet presAssocID="{C1D03EDA-E6AE-40CD-9946-C0D628589CDB}" presName="Name0" presStyleCnt="0">
        <dgm:presLayoutVars>
          <dgm:dir/>
          <dgm:resizeHandles val="exact"/>
        </dgm:presLayoutVars>
      </dgm:prSet>
      <dgm:spPr/>
      <dgm:t>
        <a:bodyPr/>
        <a:lstStyle/>
        <a:p>
          <a:endParaRPr lang="ru-RU"/>
        </a:p>
      </dgm:t>
    </dgm:pt>
    <dgm:pt modelId="{0252599A-421F-43EE-A633-D6B78DF80139}" type="pres">
      <dgm:prSet presAssocID="{272E6E66-8BEB-4891-B27B-4C39464B984F}" presName="node" presStyleLbl="node1" presStyleIdx="0" presStyleCnt="3">
        <dgm:presLayoutVars>
          <dgm:bulletEnabled val="1"/>
        </dgm:presLayoutVars>
      </dgm:prSet>
      <dgm:spPr/>
      <dgm:t>
        <a:bodyPr/>
        <a:lstStyle/>
        <a:p>
          <a:endParaRPr lang="ru-RU"/>
        </a:p>
      </dgm:t>
    </dgm:pt>
    <dgm:pt modelId="{9DC5FCCC-4E65-44D8-8766-6D027420161D}" type="pres">
      <dgm:prSet presAssocID="{D4A1D351-5288-4AF2-A5EB-80B4DEC86450}" presName="sibTrans" presStyleCnt="0"/>
      <dgm:spPr/>
    </dgm:pt>
    <dgm:pt modelId="{CC2D9A84-F366-4CF5-8E7C-6CA2972243BF}" type="pres">
      <dgm:prSet presAssocID="{35D30703-CF98-461C-A9B5-11CBEA1BA0F9}" presName="node" presStyleLbl="node1" presStyleIdx="1" presStyleCnt="3">
        <dgm:presLayoutVars>
          <dgm:bulletEnabled val="1"/>
        </dgm:presLayoutVars>
      </dgm:prSet>
      <dgm:spPr/>
      <dgm:t>
        <a:bodyPr/>
        <a:lstStyle/>
        <a:p>
          <a:endParaRPr lang="ru-RU"/>
        </a:p>
      </dgm:t>
    </dgm:pt>
    <dgm:pt modelId="{61709026-9686-452C-9851-E63D72EBE0DB}" type="pres">
      <dgm:prSet presAssocID="{8BFB5D63-D23D-4CB3-96A2-DBCB77B841DB}" presName="sibTrans" presStyleCnt="0"/>
      <dgm:spPr/>
    </dgm:pt>
    <dgm:pt modelId="{5C9D029A-E3D4-463C-A180-C1F00BD82021}" type="pres">
      <dgm:prSet presAssocID="{4C38D017-FE46-4AE3-A04B-FABBFFB30D54}" presName="node" presStyleLbl="node1" presStyleIdx="2" presStyleCnt="3">
        <dgm:presLayoutVars>
          <dgm:bulletEnabled val="1"/>
        </dgm:presLayoutVars>
      </dgm:prSet>
      <dgm:spPr/>
      <dgm:t>
        <a:bodyPr/>
        <a:lstStyle/>
        <a:p>
          <a:endParaRPr lang="ru-RU"/>
        </a:p>
      </dgm:t>
    </dgm:pt>
  </dgm:ptLst>
  <dgm:cxnLst>
    <dgm:cxn modelId="{1A8F61FA-B130-4DBB-B891-12A54C4C1C9B}" srcId="{C1D03EDA-E6AE-40CD-9946-C0D628589CDB}" destId="{272E6E66-8BEB-4891-B27B-4C39464B984F}" srcOrd="0" destOrd="0" parTransId="{DEC24215-5058-4492-AA19-DB54A070590B}" sibTransId="{D4A1D351-5288-4AF2-A5EB-80B4DEC86450}"/>
    <dgm:cxn modelId="{EBE66EFD-CD97-463A-B1C4-709352589EAC}" type="presOf" srcId="{272E6E66-8BEB-4891-B27B-4C39464B984F}" destId="{0252599A-421F-43EE-A633-D6B78DF80139}" srcOrd="0" destOrd="0" presId="urn:microsoft.com/office/officeart/2005/8/layout/hList6"/>
    <dgm:cxn modelId="{DAC0FD71-03E5-4A25-93C5-BE76B035A2E8}" srcId="{C1D03EDA-E6AE-40CD-9946-C0D628589CDB}" destId="{4C38D017-FE46-4AE3-A04B-FABBFFB30D54}" srcOrd="2" destOrd="0" parTransId="{DB750748-3555-41F7-B016-6662B1AEE92E}" sibTransId="{59599C01-68E0-4BE5-A406-5CD1837C0E2A}"/>
    <dgm:cxn modelId="{F32599F1-BEEC-42DE-9C37-4909B49F5F0E}" type="presOf" srcId="{4C38D017-FE46-4AE3-A04B-FABBFFB30D54}" destId="{5C9D029A-E3D4-463C-A180-C1F00BD82021}" srcOrd="0" destOrd="0" presId="urn:microsoft.com/office/officeart/2005/8/layout/hList6"/>
    <dgm:cxn modelId="{E8772FB6-F759-4440-8994-16C33D0AEADD}" type="presOf" srcId="{35D30703-CF98-461C-A9B5-11CBEA1BA0F9}" destId="{CC2D9A84-F366-4CF5-8E7C-6CA2972243BF}" srcOrd="0" destOrd="0" presId="urn:microsoft.com/office/officeart/2005/8/layout/hList6"/>
    <dgm:cxn modelId="{366B7D54-9A64-403A-8498-BC03222C62E7}" srcId="{C1D03EDA-E6AE-40CD-9946-C0D628589CDB}" destId="{35D30703-CF98-461C-A9B5-11CBEA1BA0F9}" srcOrd="1" destOrd="0" parTransId="{35E9519D-98A8-4DC3-A135-373A935DDD58}" sibTransId="{8BFB5D63-D23D-4CB3-96A2-DBCB77B841DB}"/>
    <dgm:cxn modelId="{14484247-CAB0-4EAA-BBF7-7EF5F745EF1D}" type="presOf" srcId="{C1D03EDA-E6AE-40CD-9946-C0D628589CDB}" destId="{5165697C-00CE-4193-BF04-3AB4F88EF594}" srcOrd="0" destOrd="0" presId="urn:microsoft.com/office/officeart/2005/8/layout/hList6"/>
    <dgm:cxn modelId="{AB2E52C9-2CC6-47AD-9A2C-9564CFFE6585}" type="presParOf" srcId="{5165697C-00CE-4193-BF04-3AB4F88EF594}" destId="{0252599A-421F-43EE-A633-D6B78DF80139}" srcOrd="0" destOrd="0" presId="urn:microsoft.com/office/officeart/2005/8/layout/hList6"/>
    <dgm:cxn modelId="{F33DCD99-AB08-4C55-95EB-DA0461283C21}" type="presParOf" srcId="{5165697C-00CE-4193-BF04-3AB4F88EF594}" destId="{9DC5FCCC-4E65-44D8-8766-6D027420161D}" srcOrd="1" destOrd="0" presId="urn:microsoft.com/office/officeart/2005/8/layout/hList6"/>
    <dgm:cxn modelId="{71E35F4C-0509-4A2A-8701-9D06F83A9851}" type="presParOf" srcId="{5165697C-00CE-4193-BF04-3AB4F88EF594}" destId="{CC2D9A84-F366-4CF5-8E7C-6CA2972243BF}" srcOrd="2" destOrd="0" presId="urn:microsoft.com/office/officeart/2005/8/layout/hList6"/>
    <dgm:cxn modelId="{8B15557B-F145-4252-A3BF-D5666C5BCFFA}" type="presParOf" srcId="{5165697C-00CE-4193-BF04-3AB4F88EF594}" destId="{61709026-9686-452C-9851-E63D72EBE0DB}" srcOrd="3" destOrd="0" presId="urn:microsoft.com/office/officeart/2005/8/layout/hList6"/>
    <dgm:cxn modelId="{E098D21F-C9A5-4FD9-BFE5-9C05F3DBC133}" type="presParOf" srcId="{5165697C-00CE-4193-BF04-3AB4F88EF594}" destId="{5C9D029A-E3D4-463C-A180-C1F00BD82021}"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E41DE-A996-40E7-ABB8-CF9371721E4E}">
      <dsp:nvSpPr>
        <dsp:cNvPr id="0" name=""/>
        <dsp:cNvSpPr/>
      </dsp:nvSpPr>
      <dsp:spPr>
        <a:xfrm rot="5400000">
          <a:off x="-244258" y="245790"/>
          <a:ext cx="1628388" cy="1139872"/>
        </a:xfrm>
        <a:prstGeom prst="chevron">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solid"/>
          <a:miter lim="800000"/>
        </a:ln>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txBody>
        <a:bodyPr spcFirstLastPara="0" vert="horz" wrap="square" lIns="20955" tIns="20955" rIns="20955" bIns="20955" numCol="1" spcCol="1270" anchor="ctr" anchorCtr="0">
          <a:noAutofit/>
          <a:sp3d extrusionH="28000" prstMaterial="matte"/>
        </a:bodyPr>
        <a:lstStyle/>
        <a:p>
          <a:pPr lvl="0" algn="ctr" defTabSz="1466850">
            <a:lnSpc>
              <a:spcPct val="90000"/>
            </a:lnSpc>
            <a:spcBef>
              <a:spcPct val="0"/>
            </a:spcBef>
            <a:spcAft>
              <a:spcPct val="35000"/>
            </a:spcAft>
          </a:pPr>
          <a:r>
            <a:rPr lang="ru-RU" sz="3300" kern="1200" dirty="0" smtClean="0"/>
            <a:t>1</a:t>
          </a:r>
          <a:endParaRPr lang="ru-RU" sz="3300" kern="1200" dirty="0"/>
        </a:p>
      </dsp:txBody>
      <dsp:txXfrm rot="-5400000">
        <a:off x="0" y="571468"/>
        <a:ext cx="1139872" cy="488516"/>
      </dsp:txXfrm>
    </dsp:sp>
    <dsp:sp modelId="{EB4B2C8F-B76F-485C-99F5-EF2D435C964E}">
      <dsp:nvSpPr>
        <dsp:cNvPr id="0" name=""/>
        <dsp:cNvSpPr/>
      </dsp:nvSpPr>
      <dsp:spPr>
        <a:xfrm rot="5400000">
          <a:off x="3601609" y="-2508216"/>
          <a:ext cx="1058452" cy="6075365"/>
        </a:xfrm>
        <a:prstGeom prst="round2SameRect">
          <a:avLst/>
        </a:prstGeom>
        <a:solidFill>
          <a:schemeClr val="lt1">
            <a:alpha val="90000"/>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en-US" sz="3000" kern="1200" dirty="0" smtClean="0"/>
            <a:t>REJA</a:t>
          </a:r>
          <a:endParaRPr lang="ru-RU" sz="3000" kern="1200" dirty="0"/>
        </a:p>
      </dsp:txBody>
      <dsp:txXfrm rot="-5400000">
        <a:off x="1093153" y="51909"/>
        <a:ext cx="6023696" cy="955114"/>
      </dsp:txXfrm>
    </dsp:sp>
    <dsp:sp modelId="{B9531AFD-F6FD-423A-B98F-DA70C15B379B}">
      <dsp:nvSpPr>
        <dsp:cNvPr id="0" name=""/>
        <dsp:cNvSpPr/>
      </dsp:nvSpPr>
      <dsp:spPr>
        <a:xfrm rot="5400000">
          <a:off x="-244258" y="1680360"/>
          <a:ext cx="1628388" cy="1139872"/>
        </a:xfrm>
        <a:prstGeom prst="chevron">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solid"/>
          <a:miter lim="800000"/>
        </a:ln>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txBody>
        <a:bodyPr spcFirstLastPara="0" vert="horz" wrap="square" lIns="20955" tIns="20955" rIns="20955" bIns="20955" numCol="1" spcCol="1270" anchor="ctr" anchorCtr="0">
          <a:noAutofit/>
          <a:sp3d extrusionH="28000" prstMaterial="matte"/>
        </a:bodyPr>
        <a:lstStyle/>
        <a:p>
          <a:pPr lvl="0" algn="ctr" defTabSz="1466850">
            <a:lnSpc>
              <a:spcPct val="90000"/>
            </a:lnSpc>
            <a:spcBef>
              <a:spcPct val="0"/>
            </a:spcBef>
            <a:spcAft>
              <a:spcPct val="35000"/>
            </a:spcAft>
          </a:pPr>
          <a:r>
            <a:rPr lang="en-US" sz="3300" kern="1200" dirty="0" smtClean="0"/>
            <a:t>1</a:t>
          </a:r>
          <a:endParaRPr lang="ru-RU" sz="3300" kern="1200" dirty="0"/>
        </a:p>
      </dsp:txBody>
      <dsp:txXfrm rot="-5400000">
        <a:off x="0" y="2006038"/>
        <a:ext cx="1139872" cy="488516"/>
      </dsp:txXfrm>
    </dsp:sp>
    <dsp:sp modelId="{E840920B-E8F0-47C9-8C93-661C0DC94E17}">
      <dsp:nvSpPr>
        <dsp:cNvPr id="0" name=""/>
        <dsp:cNvSpPr/>
      </dsp:nvSpPr>
      <dsp:spPr>
        <a:xfrm rot="5400000">
          <a:off x="3648328" y="-1072353"/>
          <a:ext cx="1058452" cy="6075365"/>
        </a:xfrm>
        <a:prstGeom prst="round2SameRect">
          <a:avLst/>
        </a:prstGeom>
        <a:solidFill>
          <a:schemeClr val="lt1">
            <a:alpha val="90000"/>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uz-Cyrl-UZ" sz="3000" kern="1200" smtClean="0">
              <a:latin typeface="Times New Roman" pitchFamily="18" charset="0"/>
              <a:cs typeface="Times New Roman" pitchFamily="18" charset="0"/>
            </a:rPr>
            <a:t>Interfaol ta’lim texnologiyalarining </a:t>
          </a:r>
          <a:endParaRPr lang="ru-RU" sz="3000" kern="1200"/>
        </a:p>
        <a:p>
          <a:pPr marL="285750" lvl="1" indent="-285750" algn="l" defTabSz="1333500">
            <a:lnSpc>
              <a:spcPct val="90000"/>
            </a:lnSpc>
            <a:spcBef>
              <a:spcPct val="0"/>
            </a:spcBef>
            <a:spcAft>
              <a:spcPct val="15000"/>
            </a:spcAft>
            <a:buChar char="••"/>
          </a:pPr>
          <a:r>
            <a:rPr lang="uz-Cyrl-UZ" sz="3000" kern="1200" smtClean="0">
              <a:latin typeface="Times New Roman" pitchFamily="18" charset="0"/>
              <a:cs typeface="Times New Roman" pitchFamily="18" charset="0"/>
            </a:rPr>
            <a:t>didaktik  mohiyati</a:t>
          </a:r>
          <a:endParaRPr lang="ru-RU" sz="3000" kern="1200" dirty="0"/>
        </a:p>
      </dsp:txBody>
      <dsp:txXfrm rot="-5400000">
        <a:off x="1139872" y="1487772"/>
        <a:ext cx="6023696" cy="955114"/>
      </dsp:txXfrm>
    </dsp:sp>
    <dsp:sp modelId="{28944176-BA65-4632-8759-295457CFA5F1}">
      <dsp:nvSpPr>
        <dsp:cNvPr id="0" name=""/>
        <dsp:cNvSpPr/>
      </dsp:nvSpPr>
      <dsp:spPr>
        <a:xfrm rot="5400000">
          <a:off x="-244258" y="3114931"/>
          <a:ext cx="1628388" cy="1139872"/>
        </a:xfrm>
        <a:prstGeom prst="chevron">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solid"/>
          <a:miter lim="800000"/>
        </a:ln>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txBody>
        <a:bodyPr spcFirstLastPara="0" vert="horz" wrap="square" lIns="20955" tIns="20955" rIns="20955" bIns="20955" numCol="1" spcCol="1270" anchor="ctr" anchorCtr="0">
          <a:noAutofit/>
          <a:sp3d extrusionH="28000" prstMaterial="matte"/>
        </a:bodyPr>
        <a:lstStyle/>
        <a:p>
          <a:pPr lvl="0" algn="ctr" defTabSz="1466850">
            <a:lnSpc>
              <a:spcPct val="90000"/>
            </a:lnSpc>
            <a:spcBef>
              <a:spcPct val="0"/>
            </a:spcBef>
            <a:spcAft>
              <a:spcPct val="35000"/>
            </a:spcAft>
          </a:pPr>
          <a:r>
            <a:rPr lang="en-US" sz="3300" kern="1200" dirty="0" smtClean="0"/>
            <a:t>2</a:t>
          </a:r>
          <a:endParaRPr lang="ru-RU" sz="3300" kern="1200" dirty="0"/>
        </a:p>
      </dsp:txBody>
      <dsp:txXfrm rot="-5400000">
        <a:off x="0" y="3440609"/>
        <a:ext cx="1139872" cy="488516"/>
      </dsp:txXfrm>
    </dsp:sp>
    <dsp:sp modelId="{5F1C40CF-9116-4483-A3D2-FCA46AC7879D}">
      <dsp:nvSpPr>
        <dsp:cNvPr id="0" name=""/>
        <dsp:cNvSpPr/>
      </dsp:nvSpPr>
      <dsp:spPr>
        <a:xfrm rot="5400000">
          <a:off x="3648328" y="362216"/>
          <a:ext cx="1058452" cy="6075365"/>
        </a:xfrm>
        <a:prstGeom prst="round2SameRect">
          <a:avLst/>
        </a:prstGeom>
        <a:solidFill>
          <a:schemeClr val="lt1">
            <a:alpha val="90000"/>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uz-Cyrl-UZ" sz="3000" kern="1200" dirty="0" smtClean="0">
              <a:latin typeface="Times New Roman" pitchFamily="18" charset="0"/>
              <a:cs typeface="Times New Roman" pitchFamily="18" charset="0"/>
            </a:rPr>
            <a:t>Interfaol ta’lim metodlari va ulardan foydalanish tartibi. </a:t>
          </a:r>
          <a:endParaRPr lang="ru-RU" sz="3000" kern="1200" dirty="0"/>
        </a:p>
      </dsp:txBody>
      <dsp:txXfrm rot="-5400000">
        <a:off x="1139872" y="2922342"/>
        <a:ext cx="6023696" cy="9551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52599A-421F-43EE-A633-D6B78DF80139}">
      <dsp:nvSpPr>
        <dsp:cNvPr id="0" name=""/>
        <dsp:cNvSpPr/>
      </dsp:nvSpPr>
      <dsp:spPr>
        <a:xfrm rot="16200000">
          <a:off x="-1661648" y="1662677"/>
          <a:ext cx="6000792" cy="2675436"/>
        </a:xfrm>
        <a:prstGeom prst="flowChartManualOperation">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52400" tIns="0" rIns="152400" bIns="0" numCol="1" spcCol="1270" anchor="ctr" anchorCtr="0">
          <a:noAutofit/>
        </a:bodyPr>
        <a:lstStyle/>
        <a:p>
          <a:pPr lvl="0" algn="just" defTabSz="1066800">
            <a:lnSpc>
              <a:spcPct val="90000"/>
            </a:lnSpc>
            <a:spcBef>
              <a:spcPct val="0"/>
            </a:spcBef>
            <a:spcAft>
              <a:spcPct val="35000"/>
            </a:spcAft>
          </a:pPr>
          <a:r>
            <a:rPr lang="uz-Cyrl-UZ" sz="2400" b="1" kern="1200" dirty="0" smtClean="0">
              <a:latin typeface="Times New Roman" pitchFamily="18" charset="0"/>
              <a:cs typeface="Times New Roman" pitchFamily="18" charset="0"/>
            </a:rPr>
            <a:t>“Interfaol</a:t>
          </a:r>
          <a:r>
            <a:rPr lang="uz-Cyrl-UZ" sz="2400" kern="1200" dirty="0" smtClean="0">
              <a:latin typeface="Times New Roman" pitchFamily="18" charset="0"/>
              <a:cs typeface="Times New Roman" pitchFamily="18" charset="0"/>
            </a:rPr>
            <a:t>” tushunchasi ingliz tilida “interact”(rus tilida “interaktiv”) tarzida ifodalanib, lug‘aviy nuqtai nazardan “inter” – o‘zaro, “act” – harakat qilmoq kabi ma’nolarni anglatadi.</a:t>
          </a:r>
          <a:endParaRPr lang="ru-RU" sz="2400" kern="1200" dirty="0"/>
        </a:p>
      </dsp:txBody>
      <dsp:txXfrm rot="5400000">
        <a:off x="1030" y="1200157"/>
        <a:ext cx="2675436" cy="3600476"/>
      </dsp:txXfrm>
    </dsp:sp>
    <dsp:sp modelId="{CC2D9A84-F366-4CF5-8E7C-6CA2972243BF}">
      <dsp:nvSpPr>
        <dsp:cNvPr id="0" name=""/>
        <dsp:cNvSpPr/>
      </dsp:nvSpPr>
      <dsp:spPr>
        <a:xfrm rot="16200000">
          <a:off x="1214445" y="1662677"/>
          <a:ext cx="6000792" cy="2675436"/>
        </a:xfrm>
        <a:prstGeom prst="flowChartManualOperation">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146050" tIns="0" rIns="147743" bIns="0" numCol="1" spcCol="1270" anchor="ctr" anchorCtr="0">
          <a:noAutofit/>
        </a:bodyPr>
        <a:lstStyle/>
        <a:p>
          <a:pPr lvl="0" algn="just" defTabSz="1022350">
            <a:lnSpc>
              <a:spcPct val="90000"/>
            </a:lnSpc>
            <a:spcBef>
              <a:spcPct val="0"/>
            </a:spcBef>
            <a:spcAft>
              <a:spcPct val="35000"/>
            </a:spcAft>
          </a:pPr>
          <a:r>
            <a:rPr lang="uz-Cyrl-UZ" sz="2300" b="1" kern="1200" dirty="0" smtClean="0">
              <a:latin typeface="Times New Roman" pitchFamily="18" charset="0"/>
              <a:cs typeface="Times New Roman" pitchFamily="18" charset="0"/>
            </a:rPr>
            <a:t>Interfaol ta’lim</a:t>
          </a:r>
          <a:r>
            <a:rPr lang="uz-Cyrl-UZ" sz="2300" kern="1200" dirty="0" smtClean="0">
              <a:latin typeface="Times New Roman" pitchFamily="18" charset="0"/>
              <a:cs typeface="Times New Roman" pitchFamily="18" charset="0"/>
            </a:rPr>
            <a:t> – talabalarning bilim, ko‘nikma, malaka va muayyan axloqiy sifatlarni o‘zlashtirish yo‘lidagi o‘zaro harakatini tashkil etishga asoslanuvchi ta’lim.</a:t>
          </a:r>
          <a:endParaRPr lang="ru-RU" sz="2300" kern="1200" dirty="0"/>
        </a:p>
      </dsp:txBody>
      <dsp:txXfrm rot="5400000">
        <a:off x="2877123" y="1200157"/>
        <a:ext cx="2675436" cy="3600476"/>
      </dsp:txXfrm>
    </dsp:sp>
    <dsp:sp modelId="{5C9D029A-E3D4-463C-A180-C1F00BD82021}">
      <dsp:nvSpPr>
        <dsp:cNvPr id="0" name=""/>
        <dsp:cNvSpPr/>
      </dsp:nvSpPr>
      <dsp:spPr>
        <a:xfrm rot="16200000">
          <a:off x="4090540" y="1662677"/>
          <a:ext cx="6000792" cy="2675436"/>
        </a:xfrm>
        <a:prstGeom prst="flowChartManualOperation">
          <a:avLst/>
        </a:prstGeom>
        <a:gradFill rotWithShape="1">
          <a:gsLst>
            <a:gs pos="0">
              <a:schemeClr val="accent5">
                <a:lumMod val="110000"/>
                <a:satMod val="105000"/>
                <a:tint val="67000"/>
              </a:schemeClr>
            </a:gs>
            <a:gs pos="50000">
              <a:schemeClr val="accent5">
                <a:lumMod val="105000"/>
                <a:satMod val="103000"/>
                <a:tint val="73000"/>
              </a:schemeClr>
            </a:gs>
            <a:gs pos="100000">
              <a:schemeClr val="accent5">
                <a:lumMod val="105000"/>
                <a:satMod val="109000"/>
                <a:tint val="81000"/>
              </a:schemeClr>
            </a:gs>
          </a:gsLst>
          <a:lin ang="5400000" scaled="0"/>
        </a:gradFill>
        <a:ln w="6350" cap="flat" cmpd="sng" algn="ctr">
          <a:solidFill>
            <a:schemeClr val="accent5"/>
          </a:solidFill>
          <a:prstDash val="solid"/>
          <a:miter lim="800000"/>
        </a:ln>
        <a:effectLst/>
      </dsp:spPr>
      <dsp:style>
        <a:lnRef idx="1">
          <a:schemeClr val="accent5"/>
        </a:lnRef>
        <a:fillRef idx="2">
          <a:schemeClr val="accent5"/>
        </a:fillRef>
        <a:effectRef idx="1">
          <a:schemeClr val="accent5"/>
        </a:effectRef>
        <a:fontRef idx="minor">
          <a:schemeClr val="dk1"/>
        </a:fontRef>
      </dsp:style>
      <dsp:txBody>
        <a:bodyPr spcFirstLastPara="0" vert="horz" wrap="square" lIns="88900" tIns="0" rIns="88900" bIns="0" numCol="1" spcCol="1270" anchor="ctr" anchorCtr="0">
          <a:noAutofit/>
        </a:bodyPr>
        <a:lstStyle/>
        <a:p>
          <a:pPr lvl="0" algn="just" defTabSz="622300">
            <a:lnSpc>
              <a:spcPct val="90000"/>
            </a:lnSpc>
            <a:spcBef>
              <a:spcPct val="0"/>
            </a:spcBef>
            <a:spcAft>
              <a:spcPct val="35000"/>
            </a:spcAft>
          </a:pPr>
          <a:r>
            <a:rPr lang="uz-Cyrl-UZ" sz="1400" b="1" kern="1200" dirty="0" smtClean="0">
              <a:latin typeface="Times New Roman" pitchFamily="18" charset="0"/>
              <a:cs typeface="Times New Roman" pitchFamily="18" charset="0"/>
            </a:rPr>
            <a:t>Interfaollik</a:t>
          </a:r>
          <a:r>
            <a:rPr lang="uz-Cyrl-UZ" sz="1400" kern="1200" dirty="0" smtClean="0">
              <a:latin typeface="Times New Roman" pitchFamily="18" charset="0"/>
              <a:cs typeface="Times New Roman" pitchFamily="18" charset="0"/>
            </a:rPr>
            <a:t> talabalarning bilim, ko‘nikma, malaka va muayyan axloqiy sifatlarni o‘zlashtirish yo‘lida birgalikda, o‘zaro hamkorlikka asoslangan harakatni tashkil etish layoqatiga egaliklari. Mantiqiy nuqtai nazardan interfaollik, eng avvalo, ijtimoiy sub’ektlarning suhbat (dialog), o‘zaro hamkorlikka asoslangan harakat, faoliyatni olib borishlarini ifodalaydi.</a:t>
          </a:r>
          <a:endParaRPr lang="ru-RU" sz="1400" kern="1200" dirty="0" smtClean="0">
            <a:latin typeface="Times New Roman" pitchFamily="18" charset="0"/>
            <a:cs typeface="Times New Roman" pitchFamily="18" charset="0"/>
          </a:endParaRPr>
        </a:p>
        <a:p>
          <a:pPr lvl="0" algn="just" defTabSz="622300">
            <a:lnSpc>
              <a:spcPct val="90000"/>
            </a:lnSpc>
            <a:spcBef>
              <a:spcPct val="0"/>
            </a:spcBef>
            <a:spcAft>
              <a:spcPct val="35000"/>
            </a:spcAft>
          </a:pPr>
          <a:r>
            <a:rPr lang="en-US" sz="1400" kern="1200" dirty="0" smtClean="0">
              <a:latin typeface="Times New Roman" pitchFamily="18" charset="0"/>
              <a:cs typeface="Times New Roman" pitchFamily="18" charset="0"/>
            </a:rPr>
            <a:t>       </a:t>
          </a:r>
          <a:r>
            <a:rPr lang="uz-Cyrl-UZ" sz="1400" kern="1200" dirty="0" smtClean="0">
              <a:latin typeface="Times New Roman" pitchFamily="18" charset="0"/>
              <a:cs typeface="Times New Roman" pitchFamily="18" charset="0"/>
            </a:rPr>
            <a:t>Mantiqiy nuqtai nazardan interfaollik, eng avvalo, ijtimoiy sub’ektlarning suhbat (dialog), o‘zaro hamkorlikka asoslangan harakat, faoliyatning olib borishlarini ifodalaydi. </a:t>
          </a:r>
          <a:endParaRPr lang="ru-RU" sz="1400" kern="1200" dirty="0"/>
        </a:p>
      </dsp:txBody>
      <dsp:txXfrm rot="5400000">
        <a:off x="5753218" y="1200157"/>
        <a:ext cx="2675436" cy="3600476"/>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1</a:t>
            </a:fld>
            <a:endParaRPr lang="en-US"/>
          </a:p>
        </p:txBody>
      </p:sp>
    </p:spTree>
    <p:extLst>
      <p:ext uri="{BB962C8B-B14F-4D97-AF65-F5344CB8AC3E}">
        <p14:creationId xmlns:p14="http://schemas.microsoft.com/office/powerpoint/2010/main" val="2739642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20307730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108" name="Freeform 12"/>
          <p:cNvSpPr>
            <a:spLocks/>
          </p:cNvSpPr>
          <p:nvPr/>
        </p:nvSpPr>
        <p:spPr bwMode="gray">
          <a:xfrm>
            <a:off x="-9525" y="2997200"/>
            <a:ext cx="2205038" cy="2663825"/>
          </a:xfrm>
          <a:custGeom>
            <a:avLst/>
            <a:gdLst>
              <a:gd name="T0" fmla="*/ 0 w 1406"/>
              <a:gd name="T1" fmla="*/ 1678 h 1678"/>
              <a:gd name="T2" fmla="*/ 0 w 1406"/>
              <a:gd name="T3" fmla="*/ 1134 h 1678"/>
              <a:gd name="T4" fmla="*/ 1406 w 1406"/>
              <a:gd name="T5" fmla="*/ 0 h 1678"/>
              <a:gd name="T6" fmla="*/ 1406 w 1406"/>
              <a:gd name="T7" fmla="*/ 91 h 1678"/>
              <a:gd name="T8" fmla="*/ 0 w 1406"/>
              <a:gd name="T9" fmla="*/ 1678 h 1678"/>
            </a:gdLst>
            <a:ahLst/>
            <a:cxnLst>
              <a:cxn ang="0">
                <a:pos x="T0" y="T1"/>
              </a:cxn>
              <a:cxn ang="0">
                <a:pos x="T2" y="T3"/>
              </a:cxn>
              <a:cxn ang="0">
                <a:pos x="T4" y="T5"/>
              </a:cxn>
              <a:cxn ang="0">
                <a:pos x="T6" y="T7"/>
              </a:cxn>
              <a:cxn ang="0">
                <a:pos x="T8" y="T9"/>
              </a:cxn>
            </a:cxnLst>
            <a:rect l="0" t="0" r="r" b="b"/>
            <a:pathLst>
              <a:path w="1406" h="1678">
                <a:moveTo>
                  <a:pt x="0" y="1678"/>
                </a:moveTo>
                <a:lnTo>
                  <a:pt x="0" y="1134"/>
                </a:lnTo>
                <a:lnTo>
                  <a:pt x="1406" y="0"/>
                </a:lnTo>
                <a:lnTo>
                  <a:pt x="1406" y="91"/>
                </a:lnTo>
                <a:lnTo>
                  <a:pt x="0" y="1678"/>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pic>
        <p:nvPicPr>
          <p:cNvPr id="4103" name="Picture 7" desc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447800" y="1782763"/>
            <a:ext cx="7359650" cy="1609725"/>
          </a:xfrm>
          <a:prstGeom prst="rect">
            <a:avLst/>
          </a:prstGeom>
          <a:noFill/>
          <a:extLst>
            <a:ext uri="{909E8E84-426E-40DD-AFC4-6F175D3DCCD1}">
              <a14:hiddenFill xmlns:a14="http://schemas.microsoft.com/office/drawing/2010/main">
                <a:solidFill>
                  <a:srgbClr val="FFFFFF"/>
                </a:solidFill>
              </a14:hiddenFill>
            </a:ext>
          </a:extLst>
        </p:spPr>
      </p:pic>
      <p:sp>
        <p:nvSpPr>
          <p:cNvPr id="4104" name="Freeform 8"/>
          <p:cNvSpPr>
            <a:spLocks/>
          </p:cNvSpPr>
          <p:nvPr/>
        </p:nvSpPr>
        <p:spPr bwMode="gray">
          <a:xfrm>
            <a:off x="568325" y="-9525"/>
            <a:ext cx="1784350" cy="6875463"/>
          </a:xfrm>
          <a:custGeom>
            <a:avLst/>
            <a:gdLst>
              <a:gd name="T0" fmla="*/ 0 w 1124"/>
              <a:gd name="T1" fmla="*/ 0 h 4343"/>
              <a:gd name="T2" fmla="*/ 490 w 1124"/>
              <a:gd name="T3" fmla="*/ 2 h 4343"/>
              <a:gd name="T4" fmla="*/ 1124 w 1124"/>
              <a:gd name="T5" fmla="*/ 1373 h 4343"/>
              <a:gd name="T6" fmla="*/ 1124 w 1124"/>
              <a:gd name="T7" fmla="*/ 2036 h 4343"/>
              <a:gd name="T8" fmla="*/ 889 w 1124"/>
              <a:gd name="T9" fmla="*/ 4343 h 4343"/>
              <a:gd name="T10" fmla="*/ 526 w 1124"/>
              <a:gd name="T11" fmla="*/ 4343 h 4343"/>
              <a:gd name="T12" fmla="*/ 1079 w 1124"/>
              <a:gd name="T13" fmla="*/ 2031 h 4343"/>
              <a:gd name="T14" fmla="*/ 1079 w 1124"/>
              <a:gd name="T15" fmla="*/ 1383 h 4343"/>
              <a:gd name="T16" fmla="*/ 0 w 1124"/>
              <a:gd name="T17" fmla="*/ 0 h 4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4" h="4343">
                <a:moveTo>
                  <a:pt x="0" y="0"/>
                </a:moveTo>
                <a:lnTo>
                  <a:pt x="490" y="2"/>
                </a:lnTo>
                <a:lnTo>
                  <a:pt x="1124" y="1373"/>
                </a:lnTo>
                <a:lnTo>
                  <a:pt x="1124" y="2036"/>
                </a:lnTo>
                <a:lnTo>
                  <a:pt x="889" y="4343"/>
                </a:lnTo>
                <a:lnTo>
                  <a:pt x="526" y="4343"/>
                </a:lnTo>
                <a:lnTo>
                  <a:pt x="1079" y="2031"/>
                </a:lnTo>
                <a:lnTo>
                  <a:pt x="1079" y="1383"/>
                </a:lnTo>
                <a:lnTo>
                  <a:pt x="0" y="0"/>
                </a:ln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5" name="Freeform 9"/>
          <p:cNvSpPr>
            <a:spLocks/>
          </p:cNvSpPr>
          <p:nvPr/>
        </p:nvSpPr>
        <p:spPr bwMode="gray">
          <a:xfrm>
            <a:off x="-12700" y="-9525"/>
            <a:ext cx="2392363" cy="6880225"/>
          </a:xfrm>
          <a:custGeom>
            <a:avLst/>
            <a:gdLst>
              <a:gd name="T0" fmla="*/ 181 w 1507"/>
              <a:gd name="T1" fmla="*/ 0 h 4334"/>
              <a:gd name="T2" fmla="*/ 1507 w 1507"/>
              <a:gd name="T3" fmla="*/ 1379 h 4334"/>
              <a:gd name="T4" fmla="*/ 1507 w 1507"/>
              <a:gd name="T5" fmla="*/ 2036 h 4334"/>
              <a:gd name="T6" fmla="*/ 727 w 1507"/>
              <a:gd name="T7" fmla="*/ 4334 h 4334"/>
              <a:gd name="T8" fmla="*/ 2 w 1507"/>
              <a:gd name="T9" fmla="*/ 4334 h 4334"/>
              <a:gd name="T10" fmla="*/ 2 w 1507"/>
              <a:gd name="T11" fmla="*/ 4162 h 4334"/>
              <a:gd name="T12" fmla="*/ 1441 w 1507"/>
              <a:gd name="T13" fmla="*/ 1936 h 4334"/>
              <a:gd name="T14" fmla="*/ 1441 w 1507"/>
              <a:gd name="T15" fmla="*/ 1447 h 4334"/>
              <a:gd name="T16" fmla="*/ 8 w 1507"/>
              <a:gd name="T17" fmla="*/ 434 h 4334"/>
              <a:gd name="T18" fmla="*/ 0 w 1507"/>
              <a:gd name="T19" fmla="*/ 6 h 4334"/>
              <a:gd name="T20" fmla="*/ 181 w 1507"/>
              <a:gd name="T21" fmla="*/ 0 h 4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7" h="4334">
                <a:moveTo>
                  <a:pt x="181" y="0"/>
                </a:moveTo>
                <a:lnTo>
                  <a:pt x="1507" y="1379"/>
                </a:lnTo>
                <a:lnTo>
                  <a:pt x="1507" y="2036"/>
                </a:lnTo>
                <a:lnTo>
                  <a:pt x="727" y="4334"/>
                </a:lnTo>
                <a:lnTo>
                  <a:pt x="2" y="4334"/>
                </a:lnTo>
                <a:lnTo>
                  <a:pt x="2" y="4162"/>
                </a:lnTo>
                <a:lnTo>
                  <a:pt x="1441" y="1936"/>
                </a:lnTo>
                <a:lnTo>
                  <a:pt x="1441" y="1447"/>
                </a:lnTo>
                <a:lnTo>
                  <a:pt x="8" y="434"/>
                </a:lnTo>
                <a:lnTo>
                  <a:pt x="0" y="6"/>
                </a:lnTo>
                <a:lnTo>
                  <a:pt x="181"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6" name="Freeform 10"/>
          <p:cNvSpPr>
            <a:spLocks/>
          </p:cNvSpPr>
          <p:nvPr/>
        </p:nvSpPr>
        <p:spPr bwMode="gray">
          <a:xfrm>
            <a:off x="2557463" y="0"/>
            <a:ext cx="3022600" cy="6858000"/>
          </a:xfrm>
          <a:custGeom>
            <a:avLst/>
            <a:gdLst>
              <a:gd name="T0" fmla="*/ 1904 w 1904"/>
              <a:gd name="T1" fmla="*/ 0 h 4354"/>
              <a:gd name="T2" fmla="*/ 1178 w 1904"/>
              <a:gd name="T3" fmla="*/ 0 h 4354"/>
              <a:gd name="T4" fmla="*/ 0 w 1904"/>
              <a:gd name="T5" fmla="*/ 1342 h 4354"/>
              <a:gd name="T6" fmla="*/ 0 w 1904"/>
              <a:gd name="T7" fmla="*/ 1950 h 4354"/>
              <a:gd name="T8" fmla="*/ 498 w 1904"/>
              <a:gd name="T9" fmla="*/ 4354 h 4354"/>
              <a:gd name="T10" fmla="*/ 1088 w 1904"/>
              <a:gd name="T11" fmla="*/ 4354 h 4354"/>
              <a:gd name="T12" fmla="*/ 44 w 1904"/>
              <a:gd name="T13" fmla="*/ 1985 h 4354"/>
              <a:gd name="T14" fmla="*/ 44 w 1904"/>
              <a:gd name="T15" fmla="*/ 1361 h 4354"/>
              <a:gd name="T16" fmla="*/ 1904 w 1904"/>
              <a:gd name="T17"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4" h="4354">
                <a:moveTo>
                  <a:pt x="1904" y="0"/>
                </a:moveTo>
                <a:lnTo>
                  <a:pt x="1178" y="0"/>
                </a:lnTo>
                <a:lnTo>
                  <a:pt x="0" y="1342"/>
                </a:lnTo>
                <a:lnTo>
                  <a:pt x="0" y="1950"/>
                </a:lnTo>
                <a:lnTo>
                  <a:pt x="498" y="4354"/>
                </a:lnTo>
                <a:lnTo>
                  <a:pt x="1088" y="4354"/>
                </a:lnTo>
                <a:lnTo>
                  <a:pt x="44" y="1985"/>
                </a:lnTo>
                <a:lnTo>
                  <a:pt x="44" y="1361"/>
                </a:lnTo>
                <a:lnTo>
                  <a:pt x="1904" y="0"/>
                </a:lnTo>
                <a:close/>
              </a:path>
            </a:pathLst>
          </a:custGeom>
          <a:solidFill>
            <a:srgbClr val="D3D3D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7" name="Freeform 11"/>
          <p:cNvSpPr>
            <a:spLocks/>
          </p:cNvSpPr>
          <p:nvPr/>
        </p:nvSpPr>
        <p:spPr bwMode="gray">
          <a:xfrm>
            <a:off x="2959100" y="-14288"/>
            <a:ext cx="2711450" cy="1887538"/>
          </a:xfrm>
          <a:custGeom>
            <a:avLst/>
            <a:gdLst>
              <a:gd name="T0" fmla="*/ 1708 w 1708"/>
              <a:gd name="T1" fmla="*/ 1 h 1189"/>
              <a:gd name="T2" fmla="*/ 1379 w 1708"/>
              <a:gd name="T3" fmla="*/ 0 h 1189"/>
              <a:gd name="T4" fmla="*/ 0 w 1708"/>
              <a:gd name="T5" fmla="*/ 1189 h 1189"/>
              <a:gd name="T6" fmla="*/ 1708 w 1708"/>
              <a:gd name="T7" fmla="*/ 1 h 1189"/>
            </a:gdLst>
            <a:ahLst/>
            <a:cxnLst>
              <a:cxn ang="0">
                <a:pos x="T0" y="T1"/>
              </a:cxn>
              <a:cxn ang="0">
                <a:pos x="T2" y="T3"/>
              </a:cxn>
              <a:cxn ang="0">
                <a:pos x="T4" y="T5"/>
              </a:cxn>
              <a:cxn ang="0">
                <a:pos x="T6" y="T7"/>
              </a:cxn>
            </a:cxnLst>
            <a:rect l="0" t="0" r="r" b="b"/>
            <a:pathLst>
              <a:path w="1708" h="1189">
                <a:moveTo>
                  <a:pt x="1708" y="1"/>
                </a:moveTo>
                <a:lnTo>
                  <a:pt x="1379" y="0"/>
                </a:lnTo>
                <a:lnTo>
                  <a:pt x="0" y="1189"/>
                </a:lnTo>
                <a:lnTo>
                  <a:pt x="1708" y="1"/>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9" name="Freeform 13"/>
          <p:cNvSpPr>
            <a:spLocks/>
          </p:cNvSpPr>
          <p:nvPr/>
        </p:nvSpPr>
        <p:spPr bwMode="gray">
          <a:xfrm>
            <a:off x="2498725" y="-9525"/>
            <a:ext cx="6105525" cy="6867525"/>
          </a:xfrm>
          <a:custGeom>
            <a:avLst/>
            <a:gdLst>
              <a:gd name="T0" fmla="*/ 3665 w 3846"/>
              <a:gd name="T1" fmla="*/ 0 h 4354"/>
              <a:gd name="T2" fmla="*/ 2122 w 3846"/>
              <a:gd name="T3" fmla="*/ 0 h 4354"/>
              <a:gd name="T4" fmla="*/ 0 w 3846"/>
              <a:gd name="T5" fmla="*/ 1339 h 4354"/>
              <a:gd name="T6" fmla="*/ 0 w 3846"/>
              <a:gd name="T7" fmla="*/ 1950 h 4354"/>
              <a:gd name="T8" fmla="*/ 1215 w 3846"/>
              <a:gd name="T9" fmla="*/ 4354 h 4354"/>
              <a:gd name="T10" fmla="*/ 1941 w 3846"/>
              <a:gd name="T11" fmla="*/ 4354 h 4354"/>
              <a:gd name="T12" fmla="*/ 72 w 3846"/>
              <a:gd name="T13" fmla="*/ 1877 h 4354"/>
              <a:gd name="T14" fmla="*/ 72 w 3846"/>
              <a:gd name="T15" fmla="*/ 1361 h 4354"/>
              <a:gd name="T16" fmla="*/ 3846 w 3846"/>
              <a:gd name="T17" fmla="*/ 0 h 4354"/>
              <a:gd name="T18" fmla="*/ 2122 w 3846"/>
              <a:gd name="T19"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6" h="4354">
                <a:moveTo>
                  <a:pt x="3665" y="0"/>
                </a:moveTo>
                <a:lnTo>
                  <a:pt x="2122" y="0"/>
                </a:lnTo>
                <a:lnTo>
                  <a:pt x="0" y="1339"/>
                </a:lnTo>
                <a:lnTo>
                  <a:pt x="0" y="1950"/>
                </a:lnTo>
                <a:lnTo>
                  <a:pt x="1215" y="4354"/>
                </a:lnTo>
                <a:lnTo>
                  <a:pt x="1941" y="4354"/>
                </a:lnTo>
                <a:lnTo>
                  <a:pt x="72" y="1877"/>
                </a:lnTo>
                <a:lnTo>
                  <a:pt x="72" y="1361"/>
                </a:lnTo>
                <a:lnTo>
                  <a:pt x="3846" y="0"/>
                </a:lnTo>
                <a:lnTo>
                  <a:pt x="2122" y="0"/>
                </a:lnTo>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0" name="Freeform 14"/>
          <p:cNvSpPr>
            <a:spLocks/>
          </p:cNvSpPr>
          <p:nvPr/>
        </p:nvSpPr>
        <p:spPr bwMode="gray">
          <a:xfrm>
            <a:off x="-9525" y="185738"/>
            <a:ext cx="2246313" cy="5984875"/>
          </a:xfrm>
          <a:custGeom>
            <a:avLst/>
            <a:gdLst>
              <a:gd name="T0" fmla="*/ 0 w 1415"/>
              <a:gd name="T1" fmla="*/ 0 h 3770"/>
              <a:gd name="T2" fmla="*/ 1415 w 1415"/>
              <a:gd name="T3" fmla="*/ 1197 h 3770"/>
              <a:gd name="T4" fmla="*/ 1415 w 1415"/>
              <a:gd name="T5" fmla="*/ 1862 h 3770"/>
              <a:gd name="T6" fmla="*/ 0 w 1415"/>
              <a:gd name="T7" fmla="*/ 3770 h 3770"/>
              <a:gd name="T8" fmla="*/ 0 w 1415"/>
              <a:gd name="T9" fmla="*/ 3272 h 3770"/>
              <a:gd name="T10" fmla="*/ 1376 w 1415"/>
              <a:gd name="T11" fmla="*/ 1801 h 3770"/>
              <a:gd name="T12" fmla="*/ 1376 w 1415"/>
              <a:gd name="T13" fmla="*/ 1272 h 3770"/>
              <a:gd name="T14" fmla="*/ 6 w 1415"/>
              <a:gd name="T15" fmla="*/ 962 h 3770"/>
              <a:gd name="T16" fmla="*/ 0 w 1415"/>
              <a:gd name="T17" fmla="*/ 0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5" h="3770">
                <a:moveTo>
                  <a:pt x="0" y="0"/>
                </a:moveTo>
                <a:lnTo>
                  <a:pt x="1415" y="1197"/>
                </a:lnTo>
                <a:lnTo>
                  <a:pt x="1415" y="1862"/>
                </a:lnTo>
                <a:lnTo>
                  <a:pt x="0" y="3770"/>
                </a:lnTo>
                <a:lnTo>
                  <a:pt x="0" y="3272"/>
                </a:lnTo>
                <a:lnTo>
                  <a:pt x="1376" y="1801"/>
                </a:lnTo>
                <a:lnTo>
                  <a:pt x="1376" y="1272"/>
                </a:lnTo>
                <a:lnTo>
                  <a:pt x="6" y="962"/>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1" name="Freeform 15"/>
          <p:cNvSpPr>
            <a:spLocks/>
          </p:cNvSpPr>
          <p:nvPr/>
        </p:nvSpPr>
        <p:spPr bwMode="gray">
          <a:xfrm>
            <a:off x="2608263" y="642938"/>
            <a:ext cx="6540500" cy="6215062"/>
          </a:xfrm>
          <a:custGeom>
            <a:avLst/>
            <a:gdLst>
              <a:gd name="T0" fmla="*/ 4115 w 4120"/>
              <a:gd name="T1" fmla="*/ 0 h 3915"/>
              <a:gd name="T2" fmla="*/ 4120 w 4120"/>
              <a:gd name="T3" fmla="*/ 500 h 3915"/>
              <a:gd name="T4" fmla="*/ 61 w 4120"/>
              <a:gd name="T5" fmla="*/ 1059 h 3915"/>
              <a:gd name="T6" fmla="*/ 61 w 4120"/>
              <a:gd name="T7" fmla="*/ 1466 h 3915"/>
              <a:gd name="T8" fmla="*/ 2419 w 4120"/>
              <a:gd name="T9" fmla="*/ 3915 h 3915"/>
              <a:gd name="T10" fmla="*/ 1830 w 4120"/>
              <a:gd name="T11" fmla="*/ 3915 h 3915"/>
              <a:gd name="T12" fmla="*/ 0 w 4120"/>
              <a:gd name="T13" fmla="*/ 1449 h 3915"/>
              <a:gd name="T14" fmla="*/ 0 w 4120"/>
              <a:gd name="T15" fmla="*/ 967 h 3915"/>
              <a:gd name="T16" fmla="*/ 4115 w 4120"/>
              <a:gd name="T17" fmla="*/ 0 h 3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0" h="3915">
                <a:moveTo>
                  <a:pt x="4115" y="0"/>
                </a:moveTo>
                <a:lnTo>
                  <a:pt x="4120" y="500"/>
                </a:lnTo>
                <a:lnTo>
                  <a:pt x="61" y="1059"/>
                </a:lnTo>
                <a:lnTo>
                  <a:pt x="61" y="1466"/>
                </a:lnTo>
                <a:lnTo>
                  <a:pt x="2419" y="3915"/>
                </a:lnTo>
                <a:lnTo>
                  <a:pt x="1830" y="3915"/>
                </a:lnTo>
                <a:lnTo>
                  <a:pt x="0" y="1449"/>
                </a:lnTo>
                <a:lnTo>
                  <a:pt x="0" y="967"/>
                </a:lnTo>
                <a:lnTo>
                  <a:pt x="4115"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2" name="Freeform 16"/>
          <p:cNvSpPr>
            <a:spLocks/>
          </p:cNvSpPr>
          <p:nvPr/>
        </p:nvSpPr>
        <p:spPr bwMode="gray">
          <a:xfrm>
            <a:off x="2586038" y="-17463"/>
            <a:ext cx="6557962" cy="6875463"/>
          </a:xfrm>
          <a:custGeom>
            <a:avLst/>
            <a:gdLst>
              <a:gd name="T0" fmla="*/ 4131 w 4131"/>
              <a:gd name="T1" fmla="*/ 0 h 4348"/>
              <a:gd name="T2" fmla="*/ 4126 w 4131"/>
              <a:gd name="T3" fmla="*/ 494 h 4348"/>
              <a:gd name="T4" fmla="*/ 55 w 4131"/>
              <a:gd name="T5" fmla="*/ 1404 h 4348"/>
              <a:gd name="T6" fmla="*/ 55 w 4131"/>
              <a:gd name="T7" fmla="*/ 1853 h 4348"/>
              <a:gd name="T8" fmla="*/ 3156 w 4131"/>
              <a:gd name="T9" fmla="*/ 4348 h 4348"/>
              <a:gd name="T10" fmla="*/ 2067 w 4131"/>
              <a:gd name="T11" fmla="*/ 4348 h 4348"/>
              <a:gd name="T12" fmla="*/ 0 w 4131"/>
              <a:gd name="T13" fmla="*/ 1882 h 4348"/>
              <a:gd name="T14" fmla="*/ 0 w 4131"/>
              <a:gd name="T15" fmla="*/ 1355 h 4348"/>
              <a:gd name="T16" fmla="*/ 3615 w 4131"/>
              <a:gd name="T17" fmla="*/ 0 h 4348"/>
              <a:gd name="T18" fmla="*/ 4131 w 4131"/>
              <a:gd name="T19" fmla="*/ 0 h 4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1" h="4348">
                <a:moveTo>
                  <a:pt x="4131" y="0"/>
                </a:moveTo>
                <a:lnTo>
                  <a:pt x="4126" y="494"/>
                </a:lnTo>
                <a:lnTo>
                  <a:pt x="55" y="1404"/>
                </a:lnTo>
                <a:lnTo>
                  <a:pt x="55" y="1853"/>
                </a:lnTo>
                <a:lnTo>
                  <a:pt x="3156" y="4348"/>
                </a:lnTo>
                <a:lnTo>
                  <a:pt x="2067" y="4348"/>
                </a:lnTo>
                <a:lnTo>
                  <a:pt x="0" y="1882"/>
                </a:lnTo>
                <a:lnTo>
                  <a:pt x="0" y="1355"/>
                </a:lnTo>
                <a:lnTo>
                  <a:pt x="3615" y="0"/>
                </a:lnTo>
                <a:lnTo>
                  <a:pt x="4131"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3" name="Freeform 17"/>
          <p:cNvSpPr>
            <a:spLocks/>
          </p:cNvSpPr>
          <p:nvPr/>
        </p:nvSpPr>
        <p:spPr bwMode="gray">
          <a:xfrm>
            <a:off x="2771775" y="-26988"/>
            <a:ext cx="5761038" cy="2087563"/>
          </a:xfrm>
          <a:custGeom>
            <a:avLst/>
            <a:gdLst>
              <a:gd name="T0" fmla="*/ 0 w 3629"/>
              <a:gd name="T1" fmla="*/ 1315 h 1315"/>
              <a:gd name="T2" fmla="*/ 2858 w 3629"/>
              <a:gd name="T3" fmla="*/ 0 h 1315"/>
              <a:gd name="T4" fmla="*/ 3629 w 3629"/>
              <a:gd name="T5" fmla="*/ 0 h 1315"/>
              <a:gd name="T6" fmla="*/ 0 w 3629"/>
              <a:gd name="T7" fmla="*/ 1315 h 1315"/>
            </a:gdLst>
            <a:ahLst/>
            <a:cxnLst>
              <a:cxn ang="0">
                <a:pos x="T0" y="T1"/>
              </a:cxn>
              <a:cxn ang="0">
                <a:pos x="T2" y="T3"/>
              </a:cxn>
              <a:cxn ang="0">
                <a:pos x="T4" y="T5"/>
              </a:cxn>
              <a:cxn ang="0">
                <a:pos x="T6" y="T7"/>
              </a:cxn>
            </a:cxnLst>
            <a:rect l="0" t="0" r="r" b="b"/>
            <a:pathLst>
              <a:path w="3629" h="1315">
                <a:moveTo>
                  <a:pt x="0" y="1315"/>
                </a:moveTo>
                <a:lnTo>
                  <a:pt x="2858" y="0"/>
                </a:lnTo>
                <a:lnTo>
                  <a:pt x="3629" y="0"/>
                </a:lnTo>
                <a:lnTo>
                  <a:pt x="0" y="1315"/>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4" name="Freeform 18"/>
          <p:cNvSpPr>
            <a:spLocks/>
          </p:cNvSpPr>
          <p:nvPr/>
        </p:nvSpPr>
        <p:spPr bwMode="gray">
          <a:xfrm>
            <a:off x="2555875" y="2924175"/>
            <a:ext cx="3384550" cy="3944938"/>
          </a:xfrm>
          <a:custGeom>
            <a:avLst/>
            <a:gdLst>
              <a:gd name="T0" fmla="*/ 0 w 2132"/>
              <a:gd name="T1" fmla="*/ 0 h 2495"/>
              <a:gd name="T2" fmla="*/ 2132 w 2132"/>
              <a:gd name="T3" fmla="*/ 2495 h 2495"/>
              <a:gd name="T4" fmla="*/ 1814 w 2132"/>
              <a:gd name="T5" fmla="*/ 2495 h 2495"/>
              <a:gd name="T6" fmla="*/ 0 w 2132"/>
              <a:gd name="T7" fmla="*/ 0 h 2495"/>
            </a:gdLst>
            <a:ahLst/>
            <a:cxnLst>
              <a:cxn ang="0">
                <a:pos x="T0" y="T1"/>
              </a:cxn>
              <a:cxn ang="0">
                <a:pos x="T2" y="T3"/>
              </a:cxn>
              <a:cxn ang="0">
                <a:pos x="T4" y="T5"/>
              </a:cxn>
              <a:cxn ang="0">
                <a:pos x="T6" y="T7"/>
              </a:cxn>
            </a:cxnLst>
            <a:rect l="0" t="0" r="r" b="b"/>
            <a:pathLst>
              <a:path w="2132" h="2495">
                <a:moveTo>
                  <a:pt x="0" y="0"/>
                </a:moveTo>
                <a:lnTo>
                  <a:pt x="2132" y="2495"/>
                </a:lnTo>
                <a:lnTo>
                  <a:pt x="1814" y="2495"/>
                </a:lnTo>
                <a:lnTo>
                  <a:pt x="0" y="0"/>
                </a:lnTo>
                <a:close/>
              </a:path>
            </a:pathLst>
          </a:custGeom>
          <a:solidFill>
            <a:srgbClr val="FFFFFF">
              <a:alpha val="35001"/>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0" name="Freeform 24"/>
          <p:cNvSpPr>
            <a:spLocks/>
          </p:cNvSpPr>
          <p:nvPr/>
        </p:nvSpPr>
        <p:spPr bwMode="gray">
          <a:xfrm>
            <a:off x="-19050" y="180975"/>
            <a:ext cx="2262188" cy="1914525"/>
          </a:xfrm>
          <a:custGeom>
            <a:avLst/>
            <a:gdLst>
              <a:gd name="T0" fmla="*/ 1425 w 1425"/>
              <a:gd name="T1" fmla="*/ 1206 h 1206"/>
              <a:gd name="T2" fmla="*/ 0 w 1425"/>
              <a:gd name="T3" fmla="*/ 0 h 1206"/>
              <a:gd name="T4" fmla="*/ 0 w 1425"/>
              <a:gd name="T5" fmla="*/ 186 h 1206"/>
              <a:gd name="T6" fmla="*/ 1425 w 1425"/>
              <a:gd name="T7" fmla="*/ 1206 h 1206"/>
            </a:gdLst>
            <a:ahLst/>
            <a:cxnLst>
              <a:cxn ang="0">
                <a:pos x="T0" y="T1"/>
              </a:cxn>
              <a:cxn ang="0">
                <a:pos x="T2" y="T3"/>
              </a:cxn>
              <a:cxn ang="0">
                <a:pos x="T4" y="T5"/>
              </a:cxn>
              <a:cxn ang="0">
                <a:pos x="T6" y="T7"/>
              </a:cxn>
            </a:cxnLst>
            <a:rect l="0" t="0" r="r" b="b"/>
            <a:pathLst>
              <a:path w="1425" h="1206">
                <a:moveTo>
                  <a:pt x="1425" y="1206"/>
                </a:moveTo>
                <a:lnTo>
                  <a:pt x="0" y="0"/>
                </a:lnTo>
                <a:lnTo>
                  <a:pt x="0" y="186"/>
                </a:lnTo>
                <a:lnTo>
                  <a:pt x="1425" y="1206"/>
                </a:lnTo>
                <a:close/>
              </a:path>
            </a:pathLst>
          </a:custGeom>
          <a:solidFill>
            <a:srgbClr val="3333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1" name="Freeform 25"/>
          <p:cNvSpPr>
            <a:spLocks/>
          </p:cNvSpPr>
          <p:nvPr/>
        </p:nvSpPr>
        <p:spPr bwMode="gray">
          <a:xfrm>
            <a:off x="-12700" y="3105150"/>
            <a:ext cx="2327275" cy="3762375"/>
          </a:xfrm>
          <a:custGeom>
            <a:avLst/>
            <a:gdLst>
              <a:gd name="T0" fmla="*/ 0 w 1466"/>
              <a:gd name="T1" fmla="*/ 2248 h 2370"/>
              <a:gd name="T2" fmla="*/ 1466 w 1466"/>
              <a:gd name="T3" fmla="*/ 0 h 2370"/>
              <a:gd name="T4" fmla="*/ 194 w 1466"/>
              <a:gd name="T5" fmla="*/ 2370 h 2370"/>
              <a:gd name="T6" fmla="*/ 4 w 1466"/>
              <a:gd name="T7" fmla="*/ 2364 h 2370"/>
              <a:gd name="T8" fmla="*/ 0 w 1466"/>
              <a:gd name="T9" fmla="*/ 2248 h 2370"/>
            </a:gdLst>
            <a:ahLst/>
            <a:cxnLst>
              <a:cxn ang="0">
                <a:pos x="T0" y="T1"/>
              </a:cxn>
              <a:cxn ang="0">
                <a:pos x="T2" y="T3"/>
              </a:cxn>
              <a:cxn ang="0">
                <a:pos x="T4" y="T5"/>
              </a:cxn>
              <a:cxn ang="0">
                <a:pos x="T6" y="T7"/>
              </a:cxn>
              <a:cxn ang="0">
                <a:pos x="T8" y="T9"/>
              </a:cxn>
            </a:cxnLst>
            <a:rect l="0" t="0" r="r" b="b"/>
            <a:pathLst>
              <a:path w="1466" h="2370">
                <a:moveTo>
                  <a:pt x="0" y="2248"/>
                </a:moveTo>
                <a:lnTo>
                  <a:pt x="1466" y="0"/>
                </a:lnTo>
                <a:lnTo>
                  <a:pt x="194" y="2370"/>
                </a:lnTo>
                <a:lnTo>
                  <a:pt x="4" y="2364"/>
                </a:lnTo>
                <a:lnTo>
                  <a:pt x="0" y="2248"/>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2" name="Freeform 26"/>
          <p:cNvSpPr>
            <a:spLocks/>
          </p:cNvSpPr>
          <p:nvPr/>
        </p:nvSpPr>
        <p:spPr bwMode="gray">
          <a:xfrm>
            <a:off x="-9525" y="1403350"/>
            <a:ext cx="2317750" cy="5265738"/>
          </a:xfrm>
          <a:custGeom>
            <a:avLst/>
            <a:gdLst>
              <a:gd name="T0" fmla="*/ 6 w 1460"/>
              <a:gd name="T1" fmla="*/ 0 h 3317"/>
              <a:gd name="T2" fmla="*/ 6 w 1460"/>
              <a:gd name="T3" fmla="*/ 643 h 3317"/>
              <a:gd name="T4" fmla="*/ 1410 w 1460"/>
              <a:gd name="T5" fmla="*/ 564 h 3317"/>
              <a:gd name="T6" fmla="*/ 1410 w 1460"/>
              <a:gd name="T7" fmla="*/ 1049 h 3317"/>
              <a:gd name="T8" fmla="*/ 0 w 1460"/>
              <a:gd name="T9" fmla="*/ 2852 h 3317"/>
              <a:gd name="T10" fmla="*/ 0 w 1460"/>
              <a:gd name="T11" fmla="*/ 3317 h 3317"/>
              <a:gd name="T12" fmla="*/ 1460 w 1460"/>
              <a:gd name="T13" fmla="*/ 1062 h 3317"/>
              <a:gd name="T14" fmla="*/ 1460 w 1460"/>
              <a:gd name="T15" fmla="*/ 505 h 3317"/>
              <a:gd name="T16" fmla="*/ 6 w 1460"/>
              <a:gd name="T17" fmla="*/ 0 h 3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3317">
                <a:moveTo>
                  <a:pt x="6" y="0"/>
                </a:moveTo>
                <a:lnTo>
                  <a:pt x="6" y="643"/>
                </a:lnTo>
                <a:lnTo>
                  <a:pt x="1410" y="564"/>
                </a:lnTo>
                <a:lnTo>
                  <a:pt x="1410" y="1049"/>
                </a:lnTo>
                <a:lnTo>
                  <a:pt x="0" y="2852"/>
                </a:lnTo>
                <a:lnTo>
                  <a:pt x="0" y="3317"/>
                </a:lnTo>
                <a:lnTo>
                  <a:pt x="1460" y="1062"/>
                </a:lnTo>
                <a:lnTo>
                  <a:pt x="1460" y="505"/>
                </a:lnTo>
                <a:lnTo>
                  <a:pt x="6"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132" name="Group 36"/>
          <p:cNvGrpSpPr>
            <a:grpSpLocks/>
          </p:cNvGrpSpPr>
          <p:nvPr/>
        </p:nvGrpSpPr>
        <p:grpSpPr bwMode="auto">
          <a:xfrm>
            <a:off x="0" y="-19050"/>
            <a:ext cx="9153525" cy="6886575"/>
            <a:chOff x="0" y="0"/>
            <a:chExt cx="5760" cy="4326"/>
          </a:xfrm>
        </p:grpSpPr>
        <p:pic>
          <p:nvPicPr>
            <p:cNvPr id="4131" name="Picture 35" descr="1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0"/>
              <a:ext cx="5760" cy="4326"/>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27"/>
            <p:cNvSpPr>
              <a:spLocks noChangeArrowheads="1"/>
            </p:cNvSpPr>
            <p:nvPr userDrawn="1"/>
          </p:nvSpPr>
          <p:spPr bwMode="gray">
            <a:xfrm>
              <a:off x="212" y="462"/>
              <a:ext cx="5334" cy="3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pic>
        <p:nvPicPr>
          <p:cNvPr id="4115" name="Picture 19"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141788" y="4041775"/>
            <a:ext cx="415925" cy="415925"/>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4098" name="Rectangle 2"/>
          <p:cNvSpPr>
            <a:spLocks noGrp="1" noChangeArrowheads="1"/>
          </p:cNvSpPr>
          <p:nvPr>
            <p:ph type="ctrTitle"/>
          </p:nvPr>
        </p:nvSpPr>
        <p:spPr>
          <a:xfrm>
            <a:off x="985838" y="3787775"/>
            <a:ext cx="7772400" cy="885825"/>
          </a:xfrm>
        </p:spPr>
        <p:txBody>
          <a:bodyPr/>
          <a:lstStyle>
            <a:lvl1pPr algn="r">
              <a:defRPr/>
            </a:lvl1pPr>
          </a:lstStyle>
          <a:p>
            <a:pPr lvl="0"/>
            <a:r>
              <a:rPr lang="ru-RU" noProof="0" smtClean="0"/>
              <a:t>Образец заголовка</a:t>
            </a:r>
            <a:endParaRPr lang="en-US" noProof="0" smtClean="0"/>
          </a:p>
        </p:txBody>
      </p:sp>
      <p:sp>
        <p:nvSpPr>
          <p:cNvPr id="4099" name="Rectangle 3"/>
          <p:cNvSpPr>
            <a:spLocks noGrp="1" noChangeArrowheads="1"/>
          </p:cNvSpPr>
          <p:nvPr>
            <p:ph type="subTitle" idx="1"/>
          </p:nvPr>
        </p:nvSpPr>
        <p:spPr>
          <a:xfrm>
            <a:off x="4629150" y="3505200"/>
            <a:ext cx="4129088" cy="457200"/>
          </a:xfrm>
        </p:spPr>
        <p:txBody>
          <a:bodyPr/>
          <a:lstStyle>
            <a:lvl1pPr marL="0" indent="0" algn="dist">
              <a:buFontTx/>
              <a:buNone/>
              <a:defRPr sz="2000" b="1">
                <a:solidFill>
                  <a:srgbClr val="777777"/>
                </a:solidFill>
              </a:defRPr>
            </a:lvl1pPr>
          </a:lstStyle>
          <a:p>
            <a:pPr lvl="0"/>
            <a:r>
              <a:rPr lang="ru-RU" noProof="0" smtClean="0"/>
              <a:t>Образец подзаголовка</a:t>
            </a:r>
            <a:endParaRPr lang="en-US" noProof="0" smtClean="0"/>
          </a:p>
        </p:txBody>
      </p:sp>
      <p:sp>
        <p:nvSpPr>
          <p:cNvPr id="4125" name="Text Box 29"/>
          <p:cNvSpPr txBox="1">
            <a:spLocks noChangeArrowheads="1"/>
          </p:cNvSpPr>
          <p:nvPr/>
        </p:nvSpPr>
        <p:spPr bwMode="gray">
          <a:xfrm>
            <a:off x="7561263" y="5476875"/>
            <a:ext cx="119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2000">
                <a:solidFill>
                  <a:srgbClr val="FF7F00"/>
                </a:solidFill>
                <a:latin typeface="Arial Black" panose="020B0A04020102020204" pitchFamily="34" charset="0"/>
              </a:rPr>
              <a:t>L/O/G/O</a:t>
            </a:r>
          </a:p>
        </p:txBody>
      </p:sp>
      <p:sp>
        <p:nvSpPr>
          <p:cNvPr id="4126" name="Text Box 30"/>
          <p:cNvSpPr txBox="1">
            <a:spLocks noChangeArrowheads="1"/>
          </p:cNvSpPr>
          <p:nvPr/>
        </p:nvSpPr>
        <p:spPr bwMode="gray">
          <a:xfrm>
            <a:off x="6618288" y="5781675"/>
            <a:ext cx="2139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1600">
                <a:latin typeface="Times New Roman" panose="02020603050405020304" pitchFamily="18" charset="0"/>
              </a:rPr>
              <a:t>www.themegallery.com</a:t>
            </a:r>
          </a:p>
        </p:txBody>
      </p:sp>
      <p:sp>
        <p:nvSpPr>
          <p:cNvPr id="4101" name="Rectangle 5"/>
          <p:cNvSpPr>
            <a:spLocks noGrp="1" noChangeArrowheads="1"/>
          </p:cNvSpPr>
          <p:nvPr>
            <p:ph type="ftr" sz="quarter" idx="3"/>
          </p:nvPr>
        </p:nvSpPr>
        <p:spPr>
          <a:xfrm>
            <a:off x="3124200" y="6245225"/>
            <a:ext cx="2895600" cy="476250"/>
          </a:xfrm>
        </p:spPr>
        <p:txBody>
          <a:bodyPr/>
          <a:lstStyle>
            <a:lvl1pPr>
              <a:defRPr/>
            </a:lvl1pPr>
          </a:lstStyle>
          <a:p>
            <a:endParaRPr lang="en-US"/>
          </a:p>
        </p:txBody>
      </p:sp>
      <p:sp>
        <p:nvSpPr>
          <p:cNvPr id="4102" name="Rectangle 6"/>
          <p:cNvSpPr>
            <a:spLocks noGrp="1" noChangeArrowheads="1"/>
          </p:cNvSpPr>
          <p:nvPr>
            <p:ph type="sldNum" sz="quarter" idx="4"/>
          </p:nvPr>
        </p:nvSpPr>
        <p:spPr>
          <a:xfrm>
            <a:off x="6553200" y="6245225"/>
            <a:ext cx="2133600" cy="476250"/>
          </a:xfrm>
        </p:spPr>
        <p:txBody>
          <a:bodyPr/>
          <a:lstStyle>
            <a:lvl1pPr>
              <a:defRPr/>
            </a:lvl1pPr>
          </a:lstStyle>
          <a:p>
            <a:fld id="{876D0C8C-9FF1-45CB-A13B-6AF2475A4C83}" type="slidenum">
              <a:rPr lang="en-US"/>
              <a:pPr/>
              <a:t>‹#›</a:t>
            </a:fld>
            <a:endParaRPr lang="en-US"/>
          </a:p>
        </p:txBody>
      </p:sp>
      <p:sp>
        <p:nvSpPr>
          <p:cNvPr id="4146" name="Rectangle 50"/>
          <p:cNvSpPr>
            <a:spLocks noChangeArrowheads="1"/>
          </p:cNvSpPr>
          <p:nvPr/>
        </p:nvSpPr>
        <p:spPr bwMode="gray">
          <a:xfrm>
            <a:off x="341313" y="722313"/>
            <a:ext cx="8478837" cy="5410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Tree>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553C756-0BD6-4571-AB33-4A41EA13DB4D}" type="slidenum">
              <a:rPr lang="en-US"/>
              <a:pPr/>
              <a:t>‹#›</a:t>
            </a:fld>
            <a:endParaRPr lang="en-US"/>
          </a:p>
        </p:txBody>
      </p:sp>
    </p:spTree>
    <p:extLst>
      <p:ext uri="{BB962C8B-B14F-4D97-AF65-F5344CB8AC3E}">
        <p14:creationId xmlns:p14="http://schemas.microsoft.com/office/powerpoint/2010/main" val="252656818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0745D82-4088-4869-A46B-A27FF7D6C76B}" type="slidenum">
              <a:rPr lang="en-US"/>
              <a:pPr/>
              <a:t>‹#›</a:t>
            </a:fld>
            <a:endParaRPr lang="en-US"/>
          </a:p>
        </p:txBody>
      </p:sp>
    </p:spTree>
    <p:extLst>
      <p:ext uri="{BB962C8B-B14F-4D97-AF65-F5344CB8AC3E}">
        <p14:creationId xmlns:p14="http://schemas.microsoft.com/office/powerpoint/2010/main" val="367995177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13C7BAD8-DF37-4C81-84BB-5E239708BBF4}" type="slidenum">
              <a:rPr lang="en-US"/>
              <a:pPr/>
              <a:t>‹#›</a:t>
            </a:fld>
            <a:endParaRPr lang="en-US"/>
          </a:p>
        </p:txBody>
      </p:sp>
    </p:spTree>
    <p:extLst>
      <p:ext uri="{BB962C8B-B14F-4D97-AF65-F5344CB8AC3E}">
        <p14:creationId xmlns:p14="http://schemas.microsoft.com/office/powerpoint/2010/main" val="1433831301"/>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329FF199-A4E5-456B-859E-AE3A75AD4B5F}" type="slidenum">
              <a:rPr lang="en-US"/>
              <a:pPr/>
              <a:t>‹#›</a:t>
            </a:fld>
            <a:endParaRPr lang="en-US"/>
          </a:p>
        </p:txBody>
      </p:sp>
    </p:spTree>
    <p:extLst>
      <p:ext uri="{BB962C8B-B14F-4D97-AF65-F5344CB8AC3E}">
        <p14:creationId xmlns:p14="http://schemas.microsoft.com/office/powerpoint/2010/main" val="160679167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25A390B1-4562-4945-84D9-C13932E970F5}" type="slidenum">
              <a:rPr lang="en-US"/>
              <a:pPr/>
              <a:t>‹#›</a:t>
            </a:fld>
            <a:endParaRPr lang="en-US"/>
          </a:p>
        </p:txBody>
      </p:sp>
    </p:spTree>
    <p:extLst>
      <p:ext uri="{BB962C8B-B14F-4D97-AF65-F5344CB8AC3E}">
        <p14:creationId xmlns:p14="http://schemas.microsoft.com/office/powerpoint/2010/main" val="93451119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0E24E430-88C8-436C-A1A2-D423C868720F}" type="slidenum">
              <a:rPr lang="en-US"/>
              <a:pPr/>
              <a:t>‹#›</a:t>
            </a:fld>
            <a:endParaRPr lang="en-US"/>
          </a:p>
        </p:txBody>
      </p:sp>
    </p:spTree>
    <p:extLst>
      <p:ext uri="{BB962C8B-B14F-4D97-AF65-F5344CB8AC3E}">
        <p14:creationId xmlns:p14="http://schemas.microsoft.com/office/powerpoint/2010/main" val="9995309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680E7ED-5619-4512-BBCF-00EEFBD52095}" type="slidenum">
              <a:rPr lang="en-US"/>
              <a:pPr/>
              <a:t>‹#›</a:t>
            </a:fld>
            <a:endParaRPr lang="en-US"/>
          </a:p>
        </p:txBody>
      </p:sp>
    </p:spTree>
    <p:extLst>
      <p:ext uri="{BB962C8B-B14F-4D97-AF65-F5344CB8AC3E}">
        <p14:creationId xmlns:p14="http://schemas.microsoft.com/office/powerpoint/2010/main" val="409024509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155CCDD-FF8B-4FCB-BB92-263326413039}" type="slidenum">
              <a:rPr lang="en-US"/>
              <a:pPr/>
              <a:t>‹#›</a:t>
            </a:fld>
            <a:endParaRPr lang="en-US"/>
          </a:p>
        </p:txBody>
      </p:sp>
    </p:spTree>
    <p:extLst>
      <p:ext uri="{BB962C8B-B14F-4D97-AF65-F5344CB8AC3E}">
        <p14:creationId xmlns:p14="http://schemas.microsoft.com/office/powerpoint/2010/main" val="245508464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66F31A0-E54C-4601-AC12-E93EC8D90C61}" type="slidenum">
              <a:rPr lang="en-US"/>
              <a:pPr/>
              <a:t>‹#›</a:t>
            </a:fld>
            <a:endParaRPr lang="en-US"/>
          </a:p>
        </p:txBody>
      </p:sp>
    </p:spTree>
    <p:extLst>
      <p:ext uri="{BB962C8B-B14F-4D97-AF65-F5344CB8AC3E}">
        <p14:creationId xmlns:p14="http://schemas.microsoft.com/office/powerpoint/2010/main" val="206449211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98438"/>
            <a:ext cx="2057400" cy="59277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98438"/>
            <a:ext cx="6019800" cy="59277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1DC8F76-2179-4319-AA86-AE8A12987747}" type="slidenum">
              <a:rPr lang="en-US"/>
              <a:pPr/>
              <a:t>‹#›</a:t>
            </a:fld>
            <a:endParaRPr lang="en-US"/>
          </a:p>
        </p:txBody>
      </p:sp>
    </p:spTree>
    <p:extLst>
      <p:ext uri="{BB962C8B-B14F-4D97-AF65-F5344CB8AC3E}">
        <p14:creationId xmlns:p14="http://schemas.microsoft.com/office/powerpoint/2010/main" val="1314289480"/>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288" y="198438"/>
            <a:ext cx="6302375"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283325"/>
            <a:ext cx="2133600" cy="304800"/>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283325"/>
            <a:ext cx="2895600" cy="304800"/>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283325"/>
            <a:ext cx="2133600" cy="304800"/>
          </a:xfrm>
        </p:spPr>
        <p:txBody>
          <a:bodyPr/>
          <a:lstStyle>
            <a:lvl1pPr>
              <a:defRPr/>
            </a:lvl1pPr>
          </a:lstStyle>
          <a:p>
            <a:fld id="{D8A1BF74-0797-4AAB-9788-F81CD7CA3772}" type="slidenum">
              <a:rPr lang="en-US"/>
              <a:pPr/>
              <a:t>‹#›</a:t>
            </a:fld>
            <a:endParaRPr lang="en-US"/>
          </a:p>
        </p:txBody>
      </p:sp>
    </p:spTree>
    <p:extLst>
      <p:ext uri="{BB962C8B-B14F-4D97-AF65-F5344CB8AC3E}">
        <p14:creationId xmlns:p14="http://schemas.microsoft.com/office/powerpoint/2010/main" val="2017493176"/>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Freeform 9"/>
          <p:cNvSpPr>
            <a:spLocks/>
          </p:cNvSpPr>
          <p:nvPr/>
        </p:nvSpPr>
        <p:spPr bwMode="gray">
          <a:xfrm>
            <a:off x="7658100" y="0"/>
            <a:ext cx="1104900" cy="6848475"/>
          </a:xfrm>
          <a:custGeom>
            <a:avLst/>
            <a:gdLst>
              <a:gd name="T0" fmla="*/ 312 w 696"/>
              <a:gd name="T1" fmla="*/ 0 h 4314"/>
              <a:gd name="T2" fmla="*/ 528 w 696"/>
              <a:gd name="T3" fmla="*/ 444 h 4314"/>
              <a:gd name="T4" fmla="*/ 696 w 696"/>
              <a:gd name="T5" fmla="*/ 960 h 4314"/>
              <a:gd name="T6" fmla="*/ 426 w 696"/>
              <a:gd name="T7" fmla="*/ 4314 h 4314"/>
              <a:gd name="T8" fmla="*/ 108 w 696"/>
              <a:gd name="T9" fmla="*/ 4314 h 4314"/>
              <a:gd name="T10" fmla="*/ 648 w 696"/>
              <a:gd name="T11" fmla="*/ 960 h 4314"/>
              <a:gd name="T12" fmla="*/ 456 w 696"/>
              <a:gd name="T13" fmla="*/ 432 h 4314"/>
              <a:gd name="T14" fmla="*/ 0 w 696"/>
              <a:gd name="T15" fmla="*/ 0 h 4314"/>
              <a:gd name="T16" fmla="*/ 312 w 696"/>
              <a:gd name="T17" fmla="*/ 0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6" h="4314">
                <a:moveTo>
                  <a:pt x="312" y="0"/>
                </a:moveTo>
                <a:lnTo>
                  <a:pt x="528" y="444"/>
                </a:lnTo>
                <a:lnTo>
                  <a:pt x="696" y="960"/>
                </a:lnTo>
                <a:lnTo>
                  <a:pt x="426" y="4314"/>
                </a:lnTo>
                <a:lnTo>
                  <a:pt x="108" y="4314"/>
                </a:lnTo>
                <a:lnTo>
                  <a:pt x="648" y="960"/>
                </a:lnTo>
                <a:lnTo>
                  <a:pt x="456" y="432"/>
                </a:lnTo>
                <a:lnTo>
                  <a:pt x="0" y="0"/>
                </a:lnTo>
                <a:lnTo>
                  <a:pt x="312"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4" name="Freeform 10"/>
          <p:cNvSpPr>
            <a:spLocks/>
          </p:cNvSpPr>
          <p:nvPr/>
        </p:nvSpPr>
        <p:spPr bwMode="gray">
          <a:xfrm>
            <a:off x="1066800" y="0"/>
            <a:ext cx="7543800" cy="6858000"/>
          </a:xfrm>
          <a:custGeom>
            <a:avLst/>
            <a:gdLst>
              <a:gd name="T0" fmla="*/ 0 w 4752"/>
              <a:gd name="T1" fmla="*/ 0 h 4320"/>
              <a:gd name="T2" fmla="*/ 1536 w 4752"/>
              <a:gd name="T3" fmla="*/ 0 h 4320"/>
              <a:gd name="T4" fmla="*/ 4590 w 4752"/>
              <a:gd name="T5" fmla="*/ 450 h 4320"/>
              <a:gd name="T6" fmla="*/ 4752 w 4752"/>
              <a:gd name="T7" fmla="*/ 972 h 4320"/>
              <a:gd name="T8" fmla="*/ 3600 w 4752"/>
              <a:gd name="T9" fmla="*/ 4320 h 4320"/>
              <a:gd name="T10" fmla="*/ 3312 w 4752"/>
              <a:gd name="T11" fmla="*/ 4320 h 4320"/>
              <a:gd name="T12" fmla="*/ 4712 w 4752"/>
              <a:gd name="T13" fmla="*/ 994 h 4320"/>
              <a:gd name="T14" fmla="*/ 4518 w 4752"/>
              <a:gd name="T15" fmla="*/ 524 h 4320"/>
              <a:gd name="T16" fmla="*/ 0 w 4752"/>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52" h="4320">
                <a:moveTo>
                  <a:pt x="0" y="0"/>
                </a:moveTo>
                <a:lnTo>
                  <a:pt x="1536" y="0"/>
                </a:lnTo>
                <a:lnTo>
                  <a:pt x="4590" y="450"/>
                </a:lnTo>
                <a:lnTo>
                  <a:pt x="4752" y="972"/>
                </a:lnTo>
                <a:lnTo>
                  <a:pt x="3600" y="4320"/>
                </a:lnTo>
                <a:lnTo>
                  <a:pt x="3312" y="4320"/>
                </a:lnTo>
                <a:lnTo>
                  <a:pt x="4712" y="994"/>
                </a:lnTo>
                <a:lnTo>
                  <a:pt x="4518" y="524"/>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5" name="Freeform 11"/>
          <p:cNvSpPr>
            <a:spLocks/>
          </p:cNvSpPr>
          <p:nvPr/>
        </p:nvSpPr>
        <p:spPr bwMode="gray">
          <a:xfrm>
            <a:off x="5486400" y="1657350"/>
            <a:ext cx="2990850" cy="5200650"/>
          </a:xfrm>
          <a:custGeom>
            <a:avLst/>
            <a:gdLst>
              <a:gd name="T0" fmla="*/ 384 w 1884"/>
              <a:gd name="T1" fmla="*/ 3276 h 3276"/>
              <a:gd name="T2" fmla="*/ 1884 w 1884"/>
              <a:gd name="T3" fmla="*/ 0 h 3276"/>
              <a:gd name="T4" fmla="*/ 0 w 1884"/>
              <a:gd name="T5" fmla="*/ 3276 h 3276"/>
              <a:gd name="T6" fmla="*/ 384 w 1884"/>
              <a:gd name="T7" fmla="*/ 3276 h 3276"/>
            </a:gdLst>
            <a:ahLst/>
            <a:cxnLst>
              <a:cxn ang="0">
                <a:pos x="T0" y="T1"/>
              </a:cxn>
              <a:cxn ang="0">
                <a:pos x="T2" y="T3"/>
              </a:cxn>
              <a:cxn ang="0">
                <a:pos x="T4" y="T5"/>
              </a:cxn>
              <a:cxn ang="0">
                <a:pos x="T6" y="T7"/>
              </a:cxn>
            </a:cxnLst>
            <a:rect l="0" t="0" r="r" b="b"/>
            <a:pathLst>
              <a:path w="1884" h="3276">
                <a:moveTo>
                  <a:pt x="384" y="3276"/>
                </a:moveTo>
                <a:lnTo>
                  <a:pt x="1884" y="0"/>
                </a:lnTo>
                <a:lnTo>
                  <a:pt x="0" y="3276"/>
                </a:lnTo>
                <a:lnTo>
                  <a:pt x="384" y="3276"/>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6" name="Freeform 12"/>
          <p:cNvSpPr>
            <a:spLocks/>
          </p:cNvSpPr>
          <p:nvPr/>
        </p:nvSpPr>
        <p:spPr bwMode="gray">
          <a:xfrm>
            <a:off x="3429000" y="0"/>
            <a:ext cx="5172075" cy="6858000"/>
          </a:xfrm>
          <a:custGeom>
            <a:avLst/>
            <a:gdLst>
              <a:gd name="T0" fmla="*/ 0 w 3258"/>
              <a:gd name="T1" fmla="*/ 0 h 4320"/>
              <a:gd name="T2" fmla="*/ 3082 w 3258"/>
              <a:gd name="T3" fmla="*/ 475 h 4320"/>
              <a:gd name="T4" fmla="*/ 3210 w 3258"/>
              <a:gd name="T5" fmla="*/ 936 h 4320"/>
              <a:gd name="T6" fmla="*/ 1728 w 3258"/>
              <a:gd name="T7" fmla="*/ 4320 h 4320"/>
              <a:gd name="T8" fmla="*/ 1872 w 3258"/>
              <a:gd name="T9" fmla="*/ 4320 h 4320"/>
              <a:gd name="T10" fmla="*/ 3258 w 3258"/>
              <a:gd name="T11" fmla="*/ 912 h 4320"/>
              <a:gd name="T12" fmla="*/ 3120 w 3258"/>
              <a:gd name="T13" fmla="*/ 432 h 4320"/>
              <a:gd name="T14" fmla="*/ 1296 w 3258"/>
              <a:gd name="T15" fmla="*/ 0 h 4320"/>
              <a:gd name="T16" fmla="*/ 0 w 32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8" h="4320">
                <a:moveTo>
                  <a:pt x="0" y="0"/>
                </a:moveTo>
                <a:lnTo>
                  <a:pt x="3082" y="475"/>
                </a:lnTo>
                <a:lnTo>
                  <a:pt x="3210" y="936"/>
                </a:lnTo>
                <a:lnTo>
                  <a:pt x="1728" y="4320"/>
                </a:lnTo>
                <a:lnTo>
                  <a:pt x="1872" y="4320"/>
                </a:lnTo>
                <a:lnTo>
                  <a:pt x="3258" y="912"/>
                </a:lnTo>
                <a:lnTo>
                  <a:pt x="3120" y="432"/>
                </a:lnTo>
                <a:lnTo>
                  <a:pt x="1296" y="0"/>
                </a:ln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8" name="Freeform 14"/>
          <p:cNvSpPr>
            <a:spLocks/>
          </p:cNvSpPr>
          <p:nvPr/>
        </p:nvSpPr>
        <p:spPr bwMode="gray">
          <a:xfrm>
            <a:off x="8382000" y="0"/>
            <a:ext cx="762000" cy="1143000"/>
          </a:xfrm>
          <a:custGeom>
            <a:avLst/>
            <a:gdLst>
              <a:gd name="T0" fmla="*/ 48 w 480"/>
              <a:gd name="T1" fmla="*/ 0 h 720"/>
              <a:gd name="T2" fmla="*/ 0 w 480"/>
              <a:gd name="T3" fmla="*/ 96 h 720"/>
              <a:gd name="T4" fmla="*/ 354 w 480"/>
              <a:gd name="T5" fmla="*/ 690 h 720"/>
              <a:gd name="T6" fmla="*/ 480 w 480"/>
              <a:gd name="T7" fmla="*/ 720 h 720"/>
              <a:gd name="T8" fmla="*/ 480 w 480"/>
              <a:gd name="T9" fmla="*/ 576 h 720"/>
              <a:gd name="T10" fmla="*/ 48 w 480"/>
              <a:gd name="T11" fmla="*/ 96 h 720"/>
              <a:gd name="T12" fmla="*/ 89 w 480"/>
              <a:gd name="T13" fmla="*/ 0 h 720"/>
              <a:gd name="T14" fmla="*/ 48 w 480"/>
              <a:gd name="T15" fmla="*/ 0 h 7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0" h="720">
                <a:moveTo>
                  <a:pt x="48" y="0"/>
                </a:moveTo>
                <a:lnTo>
                  <a:pt x="0" y="96"/>
                </a:lnTo>
                <a:lnTo>
                  <a:pt x="354" y="690"/>
                </a:lnTo>
                <a:lnTo>
                  <a:pt x="480" y="720"/>
                </a:lnTo>
                <a:lnTo>
                  <a:pt x="480" y="576"/>
                </a:lnTo>
                <a:lnTo>
                  <a:pt x="48" y="96"/>
                </a:lnTo>
                <a:lnTo>
                  <a:pt x="89" y="0"/>
                </a:lnTo>
                <a:lnTo>
                  <a:pt x="48"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9" name="Freeform 15"/>
          <p:cNvSpPr>
            <a:spLocks/>
          </p:cNvSpPr>
          <p:nvPr/>
        </p:nvSpPr>
        <p:spPr bwMode="gray">
          <a:xfrm>
            <a:off x="8610600" y="228600"/>
            <a:ext cx="533400" cy="533400"/>
          </a:xfrm>
          <a:custGeom>
            <a:avLst/>
            <a:gdLst>
              <a:gd name="T0" fmla="*/ 336 w 336"/>
              <a:gd name="T1" fmla="*/ 336 h 336"/>
              <a:gd name="T2" fmla="*/ 0 w 336"/>
              <a:gd name="T3" fmla="*/ 0 h 336"/>
              <a:gd name="T4" fmla="*/ 336 w 336"/>
              <a:gd name="T5" fmla="*/ 240 h 336"/>
              <a:gd name="T6" fmla="*/ 336 w 336"/>
              <a:gd name="T7" fmla="*/ 336 h 336"/>
            </a:gdLst>
            <a:ahLst/>
            <a:cxnLst>
              <a:cxn ang="0">
                <a:pos x="T0" y="T1"/>
              </a:cxn>
              <a:cxn ang="0">
                <a:pos x="T2" y="T3"/>
              </a:cxn>
              <a:cxn ang="0">
                <a:pos x="T4" y="T5"/>
              </a:cxn>
              <a:cxn ang="0">
                <a:pos x="T6" y="T7"/>
              </a:cxn>
            </a:cxnLst>
            <a:rect l="0" t="0" r="r" b="b"/>
            <a:pathLst>
              <a:path w="336" h="336">
                <a:moveTo>
                  <a:pt x="336" y="336"/>
                </a:moveTo>
                <a:lnTo>
                  <a:pt x="0" y="0"/>
                </a:lnTo>
                <a:lnTo>
                  <a:pt x="336" y="240"/>
                </a:lnTo>
                <a:lnTo>
                  <a:pt x="336" y="336"/>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073" name="Group 49"/>
          <p:cNvGrpSpPr>
            <a:grpSpLocks/>
          </p:cNvGrpSpPr>
          <p:nvPr/>
        </p:nvGrpSpPr>
        <p:grpSpPr bwMode="auto">
          <a:xfrm>
            <a:off x="5562600" y="0"/>
            <a:ext cx="3267075" cy="6858000"/>
            <a:chOff x="3504" y="0"/>
            <a:chExt cx="2058" cy="4320"/>
          </a:xfrm>
        </p:grpSpPr>
        <p:sp>
          <p:nvSpPr>
            <p:cNvPr id="1037" name="Freeform 13"/>
            <p:cNvSpPr>
              <a:spLocks/>
            </p:cNvSpPr>
            <p:nvPr userDrawn="1"/>
          </p:nvSpPr>
          <p:spPr bwMode="gray">
            <a:xfrm>
              <a:off x="3504" y="0"/>
              <a:ext cx="2058" cy="4320"/>
            </a:xfrm>
            <a:custGeom>
              <a:avLst/>
              <a:gdLst>
                <a:gd name="T0" fmla="*/ 0 w 2058"/>
                <a:gd name="T1" fmla="*/ 0 h 4320"/>
                <a:gd name="T2" fmla="*/ 1056 w 2058"/>
                <a:gd name="T3" fmla="*/ 0 h 4320"/>
                <a:gd name="T4" fmla="*/ 1854 w 2058"/>
                <a:gd name="T5" fmla="*/ 402 h 4320"/>
                <a:gd name="T6" fmla="*/ 2058 w 2058"/>
                <a:gd name="T7" fmla="*/ 972 h 4320"/>
                <a:gd name="T8" fmla="*/ 1296 w 2058"/>
                <a:gd name="T9" fmla="*/ 4320 h 4320"/>
                <a:gd name="T10" fmla="*/ 720 w 2058"/>
                <a:gd name="T11" fmla="*/ 4320 h 4320"/>
                <a:gd name="T12" fmla="*/ 1920 w 2058"/>
                <a:gd name="T13" fmla="*/ 912 h 4320"/>
                <a:gd name="T14" fmla="*/ 1776 w 2058"/>
                <a:gd name="T15" fmla="*/ 432 h 4320"/>
                <a:gd name="T16" fmla="*/ 0 w 20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8" h="4320">
                  <a:moveTo>
                    <a:pt x="0" y="0"/>
                  </a:moveTo>
                  <a:lnTo>
                    <a:pt x="1056" y="0"/>
                  </a:lnTo>
                  <a:lnTo>
                    <a:pt x="1854" y="402"/>
                  </a:lnTo>
                  <a:lnTo>
                    <a:pt x="2058" y="972"/>
                  </a:lnTo>
                  <a:lnTo>
                    <a:pt x="1296" y="4320"/>
                  </a:lnTo>
                  <a:lnTo>
                    <a:pt x="720" y="4320"/>
                  </a:lnTo>
                  <a:lnTo>
                    <a:pt x="1920" y="912"/>
                  </a:lnTo>
                  <a:lnTo>
                    <a:pt x="1776" y="432"/>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47" name="Freeform 23"/>
            <p:cNvSpPr>
              <a:spLocks/>
            </p:cNvSpPr>
            <p:nvPr userDrawn="1"/>
          </p:nvSpPr>
          <p:spPr bwMode="gray">
            <a:xfrm>
              <a:off x="4217" y="1056"/>
              <a:ext cx="1152" cy="3264"/>
            </a:xfrm>
            <a:custGeom>
              <a:avLst/>
              <a:gdLst>
                <a:gd name="T0" fmla="*/ 0 w 1152"/>
                <a:gd name="T1" fmla="*/ 3264 h 3264"/>
                <a:gd name="T2" fmla="*/ 1152 w 1152"/>
                <a:gd name="T3" fmla="*/ 0 h 3264"/>
                <a:gd name="T4" fmla="*/ 96 w 1152"/>
                <a:gd name="T5" fmla="*/ 3264 h 3264"/>
                <a:gd name="T6" fmla="*/ 0 w 1152"/>
                <a:gd name="T7" fmla="*/ 3264 h 3264"/>
              </a:gdLst>
              <a:ahLst/>
              <a:cxnLst>
                <a:cxn ang="0">
                  <a:pos x="T0" y="T1"/>
                </a:cxn>
                <a:cxn ang="0">
                  <a:pos x="T2" y="T3"/>
                </a:cxn>
                <a:cxn ang="0">
                  <a:pos x="T4" y="T5"/>
                </a:cxn>
                <a:cxn ang="0">
                  <a:pos x="T6" y="T7"/>
                </a:cxn>
              </a:cxnLst>
              <a:rect l="0" t="0" r="r" b="b"/>
              <a:pathLst>
                <a:path w="1152" h="3264">
                  <a:moveTo>
                    <a:pt x="0" y="3264"/>
                  </a:moveTo>
                  <a:lnTo>
                    <a:pt x="1152" y="0"/>
                  </a:lnTo>
                  <a:lnTo>
                    <a:pt x="96" y="3264"/>
                  </a:lnTo>
                  <a:lnTo>
                    <a:pt x="0" y="3264"/>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nvGrpSpPr>
          <p:cNvPr id="1046" name="Group 22"/>
          <p:cNvGrpSpPr>
            <a:grpSpLocks/>
          </p:cNvGrpSpPr>
          <p:nvPr/>
        </p:nvGrpSpPr>
        <p:grpSpPr bwMode="auto">
          <a:xfrm>
            <a:off x="142875" y="765175"/>
            <a:ext cx="8858250" cy="5943600"/>
            <a:chOff x="90" y="480"/>
            <a:chExt cx="5580" cy="3744"/>
          </a:xfrm>
        </p:grpSpPr>
        <p:sp>
          <p:nvSpPr>
            <p:cNvPr id="1040" name="Rectangle 16"/>
            <p:cNvSpPr>
              <a:spLocks noChangeArrowheads="1"/>
            </p:cNvSpPr>
            <p:nvPr userDrawn="1"/>
          </p:nvSpPr>
          <p:spPr bwMode="gray">
            <a:xfrm>
              <a:off x="90" y="480"/>
              <a:ext cx="5580" cy="3744"/>
            </a:xfrm>
            <a:prstGeom prst="rect">
              <a:avLst/>
            </a:prstGeom>
            <a:solidFill>
              <a:srgbClr val="FFFFFF">
                <a:alpha val="69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41" name="Rectangle 17"/>
            <p:cNvSpPr>
              <a:spLocks noChangeArrowheads="1"/>
            </p:cNvSpPr>
            <p:nvPr userDrawn="1"/>
          </p:nvSpPr>
          <p:spPr bwMode="gray">
            <a:xfrm>
              <a:off x="90" y="480"/>
              <a:ext cx="5580" cy="3744"/>
            </a:xfrm>
            <a:prstGeom prst="rect">
              <a:avLst/>
            </a:prstGeom>
            <a:solidFill>
              <a:srgbClr val="FFFFFF">
                <a:alpha val="69000"/>
              </a:srgbClr>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042" name="Rectangle 18"/>
          <p:cNvSpPr>
            <a:spLocks noChangeArrowheads="1"/>
          </p:cNvSpPr>
          <p:nvPr/>
        </p:nvSpPr>
        <p:spPr bwMode="gray">
          <a:xfrm>
            <a:off x="381000" y="676275"/>
            <a:ext cx="6248400" cy="152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1043" name="Picture 19" descr="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500063" y="577850"/>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gray">
          <a:xfrm>
            <a:off x="903288" y="198438"/>
            <a:ext cx="6302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gray">
          <a:xfrm>
            <a:off x="457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gray">
          <a:xfrm>
            <a:off x="3124200" y="6283325"/>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gray">
          <a:xfrm>
            <a:off x="6553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F315AD6-177B-4F91-9860-6198E91178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txStyles>
    <p:title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1.xml"/><Relationship Id="rId7" Type="http://schemas.openxmlformats.org/officeDocument/2006/relationships/diagramQuickStyle" Target="../diagrams/quickStyle1.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4.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372571" y="2438184"/>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sp>
        <p:nvSpPr>
          <p:cNvPr id="6" name="Скругленный прямоугольник 5"/>
          <p:cNvSpPr/>
          <p:nvPr/>
        </p:nvSpPr>
        <p:spPr>
          <a:xfrm>
            <a:off x="1142976" y="357166"/>
            <a:ext cx="7215238" cy="1643074"/>
          </a:xfrm>
          <a:prstGeom prst="round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800" b="1" dirty="0" smtClean="0">
                <a:solidFill>
                  <a:schemeClr val="accent4">
                    <a:lumMod val="85000"/>
                    <a:lumOff val="15000"/>
                  </a:schemeClr>
                </a:solidFill>
                <a:latin typeface="Times New Roman" pitchFamily="18" charset="0"/>
                <a:cs typeface="Times New Roman" pitchFamily="18" charset="0"/>
              </a:rPr>
              <a:t>7 – </a:t>
            </a:r>
            <a:r>
              <a:rPr lang="en-US" sz="2800" b="1" dirty="0" err="1" smtClean="0">
                <a:solidFill>
                  <a:schemeClr val="accent4">
                    <a:lumMod val="85000"/>
                    <a:lumOff val="15000"/>
                  </a:schemeClr>
                </a:solidFill>
                <a:latin typeface="Times New Roman" pitchFamily="18" charset="0"/>
                <a:cs typeface="Times New Roman" pitchFamily="18" charset="0"/>
              </a:rPr>
              <a:t>Mavzu</a:t>
            </a:r>
            <a:r>
              <a:rPr lang="en-US" sz="2800" b="1" dirty="0" smtClean="0">
                <a:solidFill>
                  <a:schemeClr val="accent4">
                    <a:lumMod val="85000"/>
                    <a:lumOff val="15000"/>
                  </a:schemeClr>
                </a:solidFill>
                <a:latin typeface="Times New Roman" pitchFamily="18" charset="0"/>
                <a:cs typeface="Times New Roman" pitchFamily="18" charset="0"/>
              </a:rPr>
              <a:t>: </a:t>
            </a:r>
            <a:r>
              <a:rPr lang="en-US" sz="2800" b="1" dirty="0" err="1" smtClean="0">
                <a:solidFill>
                  <a:schemeClr val="accent4">
                    <a:lumMod val="85000"/>
                    <a:lumOff val="15000"/>
                  </a:schemeClr>
                </a:solidFill>
                <a:latin typeface="Times New Roman" pitchFamily="18" charset="0"/>
                <a:cs typeface="Times New Roman" pitchFamily="18" charset="0"/>
              </a:rPr>
              <a:t>Interfaol</a:t>
            </a:r>
            <a:r>
              <a:rPr lang="en-US" sz="2800" b="1" dirty="0" smtClean="0">
                <a:solidFill>
                  <a:schemeClr val="accent4">
                    <a:lumMod val="85000"/>
                    <a:lumOff val="15000"/>
                  </a:schemeClr>
                </a:solidFill>
                <a:latin typeface="Times New Roman" pitchFamily="18" charset="0"/>
                <a:cs typeface="Times New Roman" pitchFamily="18" charset="0"/>
              </a:rPr>
              <a:t> </a:t>
            </a:r>
            <a:r>
              <a:rPr lang="en-US" sz="2800" b="1" dirty="0" err="1" smtClean="0">
                <a:solidFill>
                  <a:schemeClr val="accent4">
                    <a:lumMod val="85000"/>
                    <a:lumOff val="15000"/>
                  </a:schemeClr>
                </a:solidFill>
                <a:latin typeface="Times New Roman" pitchFamily="18" charset="0"/>
                <a:cs typeface="Times New Roman" pitchFamily="18" charset="0"/>
              </a:rPr>
              <a:t>ta`limning</a:t>
            </a:r>
            <a:r>
              <a:rPr lang="en-US" sz="2800" b="1" dirty="0" smtClean="0">
                <a:solidFill>
                  <a:schemeClr val="accent4">
                    <a:lumMod val="85000"/>
                    <a:lumOff val="15000"/>
                  </a:schemeClr>
                </a:solidFill>
                <a:latin typeface="Times New Roman" pitchFamily="18" charset="0"/>
                <a:cs typeface="Times New Roman" pitchFamily="18" charset="0"/>
              </a:rPr>
              <a:t> </a:t>
            </a:r>
            <a:r>
              <a:rPr lang="en-US" sz="2800" b="1" dirty="0" err="1" smtClean="0">
                <a:solidFill>
                  <a:schemeClr val="accent4">
                    <a:lumMod val="85000"/>
                    <a:lumOff val="15000"/>
                  </a:schemeClr>
                </a:solidFill>
                <a:latin typeface="Times New Roman" pitchFamily="18" charset="0"/>
                <a:cs typeface="Times New Roman" pitchFamily="18" charset="0"/>
              </a:rPr>
              <a:t>nazariy</a:t>
            </a:r>
            <a:r>
              <a:rPr lang="en-US" sz="2800" b="1" dirty="0" smtClean="0">
                <a:solidFill>
                  <a:schemeClr val="accent4">
                    <a:lumMod val="85000"/>
                    <a:lumOff val="15000"/>
                  </a:schemeClr>
                </a:solidFill>
                <a:latin typeface="Times New Roman" pitchFamily="18" charset="0"/>
                <a:cs typeface="Times New Roman" pitchFamily="18" charset="0"/>
              </a:rPr>
              <a:t> </a:t>
            </a:r>
            <a:r>
              <a:rPr lang="en-US" sz="2800" b="1" dirty="0" err="1" smtClean="0">
                <a:solidFill>
                  <a:schemeClr val="accent4">
                    <a:lumMod val="85000"/>
                    <a:lumOff val="15000"/>
                  </a:schemeClr>
                </a:solidFill>
                <a:latin typeface="Times New Roman" pitchFamily="18" charset="0"/>
                <a:cs typeface="Times New Roman" pitchFamily="18" charset="0"/>
              </a:rPr>
              <a:t>va</a:t>
            </a:r>
            <a:r>
              <a:rPr lang="en-US" sz="2800" b="1" dirty="0" smtClean="0">
                <a:solidFill>
                  <a:schemeClr val="accent4">
                    <a:lumMod val="85000"/>
                    <a:lumOff val="15000"/>
                  </a:schemeClr>
                </a:solidFill>
                <a:latin typeface="Times New Roman" pitchFamily="18" charset="0"/>
                <a:cs typeface="Times New Roman" pitchFamily="18" charset="0"/>
              </a:rPr>
              <a:t> </a:t>
            </a:r>
            <a:r>
              <a:rPr lang="en-US" sz="2800" b="1" dirty="0" err="1" smtClean="0">
                <a:solidFill>
                  <a:schemeClr val="accent4">
                    <a:lumMod val="85000"/>
                    <a:lumOff val="15000"/>
                  </a:schemeClr>
                </a:solidFill>
                <a:latin typeface="Times New Roman" pitchFamily="18" charset="0"/>
                <a:cs typeface="Times New Roman" pitchFamily="18" charset="0"/>
              </a:rPr>
              <a:t>tashkiliy</a:t>
            </a:r>
            <a:r>
              <a:rPr lang="en-US" sz="2800" b="1" dirty="0" smtClean="0">
                <a:solidFill>
                  <a:schemeClr val="accent4">
                    <a:lumMod val="85000"/>
                    <a:lumOff val="15000"/>
                  </a:schemeClr>
                </a:solidFill>
                <a:latin typeface="Times New Roman" pitchFamily="18" charset="0"/>
                <a:cs typeface="Times New Roman" pitchFamily="18" charset="0"/>
              </a:rPr>
              <a:t> </a:t>
            </a:r>
            <a:r>
              <a:rPr lang="en-US" sz="2800" b="1" dirty="0" err="1" smtClean="0">
                <a:solidFill>
                  <a:schemeClr val="accent4">
                    <a:lumMod val="85000"/>
                    <a:lumOff val="15000"/>
                  </a:schemeClr>
                </a:solidFill>
                <a:latin typeface="Times New Roman" pitchFamily="18" charset="0"/>
                <a:cs typeface="Times New Roman" pitchFamily="18" charset="0"/>
              </a:rPr>
              <a:t>jihatlari</a:t>
            </a:r>
            <a:r>
              <a:rPr lang="en-US" sz="2800" b="1" dirty="0" smtClean="0">
                <a:solidFill>
                  <a:schemeClr val="accent4">
                    <a:lumMod val="85000"/>
                    <a:lumOff val="15000"/>
                  </a:schemeClr>
                </a:solidFill>
                <a:latin typeface="Times New Roman" pitchFamily="18" charset="0"/>
                <a:cs typeface="Times New Roman" pitchFamily="18" charset="0"/>
              </a:rPr>
              <a:t>.</a:t>
            </a:r>
            <a:endParaRPr lang="ru-RU" sz="2800" dirty="0">
              <a:solidFill>
                <a:schemeClr val="accent4">
                  <a:lumMod val="85000"/>
                  <a:lumOff val="15000"/>
                </a:schemeClr>
              </a:solidFill>
            </a:endParaRPr>
          </a:p>
        </p:txBody>
      </p:sp>
      <p:graphicFrame>
        <p:nvGraphicFramePr>
          <p:cNvPr id="7" name="Схема 6"/>
          <p:cNvGraphicFramePr/>
          <p:nvPr/>
        </p:nvGraphicFramePr>
        <p:xfrm>
          <a:off x="1214414" y="1643050"/>
          <a:ext cx="7215238" cy="450059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1"/>
    </p:custDataLst>
    <p:extLst>
      <p:ext uri="{BB962C8B-B14F-4D97-AF65-F5344CB8AC3E}">
        <p14:creationId xmlns:p14="http://schemas.microsoft.com/office/powerpoint/2010/main" val="3850323163"/>
      </p:ext>
    </p:extLst>
  </p:cSld>
  <p:clrMapOvr>
    <a:masterClrMapping/>
  </p:clrMapOvr>
  <mc:AlternateContent xmlns:mc="http://schemas.openxmlformats.org/markup-compatibility/2006">
    <mc:Choice xmlns:p14="http://schemas.microsoft.com/office/powerpoint/2010/main" Requires="p14">
      <p:transition spd="slow" p14:dur="800" advClick="0" advTm="11259">
        <p:circle/>
      </p:transition>
    </mc:Choice>
    <mc:Fallback>
      <p:transition spd="slow" advClick="0" advTm="11259">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04"/>
                                        </p:tgtEl>
                                        <p:attrNameLst>
                                          <p:attrName>style.visibility</p:attrName>
                                        </p:attrNameLst>
                                      </p:cBhvr>
                                      <p:to>
                                        <p:strVal val="visible"/>
                                      </p:to>
                                    </p:set>
                                    <p:animEffect transition="in" filter="fade">
                                      <p:cBhvr>
                                        <p:cTn id="7" dur="1000"/>
                                        <p:tgtEl>
                                          <p:spTgt spid="4104"/>
                                        </p:tgtEl>
                                      </p:cBhvr>
                                    </p:animEffect>
                                    <p:anim calcmode="lin" valueType="num">
                                      <p:cBhvr>
                                        <p:cTn id="8" dur="1000" fill="hold"/>
                                        <p:tgtEl>
                                          <p:spTgt spid="4104"/>
                                        </p:tgtEl>
                                        <p:attrNameLst>
                                          <p:attrName>ppt_x</p:attrName>
                                        </p:attrNameLst>
                                      </p:cBhvr>
                                      <p:tavLst>
                                        <p:tav tm="0">
                                          <p:val>
                                            <p:strVal val="#ppt_x"/>
                                          </p:val>
                                        </p:tav>
                                        <p:tav tm="100000">
                                          <p:val>
                                            <p:strVal val="#ppt_x"/>
                                          </p:val>
                                        </p:tav>
                                      </p:tavLst>
                                    </p:anim>
                                    <p:anim calcmode="lin" valueType="num">
                                      <p:cBhvr>
                                        <p:cTn id="9" dur="1000" fill="hold"/>
                                        <p:tgtEl>
                                          <p:spTgt spid="410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txBox="1">
            <a:spLocks/>
          </p:cNvSpPr>
          <p:nvPr/>
        </p:nvSpPr>
        <p:spPr bwMode="gray">
          <a:xfrm>
            <a:off x="899592" y="548680"/>
            <a:ext cx="7175351" cy="179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a:lstStyle>
          <a:p>
            <a:pPr marL="182880" algn="ctr">
              <a:defRPr/>
            </a:pPr>
            <a:r>
              <a:rPr lang="uz-Cyrl-UZ" sz="4400" i="1" dirty="0">
                <a:solidFill>
                  <a:srgbClr val="FF0000"/>
                </a:solidFill>
              </a:rPr>
              <a:t>Kalit so`zlar </a:t>
            </a:r>
            <a:r>
              <a:rPr lang="en-US" sz="4400" i="1" dirty="0" smtClean="0">
                <a:solidFill>
                  <a:srgbClr val="FF0000"/>
                </a:solidFill>
              </a:rPr>
              <a:t>:</a:t>
            </a:r>
            <a:r>
              <a:rPr lang="uz-Cyrl-UZ" altLang="uz-Cyrl-UZ" sz="4800" dirty="0" smtClean="0">
                <a:solidFill>
                  <a:srgbClr val="0070C0"/>
                </a:solidFill>
                <a:latin typeface="PANDA Times UZ"/>
                <a:ea typeface="Times New Roman" panose="02020603050405020304" pitchFamily="18" charset="0"/>
                <a:cs typeface="PANDA Times UZ"/>
              </a:rPr>
              <a:t/>
            </a:r>
            <a:br>
              <a:rPr lang="uz-Cyrl-UZ" altLang="uz-Cyrl-UZ" sz="4800" dirty="0" smtClean="0">
                <a:solidFill>
                  <a:srgbClr val="0070C0"/>
                </a:solidFill>
                <a:latin typeface="PANDA Times UZ"/>
                <a:ea typeface="Times New Roman" panose="02020603050405020304" pitchFamily="18" charset="0"/>
                <a:cs typeface="PANDA Times UZ"/>
              </a:rPr>
            </a:br>
            <a:endParaRPr lang="uz-Cyrl-UZ" sz="4400" dirty="0">
              <a:solidFill>
                <a:srgbClr val="0070C0"/>
              </a:solidFill>
            </a:endParaRPr>
          </a:p>
        </p:txBody>
      </p:sp>
      <p:sp>
        <p:nvSpPr>
          <p:cNvPr id="4" name="Горизонтальный свиток 3"/>
          <p:cNvSpPr/>
          <p:nvPr/>
        </p:nvSpPr>
        <p:spPr>
          <a:xfrm>
            <a:off x="179512" y="980728"/>
            <a:ext cx="8712968" cy="5904656"/>
          </a:xfrm>
          <a:prstGeom prst="horizontalScroll">
            <a:avLst/>
          </a:prstGeom>
          <a:solidFill>
            <a:srgbClr val="EEC5FF"/>
          </a:solidFill>
          <a:ln>
            <a:solidFill>
              <a:schemeClr val="accent1">
                <a:lumMod val="75000"/>
              </a:schemeClr>
            </a:solidFill>
          </a:ln>
        </p:spPr>
        <p:style>
          <a:lnRef idx="1">
            <a:schemeClr val="accent3"/>
          </a:lnRef>
          <a:fillRef idx="2">
            <a:schemeClr val="accent3"/>
          </a:fillRef>
          <a:effectRef idx="1">
            <a:schemeClr val="accent3"/>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uz-Cyrl-UZ" sz="3600" dirty="0" smtClean="0"/>
              <a:t>interfaol, interfaollik, interfaol ta’lim interfaol ta’limga xos belgilar, interfaol ta’lim tamoyillari, interfaol ta’lim texnologiyalari (TT), interfaol metodlar, strategiya, grafik organayzer.</a:t>
            </a:r>
            <a:endParaRPr lang="ru-RU" sz="3600" dirty="0">
              <a:solidFill>
                <a:srgbClr val="C00000"/>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698190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Click="0" advTm="15867">
        <p15:prstTrans prst="curtains"/>
      </p:transition>
    </mc:Choice>
    <mc:Fallback>
      <p:transition spd="slow" advClick="0" advTm="1586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1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285720" y="428604"/>
            <a:ext cx="8715436" cy="5643602"/>
          </a:xfrm>
          <a:prstGeom prst="wedgeRoundRectCallout">
            <a:avLst/>
          </a:prstGeom>
          <a:solidFill>
            <a:srgbClr val="EEC5FF"/>
          </a:solidFill>
          <a:ln>
            <a:noFill/>
          </a:ln>
          <a:effectLst>
            <a:glow rad="101600">
              <a:schemeClr val="accent2">
                <a:satMod val="175000"/>
                <a:alpha val="40000"/>
              </a:schemeClr>
            </a:glow>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smtClean="0">
                <a:latin typeface="Times New Roman" pitchFamily="18" charset="0"/>
                <a:cs typeface="Times New Roman" pitchFamily="18" charset="0"/>
              </a:rPr>
              <a:t>Foydalanilgan adabiyotlar ro’yxati.</a:t>
            </a:r>
            <a:endParaRPr lang="ru-RU" dirty="0" smtClean="0">
              <a:latin typeface="Times New Roman" pitchFamily="18" charset="0"/>
              <a:cs typeface="Times New Roman" pitchFamily="18" charset="0"/>
            </a:endParaRPr>
          </a:p>
          <a:p>
            <a:pPr algn="ctr"/>
            <a:r>
              <a:rPr lang="uz-Cyrl-UZ" b="1" dirty="0" smtClean="0">
                <a:latin typeface="Times New Roman" pitchFamily="18" charset="0"/>
                <a:cs typeface="Times New Roman" pitchFamily="18" charset="0"/>
              </a:rPr>
              <a:t>Asosiy adabiyotlar</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1.</a:t>
            </a:r>
            <a:r>
              <a:rPr lang="uz-Cyrl-UZ" b="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Pedagogik mahorat va pedagogik texnologiyalar /  Ma’ruzalar matni. Tuz.: A.X.Qosimov, F.A.Holikova. – T.: TATU, 2004.</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2. Sayidahmedov N. Pedagogik mahorat va pedagogik texnologiya. – T.: OPI, 2003.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3. Sultonova G.A. Pedagogik mahorat. – Toshkent: Nizomiy nomidagi TDPU, 2005. </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Xorijiy adabiyotlar</a:t>
            </a:r>
            <a:endParaRPr lang="ru-RU" dirty="0" smtClean="0">
              <a:latin typeface="Times New Roman" pitchFamily="18" charset="0"/>
              <a:cs typeface="Times New Roman" pitchFamily="18" charset="0"/>
            </a:endParaRPr>
          </a:p>
          <a:p>
            <a:pPr lvl="0" algn="just"/>
            <a:r>
              <a:rPr lang="uz-Cyrl-UZ" dirty="0" smtClean="0">
                <a:latin typeface="Times New Roman" pitchFamily="18" charset="0"/>
                <a:cs typeface="Times New Roman" pitchFamily="18" charset="0"/>
              </a:rPr>
              <a:t>Unt Inge. Individualizatsiya i differentsiatsiya obucheniya.- M.: Pedagogika, 1990.</a:t>
            </a:r>
            <a:endParaRPr lang="ru-RU" dirty="0" smtClean="0">
              <a:latin typeface="Times New Roman" pitchFamily="18" charset="0"/>
              <a:cs typeface="Times New Roman" pitchFamily="18" charset="0"/>
            </a:endParaRPr>
          </a:p>
          <a:p>
            <a:pPr lvl="0" algn="just"/>
            <a:r>
              <a:rPr lang="uz-Cyrl-UZ" dirty="0" smtClean="0">
                <a:latin typeface="Times New Roman" pitchFamily="18" charset="0"/>
                <a:cs typeface="Times New Roman" pitchFamily="18" charset="0"/>
              </a:rPr>
              <a:t>Yudin V.V. Pedagogicheskaya texnologiya. – Yaroslavl`, 1997.</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Qo’shimcha adabiyotlar</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4. Interfaol metodlar: mohiyati va qo‘llanilishi / Met.qo‘l. D.Ro‘zieva, M.Usmonboeva, Z.Holiqova. – T.: Nizomiy nomli TDPU, 2013.</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Internet saytlari.</a:t>
            </a:r>
            <a:endParaRPr lang="ru-RU"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1</a:t>
            </a:r>
            <a:r>
              <a:rPr lang="uz-Cyrl-UZ" dirty="0" smtClean="0">
                <a:latin typeface="Times New Roman" pitchFamily="18" charset="0"/>
                <a:cs typeface="Times New Roman" pitchFamily="18" charset="0"/>
              </a:rPr>
              <a:t>. www. edu. uz</a:t>
            </a:r>
            <a:endParaRPr lang="ru-RU"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tdpu-INTRANET. Ped</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6421892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21328">
        <p15:prstTrans prst="prestige"/>
      </p:transition>
    </mc:Choice>
    <mc:Fallback>
      <p:transition spd="slow" advClick="0" advTm="21328">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Dream\Desktop\Rasm\IMG_20190523_142249_278.jpg"/>
          <p:cNvPicPr>
            <a:picLocks noChangeAspect="1" noChangeArrowheads="1"/>
          </p:cNvPicPr>
          <p:nvPr/>
        </p:nvPicPr>
        <p:blipFill>
          <a:blip r:embed="rId2"/>
          <a:srcRect/>
          <a:stretch>
            <a:fillRect/>
          </a:stretch>
        </p:blipFill>
        <p:spPr bwMode="auto">
          <a:xfrm>
            <a:off x="6215074" y="0"/>
            <a:ext cx="2928926" cy="6404682"/>
          </a:xfrm>
          <a:prstGeom prst="ellipse">
            <a:avLst/>
          </a:prstGeom>
          <a:ln>
            <a:noFill/>
          </a:ln>
          <a:effectLst>
            <a:softEdge rad="112500"/>
          </a:effectLst>
        </p:spPr>
      </p:pic>
      <p:sp>
        <p:nvSpPr>
          <p:cNvPr id="3" name="Содержимое 2"/>
          <p:cNvSpPr>
            <a:spLocks noGrp="1"/>
          </p:cNvSpPr>
          <p:nvPr>
            <p:ph idx="1"/>
          </p:nvPr>
        </p:nvSpPr>
        <p:spPr>
          <a:xfrm>
            <a:off x="0" y="1000108"/>
            <a:ext cx="6115064" cy="5054617"/>
          </a:xfrm>
        </p:spPr>
        <p:txBody>
          <a:bodyPr/>
          <a:lstStyle/>
          <a:p>
            <a:pPr lvl="0" algn="ctr">
              <a:buNone/>
            </a:pPr>
            <a:r>
              <a:rPr lang="uz-Cyrl-UZ" sz="1800" b="1" dirty="0" smtClean="0">
                <a:latin typeface="Times New Roman" pitchFamily="18" charset="0"/>
                <a:cs typeface="Times New Roman" pitchFamily="18" charset="0"/>
              </a:rPr>
              <a:t>		</a:t>
            </a:r>
            <a:r>
              <a:rPr lang="uz-Cyrl-UZ" sz="2400" b="1" dirty="0" smtClean="0">
                <a:solidFill>
                  <a:srgbClr val="FF0000"/>
                </a:solidFill>
                <a:latin typeface="Times New Roman" pitchFamily="18" charset="0"/>
                <a:cs typeface="Times New Roman" pitchFamily="18" charset="0"/>
              </a:rPr>
              <a:t>Interfaol ta’lim texnologiyalarining didaktik  mohiyati.</a:t>
            </a:r>
            <a:endParaRPr lang="ru-RU" sz="1800" dirty="0" smtClean="0">
              <a:solidFill>
                <a:srgbClr val="FF0000"/>
              </a:solidFill>
              <a:latin typeface="Times New Roman" pitchFamily="18" charset="0"/>
              <a:cs typeface="Times New Roman" pitchFamily="18" charset="0"/>
            </a:endParaRPr>
          </a:p>
          <a:p>
            <a:pPr algn="just">
              <a:buNone/>
            </a:pPr>
            <a:r>
              <a:rPr lang="uz-Cyrl-UZ" sz="1800" dirty="0" smtClean="0">
                <a:solidFill>
                  <a:srgbClr val="000000"/>
                </a:solidFill>
                <a:latin typeface="Times New Roman" pitchFamily="18" charset="0"/>
                <a:cs typeface="Times New Roman" pitchFamily="18" charset="0"/>
              </a:rPr>
              <a:t>	</a:t>
            </a:r>
            <a:r>
              <a:rPr lang="uz-Cyrl-UZ" sz="2400" dirty="0" smtClean="0">
                <a:solidFill>
                  <a:srgbClr val="000000"/>
                </a:solidFill>
                <a:latin typeface="Times New Roman" pitchFamily="18" charset="0"/>
                <a:cs typeface="Times New Roman" pitchFamily="18" charset="0"/>
              </a:rPr>
              <a:t>  Zamonaviy sharoitda ta’lim samaradorligini oshirishning eng maqbul yo‘li – bu mashg‘ulotlarning interfaol metodlar yordamida tashkil etish deb hisoblanmoqda. Xo‘sh, interfaol metodlarning o‘zi nima? Ular qanday didaktik imkoniyatlarga ega? Ta’lim jarayonida interfaol metodlarning o‘rinli, maqsadga muvofiq qo‘llanilishi qanday samaralarni kafolatlaydi? Quyidagi ana shu kabi savollarga qisqacha javob topiladi.</a:t>
            </a:r>
            <a:endParaRPr lang="ru-RU" sz="2400" dirty="0" smtClean="0">
              <a:solidFill>
                <a:srgbClr val="000000"/>
              </a:solidFill>
              <a:latin typeface="Times New Roman" pitchFamily="18" charset="0"/>
              <a:cs typeface="Times New Roman" pitchFamily="18" charset="0"/>
            </a:endParaRPr>
          </a:p>
          <a:p>
            <a:endParaRPr lang="ru-RU" sz="18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4000" advClick="0" advTm="13000">
        <p14:vortex dir="r"/>
      </p:transition>
    </mc:Choice>
    <mc:Fallback>
      <p:transition spd="slow" advClick="0"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285720" y="428604"/>
          <a:ext cx="8429684" cy="6000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advClick="0" advTm="13000">
        <p15:prstTrans prst="origami"/>
      </p:transition>
    </mc:Choice>
    <mc:Fallback>
      <p:transition spd="slow" advClick="0"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Блок-схема: несколько документов 12"/>
          <p:cNvSpPr/>
          <p:nvPr/>
        </p:nvSpPr>
        <p:spPr>
          <a:xfrm>
            <a:off x="714348" y="214290"/>
            <a:ext cx="8286808" cy="3857652"/>
          </a:xfrm>
          <a:prstGeom prst="flowChartMultidocument">
            <a:avLst/>
          </a:prstGeom>
        </p:spPr>
        <p:style>
          <a:lnRef idx="2">
            <a:schemeClr val="accent1">
              <a:shade val="50000"/>
            </a:schemeClr>
          </a:lnRef>
          <a:fillRef idx="1002">
            <a:schemeClr val="lt1"/>
          </a:fillRef>
          <a:effectRef idx="0">
            <a:schemeClr val="accent1"/>
          </a:effectRef>
          <a:fontRef idx="minor">
            <a:schemeClr val="lt1"/>
          </a:fontRef>
        </p:style>
        <p:txBody>
          <a:bodyPr rtlCol="0" anchor="ctr"/>
          <a:lstStyle/>
          <a:p>
            <a:pPr algn="ctr"/>
            <a:endParaRPr lang="ru-RU"/>
          </a:p>
        </p:txBody>
      </p:sp>
      <p:sp>
        <p:nvSpPr>
          <p:cNvPr id="3" name="Содержимое 2"/>
          <p:cNvSpPr>
            <a:spLocks noGrp="1"/>
          </p:cNvSpPr>
          <p:nvPr>
            <p:ph idx="1"/>
          </p:nvPr>
        </p:nvSpPr>
        <p:spPr>
          <a:xfrm>
            <a:off x="457200" y="1142984"/>
            <a:ext cx="8229600" cy="4983179"/>
          </a:xfrm>
        </p:spPr>
        <p:txBody>
          <a:bodyPr/>
          <a:lstStyle/>
          <a:p>
            <a:r>
              <a:rPr lang="uz-Cyrl-UZ" dirty="0" smtClean="0"/>
              <a:t>Ta’lim sohasida faoliyat yuritayotgan har bir mutaxassis yaxshi biladiki, an’anaviy ta’lim ham suhbat (dialog)ga asoslangan va bu suhbat quyidagi o‘zaro munosabat shakllarida tashkil etiladi:</a:t>
            </a:r>
          </a:p>
          <a:p>
            <a:pPr>
              <a:buNone/>
            </a:pPr>
            <a:endParaRPr lang="ru-RU" dirty="0" smtClean="0"/>
          </a:p>
        </p:txBody>
      </p:sp>
      <p:grpSp>
        <p:nvGrpSpPr>
          <p:cNvPr id="1026" name="Группа 359"/>
          <p:cNvGrpSpPr>
            <a:grpSpLocks/>
          </p:cNvGrpSpPr>
          <p:nvPr/>
        </p:nvGrpSpPr>
        <p:grpSpPr bwMode="auto">
          <a:xfrm>
            <a:off x="857224" y="4143380"/>
            <a:ext cx="7500990" cy="2071702"/>
            <a:chOff x="1854" y="1314"/>
            <a:chExt cx="8460" cy="1272"/>
          </a:xfrm>
        </p:grpSpPr>
        <p:grpSp>
          <p:nvGrpSpPr>
            <p:cNvPr id="360" name="Group 69"/>
            <p:cNvGrpSpPr>
              <a:grpSpLocks/>
            </p:cNvGrpSpPr>
            <p:nvPr/>
          </p:nvGrpSpPr>
          <p:grpSpPr bwMode="auto">
            <a:xfrm>
              <a:off x="1854" y="1314"/>
              <a:ext cx="8460" cy="745"/>
              <a:chOff x="2034" y="10854"/>
              <a:chExt cx="8460" cy="900"/>
            </a:xfrm>
          </p:grpSpPr>
          <p:sp>
            <p:nvSpPr>
              <p:cNvPr id="361" name="AutoShape 70"/>
              <p:cNvSpPr>
                <a:spLocks noChangeArrowheads="1"/>
              </p:cNvSpPr>
              <p:nvPr/>
            </p:nvSpPr>
            <p:spPr bwMode="auto">
              <a:xfrm>
                <a:off x="4734" y="10854"/>
                <a:ext cx="2880" cy="873"/>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lang="en-US" b="1" dirty="0" err="1" smtClean="0">
                    <a:latin typeface="Calibri" pitchFamily="34" charset="0"/>
                    <a:cs typeface="Arial" pitchFamily="34" charset="0"/>
                  </a:rPr>
                  <a:t>Ananaviy</a:t>
                </a:r>
                <a:r>
                  <a:rPr lang="en-US" b="1" dirty="0" smtClean="0">
                    <a:latin typeface="Calibri" pitchFamily="34" charset="0"/>
                    <a:cs typeface="Arial" pitchFamily="34" charset="0"/>
                  </a:rPr>
                  <a:t> </a:t>
                </a:r>
                <a:r>
                  <a:rPr lang="en-US" b="1" dirty="0" err="1" smtClean="0">
                    <a:latin typeface="Calibri" pitchFamily="34" charset="0"/>
                    <a:cs typeface="Arial" pitchFamily="34" charset="0"/>
                  </a:rPr>
                  <a:t>ta’limdagi</a:t>
                </a:r>
                <a:r>
                  <a:rPr lang="en-US" b="1" dirty="0" smtClean="0">
                    <a:latin typeface="Calibri" pitchFamily="34" charset="0"/>
                    <a:cs typeface="Arial" pitchFamily="34" charset="0"/>
                  </a:rPr>
                  <a:t> </a:t>
                </a:r>
                <a:r>
                  <a:rPr lang="en-US" b="1" dirty="0" err="1" smtClean="0">
                    <a:latin typeface="Calibri" pitchFamily="34" charset="0"/>
                    <a:cs typeface="Arial" pitchFamily="34" charset="0"/>
                  </a:rPr>
                  <a:t>suhbat</a:t>
                </a:r>
                <a:r>
                  <a:rPr lang="en-US" b="1" dirty="0" smtClean="0">
                    <a:latin typeface="Calibri" pitchFamily="34" charset="0"/>
                    <a:cs typeface="Arial" pitchFamily="34" charset="0"/>
                  </a:rPr>
                  <a:t> </a:t>
                </a:r>
                <a:r>
                  <a:rPr lang="en-US" b="1" dirty="0" err="1" smtClean="0">
                    <a:latin typeface="Calibri" pitchFamily="34" charset="0"/>
                    <a:cs typeface="Arial" pitchFamily="34" charset="0"/>
                  </a:rPr>
                  <a:t>ishtirokchilari</a:t>
                </a:r>
                <a:endParaRPr kumimoji="0" lang="ru-RU" sz="3200" b="1" i="0" u="none" strike="noStrike" cap="none" normalizeH="0" baseline="0" dirty="0" smtClean="0">
                  <a:ln>
                    <a:noFill/>
                  </a:ln>
                  <a:solidFill>
                    <a:schemeClr val="tx1"/>
                  </a:solidFill>
                  <a:effectLst/>
                  <a:latin typeface="Arial" pitchFamily="34" charset="0"/>
                  <a:cs typeface="Arial" pitchFamily="34" charset="0"/>
                </a:endParaRPr>
              </a:p>
            </p:txBody>
          </p:sp>
          <p:grpSp>
            <p:nvGrpSpPr>
              <p:cNvPr id="362" name="Group 71"/>
              <p:cNvGrpSpPr>
                <a:grpSpLocks/>
              </p:cNvGrpSpPr>
              <p:nvPr/>
            </p:nvGrpSpPr>
            <p:grpSpPr bwMode="auto">
              <a:xfrm>
                <a:off x="7614" y="10854"/>
                <a:ext cx="2880" cy="900"/>
                <a:chOff x="7794" y="10854"/>
                <a:chExt cx="2880" cy="900"/>
              </a:xfrm>
            </p:grpSpPr>
            <p:sp>
              <p:nvSpPr>
                <p:cNvPr id="363" name="AutoShape 72"/>
                <p:cNvSpPr>
                  <a:spLocks noChangeArrowheads="1"/>
                </p:cNvSpPr>
                <p:nvPr/>
              </p:nvSpPr>
              <p:spPr bwMode="auto">
                <a:xfrm>
                  <a:off x="7974" y="10854"/>
                  <a:ext cx="2700" cy="900"/>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err="1" smtClean="0">
                      <a:ln>
                        <a:noFill/>
                      </a:ln>
                      <a:solidFill>
                        <a:schemeClr val="tx1"/>
                      </a:solidFill>
                      <a:effectLst/>
                      <a:latin typeface="Calibri" pitchFamily="34" charset="0"/>
                      <a:cs typeface="Arial" pitchFamily="34" charset="0"/>
                    </a:rPr>
                    <a:t>O’qituvchi</a:t>
                  </a:r>
                  <a:r>
                    <a:rPr kumimoji="0" lang="en-US" b="1" i="0" u="none" strike="noStrike" cap="none" normalizeH="0" baseline="0" dirty="0" smtClean="0">
                      <a:ln>
                        <a:noFill/>
                      </a:ln>
                      <a:solidFill>
                        <a:schemeClr val="tx1"/>
                      </a:solidFill>
                      <a:effectLst/>
                      <a:latin typeface="Calibri" pitchFamily="34" charset="0"/>
                      <a:cs typeface="Arial" pitchFamily="34" charset="0"/>
                    </a:rPr>
                    <a:t> –</a:t>
                  </a:r>
                  <a:r>
                    <a:rPr kumimoji="0" lang="en-US" b="1" i="0" u="none" strike="noStrike" cap="none" normalizeH="0" baseline="0" dirty="0" err="1" smtClean="0">
                      <a:ln>
                        <a:noFill/>
                      </a:ln>
                      <a:solidFill>
                        <a:schemeClr val="tx1"/>
                      </a:solidFill>
                      <a:effectLst/>
                      <a:latin typeface="Calibri" pitchFamily="34" charset="0"/>
                      <a:cs typeface="Arial" pitchFamily="34" charset="0"/>
                    </a:rPr>
                    <a:t>talabalar</a:t>
                  </a:r>
                  <a:r>
                    <a:rPr kumimoji="0" lang="en-US" b="1" i="0" u="none" strike="noStrike" cap="none" normalizeH="0" baseline="0" dirty="0" smtClean="0">
                      <a:ln>
                        <a:noFill/>
                      </a:ln>
                      <a:solidFill>
                        <a:schemeClr val="tx1"/>
                      </a:solidFill>
                      <a:effectLst/>
                      <a:latin typeface="Calibri" pitchFamily="34" charset="0"/>
                      <a:cs typeface="Arial" pitchFamily="34" charset="0"/>
                    </a:rPr>
                    <a:t> </a:t>
                  </a:r>
                </a:p>
                <a:p>
                  <a:pPr marL="0" marR="0" lvl="0" indent="0" algn="ctr" defTabSz="914400" rtl="0" eaLnBrk="1" fontAlgn="base" latinLnBrk="0" hangingPunct="1">
                    <a:lnSpc>
                      <a:spcPct val="100000"/>
                    </a:lnSpc>
                    <a:spcBef>
                      <a:spcPct val="0"/>
                    </a:spcBef>
                    <a:spcAft>
                      <a:spcPts val="1000"/>
                    </a:spcAft>
                    <a:buClrTx/>
                    <a:buSzTx/>
                    <a:buFontTx/>
                    <a:buNone/>
                    <a:tabLst/>
                  </a:pPr>
                  <a:r>
                    <a:rPr lang="en-US" b="1" dirty="0" err="1" smtClean="0">
                      <a:latin typeface="Calibri" pitchFamily="34" charset="0"/>
                      <a:cs typeface="Arial" pitchFamily="34" charset="0"/>
                    </a:rPr>
                    <a:t>Guruh</a:t>
                  </a:r>
                  <a:r>
                    <a:rPr lang="en-US" b="1" dirty="0" smtClean="0">
                      <a:latin typeface="Calibri" pitchFamily="34" charset="0"/>
                      <a:cs typeface="Arial" pitchFamily="34" charset="0"/>
                    </a:rPr>
                    <a:t>(</a:t>
                  </a:r>
                  <a:r>
                    <a:rPr lang="en-US" b="1" dirty="0" err="1" smtClean="0">
                      <a:latin typeface="Calibri" pitchFamily="34" charset="0"/>
                      <a:cs typeface="Arial" pitchFamily="34" charset="0"/>
                    </a:rPr>
                    <a:t>jamoasi</a:t>
                  </a:r>
                  <a:r>
                    <a:rPr lang="en-US" b="1" dirty="0" smtClean="0">
                      <a:latin typeface="Calibri" pitchFamily="34" charset="0"/>
                      <a:cs typeface="Arial" pitchFamily="34" charset="0"/>
                    </a:rPr>
                    <a:t>)</a:t>
                  </a:r>
                  <a:endParaRPr kumimoji="0" lang="ru-RU" sz="3200" b="1" i="0" u="none" strike="noStrike" cap="none" normalizeH="0" baseline="0" dirty="0" smtClean="0">
                    <a:ln>
                      <a:noFill/>
                    </a:ln>
                    <a:solidFill>
                      <a:schemeClr val="tx1"/>
                    </a:solidFill>
                    <a:effectLst/>
                    <a:latin typeface="Arial" pitchFamily="34" charset="0"/>
                    <a:cs typeface="Arial" pitchFamily="34" charset="0"/>
                  </a:endParaRPr>
                </a:p>
              </p:txBody>
            </p:sp>
            <p:sp>
              <p:nvSpPr>
                <p:cNvPr id="364" name="AutoShape 73"/>
                <p:cNvSpPr>
                  <a:spLocks noChangeArrowheads="1"/>
                </p:cNvSpPr>
                <p:nvPr/>
              </p:nvSpPr>
              <p:spPr bwMode="auto">
                <a:xfrm rot="10642211">
                  <a:off x="7794" y="11034"/>
                  <a:ext cx="220" cy="456"/>
                </a:xfrm>
                <a:prstGeom prst="rightArrow">
                  <a:avLst>
                    <a:gd name="adj1" fmla="val 50000"/>
                    <a:gd name="adj2" fmla="val 2500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grpSp>
          <p:grpSp>
            <p:nvGrpSpPr>
              <p:cNvPr id="365" name="Group 74"/>
              <p:cNvGrpSpPr>
                <a:grpSpLocks/>
              </p:cNvGrpSpPr>
              <p:nvPr/>
            </p:nvGrpSpPr>
            <p:grpSpPr bwMode="auto">
              <a:xfrm>
                <a:off x="2034" y="10854"/>
                <a:ext cx="2700" cy="900"/>
                <a:chOff x="1854" y="10854"/>
                <a:chExt cx="2700" cy="900"/>
              </a:xfrm>
            </p:grpSpPr>
            <p:sp>
              <p:nvSpPr>
                <p:cNvPr id="366" name="AutoShape 75"/>
                <p:cNvSpPr>
                  <a:spLocks noChangeArrowheads="1"/>
                </p:cNvSpPr>
                <p:nvPr/>
              </p:nvSpPr>
              <p:spPr bwMode="auto">
                <a:xfrm>
                  <a:off x="1854" y="10854"/>
                  <a:ext cx="2520" cy="900"/>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lang="en-US" sz="3200" dirty="0" err="1" smtClean="0">
                      <a:latin typeface="Calibri" pitchFamily="34" charset="0"/>
                      <a:cs typeface="Arial" pitchFamily="34" charset="0"/>
                    </a:rPr>
                    <a:t>O’qituvchi-talaba</a:t>
                  </a:r>
                  <a:endParaRPr kumimoji="0" lang="ru-RU"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367" name="AutoShape 76"/>
                <p:cNvSpPr>
                  <a:spLocks noChangeArrowheads="1"/>
                </p:cNvSpPr>
                <p:nvPr/>
              </p:nvSpPr>
              <p:spPr bwMode="auto">
                <a:xfrm>
                  <a:off x="4374" y="11034"/>
                  <a:ext cx="180" cy="456"/>
                </a:xfrm>
                <a:prstGeom prst="rightArrow">
                  <a:avLst>
                    <a:gd name="adj1" fmla="val 50000"/>
                    <a:gd name="adj2" fmla="val 2500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grpSp>
        </p:grpSp>
        <p:sp>
          <p:nvSpPr>
            <p:cNvPr id="368" name="AutoShape 77"/>
            <p:cNvSpPr>
              <a:spLocks noChangeArrowheads="1"/>
            </p:cNvSpPr>
            <p:nvPr/>
          </p:nvSpPr>
          <p:spPr bwMode="auto">
            <a:xfrm>
              <a:off x="1854" y="2034"/>
              <a:ext cx="8460" cy="552"/>
            </a:xfrm>
            <a:prstGeom prst="roundRect">
              <a:avLst>
                <a:gd name="adj" fmla="val 16667"/>
              </a:avLst>
            </a:prstGeom>
            <a:noFill/>
            <a:ln w="9525">
              <a:no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err="1" smtClean="0">
                  <a:ln>
                    <a:noFill/>
                  </a:ln>
                  <a:solidFill>
                    <a:schemeClr val="tx1"/>
                  </a:solidFill>
                  <a:effectLst/>
                  <a:latin typeface="Calibri" pitchFamily="34" charset="0"/>
                  <a:cs typeface="Arial" pitchFamily="34" charset="0"/>
                </a:rPr>
                <a:t>Ananaviy</a:t>
              </a:r>
              <a:r>
                <a:rPr kumimoji="0" lang="en-US" b="1" i="0" u="none" strike="noStrike" cap="none" normalizeH="0" baseline="0" dirty="0" smtClean="0">
                  <a:ln>
                    <a:noFill/>
                  </a:ln>
                  <a:solidFill>
                    <a:schemeClr val="tx1"/>
                  </a:solidFill>
                  <a:effectLst/>
                  <a:latin typeface="Calibri" pitchFamily="34" charset="0"/>
                  <a:cs typeface="Arial" pitchFamily="34" charset="0"/>
                </a:rPr>
                <a:t> </a:t>
              </a:r>
              <a:r>
                <a:rPr kumimoji="0" lang="en-US" b="1" i="0" u="none" strike="noStrike" cap="none" normalizeH="0" baseline="0" dirty="0" err="1" smtClean="0">
                  <a:ln>
                    <a:noFill/>
                  </a:ln>
                  <a:solidFill>
                    <a:schemeClr val="tx1"/>
                  </a:solidFill>
                  <a:effectLst/>
                  <a:latin typeface="Calibri" pitchFamily="34" charset="0"/>
                  <a:cs typeface="Arial" pitchFamily="34" charset="0"/>
                </a:rPr>
                <a:t>ta’limda</a:t>
              </a:r>
              <a:r>
                <a:rPr kumimoji="0" lang="en-US" b="1" i="0" u="none" strike="noStrike" cap="none" normalizeH="0" baseline="0" dirty="0" smtClean="0">
                  <a:ln>
                    <a:noFill/>
                  </a:ln>
                  <a:solidFill>
                    <a:schemeClr val="tx1"/>
                  </a:solidFill>
                  <a:effectLst/>
                  <a:latin typeface="Calibri" pitchFamily="34" charset="0"/>
                  <a:cs typeface="Arial" pitchFamily="34" charset="0"/>
                </a:rPr>
                <a:t> </a:t>
              </a:r>
              <a:r>
                <a:rPr kumimoji="0" lang="en-US" b="1" i="0" u="none" strike="noStrike" cap="none" normalizeH="0" baseline="0" dirty="0" err="1" smtClean="0">
                  <a:ln>
                    <a:noFill/>
                  </a:ln>
                  <a:solidFill>
                    <a:schemeClr val="tx1"/>
                  </a:solidFill>
                  <a:effectLst/>
                  <a:latin typeface="Calibri" pitchFamily="34" charset="0"/>
                  <a:cs typeface="Arial" pitchFamily="34" charset="0"/>
                </a:rPr>
                <a:t>tashkil</a:t>
              </a:r>
              <a:r>
                <a:rPr kumimoji="0" lang="en-US" b="1" i="0" u="none" strike="noStrike" cap="none" normalizeH="0" baseline="0" dirty="0" smtClean="0">
                  <a:ln>
                    <a:noFill/>
                  </a:ln>
                  <a:solidFill>
                    <a:schemeClr val="tx1"/>
                  </a:solidFill>
                  <a:effectLst/>
                  <a:latin typeface="Calibri" pitchFamily="34" charset="0"/>
                  <a:cs typeface="Arial" pitchFamily="34" charset="0"/>
                </a:rPr>
                <a:t> </a:t>
              </a:r>
              <a:r>
                <a:rPr kumimoji="0" lang="en-US" b="1" i="0" u="none" strike="noStrike" cap="none" normalizeH="0" baseline="0" dirty="0" err="1" smtClean="0">
                  <a:ln>
                    <a:noFill/>
                  </a:ln>
                  <a:solidFill>
                    <a:schemeClr val="tx1"/>
                  </a:solidFill>
                  <a:effectLst/>
                  <a:latin typeface="Calibri" pitchFamily="34" charset="0"/>
                  <a:cs typeface="Arial" pitchFamily="34" charset="0"/>
                </a:rPr>
                <a:t>etiladigan</a:t>
              </a:r>
              <a:r>
                <a:rPr kumimoji="0" lang="en-US" b="1" i="0" u="none" strike="noStrike" cap="none" normalizeH="0" baseline="0" dirty="0" smtClean="0">
                  <a:ln>
                    <a:noFill/>
                  </a:ln>
                  <a:solidFill>
                    <a:schemeClr val="tx1"/>
                  </a:solidFill>
                  <a:effectLst/>
                  <a:latin typeface="Calibri" pitchFamily="34" charset="0"/>
                  <a:cs typeface="Arial" pitchFamily="34" charset="0"/>
                </a:rPr>
                <a:t> </a:t>
              </a:r>
              <a:r>
                <a:rPr kumimoji="0" lang="en-US" b="1" i="0" u="none" strike="noStrike" cap="none" normalizeH="0" baseline="0" dirty="0" err="1" smtClean="0">
                  <a:ln>
                    <a:noFill/>
                  </a:ln>
                  <a:solidFill>
                    <a:schemeClr val="tx1"/>
                  </a:solidFill>
                  <a:effectLst/>
                  <a:latin typeface="Calibri" pitchFamily="34" charset="0"/>
                  <a:cs typeface="Arial" pitchFamily="34" charset="0"/>
                </a:rPr>
                <a:t>suhbat</a:t>
              </a:r>
              <a:endParaRPr kumimoji="0" lang="ru-RU" b="0" i="0" u="none" strike="noStrike" cap="none" normalizeH="0" baseline="0" dirty="0" smtClean="0">
                <a:ln>
                  <a:noFill/>
                </a:ln>
                <a:solidFill>
                  <a:schemeClr val="tx1"/>
                </a:solidFill>
                <a:effectLst/>
                <a:latin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3200" b="0" i="0" u="none" strike="noStrike" cap="none" normalizeH="0" baseline="0" dirty="0" smtClean="0">
                <a:ln>
                  <a:noFill/>
                </a:ln>
                <a:solidFill>
                  <a:schemeClr val="tx1"/>
                </a:solidFill>
                <a:effectLst/>
                <a:latin typeface="Arial" pitchFamily="34" charset="0"/>
                <a:cs typeface="Arial" pitchFamily="34" charset="0"/>
              </a:endParaRPr>
            </a:p>
          </p:txBody>
        </p:sp>
      </p:grpSp>
    </p:spTree>
  </p:cSld>
  <p:clrMapOvr>
    <a:masterClrMapping/>
  </p:clrMapOvr>
  <mc:AlternateContent xmlns:mc="http://schemas.openxmlformats.org/markup-compatibility/2006">
    <mc:Choice xmlns:p14="http://schemas.microsoft.com/office/powerpoint/2010/main" Requires="p14">
      <p:transition spd="slow" p14:dur="4000" advClick="0" advTm="13000">
        <p14:vortex dir="r"/>
      </p:transition>
    </mc:Choice>
    <mc:Fallback>
      <p:transition spd="slow" advClick="0"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вырезанными противолежащими углами 3"/>
          <p:cNvSpPr/>
          <p:nvPr/>
        </p:nvSpPr>
        <p:spPr>
          <a:xfrm>
            <a:off x="357158" y="571480"/>
            <a:ext cx="8429684" cy="5786478"/>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dirty="0" smtClean="0">
                <a:latin typeface="Times New Roman" pitchFamily="18" charset="0"/>
                <a:cs typeface="Times New Roman" pitchFamily="18" charset="0"/>
              </a:rPr>
              <a:t> </a:t>
            </a:r>
            <a:r>
              <a:rPr lang="uz-Cyrl-UZ" sz="2600" dirty="0" smtClean="0">
                <a:solidFill>
                  <a:schemeClr val="tx1"/>
                </a:solidFill>
                <a:latin typeface="Times New Roman" pitchFamily="18" charset="0"/>
                <a:cs typeface="Times New Roman" pitchFamily="18" charset="0"/>
              </a:rPr>
              <a:t>Interfaol TT ta’lim jarayonining asosiy ishtirokchilari – o‘qituvchi, talaba va talabalar guruhi o‘rtasida yuzaga keladigan hamkorlik, qizg‘in bahs-munozalar, o‘zaro fikr almashish imkoniyatiga egalik asosida tashkil etiladi, ularda erkin fikrlash, shaxsiy qarashlarini ikkilanmay bayon etish, muammoli vaziyatlarda echimlarni birgalikda izlash, o‘quv materiallarini o‘zlashtirishda talabalarning o‘zaro yaqinliklarini yuzaga keltirish, “o‘qituvchi – talaba – talabalar guruhi”ning o‘zaro bir-birlarini hurmat qilishlari, tushunishlari va qo‘llab-quvvatlashlari, samimiy munosabatda bo‘lishlari, ruhiy birlikka erishishlari kabilar bilan tavsiflanadi.</a:t>
            </a:r>
            <a:endParaRPr lang="ru-RU" sz="2600" dirty="0">
              <a:solidFill>
                <a:schemeClr val="tx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13000">
        <p14:ferris dir="l"/>
      </p:transition>
    </mc:Choice>
    <mc:Fallback>
      <p:transition spd="slow" advClick="0"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0" name="Группа 347"/>
          <p:cNvGrpSpPr>
            <a:grpSpLocks/>
          </p:cNvGrpSpPr>
          <p:nvPr/>
        </p:nvGrpSpPr>
        <p:grpSpPr bwMode="auto">
          <a:xfrm>
            <a:off x="357158" y="1357298"/>
            <a:ext cx="8501122" cy="5180241"/>
            <a:chOff x="1674" y="7701"/>
            <a:chExt cx="8640" cy="3132"/>
          </a:xfrm>
          <a:solidFill>
            <a:srgbClr val="EEC5FF"/>
          </a:solidFill>
        </p:grpSpPr>
        <p:grpSp>
          <p:nvGrpSpPr>
            <p:cNvPr id="348" name="Group 79"/>
            <p:cNvGrpSpPr>
              <a:grpSpLocks/>
            </p:cNvGrpSpPr>
            <p:nvPr/>
          </p:nvGrpSpPr>
          <p:grpSpPr bwMode="auto">
            <a:xfrm>
              <a:off x="1674" y="7701"/>
              <a:ext cx="8640" cy="2497"/>
              <a:chOff x="1854" y="1760"/>
              <a:chExt cx="8640" cy="2794"/>
            </a:xfrm>
            <a:grpFill/>
          </p:grpSpPr>
          <p:sp>
            <p:nvSpPr>
              <p:cNvPr id="349" name="AutoShape 80"/>
              <p:cNvSpPr>
                <a:spLocks noChangeArrowheads="1"/>
              </p:cNvSpPr>
              <p:nvPr/>
            </p:nvSpPr>
            <p:spPr bwMode="auto">
              <a:xfrm>
                <a:off x="1854" y="1760"/>
                <a:ext cx="1670" cy="2794"/>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endParaRPr kumimoji="0" lang="uz-Cyrl-UZ" sz="1100" b="1" i="0" u="none" strike="noStrike" cap="none" normalizeH="0" baseline="0" dirty="0" smtClean="0">
                  <a:ln>
                    <a:noFill/>
                  </a:ln>
                  <a:solidFill>
                    <a:schemeClr val="tx1"/>
                  </a:solidFill>
                  <a:effectLst/>
                  <a:latin typeface="Calibri" pitchFamily="34" charset="0"/>
                  <a:cs typeface="Arial" pitchFamily="34" charset="0"/>
                </a:endParaRPr>
              </a:p>
              <a:p>
                <a:pPr marL="0" marR="0" lvl="0" indent="0" algn="ctr" defTabSz="914400" rtl="0" eaLnBrk="1" fontAlgn="base" latinLnBrk="0" hangingPunct="1">
                  <a:lnSpc>
                    <a:spcPct val="100000"/>
                  </a:lnSpc>
                  <a:spcBef>
                    <a:spcPct val="0"/>
                  </a:spcBef>
                  <a:spcAft>
                    <a:spcPts val="1000"/>
                  </a:spcAft>
                  <a:buClrTx/>
                  <a:buSzTx/>
                  <a:buFontTx/>
                  <a:buNone/>
                  <a:tabLst/>
                </a:pPr>
                <a:endParaRPr lang="uz-Cyrl-UZ" sz="1100" b="1" dirty="0" smtClean="0">
                  <a:latin typeface="Calibri" pitchFamily="34" charset="0"/>
                  <a:cs typeface="Arial" pitchFamily="34" charset="0"/>
                </a:endParaRPr>
              </a:p>
              <a:p>
                <a:pPr marL="0" marR="0" lvl="0" indent="0" algn="ctr" defTabSz="914400" rtl="0" eaLnBrk="1" fontAlgn="base" latinLnBrk="0" hangingPunct="1">
                  <a:lnSpc>
                    <a:spcPct val="100000"/>
                  </a:lnSpc>
                  <a:spcBef>
                    <a:spcPct val="0"/>
                  </a:spcBef>
                  <a:spcAft>
                    <a:spcPts val="1000"/>
                  </a:spcAft>
                  <a:buClrTx/>
                  <a:buSzTx/>
                  <a:buFontTx/>
                  <a:buNone/>
                  <a:tabLst/>
                </a:pPr>
                <a:endParaRPr kumimoji="0" lang="uz-Cyrl-UZ" sz="1100" b="1" i="0" u="none" strike="noStrike" cap="none" normalizeH="0" baseline="0" dirty="0" smtClean="0">
                  <a:ln>
                    <a:noFill/>
                  </a:ln>
                  <a:solidFill>
                    <a:schemeClr val="tx1"/>
                  </a:solidFill>
                  <a:effectLst/>
                  <a:latin typeface="Calibri" pitchFamily="34" charset="0"/>
                  <a:cs typeface="Arial" pitchFamily="34" charset="0"/>
                </a:endParaRPr>
              </a:p>
              <a:p>
                <a:pPr marL="0" marR="0" lvl="0" indent="0" algn="ctr" defTabSz="914400" rtl="0" eaLnBrk="1" fontAlgn="base" latinLnBrk="0" hangingPunct="1">
                  <a:lnSpc>
                    <a:spcPct val="100000"/>
                  </a:lnSpc>
                  <a:spcBef>
                    <a:spcPct val="0"/>
                  </a:spcBef>
                  <a:spcAft>
                    <a:spcPts val="1000"/>
                  </a:spcAft>
                  <a:buClrTx/>
                  <a:buSzTx/>
                  <a:buFontTx/>
                  <a:buNone/>
                  <a:tabLst/>
                </a:pPr>
                <a:endParaRPr lang="uz-Cyrl-UZ" sz="1100" b="1" dirty="0" smtClean="0">
                  <a:latin typeface="Calibri" pitchFamily="34" charset="0"/>
                  <a:cs typeface="Arial" pitchFamily="34" charset="0"/>
                </a:endParaRPr>
              </a:p>
              <a:p>
                <a:pPr marL="0" marR="0" lvl="0" indent="0" algn="ctr" defTabSz="914400" rtl="0" eaLnBrk="1" fontAlgn="base" latinLnBrk="0" hangingPunct="1">
                  <a:lnSpc>
                    <a:spcPct val="100000"/>
                  </a:lnSpc>
                  <a:spcBef>
                    <a:spcPct val="0"/>
                  </a:spcBef>
                  <a:spcAft>
                    <a:spcPts val="1000"/>
                  </a:spcAft>
                  <a:buClrTx/>
                  <a:buSzTx/>
                  <a:buFontTx/>
                  <a:buNone/>
                  <a:tabLst/>
                </a:pPr>
                <a:endParaRPr kumimoji="0" lang="uz-Cyrl-UZ" sz="1100" b="1" i="0" u="none" strike="noStrike" cap="none" normalizeH="0" baseline="0" dirty="0" smtClean="0">
                  <a:ln>
                    <a:noFill/>
                  </a:ln>
                  <a:solidFill>
                    <a:schemeClr val="tx1"/>
                  </a:solidFill>
                  <a:effectLst/>
                  <a:latin typeface="Calibri" pitchFamily="34" charset="0"/>
                  <a:cs typeface="Arial" pitchFamily="34" charset="0"/>
                </a:endParaRPr>
              </a:p>
              <a:p>
                <a:pPr marL="0" marR="0" lvl="0" indent="0" algn="ctr"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err="1" smtClean="0">
                    <a:ln>
                      <a:noFill/>
                    </a:ln>
                    <a:solidFill>
                      <a:schemeClr val="tx1"/>
                    </a:solidFill>
                    <a:effectLst/>
                    <a:latin typeface="Calibri" pitchFamily="34" charset="0"/>
                    <a:cs typeface="Arial" pitchFamily="34" charset="0"/>
                  </a:rPr>
                  <a:t>Interfaol</a:t>
                </a:r>
                <a:r>
                  <a:rPr kumimoji="0" lang="en-US" b="1" i="0" u="none" strike="noStrike" cap="none" normalizeH="0" baseline="0" dirty="0" smtClean="0">
                    <a:ln>
                      <a:noFill/>
                    </a:ln>
                    <a:solidFill>
                      <a:schemeClr val="tx1"/>
                    </a:solidFill>
                    <a:effectLst/>
                    <a:latin typeface="Calibri" pitchFamily="34" charset="0"/>
                    <a:cs typeface="Arial" pitchFamily="34" charset="0"/>
                  </a:rPr>
                  <a:t> </a:t>
                </a:r>
                <a:r>
                  <a:rPr kumimoji="0" lang="en-US" b="1" i="0" u="none" strike="noStrike" cap="none" normalizeH="0" baseline="0" dirty="0" err="1" smtClean="0">
                    <a:ln>
                      <a:noFill/>
                    </a:ln>
                    <a:solidFill>
                      <a:schemeClr val="tx1"/>
                    </a:solidFill>
                    <a:effectLst/>
                    <a:latin typeface="Calibri" pitchFamily="34" charset="0"/>
                    <a:cs typeface="Arial" pitchFamily="34" charset="0"/>
                  </a:rPr>
                  <a:t>ta’limdagi</a:t>
                </a:r>
                <a:r>
                  <a:rPr kumimoji="0" lang="en-US" b="1" i="0" u="none" strike="noStrike" cap="none" normalizeH="0" baseline="0" dirty="0" smtClean="0">
                    <a:ln>
                      <a:noFill/>
                    </a:ln>
                    <a:solidFill>
                      <a:schemeClr val="tx1"/>
                    </a:solidFill>
                    <a:effectLst/>
                    <a:latin typeface="Calibri" pitchFamily="34" charset="0"/>
                    <a:cs typeface="Arial" pitchFamily="34" charset="0"/>
                  </a:rPr>
                  <a:t> </a:t>
                </a:r>
                <a:r>
                  <a:rPr kumimoji="0" lang="en-US" b="1" i="0" u="none" strike="noStrike" cap="none" normalizeH="0" baseline="0" dirty="0" err="1" smtClean="0">
                    <a:ln>
                      <a:noFill/>
                    </a:ln>
                    <a:solidFill>
                      <a:schemeClr val="tx1"/>
                    </a:solidFill>
                    <a:effectLst/>
                    <a:latin typeface="Calibri" pitchFamily="34" charset="0"/>
                    <a:cs typeface="Arial" pitchFamily="34" charset="0"/>
                  </a:rPr>
                  <a:t>suhbat</a:t>
                </a:r>
                <a:r>
                  <a:rPr kumimoji="0" lang="en-US" b="1" i="0" u="none" strike="noStrike" cap="none" normalizeH="0" baseline="0" dirty="0" smtClean="0">
                    <a:ln>
                      <a:noFill/>
                    </a:ln>
                    <a:solidFill>
                      <a:schemeClr val="tx1"/>
                    </a:solidFill>
                    <a:effectLst/>
                    <a:latin typeface="Calibri" pitchFamily="34" charset="0"/>
                    <a:cs typeface="Arial" pitchFamily="34" charset="0"/>
                  </a:rPr>
                  <a:t> </a:t>
                </a:r>
                <a:r>
                  <a:rPr kumimoji="0" lang="en-US" b="1" i="0" u="none" strike="noStrike" cap="none" normalizeH="0" baseline="0" dirty="0" err="1" smtClean="0">
                    <a:ln>
                      <a:noFill/>
                    </a:ln>
                    <a:solidFill>
                      <a:schemeClr val="tx1"/>
                    </a:solidFill>
                    <a:effectLst/>
                    <a:latin typeface="Calibri" pitchFamily="34" charset="0"/>
                    <a:cs typeface="Arial" pitchFamily="34" charset="0"/>
                  </a:rPr>
                  <a:t>ishtirokchilari</a:t>
                </a:r>
                <a:endParaRPr kumimoji="0" lang="uz-Cyrl-UZ" b="1" i="0" u="none" strike="noStrike" cap="none" normalizeH="0" baseline="0" dirty="0" smtClean="0">
                  <a:ln>
                    <a:noFill/>
                  </a:ln>
                  <a:solidFill>
                    <a:schemeClr val="tx1"/>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50" name="AutoShape 81"/>
              <p:cNvSpPr>
                <a:spLocks noChangeArrowheads="1"/>
              </p:cNvSpPr>
              <p:nvPr/>
            </p:nvSpPr>
            <p:spPr bwMode="auto">
              <a:xfrm>
                <a:off x="4323" y="1760"/>
                <a:ext cx="6149" cy="63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600" b="0" i="0" u="none" strike="noStrike" cap="none" normalizeH="0" baseline="0" dirty="0" err="1" smtClean="0">
                    <a:ln>
                      <a:noFill/>
                    </a:ln>
                    <a:solidFill>
                      <a:schemeClr val="tx1"/>
                    </a:solidFill>
                    <a:effectLst/>
                    <a:latin typeface="Calibri" pitchFamily="34" charset="0"/>
                    <a:cs typeface="Arial" pitchFamily="34" charset="0"/>
                  </a:rPr>
                  <a:t>Talaba-talaba</a:t>
                </a:r>
                <a:r>
                  <a:rPr kumimoji="0" lang="en-US" sz="1600" b="0" i="0" u="none" strike="noStrike" cap="none" normalizeH="0" baseline="0" dirty="0" smtClean="0">
                    <a:ln>
                      <a:noFill/>
                    </a:ln>
                    <a:solidFill>
                      <a:schemeClr val="tx1"/>
                    </a:solidFill>
                    <a:effectLst/>
                    <a:latin typeface="Calibri" pitchFamily="34" charset="0"/>
                    <a:cs typeface="Arial" pitchFamily="34" charset="0"/>
                  </a:rPr>
                  <a:t> (</a:t>
                </a:r>
                <a:r>
                  <a:rPr kumimoji="0" lang="en-US" sz="1600" b="0" i="0" u="none" strike="noStrike" cap="none" normalizeH="0" baseline="0" dirty="0" err="1" smtClean="0">
                    <a:ln>
                      <a:noFill/>
                    </a:ln>
                    <a:solidFill>
                      <a:schemeClr val="tx1"/>
                    </a:solidFill>
                    <a:effectLst/>
                    <a:latin typeface="Calibri" pitchFamily="34" charset="0"/>
                    <a:cs typeface="Arial" pitchFamily="34" charset="0"/>
                  </a:rPr>
                  <a:t>juftlikda</a:t>
                </a:r>
                <a:r>
                  <a:rPr kumimoji="0" lang="en-US" sz="1600" b="0" i="0" u="none" strike="noStrike" cap="none" normalizeH="0" baseline="0" dirty="0" smtClean="0">
                    <a:ln>
                      <a:noFill/>
                    </a:ln>
                    <a:solidFill>
                      <a:schemeClr val="tx1"/>
                    </a:solidFill>
                    <a:effectLst/>
                    <a:latin typeface="Calibri" pitchFamily="34" charset="0"/>
                    <a:cs typeface="Arial" pitchFamily="34" charset="0"/>
                  </a:rPr>
                  <a:t> </a:t>
                </a:r>
                <a:r>
                  <a:rPr kumimoji="0" lang="en-US" sz="1600" b="0" i="0" u="none" strike="noStrike" cap="none" normalizeH="0" baseline="0" dirty="0" err="1" smtClean="0">
                    <a:ln>
                      <a:noFill/>
                    </a:ln>
                    <a:solidFill>
                      <a:schemeClr val="tx1"/>
                    </a:solidFill>
                    <a:effectLst/>
                    <a:latin typeface="Calibri" pitchFamily="34" charset="0"/>
                    <a:cs typeface="Arial" pitchFamily="34" charset="0"/>
                  </a:rPr>
                  <a:t>ishlash</a:t>
                </a:r>
                <a:r>
                  <a:rPr kumimoji="0" lang="en-US" sz="1600" b="0" i="0" u="none" strike="noStrike" cap="none" normalizeH="0" baseline="0" dirty="0" smtClean="0">
                    <a:ln>
                      <a:noFill/>
                    </a:ln>
                    <a:solidFill>
                      <a:schemeClr val="tx1"/>
                    </a:solidFill>
                    <a:effectLst/>
                    <a:latin typeface="Calibri" pitchFamily="34" charset="0"/>
                    <a:cs typeface="Arial" pitchFamily="34" charset="0"/>
                  </a:rPr>
                  <a:t>)</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351" name="AutoShape 82"/>
              <p:cNvSpPr>
                <a:spLocks noChangeArrowheads="1"/>
              </p:cNvSpPr>
              <p:nvPr/>
            </p:nvSpPr>
            <p:spPr bwMode="auto">
              <a:xfrm>
                <a:off x="4395" y="2574"/>
                <a:ext cx="6099" cy="54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600" b="0" i="0" u="none" strike="noStrike" cap="none" normalizeH="0" baseline="0" dirty="0" err="1" smtClean="0">
                    <a:ln>
                      <a:noFill/>
                    </a:ln>
                    <a:solidFill>
                      <a:schemeClr val="tx1"/>
                    </a:solidFill>
                    <a:effectLst/>
                    <a:latin typeface="Calibri" pitchFamily="34" charset="0"/>
                    <a:cs typeface="Arial" pitchFamily="34" charset="0"/>
                  </a:rPr>
                  <a:t>Talaba</a:t>
                </a:r>
                <a:r>
                  <a:rPr kumimoji="0" lang="en-US" sz="1600" b="0" i="0" u="none" strike="noStrike" cap="none" normalizeH="0" baseline="0" dirty="0" smtClean="0">
                    <a:ln>
                      <a:noFill/>
                    </a:ln>
                    <a:solidFill>
                      <a:schemeClr val="tx1"/>
                    </a:solidFill>
                    <a:effectLst/>
                    <a:latin typeface="Calibri" pitchFamily="34" charset="0"/>
                    <a:cs typeface="Arial" pitchFamily="34" charset="0"/>
                  </a:rPr>
                  <a:t> –</a:t>
                </a:r>
                <a:r>
                  <a:rPr kumimoji="0" lang="en-US" sz="1600" b="0" i="0" u="none" strike="noStrike" cap="none" normalizeH="0" baseline="0" dirty="0" err="1" smtClean="0">
                    <a:ln>
                      <a:noFill/>
                    </a:ln>
                    <a:solidFill>
                      <a:schemeClr val="tx1"/>
                    </a:solidFill>
                    <a:effectLst/>
                    <a:latin typeface="Calibri" pitchFamily="34" charset="0"/>
                    <a:cs typeface="Arial" pitchFamily="34" charset="0"/>
                  </a:rPr>
                  <a:t>talabalar</a:t>
                </a:r>
                <a:r>
                  <a:rPr kumimoji="0" lang="en-US" sz="1600" b="0" i="0" u="none" strike="noStrike" cap="none" normalizeH="0" baseline="0" dirty="0" smtClean="0">
                    <a:ln>
                      <a:noFill/>
                    </a:ln>
                    <a:solidFill>
                      <a:schemeClr val="tx1"/>
                    </a:solidFill>
                    <a:effectLst/>
                    <a:latin typeface="Calibri" pitchFamily="34" charset="0"/>
                    <a:cs typeface="Arial" pitchFamily="34" charset="0"/>
                  </a:rPr>
                  <a:t> </a:t>
                </a:r>
                <a:r>
                  <a:rPr kumimoji="0" lang="en-US" sz="1600" b="0" i="0" u="none" strike="noStrike" cap="none" normalizeH="0" baseline="0" dirty="0" err="1" smtClean="0">
                    <a:ln>
                      <a:noFill/>
                    </a:ln>
                    <a:solidFill>
                      <a:schemeClr val="tx1"/>
                    </a:solidFill>
                    <a:effectLst/>
                    <a:latin typeface="Calibri" pitchFamily="34" charset="0"/>
                    <a:cs typeface="Arial" pitchFamily="34" charset="0"/>
                  </a:rPr>
                  <a:t>guruhi</a:t>
                </a:r>
                <a:r>
                  <a:rPr kumimoji="0" lang="uz-Cyrl-UZ" sz="1600" b="0" i="0" u="none" strike="noStrike" cap="none" normalizeH="0" baseline="0" dirty="0" smtClean="0">
                    <a:ln>
                      <a:noFill/>
                    </a:ln>
                    <a:solidFill>
                      <a:schemeClr val="tx1"/>
                    </a:solidFill>
                    <a:effectLst/>
                    <a:latin typeface="Calibri" pitchFamily="34" charset="0"/>
                    <a:cs typeface="Arial" pitchFamily="34" charset="0"/>
                  </a:rPr>
                  <a:t>(</a:t>
                </a:r>
                <a:r>
                  <a:rPr kumimoji="0" lang="en-US" sz="1600" b="0" i="0" u="none" strike="noStrike" cap="none" normalizeH="0" baseline="0" dirty="0" err="1" smtClean="0">
                    <a:ln>
                      <a:noFill/>
                    </a:ln>
                    <a:solidFill>
                      <a:schemeClr val="tx1"/>
                    </a:solidFill>
                    <a:effectLst/>
                    <a:latin typeface="Calibri" pitchFamily="34" charset="0"/>
                    <a:cs typeface="Arial" pitchFamily="34" charset="0"/>
                  </a:rPr>
                  <a:t>guruh</a:t>
                </a:r>
                <a:r>
                  <a:rPr kumimoji="0" lang="en-US" sz="1600" b="0" i="0" u="none" strike="noStrike" cap="none" normalizeH="0" dirty="0" smtClean="0">
                    <a:ln>
                      <a:noFill/>
                    </a:ln>
                    <a:solidFill>
                      <a:schemeClr val="tx1"/>
                    </a:solidFill>
                    <a:effectLst/>
                    <a:latin typeface="Calibri" pitchFamily="34" charset="0"/>
                    <a:cs typeface="Arial" pitchFamily="34" charset="0"/>
                  </a:rPr>
                  <a:t> </a:t>
                </a:r>
                <a:r>
                  <a:rPr kumimoji="0" lang="en-US" sz="1600" b="0" i="0" u="none" strike="noStrike" cap="none" normalizeH="0" dirty="0" err="1" smtClean="0">
                    <a:ln>
                      <a:noFill/>
                    </a:ln>
                    <a:solidFill>
                      <a:schemeClr val="tx1"/>
                    </a:solidFill>
                    <a:effectLst/>
                    <a:latin typeface="Calibri" pitchFamily="34" charset="0"/>
                    <a:cs typeface="Arial" pitchFamily="34" charset="0"/>
                  </a:rPr>
                  <a:t>yoki</a:t>
                </a:r>
                <a:r>
                  <a:rPr kumimoji="0" lang="en-US" sz="1600" b="0" i="0" u="none" strike="noStrike" cap="none" normalizeH="0" dirty="0" smtClean="0">
                    <a:ln>
                      <a:noFill/>
                    </a:ln>
                    <a:solidFill>
                      <a:schemeClr val="tx1"/>
                    </a:solidFill>
                    <a:effectLst/>
                    <a:latin typeface="Calibri" pitchFamily="34" charset="0"/>
                    <a:cs typeface="Arial" pitchFamily="34" charset="0"/>
                  </a:rPr>
                  <a:t> </a:t>
                </a:r>
                <a:r>
                  <a:rPr kumimoji="0" lang="en-US" sz="1600" b="0" i="0" u="none" strike="noStrike" cap="none" normalizeH="0" dirty="0" err="1" smtClean="0">
                    <a:ln>
                      <a:noFill/>
                    </a:ln>
                    <a:solidFill>
                      <a:schemeClr val="tx1"/>
                    </a:solidFill>
                    <a:effectLst/>
                    <a:latin typeface="Calibri" pitchFamily="34" charset="0"/>
                    <a:cs typeface="Arial" pitchFamily="34" charset="0"/>
                  </a:rPr>
                  <a:t>kichik</a:t>
                </a:r>
                <a:r>
                  <a:rPr kumimoji="0" lang="en-US" sz="1600" b="0" i="0" u="none" strike="noStrike" cap="none" normalizeH="0" dirty="0" smtClean="0">
                    <a:ln>
                      <a:noFill/>
                    </a:ln>
                    <a:solidFill>
                      <a:schemeClr val="tx1"/>
                    </a:solidFill>
                    <a:effectLst/>
                    <a:latin typeface="Calibri" pitchFamily="34" charset="0"/>
                    <a:cs typeface="Arial" pitchFamily="34" charset="0"/>
                  </a:rPr>
                  <a:t> </a:t>
                </a:r>
                <a:r>
                  <a:rPr kumimoji="0" lang="en-US" sz="1600" b="0" i="0" u="none" strike="noStrike" cap="none" normalizeH="0" dirty="0" err="1" smtClean="0">
                    <a:ln>
                      <a:noFill/>
                    </a:ln>
                    <a:solidFill>
                      <a:schemeClr val="tx1"/>
                    </a:solidFill>
                    <a:effectLst/>
                    <a:latin typeface="Calibri" pitchFamily="34" charset="0"/>
                    <a:cs typeface="Arial" pitchFamily="34" charset="0"/>
                  </a:rPr>
                  <a:t>guruhda</a:t>
                </a:r>
                <a:r>
                  <a:rPr kumimoji="0" lang="en-US" sz="1600" b="0" i="0" u="none" strike="noStrike" cap="none" normalizeH="0" dirty="0" smtClean="0">
                    <a:ln>
                      <a:noFill/>
                    </a:ln>
                    <a:solidFill>
                      <a:schemeClr val="tx1"/>
                    </a:solidFill>
                    <a:effectLst/>
                    <a:latin typeface="Calibri" pitchFamily="34" charset="0"/>
                    <a:cs typeface="Arial" pitchFamily="34" charset="0"/>
                  </a:rPr>
                  <a:t> </a:t>
                </a:r>
                <a:r>
                  <a:rPr kumimoji="0" lang="en-US" sz="1600" b="0" i="0" u="none" strike="noStrike" cap="none" normalizeH="0" dirty="0" err="1" smtClean="0">
                    <a:ln>
                      <a:noFill/>
                    </a:ln>
                    <a:solidFill>
                      <a:schemeClr val="tx1"/>
                    </a:solidFill>
                    <a:effectLst/>
                    <a:latin typeface="Calibri" pitchFamily="34" charset="0"/>
                    <a:cs typeface="Arial" pitchFamily="34" charset="0"/>
                  </a:rPr>
                  <a:t>ishlash</a:t>
                </a:r>
                <a:r>
                  <a:rPr kumimoji="0" lang="uz-Cyrl-UZ" sz="1600" b="0" i="0" u="none" strike="noStrike" cap="none" normalizeH="0" baseline="0" dirty="0" smtClean="0">
                    <a:ln>
                      <a:noFill/>
                    </a:ln>
                    <a:solidFill>
                      <a:schemeClr val="tx1"/>
                    </a:solidFill>
                    <a:effectLst/>
                    <a:latin typeface="Calibri" pitchFamily="34" charset="0"/>
                    <a:cs typeface="Arial" pitchFamily="34" charset="0"/>
                  </a:rPr>
                  <a:t>)</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52" name="AutoShape 83"/>
              <p:cNvSpPr>
                <a:spLocks noChangeArrowheads="1"/>
              </p:cNvSpPr>
              <p:nvPr/>
            </p:nvSpPr>
            <p:spPr bwMode="auto">
              <a:xfrm>
                <a:off x="4395" y="3294"/>
                <a:ext cx="6099" cy="54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lang="en-US" sz="1600" dirty="0" err="1" smtClean="0">
                    <a:latin typeface="Calibri" pitchFamily="34" charset="0"/>
                    <a:cs typeface="Arial" pitchFamily="34" charset="0"/>
                  </a:rPr>
                  <a:t>Talaba-talabalar</a:t>
                </a:r>
                <a:r>
                  <a:rPr lang="en-US" sz="1600" dirty="0" smtClean="0">
                    <a:latin typeface="Calibri" pitchFamily="34" charset="0"/>
                    <a:cs typeface="Arial" pitchFamily="34" charset="0"/>
                  </a:rPr>
                  <a:t> </a:t>
                </a:r>
                <a:r>
                  <a:rPr lang="en-US" sz="1600" dirty="0" err="1" smtClean="0">
                    <a:latin typeface="Calibri" pitchFamily="34" charset="0"/>
                    <a:cs typeface="Arial" pitchFamily="34" charset="0"/>
                  </a:rPr>
                  <a:t>jamoasi</a:t>
                </a:r>
                <a:r>
                  <a:rPr lang="en-US" sz="1600" dirty="0" smtClean="0">
                    <a:latin typeface="Calibri" pitchFamily="34" charset="0"/>
                    <a:cs typeface="Arial" pitchFamily="34" charset="0"/>
                  </a:rPr>
                  <a:t> </a:t>
                </a:r>
                <a:r>
                  <a:rPr kumimoji="0" lang="uz-Cyrl-UZ" sz="1600" b="0" i="0" u="none" strike="noStrike" cap="none" normalizeH="0" baseline="0" dirty="0" smtClean="0">
                    <a:ln>
                      <a:noFill/>
                    </a:ln>
                    <a:solidFill>
                      <a:schemeClr val="tx1"/>
                    </a:solidFill>
                    <a:effectLst/>
                    <a:latin typeface="Calibri" pitchFamily="34" charset="0"/>
                    <a:cs typeface="Arial" pitchFamily="34" charset="0"/>
                  </a:rPr>
                  <a:t>(</a:t>
                </a:r>
                <a:r>
                  <a:rPr kumimoji="0" lang="en-US" sz="1600" b="0" i="0" u="none" strike="noStrike" cap="none" normalizeH="0" baseline="0" dirty="0" err="1" smtClean="0">
                    <a:ln>
                      <a:noFill/>
                    </a:ln>
                    <a:solidFill>
                      <a:schemeClr val="tx1"/>
                    </a:solidFill>
                    <a:effectLst/>
                    <a:latin typeface="Calibri" pitchFamily="34" charset="0"/>
                    <a:cs typeface="Arial" pitchFamily="34" charset="0"/>
                  </a:rPr>
                  <a:t>sinf</a:t>
                </a:r>
                <a:r>
                  <a:rPr kumimoji="0" lang="en-US" sz="1600" b="0" i="0" u="none" strike="noStrike" cap="none" normalizeH="0" baseline="0" dirty="0" smtClean="0">
                    <a:ln>
                      <a:noFill/>
                    </a:ln>
                    <a:solidFill>
                      <a:schemeClr val="tx1"/>
                    </a:solidFill>
                    <a:effectLst/>
                    <a:latin typeface="Calibri" pitchFamily="34" charset="0"/>
                    <a:cs typeface="Arial" pitchFamily="34" charset="0"/>
                  </a:rPr>
                  <a:t>, </a:t>
                </a:r>
                <a:r>
                  <a:rPr kumimoji="0" lang="en-US" sz="1600" b="0" i="0" u="none" strike="noStrike" cap="none" normalizeH="0" baseline="0" dirty="0" err="1" smtClean="0">
                    <a:ln>
                      <a:noFill/>
                    </a:ln>
                    <a:solidFill>
                      <a:schemeClr val="tx1"/>
                    </a:solidFill>
                    <a:effectLst/>
                    <a:latin typeface="Calibri" pitchFamily="34" charset="0"/>
                    <a:cs typeface="Arial" pitchFamily="34" charset="0"/>
                  </a:rPr>
                  <a:t>guruh</a:t>
                </a:r>
                <a:r>
                  <a:rPr kumimoji="0" lang="en-US" sz="1600" b="0" i="0" u="none" strike="noStrike" cap="none" normalizeH="0" baseline="0" dirty="0" smtClean="0">
                    <a:ln>
                      <a:noFill/>
                    </a:ln>
                    <a:solidFill>
                      <a:schemeClr val="tx1"/>
                    </a:solidFill>
                    <a:effectLst/>
                    <a:latin typeface="Calibri" pitchFamily="34" charset="0"/>
                    <a:cs typeface="Arial" pitchFamily="34" charset="0"/>
                  </a:rPr>
                  <a:t> </a:t>
                </a:r>
                <a:r>
                  <a:rPr kumimoji="0" lang="en-US" sz="1600" b="0" i="0" u="none" strike="noStrike" cap="none" normalizeH="0" baseline="0" dirty="0" err="1" smtClean="0">
                    <a:ln>
                      <a:noFill/>
                    </a:ln>
                    <a:solidFill>
                      <a:schemeClr val="tx1"/>
                    </a:solidFill>
                    <a:effectLst/>
                    <a:latin typeface="Calibri" pitchFamily="34" charset="0"/>
                    <a:cs typeface="Arial" pitchFamily="34" charset="0"/>
                  </a:rPr>
                  <a:t>jamoasida</a:t>
                </a:r>
                <a:r>
                  <a:rPr kumimoji="0" lang="en-US" sz="1600" b="0" i="0" u="none" strike="noStrike" cap="none" normalizeH="0" baseline="0" dirty="0" smtClean="0">
                    <a:ln>
                      <a:noFill/>
                    </a:ln>
                    <a:solidFill>
                      <a:schemeClr val="tx1"/>
                    </a:solidFill>
                    <a:effectLst/>
                    <a:latin typeface="Calibri" pitchFamily="34" charset="0"/>
                    <a:cs typeface="Arial" pitchFamily="34" charset="0"/>
                  </a:rPr>
                  <a:t> </a:t>
                </a:r>
                <a:r>
                  <a:rPr kumimoji="0" lang="en-US" sz="1600" b="0" i="0" u="none" strike="noStrike" cap="none" normalizeH="0" baseline="0" dirty="0" err="1" smtClean="0">
                    <a:ln>
                      <a:noFill/>
                    </a:ln>
                    <a:solidFill>
                      <a:schemeClr val="tx1"/>
                    </a:solidFill>
                    <a:effectLst/>
                    <a:latin typeface="Calibri" pitchFamily="34" charset="0"/>
                    <a:cs typeface="Arial" pitchFamily="34" charset="0"/>
                  </a:rPr>
                  <a:t>ishlash</a:t>
                </a:r>
                <a:r>
                  <a:rPr kumimoji="0" lang="en-US" sz="1600" b="0" i="0" u="none" strike="noStrike" cap="none" normalizeH="0" dirty="0" smtClean="0">
                    <a:ln>
                      <a:noFill/>
                    </a:ln>
                    <a:solidFill>
                      <a:schemeClr val="tx1"/>
                    </a:solidFill>
                    <a:effectLst/>
                    <a:latin typeface="Calibri" pitchFamily="34" charset="0"/>
                    <a:cs typeface="Arial" pitchFamily="34" charset="0"/>
                  </a:rPr>
                  <a:t> </a:t>
                </a:r>
                <a:r>
                  <a:rPr kumimoji="0" lang="uz-Cyrl-UZ" sz="1600" b="0" i="0" u="none" strike="noStrike" cap="none" normalizeH="0" baseline="0" dirty="0" smtClean="0">
                    <a:ln>
                      <a:noFill/>
                    </a:ln>
                    <a:solidFill>
                      <a:schemeClr val="tx1"/>
                    </a:solidFill>
                    <a:effectLst/>
                    <a:latin typeface="Calibri" pitchFamily="34" charset="0"/>
                    <a:cs typeface="Arial" pitchFamily="34" charset="0"/>
                  </a:rPr>
                  <a:t>)</a:t>
                </a:r>
              </a:p>
              <a:p>
                <a:pPr marL="457200" marR="0" lvl="1" indent="0" algn="ctr" defTabSz="914400" rtl="0" eaLnBrk="1" fontAlgn="base" latinLnBrk="0" hangingPunct="1">
                  <a:lnSpc>
                    <a:spcPct val="100000"/>
                  </a:lnSpc>
                  <a:spcBef>
                    <a:spcPct val="0"/>
                  </a:spcBef>
                  <a:spcAft>
                    <a:spcPts val="1000"/>
                  </a:spcAft>
                  <a:buClrTx/>
                  <a:buSzTx/>
                  <a:buFontTx/>
                  <a:buNone/>
                  <a:tabLst/>
                </a:pPr>
                <a:endParaRPr kumimoji="0" lang="uz-Cyrl-UZ" sz="1100" b="0" i="0" u="none" strike="noStrike" cap="none" normalizeH="0" baseline="0" dirty="0" smtClean="0">
                  <a:ln>
                    <a:noFill/>
                  </a:ln>
                  <a:solidFill>
                    <a:schemeClr val="tx1"/>
                  </a:solidFill>
                  <a:effectLst/>
                  <a:latin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53" name="AutoShape 84"/>
              <p:cNvSpPr>
                <a:spLocks noChangeArrowheads="1"/>
              </p:cNvSpPr>
              <p:nvPr/>
            </p:nvSpPr>
            <p:spPr bwMode="auto">
              <a:xfrm>
                <a:off x="4395" y="4014"/>
                <a:ext cx="6099" cy="54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0" i="0" u="none" strike="noStrike" cap="none" normalizeH="0" baseline="0" dirty="0" smtClean="0">
                    <a:ln>
                      <a:noFill/>
                    </a:ln>
                    <a:solidFill>
                      <a:schemeClr val="tx1"/>
                    </a:solidFill>
                    <a:effectLst/>
                    <a:latin typeface="Calibri" pitchFamily="34" charset="0"/>
                    <a:cs typeface="Arial" pitchFamily="34" charset="0"/>
                  </a:rPr>
                  <a:t>Т</a:t>
                </a:r>
                <a:r>
                  <a:rPr kumimoji="0" lang="en-US" sz="1600" b="0" i="0" u="none" strike="noStrike" cap="none" normalizeH="0" baseline="0" dirty="0" err="1" smtClean="0">
                    <a:ln>
                      <a:noFill/>
                    </a:ln>
                    <a:solidFill>
                      <a:schemeClr val="tx1"/>
                    </a:solidFill>
                    <a:effectLst/>
                    <a:latin typeface="Calibri" pitchFamily="34" charset="0"/>
                    <a:cs typeface="Arial" pitchFamily="34" charset="0"/>
                  </a:rPr>
                  <a:t>alaba</a:t>
                </a:r>
                <a:r>
                  <a:rPr kumimoji="0" lang="uz-Cyrl-UZ" sz="1600" b="0" i="0" u="none" strike="noStrike" cap="none" normalizeH="0" baseline="0" dirty="0" smtClean="0">
                    <a:ln>
                      <a:noFill/>
                    </a:ln>
                    <a:solidFill>
                      <a:schemeClr val="tx1"/>
                    </a:solidFill>
                    <a:effectLst/>
                    <a:latin typeface="Calibri" pitchFamily="34" charset="0"/>
                    <a:cs typeface="Arial" pitchFamily="34" charset="0"/>
                  </a:rPr>
                  <a:t>-</a:t>
                </a:r>
                <a:r>
                  <a:rPr kumimoji="0" lang="en-US" sz="1600" b="0" i="0" u="none" strike="noStrike" cap="none" normalizeH="0" baseline="0" dirty="0" smtClean="0">
                    <a:ln>
                      <a:noFill/>
                    </a:ln>
                    <a:solidFill>
                      <a:schemeClr val="tx1"/>
                    </a:solidFill>
                    <a:effectLst/>
                    <a:latin typeface="Calibri" pitchFamily="34" charset="0"/>
                    <a:cs typeface="Arial" pitchFamily="34" charset="0"/>
                  </a:rPr>
                  <a:t> </a:t>
                </a:r>
                <a:r>
                  <a:rPr kumimoji="0" lang="en-US" sz="1600" b="0" i="0" u="none" strike="noStrike" cap="none" normalizeH="0" baseline="0" dirty="0" err="1" smtClean="0">
                    <a:ln>
                      <a:noFill/>
                    </a:ln>
                    <a:solidFill>
                      <a:schemeClr val="tx1"/>
                    </a:solidFill>
                    <a:effectLst/>
                    <a:latin typeface="Calibri" pitchFamily="34" charset="0"/>
                    <a:cs typeface="Arial" pitchFamily="34" charset="0"/>
                  </a:rPr>
                  <a:t>axborot</a:t>
                </a:r>
                <a:r>
                  <a:rPr kumimoji="0" lang="en-US" sz="1600" b="0" i="0" u="none" strike="noStrike" cap="none" normalizeH="0" baseline="0" dirty="0" smtClean="0">
                    <a:ln>
                      <a:noFill/>
                    </a:ln>
                    <a:solidFill>
                      <a:schemeClr val="tx1"/>
                    </a:solidFill>
                    <a:effectLst/>
                    <a:latin typeface="Calibri" pitchFamily="34" charset="0"/>
                    <a:cs typeface="Arial" pitchFamily="34" charset="0"/>
                  </a:rPr>
                  <a:t>  </a:t>
                </a:r>
                <a:r>
                  <a:rPr kumimoji="0" lang="en-US" sz="1600" b="0" i="0" u="none" strike="noStrike" cap="none" normalizeH="0" baseline="0" dirty="0" err="1" smtClean="0">
                    <a:ln>
                      <a:noFill/>
                    </a:ln>
                    <a:solidFill>
                      <a:schemeClr val="tx1"/>
                    </a:solidFill>
                    <a:effectLst/>
                    <a:latin typeface="Calibri" pitchFamily="34" charset="0"/>
                    <a:cs typeface="Arial" pitchFamily="34" charset="0"/>
                  </a:rPr>
                  <a:t>komunikatsion</a:t>
                </a:r>
                <a:r>
                  <a:rPr kumimoji="0" lang="en-US" sz="1600" b="0" i="0" u="none" strike="noStrike" cap="none" normalizeH="0" dirty="0" smtClean="0">
                    <a:ln>
                      <a:noFill/>
                    </a:ln>
                    <a:solidFill>
                      <a:schemeClr val="tx1"/>
                    </a:solidFill>
                    <a:effectLst/>
                    <a:latin typeface="Calibri" pitchFamily="34" charset="0"/>
                    <a:cs typeface="Arial" pitchFamily="34" charset="0"/>
                  </a:rPr>
                  <a:t> </a:t>
                </a:r>
                <a:r>
                  <a:rPr kumimoji="0" lang="en-US" sz="1600" b="0" i="0" u="none" strike="noStrike" cap="none" normalizeH="0" dirty="0" err="1" smtClean="0">
                    <a:ln>
                      <a:noFill/>
                    </a:ln>
                    <a:solidFill>
                      <a:schemeClr val="tx1"/>
                    </a:solidFill>
                    <a:effectLst/>
                    <a:latin typeface="Calibri" pitchFamily="34" charset="0"/>
                    <a:cs typeface="Arial" pitchFamily="34" charset="0"/>
                  </a:rPr>
                  <a:t>texnologiyalari</a:t>
                </a:r>
                <a:r>
                  <a:rPr kumimoji="0" lang="uz-Cyrl-UZ" sz="1600" b="0" i="0" u="none" strike="noStrike" cap="none" normalizeH="0" baseline="0" dirty="0" smtClean="0">
                    <a:ln>
                      <a:noFill/>
                    </a:ln>
                    <a:solidFill>
                      <a:schemeClr val="tx1"/>
                    </a:solidFill>
                    <a:effectLst/>
                    <a:latin typeface="Calibri" pitchFamily="34" charset="0"/>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354" name="AutoShape 85"/>
              <p:cNvSpPr>
                <a:spLocks noChangeArrowheads="1"/>
              </p:cNvSpPr>
              <p:nvPr/>
            </p:nvSpPr>
            <p:spPr bwMode="auto">
              <a:xfrm>
                <a:off x="3669" y="1905"/>
                <a:ext cx="245" cy="360"/>
              </a:xfrm>
              <a:prstGeom prst="rightArrow">
                <a:avLst>
                  <a:gd name="adj1" fmla="val 50000"/>
                  <a:gd name="adj2" fmla="val 25000"/>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355" name="AutoShape 86"/>
              <p:cNvSpPr>
                <a:spLocks noChangeArrowheads="1"/>
              </p:cNvSpPr>
              <p:nvPr/>
            </p:nvSpPr>
            <p:spPr bwMode="auto">
              <a:xfrm>
                <a:off x="3669" y="2678"/>
                <a:ext cx="245" cy="360"/>
              </a:xfrm>
              <a:prstGeom prst="rightArrow">
                <a:avLst>
                  <a:gd name="adj1" fmla="val 50000"/>
                  <a:gd name="adj2" fmla="val 25000"/>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356" name="AutoShape 87"/>
              <p:cNvSpPr>
                <a:spLocks noChangeArrowheads="1"/>
              </p:cNvSpPr>
              <p:nvPr/>
            </p:nvSpPr>
            <p:spPr bwMode="auto">
              <a:xfrm>
                <a:off x="3669" y="3403"/>
                <a:ext cx="271" cy="360"/>
              </a:xfrm>
              <a:prstGeom prst="rightArrow">
                <a:avLst>
                  <a:gd name="adj1" fmla="val 50000"/>
                  <a:gd name="adj2" fmla="val 25000"/>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357" name="AutoShape 88"/>
              <p:cNvSpPr>
                <a:spLocks noChangeArrowheads="1"/>
              </p:cNvSpPr>
              <p:nvPr/>
            </p:nvSpPr>
            <p:spPr bwMode="auto">
              <a:xfrm>
                <a:off x="3669" y="4080"/>
                <a:ext cx="245" cy="360"/>
              </a:xfrm>
              <a:prstGeom prst="rightArrow">
                <a:avLst>
                  <a:gd name="adj1" fmla="val 50000"/>
                  <a:gd name="adj2" fmla="val 25000"/>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grpSp>
        <p:sp>
          <p:nvSpPr>
            <p:cNvPr id="358" name="AutoShape 89"/>
            <p:cNvSpPr>
              <a:spLocks noChangeArrowheads="1"/>
            </p:cNvSpPr>
            <p:nvPr/>
          </p:nvSpPr>
          <p:spPr bwMode="auto">
            <a:xfrm>
              <a:off x="1674" y="10293"/>
              <a:ext cx="8640" cy="540"/>
            </a:xfrm>
            <a:prstGeom prst="roundRect">
              <a:avLst>
                <a:gd name="adj" fmla="val 16667"/>
              </a:avLst>
            </a:pr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lang="en-US" b="1" dirty="0" err="1" smtClean="0">
                  <a:latin typeface="Calibri" pitchFamily="34" charset="0"/>
                  <a:cs typeface="Arial" pitchFamily="34" charset="0"/>
                </a:rPr>
                <a:t>Interfaol</a:t>
              </a:r>
              <a:r>
                <a:rPr lang="en-US" b="1" dirty="0" smtClean="0">
                  <a:latin typeface="Calibri" pitchFamily="34" charset="0"/>
                  <a:cs typeface="Arial" pitchFamily="34" charset="0"/>
                </a:rPr>
                <a:t> TT </a:t>
              </a:r>
              <a:r>
                <a:rPr lang="en-US" b="1" dirty="0" err="1" smtClean="0">
                  <a:latin typeface="Calibri" pitchFamily="34" charset="0"/>
                  <a:cs typeface="Arial" pitchFamily="34" charset="0"/>
                </a:rPr>
                <a:t>ni</a:t>
              </a:r>
              <a:r>
                <a:rPr lang="en-US" b="1" dirty="0" smtClean="0">
                  <a:latin typeface="Calibri" pitchFamily="34" charset="0"/>
                  <a:cs typeface="Arial" pitchFamily="34" charset="0"/>
                </a:rPr>
                <a:t> </a:t>
              </a:r>
              <a:r>
                <a:rPr lang="en-US" b="1" dirty="0" err="1" smtClean="0">
                  <a:latin typeface="Calibri" pitchFamily="34" charset="0"/>
                  <a:cs typeface="Arial" pitchFamily="34" charset="0"/>
                </a:rPr>
                <a:t>qo’llashning</a:t>
              </a:r>
              <a:r>
                <a:rPr lang="en-US" b="1" dirty="0" smtClean="0">
                  <a:latin typeface="Calibri" pitchFamily="34" charset="0"/>
                  <a:cs typeface="Arial" pitchFamily="34" charset="0"/>
                </a:rPr>
                <a:t> </a:t>
              </a:r>
              <a:r>
                <a:rPr kumimoji="0" lang="uz-Cyrl-UZ" b="1" i="0" u="none" strike="noStrike" cap="none" normalizeH="0" baseline="0" dirty="0" smtClean="0">
                  <a:ln>
                    <a:noFill/>
                  </a:ln>
                  <a:solidFill>
                    <a:schemeClr val="tx1"/>
                  </a:solidFill>
                  <a:effectLst/>
                  <a:latin typeface="Calibri" pitchFamily="34" charset="0"/>
                  <a:cs typeface="Arial" pitchFamily="34" charset="0"/>
                </a:rPr>
                <a:t> </a:t>
              </a:r>
              <a:r>
                <a:rPr kumimoji="0" lang="en-US" b="1" i="0" u="none" strike="noStrike" cap="none" normalizeH="0" baseline="0" dirty="0" err="1" smtClean="0">
                  <a:ln>
                    <a:noFill/>
                  </a:ln>
                  <a:solidFill>
                    <a:schemeClr val="tx1"/>
                  </a:solidFill>
                  <a:effectLst/>
                  <a:latin typeface="Calibri" pitchFamily="34" charset="0"/>
                  <a:cs typeface="Arial" pitchFamily="34" charset="0"/>
                </a:rPr>
                <a:t>tashkil</a:t>
              </a:r>
              <a:r>
                <a:rPr kumimoji="0" lang="en-US" b="1" i="0" u="none" strike="noStrike" cap="none" normalizeH="0" dirty="0" smtClean="0">
                  <a:ln>
                    <a:noFill/>
                  </a:ln>
                  <a:solidFill>
                    <a:schemeClr val="tx1"/>
                  </a:solidFill>
                  <a:effectLst/>
                  <a:latin typeface="Calibri" pitchFamily="34" charset="0"/>
                  <a:cs typeface="Arial" pitchFamily="34" charset="0"/>
                </a:rPr>
                <a:t> </a:t>
              </a:r>
              <a:r>
                <a:rPr kumimoji="0" lang="en-US" b="1" i="0" u="none" strike="noStrike" cap="none" normalizeH="0" dirty="0" err="1" smtClean="0">
                  <a:ln>
                    <a:noFill/>
                  </a:ln>
                  <a:solidFill>
                    <a:schemeClr val="tx1"/>
                  </a:solidFill>
                  <a:effectLst/>
                  <a:latin typeface="Calibri" pitchFamily="34" charset="0"/>
                  <a:cs typeface="Arial" pitchFamily="34" charset="0"/>
                </a:rPr>
                <a:t>etiladigan</a:t>
              </a:r>
              <a:r>
                <a:rPr kumimoji="0" lang="en-US" b="1" i="0" u="none" strike="noStrike" cap="none" normalizeH="0" dirty="0" smtClean="0">
                  <a:ln>
                    <a:noFill/>
                  </a:ln>
                  <a:solidFill>
                    <a:schemeClr val="tx1"/>
                  </a:solidFill>
                  <a:effectLst/>
                  <a:latin typeface="Calibri" pitchFamily="34" charset="0"/>
                  <a:cs typeface="Arial" pitchFamily="34" charset="0"/>
                </a:rPr>
                <a:t> </a:t>
              </a:r>
              <a:r>
                <a:rPr kumimoji="0" lang="en-US" b="1" i="0" u="none" strike="noStrike" cap="none" normalizeH="0" dirty="0" err="1" smtClean="0">
                  <a:ln>
                    <a:noFill/>
                  </a:ln>
                  <a:solidFill>
                    <a:schemeClr val="tx1"/>
                  </a:solidFill>
                  <a:effectLst/>
                  <a:latin typeface="Calibri" pitchFamily="34" charset="0"/>
                  <a:cs typeface="Arial" pitchFamily="34" charset="0"/>
                </a:rPr>
                <a:t>suhbati</a:t>
              </a:r>
              <a:r>
                <a:rPr kumimoji="0" lang="uz-Cyrl-UZ" b="1" i="0" u="none" strike="noStrike" cap="none" normalizeH="0" baseline="0" dirty="0" smtClean="0">
                  <a:ln>
                    <a:noFill/>
                  </a:ln>
                  <a:solidFill>
                    <a:schemeClr val="tx1"/>
                  </a:solidFill>
                  <a:effectLst/>
                  <a:latin typeface="Calibri" pitchFamily="34" charset="0"/>
                  <a:cs typeface="Arial" pitchFamily="34" charset="0"/>
                </a:rPr>
                <a:t> (</a:t>
              </a:r>
              <a:r>
                <a:rPr kumimoji="0" lang="en-US" b="1" i="0" u="none" strike="noStrike" cap="none" normalizeH="0" baseline="0" dirty="0" smtClean="0">
                  <a:ln>
                    <a:noFill/>
                  </a:ln>
                  <a:solidFill>
                    <a:schemeClr val="tx1"/>
                  </a:solidFill>
                  <a:effectLst/>
                  <a:latin typeface="Calibri" pitchFamily="34" charset="0"/>
                  <a:cs typeface="Arial" pitchFamily="34" charset="0"/>
                </a:rPr>
                <a:t>dialog</a:t>
              </a:r>
              <a:r>
                <a:rPr kumimoji="0" lang="uz-Cyrl-UZ" b="1" i="0" u="none" strike="noStrike" cap="none" normalizeH="0" baseline="0" dirty="0" smtClean="0">
                  <a:ln>
                    <a:noFill/>
                  </a:ln>
                  <a:solidFill>
                    <a:schemeClr val="tx1"/>
                  </a:solidFill>
                  <a:effectLst/>
                  <a:latin typeface="Calibri" pitchFamily="34" charset="0"/>
                  <a:cs typeface="Arial" pitchFamily="34" charset="0"/>
                </a:rPr>
                <a:t>)</a:t>
              </a:r>
              <a:endParaRPr kumimoji="0" lang="ru-RU" b="0" i="0" u="none" strike="noStrike" cap="none" normalizeH="0" baseline="0" dirty="0" smtClean="0">
                <a:ln>
                  <a:noFill/>
                </a:ln>
                <a:solidFill>
                  <a:schemeClr val="tx1"/>
                </a:solidFill>
                <a:effectLst/>
                <a:latin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grpSp>
    </p:spTree>
  </p:cSld>
  <p:clrMapOvr>
    <a:masterClrMapping/>
  </p:clrMapOvr>
  <mc:AlternateContent xmlns:mc="http://schemas.openxmlformats.org/markup-compatibility/2006">
    <mc:Choice xmlns:p14="http://schemas.microsoft.com/office/powerpoint/2010/main" Requires="p14">
      <p:transition spd="slow" p14:dur="800" advClick="0" advTm="13000">
        <p:circle/>
      </p:transition>
    </mc:Choice>
    <mc:Fallback>
      <p:transition spd="slow" advClick="0" advTm="13000">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вырезанными противолежащими углами 3"/>
          <p:cNvSpPr/>
          <p:nvPr/>
        </p:nvSpPr>
        <p:spPr>
          <a:xfrm>
            <a:off x="285720" y="571480"/>
            <a:ext cx="8572560" cy="2714644"/>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400" dirty="0" smtClean="0">
                <a:solidFill>
                  <a:schemeClr val="tx1"/>
                </a:solidFill>
                <a:latin typeface="Times New Roman" pitchFamily="18" charset="0"/>
                <a:cs typeface="Times New Roman" pitchFamily="18" charset="0"/>
              </a:rPr>
              <a:t>Interfaol TT mohiyatiga ko‘ra suhbatning “talaba – axborot-kommunikatsion texnologiyalar” shaklida tashkil etilishi talabalar tomonidan mustaqil ravishda yoki o‘qituvchi rahbarligida axborot texnologiyalari yordamida bilim, ko‘nikma, malakalarning o‘zlashtirilishini anglatadi.</a:t>
            </a:r>
            <a:endParaRPr lang="ru-RU" sz="2400" dirty="0">
              <a:solidFill>
                <a:schemeClr val="tx1"/>
              </a:solidFill>
            </a:endParaRPr>
          </a:p>
        </p:txBody>
      </p:sp>
      <p:sp>
        <p:nvSpPr>
          <p:cNvPr id="5" name="Прямоугольник с двумя вырезанными противолежащими углами 4"/>
          <p:cNvSpPr/>
          <p:nvPr/>
        </p:nvSpPr>
        <p:spPr>
          <a:xfrm>
            <a:off x="285720" y="3429000"/>
            <a:ext cx="8572560" cy="3143272"/>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800" dirty="0" smtClean="0">
                <a:solidFill>
                  <a:schemeClr val="tx1"/>
                </a:solidFill>
                <a:latin typeface="Times New Roman" pitchFamily="18" charset="0"/>
                <a:cs typeface="Times New Roman" pitchFamily="18" charset="0"/>
              </a:rPr>
              <a:t>O‘quv jarayonining interfaol TTga  asoslanishi  bir  qarashda  nihoyatda oddiy, sodda, hatto “bolalar o‘yini” kabi taassurot uyg‘otadi. Biroq, bunda o‘qituvchining ma’lum darajada quyidagi omillarga ega bo‘lishi talab qilinadi.</a:t>
            </a:r>
            <a:endParaRPr lang="ru-RU" sz="2800" dirty="0">
              <a:solidFill>
                <a:schemeClr val="tx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13000">
        <p14:ripple/>
      </p:transition>
    </mc:Choice>
    <mc:Fallback>
      <p:transition spd="slow" advClick="0"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4" name="Группа 331"/>
          <p:cNvGrpSpPr>
            <a:grpSpLocks/>
          </p:cNvGrpSpPr>
          <p:nvPr/>
        </p:nvGrpSpPr>
        <p:grpSpPr bwMode="auto">
          <a:xfrm>
            <a:off x="428596" y="1000108"/>
            <a:ext cx="7929618" cy="5357850"/>
            <a:chOff x="1314" y="4014"/>
            <a:chExt cx="9180" cy="5400"/>
          </a:xfrm>
          <a:solidFill>
            <a:srgbClr val="EEC5FF"/>
          </a:solidFill>
        </p:grpSpPr>
        <p:sp>
          <p:nvSpPr>
            <p:cNvPr id="332" name="AutoShape 6"/>
            <p:cNvSpPr>
              <a:spLocks noChangeArrowheads="1"/>
            </p:cNvSpPr>
            <p:nvPr/>
          </p:nvSpPr>
          <p:spPr bwMode="auto">
            <a:xfrm>
              <a:off x="4014" y="4014"/>
              <a:ext cx="3992" cy="54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400" b="1" i="0" u="none" strike="noStrike" cap="none" normalizeH="0" baseline="0" smtClean="0">
                  <a:ln>
                    <a:noFill/>
                  </a:ln>
                  <a:solidFill>
                    <a:schemeClr val="tx1"/>
                  </a:solidFill>
                  <a:effectLst/>
                  <a:latin typeface="Times New Roman" pitchFamily="18" charset="0"/>
                  <a:cs typeface="Times New Roman" pitchFamily="18" charset="0"/>
                </a:rPr>
                <a:t>Асосий омиллар</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33" name="AutoShape 7"/>
            <p:cNvSpPr>
              <a:spLocks noChangeArrowheads="1"/>
            </p:cNvSpPr>
            <p:nvPr/>
          </p:nvSpPr>
          <p:spPr bwMode="auto">
            <a:xfrm>
              <a:off x="1314" y="4610"/>
              <a:ext cx="4320" cy="598"/>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Иш тажрибаси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34" name="AutoShape 8"/>
            <p:cNvSpPr>
              <a:spLocks noChangeArrowheads="1"/>
            </p:cNvSpPr>
            <p:nvPr/>
          </p:nvSpPr>
          <p:spPr bwMode="auto">
            <a:xfrm>
              <a:off x="6174" y="4610"/>
              <a:ext cx="4320" cy="598"/>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400" b="1" i="0" u="none" strike="noStrike" cap="none" normalizeH="0" baseline="0" smtClean="0">
                  <a:ln>
                    <a:noFill/>
                  </a:ln>
                  <a:solidFill>
                    <a:schemeClr val="tx1"/>
                  </a:solidFill>
                  <a:effectLst/>
                  <a:latin typeface="Times New Roman" pitchFamily="18" charset="0"/>
                  <a:cs typeface="Times New Roman" pitchFamily="18" charset="0"/>
                </a:rPr>
                <a:t>Методик малака</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35" name="AutoShape 9"/>
            <p:cNvSpPr>
              <a:spLocks noChangeArrowheads="1"/>
            </p:cNvSpPr>
            <p:nvPr/>
          </p:nvSpPr>
          <p:spPr bwMode="auto">
            <a:xfrm>
              <a:off x="1314" y="5330"/>
              <a:ext cx="4320" cy="556"/>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1" i="0" u="none" strike="noStrike" cap="none" normalizeH="0" baseline="0" dirty="0" smtClean="0">
                  <a:ln>
                    <a:noFill/>
                  </a:ln>
                  <a:solidFill>
                    <a:schemeClr val="tx1"/>
                  </a:solidFill>
                  <a:effectLst/>
                  <a:latin typeface="Times New Roman" pitchFamily="18" charset="0"/>
                  <a:cs typeface="Times New Roman" pitchFamily="18" charset="0"/>
                </a:rPr>
                <a:t>Таянч педагогик-психологик билимлар</a:t>
              </a:r>
              <a:endParaRPr kumimoji="0" lang="ru-RU" sz="24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36" name="AutoShape 10"/>
            <p:cNvSpPr>
              <a:spLocks noChangeArrowheads="1"/>
            </p:cNvSpPr>
            <p:nvPr/>
          </p:nvSpPr>
          <p:spPr bwMode="auto">
            <a:xfrm>
              <a:off x="6174" y="5330"/>
              <a:ext cx="4320" cy="484"/>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400" b="1" i="0" u="none" strike="noStrike" cap="none" normalizeH="0" baseline="0" smtClean="0">
                  <a:ln>
                    <a:noFill/>
                  </a:ln>
                  <a:solidFill>
                    <a:schemeClr val="tx1"/>
                  </a:solidFill>
                  <a:effectLst/>
                  <a:latin typeface="Times New Roman" pitchFamily="18" charset="0"/>
                  <a:cs typeface="Times New Roman" pitchFamily="18" charset="0"/>
                </a:rPr>
                <a:t>Ташкилотчилик қобилияти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37" name="AutoShape 11"/>
            <p:cNvSpPr>
              <a:spLocks noChangeArrowheads="1"/>
            </p:cNvSpPr>
            <p:nvPr/>
          </p:nvSpPr>
          <p:spPr bwMode="auto">
            <a:xfrm>
              <a:off x="1314" y="5994"/>
              <a:ext cx="4320" cy="126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Дидактик воситалар (ахборот, тарқатма материаллар, дарс жиҳозлари)га эга бўлиш</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38" name="AutoShape 12"/>
            <p:cNvSpPr>
              <a:spLocks noChangeArrowheads="1"/>
            </p:cNvSpPr>
            <p:nvPr/>
          </p:nvSpPr>
          <p:spPr bwMode="auto">
            <a:xfrm>
              <a:off x="6174" y="5994"/>
              <a:ext cx="4320" cy="126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1" i="0" u="none" strike="noStrike" cap="none" normalizeH="0" baseline="0" dirty="0" smtClean="0">
                  <a:ln>
                    <a:noFill/>
                  </a:ln>
                  <a:solidFill>
                    <a:schemeClr val="tx1"/>
                  </a:solidFill>
                  <a:effectLst/>
                  <a:latin typeface="Times New Roman" pitchFamily="18" charset="0"/>
                  <a:cs typeface="Times New Roman" pitchFamily="18" charset="0"/>
                </a:rPr>
                <a:t>Талаба ва талабалар гуруҳи ўртасидаги ўзаро муносабатларнинг ишонч ва ҳурматга асосланиши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39" name="AutoShape 13"/>
            <p:cNvSpPr>
              <a:spLocks noChangeArrowheads="1"/>
            </p:cNvSpPr>
            <p:nvPr/>
          </p:nvSpPr>
          <p:spPr bwMode="auto">
            <a:xfrm>
              <a:off x="1314" y="7434"/>
              <a:ext cx="4320" cy="90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Талаба ва талабалар гуруҳининг ўзаро ҳамкорликка эриша олиши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40" name="AutoShape 14"/>
            <p:cNvSpPr>
              <a:spLocks noChangeArrowheads="1"/>
            </p:cNvSpPr>
            <p:nvPr/>
          </p:nvSpPr>
          <p:spPr bwMode="auto">
            <a:xfrm>
              <a:off x="6174" y="7434"/>
              <a:ext cx="4320" cy="90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Таълим жараёнида демократик ғояларнинг устувор ўрин тутиши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41" name="AutoShape 15"/>
            <p:cNvSpPr>
              <a:spLocks noChangeArrowheads="1"/>
            </p:cNvSpPr>
            <p:nvPr/>
          </p:nvSpPr>
          <p:spPr bwMode="auto">
            <a:xfrm>
              <a:off x="1854" y="8514"/>
              <a:ext cx="8100" cy="90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Ахборотларни тақдим этишда хилма-хил метод, воситаларнинг самарали, ўринли, мақсадга мувофиқ ва ўзаро мосликда қўллашга эришиш</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p:txBody>
        </p:sp>
        <p:cxnSp>
          <p:nvCxnSpPr>
            <p:cNvPr id="342" name="Line 16"/>
            <p:cNvCxnSpPr>
              <a:cxnSpLocks noChangeShapeType="1"/>
            </p:cNvCxnSpPr>
            <p:nvPr/>
          </p:nvCxnSpPr>
          <p:spPr bwMode="auto">
            <a:xfrm>
              <a:off x="5994" y="4554"/>
              <a:ext cx="0" cy="3960"/>
            </a:xfrm>
            <a:prstGeom prst="line">
              <a:avLst/>
            </a:prstGeom>
            <a:grpFill/>
            <a:ln w="9525">
              <a:solidFill>
                <a:srgbClr val="000000"/>
              </a:solidFill>
              <a:round/>
              <a:headEnd/>
              <a:tailEnd type="triangle" w="med" len="med"/>
            </a:ln>
          </p:spPr>
        </p:cxnSp>
        <p:cxnSp>
          <p:nvCxnSpPr>
            <p:cNvPr id="343" name="Line 17"/>
            <p:cNvCxnSpPr>
              <a:cxnSpLocks noChangeShapeType="1"/>
            </p:cNvCxnSpPr>
            <p:nvPr/>
          </p:nvCxnSpPr>
          <p:spPr bwMode="auto">
            <a:xfrm>
              <a:off x="5634" y="4914"/>
              <a:ext cx="540" cy="0"/>
            </a:xfrm>
            <a:prstGeom prst="line">
              <a:avLst/>
            </a:prstGeom>
            <a:grpFill/>
            <a:ln w="9525">
              <a:solidFill>
                <a:srgbClr val="000000"/>
              </a:solidFill>
              <a:round/>
              <a:headEnd type="triangle" w="med" len="med"/>
              <a:tailEnd type="triangle" w="med" len="med"/>
            </a:ln>
          </p:spPr>
        </p:cxnSp>
        <p:cxnSp>
          <p:nvCxnSpPr>
            <p:cNvPr id="344" name="Line 18"/>
            <p:cNvCxnSpPr>
              <a:cxnSpLocks noChangeShapeType="1"/>
            </p:cNvCxnSpPr>
            <p:nvPr/>
          </p:nvCxnSpPr>
          <p:spPr bwMode="auto">
            <a:xfrm>
              <a:off x="5634" y="5454"/>
              <a:ext cx="540" cy="0"/>
            </a:xfrm>
            <a:prstGeom prst="line">
              <a:avLst/>
            </a:prstGeom>
            <a:grpFill/>
            <a:ln w="9525">
              <a:solidFill>
                <a:srgbClr val="000000"/>
              </a:solidFill>
              <a:round/>
              <a:headEnd type="triangle" w="med" len="med"/>
              <a:tailEnd type="triangle" w="med" len="med"/>
            </a:ln>
          </p:spPr>
        </p:cxnSp>
        <p:cxnSp>
          <p:nvCxnSpPr>
            <p:cNvPr id="345" name="Line 19"/>
            <p:cNvCxnSpPr>
              <a:cxnSpLocks noChangeShapeType="1"/>
            </p:cNvCxnSpPr>
            <p:nvPr/>
          </p:nvCxnSpPr>
          <p:spPr bwMode="auto">
            <a:xfrm>
              <a:off x="5634" y="6534"/>
              <a:ext cx="540" cy="0"/>
            </a:xfrm>
            <a:prstGeom prst="line">
              <a:avLst/>
            </a:prstGeom>
            <a:grpFill/>
            <a:ln w="9525">
              <a:solidFill>
                <a:srgbClr val="000000"/>
              </a:solidFill>
              <a:round/>
              <a:headEnd type="triangle" w="med" len="med"/>
              <a:tailEnd type="triangle" w="med" len="med"/>
            </a:ln>
          </p:spPr>
        </p:cxnSp>
        <p:cxnSp>
          <p:nvCxnSpPr>
            <p:cNvPr id="346" name="Line 20"/>
            <p:cNvCxnSpPr>
              <a:cxnSpLocks noChangeShapeType="1"/>
            </p:cNvCxnSpPr>
            <p:nvPr/>
          </p:nvCxnSpPr>
          <p:spPr bwMode="auto">
            <a:xfrm>
              <a:off x="5634" y="7794"/>
              <a:ext cx="540" cy="0"/>
            </a:xfrm>
            <a:prstGeom prst="line">
              <a:avLst/>
            </a:prstGeom>
            <a:grpFill/>
            <a:ln w="9525">
              <a:solidFill>
                <a:srgbClr val="000000"/>
              </a:solidFill>
              <a:round/>
              <a:headEnd type="triangle" w="med" len="med"/>
              <a:tailEnd type="triangle" w="med" len="med"/>
            </a:ln>
          </p:spPr>
        </p:cxn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785794"/>
            <a:ext cx="8229600" cy="1285884"/>
          </a:xfrm>
        </p:spPr>
        <p:txBody>
          <a:bodyPr/>
          <a:lstStyle/>
          <a:p>
            <a:pPr algn="ctr"/>
            <a:r>
              <a:rPr lang="uz-Cyrl-UZ" dirty="0" smtClean="0"/>
              <a:t> </a:t>
            </a:r>
            <a:r>
              <a:rPr lang="uz-Cyrl-UZ" dirty="0" smtClean="0">
                <a:solidFill>
                  <a:srgbClr val="FF0000"/>
                </a:solidFill>
                <a:latin typeface="Times New Roman" pitchFamily="18" charset="0"/>
                <a:cs typeface="Times New Roman" pitchFamily="18" charset="0"/>
              </a:rPr>
              <a:t>SHu bilan birga interfaol TTni qo‘llash samaradorligi quyidagi ikkilamchi omillarga ham bog‘liq:</a:t>
            </a:r>
            <a:endParaRPr lang="ru-RU" dirty="0">
              <a:solidFill>
                <a:srgbClr val="FF0000"/>
              </a:solidFill>
              <a:latin typeface="Times New Roman" pitchFamily="18" charset="0"/>
              <a:cs typeface="Times New Roman" pitchFamily="18" charset="0"/>
            </a:endParaRPr>
          </a:p>
        </p:txBody>
      </p:sp>
      <p:grpSp>
        <p:nvGrpSpPr>
          <p:cNvPr id="4098" name="Группа 319"/>
          <p:cNvGrpSpPr>
            <a:grpSpLocks/>
          </p:cNvGrpSpPr>
          <p:nvPr/>
        </p:nvGrpSpPr>
        <p:grpSpPr bwMode="auto">
          <a:xfrm>
            <a:off x="428596" y="2643182"/>
            <a:ext cx="8072494" cy="3571900"/>
            <a:chOff x="1314" y="8514"/>
            <a:chExt cx="9360" cy="3600"/>
          </a:xfrm>
          <a:solidFill>
            <a:srgbClr val="EEC5FF"/>
          </a:solidFill>
        </p:grpSpPr>
        <p:sp>
          <p:nvSpPr>
            <p:cNvPr id="320" name="AutoShape 56"/>
            <p:cNvSpPr>
              <a:spLocks noChangeArrowheads="1"/>
            </p:cNvSpPr>
            <p:nvPr/>
          </p:nvSpPr>
          <p:spPr bwMode="auto">
            <a:xfrm>
              <a:off x="1314" y="11034"/>
              <a:ext cx="4221" cy="108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Times New Roman" pitchFamily="18" charset="0"/>
                  <a:cs typeface="Times New Roman" pitchFamily="18" charset="0"/>
                </a:rPr>
                <a:t>Ўқувчиларнинг ўқитувчи томонидан қўйиладиган талабларга бўйсуниш хоҳишига эгаликлари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21" name="AutoShape 57"/>
            <p:cNvSpPr>
              <a:spLocks noChangeArrowheads="1"/>
            </p:cNvSpPr>
            <p:nvPr/>
          </p:nvSpPr>
          <p:spPr bwMode="auto">
            <a:xfrm>
              <a:off x="5994" y="11034"/>
              <a:ext cx="4680" cy="108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Times New Roman" pitchFamily="18" charset="0"/>
                  <a:cs typeface="Times New Roman" pitchFamily="18" charset="0"/>
                </a:rPr>
                <a:t>Ўқувчиларнинг дарсга нисбатан масъулиятли ёндашишлари,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Times New Roman" pitchFamily="18" charset="0"/>
                  <a:cs typeface="Times New Roman" pitchFamily="18" charset="0"/>
                </a:rPr>
                <a:t>бурчни  англай олишлари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22" name="AutoShape 58"/>
            <p:cNvSpPr>
              <a:spLocks noChangeArrowheads="1"/>
            </p:cNvSpPr>
            <p:nvPr/>
          </p:nvSpPr>
          <p:spPr bwMode="auto">
            <a:xfrm>
              <a:off x="4194" y="8514"/>
              <a:ext cx="3033" cy="472"/>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1" i="0" u="none" strike="noStrike" cap="none" normalizeH="0" baseline="0" dirty="0" smtClean="0">
                  <a:ln>
                    <a:noFill/>
                  </a:ln>
                  <a:solidFill>
                    <a:schemeClr val="tx1"/>
                  </a:solidFill>
                  <a:effectLst/>
                  <a:latin typeface="Times New Roman" pitchFamily="18" charset="0"/>
                  <a:cs typeface="Times New Roman" pitchFamily="18" charset="0"/>
                </a:rPr>
                <a:t>Иккиламчи омиллар</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23" name="AutoShape 59"/>
            <p:cNvSpPr>
              <a:spLocks noChangeArrowheads="1"/>
            </p:cNvSpPr>
            <p:nvPr/>
          </p:nvSpPr>
          <p:spPr bwMode="auto">
            <a:xfrm>
              <a:off x="1314" y="9125"/>
              <a:ext cx="4285" cy="847"/>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0" i="0" u="none" strike="noStrike" cap="none" normalizeH="0" baseline="0" smtClean="0">
                  <a:ln>
                    <a:noFill/>
                  </a:ln>
                  <a:solidFill>
                    <a:schemeClr val="tx1"/>
                  </a:solidFill>
                  <a:effectLst/>
                  <a:latin typeface="Times New Roman" pitchFamily="18" charset="0"/>
                  <a:cs typeface="Times New Roman" pitchFamily="18" charset="0"/>
                </a:rPr>
                <a:t>Ўқувчиларнинг дарсга психологик тайёрликлари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24" name="AutoShape 60"/>
            <p:cNvSpPr>
              <a:spLocks noChangeArrowheads="1"/>
            </p:cNvSpPr>
            <p:nvPr/>
          </p:nvSpPr>
          <p:spPr bwMode="auto">
            <a:xfrm>
              <a:off x="6086" y="9125"/>
              <a:ext cx="4588" cy="847"/>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Times New Roman" pitchFamily="18" charset="0"/>
                  <a:cs typeface="Times New Roman" pitchFamily="18" charset="0"/>
                </a:rPr>
                <a:t>Ўқувчиларнинг ўзлаштириш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Times New Roman" pitchFamily="18" charset="0"/>
                  <a:cs typeface="Times New Roman" pitchFamily="18" charset="0"/>
                </a:rPr>
                <a:t>даражаси</a:t>
              </a: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25" name="AutoShape 61"/>
            <p:cNvSpPr>
              <a:spLocks noChangeArrowheads="1"/>
            </p:cNvSpPr>
            <p:nvPr/>
          </p:nvSpPr>
          <p:spPr bwMode="auto">
            <a:xfrm>
              <a:off x="1314" y="10008"/>
              <a:ext cx="4221" cy="846"/>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Times New Roman" pitchFamily="18" charset="0"/>
                  <a:cs typeface="Times New Roman" pitchFamily="18" charset="0"/>
                </a:rPr>
                <a:t>Ўқувчиларнинг муайян даражада ҳаётий тажрибаларга эгаликлари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26" name="AutoShape 62"/>
            <p:cNvSpPr>
              <a:spLocks noChangeArrowheads="1"/>
            </p:cNvSpPr>
            <p:nvPr/>
          </p:nvSpPr>
          <p:spPr bwMode="auto">
            <a:xfrm>
              <a:off x="6086" y="10008"/>
              <a:ext cx="4588" cy="846"/>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Times New Roman" pitchFamily="18" charset="0"/>
                  <a:cs typeface="Times New Roman" pitchFamily="18" charset="0"/>
                </a:rPr>
                <a:t>Ўқувчиларнинг тенгдошлари ва ўқитувчи билан ҳамкорлик қилишга мойилликлари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cxnSp>
          <p:nvCxnSpPr>
            <p:cNvPr id="327" name="Line 63"/>
            <p:cNvCxnSpPr>
              <a:cxnSpLocks noChangeShapeType="1"/>
            </p:cNvCxnSpPr>
            <p:nvPr/>
          </p:nvCxnSpPr>
          <p:spPr bwMode="auto">
            <a:xfrm>
              <a:off x="5535" y="9500"/>
              <a:ext cx="551" cy="0"/>
            </a:xfrm>
            <a:prstGeom prst="line">
              <a:avLst/>
            </a:prstGeom>
            <a:grpFill/>
            <a:ln w="9525">
              <a:solidFill>
                <a:srgbClr val="000000"/>
              </a:solidFill>
              <a:round/>
              <a:headEnd type="triangle" w="med" len="med"/>
              <a:tailEnd type="triangle" w="med" len="med"/>
            </a:ln>
          </p:spPr>
        </p:cxnSp>
        <p:cxnSp>
          <p:nvCxnSpPr>
            <p:cNvPr id="328" name="Line 64"/>
            <p:cNvCxnSpPr>
              <a:cxnSpLocks noChangeShapeType="1"/>
            </p:cNvCxnSpPr>
            <p:nvPr/>
          </p:nvCxnSpPr>
          <p:spPr bwMode="auto">
            <a:xfrm>
              <a:off x="5535" y="10346"/>
              <a:ext cx="551" cy="0"/>
            </a:xfrm>
            <a:prstGeom prst="line">
              <a:avLst/>
            </a:prstGeom>
            <a:grpFill/>
            <a:ln w="9525">
              <a:solidFill>
                <a:srgbClr val="000000"/>
              </a:solidFill>
              <a:round/>
              <a:headEnd type="triangle" w="med" len="med"/>
              <a:tailEnd type="triangle" w="med" len="med"/>
            </a:ln>
          </p:spPr>
        </p:cxnSp>
        <p:cxnSp>
          <p:nvCxnSpPr>
            <p:cNvPr id="329" name="Line 65"/>
            <p:cNvCxnSpPr>
              <a:cxnSpLocks noChangeShapeType="1"/>
            </p:cNvCxnSpPr>
            <p:nvPr/>
          </p:nvCxnSpPr>
          <p:spPr bwMode="auto">
            <a:xfrm>
              <a:off x="5814" y="9054"/>
              <a:ext cx="0" cy="2340"/>
            </a:xfrm>
            <a:prstGeom prst="line">
              <a:avLst/>
            </a:prstGeom>
            <a:grpFill/>
            <a:ln w="9525">
              <a:solidFill>
                <a:srgbClr val="000000"/>
              </a:solidFill>
              <a:round/>
              <a:headEnd/>
              <a:tailEnd/>
            </a:ln>
          </p:spPr>
        </p:cxnSp>
        <p:cxnSp>
          <p:nvCxnSpPr>
            <p:cNvPr id="330" name="Line 66"/>
            <p:cNvCxnSpPr>
              <a:cxnSpLocks noChangeShapeType="1"/>
            </p:cNvCxnSpPr>
            <p:nvPr/>
          </p:nvCxnSpPr>
          <p:spPr bwMode="auto">
            <a:xfrm>
              <a:off x="5454" y="11394"/>
              <a:ext cx="551" cy="0"/>
            </a:xfrm>
            <a:prstGeom prst="line">
              <a:avLst/>
            </a:prstGeom>
            <a:grpFill/>
            <a:ln w="9525">
              <a:solidFill>
                <a:srgbClr val="000000"/>
              </a:solidFill>
              <a:round/>
              <a:headEnd type="triangle" w="med" len="med"/>
              <a:tailEnd type="triangle" w="med" len="med"/>
            </a:ln>
          </p:spPr>
        </p:cxnSp>
      </p:grpSp>
    </p:spTree>
  </p:cSld>
  <p:clrMapOvr>
    <a:masterClrMapping/>
  </p:clrMapOvr>
  <mc:AlternateContent xmlns:mc="http://schemas.openxmlformats.org/markup-compatibility/2006">
    <mc:Choice xmlns:p14="http://schemas.microsoft.com/office/powerpoint/2010/main" Requires="p14">
      <p:transition spd="slow" p14:dur="1400" advClick="0" advTm="13000">
        <p14:doors dir="vert"/>
      </p:transition>
    </mc:Choice>
    <mc:Fallback>
      <p:transition spd="slow" advClick="0"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28596" y="928670"/>
            <a:ext cx="8143932" cy="5632311"/>
          </a:xfrm>
          <a:prstGeom prst="rect">
            <a:avLst/>
          </a:prstGeom>
        </p:spPr>
        <p:txBody>
          <a:bodyPr wrap="square">
            <a:spAutoFit/>
          </a:bodyPr>
          <a:lstStyle/>
          <a:p>
            <a:pPr lvl="0" algn="just"/>
            <a:r>
              <a:rPr lang="uz-Cyrl-UZ" sz="2400" b="1" dirty="0" smtClean="0">
                <a:solidFill>
                  <a:srgbClr val="000000"/>
                </a:solidFill>
                <a:latin typeface="Times New Roman" pitchFamily="18" charset="0"/>
                <a:ea typeface="Times New Roman" pitchFamily="18" charset="0"/>
                <a:cs typeface="Times New Roman" pitchFamily="18" charset="0"/>
              </a:rPr>
              <a:t>Interfaol TTni qo‘llash jarayonida talabalar:</a:t>
            </a:r>
            <a:endParaRPr lang="ru-RU" sz="1100" dirty="0" smtClean="0">
              <a:solidFill>
                <a:srgbClr val="000000"/>
              </a:solidFill>
              <a:cs typeface="Arial" pitchFamily="34" charset="0"/>
            </a:endParaRPr>
          </a:p>
          <a:p>
            <a:pPr lvl="0" algn="just" eaLnBrk="0" hangingPunct="0"/>
            <a:r>
              <a:rPr lang="uz-Cyrl-UZ" sz="2400" dirty="0" smtClean="0">
                <a:solidFill>
                  <a:srgbClr val="000000"/>
                </a:solidFill>
                <a:latin typeface="Times New Roman" pitchFamily="18" charset="0"/>
                <a:ea typeface="Times New Roman" pitchFamily="18" charset="0"/>
                <a:cs typeface="Times New Roman" pitchFamily="18" charset="0"/>
              </a:rPr>
              <a:t>- guruh yoki jamoa bilan hamkorlikda ishlash;</a:t>
            </a:r>
            <a:endParaRPr lang="ru-RU" sz="1100" dirty="0" smtClean="0">
              <a:solidFill>
                <a:srgbClr val="000000"/>
              </a:solidFill>
              <a:cs typeface="Arial" pitchFamily="34" charset="0"/>
            </a:endParaRPr>
          </a:p>
          <a:p>
            <a:pPr lvl="0" algn="just" eaLnBrk="0" hangingPunct="0"/>
            <a:r>
              <a:rPr lang="uz-Cyrl-UZ" sz="2400" dirty="0" smtClean="0">
                <a:solidFill>
                  <a:srgbClr val="000000"/>
                </a:solidFill>
                <a:latin typeface="Times New Roman" pitchFamily="18" charset="0"/>
                <a:ea typeface="Times New Roman" pitchFamily="18" charset="0"/>
                <a:cs typeface="Times New Roman" pitchFamily="18" charset="0"/>
              </a:rPr>
              <a:t>- tengdoshlari orasida o‘z g‘oyalarini erkin bayon qilish, </a:t>
            </a:r>
            <a:endParaRPr lang="ru-RU" sz="1100" dirty="0" smtClean="0">
              <a:solidFill>
                <a:srgbClr val="000000"/>
              </a:solidFill>
              <a:cs typeface="Arial" pitchFamily="34" charset="0"/>
            </a:endParaRPr>
          </a:p>
          <a:p>
            <a:pPr lvl="0" algn="just" eaLnBrk="0" hangingPunct="0"/>
            <a:r>
              <a:rPr lang="uz-Cyrl-UZ" sz="2400" dirty="0" smtClean="0">
                <a:solidFill>
                  <a:srgbClr val="000000"/>
                </a:solidFill>
                <a:latin typeface="Times New Roman" pitchFamily="18" charset="0"/>
                <a:ea typeface="Times New Roman" pitchFamily="18" charset="0"/>
                <a:cs typeface="Times New Roman" pitchFamily="18" charset="0"/>
              </a:rPr>
              <a:t>bilimlarini hech qanday ruhiy to‘siqlarsiz namoyish etish;</a:t>
            </a:r>
            <a:endParaRPr lang="ru-RU" sz="1100" dirty="0" smtClean="0">
              <a:solidFill>
                <a:srgbClr val="000000"/>
              </a:solidFill>
              <a:cs typeface="Arial" pitchFamily="34" charset="0"/>
            </a:endParaRPr>
          </a:p>
          <a:p>
            <a:pPr lvl="0" algn="just" eaLnBrk="0" hangingPunct="0"/>
            <a:r>
              <a:rPr lang="uz-Cyrl-UZ" sz="2400" dirty="0" smtClean="0">
                <a:solidFill>
                  <a:srgbClr val="000000"/>
                </a:solidFill>
                <a:latin typeface="Times New Roman" pitchFamily="18" charset="0"/>
                <a:ea typeface="Times New Roman" pitchFamily="18" charset="0"/>
                <a:cs typeface="Times New Roman" pitchFamily="18" charset="0"/>
              </a:rPr>
              <a:t>- muammoni hal qilishga ijodiy yondashish;</a:t>
            </a:r>
            <a:endParaRPr lang="ru-RU" sz="1100" dirty="0" smtClean="0">
              <a:solidFill>
                <a:srgbClr val="000000"/>
              </a:solidFill>
              <a:cs typeface="Arial" pitchFamily="34" charset="0"/>
            </a:endParaRPr>
          </a:p>
          <a:p>
            <a:pPr lvl="0" algn="just" eaLnBrk="0" hangingPunct="0"/>
            <a:r>
              <a:rPr lang="uz-Cyrl-UZ" sz="2400" dirty="0" smtClean="0">
                <a:solidFill>
                  <a:srgbClr val="000000"/>
                </a:solidFill>
                <a:latin typeface="Times New Roman" pitchFamily="18" charset="0"/>
                <a:ea typeface="Times New Roman" pitchFamily="18" charset="0"/>
                <a:cs typeface="Times New Roman" pitchFamily="18" charset="0"/>
              </a:rPr>
              <a:t>- guruh yoki jamoadoshlari bilan ruhiy yaqinlikka erishish;</a:t>
            </a:r>
            <a:endParaRPr lang="ru-RU" sz="1100" dirty="0" smtClean="0">
              <a:solidFill>
                <a:srgbClr val="000000"/>
              </a:solidFill>
              <a:cs typeface="Arial" pitchFamily="34" charset="0"/>
            </a:endParaRPr>
          </a:p>
          <a:p>
            <a:pPr lvl="0" algn="just" eaLnBrk="0" hangingPunct="0"/>
            <a:r>
              <a:rPr lang="uz-Cyrl-UZ" sz="2400" dirty="0" smtClean="0">
                <a:solidFill>
                  <a:srgbClr val="000000"/>
                </a:solidFill>
                <a:latin typeface="Times New Roman" pitchFamily="18" charset="0"/>
                <a:ea typeface="Times New Roman" pitchFamily="18" charset="0"/>
                <a:cs typeface="Times New Roman" pitchFamily="18" charset="0"/>
              </a:rPr>
              <a:t>- o‘z ichki imkoniyat va qobiliyatlarini to‘liq namoyon qila olish;</a:t>
            </a:r>
            <a:endParaRPr lang="ru-RU" sz="1100" dirty="0" smtClean="0">
              <a:solidFill>
                <a:srgbClr val="000000"/>
              </a:solidFill>
              <a:cs typeface="Arial" pitchFamily="34" charset="0"/>
            </a:endParaRPr>
          </a:p>
          <a:p>
            <a:pPr lvl="0" algn="just" eaLnBrk="0" hangingPunct="0"/>
            <a:r>
              <a:rPr lang="uz-Cyrl-UZ" sz="2400" dirty="0" smtClean="0">
                <a:solidFill>
                  <a:srgbClr val="000000"/>
                </a:solidFill>
                <a:latin typeface="Times New Roman" pitchFamily="18" charset="0"/>
                <a:ea typeface="Times New Roman" pitchFamily="18" charset="0"/>
                <a:cs typeface="Times New Roman" pitchFamily="18" charset="0"/>
              </a:rPr>
              <a:t>- fikrlash, fikrlarni umumlashtirish va ular orasidan eng muhimlarini saralash;</a:t>
            </a:r>
            <a:endParaRPr lang="ru-RU" sz="1100" dirty="0" smtClean="0">
              <a:solidFill>
                <a:srgbClr val="000000"/>
              </a:solidFill>
              <a:cs typeface="Arial" pitchFamily="34" charset="0"/>
            </a:endParaRPr>
          </a:p>
          <a:p>
            <a:pPr lvl="0" algn="just" eaLnBrk="0" hangingPunct="0"/>
            <a:r>
              <a:rPr lang="uz-Cyrl-UZ" sz="2400" dirty="0" smtClean="0">
                <a:solidFill>
                  <a:srgbClr val="000000"/>
                </a:solidFill>
                <a:latin typeface="Times New Roman" pitchFamily="18" charset="0"/>
                <a:ea typeface="Times New Roman" pitchFamily="18" charset="0"/>
                <a:cs typeface="Times New Roman" pitchFamily="18" charset="0"/>
              </a:rPr>
              <a:t>- o‘z faoliyatini nazorat qilish va mustaqil baholash;</a:t>
            </a:r>
            <a:endParaRPr lang="ru-RU" sz="1100" dirty="0" smtClean="0">
              <a:solidFill>
                <a:srgbClr val="000000"/>
              </a:solidFill>
              <a:cs typeface="Arial" pitchFamily="34" charset="0"/>
            </a:endParaRPr>
          </a:p>
          <a:p>
            <a:pPr lvl="0" algn="just" eaLnBrk="0" hangingPunct="0"/>
            <a:r>
              <a:rPr lang="uz-Cyrl-UZ" sz="2400" dirty="0" smtClean="0">
                <a:solidFill>
                  <a:srgbClr val="000000"/>
                </a:solidFill>
                <a:latin typeface="Times New Roman" pitchFamily="18" charset="0"/>
                <a:ea typeface="Times New Roman" pitchFamily="18" charset="0"/>
                <a:cs typeface="Times New Roman" pitchFamily="18" charset="0"/>
              </a:rPr>
              <a:t>- o‘z imkoniyatlari va kuchiga ishonch hosil qilish;</a:t>
            </a:r>
            <a:endParaRPr lang="ru-RU" sz="1100" dirty="0" smtClean="0">
              <a:solidFill>
                <a:srgbClr val="000000"/>
              </a:solidFill>
              <a:cs typeface="Arial" pitchFamily="34" charset="0"/>
            </a:endParaRPr>
          </a:p>
          <a:p>
            <a:pPr lvl="0" algn="just" eaLnBrk="0" hangingPunct="0">
              <a:buFontTx/>
              <a:buChar char="-"/>
            </a:pPr>
            <a:r>
              <a:rPr lang="uz-Cyrl-UZ" sz="2400" dirty="0" smtClean="0">
                <a:solidFill>
                  <a:srgbClr val="000000"/>
                </a:solidFill>
                <a:latin typeface="Times New Roman" pitchFamily="18" charset="0"/>
                <a:ea typeface="Times New Roman" pitchFamily="18" charset="0"/>
                <a:cs typeface="Times New Roman" pitchFamily="18" charset="0"/>
              </a:rPr>
              <a:t>turli vaziyatlarda harakatlanish va</a:t>
            </a:r>
          </a:p>
          <a:p>
            <a:pPr lvl="0" algn="just" eaLnBrk="0" hangingPunct="0"/>
            <a:r>
              <a:rPr lang="uz-Cyrl-UZ" sz="2400" dirty="0" smtClean="0">
                <a:solidFill>
                  <a:srgbClr val="000000"/>
                </a:solidFill>
                <a:latin typeface="Times New Roman" pitchFamily="18" charset="0"/>
                <a:ea typeface="Times New Roman" pitchFamily="18" charset="0"/>
                <a:cs typeface="Times New Roman" pitchFamily="18" charset="0"/>
              </a:rPr>
              <a:t> murakkab vaziyatlardan chiqa olish</a:t>
            </a:r>
          </a:p>
          <a:p>
            <a:pPr lvl="0" algn="just" eaLnBrk="0" hangingPunct="0"/>
            <a:r>
              <a:rPr lang="uz-Cyrl-UZ" sz="2400" dirty="0" smtClean="0">
                <a:solidFill>
                  <a:srgbClr val="000000"/>
                </a:solidFill>
                <a:latin typeface="Times New Roman" pitchFamily="18" charset="0"/>
                <a:ea typeface="Times New Roman" pitchFamily="18" charset="0"/>
                <a:cs typeface="Times New Roman" pitchFamily="18" charset="0"/>
              </a:rPr>
              <a:t> ko‘nikmalarini o‘zlashtirish kabi </a:t>
            </a:r>
          </a:p>
          <a:p>
            <a:pPr lvl="0" algn="just" eaLnBrk="0" hangingPunct="0"/>
            <a:r>
              <a:rPr lang="uz-Cyrl-UZ" sz="2400" dirty="0" smtClean="0">
                <a:solidFill>
                  <a:srgbClr val="000000"/>
                </a:solidFill>
                <a:latin typeface="Times New Roman" pitchFamily="18" charset="0"/>
                <a:ea typeface="Times New Roman" pitchFamily="18" charset="0"/>
                <a:cs typeface="Times New Roman" pitchFamily="18" charset="0"/>
              </a:rPr>
              <a:t>imkoniyatlarga ega bo‘ladi</a:t>
            </a:r>
            <a:endParaRPr lang="uz-Cyrl-UZ" sz="4000" dirty="0" smtClean="0">
              <a:solidFill>
                <a:srgbClr val="000000"/>
              </a:solidFill>
              <a:cs typeface="Arial" pitchFamily="34" charset="0"/>
            </a:endParaRPr>
          </a:p>
        </p:txBody>
      </p:sp>
      <p:pic>
        <p:nvPicPr>
          <p:cNvPr id="1026" name="Picture 2" descr="C:\Users\Dream\Desktop\Slayd\IMG_20190421_205740_785.jpg"/>
          <p:cNvPicPr>
            <a:picLocks noChangeAspect="1" noChangeArrowheads="1"/>
          </p:cNvPicPr>
          <p:nvPr/>
        </p:nvPicPr>
        <p:blipFill>
          <a:blip r:embed="rId2" cstate="print"/>
          <a:srcRect/>
          <a:stretch>
            <a:fillRect/>
          </a:stretch>
        </p:blipFill>
        <p:spPr bwMode="auto">
          <a:xfrm>
            <a:off x="5072066" y="5000636"/>
            <a:ext cx="3929090" cy="1714512"/>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drape"/>
      </p:transition>
    </mc:Choice>
    <mc:Fallback>
      <p:transition spd="slow" advClick="0"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571480"/>
            <a:ext cx="8229600" cy="4525963"/>
          </a:xfrm>
        </p:spPr>
        <p:txBody>
          <a:bodyPr/>
          <a:lstStyle/>
          <a:p>
            <a:pPr algn="ctr">
              <a:buNone/>
            </a:pPr>
            <a:r>
              <a:rPr lang="uz-Cyrl-UZ" sz="2400" b="1" dirty="0" smtClean="0"/>
              <a:t>Interfaol TT:</a:t>
            </a:r>
            <a:endParaRPr lang="ru-RU" sz="2400" dirty="0" smtClean="0"/>
          </a:p>
          <a:p>
            <a:pPr>
              <a:buNone/>
            </a:pPr>
            <a:r>
              <a:rPr lang="uz-Cyrl-UZ" sz="2400" dirty="0" smtClean="0"/>
              <a:t>-  talabalarda bilimlarni o‘zlashtirishga bo‘lgan qiziqishni uyg‘otadi;</a:t>
            </a:r>
            <a:endParaRPr lang="ru-RU" sz="2400" dirty="0" smtClean="0"/>
          </a:p>
          <a:p>
            <a:pPr>
              <a:buNone/>
            </a:pPr>
            <a:r>
              <a:rPr lang="uz-Cyrl-UZ" sz="2400" dirty="0" smtClean="0"/>
              <a:t>- ta’lim jarayonining har bir ishtirokchisini rag‘batlantiradi;</a:t>
            </a:r>
            <a:endParaRPr lang="ru-RU" sz="2400" dirty="0" smtClean="0"/>
          </a:p>
          <a:p>
            <a:pPr>
              <a:buNone/>
            </a:pPr>
            <a:r>
              <a:rPr lang="uz-Cyrl-UZ" sz="2400" dirty="0" smtClean="0"/>
              <a:t>- har bir talabaning ruhiyatiga ijobiy ta’sir ko‘rsatadi;</a:t>
            </a:r>
            <a:endParaRPr lang="ru-RU" sz="2400" dirty="0" smtClean="0"/>
          </a:p>
          <a:p>
            <a:pPr>
              <a:buNone/>
            </a:pPr>
            <a:r>
              <a:rPr lang="uz-Cyrl-UZ" sz="2400" dirty="0" smtClean="0"/>
              <a:t>- o‘quv materialining samarali o‘zlashtirilishi uchun qulay sharoit yaratadi;</a:t>
            </a:r>
            <a:endParaRPr lang="ru-RU" sz="2400" dirty="0" smtClean="0"/>
          </a:p>
          <a:p>
            <a:pPr>
              <a:buNone/>
            </a:pPr>
            <a:r>
              <a:rPr lang="uz-Cyrl-UZ" sz="2400" dirty="0" smtClean="0"/>
              <a:t>- talabalarga ko‘p tomonlama ta’sir ko‘rsatadi;</a:t>
            </a:r>
            <a:endParaRPr lang="ru-RU" sz="2400" dirty="0" smtClean="0"/>
          </a:p>
          <a:p>
            <a:pPr>
              <a:buNone/>
            </a:pPr>
            <a:r>
              <a:rPr lang="uz-Cyrl-UZ" sz="2400" dirty="0" smtClean="0"/>
              <a:t>-  talabalarda o‘rganilayotgan mavzular bo‘yicha fikr hamda munosabatni uyg‘otadi;</a:t>
            </a:r>
            <a:endParaRPr lang="ru-RU" sz="2400" dirty="0" smtClean="0"/>
          </a:p>
          <a:p>
            <a:pPr>
              <a:buNone/>
            </a:pPr>
            <a:r>
              <a:rPr lang="uz-Cyrl-UZ" sz="2400" dirty="0" smtClean="0"/>
              <a:t>- talabalarda hayotiy zarur ko‘nikma, malakalarni shakllantiradi;</a:t>
            </a:r>
            <a:endParaRPr lang="ru-RU" sz="2400" dirty="0" smtClean="0"/>
          </a:p>
          <a:p>
            <a:pPr>
              <a:buNone/>
            </a:pPr>
            <a:r>
              <a:rPr lang="uz-Cyrl-UZ" sz="2400" dirty="0" smtClean="0"/>
              <a:t>- talabalarning xulq-atvorini ijobiy tomonga o‘zgartirilishini ta’minlaydi.</a:t>
            </a:r>
            <a:endParaRPr lang="ru-RU" sz="2400" dirty="0" smtClean="0"/>
          </a:p>
          <a:p>
            <a:endParaRPr lang="ru-RU" sz="2400"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fracture"/>
      </p:transition>
    </mc:Choice>
    <mc:Fallback>
      <p:transition spd="slow" advClick="0"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1000108"/>
            <a:ext cx="7143800" cy="1143000"/>
          </a:xfrm>
        </p:spPr>
        <p:txBody>
          <a:bodyPr/>
          <a:lstStyle/>
          <a:p>
            <a:pPr algn="ctr"/>
            <a:r>
              <a:rPr lang="uz-Cyrl-UZ" sz="3200" dirty="0" smtClean="0"/>
              <a:t>Interfaol TTning asosiy belgilari quyidagilardir:</a:t>
            </a:r>
            <a:r>
              <a:rPr lang="ru-RU" dirty="0" smtClean="0"/>
              <a:t/>
            </a:r>
            <a:br>
              <a:rPr lang="ru-RU" dirty="0" smtClean="0"/>
            </a:br>
            <a:endParaRPr lang="ru-RU" dirty="0"/>
          </a:p>
        </p:txBody>
      </p:sp>
      <p:grpSp>
        <p:nvGrpSpPr>
          <p:cNvPr id="29698" name="Группа 301"/>
          <p:cNvGrpSpPr>
            <a:grpSpLocks/>
          </p:cNvGrpSpPr>
          <p:nvPr/>
        </p:nvGrpSpPr>
        <p:grpSpPr bwMode="auto">
          <a:xfrm>
            <a:off x="285720" y="1857364"/>
            <a:ext cx="8358246" cy="4572032"/>
            <a:chOff x="1134" y="8300"/>
            <a:chExt cx="9540" cy="3994"/>
          </a:xfrm>
          <a:solidFill>
            <a:srgbClr val="EEC5FF"/>
          </a:solidFill>
        </p:grpSpPr>
        <p:grpSp>
          <p:nvGrpSpPr>
            <p:cNvPr id="302" name="Group 91"/>
            <p:cNvGrpSpPr>
              <a:grpSpLocks/>
            </p:cNvGrpSpPr>
            <p:nvPr/>
          </p:nvGrpSpPr>
          <p:grpSpPr bwMode="auto">
            <a:xfrm>
              <a:off x="1134" y="8300"/>
              <a:ext cx="9540" cy="3274"/>
              <a:chOff x="1134" y="10490"/>
              <a:chExt cx="9540" cy="2884"/>
            </a:xfrm>
            <a:grpFill/>
          </p:grpSpPr>
          <p:sp>
            <p:nvSpPr>
              <p:cNvPr id="303" name="AutoShape 92"/>
              <p:cNvSpPr>
                <a:spLocks noChangeArrowheads="1"/>
              </p:cNvSpPr>
              <p:nvPr/>
            </p:nvSpPr>
            <p:spPr bwMode="auto">
              <a:xfrm>
                <a:off x="3830" y="10490"/>
                <a:ext cx="4148" cy="482"/>
              </a:xfrm>
              <a:prstGeom prst="roundRect">
                <a:avLst>
                  <a:gd name="adj" fmla="val 3856"/>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Асосий белгилар</a:t>
                </a: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04" name="AutoShape 93"/>
              <p:cNvSpPr>
                <a:spLocks noChangeArrowheads="1"/>
              </p:cNvSpPr>
              <p:nvPr/>
            </p:nvSpPr>
            <p:spPr bwMode="auto">
              <a:xfrm>
                <a:off x="1134" y="11103"/>
                <a:ext cx="4500" cy="433"/>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b="0" i="0" u="none" strike="noStrike" cap="none" normalizeH="0" baseline="0" smtClean="0">
                    <a:ln>
                      <a:noFill/>
                    </a:ln>
                    <a:solidFill>
                      <a:schemeClr val="tx1"/>
                    </a:solidFill>
                    <a:effectLst/>
                    <a:latin typeface="Times New Roman" pitchFamily="18" charset="0"/>
                    <a:cs typeface="Times New Roman" pitchFamily="18" charset="0"/>
                  </a:rPr>
                  <a:t>Кўп фикрлилик</a:t>
                </a: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05" name="AutoShape 94"/>
              <p:cNvSpPr>
                <a:spLocks noChangeArrowheads="1"/>
              </p:cNvSpPr>
              <p:nvPr/>
            </p:nvSpPr>
            <p:spPr bwMode="auto">
              <a:xfrm>
                <a:off x="6174" y="11103"/>
                <a:ext cx="4500" cy="433"/>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b="0" i="0" u="none" strike="noStrike" cap="none" normalizeH="0" baseline="0" smtClean="0">
                    <a:ln>
                      <a:noFill/>
                    </a:ln>
                    <a:solidFill>
                      <a:schemeClr val="tx1"/>
                    </a:solidFill>
                    <a:effectLst/>
                    <a:latin typeface="Times New Roman" pitchFamily="18" charset="0"/>
                    <a:cs typeface="Times New Roman" pitchFamily="18" charset="0"/>
                  </a:rPr>
                  <a:t>Суҳбат (диалог)</a:t>
                </a: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cxnSp>
            <p:nvCxnSpPr>
              <p:cNvPr id="306" name="Line 95"/>
              <p:cNvCxnSpPr>
                <a:cxnSpLocks noChangeShapeType="1"/>
              </p:cNvCxnSpPr>
              <p:nvPr/>
            </p:nvCxnSpPr>
            <p:spPr bwMode="auto">
              <a:xfrm>
                <a:off x="5814" y="10854"/>
                <a:ext cx="0" cy="2031"/>
              </a:xfrm>
              <a:prstGeom prst="line">
                <a:avLst/>
              </a:prstGeom>
              <a:grpFill/>
              <a:ln w="9525">
                <a:solidFill>
                  <a:srgbClr val="000000"/>
                </a:solidFill>
                <a:round/>
                <a:headEnd/>
                <a:tailEnd type="triangle" w="med" len="med"/>
              </a:ln>
            </p:spPr>
          </p:cxnSp>
          <p:sp>
            <p:nvSpPr>
              <p:cNvPr id="307" name="AutoShape 96"/>
              <p:cNvSpPr>
                <a:spLocks noChangeArrowheads="1"/>
              </p:cNvSpPr>
              <p:nvPr/>
            </p:nvSpPr>
            <p:spPr bwMode="auto">
              <a:xfrm>
                <a:off x="1134" y="11600"/>
                <a:ext cx="4500" cy="518"/>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b="0" i="0" u="none" strike="noStrike" cap="none" normalizeH="0" baseline="0" smtClean="0">
                    <a:ln>
                      <a:noFill/>
                    </a:ln>
                    <a:solidFill>
                      <a:schemeClr val="tx1"/>
                    </a:solidFill>
                    <a:effectLst/>
                    <a:latin typeface="Times New Roman" pitchFamily="18" charset="0"/>
                    <a:cs typeface="Times New Roman" pitchFamily="18" charset="0"/>
                  </a:rPr>
                  <a:t>Фикрлашга асосланган фаолият</a:t>
                </a: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08" name="AutoShape 97"/>
              <p:cNvSpPr>
                <a:spLocks noChangeArrowheads="1"/>
              </p:cNvSpPr>
              <p:nvPr/>
            </p:nvSpPr>
            <p:spPr bwMode="auto">
              <a:xfrm>
                <a:off x="6174" y="11600"/>
                <a:ext cx="4500" cy="594"/>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b="0" i="0" u="none" strike="noStrike" cap="none" normalizeH="0" baseline="0" dirty="0" smtClean="0">
                    <a:ln>
                      <a:noFill/>
                    </a:ln>
                    <a:solidFill>
                      <a:schemeClr val="tx1"/>
                    </a:solidFill>
                    <a:effectLst/>
                    <a:latin typeface="Times New Roman" pitchFamily="18" charset="0"/>
                    <a:cs typeface="Times New Roman" pitchFamily="18" charset="0"/>
                  </a:rPr>
                  <a:t>Ғояларнинг яратилиши (илгари сурилиши)</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09" name="AutoShape 98"/>
              <p:cNvSpPr>
                <a:spLocks noChangeArrowheads="1"/>
              </p:cNvSpPr>
              <p:nvPr/>
            </p:nvSpPr>
            <p:spPr bwMode="auto">
              <a:xfrm>
                <a:off x="1134" y="12273"/>
                <a:ext cx="4500" cy="467"/>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b="0" i="0" u="none" strike="noStrike" cap="none" normalizeH="0" baseline="0" smtClean="0">
                    <a:ln>
                      <a:noFill/>
                    </a:ln>
                    <a:solidFill>
                      <a:schemeClr val="tx1"/>
                    </a:solidFill>
                    <a:effectLst/>
                    <a:latin typeface="Times New Roman" pitchFamily="18" charset="0"/>
                    <a:cs typeface="Times New Roman" pitchFamily="18" charset="0"/>
                  </a:rPr>
                  <a:t>Танлаш имкониятининг мавжудлиги</a:t>
                </a: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10" name="AutoShape 99"/>
              <p:cNvSpPr>
                <a:spLocks noChangeArrowheads="1"/>
              </p:cNvSpPr>
              <p:nvPr/>
            </p:nvSpPr>
            <p:spPr bwMode="auto">
              <a:xfrm>
                <a:off x="6174" y="12273"/>
                <a:ext cx="4500" cy="581"/>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b="0" i="0" u="none" strike="noStrike" cap="none" normalizeH="0" baseline="0" dirty="0" smtClean="0">
                    <a:ln>
                      <a:noFill/>
                    </a:ln>
                    <a:solidFill>
                      <a:schemeClr val="tx1"/>
                    </a:solidFill>
                    <a:effectLst/>
                    <a:latin typeface="Times New Roman" pitchFamily="18" charset="0"/>
                    <a:cs typeface="Times New Roman" pitchFamily="18" charset="0"/>
                  </a:rPr>
                  <a:t>Муваффақиятли вазиятларни ҳосил қилиш</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11" name="AutoShape 100"/>
              <p:cNvSpPr>
                <a:spLocks noChangeArrowheads="1"/>
              </p:cNvSpPr>
              <p:nvPr/>
            </p:nvSpPr>
            <p:spPr bwMode="auto">
              <a:xfrm>
                <a:off x="3474" y="12895"/>
                <a:ext cx="4770" cy="479"/>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b="0" i="0" u="none" strike="noStrike" cap="none" normalizeH="0" baseline="0" smtClean="0">
                    <a:ln>
                      <a:noFill/>
                    </a:ln>
                    <a:solidFill>
                      <a:schemeClr val="tx1"/>
                    </a:solidFill>
                    <a:effectLst/>
                    <a:latin typeface="Times New Roman" pitchFamily="18" charset="0"/>
                    <a:cs typeface="Times New Roman" pitchFamily="18" charset="0"/>
                  </a:rPr>
                  <a:t>Рефлексия</a:t>
                </a: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cxnSp>
            <p:nvCxnSpPr>
              <p:cNvPr id="312" name="Line 101"/>
              <p:cNvCxnSpPr>
                <a:cxnSpLocks noChangeShapeType="1"/>
              </p:cNvCxnSpPr>
              <p:nvPr/>
            </p:nvCxnSpPr>
            <p:spPr bwMode="auto">
              <a:xfrm>
                <a:off x="5634" y="11340"/>
                <a:ext cx="540" cy="0"/>
              </a:xfrm>
              <a:prstGeom prst="line">
                <a:avLst/>
              </a:prstGeom>
              <a:grpFill/>
              <a:ln w="9525">
                <a:solidFill>
                  <a:srgbClr val="000000"/>
                </a:solidFill>
                <a:round/>
                <a:headEnd type="triangle" w="med" len="med"/>
                <a:tailEnd type="triangle" w="med" len="med"/>
              </a:ln>
            </p:spPr>
          </p:cxnSp>
          <p:cxnSp>
            <p:nvCxnSpPr>
              <p:cNvPr id="313" name="Line 102"/>
              <p:cNvCxnSpPr>
                <a:cxnSpLocks noChangeShapeType="1"/>
              </p:cNvCxnSpPr>
              <p:nvPr/>
            </p:nvCxnSpPr>
            <p:spPr bwMode="auto">
              <a:xfrm>
                <a:off x="5634" y="11962"/>
                <a:ext cx="540" cy="0"/>
              </a:xfrm>
              <a:prstGeom prst="line">
                <a:avLst/>
              </a:prstGeom>
              <a:grpFill/>
              <a:ln w="9525">
                <a:solidFill>
                  <a:srgbClr val="000000"/>
                </a:solidFill>
                <a:round/>
                <a:headEnd type="triangle" w="med" len="med"/>
                <a:tailEnd type="triangle" w="med" len="med"/>
              </a:ln>
            </p:spPr>
          </p:cxnSp>
          <p:cxnSp>
            <p:nvCxnSpPr>
              <p:cNvPr id="314" name="Line 103"/>
              <p:cNvCxnSpPr>
                <a:cxnSpLocks noChangeShapeType="1"/>
              </p:cNvCxnSpPr>
              <p:nvPr/>
            </p:nvCxnSpPr>
            <p:spPr bwMode="auto">
              <a:xfrm>
                <a:off x="5634" y="12429"/>
                <a:ext cx="540" cy="0"/>
              </a:xfrm>
              <a:prstGeom prst="line">
                <a:avLst/>
              </a:prstGeom>
              <a:grpFill/>
              <a:ln w="9525">
                <a:solidFill>
                  <a:srgbClr val="000000"/>
                </a:solidFill>
                <a:round/>
                <a:headEnd type="triangle" w="med" len="med"/>
                <a:tailEnd type="triangle" w="med" len="med"/>
              </a:ln>
            </p:spPr>
          </p:cxnSp>
        </p:grpSp>
        <p:sp>
          <p:nvSpPr>
            <p:cNvPr id="315" name="AutoShape 104"/>
            <p:cNvSpPr>
              <a:spLocks noChangeArrowheads="1"/>
            </p:cNvSpPr>
            <p:nvPr/>
          </p:nvSpPr>
          <p:spPr bwMode="auto">
            <a:xfrm>
              <a:off x="1674" y="11754"/>
              <a:ext cx="8460" cy="540"/>
            </a:xfrm>
            <a:prstGeom prst="roundRect">
              <a:avLst>
                <a:gd name="adj" fmla="val 16667"/>
              </a:avLst>
            </a:pr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Интерфаол ТТнинг асосий белгилари</a:t>
              </a:r>
              <a:r>
                <a:rPr kumimoji="0" lang="uz-Cyrl-UZ" sz="16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6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grpSp>
    </p:spTree>
  </p:cSld>
  <p:clrMapOvr>
    <a:masterClrMapping/>
  </p:clrMapOvr>
  <mc:AlternateContent xmlns:mc="http://schemas.openxmlformats.org/markup-compatibility/2006">
    <mc:Choice xmlns:p14="http://schemas.microsoft.com/office/powerpoint/2010/main" Requires="p14">
      <p:transition spd="slow" p14:dur="1400" advClick="0" advTm="13000">
        <p14:ripple/>
      </p:transition>
    </mc:Choice>
    <mc:Fallback>
      <p:transition spd="slow" advClick="0"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054617"/>
          </a:xfrm>
        </p:spPr>
        <p:txBody>
          <a:bodyPr/>
          <a:lstStyle/>
          <a:p>
            <a:pPr algn="just">
              <a:buNone/>
            </a:pPr>
            <a:r>
              <a:rPr lang="uz-Cyrl-UZ" sz="2400" b="1" dirty="0" smtClean="0">
                <a:latin typeface="Times New Roman" pitchFamily="18" charset="0"/>
                <a:cs typeface="Times New Roman" pitchFamily="18" charset="0"/>
              </a:rPr>
              <a:t>	Interfaol TT tamoyillari:</a:t>
            </a:r>
            <a:endParaRPr lang="ru-RU" sz="2400" dirty="0" smtClean="0">
              <a:latin typeface="Times New Roman" pitchFamily="18" charset="0"/>
              <a:cs typeface="Times New Roman" pitchFamily="18" charset="0"/>
            </a:endParaRPr>
          </a:p>
          <a:p>
            <a:pPr algn="just"/>
            <a:r>
              <a:rPr lang="uz-Cyrl-UZ" sz="2400" dirty="0" smtClean="0">
                <a:latin typeface="Times New Roman" pitchFamily="18" charset="0"/>
                <a:cs typeface="Times New Roman" pitchFamily="18" charset="0"/>
              </a:rPr>
              <a:t>1. Mashg‘ulot – ma’ruza emas, balki jamoaning umumiy ishi.</a:t>
            </a:r>
            <a:endParaRPr lang="ru-RU" sz="2400" dirty="0" smtClean="0">
              <a:latin typeface="Times New Roman" pitchFamily="18" charset="0"/>
              <a:cs typeface="Times New Roman" pitchFamily="18" charset="0"/>
            </a:endParaRPr>
          </a:p>
          <a:p>
            <a:pPr algn="just"/>
            <a:r>
              <a:rPr lang="uz-Cyrl-UZ" sz="2400" dirty="0" smtClean="0">
                <a:latin typeface="Times New Roman" pitchFamily="18" charset="0"/>
                <a:cs typeface="Times New Roman" pitchFamily="18" charset="0"/>
              </a:rPr>
              <a:t>2. Guruhning tajribasi pedagogning tajribasidan ko‘p.</a:t>
            </a:r>
            <a:endParaRPr lang="ru-RU" sz="2400" dirty="0" smtClean="0">
              <a:latin typeface="Times New Roman" pitchFamily="18" charset="0"/>
              <a:cs typeface="Times New Roman" pitchFamily="18" charset="0"/>
            </a:endParaRPr>
          </a:p>
          <a:p>
            <a:pPr algn="just"/>
            <a:r>
              <a:rPr lang="uz-Cyrl-UZ" sz="2400" dirty="0" smtClean="0">
                <a:latin typeface="Times New Roman" pitchFamily="18" charset="0"/>
                <a:cs typeface="Times New Roman" pitchFamily="18" charset="0"/>
              </a:rPr>
              <a:t>3. Talabalar yosh, ijtimoiy mavqe va tajribaga ko‘ra o‘zaro teng.</a:t>
            </a:r>
            <a:endParaRPr lang="ru-RU" sz="2400" dirty="0" smtClean="0">
              <a:latin typeface="Times New Roman" pitchFamily="18" charset="0"/>
              <a:cs typeface="Times New Roman" pitchFamily="18" charset="0"/>
            </a:endParaRPr>
          </a:p>
          <a:p>
            <a:pPr algn="just"/>
            <a:r>
              <a:rPr lang="uz-Cyrl-UZ" sz="2400" dirty="0" smtClean="0">
                <a:latin typeface="Times New Roman" pitchFamily="18" charset="0"/>
                <a:cs typeface="Times New Roman" pitchFamily="18" charset="0"/>
              </a:rPr>
              <a:t>4. Har bir talaba o‘rganilayotgan muammo yuzasidan </a:t>
            </a:r>
            <a:endParaRPr lang="ru-RU" sz="2400" dirty="0" smtClean="0">
              <a:latin typeface="Times New Roman" pitchFamily="18" charset="0"/>
              <a:cs typeface="Times New Roman" pitchFamily="18" charset="0"/>
            </a:endParaRPr>
          </a:p>
          <a:p>
            <a:pPr algn="just"/>
            <a:r>
              <a:rPr lang="uz-Cyrl-UZ" sz="2400" dirty="0" smtClean="0">
                <a:latin typeface="Times New Roman" pitchFamily="18" charset="0"/>
                <a:cs typeface="Times New Roman" pitchFamily="18" charset="0"/>
              </a:rPr>
              <a:t>o‘z fikrini aytish huquqiga ega.</a:t>
            </a:r>
            <a:endParaRPr lang="ru-RU" sz="2400" dirty="0" smtClean="0">
              <a:latin typeface="Times New Roman" pitchFamily="18" charset="0"/>
              <a:cs typeface="Times New Roman" pitchFamily="18" charset="0"/>
            </a:endParaRPr>
          </a:p>
          <a:p>
            <a:pPr algn="just"/>
            <a:r>
              <a:rPr lang="uz-Cyrl-UZ" sz="2400" dirty="0" smtClean="0">
                <a:latin typeface="Times New Roman" pitchFamily="18" charset="0"/>
                <a:cs typeface="Times New Roman" pitchFamily="18" charset="0"/>
              </a:rPr>
              <a:t>5. Mashg‘ulotda talaba shaxsi tanqid qilinmaydi </a:t>
            </a:r>
            <a:endParaRPr lang="ru-RU" sz="2400" dirty="0" smtClean="0">
              <a:latin typeface="Times New Roman" pitchFamily="18" charset="0"/>
              <a:cs typeface="Times New Roman" pitchFamily="18" charset="0"/>
            </a:endParaRPr>
          </a:p>
          <a:p>
            <a:pPr algn="just"/>
            <a:r>
              <a:rPr lang="uz-Cyrl-UZ" sz="2400" dirty="0" smtClean="0">
                <a:latin typeface="Times New Roman" pitchFamily="18" charset="0"/>
                <a:cs typeface="Times New Roman" pitchFamily="18" charset="0"/>
              </a:rPr>
              <a:t>(fikr tanqid qilinishi mumkin).</a:t>
            </a:r>
            <a:endParaRPr lang="ru-RU" sz="2400" dirty="0" smtClean="0">
              <a:latin typeface="Times New Roman" pitchFamily="18" charset="0"/>
              <a:cs typeface="Times New Roman" pitchFamily="18" charset="0"/>
            </a:endParaRPr>
          </a:p>
          <a:p>
            <a:pPr algn="just"/>
            <a:r>
              <a:rPr lang="uz-Cyrl-UZ" sz="2400" dirty="0" smtClean="0">
                <a:latin typeface="Times New Roman" pitchFamily="18" charset="0"/>
                <a:cs typeface="Times New Roman" pitchFamily="18" charset="0"/>
              </a:rPr>
              <a:t>6. Bildirilgan g‘oyalar talabalarning faoliyatini boshqarmaydi, </a:t>
            </a:r>
            <a:endParaRPr lang="ru-RU" sz="2400" dirty="0" smtClean="0">
              <a:latin typeface="Times New Roman" pitchFamily="18" charset="0"/>
              <a:cs typeface="Times New Roman" pitchFamily="18" charset="0"/>
            </a:endParaRPr>
          </a:p>
          <a:p>
            <a:pPr algn="just"/>
            <a:r>
              <a:rPr lang="uz-Cyrl-UZ" sz="2400" dirty="0" smtClean="0">
                <a:latin typeface="Times New Roman" pitchFamily="18" charset="0"/>
                <a:cs typeface="Times New Roman" pitchFamily="18" charset="0"/>
              </a:rPr>
              <a:t>balki fikrlash uchun axborot (ma’lumot) bo‘lib xizmat qiladi</a:t>
            </a:r>
            <a:br>
              <a:rPr lang="uz-Cyrl-UZ" sz="2400" dirty="0" smtClean="0">
                <a:latin typeface="Times New Roman" pitchFamily="18" charset="0"/>
                <a:cs typeface="Times New Roman" pitchFamily="18" charset="0"/>
              </a:rPr>
            </a:br>
            <a:endParaRPr lang="ru-RU" sz="2400" dirty="0" smtClean="0">
              <a:latin typeface="Times New Roman" pitchFamily="18" charset="0"/>
              <a:cs typeface="Times New Roman" pitchFamily="18" charset="0"/>
            </a:endParaRPr>
          </a:p>
          <a:p>
            <a:pPr algn="just"/>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13000">
        <p14:conveyor dir="l"/>
      </p:transition>
    </mc:Choice>
    <mc:Fallback>
      <p:transition spd="slow" advClick="0"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Группа 287"/>
          <p:cNvGrpSpPr>
            <a:grpSpLocks/>
          </p:cNvGrpSpPr>
          <p:nvPr/>
        </p:nvGrpSpPr>
        <p:grpSpPr bwMode="auto">
          <a:xfrm>
            <a:off x="357158" y="1071546"/>
            <a:ext cx="8358246" cy="4214842"/>
            <a:chOff x="1314" y="1854"/>
            <a:chExt cx="9360" cy="4320"/>
          </a:xfrm>
          <a:solidFill>
            <a:srgbClr val="EEC5FF"/>
          </a:solidFill>
        </p:grpSpPr>
        <p:sp>
          <p:nvSpPr>
            <p:cNvPr id="288" name="AutoShape 22"/>
            <p:cNvSpPr>
              <a:spLocks noChangeArrowheads="1"/>
            </p:cNvSpPr>
            <p:nvPr/>
          </p:nvSpPr>
          <p:spPr bwMode="auto">
            <a:xfrm>
              <a:off x="4122" y="1854"/>
              <a:ext cx="3744" cy="488"/>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Асосий шартлар</a:t>
              </a: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89" name="AutoShape 23"/>
            <p:cNvSpPr>
              <a:spLocks noChangeArrowheads="1"/>
            </p:cNvSpPr>
            <p:nvPr/>
          </p:nvSpPr>
          <p:spPr bwMode="auto">
            <a:xfrm>
              <a:off x="1314" y="4734"/>
              <a:ext cx="4493" cy="1440"/>
            </a:xfrm>
            <a:prstGeom prst="roundRect">
              <a:avLst>
                <a:gd name="adj" fmla="val 10162"/>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Times New Roman" pitchFamily="18" charset="0"/>
                  <a:cs typeface="Times New Roman" pitchFamily="18" charset="0"/>
                </a:rPr>
                <a:t>Топшириқни бажариш, материалларни тақдим этиш, гуруҳларнинг ишланмаларини муҳокама қилиш </a:t>
              </a:r>
            </a:p>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0" i="0" u="none" strike="noStrike" cap="none" normalizeH="0" baseline="0" smtClean="0">
                  <a:ln>
                    <a:noFill/>
                  </a:ln>
                  <a:solidFill>
                    <a:schemeClr val="tx1"/>
                  </a:solidFill>
                  <a:effectLst/>
                  <a:latin typeface="Times New Roman" pitchFamily="18" charset="0"/>
                  <a:cs typeface="Times New Roman" pitchFamily="18" charset="0"/>
                </a:rPr>
                <a:t>учун вақтнинг аниқ белгиланиши</a:t>
              </a: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90" name="AutoShape 24"/>
            <p:cNvSpPr>
              <a:spLocks noChangeArrowheads="1"/>
            </p:cNvSpPr>
            <p:nvPr/>
          </p:nvSpPr>
          <p:spPr bwMode="auto">
            <a:xfrm>
              <a:off x="6174" y="4734"/>
              <a:ext cx="4493" cy="1440"/>
            </a:xfrm>
            <a:prstGeom prst="roundRect">
              <a:avLst>
                <a:gd name="adj" fmla="val 8074"/>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smtClean="0">
                  <a:ln>
                    <a:noFill/>
                  </a:ln>
                  <a:solidFill>
                    <a:schemeClr val="tx1"/>
                  </a:solidFill>
                  <a:effectLst/>
                  <a:latin typeface="Times New Roman" pitchFamily="18" charset="0"/>
                  <a:cs typeface="Times New Roman" pitchFamily="18" charset="0"/>
                </a:rPr>
                <a:t>Талабаларнинг кичик гуруҳларга моҳирона бириктирилиши (ҳар бир гуруҳда фаол, нофаол талабаларнинг тенг миқдорда бўлиши)</a:t>
              </a: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cxnSp>
          <p:nvCxnSpPr>
            <p:cNvPr id="291" name="Line 25"/>
            <p:cNvCxnSpPr>
              <a:cxnSpLocks noChangeShapeType="1"/>
            </p:cNvCxnSpPr>
            <p:nvPr/>
          </p:nvCxnSpPr>
          <p:spPr bwMode="auto">
            <a:xfrm>
              <a:off x="5994" y="2342"/>
              <a:ext cx="0" cy="3112"/>
            </a:xfrm>
            <a:prstGeom prst="line">
              <a:avLst/>
            </a:prstGeom>
            <a:grpFill/>
            <a:ln w="9525">
              <a:solidFill>
                <a:srgbClr val="000000"/>
              </a:solidFill>
              <a:round/>
              <a:headEnd/>
              <a:tailEnd/>
            </a:ln>
          </p:spPr>
        </p:cxnSp>
        <p:grpSp>
          <p:nvGrpSpPr>
            <p:cNvPr id="292" name="Group 26"/>
            <p:cNvGrpSpPr>
              <a:grpSpLocks/>
            </p:cNvGrpSpPr>
            <p:nvPr/>
          </p:nvGrpSpPr>
          <p:grpSpPr bwMode="auto">
            <a:xfrm>
              <a:off x="1314" y="2504"/>
              <a:ext cx="9360" cy="2050"/>
              <a:chOff x="1314" y="2504"/>
              <a:chExt cx="9360" cy="2439"/>
            </a:xfrm>
            <a:grpFill/>
          </p:grpSpPr>
          <p:sp>
            <p:nvSpPr>
              <p:cNvPr id="293" name="AutoShape 27"/>
              <p:cNvSpPr>
                <a:spLocks noChangeArrowheads="1"/>
              </p:cNvSpPr>
              <p:nvPr/>
            </p:nvSpPr>
            <p:spPr bwMode="auto">
              <a:xfrm>
                <a:off x="1314" y="2504"/>
                <a:ext cx="4493" cy="976"/>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b="0" i="0" u="none" strike="noStrike" cap="none" normalizeH="0" baseline="0" smtClean="0">
                    <a:ln>
                      <a:noFill/>
                    </a:ln>
                    <a:solidFill>
                      <a:schemeClr val="tx1"/>
                    </a:solidFill>
                    <a:effectLst/>
                    <a:latin typeface="Times New Roman" pitchFamily="18" charset="0"/>
                    <a:cs typeface="Times New Roman" pitchFamily="18" charset="0"/>
                  </a:rPr>
                  <a:t>Таълим жараёнига жамоадаги барча ўқувчиларнинг тўла қамраб олиниши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94" name="AutoShape 28"/>
              <p:cNvSpPr>
                <a:spLocks noChangeArrowheads="1"/>
              </p:cNvSpPr>
              <p:nvPr/>
            </p:nvSpPr>
            <p:spPr bwMode="auto">
              <a:xfrm>
                <a:off x="6181" y="2504"/>
                <a:ext cx="4493" cy="976"/>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b="0" i="0" u="none" strike="noStrike" cap="none" normalizeH="0" baseline="0" smtClean="0">
                    <a:ln>
                      <a:noFill/>
                    </a:ln>
                    <a:solidFill>
                      <a:schemeClr val="tx1"/>
                    </a:solidFill>
                    <a:effectLst/>
                    <a:latin typeface="Times New Roman" pitchFamily="18" charset="0"/>
                    <a:cs typeface="Times New Roman" pitchFamily="18" charset="0"/>
                  </a:rPr>
                  <a:t>Талабаларнинг машғулотларга руҳан тайёрликларини инобатга олиш </a:t>
                </a: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95" name="AutoShape 29"/>
              <p:cNvSpPr>
                <a:spLocks noChangeArrowheads="1"/>
              </p:cNvSpPr>
              <p:nvPr/>
            </p:nvSpPr>
            <p:spPr bwMode="auto">
              <a:xfrm>
                <a:off x="1314" y="3642"/>
                <a:ext cx="4493" cy="1301"/>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Times New Roman" pitchFamily="18" charset="0"/>
                    <a:cs typeface="Times New Roman" pitchFamily="18" charset="0"/>
                  </a:rPr>
                  <a:t>Талабалар сонининг кўп бўлмаслиги (25-30 нафар ўқувчи билан кичик гуруҳларда ишлаш самаралидир)</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96" name="AutoShape 30"/>
              <p:cNvSpPr>
                <a:spLocks noChangeArrowheads="1"/>
              </p:cNvSpPr>
              <p:nvPr/>
            </p:nvSpPr>
            <p:spPr bwMode="auto">
              <a:xfrm>
                <a:off x="6181" y="3642"/>
                <a:ext cx="4493" cy="1301"/>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smtClean="0">
                    <a:ln>
                      <a:noFill/>
                    </a:ln>
                    <a:solidFill>
                      <a:schemeClr val="tx1"/>
                    </a:solidFill>
                    <a:effectLst/>
                    <a:latin typeface="Times New Roman" pitchFamily="18" charset="0"/>
                    <a:cs typeface="Times New Roman" pitchFamily="18" charset="0"/>
                  </a:rPr>
                  <a:t>Ўқув хонасининг жиҳозланиши (стуллар доира, арча, “Жонли линия” каби шаклларда жойлаштирилади)</a:t>
                </a:r>
                <a:endParaRPr kumimoji="0" lang="ru-RU" sz="2800" b="0" i="0" u="none" strike="noStrike" cap="none" normalizeH="0" baseline="0" smtClean="0">
                  <a:ln>
                    <a:noFill/>
                  </a:ln>
                  <a:solidFill>
                    <a:schemeClr val="tx1"/>
                  </a:solidFill>
                  <a:effectLst/>
                  <a:latin typeface="Times New Roman" pitchFamily="18" charset="0"/>
                  <a:cs typeface="Times New Roman" pitchFamily="18" charset="0"/>
                </a:endParaRPr>
              </a:p>
            </p:txBody>
          </p:sp>
          <p:cxnSp>
            <p:nvCxnSpPr>
              <p:cNvPr id="297" name="Line 31"/>
              <p:cNvCxnSpPr>
                <a:cxnSpLocks noChangeShapeType="1"/>
              </p:cNvCxnSpPr>
              <p:nvPr/>
            </p:nvCxnSpPr>
            <p:spPr bwMode="auto">
              <a:xfrm>
                <a:off x="5807" y="2992"/>
                <a:ext cx="374" cy="0"/>
              </a:xfrm>
              <a:prstGeom prst="line">
                <a:avLst/>
              </a:prstGeom>
              <a:grpFill/>
              <a:ln w="9525">
                <a:solidFill>
                  <a:srgbClr val="000000"/>
                </a:solidFill>
                <a:round/>
                <a:headEnd type="triangle" w="med" len="med"/>
                <a:tailEnd type="triangle" w="med" len="med"/>
              </a:ln>
            </p:spPr>
          </p:cxnSp>
          <p:cxnSp>
            <p:nvCxnSpPr>
              <p:cNvPr id="298" name="Line 32"/>
              <p:cNvCxnSpPr>
                <a:cxnSpLocks noChangeShapeType="1"/>
              </p:cNvCxnSpPr>
              <p:nvPr/>
            </p:nvCxnSpPr>
            <p:spPr bwMode="auto">
              <a:xfrm>
                <a:off x="5807" y="4130"/>
                <a:ext cx="374" cy="0"/>
              </a:xfrm>
              <a:prstGeom prst="line">
                <a:avLst/>
              </a:prstGeom>
              <a:grpFill/>
              <a:ln w="9525">
                <a:solidFill>
                  <a:srgbClr val="000000"/>
                </a:solidFill>
                <a:round/>
                <a:headEnd type="triangle" w="med" len="med"/>
                <a:tailEnd type="triangle" w="med" len="med"/>
              </a:ln>
            </p:spPr>
          </p:cxnSp>
        </p:grpSp>
        <p:cxnSp>
          <p:nvCxnSpPr>
            <p:cNvPr id="299" name="Line 33"/>
            <p:cNvCxnSpPr>
              <a:cxnSpLocks noChangeShapeType="1"/>
            </p:cNvCxnSpPr>
            <p:nvPr/>
          </p:nvCxnSpPr>
          <p:spPr bwMode="auto">
            <a:xfrm>
              <a:off x="5814" y="5454"/>
              <a:ext cx="374" cy="0"/>
            </a:xfrm>
            <a:prstGeom prst="line">
              <a:avLst/>
            </a:prstGeom>
            <a:grpFill/>
            <a:ln w="9525">
              <a:solidFill>
                <a:srgbClr val="000000"/>
              </a:solidFill>
              <a:round/>
              <a:headEnd type="triangle" w="med" len="med"/>
              <a:tailEnd type="triangle" w="med" len="med"/>
            </a:ln>
          </p:spPr>
        </p:cxnSp>
      </p:grpSp>
      <p:sp>
        <p:nvSpPr>
          <p:cNvPr id="30735" name="Rectangle 15"/>
          <p:cNvSpPr>
            <a:spLocks noChangeArrowheads="1"/>
          </p:cNvSpPr>
          <p:nvPr/>
        </p:nvSpPr>
        <p:spPr bwMode="auto">
          <a:xfrm>
            <a:off x="500034" y="5429264"/>
            <a:ext cx="7429552" cy="8002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uz-Cyrl-UZ"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Izoh:</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Stullar kichik va katta doira shaklida joylashtirilganda kichik</a:t>
            </a:r>
          </a:p>
          <a:p>
            <a:pPr marL="0" marR="0" lvl="0" indent="450850" algn="just"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doirada talabalar, katta doirada ekspert guruhi joylashadi.</a:t>
            </a:r>
            <a:endParaRPr kumimoji="0" lang="uz-Cyrl-UZ"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13000">
        <p14:switch dir="r"/>
      </p:transition>
    </mc:Choice>
    <mc:Fallback>
      <p:transition spd="slow" advClick="0"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71472" y="1000108"/>
            <a:ext cx="7572428" cy="1143008"/>
          </a:xfrm>
        </p:spPr>
        <p:txBody>
          <a:bodyPr/>
          <a:lstStyle/>
          <a:p>
            <a:pPr>
              <a:buNone/>
            </a:pPr>
            <a:r>
              <a:rPr lang="uz-Cyrl-UZ" sz="2400" dirty="0" smtClean="0">
                <a:latin typeface="Times New Roman" pitchFamily="18" charset="0"/>
                <a:cs typeface="Times New Roman" pitchFamily="18" charset="0"/>
              </a:rPr>
              <a:t>	Bugungi kunda jahon ta’lim tizimida interfaol TTning quyidagi shakllarda amalga oshirilayotganligi barchaga ma’lum:</a:t>
            </a:r>
            <a:endParaRPr lang="ru-RU" sz="2400" dirty="0">
              <a:latin typeface="Times New Roman" pitchFamily="18" charset="0"/>
              <a:cs typeface="Times New Roman" pitchFamily="18" charset="0"/>
            </a:endParaRPr>
          </a:p>
        </p:txBody>
      </p:sp>
      <p:grpSp>
        <p:nvGrpSpPr>
          <p:cNvPr id="33794" name="Группа 266"/>
          <p:cNvGrpSpPr>
            <a:grpSpLocks/>
          </p:cNvGrpSpPr>
          <p:nvPr/>
        </p:nvGrpSpPr>
        <p:grpSpPr bwMode="auto">
          <a:xfrm>
            <a:off x="357158" y="2000240"/>
            <a:ext cx="8215370" cy="4500594"/>
            <a:chOff x="1134" y="9054"/>
            <a:chExt cx="9608" cy="5727"/>
          </a:xfrm>
          <a:solidFill>
            <a:srgbClr val="EEC5FF"/>
          </a:solidFill>
        </p:grpSpPr>
        <p:sp>
          <p:nvSpPr>
            <p:cNvPr id="267" name="AutoShape 35"/>
            <p:cNvSpPr>
              <a:spLocks noChangeArrowheads="1"/>
            </p:cNvSpPr>
            <p:nvPr/>
          </p:nvSpPr>
          <p:spPr bwMode="auto">
            <a:xfrm>
              <a:off x="4058" y="9054"/>
              <a:ext cx="3816" cy="582"/>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uz-Cyrl-UZ" sz="1600" b="1" i="0" u="none" strike="noStrike" cap="none" normalizeH="0" baseline="0" dirty="0" smtClean="0">
                  <a:ln>
                    <a:noFill/>
                  </a:ln>
                  <a:solidFill>
                    <a:schemeClr val="tx1"/>
                  </a:solidFill>
                  <a:effectLst/>
                  <a:latin typeface="Calibri" pitchFamily="34" charset="0"/>
                  <a:cs typeface="Arial" pitchFamily="34" charset="0"/>
                </a:rPr>
                <a:t>Асосий </a:t>
              </a:r>
              <a:r>
                <a:rPr kumimoji="0" lang="uz-Cyrl-UZ" b="1" i="0" u="none" strike="noStrike" cap="none" normalizeH="0" baseline="0" dirty="0" smtClean="0">
                  <a:ln>
                    <a:noFill/>
                  </a:ln>
                  <a:solidFill>
                    <a:schemeClr val="tx1"/>
                  </a:solidFill>
                  <a:effectLst/>
                  <a:latin typeface="Calibri" pitchFamily="34" charset="0"/>
                  <a:cs typeface="Arial" pitchFamily="34" charset="0"/>
                </a:rPr>
                <a:t>шакллар</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268" name="AutoShape 36"/>
            <p:cNvSpPr>
              <a:spLocks noChangeArrowheads="1"/>
            </p:cNvSpPr>
            <p:nvPr/>
          </p:nvSpPr>
          <p:spPr bwMode="auto">
            <a:xfrm>
              <a:off x="1134" y="11526"/>
              <a:ext cx="4680" cy="476"/>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0" i="0" u="none" strike="noStrike" cap="none" normalizeH="0" baseline="0" smtClean="0">
                  <a:ln>
                    <a:noFill/>
                  </a:ln>
                  <a:solidFill>
                    <a:schemeClr val="tx1"/>
                  </a:solidFill>
                  <a:effectLst/>
                  <a:latin typeface="Calibri" pitchFamily="34" charset="0"/>
                  <a:cs typeface="Arial" pitchFamily="34" charset="0"/>
                </a:rPr>
                <a:t>Муаммоли вазиятларни ҳал қилиш</a:t>
              </a:r>
              <a:endParaRPr kumimoji="0" lang="ru-RU" sz="2400" b="0" i="0" u="none" strike="noStrike" cap="none" normalizeH="0" baseline="0" smtClean="0">
                <a:ln>
                  <a:noFill/>
                </a:ln>
                <a:solidFill>
                  <a:schemeClr val="tx1"/>
                </a:solidFill>
                <a:effectLst/>
                <a:latin typeface="Arial" pitchFamily="34" charset="0"/>
                <a:cs typeface="Arial" pitchFamily="34" charset="0"/>
              </a:endParaRPr>
            </a:p>
          </p:txBody>
        </p:sp>
        <p:sp>
          <p:nvSpPr>
            <p:cNvPr id="269" name="AutoShape 37"/>
            <p:cNvSpPr>
              <a:spLocks noChangeArrowheads="1"/>
            </p:cNvSpPr>
            <p:nvPr/>
          </p:nvSpPr>
          <p:spPr bwMode="auto">
            <a:xfrm>
              <a:off x="1134" y="12159"/>
              <a:ext cx="4680" cy="1035"/>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chemeClr val="tx1"/>
                  </a:solidFill>
                  <a:effectLst/>
                  <a:latin typeface="Times New Roman" pitchFamily="18" charset="0"/>
                  <a:cs typeface="Arial" pitchFamily="34" charset="0"/>
                </a:rPr>
                <a:t>Дидактик ўйинлар (ишбилармонлик ва ролли ўйинлар, имитация, тренажёрлар воситасида ташкил этиладиган ўйинлар)</a:t>
              </a:r>
              <a:endParaRPr kumimoji="0" lang="ru-RU" sz="1400" b="0" i="0" u="none" strike="noStrike" cap="none" normalizeH="0" baseline="0" smtClean="0">
                <a:ln>
                  <a:noFill/>
                </a:ln>
                <a:solidFill>
                  <a:schemeClr val="tx1"/>
                </a:solidFill>
                <a:effectLst/>
                <a:latin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0" i="0" u="none" strike="noStrike" cap="none" normalizeH="0" baseline="0" smtClean="0">
                <a:ln>
                  <a:noFill/>
                </a:ln>
                <a:solidFill>
                  <a:schemeClr val="tx1"/>
                </a:solidFill>
                <a:effectLst/>
                <a:latin typeface="Arial" pitchFamily="34" charset="0"/>
                <a:cs typeface="Arial" pitchFamily="34" charset="0"/>
              </a:endParaRPr>
            </a:p>
          </p:txBody>
        </p:sp>
        <p:sp>
          <p:nvSpPr>
            <p:cNvPr id="270" name="AutoShape 38"/>
            <p:cNvSpPr>
              <a:spLocks noChangeArrowheads="1"/>
            </p:cNvSpPr>
            <p:nvPr/>
          </p:nvSpPr>
          <p:spPr bwMode="auto">
            <a:xfrm>
              <a:off x="1134" y="13374"/>
              <a:ext cx="4680" cy="1407"/>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ts val="1000"/>
                </a:spcAft>
                <a:buClrTx/>
                <a:buSzTx/>
                <a:buFontTx/>
                <a:buNone/>
                <a:tabLst/>
              </a:pPr>
              <a:r>
                <a:rPr kumimoji="0" lang="uz-Cyrl-UZ" sz="1400" b="0" i="0" u="none" strike="noStrike" cap="none" normalizeH="0" baseline="0" smtClean="0">
                  <a:ln>
                    <a:noFill/>
                  </a:ln>
                  <a:solidFill>
                    <a:schemeClr val="tx1"/>
                  </a:solidFill>
                  <a:effectLst/>
                  <a:latin typeface="Times New Roman" pitchFamily="18" charset="0"/>
                  <a:cs typeface="Arial" pitchFamily="34" charset="0"/>
                </a:rPr>
                <a:t>Ижтимоий заҳиралардан фойдаланиш (мутахассисларни таклиф этиш, табиий ва ижтимоий объектларга экскурсиялар уюштириш)</a:t>
              </a:r>
              <a:endParaRPr kumimoji="0" lang="ru-RU" sz="2400" b="0" i="0" u="none" strike="noStrike" cap="none" normalizeH="0" baseline="0" smtClean="0">
                <a:ln>
                  <a:noFill/>
                </a:ln>
                <a:solidFill>
                  <a:schemeClr val="tx1"/>
                </a:solidFill>
                <a:effectLst/>
                <a:latin typeface="Arial" pitchFamily="34" charset="0"/>
                <a:cs typeface="Arial" pitchFamily="34" charset="0"/>
              </a:endParaRPr>
            </a:p>
          </p:txBody>
        </p:sp>
        <p:sp>
          <p:nvSpPr>
            <p:cNvPr id="271" name="AutoShape 39"/>
            <p:cNvSpPr>
              <a:spLocks noChangeArrowheads="1"/>
            </p:cNvSpPr>
            <p:nvPr/>
          </p:nvSpPr>
          <p:spPr bwMode="auto">
            <a:xfrm>
              <a:off x="1134" y="9689"/>
              <a:ext cx="4680" cy="527"/>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0" i="0" u="none" strike="noStrike" cap="none" normalizeH="0" baseline="0" smtClean="0">
                  <a:ln>
                    <a:noFill/>
                  </a:ln>
                  <a:solidFill>
                    <a:schemeClr val="tx1"/>
                  </a:solidFill>
                  <a:effectLst/>
                  <a:latin typeface="Calibri" pitchFamily="34" charset="0"/>
                  <a:cs typeface="Arial" pitchFamily="34" charset="0"/>
                </a:rPr>
                <a:t>Ижодий топшириқни бажариш</a:t>
              </a:r>
              <a:endParaRPr kumimoji="0" lang="ru-RU" sz="2400" b="0" i="0" u="none" strike="noStrike" cap="none" normalizeH="0" baseline="0" smtClean="0">
                <a:ln>
                  <a:noFill/>
                </a:ln>
                <a:solidFill>
                  <a:schemeClr val="tx1"/>
                </a:solidFill>
                <a:effectLst/>
                <a:latin typeface="Arial" pitchFamily="34" charset="0"/>
                <a:cs typeface="Arial" pitchFamily="34" charset="0"/>
              </a:endParaRPr>
            </a:p>
          </p:txBody>
        </p:sp>
        <p:sp>
          <p:nvSpPr>
            <p:cNvPr id="272" name="AutoShape 40"/>
            <p:cNvSpPr>
              <a:spLocks noChangeArrowheads="1"/>
            </p:cNvSpPr>
            <p:nvPr/>
          </p:nvSpPr>
          <p:spPr bwMode="auto">
            <a:xfrm>
              <a:off x="1134" y="10316"/>
              <a:ext cx="4680" cy="409"/>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0" i="0" u="none" strike="noStrike" cap="none" normalizeH="0" baseline="0" dirty="0" smtClean="0">
                  <a:ln>
                    <a:noFill/>
                  </a:ln>
                  <a:solidFill>
                    <a:schemeClr val="tx1"/>
                  </a:solidFill>
                  <a:effectLst/>
                  <a:latin typeface="Times New Roman" pitchFamily="18" charset="0"/>
                  <a:cs typeface="Arial" pitchFamily="34" charset="0"/>
                </a:rPr>
                <a:t>Тест ўтказиш</a:t>
              </a:r>
              <a:endParaRPr kumimoji="0" lang="ru-RU"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273" name="AutoShape 41"/>
            <p:cNvSpPr>
              <a:spLocks noChangeArrowheads="1"/>
            </p:cNvSpPr>
            <p:nvPr/>
          </p:nvSpPr>
          <p:spPr bwMode="auto">
            <a:xfrm>
              <a:off x="1134" y="10891"/>
              <a:ext cx="4680" cy="476"/>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0" i="0" u="none" strike="noStrike" cap="none" normalizeH="0" baseline="0" smtClean="0">
                  <a:ln>
                    <a:noFill/>
                  </a:ln>
                  <a:solidFill>
                    <a:schemeClr val="tx1"/>
                  </a:solidFill>
                  <a:effectLst/>
                  <a:latin typeface="Calibri" pitchFamily="34" charset="0"/>
                  <a:cs typeface="Arial" pitchFamily="34" charset="0"/>
                </a:rPr>
                <a:t>Масофавий таълим</a:t>
              </a:r>
              <a:endParaRPr kumimoji="0" lang="ru-RU" sz="2400" b="0" i="0" u="none" strike="noStrike" cap="none" normalizeH="0" baseline="0" smtClean="0">
                <a:ln>
                  <a:noFill/>
                </a:ln>
                <a:solidFill>
                  <a:schemeClr val="tx1"/>
                </a:solidFill>
                <a:effectLst/>
                <a:latin typeface="Arial" pitchFamily="34" charset="0"/>
                <a:cs typeface="Arial" pitchFamily="34" charset="0"/>
              </a:endParaRPr>
            </a:p>
          </p:txBody>
        </p:sp>
        <p:sp>
          <p:nvSpPr>
            <p:cNvPr id="274" name="AutoShape 42"/>
            <p:cNvSpPr>
              <a:spLocks noChangeArrowheads="1"/>
            </p:cNvSpPr>
            <p:nvPr/>
          </p:nvSpPr>
          <p:spPr bwMode="auto">
            <a:xfrm>
              <a:off x="6286" y="11526"/>
              <a:ext cx="4388" cy="476"/>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0" i="0" u="none" strike="noStrike" cap="none" normalizeH="0" baseline="0" dirty="0" smtClean="0">
                  <a:ln>
                    <a:noFill/>
                  </a:ln>
                  <a:solidFill>
                    <a:schemeClr val="tx1"/>
                  </a:solidFill>
                  <a:effectLst/>
                  <a:latin typeface="Calibri" pitchFamily="34" charset="0"/>
                  <a:cs typeface="Arial" pitchFamily="34" charset="0"/>
                </a:rPr>
                <a:t>Тренинглар ўтказиш</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275" name="AutoShape 43"/>
            <p:cNvSpPr>
              <a:spLocks noChangeArrowheads="1"/>
            </p:cNvSpPr>
            <p:nvPr/>
          </p:nvSpPr>
          <p:spPr bwMode="auto">
            <a:xfrm>
              <a:off x="6286" y="12159"/>
              <a:ext cx="4388" cy="1035"/>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chemeClr val="tx1"/>
                  </a:solidFill>
                  <a:effectLst/>
                  <a:latin typeface="Times New Roman" pitchFamily="18" charset="0"/>
                  <a:cs typeface="Arial" pitchFamily="34" charset="0"/>
                </a:rPr>
                <a:t>Ижтимоий лойиҳа (мусобақа, интервью, форум, акция, томоша ва кўргазма)ларни амалга ошириш </a:t>
              </a:r>
              <a:endParaRPr kumimoji="0" lang="ru-RU" sz="1400" b="0" i="0" u="none" strike="noStrike" cap="none" normalizeH="0" baseline="0" dirty="0" smtClean="0">
                <a:ln>
                  <a:noFill/>
                </a:ln>
                <a:solidFill>
                  <a:schemeClr val="tx1"/>
                </a:solidFill>
                <a:effectLst/>
                <a:latin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276" name="AutoShape 44"/>
            <p:cNvSpPr>
              <a:spLocks noChangeArrowheads="1"/>
            </p:cNvSpPr>
            <p:nvPr/>
          </p:nvSpPr>
          <p:spPr bwMode="auto">
            <a:xfrm>
              <a:off x="6354" y="13374"/>
              <a:ext cx="4388" cy="1407"/>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400" b="0" i="0" u="none" strike="noStrike" cap="none" normalizeH="0" baseline="0" smtClean="0">
                  <a:ln>
                    <a:noFill/>
                  </a:ln>
                  <a:solidFill>
                    <a:schemeClr val="tx1"/>
                  </a:solidFill>
                  <a:effectLst/>
                  <a:latin typeface="Times New Roman" pitchFamily="18" charset="0"/>
                  <a:cs typeface="Arial" pitchFamily="34" charset="0"/>
                </a:rPr>
                <a:t>Янги материални ўрганиш ва мустаҳкамлаш (интерфаол маъруза, кўрсатмали қуроллар билан ишлаш, видео ва аудиоматериаллардан фойдаланиш)</a:t>
              </a:r>
              <a:endParaRPr kumimoji="0" lang="ru-RU" sz="1400" b="0" i="0" u="none" strike="noStrike" cap="none" normalizeH="0" baseline="0" smtClean="0">
                <a:ln>
                  <a:noFill/>
                </a:ln>
                <a:solidFill>
                  <a:schemeClr val="tx1"/>
                </a:solidFill>
                <a:effectLst/>
                <a:latin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0" i="0" u="none" strike="noStrike" cap="none" normalizeH="0" baseline="0" smtClean="0">
                <a:ln>
                  <a:noFill/>
                </a:ln>
                <a:solidFill>
                  <a:schemeClr val="tx1"/>
                </a:solidFill>
                <a:effectLst/>
                <a:latin typeface="Arial" pitchFamily="34" charset="0"/>
                <a:cs typeface="Arial" pitchFamily="34" charset="0"/>
              </a:endParaRPr>
            </a:p>
          </p:txBody>
        </p:sp>
        <p:sp>
          <p:nvSpPr>
            <p:cNvPr id="277" name="AutoShape 45"/>
            <p:cNvSpPr>
              <a:spLocks noChangeArrowheads="1"/>
            </p:cNvSpPr>
            <p:nvPr/>
          </p:nvSpPr>
          <p:spPr bwMode="auto">
            <a:xfrm>
              <a:off x="6286" y="9689"/>
              <a:ext cx="4388" cy="527"/>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0" i="0" u="none" strike="noStrike" cap="none" normalizeH="0" baseline="0" dirty="0" smtClean="0">
                  <a:ln>
                    <a:noFill/>
                  </a:ln>
                  <a:solidFill>
                    <a:schemeClr val="tx1"/>
                  </a:solidFill>
                  <a:effectLst/>
                  <a:latin typeface="Calibri" pitchFamily="34" charset="0"/>
                  <a:cs typeface="Arial" pitchFamily="34" charset="0"/>
                </a:rPr>
                <a:t>Кичик гуруҳларда ишлаш</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278" name="AutoShape 46"/>
            <p:cNvSpPr>
              <a:spLocks noChangeArrowheads="1"/>
            </p:cNvSpPr>
            <p:nvPr/>
          </p:nvSpPr>
          <p:spPr bwMode="auto">
            <a:xfrm>
              <a:off x="6286" y="10323"/>
              <a:ext cx="4388" cy="409"/>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400" b="0" i="0" u="none" strike="noStrike" cap="none" normalizeH="0" baseline="0" smtClean="0">
                  <a:ln>
                    <a:noFill/>
                  </a:ln>
                  <a:solidFill>
                    <a:schemeClr val="tx1"/>
                  </a:solidFill>
                  <a:effectLst/>
                  <a:latin typeface="Times New Roman" pitchFamily="18" charset="0"/>
                  <a:cs typeface="Arial" pitchFamily="34" charset="0"/>
                </a:rPr>
                <a:t>Қайтар алоқа</a:t>
              </a:r>
              <a:endParaRPr kumimoji="0" lang="ru-RU" sz="2400" b="0" i="0" u="none" strike="noStrike" cap="none" normalizeH="0" baseline="0" smtClean="0">
                <a:ln>
                  <a:noFill/>
                </a:ln>
                <a:solidFill>
                  <a:schemeClr val="tx1"/>
                </a:solidFill>
                <a:effectLst/>
                <a:latin typeface="Arial" pitchFamily="34" charset="0"/>
                <a:cs typeface="Arial" pitchFamily="34" charset="0"/>
              </a:endParaRPr>
            </a:p>
          </p:txBody>
        </p:sp>
        <p:sp>
          <p:nvSpPr>
            <p:cNvPr id="279" name="AutoShape 47"/>
            <p:cNvSpPr>
              <a:spLocks noChangeArrowheads="1"/>
            </p:cNvSpPr>
            <p:nvPr/>
          </p:nvSpPr>
          <p:spPr bwMode="auto">
            <a:xfrm>
              <a:off x="6286" y="10854"/>
              <a:ext cx="4388" cy="54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0" i="0" u="none" strike="noStrike" cap="none" normalizeH="0" baseline="0" smtClean="0">
                  <a:ln>
                    <a:noFill/>
                  </a:ln>
                  <a:solidFill>
                    <a:schemeClr val="tx1"/>
                  </a:solidFill>
                  <a:effectLst/>
                  <a:latin typeface="Calibri" pitchFamily="34" charset="0"/>
                  <a:cs typeface="Arial" pitchFamily="34" charset="0"/>
                </a:rPr>
                <a:t>“Чигал ёзди” машқларини ташкил этиш</a:t>
              </a:r>
              <a:endParaRPr kumimoji="0" lang="ru-RU" sz="2400" b="0" i="0" u="none" strike="noStrike" cap="none" normalizeH="0" baseline="0" smtClean="0">
                <a:ln>
                  <a:noFill/>
                </a:ln>
                <a:solidFill>
                  <a:schemeClr val="tx1"/>
                </a:solidFill>
                <a:effectLst/>
                <a:latin typeface="Arial" pitchFamily="34" charset="0"/>
                <a:cs typeface="Arial" pitchFamily="34" charset="0"/>
              </a:endParaRPr>
            </a:p>
          </p:txBody>
        </p:sp>
        <p:cxnSp>
          <p:nvCxnSpPr>
            <p:cNvPr id="280" name="Line 48"/>
            <p:cNvCxnSpPr>
              <a:cxnSpLocks noChangeShapeType="1"/>
            </p:cNvCxnSpPr>
            <p:nvPr/>
          </p:nvCxnSpPr>
          <p:spPr bwMode="auto">
            <a:xfrm>
              <a:off x="5994" y="9594"/>
              <a:ext cx="0" cy="4500"/>
            </a:xfrm>
            <a:prstGeom prst="line">
              <a:avLst/>
            </a:prstGeom>
            <a:grpFill/>
            <a:ln w="9525">
              <a:solidFill>
                <a:srgbClr val="000000"/>
              </a:solidFill>
              <a:round/>
              <a:headEnd/>
              <a:tailEnd/>
            </a:ln>
          </p:spPr>
        </p:cxnSp>
        <p:cxnSp>
          <p:nvCxnSpPr>
            <p:cNvPr id="281" name="Line 49"/>
            <p:cNvCxnSpPr>
              <a:cxnSpLocks noChangeShapeType="1"/>
            </p:cNvCxnSpPr>
            <p:nvPr/>
          </p:nvCxnSpPr>
          <p:spPr bwMode="auto">
            <a:xfrm>
              <a:off x="5814" y="9954"/>
              <a:ext cx="540" cy="0"/>
            </a:xfrm>
            <a:prstGeom prst="line">
              <a:avLst/>
            </a:prstGeom>
            <a:grpFill/>
            <a:ln w="9525">
              <a:solidFill>
                <a:srgbClr val="000000"/>
              </a:solidFill>
              <a:round/>
              <a:headEnd type="triangle" w="med" len="med"/>
              <a:tailEnd type="triangle" w="med" len="med"/>
            </a:ln>
          </p:spPr>
        </p:cxnSp>
        <p:cxnSp>
          <p:nvCxnSpPr>
            <p:cNvPr id="282" name="Line 50"/>
            <p:cNvCxnSpPr>
              <a:cxnSpLocks noChangeShapeType="1"/>
            </p:cNvCxnSpPr>
            <p:nvPr/>
          </p:nvCxnSpPr>
          <p:spPr bwMode="auto">
            <a:xfrm>
              <a:off x="5814" y="10494"/>
              <a:ext cx="540" cy="0"/>
            </a:xfrm>
            <a:prstGeom prst="line">
              <a:avLst/>
            </a:prstGeom>
            <a:grpFill/>
            <a:ln w="9525">
              <a:solidFill>
                <a:srgbClr val="000000"/>
              </a:solidFill>
              <a:round/>
              <a:headEnd type="triangle" w="med" len="med"/>
              <a:tailEnd type="triangle" w="med" len="med"/>
            </a:ln>
          </p:spPr>
        </p:cxnSp>
        <p:cxnSp>
          <p:nvCxnSpPr>
            <p:cNvPr id="283" name="Line 51"/>
            <p:cNvCxnSpPr>
              <a:cxnSpLocks noChangeShapeType="1"/>
            </p:cNvCxnSpPr>
            <p:nvPr/>
          </p:nvCxnSpPr>
          <p:spPr bwMode="auto">
            <a:xfrm>
              <a:off x="5814" y="11034"/>
              <a:ext cx="540" cy="0"/>
            </a:xfrm>
            <a:prstGeom prst="line">
              <a:avLst/>
            </a:prstGeom>
            <a:grpFill/>
            <a:ln w="9525">
              <a:solidFill>
                <a:srgbClr val="000000"/>
              </a:solidFill>
              <a:round/>
              <a:headEnd type="triangle" w="med" len="med"/>
              <a:tailEnd type="triangle" w="med" len="med"/>
            </a:ln>
          </p:spPr>
        </p:cxnSp>
        <p:cxnSp>
          <p:nvCxnSpPr>
            <p:cNvPr id="284" name="Line 52"/>
            <p:cNvCxnSpPr>
              <a:cxnSpLocks noChangeShapeType="1"/>
            </p:cNvCxnSpPr>
            <p:nvPr/>
          </p:nvCxnSpPr>
          <p:spPr bwMode="auto">
            <a:xfrm>
              <a:off x="5814" y="11754"/>
              <a:ext cx="540" cy="0"/>
            </a:xfrm>
            <a:prstGeom prst="line">
              <a:avLst/>
            </a:prstGeom>
            <a:grpFill/>
            <a:ln w="9525">
              <a:solidFill>
                <a:srgbClr val="000000"/>
              </a:solidFill>
              <a:round/>
              <a:headEnd type="triangle" w="med" len="med"/>
              <a:tailEnd type="triangle" w="med" len="med"/>
            </a:ln>
          </p:spPr>
        </p:cxnSp>
        <p:cxnSp>
          <p:nvCxnSpPr>
            <p:cNvPr id="285" name="Line 53"/>
            <p:cNvCxnSpPr>
              <a:cxnSpLocks noChangeShapeType="1"/>
            </p:cNvCxnSpPr>
            <p:nvPr/>
          </p:nvCxnSpPr>
          <p:spPr bwMode="auto">
            <a:xfrm>
              <a:off x="5814" y="12654"/>
              <a:ext cx="540" cy="0"/>
            </a:xfrm>
            <a:prstGeom prst="line">
              <a:avLst/>
            </a:prstGeom>
            <a:grpFill/>
            <a:ln w="9525">
              <a:solidFill>
                <a:srgbClr val="000000"/>
              </a:solidFill>
              <a:round/>
              <a:headEnd type="triangle" w="med" len="med"/>
              <a:tailEnd type="triangle" w="med" len="med"/>
            </a:ln>
          </p:spPr>
        </p:cxnSp>
        <p:cxnSp>
          <p:nvCxnSpPr>
            <p:cNvPr id="286" name="Line 54"/>
            <p:cNvCxnSpPr>
              <a:cxnSpLocks noChangeShapeType="1"/>
            </p:cNvCxnSpPr>
            <p:nvPr/>
          </p:nvCxnSpPr>
          <p:spPr bwMode="auto">
            <a:xfrm>
              <a:off x="5814" y="14094"/>
              <a:ext cx="540" cy="0"/>
            </a:xfrm>
            <a:prstGeom prst="line">
              <a:avLst/>
            </a:prstGeom>
            <a:grpFill/>
            <a:ln w="9525">
              <a:solidFill>
                <a:srgbClr val="000000"/>
              </a:solidFill>
              <a:round/>
              <a:headEnd type="triangle" w="med" len="med"/>
              <a:tailEnd type="triangle" w="med" len="med"/>
            </a:ln>
          </p:spPr>
        </p:cxn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wind"/>
      </p:transition>
    </mc:Choice>
    <mc:Fallback>
      <p:transition spd="slow" advClick="0"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вырезанными противолежащими углами 3"/>
          <p:cNvSpPr/>
          <p:nvPr/>
        </p:nvSpPr>
        <p:spPr>
          <a:xfrm>
            <a:off x="285720" y="928670"/>
            <a:ext cx="8501122" cy="785818"/>
          </a:xfrm>
          <a:prstGeom prst="snip2Diag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dirty="0" smtClean="0">
                <a:solidFill>
                  <a:srgbClr val="FFFFFF"/>
                </a:solidFill>
                <a:latin typeface="Times New Roman" pitchFamily="18" charset="0"/>
                <a:cs typeface="Times New Roman" pitchFamily="18" charset="0"/>
              </a:rPr>
              <a:t>Eng ommaviy interfaol TT quyidagilar sanaladi</a:t>
            </a:r>
            <a:r>
              <a:rPr lang="uz-Cyrl-UZ" sz="2800" dirty="0" smtClean="0">
                <a:solidFill>
                  <a:schemeClr val="tx1"/>
                </a:solidFill>
                <a:latin typeface="Times New Roman" pitchFamily="18" charset="0"/>
                <a:cs typeface="Times New Roman" pitchFamily="18" charset="0"/>
              </a:rPr>
              <a:t>:</a:t>
            </a:r>
            <a:endParaRPr lang="ru-RU" sz="2800" dirty="0" smtClean="0">
              <a:solidFill>
                <a:schemeClr val="tx1"/>
              </a:solidFill>
              <a:latin typeface="Times New Roman" pitchFamily="18" charset="0"/>
              <a:cs typeface="Times New Roman" pitchFamily="18" charset="0"/>
            </a:endParaRPr>
          </a:p>
        </p:txBody>
      </p:sp>
      <p:sp>
        <p:nvSpPr>
          <p:cNvPr id="5" name="Прямоугольник с двумя вырезанными противолежащими углами 4"/>
          <p:cNvSpPr/>
          <p:nvPr/>
        </p:nvSpPr>
        <p:spPr>
          <a:xfrm>
            <a:off x="285720" y="1857364"/>
            <a:ext cx="8572560" cy="1143008"/>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uz-Cyrl-UZ" sz="2000" b="1" dirty="0" smtClean="0">
                <a:solidFill>
                  <a:schemeClr val="tx1"/>
                </a:solidFill>
                <a:latin typeface="Times New Roman" pitchFamily="18" charset="0"/>
                <a:cs typeface="Times New Roman" pitchFamily="18" charset="0"/>
              </a:rPr>
              <a:t>Interfaol metodlar:</a:t>
            </a:r>
            <a:r>
              <a:rPr lang="uz-Cyrl-UZ" sz="2000" dirty="0" smtClean="0">
                <a:solidFill>
                  <a:schemeClr val="tx1"/>
                </a:solidFill>
                <a:latin typeface="Times New Roman" pitchFamily="18" charset="0"/>
                <a:cs typeface="Times New Roman" pitchFamily="18" charset="0"/>
              </a:rPr>
              <a:t> “Keys-stadi” (yoki “O‘quv keyslari”), “Blits-so‘rov”, “Modellashtirish”, “Ijodiy ish”,  “Munosabat”, “Reja”, “Suhbat” va b. </a:t>
            </a:r>
            <a:endParaRPr lang="ru-RU" sz="2000" dirty="0" smtClean="0">
              <a:solidFill>
                <a:schemeClr val="tx1"/>
              </a:solidFill>
              <a:latin typeface="Times New Roman" pitchFamily="18" charset="0"/>
              <a:cs typeface="Times New Roman" pitchFamily="18" charset="0"/>
            </a:endParaRPr>
          </a:p>
        </p:txBody>
      </p:sp>
      <p:sp>
        <p:nvSpPr>
          <p:cNvPr id="6" name="Прямоугольник с двумя вырезанными противолежащими углами 5"/>
          <p:cNvSpPr/>
          <p:nvPr/>
        </p:nvSpPr>
        <p:spPr>
          <a:xfrm>
            <a:off x="285720" y="3071810"/>
            <a:ext cx="8572560" cy="1000132"/>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1900" b="1" dirty="0" smtClean="0">
                <a:solidFill>
                  <a:schemeClr val="tx1"/>
                </a:solidFill>
                <a:latin typeface="Times New Roman" pitchFamily="18" charset="0"/>
                <a:cs typeface="Times New Roman" pitchFamily="18" charset="0"/>
              </a:rPr>
              <a:t>2. Strategiyalar: </a:t>
            </a:r>
            <a:r>
              <a:rPr lang="uz-Cyrl-UZ" sz="1900" dirty="0" smtClean="0">
                <a:solidFill>
                  <a:schemeClr val="tx1"/>
                </a:solidFill>
                <a:latin typeface="Times New Roman" pitchFamily="18" charset="0"/>
                <a:cs typeface="Times New Roman" pitchFamily="18" charset="0"/>
              </a:rPr>
              <a:t>“Aqliy hujum”, “Bumerang”,  “Galereya”, “Zig-zag”, “Zinama-zina”,  “Muzyorar”, “Rotatsiya”, “T-jadval”, “YUmaloqlangan qor” va h.k. </a:t>
            </a:r>
            <a:endParaRPr lang="ru-RU" sz="1900" dirty="0" smtClean="0">
              <a:solidFill>
                <a:schemeClr val="tx1"/>
              </a:solidFill>
              <a:latin typeface="Times New Roman" pitchFamily="18" charset="0"/>
              <a:cs typeface="Times New Roman" pitchFamily="18" charset="0"/>
            </a:endParaRPr>
          </a:p>
        </p:txBody>
      </p:sp>
      <p:sp>
        <p:nvSpPr>
          <p:cNvPr id="7" name="Прямоугольник с двумя вырезанными противолежащими углами 6"/>
          <p:cNvSpPr/>
          <p:nvPr/>
        </p:nvSpPr>
        <p:spPr>
          <a:xfrm>
            <a:off x="285720" y="4143380"/>
            <a:ext cx="8572560" cy="1143008"/>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000" b="1" dirty="0" smtClean="0">
                <a:solidFill>
                  <a:schemeClr val="tx1"/>
                </a:solidFill>
                <a:latin typeface="Times New Roman" pitchFamily="18" charset="0"/>
                <a:cs typeface="Times New Roman" pitchFamily="18" charset="0"/>
              </a:rPr>
              <a:t>3. Grafik organayzerlar:</a:t>
            </a:r>
            <a:r>
              <a:rPr lang="uz-Cyrl-UZ" sz="2000" dirty="0" smtClean="0">
                <a:solidFill>
                  <a:schemeClr val="tx1"/>
                </a:solidFill>
                <a:latin typeface="Times New Roman" pitchFamily="18" charset="0"/>
                <a:cs typeface="Times New Roman" pitchFamily="18" charset="0"/>
              </a:rPr>
              <a:t> “Baliq sk</a:t>
            </a:r>
            <a:r>
              <a:rPr lang="en-US" sz="2000" dirty="0" smtClean="0">
                <a:solidFill>
                  <a:schemeClr val="tx1"/>
                </a:solidFill>
                <a:latin typeface="Times New Roman" pitchFamily="18" charset="0"/>
                <a:cs typeface="Times New Roman" pitchFamily="18" charset="0"/>
              </a:rPr>
              <a:t>e</a:t>
            </a:r>
            <a:r>
              <a:rPr lang="uz-Cyrl-UZ" sz="2000" dirty="0" smtClean="0">
                <a:solidFill>
                  <a:schemeClr val="tx1"/>
                </a:solidFill>
                <a:latin typeface="Times New Roman" pitchFamily="18" charset="0"/>
                <a:cs typeface="Times New Roman" pitchFamily="18" charset="0"/>
              </a:rPr>
              <a:t>leti”, “BBB”, “Konseptual jadval”, “Venn diagrammasi”, “Insert”, “Klaster”, “Nima uchun?”,  “Qanday?” va b. </a:t>
            </a:r>
            <a:endParaRPr lang="ru-RU" sz="2000" dirty="0" smtClean="0">
              <a:solidFill>
                <a:schemeClr val="tx1"/>
              </a:solidFill>
              <a:latin typeface="Times New Roman" pitchFamily="18" charset="0"/>
              <a:cs typeface="Times New Roman" pitchFamily="18" charset="0"/>
            </a:endParaRPr>
          </a:p>
        </p:txBody>
      </p:sp>
      <p:sp>
        <p:nvSpPr>
          <p:cNvPr id="8" name="Прямоугольник с двумя вырезанными противолежащими углами 7"/>
          <p:cNvSpPr/>
          <p:nvPr/>
        </p:nvSpPr>
        <p:spPr>
          <a:xfrm>
            <a:off x="285720" y="5357826"/>
            <a:ext cx="8572560" cy="1214446"/>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000" b="1" dirty="0" smtClean="0">
                <a:solidFill>
                  <a:schemeClr val="tx1"/>
                </a:solidFill>
                <a:latin typeface="Times New Roman" pitchFamily="18" charset="0"/>
                <a:cs typeface="Times New Roman" pitchFamily="18" charset="0"/>
              </a:rPr>
              <a:t>Interfaol ta’lim metodlari va ularni qo‘llash tartibi. </a:t>
            </a:r>
            <a:r>
              <a:rPr lang="uz-Cyrl-UZ" sz="2000" dirty="0" smtClean="0">
                <a:solidFill>
                  <a:schemeClr val="tx1"/>
                </a:solidFill>
                <a:latin typeface="Times New Roman" pitchFamily="18" charset="0"/>
                <a:cs typeface="Times New Roman" pitchFamily="18" charset="0"/>
              </a:rPr>
              <a:t>Ayni o‘rinda bir guruh interfaol ta’lim metodlari va ularni ta’lim amaliyotida qo‘llash tartibi to‘g‘risida so‘z yuritiladi.</a:t>
            </a:r>
            <a:endParaRPr lang="ru-RU" sz="2000" dirty="0" smtClean="0">
              <a:solidFill>
                <a:schemeClr val="tx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13000">
        <p:dissolve/>
      </p:transition>
    </mc:Choice>
    <mc:Fallback>
      <p:transition spd="slow" advClick="0" advTm="13000">
        <p:dissolv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вырезанными противолежащими углами 3"/>
          <p:cNvSpPr/>
          <p:nvPr/>
        </p:nvSpPr>
        <p:spPr>
          <a:xfrm>
            <a:off x="285720" y="1000108"/>
            <a:ext cx="8572560" cy="5500726"/>
          </a:xfrm>
          <a:prstGeom prst="snip2Diag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smtClean="0">
                <a:solidFill>
                  <a:srgbClr val="FF0000"/>
                </a:solidFill>
                <a:latin typeface="Times New Roman" pitchFamily="18" charset="0"/>
                <a:cs typeface="Times New Roman" pitchFamily="18" charset="0"/>
              </a:rPr>
              <a:t> </a:t>
            </a:r>
            <a:r>
              <a:rPr lang="uz-Cyrl-UZ" sz="2400" b="1" dirty="0" smtClean="0">
                <a:solidFill>
                  <a:srgbClr val="FF0000"/>
                </a:solidFill>
                <a:latin typeface="Times New Roman" pitchFamily="18" charset="0"/>
                <a:cs typeface="Times New Roman" pitchFamily="18" charset="0"/>
              </a:rPr>
              <a:t>“Aqliy  hujum” strategiyasi</a:t>
            </a:r>
            <a:endParaRPr lang="ru-RU" sz="2400" dirty="0" smtClean="0">
              <a:solidFill>
                <a:srgbClr val="FF0000"/>
              </a:solidFill>
              <a:latin typeface="Times New Roman" pitchFamily="18" charset="0"/>
              <a:cs typeface="Times New Roman" pitchFamily="18" charset="0"/>
            </a:endParaRPr>
          </a:p>
          <a:p>
            <a:pPr algn="just"/>
            <a:r>
              <a:rPr lang="uz-Cyrl-UZ" sz="2400" dirty="0" smtClean="0">
                <a:solidFill>
                  <a:schemeClr val="tx1"/>
                </a:solidFill>
                <a:latin typeface="Times New Roman" pitchFamily="18" charset="0"/>
                <a:cs typeface="Times New Roman" pitchFamily="18" charset="0"/>
              </a:rPr>
              <a:t>Strategiya talabalarni mavzu xususida keng va har tomonlama fikr yuritish, o‘z tasavvurlari, g‘oyalaridan ijobiy foydalanishga doir ko‘nikma, malakalarni hosil qilishga rag‘batlantiradi. U yordamida tashkil etilgan mashg‘ulotlarda ixtiyoriy muammolar yuzasidan bir necha orginal (o‘ziga xos) echimlarni topish imkoniyati tug‘iladi. Strategiya mavzu doirasida ma’lum qarashlarni aniqlash, ularga muqobil g‘oyalarni tanlash uchun sharoit yaratadi</a:t>
            </a:r>
          </a:p>
          <a:p>
            <a:pPr algn="just"/>
            <a:endParaRPr lang="uz-Cyrl-UZ" sz="2400" dirty="0" smtClean="0">
              <a:solidFill>
                <a:schemeClr val="tx1"/>
              </a:solidFill>
              <a:latin typeface="Times New Roman" pitchFamily="18" charset="0"/>
              <a:cs typeface="Times New Roman" pitchFamily="18" charset="0"/>
            </a:endParaRPr>
          </a:p>
          <a:p>
            <a:pPr algn="just"/>
            <a:endParaRPr lang="uz-Cyrl-UZ" sz="2400" dirty="0" smtClean="0">
              <a:solidFill>
                <a:schemeClr val="tx1"/>
              </a:solidFill>
              <a:latin typeface="Times New Roman" pitchFamily="18" charset="0"/>
              <a:cs typeface="Times New Roman" pitchFamily="18" charset="0"/>
            </a:endParaRPr>
          </a:p>
          <a:p>
            <a:pPr algn="just"/>
            <a:endParaRPr lang="uz-Cyrl-UZ" sz="2400" dirty="0" smtClean="0">
              <a:solidFill>
                <a:schemeClr val="tx1"/>
              </a:solidFill>
              <a:latin typeface="Times New Roman" pitchFamily="18" charset="0"/>
              <a:cs typeface="Times New Roman" pitchFamily="18" charset="0"/>
            </a:endParaRPr>
          </a:p>
          <a:p>
            <a:pPr algn="just"/>
            <a:endParaRPr lang="ru-RU" sz="2400" dirty="0">
              <a:solidFill>
                <a:schemeClr val="tx1"/>
              </a:solidFill>
            </a:endParaRPr>
          </a:p>
        </p:txBody>
      </p:sp>
      <p:pic>
        <p:nvPicPr>
          <p:cNvPr id="2050" name="Picture 2" descr="C:\Users\Dream\Desktop\Slayd\IMG_20190421_205443_790.jpg"/>
          <p:cNvPicPr>
            <a:picLocks noChangeAspect="1" noChangeArrowheads="1"/>
          </p:cNvPicPr>
          <p:nvPr/>
        </p:nvPicPr>
        <p:blipFill>
          <a:blip r:embed="rId2" cstate="print"/>
          <a:srcRect/>
          <a:stretch>
            <a:fillRect/>
          </a:stretch>
        </p:blipFill>
        <p:spPr bwMode="auto">
          <a:xfrm>
            <a:off x="1214414" y="4643446"/>
            <a:ext cx="3929090" cy="1857389"/>
          </a:xfrm>
          <a:prstGeom prst="rect">
            <a:avLst/>
          </a:prstGeom>
          <a:noFill/>
        </p:spPr>
      </p:pic>
      <p:pic>
        <p:nvPicPr>
          <p:cNvPr id="2051" name="Picture 3" descr="C:\Users\Dream\Desktop\Slayd\IMG_20190421_205458_191.jpg"/>
          <p:cNvPicPr>
            <a:picLocks noChangeAspect="1" noChangeArrowheads="1"/>
          </p:cNvPicPr>
          <p:nvPr/>
        </p:nvPicPr>
        <p:blipFill>
          <a:blip r:embed="rId3"/>
          <a:srcRect/>
          <a:stretch>
            <a:fillRect/>
          </a:stretch>
        </p:blipFill>
        <p:spPr bwMode="auto">
          <a:xfrm>
            <a:off x="5072066" y="4643446"/>
            <a:ext cx="3786214" cy="1857388"/>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200" advClick="0" advTm="13000">
        <p14:prism/>
      </p:transition>
    </mc:Choice>
    <mc:Fallback>
      <p:transition spd="slow" advClick="0" advTm="1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571480"/>
            <a:ext cx="8501122" cy="5286413"/>
          </a:xfrm>
        </p:spPr>
        <p:txBody>
          <a:bodyPr/>
          <a:lstStyle/>
          <a:p>
            <a:pPr algn="ctr">
              <a:buNone/>
            </a:pPr>
            <a:r>
              <a:rPr lang="uz-Cyrl-UZ" sz="2400" b="1" dirty="0" smtClean="0"/>
              <a:t>“Baliq skeleti” grafik organayzeri (GO)</a:t>
            </a:r>
            <a:endParaRPr lang="ru-RU" sz="2400" dirty="0" smtClean="0"/>
          </a:p>
          <a:p>
            <a:r>
              <a:rPr lang="uz-Cyrl-UZ" sz="2400" dirty="0" smtClean="0"/>
              <a:t>GO talabalarda mavzu yuzasidan muayyan masala mohiyatini tasvirlash va echish qobiliyatini shakllantiradi. Uni qo‘llashda talabalarda mantiqiy fikrlash, mavzu mohiyatini yorituvchi tayanch tushuncha, ma’lumotlarni muayyan tizimga keltirish, ularni tahlil qilish ko‘nikmalari rivojlanadi. </a:t>
            </a:r>
            <a:endParaRPr lang="ru-RU" sz="2400" dirty="0" smtClean="0"/>
          </a:p>
          <a:p>
            <a:r>
              <a:rPr lang="uz-Cyrl-UZ" sz="2400" dirty="0" smtClean="0"/>
              <a:t>Undan foydalanish quyidagicha amalga oshiriladi:</a:t>
            </a:r>
            <a:endParaRPr lang="ru-RU" sz="2400" dirty="0" smtClean="0"/>
          </a:p>
          <a:p>
            <a:r>
              <a:rPr lang="uz-Cyrl-UZ" sz="2400" dirty="0" smtClean="0"/>
              <a:t>1) o‘qituvchi o‘quvchi (talaba)larni GOni qo‘llash sharti bilan tanishtiradi;</a:t>
            </a:r>
            <a:endParaRPr lang="ru-RU" sz="2400" dirty="0" smtClean="0"/>
          </a:p>
          <a:p>
            <a:r>
              <a:rPr lang="uz-Cyrl-UZ" sz="2400" dirty="0" smtClean="0"/>
              <a:t>2) o‘quvchi (talaba)lar kichik guruhlarga biriktiriladi;</a:t>
            </a:r>
            <a:endParaRPr lang="ru-RU" sz="2400" dirty="0" smtClean="0"/>
          </a:p>
          <a:p>
            <a:r>
              <a:rPr lang="uz-Cyrl-UZ" sz="2400" dirty="0" smtClean="0"/>
              <a:t>3) guruhlar topshiriqlarni bajaradi;</a:t>
            </a:r>
            <a:endParaRPr lang="ru-RU" sz="2400" dirty="0" smtClean="0"/>
          </a:p>
          <a:p>
            <a:r>
              <a:rPr lang="uz-Cyrl-UZ" sz="2400" dirty="0" smtClean="0"/>
              <a:t>4) guruhlar o‘z echimlarini jamoaga taqdim etadi;</a:t>
            </a:r>
            <a:endParaRPr lang="ru-RU" sz="2400" dirty="0" smtClean="0"/>
          </a:p>
          <a:p>
            <a:r>
              <a:rPr lang="uz-Cyrl-UZ" sz="2400" dirty="0" smtClean="0"/>
              <a:t>5) jamoa guruhlarning echimlari yuzasidan muhokama uyushtiradi</a:t>
            </a:r>
            <a:endParaRPr lang="ru-RU" sz="2400" dirty="0" smtClean="0"/>
          </a:p>
          <a:p>
            <a:endParaRPr lang="ru-RU" sz="2400" dirty="0"/>
          </a:p>
        </p:txBody>
      </p:sp>
    </p:spTree>
  </p:cSld>
  <p:clrMapOvr>
    <a:masterClrMapping/>
  </p:clrMapOvr>
  <mc:AlternateContent xmlns:mc="http://schemas.openxmlformats.org/markup-compatibility/2006">
    <mc:Choice xmlns:p14="http://schemas.microsoft.com/office/powerpoint/2010/main" Requires="p14">
      <p:transition spd="slow" p14:dur="1400" advClick="0" advTm="13000">
        <p14:ripple/>
      </p:transition>
    </mc:Choice>
    <mc:Fallback>
      <p:transition spd="slow" advClick="0"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5085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35855" name="Rectangle 15"/>
          <p:cNvSpPr>
            <a:spLocks noChangeArrowheads="1"/>
          </p:cNvSpPr>
          <p:nvPr/>
        </p:nvSpPr>
        <p:spPr bwMode="auto">
          <a:xfrm>
            <a:off x="0" y="857232"/>
            <a:ext cx="8175443" cy="73866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uz-Cyrl-UZ"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Talabalar topshiriqlarni quyidagi tasvir asosida bajaradi:</a:t>
            </a:r>
            <a:endParaRPr kumimoji="0" lang="ru-RU" sz="1050" b="1"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35843" name="Группа 237"/>
          <p:cNvGrpSpPr>
            <a:grpSpLocks/>
          </p:cNvGrpSpPr>
          <p:nvPr/>
        </p:nvGrpSpPr>
        <p:grpSpPr bwMode="auto">
          <a:xfrm>
            <a:off x="357158" y="1928802"/>
            <a:ext cx="8001056" cy="4357718"/>
            <a:chOff x="1243" y="3834"/>
            <a:chExt cx="9374" cy="2520"/>
          </a:xfrm>
        </p:grpSpPr>
        <p:sp>
          <p:nvSpPr>
            <p:cNvPr id="238" name="AutoShape 177"/>
            <p:cNvSpPr>
              <a:spLocks noChangeArrowheads="1"/>
            </p:cNvSpPr>
            <p:nvPr/>
          </p:nvSpPr>
          <p:spPr bwMode="auto">
            <a:xfrm>
              <a:off x="1243" y="4719"/>
              <a:ext cx="2398" cy="856"/>
            </a:xfrm>
            <a:prstGeom prst="flowChartDelay">
              <a:avLst/>
            </a:prstGeom>
            <a:solidFill>
              <a:srgbClr val="FFFFFF"/>
            </a:solidFill>
            <a:ln w="9525">
              <a:solidFill>
                <a:srgbClr val="000000"/>
              </a:solidFill>
              <a:miter lim="800000"/>
              <a:headEnd/>
              <a:tailEnd/>
            </a:ln>
          </p:spPr>
          <p:txBody>
            <a:bodyPr vert="horz" wrap="square" lIns="0" tIns="0" rIns="0" bIns="0" numCol="1" anchor="t" anchorCtr="0" compatLnSpc="1">
              <a:prstTxWarp prst="textNoShape">
                <a:avLst/>
              </a:prstTxWarp>
            </a:bodyPr>
            <a:lstStyle/>
            <a:p>
              <a:pPr lvl="0" algn="ctr"/>
              <a:r>
                <a:rPr lang="ru-RU" dirty="0" smtClean="0">
                  <a:latin typeface="Calibri" pitchFamily="34" charset="0"/>
                  <a:ea typeface="Times New Roman" pitchFamily="18" charset="0"/>
                  <a:cs typeface="Calibri" pitchFamily="34" charset="0"/>
                </a:rPr>
                <a:t>Та</a:t>
              </a:r>
              <a:r>
                <a:rPr lang="uz-Cyrl-UZ" dirty="0" smtClean="0">
                  <a:latin typeface="Calibri" pitchFamily="34" charset="0"/>
                  <a:ea typeface="Times New Roman" pitchFamily="18" charset="0"/>
                  <a:cs typeface="Calibri" pitchFamily="34" charset="0"/>
                </a:rPr>
                <a:t>ҳлил қилинадиган муаммо</a:t>
              </a:r>
              <a:endParaRPr lang="uz-Cyrl-UZ" sz="2800" dirty="0" smtClean="0">
                <a:cs typeface="Arial" pitchFamily="34" charset="0"/>
              </a:endParaRPr>
            </a:p>
          </p:txBody>
        </p:sp>
        <p:sp>
          <p:nvSpPr>
            <p:cNvPr id="239" name="Line 178"/>
            <p:cNvSpPr>
              <a:spLocks noChangeShapeType="1"/>
            </p:cNvSpPr>
            <p:nvPr/>
          </p:nvSpPr>
          <p:spPr bwMode="auto">
            <a:xfrm flipV="1">
              <a:off x="3750" y="3834"/>
              <a:ext cx="1853" cy="998"/>
            </a:xfrm>
            <a:prstGeom prst="line">
              <a:avLst/>
            </a:prstGeom>
            <a:no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sz="2800"/>
            </a:p>
          </p:txBody>
        </p:sp>
        <p:sp>
          <p:nvSpPr>
            <p:cNvPr id="240" name="Text Box 179"/>
            <p:cNvSpPr txBox="1">
              <a:spLocks noChangeArrowheads="1"/>
            </p:cNvSpPr>
            <p:nvPr/>
          </p:nvSpPr>
          <p:spPr bwMode="auto">
            <a:xfrm>
              <a:off x="2551" y="3834"/>
              <a:ext cx="1497" cy="62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1-ечим</a:t>
              </a:r>
              <a:endParaRPr kumimoji="0" lang="uz-Cyrl-UZ" sz="9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(омил</a:t>
              </a:r>
              <a:r>
                <a:rPr kumimoji="0" lang="uz-Cyrl-UZ" b="0" i="0" u="none" strike="noStrike" cap="none" normalizeH="0" baseline="0" smtClean="0">
                  <a:ln>
                    <a:noFill/>
                  </a:ln>
                  <a:solidFill>
                    <a:schemeClr val="tx1"/>
                  </a:solidFill>
                  <a:effectLst/>
                  <a:latin typeface="Calibri" pitchFamily="34" charset="0"/>
                  <a:ea typeface="Times New Roman" pitchFamily="18" charset="0"/>
                  <a:cs typeface="Calibri" pitchFamily="34" charset="0"/>
                </a:rPr>
                <a:t>)</a:t>
              </a:r>
              <a:endParaRPr kumimoji="0" lang="uz-Cyrl-UZ" sz="2800" b="0" i="0" u="none" strike="noStrike" cap="none" normalizeH="0" baseline="0" smtClean="0">
                <a:ln>
                  <a:noFill/>
                </a:ln>
                <a:solidFill>
                  <a:schemeClr val="tx1"/>
                </a:solidFill>
                <a:effectLst/>
                <a:latin typeface="Arial" pitchFamily="34" charset="0"/>
                <a:cs typeface="Arial" pitchFamily="34" charset="0"/>
              </a:endParaRPr>
            </a:p>
          </p:txBody>
        </p:sp>
        <p:sp>
          <p:nvSpPr>
            <p:cNvPr id="241" name="Text Box 180"/>
            <p:cNvSpPr txBox="1">
              <a:spLocks noChangeArrowheads="1"/>
            </p:cNvSpPr>
            <p:nvPr/>
          </p:nvSpPr>
          <p:spPr bwMode="auto">
            <a:xfrm>
              <a:off x="5385" y="4014"/>
              <a:ext cx="1199" cy="56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3-ечим</a:t>
              </a:r>
              <a:endParaRPr kumimoji="0" lang="uz-Cyrl-UZ"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(омил)</a:t>
              </a:r>
              <a:endParaRPr kumimoji="0" lang="uz-Cyrl-UZ"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uz-Cyrl-UZ"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242" name="Line 181"/>
            <p:cNvSpPr>
              <a:spLocks noChangeShapeType="1"/>
            </p:cNvSpPr>
            <p:nvPr/>
          </p:nvSpPr>
          <p:spPr bwMode="auto">
            <a:xfrm flipV="1">
              <a:off x="6693" y="3834"/>
              <a:ext cx="1853" cy="998"/>
            </a:xfrm>
            <a:prstGeom prst="line">
              <a:avLst/>
            </a:prstGeom>
            <a:no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sz="2800"/>
            </a:p>
          </p:txBody>
        </p:sp>
        <p:sp>
          <p:nvSpPr>
            <p:cNvPr id="243" name="Line 182"/>
            <p:cNvSpPr>
              <a:spLocks noChangeShapeType="1"/>
            </p:cNvSpPr>
            <p:nvPr/>
          </p:nvSpPr>
          <p:spPr bwMode="auto">
            <a:xfrm>
              <a:off x="3750" y="5358"/>
              <a:ext cx="1853" cy="816"/>
            </a:xfrm>
            <a:prstGeom prst="line">
              <a:avLst/>
            </a:prstGeom>
            <a:no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sz="2800"/>
            </a:p>
          </p:txBody>
        </p:sp>
        <p:sp>
          <p:nvSpPr>
            <p:cNvPr id="244" name="Line 183"/>
            <p:cNvSpPr>
              <a:spLocks noChangeShapeType="1"/>
            </p:cNvSpPr>
            <p:nvPr/>
          </p:nvSpPr>
          <p:spPr bwMode="auto">
            <a:xfrm>
              <a:off x="6693" y="5229"/>
              <a:ext cx="1853" cy="765"/>
            </a:xfrm>
            <a:prstGeom prst="line">
              <a:avLst/>
            </a:prstGeom>
            <a:no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sz="2800"/>
            </a:p>
          </p:txBody>
        </p:sp>
        <p:sp>
          <p:nvSpPr>
            <p:cNvPr id="245" name="Line 184"/>
            <p:cNvSpPr>
              <a:spLocks noChangeShapeType="1"/>
            </p:cNvSpPr>
            <p:nvPr/>
          </p:nvSpPr>
          <p:spPr bwMode="auto">
            <a:xfrm>
              <a:off x="3750" y="5145"/>
              <a:ext cx="6867" cy="0"/>
            </a:xfrm>
            <a:prstGeom prst="line">
              <a:avLst/>
            </a:prstGeom>
            <a:no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sz="2800"/>
            </a:p>
          </p:txBody>
        </p:sp>
        <p:sp>
          <p:nvSpPr>
            <p:cNvPr id="246" name="Text Box 185"/>
            <p:cNvSpPr txBox="1">
              <a:spLocks noChangeArrowheads="1"/>
            </p:cNvSpPr>
            <p:nvPr/>
          </p:nvSpPr>
          <p:spPr bwMode="auto">
            <a:xfrm>
              <a:off x="2442" y="5784"/>
              <a:ext cx="1684" cy="57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smtClean="0">
                  <a:ln>
                    <a:noFill/>
                  </a:ln>
                  <a:solidFill>
                    <a:schemeClr val="tx1"/>
                  </a:solidFill>
                  <a:effectLst/>
                  <a:latin typeface="Calibri" pitchFamily="34" charset="0"/>
                  <a:ea typeface="Times New Roman" pitchFamily="18" charset="0"/>
                  <a:cs typeface="Calibri" pitchFamily="34" charset="0"/>
                </a:rPr>
                <a:t>2-ечим</a:t>
              </a:r>
              <a:endParaRPr kumimoji="0" lang="uz-Cyrl-UZ" sz="9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smtClean="0">
                  <a:ln>
                    <a:noFill/>
                  </a:ln>
                  <a:solidFill>
                    <a:schemeClr val="tx1"/>
                  </a:solidFill>
                  <a:effectLst/>
                  <a:latin typeface="Calibri" pitchFamily="34" charset="0"/>
                  <a:ea typeface="Times New Roman" pitchFamily="18" charset="0"/>
                  <a:cs typeface="Calibri" pitchFamily="34" charset="0"/>
                </a:rPr>
                <a:t>(омил)</a:t>
              </a:r>
              <a:endParaRPr kumimoji="0" lang="uz-Cyrl-UZ" sz="9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uz-Cyrl-UZ" sz="2800" b="0" i="0" u="none" strike="noStrike" cap="none" normalizeH="0" baseline="0" smtClean="0">
                <a:ln>
                  <a:noFill/>
                </a:ln>
                <a:solidFill>
                  <a:schemeClr val="tx1"/>
                </a:solidFill>
                <a:effectLst/>
                <a:latin typeface="Arial" pitchFamily="34" charset="0"/>
                <a:cs typeface="Arial" pitchFamily="34" charset="0"/>
              </a:endParaRPr>
            </a:p>
          </p:txBody>
        </p:sp>
        <p:sp>
          <p:nvSpPr>
            <p:cNvPr id="247" name="Text Box 186"/>
            <p:cNvSpPr txBox="1">
              <a:spLocks noChangeArrowheads="1"/>
            </p:cNvSpPr>
            <p:nvPr/>
          </p:nvSpPr>
          <p:spPr bwMode="auto">
            <a:xfrm>
              <a:off x="5385" y="5274"/>
              <a:ext cx="1293" cy="606"/>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smtClean="0">
                  <a:ln>
                    <a:noFill/>
                  </a:ln>
                  <a:solidFill>
                    <a:schemeClr val="tx1"/>
                  </a:solidFill>
                  <a:effectLst/>
                  <a:latin typeface="Calibri" pitchFamily="34" charset="0"/>
                  <a:ea typeface="Times New Roman" pitchFamily="18" charset="0"/>
                  <a:cs typeface="Calibri" pitchFamily="34" charset="0"/>
                </a:rPr>
                <a:t>4-ечим</a:t>
              </a:r>
              <a:endParaRPr kumimoji="0" lang="uz-Cyrl-UZ" sz="9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smtClean="0">
                  <a:ln>
                    <a:noFill/>
                  </a:ln>
                  <a:solidFill>
                    <a:schemeClr val="tx1"/>
                  </a:solidFill>
                  <a:effectLst/>
                  <a:latin typeface="Calibri" pitchFamily="34" charset="0"/>
                  <a:ea typeface="Times New Roman" pitchFamily="18" charset="0"/>
                  <a:cs typeface="Calibri" pitchFamily="34" charset="0"/>
                </a:rPr>
                <a:t>(омил)</a:t>
              </a:r>
              <a:endParaRPr kumimoji="0" lang="uz-Cyrl-UZ" sz="9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uz-Cyrl-UZ" sz="2800" b="0" i="0" u="none" strike="noStrike" cap="none" normalizeH="0" baseline="0" smtClean="0">
                <a:ln>
                  <a:noFill/>
                </a:ln>
                <a:solidFill>
                  <a:schemeClr val="tx1"/>
                </a:solidFill>
                <a:effectLst/>
                <a:latin typeface="Arial" pitchFamily="34" charset="0"/>
                <a:cs typeface="Arial" pitchFamily="34" charset="0"/>
              </a:endParaRPr>
            </a:p>
          </p:txBody>
        </p:sp>
        <p:sp>
          <p:nvSpPr>
            <p:cNvPr id="248" name="Text Box 187"/>
            <p:cNvSpPr txBox="1">
              <a:spLocks noChangeArrowheads="1"/>
            </p:cNvSpPr>
            <p:nvPr/>
          </p:nvSpPr>
          <p:spPr bwMode="auto">
            <a:xfrm>
              <a:off x="8437" y="4078"/>
              <a:ext cx="2056" cy="831"/>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smtClean="0">
                  <a:ln>
                    <a:noFill/>
                  </a:ln>
                  <a:solidFill>
                    <a:schemeClr val="tx1"/>
                  </a:solidFill>
                  <a:effectLst/>
                  <a:latin typeface="Calibri" pitchFamily="34" charset="0"/>
                  <a:ea typeface="Times New Roman" pitchFamily="18" charset="0"/>
                  <a:cs typeface="Calibri" pitchFamily="34" charset="0"/>
                </a:rPr>
                <a:t>5-ечим</a:t>
              </a:r>
              <a:endParaRPr kumimoji="0" lang="uz-Cyrl-UZ" sz="9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smtClean="0">
                  <a:ln>
                    <a:noFill/>
                  </a:ln>
                  <a:solidFill>
                    <a:schemeClr val="tx1"/>
                  </a:solidFill>
                  <a:effectLst/>
                  <a:latin typeface="Calibri" pitchFamily="34" charset="0"/>
                  <a:ea typeface="Times New Roman" pitchFamily="18" charset="0"/>
                  <a:cs typeface="Calibri" pitchFamily="34" charset="0"/>
                </a:rPr>
                <a:t>(омил)</a:t>
              </a:r>
              <a:endParaRPr kumimoji="0" lang="uz-Cyrl-UZ" sz="9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uz-Cyrl-UZ" sz="2800" b="0" i="0" u="none" strike="noStrike" cap="none" normalizeH="0" baseline="0" smtClean="0">
                <a:ln>
                  <a:noFill/>
                </a:ln>
                <a:solidFill>
                  <a:schemeClr val="tx1"/>
                </a:solidFill>
                <a:effectLst/>
                <a:latin typeface="Arial" pitchFamily="34" charset="0"/>
                <a:cs typeface="Arial" pitchFamily="34" charset="0"/>
              </a:endParaRPr>
            </a:p>
          </p:txBody>
        </p:sp>
      </p:grpSp>
      <p:sp>
        <p:nvSpPr>
          <p:cNvPr id="35862" name="Rectangle 22"/>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5085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1"/>
            <a:ext cx="8229600" cy="3143272"/>
          </a:xfrm>
        </p:spPr>
        <p:txBody>
          <a:bodyPr/>
          <a:lstStyle/>
          <a:p>
            <a:r>
              <a:rPr lang="uz-Cyrl-UZ" sz="2400" b="1" dirty="0" smtClean="0"/>
              <a:t>“Bilaman. bilishni xohlayman.  bilib oldim” (BBB) GO</a:t>
            </a:r>
            <a:endParaRPr lang="ru-RU" sz="2400" dirty="0" smtClean="0"/>
          </a:p>
          <a:p>
            <a:pPr>
              <a:buNone/>
            </a:pPr>
            <a:r>
              <a:rPr lang="uz-Cyrl-UZ" sz="2400" dirty="0" smtClean="0"/>
              <a:t>	 GO talabalarga muayyan mavzular bo‘yicha bilimlari darajasini baholay olish imkonini beradi. Uni qo‘llashda talabalar guruh yoki jamoada ishlashlari mumkin. Guruhda ishlashda mashg‘ulot yakunida guruhlar tomonidan bajarilgan ishlar tahlil qilinadi. </a:t>
            </a:r>
            <a:endParaRPr lang="ru-RU" sz="2400" dirty="0" smtClean="0"/>
          </a:p>
          <a:p>
            <a:pPr>
              <a:buNone/>
            </a:pPr>
            <a:r>
              <a:rPr lang="uz-Cyrl-UZ" sz="2400" dirty="0" smtClean="0"/>
              <a:t>	Guruhlar faoliyati quyidagi ko‘rinishda tashkil etilishi mumkin: </a:t>
            </a:r>
            <a:endParaRPr lang="ru-RU" sz="2400" dirty="0" smtClean="0"/>
          </a:p>
        </p:txBody>
      </p:sp>
      <p:grpSp>
        <p:nvGrpSpPr>
          <p:cNvPr id="38919" name="Группа 233"/>
          <p:cNvGrpSpPr>
            <a:grpSpLocks/>
          </p:cNvGrpSpPr>
          <p:nvPr/>
        </p:nvGrpSpPr>
        <p:grpSpPr bwMode="auto">
          <a:xfrm>
            <a:off x="714348" y="4214818"/>
            <a:ext cx="7358114" cy="2214578"/>
            <a:chOff x="1134" y="11394"/>
            <a:chExt cx="9540" cy="2520"/>
          </a:xfrm>
        </p:grpSpPr>
        <p:sp>
          <p:nvSpPr>
            <p:cNvPr id="4" name="AutoShape 201"/>
            <p:cNvSpPr>
              <a:spLocks noChangeArrowheads="1"/>
            </p:cNvSpPr>
            <p:nvPr/>
          </p:nvSpPr>
          <p:spPr bwMode="auto">
            <a:xfrm>
              <a:off x="1134" y="12114"/>
              <a:ext cx="5220" cy="1800"/>
            </a:xfrm>
            <a:prstGeom prst="roundRect">
              <a:avLst>
                <a:gd name="adj" fmla="val 16667"/>
              </a:avLst>
            </a:prstGeom>
            <a:solidFill>
              <a:schemeClr val="tx2">
                <a:lumMod val="40000"/>
                <a:lumOff val="60000"/>
              </a:schemeClr>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Calibri" pitchFamily="34" charset="0"/>
                  <a:cs typeface="Arial" pitchFamily="34" charset="0"/>
                </a:rPr>
                <a:t>Ҳар бир гуруҳ умумий схема асосида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Calibri" pitchFamily="34" charset="0"/>
                  <a:cs typeface="Arial" pitchFamily="34" charset="0"/>
                </a:rPr>
                <a:t>ўқитувчи томонидан берилган топшириқларни </a:t>
              </a:r>
              <a:endParaRPr kumimoji="0" lang="uz-Cyrl-UZ" sz="1600" b="0" i="0" u="none" strike="noStrike" cap="none" normalizeH="0" baseline="0" dirty="0" smtClean="0">
                <a:ln>
                  <a:noFill/>
                </a:ln>
                <a:solidFill>
                  <a:schemeClr val="tx1"/>
                </a:solidFill>
                <a:effectLst/>
                <a:latin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Calibri" pitchFamily="34" charset="0"/>
                  <a:cs typeface="Arial" pitchFamily="34" charset="0"/>
                </a:rPr>
                <a:t>бажаради; машғулот якунида лойиҳа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Calibri" pitchFamily="34" charset="0"/>
                  <a:cs typeface="Arial" pitchFamily="34" charset="0"/>
                </a:rPr>
                <a:t>бандлари бўйича гуруҳларнинг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Calibri" pitchFamily="34" charset="0"/>
                  <a:cs typeface="Arial" pitchFamily="34" charset="0"/>
                </a:rPr>
                <a:t>муносабатлари умумлаштирилади</a:t>
              </a:r>
              <a:endParaRPr kumimoji="0" lang="ru-RU"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AutoShape 202"/>
            <p:cNvSpPr>
              <a:spLocks noChangeArrowheads="1"/>
            </p:cNvSpPr>
            <p:nvPr/>
          </p:nvSpPr>
          <p:spPr bwMode="auto">
            <a:xfrm>
              <a:off x="6534" y="12114"/>
              <a:ext cx="4140" cy="1800"/>
            </a:xfrm>
            <a:prstGeom prst="roundRect">
              <a:avLst>
                <a:gd name="adj" fmla="val 16667"/>
              </a:avLst>
            </a:prstGeom>
            <a:solidFill>
              <a:schemeClr val="tx2">
                <a:lumMod val="40000"/>
                <a:lumOff val="60000"/>
              </a:schemeClr>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Times New Roman" pitchFamily="18" charset="0"/>
                  <a:cs typeface="Arial" pitchFamily="34" charset="0"/>
                </a:rPr>
                <a:t>Гуруҳлар умумий схеманинг алоҳида бандлари бўйича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Times New Roman" pitchFamily="18" charset="0"/>
                  <a:cs typeface="Arial" pitchFamily="34" charset="0"/>
                </a:rPr>
                <a:t>ўқитувчи томонидан берилган топшириқларни бажариб,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Times New Roman" pitchFamily="18" charset="0"/>
                  <a:cs typeface="Arial" pitchFamily="34" charset="0"/>
                </a:rPr>
                <a:t>ғояларни умумлаштиради</a:t>
              </a:r>
              <a:endParaRPr kumimoji="0" lang="ru-RU"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AutoShape 203"/>
            <p:cNvSpPr>
              <a:spLocks noChangeArrowheads="1"/>
            </p:cNvSpPr>
            <p:nvPr/>
          </p:nvSpPr>
          <p:spPr bwMode="auto">
            <a:xfrm>
              <a:off x="4194" y="11394"/>
              <a:ext cx="4135" cy="953"/>
            </a:xfrm>
            <a:custGeom>
              <a:avLst/>
              <a:gdLst>
                <a:gd name="T0" fmla="*/ 2067 w 21600"/>
                <a:gd name="T1" fmla="*/ 0 h 21600"/>
                <a:gd name="T2" fmla="*/ 517 w 21600"/>
                <a:gd name="T3" fmla="*/ 477 h 21600"/>
                <a:gd name="T4" fmla="*/ 2067 w 21600"/>
                <a:gd name="T5" fmla="*/ 238 h 21600"/>
                <a:gd name="T6" fmla="*/ 4652 w 21600"/>
                <a:gd name="T7" fmla="*/ 477 h 21600"/>
                <a:gd name="T8" fmla="*/ 3618 w 21600"/>
                <a:gd name="T9" fmla="*/ 715 h 21600"/>
                <a:gd name="T10" fmla="*/ 2584 w 21600"/>
                <a:gd name="T11" fmla="*/ 477 h 21600"/>
                <a:gd name="T12" fmla="*/ 0 60000 65536"/>
                <a:gd name="T13" fmla="*/ 0 60000 65536"/>
                <a:gd name="T14" fmla="*/ 0 60000 65536"/>
                <a:gd name="T15" fmla="*/ 0 60000 65536"/>
                <a:gd name="T16" fmla="*/ 0 60000 65536"/>
                <a:gd name="T17" fmla="*/ 0 60000 65536"/>
                <a:gd name="T18" fmla="*/ 3166 w 21600"/>
                <a:gd name="T19" fmla="*/ 3173 h 21600"/>
                <a:gd name="T20" fmla="*/ 18434 w 21600"/>
                <a:gd name="T21" fmla="*/ 1842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EEC5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grpSp>
    </p:spTree>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1000108"/>
            <a:ext cx="8229600" cy="1614485"/>
          </a:xfrm>
        </p:spPr>
        <p:txBody>
          <a:bodyPr/>
          <a:lstStyle/>
          <a:p>
            <a:pPr algn="ctr"/>
            <a:r>
              <a:rPr lang="uz-Cyrl-UZ" sz="2800" dirty="0" smtClean="0">
                <a:solidFill>
                  <a:srgbClr val="FF0000"/>
                </a:solidFill>
                <a:latin typeface="Times New Roman" pitchFamily="18" charset="0"/>
                <a:cs typeface="Times New Roman" pitchFamily="18" charset="0"/>
              </a:rPr>
              <a:t>O‘quv faoliyati bevosita yozuv taxtasi yoki ish qog‘ozida o‘z aksini topgan quyidagi sxema asosida tashkil etiladi:</a:t>
            </a:r>
            <a:endParaRPr lang="ru-RU" sz="2800" dirty="0" smtClean="0">
              <a:solidFill>
                <a:srgbClr val="FF0000"/>
              </a:solidFill>
              <a:latin typeface="Times New Roman" pitchFamily="18" charset="0"/>
              <a:cs typeface="Times New Roman" pitchFamily="18" charset="0"/>
            </a:endParaRPr>
          </a:p>
        </p:txBody>
      </p:sp>
      <p:graphicFrame>
        <p:nvGraphicFramePr>
          <p:cNvPr id="5" name="Таблица 4"/>
          <p:cNvGraphicFramePr>
            <a:graphicFrameLocks noGrp="1"/>
          </p:cNvGraphicFramePr>
          <p:nvPr/>
        </p:nvGraphicFramePr>
        <p:xfrm>
          <a:off x="571472" y="2643183"/>
          <a:ext cx="7715305" cy="1101285"/>
        </p:xfrm>
        <a:graphic>
          <a:graphicData uri="http://schemas.openxmlformats.org/drawingml/2006/table">
            <a:tbl>
              <a:tblPr/>
              <a:tblGrid>
                <a:gridCol w="2492513"/>
                <a:gridCol w="2579856"/>
                <a:gridCol w="2642936"/>
              </a:tblGrid>
              <a:tr h="367095">
                <a:tc>
                  <a:txBody>
                    <a:bodyPr/>
                    <a:lstStyle/>
                    <a:p>
                      <a:pPr indent="450215" algn="just">
                        <a:lnSpc>
                          <a:spcPct val="115000"/>
                        </a:lnSpc>
                        <a:spcAft>
                          <a:spcPts val="0"/>
                        </a:spcAft>
                      </a:pPr>
                      <a:r>
                        <a:rPr lang="ru-RU" sz="1200" b="1" dirty="0" err="1">
                          <a:latin typeface="Times New Roman"/>
                          <a:ea typeface="Times New Roman"/>
                          <a:cs typeface="Times New Roman"/>
                        </a:rPr>
                        <a:t>Bilaman</a:t>
                      </a:r>
                      <a:endParaRPr lang="ru-RU" sz="11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indent="450215" algn="just">
                        <a:lnSpc>
                          <a:spcPct val="115000"/>
                        </a:lnSpc>
                        <a:spcAft>
                          <a:spcPts val="0"/>
                        </a:spcAft>
                      </a:pPr>
                      <a:r>
                        <a:rPr lang="ru-RU" sz="1200" b="1" dirty="0" err="1">
                          <a:latin typeface="Times New Roman"/>
                          <a:ea typeface="Times New Roman"/>
                          <a:cs typeface="Times New Roman"/>
                        </a:rPr>
                        <a:t>Bilishni</a:t>
                      </a:r>
                      <a:r>
                        <a:rPr lang="ru-RU" sz="1200" b="1" dirty="0">
                          <a:latin typeface="Times New Roman"/>
                          <a:ea typeface="Times New Roman"/>
                          <a:cs typeface="Times New Roman"/>
                        </a:rPr>
                        <a:t> </a:t>
                      </a:r>
                      <a:r>
                        <a:rPr lang="ru-RU" sz="1200" b="1" dirty="0" err="1">
                          <a:latin typeface="Times New Roman"/>
                          <a:ea typeface="Times New Roman"/>
                          <a:cs typeface="Times New Roman"/>
                        </a:rPr>
                        <a:t>xohlayman</a:t>
                      </a:r>
                      <a:endParaRPr lang="ru-RU" sz="11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indent="450215" algn="just">
                        <a:lnSpc>
                          <a:spcPct val="115000"/>
                        </a:lnSpc>
                        <a:spcAft>
                          <a:spcPts val="0"/>
                        </a:spcAft>
                      </a:pPr>
                      <a:r>
                        <a:rPr lang="ru-RU" sz="1200" b="1" dirty="0" err="1">
                          <a:latin typeface="Times New Roman"/>
                          <a:ea typeface="Times New Roman"/>
                          <a:cs typeface="Times New Roman"/>
                        </a:rPr>
                        <a:t>Bilib</a:t>
                      </a:r>
                      <a:r>
                        <a:rPr lang="ru-RU" sz="1200" b="1" dirty="0">
                          <a:latin typeface="Times New Roman"/>
                          <a:ea typeface="Times New Roman"/>
                          <a:cs typeface="Times New Roman"/>
                        </a:rPr>
                        <a:t> </a:t>
                      </a:r>
                      <a:r>
                        <a:rPr lang="ru-RU" sz="1200" b="1" dirty="0" err="1">
                          <a:latin typeface="Times New Roman"/>
                          <a:ea typeface="Times New Roman"/>
                          <a:cs typeface="Times New Roman"/>
                        </a:rPr>
                        <a:t>oldim</a:t>
                      </a:r>
                      <a:endParaRPr lang="ru-RU" sz="11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367095">
                <a:tc>
                  <a:txBody>
                    <a:bodyPr/>
                    <a:lstStyle/>
                    <a:p>
                      <a:pPr indent="450215" algn="just">
                        <a:lnSpc>
                          <a:spcPct val="115000"/>
                        </a:lnSpc>
                        <a:spcAft>
                          <a:spcPts val="0"/>
                        </a:spcAft>
                      </a:pPr>
                      <a:endParaRPr lang="ru-RU" sz="12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indent="450215" algn="just">
                        <a:lnSpc>
                          <a:spcPct val="115000"/>
                        </a:lnSpc>
                        <a:spcAft>
                          <a:spcPts val="0"/>
                        </a:spcAft>
                      </a:pPr>
                      <a:endParaRPr lang="ru-RU" sz="12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indent="450215" algn="just">
                        <a:lnSpc>
                          <a:spcPct val="115000"/>
                        </a:lnSpc>
                        <a:spcAft>
                          <a:spcPts val="0"/>
                        </a:spcAft>
                      </a:pPr>
                      <a:endParaRPr lang="ru-RU" sz="12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367095">
                <a:tc>
                  <a:txBody>
                    <a:bodyPr/>
                    <a:lstStyle/>
                    <a:p>
                      <a:pPr indent="450215" algn="just">
                        <a:lnSpc>
                          <a:spcPct val="115000"/>
                        </a:lnSpc>
                        <a:spcAft>
                          <a:spcPts val="0"/>
                        </a:spcAft>
                      </a:pP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indent="450215" algn="just">
                        <a:lnSpc>
                          <a:spcPct val="115000"/>
                        </a:lnSpc>
                        <a:spcAft>
                          <a:spcPts val="0"/>
                        </a:spcAft>
                      </a:pP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indent="450215" algn="just">
                        <a:lnSpc>
                          <a:spcPct val="115000"/>
                        </a:lnSpc>
                        <a:spcAft>
                          <a:spcPts val="0"/>
                        </a:spcAft>
                      </a:pPr>
                      <a:endParaRPr lang="ru-RU" sz="12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bl>
          </a:graphicData>
        </a:graphic>
      </p:graphicFrame>
      <p:grpSp>
        <p:nvGrpSpPr>
          <p:cNvPr id="39938" name="Группа 227"/>
          <p:cNvGrpSpPr>
            <a:grpSpLocks/>
          </p:cNvGrpSpPr>
          <p:nvPr/>
        </p:nvGrpSpPr>
        <p:grpSpPr bwMode="auto">
          <a:xfrm>
            <a:off x="571472" y="3929066"/>
            <a:ext cx="8001056" cy="2500330"/>
            <a:chOff x="1674" y="3324"/>
            <a:chExt cx="8820" cy="2670"/>
          </a:xfrm>
        </p:grpSpPr>
        <p:sp>
          <p:nvSpPr>
            <p:cNvPr id="228" name="AutoShape 205"/>
            <p:cNvSpPr>
              <a:spLocks noChangeArrowheads="1"/>
            </p:cNvSpPr>
            <p:nvPr/>
          </p:nvSpPr>
          <p:spPr bwMode="auto">
            <a:xfrm>
              <a:off x="1674" y="3324"/>
              <a:ext cx="6480" cy="838"/>
            </a:xfrm>
            <a:prstGeom prst="roundRect">
              <a:avLst>
                <a:gd name="adj" fmla="val 16667"/>
              </a:avLst>
            </a:prstGeom>
            <a:solidFill>
              <a:srgbClr val="EEC5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b="0" i="0" u="none" strike="noStrike" cap="none" normalizeH="0" baseline="0" dirty="0" smtClean="0">
                  <a:ln>
                    <a:noFill/>
                  </a:ln>
                  <a:solidFill>
                    <a:schemeClr val="tx1"/>
                  </a:solidFill>
                  <a:effectLst/>
                  <a:latin typeface="Calibri" pitchFamily="34" charset="0"/>
                  <a:cs typeface="Arial" pitchFamily="34" charset="0"/>
                </a:rPr>
                <a:t>Талаба</a:t>
              </a:r>
              <a:r>
                <a:rPr kumimoji="0" lang="ru-RU" b="0" i="0" u="none" strike="noStrike" cap="none" normalizeH="0" baseline="0" dirty="0" err="1" smtClean="0">
                  <a:ln>
                    <a:noFill/>
                  </a:ln>
                  <a:solidFill>
                    <a:schemeClr val="tx1"/>
                  </a:solidFill>
                  <a:effectLst/>
                  <a:latin typeface="Calibri" pitchFamily="34" charset="0"/>
                  <a:cs typeface="Arial" pitchFamily="34" charset="0"/>
                </a:rPr>
                <a:t>ларнинг</a:t>
              </a:r>
              <a:r>
                <a:rPr kumimoji="0" lang="ru-RU" b="0" i="0" u="none" strike="noStrike" cap="none" normalizeH="0" baseline="0" dirty="0" smtClean="0">
                  <a:ln>
                    <a:noFill/>
                  </a:ln>
                  <a:solidFill>
                    <a:schemeClr val="tx1"/>
                  </a:solidFill>
                  <a:effectLst/>
                  <a:latin typeface="Calibri" pitchFamily="34" charset="0"/>
                  <a:cs typeface="Arial" pitchFamily="34" charset="0"/>
                </a:rPr>
                <a:t> </a:t>
              </a:r>
              <a:r>
                <a:rPr kumimoji="0" lang="ru-RU" b="0" i="0" u="none" strike="noStrike" cap="none" normalizeH="0" baseline="0" dirty="0" err="1" smtClean="0">
                  <a:ln>
                    <a:noFill/>
                  </a:ln>
                  <a:solidFill>
                    <a:schemeClr val="tx1"/>
                  </a:solidFill>
                  <a:effectLst/>
                  <a:latin typeface="Calibri" pitchFamily="34" charset="0"/>
                  <a:cs typeface="Arial" pitchFamily="34" charset="0"/>
                </a:rPr>
                <a:t>ўрганилиши</a:t>
              </a:r>
              <a:r>
                <a:rPr kumimoji="0" lang="ru-RU" b="0" i="0" u="none" strike="noStrike" cap="none" normalizeH="0" baseline="0" dirty="0" smtClean="0">
                  <a:ln>
                    <a:noFill/>
                  </a:ln>
                  <a:solidFill>
                    <a:schemeClr val="tx1"/>
                  </a:solidFill>
                  <a:effectLst/>
                  <a:latin typeface="Calibri" pitchFamily="34" charset="0"/>
                  <a:cs typeface="Arial" pitchFamily="34" charset="0"/>
                </a:rPr>
                <a:t> </a:t>
              </a:r>
              <a:r>
                <a:rPr kumimoji="0" lang="ru-RU" b="0" i="0" u="none" strike="noStrike" cap="none" normalizeH="0" baseline="0" dirty="0" err="1" smtClean="0">
                  <a:ln>
                    <a:noFill/>
                  </a:ln>
                  <a:solidFill>
                    <a:schemeClr val="tx1"/>
                  </a:solidFill>
                  <a:effectLst/>
                  <a:latin typeface="Calibri" pitchFamily="34" charset="0"/>
                  <a:cs typeface="Arial" pitchFamily="34" charset="0"/>
                </a:rPr>
                <a:t>режалаштирилаётган</a:t>
              </a:r>
              <a:r>
                <a:rPr kumimoji="0" lang="ru-RU" b="0" i="0" u="none" strike="noStrike" cap="none" normalizeH="0" baseline="0" dirty="0" smtClean="0">
                  <a:ln>
                    <a:noFill/>
                  </a:ln>
                  <a:solidFill>
                    <a:schemeClr val="tx1"/>
                  </a:solidFill>
                  <a:effectLst/>
                  <a:latin typeface="Calibri" pitchFamily="34" charset="0"/>
                  <a:cs typeface="Arial" pitchFamily="34" charset="0"/>
                </a:rPr>
                <a:t> </a:t>
              </a:r>
              <a:r>
                <a:rPr kumimoji="0" lang="ru-RU" b="0" i="0" u="none" strike="noStrike" cap="none" normalizeH="0" baseline="0" dirty="0" err="1" smtClean="0">
                  <a:ln>
                    <a:noFill/>
                  </a:ln>
                  <a:solidFill>
                    <a:schemeClr val="tx1"/>
                  </a:solidFill>
                  <a:effectLst/>
                  <a:latin typeface="Calibri" pitchFamily="34" charset="0"/>
                  <a:cs typeface="Arial" pitchFamily="34" charset="0"/>
                </a:rPr>
                <a:t>мавзу</a:t>
              </a:r>
              <a:r>
                <a:rPr kumimoji="0" lang="ru-RU" b="0" i="0" u="none" strike="noStrike" cap="none" normalizeH="0" baseline="0" dirty="0" smtClean="0">
                  <a:ln>
                    <a:noFill/>
                  </a:ln>
                  <a:solidFill>
                    <a:schemeClr val="tx1"/>
                  </a:solidFill>
                  <a:effectLst/>
                  <a:latin typeface="Calibri" pitchFamily="34" charset="0"/>
                  <a:cs typeface="Arial" pitchFamily="34" charset="0"/>
                </a:rPr>
                <a:t> </a:t>
              </a:r>
              <a:r>
                <a:rPr kumimoji="0" lang="ru-RU" b="0" i="0" u="none" strike="noStrike" cap="none" normalizeH="0" baseline="0" dirty="0" err="1" smtClean="0">
                  <a:ln>
                    <a:noFill/>
                  </a:ln>
                  <a:solidFill>
                    <a:schemeClr val="tx1"/>
                  </a:solidFill>
                  <a:effectLst/>
                  <a:latin typeface="Calibri" pitchFamily="34" charset="0"/>
                  <a:cs typeface="Arial" pitchFamily="34" charset="0"/>
                </a:rPr>
                <a:t>бўйича</a:t>
              </a:r>
              <a:r>
                <a:rPr kumimoji="0" lang="ru-RU" b="0" i="0" u="none" strike="noStrike" cap="none" normalizeH="0" baseline="0" dirty="0" smtClean="0">
                  <a:ln>
                    <a:noFill/>
                  </a:ln>
                  <a:solidFill>
                    <a:schemeClr val="tx1"/>
                  </a:solidFill>
                  <a:effectLst/>
                  <a:latin typeface="Calibri" pitchFamily="34" charset="0"/>
                  <a:cs typeface="Arial" pitchFamily="34" charset="0"/>
                </a:rPr>
                <a:t> </a:t>
              </a:r>
              <a:r>
                <a:rPr kumimoji="0" lang="ru-RU" b="0" i="0" u="none" strike="noStrike" cap="none" normalizeH="0" baseline="0" dirty="0" err="1" smtClean="0">
                  <a:ln>
                    <a:noFill/>
                  </a:ln>
                  <a:solidFill>
                    <a:schemeClr val="tx1"/>
                  </a:solidFill>
                  <a:effectLst/>
                  <a:latin typeface="Calibri" pitchFamily="34" charset="0"/>
                  <a:cs typeface="Arial" pitchFamily="34" charset="0"/>
                </a:rPr>
                <a:t>тушунчаларга</a:t>
              </a:r>
              <a:r>
                <a:rPr kumimoji="0" lang="ru-RU" b="0" i="0" u="none" strike="noStrike" cap="none" normalizeH="0" baseline="0" dirty="0" smtClean="0">
                  <a:ln>
                    <a:noFill/>
                  </a:ln>
                  <a:solidFill>
                    <a:schemeClr val="tx1"/>
                  </a:solidFill>
                  <a:effectLst/>
                  <a:latin typeface="Calibri" pitchFamily="34" charset="0"/>
                  <a:cs typeface="Arial" pitchFamily="34" charset="0"/>
                </a:rPr>
                <a:t> </a:t>
              </a:r>
              <a:r>
                <a:rPr kumimoji="0" lang="ru-RU" b="0" i="0" u="none" strike="noStrike" cap="none" normalizeH="0" baseline="0" dirty="0" err="1" smtClean="0">
                  <a:ln>
                    <a:noFill/>
                  </a:ln>
                  <a:solidFill>
                    <a:schemeClr val="tx1"/>
                  </a:solidFill>
                  <a:effectLst/>
                  <a:latin typeface="Calibri" pitchFamily="34" charset="0"/>
                  <a:cs typeface="Arial" pitchFamily="34" charset="0"/>
                </a:rPr>
                <a:t>эгалик</a:t>
              </a:r>
              <a:r>
                <a:rPr kumimoji="0" lang="ru-RU" b="0" i="0" u="none" strike="noStrike" cap="none" normalizeH="0" baseline="0" dirty="0" smtClean="0">
                  <a:ln>
                    <a:noFill/>
                  </a:ln>
                  <a:solidFill>
                    <a:schemeClr val="tx1"/>
                  </a:solidFill>
                  <a:effectLst/>
                  <a:latin typeface="Calibri" pitchFamily="34" charset="0"/>
                  <a:cs typeface="Arial" pitchFamily="34" charset="0"/>
                </a:rPr>
                <a:t> </a:t>
              </a:r>
              <a:r>
                <a:rPr kumimoji="0" lang="ru-RU" b="0" i="0" u="none" strike="noStrike" cap="none" normalizeH="0" baseline="0" dirty="0" err="1" smtClean="0">
                  <a:ln>
                    <a:noFill/>
                  </a:ln>
                  <a:solidFill>
                    <a:schemeClr val="tx1"/>
                  </a:solidFill>
                  <a:effectLst/>
                  <a:latin typeface="Calibri" pitchFamily="34" charset="0"/>
                  <a:cs typeface="Arial" pitchFamily="34" charset="0"/>
                </a:rPr>
                <a:t>даражалари</a:t>
              </a:r>
              <a:r>
                <a:rPr kumimoji="0" lang="ru-RU" b="0" i="0" u="none" strike="noStrike" cap="none" normalizeH="0" baseline="0" dirty="0" smtClean="0">
                  <a:ln>
                    <a:noFill/>
                  </a:ln>
                  <a:solidFill>
                    <a:schemeClr val="tx1"/>
                  </a:solidFill>
                  <a:effectLst/>
                  <a:latin typeface="Calibri" pitchFamily="34" charset="0"/>
                  <a:cs typeface="Arial" pitchFamily="34" charset="0"/>
                </a:rPr>
                <a:t> </a:t>
              </a:r>
              <a:r>
                <a:rPr kumimoji="0" lang="ru-RU" b="0" i="0" u="none" strike="noStrike" cap="none" normalizeH="0" baseline="0" dirty="0" err="1" smtClean="0">
                  <a:ln>
                    <a:noFill/>
                  </a:ln>
                  <a:solidFill>
                    <a:schemeClr val="tx1"/>
                  </a:solidFill>
                  <a:effectLst/>
                  <a:latin typeface="Calibri" pitchFamily="34" charset="0"/>
                  <a:cs typeface="Arial" pitchFamily="34" charset="0"/>
                </a:rPr>
                <a:t>аниқланади</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229" name="AutoShape 206"/>
            <p:cNvSpPr>
              <a:spLocks noChangeArrowheads="1"/>
            </p:cNvSpPr>
            <p:nvPr/>
          </p:nvSpPr>
          <p:spPr bwMode="auto">
            <a:xfrm>
              <a:off x="1674" y="4330"/>
              <a:ext cx="7560" cy="838"/>
            </a:xfrm>
            <a:prstGeom prst="roundRect">
              <a:avLst>
                <a:gd name="adj" fmla="val 16667"/>
              </a:avLst>
            </a:prstGeom>
            <a:solidFill>
              <a:srgbClr val="EEC5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uz-Cyrl-UZ" b="0" i="0" u="none" strike="noStrike" cap="none" normalizeH="0" baseline="0" dirty="0" smtClean="0">
                  <a:ln>
                    <a:noFill/>
                  </a:ln>
                  <a:solidFill>
                    <a:schemeClr val="tx1"/>
                  </a:solidFill>
                  <a:effectLst/>
                  <a:latin typeface="Calibri" pitchFamily="34" charset="0"/>
                  <a:cs typeface="Arial" pitchFamily="34" charset="0"/>
                </a:rPr>
                <a:t>Талаба</a:t>
              </a:r>
              <a:r>
                <a:rPr kumimoji="0" lang="ru-RU" b="0" i="0" u="none" strike="noStrike" cap="none" normalizeH="0" baseline="0" dirty="0" err="1" smtClean="0">
                  <a:ln>
                    <a:noFill/>
                  </a:ln>
                  <a:solidFill>
                    <a:schemeClr val="tx1"/>
                  </a:solidFill>
                  <a:effectLst/>
                  <a:latin typeface="Calibri" pitchFamily="34" charset="0"/>
                  <a:cs typeface="Arial" pitchFamily="34" charset="0"/>
                </a:rPr>
                <a:t>ларнинг</a:t>
              </a:r>
              <a:r>
                <a:rPr kumimoji="0" lang="ru-RU" b="0" i="0" u="none" strike="noStrike" cap="none" normalizeH="0" baseline="0" dirty="0" smtClean="0">
                  <a:ln>
                    <a:noFill/>
                  </a:ln>
                  <a:solidFill>
                    <a:schemeClr val="tx1"/>
                  </a:solidFill>
                  <a:effectLst/>
                  <a:latin typeface="Calibri" pitchFamily="34" charset="0"/>
                  <a:cs typeface="Arial" pitchFamily="34" charset="0"/>
                </a:rPr>
                <a:t> </a:t>
              </a:r>
              <a:r>
                <a:rPr kumimoji="0" lang="ru-RU" b="0" i="0" u="none" strike="noStrike" cap="none" normalizeH="0" baseline="0" dirty="0" err="1" smtClean="0">
                  <a:ln>
                    <a:noFill/>
                  </a:ln>
                  <a:solidFill>
                    <a:schemeClr val="tx1"/>
                  </a:solidFill>
                  <a:effectLst/>
                  <a:latin typeface="Calibri" pitchFamily="34" charset="0"/>
                  <a:cs typeface="Arial" pitchFamily="34" charset="0"/>
                </a:rPr>
                <a:t>мавзу</a:t>
              </a:r>
              <a:r>
                <a:rPr kumimoji="0" lang="ru-RU" b="0" i="0" u="none" strike="noStrike" cap="none" normalizeH="0" baseline="0" dirty="0" smtClean="0">
                  <a:ln>
                    <a:noFill/>
                  </a:ln>
                  <a:solidFill>
                    <a:schemeClr val="tx1"/>
                  </a:solidFill>
                  <a:effectLst/>
                  <a:latin typeface="Calibri" pitchFamily="34" charset="0"/>
                  <a:cs typeface="Arial" pitchFamily="34" charset="0"/>
                </a:rPr>
                <a:t> </a:t>
              </a:r>
              <a:r>
                <a:rPr kumimoji="0" lang="ru-RU" b="0" i="0" u="none" strike="noStrike" cap="none" normalizeH="0" baseline="0" dirty="0" err="1" smtClean="0">
                  <a:ln>
                    <a:noFill/>
                  </a:ln>
                  <a:solidFill>
                    <a:schemeClr val="tx1"/>
                  </a:solidFill>
                  <a:effectLst/>
                  <a:latin typeface="Calibri" pitchFamily="34" charset="0"/>
                  <a:cs typeface="Arial" pitchFamily="34" charset="0"/>
                </a:rPr>
                <a:t>бўйича</a:t>
              </a:r>
              <a:r>
                <a:rPr kumimoji="0" lang="ru-RU" b="0" i="0" u="none" strike="noStrike" cap="none" normalizeH="0" baseline="0" dirty="0" smtClean="0">
                  <a:ln>
                    <a:noFill/>
                  </a:ln>
                  <a:solidFill>
                    <a:schemeClr val="tx1"/>
                  </a:solidFill>
                  <a:effectLst/>
                  <a:latin typeface="Calibri" pitchFamily="34" charset="0"/>
                  <a:cs typeface="Arial" pitchFamily="34" charset="0"/>
                </a:rPr>
                <a:t> </a:t>
              </a:r>
              <a:r>
                <a:rPr kumimoji="0" lang="ru-RU" b="0" i="0" u="none" strike="noStrike" cap="none" normalizeH="0" baseline="0" dirty="0" err="1" smtClean="0">
                  <a:ln>
                    <a:noFill/>
                  </a:ln>
                  <a:solidFill>
                    <a:schemeClr val="tx1"/>
                  </a:solidFill>
                  <a:effectLst/>
                  <a:latin typeface="Calibri" pitchFamily="34" charset="0"/>
                  <a:cs typeface="Arial" pitchFamily="34" charset="0"/>
                </a:rPr>
                <a:t>мавжуд</a:t>
              </a:r>
              <a:r>
                <a:rPr kumimoji="0" lang="ru-RU" b="0" i="0" u="none" strike="noStrike" cap="none" normalizeH="0" baseline="0" dirty="0" smtClean="0">
                  <a:ln>
                    <a:noFill/>
                  </a:ln>
                  <a:solidFill>
                    <a:schemeClr val="tx1"/>
                  </a:solidFill>
                  <a:effectLst/>
                  <a:latin typeface="Calibri" pitchFamily="34" charset="0"/>
                  <a:cs typeface="Arial" pitchFamily="34" charset="0"/>
                </a:rPr>
                <a:t> </a:t>
              </a:r>
              <a:r>
                <a:rPr kumimoji="0" lang="ru-RU" b="0" i="0" u="none" strike="noStrike" cap="none" normalizeH="0" baseline="0" dirty="0" err="1" smtClean="0">
                  <a:ln>
                    <a:noFill/>
                  </a:ln>
                  <a:solidFill>
                    <a:schemeClr val="tx1"/>
                  </a:solidFill>
                  <a:effectLst/>
                  <a:latin typeface="Calibri" pitchFamily="34" charset="0"/>
                  <a:cs typeface="Arial" pitchFamily="34" charset="0"/>
                </a:rPr>
                <a:t>билимларини</a:t>
              </a:r>
              <a:r>
                <a:rPr kumimoji="0" lang="ru-RU" b="0" i="0" u="none" strike="noStrike" cap="none" normalizeH="0" baseline="0" dirty="0" smtClean="0">
                  <a:ln>
                    <a:noFill/>
                  </a:ln>
                  <a:solidFill>
                    <a:schemeClr val="tx1"/>
                  </a:solidFill>
                  <a:effectLst/>
                  <a:latin typeface="Calibri" pitchFamily="34" charset="0"/>
                  <a:cs typeface="Arial" pitchFamily="34" charset="0"/>
                </a:rPr>
                <a:t> </a:t>
              </a:r>
              <a:endParaRPr kumimoji="0" lang="uz-Cyrl-UZ" b="0" i="0" u="none" strike="noStrike" cap="none" normalizeH="0" baseline="0" dirty="0" smtClean="0">
                <a:ln>
                  <a:noFill/>
                </a:ln>
                <a:solidFill>
                  <a:schemeClr val="tx1"/>
                </a:solidFill>
                <a:effectLst/>
                <a:latin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ts val="0"/>
                </a:spcAft>
                <a:buClrTx/>
                <a:buSzTx/>
                <a:buFontTx/>
                <a:buNone/>
                <a:tabLst/>
              </a:pPr>
              <a:r>
                <a:rPr kumimoji="0" lang="ru-RU" b="0" i="0" u="none" strike="noStrike" cap="none" normalizeH="0" baseline="0" dirty="0" err="1" smtClean="0">
                  <a:ln>
                    <a:noFill/>
                  </a:ln>
                  <a:solidFill>
                    <a:schemeClr val="tx1"/>
                  </a:solidFill>
                  <a:effectLst/>
                  <a:latin typeface="Calibri" pitchFamily="34" charset="0"/>
                  <a:cs typeface="Arial" pitchFamily="34" charset="0"/>
                </a:rPr>
                <a:t>бойитишга</a:t>
              </a:r>
              <a:r>
                <a:rPr kumimoji="0" lang="ru-RU" b="0" i="0" u="none" strike="noStrike" cap="none" normalizeH="0" baseline="0" dirty="0" smtClean="0">
                  <a:ln>
                    <a:noFill/>
                  </a:ln>
                  <a:solidFill>
                    <a:schemeClr val="tx1"/>
                  </a:solidFill>
                  <a:effectLst/>
                  <a:latin typeface="Calibri" pitchFamily="34" charset="0"/>
                  <a:cs typeface="Arial" pitchFamily="34" charset="0"/>
                </a:rPr>
                <a:t> </a:t>
              </a:r>
              <a:r>
                <a:rPr kumimoji="0" lang="ru-RU" b="0" i="0" u="none" strike="noStrike" cap="none" normalizeH="0" baseline="0" dirty="0" err="1" smtClean="0">
                  <a:ln>
                    <a:noFill/>
                  </a:ln>
                  <a:solidFill>
                    <a:schemeClr val="tx1"/>
                  </a:solidFill>
                  <a:effectLst/>
                  <a:latin typeface="Calibri" pitchFamily="34" charset="0"/>
                  <a:cs typeface="Arial" pitchFamily="34" charset="0"/>
                </a:rPr>
                <a:t>бўлган</a:t>
              </a:r>
              <a:r>
                <a:rPr kumimoji="0" lang="ru-RU" b="0" i="0" u="none" strike="noStrike" cap="none" normalizeH="0" baseline="0" dirty="0" smtClean="0">
                  <a:ln>
                    <a:noFill/>
                  </a:ln>
                  <a:solidFill>
                    <a:schemeClr val="tx1"/>
                  </a:solidFill>
                  <a:effectLst/>
                  <a:latin typeface="Calibri" pitchFamily="34" charset="0"/>
                  <a:cs typeface="Arial" pitchFamily="34" charset="0"/>
                </a:rPr>
                <a:t> </a:t>
              </a:r>
              <a:r>
                <a:rPr kumimoji="0" lang="ru-RU" b="0" i="0" u="none" strike="noStrike" cap="none" normalizeH="0" baseline="0" dirty="0" err="1" smtClean="0">
                  <a:ln>
                    <a:noFill/>
                  </a:ln>
                  <a:solidFill>
                    <a:schemeClr val="tx1"/>
                  </a:solidFill>
                  <a:effectLst/>
                  <a:latin typeface="Calibri" pitchFamily="34" charset="0"/>
                  <a:cs typeface="Arial" pitchFamily="34" charset="0"/>
                </a:rPr>
                <a:t>эҳтиёжлари ўрганилади</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230" name="AutoShape 207"/>
            <p:cNvSpPr>
              <a:spLocks noChangeArrowheads="1"/>
            </p:cNvSpPr>
            <p:nvPr/>
          </p:nvSpPr>
          <p:spPr bwMode="auto">
            <a:xfrm>
              <a:off x="1674" y="5336"/>
              <a:ext cx="8820" cy="658"/>
            </a:xfrm>
            <a:prstGeom prst="roundRect">
              <a:avLst>
                <a:gd name="adj" fmla="val 16667"/>
              </a:avLst>
            </a:prstGeom>
            <a:solidFill>
              <a:srgbClr val="EEC5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b="0" i="0" u="none" strike="noStrike" cap="none" normalizeH="0" baseline="0" dirty="0" smtClean="0">
                  <a:ln>
                    <a:noFill/>
                  </a:ln>
                  <a:solidFill>
                    <a:schemeClr val="tx1"/>
                  </a:solidFill>
                  <a:effectLst/>
                  <a:latin typeface="Calibri" pitchFamily="34" charset="0"/>
                  <a:cs typeface="Arial" pitchFamily="34" charset="0"/>
                </a:rPr>
                <a:t>Талабалар мавзуга оид маълумотлар билан батафсил таништирилади</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231" name="AutoShape 208"/>
            <p:cNvSpPr>
              <a:spLocks noChangeArrowheads="1"/>
            </p:cNvSpPr>
            <p:nvPr/>
          </p:nvSpPr>
          <p:spPr bwMode="auto">
            <a:xfrm rot="10800000" flipH="1">
              <a:off x="8334" y="3492"/>
              <a:ext cx="720" cy="670"/>
            </a:xfrm>
            <a:custGeom>
              <a:avLst/>
              <a:gdLst>
                <a:gd name="T0" fmla="*/ 514 w 21600"/>
                <a:gd name="T1" fmla="*/ 0 h 21600"/>
                <a:gd name="T2" fmla="*/ 309 w 21600"/>
                <a:gd name="T3" fmla="*/ 223 h 21600"/>
                <a:gd name="T4" fmla="*/ 0 w 21600"/>
                <a:gd name="T5" fmla="*/ 558 h 21600"/>
                <a:gd name="T6" fmla="*/ 309 w 21600"/>
                <a:gd name="T7" fmla="*/ 670 h 21600"/>
                <a:gd name="T8" fmla="*/ 617 w 21600"/>
                <a:gd name="T9" fmla="*/ 465 h 21600"/>
                <a:gd name="T10" fmla="*/ 720 w 21600"/>
                <a:gd name="T11" fmla="*/ 223 h 21600"/>
                <a:gd name="T12" fmla="*/ 17694720 60000 65536"/>
                <a:gd name="T13" fmla="*/ 11796480 60000 65536"/>
                <a:gd name="T14" fmla="*/ 11796480 60000 65536"/>
                <a:gd name="T15" fmla="*/ 5898240 60000 65536"/>
                <a:gd name="T16" fmla="*/ 0 60000 65536"/>
                <a:gd name="T17" fmla="*/ 0 60000 65536"/>
                <a:gd name="T18" fmla="*/ 0 w 21600"/>
                <a:gd name="T19" fmla="*/ 14411 h 21600"/>
                <a:gd name="T20" fmla="*/ 1851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lnTo>
                    <a:pt x="15429" y="0"/>
                  </a:lnTo>
                  <a:close/>
                </a:path>
              </a:pathLst>
            </a:custGeom>
            <a:solidFill>
              <a:schemeClr val="accent5">
                <a:lumMod val="5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sz="2800"/>
            </a:p>
          </p:txBody>
        </p:sp>
        <p:sp>
          <p:nvSpPr>
            <p:cNvPr id="232" name="AutoShape 209"/>
            <p:cNvSpPr>
              <a:spLocks noChangeArrowheads="1"/>
            </p:cNvSpPr>
            <p:nvPr/>
          </p:nvSpPr>
          <p:spPr bwMode="auto">
            <a:xfrm rot="10800000" flipH="1">
              <a:off x="9414" y="4498"/>
              <a:ext cx="720" cy="670"/>
            </a:xfrm>
            <a:custGeom>
              <a:avLst/>
              <a:gdLst>
                <a:gd name="T0" fmla="*/ 514 w 21600"/>
                <a:gd name="T1" fmla="*/ 0 h 21600"/>
                <a:gd name="T2" fmla="*/ 309 w 21600"/>
                <a:gd name="T3" fmla="*/ 223 h 21600"/>
                <a:gd name="T4" fmla="*/ 0 w 21600"/>
                <a:gd name="T5" fmla="*/ 558 h 21600"/>
                <a:gd name="T6" fmla="*/ 309 w 21600"/>
                <a:gd name="T7" fmla="*/ 670 h 21600"/>
                <a:gd name="T8" fmla="*/ 617 w 21600"/>
                <a:gd name="T9" fmla="*/ 465 h 21600"/>
                <a:gd name="T10" fmla="*/ 720 w 21600"/>
                <a:gd name="T11" fmla="*/ 223 h 21600"/>
                <a:gd name="T12" fmla="*/ 17694720 60000 65536"/>
                <a:gd name="T13" fmla="*/ 11796480 60000 65536"/>
                <a:gd name="T14" fmla="*/ 11796480 60000 65536"/>
                <a:gd name="T15" fmla="*/ 5898240 60000 65536"/>
                <a:gd name="T16" fmla="*/ 0 60000 65536"/>
                <a:gd name="T17" fmla="*/ 0 60000 65536"/>
                <a:gd name="T18" fmla="*/ 0 w 21600"/>
                <a:gd name="T19" fmla="*/ 14411 h 21600"/>
                <a:gd name="T20" fmla="*/ 1851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lnTo>
                    <a:pt x="15429" y="0"/>
                  </a:lnTo>
                  <a:close/>
                </a:path>
              </a:pathLst>
            </a:custGeom>
            <a:solidFill>
              <a:schemeClr val="accent5">
                <a:lumMod val="5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sz="2800"/>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fracture"/>
      </p:transition>
    </mc:Choice>
    <mc:Fallback>
      <p:transition spd="slow" advClick="0" advTm="13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вырезанными противолежащими углами 3"/>
          <p:cNvSpPr/>
          <p:nvPr/>
        </p:nvSpPr>
        <p:spPr>
          <a:xfrm>
            <a:off x="285720" y="1857364"/>
            <a:ext cx="8572560" cy="4714908"/>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800" dirty="0" smtClean="0">
                <a:solidFill>
                  <a:srgbClr val="002060"/>
                </a:solidFill>
                <a:latin typeface="Times New Roman" pitchFamily="18" charset="0"/>
                <a:cs typeface="Times New Roman" pitchFamily="18" charset="0"/>
              </a:rPr>
              <a:t>“Blits-so‘rov” (ing. “blits” – tezkor, bir zumda) metodi berilgan savollarga qisqa, aniq va lo‘nda javob qaytarilishini taqozo etadigan metod sanaladi. Ta’lim muassasalarida ushbu metodga muvofiq savollar, asosan, o‘qituvchi tomonidan beriladi. Berilgan savollarga javoblar jamoaviy, guruhli, juftlik yoki individual tarzda qaytarilishi mumkin. Javob qaytarish shakli mashg‘ulot turi, o‘rganilayotgan mavzuning murakkabligi, talabalarning qamrab olinishiga ko‘ra belgilanadi.</a:t>
            </a:r>
            <a:endParaRPr lang="ru-RU" sz="2800" dirty="0" smtClean="0">
              <a:solidFill>
                <a:srgbClr val="002060"/>
              </a:solidFill>
              <a:latin typeface="Times New Roman" pitchFamily="18" charset="0"/>
              <a:cs typeface="Times New Roman" pitchFamily="18" charset="0"/>
            </a:endParaRPr>
          </a:p>
          <a:p>
            <a:endParaRPr lang="ru-RU" dirty="0">
              <a:solidFill>
                <a:srgbClr val="002060"/>
              </a:solidFill>
              <a:latin typeface="Times New Roman" pitchFamily="18" charset="0"/>
              <a:cs typeface="Times New Roman" pitchFamily="18" charset="0"/>
            </a:endParaRPr>
          </a:p>
        </p:txBody>
      </p:sp>
      <p:sp>
        <p:nvSpPr>
          <p:cNvPr id="5" name="Прямоугольник с двумя вырезанными противолежащими углами 4"/>
          <p:cNvSpPr/>
          <p:nvPr/>
        </p:nvSpPr>
        <p:spPr>
          <a:xfrm>
            <a:off x="285720" y="500042"/>
            <a:ext cx="8643998" cy="1214446"/>
          </a:xfrm>
          <a:prstGeom prst="snip2Diag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4000" b="1" dirty="0" smtClean="0">
                <a:solidFill>
                  <a:srgbClr val="FF0000"/>
                </a:solidFill>
                <a:latin typeface="Times New Roman" pitchFamily="18" charset="0"/>
                <a:cs typeface="Times New Roman" pitchFamily="18" charset="0"/>
              </a:rPr>
              <a:t>“Blits-so‘rov” metodi</a:t>
            </a:r>
            <a:endParaRPr lang="ru-RU" sz="4000" dirty="0" smtClean="0">
              <a:solidFill>
                <a:srgbClr val="FF0000"/>
              </a:solidFill>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1000109"/>
            <a:ext cx="8229600" cy="3143272"/>
          </a:xfrm>
        </p:spPr>
        <p:txBody>
          <a:bodyPr/>
          <a:lstStyle/>
          <a:p>
            <a:r>
              <a:rPr lang="uz-Cyrl-UZ" sz="2400" b="1" dirty="0" smtClean="0">
                <a:latin typeface="Times New Roman" pitchFamily="18" charset="0"/>
                <a:cs typeface="Times New Roman" pitchFamily="18" charset="0"/>
              </a:rPr>
              <a:t>“Venn diagrammasi” GO</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GO talabalarda mavzuga nisbatan tahliliy yondashuv, ayrim qismlar negizida mavzuning umumiy mohiyatini o‘zlashtirish (sintezlash) ko‘nikmalarini hosil qilishga yo‘naltiriladi. U kichik guruhlarni shakllantirish asosida aniq sxema bo‘yicha amalga oshiriladi.</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YOzuv taxtasi o‘zaro teng to‘rt bo‘lakka ajratiladi va har bir bo‘lakka quyidagi sxema chiziladi:</a:t>
            </a:r>
            <a:endParaRPr lang="ru-RU" sz="2400" dirty="0" smtClean="0">
              <a:latin typeface="Times New Roman" pitchFamily="18" charset="0"/>
              <a:cs typeface="Times New Roman" pitchFamily="18" charset="0"/>
            </a:endParaRPr>
          </a:p>
        </p:txBody>
      </p:sp>
      <p:grpSp>
        <p:nvGrpSpPr>
          <p:cNvPr id="40966" name="Группа 216"/>
          <p:cNvGrpSpPr>
            <a:grpSpLocks/>
          </p:cNvGrpSpPr>
          <p:nvPr/>
        </p:nvGrpSpPr>
        <p:grpSpPr bwMode="auto">
          <a:xfrm>
            <a:off x="2071670" y="4572008"/>
            <a:ext cx="4214842" cy="1500198"/>
            <a:chOff x="3114" y="11213"/>
            <a:chExt cx="4320" cy="1932"/>
          </a:xfrm>
          <a:solidFill>
            <a:srgbClr val="EEC5FF"/>
          </a:solidFill>
        </p:grpSpPr>
        <p:sp>
          <p:nvSpPr>
            <p:cNvPr id="4" name="Oval 368"/>
            <p:cNvSpPr>
              <a:spLocks noChangeArrowheads="1"/>
            </p:cNvSpPr>
            <p:nvPr/>
          </p:nvSpPr>
          <p:spPr bwMode="auto">
            <a:xfrm>
              <a:off x="3114" y="11213"/>
              <a:ext cx="2489" cy="1932"/>
            </a:xfrm>
            <a:prstGeom prst="ellipse">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endParaRPr kumimoji="0" lang="uz-Cyrl-UZ" sz="1100" b="0" i="0" u="none" strike="noStrike" cap="none" normalizeH="0" baseline="0" smtClean="0">
                <a:ln>
                  <a:noFill/>
                </a:ln>
                <a:solidFill>
                  <a:schemeClr val="tx1"/>
                </a:solidFill>
                <a:effectLst/>
                <a:latin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ts val="1000"/>
                </a:spcAft>
                <a:buClrTx/>
                <a:buSzTx/>
                <a:buFontTx/>
                <a:buNone/>
                <a:tabLst/>
              </a:pPr>
              <a:r>
                <a:rPr kumimoji="0" lang="uz-Cyrl-UZ" sz="1100" b="0" i="0" u="none" strike="noStrike" cap="none" normalizeH="0" baseline="0" smtClean="0">
                  <a:ln>
                    <a:noFill/>
                  </a:ln>
                  <a:solidFill>
                    <a:schemeClr val="tx1"/>
                  </a:solidFill>
                  <a:effectLst/>
                  <a:latin typeface="Calibri" pitchFamily="34" charset="0"/>
                  <a:cs typeface="Arial" pitchFamily="34" charset="0"/>
                </a:rPr>
                <a:t>1</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Oval 369"/>
            <p:cNvSpPr>
              <a:spLocks noChangeArrowheads="1"/>
            </p:cNvSpPr>
            <p:nvPr/>
          </p:nvSpPr>
          <p:spPr bwMode="auto">
            <a:xfrm>
              <a:off x="5454" y="11213"/>
              <a:ext cx="1980" cy="1932"/>
            </a:xfrm>
            <a:prstGeom prst="ellipse">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endParaRPr kumimoji="0" lang="ru-RU" sz="1100" b="0" i="0" u="none" strike="noStrike" cap="none" normalizeH="0" baseline="0" smtClean="0">
                <a:ln>
                  <a:noFill/>
                </a:ln>
                <a:solidFill>
                  <a:schemeClr val="tx1"/>
                </a:solidFill>
                <a:effectLst/>
                <a:latin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100" b="0" i="0" u="none" strike="noStrike" cap="none" normalizeH="0" baseline="0" smtClean="0">
                  <a:ln>
                    <a:noFill/>
                  </a:ln>
                  <a:solidFill>
                    <a:schemeClr val="tx1"/>
                  </a:solidFill>
                  <a:effectLst/>
                  <a:latin typeface="Calibri" pitchFamily="34" charset="0"/>
                  <a:cs typeface="Arial" pitchFamily="34" charset="0"/>
                </a:rPr>
                <a:t>        2</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Oval 370"/>
            <p:cNvSpPr>
              <a:spLocks noChangeArrowheads="1"/>
            </p:cNvSpPr>
            <p:nvPr/>
          </p:nvSpPr>
          <p:spPr bwMode="auto">
            <a:xfrm>
              <a:off x="4374" y="11213"/>
              <a:ext cx="1620" cy="1932"/>
            </a:xfrm>
            <a:prstGeom prst="ellipse">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endParaRPr kumimoji="0" lang="uz-Cyrl-UZ" sz="800" b="0" i="0" u="none" strike="noStrike" cap="none" normalizeH="0" baseline="0" smtClean="0">
                <a:ln>
                  <a:noFill/>
                </a:ln>
                <a:solidFill>
                  <a:schemeClr val="tx1"/>
                </a:solidFill>
                <a:effectLst/>
                <a:latin typeface="BalticaUzbek" charset="0"/>
                <a:cs typeface="Arial" pitchFamily="34" charset="0"/>
              </a:endParaRPr>
            </a:p>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100" b="0" i="0" u="none" strike="noStrike" cap="none" normalizeH="0" baseline="0" smtClean="0">
                  <a:ln>
                    <a:noFill/>
                  </a:ln>
                  <a:solidFill>
                    <a:schemeClr val="tx1"/>
                  </a:solidFill>
                  <a:effectLst/>
                  <a:latin typeface="BalticaUzbek" charset="0"/>
                  <a:cs typeface="Arial" pitchFamily="34" charset="0"/>
                </a:rPr>
                <a:t>3</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drape"/>
      </p:transition>
    </mc:Choice>
    <mc:Fallback>
      <p:transition spd="slow" advClick="0" advTm="13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054617"/>
          </a:xfrm>
        </p:spPr>
        <p:txBody>
          <a:bodyPr/>
          <a:lstStyle/>
          <a:p>
            <a:r>
              <a:rPr lang="uz-Cyrl-UZ" sz="2400" b="1" dirty="0" smtClean="0">
                <a:latin typeface="Times New Roman" pitchFamily="18" charset="0"/>
                <a:cs typeface="Times New Roman" pitchFamily="18" charset="0"/>
              </a:rPr>
              <a:t>“Mantiqiy chalkash zanjir” strategiyasi</a:t>
            </a:r>
            <a:endParaRPr lang="ru-RU" sz="2400" dirty="0" smtClean="0">
              <a:latin typeface="Times New Roman" pitchFamily="18" charset="0"/>
              <a:cs typeface="Times New Roman" pitchFamily="18" charset="0"/>
            </a:endParaRPr>
          </a:p>
          <a:p>
            <a:pPr algn="just"/>
            <a:r>
              <a:rPr lang="uz-Cyrl-UZ" sz="2400" dirty="0" smtClean="0">
                <a:latin typeface="Times New Roman" pitchFamily="18" charset="0"/>
                <a:cs typeface="Times New Roman" pitchFamily="18" charset="0"/>
              </a:rPr>
              <a:t>Strategiya tushunchalar, bildirilgan fikrlar o‘rtasida bog‘liqlikni yuzaga  keltirish, ularni mantiqiy jihatdan ketma-ketlikda to‘g‘ri ifodalashga yordam beradi. Uning mohiyatiga o‘qituvchi mavzuni yorituvchi ma’lumotlarni to‘g‘ri va noto‘g‘ri tartibda bayon etadi. Talabalarning vazifasi mantiqiy jihatdan noto‘g‘ri ifodalangan ma’lumotlarni to‘g‘ri dalillarga aylantirish, yuzaga kelgan mantiqiy chalkashlikni tuzatish, fikrlarni muayyan ketma-ketlikda to‘g‘ri joylashtirgan holda uzilgan zanjirni “ulash”dan iborat.</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pic>
        <p:nvPicPr>
          <p:cNvPr id="3075" name="Picture 3" descr="C:\Users\Dream\Desktop\Slayd\IMG_20190421_205553_277.jpg"/>
          <p:cNvPicPr>
            <a:picLocks noChangeAspect="1" noChangeArrowheads="1"/>
          </p:cNvPicPr>
          <p:nvPr/>
        </p:nvPicPr>
        <p:blipFill>
          <a:blip r:embed="rId2"/>
          <a:srcRect/>
          <a:stretch>
            <a:fillRect/>
          </a:stretch>
        </p:blipFill>
        <p:spPr bwMode="auto">
          <a:xfrm>
            <a:off x="5072066" y="4500570"/>
            <a:ext cx="3881422" cy="2190744"/>
          </a:xfrm>
          <a:prstGeom prst="rect">
            <a:avLst/>
          </a:prstGeom>
          <a:noFill/>
        </p:spPr>
      </p:pic>
      <p:pic>
        <p:nvPicPr>
          <p:cNvPr id="3076" name="Picture 4" descr="C:\Users\Dream\Desktop\Slayd\IMG_20190421_205628_113.jpg"/>
          <p:cNvPicPr>
            <a:picLocks noChangeAspect="1" noChangeArrowheads="1"/>
          </p:cNvPicPr>
          <p:nvPr/>
        </p:nvPicPr>
        <p:blipFill>
          <a:blip r:embed="rId3"/>
          <a:srcRect/>
          <a:stretch>
            <a:fillRect/>
          </a:stretch>
        </p:blipFill>
        <p:spPr bwMode="auto">
          <a:xfrm>
            <a:off x="3428992" y="4786322"/>
            <a:ext cx="1625603" cy="1873253"/>
          </a:xfrm>
          <a:prstGeom prst="rect">
            <a:avLst/>
          </a:prstGeom>
          <a:noFill/>
        </p:spPr>
      </p:pic>
      <p:pic>
        <p:nvPicPr>
          <p:cNvPr id="3078" name="Picture 6" descr="C:\Users\Dream\Desktop\Slayd\IMG_20190421_205718_470.jpg"/>
          <p:cNvPicPr>
            <a:picLocks noChangeAspect="1" noChangeArrowheads="1"/>
          </p:cNvPicPr>
          <p:nvPr/>
        </p:nvPicPr>
        <p:blipFill>
          <a:blip r:embed="rId4"/>
          <a:srcRect/>
          <a:stretch>
            <a:fillRect/>
          </a:stretch>
        </p:blipFill>
        <p:spPr bwMode="auto">
          <a:xfrm>
            <a:off x="142844" y="4786322"/>
            <a:ext cx="3214710" cy="1900231"/>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wind"/>
      </p:transition>
    </mc:Choice>
    <mc:Fallback>
      <p:transition spd="slow" advClick="0" advTm="13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85852" y="428604"/>
            <a:ext cx="6302375" cy="1143000"/>
          </a:xfrm>
        </p:spPr>
        <p:txBody>
          <a:bodyPr/>
          <a:lstStyle/>
          <a:p>
            <a:pPr algn="ctr"/>
            <a:r>
              <a:rPr lang="uz-Cyrl-UZ" sz="2800" dirty="0" smtClean="0">
                <a:solidFill>
                  <a:srgbClr val="FF0000"/>
                </a:solidFill>
                <a:latin typeface="Times New Roman" pitchFamily="18" charset="0"/>
                <a:cs typeface="Times New Roman" pitchFamily="18" charset="0"/>
              </a:rPr>
              <a:t>Mashg‘ulotda strategiyani qo‘llash quyidagi tartibda amalga oshiriladi:</a:t>
            </a:r>
            <a:endParaRPr lang="ru-RU" sz="2800" dirty="0">
              <a:solidFill>
                <a:srgbClr val="FF0000"/>
              </a:solidFill>
              <a:latin typeface="Times New Roman" pitchFamily="18" charset="0"/>
              <a:cs typeface="Times New Roman" pitchFamily="18" charset="0"/>
            </a:endParaRPr>
          </a:p>
        </p:txBody>
      </p:sp>
      <p:grpSp>
        <p:nvGrpSpPr>
          <p:cNvPr id="41986" name="Группа 112"/>
          <p:cNvGrpSpPr>
            <a:grpSpLocks noGrp="1"/>
          </p:cNvGrpSpPr>
          <p:nvPr/>
        </p:nvGrpSpPr>
        <p:grpSpPr bwMode="auto">
          <a:xfrm>
            <a:off x="357158" y="1500442"/>
            <a:ext cx="8229600" cy="5071830"/>
            <a:chOff x="1674" y="8469"/>
            <a:chExt cx="8460" cy="7245"/>
          </a:xfrm>
          <a:solidFill>
            <a:srgbClr val="EEC5FF"/>
          </a:solidFill>
        </p:grpSpPr>
        <p:sp>
          <p:nvSpPr>
            <p:cNvPr id="113" name="AutoShape 248"/>
            <p:cNvSpPr>
              <a:spLocks noChangeArrowheads="1"/>
            </p:cNvSpPr>
            <p:nvPr/>
          </p:nvSpPr>
          <p:spPr bwMode="auto">
            <a:xfrm>
              <a:off x="5274" y="9214"/>
              <a:ext cx="1346" cy="426"/>
            </a:xfrm>
            <a:prstGeom prst="downArrow">
              <a:avLst>
                <a:gd name="adj1" fmla="val 50000"/>
                <a:gd name="adj2" fmla="val 25000"/>
              </a:avLst>
            </a:prstGeom>
            <a:solidFill>
              <a:schemeClr val="accent5">
                <a:lumMod val="5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sz="2000" b="1">
                <a:latin typeface="Times New Roman" pitchFamily="18" charset="0"/>
                <a:cs typeface="Times New Roman" pitchFamily="18" charset="0"/>
              </a:endParaRPr>
            </a:p>
          </p:txBody>
        </p:sp>
        <p:sp>
          <p:nvSpPr>
            <p:cNvPr id="114" name="AutoShape 249"/>
            <p:cNvSpPr>
              <a:spLocks noChangeArrowheads="1"/>
            </p:cNvSpPr>
            <p:nvPr/>
          </p:nvSpPr>
          <p:spPr bwMode="auto">
            <a:xfrm>
              <a:off x="1674" y="8469"/>
              <a:ext cx="8460" cy="639"/>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600" b="1" i="0" u="none" strike="noStrike" cap="none" normalizeH="0" baseline="0" dirty="0" smtClean="0">
                  <a:ln>
                    <a:noFill/>
                  </a:ln>
                  <a:solidFill>
                    <a:schemeClr val="tx1"/>
                  </a:solidFill>
                  <a:effectLst/>
                  <a:latin typeface="Times New Roman" pitchFamily="18" charset="0"/>
                  <a:cs typeface="Times New Roman" pitchFamily="18" charset="0"/>
                </a:rPr>
                <a:t>Ўқитувчи талабаларни стратегиянинг моҳияти билан таништиради</a:t>
              </a:r>
              <a:endParaRPr kumimoji="0" lang="ru-RU" sz="28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15" name="AutoShape 250"/>
            <p:cNvSpPr>
              <a:spLocks noChangeArrowheads="1"/>
            </p:cNvSpPr>
            <p:nvPr/>
          </p:nvSpPr>
          <p:spPr bwMode="auto">
            <a:xfrm>
              <a:off x="5274" y="10067"/>
              <a:ext cx="1346" cy="320"/>
            </a:xfrm>
            <a:prstGeom prst="downArrow">
              <a:avLst>
                <a:gd name="adj1" fmla="val 50000"/>
                <a:gd name="adj2" fmla="val 25000"/>
              </a:avLst>
            </a:prstGeom>
            <a:solidFill>
              <a:schemeClr val="accent5">
                <a:lumMod val="5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sz="2000" b="1">
                <a:latin typeface="Times New Roman" pitchFamily="18" charset="0"/>
                <a:cs typeface="Times New Roman" pitchFamily="18" charset="0"/>
              </a:endParaRPr>
            </a:p>
          </p:txBody>
        </p:sp>
        <p:sp>
          <p:nvSpPr>
            <p:cNvPr id="116" name="AutoShape 251"/>
            <p:cNvSpPr>
              <a:spLocks noChangeArrowheads="1"/>
            </p:cNvSpPr>
            <p:nvPr/>
          </p:nvSpPr>
          <p:spPr bwMode="auto">
            <a:xfrm>
              <a:off x="1674" y="9641"/>
              <a:ext cx="8460" cy="426"/>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400" b="1" i="0" u="none" strike="noStrike" cap="none" normalizeH="0" baseline="0" dirty="0" smtClean="0">
                  <a:ln>
                    <a:noFill/>
                  </a:ln>
                  <a:solidFill>
                    <a:schemeClr val="tx1"/>
                  </a:solidFill>
                  <a:effectLst/>
                  <a:latin typeface="Times New Roman" pitchFamily="18" charset="0"/>
                  <a:cs typeface="Times New Roman" pitchFamily="18" charset="0"/>
                </a:rPr>
                <a:t>Талабалар бир нечта кичик гуруҳларга бириктирилади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0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17" name="AutoShape 252"/>
            <p:cNvSpPr>
              <a:spLocks noChangeArrowheads="1"/>
            </p:cNvSpPr>
            <p:nvPr/>
          </p:nvSpPr>
          <p:spPr bwMode="auto">
            <a:xfrm>
              <a:off x="5274" y="11132"/>
              <a:ext cx="1346" cy="320"/>
            </a:xfrm>
            <a:prstGeom prst="downArrow">
              <a:avLst>
                <a:gd name="adj1" fmla="val 50000"/>
                <a:gd name="adj2" fmla="val 25000"/>
              </a:avLst>
            </a:prstGeom>
            <a:solidFill>
              <a:schemeClr val="accent5">
                <a:lumMod val="5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sz="2000" b="1">
                <a:latin typeface="Times New Roman" pitchFamily="18" charset="0"/>
                <a:cs typeface="Times New Roman" pitchFamily="18" charset="0"/>
              </a:endParaRPr>
            </a:p>
          </p:txBody>
        </p:sp>
        <p:sp>
          <p:nvSpPr>
            <p:cNvPr id="118" name="AutoShape 253"/>
            <p:cNvSpPr>
              <a:spLocks noChangeArrowheads="1"/>
            </p:cNvSpPr>
            <p:nvPr/>
          </p:nvSpPr>
          <p:spPr bwMode="auto">
            <a:xfrm>
              <a:off x="1674" y="10493"/>
              <a:ext cx="8460" cy="639"/>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1" i="0" u="none" strike="noStrike" cap="none" normalizeH="0" baseline="0" dirty="0" smtClean="0">
                  <a:ln>
                    <a:noFill/>
                  </a:ln>
                  <a:solidFill>
                    <a:srgbClr val="000000"/>
                  </a:solidFill>
                  <a:effectLst/>
                  <a:latin typeface="Times New Roman" pitchFamily="18" charset="0"/>
                  <a:cs typeface="Times New Roman" pitchFamily="18" charset="0"/>
                </a:rPr>
                <a:t>Кичик гуруҳларга чалкаш маълумотларни ўзида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1" i="0" u="none" strike="noStrike" cap="none" normalizeH="0" baseline="0" dirty="0" smtClean="0">
                  <a:ln>
                    <a:noFill/>
                  </a:ln>
                  <a:solidFill>
                    <a:srgbClr val="000000"/>
                  </a:solidFill>
                  <a:effectLst/>
                  <a:latin typeface="Times New Roman" pitchFamily="18" charset="0"/>
                  <a:cs typeface="Times New Roman" pitchFamily="18" charset="0"/>
                </a:rPr>
                <a:t>ифодалаган тарқатмали материаллар берилади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0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19" name="AutoShape 254"/>
            <p:cNvSpPr>
              <a:spLocks noChangeArrowheads="1"/>
            </p:cNvSpPr>
            <p:nvPr/>
          </p:nvSpPr>
          <p:spPr bwMode="auto">
            <a:xfrm>
              <a:off x="5274" y="11878"/>
              <a:ext cx="1346" cy="320"/>
            </a:xfrm>
            <a:prstGeom prst="downArrow">
              <a:avLst>
                <a:gd name="adj1" fmla="val 50000"/>
                <a:gd name="adj2" fmla="val 25000"/>
              </a:avLst>
            </a:prstGeom>
            <a:solidFill>
              <a:schemeClr val="accent5">
                <a:lumMod val="5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sz="2000" b="1">
                <a:latin typeface="Times New Roman" pitchFamily="18" charset="0"/>
                <a:cs typeface="Times New Roman" pitchFamily="18" charset="0"/>
              </a:endParaRPr>
            </a:p>
          </p:txBody>
        </p:sp>
        <p:sp>
          <p:nvSpPr>
            <p:cNvPr id="120" name="AutoShape 255"/>
            <p:cNvSpPr>
              <a:spLocks noChangeArrowheads="1"/>
            </p:cNvSpPr>
            <p:nvPr/>
          </p:nvSpPr>
          <p:spPr bwMode="auto">
            <a:xfrm>
              <a:off x="1674" y="11452"/>
              <a:ext cx="8460" cy="426"/>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400" b="1" i="0" u="none" strike="noStrike" cap="none" normalizeH="0" baseline="0" dirty="0" smtClean="0">
                  <a:ln>
                    <a:noFill/>
                  </a:ln>
                  <a:solidFill>
                    <a:srgbClr val="000000"/>
                  </a:solidFill>
                  <a:effectLst/>
                  <a:latin typeface="Times New Roman" pitchFamily="18" charset="0"/>
                  <a:cs typeface="Times New Roman" pitchFamily="18" charset="0"/>
                </a:rPr>
                <a:t>Топшириқларни бажариш учун вақт ҳажми (5 дақиқа) белгиланади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0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21" name="AutoShape 256"/>
            <p:cNvSpPr>
              <a:spLocks noChangeArrowheads="1"/>
            </p:cNvSpPr>
            <p:nvPr/>
          </p:nvSpPr>
          <p:spPr bwMode="auto">
            <a:xfrm>
              <a:off x="5274" y="12837"/>
              <a:ext cx="1346" cy="320"/>
            </a:xfrm>
            <a:prstGeom prst="downArrow">
              <a:avLst>
                <a:gd name="adj1" fmla="val 50000"/>
                <a:gd name="adj2" fmla="val 25000"/>
              </a:avLst>
            </a:prstGeom>
            <a:solidFill>
              <a:schemeClr val="accent5">
                <a:lumMod val="5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sz="2000" b="1">
                <a:latin typeface="Times New Roman" pitchFamily="18" charset="0"/>
                <a:cs typeface="Times New Roman" pitchFamily="18" charset="0"/>
              </a:endParaRPr>
            </a:p>
          </p:txBody>
        </p:sp>
        <p:sp>
          <p:nvSpPr>
            <p:cNvPr id="122" name="AutoShape 257"/>
            <p:cNvSpPr>
              <a:spLocks noChangeArrowheads="1"/>
            </p:cNvSpPr>
            <p:nvPr/>
          </p:nvSpPr>
          <p:spPr bwMode="auto">
            <a:xfrm>
              <a:off x="1674" y="12198"/>
              <a:ext cx="8460" cy="639"/>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b="1" i="0" u="none" strike="noStrike" cap="none" normalizeH="0" baseline="0" dirty="0" smtClean="0">
                  <a:ln>
                    <a:noFill/>
                  </a:ln>
                  <a:solidFill>
                    <a:srgbClr val="000000"/>
                  </a:solidFill>
                  <a:effectLst/>
                  <a:latin typeface="Times New Roman" pitchFamily="18" charset="0"/>
                  <a:cs typeface="Times New Roman" pitchFamily="18" charset="0"/>
                </a:rPr>
                <a:t>Кичик гуруҳ тарқатмали материалда ифодаланган матндаги мантиқий хато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b="1" i="0" u="none" strike="noStrike" cap="none" normalizeH="0" baseline="0" dirty="0" smtClean="0">
                  <a:ln>
                    <a:noFill/>
                  </a:ln>
                  <a:solidFill>
                    <a:srgbClr val="000000"/>
                  </a:solidFill>
                  <a:effectLst/>
                  <a:latin typeface="Times New Roman" pitchFamily="18" charset="0"/>
                  <a:cs typeface="Times New Roman" pitchFamily="18" charset="0"/>
                </a:rPr>
                <a:t>ва чалкашликларни аниқлаб, узилган занжирни “улаш”га ҳаракат қилади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0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23" name="AutoShape 258"/>
            <p:cNvSpPr>
              <a:spLocks noChangeArrowheads="1"/>
            </p:cNvSpPr>
            <p:nvPr/>
          </p:nvSpPr>
          <p:spPr bwMode="auto">
            <a:xfrm>
              <a:off x="1674" y="13263"/>
              <a:ext cx="8460" cy="639"/>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b="1" i="0" u="none" strike="noStrike" cap="none" normalizeH="0" baseline="0" dirty="0" smtClean="0">
                  <a:ln>
                    <a:noFill/>
                  </a:ln>
                  <a:solidFill>
                    <a:srgbClr val="000000"/>
                  </a:solidFill>
                  <a:effectLst/>
                  <a:latin typeface="Times New Roman" pitchFamily="18" charset="0"/>
                  <a:cs typeface="Times New Roman" pitchFamily="18" charset="0"/>
                </a:rPr>
                <a:t>Белгиланган вақт якунлангач, ҳар бир гуруҳдан бир нафар вакил жамоани топшириқ мазмуни ва гуруҳнинг жавоблари билан таништиради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0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24" name="AutoShape 259"/>
            <p:cNvSpPr>
              <a:spLocks noChangeArrowheads="1"/>
            </p:cNvSpPr>
            <p:nvPr/>
          </p:nvSpPr>
          <p:spPr bwMode="auto">
            <a:xfrm>
              <a:off x="1674" y="14435"/>
              <a:ext cx="8460" cy="426"/>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400" b="1" i="0" u="none" strike="noStrike" cap="none" normalizeH="0" baseline="0" dirty="0" smtClean="0">
                  <a:ln>
                    <a:noFill/>
                  </a:ln>
                  <a:solidFill>
                    <a:srgbClr val="000000"/>
                  </a:solidFill>
                  <a:effectLst/>
                  <a:latin typeface="Times New Roman" pitchFamily="18" charset="0"/>
                  <a:cs typeface="Times New Roman" pitchFamily="18" charset="0"/>
                </a:rPr>
                <a:t>Жамоада гуруҳларнинг жавоблари юзасидан муҳокама ташкил этилади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0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25" name="AutoShape 260"/>
            <p:cNvSpPr>
              <a:spLocks noChangeArrowheads="1"/>
            </p:cNvSpPr>
            <p:nvPr/>
          </p:nvSpPr>
          <p:spPr bwMode="auto">
            <a:xfrm>
              <a:off x="1674" y="15173"/>
              <a:ext cx="8460" cy="541"/>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uz-Cyrl-UZ" sz="1400" b="1" i="0" u="none" strike="noStrike" cap="none" normalizeH="0" baseline="0" smtClean="0">
                  <a:ln>
                    <a:noFill/>
                  </a:ln>
                  <a:solidFill>
                    <a:srgbClr val="000000"/>
                  </a:solidFill>
                  <a:effectLst/>
                  <a:latin typeface="Times New Roman" pitchFamily="18" charset="0"/>
                  <a:cs typeface="Times New Roman" pitchFamily="18" charset="0"/>
                </a:rPr>
                <a:t>Ўқитувчи жамоанинг фикрига таяниб гуруҳлар ишини баҳолайди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000" b="1"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126" name="AutoShape 261"/>
            <p:cNvSpPr>
              <a:spLocks noChangeArrowheads="1"/>
            </p:cNvSpPr>
            <p:nvPr/>
          </p:nvSpPr>
          <p:spPr bwMode="auto">
            <a:xfrm>
              <a:off x="5274" y="14009"/>
              <a:ext cx="1346" cy="320"/>
            </a:xfrm>
            <a:prstGeom prst="downArrow">
              <a:avLst>
                <a:gd name="adj1" fmla="val 50000"/>
                <a:gd name="adj2" fmla="val 25000"/>
              </a:avLst>
            </a:prstGeom>
            <a:solidFill>
              <a:schemeClr val="accent5">
                <a:lumMod val="5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sz="2000" b="1">
                <a:latin typeface="Times New Roman" pitchFamily="18" charset="0"/>
                <a:cs typeface="Times New Roman" pitchFamily="18" charset="0"/>
              </a:endParaRPr>
            </a:p>
          </p:txBody>
        </p:sp>
        <p:sp>
          <p:nvSpPr>
            <p:cNvPr id="127" name="AutoShape 262"/>
            <p:cNvSpPr>
              <a:spLocks noChangeArrowheads="1"/>
            </p:cNvSpPr>
            <p:nvPr/>
          </p:nvSpPr>
          <p:spPr bwMode="auto">
            <a:xfrm>
              <a:off x="5274" y="14862"/>
              <a:ext cx="1346" cy="311"/>
            </a:xfrm>
            <a:prstGeom prst="downArrow">
              <a:avLst>
                <a:gd name="adj1" fmla="val 50000"/>
                <a:gd name="adj2" fmla="val 25000"/>
              </a:avLst>
            </a:prstGeom>
            <a:solidFill>
              <a:schemeClr val="accent5">
                <a:lumMod val="5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sz="2000" b="1">
                <a:latin typeface="Times New Roman" pitchFamily="18" charset="0"/>
                <a:cs typeface="Times New Roman" pitchFamily="18" charset="0"/>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prestige"/>
      </p:transition>
    </mc:Choice>
    <mc:Fallback>
      <p:transition spd="slow" advClick="0" advTm="13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428604"/>
            <a:ext cx="8229600" cy="2071702"/>
          </a:xfrm>
        </p:spPr>
        <p:txBody>
          <a:bodyPr/>
          <a:lstStyle/>
          <a:p>
            <a:pPr algn="ctr"/>
            <a:r>
              <a:rPr lang="uz-Cyrl-UZ" sz="2000" b="1" dirty="0" smtClean="0">
                <a:latin typeface="Times New Roman" pitchFamily="18" charset="0"/>
                <a:cs typeface="Times New Roman" pitchFamily="18" charset="0"/>
              </a:rPr>
              <a:t>“Swot-tahlil” strategiyasi</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Strategiya muammoning asosiy to‘rt jihatini yoritishga xizmat qiladi. Talabalar mavzuning mazmuniga mos muammolarni atroflicha o‘rganish orqali mohiyatini yoritadi, ularni keltirib chiqaruvchi omillarni izlab, hal qilish  imkoniyatlarini topadi. </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U yordamida muammoning quyidagi to‘rt jihati tahlil qilinadi:</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grpSp>
        <p:nvGrpSpPr>
          <p:cNvPr id="43023" name="Группа 77"/>
          <p:cNvGrpSpPr>
            <a:grpSpLocks/>
          </p:cNvGrpSpPr>
          <p:nvPr/>
        </p:nvGrpSpPr>
        <p:grpSpPr bwMode="auto">
          <a:xfrm>
            <a:off x="357158" y="2500306"/>
            <a:ext cx="8286808" cy="4071966"/>
            <a:chOff x="1674" y="3474"/>
            <a:chExt cx="9000" cy="4140"/>
          </a:xfrm>
          <a:solidFill>
            <a:srgbClr val="EEC5FF"/>
          </a:solidFill>
        </p:grpSpPr>
        <p:sp>
          <p:nvSpPr>
            <p:cNvPr id="4" name="AutoShape 286"/>
            <p:cNvSpPr>
              <a:spLocks noChangeArrowheads="1"/>
            </p:cNvSpPr>
            <p:nvPr/>
          </p:nvSpPr>
          <p:spPr bwMode="auto">
            <a:xfrm>
              <a:off x="1674" y="3474"/>
              <a:ext cx="900" cy="90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lang="uz-Cyrl-UZ" smtClean="0"/>
                <a:t>С</a:t>
              </a:r>
              <a:endParaRPr lang="ru-RU" smtClean="0"/>
            </a:p>
          </p:txBody>
        </p:sp>
        <p:sp>
          <p:nvSpPr>
            <p:cNvPr id="5" name="AutoShape 287"/>
            <p:cNvSpPr>
              <a:spLocks noChangeArrowheads="1"/>
            </p:cNvSpPr>
            <p:nvPr/>
          </p:nvSpPr>
          <p:spPr bwMode="auto">
            <a:xfrm>
              <a:off x="1674" y="4554"/>
              <a:ext cx="900" cy="90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lang="uz-Cyrl-UZ" smtClean="0"/>
                <a:t>W</a:t>
              </a:r>
              <a:endParaRPr lang="ru-RU" smtClean="0"/>
            </a:p>
          </p:txBody>
        </p:sp>
        <p:sp>
          <p:nvSpPr>
            <p:cNvPr id="6" name="AutoShape 288"/>
            <p:cNvSpPr>
              <a:spLocks noChangeArrowheads="1"/>
            </p:cNvSpPr>
            <p:nvPr/>
          </p:nvSpPr>
          <p:spPr bwMode="auto">
            <a:xfrm>
              <a:off x="1674" y="5634"/>
              <a:ext cx="900" cy="90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lang="uz-Cyrl-UZ" smtClean="0"/>
                <a:t>О</a:t>
              </a:r>
              <a:endParaRPr lang="ru-RU" smtClean="0"/>
            </a:p>
          </p:txBody>
        </p:sp>
        <p:sp>
          <p:nvSpPr>
            <p:cNvPr id="7" name="AutoShape 289"/>
            <p:cNvSpPr>
              <a:spLocks noChangeArrowheads="1"/>
            </p:cNvSpPr>
            <p:nvPr/>
          </p:nvSpPr>
          <p:spPr bwMode="auto">
            <a:xfrm>
              <a:off x="1674" y="6714"/>
              <a:ext cx="900" cy="90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lang="uz-Cyrl-UZ" smtClean="0"/>
                <a:t>Т</a:t>
              </a:r>
              <a:endParaRPr lang="ru-RU" smtClean="0"/>
            </a:p>
          </p:txBody>
        </p:sp>
        <p:sp>
          <p:nvSpPr>
            <p:cNvPr id="8" name="AutoShape 290"/>
            <p:cNvSpPr>
              <a:spLocks noChangeArrowheads="1"/>
            </p:cNvSpPr>
            <p:nvPr/>
          </p:nvSpPr>
          <p:spPr bwMode="auto">
            <a:xfrm>
              <a:off x="2754" y="3474"/>
              <a:ext cx="360" cy="720"/>
            </a:xfrm>
            <a:prstGeom prst="rightArrow">
              <a:avLst>
                <a:gd name="adj1" fmla="val 50000"/>
                <a:gd name="adj2" fmla="val 25000"/>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9" name="AutoShape 291"/>
            <p:cNvSpPr>
              <a:spLocks noChangeArrowheads="1"/>
            </p:cNvSpPr>
            <p:nvPr/>
          </p:nvSpPr>
          <p:spPr bwMode="auto">
            <a:xfrm>
              <a:off x="2754" y="4734"/>
              <a:ext cx="360" cy="720"/>
            </a:xfrm>
            <a:prstGeom prst="rightArrow">
              <a:avLst>
                <a:gd name="adj1" fmla="val 50000"/>
                <a:gd name="adj2" fmla="val 25000"/>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0" name="AutoShape 292"/>
            <p:cNvSpPr>
              <a:spLocks noChangeArrowheads="1"/>
            </p:cNvSpPr>
            <p:nvPr/>
          </p:nvSpPr>
          <p:spPr bwMode="auto">
            <a:xfrm>
              <a:off x="2754" y="5814"/>
              <a:ext cx="360" cy="720"/>
            </a:xfrm>
            <a:prstGeom prst="rightArrow">
              <a:avLst>
                <a:gd name="adj1" fmla="val 50000"/>
                <a:gd name="adj2" fmla="val 25000"/>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1" name="AutoShape 293"/>
            <p:cNvSpPr>
              <a:spLocks noChangeArrowheads="1"/>
            </p:cNvSpPr>
            <p:nvPr/>
          </p:nvSpPr>
          <p:spPr bwMode="auto">
            <a:xfrm>
              <a:off x="2754" y="6894"/>
              <a:ext cx="360" cy="720"/>
            </a:xfrm>
            <a:prstGeom prst="rightArrow">
              <a:avLst>
                <a:gd name="adj1" fmla="val 50000"/>
                <a:gd name="adj2" fmla="val 25000"/>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 name="AutoShape 294"/>
            <p:cNvSpPr>
              <a:spLocks noChangeArrowheads="1"/>
            </p:cNvSpPr>
            <p:nvPr/>
          </p:nvSpPr>
          <p:spPr bwMode="auto">
            <a:xfrm>
              <a:off x="3294" y="3474"/>
              <a:ext cx="7380" cy="90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lang="uz-Cyrl-UZ" dirty="0" smtClean="0"/>
                <a:t>Кучли (устун) жиҳатлари (ҳал этилаётган </a:t>
              </a:r>
            </a:p>
            <a:p>
              <a:pPr marL="0" marR="0" lvl="0" indent="0" algn="ctr" defTabSz="914400" rtl="0" eaLnBrk="1" fontAlgn="base" latinLnBrk="0" hangingPunct="1">
                <a:lnSpc>
                  <a:spcPct val="100000"/>
                </a:lnSpc>
                <a:spcBef>
                  <a:spcPct val="0"/>
                </a:spcBef>
                <a:spcAft>
                  <a:spcPts val="1000"/>
                </a:spcAft>
                <a:buClrTx/>
                <a:buSzTx/>
                <a:buFontTx/>
                <a:buNone/>
                <a:tabLst/>
              </a:pPr>
              <a:r>
                <a:rPr lang="uz-Cyrl-UZ" dirty="0" smtClean="0"/>
                <a:t>муаммонинг афзалликларини ёритиш)</a:t>
              </a:r>
              <a:endParaRPr lang="ru-RU" dirty="0" smtClean="0"/>
            </a:p>
          </p:txBody>
        </p:sp>
        <p:sp>
          <p:nvSpPr>
            <p:cNvPr id="13" name="AutoShape 295"/>
            <p:cNvSpPr>
              <a:spLocks noChangeArrowheads="1"/>
            </p:cNvSpPr>
            <p:nvPr/>
          </p:nvSpPr>
          <p:spPr bwMode="auto">
            <a:xfrm>
              <a:off x="3294" y="4554"/>
              <a:ext cx="7380" cy="90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lang="uz-Cyrl-UZ" dirty="0" smtClean="0"/>
                <a:t>Кучсиз (заиф) жиҳатлари (мақсадга эришиш йўлида ташкил этилаётган ҳаракатларга ички омилларининг таъсирини ўрганиш)</a:t>
              </a:r>
              <a:endParaRPr lang="ru-RU" dirty="0" smtClean="0"/>
            </a:p>
          </p:txBody>
        </p:sp>
        <p:sp>
          <p:nvSpPr>
            <p:cNvPr id="14" name="AutoShape 296"/>
            <p:cNvSpPr>
              <a:spLocks noChangeArrowheads="1"/>
            </p:cNvSpPr>
            <p:nvPr/>
          </p:nvSpPr>
          <p:spPr bwMode="auto">
            <a:xfrm>
              <a:off x="3294" y="5634"/>
              <a:ext cx="7380" cy="90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lang="uz-Cyrl-UZ" smtClean="0"/>
                <a:t>Имкониятларни чамалаш (белгиланган вазифаларни </a:t>
              </a:r>
            </a:p>
            <a:p>
              <a:pPr marL="0" marR="0" lvl="0" indent="0" algn="ctr" defTabSz="914400" rtl="0" eaLnBrk="1" fontAlgn="base" latinLnBrk="0" hangingPunct="1">
                <a:lnSpc>
                  <a:spcPct val="100000"/>
                </a:lnSpc>
                <a:spcBef>
                  <a:spcPct val="0"/>
                </a:spcBef>
                <a:spcAft>
                  <a:spcPts val="1000"/>
                </a:spcAft>
                <a:buClrTx/>
                <a:buSzTx/>
                <a:buFontTx/>
                <a:buNone/>
                <a:tabLst/>
              </a:pPr>
              <a:r>
                <a:rPr lang="uz-Cyrl-UZ" smtClean="0"/>
                <a:t>ҳал этишнинг энг мақбул йўлларини излаш)</a:t>
              </a:r>
              <a:endParaRPr lang="ru-RU" smtClean="0"/>
            </a:p>
          </p:txBody>
        </p:sp>
        <p:sp>
          <p:nvSpPr>
            <p:cNvPr id="15" name="AutoShape 297"/>
            <p:cNvSpPr>
              <a:spLocks noChangeArrowheads="1"/>
            </p:cNvSpPr>
            <p:nvPr/>
          </p:nvSpPr>
          <p:spPr bwMode="auto">
            <a:xfrm>
              <a:off x="3294" y="6714"/>
              <a:ext cx="7380" cy="900"/>
            </a:xfrm>
            <a:prstGeom prst="roundRect">
              <a:avLst>
                <a:gd name="adj" fmla="val 16667"/>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lang="uz-Cyrl-UZ" dirty="0" smtClean="0"/>
                <a:t>Таҳдидни ўрганиш (мақсадга эришиш йўлида ташкил</a:t>
              </a:r>
            </a:p>
            <a:p>
              <a:pPr marL="0" marR="0" lvl="0" indent="0" algn="ctr" defTabSz="914400" rtl="0" eaLnBrk="1" fontAlgn="base" latinLnBrk="0" hangingPunct="1">
                <a:lnSpc>
                  <a:spcPct val="100000"/>
                </a:lnSpc>
                <a:spcBef>
                  <a:spcPct val="0"/>
                </a:spcBef>
                <a:spcAft>
                  <a:spcPts val="1000"/>
                </a:spcAft>
                <a:buClrTx/>
                <a:buSzTx/>
                <a:buFontTx/>
                <a:buNone/>
                <a:tabLst/>
              </a:pPr>
              <a:r>
                <a:rPr lang="uz-Cyrl-UZ" dirty="0" smtClean="0"/>
                <a:t>этилаётган ҳаракатларга ташқи омилларининг таъсири аниқлаш)</a:t>
              </a:r>
              <a:endParaRPr lang="ru-RU" dirty="0" smtClean="0"/>
            </a:p>
          </p:txBody>
        </p:sp>
      </p:grpSp>
    </p:spTree>
  </p:cSld>
  <p:clrMapOvr>
    <a:masterClrMapping/>
  </p:clrMapOvr>
  <mc:AlternateContent xmlns:mc="http://schemas.openxmlformats.org/markup-compatibility/2006">
    <mc:Choice xmlns:p14="http://schemas.microsoft.com/office/powerpoint/2010/main" Requires="p14">
      <p:transition spd="slow" p14:dur="4400" advClick="0" advTm="13000">
        <p14:honeycomb/>
      </p:transition>
    </mc:Choice>
    <mc:Fallback>
      <p:transition spd="slow" advClick="0" advTm="13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E’tiboringiz</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uchun</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raxmat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0.6|1|1.1|1.2|1.7"/>
</p:tagLst>
</file>

<file path=ppt/tags/tag3.xml><?xml version="1.0" encoding="utf-8"?>
<p:tagLst xmlns:a="http://schemas.openxmlformats.org/drawingml/2006/main" xmlns:r="http://schemas.openxmlformats.org/officeDocument/2006/relationships" xmlns:p="http://schemas.openxmlformats.org/presentationml/2006/main">
  <p:tag name="TIMING" val="|0.9|1.3"/>
</p:tagLst>
</file>

<file path=ppt/tags/tag4.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Default Design">
  <a:themeElements>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EE384"/>
        </a:lt1>
        <a:dk2>
          <a:srgbClr val="FD8334"/>
        </a:dk2>
        <a:lt2>
          <a:srgbClr val="808080"/>
        </a:lt2>
        <a:accent1>
          <a:srgbClr val="F98EB2"/>
        </a:accent1>
        <a:accent2>
          <a:srgbClr val="FCB43E"/>
        </a:accent2>
        <a:accent3>
          <a:srgbClr val="FEEFC2"/>
        </a:accent3>
        <a:accent4>
          <a:srgbClr val="000000"/>
        </a:accent4>
        <a:accent5>
          <a:srgbClr val="FBC6D5"/>
        </a:accent5>
        <a:accent6>
          <a:srgbClr val="E4A337"/>
        </a:accent6>
        <a:hlink>
          <a:srgbClr val="FA6D73"/>
        </a:hlink>
        <a:folHlink>
          <a:srgbClr val="D264C5"/>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4E1EE"/>
        </a:lt1>
        <a:dk2>
          <a:srgbClr val="2F84AF"/>
        </a:dk2>
        <a:lt2>
          <a:srgbClr val="808080"/>
        </a:lt2>
        <a:accent1>
          <a:srgbClr val="9899C1"/>
        </a:accent1>
        <a:accent2>
          <a:srgbClr val="4BBAC3"/>
        </a:accent2>
        <a:accent3>
          <a:srgbClr val="E6EEF5"/>
        </a:accent3>
        <a:accent4>
          <a:srgbClr val="000000"/>
        </a:accent4>
        <a:accent5>
          <a:srgbClr val="CACADD"/>
        </a:accent5>
        <a:accent6>
          <a:srgbClr val="43A8B0"/>
        </a:accent6>
        <a:hlink>
          <a:srgbClr val="7AC5B9"/>
        </a:hlink>
        <a:folHlink>
          <a:srgbClr val="719FC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576TGp_report_light__videokent.uz__</Template>
  <TotalTime>5922</TotalTime>
  <Words>1792</Words>
  <Application>Microsoft Office PowerPoint</Application>
  <PresentationFormat>Экран (4:3)</PresentationFormat>
  <Paragraphs>227</Paragraphs>
  <Slides>29</Slides>
  <Notes>2</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29</vt:i4>
      </vt:variant>
    </vt:vector>
  </HeadingPairs>
  <TitlesOfParts>
    <vt:vector size="39" baseType="lpstr">
      <vt:lpstr>Aharoni</vt:lpstr>
      <vt:lpstr>Algerian</vt:lpstr>
      <vt:lpstr>Arial</vt:lpstr>
      <vt:lpstr>Arial Black</vt:lpstr>
      <vt:lpstr>BalticaUzbek</vt:lpstr>
      <vt:lpstr>Calibri</vt:lpstr>
      <vt:lpstr>PANDA Times UZ</vt:lpstr>
      <vt:lpstr>Tahoma</vt:lpstr>
      <vt:lpstr>Times New Roman</vt:lpstr>
      <vt:lpstr>Default Design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Interfaol TTning asosiy belgilari quyidagilardir: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Mashg‘ulotda strategiyani qo‘llash quyidagi tartibda amalga oshiriladi:</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user</cp:lastModifiedBy>
  <cp:revision>315</cp:revision>
  <dcterms:created xsi:type="dcterms:W3CDTF">2017-11-10T07:08:34Z</dcterms:created>
  <dcterms:modified xsi:type="dcterms:W3CDTF">2019-05-28T10:03:11Z</dcterms:modified>
</cp:coreProperties>
</file>