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35" r:id="rId2"/>
    <p:sldId id="353" r:id="rId3"/>
    <p:sldId id="369" r:id="rId4"/>
    <p:sldId id="370" r:id="rId5"/>
    <p:sldId id="371" r:id="rId6"/>
    <p:sldId id="372" r:id="rId7"/>
    <p:sldId id="373" r:id="rId8"/>
    <p:sldId id="374" r:id="rId9"/>
    <p:sldId id="375" r:id="rId10"/>
    <p:sldId id="376" r:id="rId11"/>
    <p:sldId id="377" r:id="rId12"/>
    <p:sldId id="378" r:id="rId13"/>
    <p:sldId id="380" r:id="rId14"/>
    <p:sldId id="379" r:id="rId15"/>
    <p:sldId id="381" r:id="rId16"/>
    <p:sldId id="382" r:id="rId17"/>
    <p:sldId id="383" r:id="rId18"/>
    <p:sldId id="384" r:id="rId19"/>
    <p:sldId id="385" r:id="rId20"/>
    <p:sldId id="386" r:id="rId21"/>
    <p:sldId id="387" r:id="rId22"/>
    <p:sldId id="388" r:id="rId23"/>
    <p:sldId id="389" r:id="rId24"/>
    <p:sldId id="390" r:id="rId25"/>
    <p:sldId id="351" r:id="rId26"/>
  </p:sldIdLst>
  <p:sldSz cx="9144000" cy="6858000" type="screen4x3"/>
  <p:notesSz cx="6858000" cy="9144000"/>
  <p:custDataLst>
    <p:tags r:id="rId28"/>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B9D7"/>
    <a:srgbClr val="0CF80C"/>
    <a:srgbClr val="23E1DC"/>
    <a:srgbClr val="EEC5FF"/>
    <a:srgbClr val="FFFFFF"/>
    <a:srgbClr val="EC2C06"/>
    <a:srgbClr val="333333"/>
    <a:srgbClr val="000000"/>
    <a:srgbClr val="0A75C0"/>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3" d="100"/>
          <a:sy n="113" d="100"/>
        </p:scale>
        <p:origin x="219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7.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pic>
        <p:nvPicPr>
          <p:cNvPr id="1026" name="Picture 2" descr="G:\Slayd\IMG_20190421_205443_790.jpg"/>
          <p:cNvPicPr>
            <a:picLocks noChangeAspect="1" noChangeArrowheads="1"/>
          </p:cNvPicPr>
          <p:nvPr/>
        </p:nvPicPr>
        <p:blipFill>
          <a:blip r:embed="rId5"/>
          <a:srcRect/>
          <a:stretch>
            <a:fillRect/>
          </a:stretch>
        </p:blipFill>
        <p:spPr bwMode="auto">
          <a:xfrm>
            <a:off x="0" y="4429132"/>
            <a:ext cx="9144000" cy="2428868"/>
          </a:xfrm>
          <a:prstGeom prst="rect">
            <a:avLst/>
          </a:prstGeom>
          <a:noFill/>
        </p:spPr>
      </p:pic>
      <p:sp>
        <p:nvSpPr>
          <p:cNvPr id="7" name="Скругленный прямоугольник 6"/>
          <p:cNvSpPr/>
          <p:nvPr/>
        </p:nvSpPr>
        <p:spPr>
          <a:xfrm>
            <a:off x="785786" y="714356"/>
            <a:ext cx="7715304" cy="35004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7030A0"/>
                </a:solidFill>
                <a:latin typeface="Times New Roman" pitchFamily="18" charset="0"/>
                <a:cs typeface="Times New Roman" pitchFamily="18" charset="0"/>
              </a:rPr>
              <a:t>8-Ma’ruza. </a:t>
            </a:r>
            <a:r>
              <a:rPr lang="en-US" sz="3200" b="1" dirty="0" err="1" smtClean="0">
                <a:solidFill>
                  <a:srgbClr val="7030A0"/>
                </a:solidFill>
                <a:latin typeface="Times New Roman" pitchFamily="18" charset="0"/>
                <a:cs typeface="Times New Roman" pitchFamily="18" charset="0"/>
              </a:rPr>
              <a:t>Muammoli</a:t>
            </a:r>
            <a:r>
              <a:rPr lang="en-US" sz="3200" b="1" dirty="0" smtClean="0">
                <a:solidFill>
                  <a:srgbClr val="7030A0"/>
                </a:solidFill>
                <a:latin typeface="Times New Roman" pitchFamily="18" charset="0"/>
                <a:cs typeface="Times New Roman" pitchFamily="18" charset="0"/>
              </a:rPr>
              <a:t>  </a:t>
            </a:r>
            <a:r>
              <a:rPr lang="en-US" sz="3200" b="1" dirty="0" err="1" smtClean="0">
                <a:solidFill>
                  <a:srgbClr val="7030A0"/>
                </a:solidFill>
                <a:latin typeface="Times New Roman" pitchFamily="18" charset="0"/>
                <a:cs typeface="Times New Roman" pitchFamily="18" charset="0"/>
              </a:rPr>
              <a:t>va</a:t>
            </a:r>
            <a:r>
              <a:rPr lang="en-US" sz="3200" b="1" dirty="0" smtClean="0">
                <a:solidFill>
                  <a:srgbClr val="7030A0"/>
                </a:solidFill>
                <a:latin typeface="Times New Roman" pitchFamily="18" charset="0"/>
                <a:cs typeface="Times New Roman" pitchFamily="18" charset="0"/>
              </a:rPr>
              <a:t> l</a:t>
            </a:r>
            <a:r>
              <a:rPr lang="uz-Cyrl-UZ" sz="3200" b="1" dirty="0" smtClean="0">
                <a:solidFill>
                  <a:srgbClr val="7030A0"/>
                </a:solidFill>
                <a:latin typeface="Times New Roman" pitchFamily="18" charset="0"/>
                <a:cs typeface="Times New Roman" pitchFamily="18" charset="0"/>
              </a:rPr>
              <a:t>oyi</a:t>
            </a:r>
            <a:r>
              <a:rPr lang="en-US" sz="3200" b="1" dirty="0" smtClean="0">
                <a:solidFill>
                  <a:srgbClr val="7030A0"/>
                </a:solidFill>
                <a:latin typeface="Times New Roman" pitchFamily="18" charset="0"/>
                <a:cs typeface="Times New Roman" pitchFamily="18" charset="0"/>
              </a:rPr>
              <a:t>x</a:t>
            </a:r>
            <a:r>
              <a:rPr lang="uz-Cyrl-UZ" sz="3200" b="1" dirty="0" smtClean="0">
                <a:solidFill>
                  <a:srgbClr val="7030A0"/>
                </a:solidFill>
                <a:latin typeface="Times New Roman" pitchFamily="18" charset="0"/>
                <a:cs typeface="Times New Roman" pitchFamily="18" charset="0"/>
              </a:rPr>
              <a:t>ali ta’lim</a:t>
            </a:r>
            <a:r>
              <a:rPr lang="en-US" sz="3200" b="1" dirty="0" smtClean="0">
                <a:solidFill>
                  <a:srgbClr val="7030A0"/>
                </a:solidFill>
                <a:latin typeface="Times New Roman" pitchFamily="18" charset="0"/>
                <a:cs typeface="Times New Roman" pitchFamily="18" charset="0"/>
              </a:rPr>
              <a:t>.</a:t>
            </a:r>
            <a:endParaRPr lang="ru-RU" sz="3200" dirty="0" smtClean="0">
              <a:solidFill>
                <a:srgbClr val="7030A0"/>
              </a:solidFill>
              <a:latin typeface="Times New Roman" pitchFamily="18" charset="0"/>
              <a:cs typeface="Times New Roman" pitchFamily="18" charset="0"/>
            </a:endParaRPr>
          </a:p>
          <a:p>
            <a:pPr algn="ctr"/>
            <a:r>
              <a:rPr lang="ru-RU" sz="3200" b="1" dirty="0" err="1" smtClean="0">
                <a:latin typeface="Times New Roman" pitchFamily="18" charset="0"/>
                <a:cs typeface="Times New Roman" pitchFamily="18" charset="0"/>
              </a:rPr>
              <a:t>Reja</a:t>
            </a:r>
            <a:r>
              <a:rPr lang="ru-RU" sz="3200" b="1" dirty="0" smtClean="0">
                <a:latin typeface="Times New Roman" pitchFamily="18" charset="0"/>
                <a:cs typeface="Times New Roman" pitchFamily="18" charset="0"/>
              </a:rPr>
              <a:t>:</a:t>
            </a:r>
            <a:endParaRPr lang="ru-RU" sz="3200" dirty="0" smtClean="0">
              <a:latin typeface="Times New Roman" pitchFamily="18" charset="0"/>
              <a:cs typeface="Times New Roman" pitchFamily="18" charset="0"/>
            </a:endParaRPr>
          </a:p>
          <a:p>
            <a:pPr lvl="0" algn="just"/>
            <a:r>
              <a:rPr lang="ru-RU" sz="2800" dirty="0" smtClean="0"/>
              <a:t>1. </a:t>
            </a:r>
            <a:r>
              <a:rPr lang="ru-RU" sz="2800" dirty="0" err="1" smtClean="0">
                <a:latin typeface="Times New Roman" pitchFamily="18" charset="0"/>
                <a:cs typeface="Times New Roman" pitchFamily="18" charset="0"/>
              </a:rPr>
              <a:t>Muammoli</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ta’limning</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nazariy</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asoslari</a:t>
            </a:r>
            <a:r>
              <a:rPr lang="ru-RU" sz="2800" dirty="0" smtClean="0">
                <a:latin typeface="Times New Roman" pitchFamily="18" charset="0"/>
                <a:cs typeface="Times New Roman" pitchFamily="18" charset="0"/>
              </a:rPr>
              <a:t>.</a:t>
            </a:r>
          </a:p>
          <a:p>
            <a:pPr lvl="0" algn="just"/>
            <a:r>
              <a:rPr lang="ru-RU" sz="2800" dirty="0" smtClean="0">
                <a:latin typeface="Times New Roman" pitchFamily="18" charset="0"/>
                <a:cs typeface="Times New Roman" pitchFamily="18" charset="0"/>
              </a:rPr>
              <a:t>2. </a:t>
            </a:r>
            <a:r>
              <a:rPr lang="ru-RU" sz="2800" dirty="0" err="1" smtClean="0">
                <a:latin typeface="Times New Roman" pitchFamily="18" charset="0"/>
                <a:cs typeface="Times New Roman" pitchFamily="18" charset="0"/>
              </a:rPr>
              <a:t>Muammoli</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ta’lim</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darajalari</a:t>
            </a:r>
            <a:r>
              <a:rPr lang="ru-RU" sz="2800" dirty="0" smtClean="0">
                <a:latin typeface="Times New Roman" pitchFamily="18" charset="0"/>
                <a:cs typeface="Times New Roman" pitchFamily="18" charset="0"/>
              </a:rPr>
              <a:t>.</a:t>
            </a:r>
          </a:p>
          <a:p>
            <a:pPr lvl="0" algn="just"/>
            <a:r>
              <a:rPr lang="uz-Cyrl-UZ" sz="2800" dirty="0" smtClean="0">
                <a:latin typeface="Times New Roman" pitchFamily="18" charset="0"/>
                <a:cs typeface="Times New Roman" pitchFamily="18" charset="0"/>
              </a:rPr>
              <a:t>3. Loyihali ta’lim turlari.</a:t>
            </a:r>
            <a:endParaRPr lang="ru-RU" sz="2800" dirty="0" smtClean="0">
              <a:latin typeface="Times New Roman" pitchFamily="18" charset="0"/>
              <a:cs typeface="Times New Roman" pitchFamily="18" charset="0"/>
            </a:endParaRPr>
          </a:p>
          <a:p>
            <a:pPr lvl="0" algn="just"/>
            <a:r>
              <a:rPr lang="uz-Cyrl-UZ" sz="2800" dirty="0" smtClean="0">
                <a:latin typeface="Times New Roman" pitchFamily="18" charset="0"/>
                <a:cs typeface="Times New Roman" pitchFamily="18" charset="0"/>
              </a:rPr>
              <a:t>4. Loyihali o’qitishning faoliyat mazmuni</a:t>
            </a:r>
            <a:endParaRPr lang="ru-RU" sz="2800" dirty="0"/>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xmlns:p14="http://schemas.microsoft.com/office/powerpoint/2010/main">
    <mc:Choice Requires="p14">
      <p:transition spd="slow" p14:dur="4400" advClick="0" advTm="11259">
        <p14:honeycomb/>
      </p:transition>
    </mc:Choice>
    <mc:Fallback xmlns="">
      <p:transition spd="slow" advClick="0" advTm="1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3600" b="1" dirty="0" smtClean="0"/>
              <a:t> </a:t>
            </a:r>
            <a:r>
              <a:rPr lang="uz-Cyrl-UZ" sz="3600" dirty="0" smtClean="0"/>
              <a:t>loyiha, loyihali ta’lim, davomiyligi, loyihali o’qitish, loyihali faoliyat, didaktik yondashuv,daraja, vazifa, ehtiyoj,fikrlash, muammoli vaziyat, aqliy izlanish.</a:t>
            </a:r>
            <a:endParaRPr lang="ru-RU" sz="3600" dirty="0" smtClean="0"/>
          </a:p>
          <a:p>
            <a:r>
              <a:rPr lang="uz-Cyrl-UZ" sz="3600" dirty="0" smtClean="0"/>
              <a:t> </a:t>
            </a:r>
            <a:endParaRPr lang="ru-RU" sz="3600" dirty="0"/>
          </a:p>
        </p:txBody>
      </p:sp>
      <p:pic>
        <p:nvPicPr>
          <p:cNvPr id="2050" name="Picture 2" descr="G:\Slayd\IMG_20190421_205451_718.jpg"/>
          <p:cNvPicPr>
            <a:picLocks noChangeAspect="1" noChangeArrowheads="1"/>
          </p:cNvPicPr>
          <p:nvPr/>
        </p:nvPicPr>
        <p:blipFill>
          <a:blip r:embed="rId4"/>
          <a:srcRect/>
          <a:stretch>
            <a:fillRect/>
          </a:stretch>
        </p:blipFill>
        <p:spPr bwMode="auto">
          <a:xfrm>
            <a:off x="6191252" y="4500570"/>
            <a:ext cx="2667028" cy="2357430"/>
          </a:xfrm>
          <a:prstGeom prst="rect">
            <a:avLst/>
          </a:prstGeom>
          <a:noFill/>
        </p:spPr>
      </p:pic>
      <p:pic>
        <p:nvPicPr>
          <p:cNvPr id="2051" name="Picture 3" descr="G:\Slayd\IMG_20190421_205516_222.jpg"/>
          <p:cNvPicPr>
            <a:picLocks noChangeAspect="1" noChangeArrowheads="1"/>
          </p:cNvPicPr>
          <p:nvPr/>
        </p:nvPicPr>
        <p:blipFill>
          <a:blip r:embed="rId5"/>
          <a:srcRect/>
          <a:stretch>
            <a:fillRect/>
          </a:stretch>
        </p:blipFill>
        <p:spPr bwMode="auto">
          <a:xfrm>
            <a:off x="3000364" y="4929198"/>
            <a:ext cx="3500462" cy="1928802"/>
          </a:xfrm>
          <a:prstGeom prst="rect">
            <a:avLst/>
          </a:prstGeom>
          <a:noFill/>
        </p:spPr>
      </p:pic>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15867">
        <p15:prstTrans prst="curtains"/>
      </p:transition>
    </mc:Choice>
    <mc:Fallback>
      <p:transition spd="slow" advClick="0"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71472" y="642918"/>
            <a:ext cx="7704658"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ru-RU" sz="1600" dirty="0" smtClean="0">
                <a:latin typeface="Times New Roman" pitchFamily="18" charset="0"/>
                <a:cs typeface="Times New Roman" pitchFamily="18" charset="0"/>
              </a:rPr>
              <a:t> </a:t>
            </a:r>
            <a:r>
              <a:rPr lang="uz-Cyrl-UZ" sz="1600" b="1" dirty="0" smtClean="0">
                <a:latin typeface="Times New Roman" pitchFamily="18" charset="0"/>
                <a:cs typeface="Times New Roman" pitchFamily="18" charset="0"/>
              </a:rPr>
              <a:t>Foydalanilgan  adabiyotlar ro’yxati.</a:t>
            </a:r>
            <a:r>
              <a:rPr lang="uz-Cyrl-UZ" sz="1600" dirty="0" smtClean="0">
                <a:latin typeface="Times New Roman" pitchFamily="18" charset="0"/>
                <a:cs typeface="Times New Roman" pitchFamily="18" charset="0"/>
              </a:rPr>
              <a:t> </a:t>
            </a:r>
            <a:endParaRPr lang="ru-RU" sz="1600" dirty="0" smtClean="0">
              <a:latin typeface="Times New Roman" pitchFamily="18" charset="0"/>
              <a:cs typeface="Times New Roman" pitchFamily="18" charset="0"/>
            </a:endParaRPr>
          </a:p>
          <a:p>
            <a:pPr algn="just"/>
            <a:r>
              <a:rPr lang="uz-Cyrl-UZ" sz="1600" b="1" dirty="0" smtClean="0">
                <a:latin typeface="Times New Roman" pitchFamily="18" charset="0"/>
                <a:cs typeface="Times New Roman" pitchFamily="18" charset="0"/>
              </a:rPr>
              <a:t>					Asosiy adabiyotlar</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1. O’zbekiston Respublikasi 2017-2021 yillarda rivojlantirishning  beshta ustuvor yo’nalishlari. Harakatlar strategiyasi.</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2. “ </a:t>
            </a:r>
            <a:r>
              <a:rPr lang="en-US" sz="1600" dirty="0" err="1" smtClean="0">
                <a:latin typeface="Times New Roman" pitchFamily="18" charset="0"/>
                <a:cs typeface="Times New Roman" pitchFamily="18" charset="0"/>
              </a:rPr>
              <a:t>Faol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investitsiyalar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ijtimoiy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rivojlantirish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yili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davlat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dasturi</a:t>
            </a:r>
            <a:r>
              <a:rPr lang="en-US" sz="1600"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3</a:t>
            </a:r>
            <a:r>
              <a:rPr lang="uz-Cyrl-UZ" sz="1600" dirty="0" smtClean="0">
                <a:latin typeface="Times New Roman" pitchFamily="18" charset="0"/>
                <a:cs typeface="Times New Roman" pitchFamily="18" charset="0"/>
              </a:rPr>
              <a:t>. Jumaniyozova M.“Malaka oshirish jarayonida o’qituvchilarni innovatsion faoliyatga tayyorlashning pedagogik asoslari”. p.f.n. dis. T. 2007y. 186 b. </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 4. Yo’ldashev J. “Pedagogik innovatsiyalarni hayotga tadbiq etishning asoslari” 12. Pedagogicheskie innovatsii i texnologiya. Materiali konferentsii. Belgorod 1999.</a:t>
            </a:r>
            <a:endParaRPr lang="ru-RU" sz="1600" dirty="0" smtClean="0">
              <a:latin typeface="Times New Roman" pitchFamily="18" charset="0"/>
              <a:cs typeface="Times New Roman" pitchFamily="18" charset="0"/>
            </a:endParaRPr>
          </a:p>
          <a:p>
            <a:pPr algn="just"/>
            <a:r>
              <a:rPr lang="uz-Cyrl-UZ" sz="1600" b="1" dirty="0" smtClean="0">
                <a:latin typeface="Times New Roman" pitchFamily="18" charset="0"/>
                <a:cs typeface="Times New Roman" pitchFamily="18" charset="0"/>
              </a:rPr>
              <a:t>			Xorijiy adabiyotlar</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1. Gireeva L.D. «Otechestvennыe pedagogicheskie innovatsii 60-80x godax XX vaka» Pedagogika, 1995 №5.</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Innovatsionn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y </a:t>
            </a:r>
            <a:r>
              <a:rPr lang="en-US" sz="1600" dirty="0" err="1" smtClean="0">
                <a:latin typeface="Times New Roman" pitchFamily="18" charset="0"/>
                <a:cs typeface="Times New Roman" pitchFamily="18" charset="0"/>
              </a:rPr>
              <a:t>menejment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Moskva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Vuzovskiy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uchebnik</a:t>
            </a:r>
            <a:r>
              <a:rPr lang="en-US" sz="1600" dirty="0" smtClean="0">
                <a:latin typeface="Times New Roman" pitchFamily="18" charset="0"/>
                <a:cs typeface="Times New Roman" pitchFamily="18" charset="0"/>
              </a:rPr>
              <a:t> 2006.</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3. Med</a:t>
            </a:r>
            <a:r>
              <a:rPr lang="ru-RU" sz="1600" dirty="0" err="1" smtClean="0">
                <a:latin typeface="Times New Roman" pitchFamily="18" charset="0"/>
                <a:cs typeface="Times New Roman" pitchFamily="18" charset="0"/>
              </a:rPr>
              <a:t>ы</a:t>
            </a:r>
            <a:r>
              <a:rPr lang="en-US" sz="1600" dirty="0" err="1" smtClean="0">
                <a:latin typeface="Times New Roman" pitchFamily="18" charset="0"/>
                <a:cs typeface="Times New Roman" pitchFamily="18" charset="0"/>
              </a:rPr>
              <a:t>nskiy</a:t>
            </a:r>
            <a:r>
              <a:rPr lang="en-US" sz="1600" dirty="0" smtClean="0">
                <a:latin typeface="Times New Roman" pitchFamily="18" charset="0"/>
                <a:cs typeface="Times New Roman" pitchFamily="18" charset="0"/>
              </a:rPr>
              <a:t> V.G. </a:t>
            </a:r>
            <a:r>
              <a:rPr lang="en-US" sz="1600" dirty="0" err="1" smtClean="0">
                <a:latin typeface="Times New Roman" pitchFamily="18" charset="0"/>
                <a:cs typeface="Times New Roman" pitchFamily="18" charset="0"/>
              </a:rPr>
              <a:t>Innovatsionn</a:t>
            </a:r>
            <a:r>
              <a:rPr lang="ru-RU" sz="1600" dirty="0" err="1" smtClean="0">
                <a:latin typeface="Times New Roman" pitchFamily="18" charset="0"/>
                <a:cs typeface="Times New Roman" pitchFamily="18" charset="0"/>
              </a:rPr>
              <a:t>ы</a:t>
            </a:r>
            <a:r>
              <a:rPr lang="en-US" sz="1600" dirty="0" smtClean="0">
                <a:latin typeface="Times New Roman" pitchFamily="18" charset="0"/>
                <a:cs typeface="Times New Roman" pitchFamily="18" charset="0"/>
              </a:rPr>
              <a:t>y </a:t>
            </a:r>
            <a:r>
              <a:rPr lang="en-US" sz="1600" dirty="0" err="1" smtClean="0">
                <a:latin typeface="Times New Roman" pitchFamily="18" charset="0"/>
                <a:cs typeface="Times New Roman" pitchFamily="18" charset="0"/>
              </a:rPr>
              <a:t>menejment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Ucheb</a:t>
            </a:r>
            <a:r>
              <a:rPr lang="en-US" sz="1600" dirty="0" smtClean="0">
                <a:latin typeface="Times New Roman" pitchFamily="18" charset="0"/>
                <a:cs typeface="Times New Roman" pitchFamily="18" charset="0"/>
              </a:rPr>
              <a:t>. M, INFRA 2002.</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4</a:t>
            </a:r>
            <a:r>
              <a:rPr lang="uz-Cyrl-UZ" sz="1600" dirty="0" smtClean="0">
                <a:latin typeface="Times New Roman" pitchFamily="18" charset="0"/>
                <a:cs typeface="Times New Roman" pitchFamily="18" charset="0"/>
              </a:rPr>
              <a:t>. SHedrovitskiy P. Novshestva i innovatsii. Uchitelskaya gazeta 1995 №2</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Innovatsionnoe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obuchenie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nauka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Nauchno</a:t>
            </a:r>
            <a:r>
              <a:rPr lang="en-US" sz="1600" dirty="0" smtClean="0">
                <a:latin typeface="Times New Roman" pitchFamily="18" charset="0"/>
                <a:cs typeface="Times New Roman" pitchFamily="18" charset="0"/>
              </a:rPr>
              <a:t> – </a:t>
            </a:r>
            <a:r>
              <a:rPr lang="en-US" sz="1600" dirty="0" err="1" smtClean="0">
                <a:latin typeface="Times New Roman" pitchFamily="18" charset="0"/>
                <a:cs typeface="Times New Roman" pitchFamily="18" charset="0"/>
              </a:rPr>
              <a:t>analiticheskiy</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obzor</a:t>
            </a:r>
            <a:r>
              <a:rPr lang="en-US" sz="1600" dirty="0" smtClean="0">
                <a:latin typeface="Times New Roman" pitchFamily="18" charset="0"/>
                <a:cs typeface="Times New Roman" pitchFamily="18" charset="0"/>
              </a:rPr>
              <a:t> M.1992.</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6</a:t>
            </a:r>
            <a:r>
              <a:rPr lang="uz-Cyrl-UZ" sz="1600" dirty="0" smtClean="0">
                <a:latin typeface="Times New Roman" pitchFamily="18" charset="0"/>
                <a:cs typeface="Times New Roman" pitchFamily="18" charset="0"/>
              </a:rPr>
              <a:t>. Nikolas A. Upravlenie pedogogicheskimi innovatsiyami. L. 1993.</a:t>
            </a:r>
            <a:endParaRPr lang="ru-RU" sz="1600" dirty="0" smtClean="0">
              <a:latin typeface="Times New Roman" pitchFamily="18" charset="0"/>
              <a:cs typeface="Times New Roman" pitchFamily="18" charset="0"/>
            </a:endParaRPr>
          </a:p>
          <a:p>
            <a:pPr algn="just"/>
            <a:r>
              <a:rPr lang="en-US" sz="1600" b="1" dirty="0" err="1" smtClean="0">
                <a:latin typeface="Times New Roman" pitchFamily="18" charset="0"/>
                <a:cs typeface="Times New Roman" pitchFamily="18" charset="0"/>
              </a:rPr>
              <a:t>Qo’shimcha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adabiyotlar</a:t>
            </a:r>
            <a:endParaRPr lang="ru-RU"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1. 3. </a:t>
            </a:r>
            <a:r>
              <a:rPr lang="en-US" sz="1600" dirty="0" err="1" smtClean="0">
                <a:latin typeface="Times New Roman" pitchFamily="18" charset="0"/>
                <a:cs typeface="Times New Roman" pitchFamily="18" charset="0"/>
              </a:rPr>
              <a:t>Mavlonova</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Rahmonqulova</a:t>
            </a:r>
            <a:r>
              <a:rPr lang="en-US" sz="1600" dirty="0" smtClean="0">
                <a:latin typeface="Times New Roman" pitchFamily="18" charset="0"/>
                <a:cs typeface="Times New Roman" pitchFamily="18" charset="0"/>
              </a:rPr>
              <a:t> N. </a:t>
            </a:r>
            <a:r>
              <a:rPr lang="en-US" sz="1600" dirty="0" err="1" smtClean="0">
                <a:latin typeface="Times New Roman" pitchFamily="18" charset="0"/>
                <a:cs typeface="Times New Roman" pitchFamily="18" charset="0"/>
              </a:rPr>
              <a:t>Boshlang’ich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ta’limda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pedagogika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innovatsiya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integratsiya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G’ofur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Gulom</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nashriyoti</a:t>
            </a:r>
            <a:r>
              <a:rPr lang="en-US" sz="1600" dirty="0" smtClean="0">
                <a:latin typeface="Times New Roman" pitchFamily="18" charset="0"/>
                <a:cs typeface="Times New Roman" pitchFamily="18" charset="0"/>
              </a:rPr>
              <a:t>. T.2013.</a:t>
            </a:r>
            <a:endParaRPr lang="ru-RU" sz="1600" dirty="0" smtClean="0">
              <a:latin typeface="Times New Roman" pitchFamily="18" charset="0"/>
              <a:cs typeface="Times New Roman" pitchFamily="18" charset="0"/>
            </a:endParaRPr>
          </a:p>
          <a:p>
            <a:pPr algn="just"/>
            <a:r>
              <a:rPr lang="en-US" sz="1600" b="1" dirty="0" smtClean="0">
                <a:latin typeface="Times New Roman" pitchFamily="18" charset="0"/>
                <a:cs typeface="Times New Roman" pitchFamily="18" charset="0"/>
              </a:rPr>
              <a:t>                                            Internet </a:t>
            </a:r>
            <a:r>
              <a:rPr lang="en-US" sz="1600" b="1" dirty="0" err="1" smtClean="0">
                <a:latin typeface="Times New Roman" pitchFamily="18" charset="0"/>
                <a:cs typeface="Times New Roman" pitchFamily="18" charset="0"/>
              </a:rPr>
              <a:t>saytlari</a:t>
            </a:r>
            <a:r>
              <a:rPr lang="en-US" sz="1600" b="1" dirty="0" smtClean="0">
                <a:latin typeface="Times New Roman" pitchFamily="18" charset="0"/>
                <a:cs typeface="Times New Roman" pitchFamily="18" charset="0"/>
              </a:rPr>
              <a:t>.</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1. www. tdpu. uz</a:t>
            </a:r>
            <a:endParaRPr lang="ru-RU" sz="1600" dirty="0" smtClean="0">
              <a:latin typeface="Times New Roman" pitchFamily="18" charset="0"/>
              <a:cs typeface="Times New Roman" pitchFamily="18" charset="0"/>
            </a:endParaRPr>
          </a:p>
          <a:p>
            <a:pPr algn="just"/>
            <a:r>
              <a:rPr lang="uz-Cyrl-UZ" sz="1600" dirty="0" smtClean="0">
                <a:latin typeface="Times New Roman" pitchFamily="18" charset="0"/>
                <a:cs typeface="Times New Roman" pitchFamily="18" charset="0"/>
              </a:rPr>
              <a:t>2. www. pedagog. </a:t>
            </a: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21328">
        <p15:prstTrans prst="fracture"/>
      </p:transition>
    </mc:Choice>
    <mc:Fallback>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000108"/>
            <a:ext cx="8229600" cy="4525963"/>
          </a:xfrm>
        </p:spPr>
        <p:txBody>
          <a:bodyPr/>
          <a:lstStyle/>
          <a:p>
            <a:pPr lvl="0">
              <a:buNone/>
            </a:pPr>
            <a:r>
              <a:rPr lang="uz-Cyrl-UZ" sz="2000" dirty="0" smtClean="0">
                <a:latin typeface="Times New Roman" pitchFamily="18" charset="0"/>
                <a:cs typeface="Times New Roman" pitchFamily="18" charset="0"/>
              </a:rPr>
              <a:t>	1. Muammoli vaziyat, muammo, muammoli ta’lim, aqliy izlanish, muammoli ta’lim darajalari, muammoni yechish bosqichlari, muammoli ta’lim funktsiyalari, muammoli ta’lim metodlari.</a:t>
            </a:r>
            <a:endParaRPr lang="ru-RU" sz="2000" dirty="0" smtClean="0">
              <a:latin typeface="Times New Roman" pitchFamily="18" charset="0"/>
              <a:cs typeface="Times New Roman" pitchFamily="18" charset="0"/>
            </a:endParaRPr>
          </a:p>
          <a:p>
            <a:pPr>
              <a:buNone/>
            </a:pPr>
            <a:r>
              <a:rPr lang="uz-Cyrl-UZ" sz="2000" dirty="0" smtClean="0">
                <a:latin typeface="Times New Roman" pitchFamily="18" charset="0"/>
                <a:cs typeface="Times New Roman" pitchFamily="18" charset="0"/>
              </a:rPr>
              <a:t>	Ta’lim maqsad va vazifalariga ko’ra, muammoli va an’anaviy bo’lishi mumkin. </a:t>
            </a:r>
            <a:endParaRPr lang="ru-RU" sz="2000" dirty="0" smtClean="0">
              <a:latin typeface="Times New Roman" pitchFamily="18" charset="0"/>
              <a:cs typeface="Times New Roman" pitchFamily="18" charset="0"/>
            </a:endParaRPr>
          </a:p>
          <a:p>
            <a:pPr>
              <a:buNone/>
            </a:pPr>
            <a:r>
              <a:rPr lang="uz-Cyrl-UZ" sz="2000" dirty="0" smtClean="0">
                <a:latin typeface="Times New Roman" pitchFamily="18" charset="0"/>
                <a:cs typeface="Times New Roman" pitchFamily="18" charset="0"/>
              </a:rPr>
              <a:t>	Agar maktab pedagogik jamoasi o’quvchilarning fikrlash, ijodkorlik qobiliyatlarini rivojlantirishni bosh maqsad qilib olsa, unda pedagogik jamoaning muammoli ta’lim asosida faoliyat yuritish ko’nikma va malakalarini shakllantirishi zarur. O’quv tarbiyaviy ishlarni takomillashtirish, ta’lim va o’quv – biluv jarayonlariga “muammoli o’qitish” didaktikasini joriy etib borish asosiy ish jarayoniga aylanmog’i kerak. </a:t>
            </a:r>
            <a:endParaRPr lang="ru-RU" sz="2000" dirty="0" smtClean="0">
              <a:latin typeface="Times New Roman" pitchFamily="18" charset="0"/>
              <a:cs typeface="Times New Roman" pitchFamily="18" charset="0"/>
            </a:endParaRPr>
          </a:p>
        </p:txBody>
      </p:sp>
      <p:pic>
        <p:nvPicPr>
          <p:cNvPr id="3074" name="Picture 2" descr="G:\Slayd\IMG_20190421_205553_277.jpg"/>
          <p:cNvPicPr>
            <a:picLocks noChangeAspect="1" noChangeArrowheads="1"/>
          </p:cNvPicPr>
          <p:nvPr/>
        </p:nvPicPr>
        <p:blipFill>
          <a:blip r:embed="rId2"/>
          <a:srcRect/>
          <a:stretch>
            <a:fillRect/>
          </a:stretch>
        </p:blipFill>
        <p:spPr bwMode="auto">
          <a:xfrm>
            <a:off x="5143504" y="4643446"/>
            <a:ext cx="4000496" cy="2214554"/>
          </a:xfrm>
          <a:prstGeom prst="rect">
            <a:avLst/>
          </a:prstGeom>
          <a:noFill/>
        </p:spPr>
      </p:pic>
      <p:pic>
        <p:nvPicPr>
          <p:cNvPr id="3075" name="Picture 3" descr="G:\Slayd\IMG_20190421_205600_409.jpg"/>
          <p:cNvPicPr>
            <a:picLocks noChangeAspect="1" noChangeArrowheads="1"/>
          </p:cNvPicPr>
          <p:nvPr/>
        </p:nvPicPr>
        <p:blipFill>
          <a:blip r:embed="rId3"/>
          <a:srcRect/>
          <a:stretch>
            <a:fillRect/>
          </a:stretch>
        </p:blipFill>
        <p:spPr bwMode="auto">
          <a:xfrm>
            <a:off x="1500166" y="4643446"/>
            <a:ext cx="3571900" cy="2214553"/>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a:solidFill>
            <a:srgbClr val="23E1DC"/>
          </a:solidFill>
        </p:spPr>
        <p:txBody>
          <a:bodyPr/>
          <a:lstStyle/>
          <a:p>
            <a:pPr>
              <a:buNone/>
            </a:pPr>
            <a:r>
              <a:rPr lang="uz-Cyrl-UZ" sz="2400" b="1" dirty="0" smtClean="0">
                <a:latin typeface="Times New Roman" pitchFamily="18" charset="0"/>
                <a:cs typeface="Times New Roman" pitchFamily="18" charset="0"/>
              </a:rPr>
              <a:t>	Muammoli ta’lim</a:t>
            </a:r>
            <a:r>
              <a:rPr lang="uz-Cyrl-UZ" sz="2400" dirty="0" smtClean="0">
                <a:latin typeface="Times New Roman" pitchFamily="18" charset="0"/>
                <a:cs typeface="Times New Roman" pitchFamily="18" charset="0"/>
              </a:rPr>
              <a:t> – </a:t>
            </a:r>
            <a:r>
              <a:rPr lang="uz-Cyrl-UZ" sz="2400" b="1" dirty="0" smtClean="0">
                <a:latin typeface="Times New Roman" pitchFamily="18" charset="0"/>
                <a:cs typeface="Times New Roman" pitchFamily="18" charset="0"/>
              </a:rPr>
              <a:t>tarbiya jarayonini faollashtirish, o’quvchilarning o’quv – biluv jarayoniga extiyoji, qiziqishi va hoxishlarini ortirishga sabab bo’ladi.</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	Agar o’quvchi muammoli ta’limning mazmun – mohiyatini yaxshi o’zlashtirib olsa, o’quv jarayonining shakl va metodlarini, texnik jixatdan jixozlanishini amalda qo’llay olsa, u o’z – o’zidan muvaffaqiyat keltiradi. </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	O’qituvchining didaktik jixatdan tayyorgarligi juda muhimdir. Chunki, muammoli ta’limning nazariy va amaliy jixatlarini atroflicha o’rganish – o’quv jarayonini san’at darajasiga olib chiqish demakdir. U o’z navbatida o’quvchining ta’lim mazmunini to’la o’zlashtirib olishga kafolatdir.</a:t>
            </a:r>
            <a:endParaRPr lang="ru-RU" sz="2400" dirty="0" smtClean="0">
              <a:latin typeface="Times New Roman" pitchFamily="18" charset="0"/>
              <a:cs typeface="Times New Roman" pitchFamily="18" charset="0"/>
            </a:endParaRPr>
          </a:p>
          <a:p>
            <a:endParaRPr lang="ru-RU" sz="2400" dirty="0"/>
          </a:p>
        </p:txBody>
      </p:sp>
    </p:spTree>
  </p:cSld>
  <p:clrMapOvr>
    <a:masterClrMapping/>
  </p:clrMapOvr>
  <mc:AlternateContent xmlns:mc="http://schemas.openxmlformats.org/markup-compatibility/2006">
    <mc:Choice xmlns:p14="http://schemas.microsoft.com/office/powerpoint/2010/main" Requires="p14">
      <p:transition spd="slow" p14:dur="4000" advClick="0" advTm="13000">
        <p14:vortex dir="r"/>
      </p:transition>
    </mc:Choice>
    <mc:Fallback>
      <p:transition spd="slow" advClick="0"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85720" y="500042"/>
            <a:ext cx="8501122" cy="2357454"/>
          </a:xfrm>
          <a:prstGeom prst="roundRect">
            <a:avLst/>
          </a:prstGeom>
          <a:solidFill>
            <a:srgbClr val="6FB9D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n-US" sz="2000" b="1" dirty="0" err="1" smtClean="0">
                <a:solidFill>
                  <a:srgbClr val="FF0000"/>
                </a:solidFill>
                <a:latin typeface="Times New Roman" pitchFamily="18" charset="0"/>
                <a:cs typeface="Times New Roman" pitchFamily="18" charset="0"/>
              </a:rPr>
              <a:t>Muammoli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ta’limni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muvaffaqiyatli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kechish</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shartlari</a:t>
            </a:r>
            <a:r>
              <a:rPr lang="en-US" sz="2000" b="1" dirty="0" smtClean="0">
                <a:solidFill>
                  <a:srgbClr val="FF0000"/>
                </a:solidFill>
                <a:latin typeface="Times New Roman" pitchFamily="18" charset="0"/>
                <a:cs typeface="Times New Roman" pitchFamily="18" charset="0"/>
              </a:rPr>
              <a:t>.</a:t>
            </a:r>
            <a:endParaRPr lang="ru-RU" sz="2000" dirty="0" smtClean="0">
              <a:solidFill>
                <a:srgbClr val="FF0000"/>
              </a:solidFill>
              <a:latin typeface="Times New Roman" pitchFamily="18" charset="0"/>
              <a:cs typeface="Times New Roman" pitchFamily="18" charset="0"/>
            </a:endParaRPr>
          </a:p>
          <a:p>
            <a:pPr lvl="0" algn="just">
              <a:buNone/>
            </a:pPr>
            <a:r>
              <a:rPr lang="ru-RU" sz="2000" dirty="0" smtClean="0">
                <a:solidFill>
                  <a:schemeClr val="tx1"/>
                </a:solidFill>
                <a:latin typeface="Times New Roman" pitchFamily="18" charset="0"/>
                <a:cs typeface="Times New Roman" pitchFamily="18" charset="0"/>
              </a:rPr>
              <a:t>1. </a:t>
            </a:r>
            <a:r>
              <a:rPr lang="ru-RU" sz="2000" dirty="0" err="1" smtClean="0">
                <a:solidFill>
                  <a:schemeClr val="tx1"/>
                </a:solidFill>
                <a:latin typeface="Times New Roman" pitchFamily="18" charset="0"/>
                <a:cs typeface="Times New Roman" pitchFamily="18" charset="0"/>
              </a:rPr>
              <a:t>O’quv</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materialini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muammolashtirish</a:t>
            </a:r>
            <a:r>
              <a:rPr lang="ru-RU" sz="2000" dirty="0" smtClean="0">
                <a:solidFill>
                  <a:schemeClr val="tx1"/>
                </a:solidFill>
                <a:latin typeface="Times New Roman" pitchFamily="18" charset="0"/>
                <a:cs typeface="Times New Roman" pitchFamily="18" charset="0"/>
              </a:rPr>
              <a:t>.</a:t>
            </a:r>
          </a:p>
          <a:p>
            <a:pPr lvl="0" algn="just">
              <a:buNone/>
            </a:pPr>
            <a:r>
              <a:rPr lang="ru-RU" sz="2000" dirty="0" smtClean="0">
                <a:solidFill>
                  <a:schemeClr val="tx1"/>
                </a:solidFill>
                <a:latin typeface="Times New Roman" pitchFamily="18" charset="0"/>
                <a:cs typeface="Times New Roman" pitchFamily="18" charset="0"/>
              </a:rPr>
              <a:t>2. </a:t>
            </a:r>
            <a:r>
              <a:rPr lang="en-US" sz="2000" dirty="0" err="1" smtClean="0">
                <a:solidFill>
                  <a:schemeClr val="tx1"/>
                </a:solidFill>
                <a:latin typeface="Times New Roman" pitchFamily="18" charset="0"/>
                <a:cs typeface="Times New Roman" pitchFamily="18" charset="0"/>
              </a:rPr>
              <a:t>O’quvchining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faol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ishtirok</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etishini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ta’minlash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lvl="0" algn="just">
              <a:buNone/>
            </a:pPr>
            <a:r>
              <a:rPr lang="ru-RU" sz="2000" dirty="0" smtClean="0">
                <a:solidFill>
                  <a:schemeClr val="tx1"/>
                </a:solidFill>
                <a:latin typeface="Times New Roman" pitchFamily="18" charset="0"/>
                <a:cs typeface="Times New Roman" pitchFamily="18" charset="0"/>
              </a:rPr>
              <a:t>3. </a:t>
            </a:r>
            <a:r>
              <a:rPr lang="en-US" sz="2000" dirty="0" err="1" smtClean="0">
                <a:solidFill>
                  <a:schemeClr val="tx1"/>
                </a:solidFill>
                <a:latin typeface="Times New Roman" pitchFamily="18" charset="0"/>
                <a:cs typeface="Times New Roman" pitchFamily="18" charset="0"/>
              </a:rPr>
              <a:t>O’qitishning</a:t>
            </a:r>
            <a:r>
              <a:rPr lang="en-US" sz="2000" dirty="0" smtClean="0">
                <a:solidFill>
                  <a:schemeClr val="tx1"/>
                </a:solidFill>
                <a:latin typeface="Times New Roman" pitchFamily="18" charset="0"/>
                <a:cs typeface="Times New Roman" pitchFamily="18" charset="0"/>
              </a:rPr>
              <a:t> bola </a:t>
            </a:r>
            <a:r>
              <a:rPr lang="en-US" sz="2000" dirty="0" err="1" smtClean="0">
                <a:solidFill>
                  <a:schemeClr val="tx1"/>
                </a:solidFill>
                <a:latin typeface="Times New Roman" pitchFamily="18" charset="0"/>
                <a:cs typeface="Times New Roman" pitchFamily="18" charset="0"/>
              </a:rPr>
              <a:t>hayoti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yashash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turmush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tarzi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bilan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mehnati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o’yin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bilan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o’zaro</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aloqasini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bog’lash</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p:txBody>
      </p:sp>
      <p:sp>
        <p:nvSpPr>
          <p:cNvPr id="5" name="Прямоугольник с двумя вырезанными противолежащими углами 4"/>
          <p:cNvSpPr/>
          <p:nvPr/>
        </p:nvSpPr>
        <p:spPr>
          <a:xfrm>
            <a:off x="357158" y="2928934"/>
            <a:ext cx="8501122" cy="3714776"/>
          </a:xfrm>
          <a:prstGeom prst="snip2DiagRect">
            <a:avLst/>
          </a:prstGeom>
          <a:solidFill>
            <a:srgbClr val="0CF80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ru-RU" sz="2000" b="1" dirty="0" err="1" smtClean="0">
                <a:solidFill>
                  <a:srgbClr val="FF0000"/>
                </a:solidFill>
                <a:latin typeface="Times New Roman" pitchFamily="18" charset="0"/>
                <a:cs typeface="Times New Roman" pitchFamily="18" charset="0"/>
              </a:rPr>
              <a:t>Muammoli</a:t>
            </a:r>
            <a:r>
              <a:rPr lang="ru-RU" sz="2000" b="1" dirty="0" smtClean="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vaziyatlarni</a:t>
            </a:r>
            <a:r>
              <a:rPr lang="ru-RU" sz="2000" b="1" dirty="0" smtClean="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yaratish</a:t>
            </a:r>
            <a:r>
              <a:rPr lang="ru-RU" sz="2000" b="1" dirty="0" smtClean="0">
                <a:solidFill>
                  <a:srgbClr val="FF0000"/>
                </a:solidFill>
                <a:latin typeface="Times New Roman" pitchFamily="18" charset="0"/>
                <a:cs typeface="Times New Roman" pitchFamily="18" charset="0"/>
              </a:rPr>
              <a:t> </a:t>
            </a:r>
            <a:r>
              <a:rPr lang="ru-RU" sz="2000" b="1" dirty="0" err="1" smtClean="0">
                <a:solidFill>
                  <a:srgbClr val="FF0000"/>
                </a:solidFill>
                <a:latin typeface="Times New Roman" pitchFamily="18" charset="0"/>
                <a:cs typeface="Times New Roman" pitchFamily="18" charset="0"/>
              </a:rPr>
              <a:t>usullari</a:t>
            </a:r>
            <a:r>
              <a:rPr lang="ru-RU" sz="2000" b="1" dirty="0" smtClean="0">
                <a:solidFill>
                  <a:srgbClr val="FF0000"/>
                </a:solidFill>
                <a:latin typeface="Times New Roman" pitchFamily="18" charset="0"/>
                <a:cs typeface="Times New Roman" pitchFamily="18" charset="0"/>
              </a:rPr>
              <a:t>.</a:t>
            </a:r>
            <a:endParaRPr lang="ru-RU" sz="2000" dirty="0" smtClean="0">
              <a:solidFill>
                <a:srgbClr val="FF0000"/>
              </a:solidFill>
              <a:latin typeface="Times New Roman" pitchFamily="18" charset="0"/>
              <a:cs typeface="Times New Roman" pitchFamily="18" charset="0"/>
            </a:endParaRPr>
          </a:p>
          <a:p>
            <a:pPr lvl="0">
              <a:buNone/>
            </a:pPr>
            <a:r>
              <a:rPr lang="ru-RU" sz="2000" dirty="0" smtClean="0">
                <a:latin typeface="Times New Roman" pitchFamily="18" charset="0"/>
                <a:cs typeface="Times New Roman" pitchFamily="18" charset="0"/>
              </a:rPr>
              <a:t>	</a:t>
            </a:r>
            <a:r>
              <a:rPr lang="ru-RU" sz="2000" dirty="0" smtClean="0">
                <a:solidFill>
                  <a:schemeClr val="tx1"/>
                </a:solidFill>
                <a:latin typeface="Times New Roman" pitchFamily="18" charset="0"/>
                <a:cs typeface="Times New Roman" pitchFamily="18" charset="0"/>
              </a:rPr>
              <a:t>1.O’qituvchi </a:t>
            </a:r>
            <a:r>
              <a:rPr lang="ru-RU" sz="2000" dirty="0" err="1" smtClean="0">
                <a:solidFill>
                  <a:schemeClr val="tx1"/>
                </a:solidFill>
                <a:latin typeface="Times New Roman" pitchFamily="18" charset="0"/>
                <a:cs typeface="Times New Roman" pitchFamily="18" charset="0"/>
              </a:rPr>
              <a:t>bolalarni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ziddiyatni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tug’dirish</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holatiga</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keltiradi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va</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o’zlariga</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yechimni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topishni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taklif</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etadi</a:t>
            </a:r>
            <a:r>
              <a:rPr lang="ru-RU" sz="2000" dirty="0" smtClean="0">
                <a:solidFill>
                  <a:schemeClr val="tx1"/>
                </a:solidFill>
                <a:latin typeface="Times New Roman" pitchFamily="18" charset="0"/>
                <a:cs typeface="Times New Roman" pitchFamily="18" charset="0"/>
              </a:rPr>
              <a:t>.</a:t>
            </a:r>
          </a:p>
          <a:p>
            <a:pPr lvl="0">
              <a:buNone/>
            </a:pPr>
            <a:r>
              <a:rPr lang="ru-RU" sz="2000" dirty="0" smtClean="0">
                <a:solidFill>
                  <a:schemeClr val="tx1"/>
                </a:solidFill>
                <a:latin typeface="Times New Roman" pitchFamily="18" charset="0"/>
                <a:cs typeface="Times New Roman" pitchFamily="18" charset="0"/>
              </a:rPr>
              <a:t>	2. </a:t>
            </a:r>
            <a:r>
              <a:rPr lang="ru-RU" sz="2000" dirty="0" err="1" smtClean="0">
                <a:solidFill>
                  <a:schemeClr val="tx1"/>
                </a:solidFill>
                <a:latin typeface="Times New Roman" pitchFamily="18" charset="0"/>
                <a:cs typeface="Times New Roman" pitchFamily="18" charset="0"/>
              </a:rPr>
              <a:t>Amaliy</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faoliyatdagi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ziddiyatlar</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to’qnashuvini</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vujudga</a:t>
            </a:r>
            <a:r>
              <a:rPr lang="ru-RU" sz="2000" dirty="0" smtClean="0">
                <a:solidFill>
                  <a:schemeClr val="tx1"/>
                </a:solidFill>
                <a:latin typeface="Times New Roman" pitchFamily="18" charset="0"/>
                <a:cs typeface="Times New Roman" pitchFamily="18" charset="0"/>
              </a:rPr>
              <a:t> </a:t>
            </a:r>
            <a:r>
              <a:rPr lang="ru-RU" sz="2000" dirty="0" err="1" smtClean="0">
                <a:solidFill>
                  <a:schemeClr val="tx1"/>
                </a:solidFill>
                <a:latin typeface="Times New Roman" pitchFamily="18" charset="0"/>
                <a:cs typeface="Times New Roman" pitchFamily="18" charset="0"/>
              </a:rPr>
              <a:t>keltiradi</a:t>
            </a:r>
            <a:r>
              <a:rPr lang="ru-RU" sz="2000" dirty="0" smtClean="0">
                <a:solidFill>
                  <a:schemeClr val="tx1"/>
                </a:solidFill>
                <a:latin typeface="Times New Roman" pitchFamily="18" charset="0"/>
                <a:cs typeface="Times New Roman" pitchFamily="18" charset="0"/>
              </a:rPr>
              <a:t>.</a:t>
            </a:r>
          </a:p>
          <a:p>
            <a:pPr lvl="0">
              <a:buNone/>
            </a:pPr>
            <a:r>
              <a:rPr lang="ru-RU" sz="2000" dirty="0" smtClean="0">
                <a:solidFill>
                  <a:schemeClr val="tx1"/>
                </a:solidFill>
                <a:latin typeface="Times New Roman" pitchFamily="18" charset="0"/>
                <a:cs typeface="Times New Roman" pitchFamily="18" charset="0"/>
              </a:rPr>
              <a:t>	3. </a:t>
            </a:r>
            <a:r>
              <a:rPr lang="en-US" sz="2000" dirty="0" err="1" smtClean="0">
                <a:solidFill>
                  <a:schemeClr val="tx1"/>
                </a:solidFill>
                <a:latin typeface="Times New Roman" pitchFamily="18" charset="0"/>
                <a:cs typeface="Times New Roman" pitchFamily="18" charset="0"/>
              </a:rPr>
              <a:t>Bir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xil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savolning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o’ziga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javobni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berishda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xil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fikrlarni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bildiradi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lvl="0">
              <a:buNone/>
            </a:pPr>
            <a:r>
              <a:rPr lang="ru-RU" sz="2000" dirty="0" smtClean="0">
                <a:solidFill>
                  <a:schemeClr val="tx1"/>
                </a:solidFill>
                <a:latin typeface="Times New Roman" pitchFamily="18" charset="0"/>
                <a:cs typeface="Times New Roman" pitchFamily="18" charset="0"/>
              </a:rPr>
              <a:t>	4.</a:t>
            </a:r>
            <a:r>
              <a:rPr lang="en-US" sz="2000" dirty="0" err="1" smtClean="0">
                <a:solidFill>
                  <a:schemeClr val="tx1"/>
                </a:solidFill>
                <a:latin typeface="Times New Roman" pitchFamily="18" charset="0"/>
                <a:cs typeface="Times New Roman" pitchFamily="18" charset="0"/>
              </a:rPr>
              <a:t>Hodisani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xil</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pozitsiyadan</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turib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ko’rib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chiqishni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taklif</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qiladi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lvl="0">
              <a:buNone/>
            </a:pPr>
            <a:r>
              <a:rPr lang="ru-RU" sz="2000" dirty="0" smtClean="0">
                <a:solidFill>
                  <a:schemeClr val="tx1"/>
                </a:solidFill>
                <a:latin typeface="Times New Roman" pitchFamily="18" charset="0"/>
                <a:cs typeface="Times New Roman" pitchFamily="18" charset="0"/>
              </a:rPr>
              <a:t>	5.</a:t>
            </a:r>
            <a:r>
              <a:rPr lang="en-US" sz="2000" dirty="0" err="1" smtClean="0">
                <a:solidFill>
                  <a:schemeClr val="tx1"/>
                </a:solidFill>
                <a:latin typeface="Times New Roman" pitchFamily="18" charset="0"/>
                <a:cs typeface="Times New Roman" pitchFamily="18" charset="0"/>
              </a:rPr>
              <a:t>Taqqoslashga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umumlashtirishga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xulosalar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chiqarishga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undaydi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lvl="0">
              <a:buNone/>
            </a:pPr>
            <a:r>
              <a:rPr lang="ru-RU" sz="2000" dirty="0" smtClean="0">
                <a:solidFill>
                  <a:schemeClr val="tx1"/>
                </a:solidFill>
                <a:latin typeface="Times New Roman" pitchFamily="18" charset="0"/>
                <a:cs typeface="Times New Roman" pitchFamily="18" charset="0"/>
              </a:rPr>
              <a:t>	6. </a:t>
            </a:r>
            <a:r>
              <a:rPr lang="en-US" sz="2000" dirty="0" err="1" smtClean="0">
                <a:solidFill>
                  <a:schemeClr val="tx1"/>
                </a:solidFill>
                <a:latin typeface="Times New Roman" pitchFamily="18" charset="0"/>
                <a:cs typeface="Times New Roman" pitchFamily="18" charset="0"/>
              </a:rPr>
              <a:t>Aniq</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savollarga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aniq</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yechimlarni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topishni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so’raydi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a:p>
            <a:pPr lvl="0">
              <a:buNone/>
            </a:pPr>
            <a:r>
              <a:rPr lang="ru-RU" sz="2000" dirty="0" smtClean="0">
                <a:solidFill>
                  <a:schemeClr val="tx1"/>
                </a:solidFill>
                <a:latin typeface="Times New Roman" pitchFamily="18" charset="0"/>
                <a:cs typeface="Times New Roman" pitchFamily="18" charset="0"/>
              </a:rPr>
              <a:t>	7. </a:t>
            </a:r>
            <a:r>
              <a:rPr lang="en-US" sz="2000" dirty="0" err="1" smtClean="0">
                <a:solidFill>
                  <a:schemeClr val="tx1"/>
                </a:solidFill>
                <a:latin typeface="Times New Roman" pitchFamily="18" charset="0"/>
                <a:cs typeface="Times New Roman" pitchFamily="18" charset="0"/>
              </a:rPr>
              <a:t>Muammoli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topshiriqlarni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qo’yib</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yechimini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topishga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har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bir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o’quvchini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o’z</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shaxsiy</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fikr</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va</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qarashlarini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so’raydi</a:t>
            </a:r>
            <a:r>
              <a:rPr lang="en-US" sz="2000" dirty="0" smtClean="0">
                <a:solidFill>
                  <a:schemeClr val="tx1"/>
                </a:solidFill>
                <a:latin typeface="Times New Roman" pitchFamily="18" charset="0"/>
                <a:cs typeface="Times New Roman" pitchFamily="18" charset="0"/>
              </a:rPr>
              <a:t>.</a:t>
            </a:r>
            <a:endParaRPr lang="ru-RU" sz="2000" dirty="0" smtClean="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en-US" sz="2000" b="1" dirty="0" err="1" smtClean="0">
                <a:latin typeface="Times New Roman" pitchFamily="18" charset="0"/>
                <a:cs typeface="Times New Roman" pitchFamily="18" charset="0"/>
              </a:rPr>
              <a:t>Muammoli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ta’limning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nazariy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asoslari</a:t>
            </a:r>
            <a:r>
              <a:rPr lang="en-US" sz="2000" b="1"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Umumta’lim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maktablari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kasb</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hunar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kollejlari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akademik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litseylar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oldida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turgan</a:t>
            </a:r>
            <a:r>
              <a:rPr lang="en-US" sz="2000" dirty="0" smtClean="0">
                <a:latin typeface="Times New Roman" pitchFamily="18" charset="0"/>
                <a:cs typeface="Times New Roman" pitchFamily="18" charset="0"/>
              </a:rPr>
              <a:t> bosh </a:t>
            </a:r>
            <a:r>
              <a:rPr lang="en-US" sz="2000" dirty="0" err="1" smtClean="0">
                <a:latin typeface="Times New Roman" pitchFamily="18" charset="0"/>
                <a:cs typeface="Times New Roman" pitchFamily="18" charset="0"/>
              </a:rPr>
              <a:t>maqsad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talabalarning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tomonlama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garmonik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ta’minlashdan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iborat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talaba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shaxsini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tomonlama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garmonik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ko’rsatuvchi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faktor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yuqori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nuqtai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nazarini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himoya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namoyon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Agar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talabani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o’rgatsa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unday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rivojlantirishga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asoslangan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biluv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qabul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mumkin</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O’quvchini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yo’naltirilgan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maxsus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vositalarni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qo’llab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fanga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qiziqtirish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tizimi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borilsa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buni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muammoli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deyish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muumkin</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4098" name="Picture 2" descr="G:\Slayd\IMG_20190421_205658_265.jpg"/>
          <p:cNvPicPr>
            <a:picLocks noChangeAspect="1" noChangeArrowheads="1"/>
          </p:cNvPicPr>
          <p:nvPr/>
        </p:nvPicPr>
        <p:blipFill>
          <a:blip r:embed="rId2" cstate="print"/>
          <a:srcRect/>
          <a:stretch>
            <a:fillRect/>
          </a:stretch>
        </p:blipFill>
        <p:spPr bwMode="auto">
          <a:xfrm>
            <a:off x="5214942" y="4714884"/>
            <a:ext cx="3929058" cy="2143116"/>
          </a:xfrm>
          <a:prstGeom prst="rect">
            <a:avLst/>
          </a:prstGeom>
          <a:noFill/>
        </p:spPr>
      </p:pic>
      <p:pic>
        <p:nvPicPr>
          <p:cNvPr id="4099" name="Picture 3" descr="G:\Slayd\IMG_20190421_205718_470.jpg"/>
          <p:cNvPicPr>
            <a:picLocks noChangeAspect="1" noChangeArrowheads="1"/>
          </p:cNvPicPr>
          <p:nvPr/>
        </p:nvPicPr>
        <p:blipFill>
          <a:blip r:embed="rId3"/>
          <a:srcRect/>
          <a:stretch>
            <a:fillRect/>
          </a:stretch>
        </p:blipFill>
        <p:spPr bwMode="auto">
          <a:xfrm>
            <a:off x="428596" y="5000636"/>
            <a:ext cx="4500594" cy="185736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5429288"/>
          </a:xfrm>
          <a:solidFill>
            <a:srgbClr val="6FB9D7"/>
          </a:solidFill>
        </p:spPr>
        <p:txBody>
          <a:bodyPr/>
          <a:lstStyle/>
          <a:p>
            <a:r>
              <a:rPr lang="en-US" sz="2200" b="1" dirty="0" err="1" smtClean="0">
                <a:latin typeface="Times New Roman" pitchFamily="18" charset="0"/>
                <a:cs typeface="Times New Roman" pitchFamily="18" charset="0"/>
              </a:rPr>
              <a:t>Aqliy</a:t>
            </a:r>
            <a:r>
              <a:rPr lang="en-US" sz="2200" b="1" dirty="0" smtClean="0">
                <a:latin typeface="Times New Roman" pitchFamily="18" charset="0"/>
                <a:cs typeface="Times New Roman" pitchFamily="18" charset="0"/>
              </a:rPr>
              <a:t> </a:t>
            </a:r>
            <a:r>
              <a:rPr lang="en-US" sz="2200" b="1" dirty="0" err="1" smtClean="0">
                <a:latin typeface="Times New Roman" pitchFamily="18" charset="0"/>
                <a:cs typeface="Times New Roman" pitchFamily="18" charset="0"/>
              </a:rPr>
              <a:t>izlanish</a:t>
            </a:r>
            <a:r>
              <a:rPr lang="en-US" sz="2200" dirty="0" smtClean="0">
                <a:latin typeface="Times New Roman" pitchFamily="18" charset="0"/>
                <a:cs typeface="Times New Roman" pitchFamily="18" charset="0"/>
              </a:rPr>
              <a:t> – </a:t>
            </a:r>
            <a:r>
              <a:rPr lang="en-US" sz="2200" dirty="0" err="1" smtClean="0">
                <a:latin typeface="Times New Roman" pitchFamily="18" charset="0"/>
                <a:cs typeface="Times New Roman" pitchFamily="18" charset="0"/>
              </a:rPr>
              <a:t>juda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murakkab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jarayon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bo’lib</a:t>
            </a:r>
            <a:r>
              <a:rPr lang="en-US" sz="2200" dirty="0" smtClean="0">
                <a:latin typeface="Times New Roman" pitchFamily="18" charset="0"/>
                <a:cs typeface="Times New Roman" pitchFamily="18" charset="0"/>
              </a:rPr>
              <a:t>, u </a:t>
            </a:r>
            <a:r>
              <a:rPr lang="en-US" sz="2200" dirty="0" err="1" smtClean="0">
                <a:latin typeface="Times New Roman" pitchFamily="18" charset="0"/>
                <a:cs typeface="Times New Roman" pitchFamily="18" charset="0"/>
              </a:rPr>
              <a:t>asosan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muammoli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vaziyat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vujudga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keltirilganda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aniq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muammolar</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ko’rsatilgandagina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vujudga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keladi</a:t>
            </a:r>
            <a:r>
              <a:rPr lang="en-US" sz="2200" dirty="0" smtClean="0">
                <a:latin typeface="Times New Roman" pitchFamily="18" charset="0"/>
                <a:cs typeface="Times New Roman" pitchFamily="18" charset="0"/>
              </a:rPr>
              <a:t>. Agar </a:t>
            </a:r>
            <a:r>
              <a:rPr lang="en-US" sz="2200" dirty="0" err="1" smtClean="0">
                <a:latin typeface="Times New Roman" pitchFamily="18" charset="0"/>
                <a:cs typeface="Times New Roman" pitchFamily="18" charset="0"/>
              </a:rPr>
              <a:t>o’qituvchi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o’quvchiga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topshiriq</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berib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qanday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bajarish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yo’lini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aytib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bajarishga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undasa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bu</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muammoni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yechishga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kirmaydi</a:t>
            </a:r>
            <a:r>
              <a:rPr lang="en-US" sz="2200" dirty="0" smtClean="0">
                <a:latin typeface="Times New Roman" pitchFamily="18" charset="0"/>
                <a:cs typeface="Times New Roman" pitchFamily="18" charset="0"/>
              </a:rPr>
              <a:t>. Bu </a:t>
            </a:r>
            <a:r>
              <a:rPr lang="en-US" sz="2200" dirty="0" err="1" smtClean="0">
                <a:latin typeface="Times New Roman" pitchFamily="18" charset="0"/>
                <a:cs typeface="Times New Roman" pitchFamily="18" charset="0"/>
              </a:rPr>
              <a:t>o’quvchini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tanxo</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o’zini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yagona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yechishga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o’rgatadi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xolos</a:t>
            </a:r>
            <a:r>
              <a:rPr lang="en-US" sz="2200" dirty="0" smtClean="0">
                <a:latin typeface="Times New Roman" pitchFamily="18" charset="0"/>
                <a:cs typeface="Times New Roman" pitchFamily="18" charset="0"/>
              </a:rPr>
              <a:t>. </a:t>
            </a:r>
            <a:endParaRPr lang="ru-RU" sz="2200" dirty="0" smtClean="0">
              <a:latin typeface="Times New Roman" pitchFamily="18" charset="0"/>
              <a:cs typeface="Times New Roman" pitchFamily="18" charset="0"/>
            </a:endParaRPr>
          </a:p>
          <a:p>
            <a:r>
              <a:rPr lang="en-US" sz="2200" dirty="0" err="1" smtClean="0">
                <a:latin typeface="Times New Roman" pitchFamily="18" charset="0"/>
                <a:cs typeface="Times New Roman" pitchFamily="18" charset="0"/>
              </a:rPr>
              <a:t>O’quvchini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haqiqiy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faollashtirish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muammoni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mustaqil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fikrlash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nazariy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va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amaliy</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tamoyillarini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hisobga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olish</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tahlil</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orqali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muammo</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yechimini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o’zi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o’ylaganidek</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yakun</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toptirishga</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olib</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kelishi</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kerak</a:t>
            </a:r>
            <a:r>
              <a:rPr lang="en-US" sz="2200" dirty="0" smtClean="0">
                <a:latin typeface="Times New Roman" pitchFamily="18" charset="0"/>
                <a:cs typeface="Times New Roman" pitchFamily="18" charset="0"/>
              </a:rPr>
              <a:t>.</a:t>
            </a:r>
            <a:endParaRPr lang="ru-RU" sz="2200" dirty="0" smtClean="0">
              <a:latin typeface="Times New Roman" pitchFamily="18" charset="0"/>
              <a:cs typeface="Times New Roman" pitchFamily="18" charset="0"/>
            </a:endParaRPr>
          </a:p>
          <a:p>
            <a:r>
              <a:rPr lang="uz-Cyrl-UZ" sz="2200" dirty="0" smtClean="0">
                <a:latin typeface="Times New Roman" pitchFamily="18" charset="0"/>
                <a:cs typeface="Times New Roman" pitchFamily="18" charset="0"/>
              </a:rPr>
              <a:t>Muammoli ta’lim an’anaviy ta’limdan o’zining maqsad, printsiplari, metodlari, vazifalari jixatidan keskin farq qiladi. An’anaviy ta’limning bosh maqsadi ilgaritdan fanga ma’lum bo’lgan, bilimlarni o’zlashtirish, o’quvchini fanga ma’lum ma’lumot bilan qurollantirish, ular haqida tushuncha, ko’nikma va malakalar hosil qilishdan iborat. </a:t>
            </a:r>
            <a:endParaRPr lang="ru-RU" sz="22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doors dir="vert"/>
      </p:transition>
    </mc:Choice>
    <mc:Fallback>
      <p:transition spd="slow" advClick="0"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229600" cy="4525963"/>
          </a:xfrm>
          <a:solidFill>
            <a:srgbClr val="6FB9D7"/>
          </a:solidFill>
        </p:spPr>
        <p:txBody>
          <a:bodyPr/>
          <a:lstStyle/>
          <a:p>
            <a:pPr algn="ctr">
              <a:buNone/>
            </a:pPr>
            <a:r>
              <a:rPr lang="en-US" sz="2000" b="1" dirty="0" smtClean="0">
                <a:latin typeface="Times New Roman" pitchFamily="18" charset="0"/>
                <a:cs typeface="Times New Roman" pitchFamily="18" charset="0"/>
              </a:rPr>
              <a:t>2.</a:t>
            </a:r>
            <a:r>
              <a:rPr lang="uz-Cyrl-UZ" sz="2000" b="1" dirty="0" smtClean="0">
                <a:latin typeface="Times New Roman" pitchFamily="18" charset="0"/>
                <a:cs typeface="Times New Roman" pitchFamily="18" charset="0"/>
              </a:rPr>
              <a:t>Muammoli ta’lim darajalari. </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Birinchi bosqich</a:t>
            </a:r>
            <a:r>
              <a:rPr lang="uz-Cyrl-UZ" sz="2000" dirty="0" smtClean="0">
                <a:latin typeface="Times New Roman" pitchFamily="18" charset="0"/>
                <a:cs typeface="Times New Roman" pitchFamily="18" charset="0"/>
              </a:rPr>
              <a:t>. O’qituvchi muammoni to’liq yoritadi va uni yechimini topib beradi. Qarshi savollar yordamida o’quvchilarni fikrlashga ixtiyoriy majbur etadi.</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Ikkinchi bosqich</a:t>
            </a:r>
            <a:r>
              <a:rPr lang="uz-Cyrl-UZ" sz="2000" dirty="0" smtClean="0">
                <a:latin typeface="Times New Roman" pitchFamily="18" charset="0"/>
                <a:cs typeface="Times New Roman" pitchFamily="18" charset="0"/>
              </a:rPr>
              <a:t>. O’qituvchi muammoni qo’yib, uning mazmun – mohiyatini ifodalaydi. Keyin o’quvchilarni muammo yechimini mustaqil izlashga yo’naltiradi.</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Uchinchi bosqich</a:t>
            </a:r>
            <a:r>
              <a:rPr lang="uz-Cyrl-UZ" sz="2000" dirty="0" smtClean="0">
                <a:latin typeface="Times New Roman" pitchFamily="18" charset="0"/>
                <a:cs typeface="Times New Roman" pitchFamily="18" charset="0"/>
              </a:rPr>
              <a:t>. O’qituvchi muammoni bayon etmaydi, balki muammoli vaziyat yaratadi. O’quvchilar mustaqil fikr yuritib, muammoli vaziyatdan chiqish yo’llarini izlab topadilar.</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To’rtinchi bosqich</a:t>
            </a:r>
            <a:r>
              <a:rPr lang="uz-Cyrl-UZ" sz="2000" dirty="0" smtClean="0">
                <a:latin typeface="Times New Roman" pitchFamily="18" charset="0"/>
                <a:cs typeface="Times New Roman" pitchFamily="18" charset="0"/>
              </a:rPr>
              <a:t>. Bunda o’qituvchi izlanish sohasini belgilaydi xolos, muammoga yaqinlashib boradi, lekin uning mazmuni yoki yechimini ko’rsatmaydi. O’quvchini mustaqil faoliyatga yo’naltiradi.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10242" name="Picture 2" descr="G:\Slayd\IMG_20190421_205702_706.jpg"/>
          <p:cNvPicPr>
            <a:picLocks noChangeAspect="1" noChangeArrowheads="1"/>
          </p:cNvPicPr>
          <p:nvPr/>
        </p:nvPicPr>
        <p:blipFill>
          <a:blip r:embed="rId2"/>
          <a:srcRect/>
          <a:stretch>
            <a:fillRect/>
          </a:stretch>
        </p:blipFill>
        <p:spPr bwMode="auto">
          <a:xfrm>
            <a:off x="4857752" y="5072074"/>
            <a:ext cx="4286248" cy="1785926"/>
          </a:xfrm>
          <a:prstGeom prst="rect">
            <a:avLst/>
          </a:prstGeom>
          <a:noFill/>
        </p:spPr>
      </p:pic>
      <p:pic>
        <p:nvPicPr>
          <p:cNvPr id="10243" name="Picture 3" descr="G:\Slayd\IMG_20190421_205740_785.jpg"/>
          <p:cNvPicPr>
            <a:picLocks noChangeAspect="1" noChangeArrowheads="1"/>
          </p:cNvPicPr>
          <p:nvPr/>
        </p:nvPicPr>
        <p:blipFill>
          <a:blip r:embed="rId3" cstate="print"/>
          <a:srcRect/>
          <a:stretch>
            <a:fillRect/>
          </a:stretch>
        </p:blipFill>
        <p:spPr bwMode="auto">
          <a:xfrm>
            <a:off x="0" y="5072074"/>
            <a:ext cx="4857752" cy="173234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13000">
        <p15:prstTrans prst="peelOff"/>
      </p:transition>
    </mc:Choice>
    <mc:Fallback>
      <p:transition spd="slow" advClick="0"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214282" y="428604"/>
            <a:ext cx="8643998" cy="6286544"/>
          </a:xfrm>
          <a:prstGeom prst="snip2Diag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uz-Cyrl-UZ" sz="2400" b="1" dirty="0" smtClean="0">
                <a:solidFill>
                  <a:srgbClr val="7030A0"/>
                </a:solidFill>
                <a:latin typeface="Times New Roman" pitchFamily="18" charset="0"/>
                <a:cs typeface="Times New Roman" pitchFamily="18" charset="0"/>
              </a:rPr>
              <a:t>Muammo – ilmiy bilishni rivojlantirish zarurligini ifodalashning sub’ektiv shaklidir.</a:t>
            </a:r>
            <a:endParaRPr lang="ru-RU" sz="2400" dirty="0" smtClean="0">
              <a:solidFill>
                <a:srgbClr val="7030A0"/>
              </a:solidFill>
              <a:latin typeface="Times New Roman" pitchFamily="18" charset="0"/>
              <a:cs typeface="Times New Roman" pitchFamily="18" charset="0"/>
            </a:endParaRPr>
          </a:p>
          <a:p>
            <a:r>
              <a:rPr lang="uz-Cyrl-UZ" sz="2400" b="1" dirty="0" smtClean="0">
                <a:solidFill>
                  <a:srgbClr val="FF0000"/>
                </a:solidFill>
                <a:latin typeface="Times New Roman" pitchFamily="18" charset="0"/>
                <a:cs typeface="Times New Roman" pitchFamily="18" charset="0"/>
              </a:rPr>
              <a:t>O’qitish</a:t>
            </a:r>
            <a:r>
              <a:rPr lang="uz-Cyrl-UZ" sz="2400" dirty="0" smtClean="0">
                <a:solidFill>
                  <a:srgbClr val="FF0000"/>
                </a:solidFill>
                <a:latin typeface="Times New Roman" pitchFamily="18" charset="0"/>
                <a:cs typeface="Times New Roman" pitchFamily="18" charset="0"/>
              </a:rPr>
              <a:t> </a:t>
            </a:r>
            <a:r>
              <a:rPr lang="uz-Cyrl-UZ" sz="2400" dirty="0" smtClean="0">
                <a:solidFill>
                  <a:schemeClr val="tx1"/>
                </a:solidFill>
                <a:latin typeface="Times New Roman" pitchFamily="18" charset="0"/>
                <a:cs typeface="Times New Roman" pitchFamily="18" charset="0"/>
              </a:rPr>
              <a:t>– shunday holatki, o’qituvchi o’z faoliyatida ta’lim mazmunini bayon qilishda qator muammoli vaziyatlarni keltiradi. Bir vaqtda shu yangi bilimlarni o’zlashtirish jarayonida muammoni hal etishga undaydi.</a:t>
            </a:r>
            <a:endParaRPr lang="ru-RU" sz="2400" dirty="0" smtClean="0">
              <a:solidFill>
                <a:schemeClr val="tx1"/>
              </a:solidFill>
              <a:latin typeface="Times New Roman" pitchFamily="18" charset="0"/>
              <a:cs typeface="Times New Roman" pitchFamily="18" charset="0"/>
            </a:endParaRPr>
          </a:p>
          <a:p>
            <a:r>
              <a:rPr lang="uz-Cyrl-UZ" sz="2400" b="1" dirty="0" smtClean="0">
                <a:solidFill>
                  <a:srgbClr val="FF0000"/>
                </a:solidFill>
                <a:latin typeface="Times New Roman" pitchFamily="18" charset="0"/>
                <a:cs typeface="Times New Roman" pitchFamily="18" charset="0"/>
              </a:rPr>
              <a:t>Muammoli o’qish</a:t>
            </a:r>
            <a:r>
              <a:rPr lang="uz-Cyrl-UZ" sz="2400" dirty="0" smtClean="0">
                <a:solidFill>
                  <a:srgbClr val="FF0000"/>
                </a:solidFill>
                <a:latin typeface="Times New Roman" pitchFamily="18" charset="0"/>
                <a:cs typeface="Times New Roman" pitchFamily="18" charset="0"/>
              </a:rPr>
              <a:t> </a:t>
            </a:r>
            <a:r>
              <a:rPr lang="uz-Cyrl-UZ" sz="2400" dirty="0" smtClean="0">
                <a:solidFill>
                  <a:schemeClr val="tx1"/>
                </a:solidFill>
                <a:latin typeface="Times New Roman" pitchFamily="18" charset="0"/>
                <a:cs typeface="Times New Roman" pitchFamily="18" charset="0"/>
              </a:rPr>
              <a:t>– o’quvchilar o’quv – biluv jarayonida muammoli vaziyatni tahlil etish, sintez qilish, umumlashtirish asosida uning yechimi bo’yicha takliflar, farazlar,  keltiradilar, qarashlarning to’g’riligini isbotlashga harakat qiladilar.</a:t>
            </a:r>
            <a:endParaRPr lang="ru-RU" sz="2400" dirty="0" smtClean="0">
              <a:solidFill>
                <a:schemeClr val="tx1"/>
              </a:solidFill>
              <a:latin typeface="Times New Roman" pitchFamily="18" charset="0"/>
              <a:cs typeface="Times New Roman" pitchFamily="18" charset="0"/>
            </a:endParaRPr>
          </a:p>
          <a:p>
            <a:r>
              <a:rPr lang="uz-Cyrl-UZ" sz="2400" b="1" dirty="0" smtClean="0">
                <a:solidFill>
                  <a:srgbClr val="FF0000"/>
                </a:solidFill>
                <a:latin typeface="Times New Roman" pitchFamily="18" charset="0"/>
                <a:cs typeface="Times New Roman" pitchFamily="18" charset="0"/>
              </a:rPr>
              <a:t>Muammoli vaziyat</a:t>
            </a:r>
            <a:r>
              <a:rPr lang="uz-Cyrl-UZ" sz="2400" dirty="0" smtClean="0">
                <a:solidFill>
                  <a:srgbClr val="FF0000"/>
                </a:solidFill>
                <a:latin typeface="Times New Roman" pitchFamily="18" charset="0"/>
                <a:cs typeface="Times New Roman" pitchFamily="18" charset="0"/>
              </a:rPr>
              <a:t> </a:t>
            </a:r>
            <a:r>
              <a:rPr lang="uz-Cyrl-UZ" sz="2400" dirty="0" smtClean="0">
                <a:solidFill>
                  <a:schemeClr val="tx1"/>
                </a:solidFill>
                <a:latin typeface="Times New Roman" pitchFamily="18" charset="0"/>
                <a:cs typeface="Times New Roman" pitchFamily="18" charset="0"/>
              </a:rPr>
              <a:t>– bu insonning intelektual qiyinchilikda paydo bo’lgan vaziyatdan chiqish jarayoni, bunda ma’lum va noma’lum faktlarga suyanib, maqsad sari intilish, vaziyatdan chiqa olishga ntilish, qiziqishlar orqali ijodkorlikka, pirovard natijani olishga intiladi.</a:t>
            </a:r>
            <a:endParaRPr lang="ru-RU" sz="2400" dirty="0">
              <a:solidFill>
                <a:schemeClr val="tx1"/>
              </a:solidFill>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1"/>
            <a:ext cx="8229600" cy="1000132"/>
          </a:xfrm>
        </p:spPr>
        <p:txBody>
          <a:bodyPr/>
          <a:lstStyle/>
          <a:p>
            <a:r>
              <a:rPr lang="uz-Cyrl-UZ" sz="2000" b="1" dirty="0" smtClean="0">
                <a:latin typeface="Times New Roman" pitchFamily="18" charset="0"/>
                <a:cs typeface="Times New Roman" pitchFamily="18" charset="0"/>
              </a:rPr>
              <a:t>Psixologlar tomonidan muammoli vaziyatlardan chiqishda sermahsul ishlay olish, chiqa olish ketma – ketligi aniqlangan. U quyidagi ko’rinishga ega:</a:t>
            </a:r>
            <a:endParaRPr lang="ru-RU" sz="2000" dirty="0" smtClean="0">
              <a:latin typeface="Times New Roman" pitchFamily="18" charset="0"/>
              <a:cs typeface="Times New Roman" pitchFamily="18" charset="0"/>
            </a:endParaRPr>
          </a:p>
          <a:p>
            <a:endParaRPr lang="ru-RU" dirty="0"/>
          </a:p>
        </p:txBody>
      </p:sp>
      <p:sp>
        <p:nvSpPr>
          <p:cNvPr id="205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049" name="Полотно 8"/>
          <p:cNvGrpSpPr>
            <a:grpSpLocks/>
          </p:cNvGrpSpPr>
          <p:nvPr/>
        </p:nvGrpSpPr>
        <p:grpSpPr bwMode="auto">
          <a:xfrm>
            <a:off x="642910" y="2214554"/>
            <a:ext cx="7858180" cy="3786214"/>
            <a:chOff x="0" y="0"/>
            <a:chExt cx="4915535" cy="1257300"/>
          </a:xfrm>
        </p:grpSpPr>
        <p:sp>
          <p:nvSpPr>
            <p:cNvPr id="2057" name="AutoShape 9"/>
            <p:cNvSpPr>
              <a:spLocks noChangeAspect="1" noChangeArrowheads="1"/>
            </p:cNvSpPr>
            <p:nvPr/>
          </p:nvSpPr>
          <p:spPr bwMode="auto">
            <a:xfrm>
              <a:off x="0" y="0"/>
              <a:ext cx="4915535" cy="1257300"/>
            </a:xfrm>
            <a:prstGeom prst="rect">
              <a:avLst/>
            </a:prstGeom>
            <a:noFill/>
          </p:spPr>
          <p:txBody>
            <a:bodyPr vert="horz" wrap="square" lIns="91440" tIns="45720" rIns="91440" bIns="45720" numCol="1" anchor="t" anchorCtr="0" compatLnSpc="1">
              <a:prstTxWarp prst="textNoShape">
                <a:avLst/>
              </a:prstTxWarp>
            </a:bodyPr>
            <a:lstStyle/>
            <a:p>
              <a:endParaRPr lang="ru-RU" sz="4000">
                <a:latin typeface="Times New Roman" pitchFamily="18" charset="0"/>
                <a:cs typeface="Times New Roman" pitchFamily="18" charset="0"/>
              </a:endParaRPr>
            </a:p>
          </p:txBody>
        </p:sp>
        <p:sp>
          <p:nvSpPr>
            <p:cNvPr id="2" name="Text Box 4"/>
            <p:cNvSpPr txBox="1">
              <a:spLocks noChangeArrowheads="1"/>
            </p:cNvSpPr>
            <p:nvPr/>
          </p:nvSpPr>
          <p:spPr bwMode="auto">
            <a:xfrm>
              <a:off x="228328" y="114002"/>
              <a:ext cx="978212" cy="45682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uammoli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vaziyat</a:t>
              </a:r>
              <a:endParaRPr kumimoji="0" lang="en-US" sz="4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Text Box 5"/>
            <p:cNvSpPr txBox="1">
              <a:spLocks noChangeArrowheads="1"/>
            </p:cNvSpPr>
            <p:nvPr/>
          </p:nvSpPr>
          <p:spPr bwMode="auto">
            <a:xfrm>
              <a:off x="1029097" y="799653"/>
              <a:ext cx="1027477" cy="45764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М</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uammo</a:t>
              </a:r>
              <a:endParaRPr kumimoji="0" lang="en-US" sz="40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5" name="Text Box 6"/>
            <p:cNvSpPr txBox="1">
              <a:spLocks noChangeArrowheads="1"/>
            </p:cNvSpPr>
            <p:nvPr/>
          </p:nvSpPr>
          <p:spPr bwMode="auto">
            <a:xfrm>
              <a:off x="2400685" y="114002"/>
              <a:ext cx="1142451" cy="45682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Е</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chimini izlab topish</a:t>
              </a:r>
              <a:endParaRPr kumimoji="0" lang="en-US" sz="40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6" name="Text Box 7"/>
            <p:cNvSpPr txBox="1">
              <a:spLocks noChangeArrowheads="1"/>
            </p:cNvSpPr>
            <p:nvPr/>
          </p:nvSpPr>
          <p:spPr bwMode="auto">
            <a:xfrm>
              <a:off x="3658110" y="799653"/>
              <a:ext cx="1257425" cy="45764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Natija</a:t>
              </a:r>
              <a:r>
                <a:rPr kumimoji="0" lang="uz-Cyrl-UZ"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(е</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chim</a:t>
              </a:r>
              <a:r>
                <a:rPr kumimoji="0" lang="uz-Cyrl-UZ" sz="2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a:t>
              </a:r>
              <a:endParaRPr kumimoji="0" lang="uz-Cyrl-UZ" sz="40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7" name="Line 8"/>
            <p:cNvSpPr>
              <a:spLocks noChangeShapeType="1"/>
            </p:cNvSpPr>
            <p:nvPr/>
          </p:nvSpPr>
          <p:spPr bwMode="auto">
            <a:xfrm>
              <a:off x="685794" y="570829"/>
              <a:ext cx="685794" cy="228824"/>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sz="4000">
                <a:latin typeface="Times New Roman" pitchFamily="18" charset="0"/>
                <a:cs typeface="Times New Roman" pitchFamily="18" charset="0"/>
              </a:endParaRPr>
            </a:p>
          </p:txBody>
        </p:sp>
        <p:sp>
          <p:nvSpPr>
            <p:cNvPr id="8" name="Line 9"/>
            <p:cNvSpPr>
              <a:spLocks noChangeShapeType="1"/>
            </p:cNvSpPr>
            <p:nvPr/>
          </p:nvSpPr>
          <p:spPr bwMode="auto">
            <a:xfrm flipV="1">
              <a:off x="1485753" y="456827"/>
              <a:ext cx="914932" cy="342825"/>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sz="4000">
                <a:latin typeface="Times New Roman" pitchFamily="18" charset="0"/>
                <a:cs typeface="Times New Roman" pitchFamily="18" charset="0"/>
              </a:endParaRPr>
            </a:p>
          </p:txBody>
        </p:sp>
        <p:sp>
          <p:nvSpPr>
            <p:cNvPr id="9" name="Line 10"/>
            <p:cNvSpPr>
              <a:spLocks noChangeShapeType="1"/>
            </p:cNvSpPr>
            <p:nvPr/>
          </p:nvSpPr>
          <p:spPr bwMode="auto">
            <a:xfrm>
              <a:off x="3200644" y="570829"/>
              <a:ext cx="914123" cy="228824"/>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sz="4000">
                <a:latin typeface="Times New Roman" pitchFamily="18" charset="0"/>
                <a:cs typeface="Times New Roman" pitchFamily="18" charset="0"/>
              </a:endParaRPr>
            </a:p>
          </p:txBody>
        </p:sp>
      </p:grpSp>
      <p:pic>
        <p:nvPicPr>
          <p:cNvPr id="11266" name="Picture 2" descr="G:\Slayd\IMG_20190421_205633_207.jpg"/>
          <p:cNvPicPr>
            <a:picLocks noChangeAspect="1" noChangeArrowheads="1"/>
          </p:cNvPicPr>
          <p:nvPr/>
        </p:nvPicPr>
        <p:blipFill>
          <a:blip r:embed="rId2" cstate="print"/>
          <a:srcRect/>
          <a:stretch>
            <a:fillRect/>
          </a:stretch>
        </p:blipFill>
        <p:spPr bwMode="auto">
          <a:xfrm>
            <a:off x="6567879" y="1928802"/>
            <a:ext cx="2361839" cy="2571768"/>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4400" advClick="0" advTm="13000">
        <p14:honeycomb/>
      </p:transition>
    </mc:Choice>
    <mc:Fallback>
      <p:transition spd="slow" advClick="0"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4525963"/>
          </a:xfrm>
        </p:spPr>
        <p:txBody>
          <a:bodyPr/>
          <a:lstStyle/>
          <a:p>
            <a:pPr>
              <a:buNone/>
            </a:pPr>
            <a:r>
              <a:rPr lang="uz-Cyrl-UZ" sz="2400" dirty="0" smtClean="0"/>
              <a:t>	Muammoli vaziyatlardan aqliy harakat orqali chiqish ketma – ketligi bir qancha bosqichlardan iborat:</a:t>
            </a:r>
            <a:endParaRPr lang="ru-RU" sz="2400" dirty="0" smtClean="0"/>
          </a:p>
          <a:p>
            <a:pPr lvl="0"/>
            <a:r>
              <a:rPr lang="uz-Cyrl-UZ" sz="2400" dirty="0" smtClean="0"/>
              <a:t>muammoning vujudga kelishi;</a:t>
            </a:r>
            <a:endParaRPr lang="ru-RU" sz="2400" dirty="0" smtClean="0"/>
          </a:p>
          <a:p>
            <a:pPr lvl="0"/>
            <a:r>
              <a:rPr lang="uz-Cyrl-UZ" sz="2400" dirty="0" smtClean="0"/>
              <a:t>qiyinchilik nimadan iborat ekanligini tushunib olish;</a:t>
            </a:r>
            <a:endParaRPr lang="ru-RU" sz="2400" dirty="0" smtClean="0"/>
          </a:p>
          <a:p>
            <a:pPr lvl="0"/>
            <a:r>
              <a:rPr lang="uz-Cyrl-UZ" sz="2400" dirty="0" smtClean="0"/>
              <a:t>uning yechimi yo’llarini qidirib topish, bunda yechim bo’yicha fikr, takliflarni keltirish, isbotlash;</a:t>
            </a:r>
            <a:endParaRPr lang="ru-RU" sz="2400" dirty="0" smtClean="0"/>
          </a:p>
          <a:p>
            <a:pPr lvl="0"/>
            <a:r>
              <a:rPr lang="uz-Cyrl-UZ" sz="2400" dirty="0" smtClean="0"/>
              <a:t>taxminlarni isbotlash;</a:t>
            </a:r>
            <a:endParaRPr lang="ru-RU" sz="2400" dirty="0" smtClean="0"/>
          </a:p>
          <a:p>
            <a:pPr lvl="0"/>
            <a:r>
              <a:rPr lang="uz-Cyrl-UZ" sz="2400" dirty="0" smtClean="0"/>
              <a:t>muammoning yechimi to’g’riligini tekshirish.</a:t>
            </a:r>
            <a:endParaRPr lang="ru-RU" sz="2400" dirty="0" smtClean="0"/>
          </a:p>
          <a:p>
            <a:endParaRPr lang="ru-RU" sz="2400" dirty="0"/>
          </a:p>
        </p:txBody>
      </p:sp>
      <p:pic>
        <p:nvPicPr>
          <p:cNvPr id="5122" name="Picture 2" descr="G:\Slayd\IMG_20190421_205735_314.jpg"/>
          <p:cNvPicPr>
            <a:picLocks noChangeAspect="1" noChangeArrowheads="1"/>
          </p:cNvPicPr>
          <p:nvPr/>
        </p:nvPicPr>
        <p:blipFill>
          <a:blip r:embed="rId2"/>
          <a:srcRect/>
          <a:stretch>
            <a:fillRect/>
          </a:stretch>
        </p:blipFill>
        <p:spPr bwMode="auto">
          <a:xfrm>
            <a:off x="5254620" y="4476750"/>
            <a:ext cx="3889380" cy="2381250"/>
          </a:xfrm>
          <a:prstGeom prst="rect">
            <a:avLst/>
          </a:prstGeom>
          <a:noFill/>
        </p:spPr>
      </p:pic>
      <p:pic>
        <p:nvPicPr>
          <p:cNvPr id="5123" name="Picture 3" descr="G:\Slayd\IMG_20190421_205821_217.jpg"/>
          <p:cNvPicPr>
            <a:picLocks noChangeAspect="1" noChangeArrowheads="1"/>
          </p:cNvPicPr>
          <p:nvPr/>
        </p:nvPicPr>
        <p:blipFill>
          <a:blip r:embed="rId3"/>
          <a:srcRect/>
          <a:stretch>
            <a:fillRect/>
          </a:stretch>
        </p:blipFill>
        <p:spPr bwMode="auto">
          <a:xfrm>
            <a:off x="1142976" y="4643446"/>
            <a:ext cx="4691066" cy="2214554"/>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13000">
        <p15:prstTrans prst="pageCurlDouble"/>
      </p:transition>
    </mc:Choice>
    <mc:Fallback>
      <p:transition spd="slow" advClick="0"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pPr algn="ctr">
              <a:buNone/>
            </a:pPr>
            <a:r>
              <a:rPr lang="uz-Cyrl-UZ" sz="2800" b="1" dirty="0" smtClean="0"/>
              <a:t>Muamoli ta’lim funktsiyalari</a:t>
            </a:r>
            <a:endParaRPr lang="ru-RU" sz="2800" dirty="0" smtClean="0"/>
          </a:p>
          <a:p>
            <a:pPr lvl="0"/>
            <a:r>
              <a:rPr lang="uz-Cyrl-UZ" sz="2800" dirty="0" smtClean="0"/>
              <a:t>ijodiy fikrlash orqali bilimlarni o’zlashtirish shakllanadi (ayrim mantiqiy va ijodiy fikrlash faoliyatining shakllanishi);</a:t>
            </a:r>
            <a:endParaRPr lang="ru-RU" sz="2800" dirty="0" smtClean="0"/>
          </a:p>
          <a:p>
            <a:pPr lvl="0"/>
            <a:r>
              <a:rPr lang="uz-Cyrl-UZ" sz="2800" dirty="0" smtClean="0"/>
              <a:t>olgan bilim, ko’nikma va malakalarini hayotda qo’llay olishlari shakllanadi;</a:t>
            </a:r>
            <a:endParaRPr lang="ru-RU" sz="2800" dirty="0" smtClean="0"/>
          </a:p>
          <a:p>
            <a:pPr lvl="0"/>
            <a:r>
              <a:rPr lang="uz-Cyrl-UZ" sz="2800" dirty="0" smtClean="0"/>
              <a:t>o’quv muammosi yechimiga mustaqil yo’l ochish ko’nikmalari hosil bo’ladi;</a:t>
            </a:r>
            <a:endParaRPr lang="ru-RU" sz="2800" dirty="0" smtClean="0"/>
          </a:p>
          <a:p>
            <a:pPr lvl="0"/>
            <a:r>
              <a:rPr lang="uz-Cyrl-UZ" sz="2800" dirty="0" smtClean="0"/>
              <a:t>ijodiy fikrlash tajribalari shakllanadi;</a:t>
            </a:r>
            <a:endParaRPr lang="ru-RU" sz="2800" dirty="0" smtClean="0"/>
          </a:p>
          <a:p>
            <a:r>
              <a:rPr lang="uz-Cyrl-UZ" sz="2800" dirty="0" smtClean="0"/>
              <a:t>ilmiy metodlar asosida izlanishga o’rganadilar va ularni amalda qo’llaydilar</a:t>
            </a:r>
            <a:endParaRPr lang="ru-RU" sz="2800"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13000">
        <p15:prstTrans prst="pageCurlDouble"/>
      </p:transition>
    </mc:Choice>
    <mc:Fallback>
      <p:transition spd="slow" advClick="0"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785794"/>
            <a:ext cx="8229600" cy="5214974"/>
          </a:xfrm>
        </p:spPr>
        <p:txBody>
          <a:bodyPr/>
          <a:lstStyle/>
          <a:p>
            <a:pPr algn="ctr">
              <a:buNone/>
            </a:pPr>
            <a:r>
              <a:rPr lang="uz-Cyrl-UZ" sz="2400" b="1" dirty="0" smtClean="0">
                <a:latin typeface="Times New Roman" pitchFamily="18" charset="0"/>
                <a:cs typeface="Times New Roman" pitchFamily="18" charset="0"/>
              </a:rPr>
              <a:t>	Muammoli ta’limning bosqichlari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Muammoli vaziyatni keltirib chiqarish;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Muammoli vaziyatni asoslash, tushuntirish;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Muammoli vaziyatni o’quvchilar bilan tahlil qilish;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Muammoli vaziyat yechimining bir necha usullarini aniqlash;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Muammoli vaziyatning samarali yechimini dalillar bilan asoslash;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Muammoning natijaviy yechimini tanlab, har tomonlama baholash.</a:t>
            </a:r>
            <a:endParaRPr lang="ru-RU" sz="2400" dirty="0" smtClean="0">
              <a:latin typeface="Times New Roman" pitchFamily="18" charset="0"/>
              <a:cs typeface="Times New Roman" pitchFamily="18" charset="0"/>
            </a:endParaRPr>
          </a:p>
        </p:txBody>
      </p:sp>
      <p:pic>
        <p:nvPicPr>
          <p:cNvPr id="6146" name="Picture 2" descr="G:\Slayd\IMG_20190421_210027_575.jpg"/>
          <p:cNvPicPr>
            <a:picLocks noChangeAspect="1" noChangeArrowheads="1"/>
          </p:cNvPicPr>
          <p:nvPr/>
        </p:nvPicPr>
        <p:blipFill>
          <a:blip r:embed="rId2" cstate="print"/>
          <a:srcRect/>
          <a:stretch>
            <a:fillRect/>
          </a:stretch>
        </p:blipFill>
        <p:spPr bwMode="auto">
          <a:xfrm>
            <a:off x="5242560" y="4572008"/>
            <a:ext cx="3901440" cy="2285992"/>
          </a:xfrm>
          <a:prstGeom prst="rect">
            <a:avLst/>
          </a:prstGeom>
          <a:noFill/>
        </p:spPr>
      </p:pic>
      <p:pic>
        <p:nvPicPr>
          <p:cNvPr id="6147" name="Picture 3" descr="G:\Rasm\IMG_20190523_142332_697.jpg"/>
          <p:cNvPicPr>
            <a:picLocks noChangeAspect="1" noChangeArrowheads="1"/>
          </p:cNvPicPr>
          <p:nvPr/>
        </p:nvPicPr>
        <p:blipFill>
          <a:blip r:embed="rId3"/>
          <a:srcRect/>
          <a:stretch>
            <a:fillRect/>
          </a:stretch>
        </p:blipFill>
        <p:spPr bwMode="auto">
          <a:xfrm>
            <a:off x="1785918" y="4500570"/>
            <a:ext cx="3429024" cy="235743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advClick="0" advTm="13000">
        <p14:ripple/>
      </p:transition>
    </mc:Choice>
    <mc:Fallback xmlns="">
      <p:transition spd="slow" advClick="0"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uz-Cyrl-UZ" sz="2400" dirty="0" smtClean="0">
                <a:latin typeface="Times New Roman" pitchFamily="18" charset="0"/>
                <a:cs typeface="Times New Roman" pitchFamily="18" charset="0"/>
              </a:rPr>
              <a:t>Ilmiy izlanish tajriba – sinovlar, pedagogik amaliyotlar shuni ko’rsatadiki, muammoli vaziyatlarni hamma o’quv faoliyatlariga nisbatan quyidagi tiplarga bo’lish mumkin:</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Birinchi tip</a:t>
            </a:r>
            <a:r>
              <a:rPr lang="uz-Cyrl-UZ" sz="2400" dirty="0" smtClean="0">
                <a:latin typeface="Times New Roman" pitchFamily="18" charset="0"/>
                <a:cs typeface="Times New Roman" pitchFamily="18" charset="0"/>
              </a:rPr>
              <a:t>. Agar o’quvchilar oldiga vazifalar qo’yilib, qo’yilgan masalalarga hayotdan o’quv materiali asosida javob talab qilinsa, muammoli vaziyat kelib chiqadi.</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Ikkinchi tip</a:t>
            </a:r>
            <a:r>
              <a:rPr lang="uz-Cyrl-UZ" sz="2400" dirty="0" smtClean="0">
                <a:latin typeface="Times New Roman" pitchFamily="18" charset="0"/>
                <a:cs typeface="Times New Roman" pitchFamily="18" charset="0"/>
              </a:rPr>
              <a:t>. O’quvchilar ilgarigi darslarda olgan bilimlarini yangi mavzuni o’zlashtirish zarurligiga uchrab qolsalar. Yangi mavzuning yechimi ilgari olgan bilimlarini o’zlashtirganliklarini talab etib, vaziyatdan chiqa olmay qolsalar.</a:t>
            </a:r>
            <a:endParaRPr lang="ru-RU" sz="2400"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Uchinchi tip</a:t>
            </a:r>
            <a:r>
              <a:rPr lang="uz-Cyrl-UZ" sz="2400" dirty="0" smtClean="0">
                <a:latin typeface="Times New Roman" pitchFamily="18" charset="0"/>
                <a:cs typeface="Times New Roman" pitchFamily="18" charset="0"/>
              </a:rPr>
              <a:t>. Muammoli vaziyat shunday hollarda ham uchrashi mumkinki, o’quv topshirig’ini amalda bajarish uchun o’qituvchida isbot, nazariy asos bo’lmasa.</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900" advClick="0" advTm="13000">
        <p14:warp dir="in"/>
      </p:transition>
    </mc:Choice>
    <mc:Fallback>
      <p:transition spd="slow" advClick="0"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ctr">
              <a:buNone/>
            </a:pPr>
            <a:r>
              <a:rPr lang="uz-Cyrl-UZ" sz="2400" b="1" dirty="0" smtClean="0"/>
              <a:t>Muammoli o’qitish metodlari:</a:t>
            </a:r>
            <a:endParaRPr lang="ru-RU" sz="2400" dirty="0" smtClean="0"/>
          </a:p>
          <a:p>
            <a:pPr lvl="0"/>
            <a:r>
              <a:rPr lang="uz-Cyrl-UZ" sz="2400" dirty="0" smtClean="0"/>
              <a:t>Muammoni bayon etish, bunda pedagog mustaqil ravishda muammoli vaziyatni keltiradi va uning yechimini mustaqil qidiradi va topadi.</a:t>
            </a:r>
            <a:endParaRPr lang="ru-RU" sz="2400" dirty="0" smtClean="0"/>
          </a:p>
          <a:p>
            <a:pPr lvl="0"/>
            <a:r>
              <a:rPr lang="uz-Cyrl-UZ" sz="2400" dirty="0" smtClean="0"/>
              <a:t>Pedagog mustaqil ravishda muammoni qo’yadi, ammo uning yechimini o’quvchilarni jalb qilgan holda hamkorlikda izlaydilar, topadilar, xulosalaydilar.</a:t>
            </a:r>
            <a:endParaRPr lang="ru-RU" sz="2400" dirty="0" smtClean="0"/>
          </a:p>
          <a:p>
            <a:pPr lvl="0"/>
            <a:r>
              <a:rPr lang="uz-Cyrl-UZ" sz="2400" dirty="0" smtClean="0"/>
              <a:t>Pedagog o’quv jarayonida o’quvchilar oldiga muammoni qo’yadi. O’quvchilar uni izlaydilar, axborot almashadilar, qayta ishlab, o’zlarining ishtiroklaridagina yechimini topadilar.</a:t>
            </a:r>
            <a:endParaRPr lang="ru-RU" sz="2400" dirty="0" smtClean="0"/>
          </a:p>
          <a:p>
            <a:pPr lvl="0"/>
            <a:r>
              <a:rPr lang="uz-Cyrl-UZ" sz="2400" dirty="0" smtClean="0"/>
              <a:t>Muammoli vaziyat o’quvchilarning o’zlari vujudga keltiradilar. Uning yechimini boshqa o’quvchilar izlanishlari, yangicha fikrlashlari orqali o’zaro yechim qidiradilar, topadilar.</a:t>
            </a:r>
            <a:endParaRPr lang="ru-RU" sz="2400" dirty="0" smtClean="0"/>
          </a:p>
          <a:p>
            <a:endParaRPr lang="ru-RU" sz="2400" dirty="0"/>
          </a:p>
        </p:txBody>
      </p:sp>
    </p:spTree>
  </p:cSld>
  <p:clrMapOvr>
    <a:masterClrMapping/>
  </p:clrMapOvr>
  <mc:AlternateContent xmlns:mc="http://schemas.openxmlformats.org/markup-compatibility/2006">
    <mc:Choice xmlns:p14="http://schemas.microsoft.com/office/powerpoint/2010/main" Requires="p14">
      <p:transition spd="slow" p14:dur="800" advClick="0" advTm="13000">
        <p:circle/>
      </p:transition>
    </mc:Choice>
    <mc:Fallback>
      <p:transition spd="slow" advClick="0" advTm="13000">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857232"/>
            <a:ext cx="8229600" cy="5411807"/>
          </a:xfrm>
        </p:spPr>
        <p:txBody>
          <a:bodyPr/>
          <a:lstStyle/>
          <a:p>
            <a:pPr>
              <a:buNone/>
            </a:pPr>
            <a:r>
              <a:rPr lang="uz-Cyrl-UZ" sz="2400" dirty="0" smtClean="0">
                <a:latin typeface="Times New Roman" pitchFamily="18" charset="0"/>
                <a:cs typeface="Times New Roman" pitchFamily="18" charset="0"/>
              </a:rPr>
              <a:t>	Muammoli ta’lim sohasida ilmiy tadqiqotlar olib borgan M.I.Maxmudov, M.N.Sketkin, A.M.Matyuvgikven, I.Ya.Lanker kabi olimlarning xulosalariga ko’ra quyidagi muammoli ta’lim metodlarini keltirish mumkin:</a:t>
            </a:r>
            <a:endParaRPr lang="ru-RU"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T</a:t>
            </a:r>
            <a:r>
              <a:rPr lang="uz-Cyrl-UZ" sz="2400" dirty="0" smtClean="0">
                <a:latin typeface="Times New Roman" pitchFamily="18" charset="0"/>
                <a:cs typeface="Times New Roman" pitchFamily="18" charset="0"/>
              </a:rPr>
              <a:t>ushuntirish, namoyish etish;</a:t>
            </a:r>
            <a:endParaRPr lang="ru-RU"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M</a:t>
            </a:r>
            <a:r>
              <a:rPr lang="uz-Cyrl-UZ" sz="2400" dirty="0" smtClean="0">
                <a:latin typeface="Times New Roman" pitchFamily="18" charset="0"/>
                <a:cs typeface="Times New Roman" pitchFamily="18" charset="0"/>
              </a:rPr>
              <a:t>uammoli bayon qilish;</a:t>
            </a:r>
            <a:endParaRPr lang="ru-RU"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R</a:t>
            </a:r>
            <a:r>
              <a:rPr lang="uz-Cyrl-UZ" sz="2400" dirty="0" smtClean="0">
                <a:latin typeface="Times New Roman" pitchFamily="18" charset="0"/>
                <a:cs typeface="Times New Roman" pitchFamily="18" charset="0"/>
              </a:rPr>
              <a:t>eproduktiv;</a:t>
            </a:r>
            <a:endParaRPr lang="ru-RU" sz="2400" dirty="0" smtClean="0">
              <a:latin typeface="Times New Roman" pitchFamily="18" charset="0"/>
              <a:cs typeface="Times New Roman" pitchFamily="18" charset="0"/>
            </a:endParaRPr>
          </a:p>
          <a:p>
            <a:pPr lvl="0"/>
            <a:r>
              <a:rPr lang="en-US" sz="2400" dirty="0" smtClean="0">
                <a:latin typeface="Times New Roman" pitchFamily="18" charset="0"/>
                <a:cs typeface="Times New Roman" pitchFamily="18" charset="0"/>
              </a:rPr>
              <a:t>I</a:t>
            </a:r>
            <a:r>
              <a:rPr lang="uz-Cyrl-UZ" sz="2400" dirty="0" smtClean="0">
                <a:latin typeface="Times New Roman" pitchFamily="18" charset="0"/>
                <a:cs typeface="Times New Roman" pitchFamily="18" charset="0"/>
              </a:rPr>
              <a:t>lmiy izlanish.</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	Yuqoridagilar asosida shunday xulosa chiqarish mumkinki, ta’lim sifati va samaradorligini oshirishda muammoli o’qitish metodlari juda muhim rol o’ynaydi. </a:t>
            </a:r>
            <a:endParaRPr lang="ru-RU" sz="2400" dirty="0" smtClean="0">
              <a:latin typeface="Times New Roman" pitchFamily="18" charset="0"/>
              <a:cs typeface="Times New Roman" pitchFamily="18" charset="0"/>
            </a:endParaRPr>
          </a:p>
          <a:p>
            <a:pPr>
              <a:buNone/>
            </a:pPr>
            <a:endParaRPr lang="ru-RU" sz="2400" dirty="0">
              <a:latin typeface="Times New Roman" pitchFamily="18" charset="0"/>
              <a:cs typeface="Times New Roman" pitchFamily="18" charset="0"/>
            </a:endParaRPr>
          </a:p>
        </p:txBody>
      </p:sp>
      <p:pic>
        <p:nvPicPr>
          <p:cNvPr id="7170" name="Picture 2" descr="G:\Rasm\IMG_20190523_143723_892.jpg"/>
          <p:cNvPicPr>
            <a:picLocks noChangeAspect="1" noChangeArrowheads="1"/>
          </p:cNvPicPr>
          <p:nvPr/>
        </p:nvPicPr>
        <p:blipFill>
          <a:blip r:embed="rId2"/>
          <a:srcRect/>
          <a:stretch>
            <a:fillRect/>
          </a:stretch>
        </p:blipFill>
        <p:spPr bwMode="auto">
          <a:xfrm>
            <a:off x="5500694" y="5072074"/>
            <a:ext cx="3643306" cy="1785926"/>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drape"/>
      </p:transition>
    </mc:Choice>
    <mc:Fallback>
      <p:transition spd="slow" advClick="0"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286412"/>
          </a:xfrm>
        </p:spPr>
        <p:txBody>
          <a:bodyPr/>
          <a:lstStyle/>
          <a:p>
            <a:r>
              <a:rPr lang="uz-Cyrl-UZ" sz="2400" dirty="0" smtClean="0"/>
              <a:t>3.Loyiha – ko’pincha iqtisodiy – ijtimoiy yo’nalishda, qurilish, ilmiy tadqiqot ishlarini olib borishda qo’llanlgan. Bu atama pedagogika faniga XX asr boshlarida kirib kelgan. Bu yo’nalishdagi o’qitish loyiha asosida istiqbolli o’qitish metodi deb qaralmoqda. </a:t>
            </a:r>
            <a:endParaRPr lang="ru-RU" sz="2400" dirty="0" smtClean="0"/>
          </a:p>
          <a:p>
            <a:r>
              <a:rPr lang="uz-Cyrl-UZ" sz="2400" b="1" dirty="0" smtClean="0"/>
              <a:t>Loyiha asosida o’qitish-</a:t>
            </a:r>
            <a:r>
              <a:rPr lang="uz-Cyrl-UZ" sz="2400" dirty="0" smtClean="0"/>
              <a:t> o’quvchining mustaqil ishlashi, fikr yuritishi, o’zi mustaqil o’zlashtirib olishini kafolatlaydi. Bu metod o’quv jarayonining pirovard natijasini olishda samarali bo’lib, o’quvchining o’quv – biluv faoliyatini tashkil etishda keng joriy qilish tavsiya etiladi. </a:t>
            </a:r>
            <a:endParaRPr lang="ru-RU" sz="2400" dirty="0" smtClean="0"/>
          </a:p>
          <a:p>
            <a:endParaRPr lang="ru-RU" sz="2400" dirty="0"/>
          </a:p>
        </p:txBody>
      </p:sp>
      <p:pic>
        <p:nvPicPr>
          <p:cNvPr id="8194" name="Picture 2" descr="G:\Rasm\IMG_20190523_144242_288.jpg"/>
          <p:cNvPicPr>
            <a:picLocks noChangeAspect="1" noChangeArrowheads="1"/>
          </p:cNvPicPr>
          <p:nvPr/>
        </p:nvPicPr>
        <p:blipFill>
          <a:blip r:embed="rId2"/>
          <a:srcRect/>
          <a:stretch>
            <a:fillRect/>
          </a:stretch>
        </p:blipFill>
        <p:spPr bwMode="auto">
          <a:xfrm>
            <a:off x="5220202" y="4857760"/>
            <a:ext cx="3923798" cy="2000240"/>
          </a:xfrm>
          <a:prstGeom prst="rect">
            <a:avLst/>
          </a:prstGeom>
          <a:noFill/>
        </p:spPr>
      </p:pic>
      <p:pic>
        <p:nvPicPr>
          <p:cNvPr id="8195" name="Picture 3" descr="G:\Rasm\IMG_20190523_144318_578.jpg"/>
          <p:cNvPicPr>
            <a:picLocks noChangeAspect="1" noChangeArrowheads="1"/>
          </p:cNvPicPr>
          <p:nvPr/>
        </p:nvPicPr>
        <p:blipFill>
          <a:blip r:embed="rId3"/>
          <a:srcRect/>
          <a:stretch>
            <a:fillRect/>
          </a:stretch>
        </p:blipFill>
        <p:spPr bwMode="auto">
          <a:xfrm>
            <a:off x="2143108" y="4960942"/>
            <a:ext cx="3198806" cy="1897058"/>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fracture"/>
      </p:transition>
    </mc:Choice>
    <mc:Fallback>
      <p:transition spd="slow" advClick="0"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pPr algn="ctr">
              <a:buNone/>
            </a:pPr>
            <a:r>
              <a:rPr lang="uz-Cyrl-UZ" sz="2400" dirty="0" smtClean="0">
                <a:solidFill>
                  <a:srgbClr val="7030A0"/>
                </a:solidFill>
                <a:latin typeface="Times New Roman" pitchFamily="18" charset="0"/>
                <a:cs typeface="Times New Roman" pitchFamily="18" charset="0"/>
              </a:rPr>
              <a:t>Loyiha asosida mashg’ulotlar quyidagi turlarda olib boradilar:</a:t>
            </a:r>
            <a:endParaRPr lang="ru-RU" sz="2400" dirty="0" smtClean="0">
              <a:solidFill>
                <a:srgbClr val="7030A0"/>
              </a:solidFill>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yakka ishlash;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juft bo’lib ishlash;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kichik guruhlarda ishlash;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katta guruhlarda ishlash.</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		Umuman dars loyihalari ko’pincha individual va guruhlarga mo’ljallab tuziladi. Yakka shaxsga qaratilgan loyihalarning afzalligi shundaki, umum o’quv – biluv ko’nikmalarini egallashda o’quvchining o’quv mehnatiga shaxsiy mas’uliyati juda yuqori bo’ladi. CHunki uning pirovard natijasi o’quvchi shaxsining o’zigagina bog’lanib qoladi.</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13000">
        <p14:window dir="vert"/>
      </p:transition>
    </mc:Choice>
    <mc:Fallback>
      <p:transition spd="slow" advClick="0"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928670"/>
            <a:ext cx="8358246" cy="4668839"/>
          </a:xfrm>
        </p:spPr>
        <p:txBody>
          <a:bodyPr/>
          <a:lstStyle/>
          <a:p>
            <a:pPr>
              <a:buNone/>
            </a:pPr>
            <a:r>
              <a:rPr lang="uz-Cyrl-UZ" sz="2000" b="1" dirty="0" smtClean="0">
                <a:latin typeface="Times New Roman" pitchFamily="18" charset="0"/>
                <a:cs typeface="Times New Roman" pitchFamily="18" charset="0"/>
              </a:rPr>
              <a:t>	</a:t>
            </a:r>
            <a:r>
              <a:rPr lang="uz-Cyrl-UZ" sz="2400" b="1" dirty="0" smtClean="0">
                <a:latin typeface="Times New Roman" pitchFamily="18" charset="0"/>
                <a:cs typeface="Times New Roman" pitchFamily="18" charset="0"/>
              </a:rPr>
              <a:t>4. Loyihali o’qitishning faoliyat mazmuni</a:t>
            </a:r>
            <a:r>
              <a:rPr lang="uz-Cyrl-UZ"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	1. Loyihali o’qitish faoliyati o’quvchining o’quv faoliyatini tashkil etuvchi jarayon hisoblanadi.</a:t>
            </a:r>
            <a:endParaRPr lang="ru-RU" sz="2400" dirty="0" smtClean="0">
              <a:latin typeface="Times New Roman" pitchFamily="18" charset="0"/>
              <a:cs typeface="Times New Roman" pitchFamily="18" charset="0"/>
            </a:endParaRPr>
          </a:p>
          <a:p>
            <a:pPr lvl="0">
              <a:buNone/>
            </a:pPr>
            <a:r>
              <a:rPr lang="uz-Cyrl-UZ" sz="2400" dirty="0" smtClean="0">
                <a:latin typeface="Times New Roman" pitchFamily="18" charset="0"/>
                <a:cs typeface="Times New Roman" pitchFamily="18" charset="0"/>
              </a:rPr>
              <a:t>	2.O’qituvchi tomonidan taklif etilgan o’quv loyihalari, kichik loyihalarning maktab o’quvchilari tomonidan to’la bajarilishi ko’zda tutiladi.</a:t>
            </a:r>
            <a:endParaRPr lang="ru-RU" sz="2400" dirty="0" smtClean="0">
              <a:latin typeface="Times New Roman" pitchFamily="18" charset="0"/>
              <a:cs typeface="Times New Roman" pitchFamily="18" charset="0"/>
            </a:endParaRPr>
          </a:p>
          <a:p>
            <a:pPr lvl="0">
              <a:buNone/>
            </a:pPr>
            <a:r>
              <a:rPr lang="uz-Cyrl-UZ" sz="2400" dirty="0" smtClean="0">
                <a:latin typeface="Times New Roman" pitchFamily="18" charset="0"/>
                <a:cs typeface="Times New Roman" pitchFamily="18" charset="0"/>
              </a:rPr>
              <a:t>	3. O’quv loyihalari oldindan ishlab chiqarilgan mezon ko’rsatkichlari asosida baholanadi, loyihada predmetlararo maqsadlar ko’zda tutilsa, yakuniy baholar ham chiqarilishi mumkin.</a:t>
            </a:r>
            <a:endParaRPr lang="ru-RU" sz="2400" dirty="0" smtClean="0">
              <a:latin typeface="Times New Roman" pitchFamily="18" charset="0"/>
              <a:cs typeface="Times New Roman" pitchFamily="18" charset="0"/>
            </a:endParaRPr>
          </a:p>
          <a:p>
            <a:pPr lvl="0">
              <a:buNone/>
            </a:pPr>
            <a:r>
              <a:rPr lang="uz-Cyrl-UZ" sz="2400" dirty="0" smtClean="0">
                <a:latin typeface="Times New Roman" pitchFamily="18" charset="0"/>
                <a:cs typeface="Times New Roman" pitchFamily="18" charset="0"/>
              </a:rPr>
              <a:t>	4. Loyiha asosida faoliyat tashkil etilganda  o’quv mavzularda rejalashtirilayotgan loyihani topshirish muddatlari ko’zda tutiladi.</a:t>
            </a:r>
            <a:endParaRPr lang="ru-RU" sz="24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pPr lvl="0"/>
            <a:r>
              <a:rPr lang="uz-Cyrl-UZ" sz="2400" dirty="0" smtClean="0">
                <a:latin typeface="Times New Roman" pitchFamily="18" charset="0"/>
                <a:cs typeface="Times New Roman" pitchFamily="18" charset="0"/>
              </a:rPr>
              <a:t>Loyiha asosida o’quv faoliyatini tashkil etishga o’qituvchi rahbarlik qiladi va u loyihaning koordinatori hisoblanadi.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Loyihalar yakka shaxslarga va guruhlarga qaratilgan bo’ladi.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Loyiha topshiriqlarini aniq, ravon shakllantirlgan, uning maqsad va vazifalari tushunarli, aniqlangan, o’quvchilar bilan uning ijro yo’llari va mexanizmlari keltirilgan bo’ladi.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Ayrim hollarda yuqori sinf o’quvchilarining hoxish va istaklariga binoan loyihalarni shakllantirish loyiha rahbari bilan hamkorlikda amalga oshirilishi mumkin.</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O’quv yili davomida o’rnatilgan tartibda tuzilgan loyihalar taqdimotini ilmiy konferentsiyalarda, pedagogik kengashlarda, metod birlashmalarda o’tkazish, himoya qilish yoki tanlovlar tariqasida o’tkazish mumkin.</a:t>
            </a:r>
            <a:endParaRPr lang="ru-RU" sz="2400" dirty="0" smtClean="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prestige"/>
      </p:transition>
    </mc:Choice>
    <mc:Fallback>
      <p:transition spd="slow" advClick="0"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r>
              <a:rPr lang="uz-Cyrl-UZ" sz="2400" b="1" dirty="0" smtClean="0">
                <a:latin typeface="Times New Roman" pitchFamily="18" charset="0"/>
                <a:cs typeface="Times New Roman" pitchFamily="18" charset="0"/>
              </a:rPr>
              <a:t>Loyihalashtirilayotgan darsga tizimli yondashuv</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Navbatdagi darsni loyihalashtirishda har bir o’qituvchi oldida bir savol ko’ndlang turadi, ya’ni darsning maqsadi, vazifasi, ketma-ketligi, izchillik, ijodiy muhit yaratish holatlarini qanday tashkil etish kerak?</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Dars maqsadini belgilash va uni amalga oshirishda quyidagicha ish yuritish maqsadga muvofiq:</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o’quv materialini tanlash;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uni didaktik talablar asosida tashkil etish;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foydalaniladigan metodlar asosida o’quv jarayonini jixozlash;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o’z faoliyatini funktsional tashkil eta olish;</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o’quvchi shaxsi va guruhlarda ish faoliyatini tashkil etish.</a:t>
            </a:r>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wind"/>
      </p:transition>
    </mc:Choice>
    <mc:Fallback>
      <p:transition spd="slow" advClick="0"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928670"/>
            <a:ext cx="8229600" cy="4525963"/>
          </a:xfrm>
        </p:spPr>
        <p:txBody>
          <a:bodyPr/>
          <a:lstStyle/>
          <a:p>
            <a:pPr algn="ctr">
              <a:buNone/>
            </a:pPr>
            <a:r>
              <a:rPr lang="uz-Cyrl-UZ" sz="2000" b="1" dirty="0" smtClean="0">
                <a:latin typeface="Times New Roman" pitchFamily="18" charset="0"/>
                <a:cs typeface="Times New Roman" pitchFamily="18" charset="0"/>
              </a:rPr>
              <a:t>	Loyihali darslarda guruh rahbarining vazifalari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1.Biror muammoli vaziyatni, mavzuni tanlash va shakllantirish, g’oyani olg’a surish va loyiha stsenariysini tuzish, vazifalarni belgilash, tizimga tushirish va yechimini hal qilish.</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2.Loyihani shakllantirish bo’yicha ixchamlangan annatotsiya tuzish, so’nggi erishiladigan natijani va uning zaruriyatini aniqlash.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Loyihani shakllantirishda, uning mazmunini bayon qilishda, kamchiliklarni aniqlash va hujjatlashtirishda doimiy maslahatlar berib borish.</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Xulosa qilib aytganda, o’quv jarayoni puxta o’ylangan loyiha asosida tashkil etsa, har bir o’quvchi uning yechimida faol ishtirok eta olsa, o’quv jarayoni samarali kechadi. O’quv mazmunini dars jarayonidayoq ongli ravishda to’la o’zlashtirilishi kafolatlanadi.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pic>
        <p:nvPicPr>
          <p:cNvPr id="9218" name="Picture 2" descr="G:\Rasm\IMG_20190523_143849_453.jpg"/>
          <p:cNvPicPr>
            <a:picLocks noChangeAspect="1" noChangeArrowheads="1"/>
          </p:cNvPicPr>
          <p:nvPr/>
        </p:nvPicPr>
        <p:blipFill>
          <a:blip r:embed="rId2"/>
          <a:srcRect/>
          <a:stretch>
            <a:fillRect/>
          </a:stretch>
        </p:blipFill>
        <p:spPr bwMode="auto">
          <a:xfrm>
            <a:off x="5357818" y="4714884"/>
            <a:ext cx="3786182" cy="2143116"/>
          </a:xfrm>
          <a:prstGeom prst="rect">
            <a:avLst/>
          </a:prstGeom>
          <a:noFill/>
        </p:spPr>
      </p:pic>
      <p:pic>
        <p:nvPicPr>
          <p:cNvPr id="9219" name="Picture 3" descr="G:\Slayd\IMG_20190421_205628_113.jpg"/>
          <p:cNvPicPr>
            <a:picLocks noChangeAspect="1" noChangeArrowheads="1"/>
          </p:cNvPicPr>
          <p:nvPr/>
        </p:nvPicPr>
        <p:blipFill>
          <a:blip r:embed="rId3"/>
          <a:srcRect/>
          <a:stretch>
            <a:fillRect/>
          </a:stretch>
        </p:blipFill>
        <p:spPr bwMode="auto">
          <a:xfrm>
            <a:off x="3786182" y="4929199"/>
            <a:ext cx="1554905" cy="1928802"/>
          </a:xfrm>
          <a:prstGeom prst="rect">
            <a:avLst/>
          </a:prstGeom>
          <a:noFill/>
        </p:spPr>
      </p:pic>
      <p:pic>
        <p:nvPicPr>
          <p:cNvPr id="9220" name="Picture 4" descr="G:\Slayd\IMG_20190421_205451_718.jpg"/>
          <p:cNvPicPr>
            <a:picLocks noChangeAspect="1" noChangeArrowheads="1"/>
          </p:cNvPicPr>
          <p:nvPr/>
        </p:nvPicPr>
        <p:blipFill>
          <a:blip r:embed="rId4"/>
          <a:srcRect/>
          <a:stretch>
            <a:fillRect/>
          </a:stretch>
        </p:blipFill>
        <p:spPr bwMode="auto">
          <a:xfrm>
            <a:off x="857224" y="5000636"/>
            <a:ext cx="2643206" cy="1857364"/>
          </a:xfrm>
          <a:prstGeom prst="rect">
            <a:avLst/>
          </a:prstGeom>
          <a:noFill/>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13000">
        <p15:prstTrans prst="curtains"/>
      </p:transition>
    </mc:Choice>
    <mc:Fallback>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285860"/>
            <a:ext cx="8229600" cy="4525963"/>
          </a:xfrm>
        </p:spPr>
        <p:txBody>
          <a:bodyPr/>
          <a:lstStyle/>
          <a:p>
            <a:pPr algn="ctr">
              <a:buNone/>
            </a:pPr>
            <a:r>
              <a:rPr lang="uz-Cyrl-UZ" sz="2400" b="1" dirty="0" smtClean="0"/>
              <a:t>Nazorat  savollar</a:t>
            </a:r>
            <a:endParaRPr lang="ru-RU" sz="2400" dirty="0" smtClean="0"/>
          </a:p>
          <a:p>
            <a:pPr lvl="0">
              <a:buNone/>
            </a:pPr>
            <a:r>
              <a:rPr lang="uz-Cyrl-UZ" sz="2400" dirty="0" smtClean="0"/>
              <a:t>1. Muammoli ta’lim bilan an’anaviy ta’limni qiyoslab bering.</a:t>
            </a:r>
            <a:endParaRPr lang="ru-RU" sz="2400" dirty="0" smtClean="0"/>
          </a:p>
          <a:p>
            <a:pPr lvl="0">
              <a:buNone/>
            </a:pPr>
            <a:r>
              <a:rPr lang="uz-Cyrl-UZ" sz="2400" dirty="0" smtClean="0"/>
              <a:t>2. Aqliy izlanish nima?</a:t>
            </a:r>
            <a:endParaRPr lang="ru-RU" sz="2400" dirty="0" smtClean="0"/>
          </a:p>
          <a:p>
            <a:pPr lvl="0">
              <a:buNone/>
            </a:pPr>
            <a:r>
              <a:rPr lang="uz-Cyrl-UZ" sz="2400" dirty="0" smtClean="0"/>
              <a:t>3. Muammoli ta’lim darajalarini sanab bering.</a:t>
            </a:r>
            <a:endParaRPr lang="ru-RU" sz="2400" dirty="0" smtClean="0"/>
          </a:p>
          <a:p>
            <a:pPr lvl="0">
              <a:buNone/>
            </a:pPr>
            <a:r>
              <a:rPr lang="uz-Cyrl-UZ" sz="2400" dirty="0" smtClean="0"/>
              <a:t>4. Muammoli ta’lim bosqichlarini </a:t>
            </a:r>
            <a:r>
              <a:rPr lang="en-US" sz="2400" dirty="0" smtClean="0"/>
              <a:t> </a:t>
            </a:r>
            <a:r>
              <a:rPr lang="en-US" sz="2400" dirty="0" err="1" smtClean="0"/>
              <a:t>va</a:t>
            </a:r>
            <a:r>
              <a:rPr lang="en-US" sz="2400" dirty="0" smtClean="0"/>
              <a:t> </a:t>
            </a:r>
            <a:r>
              <a:rPr lang="uz-Cyrl-UZ" sz="2400" dirty="0" smtClean="0"/>
              <a:t>metodlarini  tushuntiring.</a:t>
            </a:r>
            <a:endParaRPr lang="ru-RU" sz="2400" dirty="0" smtClean="0"/>
          </a:p>
          <a:p>
            <a:pPr>
              <a:buNone/>
            </a:pPr>
            <a:r>
              <a:rPr lang="en-US" sz="2400" dirty="0" smtClean="0"/>
              <a:t> 5.  </a:t>
            </a:r>
            <a:r>
              <a:rPr lang="uz-Cyrl-UZ" sz="2400" dirty="0" smtClean="0"/>
              <a:t>Loyihali ta’limning mazmun va mohiyati nimada?</a:t>
            </a:r>
            <a:endParaRPr lang="ru-RU" sz="2400" dirty="0" smtClean="0"/>
          </a:p>
          <a:p>
            <a:pPr>
              <a:buNone/>
            </a:pPr>
            <a:r>
              <a:rPr lang="ru-RU" sz="2400" dirty="0" smtClean="0"/>
              <a:t> </a:t>
            </a:r>
            <a:r>
              <a:rPr lang="en-US" sz="2400" dirty="0" smtClean="0"/>
              <a:t>6.</a:t>
            </a:r>
            <a:r>
              <a:rPr lang="uz-Cyrl-UZ" sz="2400" dirty="0" smtClean="0"/>
              <a:t>Loyihalarning davomiyligi qanday belgilanadi?</a:t>
            </a:r>
            <a:endParaRPr lang="ru-RU" sz="2400" dirty="0" smtClean="0"/>
          </a:p>
          <a:p>
            <a:pPr>
              <a:buNone/>
            </a:pPr>
            <a:r>
              <a:rPr lang="en-US" sz="2400" dirty="0" smtClean="0"/>
              <a:t> 7.</a:t>
            </a:r>
            <a:r>
              <a:rPr lang="uz-Cyrl-UZ" sz="2400" dirty="0" smtClean="0"/>
              <a:t>Dars jarayonini loyiha asosda tashkil etish bosqichlari. </a:t>
            </a:r>
            <a:endParaRPr lang="ru-RU" sz="2400" dirty="0" smtClean="0"/>
          </a:p>
          <a:p>
            <a:endParaRPr lang="ru-RU" sz="2400" dirty="0"/>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advClick="0" advTm="10698">
        <p15:prstTrans prst="origami"/>
      </p:transition>
    </mc:Choice>
    <mc:Fallback>
      <p:transition spd="slow" advClick="0" advTm="10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5842</TotalTime>
  <Words>1177</Words>
  <Application>Microsoft Office PowerPoint</Application>
  <PresentationFormat>Экран (4:3)</PresentationFormat>
  <Paragraphs>144</Paragraphs>
  <Slides>25</Slides>
  <Notes>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25</vt:i4>
      </vt:variant>
    </vt:vector>
  </HeadingPairs>
  <TitlesOfParts>
    <vt:vector size="33" baseType="lpstr">
      <vt:lpstr>Aharoni</vt:lpstr>
      <vt:lpstr>Algerian</vt:lpstr>
      <vt:lpstr>Arial</vt:lpstr>
      <vt:lpstr>Arial Black</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302</cp:revision>
  <dcterms:created xsi:type="dcterms:W3CDTF">2017-11-10T07:08:34Z</dcterms:created>
  <dcterms:modified xsi:type="dcterms:W3CDTF">2019-05-28T10:11:23Z</dcterms:modified>
</cp:coreProperties>
</file>