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335" r:id="rId2"/>
    <p:sldId id="353" r:id="rId3"/>
    <p:sldId id="369" r:id="rId4"/>
    <p:sldId id="371" r:id="rId5"/>
    <p:sldId id="372" r:id="rId6"/>
    <p:sldId id="350" r:id="rId7"/>
    <p:sldId id="373" r:id="rId8"/>
    <p:sldId id="374" r:id="rId9"/>
    <p:sldId id="375" r:id="rId10"/>
    <p:sldId id="376" r:id="rId11"/>
    <p:sldId id="377" r:id="rId12"/>
    <p:sldId id="378" r:id="rId13"/>
    <p:sldId id="379" r:id="rId14"/>
    <p:sldId id="380" r:id="rId15"/>
    <p:sldId id="381" r:id="rId16"/>
    <p:sldId id="382" r:id="rId17"/>
    <p:sldId id="383" r:id="rId18"/>
    <p:sldId id="384" r:id="rId19"/>
    <p:sldId id="385" r:id="rId20"/>
    <p:sldId id="386" r:id="rId21"/>
    <p:sldId id="351" r:id="rId22"/>
  </p:sldIdLst>
  <p:sldSz cx="9144000" cy="6858000" type="screen4x3"/>
  <p:notesSz cx="6858000" cy="9144000"/>
  <p:custDataLst>
    <p:tags r:id="rId24"/>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5FF"/>
    <a:srgbClr val="FFFFFF"/>
    <a:srgbClr val="EC2C06"/>
    <a:srgbClr val="333333"/>
    <a:srgbClr val="000000"/>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399" autoAdjust="0"/>
    <p:restoredTop sz="92998" autoAdjust="0"/>
  </p:normalViewPr>
  <p:slideViewPr>
    <p:cSldViewPr>
      <p:cViewPr varScale="1">
        <p:scale>
          <a:sx n="113" d="100"/>
          <a:sy n="113" d="100"/>
        </p:scale>
        <p:origin x="2190" y="96"/>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0307730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5.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7.xml"/><Relationship Id="rId1" Type="http://schemas.openxmlformats.org/officeDocument/2006/relationships/tags" Target="../tags/tag6.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7" name="Прямоугольник с двумя вырезанными противолежащими углами 6"/>
          <p:cNvSpPr/>
          <p:nvPr/>
        </p:nvSpPr>
        <p:spPr>
          <a:xfrm>
            <a:off x="285720" y="857232"/>
            <a:ext cx="8643998" cy="5500726"/>
          </a:xfrm>
          <a:prstGeom prst="snip2DiagRect">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a:p>
            <a:r>
              <a:rPr lang="en-US"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1.</a:t>
            </a:r>
            <a:r>
              <a:rPr lang="uz-Cyrl-UZ"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Kreativ ta’limning mazmun va mohiyati.</a:t>
            </a:r>
            <a:endParaRPr lang="ru-RU"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a:p>
            <a:r>
              <a:rPr lang="uz-Cyrl-UZ"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2.Kreativ ta’limni ijodkorlikka yo’naltirilganligi.</a:t>
            </a:r>
            <a:endParaRPr lang="ru-RU"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a:p>
            <a:r>
              <a:rPr lang="uz-Cyrl-UZ"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3.Evristikaning fan sifatida vazifalari.</a:t>
            </a:r>
            <a:endParaRPr lang="ru-RU"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a:p>
            <a:r>
              <a:rPr lang="uz-Cyrl-UZ"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4.Evristik savollar metodi. </a:t>
            </a:r>
            <a:endParaRPr lang="ru-RU"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p:txBody>
      </p:sp>
      <p:sp>
        <p:nvSpPr>
          <p:cNvPr id="6" name="Скругленный прямоугольник 5"/>
          <p:cNvSpPr/>
          <p:nvPr/>
        </p:nvSpPr>
        <p:spPr>
          <a:xfrm>
            <a:off x="571472" y="1000108"/>
            <a:ext cx="7572428" cy="12144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tx1"/>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9-Mavzu: </a:t>
            </a:r>
            <a:r>
              <a:rPr lang="uz-Cyrl-UZ"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tx1"/>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Kreativ va evristik ta’lim.</a:t>
            </a:r>
            <a:endParaRPr lang="ru-RU"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tx1"/>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endParaRPr>
          </a:p>
          <a:p>
            <a:pPr algn="ctr"/>
            <a:r>
              <a:rPr lang="uz-Cyrl-UZ"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tx1"/>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Reja:</a:t>
            </a:r>
            <a:endParaRPr lang="ru-RU"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tx1"/>
              </a:solidFill>
              <a:effectLst>
                <a:outerShdw blurRad="50800" dist="40000" dir="5400000" algn="tl" rotWithShape="0">
                  <a:srgbClr val="000000">
                    <a:shade val="5000"/>
                    <a:satMod val="120000"/>
                    <a:alpha val="33000"/>
                  </a:srgbClr>
                </a:outerShdw>
              </a:effectLst>
            </a:endParaRPr>
          </a:p>
          <a:p>
            <a:pPr algn="ctr"/>
            <a:endParaRPr lang="ru-RU" sz="1600" dirty="0"/>
          </a:p>
        </p:txBody>
      </p:sp>
    </p:spTree>
    <p:custDataLst>
      <p:tags r:id="rId1"/>
    </p:custDataLst>
    <p:extLst>
      <p:ext uri="{BB962C8B-B14F-4D97-AF65-F5344CB8AC3E}">
        <p14:creationId xmlns:p14="http://schemas.microsoft.com/office/powerpoint/2010/main" val="3850323163"/>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04"/>
                                        </p:tgtEl>
                                        <p:attrNameLst>
                                          <p:attrName>style.visibility</p:attrName>
                                        </p:attrNameLst>
                                      </p:cBhvr>
                                      <p:to>
                                        <p:strVal val="visible"/>
                                      </p:to>
                                    </p:set>
                                    <p:animEffect transition="in" filter="fade">
                                      <p:cBhvr>
                                        <p:cTn id="7" dur="1000"/>
                                        <p:tgtEl>
                                          <p:spTgt spid="4104"/>
                                        </p:tgtEl>
                                      </p:cBhvr>
                                    </p:animEffect>
                                    <p:anim calcmode="lin" valueType="num">
                                      <p:cBhvr>
                                        <p:cTn id="8" dur="1000" fill="hold"/>
                                        <p:tgtEl>
                                          <p:spTgt spid="4104"/>
                                        </p:tgtEl>
                                        <p:attrNameLst>
                                          <p:attrName>ppt_x</p:attrName>
                                        </p:attrNameLst>
                                      </p:cBhvr>
                                      <p:tavLst>
                                        <p:tav tm="0">
                                          <p:val>
                                            <p:strVal val="#ppt_x"/>
                                          </p:val>
                                        </p:tav>
                                        <p:tav tm="100000">
                                          <p:val>
                                            <p:strVal val="#ppt_x"/>
                                          </p:val>
                                        </p:tav>
                                      </p:tavLst>
                                    </p:anim>
                                    <p:anim calcmode="lin" valueType="num">
                                      <p:cBhvr>
                                        <p:cTn id="9" dur="1000" fill="hold"/>
                                        <p:tgtEl>
                                          <p:spTgt spid="410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algn="ctr">
              <a:defRPr/>
            </a:pPr>
            <a:r>
              <a:rPr lang="uz-Cyrl-UZ" sz="4400" i="1" dirty="0">
                <a:solidFill>
                  <a:srgbClr val="FF0000"/>
                </a:solidFill>
              </a:rPr>
              <a:t>Kalit so`zlar </a:t>
            </a:r>
            <a:r>
              <a:rPr lang="en-US" sz="4400" i="1" dirty="0" smtClean="0">
                <a:solidFill>
                  <a:srgbClr val="FF0000"/>
                </a:solidFill>
              </a:rPr>
              <a:t>:</a:t>
            </a:r>
            <a:r>
              <a:rPr lang="uz-Cyrl-UZ" altLang="uz-Cyrl-UZ" sz="4800" dirty="0" smtClean="0">
                <a:solidFill>
                  <a:srgbClr val="0070C0"/>
                </a:solidFill>
                <a:latin typeface="PANDA Times UZ"/>
                <a:ea typeface="Times New Roman" panose="02020603050405020304" pitchFamily="18" charset="0"/>
                <a:cs typeface="PANDA Times UZ"/>
              </a:rPr>
              <a:t/>
            </a:r>
            <a:br>
              <a:rPr lang="uz-Cyrl-UZ" altLang="uz-Cyrl-UZ" sz="4800" dirty="0" smtClean="0">
                <a:solidFill>
                  <a:srgbClr val="0070C0"/>
                </a:solidFill>
                <a:latin typeface="PANDA Times UZ"/>
                <a:ea typeface="Times New Roman" panose="02020603050405020304" pitchFamily="18" charset="0"/>
                <a:cs typeface="PANDA Times UZ"/>
              </a:rPr>
            </a:br>
            <a:endParaRPr lang="uz-Cyrl-UZ" sz="4400" dirty="0">
              <a:solidFill>
                <a:srgbClr val="0070C0"/>
              </a:solidFill>
            </a:endParaRPr>
          </a:p>
        </p:txBody>
      </p:sp>
      <p:sp>
        <p:nvSpPr>
          <p:cNvPr id="4" name="Горизонтальный свиток 3"/>
          <p:cNvSpPr/>
          <p:nvPr/>
        </p:nvSpPr>
        <p:spPr>
          <a:xfrm>
            <a:off x="179512" y="980728"/>
            <a:ext cx="8712968" cy="5904656"/>
          </a:xfrm>
          <a:prstGeom prst="horizontalScroll">
            <a:avLst/>
          </a:prstGeom>
          <a:solidFill>
            <a:schemeClr val="accent2"/>
          </a:solidFill>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uz-Cyrl-UZ" sz="3600" dirty="0" smtClean="0"/>
              <a:t>Evristika, evristik usul, evristika fani, evristik faoliyat, evristik strategiya, creato,</a:t>
            </a:r>
            <a:r>
              <a:rPr lang="uz-Cyrl-UZ" sz="3600" b="1" dirty="0" smtClean="0"/>
              <a:t> </a:t>
            </a:r>
            <a:r>
              <a:rPr lang="uz-Cyrl-UZ" sz="3600" dirty="0" smtClean="0"/>
              <a:t>kreativ pedagogika, transformatsiya, “</a:t>
            </a:r>
            <a:r>
              <a:rPr lang="uz-Latn-UZ" sz="3600" dirty="0" smtClean="0"/>
              <a:t>heurist</a:t>
            </a:r>
            <a:r>
              <a:rPr lang="uz-Cyrl-UZ" sz="3600" dirty="0" smtClean="0"/>
              <a:t>”,“izlayman”, “topaman”, “ochdim”, uqlariga olib kelavermaydi, morfologik – taktik, ko’p o’lchamli matritsa metodi, morfologik – taktik, empatiya.</a:t>
            </a:r>
            <a:endParaRPr lang="ru-RU" sz="3600" dirty="0"/>
          </a:p>
        </p:txBody>
      </p:sp>
    </p:spTree>
    <p:custDataLst>
      <p:tags r:id="rId1"/>
    </p:custDataLst>
    <p:extLst>
      <p:ext uri="{BB962C8B-B14F-4D97-AF65-F5344CB8AC3E}">
        <p14:creationId xmlns:p14="http://schemas.microsoft.com/office/powerpoint/2010/main" val="269819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2"/>
          <p:cNvSpPr>
            <a:spLocks noChangeArrowheads="1"/>
          </p:cNvSpPr>
          <p:nvPr/>
        </p:nvSpPr>
        <p:spPr bwMode="auto">
          <a:xfrm>
            <a:off x="428596" y="476672"/>
            <a:ext cx="8286808" cy="6247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uz-Cyrl-UZ" sz="1600" b="1" dirty="0" smtClean="0"/>
              <a:t> </a:t>
            </a:r>
            <a:r>
              <a:rPr lang="en-US" sz="1600" b="1" dirty="0" err="1" smtClean="0"/>
              <a:t>Foydalanilgan</a:t>
            </a:r>
            <a:r>
              <a:rPr lang="en-US" sz="1600" dirty="0" smtClean="0"/>
              <a:t> </a:t>
            </a:r>
            <a:r>
              <a:rPr lang="en-US" sz="1600" b="1" dirty="0" smtClean="0"/>
              <a:t> </a:t>
            </a:r>
            <a:r>
              <a:rPr lang="en-US" sz="1600" b="1" dirty="0" err="1" smtClean="0"/>
              <a:t>adabiyotlar</a:t>
            </a:r>
            <a:r>
              <a:rPr lang="en-US" sz="1600" b="1" dirty="0" smtClean="0"/>
              <a:t> </a:t>
            </a:r>
            <a:r>
              <a:rPr lang="en-US" sz="1600" b="1" dirty="0" err="1" smtClean="0"/>
              <a:t>ro’yxati</a:t>
            </a:r>
            <a:r>
              <a:rPr lang="en-US" sz="1600" b="1" dirty="0" smtClean="0"/>
              <a:t>.</a:t>
            </a:r>
            <a:endParaRPr lang="ru-RU" sz="1600" dirty="0" smtClean="0"/>
          </a:p>
          <a:p>
            <a:pPr algn="ctr"/>
            <a:r>
              <a:rPr lang="en-US" sz="1600" b="1" dirty="0" err="1" smtClean="0"/>
              <a:t>Asosiy</a:t>
            </a:r>
            <a:r>
              <a:rPr lang="en-US" sz="1600" b="1" dirty="0" smtClean="0"/>
              <a:t> </a:t>
            </a:r>
            <a:r>
              <a:rPr lang="en-US" sz="1600" b="1" dirty="0" err="1" smtClean="0"/>
              <a:t>adabiyotlar</a:t>
            </a:r>
            <a:endParaRPr lang="ru-RU" sz="1600" dirty="0" smtClean="0"/>
          </a:p>
          <a:p>
            <a:r>
              <a:rPr lang="en-US" sz="1600" dirty="0" smtClean="0"/>
              <a:t>1. </a:t>
            </a:r>
            <a:r>
              <a:rPr lang="en-US" sz="1600" dirty="0" err="1" smtClean="0"/>
              <a:t>O’zbekiston</a:t>
            </a:r>
            <a:r>
              <a:rPr lang="en-US" sz="1600" dirty="0" smtClean="0"/>
              <a:t> </a:t>
            </a:r>
            <a:r>
              <a:rPr lang="en-US" sz="1600" dirty="0" err="1" smtClean="0"/>
              <a:t>Respublikasi</a:t>
            </a:r>
            <a:r>
              <a:rPr lang="en-US" sz="1600" dirty="0" smtClean="0"/>
              <a:t> 2017-2021 </a:t>
            </a:r>
            <a:r>
              <a:rPr lang="en-US" sz="1600" dirty="0" err="1" smtClean="0"/>
              <a:t>yillarda</a:t>
            </a:r>
            <a:r>
              <a:rPr lang="en-US" sz="1600" dirty="0" smtClean="0"/>
              <a:t> </a:t>
            </a:r>
            <a:r>
              <a:rPr lang="en-US" sz="1600" dirty="0" err="1" smtClean="0"/>
              <a:t>rivojlantirishning</a:t>
            </a:r>
            <a:r>
              <a:rPr lang="en-US" sz="1600" dirty="0" smtClean="0"/>
              <a:t>  </a:t>
            </a:r>
            <a:r>
              <a:rPr lang="en-US" sz="1600" dirty="0" err="1" smtClean="0"/>
              <a:t>beshta</a:t>
            </a:r>
            <a:r>
              <a:rPr lang="en-US" sz="1600" dirty="0" smtClean="0"/>
              <a:t> </a:t>
            </a:r>
            <a:r>
              <a:rPr lang="en-US" sz="1600" dirty="0" err="1" smtClean="0"/>
              <a:t>ustivor</a:t>
            </a:r>
            <a:r>
              <a:rPr lang="en-US" sz="1600" dirty="0" smtClean="0"/>
              <a:t> </a:t>
            </a:r>
            <a:r>
              <a:rPr lang="en-US" sz="1600" dirty="0" err="1" smtClean="0"/>
              <a:t>yonalishlari</a:t>
            </a:r>
            <a:r>
              <a:rPr lang="en-US" sz="1600" dirty="0" smtClean="0"/>
              <a:t>. </a:t>
            </a:r>
            <a:r>
              <a:rPr lang="en-US" sz="1600" dirty="0" err="1" smtClean="0"/>
              <a:t>Harakatlar</a:t>
            </a:r>
            <a:r>
              <a:rPr lang="en-US" sz="1600" dirty="0" smtClean="0"/>
              <a:t> </a:t>
            </a:r>
            <a:r>
              <a:rPr lang="en-US" sz="1600" dirty="0" err="1" smtClean="0"/>
              <a:t>strategiyasi</a:t>
            </a:r>
            <a:r>
              <a:rPr lang="en-US" sz="1600" dirty="0" smtClean="0"/>
              <a:t>.</a:t>
            </a:r>
            <a:endParaRPr lang="ru-RU" sz="1600" dirty="0" smtClean="0"/>
          </a:p>
          <a:p>
            <a:r>
              <a:rPr lang="en-US" sz="1600" dirty="0" smtClean="0"/>
              <a:t>2. “ </a:t>
            </a:r>
            <a:r>
              <a:rPr lang="en-US" sz="1600" dirty="0" err="1" smtClean="0"/>
              <a:t>Faol</a:t>
            </a:r>
            <a:r>
              <a:rPr lang="en-US" sz="1600" dirty="0" smtClean="0"/>
              <a:t> </a:t>
            </a:r>
            <a:r>
              <a:rPr lang="en-US" sz="1600" dirty="0" err="1" smtClean="0"/>
              <a:t>investitsiyalar</a:t>
            </a:r>
            <a:r>
              <a:rPr lang="en-US" sz="1600" dirty="0" smtClean="0"/>
              <a:t> </a:t>
            </a:r>
            <a:r>
              <a:rPr lang="en-US" sz="1600" dirty="0" err="1" smtClean="0"/>
              <a:t>va</a:t>
            </a:r>
            <a:r>
              <a:rPr lang="en-US" sz="1600" dirty="0" smtClean="0"/>
              <a:t> </a:t>
            </a:r>
            <a:r>
              <a:rPr lang="en-US" sz="1600" dirty="0" err="1" smtClean="0"/>
              <a:t>ijtimoiy</a:t>
            </a:r>
            <a:r>
              <a:rPr lang="en-US" sz="1600" dirty="0" smtClean="0"/>
              <a:t> </a:t>
            </a:r>
            <a:r>
              <a:rPr lang="en-US" sz="1600" dirty="0" err="1" smtClean="0"/>
              <a:t>rivojlantirish</a:t>
            </a:r>
            <a:r>
              <a:rPr lang="en-US" sz="1600" dirty="0" smtClean="0"/>
              <a:t>  </a:t>
            </a:r>
            <a:r>
              <a:rPr lang="en-US" sz="1600" dirty="0" err="1" smtClean="0"/>
              <a:t>yili</a:t>
            </a:r>
            <a:r>
              <a:rPr lang="en-US" sz="1600" dirty="0" smtClean="0"/>
              <a:t>” </a:t>
            </a:r>
            <a:r>
              <a:rPr lang="en-US" sz="1600" dirty="0" err="1" smtClean="0"/>
              <a:t>davlat</a:t>
            </a:r>
            <a:r>
              <a:rPr lang="en-US" sz="1600" dirty="0" smtClean="0"/>
              <a:t> </a:t>
            </a:r>
            <a:r>
              <a:rPr lang="en-US" sz="1600" dirty="0" err="1" smtClean="0"/>
              <a:t>dasturi</a:t>
            </a:r>
            <a:r>
              <a:rPr lang="en-US" sz="1600" dirty="0" smtClean="0"/>
              <a:t>.</a:t>
            </a:r>
            <a:endParaRPr lang="ru-RU" sz="1600" dirty="0" smtClean="0"/>
          </a:p>
          <a:p>
            <a:r>
              <a:rPr lang="en-US" sz="1600" dirty="0" smtClean="0"/>
              <a:t>3. </a:t>
            </a:r>
            <a:r>
              <a:rPr lang="uz-Cyrl-UZ" sz="1600" dirty="0" smtClean="0"/>
              <a:t>Yo’ldashev J, S Usmonov S.“Zamonaviy pedagogik texnologiyalarni amaliyotga joriy qilish”. T. “Fan va texnologiya”, 2008.</a:t>
            </a:r>
            <a:endParaRPr lang="ru-RU" sz="1600" dirty="0" smtClean="0"/>
          </a:p>
          <a:p>
            <a:r>
              <a:rPr lang="en-US" sz="1600" dirty="0" smtClean="0"/>
              <a:t>4</a:t>
            </a:r>
            <a:r>
              <a:rPr lang="uz-Cyrl-UZ" sz="1600" dirty="0" smtClean="0"/>
              <a:t>. Qurbonov Sh, Sayidhalilov E.“Talim sifatini boshqarish”.T.“Turon-istiqbol”, 2008.</a:t>
            </a:r>
            <a:endParaRPr lang="ru-RU" sz="1600" dirty="0" smtClean="0"/>
          </a:p>
          <a:p>
            <a:r>
              <a:rPr lang="en-US" sz="1600" dirty="0" smtClean="0"/>
              <a:t>5.</a:t>
            </a:r>
            <a:r>
              <a:rPr lang="uz-Cyrl-UZ" sz="1600" dirty="0" smtClean="0"/>
              <a:t> Mavlonova R.  Rahmonqulova N. Boshlang’ich ta’limda pedagogika,</a:t>
            </a:r>
            <a:r>
              <a:rPr lang="en-US" sz="1600" dirty="0" smtClean="0"/>
              <a:t> </a:t>
            </a:r>
            <a:r>
              <a:rPr lang="en-US" sz="1600" dirty="0" err="1" smtClean="0"/>
              <a:t>innovatsiya</a:t>
            </a:r>
            <a:r>
              <a:rPr lang="en-US" sz="1600" dirty="0" smtClean="0"/>
              <a:t> </a:t>
            </a:r>
            <a:r>
              <a:rPr lang="en-US" sz="1600" dirty="0" err="1" smtClean="0"/>
              <a:t>integratsiya.T</a:t>
            </a:r>
            <a:r>
              <a:rPr lang="en-US" sz="1600" dirty="0" smtClean="0"/>
              <a:t>.  2006.</a:t>
            </a:r>
            <a:endParaRPr lang="ru-RU" sz="1600" dirty="0" smtClean="0"/>
          </a:p>
          <a:p>
            <a:r>
              <a:rPr lang="uz-Cyrl-UZ" sz="1600" b="1" dirty="0" smtClean="0"/>
              <a:t> </a:t>
            </a:r>
            <a:endParaRPr lang="ru-RU" sz="1600" dirty="0" smtClean="0"/>
          </a:p>
          <a:p>
            <a:r>
              <a:rPr lang="uz-Cyrl-UZ" sz="1600" b="1" dirty="0" smtClean="0"/>
              <a:t>			Xorijiy adabiyotlar</a:t>
            </a:r>
            <a:endParaRPr lang="ru-RU" sz="1600" dirty="0" smtClean="0"/>
          </a:p>
          <a:p>
            <a:r>
              <a:rPr lang="uz-Cyrl-UZ" sz="1600" dirty="0" smtClean="0"/>
              <a:t>1. Gireeva L.D. «Otechestvennыe pedagogicheskie innovatsii 60-80x godax XX vaka» Pedagogika, 1995 №5.</a:t>
            </a:r>
            <a:endParaRPr lang="ru-RU" sz="1600" dirty="0" smtClean="0"/>
          </a:p>
          <a:p>
            <a:r>
              <a:rPr lang="en-US" sz="1600" dirty="0" smtClean="0"/>
              <a:t>2. </a:t>
            </a:r>
            <a:r>
              <a:rPr lang="en-US" sz="1600" dirty="0" err="1" smtClean="0"/>
              <a:t>Innovatsionn</a:t>
            </a:r>
            <a:r>
              <a:rPr lang="ru-RU" sz="1600" dirty="0" err="1" smtClean="0"/>
              <a:t>ы</a:t>
            </a:r>
            <a:r>
              <a:rPr lang="en-US" sz="1600" dirty="0" smtClean="0"/>
              <a:t>y </a:t>
            </a:r>
            <a:r>
              <a:rPr lang="en-US" sz="1600" dirty="0" err="1" smtClean="0"/>
              <a:t>menejment</a:t>
            </a:r>
            <a:r>
              <a:rPr lang="en-US" sz="1600" dirty="0" smtClean="0"/>
              <a:t>. </a:t>
            </a:r>
            <a:r>
              <a:rPr lang="en-US" sz="1600" dirty="0" err="1" smtClean="0"/>
              <a:t>Moskva</a:t>
            </a:r>
            <a:r>
              <a:rPr lang="en-US" sz="1600" dirty="0" smtClean="0"/>
              <a:t>, </a:t>
            </a:r>
            <a:r>
              <a:rPr lang="en-US" sz="1600" dirty="0" err="1" smtClean="0"/>
              <a:t>Vuzovskiy</a:t>
            </a:r>
            <a:r>
              <a:rPr lang="en-US" sz="1600" dirty="0" smtClean="0"/>
              <a:t> </a:t>
            </a:r>
            <a:r>
              <a:rPr lang="en-US" sz="1600" dirty="0" err="1" smtClean="0"/>
              <a:t>uchebnik</a:t>
            </a:r>
            <a:r>
              <a:rPr lang="en-US" sz="1600" dirty="0" smtClean="0"/>
              <a:t> 2006.</a:t>
            </a:r>
            <a:endParaRPr lang="ru-RU" sz="1600" dirty="0" smtClean="0"/>
          </a:p>
          <a:p>
            <a:r>
              <a:rPr lang="en-US" sz="1600" dirty="0" smtClean="0"/>
              <a:t>3. Med</a:t>
            </a:r>
            <a:r>
              <a:rPr lang="ru-RU" sz="1600" dirty="0" err="1" smtClean="0"/>
              <a:t>ы</a:t>
            </a:r>
            <a:r>
              <a:rPr lang="en-US" sz="1600" dirty="0" err="1" smtClean="0"/>
              <a:t>nskiy</a:t>
            </a:r>
            <a:r>
              <a:rPr lang="en-US" sz="1600" dirty="0" smtClean="0"/>
              <a:t> V.G. </a:t>
            </a:r>
            <a:r>
              <a:rPr lang="en-US" sz="1600" dirty="0" err="1" smtClean="0"/>
              <a:t>Innovatsionn</a:t>
            </a:r>
            <a:r>
              <a:rPr lang="ru-RU" sz="1600" dirty="0" err="1" smtClean="0"/>
              <a:t>ы</a:t>
            </a:r>
            <a:r>
              <a:rPr lang="en-US" sz="1600" dirty="0" smtClean="0"/>
              <a:t>y </a:t>
            </a:r>
            <a:r>
              <a:rPr lang="en-US" sz="1600" dirty="0" err="1" smtClean="0"/>
              <a:t>menejment</a:t>
            </a:r>
            <a:r>
              <a:rPr lang="en-US" sz="1600" dirty="0" smtClean="0"/>
              <a:t>. </a:t>
            </a:r>
            <a:r>
              <a:rPr lang="en-US" sz="1600" dirty="0" err="1" smtClean="0"/>
              <a:t>Ucheb</a:t>
            </a:r>
            <a:r>
              <a:rPr lang="en-US" sz="1600" dirty="0" smtClean="0"/>
              <a:t>. M, INFRA 2002.</a:t>
            </a:r>
            <a:endParaRPr lang="ru-RU" sz="1600" dirty="0" smtClean="0"/>
          </a:p>
          <a:p>
            <a:r>
              <a:rPr lang="en-US" sz="1600" dirty="0" smtClean="0"/>
              <a:t>4</a:t>
            </a:r>
            <a:r>
              <a:rPr lang="uz-Cyrl-UZ" sz="1600" dirty="0" smtClean="0"/>
              <a:t>. SHedrovitskiy P. Novshestva i innovatsii. Uchitelskaya gazeta 1995 №2</a:t>
            </a:r>
            <a:endParaRPr lang="ru-RU" sz="1600" dirty="0" smtClean="0"/>
          </a:p>
          <a:p>
            <a:r>
              <a:rPr lang="en-US" sz="1600" dirty="0" smtClean="0"/>
              <a:t>5. </a:t>
            </a:r>
            <a:r>
              <a:rPr lang="en-US" sz="1600" dirty="0" err="1" smtClean="0"/>
              <a:t>Innovatsionnoe</a:t>
            </a:r>
            <a:r>
              <a:rPr lang="en-US" sz="1600" dirty="0" smtClean="0"/>
              <a:t> </a:t>
            </a:r>
            <a:r>
              <a:rPr lang="en-US" sz="1600" dirty="0" err="1" smtClean="0"/>
              <a:t>obuchenie</a:t>
            </a:r>
            <a:r>
              <a:rPr lang="en-US" sz="1600" dirty="0" smtClean="0"/>
              <a:t> </a:t>
            </a:r>
            <a:r>
              <a:rPr lang="en-US" sz="1600" dirty="0" err="1" smtClean="0"/>
              <a:t>i</a:t>
            </a:r>
            <a:r>
              <a:rPr lang="en-US" sz="1600" dirty="0" smtClean="0"/>
              <a:t> </a:t>
            </a:r>
            <a:r>
              <a:rPr lang="en-US" sz="1600" dirty="0" err="1" smtClean="0"/>
              <a:t>nauka</a:t>
            </a:r>
            <a:r>
              <a:rPr lang="en-US" sz="1600" dirty="0" smtClean="0"/>
              <a:t>. </a:t>
            </a:r>
            <a:r>
              <a:rPr lang="en-US" sz="1600" dirty="0" err="1" smtClean="0"/>
              <a:t>Nauchno</a:t>
            </a:r>
            <a:r>
              <a:rPr lang="en-US" sz="1600" dirty="0" smtClean="0"/>
              <a:t> – </a:t>
            </a:r>
            <a:r>
              <a:rPr lang="en-US" sz="1600" dirty="0" err="1" smtClean="0"/>
              <a:t>analiticheskiy</a:t>
            </a:r>
            <a:r>
              <a:rPr lang="en-US" sz="1600" dirty="0" smtClean="0"/>
              <a:t> </a:t>
            </a:r>
            <a:r>
              <a:rPr lang="en-US" sz="1600" dirty="0" err="1" smtClean="0"/>
              <a:t>obzor</a:t>
            </a:r>
            <a:r>
              <a:rPr lang="en-US" sz="1600" dirty="0" smtClean="0"/>
              <a:t> M.1992.</a:t>
            </a:r>
            <a:endParaRPr lang="ru-RU" sz="1600" dirty="0" smtClean="0"/>
          </a:p>
          <a:p>
            <a:r>
              <a:rPr lang="en-US" sz="1600" dirty="0" smtClean="0"/>
              <a:t>6</a:t>
            </a:r>
            <a:r>
              <a:rPr lang="uz-Cyrl-UZ" sz="1600" dirty="0" smtClean="0"/>
              <a:t>. Nikolas A. Upravlenie pedogogicheskimi innovatsiyami. L. 1993.</a:t>
            </a:r>
            <a:endParaRPr lang="ru-RU" sz="1600" dirty="0" smtClean="0"/>
          </a:p>
          <a:p>
            <a:r>
              <a:rPr lang="uz-Cyrl-UZ" sz="1600" b="1" dirty="0" smtClean="0"/>
              <a:t>                               Qo’shimcha adabiyotlar </a:t>
            </a:r>
            <a:endParaRPr lang="ru-RU" sz="1600" dirty="0" smtClean="0"/>
          </a:p>
          <a:p>
            <a:r>
              <a:rPr lang="uz-Cyrl-UZ" sz="1600" dirty="0" smtClean="0"/>
              <a:t>1.Yo’ldashev J.“Pedagogik innovatsiyalarni hayotga tadbiq etishning asoslari” T.2012. </a:t>
            </a:r>
            <a:endParaRPr lang="ru-RU" sz="1600" dirty="0" smtClean="0"/>
          </a:p>
          <a:p>
            <a:r>
              <a:rPr lang="uz-Cyrl-UZ" sz="1600" b="1" dirty="0" smtClean="0"/>
              <a:t>                                            </a:t>
            </a:r>
            <a:r>
              <a:rPr lang="en-US" sz="1600" b="1" dirty="0" smtClean="0"/>
              <a:t>Internet </a:t>
            </a:r>
            <a:r>
              <a:rPr lang="en-US" sz="1600" b="1" dirty="0" err="1" smtClean="0"/>
              <a:t>saytlari</a:t>
            </a:r>
            <a:r>
              <a:rPr lang="en-US" sz="1600" b="1" dirty="0" smtClean="0"/>
              <a:t>.</a:t>
            </a:r>
            <a:endParaRPr lang="ru-RU" sz="1600" dirty="0" smtClean="0"/>
          </a:p>
          <a:p>
            <a:r>
              <a:rPr lang="uz-Cyrl-UZ" sz="1600" dirty="0" smtClean="0"/>
              <a:t>1. www. tdpu. uz</a:t>
            </a:r>
            <a:endParaRPr lang="ru-RU" sz="1600" dirty="0" smtClean="0"/>
          </a:p>
          <a:p>
            <a:r>
              <a:rPr lang="uz-Cyrl-UZ" sz="1600" dirty="0" smtClean="0"/>
              <a:t>2. www. pedagog. </a:t>
            </a:r>
            <a:endParaRPr lang="ru-RU" sz="1600" dirty="0" smtClean="0"/>
          </a:p>
          <a:p>
            <a:r>
              <a:rPr lang="en-US" sz="1600" dirty="0" smtClean="0"/>
              <a:t>3.www.  Ziyo-Net.uz</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1892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8596" y="857232"/>
            <a:ext cx="8215370" cy="5765304"/>
          </a:xfrm>
          <a:prstGeom prst="rect">
            <a:avLst/>
          </a:prstGeom>
          <a:solidFill>
            <a:srgbClr val="EEC5FF"/>
          </a:solidFill>
        </p:spPr>
        <p:txBody>
          <a:bodyPr wrap="square">
            <a:spAutoFit/>
          </a:bodyPr>
          <a:lstStyle/>
          <a:p>
            <a:pPr algn="just"/>
            <a:r>
              <a:rPr lang="en-US" sz="2800" dirty="0">
                <a:latin typeface="Times New Roman" panose="02020603050405020304" pitchFamily="18" charset="0"/>
                <a:cs typeface="Times New Roman" panose="02020603050405020304" pitchFamily="18" charset="0"/>
              </a:rPr>
              <a:t> 1. </a:t>
            </a:r>
            <a:r>
              <a:rPr lang="en-US" sz="2800" dirty="0" err="1">
                <a:latin typeface="Times New Roman" panose="02020603050405020304" pitchFamily="18" charset="0"/>
                <a:cs typeface="Times New Roman" panose="02020603050405020304" pitchFamily="18" charset="0"/>
              </a:rPr>
              <a:t>Bizning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mamlakatiimzda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pedagogik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innovatsiyani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yaratilishi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rivojlanishi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jamoatchi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pedagoglar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harakati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maktablarining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rivojlanishi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moderinizatsiya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qilinishi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standartlarni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takomillashtirilishi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dasturlarni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yangilanishiga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katta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extiyoj</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tug’ildi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Yangiliklarni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izlash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yaratish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jadallashib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bordi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sababli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bilimlarga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paydo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u </a:t>
            </a:r>
            <a:r>
              <a:rPr lang="en-US" sz="2800" dirty="0" err="1">
                <a:latin typeface="Times New Roman" panose="02020603050405020304" pitchFamily="18" charset="0"/>
                <a:cs typeface="Times New Roman" panose="02020603050405020304" pitchFamily="18" charset="0"/>
              </a:rPr>
              <a:t>tushunchalarni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izohlash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anglash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zaruriyatini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keltirib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chiqardi</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Shu</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davrga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ilmiy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adabiyotlarda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quyidagi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bosqichlarga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ajratilmoqda</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817322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a:off x="230924" y="908720"/>
            <a:ext cx="8663880" cy="5825829"/>
            <a:chOff x="0" y="0"/>
            <a:chExt cx="8807896" cy="2736304"/>
          </a:xfrm>
        </p:grpSpPr>
        <p:sp>
          <p:nvSpPr>
            <p:cNvPr id="5" name="Скругленный прямоугольник 4"/>
            <p:cNvSpPr/>
            <p:nvPr/>
          </p:nvSpPr>
          <p:spPr>
            <a:xfrm>
              <a:off x="0" y="0"/>
              <a:ext cx="8686800" cy="2558403"/>
            </a:xfrm>
            <a:prstGeom prst="roundRect">
              <a:avLst>
                <a:gd name="adj" fmla="val 10000"/>
              </a:avLst>
            </a:prstGeom>
          </p:spPr>
          <p:style>
            <a:lnRef idx="1">
              <a:schemeClr val="accent3"/>
            </a:lnRef>
            <a:fillRef idx="2">
              <a:schemeClr val="accent3"/>
            </a:fillRef>
            <a:effectRef idx="1">
              <a:schemeClr val="accent3"/>
            </a:effectRef>
            <a:fontRef idx="minor">
              <a:schemeClr val="dk1"/>
            </a:fontRef>
          </p:style>
        </p:sp>
        <p:sp>
          <p:nvSpPr>
            <p:cNvPr id="6" name="Скругленный прямоугольник 4"/>
            <p:cNvSpPr/>
            <p:nvPr/>
          </p:nvSpPr>
          <p:spPr>
            <a:xfrm>
              <a:off x="44896" y="177901"/>
              <a:ext cx="8763000" cy="2558403"/>
            </a:xfrm>
            <a:prstGeom prst="rect">
              <a:avLst/>
            </a:prstGeom>
          </p:spPr>
          <p:style>
            <a:lnRef idx="1">
              <a:schemeClr val="accent3"/>
            </a:lnRef>
            <a:fillRef idx="2">
              <a:schemeClr val="accent3"/>
            </a:fillRef>
            <a:effectRef idx="1">
              <a:schemeClr val="accent3"/>
            </a:effectRef>
            <a:fontRef idx="minor">
              <a:schemeClr val="dk1"/>
            </a:fontRef>
          </p:style>
          <p:txBody>
            <a:bodyPr spcFirstLastPara="0" vert="horz" wrap="square" lIns="118110" tIns="118110" rIns="118110" bIns="118110" numCol="1" spcCol="1270" anchor="t" anchorCtr="0">
              <a:noAutofit/>
            </a:bodyPr>
            <a:lstStyle/>
            <a:p>
              <a:pPr lvl="0" algn="ctr" defTabSz="1377950">
                <a:lnSpc>
                  <a:spcPct val="90000"/>
                </a:lnSpc>
                <a:spcBef>
                  <a:spcPct val="0"/>
                </a:spcBef>
                <a:spcAft>
                  <a:spcPct val="35000"/>
                </a:spcAft>
              </a:pPr>
              <a:endParaRPr lang="ru-RU" sz="2400" b="1" kern="1200" dirty="0">
                <a:solidFill>
                  <a:schemeClr val="accent2">
                    <a:lumMod val="20000"/>
                    <a:lumOff val="80000"/>
                  </a:schemeClr>
                </a:solidFill>
              </a:endParaRPr>
            </a:p>
          </p:txBody>
        </p:sp>
      </p:grpSp>
      <p:sp>
        <p:nvSpPr>
          <p:cNvPr id="2" name="Прямоугольник 1"/>
          <p:cNvSpPr/>
          <p:nvPr/>
        </p:nvSpPr>
        <p:spPr>
          <a:xfrm>
            <a:off x="683568" y="1124744"/>
            <a:ext cx="7888960" cy="4893647"/>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en-US" sz="2400" dirty="0" smtClean="0">
                <a:latin typeface="Times New Roman" pitchFamily="18" charset="0"/>
                <a:cs typeface="Times New Roman" pitchFamily="18" charset="0"/>
              </a:rPr>
              <a:t> 1.</a:t>
            </a:r>
            <a:r>
              <a:rPr lang="uz-Cyrl-UZ" sz="2400" dirty="0" smtClean="0">
                <a:latin typeface="Times New Roman" pitchFamily="18" charset="0"/>
                <a:cs typeface="Times New Roman" pitchFamily="18" charset="0"/>
              </a:rPr>
              <a:t> Hozirgi zamon ta’limining bosh va asosiy vazifasi – o’quvchining intelektual darajasini, yaratuvchanligini, ijodkorligini, izlanuvchanligini takomillashtirish orqali yangi bilimlarni olish, yaratishga, ruhlantirishga qaratilmog’i kerak.</a:t>
            </a:r>
            <a:endParaRPr lang="ru-RU" sz="2400" dirty="0" smtClean="0">
              <a:latin typeface="Times New Roman" pitchFamily="18" charset="0"/>
              <a:cs typeface="Times New Roman" pitchFamily="18" charset="0"/>
            </a:endParaRPr>
          </a:p>
          <a:p>
            <a:r>
              <a:rPr lang="uz-Cyrl-UZ" sz="2400" b="1" dirty="0" smtClean="0">
                <a:latin typeface="Times New Roman" pitchFamily="18" charset="0"/>
                <a:cs typeface="Times New Roman" pitchFamily="18" charset="0"/>
              </a:rPr>
              <a:t>“Creato”-</a:t>
            </a:r>
            <a:r>
              <a:rPr lang="uz-Cyrl-UZ" sz="2400" dirty="0" smtClean="0">
                <a:latin typeface="Times New Roman" pitchFamily="18" charset="0"/>
                <a:cs typeface="Times New Roman" pitchFamily="18" charset="0"/>
              </a:rPr>
              <a:t> lotincha so’z bo’lib, yaratuvchanlik, ijodkorlik degan ma’noni bildiradi.</a:t>
            </a:r>
            <a:r>
              <a:rPr lang="uz-Cyrl-UZ" sz="2400" b="1" dirty="0" smtClean="0">
                <a:latin typeface="Times New Roman" pitchFamily="18" charset="0"/>
                <a:cs typeface="Times New Roman" pitchFamily="18" charset="0"/>
              </a:rPr>
              <a:t>“Creato”</a:t>
            </a:r>
            <a:r>
              <a:rPr lang="uz-Cyrl-UZ" sz="2400" dirty="0" smtClean="0">
                <a:latin typeface="Times New Roman" pitchFamily="18" charset="0"/>
                <a:cs typeface="Times New Roman" pitchFamily="18" charset="0"/>
              </a:rPr>
              <a:t>–so’zi ma’nosi, ijodiy fikr, texnik loyiha, ijodkorlikka moyillik, o’quv – biluv jarayonida mas’uliyat, yaratuvchanlik</a:t>
            </a:r>
            <a:endParaRPr lang="ru-RU" sz="2400" dirty="0" smtClean="0">
              <a:latin typeface="Times New Roman" pitchFamily="18" charset="0"/>
              <a:cs typeface="Times New Roman" pitchFamily="18" charset="0"/>
            </a:endParaRPr>
          </a:p>
          <a:p>
            <a:r>
              <a:rPr lang="uz-Cyrl-UZ" sz="2400" b="1" dirty="0" smtClean="0">
                <a:latin typeface="Times New Roman" pitchFamily="18" charset="0"/>
                <a:cs typeface="Times New Roman" pitchFamily="18" charset="0"/>
              </a:rPr>
              <a:t>Kreativ pedagogika-</a:t>
            </a:r>
            <a:r>
              <a:rPr lang="uz-Cyrl-UZ" sz="2400" dirty="0" smtClean="0">
                <a:latin typeface="Times New Roman" pitchFamily="18" charset="0"/>
                <a:cs typeface="Times New Roman" pitchFamily="18" charset="0"/>
              </a:rPr>
              <a:t>ijodkorlik va yaratuvchanlik metodlarini yaratishni o’rganish tushuniladi</a:t>
            </a:r>
            <a:r>
              <a:rPr lang="uz-Cyrl-UZ" sz="2400" b="1"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 “Creato” – so’zi ma’nosi, ijodiy fikr, texnik loyiha, ijodkorlikka moyillik, o’quv – biluv jarayonida mas’uliyat, yaratuvchanlik, kreativ pedagogika.</a:t>
            </a:r>
            <a:endParaRPr lang="ru-RU" sz="2000" dirty="0">
              <a:effectLst/>
              <a:latin typeface="Times New Roman" pitchFamily="18" charset="0"/>
              <a:ea typeface="Times New Roman" panose="02020603050405020304" pitchFamily="18" charset="0"/>
              <a:cs typeface="Times New Roman" pitchFamily="18" charset="0"/>
            </a:endParaRPr>
          </a:p>
        </p:txBody>
      </p:sp>
    </p:spTree>
    <p:custDataLst>
      <p:tags r:id="rId1"/>
    </p:custDataLst>
    <p:extLst>
      <p:ext uri="{BB962C8B-B14F-4D97-AF65-F5344CB8AC3E}">
        <p14:creationId xmlns:p14="http://schemas.microsoft.com/office/powerpoint/2010/main" val="1230614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51520" y="764704"/>
            <a:ext cx="8640960" cy="5832648"/>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400" dirty="0" smtClean="0">
                <a:solidFill>
                  <a:schemeClr val="tx1"/>
                </a:solidFill>
                <a:latin typeface="Times New Roman" pitchFamily="18" charset="0"/>
                <a:cs typeface="Times New Roman" pitchFamily="18" charset="0"/>
              </a:rPr>
              <a:t>Bunday holda bilim kontseptsiyasi to’rt bosqichda amalga oshiriladi:</a:t>
            </a:r>
            <a:endParaRPr lang="ru-RU" sz="2400" dirty="0" smtClean="0">
              <a:solidFill>
                <a:schemeClr val="tx1"/>
              </a:solidFill>
              <a:latin typeface="Times New Roman" pitchFamily="18" charset="0"/>
              <a:cs typeface="Times New Roman" pitchFamily="18" charset="0"/>
            </a:endParaRPr>
          </a:p>
          <a:p>
            <a:pPr lvl="0"/>
            <a:r>
              <a:rPr lang="uz-Cyrl-UZ" sz="2400" dirty="0" smtClean="0">
                <a:solidFill>
                  <a:schemeClr val="tx1"/>
                </a:solidFill>
                <a:latin typeface="Times New Roman" pitchFamily="18" charset="0"/>
                <a:cs typeface="Times New Roman" pitchFamily="18" charset="0"/>
              </a:rPr>
              <a:t>1. Bilim bilan tanishish, ma’lum axborotni tushunib olish, voqealarni bir – birdan ajrata olish;</a:t>
            </a:r>
            <a:endParaRPr lang="ru-RU" sz="2400" dirty="0" smtClean="0">
              <a:solidFill>
                <a:schemeClr val="tx1"/>
              </a:solidFill>
              <a:latin typeface="Times New Roman" pitchFamily="18" charset="0"/>
              <a:cs typeface="Times New Roman" pitchFamily="18" charset="0"/>
            </a:endParaRPr>
          </a:p>
          <a:p>
            <a:pPr lvl="0"/>
            <a:r>
              <a:rPr lang="uz-Cyrl-UZ" sz="2400" dirty="0" smtClean="0">
                <a:solidFill>
                  <a:schemeClr val="tx1"/>
                </a:solidFill>
                <a:latin typeface="Times New Roman" pitchFamily="18" charset="0"/>
                <a:cs typeface="Times New Roman" pitchFamily="18" charset="0"/>
              </a:rPr>
              <a:t>2. Bilimdan nusxa olish, olgan bilimlarini takrorlash;</a:t>
            </a:r>
            <a:endParaRPr lang="ru-RU" sz="2400" dirty="0" smtClean="0">
              <a:solidFill>
                <a:schemeClr val="tx1"/>
              </a:solidFill>
              <a:latin typeface="Times New Roman" pitchFamily="18" charset="0"/>
              <a:cs typeface="Times New Roman" pitchFamily="18" charset="0"/>
            </a:endParaRPr>
          </a:p>
          <a:p>
            <a:pPr lvl="0"/>
            <a:r>
              <a:rPr lang="uz-Cyrl-UZ" sz="2400" dirty="0" smtClean="0">
                <a:solidFill>
                  <a:schemeClr val="tx1"/>
                </a:solidFill>
                <a:latin typeface="Times New Roman" pitchFamily="18" charset="0"/>
                <a:cs typeface="Times New Roman" pitchFamily="18" charset="0"/>
              </a:rPr>
              <a:t>Bilim, ko’nikma, olgan malakalarini amaliy faoliyatda qo’llay olish;</a:t>
            </a:r>
            <a:endParaRPr lang="ru-RU" sz="2400" dirty="0" smtClean="0">
              <a:solidFill>
                <a:schemeClr val="tx1"/>
              </a:solidFill>
              <a:latin typeface="Times New Roman" pitchFamily="18" charset="0"/>
              <a:cs typeface="Times New Roman" pitchFamily="18" charset="0"/>
            </a:endParaRPr>
          </a:p>
          <a:p>
            <a:pPr lvl="0"/>
            <a:r>
              <a:rPr lang="uz-Cyrl-UZ" sz="2400" dirty="0" smtClean="0">
                <a:solidFill>
                  <a:schemeClr val="tx1"/>
                </a:solidFill>
                <a:latin typeface="Times New Roman" pitchFamily="18" charset="0"/>
                <a:cs typeface="Times New Roman" pitchFamily="18" charset="0"/>
              </a:rPr>
              <a:t>3. Bilim – transformatsiya, olgan bilimlarini keyingi yangi bilimlarni, yangi vazifalarni bajarishda qo’llay olish (ya’ni ijodiy foydalana olish darajasi)dir.</a:t>
            </a:r>
            <a:endParaRPr lang="ru-RU" sz="2400" dirty="0" smtClean="0">
              <a:solidFill>
                <a:schemeClr val="tx1"/>
              </a:solidFill>
              <a:latin typeface="Times New Roman" pitchFamily="18" charset="0"/>
              <a:cs typeface="Times New Roman" pitchFamily="18" charset="0"/>
            </a:endParaRPr>
          </a:p>
          <a:p>
            <a:r>
              <a:rPr lang="uz-Cyrl-UZ" sz="2400" dirty="0" smtClean="0">
                <a:solidFill>
                  <a:schemeClr val="tx1"/>
                </a:solidFill>
                <a:latin typeface="Times New Roman" pitchFamily="18" charset="0"/>
                <a:cs typeface="Times New Roman" pitchFamily="18" charset="0"/>
              </a:rPr>
              <a:t>4. Agar umumiy ta’lim maktablari birinchi, ikkinchi darajadagi bilimlarni o’rgatsa, oliy ta’lim uchinchi, oliy ta’limdan keyingi ta’lim to’rtinchi darajadagi, ya’ni ilmiy izlanish, magistratura, aspirantura, doktaranturalarda bilim berishni davom ettiriladi.</a:t>
            </a:r>
            <a:endParaRPr lang="ru-RU" sz="2400" dirty="0">
              <a:solidFill>
                <a:schemeClr val="tx1"/>
              </a:solidFill>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11968089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ятиугольник 3"/>
          <p:cNvSpPr/>
          <p:nvPr/>
        </p:nvSpPr>
        <p:spPr>
          <a:xfrm>
            <a:off x="285720" y="1285860"/>
            <a:ext cx="7572428" cy="2428892"/>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400" dirty="0" smtClean="0">
                <a:solidFill>
                  <a:schemeClr val="tx1"/>
                </a:solidFill>
                <a:latin typeface="Times New Roman" pitchFamily="18" charset="0"/>
                <a:cs typeface="Times New Roman" pitchFamily="18" charset="0"/>
              </a:rPr>
              <a:t>Agar umumiy ta’lim maktablari birinchi, ikkinchi darajadagi bilimlarni o’rgatsa, oliy ta’lim uchinchi, oliy ta’limdan keyingi ta’lim to’rtinchi darajadagi, ya’ni ilmiy izlanish, magistratura, aspirantura, doktaranturalarda bilim berishni davom ettiriladi.</a:t>
            </a:r>
            <a:endParaRPr lang="ru-RU" sz="2400" dirty="0" smtClean="0">
              <a:solidFill>
                <a:schemeClr val="tx1"/>
              </a:solidFill>
              <a:latin typeface="Times New Roman" pitchFamily="18" charset="0"/>
              <a:cs typeface="Times New Roman" pitchFamily="18" charset="0"/>
            </a:endParaRPr>
          </a:p>
        </p:txBody>
      </p:sp>
      <p:sp>
        <p:nvSpPr>
          <p:cNvPr id="5" name="Пятиугольник 4"/>
          <p:cNvSpPr/>
          <p:nvPr/>
        </p:nvSpPr>
        <p:spPr>
          <a:xfrm>
            <a:off x="285720" y="3786190"/>
            <a:ext cx="7572428" cy="271464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800" dirty="0" smtClean="0">
                <a:solidFill>
                  <a:schemeClr val="tx1"/>
                </a:solidFill>
                <a:latin typeface="Times New Roman" pitchFamily="18" charset="0"/>
                <a:cs typeface="Times New Roman" pitchFamily="18" charset="0"/>
              </a:rPr>
              <a:t>Shuni yodda saqlash kerakki, ijodkor yaratuvchi shaxsni tarbiyalash, fanga ma’lum bo’lgan bilimlarning o’zi bilangina kifoyalanmay, olingan, o’zlashtirilgan bilimlar zamirida yangi bilimlarni kashf etishlari bilan muhimdir. </a:t>
            </a:r>
            <a:endParaRPr lang="ru-RU" sz="2800" dirty="0" smtClean="0">
              <a:solidFill>
                <a:schemeClr val="tx1"/>
              </a:solidFill>
              <a:latin typeface="Times New Roman" pitchFamily="18" charset="0"/>
              <a:cs typeface="Times New Roman" pitchFamily="18" charset="0"/>
            </a:endParaRPr>
          </a:p>
        </p:txBody>
      </p:sp>
      <p:pic>
        <p:nvPicPr>
          <p:cNvPr id="1026" name="Picture 2" descr="G:\Slayd\IMG_20190421_205748_326.jpg"/>
          <p:cNvPicPr>
            <a:picLocks noChangeAspect="1" noChangeArrowheads="1"/>
          </p:cNvPicPr>
          <p:nvPr/>
        </p:nvPicPr>
        <p:blipFill>
          <a:blip r:embed="rId2"/>
          <a:srcRect/>
          <a:stretch>
            <a:fillRect/>
          </a:stretch>
        </p:blipFill>
        <p:spPr bwMode="auto">
          <a:xfrm>
            <a:off x="7500958" y="3000372"/>
            <a:ext cx="1643042" cy="1682752"/>
          </a:xfrm>
          <a:prstGeom prst="rect">
            <a:avLst/>
          </a:prstGeom>
          <a:noFill/>
        </p:spPr>
      </p:pic>
      <p:pic>
        <p:nvPicPr>
          <p:cNvPr id="1027" name="Picture 3" descr="G:\Slayd\IMG_20190421_205811_060.jpg"/>
          <p:cNvPicPr>
            <a:picLocks noChangeAspect="1" noChangeArrowheads="1"/>
          </p:cNvPicPr>
          <p:nvPr/>
        </p:nvPicPr>
        <p:blipFill>
          <a:blip r:embed="rId3"/>
          <a:srcRect/>
          <a:stretch>
            <a:fillRect/>
          </a:stretch>
        </p:blipFill>
        <p:spPr bwMode="auto">
          <a:xfrm>
            <a:off x="7286644" y="5819881"/>
            <a:ext cx="1857356" cy="1038119"/>
          </a:xfrm>
          <a:prstGeom prst="rect">
            <a:avLst/>
          </a:prstGeom>
          <a:noFill/>
        </p:spPr>
      </p:pic>
      <p:pic>
        <p:nvPicPr>
          <p:cNvPr id="1028" name="Picture 4" descr="G:\Slayd\IMG_20190421_205511_001.jpg"/>
          <p:cNvPicPr>
            <a:picLocks noChangeAspect="1" noChangeArrowheads="1"/>
          </p:cNvPicPr>
          <p:nvPr/>
        </p:nvPicPr>
        <p:blipFill>
          <a:blip r:embed="rId4"/>
          <a:srcRect/>
          <a:stretch>
            <a:fillRect/>
          </a:stretch>
        </p:blipFill>
        <p:spPr bwMode="auto">
          <a:xfrm>
            <a:off x="7786710" y="785794"/>
            <a:ext cx="1357290" cy="2214578"/>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1071546"/>
            <a:ext cx="8858280" cy="5054617"/>
          </a:xfrm>
        </p:spPr>
        <p:txBody>
          <a:bodyPr/>
          <a:lstStyle/>
          <a:p>
            <a:pPr algn="just">
              <a:buNone/>
            </a:pPr>
            <a:r>
              <a:rPr lang="uz-Cyrl-UZ" sz="2000" dirty="0" smtClean="0">
                <a:latin typeface="Times New Roman" pitchFamily="18" charset="0"/>
                <a:cs typeface="Times New Roman" pitchFamily="18" charset="0"/>
              </a:rPr>
              <a:t>	Ma’lumotlarga qaraganda (yoshlar psixologiyasiga ko’ra) olti yoshgacha bo’lgan bolalar 40% iste’dod potentsialiga ega ekanlar. Bolalar eng kichik yoshdanoq ijodkorlik, yaratuvchanlikka juda moyil bo’lar ekanlar. Agar shu davrda u bilan olib borilayotgan ta’lim jarayoniga faqat an’anaviy ta’lim asosida yondashilsa, undagi ijodkorlikka mayillik so’nib boradi.</a:t>
            </a:r>
            <a:endParaRPr lang="ru-RU" sz="2000" dirty="0" smtClean="0">
              <a:latin typeface="Times New Roman" pitchFamily="18" charset="0"/>
              <a:cs typeface="Times New Roman" pitchFamily="18" charset="0"/>
            </a:endParaRPr>
          </a:p>
          <a:p>
            <a:pPr algn="just">
              <a:buNone/>
            </a:pPr>
            <a:r>
              <a:rPr lang="uz-Cyrl-UZ" sz="2000" dirty="0" smtClean="0">
                <a:latin typeface="Times New Roman" pitchFamily="18" charset="0"/>
                <a:cs typeface="Times New Roman" pitchFamily="18" charset="0"/>
              </a:rPr>
              <a:t>	O’quv – biluv jarayoni ijodkorlikka yo’naltirilsa, uning faolligi, yaratuvchanlik qobiliyati oshib boradi.</a:t>
            </a:r>
            <a:endParaRPr lang="ru-RU" sz="2000" dirty="0" smtClean="0">
              <a:latin typeface="Times New Roman" pitchFamily="18" charset="0"/>
              <a:cs typeface="Times New Roman" pitchFamily="18" charset="0"/>
            </a:endParaRPr>
          </a:p>
          <a:p>
            <a:pPr algn="just">
              <a:buNone/>
            </a:pPr>
            <a:r>
              <a:rPr lang="uz-Cyrl-UZ" sz="2000" dirty="0" smtClean="0">
                <a:latin typeface="Times New Roman" pitchFamily="18" charset="0"/>
                <a:cs typeface="Times New Roman" pitchFamily="18" charset="0"/>
              </a:rPr>
              <a:t>	Ijodkorlik asosida ish yuritishda  faqatgina ob’ektning o’zi bilan cheklanmay, ya’ni sub’ekt (bola)ning ijodkorligi, moyilligi, extiyojiga qarab, ish yuritilsa, ijobiy natijalar beradi (ijodkorlikka bolalikdan o’rgatish mumkin va zarur).</a:t>
            </a:r>
            <a:endParaRPr lang="ru-RU" sz="2000" dirty="0" smtClean="0">
              <a:latin typeface="Times New Roman" pitchFamily="18" charset="0"/>
              <a:cs typeface="Times New Roman" pitchFamily="18" charset="0"/>
            </a:endParaRPr>
          </a:p>
          <a:p>
            <a:pPr algn="just">
              <a:buNone/>
            </a:pPr>
            <a:r>
              <a:rPr lang="uz-Cyrl-UZ" sz="2000" dirty="0" smtClean="0">
                <a:latin typeface="Times New Roman" pitchFamily="18" charset="0"/>
                <a:cs typeface="Times New Roman" pitchFamily="18" charset="0"/>
              </a:rPr>
              <a:t>	Umuman ulug’ kashfiyot namoyondalari fikrlash algoritmini yaxshi o’zlashtirganlar, chuqur, atroflicha bilimga ega bo’lganlar. Ular asosan evristik metod va usullarni yaratganlar, shular asosida ijodkorlik namunalarini namoyon qilganlar.</a:t>
            </a:r>
            <a:endParaRPr lang="ru-RU" sz="2000" dirty="0" smtClean="0">
              <a:latin typeface="Times New Roman" pitchFamily="18" charset="0"/>
              <a:cs typeface="Times New Roman" pitchFamily="18" charset="0"/>
            </a:endParaRPr>
          </a:p>
          <a:p>
            <a:pPr algn="just">
              <a:buNone/>
            </a:pPr>
            <a:r>
              <a:rPr lang="uz-Cyrl-UZ" sz="2000" dirty="0" smtClean="0">
                <a:latin typeface="Times New Roman" pitchFamily="18" charset="0"/>
                <a:cs typeface="Times New Roman" pitchFamily="18" charset="0"/>
              </a:rPr>
              <a:t>	“Creato” lotincha so’z bo’lib, yaratuvchanlik, ijodkorlik degan ma’noni bildiradi. </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000108"/>
            <a:ext cx="8229600" cy="5214974"/>
          </a:xfrm>
          <a:solidFill>
            <a:schemeClr val="tx2">
              <a:lumMod val="60000"/>
              <a:lumOff val="40000"/>
            </a:schemeClr>
          </a:solidFill>
        </p:spPr>
        <p:txBody>
          <a:bodyPr/>
          <a:lstStyle/>
          <a:p>
            <a:r>
              <a:rPr lang="uz-Cyrl-UZ" sz="2000" b="1" dirty="0" smtClean="0">
                <a:solidFill>
                  <a:srgbClr val="FF0000"/>
                </a:solidFill>
                <a:latin typeface="Times New Roman" pitchFamily="18" charset="0"/>
                <a:cs typeface="Times New Roman" pitchFamily="18" charset="0"/>
              </a:rPr>
              <a:t>Ijodkorlik va yaratuvchanlik metodlarini yaratishni, o’rganishni kreativ pedagogika deyiladi. </a:t>
            </a:r>
            <a:endParaRPr lang="ru-RU" sz="2000" dirty="0" smtClean="0">
              <a:solidFill>
                <a:srgbClr val="FF0000"/>
              </a:solidFill>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Agar ta’lim jarayoni o’quvchi faolligiga asoslangan muammoli, dasturlangan loyihalar asosida jadallashtirilgan holda kechsa, u holda kreativ yo’nalishga ega, o’quvchilarning faolligi tufayli u yangilik, ijodkorlik sari yetaklaydi.</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Ijodkorlik va madaniyatlilik o’quv faoliyatida doimiy tizimli kechsa, u ijodkorlik sari boradi. Shuning uchun ham o’quv jarayonidan tashqari vaqtda “texnik ijodkorlik asoslari” ilmiy izlanish yo’nalishidagi to’garaklar tashkil etilsa, o’quvchining loyihalash ijodkorligi oshadi. Shuning uchun ham bolalarning bo’sh vaqtini mazmunli va maqsadli yo’naltirish, ularning kelgusida kasbiy mahoratli, ijodkor bo’lib yetishishiga sabab bo’ladi. 2009 – 2010 o’quv yilini Xalq ta’limi vazirligi tomonidan “Ma’naviyat va ma’rifat ishlari samaradorligi yili” deb e’lon qilinishi bunga yorqin misol bo’ladi. </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286412"/>
          </a:xfrm>
          <a:solidFill>
            <a:srgbClr val="92D050"/>
          </a:solidFill>
        </p:spPr>
        <p:txBody>
          <a:bodyPr/>
          <a:lstStyle/>
          <a:p>
            <a:r>
              <a:rPr lang="uz-Cyrl-UZ" sz="2000" b="1" dirty="0" smtClean="0">
                <a:latin typeface="Times New Roman" pitchFamily="18" charset="0"/>
                <a:cs typeface="Times New Roman" pitchFamily="18" charset="0"/>
              </a:rPr>
              <a:t> </a:t>
            </a:r>
            <a:r>
              <a:rPr lang="en-US" sz="2000" b="1" dirty="0" smtClean="0">
                <a:latin typeface="Times New Roman" pitchFamily="18" charset="0"/>
                <a:cs typeface="Times New Roman" pitchFamily="18" charset="0"/>
              </a:rPr>
              <a:t>3.</a:t>
            </a:r>
            <a:r>
              <a:rPr lang="uz-Cyrl-UZ" sz="2000" b="1" dirty="0" smtClean="0">
                <a:latin typeface="Times New Roman" pitchFamily="18" charset="0"/>
                <a:cs typeface="Times New Roman" pitchFamily="18" charset="0"/>
              </a:rPr>
              <a:t> Evristika”</a:t>
            </a:r>
            <a:r>
              <a:rPr lang="uz-Cyrl-UZ" sz="2000" dirty="0" smtClean="0">
                <a:latin typeface="Times New Roman" pitchFamily="18" charset="0"/>
                <a:cs typeface="Times New Roman" pitchFamily="18" charset="0"/>
              </a:rPr>
              <a:t>–grekcha so’z bo’lib,  “</a:t>
            </a:r>
            <a:r>
              <a:rPr lang="uz-Latn-UZ" sz="2000" dirty="0" smtClean="0">
                <a:latin typeface="Times New Roman" pitchFamily="18" charset="0"/>
                <a:cs typeface="Times New Roman" pitchFamily="18" charset="0"/>
              </a:rPr>
              <a:t>heurist</a:t>
            </a:r>
            <a:r>
              <a:rPr lang="uz-Cyrl-UZ" sz="2000" dirty="0" smtClean="0">
                <a:latin typeface="Times New Roman" pitchFamily="18" charset="0"/>
                <a:cs typeface="Times New Roman" pitchFamily="18" charset="0"/>
              </a:rPr>
              <a:t>” so’zi “izlayman”, “topaman”, “ochdim” ma’nolarini beradi.  </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O’quvchilarning mustaqil, faol, ijodiy faoliyatini tashkil etishda evristik metodlar asosidagi ta’lim alohida o’rin tutadi.</a:t>
            </a:r>
            <a:r>
              <a:rPr lang="uz-Cyrl-UZ" sz="2000" b="1" dirty="0" smtClean="0">
                <a:latin typeface="Times New Roman" pitchFamily="18" charset="0"/>
                <a:cs typeface="Times New Roman" pitchFamily="18" charset="0"/>
              </a:rPr>
              <a:t> “</a:t>
            </a:r>
            <a:r>
              <a:rPr lang="uz-Cyrl-UZ" sz="2000" dirty="0" smtClean="0">
                <a:latin typeface="Times New Roman" pitchFamily="18" charset="0"/>
                <a:cs typeface="Times New Roman" pitchFamily="18" charset="0"/>
              </a:rPr>
              <a:t>Umuman evristik ta’lim juda uzoq antik zamonlardan beri qo’llanib kelinadi. Birinchi bora ta’lim jarayonida qo’llanilganda – evristik suhbatlar yo’naltirilgan, ketma – ket berilgan savollarga javob jarayonida shakllangan, savollarga javob berishda javoblar o’quvchi tomonidan muammolar yechimiga qatnashish jarayonida rivojlantirilgan.</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Pedagogikada o’quvchi fikrini rivojlantiruvchi, maqsadli, sermahsul ishlanmalar asosida qo’llanilgan.</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Ko’proq bu usulni birinchilardan bo’lib, matematik olimlar o’quvchilar iste’moliga kiritganlar. Ko’pincha uni “matematik yechish san’ati” metodlari shaklida qo’llash ma’qul ko’rilgan. Keyinchalik uni boshqa o’quv predmetlarini o’qitish jarayonida ilg’or, universal metodlar sifatida ham qo’llashga harakatlar, urinishlar bo’lgan.</a:t>
            </a:r>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вырезанными противолежащими углами 3"/>
          <p:cNvSpPr/>
          <p:nvPr/>
        </p:nvSpPr>
        <p:spPr>
          <a:xfrm>
            <a:off x="214282" y="928670"/>
            <a:ext cx="8715436" cy="5500726"/>
          </a:xfrm>
          <a:prstGeom prst="snip2Diag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err="1" smtClean="0">
                <a:solidFill>
                  <a:schemeClr val="tx1"/>
                </a:solidFill>
                <a:latin typeface="Times New Roman" pitchFamily="18" charset="0"/>
                <a:cs typeface="Times New Roman" pitchFamily="18" charset="0"/>
              </a:rPr>
              <a:t>Evristik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ta’lim</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metodining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tarqalishi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bizga</a:t>
            </a:r>
            <a:r>
              <a:rPr lang="en-US" sz="2400" dirty="0" smtClean="0">
                <a:solidFill>
                  <a:schemeClr val="tx1"/>
                </a:solidFill>
                <a:latin typeface="Times New Roman" pitchFamily="18" charset="0"/>
                <a:cs typeface="Times New Roman" pitchFamily="18" charset="0"/>
              </a:rPr>
              <a:t> XX </a:t>
            </a:r>
            <a:r>
              <a:rPr lang="en-US" sz="2400" dirty="0" err="1" smtClean="0">
                <a:solidFill>
                  <a:schemeClr val="tx1"/>
                </a:solidFill>
                <a:latin typeface="Times New Roman" pitchFamily="18" charset="0"/>
                <a:cs typeface="Times New Roman" pitchFamily="18" charset="0"/>
              </a:rPr>
              <a:t>asrning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ikkinchi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yarmidan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kela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boshlagan.Ayniqsa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o’quv</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jarayonigia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kibernetikaning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kirib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kelishi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ilmiy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izlanuvchanlik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ijodkorlik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yangiliklar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yaratishning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oshishi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munosabati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ta’lim</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jarayonida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qo’llashni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talab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etadi</a:t>
            </a:r>
            <a:r>
              <a:rPr lang="en-US" sz="2400" dirty="0" smtClean="0">
                <a:solidFill>
                  <a:schemeClr val="tx1"/>
                </a:solidFill>
                <a:latin typeface="Times New Roman" pitchFamily="18" charset="0"/>
                <a:cs typeface="Times New Roman" pitchFamily="18" charset="0"/>
              </a:rPr>
              <a:t>. </a:t>
            </a:r>
            <a:endParaRPr lang="ru-RU" sz="2400" dirty="0" smtClean="0">
              <a:solidFill>
                <a:schemeClr val="tx1"/>
              </a:solidFill>
              <a:latin typeface="Times New Roman" pitchFamily="18" charset="0"/>
              <a:cs typeface="Times New Roman" pitchFamily="18" charset="0"/>
            </a:endParaRPr>
          </a:p>
          <a:p>
            <a:pPr algn="just"/>
            <a:r>
              <a:rPr lang="en-US" sz="2400" dirty="0" err="1" smtClean="0">
                <a:solidFill>
                  <a:schemeClr val="tx1"/>
                </a:solidFill>
                <a:latin typeface="Times New Roman" pitchFamily="18" charset="0"/>
                <a:cs typeface="Times New Roman" pitchFamily="18" charset="0"/>
              </a:rPr>
              <a:t>Hozir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fanda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evristika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yo’nalishi</a:t>
            </a:r>
            <a:r>
              <a:rPr lang="en-US" sz="2400" dirty="0" smtClean="0">
                <a:solidFill>
                  <a:schemeClr val="tx1"/>
                </a:solidFill>
                <a:latin typeface="Times New Roman" pitchFamily="18" charset="0"/>
                <a:cs typeface="Times New Roman" pitchFamily="18" charset="0"/>
              </a:rPr>
              <a:t> ham </a:t>
            </a:r>
            <a:r>
              <a:rPr lang="en-US" sz="2400" dirty="0" err="1" smtClean="0">
                <a:solidFill>
                  <a:schemeClr val="tx1"/>
                </a:solidFill>
                <a:latin typeface="Times New Roman" pitchFamily="18" charset="0"/>
                <a:cs typeface="Times New Roman" pitchFamily="18" charset="0"/>
              </a:rPr>
              <a:t>rivojlanmoqda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Biror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yangilik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yaratish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g’oyasi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ilgari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surilgandan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keyin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yangi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ixtiyoriy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harakat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dasturi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tuziladi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Shu</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vaziyatdan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chiqish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yoki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jadallashtirish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yangicha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ijodiy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nostandart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fikrlash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orqali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yangilik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yaratiladi</a:t>
            </a:r>
            <a:r>
              <a:rPr lang="en-US" sz="2400" dirty="0" smtClean="0">
                <a:solidFill>
                  <a:schemeClr val="tx1"/>
                </a:solidFill>
                <a:latin typeface="Times New Roman" pitchFamily="18" charset="0"/>
                <a:cs typeface="Times New Roman" pitchFamily="18" charset="0"/>
              </a:rPr>
              <a:t>. </a:t>
            </a:r>
            <a:endParaRPr lang="ru-RU" sz="2400" dirty="0" smtClean="0">
              <a:solidFill>
                <a:schemeClr val="tx1"/>
              </a:solidFill>
              <a:latin typeface="Times New Roman" pitchFamily="18" charset="0"/>
              <a:cs typeface="Times New Roman" pitchFamily="18" charset="0"/>
            </a:endParaRPr>
          </a:p>
          <a:p>
            <a:pPr algn="just"/>
            <a:r>
              <a:rPr lang="en-US" sz="2400" dirty="0" err="1" smtClean="0">
                <a:solidFill>
                  <a:schemeClr val="tx1"/>
                </a:solidFill>
                <a:latin typeface="Times New Roman" pitchFamily="18" charset="0"/>
                <a:cs typeface="Times New Roman" pitchFamily="18" charset="0"/>
              </a:rPr>
              <a:t>Fikrlash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jarayoni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analiz</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sintez</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umumlashtirish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orqali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ayrim</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operatsiyalar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ketma</a:t>
            </a:r>
            <a:r>
              <a:rPr lang="en-US" sz="2400" dirty="0" smtClean="0">
                <a:solidFill>
                  <a:schemeClr val="tx1"/>
                </a:solidFill>
                <a:latin typeface="Times New Roman" pitchFamily="18" charset="0"/>
                <a:cs typeface="Times New Roman" pitchFamily="18" charset="0"/>
              </a:rPr>
              <a:t> – </a:t>
            </a:r>
            <a:r>
              <a:rPr lang="en-US" sz="2400" dirty="0" err="1" smtClean="0">
                <a:solidFill>
                  <a:schemeClr val="tx1"/>
                </a:solidFill>
                <a:latin typeface="Times New Roman" pitchFamily="18" charset="0"/>
                <a:cs typeface="Times New Roman" pitchFamily="18" charset="0"/>
              </a:rPr>
              <a:t>ketlikda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yangicha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yondashuv</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orqali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yechiladi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hal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etiladi</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000108"/>
            <a:ext cx="8229600" cy="5454657"/>
          </a:xfrm>
          <a:solidFill>
            <a:schemeClr val="accent1">
              <a:lumMod val="60000"/>
              <a:lumOff val="40000"/>
            </a:schemeClr>
          </a:solidFill>
        </p:spPr>
        <p:txBody>
          <a:bodyPr/>
          <a:lstStyle/>
          <a:p>
            <a:pPr algn="ctr">
              <a:buNone/>
            </a:pPr>
            <a:r>
              <a:rPr lang="en-US" sz="2000" b="1" dirty="0" err="1" smtClean="0">
                <a:solidFill>
                  <a:srgbClr val="FF0000"/>
                </a:solidFill>
                <a:latin typeface="Times New Roman" pitchFamily="18" charset="0"/>
                <a:cs typeface="Times New Roman" pitchFamily="18" charset="0"/>
              </a:rPr>
              <a:t>Evristikaning</a:t>
            </a:r>
            <a:r>
              <a:rPr lang="en-US" sz="2000" b="1" dirty="0" smtClean="0">
                <a:solidFill>
                  <a:srgbClr val="FF0000"/>
                </a:solidFill>
                <a:latin typeface="Times New Roman" pitchFamily="18" charset="0"/>
                <a:cs typeface="Times New Roman" pitchFamily="18" charset="0"/>
              </a:rPr>
              <a:t> fan </a:t>
            </a:r>
            <a:r>
              <a:rPr lang="en-US" sz="2000" b="1" dirty="0" err="1" smtClean="0">
                <a:solidFill>
                  <a:srgbClr val="FF0000"/>
                </a:solidFill>
                <a:latin typeface="Times New Roman" pitchFamily="18" charset="0"/>
                <a:cs typeface="Times New Roman" pitchFamily="18" charset="0"/>
              </a:rPr>
              <a:t>sifatidagi</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vazifalari</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quyidagilardan</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iborat</a:t>
            </a:r>
            <a:r>
              <a:rPr lang="en-US" sz="2000" b="1" dirty="0" smtClean="0">
                <a:solidFill>
                  <a:srgbClr val="FF0000"/>
                </a:solidFill>
                <a:latin typeface="Times New Roman" pitchFamily="18" charset="0"/>
                <a:cs typeface="Times New Roman" pitchFamily="18" charset="0"/>
              </a:rPr>
              <a:t>:</a:t>
            </a:r>
            <a:endParaRPr lang="ru-RU" sz="2000" dirty="0" smtClean="0">
              <a:solidFill>
                <a:srgbClr val="FF0000"/>
              </a:solidFill>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Hosila beruvchi jarayonlarni o’rganish. Unda kechadigan o’ziga xos psixologik kechinmalarni o’rganish va bilish insonning evristik faoliyati yoki elementlari orqali real vaziyatni ajrata olish va uni xotirada saqlash.</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faoliyatni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yuritish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uchun</a:t>
            </a:r>
            <a:r>
              <a:rPr lang="en-US" sz="2000" dirty="0" smtClean="0">
                <a:latin typeface="Times New Roman" pitchFamily="18" charset="0"/>
                <a:cs typeface="Times New Roman" pitchFamily="18" charset="0"/>
              </a:rPr>
              <a:t> (model) </a:t>
            </a:r>
            <a:r>
              <a:rPr lang="en-US" sz="2000" dirty="0" err="1" smtClean="0">
                <a:latin typeface="Times New Roman" pitchFamily="18" charset="0"/>
                <a:cs typeface="Times New Roman" pitchFamily="18" charset="0"/>
              </a:rPr>
              <a:t>sharoitni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yaratish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printsiplarini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o’rganish</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faoliyatni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yuritish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tashkil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uchun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vaziyatni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modellashtirish</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faoliyatni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yuritish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uchun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aniq</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maqsadga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yo’nalgan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sistema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qonuniyatlarini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shakllantirish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yaratish</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faoliyatni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joriy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qonuniyatlarini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amalga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oshirish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uchun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texnik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jixozlar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konstruktsiyasini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yaratish</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en-US" sz="2000" b="1" dirty="0" err="1" smtClean="0">
                <a:solidFill>
                  <a:srgbClr val="FF0000"/>
                </a:solidFill>
                <a:latin typeface="Times New Roman" pitchFamily="18" charset="0"/>
                <a:cs typeface="Times New Roman" pitchFamily="18" charset="0"/>
              </a:rPr>
              <a:t>Evristika</a:t>
            </a:r>
            <a:r>
              <a:rPr lang="en-US" sz="2000" b="1" dirty="0" smtClean="0">
                <a:solidFill>
                  <a:srgbClr val="FF0000"/>
                </a:solidFill>
                <a:latin typeface="Times New Roman" pitchFamily="18" charset="0"/>
                <a:cs typeface="Times New Roman" pitchFamily="18" charset="0"/>
              </a:rPr>
              <a:t> fan </a:t>
            </a:r>
            <a:r>
              <a:rPr lang="en-US" sz="2000" b="1" dirty="0" err="1" smtClean="0">
                <a:solidFill>
                  <a:srgbClr val="FF0000"/>
                </a:solidFill>
                <a:latin typeface="Times New Roman" pitchFamily="18" charset="0"/>
                <a:cs typeface="Times New Roman" pitchFamily="18" charset="0"/>
              </a:rPr>
              <a:t>sifatida</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o’z</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kategoriyasi</a:t>
            </a:r>
            <a:r>
              <a:rPr lang="en-US" sz="2000" b="1" dirty="0" smtClean="0">
                <a:solidFill>
                  <a:srgbClr val="FF0000"/>
                </a:solidFill>
                <a:latin typeface="Times New Roman" pitchFamily="18" charset="0"/>
                <a:cs typeface="Times New Roman" pitchFamily="18" charset="0"/>
              </a:rPr>
              <a:t>:</a:t>
            </a:r>
            <a:r>
              <a:rPr lang="en-US" sz="2000" dirty="0" smtClean="0">
                <a:solidFill>
                  <a:srgbClr val="FF0000"/>
                </a:solidFill>
                <a:latin typeface="Times New Roman" pitchFamily="18" charset="0"/>
                <a:cs typeface="Times New Roman" pitchFamily="18" charset="0"/>
              </a:rPr>
              <a:t> </a:t>
            </a:r>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faoliyat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elementlar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apparati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tizim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strategiya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metod</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kabilarni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oladi</a:t>
            </a:r>
            <a:r>
              <a:rPr lang="en-US" sz="2000"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r>
              <a:rPr lang="en-US" sz="2000" dirty="0" err="1" smtClean="0">
                <a:latin typeface="Times New Roman" pitchFamily="18" charset="0"/>
                <a:cs typeface="Times New Roman" pitchFamily="18" charset="0"/>
              </a:rPr>
              <a:t>Endi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metodlar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ulardan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foydalanish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yo’nalishlari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haqida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yuritamiz</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197493"/>
          </a:xfrm>
        </p:spPr>
        <p:txBody>
          <a:bodyPr/>
          <a:lstStyle/>
          <a:p>
            <a:pPr>
              <a:buNone/>
            </a:pPr>
            <a:r>
              <a:rPr lang="ru-RU" sz="2400" b="1"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4.Evristik </a:t>
            </a:r>
            <a:r>
              <a:rPr lang="en-US" sz="2400" b="1" dirty="0" err="1" smtClean="0">
                <a:latin typeface="Times New Roman" pitchFamily="18" charset="0"/>
                <a:cs typeface="Times New Roman" pitchFamily="18" charset="0"/>
              </a:rPr>
              <a:t>savollar</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metodi</a:t>
            </a:r>
            <a:r>
              <a:rPr lang="en-US" sz="2400" b="1"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Ma’lum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qonuniyatlar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printsiplarga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suyanadi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G’oyani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muammoligi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optimalligi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masala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yechimida</a:t>
            </a:r>
            <a:r>
              <a:rPr lang="en-US" sz="2400" dirty="0" smtClean="0">
                <a:latin typeface="Times New Roman" pitchFamily="18" charset="0"/>
                <a:cs typeface="Times New Roman" pitchFamily="18" charset="0"/>
              </a:rPr>
              <a:t> bosh optimal </a:t>
            </a:r>
            <a:r>
              <a:rPr lang="en-US" sz="2400" dirty="0" err="1" smtClean="0">
                <a:latin typeface="Times New Roman" pitchFamily="18" charset="0"/>
                <a:cs typeface="Times New Roman" pitchFamily="18" charset="0"/>
              </a:rPr>
              <a:t>g’oya</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Axborotni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bloklarga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taqsimlash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maqsad</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vazifalar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ketma-ket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kichik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yo’nalishlarni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qaratilganligi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Bunday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metodlarda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tashkil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mashg’ulotlar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ajralib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turadiki</a:t>
            </a:r>
            <a:r>
              <a:rPr lang="en-US" sz="2400" dirty="0" smtClean="0">
                <a:latin typeface="Times New Roman" pitchFamily="18" charset="0"/>
                <a:cs typeface="Times New Roman" pitchFamily="18" charset="0"/>
              </a:rPr>
              <a:t>, u </a:t>
            </a:r>
            <a:r>
              <a:rPr lang="en-US" sz="2400" dirty="0" err="1" smtClean="0">
                <a:latin typeface="Times New Roman" pitchFamily="18" charset="0"/>
                <a:cs typeface="Times New Roman" pitchFamily="18" charset="0"/>
              </a:rPr>
              <a:t>istalgan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yechishda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shaxsni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ijodiy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yondashuvga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intuitiv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fikrlashga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keladi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Lekin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metod</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doim</a:t>
            </a:r>
            <a:r>
              <a:rPr lang="en-US" sz="2400" dirty="0" smtClean="0">
                <a:latin typeface="Times New Roman" pitchFamily="18" charset="0"/>
                <a:cs typeface="Times New Roman" pitchFamily="18" charset="0"/>
              </a:rPr>
              <a:t> ham </a:t>
            </a:r>
            <a:r>
              <a:rPr lang="en-US" sz="2400" dirty="0" err="1" smtClean="0">
                <a:latin typeface="Times New Roman" pitchFamily="18" charset="0"/>
                <a:cs typeface="Times New Roman" pitchFamily="18" charset="0"/>
              </a:rPr>
              <a:t>g’oyalar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absalyut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yutuqlariga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kelavermaydi</a:t>
            </a:r>
            <a:r>
              <a:rPr lang="en-US"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lstStyle/>
          <a:p>
            <a:r>
              <a:rPr lang="en-US" sz="2400" b="1" dirty="0" err="1" smtClean="0">
                <a:latin typeface="Times New Roman" pitchFamily="18" charset="0"/>
                <a:cs typeface="Times New Roman" pitchFamily="18" charset="0"/>
              </a:rPr>
              <a:t>Ko’p</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o’lchamli</a:t>
            </a:r>
            <a:r>
              <a:rPr lang="en-US" sz="2400" b="1" dirty="0" smtClean="0">
                <a:latin typeface="Times New Roman" pitchFamily="18" charset="0"/>
                <a:cs typeface="Times New Roman" pitchFamily="18" charset="0"/>
              </a:rPr>
              <a:t> – </a:t>
            </a:r>
            <a:r>
              <a:rPr lang="en-US" sz="2400" b="1" dirty="0" err="1" smtClean="0">
                <a:latin typeface="Times New Roman" pitchFamily="18" charset="0"/>
                <a:cs typeface="Times New Roman" pitchFamily="18" charset="0"/>
              </a:rPr>
              <a:t>matritsa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metodi</a:t>
            </a:r>
            <a:r>
              <a:rPr lang="en-US" sz="2400" b="1"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r>
              <a:rPr lang="en-US" sz="2400" dirty="0" smtClean="0">
                <a:latin typeface="Times New Roman" pitchFamily="18" charset="0"/>
                <a:cs typeface="Times New Roman" pitchFamily="18" charset="0"/>
              </a:rPr>
              <a:t>Bu </a:t>
            </a:r>
            <a:r>
              <a:rPr lang="en-US" sz="2400" dirty="0" err="1" smtClean="0">
                <a:latin typeface="Times New Roman" pitchFamily="18" charset="0"/>
                <a:cs typeface="Times New Roman" pitchFamily="18" charset="0"/>
              </a:rPr>
              <a:t>metod</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ilmiy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izlanuvchi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yaratuvchining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morfologik</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taktik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muammolariga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suyanadi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Echilayotgan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g’oyaning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ayrim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elementlari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ma’lum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darajada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ilgaritdan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ma’lum</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G’oyaning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ayrim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qirralari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elementlari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noma’lum</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ru-RU" sz="2400" dirty="0" err="1" smtClean="0">
                <a:latin typeface="Times New Roman" pitchFamily="18" charset="0"/>
                <a:cs typeface="Times New Roman" pitchFamily="18" charset="0"/>
              </a:rPr>
              <a:t>Muammo</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yechimi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ma’lum</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emas</a:t>
            </a:r>
            <a:r>
              <a:rPr lang="ru-RU" sz="2400" dirty="0" smtClean="0">
                <a:latin typeface="Times New Roman" pitchFamily="18" charset="0"/>
                <a:cs typeface="Times New Roman" pitchFamily="18" charset="0"/>
              </a:rPr>
              <a:t>.</a:t>
            </a:r>
          </a:p>
          <a:p>
            <a:r>
              <a:rPr lang="ru-RU" sz="2400" dirty="0" err="1" smtClean="0">
                <a:latin typeface="Times New Roman" pitchFamily="18" charset="0"/>
                <a:cs typeface="Times New Roman" pitchFamily="18" charset="0"/>
              </a:rPr>
              <a:t>Ko’p</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o’lchamli</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matritsa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metodi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sistemali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yangicha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tahlilga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suyanadi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muammoni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hal</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etishda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ma’lum</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printsiplarni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o’z</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ichiga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olganligi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uchun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ko’pgina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xatoliklarning</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oldini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olishga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imkon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beradi</a:t>
            </a:r>
            <a:r>
              <a:rPr lang="ru-RU" sz="2400" dirty="0" smtClean="0">
                <a:latin typeface="Times New Roman" pitchFamily="18" charset="0"/>
                <a:cs typeface="Times New Roman" pitchFamily="18" charset="0"/>
              </a:rPr>
              <a:t>. </a:t>
            </a:r>
          </a:p>
          <a:p>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Rasm\IMG_20190523_144111_741.jpg"/>
          <p:cNvPicPr>
            <a:picLocks noChangeAspect="1" noChangeArrowheads="1"/>
          </p:cNvPicPr>
          <p:nvPr/>
        </p:nvPicPr>
        <p:blipFill>
          <a:blip r:embed="rId2"/>
          <a:srcRect/>
          <a:stretch>
            <a:fillRect/>
          </a:stretch>
        </p:blipFill>
        <p:spPr bwMode="auto">
          <a:xfrm>
            <a:off x="5214942" y="5000636"/>
            <a:ext cx="3929058" cy="1857364"/>
          </a:xfrm>
          <a:prstGeom prst="rect">
            <a:avLst/>
          </a:prstGeom>
          <a:noFill/>
        </p:spPr>
      </p:pic>
      <p:sp>
        <p:nvSpPr>
          <p:cNvPr id="2" name="Прямоугольник с двумя усеченными противолежащими углами 1"/>
          <p:cNvSpPr/>
          <p:nvPr/>
        </p:nvSpPr>
        <p:spPr>
          <a:xfrm>
            <a:off x="395536" y="489212"/>
            <a:ext cx="8352928" cy="2219708"/>
          </a:xfrm>
          <a:prstGeom prst="snip2Diag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200" dirty="0" err="1">
                <a:solidFill>
                  <a:schemeClr val="tx1"/>
                </a:solidFill>
                <a:latin typeface="Times New Roman" pitchFamily="18" charset="0"/>
                <a:cs typeface="Times New Roman" pitchFamily="18" charset="0"/>
              </a:rPr>
              <a:t>Bu</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metod</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ko’pincha</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murakkab</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bo’lgan</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ijodiy</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muammolarni</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hal</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etib</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qolmay</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yangi</a:t>
            </a:r>
            <a:r>
              <a:rPr lang="ru-RU" sz="2200" dirty="0">
                <a:solidFill>
                  <a:schemeClr val="tx1"/>
                </a:solidFill>
                <a:latin typeface="Times New Roman" pitchFamily="18" charset="0"/>
                <a:cs typeface="Times New Roman" pitchFamily="18" charset="0"/>
              </a:rPr>
              <a:t> – </a:t>
            </a:r>
            <a:r>
              <a:rPr lang="ru-RU" sz="2200" dirty="0" err="1">
                <a:solidFill>
                  <a:schemeClr val="tx1"/>
                </a:solidFill>
                <a:latin typeface="Times New Roman" pitchFamily="18" charset="0"/>
                <a:cs typeface="Times New Roman" pitchFamily="18" charset="0"/>
              </a:rPr>
              <a:t>yangi</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g’oyalarni</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tug’ilishiga</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sabab</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bo’ladi</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Ko’p</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o’lchamli</a:t>
            </a:r>
            <a:r>
              <a:rPr lang="ru-RU" sz="2200" dirty="0">
                <a:solidFill>
                  <a:schemeClr val="tx1"/>
                </a:solidFill>
                <a:latin typeface="Times New Roman" pitchFamily="18" charset="0"/>
                <a:cs typeface="Times New Roman" pitchFamily="18" charset="0"/>
              </a:rPr>
              <a:t> – </a:t>
            </a:r>
            <a:r>
              <a:rPr lang="ru-RU" sz="2200" dirty="0" err="1">
                <a:solidFill>
                  <a:schemeClr val="tx1"/>
                </a:solidFill>
                <a:latin typeface="Times New Roman" pitchFamily="18" charset="0"/>
                <a:cs typeface="Times New Roman" pitchFamily="18" charset="0"/>
              </a:rPr>
              <a:t>matritsa</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metodining</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o’ziga</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xos</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kamchiligi</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ham</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mavjud</a:t>
            </a:r>
            <a:r>
              <a:rPr lang="ru-RU" sz="2200" dirty="0">
                <a:solidFill>
                  <a:schemeClr val="tx1"/>
                </a:solidFill>
                <a:latin typeface="Times New Roman" pitchFamily="18" charset="0"/>
                <a:cs typeface="Times New Roman" pitchFamily="18" charset="0"/>
              </a:rPr>
              <a:t>. U </a:t>
            </a:r>
            <a:r>
              <a:rPr lang="ru-RU" sz="2200" dirty="0" err="1">
                <a:solidFill>
                  <a:schemeClr val="tx1"/>
                </a:solidFill>
                <a:latin typeface="Times New Roman" pitchFamily="18" charset="0"/>
                <a:cs typeface="Times New Roman" pitchFamily="18" charset="0"/>
              </a:rPr>
              <a:t>shundan</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iboratki</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o’rtacha</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qiyinchilikdagi</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vazifalar</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yechimida</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juda</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ko’plab</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variantlarni</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keltirib</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chiqaradi</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Bu</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o’z</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o’rnida</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ular</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ichidagi</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eng</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optimalini</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tanlashga</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qiyinchilik</a:t>
            </a:r>
            <a:r>
              <a:rPr lang="ru-RU" sz="2200" dirty="0">
                <a:solidFill>
                  <a:schemeClr val="tx1"/>
                </a:solidFill>
                <a:latin typeface="Times New Roman" pitchFamily="18" charset="0"/>
                <a:cs typeface="Times New Roman" pitchFamily="18" charset="0"/>
              </a:rPr>
              <a:t> </a:t>
            </a:r>
            <a:r>
              <a:rPr lang="ru-RU" sz="2200" dirty="0" err="1">
                <a:solidFill>
                  <a:schemeClr val="tx1"/>
                </a:solidFill>
                <a:latin typeface="Times New Roman" pitchFamily="18" charset="0"/>
                <a:cs typeface="Times New Roman" pitchFamily="18" charset="0"/>
              </a:rPr>
              <a:t>tug’diradi</a:t>
            </a:r>
            <a:r>
              <a:rPr lang="ru-RU" sz="2200" dirty="0">
                <a:solidFill>
                  <a:schemeClr val="tx1"/>
                </a:solidFill>
                <a:latin typeface="Times New Roman" pitchFamily="18" charset="0"/>
                <a:cs typeface="Times New Roman" pitchFamily="18" charset="0"/>
              </a:rPr>
              <a:t>.</a:t>
            </a:r>
          </a:p>
        </p:txBody>
      </p:sp>
      <p:sp>
        <p:nvSpPr>
          <p:cNvPr id="4" name="Прямоугольник с двумя усеченными противолежащими углами 3"/>
          <p:cNvSpPr/>
          <p:nvPr/>
        </p:nvSpPr>
        <p:spPr>
          <a:xfrm>
            <a:off x="395536" y="2780928"/>
            <a:ext cx="8352928" cy="2219708"/>
          </a:xfrm>
          <a:prstGeom prst="snip2Diag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Times New Roman" pitchFamily="18" charset="0"/>
                <a:cs typeface="Times New Roman" pitchFamily="18" charset="0"/>
              </a:rPr>
              <a:t>Bu </a:t>
            </a:r>
            <a:r>
              <a:rPr lang="en-US" sz="2400" dirty="0" err="1">
                <a:solidFill>
                  <a:schemeClr val="tx1"/>
                </a:solidFill>
                <a:latin typeface="Times New Roman" pitchFamily="18" charset="0"/>
                <a:cs typeface="Times New Roman" pitchFamily="18" charset="0"/>
              </a:rPr>
              <a:t>metod</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izlanayotgan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muammoning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hamma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parametrlarini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ochib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berish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kafolatini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bera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olmaydi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o’lchamli</a:t>
            </a:r>
            <a:r>
              <a:rPr lang="en-US" sz="2400" dirty="0">
                <a:solidFill>
                  <a:schemeClr val="tx1"/>
                </a:solidFill>
                <a:latin typeface="Times New Roman" pitchFamily="18" charset="0"/>
                <a:cs typeface="Times New Roman" pitchFamily="18" charset="0"/>
              </a:rPr>
              <a:t> – </a:t>
            </a:r>
            <a:r>
              <a:rPr lang="en-US" sz="2400" dirty="0" err="1">
                <a:solidFill>
                  <a:schemeClr val="tx1"/>
                </a:solidFill>
                <a:latin typeface="Times New Roman" pitchFamily="18" charset="0"/>
                <a:cs typeface="Times New Roman" pitchFamily="18" charset="0"/>
              </a:rPr>
              <a:t>matritsa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metodi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asosida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ishlash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juda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yuqori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ko’nikma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mahorat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talab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etadi</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p:txBody>
      </p:sp>
      <p:pic>
        <p:nvPicPr>
          <p:cNvPr id="6" name="Picture 2" descr="C:\Users\Dream\Desktop\Slayd\IMG_20190421_205818_435.jpg"/>
          <p:cNvPicPr>
            <a:picLocks noChangeAspect="1" noChangeArrowheads="1"/>
          </p:cNvPicPr>
          <p:nvPr/>
        </p:nvPicPr>
        <p:blipFill>
          <a:blip r:embed="rId3" cstate="print"/>
          <a:srcRect/>
          <a:stretch>
            <a:fillRect/>
          </a:stretch>
        </p:blipFill>
        <p:spPr bwMode="auto">
          <a:xfrm>
            <a:off x="1000132" y="5072644"/>
            <a:ext cx="4214810" cy="1652170"/>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a:solidFill>
            <a:srgbClr val="92D050"/>
          </a:solidFill>
        </p:spPr>
        <p:txBody>
          <a:bodyPr/>
          <a:lstStyle/>
          <a:p>
            <a:r>
              <a:rPr lang="en-US" sz="2000" b="1" dirty="0" err="1" smtClean="0">
                <a:latin typeface="Times New Roman" pitchFamily="18" charset="0"/>
                <a:cs typeface="Times New Roman" pitchFamily="18" charset="0"/>
              </a:rPr>
              <a:t>Erkin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assotsiatsiyali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metod</a:t>
            </a:r>
            <a:r>
              <a:rPr lang="en-US" sz="2000" b="1"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en-US" sz="2000" dirty="0" err="1" smtClean="0">
                <a:latin typeface="Times New Roman" pitchFamily="18" charset="0"/>
                <a:cs typeface="Times New Roman" pitchFamily="18" charset="0"/>
              </a:rPr>
              <a:t>Evristik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faoliyatni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yuritishda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metod</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yuqori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darajadagi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ijodiy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faoliyatni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baholashda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g’oyalarni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ilgari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surishda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yangi</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yangi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assotsiatsiyalarni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izlab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topish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yaratish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imkonini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beradi</a:t>
            </a:r>
            <a:r>
              <a:rPr lang="en-US" sz="2000" dirty="0" smtClean="0">
                <a:latin typeface="Times New Roman" pitchFamily="18" charset="0"/>
                <a:cs typeface="Times New Roman" pitchFamily="18" charset="0"/>
              </a:rPr>
              <a:t>. Bu </a:t>
            </a:r>
            <a:r>
              <a:rPr lang="en-US" sz="2000" dirty="0" err="1" smtClean="0">
                <a:latin typeface="Times New Roman" pitchFamily="18" charset="0"/>
                <a:cs typeface="Times New Roman" pitchFamily="18" charset="0"/>
              </a:rPr>
              <a:t>muammo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yechimida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g’oyalarni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keltirib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chiqaradi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muammoning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yechimini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topish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jadallashadi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Bu </a:t>
            </a:r>
            <a:r>
              <a:rPr lang="en-US" sz="2000" dirty="0" err="1" smtClean="0">
                <a:latin typeface="Times New Roman" pitchFamily="18" charset="0"/>
                <a:cs typeface="Times New Roman" pitchFamily="18" charset="0"/>
              </a:rPr>
              <a:t>metodda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assotsiatsiyaning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vujudga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kelishi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tufayli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yechilish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zarur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muammo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komponentlarining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tashqi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muhitning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o’zaro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bog’lanishlari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ro’yobga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chiqadi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Tashqi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muhit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ijodiy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jamoaning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o’zaro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ijodkorlik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to’qnashuvi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imkoniyatini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tug’diradi</a:t>
            </a:r>
            <a:r>
              <a:rPr lang="en-US" sz="2000"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Bu </a:t>
            </a:r>
            <a:r>
              <a:rPr lang="en-US" sz="2000" dirty="0" err="1" smtClean="0">
                <a:latin typeface="Times New Roman" pitchFamily="18" charset="0"/>
                <a:cs typeface="Times New Roman" pitchFamily="18" charset="0"/>
              </a:rPr>
              <a:t>metodda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tashkil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etishda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jamoaning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a’zosi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faol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ishtirok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etishi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kerak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Ishtirokchi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assotsiatsiyasini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taklif</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etishi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kerak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fikrlarini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mujassamlashtirish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orqali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muammoning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yechimida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g’oyalar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uchrashuvida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yechimini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topadi</a:t>
            </a:r>
            <a:r>
              <a:rPr lang="en-US" sz="2000" dirty="0" smtClean="0">
                <a:latin typeface="Times New Roman" pitchFamily="18" charset="0"/>
                <a:cs typeface="Times New Roman" pitchFamily="18" charset="0"/>
              </a:rPr>
              <a:t>. Bu </a:t>
            </a:r>
            <a:r>
              <a:rPr lang="en-US" sz="2000" dirty="0" err="1" smtClean="0">
                <a:latin typeface="Times New Roman" pitchFamily="18" charset="0"/>
                <a:cs typeface="Times New Roman" pitchFamily="18" charset="0"/>
              </a:rPr>
              <a:t>metodni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qo’llashda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erkin</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emin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assotsiatsiyasini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aytish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tanqidiy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bildirishdan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holi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bo’lgani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ma’qul</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357166"/>
            <a:ext cx="8572560" cy="5768997"/>
          </a:xfrm>
        </p:spPr>
        <p:txBody>
          <a:bodyPr/>
          <a:lstStyle/>
          <a:p>
            <a:pPr algn="ctr">
              <a:buNone/>
            </a:pPr>
            <a:r>
              <a:rPr lang="en-US" sz="2400" b="1" dirty="0" err="1" smtClean="0">
                <a:latin typeface="Times New Roman" pitchFamily="18" charset="0"/>
                <a:cs typeface="Times New Roman" pitchFamily="18" charset="0"/>
              </a:rPr>
              <a:t>Inversiya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metodi</a:t>
            </a:r>
            <a:r>
              <a:rPr lang="en-US" sz="2400" b="1"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r>
              <a:rPr lang="en-US" sz="2400" dirty="0" smtClean="0">
                <a:latin typeface="Times New Roman" pitchFamily="18" charset="0"/>
                <a:cs typeface="Times New Roman" pitchFamily="18" charset="0"/>
              </a:rPr>
              <a:t>Bu </a:t>
            </a:r>
            <a:r>
              <a:rPr lang="en-US" sz="2400" dirty="0" err="1" smtClean="0">
                <a:latin typeface="Times New Roman" pitchFamily="18" charset="0"/>
                <a:cs typeface="Times New Roman" pitchFamily="18" charset="0"/>
              </a:rPr>
              <a:t>ijodiy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vazifalarni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izlab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yangi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holatlarda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g’oyalarning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qaratilgan</a:t>
            </a:r>
            <a:r>
              <a:rPr lang="en-US" sz="2400" dirty="0" smtClean="0">
                <a:latin typeface="Times New Roman" pitchFamily="18" charset="0"/>
                <a:cs typeface="Times New Roman" pitchFamily="18" charset="0"/>
              </a:rPr>
              <a:t>. Bu </a:t>
            </a:r>
            <a:r>
              <a:rPr lang="en-US" sz="2400" dirty="0" err="1" smtClean="0">
                <a:latin typeface="Times New Roman" pitchFamily="18" charset="0"/>
                <a:cs typeface="Times New Roman" pitchFamily="18" charset="0"/>
              </a:rPr>
              <a:t>metod</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yangicha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yondashish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eski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qoliplardagi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fikrlashlardan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ravishdagi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insonni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Yangicha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sharoitda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fikr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yuritish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yangicha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g’oyalar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tug’ilishiga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sabab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Eskicha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fikr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yuritishlar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berk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ko’chaga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kiradi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topmaydi</a:t>
            </a:r>
            <a:r>
              <a:rPr lang="en-US" sz="2400"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r>
              <a:rPr lang="en-US" sz="2400" dirty="0" err="1" smtClean="0">
                <a:latin typeface="Times New Roman" pitchFamily="18" charset="0"/>
                <a:cs typeface="Times New Roman" pitchFamily="18" charset="0"/>
              </a:rPr>
              <a:t>Tekshirilayotgan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ob’ektga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analiz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sintez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mantiqiy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intuitiv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sinetik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dinamik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xarakteristik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tomondan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ob’ektga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ichki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obstrakt</a:t>
            </a:r>
            <a:r>
              <a:rPr lang="en-US" sz="2400" dirty="0" smtClean="0">
                <a:latin typeface="Times New Roman" pitchFamily="18" charset="0"/>
                <a:cs typeface="Times New Roman" pitchFamily="18" charset="0"/>
              </a:rPr>
              <a:t>, real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fantastik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ajratib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birlashtirib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solishtirish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orqali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topiladi</a:t>
            </a:r>
            <a:r>
              <a:rPr lang="en-US" sz="2400"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pic>
        <p:nvPicPr>
          <p:cNvPr id="2050" name="Picture 2" descr="G:\Rasm\IMG_20190523_144230_035.jpg"/>
          <p:cNvPicPr>
            <a:picLocks noChangeAspect="1" noChangeArrowheads="1"/>
          </p:cNvPicPr>
          <p:nvPr/>
        </p:nvPicPr>
        <p:blipFill>
          <a:blip r:embed="rId2"/>
          <a:srcRect/>
          <a:stretch>
            <a:fillRect/>
          </a:stretch>
        </p:blipFill>
        <p:spPr bwMode="auto">
          <a:xfrm>
            <a:off x="6858016" y="5000636"/>
            <a:ext cx="2285984" cy="1857364"/>
          </a:xfrm>
          <a:prstGeom prst="rect">
            <a:avLst/>
          </a:prstGeom>
          <a:noFill/>
        </p:spPr>
      </p:pic>
      <p:pic>
        <p:nvPicPr>
          <p:cNvPr id="2051" name="Picture 3" descr="G:\Rasm\IMG_20190523_144242_288.jpg"/>
          <p:cNvPicPr>
            <a:picLocks noChangeAspect="1" noChangeArrowheads="1"/>
          </p:cNvPicPr>
          <p:nvPr/>
        </p:nvPicPr>
        <p:blipFill>
          <a:blip r:embed="rId3"/>
          <a:srcRect/>
          <a:stretch>
            <a:fillRect/>
          </a:stretch>
        </p:blipFill>
        <p:spPr bwMode="auto">
          <a:xfrm>
            <a:off x="4071934" y="5072074"/>
            <a:ext cx="2857520" cy="1785926"/>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197493"/>
          </a:xfrm>
        </p:spPr>
        <p:txBody>
          <a:bodyPr/>
          <a:lstStyle/>
          <a:p>
            <a:pPr algn="ctr">
              <a:buNone/>
            </a:pPr>
            <a:r>
              <a:rPr lang="ru-RU"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Sinetik</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metod</a:t>
            </a:r>
            <a:r>
              <a:rPr lang="en-US" sz="2400" b="1"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Sinetika</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turli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eksperimentlarning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birlashuvi</a:t>
            </a:r>
            <a:r>
              <a:rPr lang="en-US" sz="2400" dirty="0" smtClean="0">
                <a:latin typeface="Times New Roman" pitchFamily="18" charset="0"/>
                <a:cs typeface="Times New Roman" pitchFamily="18" charset="0"/>
              </a:rPr>
              <a:t>. Bu </a:t>
            </a:r>
            <a:r>
              <a:rPr lang="en-US" sz="2400" dirty="0" err="1" smtClean="0">
                <a:latin typeface="Times New Roman" pitchFamily="18" charset="0"/>
                <a:cs typeface="Times New Roman" pitchFamily="18" charset="0"/>
              </a:rPr>
              <a:t>metod</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ijodkorlik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faoliyatini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stimmullashtirish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uchun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alohida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sharoit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muhit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yaratadi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Kutilmaganda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yangi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analoglarning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assotsiatsiyaning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tug’ilishi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yaratilishiga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sabab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bo’ladi</a:t>
            </a:r>
            <a:r>
              <a:rPr lang="en-US" sz="2400"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Sinetik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metod</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ishtirokchilari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tanishtiriladi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jamoa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ijodiy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mexanizmini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tushuntiriladi.Uning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bo’yicha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tashkil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qilinadi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ko’pincha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operatsiya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mexanizmi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deb</a:t>
            </a:r>
            <a:r>
              <a:rPr lang="en-US" sz="2400" dirty="0" smtClean="0">
                <a:latin typeface="Times New Roman" pitchFamily="18" charset="0"/>
                <a:cs typeface="Times New Roman" pitchFamily="18" charset="0"/>
              </a:rPr>
              <a:t> ham </a:t>
            </a:r>
            <a:r>
              <a:rPr lang="en-US" sz="2400" dirty="0" err="1" smtClean="0">
                <a:latin typeface="Times New Roman" pitchFamily="18" charset="0"/>
                <a:cs typeface="Times New Roman" pitchFamily="18" charset="0"/>
              </a:rPr>
              <a:t>ataladi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to’g’ridan</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to’g’ri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shaxsiy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simvolik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analoglar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kiradi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pic>
        <p:nvPicPr>
          <p:cNvPr id="3074" name="Picture 2" descr="G:\Rasm\IMG_20190523_142249_278.jpg"/>
          <p:cNvPicPr>
            <a:picLocks noChangeAspect="1" noChangeArrowheads="1"/>
          </p:cNvPicPr>
          <p:nvPr/>
        </p:nvPicPr>
        <p:blipFill>
          <a:blip r:embed="rId2"/>
          <a:srcRect/>
          <a:stretch>
            <a:fillRect/>
          </a:stretch>
        </p:blipFill>
        <p:spPr bwMode="auto">
          <a:xfrm>
            <a:off x="5214942" y="4786322"/>
            <a:ext cx="3929058" cy="2071678"/>
          </a:xfrm>
          <a:prstGeom prst="rect">
            <a:avLst/>
          </a:prstGeom>
          <a:noFill/>
        </p:spPr>
      </p:pic>
      <p:pic>
        <p:nvPicPr>
          <p:cNvPr id="3075" name="Picture 3" descr="G:\Rasm\IMG_20190523_142256_079.jpg"/>
          <p:cNvPicPr>
            <a:picLocks noChangeAspect="1" noChangeArrowheads="1"/>
          </p:cNvPicPr>
          <p:nvPr/>
        </p:nvPicPr>
        <p:blipFill>
          <a:blip r:embed="rId3"/>
          <a:srcRect/>
          <a:stretch>
            <a:fillRect/>
          </a:stretch>
        </p:blipFill>
        <p:spPr bwMode="auto">
          <a:xfrm>
            <a:off x="1142976" y="4786322"/>
            <a:ext cx="3992562" cy="2071678"/>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572164"/>
          </a:xfrm>
          <a:solidFill>
            <a:srgbClr val="92D050"/>
          </a:solidFill>
        </p:spPr>
        <p:txBody>
          <a:bodyPr/>
          <a:lstStyle/>
          <a:p>
            <a:r>
              <a:rPr lang="en-US" sz="2400" b="1" dirty="0" err="1" smtClean="0">
                <a:latin typeface="Times New Roman" pitchFamily="18" charset="0"/>
                <a:cs typeface="Times New Roman" pitchFamily="18" charset="0"/>
              </a:rPr>
              <a:t>Intuitsiya</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tassavvur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assotsiativ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fikrlash</a:t>
            </a:r>
            <a:r>
              <a:rPr lang="en-US" sz="2400" dirty="0" smtClean="0">
                <a:latin typeface="Times New Roman" pitchFamily="18" charset="0"/>
                <a:cs typeface="Times New Roman" pitchFamily="18" charset="0"/>
              </a:rPr>
              <a:t>, original </a:t>
            </a:r>
            <a:r>
              <a:rPr lang="en-US" sz="2400" dirty="0" err="1" smtClean="0">
                <a:latin typeface="Times New Roman" pitchFamily="18" charset="0"/>
                <a:cs typeface="Times New Roman" pitchFamily="18" charset="0"/>
              </a:rPr>
              <a:t>metodlarni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qo’llash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o’yinli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elementlar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tushuntiriladi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o’qitiladi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ularda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fikrlarni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uyg’otishga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muhit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tug’diriladi</a:t>
            </a:r>
            <a:r>
              <a:rPr lang="en-US" sz="2400"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Sinetik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metodni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qo’llashdan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avval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aniq</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ijodiy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topshiriq</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berishdan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chekinishga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to’g’ri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Chunki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bunday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holda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masalaning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biroz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neytrallanishi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kuzatiladi</a:t>
            </a:r>
            <a:r>
              <a:rPr lang="en-US" sz="2400"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sababli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ayrim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belgilari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tahlil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etilib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tomon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boriladi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qayta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shakllantirilib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qidirish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izlash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keltiriladi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pic>
        <p:nvPicPr>
          <p:cNvPr id="4098" name="Picture 2" descr="G:\Rasm\IMG_20190523_142332_697.jpg"/>
          <p:cNvPicPr>
            <a:picLocks noChangeAspect="1" noChangeArrowheads="1"/>
          </p:cNvPicPr>
          <p:nvPr/>
        </p:nvPicPr>
        <p:blipFill>
          <a:blip r:embed="rId2"/>
          <a:srcRect/>
          <a:stretch>
            <a:fillRect/>
          </a:stretch>
        </p:blipFill>
        <p:spPr bwMode="auto">
          <a:xfrm>
            <a:off x="5500694" y="4857760"/>
            <a:ext cx="3214686" cy="1643074"/>
          </a:xfrm>
          <a:prstGeom prst="rect">
            <a:avLst/>
          </a:prstGeom>
          <a:noFill/>
        </p:spPr>
      </p:pic>
      <p:pic>
        <p:nvPicPr>
          <p:cNvPr id="4099" name="Picture 3" descr="G:\Rasm\IMG_20190523_143926_479.jpg"/>
          <p:cNvPicPr>
            <a:picLocks noChangeAspect="1" noChangeArrowheads="1"/>
          </p:cNvPicPr>
          <p:nvPr/>
        </p:nvPicPr>
        <p:blipFill>
          <a:blip r:embed="rId3"/>
          <a:srcRect/>
          <a:stretch>
            <a:fillRect/>
          </a:stretch>
        </p:blipFill>
        <p:spPr bwMode="auto">
          <a:xfrm>
            <a:off x="2285984" y="4857760"/>
            <a:ext cx="3286116" cy="1659523"/>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054617"/>
          </a:xfrm>
          <a:solidFill>
            <a:srgbClr val="92D050"/>
          </a:solidFill>
        </p:spPr>
        <p:txBody>
          <a:bodyPr/>
          <a:lstStyle/>
          <a:p>
            <a:pPr>
              <a:buNone/>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Evristik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tatbiq</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orqali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sifat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samaradorlikni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oshirishda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nimalarga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erishish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mumkin</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evristika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shaxsiga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yo’naltirilgan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o’quvchining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shaxsan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izlanishi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o’rganishi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o’ylantirishiga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asoslangan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izlanish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qidirish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orqali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ongli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o’zlashtirishga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keladi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O’quvchini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ijodiy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fikrlashga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orqali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intellektual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salohiyatini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oshiradi.O’quv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fanidagi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tayyor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mazmun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ma’lumotlarni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qolmay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uni</a:t>
            </a:r>
            <a:r>
              <a:rPr lang="en-US" sz="2400" dirty="0" smtClean="0">
                <a:latin typeface="Times New Roman" pitchFamily="18" charset="0"/>
                <a:cs typeface="Times New Roman" pitchFamily="18" charset="0"/>
              </a:rPr>
              <a:t> individual </a:t>
            </a:r>
            <a:r>
              <a:rPr lang="en-US" sz="2400" dirty="0" err="1" smtClean="0">
                <a:latin typeface="Times New Roman" pitchFamily="18" charset="0"/>
                <a:cs typeface="Times New Roman" pitchFamily="18" charset="0"/>
              </a:rPr>
              <a:t>ishlashi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orqali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materialini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kuchiga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suyanib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ko’nikma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malakasi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shakllanadi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boshqalar</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path" presetSubtype="0" accel="50000" decel="50000" fill="hold" nodeType="clickEffect">
                                  <p:stCondLst>
                                    <p:cond delay="0"/>
                                  </p:stCondLst>
                                  <p:childTnLst>
                                    <p:animMotion origin="layout" path="M 0 0 C 0 0.033 0.027 0.06 0.06 0.06 C 0.099 0.06 0.113 0.03 0.119 0.012 L 0.125 -0.012 C 0.131 -0.03 0.146 -0.06 0.19 -0.06 C 0.218 -0.06 0.25 -0.033 0.25 0 C 0.25 0.033 0.218 0.06 0.19 0.06 C 0.146 0.06 0.131 0.03 0.125 0.012 L 0.119 -0.012 C 0.113 -0.03 0.099 -0.06 0.06 -0.06 C 0.027 -0.06 0 -0.033 0 0 Z" pathEditMode="relative" ptsTypes="">
                                      <p:cBhvr>
                                        <p:cTn id="6" dur="2000" fill="hold"/>
                                        <p:tgtEl>
                                          <p:spTgt spid="2"/>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2000"/>
                                        <p:tgtEl>
                                          <p:spTgt spid="3"/>
                                        </p:tgtEl>
                                      </p:cBhvr>
                                    </p:animEffect>
                                    <p:anim calcmode="lin" valueType="num">
                                      <p:cBhvr>
                                        <p:cTn id="12" dur="2000" fill="hold"/>
                                        <p:tgtEl>
                                          <p:spTgt spid="3"/>
                                        </p:tgtEl>
                                        <p:attrNameLst>
                                          <p:attrName>ppt_w</p:attrName>
                                        </p:attrNameLst>
                                      </p:cBhvr>
                                      <p:tavLst>
                                        <p:tav tm="0" fmla="#ppt_w*sin(2.5*pi*$)">
                                          <p:val>
                                            <p:fltVal val="0"/>
                                          </p:val>
                                        </p:tav>
                                        <p:tav tm="100000">
                                          <p:val>
                                            <p:fltVal val="1"/>
                                          </p:val>
                                        </p:tav>
                                      </p:tavLst>
                                    </p:anim>
                                    <p:anim calcmode="lin" valueType="num">
                                      <p:cBhvr>
                                        <p:cTn id="1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2.9"/>
</p:tagLst>
</file>

<file path=ppt/tags/tag5.xml><?xml version="1.0" encoding="utf-8"?>
<p:tagLst xmlns:a="http://schemas.openxmlformats.org/drawingml/2006/main" xmlns:r="http://schemas.openxmlformats.org/officeDocument/2006/relationships" xmlns:p="http://schemas.openxmlformats.org/presentationml/2006/main">
  <p:tag name="TIMING" val="|1"/>
</p:tagLst>
</file>

<file path=ppt/tags/tag6.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5834</TotalTime>
  <Words>1423</Words>
  <Application>Microsoft Office PowerPoint</Application>
  <PresentationFormat>Экран (4:3)</PresentationFormat>
  <Paragraphs>103</Paragraphs>
  <Slides>21</Slides>
  <Notes>2</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21</vt:i4>
      </vt:variant>
    </vt:vector>
  </HeadingPairs>
  <TitlesOfParts>
    <vt:vector size="29" baseType="lpstr">
      <vt:lpstr>Aharoni</vt:lpstr>
      <vt:lpstr>Algerian</vt:lpstr>
      <vt:lpstr>Arial</vt:lpstr>
      <vt:lpstr>Arial Black</vt:lpstr>
      <vt:lpstr>PANDA Times UZ</vt:lpstr>
      <vt:lpstr>Tahoma</vt:lpstr>
      <vt:lpstr>Times New Roman</vt: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cp:lastModifiedBy>
  <cp:revision>306</cp:revision>
  <dcterms:created xsi:type="dcterms:W3CDTF">2017-11-10T07:08:34Z</dcterms:created>
  <dcterms:modified xsi:type="dcterms:W3CDTF">2019-05-28T10:19:20Z</dcterms:modified>
</cp:coreProperties>
</file>